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8" r:id="rId3"/>
  </p:sldMasterIdLst>
  <p:notesMasterIdLst>
    <p:notesMasterId r:id="rId19"/>
  </p:notesMasterIdLst>
  <p:sldIdLst>
    <p:sldId id="256" r:id="rId4"/>
    <p:sldId id="276" r:id="rId5"/>
    <p:sldId id="261" r:id="rId6"/>
    <p:sldId id="266" r:id="rId7"/>
    <p:sldId id="270" r:id="rId8"/>
    <p:sldId id="269" r:id="rId9"/>
    <p:sldId id="272" r:id="rId10"/>
    <p:sldId id="267" r:id="rId11"/>
    <p:sldId id="260" r:id="rId12"/>
    <p:sldId id="268" r:id="rId13"/>
    <p:sldId id="273" r:id="rId14"/>
    <p:sldId id="274" r:id="rId15"/>
    <p:sldId id="271" r:id="rId16"/>
    <p:sldId id="275" r:id="rId17"/>
    <p:sldId id="265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pOTWn2ovmaIS7ikxSgO7wudW4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9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8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02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/>
        </p:nvSpPr>
        <p:spPr>
          <a:xfrm>
            <a:off x="723100" y="4558808"/>
            <a:ext cx="21738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1" i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6359778" y="4909725"/>
            <a:ext cx="9801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5481272" y="4909682"/>
            <a:ext cx="717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6150117" y="4965272"/>
            <a:ext cx="0" cy="178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7425809" y="4923184"/>
            <a:ext cx="745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06/10/2021</a:t>
            </a:r>
            <a:endParaRPr sz="9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783491" y="4915226"/>
            <a:ext cx="390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/>
        </p:nvSpPr>
        <p:spPr>
          <a:xfrm>
            <a:off x="6481460" y="3988285"/>
            <a:ext cx="1691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1" i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This work by the EGI Foundation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licensed under a Creative Commons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Attribution 4.0 International License.</a:t>
            </a:r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3609" y="2067920"/>
            <a:ext cx="2268644" cy="17426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/>
        </p:nvSpPr>
        <p:spPr>
          <a:xfrm>
            <a:off x="1962684" y="3078738"/>
            <a:ext cx="26094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1962684" y="2233154"/>
            <a:ext cx="2811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lang="en-GB" sz="2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your attention.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546242" y="828045"/>
            <a:ext cx="16566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1" i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0" i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74373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986" y="9037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/>
          <p:nvPr/>
        </p:nvSpPr>
        <p:spPr>
          <a:xfrm>
            <a:off x="2624575" y="53846"/>
            <a:ext cx="4091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rucio/desktop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idpp.ac.uk/wiki/Rucio" TargetMode="External"/><Relationship Id="rId2" Type="http://schemas.openxmlformats.org/officeDocument/2006/relationships/hyperlink" Target="mailto:Timothy.Noble@stfc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ucio-Support@stfc365.onmicrosof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524623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 dirty="0"/>
          </a:p>
        </p:txBody>
      </p:sp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557160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dirty="0" smtClean="0"/>
              <a:t>Multi-VO Rucio for EGI</a:t>
            </a:r>
            <a:endParaRPr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2"/>
          </p:nvPr>
        </p:nvSpPr>
        <p:spPr>
          <a:xfrm>
            <a:off x="354633" y="3636204"/>
            <a:ext cx="2091683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dirty="0" smtClean="0"/>
              <a:t>Service owner and developer for Multi-VO Rucio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dirty="0" smtClean="0"/>
              <a:t>Timothy Noble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Running a Rucio instance that supports multiple VOs is beneficial for small experiments:</a:t>
            </a:r>
          </a:p>
          <a:p>
            <a:pPr lvl="1"/>
            <a:r>
              <a:rPr lang="en-GB" dirty="0"/>
              <a:t>Maintained by RAL not by smaller experiments</a:t>
            </a:r>
          </a:p>
          <a:p>
            <a:pPr lvl="1"/>
            <a:r>
              <a:rPr lang="en-GB" dirty="0"/>
              <a:t>Low levels of load from smaller experiments.</a:t>
            </a:r>
          </a:p>
          <a:p>
            <a:pPr lvl="1"/>
            <a:r>
              <a:rPr lang="en-GB" dirty="0"/>
              <a:t>One instance to support and maintain.</a:t>
            </a:r>
          </a:p>
          <a:p>
            <a:pPr lvl="1"/>
            <a:r>
              <a:rPr lang="en-GB" dirty="0"/>
              <a:t>Shared RSE configuration</a:t>
            </a:r>
          </a:p>
          <a:p>
            <a:pPr lvl="1"/>
            <a:r>
              <a:rPr lang="en-GB" dirty="0"/>
              <a:t>New VOs are quick to add – work with VO admin to setup their environment</a:t>
            </a:r>
          </a:p>
          <a:p>
            <a:r>
              <a:rPr lang="en-GB" dirty="0"/>
              <a:t>More contact with Developers and larger communities using Rucio to know how best to </a:t>
            </a:r>
            <a:r>
              <a:rPr lang="en-GB" dirty="0" smtClean="0"/>
              <a:t>utilise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Multi-VO Rucio at RAL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in progress</a:t>
            </a:r>
          </a:p>
          <a:p>
            <a:r>
              <a:rPr lang="en-GB" dirty="0"/>
              <a:t>Next 3-6 </a:t>
            </a:r>
            <a:r>
              <a:rPr lang="en-GB" dirty="0" smtClean="0"/>
              <a:t>months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Rucio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err="1" smtClean="0"/>
              <a:t>WebUI</a:t>
            </a:r>
            <a:r>
              <a:rPr lang="en-GB" dirty="0" smtClean="0"/>
              <a:t> and EGI Check-in / IAM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671"/>
          <a:stretch/>
        </p:blipFill>
        <p:spPr>
          <a:xfrm>
            <a:off x="350464" y="2247042"/>
            <a:ext cx="4704526" cy="2618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269" t="8828" r="34668" b="34746"/>
          <a:stretch/>
        </p:blipFill>
        <p:spPr>
          <a:xfrm>
            <a:off x="5421120" y="1640539"/>
            <a:ext cx="247316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Rucio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Clients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 smtClean="0"/>
              <a:t>Containerised Client</a:t>
            </a:r>
          </a:p>
          <a:p>
            <a:pPr lvl="1"/>
            <a:r>
              <a:rPr lang="en-GB" dirty="0" smtClean="0"/>
              <a:t>Installed using </a:t>
            </a:r>
            <a:r>
              <a:rPr lang="en-GB" dirty="0" err="1" smtClean="0"/>
              <a:t>docker</a:t>
            </a:r>
            <a:endParaRPr lang="en-GB" dirty="0" smtClean="0"/>
          </a:p>
          <a:p>
            <a:pPr lvl="1"/>
            <a:r>
              <a:rPr lang="en-GB" dirty="0" smtClean="0"/>
              <a:t>Easy to install &amp; setup</a:t>
            </a:r>
          </a:p>
          <a:p>
            <a:pPr lvl="1"/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Lightweight </a:t>
            </a:r>
            <a:r>
              <a:rPr lang="en-GB" dirty="0"/>
              <a:t>Client</a:t>
            </a:r>
          </a:p>
          <a:p>
            <a:pPr lvl="1"/>
            <a:r>
              <a:rPr lang="en-GB" dirty="0"/>
              <a:t>Easy to install </a:t>
            </a:r>
            <a:r>
              <a:rPr lang="en-GB" dirty="0" smtClean="0"/>
              <a:t>&amp; setup</a:t>
            </a:r>
            <a:endParaRPr lang="en-GB" dirty="0"/>
          </a:p>
          <a:p>
            <a:pPr lvl="1"/>
            <a:r>
              <a:rPr lang="en-GB" dirty="0"/>
              <a:t>Fewer dependencies </a:t>
            </a:r>
          </a:p>
          <a:p>
            <a:pPr lvl="1"/>
            <a:r>
              <a:rPr lang="en-GB" dirty="0" smtClean="0"/>
              <a:t>Run </a:t>
            </a:r>
            <a:r>
              <a:rPr lang="en-GB" dirty="0"/>
              <a:t>without a </a:t>
            </a:r>
            <a:r>
              <a:rPr lang="en-GB" dirty="0" err="1"/>
              <a:t>config</a:t>
            </a:r>
            <a:r>
              <a:rPr lang="en-GB" dirty="0"/>
              <a:t> file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Rucio Desktop</a:t>
            </a:r>
          </a:p>
          <a:p>
            <a:pPr lvl="1"/>
            <a:r>
              <a:rPr lang="en-GB" dirty="0"/>
              <a:t>Graphical User interface for Rucio</a:t>
            </a:r>
          </a:p>
          <a:p>
            <a:pPr lvl="1"/>
            <a:r>
              <a:rPr lang="en-GB" dirty="0"/>
              <a:t>Developed as a summer of code project</a:t>
            </a:r>
          </a:p>
          <a:p>
            <a:pPr lvl="1"/>
            <a:r>
              <a:rPr lang="en-GB" dirty="0"/>
              <a:t>Work in </a:t>
            </a:r>
            <a:r>
              <a:rPr lang="en-GB" dirty="0" smtClean="0"/>
              <a:t>progress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>
                <a:hlinkClick r:id="rId2"/>
              </a:rPr>
              <a:t>https://github.com/rucio/desktop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8" name="Picture 4" descr="https://user-images.githubusercontent.com/30192068/91706755-73e47900-eb9c-11ea-818f-92dc91a5176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8" t="8444" r="2729" b="9270"/>
          <a:stretch/>
        </p:blipFill>
        <p:spPr bwMode="auto">
          <a:xfrm>
            <a:off x="5364917" y="2967919"/>
            <a:ext cx="2702170" cy="14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EGI-ACE  Developments</a:t>
            </a:r>
          </a:p>
          <a:p>
            <a:pPr lvl="1"/>
            <a:r>
              <a:rPr lang="en-GB" dirty="0" err="1"/>
              <a:t>WebUI</a:t>
            </a:r>
            <a:r>
              <a:rPr lang="en-GB" dirty="0"/>
              <a:t> for Multi-VO</a:t>
            </a:r>
          </a:p>
          <a:p>
            <a:pPr lvl="1"/>
            <a:r>
              <a:rPr lang="en-GB" dirty="0"/>
              <a:t>Integration with IAM and EGI check-in</a:t>
            </a:r>
          </a:p>
          <a:p>
            <a:pPr lvl="1"/>
            <a:r>
              <a:rPr lang="en-GB" dirty="0"/>
              <a:t>Invite new experiments to use Multi-VO Rucio</a:t>
            </a:r>
          </a:p>
          <a:p>
            <a:pPr lvl="1"/>
            <a:r>
              <a:rPr lang="en-GB" dirty="0"/>
              <a:t>Improve documentation</a:t>
            </a:r>
          </a:p>
          <a:p>
            <a:r>
              <a:rPr lang="en-GB" dirty="0"/>
              <a:t>Internal Developments</a:t>
            </a:r>
          </a:p>
          <a:p>
            <a:pPr lvl="1"/>
            <a:r>
              <a:rPr lang="en-GB" dirty="0"/>
              <a:t>Multi-VO selection of certificates for daemons</a:t>
            </a:r>
          </a:p>
          <a:p>
            <a:pPr lvl="1"/>
            <a:r>
              <a:rPr lang="en-GB" dirty="0"/>
              <a:t>Containerisation</a:t>
            </a:r>
          </a:p>
          <a:p>
            <a:pPr lvl="1"/>
            <a:r>
              <a:rPr lang="en-GB" dirty="0"/>
              <a:t>Improve monitoring</a:t>
            </a:r>
          </a:p>
          <a:p>
            <a:pPr lvl="1"/>
            <a:r>
              <a:rPr lang="en-GB" dirty="0"/>
              <a:t>Gain experience with on boarding a variety of communities and </a:t>
            </a: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Multi-VO Rucio at RAL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RAL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2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b="1" dirty="0"/>
              <a:t>Multi-VO Rucio at RAL is available to anyone who wishes to use it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RAL Multi-VO Rucio is working with EGI to offer an opportunity for communities to use the powerful data management software of Rucio without needing to invest in the setup and maintenance.</a:t>
            </a:r>
          </a:p>
          <a:p>
            <a:r>
              <a:rPr lang="en-GB" dirty="0"/>
              <a:t>RAL Multi-VO Rucio at RAL is being viewed as a long term service to support any community that wishes to use it. </a:t>
            </a:r>
          </a:p>
          <a:p>
            <a:r>
              <a:rPr lang="en-GB" dirty="0"/>
              <a:t>RAL Multi-VO Rucio is being deployed and developed with new users in mind to make it easier for communities who have no experience with Rucio or the grid environment.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Multi-VO Rucio at RAL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4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management is the practice of keeping and using data securely, efficiently, and cost-effectively. </a:t>
            </a:r>
          </a:p>
          <a:p>
            <a:r>
              <a:rPr lang="en-GB" dirty="0"/>
              <a:t>A robust data management solution becomes more necessary as the number of people accessing, generating, and sharing data </a:t>
            </a:r>
            <a:r>
              <a:rPr lang="en-GB" dirty="0" smtClean="0"/>
              <a:t>increases across a number </a:t>
            </a:r>
            <a:r>
              <a:rPr lang="en-GB" smtClean="0"/>
              <a:t>of sites.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data management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Rucio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Data management tool</a:t>
            </a:r>
          </a:p>
          <a:p>
            <a:pPr lvl="1"/>
            <a:r>
              <a:rPr lang="en-GB" dirty="0" smtClean="0"/>
              <a:t>Integrates with many storage solutions</a:t>
            </a:r>
          </a:p>
          <a:p>
            <a:pPr lvl="1"/>
            <a:r>
              <a:rPr lang="en-GB" dirty="0"/>
              <a:t>Data can be stored across multiple sites, with different setups and </a:t>
            </a:r>
            <a:r>
              <a:rPr lang="en-GB" dirty="0" smtClean="0"/>
              <a:t>protocols</a:t>
            </a:r>
            <a:endParaRPr lang="en-GB" dirty="0"/>
          </a:p>
          <a:p>
            <a:pPr lvl="1"/>
            <a:r>
              <a:rPr lang="en-GB" dirty="0" smtClean="0"/>
              <a:t>Data can be anything, images, text….</a:t>
            </a:r>
            <a:endParaRPr lang="en-GB" dirty="0"/>
          </a:p>
          <a:p>
            <a:pPr lvl="1"/>
            <a:r>
              <a:rPr lang="en-GB" dirty="0" smtClean="0"/>
              <a:t>Designed </a:t>
            </a:r>
            <a:r>
              <a:rPr lang="en-GB" dirty="0"/>
              <a:t>with more than a decade of operational experience in very large-scale data </a:t>
            </a:r>
            <a:r>
              <a:rPr lang="en-GB" dirty="0"/>
              <a:t>management (Several billion files, approaching an Exabyte of data)</a:t>
            </a:r>
            <a:endParaRPr lang="en-GB" dirty="0"/>
          </a:p>
          <a:p>
            <a:r>
              <a:rPr lang="en-GB" dirty="0"/>
              <a:t>Developed by ATLAS, now used and developed by other </a:t>
            </a:r>
            <a:r>
              <a:rPr lang="en-GB" dirty="0" smtClean="0"/>
              <a:t>communities</a:t>
            </a:r>
            <a:endParaRPr lang="en-GB" dirty="0"/>
          </a:p>
          <a:p>
            <a:r>
              <a:rPr lang="en-GB" dirty="0" smtClean="0"/>
              <a:t>Open </a:t>
            </a:r>
            <a:r>
              <a:rPr lang="en-GB" dirty="0"/>
              <a:t>source</a:t>
            </a:r>
          </a:p>
          <a:p>
            <a:pPr lvl="1"/>
            <a:r>
              <a:rPr lang="en-GB" dirty="0"/>
              <a:t>Community-driven development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4" descr="Scientific data management with Rucio | EP Ne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32" y="1322293"/>
            <a:ext cx="2904419" cy="32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Rule – relates to and protects a </a:t>
            </a:r>
            <a:r>
              <a:rPr lang="en-GB" dirty="0" smtClean="0"/>
              <a:t>file and allow for replication</a:t>
            </a:r>
            <a:endParaRPr lang="en-GB" dirty="0"/>
          </a:p>
          <a:p>
            <a:r>
              <a:rPr lang="en-GB" dirty="0"/>
              <a:t>Dataset – A collection of files</a:t>
            </a:r>
          </a:p>
          <a:p>
            <a:r>
              <a:rPr lang="en-GB" dirty="0"/>
              <a:t>Container – A collection of datasets</a:t>
            </a:r>
          </a:p>
          <a:p>
            <a:r>
              <a:rPr lang="en-GB" dirty="0"/>
              <a:t>RSEs – Rucio Storage Endpoint</a:t>
            </a:r>
          </a:p>
          <a:p>
            <a:r>
              <a:rPr lang="en-GB" dirty="0"/>
              <a:t>Daemons – A program that performs a specific task, there are many kinds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Rucio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Terms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0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6645" y="1369219"/>
            <a:ext cx="5940820" cy="3197400"/>
          </a:xfrm>
        </p:spPr>
        <p:txBody>
          <a:bodyPr/>
          <a:lstStyle/>
          <a:p>
            <a:r>
              <a:rPr lang="en-GB" dirty="0" smtClean="0"/>
              <a:t>Single files can be replicated using rules</a:t>
            </a:r>
          </a:p>
          <a:p>
            <a:r>
              <a:rPr lang="en-GB" dirty="0" smtClean="0"/>
              <a:t>Files are grouped together in datasets</a:t>
            </a:r>
          </a:p>
          <a:p>
            <a:pPr lvl="1"/>
            <a:r>
              <a:rPr lang="en-GB" dirty="0" smtClean="0"/>
              <a:t>Can belong to multiple datasets</a:t>
            </a:r>
          </a:p>
          <a:p>
            <a:r>
              <a:rPr lang="en-GB" dirty="0" smtClean="0"/>
              <a:t>Containers are collections of datasets</a:t>
            </a:r>
          </a:p>
          <a:p>
            <a:r>
              <a:rPr lang="en-GB" dirty="0" smtClean="0"/>
              <a:t>Containers and datasets can have properties to protect datasets</a:t>
            </a:r>
          </a:p>
          <a:p>
            <a:pPr lvl="1"/>
            <a:r>
              <a:rPr lang="en-GB" dirty="0" smtClean="0"/>
              <a:t>E.g. Open/closed – can have data added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Rucio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Files, Datasets and Containers</a:t>
            </a:r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>
            <a:off x="6820791" y="1372790"/>
            <a:ext cx="2110154" cy="12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Container 1</a:t>
            </a:r>
            <a:endParaRPr lang="en-GB" dirty="0"/>
          </a:p>
        </p:txBody>
      </p:sp>
      <p:sp>
        <p:nvSpPr>
          <p:cNvPr id="62" name="Rounded Rectangle 61"/>
          <p:cNvSpPr/>
          <p:nvPr/>
        </p:nvSpPr>
        <p:spPr>
          <a:xfrm>
            <a:off x="6818751" y="2816389"/>
            <a:ext cx="2110154" cy="125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Container 2</a:t>
            </a:r>
            <a:endParaRPr lang="en-GB" dirty="0"/>
          </a:p>
        </p:txBody>
      </p:sp>
      <p:sp>
        <p:nvSpPr>
          <p:cNvPr id="63" name="Snip Single Corner Rectangle 62"/>
          <p:cNvSpPr/>
          <p:nvPr/>
        </p:nvSpPr>
        <p:spPr>
          <a:xfrm>
            <a:off x="6935371" y="1742090"/>
            <a:ext cx="980049" cy="703385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Dataset1</a:t>
            </a:r>
            <a:endParaRPr lang="en-GB" dirty="0"/>
          </a:p>
        </p:txBody>
      </p:sp>
      <p:sp>
        <p:nvSpPr>
          <p:cNvPr id="64" name="Snip Single Corner Rectangle 63"/>
          <p:cNvSpPr/>
          <p:nvPr/>
        </p:nvSpPr>
        <p:spPr>
          <a:xfrm>
            <a:off x="6935371" y="3165819"/>
            <a:ext cx="980049" cy="703385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Dataset1</a:t>
            </a:r>
            <a:endParaRPr lang="en-GB" dirty="0"/>
          </a:p>
        </p:txBody>
      </p:sp>
      <p:sp>
        <p:nvSpPr>
          <p:cNvPr id="65" name="Snip Single Corner Rectangle 64"/>
          <p:cNvSpPr/>
          <p:nvPr/>
        </p:nvSpPr>
        <p:spPr>
          <a:xfrm>
            <a:off x="7933158" y="1742089"/>
            <a:ext cx="980049" cy="703385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Dataset2</a:t>
            </a:r>
            <a:endParaRPr lang="en-GB" dirty="0"/>
          </a:p>
        </p:txBody>
      </p:sp>
      <p:sp>
        <p:nvSpPr>
          <p:cNvPr id="66" name="Snip Single Corner Rectangle 65"/>
          <p:cNvSpPr/>
          <p:nvPr/>
        </p:nvSpPr>
        <p:spPr>
          <a:xfrm>
            <a:off x="7932138" y="3158528"/>
            <a:ext cx="980049" cy="703385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Dataset3</a:t>
            </a:r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6972889" y="209378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7156329" y="209378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7339769" y="209378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7523209" y="209378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1" name="Rectangle 70"/>
          <p:cNvSpPr/>
          <p:nvPr/>
        </p:nvSpPr>
        <p:spPr>
          <a:xfrm>
            <a:off x="7706649" y="209378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7981578" y="208964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8165018" y="208964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8348458" y="208964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8531898" y="208964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8715338" y="208964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6975538" y="351435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7158978" y="351435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>
            <a:off x="7342418" y="351435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525858" y="351435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7709298" y="3514351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973479" y="350552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8156919" y="350552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8340359" y="3505524"/>
            <a:ext cx="135988" cy="269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Replication Rules</a:t>
            </a:r>
          </a:p>
          <a:p>
            <a:pPr lvl="1"/>
            <a:r>
              <a:rPr lang="en-GB" dirty="0"/>
              <a:t>A file from a data source may be uploaded to Rucio to an </a:t>
            </a:r>
            <a:r>
              <a:rPr lang="en-GB" dirty="0" smtClean="0"/>
              <a:t>RSE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This may not be where it is needed </a:t>
            </a:r>
          </a:p>
          <a:p>
            <a:pPr lvl="2"/>
            <a:r>
              <a:rPr lang="en-GB" dirty="0"/>
              <a:t>Add a replication rule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This would add the two datasets to the RSEs in the UK, and have 2 copies of this dataset within the UK 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This would add the same two copies across the UK but excludes RAL as one of the potential sites to keep this data</a:t>
            </a:r>
          </a:p>
          <a:p>
            <a:r>
              <a:rPr lang="en-GB" dirty="0"/>
              <a:t>RSE </a:t>
            </a:r>
            <a:r>
              <a:rPr lang="en-GB" dirty="0" smtClean="0"/>
              <a:t>expressions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Data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04304" y="2954036"/>
            <a:ext cx="7180152" cy="2462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$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rucio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 add-rule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scope:first_dataset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scope:second_dataset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 2 ‘country=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uk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'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04304" y="3769330"/>
            <a:ext cx="7067092" cy="2154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SFMono-Regular"/>
              </a:rPr>
              <a:t>$ </a:t>
            </a:r>
            <a:r>
              <a:rPr lang="en-US" altLang="en-US" dirty="0" err="1">
                <a:solidFill>
                  <a:schemeClr val="bg1"/>
                </a:solidFill>
                <a:latin typeface="SFMono-Regular"/>
              </a:rPr>
              <a:t>rucio</a:t>
            </a:r>
            <a:r>
              <a:rPr lang="en-US" altLang="en-US" dirty="0">
                <a:solidFill>
                  <a:schemeClr val="bg1"/>
                </a:solidFill>
                <a:latin typeface="SFMono-Regular"/>
              </a:rPr>
              <a:t> add-rule </a:t>
            </a:r>
            <a:r>
              <a:rPr lang="en-US" altLang="en-US" dirty="0" err="1">
                <a:solidFill>
                  <a:schemeClr val="bg1"/>
                </a:solidFill>
                <a:latin typeface="SFMono-Regular"/>
              </a:rPr>
              <a:t>scope:first_dataset</a:t>
            </a:r>
            <a:r>
              <a:rPr lang="en-US" altLang="en-US" dirty="0">
                <a:solidFill>
                  <a:schemeClr val="bg1"/>
                </a:solidFill>
                <a:latin typeface="SFMono-Regular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SFMono-Regular"/>
              </a:rPr>
              <a:t>scope:second_dataset</a:t>
            </a:r>
            <a:r>
              <a:rPr lang="en-US" altLang="en-US" dirty="0">
                <a:solidFill>
                  <a:schemeClr val="bg1"/>
                </a:solidFill>
                <a:latin typeface="SFMono-Regular"/>
              </a:rPr>
              <a:t> 2 </a:t>
            </a:r>
            <a:r>
              <a:rPr lang="en-US" altLang="en-US" dirty="0" smtClean="0">
                <a:solidFill>
                  <a:schemeClr val="bg1"/>
                </a:solidFill>
                <a:latin typeface="SFMono-Regular"/>
              </a:rPr>
              <a:t>'country=</a:t>
            </a:r>
            <a:r>
              <a:rPr lang="en-US" altLang="en-US" dirty="0" err="1" smtClean="0">
                <a:solidFill>
                  <a:schemeClr val="bg1"/>
                </a:solidFill>
                <a:latin typeface="SFMono-Regular"/>
              </a:rPr>
              <a:t>uk</a:t>
            </a:r>
            <a:r>
              <a:rPr lang="en-US" altLang="en-US" dirty="0" smtClean="0">
                <a:solidFill>
                  <a:schemeClr val="bg1"/>
                </a:solidFill>
                <a:latin typeface="SFMono-Regular"/>
              </a:rPr>
              <a:t>\site=RAL-LCG2 </a:t>
            </a:r>
            <a:endParaRPr lang="en-US" altLang="en-US" dirty="0">
              <a:solidFill>
                <a:schemeClr val="bg1"/>
              </a:solidFill>
              <a:latin typeface="SFMono-Regular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04304" y="2169124"/>
            <a:ext cx="7180152" cy="2154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$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rucio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 upload --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rse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storageendpoint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scope:first_file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FMono-Regular"/>
              </a:rPr>
              <a:t>scope:second_file</a:t>
            </a:r>
            <a:r>
              <a:rPr lang="en-US" altLang="en-US" dirty="0">
                <a:solidFill>
                  <a:schemeClr val="bg1"/>
                </a:solidFill>
                <a:latin typeface="SFMono-Regular"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6645" y="1369219"/>
            <a:ext cx="4537023" cy="3197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Each account is given a quota of space</a:t>
            </a:r>
          </a:p>
          <a:p>
            <a:r>
              <a:rPr lang="en-GB" dirty="0"/>
              <a:t>Rules that account has count towards their quota, but this does not mean that space is taken up at an end point</a:t>
            </a:r>
          </a:p>
          <a:p>
            <a:r>
              <a:rPr lang="en-GB" dirty="0"/>
              <a:t>If two users have a rule on the same file, each has that space allocated to their quota but only one physical copy is </a:t>
            </a:r>
            <a:r>
              <a:rPr lang="en-GB" dirty="0" smtClean="0"/>
              <a:t>present</a:t>
            </a:r>
          </a:p>
          <a:p>
            <a:r>
              <a:rPr lang="en-GB" dirty="0" smtClean="0"/>
              <a:t>If there is a rule on a file, the file will not be deleted</a:t>
            </a:r>
          </a:p>
          <a:p>
            <a:r>
              <a:rPr lang="en-GB" dirty="0" smtClean="0"/>
              <a:t>Primary and secondary data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Multi-VO Rucio at RAL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Accounting and Quotas</a:t>
            </a:r>
            <a:endParaRPr lang="en-GB" dirty="0"/>
          </a:p>
        </p:txBody>
      </p:sp>
      <p:pic>
        <p:nvPicPr>
          <p:cNvPr id="1028" name="Picture 4" descr="http://adc-ddm-mon.cern.ch/ddmusr01/plots/RAL-LCG2-ECHO_SCRATCHDISK-1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/>
          <a:stretch/>
        </p:blipFill>
        <p:spPr bwMode="auto">
          <a:xfrm>
            <a:off x="4837333" y="1836669"/>
            <a:ext cx="4000008" cy="22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Rucio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Architecture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1287400"/>
            <a:ext cx="8525784" cy="36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Rucio was initially setup in April 2018 at RAL to support SKA development</a:t>
            </a:r>
          </a:p>
          <a:p>
            <a:pPr lvl="1"/>
            <a:r>
              <a:rPr lang="en-GB" dirty="0"/>
              <a:t>Evolved to supporting Multi-VO</a:t>
            </a:r>
          </a:p>
          <a:p>
            <a:pPr lvl="1"/>
            <a:r>
              <a:rPr lang="en-GB" dirty="0"/>
              <a:t>Developers have worked with core dev team to develop</a:t>
            </a:r>
            <a:br>
              <a:rPr lang="en-GB" dirty="0"/>
            </a:br>
            <a:r>
              <a:rPr lang="en-GB" dirty="0"/>
              <a:t>Multi-VO functionality</a:t>
            </a:r>
          </a:p>
          <a:p>
            <a:r>
              <a:rPr lang="en-GB" dirty="0" smtClean="0"/>
              <a:t>Contact point </a:t>
            </a:r>
            <a:r>
              <a:rPr lang="en-GB" dirty="0"/>
              <a:t>for new users </a:t>
            </a:r>
            <a:r>
              <a:rPr lang="en-GB" dirty="0" smtClean="0"/>
              <a:t>and provide tutorials </a:t>
            </a:r>
          </a:p>
          <a:p>
            <a:pPr lvl="1"/>
            <a:r>
              <a:rPr lang="en-GB" dirty="0" smtClean="0">
                <a:hlinkClick r:id="rId2"/>
              </a:rPr>
              <a:t>Timothy.Noble@stfc.ac.uk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Test transfers between sites to ensure endpoint functionality</a:t>
            </a:r>
          </a:p>
          <a:p>
            <a:r>
              <a:rPr lang="en-GB" dirty="0"/>
              <a:t>Working on documentation to help User and VO-Admin use:</a:t>
            </a:r>
          </a:p>
          <a:p>
            <a:pPr lvl="1"/>
            <a:r>
              <a:rPr lang="en-GB" dirty="0">
                <a:hlinkClick r:id="rId3"/>
              </a:rPr>
              <a:t>https://www.gridpp.ac.uk/wiki/Rucio</a:t>
            </a:r>
            <a:endParaRPr lang="en-GB" dirty="0"/>
          </a:p>
          <a:p>
            <a:pPr lvl="1"/>
            <a:r>
              <a:rPr lang="en-GB" dirty="0"/>
              <a:t>To be made available to EGI when complete</a:t>
            </a:r>
          </a:p>
          <a:p>
            <a:r>
              <a:rPr lang="en-GB" dirty="0">
                <a:hlinkClick r:id="rId4"/>
              </a:rPr>
              <a:t>Rucio-Support@stfc365.onmicrosoft.com</a:t>
            </a:r>
            <a:r>
              <a:rPr lang="en-GB" dirty="0"/>
              <a:t> for support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Multi-VO Rucio at RAL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/>
              <a:t>Setup and maintenance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3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803</Words>
  <Application>Microsoft Office PowerPoint</Application>
  <PresentationFormat>On-screen Show (16:9)</PresentationFormat>
  <Paragraphs>148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SFMono-Regular</vt:lpstr>
      <vt:lpstr>HOME</vt:lpstr>
      <vt:lpstr>CONTENT</vt:lpstr>
      <vt:lpstr>END</vt:lpstr>
      <vt:lpstr>Multi-VO Rucio for EGI</vt:lpstr>
      <vt:lpstr>What is data management</vt:lpstr>
      <vt:lpstr>Rucio</vt:lpstr>
      <vt:lpstr>Rucio</vt:lpstr>
      <vt:lpstr>Rucio</vt:lpstr>
      <vt:lpstr>Moving Data</vt:lpstr>
      <vt:lpstr>Multi-VO Rucio at RAL</vt:lpstr>
      <vt:lpstr>Rucio</vt:lpstr>
      <vt:lpstr>Multi-VO Rucio at RAL</vt:lpstr>
      <vt:lpstr>Multi-VO Rucio at RAL</vt:lpstr>
      <vt:lpstr>Accessing Rucio</vt:lpstr>
      <vt:lpstr>Accessing Rucio</vt:lpstr>
      <vt:lpstr>Multi-VO Rucio at RAL</vt:lpstr>
      <vt:lpstr>Multi-VO Rucio at 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Multi-VO Rucio for EGI</dc:title>
  <dc:creator>Iulia Popescu</dc:creator>
  <cp:lastModifiedBy>Noble, Timothy (STFC,RAL,SC)</cp:lastModifiedBy>
  <cp:revision>22</cp:revision>
  <dcterms:created xsi:type="dcterms:W3CDTF">2019-08-08T08:07:39Z</dcterms:created>
  <dcterms:modified xsi:type="dcterms:W3CDTF">2021-10-06T10:33:19Z</dcterms:modified>
</cp:coreProperties>
</file>