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50" r:id="rId4"/>
    <p:sldMasterId id="2147483656" r:id="rId5"/>
    <p:sldMasterId id="214748365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HK316dj70iGgQysQoDyzdmg3D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3.xml"/><Relationship Id="rId6" Type="http://schemas.openxmlformats.org/officeDocument/2006/relationships/slideMaster" Target="slideMasters/slideMaster4.xml"/><Relationship Id="rId18" Type="http://customschemas.google.com/relationships/presentationmetadata" Target="meta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0cad59e7d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ge0cad59e7d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e280876f78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ge280876f78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0cad59e7d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7" name="Google Shape;157;ge0cad59e7d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e0cad59e7d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e0cad59e7d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e0cad59e7d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ge0cad59e7d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
    <p:spTree>
      <p:nvGrpSpPr>
        <p:cNvPr id="18" name="Shape 18"/>
        <p:cNvGrpSpPr/>
        <p:nvPr/>
      </p:nvGrpSpPr>
      <p:grpSpPr>
        <a:xfrm>
          <a:off x="0" y="0"/>
          <a:ext cx="0" cy="0"/>
          <a:chOff x="0" y="0"/>
          <a:chExt cx="0" cy="0"/>
        </a:xfrm>
      </p:grpSpPr>
      <p:sp>
        <p:nvSpPr>
          <p:cNvPr id="19" name="Google Shape;19;p10"/>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3300"/>
              <a:buFont typeface="Arial"/>
              <a:buNone/>
              <a:defRPr b="0" i="0" sz="33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10"/>
          <p:cNvSpPr txBox="1"/>
          <p:nvPr>
            <p:ph idx="2" type="body"/>
          </p:nvPr>
        </p:nvSpPr>
        <p:spPr>
          <a:xfrm>
            <a:off x="727711" y="1236848"/>
            <a:ext cx="6365081" cy="48458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p10"/>
          <p:cNvSpPr txBox="1"/>
          <p:nvPr>
            <p:ph idx="3" type="body"/>
          </p:nvPr>
        </p:nvSpPr>
        <p:spPr>
          <a:xfrm>
            <a:off x="727710" y="1837855"/>
            <a:ext cx="4100513" cy="95678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0"/>
          <p:cNvSpPr txBox="1"/>
          <p:nvPr/>
        </p:nvSpPr>
        <p:spPr>
          <a:xfrm>
            <a:off x="643782" y="3581033"/>
            <a:ext cx="2257778" cy="967894"/>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Dissemination level: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Disclosing Party: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Recipient Party:</a:t>
            </a:r>
            <a:endParaRPr b="0" i="0" sz="1400" u="none" cap="none" strike="noStrike">
              <a:solidFill>
                <a:srgbClr val="000000"/>
              </a:solidFill>
              <a:latin typeface="Arial"/>
              <a:ea typeface="Arial"/>
              <a:cs typeface="Arial"/>
              <a:sym typeface="Arial"/>
            </a:endParaRPr>
          </a:p>
        </p:txBody>
      </p:sp>
      <p:sp>
        <p:nvSpPr>
          <p:cNvPr id="23" name="Google Shape;23;p10"/>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0"/>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p10"/>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1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emplate)">
  <p:cSld name="1_Title and content (template)">
    <p:spTree>
      <p:nvGrpSpPr>
        <p:cNvPr id="37" name="Shape 37"/>
        <p:cNvGrpSpPr/>
        <p:nvPr/>
      </p:nvGrpSpPr>
      <p:grpSpPr>
        <a:xfrm>
          <a:off x="0" y="0"/>
          <a:ext cx="0" cy="0"/>
          <a:chOff x="0" y="0"/>
          <a:chExt cx="0" cy="0"/>
        </a:xfrm>
      </p:grpSpPr>
      <p:sp>
        <p:nvSpPr>
          <p:cNvPr id="38" name="Google Shape;38;p1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39" name="Google Shape;39;p1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2"/>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2"/>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emplate)">
  <p:cSld name="Title and content (template)">
    <p:spTree>
      <p:nvGrpSpPr>
        <p:cNvPr id="43" name="Shape 43"/>
        <p:cNvGrpSpPr/>
        <p:nvPr/>
      </p:nvGrpSpPr>
      <p:grpSpPr>
        <a:xfrm>
          <a:off x="0" y="0"/>
          <a:ext cx="0" cy="0"/>
          <a:chOff x="0" y="0"/>
          <a:chExt cx="0" cy="0"/>
        </a:xfrm>
      </p:grpSpPr>
      <p:sp>
        <p:nvSpPr>
          <p:cNvPr id="44" name="Google Shape;44;p1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45" name="Google Shape;45;p1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6" name="Google Shape;46;p13"/>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9" name="Google Shape;49;p13"/>
          <p:cNvSpPr txBox="1"/>
          <p:nvPr>
            <p:ph idx="2" type="body"/>
          </p:nvPr>
        </p:nvSpPr>
        <p:spPr>
          <a:xfrm>
            <a:off x="347663" y="1190625"/>
            <a:ext cx="7504112" cy="34925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F0801A"/>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Noto Sans Symbols"/>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2 columns">
  <p:cSld name="1_Text 2 columns">
    <p:spTree>
      <p:nvGrpSpPr>
        <p:cNvPr id="50" name="Shape 50"/>
        <p:cNvGrpSpPr/>
        <p:nvPr/>
      </p:nvGrpSpPr>
      <p:grpSpPr>
        <a:xfrm>
          <a:off x="0" y="0"/>
          <a:ext cx="0" cy="0"/>
          <a:chOff x="0" y="0"/>
          <a:chExt cx="0" cy="0"/>
        </a:xfrm>
      </p:grpSpPr>
      <p:sp>
        <p:nvSpPr>
          <p:cNvPr id="51" name="Google Shape;51;p14"/>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4" name="Google Shape;54;p14"/>
          <p:cNvSpPr txBox="1"/>
          <p:nvPr>
            <p:ph idx="1" type="subTitle"/>
          </p:nvPr>
        </p:nvSpPr>
        <p:spPr>
          <a:xfrm>
            <a:off x="347369" y="729114"/>
            <a:ext cx="752905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55" name="Google Shape;55;p14"/>
          <p:cNvSpPr txBox="1"/>
          <p:nvPr>
            <p:ph type="title"/>
          </p:nvPr>
        </p:nvSpPr>
        <p:spPr>
          <a:xfrm>
            <a:off x="347368" y="359374"/>
            <a:ext cx="752904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6" name="Google Shape;56;p14"/>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Google Shape;57;p14"/>
          <p:cNvSpPr txBox="1"/>
          <p:nvPr>
            <p:ph idx="3" type="body"/>
          </p:nvPr>
        </p:nvSpPr>
        <p:spPr>
          <a:xfrm>
            <a:off x="4499631"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3 Columns">
  <p:cSld name="1_3 Columns">
    <p:spTree>
      <p:nvGrpSpPr>
        <p:cNvPr id="58" name="Shape 58"/>
        <p:cNvGrpSpPr/>
        <p:nvPr/>
      </p:nvGrpSpPr>
      <p:grpSpPr>
        <a:xfrm>
          <a:off x="0" y="0"/>
          <a:ext cx="0" cy="0"/>
          <a:chOff x="0" y="0"/>
          <a:chExt cx="0" cy="0"/>
        </a:xfrm>
      </p:grpSpPr>
      <p:sp>
        <p:nvSpPr>
          <p:cNvPr id="59" name="Google Shape;59;p15"/>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5"/>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62" name="Google Shape;62;p15"/>
          <p:cNvSpPr txBox="1"/>
          <p:nvPr>
            <p:ph idx="1" type="subTitle"/>
          </p:nvPr>
        </p:nvSpPr>
        <p:spPr>
          <a:xfrm>
            <a:off x="347370" y="729114"/>
            <a:ext cx="755807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63" name="Google Shape;63;p15"/>
          <p:cNvSpPr txBox="1"/>
          <p:nvPr>
            <p:ph type="title"/>
          </p:nvPr>
        </p:nvSpPr>
        <p:spPr>
          <a:xfrm>
            <a:off x="347369" y="358385"/>
            <a:ext cx="7558077"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4" name="Google Shape;64;p15"/>
          <p:cNvSpPr txBox="1"/>
          <p:nvPr>
            <p:ph idx="2" type="body"/>
          </p:nvPr>
        </p:nvSpPr>
        <p:spPr>
          <a:xfrm>
            <a:off x="34737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5"/>
          <p:cNvSpPr txBox="1"/>
          <p:nvPr>
            <p:ph idx="3" type="body"/>
          </p:nvPr>
        </p:nvSpPr>
        <p:spPr>
          <a:xfrm>
            <a:off x="5962650" y="1154493"/>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15"/>
          <p:cNvSpPr txBox="1"/>
          <p:nvPr>
            <p:ph idx="4" type="body"/>
          </p:nvPr>
        </p:nvSpPr>
        <p:spPr>
          <a:xfrm>
            <a:off x="315501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 image">
  <p:cSld name="1_Text + image">
    <p:spTree>
      <p:nvGrpSpPr>
        <p:cNvPr id="67" name="Shape 67"/>
        <p:cNvGrpSpPr/>
        <p:nvPr/>
      </p:nvGrpSpPr>
      <p:grpSpPr>
        <a:xfrm>
          <a:off x="0" y="0"/>
          <a:ext cx="0" cy="0"/>
          <a:chOff x="0" y="0"/>
          <a:chExt cx="0" cy="0"/>
        </a:xfrm>
      </p:grpSpPr>
      <p:sp>
        <p:nvSpPr>
          <p:cNvPr id="68" name="Google Shape;68;p16"/>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6"/>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1" name="Google Shape;71;p16"/>
          <p:cNvSpPr txBox="1"/>
          <p:nvPr>
            <p:ph idx="1" type="subTitle"/>
          </p:nvPr>
        </p:nvSpPr>
        <p:spPr>
          <a:xfrm>
            <a:off x="347368" y="729114"/>
            <a:ext cx="7553241"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72" name="Google Shape;72;p16"/>
          <p:cNvSpPr txBox="1"/>
          <p:nvPr>
            <p:ph type="title"/>
          </p:nvPr>
        </p:nvSpPr>
        <p:spPr>
          <a:xfrm>
            <a:off x="347368" y="359288"/>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3" name="Google Shape;73;p16"/>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16"/>
          <p:cNvSpPr/>
          <p:nvPr>
            <p:ph idx="3" type="pic"/>
          </p:nvPr>
        </p:nvSpPr>
        <p:spPr>
          <a:xfrm>
            <a:off x="4357981" y="1154666"/>
            <a:ext cx="4438650" cy="3500437"/>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82" name="Shape 82"/>
        <p:cNvGrpSpPr/>
        <p:nvPr/>
      </p:nvGrpSpPr>
      <p:grpSpPr>
        <a:xfrm>
          <a:off x="0" y="0"/>
          <a:ext cx="0" cy="0"/>
          <a:chOff x="0" y="0"/>
          <a:chExt cx="0" cy="0"/>
        </a:xfrm>
      </p:grpSpPr>
      <p:sp>
        <p:nvSpPr>
          <p:cNvPr id="83" name="Google Shape;83;p18"/>
          <p:cNvSpPr txBox="1"/>
          <p:nvPr>
            <p:ph type="title"/>
          </p:nvPr>
        </p:nvSpPr>
        <p:spPr>
          <a:xfrm>
            <a:off x="949504" y="1842458"/>
            <a:ext cx="472890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4" name="Google Shape;84;p18"/>
          <p:cNvSpPr txBox="1"/>
          <p:nvPr>
            <p:ph idx="1" type="subTitle"/>
          </p:nvPr>
        </p:nvSpPr>
        <p:spPr>
          <a:xfrm>
            <a:off x="949503" y="2301671"/>
            <a:ext cx="472890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chemeClr val="lt1"/>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85" name="Google Shape;85;p18"/>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01" name="Shape 101"/>
        <p:cNvGrpSpPr/>
        <p:nvPr/>
      </p:nvGrpSpPr>
      <p:grpSpPr>
        <a:xfrm>
          <a:off x="0" y="0"/>
          <a:ext cx="0" cy="0"/>
          <a:chOff x="0" y="0"/>
          <a:chExt cx="0" cy="0"/>
        </a:xfrm>
      </p:grpSpPr>
      <p:sp>
        <p:nvSpPr>
          <p:cNvPr id="102" name="Google Shape;102;p2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4.jpg"/><Relationship Id="rId3" Type="http://schemas.openxmlformats.org/officeDocument/2006/relationships/slideLayout" Target="../slideLayouts/slideLayout1.xml"/><Relationship Id="rId4"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5.png"/><Relationship Id="rId3" Type="http://schemas.openxmlformats.org/officeDocument/2006/relationships/slideLayout" Target="../slideLayouts/slideLayout7.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hyperlink" Target="http://www.egi.eu/projects/egi-ace" TargetMode="External"/><Relationship Id="rId2" Type="http://schemas.openxmlformats.org/officeDocument/2006/relationships/image" Target="../media/image5.png"/><Relationship Id="rId3" Type="http://schemas.openxmlformats.org/officeDocument/2006/relationships/hyperlink" Target="https://www.linkedin.com/company/egi-foundation" TargetMode="External"/><Relationship Id="rId4" Type="http://schemas.openxmlformats.org/officeDocument/2006/relationships/image" Target="../media/image2.png"/><Relationship Id="rId11" Type="http://schemas.openxmlformats.org/officeDocument/2006/relationships/theme" Target="../theme/theme1.xml"/><Relationship Id="rId10" Type="http://schemas.openxmlformats.org/officeDocument/2006/relationships/slideLayout" Target="../slideLayouts/slideLayout8.xml"/><Relationship Id="rId9" Type="http://schemas.openxmlformats.org/officeDocument/2006/relationships/hyperlink" Target="https://twitter.com/egi_einfra" TargetMode="External"/><Relationship Id="rId5" Type="http://schemas.openxmlformats.org/officeDocument/2006/relationships/hyperlink" Target="https://twitter.com/EGI_eInfra?ref_src=twsrc%5Egoogle%7Ctwcamp%5Eserp%7Ctwgr%5Eauthor" TargetMode="External"/><Relationship Id="rId6" Type="http://schemas.openxmlformats.org/officeDocument/2006/relationships/image" Target="../media/image6.png"/><Relationship Id="rId7" Type="http://schemas.openxmlformats.org/officeDocument/2006/relationships/image" Target="../media/image3.jpg"/><Relationship Id="rId8" Type="http://schemas.openxmlformats.org/officeDocument/2006/relationships/hyperlink" Target="https://nl.linkedin.com/company/egi-foundation"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5915"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1" name="Google Shape;11;p9"/>
          <p:cNvSpPr/>
          <p:nvPr/>
        </p:nvSpPr>
        <p:spPr>
          <a:xfrm flipH="1" rot="5400000">
            <a:off x="2009236" y="-2014752"/>
            <a:ext cx="5143500" cy="9173003"/>
          </a:xfrm>
          <a:custGeom>
            <a:rect b="b" l="l" r="r" t="t"/>
            <a:pathLst>
              <a:path extrusionOk="0" h="4627079" w="3824383">
                <a:moveTo>
                  <a:pt x="2607273" y="9077"/>
                </a:moveTo>
                <a:lnTo>
                  <a:pt x="3824383" y="11865"/>
                </a:lnTo>
                <a:lnTo>
                  <a:pt x="3824383" y="4623476"/>
                </a:lnTo>
                <a:lnTo>
                  <a:pt x="1418" y="4627079"/>
                </a:lnTo>
                <a:cubicBezTo>
                  <a:pt x="945" y="3911813"/>
                  <a:pt x="473" y="3196546"/>
                  <a:pt x="0" y="2481280"/>
                </a:cubicBezTo>
                <a:cubicBezTo>
                  <a:pt x="579040" y="2243155"/>
                  <a:pt x="327586" y="807721"/>
                  <a:pt x="692711" y="385446"/>
                </a:cubicBezTo>
                <a:cubicBezTo>
                  <a:pt x="1258101" y="-75694"/>
                  <a:pt x="2219038" y="2249"/>
                  <a:pt x="2607273" y="9077"/>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grpSp>
        <p:nvGrpSpPr>
          <p:cNvPr id="12" name="Google Shape;12;p9"/>
          <p:cNvGrpSpPr/>
          <p:nvPr/>
        </p:nvGrpSpPr>
        <p:grpSpPr>
          <a:xfrm>
            <a:off x="7934475" y="1"/>
            <a:ext cx="1070977" cy="1107924"/>
            <a:chOff x="10195294" y="-38496"/>
            <a:chExt cx="1996706" cy="1864094"/>
          </a:xfrm>
        </p:grpSpPr>
        <p:sp>
          <p:nvSpPr>
            <p:cNvPr id="13" name="Google Shape;13;p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14" name="Google Shape;14;p9"/>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pic>
        <p:nvPicPr>
          <p:cNvPr descr="De Europese vlag | Europese Unie" id="15" name="Google Shape;15;p9"/>
          <p:cNvPicPr preferRelativeResize="0"/>
          <p:nvPr/>
        </p:nvPicPr>
        <p:blipFill rotWithShape="1">
          <a:blip r:embed="rId2">
            <a:alphaModFix/>
          </a:blip>
          <a:srcRect b="0" l="0" r="0" t="0"/>
          <a:stretch/>
        </p:blipFill>
        <p:spPr>
          <a:xfrm>
            <a:off x="796795" y="4775240"/>
            <a:ext cx="375285" cy="250031"/>
          </a:xfrm>
          <a:prstGeom prst="rect">
            <a:avLst/>
          </a:prstGeom>
          <a:noFill/>
          <a:ln>
            <a:noFill/>
          </a:ln>
        </p:spPr>
      </p:pic>
      <p:sp>
        <p:nvSpPr>
          <p:cNvPr id="16" name="Google Shape;16;p9"/>
          <p:cNvSpPr txBox="1"/>
          <p:nvPr/>
        </p:nvSpPr>
        <p:spPr>
          <a:xfrm>
            <a:off x="1136324" y="4797911"/>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1"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1" i="0" sz="600" u="none" cap="none" strike="noStrike">
              <a:solidFill>
                <a:schemeClr val="lt1"/>
              </a:solidFill>
              <a:latin typeface="Arial"/>
              <a:ea typeface="Arial"/>
              <a:cs typeface="Arial"/>
              <a:sym typeface="Arial"/>
            </a:endParaRPr>
          </a:p>
        </p:txBody>
      </p:sp>
      <p:sp>
        <p:nvSpPr>
          <p:cNvPr id="17" name="Google Shape;17;p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11"/>
          <p:cNvSpPr/>
          <p:nvPr/>
        </p:nvSpPr>
        <p:spPr>
          <a:xfrm flipH="1" rot="-5400000">
            <a:off x="7921035" y="3920535"/>
            <a:ext cx="948400" cy="149753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9" name="Google Shape;29;p11"/>
          <p:cNvSpPr/>
          <p:nvPr/>
        </p:nvSpPr>
        <p:spPr>
          <a:xfrm flipH="1">
            <a:off x="-1" y="4404220"/>
            <a:ext cx="843095" cy="73928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EF8200">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EF8200"/>
              </a:solidFill>
              <a:latin typeface="Arial"/>
              <a:ea typeface="Arial"/>
              <a:cs typeface="Arial"/>
              <a:sym typeface="Arial"/>
            </a:endParaRPr>
          </a:p>
        </p:txBody>
      </p:sp>
      <p:sp>
        <p:nvSpPr>
          <p:cNvPr id="30" name="Google Shape;30;p11"/>
          <p:cNvSpPr/>
          <p:nvPr/>
        </p:nvSpPr>
        <p:spPr>
          <a:xfrm flipH="1" rot="5400000">
            <a:off x="128209" y="-128211"/>
            <a:ext cx="962782" cy="1219201"/>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1" name="Google Shape;31;p11"/>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11"/>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11"/>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grpSp>
        <p:nvGrpSpPr>
          <p:cNvPr id="34" name="Google Shape;34;p11"/>
          <p:cNvGrpSpPr/>
          <p:nvPr/>
        </p:nvGrpSpPr>
        <p:grpSpPr>
          <a:xfrm>
            <a:off x="7934475" y="1"/>
            <a:ext cx="1070977" cy="1107924"/>
            <a:chOff x="10195294" y="-38496"/>
            <a:chExt cx="1996706" cy="1864094"/>
          </a:xfrm>
        </p:grpSpPr>
        <p:sp>
          <p:nvSpPr>
            <p:cNvPr id="35" name="Google Shape;35;p11"/>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36" name="Google Shape;36;p11"/>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pic>
        <p:nvPicPr>
          <p:cNvPr id="76" name="Google Shape;76;p17"/>
          <p:cNvPicPr preferRelativeResize="0"/>
          <p:nvPr/>
        </p:nvPicPr>
        <p:blipFill rotWithShape="1">
          <a:blip r:embed="rId1">
            <a:alphaModFix/>
          </a:blip>
          <a:srcRect b="-495" l="10706" r="40786" t="2901"/>
          <a:stretch/>
        </p:blipFill>
        <p:spPr>
          <a:xfrm>
            <a:off x="5350873" y="0"/>
            <a:ext cx="3806687" cy="5180966"/>
          </a:xfrm>
          <a:prstGeom prst="rect">
            <a:avLst/>
          </a:prstGeom>
          <a:noFill/>
          <a:ln>
            <a:noFill/>
          </a:ln>
        </p:spPr>
      </p:pic>
      <p:sp>
        <p:nvSpPr>
          <p:cNvPr id="77" name="Google Shape;77;p17"/>
          <p:cNvSpPr/>
          <p:nvPr/>
        </p:nvSpPr>
        <p:spPr>
          <a:xfrm rot="-7235639">
            <a:off x="-554524" y="-1659678"/>
            <a:ext cx="7801870" cy="8462860"/>
          </a:xfrm>
          <a:custGeom>
            <a:rect b="b" l="l" r="r" t="t"/>
            <a:pathLst>
              <a:path extrusionOk="0" h="11109864" w="10337685">
                <a:moveTo>
                  <a:pt x="10337685" y="3490386"/>
                </a:moveTo>
                <a:lnTo>
                  <a:pt x="5832618" y="11109864"/>
                </a:lnTo>
                <a:lnTo>
                  <a:pt x="5775875" y="11080836"/>
                </a:lnTo>
                <a:cubicBezTo>
                  <a:pt x="5695574" y="11041953"/>
                  <a:pt x="5613939" y="11006746"/>
                  <a:pt x="5531765" y="10975405"/>
                </a:cubicBezTo>
                <a:cubicBezTo>
                  <a:pt x="4780452" y="10696213"/>
                  <a:pt x="3961522" y="10659477"/>
                  <a:pt x="3172643" y="10483146"/>
                </a:cubicBezTo>
                <a:cubicBezTo>
                  <a:pt x="2778204" y="10398654"/>
                  <a:pt x="2378130" y="10264569"/>
                  <a:pt x="2029709" y="10064359"/>
                </a:cubicBezTo>
                <a:cubicBezTo>
                  <a:pt x="1681287" y="9864149"/>
                  <a:pt x="1384518" y="9597814"/>
                  <a:pt x="1196690" y="9248825"/>
                </a:cubicBezTo>
                <a:cubicBezTo>
                  <a:pt x="926216" y="8749219"/>
                  <a:pt x="888652" y="8102669"/>
                  <a:pt x="445377" y="7742660"/>
                </a:cubicBezTo>
                <a:cubicBezTo>
                  <a:pt x="355219" y="7672863"/>
                  <a:pt x="255670" y="7617759"/>
                  <a:pt x="152364" y="7568166"/>
                </a:cubicBezTo>
                <a:lnTo>
                  <a:pt x="0" y="7499874"/>
                </a:lnTo>
                <a:lnTo>
                  <a:pt x="1079898" y="5673429"/>
                </a:lnTo>
                <a:lnTo>
                  <a:pt x="4434351" y="0"/>
                </a:lnTo>
                <a:close/>
              </a:path>
            </a:pathLst>
          </a:custGeom>
          <a:solidFill>
            <a:srgbClr val="0067B1"/>
          </a:solidFill>
          <a:ln cap="flat" cmpd="sng" w="12700">
            <a:solidFill>
              <a:srgbClr val="0067B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grpSp>
        <p:nvGrpSpPr>
          <p:cNvPr id="78" name="Google Shape;78;p17"/>
          <p:cNvGrpSpPr/>
          <p:nvPr/>
        </p:nvGrpSpPr>
        <p:grpSpPr>
          <a:xfrm>
            <a:off x="7507923" y="0"/>
            <a:ext cx="1497530" cy="1398071"/>
            <a:chOff x="10195294" y="-38496"/>
            <a:chExt cx="1996706" cy="1864094"/>
          </a:xfrm>
        </p:grpSpPr>
        <p:sp>
          <p:nvSpPr>
            <p:cNvPr id="79" name="Google Shape;79;p17"/>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80" name="Google Shape;80;p17"/>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sp>
        <p:nvSpPr>
          <p:cNvPr id="81" name="Google Shape;81;p17"/>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7"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6" name="Shape 86"/>
        <p:cNvGrpSpPr/>
        <p:nvPr/>
      </p:nvGrpSpPr>
      <p:grpSpPr>
        <a:xfrm>
          <a:off x="0" y="0"/>
          <a:ext cx="0" cy="0"/>
          <a:chOff x="0" y="0"/>
          <a:chExt cx="0" cy="0"/>
        </a:xfrm>
      </p:grpSpPr>
      <p:sp>
        <p:nvSpPr>
          <p:cNvPr id="87" name="Google Shape;87;p19"/>
          <p:cNvSpPr/>
          <p:nvPr/>
        </p:nvSpPr>
        <p:spPr>
          <a:xfrm>
            <a:off x="-1"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88" name="Google Shape;88;p19"/>
          <p:cNvSpPr/>
          <p:nvPr/>
        </p:nvSpPr>
        <p:spPr>
          <a:xfrm flipH="1" rot="-5400000">
            <a:off x="2994343" y="-1000059"/>
            <a:ext cx="3155315" cy="9144002"/>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89" name="Google Shape;89;p19"/>
          <p:cNvSpPr txBox="1"/>
          <p:nvPr/>
        </p:nvSpPr>
        <p:spPr>
          <a:xfrm>
            <a:off x="746267" y="1422572"/>
            <a:ext cx="25458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Contact: </a:t>
            </a:r>
            <a:r>
              <a:rPr b="1" i="0" lang="en-GB" sz="1050" u="none" cap="none" strike="noStrike">
                <a:solidFill>
                  <a:schemeClr val="lt1"/>
                </a:solidFill>
                <a:latin typeface="Arial"/>
                <a:ea typeface="Arial"/>
                <a:cs typeface="Arial"/>
                <a:sym typeface="Arial"/>
              </a:rPr>
              <a:t>egi-ace-po@mailman.egi.eu</a:t>
            </a:r>
            <a:endParaRPr b="0" i="0" sz="105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Website: </a:t>
            </a:r>
            <a:r>
              <a:rPr b="1" i="0" lang="en-GB" sz="1050" u="sng" cap="none" strike="noStrike">
                <a:solidFill>
                  <a:schemeClr val="hlink"/>
                </a:solidFill>
                <a:latin typeface="Arial"/>
                <a:ea typeface="Arial"/>
                <a:cs typeface="Arial"/>
                <a:sym typeface="Arial"/>
                <a:hlinkClick r:id="rId1"/>
              </a:rPr>
              <a:t>www.egi.eu/projects/egi-ace</a:t>
            </a:r>
            <a:endParaRPr b="0" i="0" sz="1050" u="none" cap="none" strike="noStrike">
              <a:solidFill>
                <a:schemeClr val="lt1"/>
              </a:solidFill>
              <a:latin typeface="Arial"/>
              <a:ea typeface="Arial"/>
              <a:cs typeface="Arial"/>
              <a:sym typeface="Arial"/>
            </a:endParaRPr>
          </a:p>
        </p:txBody>
      </p:sp>
      <p:grpSp>
        <p:nvGrpSpPr>
          <p:cNvPr id="90" name="Google Shape;90;p19"/>
          <p:cNvGrpSpPr/>
          <p:nvPr/>
        </p:nvGrpSpPr>
        <p:grpSpPr>
          <a:xfrm>
            <a:off x="7507923" y="0"/>
            <a:ext cx="1497530" cy="1398071"/>
            <a:chOff x="10195294" y="-38496"/>
            <a:chExt cx="1996706" cy="1864094"/>
          </a:xfrm>
        </p:grpSpPr>
        <p:sp>
          <p:nvSpPr>
            <p:cNvPr id="91" name="Google Shape;91;p1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92" name="Google Shape;92;p19"/>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pic>
        <p:nvPicPr>
          <p:cNvPr id="93" name="Google Shape;93;p19">
            <a:hlinkClick r:id="rId3"/>
          </p:cNvPr>
          <p:cNvPicPr preferRelativeResize="0"/>
          <p:nvPr/>
        </p:nvPicPr>
        <p:blipFill rotWithShape="1">
          <a:blip r:embed="rId4">
            <a:alphaModFix/>
          </a:blip>
          <a:srcRect b="0" l="0" r="0" t="0"/>
          <a:stretch/>
        </p:blipFill>
        <p:spPr>
          <a:xfrm>
            <a:off x="836432" y="1957316"/>
            <a:ext cx="296010" cy="296010"/>
          </a:xfrm>
          <a:prstGeom prst="rect">
            <a:avLst/>
          </a:prstGeom>
          <a:noFill/>
          <a:ln>
            <a:noFill/>
          </a:ln>
        </p:spPr>
      </p:pic>
      <p:pic>
        <p:nvPicPr>
          <p:cNvPr descr="Afbeelding met bijl, vectorafbeeldingen&#10;&#10;Automatisch gegenereerde beschrijving" id="94" name="Google Shape;94;p19">
            <a:hlinkClick r:id="rId5"/>
          </p:cNvPr>
          <p:cNvPicPr preferRelativeResize="0"/>
          <p:nvPr/>
        </p:nvPicPr>
        <p:blipFill rotWithShape="1">
          <a:blip r:embed="rId6">
            <a:alphaModFix/>
          </a:blip>
          <a:srcRect b="0" l="0" r="0" t="0"/>
          <a:stretch/>
        </p:blipFill>
        <p:spPr>
          <a:xfrm>
            <a:off x="807572" y="2341022"/>
            <a:ext cx="353729" cy="353729"/>
          </a:xfrm>
          <a:prstGeom prst="rect">
            <a:avLst/>
          </a:prstGeom>
          <a:noFill/>
          <a:ln>
            <a:noFill/>
          </a:ln>
        </p:spPr>
      </p:pic>
      <p:sp>
        <p:nvSpPr>
          <p:cNvPr id="95" name="Google Shape;95;p19"/>
          <p:cNvSpPr txBox="1"/>
          <p:nvPr/>
        </p:nvSpPr>
        <p:spPr>
          <a:xfrm>
            <a:off x="746267" y="868288"/>
            <a:ext cx="3671888" cy="528638"/>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3300"/>
              <a:buFont typeface="Arial"/>
              <a:buNone/>
            </a:pPr>
            <a:r>
              <a:rPr b="0" i="0" lang="en-GB" sz="3300" u="none" cap="none" strike="noStrike">
                <a:solidFill>
                  <a:schemeClr val="lt1"/>
                </a:solidFill>
                <a:latin typeface="Calibri"/>
                <a:ea typeface="Calibri"/>
                <a:cs typeface="Calibri"/>
                <a:sym typeface="Calibri"/>
              </a:rPr>
              <a:t>Thank you!</a:t>
            </a:r>
            <a:endParaRPr b="0" i="0" sz="3300" u="none" cap="none" strike="noStrike">
              <a:solidFill>
                <a:schemeClr val="lt1"/>
              </a:solidFill>
              <a:latin typeface="Calibri"/>
              <a:ea typeface="Calibri"/>
              <a:cs typeface="Calibri"/>
              <a:sym typeface="Calibri"/>
            </a:endParaRPr>
          </a:p>
        </p:txBody>
      </p:sp>
      <p:pic>
        <p:nvPicPr>
          <p:cNvPr descr="De Europese vlag | Europese Unie" id="96" name="Google Shape;96;p19"/>
          <p:cNvPicPr preferRelativeResize="0"/>
          <p:nvPr/>
        </p:nvPicPr>
        <p:blipFill rotWithShape="1">
          <a:blip r:embed="rId7">
            <a:alphaModFix/>
          </a:blip>
          <a:srcRect b="0" l="0" r="0" t="0"/>
          <a:stretch/>
        </p:blipFill>
        <p:spPr>
          <a:xfrm>
            <a:off x="796795" y="4775240"/>
            <a:ext cx="375285" cy="250031"/>
          </a:xfrm>
          <a:prstGeom prst="rect">
            <a:avLst/>
          </a:prstGeom>
          <a:noFill/>
          <a:ln>
            <a:noFill/>
          </a:ln>
        </p:spPr>
      </p:pic>
      <p:sp>
        <p:nvSpPr>
          <p:cNvPr id="97" name="Google Shape;97;p19"/>
          <p:cNvSpPr txBox="1"/>
          <p:nvPr/>
        </p:nvSpPr>
        <p:spPr>
          <a:xfrm>
            <a:off x="1132442" y="1967860"/>
            <a:ext cx="1181734"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50"/>
              <a:buFont typeface="Arial"/>
              <a:buNone/>
            </a:pPr>
            <a:r>
              <a:rPr b="1" i="0" lang="en-GB" sz="1050" u="sng" cap="none" strike="noStrike">
                <a:solidFill>
                  <a:schemeClr val="hlink"/>
                </a:solidFill>
                <a:latin typeface="Arial"/>
                <a:ea typeface="Arial"/>
                <a:cs typeface="Arial"/>
                <a:sym typeface="Arial"/>
                <a:hlinkClick r:id="rId8"/>
              </a:rPr>
              <a:t>EGI Foundation</a:t>
            </a:r>
            <a:endParaRPr b="1" i="0" sz="1050" u="none" cap="none" strike="noStrike">
              <a:solidFill>
                <a:schemeClr val="lt1"/>
              </a:solidFill>
              <a:latin typeface="Arial"/>
              <a:ea typeface="Arial"/>
              <a:cs typeface="Arial"/>
              <a:sym typeface="Arial"/>
            </a:endParaRPr>
          </a:p>
        </p:txBody>
      </p:sp>
      <p:sp>
        <p:nvSpPr>
          <p:cNvPr id="98" name="Google Shape;98;p19"/>
          <p:cNvSpPr txBox="1"/>
          <p:nvPr/>
        </p:nvSpPr>
        <p:spPr>
          <a:xfrm>
            <a:off x="1132442" y="2356445"/>
            <a:ext cx="989373"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1" i="0" lang="en-GB" sz="1050" u="sng" cap="none" strike="noStrike">
                <a:solidFill>
                  <a:schemeClr val="hlink"/>
                </a:solidFill>
                <a:latin typeface="Arial"/>
                <a:ea typeface="Arial"/>
                <a:cs typeface="Arial"/>
                <a:sym typeface="Arial"/>
                <a:hlinkClick r:id="rId9"/>
              </a:rPr>
              <a:t>@EGI_eInfra</a:t>
            </a:r>
            <a:endParaRPr b="1" i="0" sz="1050" u="none" cap="none" strike="noStrike">
              <a:solidFill>
                <a:schemeClr val="lt1"/>
              </a:solidFill>
              <a:latin typeface="Arial"/>
              <a:ea typeface="Arial"/>
              <a:cs typeface="Arial"/>
              <a:sym typeface="Arial"/>
            </a:endParaRPr>
          </a:p>
        </p:txBody>
      </p:sp>
      <p:sp>
        <p:nvSpPr>
          <p:cNvPr id="99" name="Google Shape;99;p19"/>
          <p:cNvSpPr txBox="1"/>
          <p:nvPr/>
        </p:nvSpPr>
        <p:spPr>
          <a:xfrm>
            <a:off x="1172080" y="4767263"/>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0"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0" i="0" sz="600" u="none" cap="none" strike="noStrike">
              <a:solidFill>
                <a:schemeClr val="lt1"/>
              </a:solidFill>
              <a:latin typeface="Arial"/>
              <a:ea typeface="Arial"/>
              <a:cs typeface="Arial"/>
              <a:sym typeface="Arial"/>
            </a:endParaRPr>
          </a:p>
        </p:txBody>
      </p:sp>
      <p:sp>
        <p:nvSpPr>
          <p:cNvPr id="100" name="Google Shape;100;p1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uments.egi.eu/secure/ShowDocument?docid=356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00000"/>
              </a:lnSpc>
              <a:spcBef>
                <a:spcPts val="0"/>
              </a:spcBef>
              <a:spcAft>
                <a:spcPts val="0"/>
              </a:spcAft>
              <a:buSzPct val="100000"/>
              <a:buNone/>
            </a:pPr>
            <a:r>
              <a:rPr lang="en-GB"/>
              <a:t>EGI-ACE Open Call no.1</a:t>
            </a:r>
            <a:endParaRPr/>
          </a:p>
        </p:txBody>
      </p:sp>
      <p:sp>
        <p:nvSpPr>
          <p:cNvPr id="108" name="Google Shape;108;p1"/>
          <p:cNvSpPr txBox="1"/>
          <p:nvPr>
            <p:ph idx="2" type="body"/>
          </p:nvPr>
        </p:nvSpPr>
        <p:spPr>
          <a:xfrm>
            <a:off x="727711" y="11606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Checkpoint meeting with Shepherds</a:t>
            </a:r>
            <a:endParaRPr/>
          </a:p>
        </p:txBody>
      </p:sp>
      <p:sp>
        <p:nvSpPr>
          <p:cNvPr id="109" name="Google Shape;109;p1"/>
          <p:cNvSpPr txBox="1"/>
          <p:nvPr>
            <p:ph idx="3" type="body"/>
          </p:nvPr>
        </p:nvSpPr>
        <p:spPr>
          <a:xfrm>
            <a:off x="727710" y="2523655"/>
            <a:ext cx="4100400" cy="9567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900"/>
              <a:buNone/>
            </a:pPr>
            <a:r>
              <a:rPr lang="en-GB" sz="1200"/>
              <a:t>Miguel Caballer/UPV</a:t>
            </a:r>
            <a:endParaRPr sz="1200"/>
          </a:p>
          <a:p>
            <a:pPr indent="0" lvl="0" marL="0" rtl="0" algn="l">
              <a:lnSpc>
                <a:spcPct val="100000"/>
              </a:lnSpc>
              <a:spcBef>
                <a:spcPts val="0"/>
              </a:spcBef>
              <a:spcAft>
                <a:spcPts val="0"/>
              </a:spcAft>
              <a:buSzPts val="900"/>
              <a:buNone/>
            </a:pPr>
            <a:r>
              <a:rPr lang="en-GB" sz="1200"/>
              <a:t>Miklós Bán/University of Debrecen</a:t>
            </a:r>
            <a:endParaRPr sz="1200"/>
          </a:p>
        </p:txBody>
      </p:sp>
      <p:sp>
        <p:nvSpPr>
          <p:cNvPr id="110" name="Google Shape;110;p1"/>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1" name="Google Shape;111;p1"/>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2" name="Google Shape;112;p1"/>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3" name="Google Shape;113;p1"/>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300"/>
              <a:buNone/>
            </a:pPr>
            <a:fld id="{00000000-1234-1234-1234-123412341234}" type="slidenum">
              <a:rPr lang="en-GB"/>
              <a:t>‹#›</a:t>
            </a:fld>
            <a:endParaRPr/>
          </a:p>
        </p:txBody>
      </p:sp>
      <p:sp>
        <p:nvSpPr>
          <p:cNvPr id="114" name="Google Shape;114;p1"/>
          <p:cNvSpPr txBox="1"/>
          <p:nvPr>
            <p:ph idx="2" type="body"/>
          </p:nvPr>
        </p:nvSpPr>
        <p:spPr>
          <a:xfrm>
            <a:off x="727711" y="18464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sz="1800"/>
              <a:t>OpenBioMaps</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20" name="Google Shape;120;p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Outline - </a:t>
            </a:r>
            <a:r>
              <a:rPr lang="en-GB">
                <a:solidFill>
                  <a:srgbClr val="FF0000"/>
                </a:solidFill>
              </a:rPr>
              <a:t>Max 10’ long talk</a:t>
            </a:r>
            <a:endParaRPr>
              <a:solidFill>
                <a:srgbClr val="FF0000"/>
              </a:solidFill>
            </a:endParaRPr>
          </a:p>
        </p:txBody>
      </p:sp>
      <p:sp>
        <p:nvSpPr>
          <p:cNvPr id="121" name="Google Shape;121;p2"/>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22" name="Google Shape;122;p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23" name="Google Shape;123;p2"/>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
        <p:nvSpPr>
          <p:cNvPr id="124" name="Google Shape;124;p2"/>
          <p:cNvSpPr txBox="1"/>
          <p:nvPr>
            <p:ph idx="1" type="body"/>
          </p:nvPr>
        </p:nvSpPr>
        <p:spPr>
          <a:xfrm>
            <a:off x="347663" y="1343025"/>
            <a:ext cx="7504200" cy="3492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Background about the scientific use case</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Ambition, Impact and Challenges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Integration Support</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Capacity Requirements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Timeline</a:t>
            </a:r>
            <a:endParaRPr b="0" i="1" sz="2000" u="none" cap="none" strike="noStrike">
              <a:solidFill>
                <a:srgbClr val="7F7F7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30" name="Google Shape;130;p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Background about the scientific use case</a:t>
            </a:r>
            <a:endParaRPr/>
          </a:p>
        </p:txBody>
      </p:sp>
      <p:sp>
        <p:nvSpPr>
          <p:cNvPr id="131" name="Google Shape;131;p3"/>
          <p:cNvSpPr txBox="1"/>
          <p:nvPr>
            <p:ph idx="2" type="body"/>
          </p:nvPr>
        </p:nvSpPr>
        <p:spPr>
          <a:xfrm>
            <a:off x="347675" y="1190625"/>
            <a:ext cx="7932300" cy="3588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600"/>
              <a:t>The  OpenBioMaps is a collaborative framework for biodiversity research and conservation. The service includes database and computational servers  for   building   biodiversity related databases and performing scientific analyses on collected data</a:t>
            </a:r>
            <a:endParaRPr sz="1600"/>
          </a:p>
          <a:p>
            <a:pPr indent="0" lvl="0" marL="0" rtl="0" algn="l">
              <a:lnSpc>
                <a:spcPct val="100000"/>
              </a:lnSpc>
              <a:spcBef>
                <a:spcPts val="0"/>
              </a:spcBef>
              <a:spcAft>
                <a:spcPts val="0"/>
              </a:spcAft>
              <a:buClr>
                <a:schemeClr val="dk1"/>
              </a:buClr>
              <a:buSzPts val="1100"/>
              <a:buFont typeface="Arial"/>
              <a:buNone/>
            </a:pPr>
            <a:r>
              <a:t/>
            </a:r>
            <a:endParaRPr sz="1600"/>
          </a:p>
          <a:p>
            <a:pPr indent="0" lvl="0" marL="0" rtl="0" algn="l">
              <a:lnSpc>
                <a:spcPct val="100000"/>
              </a:lnSpc>
              <a:spcBef>
                <a:spcPts val="0"/>
              </a:spcBef>
              <a:spcAft>
                <a:spcPts val="0"/>
              </a:spcAft>
              <a:buClr>
                <a:schemeClr val="dk1"/>
              </a:buClr>
              <a:buSzPts val="1100"/>
              <a:buFont typeface="Arial"/>
              <a:buNone/>
            </a:pPr>
            <a:r>
              <a:rPr lang="en-GB" sz="1600"/>
              <a:t>The  OpenBioMaps  used  by  governmental  institutes,  research  groups, NGO-s  and  citizen  science  initiatives  mostly  in  Hungary  and  Romania.  It currently has about 60 active projects with nearly 1,000 users.</a:t>
            </a:r>
            <a:endParaRPr sz="1600"/>
          </a:p>
          <a:p>
            <a:pPr indent="0" lvl="0" marL="0" rtl="0" algn="l">
              <a:lnSpc>
                <a:spcPct val="100000"/>
              </a:lnSpc>
              <a:spcBef>
                <a:spcPts val="0"/>
              </a:spcBef>
              <a:spcAft>
                <a:spcPts val="0"/>
              </a:spcAft>
              <a:buClr>
                <a:schemeClr val="dk1"/>
              </a:buClr>
              <a:buSzPts val="1100"/>
              <a:buFont typeface="Arial"/>
              <a:buNone/>
            </a:pPr>
            <a:r>
              <a:t/>
            </a:r>
            <a:endParaRPr sz="1600"/>
          </a:p>
          <a:p>
            <a:pPr indent="0" lvl="0" marL="0" rtl="0" algn="l">
              <a:lnSpc>
                <a:spcPct val="100000"/>
              </a:lnSpc>
              <a:spcBef>
                <a:spcPts val="0"/>
              </a:spcBef>
              <a:spcAft>
                <a:spcPts val="0"/>
              </a:spcAft>
              <a:buClr>
                <a:schemeClr val="dk1"/>
              </a:buClr>
              <a:buSzPts val="1100"/>
              <a:buFont typeface="Arial"/>
              <a:buNone/>
            </a:pPr>
            <a:r>
              <a:rPr lang="en-GB" sz="1600"/>
              <a:t>TEAM: University of Debrecen, Dept. of Evolutionary Zoology and Humanbiology / OpenBioMaps Consortium</a:t>
            </a:r>
            <a:endParaRPr sz="1600"/>
          </a:p>
          <a:p>
            <a:pPr indent="0" lvl="0" marL="0" rtl="0" algn="l">
              <a:lnSpc>
                <a:spcPct val="100000"/>
              </a:lnSpc>
              <a:spcBef>
                <a:spcPts val="0"/>
              </a:spcBef>
              <a:spcAft>
                <a:spcPts val="0"/>
              </a:spcAft>
              <a:buClr>
                <a:schemeClr val="dk1"/>
              </a:buClr>
              <a:buSzPts val="1100"/>
              <a:buFont typeface="Arial"/>
              <a:buNone/>
            </a:pPr>
            <a:r>
              <a:t/>
            </a:r>
            <a:endParaRPr sz="1600"/>
          </a:p>
          <a:p>
            <a:pPr indent="0" lvl="0" marL="0" rtl="0" algn="l">
              <a:lnSpc>
                <a:spcPct val="100000"/>
              </a:lnSpc>
              <a:spcBef>
                <a:spcPts val="0"/>
              </a:spcBef>
              <a:spcAft>
                <a:spcPts val="0"/>
              </a:spcAft>
              <a:buClr>
                <a:srgbClr val="000000"/>
              </a:buClr>
              <a:buSzPts val="1400"/>
              <a:buFont typeface="Arial"/>
              <a:buNone/>
            </a:pPr>
            <a:r>
              <a:t/>
            </a:r>
            <a:endParaRPr sz="1600"/>
          </a:p>
        </p:txBody>
      </p:sp>
      <p:sp>
        <p:nvSpPr>
          <p:cNvPr id="132" name="Google Shape;132;p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33" name="Google Shape;133;p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34" name="Google Shape;134;p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e0cad59e7d_0_1"/>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40" name="Google Shape;140;ge0cad59e7d_0_1"/>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Ambition, Impact, Challenge(s)</a:t>
            </a:r>
            <a:endParaRPr/>
          </a:p>
        </p:txBody>
      </p:sp>
      <p:sp>
        <p:nvSpPr>
          <p:cNvPr id="141" name="Google Shape;141;ge0cad59e7d_0_1"/>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700">
                <a:solidFill>
                  <a:srgbClr val="F0801A"/>
                </a:solidFill>
              </a:rPr>
              <a:t>There is a growing need for complex analysis of monitoring data for conservation purposes, which can be considered as a kind of applied research without adequate research capacity (in nature conservation). OpenBioMaps provides an excellent set of tools for collecting and organizing (field) data, but it does not include research tools. In the framework of the present project, we want to implement the integration of existing research infrastructures based on a dynamically usable background infrastructure through the use of EOSC services. </a:t>
            </a:r>
            <a:endParaRPr sz="1300">
              <a:solidFill>
                <a:srgbClr val="F0801A"/>
              </a:solidFill>
            </a:endParaRPr>
          </a:p>
          <a:p>
            <a:pPr indent="0" lvl="0" marL="0" rtl="0" algn="l">
              <a:lnSpc>
                <a:spcPct val="100000"/>
              </a:lnSpc>
              <a:spcBef>
                <a:spcPts val="0"/>
              </a:spcBef>
              <a:spcAft>
                <a:spcPts val="0"/>
              </a:spcAft>
              <a:buClr>
                <a:schemeClr val="dk1"/>
              </a:buClr>
              <a:buSzPts val="1100"/>
              <a:buFont typeface="Arial"/>
              <a:buNone/>
            </a:pPr>
            <a:r>
              <a:t/>
            </a:r>
            <a:endParaRPr sz="1700"/>
          </a:p>
          <a:p>
            <a:pPr indent="0" lvl="0" marL="0" rtl="0" algn="l">
              <a:lnSpc>
                <a:spcPct val="100000"/>
              </a:lnSpc>
              <a:spcBef>
                <a:spcPts val="0"/>
              </a:spcBef>
              <a:spcAft>
                <a:spcPts val="0"/>
              </a:spcAft>
              <a:buClr>
                <a:schemeClr val="dk1"/>
              </a:buClr>
              <a:buSzPts val="1100"/>
              <a:buFont typeface="Arial"/>
              <a:buNone/>
            </a:pPr>
            <a:r>
              <a:rPr lang="en-GB" sz="1700"/>
              <a:t>In this project, we would like to extend the OBM service network with computing capabilities, as well as create a long-term supported database node for public use.</a:t>
            </a:r>
            <a:endParaRPr sz="1500"/>
          </a:p>
        </p:txBody>
      </p:sp>
      <p:sp>
        <p:nvSpPr>
          <p:cNvPr id="142" name="Google Shape;142;ge0cad59e7d_0_1"/>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43" name="Google Shape;143;ge0cad59e7d_0_1"/>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44" name="Google Shape;144;ge0cad59e7d_0_1"/>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e280876f78_0_2"/>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50" name="Google Shape;150;ge280876f78_0_2"/>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Ambition, Impact, Challenge(s)</a:t>
            </a:r>
            <a:endParaRPr/>
          </a:p>
        </p:txBody>
      </p:sp>
      <p:sp>
        <p:nvSpPr>
          <p:cNvPr id="151" name="Google Shape;151;ge280876f78_0_2"/>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600"/>
              <a:t>The new OBM database and computational nodes will target new research teams and conservation institutes from Hungary, Croatia, Slovakia, Poland, Greece, the United Kingdom and Germany. </a:t>
            </a:r>
            <a:br>
              <a:rPr lang="en-GB" sz="1600"/>
            </a:br>
            <a:r>
              <a:rPr lang="en-GB" sz="1600"/>
              <a:t>	In Hungary, OpenBioMaps is used in nine National Parks, which have several international nature conservation and scientific connections with foreign nature conservation institutions and research sites. Using these new developments we are aiming to support these research connections. </a:t>
            </a:r>
            <a:endParaRPr sz="1600"/>
          </a:p>
          <a:p>
            <a:pPr indent="0" lvl="0" marL="0" rtl="0" algn="l">
              <a:lnSpc>
                <a:spcPct val="100000"/>
              </a:lnSpc>
              <a:spcBef>
                <a:spcPts val="0"/>
              </a:spcBef>
              <a:spcAft>
                <a:spcPts val="0"/>
              </a:spcAft>
              <a:buClr>
                <a:schemeClr val="dk1"/>
              </a:buClr>
              <a:buSzPts val="1100"/>
              <a:buFont typeface="Arial"/>
              <a:buNone/>
            </a:pPr>
            <a:r>
              <a:rPr lang="en-GB" sz="1600"/>
              <a:t>	Based on experience to date, the biggest challenges (in conservation research) currently are classifications based on machine learning that require high computational capacity and related data preparation. </a:t>
            </a:r>
            <a:endParaRPr sz="1600"/>
          </a:p>
          <a:p>
            <a:pPr indent="0" lvl="0" marL="0" rtl="0" algn="l">
              <a:lnSpc>
                <a:spcPct val="100000"/>
              </a:lnSpc>
              <a:spcBef>
                <a:spcPts val="0"/>
              </a:spcBef>
              <a:spcAft>
                <a:spcPts val="0"/>
              </a:spcAft>
              <a:buClr>
                <a:schemeClr val="dk1"/>
              </a:buClr>
              <a:buSzPts val="1100"/>
              <a:buFont typeface="Arial"/>
              <a:buNone/>
            </a:pPr>
            <a:r>
              <a:t/>
            </a:r>
            <a:endParaRPr sz="1600"/>
          </a:p>
          <a:p>
            <a:pPr indent="0" lvl="0" marL="0" rtl="0" algn="l">
              <a:lnSpc>
                <a:spcPct val="100000"/>
              </a:lnSpc>
              <a:spcBef>
                <a:spcPts val="0"/>
              </a:spcBef>
              <a:spcAft>
                <a:spcPts val="0"/>
              </a:spcAft>
              <a:buClr>
                <a:schemeClr val="dk1"/>
              </a:buClr>
              <a:buSzPts val="1100"/>
              <a:buFont typeface="Arial"/>
              <a:buNone/>
            </a:pPr>
            <a:r>
              <a:rPr lang="en-GB" sz="1600"/>
              <a:t>Resource Providers:</a:t>
            </a:r>
            <a:endParaRPr sz="1600"/>
          </a:p>
          <a:p>
            <a:pPr indent="-330200" lvl="0" marL="457200" rtl="0" algn="l">
              <a:lnSpc>
                <a:spcPct val="100000"/>
              </a:lnSpc>
              <a:spcBef>
                <a:spcPts val="0"/>
              </a:spcBef>
              <a:spcAft>
                <a:spcPts val="0"/>
              </a:spcAft>
              <a:buSzPts val="1600"/>
              <a:buChar char="●"/>
            </a:pPr>
            <a:r>
              <a:rPr lang="en-GB" sz="1600"/>
              <a:t>IFCA (with VA)	-&gt; Will allocate big Computational server.</a:t>
            </a:r>
            <a:endParaRPr sz="1600"/>
          </a:p>
          <a:p>
            <a:pPr indent="-330200" lvl="0" marL="457200" rtl="0" algn="l">
              <a:lnSpc>
                <a:spcPct val="100000"/>
              </a:lnSpc>
              <a:spcBef>
                <a:spcPts val="0"/>
              </a:spcBef>
              <a:spcAft>
                <a:spcPts val="0"/>
              </a:spcAft>
              <a:buSzPts val="1600"/>
              <a:buChar char="●"/>
            </a:pPr>
            <a:r>
              <a:rPr lang="en-GB" sz="1600"/>
              <a:t>SZTAKI 		-&gt; Will allocate the other 2 nodes including the GPU one.</a:t>
            </a:r>
            <a:endParaRPr sz="1600"/>
          </a:p>
          <a:p>
            <a:pPr indent="0" lvl="0" marL="0" rtl="0" algn="l">
              <a:lnSpc>
                <a:spcPct val="100000"/>
              </a:lnSpc>
              <a:spcBef>
                <a:spcPts val="0"/>
              </a:spcBef>
              <a:spcAft>
                <a:spcPts val="0"/>
              </a:spcAft>
              <a:buSzPts val="1400"/>
              <a:buNone/>
            </a:pPr>
            <a:r>
              <a:t/>
            </a:r>
            <a:endParaRPr/>
          </a:p>
        </p:txBody>
      </p:sp>
      <p:sp>
        <p:nvSpPr>
          <p:cNvPr id="152" name="Google Shape;152;ge280876f78_0_2"/>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53" name="Google Shape;153;ge280876f78_0_2"/>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54" name="Google Shape;154;ge280876f78_0_2"/>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e0cad59e7d_0_10"/>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60" name="Google Shape;160;ge0cad59e7d_0_10"/>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Integration Support</a:t>
            </a:r>
            <a:endParaRPr/>
          </a:p>
        </p:txBody>
      </p:sp>
      <p:sp>
        <p:nvSpPr>
          <p:cNvPr id="161" name="Google Shape;161;ge0cad59e7d_0_10"/>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0"/>
              </a:spcBef>
              <a:spcAft>
                <a:spcPts val="0"/>
              </a:spcAft>
              <a:buSzPts val="1800"/>
              <a:buChar char="●"/>
            </a:pPr>
            <a:r>
              <a:rPr i="1" lang="en-GB" sz="1800"/>
              <a:t>Deploy the application using EGI Cloud Compute resources.</a:t>
            </a:r>
            <a:endParaRPr i="1" sz="1800"/>
          </a:p>
          <a:p>
            <a:pPr indent="-342900" lvl="0" marL="457200" rtl="0" algn="l">
              <a:lnSpc>
                <a:spcPct val="100000"/>
              </a:lnSpc>
              <a:spcBef>
                <a:spcPts val="0"/>
              </a:spcBef>
              <a:spcAft>
                <a:spcPts val="0"/>
              </a:spcAft>
              <a:buSzPts val="1800"/>
              <a:buChar char="●"/>
            </a:pPr>
            <a:r>
              <a:rPr i="1" lang="en-GB" sz="1800"/>
              <a:t>TOSCA experts to create the topology document to deploy the whole application.</a:t>
            </a:r>
            <a:endParaRPr i="1" sz="1800"/>
          </a:p>
          <a:p>
            <a:pPr indent="-342900" lvl="1" marL="914400" rtl="0" algn="l">
              <a:lnSpc>
                <a:spcPct val="100000"/>
              </a:lnSpc>
              <a:spcBef>
                <a:spcPts val="0"/>
              </a:spcBef>
              <a:spcAft>
                <a:spcPts val="0"/>
              </a:spcAft>
              <a:buClr>
                <a:schemeClr val="accent2"/>
              </a:buClr>
              <a:buSzPts val="1800"/>
              <a:buChar char="○"/>
            </a:pPr>
            <a:r>
              <a:rPr i="1" lang="en-GB" sz="1800">
                <a:solidFill>
                  <a:schemeClr val="accent2"/>
                </a:solidFill>
              </a:rPr>
              <a:t>Initial version (one single node) created in the EOSC-Hub project will be extended.</a:t>
            </a:r>
            <a:endParaRPr i="1" sz="1800">
              <a:solidFill>
                <a:schemeClr val="accent2"/>
              </a:solidFill>
            </a:endParaRPr>
          </a:p>
          <a:p>
            <a:pPr indent="0" lvl="0" marL="0" rtl="0" algn="l">
              <a:lnSpc>
                <a:spcPct val="100000"/>
              </a:lnSpc>
              <a:spcBef>
                <a:spcPts val="0"/>
              </a:spcBef>
              <a:spcAft>
                <a:spcPts val="0"/>
              </a:spcAft>
              <a:buSzPts val="1100"/>
              <a:buNone/>
            </a:pPr>
            <a:r>
              <a:t/>
            </a:r>
            <a:endParaRPr i="1" sz="1800"/>
          </a:p>
          <a:p>
            <a:pPr indent="0" lvl="0" marL="0" rtl="0" algn="l">
              <a:lnSpc>
                <a:spcPct val="100000"/>
              </a:lnSpc>
              <a:spcBef>
                <a:spcPts val="0"/>
              </a:spcBef>
              <a:spcAft>
                <a:spcPts val="0"/>
              </a:spcAft>
              <a:buClr>
                <a:schemeClr val="dk1"/>
              </a:buClr>
              <a:buSzPts val="1100"/>
              <a:buFont typeface="Arial"/>
              <a:buNone/>
            </a:pPr>
            <a:r>
              <a:t/>
            </a:r>
            <a:endParaRPr i="1" sz="1800"/>
          </a:p>
          <a:p>
            <a:pPr indent="0" lvl="0" marL="0" rtl="0" algn="l">
              <a:lnSpc>
                <a:spcPct val="100000"/>
              </a:lnSpc>
              <a:spcBef>
                <a:spcPts val="0"/>
              </a:spcBef>
              <a:spcAft>
                <a:spcPts val="0"/>
              </a:spcAft>
              <a:buClr>
                <a:schemeClr val="dk1"/>
              </a:buClr>
              <a:buSzPts val="1100"/>
              <a:buFont typeface="Arial"/>
              <a:buNone/>
            </a:pPr>
            <a:r>
              <a:t/>
            </a:r>
            <a:endParaRPr i="1" sz="1800"/>
          </a:p>
          <a:p>
            <a:pPr indent="0" lvl="0" marL="0" rtl="0" algn="l">
              <a:lnSpc>
                <a:spcPct val="100000"/>
              </a:lnSpc>
              <a:spcBef>
                <a:spcPts val="0"/>
              </a:spcBef>
              <a:spcAft>
                <a:spcPts val="0"/>
              </a:spcAft>
              <a:buSzPts val="1400"/>
              <a:buNone/>
            </a:pPr>
            <a:r>
              <a:rPr i="1" lang="en-GB" sz="1800"/>
              <a:t> </a:t>
            </a:r>
            <a:endParaRPr i="1" sz="1800"/>
          </a:p>
        </p:txBody>
      </p:sp>
      <p:sp>
        <p:nvSpPr>
          <p:cNvPr id="162" name="Google Shape;162;ge0cad59e7d_0_10"/>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63" name="Google Shape;163;ge0cad59e7d_0_10"/>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64" name="Google Shape;164;ge0cad59e7d_0_10"/>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e0cad59e7d_0_19"/>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70" name="Google Shape;170;ge0cad59e7d_0_19"/>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Capacity Requirements</a:t>
            </a:r>
            <a:endParaRPr/>
          </a:p>
        </p:txBody>
      </p:sp>
      <p:sp>
        <p:nvSpPr>
          <p:cNvPr id="171" name="Google Shape;171;ge0cad59e7d_0_19"/>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accent2"/>
                </a:solidFill>
              </a:rPr>
              <a:t>Three virtual servers:</a:t>
            </a:r>
            <a:endParaRPr>
              <a:solidFill>
                <a:schemeClr val="accent2"/>
              </a:solidFill>
            </a:endParaRPr>
          </a:p>
          <a:p>
            <a:pPr indent="-317500" lvl="0" marL="457200" rtl="0" algn="l">
              <a:lnSpc>
                <a:spcPct val="100000"/>
              </a:lnSpc>
              <a:spcBef>
                <a:spcPts val="0"/>
              </a:spcBef>
              <a:spcAft>
                <a:spcPts val="0"/>
              </a:spcAft>
              <a:buClr>
                <a:schemeClr val="accent2"/>
              </a:buClr>
              <a:buSzPts val="1400"/>
              <a:buChar char="●"/>
            </a:pPr>
            <a:r>
              <a:rPr lang="en-GB">
                <a:solidFill>
                  <a:schemeClr val="accent2"/>
                </a:solidFill>
              </a:rPr>
              <a:t>OpenBioMaps database server (</a:t>
            </a:r>
            <a:r>
              <a:rPr lang="en-GB">
                <a:solidFill>
                  <a:schemeClr val="accent6"/>
                </a:solidFill>
              </a:rPr>
              <a:t>IFCA</a:t>
            </a:r>
            <a:r>
              <a:rPr lang="en-GB">
                <a:solidFill>
                  <a:schemeClr val="accent2"/>
                </a:solidFill>
              </a:rPr>
              <a:t>):</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32 CPU cores</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64 Gb RAM</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512 Gb storage capacity</a:t>
            </a:r>
            <a:endParaRPr>
              <a:solidFill>
                <a:schemeClr val="accent2"/>
              </a:solidFill>
            </a:endParaRPr>
          </a:p>
          <a:p>
            <a:pPr indent="-317500" lvl="0" marL="457200" rtl="0" algn="l">
              <a:lnSpc>
                <a:spcPct val="100000"/>
              </a:lnSpc>
              <a:spcBef>
                <a:spcPts val="0"/>
              </a:spcBef>
              <a:spcAft>
                <a:spcPts val="0"/>
              </a:spcAft>
              <a:buClr>
                <a:schemeClr val="accent2"/>
              </a:buClr>
              <a:buSzPts val="1400"/>
              <a:buChar char="●"/>
            </a:pPr>
            <a:r>
              <a:rPr lang="en-GB">
                <a:solidFill>
                  <a:schemeClr val="accent2"/>
                </a:solidFill>
              </a:rPr>
              <a:t>Computational Server (CPU server for ecological modelling) </a:t>
            </a:r>
            <a:r>
              <a:rPr lang="en-GB">
                <a:solidFill>
                  <a:schemeClr val="accent2"/>
                </a:solidFill>
              </a:rPr>
              <a:t>(</a:t>
            </a:r>
            <a:r>
              <a:rPr lang="en-GB">
                <a:solidFill>
                  <a:schemeClr val="accent6"/>
                </a:solidFill>
              </a:rPr>
              <a:t>IFCA</a:t>
            </a:r>
            <a:r>
              <a:rPr lang="en-GB">
                <a:solidFill>
                  <a:schemeClr val="accent2"/>
                </a:solidFill>
              </a:rPr>
              <a:t>)</a:t>
            </a:r>
            <a:r>
              <a:rPr lang="en-GB">
                <a:solidFill>
                  <a:schemeClr val="accent2"/>
                </a:solidFill>
              </a:rPr>
              <a:t>:</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128 CPU cores	-&gt; </a:t>
            </a:r>
            <a:r>
              <a:rPr lang="en-GB">
                <a:solidFill>
                  <a:srgbClr val="980000"/>
                </a:solidFill>
              </a:rPr>
              <a:t>Will </a:t>
            </a:r>
            <a:r>
              <a:rPr lang="en-GB">
                <a:solidFill>
                  <a:srgbClr val="980000"/>
                </a:solidFill>
              </a:rPr>
              <a:t>be splitted</a:t>
            </a:r>
            <a:r>
              <a:rPr lang="en-GB">
                <a:solidFill>
                  <a:srgbClr val="980000"/>
                </a:solidFill>
              </a:rPr>
              <a:t> to</a:t>
            </a:r>
            <a:r>
              <a:rPr lang="en-GB">
                <a:solidFill>
                  <a:srgbClr val="980000"/>
                </a:solidFill>
              </a:rPr>
              <a:t> 4x32 CPU</a:t>
            </a:r>
            <a:endParaRPr>
              <a:solidFill>
                <a:srgbClr val="980000"/>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256 Gb RAM -&gt; </a:t>
            </a:r>
            <a:r>
              <a:rPr lang="en-GB">
                <a:solidFill>
                  <a:srgbClr val="A64D79"/>
                </a:solidFill>
              </a:rPr>
              <a:t>O</a:t>
            </a:r>
            <a:r>
              <a:rPr lang="en-GB">
                <a:solidFill>
                  <a:srgbClr val="A64D79"/>
                </a:solidFill>
              </a:rPr>
              <a:t>ne VM need to have 128Gb RAM</a:t>
            </a:r>
            <a:endParaRPr>
              <a:solidFill>
                <a:srgbClr val="A64D79"/>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2Tb storage capacity</a:t>
            </a:r>
            <a:endParaRPr>
              <a:solidFill>
                <a:schemeClr val="accent2"/>
              </a:solidFill>
            </a:endParaRPr>
          </a:p>
          <a:p>
            <a:pPr indent="-317500" lvl="0" marL="457200" rtl="0" algn="l">
              <a:lnSpc>
                <a:spcPct val="100000"/>
              </a:lnSpc>
              <a:spcBef>
                <a:spcPts val="0"/>
              </a:spcBef>
              <a:spcAft>
                <a:spcPts val="0"/>
              </a:spcAft>
              <a:buClr>
                <a:schemeClr val="accent2"/>
              </a:buClr>
              <a:buSzPts val="1400"/>
              <a:buChar char="●"/>
            </a:pPr>
            <a:r>
              <a:rPr lang="en-GB">
                <a:solidFill>
                  <a:schemeClr val="accent2"/>
                </a:solidFill>
              </a:rPr>
              <a:t>Computational Server (GPU server for image processing) (</a:t>
            </a:r>
            <a:r>
              <a:rPr lang="en-GB">
                <a:solidFill>
                  <a:schemeClr val="accent6"/>
                </a:solidFill>
              </a:rPr>
              <a:t>SZTAKI</a:t>
            </a:r>
            <a:r>
              <a:rPr lang="en-GB">
                <a:solidFill>
                  <a:schemeClr val="accent2"/>
                </a:solidFill>
              </a:rPr>
              <a:t>)</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32 CPU cores</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256 Gb RAM	-&gt; </a:t>
            </a:r>
            <a:r>
              <a:rPr lang="en-GB">
                <a:solidFill>
                  <a:srgbClr val="980000"/>
                </a:solidFill>
              </a:rPr>
              <a:t>Will be reduced (64 Gb)</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4Tb storage capacity</a:t>
            </a:r>
            <a:endParaRPr>
              <a:solidFill>
                <a:schemeClr val="accent2"/>
              </a:solidFill>
            </a:endParaRPr>
          </a:p>
          <a:p>
            <a:pPr indent="-317500" lvl="1" marL="914400" rtl="0" algn="l">
              <a:lnSpc>
                <a:spcPct val="100000"/>
              </a:lnSpc>
              <a:spcBef>
                <a:spcPts val="0"/>
              </a:spcBef>
              <a:spcAft>
                <a:spcPts val="0"/>
              </a:spcAft>
              <a:buClr>
                <a:schemeClr val="accent2"/>
              </a:buClr>
              <a:buSzPts val="1400"/>
              <a:buChar char="○"/>
            </a:pPr>
            <a:r>
              <a:rPr lang="en-GB">
                <a:solidFill>
                  <a:schemeClr val="accent2"/>
                </a:solidFill>
              </a:rPr>
              <a:t>Strong GPU Capacity for AI: e.g. 2x NVIDIA GeForce RTX 2070 SUPER</a:t>
            </a:r>
            <a:endParaRPr>
              <a:solidFill>
                <a:schemeClr val="accent2"/>
              </a:solidFill>
            </a:endParaRPr>
          </a:p>
          <a:p>
            <a:pPr indent="0" lvl="0" marL="0" rtl="0" algn="l">
              <a:lnSpc>
                <a:spcPct val="100000"/>
              </a:lnSpc>
              <a:spcBef>
                <a:spcPts val="0"/>
              </a:spcBef>
              <a:spcAft>
                <a:spcPts val="0"/>
              </a:spcAft>
              <a:buSzPts val="1400"/>
              <a:buNone/>
            </a:pPr>
            <a:r>
              <a:t/>
            </a:r>
            <a:endParaRPr>
              <a:solidFill>
                <a:schemeClr val="accent2"/>
              </a:solidFill>
            </a:endParaRPr>
          </a:p>
        </p:txBody>
      </p:sp>
      <p:sp>
        <p:nvSpPr>
          <p:cNvPr id="172" name="Google Shape;172;ge0cad59e7d_0_19"/>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73" name="Google Shape;173;ge0cad59e7d_0_19"/>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74" name="Google Shape;174;ge0cad59e7d_0_19"/>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e0cad59e7d_0_33"/>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80" name="Google Shape;180;ge0cad59e7d_0_33"/>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81" name="Google Shape;181;ge0cad59e7d_0_33"/>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311150" lvl="0" marL="457200" rtl="0" algn="l">
              <a:lnSpc>
                <a:spcPct val="100000"/>
              </a:lnSpc>
              <a:spcBef>
                <a:spcPts val="0"/>
              </a:spcBef>
              <a:spcAft>
                <a:spcPts val="0"/>
              </a:spcAft>
              <a:buClr>
                <a:schemeClr val="accent2"/>
              </a:buClr>
              <a:buSzPts val="1300"/>
              <a:buChar char="●"/>
            </a:pPr>
            <a:r>
              <a:rPr lang="en-GB" sz="1300">
                <a:solidFill>
                  <a:schemeClr val="accent2"/>
                </a:solidFill>
              </a:rPr>
              <a:t>Current Status:</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Orders on EOSC </a:t>
            </a:r>
            <a:r>
              <a:rPr lang="en-GB" sz="1300">
                <a:solidFill>
                  <a:schemeClr val="accent2"/>
                </a:solidFill>
              </a:rPr>
              <a:t>Marketplace</a:t>
            </a:r>
            <a:r>
              <a:rPr lang="en-GB" sz="1300">
                <a:solidFill>
                  <a:schemeClr val="accent2"/>
                </a:solidFill>
              </a:rPr>
              <a:t> created</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SLA Created:</a:t>
            </a:r>
            <a:endParaRPr sz="1300">
              <a:solidFill>
                <a:schemeClr val="accent2"/>
              </a:solidFill>
            </a:endParaRPr>
          </a:p>
          <a:p>
            <a:pPr indent="-311150" lvl="2" marL="1371600" rtl="0" algn="l">
              <a:lnSpc>
                <a:spcPct val="100000"/>
              </a:lnSpc>
              <a:spcBef>
                <a:spcPts val="0"/>
              </a:spcBef>
              <a:spcAft>
                <a:spcPts val="0"/>
              </a:spcAft>
              <a:buClr>
                <a:schemeClr val="accent2"/>
              </a:buClr>
              <a:buSzPts val="1300"/>
              <a:buChar char="■"/>
            </a:pPr>
            <a:r>
              <a:rPr lang="en-GB" sz="1300" u="sng">
                <a:solidFill>
                  <a:schemeClr val="hlink"/>
                </a:solidFill>
                <a:hlinkClick r:id="rId3"/>
              </a:rPr>
              <a:t>https://documents.egi.eu/secure/ShowDocument?docid=3565</a:t>
            </a:r>
            <a:r>
              <a:rPr lang="en-GB" sz="1300">
                <a:solidFill>
                  <a:schemeClr val="accent2"/>
                </a:solidFill>
              </a:rPr>
              <a:t> </a:t>
            </a:r>
            <a:endParaRPr sz="1300">
              <a:solidFill>
                <a:schemeClr val="accent2"/>
              </a:solidFill>
            </a:endParaRPr>
          </a:p>
          <a:p>
            <a:pPr indent="-311150" lvl="3" marL="1828800" rtl="0" algn="l">
              <a:lnSpc>
                <a:spcPct val="100000"/>
              </a:lnSpc>
              <a:spcBef>
                <a:spcPts val="0"/>
              </a:spcBef>
              <a:spcAft>
                <a:spcPts val="0"/>
              </a:spcAft>
              <a:buClr>
                <a:schemeClr val="accent2"/>
              </a:buClr>
              <a:buSzPts val="1300"/>
              <a:buChar char="●"/>
            </a:pPr>
            <a:r>
              <a:rPr lang="en-GB" sz="1300">
                <a:solidFill>
                  <a:schemeClr val="accent2"/>
                </a:solidFill>
              </a:rPr>
              <a:t>160 CPUs, 320 GB RAM, 8 TB Storage</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Working on software configuration to launch the initial testbed.</a:t>
            </a:r>
            <a:endParaRPr sz="1300">
              <a:solidFill>
                <a:schemeClr val="accent2"/>
              </a:solidFill>
            </a:endParaRPr>
          </a:p>
          <a:p>
            <a:pPr indent="-311150" lvl="0" marL="457200" rtl="0" algn="l">
              <a:lnSpc>
                <a:spcPct val="100000"/>
              </a:lnSpc>
              <a:spcBef>
                <a:spcPts val="0"/>
              </a:spcBef>
              <a:spcAft>
                <a:spcPts val="0"/>
              </a:spcAft>
              <a:buClr>
                <a:schemeClr val="accent2"/>
              </a:buClr>
              <a:buSzPts val="1300"/>
              <a:buChar char="●"/>
            </a:pPr>
            <a:r>
              <a:rPr lang="en-GB" sz="1300">
                <a:solidFill>
                  <a:schemeClr val="accent2"/>
                </a:solidFill>
              </a:rPr>
              <a:t>Next planned actions:</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Create TOSCA document of full architecture</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C</a:t>
            </a:r>
            <a:r>
              <a:rPr lang="en-GB" sz="1300">
                <a:solidFill>
                  <a:schemeClr val="accent2"/>
                </a:solidFill>
              </a:rPr>
              <a:t>reate hybrid installations between EOSC site and private Cloud</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rPr lang="en-GB" sz="1300">
                <a:solidFill>
                  <a:schemeClr val="accent2"/>
                </a:solidFill>
              </a:rPr>
              <a:t>Create an OpenBiomaps EOSC service in portal</a:t>
            </a:r>
            <a:endParaRPr sz="1300">
              <a:solidFill>
                <a:schemeClr val="accent2"/>
              </a:solidFill>
            </a:endParaRPr>
          </a:p>
          <a:p>
            <a:pPr indent="-311150" lvl="2" marL="1371600" rtl="0" algn="l">
              <a:lnSpc>
                <a:spcPct val="100000"/>
              </a:lnSpc>
              <a:spcBef>
                <a:spcPts val="0"/>
              </a:spcBef>
              <a:spcAft>
                <a:spcPts val="0"/>
              </a:spcAft>
              <a:buClr>
                <a:schemeClr val="accent2"/>
              </a:buClr>
              <a:buSzPts val="1300"/>
              <a:buChar char="■"/>
            </a:pPr>
            <a:r>
              <a:rPr lang="en-GB" sz="1300">
                <a:solidFill>
                  <a:schemeClr val="accent2"/>
                </a:solidFill>
              </a:rPr>
              <a:t>Register Current instance</a:t>
            </a:r>
            <a:endParaRPr sz="1300">
              <a:solidFill>
                <a:schemeClr val="accent2"/>
              </a:solidFill>
            </a:endParaRPr>
          </a:p>
          <a:p>
            <a:pPr indent="-311150" lvl="1" marL="914400" rtl="0" algn="l">
              <a:lnSpc>
                <a:spcPct val="100000"/>
              </a:lnSpc>
              <a:spcBef>
                <a:spcPts val="0"/>
              </a:spcBef>
              <a:spcAft>
                <a:spcPts val="0"/>
              </a:spcAft>
              <a:buClr>
                <a:schemeClr val="accent2"/>
              </a:buClr>
              <a:buSzPts val="1300"/>
              <a:buChar char="○"/>
            </a:pPr>
            <a:r>
              <a:t/>
            </a:r>
            <a:endParaRPr sz="1300">
              <a:solidFill>
                <a:schemeClr val="accent2"/>
              </a:solidFill>
            </a:endParaRPr>
          </a:p>
          <a:p>
            <a:pPr indent="0" lvl="0" marL="0" rtl="0" algn="l">
              <a:lnSpc>
                <a:spcPct val="100000"/>
              </a:lnSpc>
              <a:spcBef>
                <a:spcPts val="0"/>
              </a:spcBef>
              <a:spcAft>
                <a:spcPts val="0"/>
              </a:spcAft>
              <a:buSzPts val="1100"/>
              <a:buNone/>
            </a:pPr>
            <a:r>
              <a:t/>
            </a:r>
            <a:endParaRPr sz="1300"/>
          </a:p>
          <a:p>
            <a:pPr indent="0" lvl="0" marL="0" rtl="0" algn="l">
              <a:lnSpc>
                <a:spcPct val="100000"/>
              </a:lnSpc>
              <a:spcBef>
                <a:spcPts val="0"/>
              </a:spcBef>
              <a:spcAft>
                <a:spcPts val="0"/>
              </a:spcAft>
              <a:buSzPts val="1100"/>
              <a:buNone/>
            </a:pPr>
            <a:r>
              <a:t/>
            </a:r>
            <a:endParaRPr sz="1300"/>
          </a:p>
          <a:p>
            <a:pPr indent="0" lvl="0" marL="0" rtl="0" algn="l">
              <a:lnSpc>
                <a:spcPct val="100000"/>
              </a:lnSpc>
              <a:spcBef>
                <a:spcPts val="0"/>
              </a:spcBef>
              <a:spcAft>
                <a:spcPts val="0"/>
              </a:spcAft>
              <a:buSzPts val="1100"/>
              <a:buNone/>
            </a:pPr>
            <a:r>
              <a:t/>
            </a:r>
            <a:endParaRPr sz="1300"/>
          </a:p>
          <a:p>
            <a:pPr indent="0" lvl="0" marL="0" rtl="0" algn="l">
              <a:lnSpc>
                <a:spcPct val="100000"/>
              </a:lnSpc>
              <a:spcBef>
                <a:spcPts val="0"/>
              </a:spcBef>
              <a:spcAft>
                <a:spcPts val="0"/>
              </a:spcAft>
              <a:buSzPts val="1400"/>
              <a:buNone/>
            </a:pPr>
            <a:r>
              <a:t/>
            </a:r>
            <a:endParaRPr sz="1300"/>
          </a:p>
        </p:txBody>
      </p:sp>
      <p:sp>
        <p:nvSpPr>
          <p:cNvPr id="182" name="Google Shape;182;ge0cad59e7d_0_3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83" name="Google Shape;183;ge0cad59e7d_0_3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84" name="Google Shape;184;ge0cad59e7d_0_3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7"/>
          <p:cNvSpPr txBox="1"/>
          <p:nvPr>
            <p:ph type="title"/>
          </p:nvPr>
        </p:nvSpPr>
        <p:spPr>
          <a:xfrm>
            <a:off x="949504" y="1842458"/>
            <a:ext cx="47289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t/>
            </a:r>
            <a:endParaRPr/>
          </a:p>
        </p:txBody>
      </p:sp>
      <p:sp>
        <p:nvSpPr>
          <p:cNvPr id="190" name="Google Shape;190;p7"/>
          <p:cNvSpPr txBox="1"/>
          <p:nvPr>
            <p:ph idx="1" type="subTitle"/>
          </p:nvPr>
        </p:nvSpPr>
        <p:spPr>
          <a:xfrm>
            <a:off x="949503" y="2301671"/>
            <a:ext cx="4728900" cy="3693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750"/>
              </a:spcBef>
              <a:spcAft>
                <a:spcPts val="0"/>
              </a:spcAft>
              <a:buClr>
                <a:srgbClr val="7F7F7F"/>
              </a:buClr>
              <a:buSzPts val="2000"/>
              <a:buFont typeface="Arial"/>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EGI_ACE END">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EGI-ACE SECTOI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NTENT">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HOM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