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50" r:id="rId4"/>
    <p:sldMasterId id="2147483656" r:id="rId5"/>
    <p:sldMasterId id="214748365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i7M4BtXSXOnXsh7dz6hvD9c/6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customschemas.google.com/relationships/presentationmetadata" Target="metadata"/><Relationship Id="rId16" Type="http://schemas.openxmlformats.org/officeDocument/2006/relationships/slide" Target="slides/slide9.xml"/><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0cad59e7d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ge0cad59e7d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e0cad59e7d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ge0cad59e7d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e0cad59e7d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ge0cad59e7d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e0cad59e7d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ge0cad59e7d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5" name="Google Shape;18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
    <p:spTree>
      <p:nvGrpSpPr>
        <p:cNvPr id="18" name="Shape 18"/>
        <p:cNvGrpSpPr/>
        <p:nvPr/>
      </p:nvGrpSpPr>
      <p:grpSpPr>
        <a:xfrm>
          <a:off x="0" y="0"/>
          <a:ext cx="0" cy="0"/>
          <a:chOff x="0" y="0"/>
          <a:chExt cx="0" cy="0"/>
        </a:xfrm>
      </p:grpSpPr>
      <p:sp>
        <p:nvSpPr>
          <p:cNvPr id="19" name="Google Shape;19;p10"/>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3300"/>
              <a:buFont typeface="Arial"/>
              <a:buNone/>
              <a:defRPr b="0" i="0" sz="33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10"/>
          <p:cNvSpPr txBox="1"/>
          <p:nvPr>
            <p:ph idx="2" type="body"/>
          </p:nvPr>
        </p:nvSpPr>
        <p:spPr>
          <a:xfrm>
            <a:off x="727711" y="1236848"/>
            <a:ext cx="6365081" cy="48458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p10"/>
          <p:cNvSpPr txBox="1"/>
          <p:nvPr>
            <p:ph idx="3" type="body"/>
          </p:nvPr>
        </p:nvSpPr>
        <p:spPr>
          <a:xfrm>
            <a:off x="727710" y="1837855"/>
            <a:ext cx="4100513" cy="95678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0"/>
          <p:cNvSpPr txBox="1"/>
          <p:nvPr/>
        </p:nvSpPr>
        <p:spPr>
          <a:xfrm>
            <a:off x="643782" y="3581033"/>
            <a:ext cx="2257778" cy="967894"/>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Dissemination level: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Disclosing Party: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Recipient Party:</a:t>
            </a:r>
            <a:endParaRPr b="0" i="0" sz="1400" u="none" cap="none" strike="noStrike">
              <a:solidFill>
                <a:srgbClr val="000000"/>
              </a:solidFill>
              <a:latin typeface="Arial"/>
              <a:ea typeface="Arial"/>
              <a:cs typeface="Arial"/>
              <a:sym typeface="Arial"/>
            </a:endParaRPr>
          </a:p>
        </p:txBody>
      </p:sp>
      <p:sp>
        <p:nvSpPr>
          <p:cNvPr id="23" name="Google Shape;23;p10"/>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0"/>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p10"/>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1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emplate)">
  <p:cSld name="1_Title and content (template)">
    <p:spTree>
      <p:nvGrpSpPr>
        <p:cNvPr id="37" name="Shape 37"/>
        <p:cNvGrpSpPr/>
        <p:nvPr/>
      </p:nvGrpSpPr>
      <p:grpSpPr>
        <a:xfrm>
          <a:off x="0" y="0"/>
          <a:ext cx="0" cy="0"/>
          <a:chOff x="0" y="0"/>
          <a:chExt cx="0" cy="0"/>
        </a:xfrm>
      </p:grpSpPr>
      <p:sp>
        <p:nvSpPr>
          <p:cNvPr id="38" name="Google Shape;38;p1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39" name="Google Shape;39;p1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2"/>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2"/>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emplate)">
  <p:cSld name="Title and content (template)">
    <p:spTree>
      <p:nvGrpSpPr>
        <p:cNvPr id="43" name="Shape 43"/>
        <p:cNvGrpSpPr/>
        <p:nvPr/>
      </p:nvGrpSpPr>
      <p:grpSpPr>
        <a:xfrm>
          <a:off x="0" y="0"/>
          <a:ext cx="0" cy="0"/>
          <a:chOff x="0" y="0"/>
          <a:chExt cx="0" cy="0"/>
        </a:xfrm>
      </p:grpSpPr>
      <p:sp>
        <p:nvSpPr>
          <p:cNvPr id="44" name="Google Shape;44;p1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45" name="Google Shape;45;p1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6" name="Google Shape;46;p13"/>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9" name="Google Shape;49;p13"/>
          <p:cNvSpPr txBox="1"/>
          <p:nvPr>
            <p:ph idx="2" type="body"/>
          </p:nvPr>
        </p:nvSpPr>
        <p:spPr>
          <a:xfrm>
            <a:off x="347663" y="1190625"/>
            <a:ext cx="7504112" cy="34925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F0801A"/>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Noto Sans Symbols"/>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2 columns">
  <p:cSld name="1_Text 2 columns">
    <p:spTree>
      <p:nvGrpSpPr>
        <p:cNvPr id="50" name="Shape 50"/>
        <p:cNvGrpSpPr/>
        <p:nvPr/>
      </p:nvGrpSpPr>
      <p:grpSpPr>
        <a:xfrm>
          <a:off x="0" y="0"/>
          <a:ext cx="0" cy="0"/>
          <a:chOff x="0" y="0"/>
          <a:chExt cx="0" cy="0"/>
        </a:xfrm>
      </p:grpSpPr>
      <p:sp>
        <p:nvSpPr>
          <p:cNvPr id="51" name="Google Shape;51;p14"/>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4" name="Google Shape;54;p14"/>
          <p:cNvSpPr txBox="1"/>
          <p:nvPr>
            <p:ph idx="1" type="subTitle"/>
          </p:nvPr>
        </p:nvSpPr>
        <p:spPr>
          <a:xfrm>
            <a:off x="347369" y="729114"/>
            <a:ext cx="752905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55" name="Google Shape;55;p14"/>
          <p:cNvSpPr txBox="1"/>
          <p:nvPr>
            <p:ph type="title"/>
          </p:nvPr>
        </p:nvSpPr>
        <p:spPr>
          <a:xfrm>
            <a:off x="347368" y="359374"/>
            <a:ext cx="752904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6" name="Google Shape;56;p14"/>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Google Shape;57;p14"/>
          <p:cNvSpPr txBox="1"/>
          <p:nvPr>
            <p:ph idx="3" type="body"/>
          </p:nvPr>
        </p:nvSpPr>
        <p:spPr>
          <a:xfrm>
            <a:off x="4499631"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3 Columns">
  <p:cSld name="1_3 Columns">
    <p:spTree>
      <p:nvGrpSpPr>
        <p:cNvPr id="58" name="Shape 58"/>
        <p:cNvGrpSpPr/>
        <p:nvPr/>
      </p:nvGrpSpPr>
      <p:grpSpPr>
        <a:xfrm>
          <a:off x="0" y="0"/>
          <a:ext cx="0" cy="0"/>
          <a:chOff x="0" y="0"/>
          <a:chExt cx="0" cy="0"/>
        </a:xfrm>
      </p:grpSpPr>
      <p:sp>
        <p:nvSpPr>
          <p:cNvPr id="59" name="Google Shape;59;p15"/>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5"/>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62" name="Google Shape;62;p15"/>
          <p:cNvSpPr txBox="1"/>
          <p:nvPr>
            <p:ph idx="1" type="subTitle"/>
          </p:nvPr>
        </p:nvSpPr>
        <p:spPr>
          <a:xfrm>
            <a:off x="347370" y="729114"/>
            <a:ext cx="755807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63" name="Google Shape;63;p15"/>
          <p:cNvSpPr txBox="1"/>
          <p:nvPr>
            <p:ph type="title"/>
          </p:nvPr>
        </p:nvSpPr>
        <p:spPr>
          <a:xfrm>
            <a:off x="347369" y="358385"/>
            <a:ext cx="7558077"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4" name="Google Shape;64;p15"/>
          <p:cNvSpPr txBox="1"/>
          <p:nvPr>
            <p:ph idx="2" type="body"/>
          </p:nvPr>
        </p:nvSpPr>
        <p:spPr>
          <a:xfrm>
            <a:off x="34737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5"/>
          <p:cNvSpPr txBox="1"/>
          <p:nvPr>
            <p:ph idx="3" type="body"/>
          </p:nvPr>
        </p:nvSpPr>
        <p:spPr>
          <a:xfrm>
            <a:off x="5962650" y="1154493"/>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15"/>
          <p:cNvSpPr txBox="1"/>
          <p:nvPr>
            <p:ph idx="4" type="body"/>
          </p:nvPr>
        </p:nvSpPr>
        <p:spPr>
          <a:xfrm>
            <a:off x="315501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 image">
  <p:cSld name="1_Text + image">
    <p:spTree>
      <p:nvGrpSpPr>
        <p:cNvPr id="67" name="Shape 67"/>
        <p:cNvGrpSpPr/>
        <p:nvPr/>
      </p:nvGrpSpPr>
      <p:grpSpPr>
        <a:xfrm>
          <a:off x="0" y="0"/>
          <a:ext cx="0" cy="0"/>
          <a:chOff x="0" y="0"/>
          <a:chExt cx="0" cy="0"/>
        </a:xfrm>
      </p:grpSpPr>
      <p:sp>
        <p:nvSpPr>
          <p:cNvPr id="68" name="Google Shape;68;p16"/>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6"/>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1" name="Google Shape;71;p16"/>
          <p:cNvSpPr txBox="1"/>
          <p:nvPr>
            <p:ph idx="1" type="subTitle"/>
          </p:nvPr>
        </p:nvSpPr>
        <p:spPr>
          <a:xfrm>
            <a:off x="347368" y="729114"/>
            <a:ext cx="7553241"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72" name="Google Shape;72;p16"/>
          <p:cNvSpPr txBox="1"/>
          <p:nvPr>
            <p:ph type="title"/>
          </p:nvPr>
        </p:nvSpPr>
        <p:spPr>
          <a:xfrm>
            <a:off x="347368" y="359288"/>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3" name="Google Shape;73;p16"/>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16"/>
          <p:cNvSpPr/>
          <p:nvPr>
            <p:ph idx="3" type="pic"/>
          </p:nvPr>
        </p:nvSpPr>
        <p:spPr>
          <a:xfrm>
            <a:off x="4357981" y="1154666"/>
            <a:ext cx="4438650" cy="3500437"/>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82" name="Shape 82"/>
        <p:cNvGrpSpPr/>
        <p:nvPr/>
      </p:nvGrpSpPr>
      <p:grpSpPr>
        <a:xfrm>
          <a:off x="0" y="0"/>
          <a:ext cx="0" cy="0"/>
          <a:chOff x="0" y="0"/>
          <a:chExt cx="0" cy="0"/>
        </a:xfrm>
      </p:grpSpPr>
      <p:sp>
        <p:nvSpPr>
          <p:cNvPr id="83" name="Google Shape;83;p18"/>
          <p:cNvSpPr txBox="1"/>
          <p:nvPr>
            <p:ph type="title"/>
          </p:nvPr>
        </p:nvSpPr>
        <p:spPr>
          <a:xfrm>
            <a:off x="949504" y="1842458"/>
            <a:ext cx="472890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4" name="Google Shape;84;p18"/>
          <p:cNvSpPr txBox="1"/>
          <p:nvPr>
            <p:ph idx="1" type="subTitle"/>
          </p:nvPr>
        </p:nvSpPr>
        <p:spPr>
          <a:xfrm>
            <a:off x="949503" y="2301671"/>
            <a:ext cx="472890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chemeClr val="lt1"/>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85" name="Google Shape;85;p18"/>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01" name="Shape 101"/>
        <p:cNvGrpSpPr/>
        <p:nvPr/>
      </p:nvGrpSpPr>
      <p:grpSpPr>
        <a:xfrm>
          <a:off x="0" y="0"/>
          <a:ext cx="0" cy="0"/>
          <a:chOff x="0" y="0"/>
          <a:chExt cx="0" cy="0"/>
        </a:xfrm>
      </p:grpSpPr>
      <p:sp>
        <p:nvSpPr>
          <p:cNvPr id="102" name="Google Shape;102;p2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1.png"/><Relationship Id="rId3" Type="http://schemas.openxmlformats.org/officeDocument/2006/relationships/slideLayout" Target="../slideLayouts/slideLayout7.xml"/><Relationship Id="rId4"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hyperlink" Target="http://www.egi.eu/projects/egi-ace" TargetMode="External"/><Relationship Id="rId2" Type="http://schemas.openxmlformats.org/officeDocument/2006/relationships/image" Target="../media/image1.png"/><Relationship Id="rId3" Type="http://schemas.openxmlformats.org/officeDocument/2006/relationships/hyperlink" Target="https://www.linkedin.com/company/egi-foundation" TargetMode="External"/><Relationship Id="rId4" Type="http://schemas.openxmlformats.org/officeDocument/2006/relationships/image" Target="../media/image5.png"/><Relationship Id="rId11" Type="http://schemas.openxmlformats.org/officeDocument/2006/relationships/theme" Target="../theme/theme2.xml"/><Relationship Id="rId10" Type="http://schemas.openxmlformats.org/officeDocument/2006/relationships/slideLayout" Target="../slideLayouts/slideLayout8.xml"/><Relationship Id="rId9" Type="http://schemas.openxmlformats.org/officeDocument/2006/relationships/hyperlink" Target="https://twitter.com/egi_einfra" TargetMode="External"/><Relationship Id="rId5" Type="http://schemas.openxmlformats.org/officeDocument/2006/relationships/hyperlink" Target="https://twitter.com/EGI_eInfra?ref_src=twsrc%5Egoogle%7Ctwcamp%5Eserp%7Ctwgr%5Eauthor" TargetMode="External"/><Relationship Id="rId6" Type="http://schemas.openxmlformats.org/officeDocument/2006/relationships/image" Target="../media/image8.png"/><Relationship Id="rId7" Type="http://schemas.openxmlformats.org/officeDocument/2006/relationships/image" Target="../media/image6.jpg"/><Relationship Id="rId8" Type="http://schemas.openxmlformats.org/officeDocument/2006/relationships/hyperlink" Target="https://nl.linkedin.com/company/egi-foundation"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5915"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1" name="Google Shape;11;p9"/>
          <p:cNvSpPr/>
          <p:nvPr/>
        </p:nvSpPr>
        <p:spPr>
          <a:xfrm flipH="1" rot="5400000">
            <a:off x="2009236" y="-2014752"/>
            <a:ext cx="5143500" cy="9173003"/>
          </a:xfrm>
          <a:custGeom>
            <a:rect b="b" l="l" r="r" t="t"/>
            <a:pathLst>
              <a:path extrusionOk="0" h="4627079" w="3824383">
                <a:moveTo>
                  <a:pt x="2607273" y="9077"/>
                </a:moveTo>
                <a:lnTo>
                  <a:pt x="3824383" y="11865"/>
                </a:lnTo>
                <a:lnTo>
                  <a:pt x="3824383" y="4623476"/>
                </a:lnTo>
                <a:lnTo>
                  <a:pt x="1418" y="4627079"/>
                </a:lnTo>
                <a:cubicBezTo>
                  <a:pt x="945" y="3911813"/>
                  <a:pt x="473" y="3196546"/>
                  <a:pt x="0" y="2481280"/>
                </a:cubicBezTo>
                <a:cubicBezTo>
                  <a:pt x="579040" y="2243155"/>
                  <a:pt x="327586" y="807721"/>
                  <a:pt x="692711" y="385446"/>
                </a:cubicBezTo>
                <a:cubicBezTo>
                  <a:pt x="1258101" y="-75694"/>
                  <a:pt x="2219038" y="2249"/>
                  <a:pt x="2607273" y="9077"/>
                </a:cubicBezTo>
                <a:close/>
              </a:path>
            </a:pathLst>
          </a:custGeom>
          <a:solidFill>
            <a:srgbClr val="0067B1">
              <a:alpha val="8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grpSp>
        <p:nvGrpSpPr>
          <p:cNvPr id="12" name="Google Shape;12;p9"/>
          <p:cNvGrpSpPr/>
          <p:nvPr/>
        </p:nvGrpSpPr>
        <p:grpSpPr>
          <a:xfrm>
            <a:off x="7934475" y="1"/>
            <a:ext cx="1070977" cy="1107924"/>
            <a:chOff x="10195294" y="-38496"/>
            <a:chExt cx="1996706" cy="1864094"/>
          </a:xfrm>
        </p:grpSpPr>
        <p:sp>
          <p:nvSpPr>
            <p:cNvPr id="13" name="Google Shape;13;p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14" name="Google Shape;14;p9"/>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pic>
        <p:nvPicPr>
          <p:cNvPr descr="De Europese vlag | Europese Unie" id="15" name="Google Shape;15;p9"/>
          <p:cNvPicPr preferRelativeResize="0"/>
          <p:nvPr/>
        </p:nvPicPr>
        <p:blipFill rotWithShape="1">
          <a:blip r:embed="rId2">
            <a:alphaModFix/>
          </a:blip>
          <a:srcRect b="0" l="0" r="0" t="0"/>
          <a:stretch/>
        </p:blipFill>
        <p:spPr>
          <a:xfrm>
            <a:off x="796795" y="4775240"/>
            <a:ext cx="375285" cy="250031"/>
          </a:xfrm>
          <a:prstGeom prst="rect">
            <a:avLst/>
          </a:prstGeom>
          <a:noFill/>
          <a:ln>
            <a:noFill/>
          </a:ln>
        </p:spPr>
      </p:pic>
      <p:sp>
        <p:nvSpPr>
          <p:cNvPr id="16" name="Google Shape;16;p9"/>
          <p:cNvSpPr txBox="1"/>
          <p:nvPr/>
        </p:nvSpPr>
        <p:spPr>
          <a:xfrm>
            <a:off x="1136324" y="4797911"/>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1"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1" i="0" sz="600" u="none" cap="none" strike="noStrike">
              <a:solidFill>
                <a:schemeClr val="lt1"/>
              </a:solidFill>
              <a:latin typeface="Arial"/>
              <a:ea typeface="Arial"/>
              <a:cs typeface="Arial"/>
              <a:sym typeface="Arial"/>
            </a:endParaRPr>
          </a:p>
        </p:txBody>
      </p:sp>
      <p:sp>
        <p:nvSpPr>
          <p:cNvPr id="17" name="Google Shape;17;p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11"/>
          <p:cNvSpPr/>
          <p:nvPr/>
        </p:nvSpPr>
        <p:spPr>
          <a:xfrm flipH="1" rot="-5400000">
            <a:off x="7921035" y="3920535"/>
            <a:ext cx="948400" cy="149753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9" name="Google Shape;29;p11"/>
          <p:cNvSpPr/>
          <p:nvPr/>
        </p:nvSpPr>
        <p:spPr>
          <a:xfrm flipH="1">
            <a:off x="-1" y="4404220"/>
            <a:ext cx="843095" cy="73928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EF8200">
              <a:alpha val="8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EF8200"/>
              </a:solidFill>
              <a:latin typeface="Arial"/>
              <a:ea typeface="Arial"/>
              <a:cs typeface="Arial"/>
              <a:sym typeface="Arial"/>
            </a:endParaRPr>
          </a:p>
        </p:txBody>
      </p:sp>
      <p:sp>
        <p:nvSpPr>
          <p:cNvPr id="30" name="Google Shape;30;p11"/>
          <p:cNvSpPr/>
          <p:nvPr/>
        </p:nvSpPr>
        <p:spPr>
          <a:xfrm flipH="1" rot="5400000">
            <a:off x="128209" y="-128211"/>
            <a:ext cx="962782" cy="1219201"/>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1" name="Google Shape;31;p11"/>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11"/>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11"/>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grpSp>
        <p:nvGrpSpPr>
          <p:cNvPr id="34" name="Google Shape;34;p11"/>
          <p:cNvGrpSpPr/>
          <p:nvPr/>
        </p:nvGrpSpPr>
        <p:grpSpPr>
          <a:xfrm>
            <a:off x="7934475" y="1"/>
            <a:ext cx="1070977" cy="1107924"/>
            <a:chOff x="10195294" y="-38496"/>
            <a:chExt cx="1996706" cy="1864094"/>
          </a:xfrm>
        </p:grpSpPr>
        <p:sp>
          <p:nvSpPr>
            <p:cNvPr id="35" name="Google Shape;35;p11"/>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36" name="Google Shape;36;p11"/>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pic>
        <p:nvPicPr>
          <p:cNvPr id="76" name="Google Shape;76;p17"/>
          <p:cNvPicPr preferRelativeResize="0"/>
          <p:nvPr/>
        </p:nvPicPr>
        <p:blipFill rotWithShape="1">
          <a:blip r:embed="rId1">
            <a:alphaModFix/>
          </a:blip>
          <a:srcRect b="-495" l="10706" r="40786" t="2901"/>
          <a:stretch/>
        </p:blipFill>
        <p:spPr>
          <a:xfrm>
            <a:off x="5350873" y="0"/>
            <a:ext cx="3806687" cy="5180966"/>
          </a:xfrm>
          <a:prstGeom prst="rect">
            <a:avLst/>
          </a:prstGeom>
          <a:noFill/>
          <a:ln>
            <a:noFill/>
          </a:ln>
        </p:spPr>
      </p:pic>
      <p:sp>
        <p:nvSpPr>
          <p:cNvPr id="77" name="Google Shape;77;p17"/>
          <p:cNvSpPr/>
          <p:nvPr/>
        </p:nvSpPr>
        <p:spPr>
          <a:xfrm rot="-7235639">
            <a:off x="-554524" y="-1659678"/>
            <a:ext cx="7801870" cy="8462860"/>
          </a:xfrm>
          <a:custGeom>
            <a:rect b="b" l="l" r="r" t="t"/>
            <a:pathLst>
              <a:path extrusionOk="0" h="11109864" w="10337685">
                <a:moveTo>
                  <a:pt x="10337685" y="3490386"/>
                </a:moveTo>
                <a:lnTo>
                  <a:pt x="5832618" y="11109864"/>
                </a:lnTo>
                <a:lnTo>
                  <a:pt x="5775875" y="11080836"/>
                </a:lnTo>
                <a:cubicBezTo>
                  <a:pt x="5695574" y="11041953"/>
                  <a:pt x="5613939" y="11006746"/>
                  <a:pt x="5531765" y="10975405"/>
                </a:cubicBezTo>
                <a:cubicBezTo>
                  <a:pt x="4780452" y="10696213"/>
                  <a:pt x="3961522" y="10659477"/>
                  <a:pt x="3172643" y="10483146"/>
                </a:cubicBezTo>
                <a:cubicBezTo>
                  <a:pt x="2778204" y="10398654"/>
                  <a:pt x="2378130" y="10264569"/>
                  <a:pt x="2029709" y="10064359"/>
                </a:cubicBezTo>
                <a:cubicBezTo>
                  <a:pt x="1681287" y="9864149"/>
                  <a:pt x="1384518" y="9597814"/>
                  <a:pt x="1196690" y="9248825"/>
                </a:cubicBezTo>
                <a:cubicBezTo>
                  <a:pt x="926216" y="8749219"/>
                  <a:pt x="888652" y="8102669"/>
                  <a:pt x="445377" y="7742660"/>
                </a:cubicBezTo>
                <a:cubicBezTo>
                  <a:pt x="355219" y="7672863"/>
                  <a:pt x="255670" y="7617759"/>
                  <a:pt x="152364" y="7568166"/>
                </a:cubicBezTo>
                <a:lnTo>
                  <a:pt x="0" y="7499874"/>
                </a:lnTo>
                <a:lnTo>
                  <a:pt x="1079898" y="5673429"/>
                </a:lnTo>
                <a:lnTo>
                  <a:pt x="4434351" y="0"/>
                </a:lnTo>
                <a:close/>
              </a:path>
            </a:pathLst>
          </a:custGeom>
          <a:solidFill>
            <a:srgbClr val="0067B1"/>
          </a:solidFill>
          <a:ln cap="flat" cmpd="sng" w="12700">
            <a:solidFill>
              <a:srgbClr val="0067B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grpSp>
        <p:nvGrpSpPr>
          <p:cNvPr id="78" name="Google Shape;78;p17"/>
          <p:cNvGrpSpPr/>
          <p:nvPr/>
        </p:nvGrpSpPr>
        <p:grpSpPr>
          <a:xfrm>
            <a:off x="7507923" y="0"/>
            <a:ext cx="1497530" cy="1398071"/>
            <a:chOff x="10195294" y="-38496"/>
            <a:chExt cx="1996706" cy="1864094"/>
          </a:xfrm>
        </p:grpSpPr>
        <p:sp>
          <p:nvSpPr>
            <p:cNvPr id="79" name="Google Shape;79;p17"/>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80" name="Google Shape;80;p17"/>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sp>
        <p:nvSpPr>
          <p:cNvPr id="81" name="Google Shape;81;p17"/>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7"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6" name="Shape 86"/>
        <p:cNvGrpSpPr/>
        <p:nvPr/>
      </p:nvGrpSpPr>
      <p:grpSpPr>
        <a:xfrm>
          <a:off x="0" y="0"/>
          <a:ext cx="0" cy="0"/>
          <a:chOff x="0" y="0"/>
          <a:chExt cx="0" cy="0"/>
        </a:xfrm>
      </p:grpSpPr>
      <p:sp>
        <p:nvSpPr>
          <p:cNvPr id="87" name="Google Shape;87;p19"/>
          <p:cNvSpPr/>
          <p:nvPr/>
        </p:nvSpPr>
        <p:spPr>
          <a:xfrm>
            <a:off x="-1"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88" name="Google Shape;88;p19"/>
          <p:cNvSpPr/>
          <p:nvPr/>
        </p:nvSpPr>
        <p:spPr>
          <a:xfrm flipH="1" rot="-5400000">
            <a:off x="2994343" y="-1000059"/>
            <a:ext cx="3155315" cy="9144002"/>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235"/>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89" name="Google Shape;89;p19"/>
          <p:cNvSpPr txBox="1"/>
          <p:nvPr/>
        </p:nvSpPr>
        <p:spPr>
          <a:xfrm>
            <a:off x="746267" y="1422572"/>
            <a:ext cx="25458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Contact: </a:t>
            </a:r>
            <a:r>
              <a:rPr b="1" i="0" lang="en-GB" sz="1050" u="none" cap="none" strike="noStrike">
                <a:solidFill>
                  <a:schemeClr val="lt1"/>
                </a:solidFill>
                <a:latin typeface="Arial"/>
                <a:ea typeface="Arial"/>
                <a:cs typeface="Arial"/>
                <a:sym typeface="Arial"/>
              </a:rPr>
              <a:t>egi-ace-po@mailman.egi.eu</a:t>
            </a:r>
            <a:endParaRPr b="0" i="0" sz="105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Website: </a:t>
            </a:r>
            <a:r>
              <a:rPr b="1" i="0" lang="en-GB" sz="1050" u="sng" cap="none" strike="noStrike">
                <a:solidFill>
                  <a:schemeClr val="hlink"/>
                </a:solidFill>
                <a:latin typeface="Arial"/>
                <a:ea typeface="Arial"/>
                <a:cs typeface="Arial"/>
                <a:sym typeface="Arial"/>
                <a:hlinkClick r:id="rId1"/>
              </a:rPr>
              <a:t>www.egi.eu/projects/egi-ace</a:t>
            </a:r>
            <a:endParaRPr b="0" i="0" sz="1050" u="none" cap="none" strike="noStrike">
              <a:solidFill>
                <a:schemeClr val="lt1"/>
              </a:solidFill>
              <a:latin typeface="Arial"/>
              <a:ea typeface="Arial"/>
              <a:cs typeface="Arial"/>
              <a:sym typeface="Arial"/>
            </a:endParaRPr>
          </a:p>
        </p:txBody>
      </p:sp>
      <p:grpSp>
        <p:nvGrpSpPr>
          <p:cNvPr id="90" name="Google Shape;90;p19"/>
          <p:cNvGrpSpPr/>
          <p:nvPr/>
        </p:nvGrpSpPr>
        <p:grpSpPr>
          <a:xfrm>
            <a:off x="7507923" y="0"/>
            <a:ext cx="1497530" cy="1398071"/>
            <a:chOff x="10195294" y="-38496"/>
            <a:chExt cx="1996706" cy="1864094"/>
          </a:xfrm>
        </p:grpSpPr>
        <p:sp>
          <p:nvSpPr>
            <p:cNvPr id="91" name="Google Shape;91;p1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92" name="Google Shape;92;p19"/>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pic>
        <p:nvPicPr>
          <p:cNvPr id="93" name="Google Shape;93;p19">
            <a:hlinkClick r:id="rId3"/>
          </p:cNvPr>
          <p:cNvPicPr preferRelativeResize="0"/>
          <p:nvPr/>
        </p:nvPicPr>
        <p:blipFill rotWithShape="1">
          <a:blip r:embed="rId4">
            <a:alphaModFix/>
          </a:blip>
          <a:srcRect b="0" l="0" r="0" t="0"/>
          <a:stretch/>
        </p:blipFill>
        <p:spPr>
          <a:xfrm>
            <a:off x="836432" y="1957316"/>
            <a:ext cx="296010" cy="296010"/>
          </a:xfrm>
          <a:prstGeom prst="rect">
            <a:avLst/>
          </a:prstGeom>
          <a:noFill/>
          <a:ln>
            <a:noFill/>
          </a:ln>
        </p:spPr>
      </p:pic>
      <p:pic>
        <p:nvPicPr>
          <p:cNvPr descr="Afbeelding met bijl, vectorafbeeldingen&#10;&#10;Automatisch gegenereerde beschrijving" id="94" name="Google Shape;94;p19">
            <a:hlinkClick r:id="rId5"/>
          </p:cNvPr>
          <p:cNvPicPr preferRelativeResize="0"/>
          <p:nvPr/>
        </p:nvPicPr>
        <p:blipFill rotWithShape="1">
          <a:blip r:embed="rId6">
            <a:alphaModFix/>
          </a:blip>
          <a:srcRect b="0" l="0" r="0" t="0"/>
          <a:stretch/>
        </p:blipFill>
        <p:spPr>
          <a:xfrm>
            <a:off x="807572" y="2341022"/>
            <a:ext cx="353729" cy="353729"/>
          </a:xfrm>
          <a:prstGeom prst="rect">
            <a:avLst/>
          </a:prstGeom>
          <a:noFill/>
          <a:ln>
            <a:noFill/>
          </a:ln>
        </p:spPr>
      </p:pic>
      <p:sp>
        <p:nvSpPr>
          <p:cNvPr id="95" name="Google Shape;95;p19"/>
          <p:cNvSpPr txBox="1"/>
          <p:nvPr/>
        </p:nvSpPr>
        <p:spPr>
          <a:xfrm>
            <a:off x="746267" y="868288"/>
            <a:ext cx="3671888" cy="528638"/>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3300"/>
              <a:buFont typeface="Arial"/>
              <a:buNone/>
            </a:pPr>
            <a:r>
              <a:rPr b="0" i="0" lang="en-GB" sz="3300" u="none" cap="none" strike="noStrike">
                <a:solidFill>
                  <a:schemeClr val="lt1"/>
                </a:solidFill>
                <a:latin typeface="Calibri"/>
                <a:ea typeface="Calibri"/>
                <a:cs typeface="Calibri"/>
                <a:sym typeface="Calibri"/>
              </a:rPr>
              <a:t>Thank you!</a:t>
            </a:r>
            <a:endParaRPr b="0" i="0" sz="3300" u="none" cap="none" strike="noStrike">
              <a:solidFill>
                <a:schemeClr val="lt1"/>
              </a:solidFill>
              <a:latin typeface="Calibri"/>
              <a:ea typeface="Calibri"/>
              <a:cs typeface="Calibri"/>
              <a:sym typeface="Calibri"/>
            </a:endParaRPr>
          </a:p>
        </p:txBody>
      </p:sp>
      <p:pic>
        <p:nvPicPr>
          <p:cNvPr descr="De Europese vlag | Europese Unie" id="96" name="Google Shape;96;p19"/>
          <p:cNvPicPr preferRelativeResize="0"/>
          <p:nvPr/>
        </p:nvPicPr>
        <p:blipFill rotWithShape="1">
          <a:blip r:embed="rId7">
            <a:alphaModFix/>
          </a:blip>
          <a:srcRect b="0" l="0" r="0" t="0"/>
          <a:stretch/>
        </p:blipFill>
        <p:spPr>
          <a:xfrm>
            <a:off x="796795" y="4775240"/>
            <a:ext cx="375285" cy="250031"/>
          </a:xfrm>
          <a:prstGeom prst="rect">
            <a:avLst/>
          </a:prstGeom>
          <a:noFill/>
          <a:ln>
            <a:noFill/>
          </a:ln>
        </p:spPr>
      </p:pic>
      <p:sp>
        <p:nvSpPr>
          <p:cNvPr id="97" name="Google Shape;97;p19"/>
          <p:cNvSpPr txBox="1"/>
          <p:nvPr/>
        </p:nvSpPr>
        <p:spPr>
          <a:xfrm>
            <a:off x="1132442" y="1967860"/>
            <a:ext cx="1181734"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50"/>
              <a:buFont typeface="Arial"/>
              <a:buNone/>
            </a:pPr>
            <a:r>
              <a:rPr b="1" i="0" lang="en-GB" sz="1050" u="sng" cap="none" strike="noStrike">
                <a:solidFill>
                  <a:schemeClr val="hlink"/>
                </a:solidFill>
                <a:latin typeface="Arial"/>
                <a:ea typeface="Arial"/>
                <a:cs typeface="Arial"/>
                <a:sym typeface="Arial"/>
                <a:hlinkClick r:id="rId8"/>
              </a:rPr>
              <a:t>EGI Foundation</a:t>
            </a:r>
            <a:endParaRPr b="1" i="0" sz="1050" u="none" cap="none" strike="noStrike">
              <a:solidFill>
                <a:schemeClr val="lt1"/>
              </a:solidFill>
              <a:latin typeface="Arial"/>
              <a:ea typeface="Arial"/>
              <a:cs typeface="Arial"/>
              <a:sym typeface="Arial"/>
            </a:endParaRPr>
          </a:p>
        </p:txBody>
      </p:sp>
      <p:sp>
        <p:nvSpPr>
          <p:cNvPr id="98" name="Google Shape;98;p19"/>
          <p:cNvSpPr txBox="1"/>
          <p:nvPr/>
        </p:nvSpPr>
        <p:spPr>
          <a:xfrm>
            <a:off x="1132442" y="2356445"/>
            <a:ext cx="989373"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1" i="0" lang="en-GB" sz="1050" u="sng" cap="none" strike="noStrike">
                <a:solidFill>
                  <a:schemeClr val="hlink"/>
                </a:solidFill>
                <a:latin typeface="Arial"/>
                <a:ea typeface="Arial"/>
                <a:cs typeface="Arial"/>
                <a:sym typeface="Arial"/>
                <a:hlinkClick r:id="rId9"/>
              </a:rPr>
              <a:t>@EGI_eInfra</a:t>
            </a:r>
            <a:endParaRPr b="1" i="0" sz="1050" u="none" cap="none" strike="noStrike">
              <a:solidFill>
                <a:schemeClr val="lt1"/>
              </a:solidFill>
              <a:latin typeface="Arial"/>
              <a:ea typeface="Arial"/>
              <a:cs typeface="Arial"/>
              <a:sym typeface="Arial"/>
            </a:endParaRPr>
          </a:p>
        </p:txBody>
      </p:sp>
      <p:sp>
        <p:nvSpPr>
          <p:cNvPr id="99" name="Google Shape;99;p19"/>
          <p:cNvSpPr txBox="1"/>
          <p:nvPr/>
        </p:nvSpPr>
        <p:spPr>
          <a:xfrm>
            <a:off x="1172080" y="4767263"/>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0"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0" i="0" sz="600" u="none" cap="none" strike="noStrike">
              <a:solidFill>
                <a:schemeClr val="lt1"/>
              </a:solidFill>
              <a:latin typeface="Arial"/>
              <a:ea typeface="Arial"/>
              <a:cs typeface="Arial"/>
              <a:sym typeface="Arial"/>
            </a:endParaRPr>
          </a:p>
        </p:txBody>
      </p:sp>
      <p:sp>
        <p:nvSpPr>
          <p:cNvPr id="100" name="Google Shape;100;p1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00000"/>
              </a:lnSpc>
              <a:spcBef>
                <a:spcPts val="0"/>
              </a:spcBef>
              <a:spcAft>
                <a:spcPts val="0"/>
              </a:spcAft>
              <a:buSzPct val="100000"/>
              <a:buNone/>
            </a:pPr>
            <a:r>
              <a:rPr lang="en-GB"/>
              <a:t>EGI-ACE Open Call no.1</a:t>
            </a:r>
            <a:endParaRPr/>
          </a:p>
        </p:txBody>
      </p:sp>
      <p:sp>
        <p:nvSpPr>
          <p:cNvPr id="108" name="Google Shape;108;p1"/>
          <p:cNvSpPr txBox="1"/>
          <p:nvPr>
            <p:ph idx="2" type="body"/>
          </p:nvPr>
        </p:nvSpPr>
        <p:spPr>
          <a:xfrm>
            <a:off x="727711" y="11606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Checkpoint meeting with Shepherds</a:t>
            </a:r>
            <a:endParaRPr/>
          </a:p>
        </p:txBody>
      </p:sp>
      <p:sp>
        <p:nvSpPr>
          <p:cNvPr id="109" name="Google Shape;109;p1"/>
          <p:cNvSpPr txBox="1"/>
          <p:nvPr>
            <p:ph idx="3" type="body"/>
          </p:nvPr>
        </p:nvSpPr>
        <p:spPr>
          <a:xfrm>
            <a:off x="727710" y="2523655"/>
            <a:ext cx="4100400" cy="9567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900"/>
              <a:buNone/>
            </a:pPr>
            <a:r>
              <a:rPr lang="en-GB" sz="1200"/>
              <a:t>Miguel Caballer/UPV</a:t>
            </a:r>
            <a:endParaRPr sz="1200"/>
          </a:p>
          <a:p>
            <a:pPr indent="0" lvl="0" marL="0" rtl="0" algn="l">
              <a:lnSpc>
                <a:spcPct val="100000"/>
              </a:lnSpc>
              <a:spcBef>
                <a:spcPts val="0"/>
              </a:spcBef>
              <a:spcAft>
                <a:spcPts val="0"/>
              </a:spcAft>
              <a:buSzPts val="900"/>
              <a:buNone/>
            </a:pPr>
            <a:r>
              <a:rPr lang="en-GB" sz="1200"/>
              <a:t>Albrecht Weerts/Deltares &amp; Wageningen University</a:t>
            </a:r>
            <a:endParaRPr sz="1200"/>
          </a:p>
          <a:p>
            <a:pPr indent="0" lvl="0" marL="0" rtl="0" algn="l">
              <a:lnSpc>
                <a:spcPct val="100000"/>
              </a:lnSpc>
              <a:spcBef>
                <a:spcPts val="0"/>
              </a:spcBef>
              <a:spcAft>
                <a:spcPts val="0"/>
              </a:spcAft>
              <a:buSzPts val="900"/>
              <a:buNone/>
            </a:pPr>
            <a:r>
              <a:t/>
            </a:r>
            <a:endParaRPr sz="1200"/>
          </a:p>
        </p:txBody>
      </p:sp>
      <p:sp>
        <p:nvSpPr>
          <p:cNvPr id="110" name="Google Shape;110;p1"/>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1" name="Google Shape;111;p1"/>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2" name="Google Shape;112;p1"/>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13" name="Google Shape;113;p1"/>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300"/>
              <a:buNone/>
            </a:pPr>
            <a:fld id="{00000000-1234-1234-1234-123412341234}" type="slidenum">
              <a:rPr lang="en-GB"/>
              <a:t>‹#›</a:t>
            </a:fld>
            <a:endParaRPr/>
          </a:p>
        </p:txBody>
      </p:sp>
      <p:sp>
        <p:nvSpPr>
          <p:cNvPr id="114" name="Google Shape;114;p1"/>
          <p:cNvSpPr txBox="1"/>
          <p:nvPr>
            <p:ph idx="2" type="body"/>
          </p:nvPr>
        </p:nvSpPr>
        <p:spPr>
          <a:xfrm>
            <a:off x="727700" y="1846450"/>
            <a:ext cx="74727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sz="1800"/>
              <a:t>Large sample testing of high-resolution distributed hydrological model</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20" name="Google Shape;120;p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Outline</a:t>
            </a:r>
            <a:endParaRPr>
              <a:solidFill>
                <a:srgbClr val="FF0000"/>
              </a:solidFill>
            </a:endParaRPr>
          </a:p>
        </p:txBody>
      </p:sp>
      <p:sp>
        <p:nvSpPr>
          <p:cNvPr id="121" name="Google Shape;121;p2"/>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22" name="Google Shape;122;p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23" name="Google Shape;123;p2"/>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
        <p:nvSpPr>
          <p:cNvPr id="124" name="Google Shape;124;p2"/>
          <p:cNvSpPr txBox="1"/>
          <p:nvPr>
            <p:ph idx="1" type="body"/>
          </p:nvPr>
        </p:nvSpPr>
        <p:spPr>
          <a:xfrm>
            <a:off x="347663" y="1343025"/>
            <a:ext cx="7504200" cy="3492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Background about the scientific use case</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Ambition, Impact and Challenges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Integration Support</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Capacity Requirements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Timeline</a:t>
            </a:r>
            <a:endParaRPr b="0" i="1" sz="2000" u="none" cap="none" strike="noStrike">
              <a:solidFill>
                <a:srgbClr val="7F7F7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30" name="Google Shape;130;p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Background about the scientific use case</a:t>
            </a:r>
            <a:endParaRPr/>
          </a:p>
        </p:txBody>
      </p:sp>
      <p:sp>
        <p:nvSpPr>
          <p:cNvPr id="131" name="Google Shape;131;p3"/>
          <p:cNvSpPr txBox="1"/>
          <p:nvPr>
            <p:ph idx="2" type="body"/>
          </p:nvPr>
        </p:nvSpPr>
        <p:spPr>
          <a:xfrm>
            <a:off x="347663" y="1190625"/>
            <a:ext cx="7504112" cy="3492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a:t>The objective is to perform large sample testing of high-resolution distributed hydrological model to identify where process description or used datasets (forcing, geofabric, etc) fall short and need improvement. At the same time, we hope to be able to identify where changes in discharge regimes occur around the globe either from changes in climate, the environment or society.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GB"/>
              <a:t>The starting point of this work is to focus on locations where we have long enough observational records (i.e. discharge, volume estimates) like CAMELS (USA, Brazil, Chile, UK), EWA/GRDC databases, locally available discharge networks (Poland, Norway, Sweden, Australia) and the GRanD database for upstream reservoirs (~5000).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GB"/>
              <a:t>We will make use of available datasets (ERA5 reanalysis or locally available high-resolution gridded rainfall datasets) to force the distributed hydrological model. Given the impact of model parameter uncertainty, for each location models will be run multiple parameter sets to allow for uncertainty analysis.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GB"/>
              <a:t>TEAM: WUR (The Netherlands) , Deltares (The Netherlands)</a:t>
            </a:r>
            <a:endParaRPr/>
          </a:p>
        </p:txBody>
      </p:sp>
      <p:sp>
        <p:nvSpPr>
          <p:cNvPr id="132" name="Google Shape;132;p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33" name="Google Shape;133;p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34" name="Google Shape;134;p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ge0cad59e7d_0_1"/>
          <p:cNvPicPr preferRelativeResize="0"/>
          <p:nvPr/>
        </p:nvPicPr>
        <p:blipFill rotWithShape="1">
          <a:blip r:embed="rId3">
            <a:alphaModFix/>
          </a:blip>
          <a:srcRect b="3025" l="0" r="5694" t="0"/>
          <a:stretch/>
        </p:blipFill>
        <p:spPr>
          <a:xfrm>
            <a:off x="4752275" y="1411150"/>
            <a:ext cx="4365225" cy="3044575"/>
          </a:xfrm>
          <a:prstGeom prst="rect">
            <a:avLst/>
          </a:prstGeom>
          <a:noFill/>
          <a:ln>
            <a:noFill/>
          </a:ln>
        </p:spPr>
      </p:pic>
      <p:sp>
        <p:nvSpPr>
          <p:cNvPr id="140" name="Google Shape;140;ge0cad59e7d_0_1"/>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41" name="Google Shape;141;ge0cad59e7d_0_1"/>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Ambition, Impact, Challenge(s)</a:t>
            </a:r>
            <a:endParaRPr/>
          </a:p>
        </p:txBody>
      </p:sp>
      <p:sp>
        <p:nvSpPr>
          <p:cNvPr id="142" name="Google Shape;142;ge0cad59e7d_0_1"/>
          <p:cNvSpPr txBox="1"/>
          <p:nvPr>
            <p:ph idx="2" type="body"/>
          </p:nvPr>
        </p:nvSpPr>
        <p:spPr>
          <a:xfrm>
            <a:off x="347675" y="1190625"/>
            <a:ext cx="6172200" cy="132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i="1" lang="en-GB"/>
              <a:t>The benefit of the cloud in comparison to traditional HPC environments is that it allows to run the hydrological models in parallel on hundreds to thousands of CPUs (depending on resources available). Specifically, the Argo workflow manager, using different Dockerized containers on a Kubernetes cluster, allows for effective scheduling, creation, simulation and evaluation of hydrological model data. </a:t>
            </a:r>
            <a:endParaRPr i="1"/>
          </a:p>
          <a:p>
            <a:pPr indent="0" lvl="0" marL="0" rtl="0" algn="l">
              <a:lnSpc>
                <a:spcPct val="100000"/>
              </a:lnSpc>
              <a:spcBef>
                <a:spcPts val="0"/>
              </a:spcBef>
              <a:spcAft>
                <a:spcPts val="0"/>
              </a:spcAft>
              <a:buSzPts val="1400"/>
              <a:buNone/>
            </a:pPr>
            <a:r>
              <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t/>
            </a:r>
            <a:endParaRPr/>
          </a:p>
        </p:txBody>
      </p:sp>
      <p:sp>
        <p:nvSpPr>
          <p:cNvPr id="143" name="Google Shape;143;ge0cad59e7d_0_1"/>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44" name="Google Shape;144;ge0cad59e7d_0_1"/>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45" name="Google Shape;145;ge0cad59e7d_0_1"/>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
        <p:nvSpPr>
          <p:cNvPr id="146" name="Google Shape;146;ge0cad59e7d_0_1"/>
          <p:cNvSpPr txBox="1"/>
          <p:nvPr>
            <p:ph idx="2" type="body"/>
          </p:nvPr>
        </p:nvSpPr>
        <p:spPr>
          <a:xfrm>
            <a:off x="371825" y="2468125"/>
            <a:ext cx="4791900" cy="2434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i="1" lang="en-GB"/>
              <a:t>For the current project, we will use this approach for the datasets described in the previous slide to: </a:t>
            </a:r>
            <a:endParaRPr i="1"/>
          </a:p>
          <a:p>
            <a:pPr indent="-317500" lvl="0" marL="457200" rtl="0" algn="l">
              <a:lnSpc>
                <a:spcPct val="100000"/>
              </a:lnSpc>
              <a:spcBef>
                <a:spcPts val="0"/>
              </a:spcBef>
              <a:spcAft>
                <a:spcPts val="0"/>
              </a:spcAft>
              <a:buSzPts val="1400"/>
              <a:buAutoNum type="arabicPeriod"/>
            </a:pPr>
            <a:r>
              <a:rPr i="1" lang="en-GB"/>
              <a:t>Generate model forcing and parameters, </a:t>
            </a:r>
            <a:endParaRPr i="1"/>
          </a:p>
          <a:p>
            <a:pPr indent="-317500" lvl="0" marL="457200" rtl="0" algn="l">
              <a:lnSpc>
                <a:spcPct val="100000"/>
              </a:lnSpc>
              <a:spcBef>
                <a:spcPts val="0"/>
              </a:spcBef>
              <a:spcAft>
                <a:spcPts val="0"/>
              </a:spcAft>
              <a:buSzPts val="1400"/>
              <a:buAutoNum type="arabicPeriod"/>
            </a:pPr>
            <a:r>
              <a:rPr i="1" lang="en-GB"/>
              <a:t>run the model, </a:t>
            </a:r>
            <a:endParaRPr i="1"/>
          </a:p>
          <a:p>
            <a:pPr indent="-317500" lvl="0" marL="457200" rtl="0" algn="l">
              <a:lnSpc>
                <a:spcPct val="100000"/>
              </a:lnSpc>
              <a:spcBef>
                <a:spcPts val="0"/>
              </a:spcBef>
              <a:spcAft>
                <a:spcPts val="0"/>
              </a:spcAft>
              <a:buSzPts val="1400"/>
              <a:buAutoNum type="arabicPeriod"/>
            </a:pPr>
            <a:r>
              <a:rPr i="1" lang="en-GB"/>
              <a:t>perform uncertainty analyses, </a:t>
            </a:r>
            <a:endParaRPr i="1"/>
          </a:p>
          <a:p>
            <a:pPr indent="-317500" lvl="0" marL="457200" rtl="0" algn="l">
              <a:lnSpc>
                <a:spcPct val="100000"/>
              </a:lnSpc>
              <a:spcBef>
                <a:spcPts val="0"/>
              </a:spcBef>
              <a:spcAft>
                <a:spcPts val="0"/>
              </a:spcAft>
              <a:buSzPts val="1400"/>
              <a:buAutoNum type="arabicPeriod"/>
            </a:pPr>
            <a:r>
              <a:rPr i="1" lang="en-GB"/>
              <a:t>evaluate results for 40-50 years of historical data simulation (1970-present), </a:t>
            </a:r>
            <a:endParaRPr i="1"/>
          </a:p>
          <a:p>
            <a:pPr indent="-317500" lvl="0" marL="457200" rtl="0" algn="l">
              <a:lnSpc>
                <a:spcPct val="100000"/>
              </a:lnSpc>
              <a:spcBef>
                <a:spcPts val="0"/>
              </a:spcBef>
              <a:spcAft>
                <a:spcPts val="0"/>
              </a:spcAft>
              <a:buSzPts val="1400"/>
              <a:buAutoNum type="arabicPeriod"/>
            </a:pPr>
            <a:r>
              <a:rPr i="1" lang="en-GB"/>
              <a:t>if available and time allows, cover the future period to assess the impact of future climate change</a:t>
            </a:r>
            <a:endParaRPr i="1"/>
          </a:p>
          <a:p>
            <a:pPr indent="0" lvl="0" marL="0" rtl="0" algn="l">
              <a:lnSpc>
                <a:spcPct val="100000"/>
              </a:lnSpc>
              <a:spcBef>
                <a:spcPts val="0"/>
              </a:spcBef>
              <a:spcAft>
                <a:spcPts val="0"/>
              </a:spcAft>
              <a:buClr>
                <a:schemeClr val="dk1"/>
              </a:buClr>
              <a:buSzPts val="1100"/>
              <a:buFont typeface="Arial"/>
              <a:buNone/>
            </a:pPr>
            <a:r>
              <a:rPr i="1" lang="en-GB"/>
              <a:t>Resource providers:</a:t>
            </a:r>
            <a:endParaRPr i="1"/>
          </a:p>
          <a:p>
            <a:pPr indent="-317500" lvl="0" marL="457200" rtl="0" algn="l">
              <a:lnSpc>
                <a:spcPct val="100000"/>
              </a:lnSpc>
              <a:spcBef>
                <a:spcPts val="0"/>
              </a:spcBef>
              <a:spcAft>
                <a:spcPts val="0"/>
              </a:spcAft>
              <a:buSzPts val="1400"/>
              <a:buChar char="●"/>
            </a:pPr>
            <a:r>
              <a:rPr i="1" lang="en-GB"/>
              <a:t>CESGA: Already contacted.</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e0cad59e7d_0_10"/>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52" name="Google Shape;152;ge0cad59e7d_0_10"/>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Integration Support</a:t>
            </a:r>
            <a:endParaRPr/>
          </a:p>
        </p:txBody>
      </p:sp>
      <p:sp>
        <p:nvSpPr>
          <p:cNvPr id="153" name="Google Shape;153;ge0cad59e7d_0_10"/>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i="1" lang="en-GB"/>
              <a:t>We want to deploy our ARGO workflow (previous slide) using the EGI Cloud Compute resources. This workflow was tested on Azure Kubernetes cluster before.</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100"/>
              <a:buNone/>
            </a:pPr>
            <a:r>
              <a:rPr i="1" lang="en-GB"/>
              <a:t>We need:</a:t>
            </a:r>
            <a:endParaRPr i="1"/>
          </a:p>
          <a:p>
            <a:pPr indent="0" lvl="0" marL="0" rtl="0" algn="l">
              <a:lnSpc>
                <a:spcPct val="100000"/>
              </a:lnSpc>
              <a:spcBef>
                <a:spcPts val="0"/>
              </a:spcBef>
              <a:spcAft>
                <a:spcPts val="0"/>
              </a:spcAft>
              <a:buSzPts val="1100"/>
              <a:buNone/>
            </a:pPr>
            <a:r>
              <a:rPr i="1" lang="en-GB"/>
              <a:t>Experts to deploy Kubernetes clusters.</a:t>
            </a:r>
            <a:endParaRPr i="1"/>
          </a:p>
          <a:p>
            <a:pPr indent="-317500" lvl="0" marL="457200" rtl="0" algn="l">
              <a:lnSpc>
                <a:spcPct val="100000"/>
              </a:lnSpc>
              <a:spcBef>
                <a:spcPts val="0"/>
              </a:spcBef>
              <a:spcAft>
                <a:spcPts val="0"/>
              </a:spcAft>
              <a:buSzPts val="1400"/>
              <a:buChar char="●"/>
            </a:pPr>
            <a:r>
              <a:rPr i="1" lang="en-GB"/>
              <a:t>Optionally check cluster elasticity with EC3.</a:t>
            </a:r>
            <a:endParaRPr i="1"/>
          </a:p>
          <a:p>
            <a:pPr indent="0" lvl="0" marL="0" rtl="0" algn="l">
              <a:lnSpc>
                <a:spcPct val="100000"/>
              </a:lnSpc>
              <a:spcBef>
                <a:spcPts val="0"/>
              </a:spcBef>
              <a:spcAft>
                <a:spcPts val="0"/>
              </a:spcAft>
              <a:buClr>
                <a:schemeClr val="dk1"/>
              </a:buClr>
              <a:buSzPts val="1100"/>
              <a:buFont typeface="Arial"/>
              <a:buNone/>
            </a:pPr>
            <a:r>
              <a:rPr i="1" lang="en-GB"/>
              <a:t>Experts to integrate EGI-Datahub for external data access.</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100"/>
              <a:buNone/>
            </a:pPr>
            <a:r>
              <a:t/>
            </a:r>
            <a:endParaRPr i="1"/>
          </a:p>
          <a:p>
            <a:pPr indent="0" lvl="0" marL="0" rtl="0" algn="l">
              <a:lnSpc>
                <a:spcPct val="100000"/>
              </a:lnSpc>
              <a:spcBef>
                <a:spcPts val="0"/>
              </a:spcBef>
              <a:spcAft>
                <a:spcPts val="0"/>
              </a:spcAft>
              <a:buSzPts val="1100"/>
              <a:buNone/>
            </a:pPr>
            <a:r>
              <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rPr i="1" lang="en-GB"/>
              <a:t> </a:t>
            </a:r>
            <a:endParaRPr i="1"/>
          </a:p>
        </p:txBody>
      </p:sp>
      <p:sp>
        <p:nvSpPr>
          <p:cNvPr id="154" name="Google Shape;154;ge0cad59e7d_0_10"/>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55" name="Google Shape;155;ge0cad59e7d_0_10"/>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56" name="Google Shape;156;ge0cad59e7d_0_10"/>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e0cad59e7d_0_19"/>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62" name="Google Shape;162;ge0cad59e7d_0_19"/>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Capacity Requirements</a:t>
            </a:r>
            <a:endParaRPr/>
          </a:p>
        </p:txBody>
      </p:sp>
      <p:sp>
        <p:nvSpPr>
          <p:cNvPr id="163" name="Google Shape;163;ge0cad59e7d_0_19"/>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a:t>Per application we would need a CPU with about 8 Gb of memory and 25-200 Gb of temporary storage to enable running of the workflow and generate results.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GB"/>
              <a:t>Total capacity needed:1000 CPU (will be reduced to 200) with 8GB memory / CPU and with 25-100 TB disk in total.The amount of storage per CPU will vary depending on the size of the catchments and the amount and form (grids/timerseries) of output that is being saved (therefore the suggested reduction of 200Tb to 100Tb if this is a problem).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GB"/>
              <a:t>In addition we would need a storage bucket or file share where static data is being stored for generating the models and model forcing: 1 fileshare / bucket 15Tb.</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64" name="Google Shape;164;ge0cad59e7d_0_19"/>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65" name="Google Shape;165;ge0cad59e7d_0_19"/>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66" name="Google Shape;166;ge0cad59e7d_0_19"/>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e0cad59e7d_0_33"/>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72" name="Google Shape;172;ge0cad59e7d_0_33"/>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73" name="Google Shape;173;ge0cad59e7d_0_33"/>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317500" lvl="0" marL="457200" rtl="0" algn="l">
              <a:spcBef>
                <a:spcPts val="0"/>
              </a:spcBef>
              <a:spcAft>
                <a:spcPts val="0"/>
              </a:spcAft>
              <a:buClr>
                <a:schemeClr val="accent2"/>
              </a:buClr>
              <a:buSzPts val="1400"/>
              <a:buChar char="●"/>
            </a:pPr>
            <a:r>
              <a:rPr lang="en-GB">
                <a:solidFill>
                  <a:schemeClr val="accent2"/>
                </a:solidFill>
              </a:rPr>
              <a:t>Current Status:</a:t>
            </a:r>
            <a:endParaRPr>
              <a:solidFill>
                <a:schemeClr val="accent2"/>
              </a:solidFill>
            </a:endParaRPr>
          </a:p>
          <a:p>
            <a:pPr indent="-317500" lvl="1" marL="914400" rtl="0" algn="l">
              <a:spcBef>
                <a:spcPts val="0"/>
              </a:spcBef>
              <a:spcAft>
                <a:spcPts val="0"/>
              </a:spcAft>
              <a:buClr>
                <a:schemeClr val="accent2"/>
              </a:buClr>
              <a:buSzPts val="1400"/>
              <a:buChar char="○"/>
            </a:pPr>
            <a:r>
              <a:rPr lang="en-GB">
                <a:solidFill>
                  <a:schemeClr val="accent2"/>
                </a:solidFill>
              </a:rPr>
              <a:t>Orders created in EOSC Marketplace</a:t>
            </a:r>
            <a:endParaRPr>
              <a:solidFill>
                <a:schemeClr val="accent2"/>
              </a:solidFill>
            </a:endParaRPr>
          </a:p>
          <a:p>
            <a:pPr indent="-317500" lvl="1" marL="914400" rtl="0" algn="l">
              <a:spcBef>
                <a:spcPts val="0"/>
              </a:spcBef>
              <a:spcAft>
                <a:spcPts val="0"/>
              </a:spcAft>
              <a:buClr>
                <a:schemeClr val="accent2"/>
              </a:buClr>
              <a:buSzPts val="1400"/>
              <a:buChar char="○"/>
            </a:pPr>
            <a:r>
              <a:rPr lang="en-GB">
                <a:solidFill>
                  <a:schemeClr val="accent2"/>
                </a:solidFill>
              </a:rPr>
              <a:t>K8s cluster with 4 WNs (4 CPUs, 32 GB of RAM) and 5 TB of block storage created at CESGA</a:t>
            </a:r>
            <a:endParaRPr>
              <a:solidFill>
                <a:schemeClr val="accent2"/>
              </a:solidFill>
            </a:endParaRPr>
          </a:p>
          <a:p>
            <a:pPr indent="-317500" lvl="2" marL="1371600" rtl="0" algn="l">
              <a:spcBef>
                <a:spcPts val="0"/>
              </a:spcBef>
              <a:spcAft>
                <a:spcPts val="0"/>
              </a:spcAft>
              <a:buClr>
                <a:schemeClr val="accent2"/>
              </a:buClr>
              <a:buSzPts val="1400"/>
              <a:buChar char="■"/>
            </a:pPr>
            <a:r>
              <a:rPr lang="en-GB">
                <a:solidFill>
                  <a:schemeClr val="accent2"/>
                </a:solidFill>
              </a:rPr>
              <a:t>Deployed using IM.</a:t>
            </a:r>
            <a:endParaRPr>
              <a:solidFill>
                <a:schemeClr val="accent2"/>
              </a:solidFill>
            </a:endParaRPr>
          </a:p>
          <a:p>
            <a:pPr indent="-317500" lvl="2" marL="1371600" rtl="0" algn="l">
              <a:spcBef>
                <a:spcPts val="0"/>
              </a:spcBef>
              <a:spcAft>
                <a:spcPts val="0"/>
              </a:spcAft>
              <a:buClr>
                <a:schemeClr val="accent2"/>
              </a:buClr>
              <a:buSzPts val="1400"/>
              <a:buChar char="■"/>
            </a:pPr>
            <a:r>
              <a:rPr lang="en-GB">
                <a:solidFill>
                  <a:schemeClr val="accent2"/>
                </a:solidFill>
              </a:rPr>
              <a:t>ARGO </a:t>
            </a:r>
            <a:r>
              <a:rPr lang="en-GB">
                <a:solidFill>
                  <a:schemeClr val="accent2"/>
                </a:solidFill>
              </a:rPr>
              <a:t>Workflow</a:t>
            </a:r>
            <a:r>
              <a:rPr lang="en-GB">
                <a:solidFill>
                  <a:schemeClr val="accent2"/>
                </a:solidFill>
              </a:rPr>
              <a:t> manually installed.</a:t>
            </a:r>
            <a:endParaRPr>
              <a:solidFill>
                <a:schemeClr val="accent2"/>
              </a:solidFill>
            </a:endParaRPr>
          </a:p>
          <a:p>
            <a:pPr indent="-317500" lvl="2" marL="1371600" rtl="0" algn="l">
              <a:spcBef>
                <a:spcPts val="0"/>
              </a:spcBef>
              <a:spcAft>
                <a:spcPts val="0"/>
              </a:spcAft>
              <a:buClr>
                <a:schemeClr val="accent2"/>
              </a:buClr>
              <a:buSzPts val="1400"/>
              <a:buChar char="■"/>
            </a:pPr>
            <a:r>
              <a:rPr lang="en-GB">
                <a:solidFill>
                  <a:schemeClr val="accent2"/>
                </a:solidFill>
              </a:rPr>
              <a:t>Input data manually ingested.</a:t>
            </a:r>
            <a:endParaRPr>
              <a:solidFill>
                <a:schemeClr val="accent2"/>
              </a:solidFill>
            </a:endParaRPr>
          </a:p>
          <a:p>
            <a:pPr indent="-317500" lvl="0" marL="457200" rtl="0" algn="l">
              <a:spcBef>
                <a:spcPts val="0"/>
              </a:spcBef>
              <a:spcAft>
                <a:spcPts val="0"/>
              </a:spcAft>
              <a:buClr>
                <a:schemeClr val="accent2"/>
              </a:buClr>
              <a:buSzPts val="1400"/>
              <a:buChar char="●"/>
            </a:pPr>
            <a:r>
              <a:rPr lang="en-GB">
                <a:solidFill>
                  <a:schemeClr val="accent2"/>
                </a:solidFill>
              </a:rPr>
              <a:t>Next planned actions:</a:t>
            </a:r>
            <a:endParaRPr>
              <a:solidFill>
                <a:schemeClr val="accent2"/>
              </a:solidFill>
            </a:endParaRPr>
          </a:p>
          <a:p>
            <a:pPr indent="-317500" lvl="1" marL="914400" rtl="0" algn="l">
              <a:spcBef>
                <a:spcPts val="0"/>
              </a:spcBef>
              <a:spcAft>
                <a:spcPts val="0"/>
              </a:spcAft>
              <a:buClr>
                <a:schemeClr val="accent2"/>
              </a:buClr>
              <a:buSzPts val="1400"/>
              <a:buChar char="○"/>
            </a:pPr>
            <a:r>
              <a:rPr lang="en-GB">
                <a:solidFill>
                  <a:schemeClr val="accent2"/>
                </a:solidFill>
              </a:rPr>
              <a:t>Automate the deployment of the full application using TOSCA and Ansible recipes.</a:t>
            </a:r>
            <a:endParaRPr>
              <a:solidFill>
                <a:schemeClr val="accent2"/>
              </a:solidFill>
            </a:endParaRPr>
          </a:p>
          <a:p>
            <a:pPr indent="-317500" lvl="1" marL="914400" rtl="0" algn="l">
              <a:spcBef>
                <a:spcPts val="0"/>
              </a:spcBef>
              <a:spcAft>
                <a:spcPts val="0"/>
              </a:spcAft>
              <a:buClr>
                <a:schemeClr val="accent2"/>
              </a:buClr>
              <a:buSzPts val="1400"/>
              <a:buChar char="○"/>
            </a:pPr>
            <a:r>
              <a:rPr lang="en-GB">
                <a:solidFill>
                  <a:schemeClr val="accent2"/>
                </a:solidFill>
              </a:rPr>
              <a:t>Test K8s elasticity with EC3.</a:t>
            </a:r>
            <a:endParaRPr>
              <a:solidFill>
                <a:schemeClr val="accent2"/>
              </a:solidFill>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74" name="Google Shape;174;ge0cad59e7d_0_3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75" name="Google Shape;175;ge0cad59e7d_0_3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76" name="Google Shape;176;ge0cad59e7d_0_3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7"/>
          <p:cNvSpPr txBox="1"/>
          <p:nvPr>
            <p:ph type="title"/>
          </p:nvPr>
        </p:nvSpPr>
        <p:spPr>
          <a:xfrm>
            <a:off x="949504" y="1842458"/>
            <a:ext cx="47289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t/>
            </a:r>
            <a:endParaRPr/>
          </a:p>
        </p:txBody>
      </p:sp>
      <p:sp>
        <p:nvSpPr>
          <p:cNvPr id="182" name="Google Shape;182;p7"/>
          <p:cNvSpPr txBox="1"/>
          <p:nvPr>
            <p:ph idx="1" type="subTitle"/>
          </p:nvPr>
        </p:nvSpPr>
        <p:spPr>
          <a:xfrm>
            <a:off x="949503" y="2301671"/>
            <a:ext cx="4728900" cy="3693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750"/>
              </a:spcBef>
              <a:spcAft>
                <a:spcPts val="0"/>
              </a:spcAft>
              <a:buClr>
                <a:srgbClr val="7F7F7F"/>
              </a:buClr>
              <a:buSzPts val="20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GI_ACE END">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EGI-ACE SECTOI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HOM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