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embeddedFontLst>
    <p:embeddedFont>
      <p:font typeface="Corbel" panose="020B050302020402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hY2ORkz2kkfIPuHqej2GaNY8FP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69"/>
  </p:normalViewPr>
  <p:slideViewPr>
    <p:cSldViewPr snapToGrid="0" snapToObjects="1">
      <p:cViewPr varScale="1">
        <p:scale>
          <a:sx n="179" d="100"/>
          <a:sy n="179" d="100"/>
        </p:scale>
        <p:origin x="240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 descr="Polyg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-1" r="-209" b="17705"/>
          <a:stretch/>
        </p:blipFill>
        <p:spPr>
          <a:xfrm>
            <a:off x="0" y="-4684"/>
            <a:ext cx="12217588" cy="576033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ctrTitle"/>
          </p:nvPr>
        </p:nvSpPr>
        <p:spPr>
          <a:xfrm>
            <a:off x="820958" y="1878583"/>
            <a:ext cx="10550084" cy="1890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orbe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subTitle" idx="1"/>
          </p:nvPr>
        </p:nvSpPr>
        <p:spPr>
          <a:xfrm>
            <a:off x="820958" y="3787827"/>
            <a:ext cx="10550084" cy="87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2" name="Google Shape;2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1719" y="6077389"/>
            <a:ext cx="921538" cy="616961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3" name="Google Shape;23;p19"/>
          <p:cNvSpPr txBox="1"/>
          <p:nvPr/>
        </p:nvSpPr>
        <p:spPr>
          <a:xfrm>
            <a:off x="3523165" y="6070211"/>
            <a:ext cx="434726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rbel"/>
              <a:buNone/>
            </a:pPr>
            <a:r>
              <a:rPr lang="en-US"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The EOSC Future project is co-funded by the</a:t>
            </a:r>
            <a:br>
              <a:rPr lang="en-US"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US"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European Union Horizon Programme call </a:t>
            </a:r>
            <a:br>
              <a:rPr lang="en-US"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US"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INFRAEOSC-03-2020, Grant Agreement 101017536</a:t>
            </a:r>
            <a:endParaRPr sz="1200">
              <a:solidFill>
                <a:schemeClr val="lt1"/>
              </a:solidFill>
              <a:highlight>
                <a:srgbClr val="FFFF00"/>
              </a:highlight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4" name="Google Shape;24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39633" y="6071847"/>
            <a:ext cx="1807266" cy="622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95733" y="149364"/>
            <a:ext cx="3175309" cy="171113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9"/>
          <p:cNvSpPr txBox="1"/>
          <p:nvPr/>
        </p:nvSpPr>
        <p:spPr>
          <a:xfrm>
            <a:off x="820958" y="4822141"/>
            <a:ext cx="10550084" cy="31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endParaRPr sz="2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7" name="Google Shape;27;p19"/>
          <p:cNvSpPr txBox="1">
            <a:spLocks noGrp="1"/>
          </p:cNvSpPr>
          <p:nvPr>
            <p:ph type="body" idx="2"/>
          </p:nvPr>
        </p:nvSpPr>
        <p:spPr>
          <a:xfrm>
            <a:off x="820959" y="4663679"/>
            <a:ext cx="10550084" cy="344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orbel"/>
              <a:buNone/>
              <a:defRPr sz="190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body" idx="3"/>
          </p:nvPr>
        </p:nvSpPr>
        <p:spPr>
          <a:xfrm>
            <a:off x="820958" y="5038158"/>
            <a:ext cx="10550084" cy="417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orbel"/>
              <a:buNone/>
              <a:defRPr sz="1900">
                <a:solidFill>
                  <a:schemeClr val="lt1"/>
                </a:solidFill>
              </a:defRPr>
            </a:lvl1pPr>
            <a:lvl2pPr marL="914400" lvl="1" indent="-228600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25"/>
              <a:buFont typeface="Corbel"/>
              <a:buNone/>
              <a:defRPr sz="1900">
                <a:solidFill>
                  <a:schemeClr val="lt1"/>
                </a:solidFill>
              </a:defRPr>
            </a:lvl2pPr>
            <a:lvl3pPr marL="1371600" lvl="2" indent="-228600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00"/>
              <a:buFont typeface="Corbel"/>
              <a:buNone/>
              <a:defRPr sz="1900">
                <a:solidFill>
                  <a:schemeClr val="lt1"/>
                </a:solidFill>
              </a:defRPr>
            </a:lvl3pPr>
            <a:lvl4pPr marL="1828800" lvl="3" indent="-228600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10"/>
              <a:buFont typeface="Corbel"/>
              <a:buNone/>
              <a:defRPr sz="1900">
                <a:solidFill>
                  <a:schemeClr val="lt1"/>
                </a:solidFill>
              </a:defRPr>
            </a:lvl4pPr>
            <a:lvl5pPr marL="2286000" lvl="4" indent="-228600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50"/>
              <a:buFont typeface="Corbel"/>
              <a:buNone/>
              <a:defRPr sz="19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8"/>
          <p:cNvSpPr txBox="1">
            <a:spLocks noGrp="1"/>
          </p:cNvSpPr>
          <p:nvPr>
            <p:ph type="title"/>
          </p:nvPr>
        </p:nvSpPr>
        <p:spPr>
          <a:xfrm>
            <a:off x="839788" y="136525"/>
            <a:ext cx="3932237" cy="143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orbe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>
            <a:spLocks noGrp="1"/>
          </p:cNvSpPr>
          <p:nvPr>
            <p:ph type="pic" idx="2"/>
          </p:nvPr>
        </p:nvSpPr>
        <p:spPr>
          <a:xfrm>
            <a:off x="5183188" y="136525"/>
            <a:ext cx="6846252" cy="6040755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28"/>
          <p:cNvSpPr txBox="1">
            <a:spLocks noGrp="1"/>
          </p:cNvSpPr>
          <p:nvPr>
            <p:ph type="body" idx="1"/>
          </p:nvPr>
        </p:nvSpPr>
        <p:spPr>
          <a:xfrm>
            <a:off x="839788" y="1570038"/>
            <a:ext cx="3932237" cy="4607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5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5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939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sldNum" idx="12"/>
          </p:nvPr>
        </p:nvSpPr>
        <p:spPr>
          <a:xfrm>
            <a:off x="5851880" y="6356350"/>
            <a:ext cx="4803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9"/>
          <p:cNvSpPr txBox="1">
            <a:spLocks noGrp="1"/>
          </p:cNvSpPr>
          <p:nvPr>
            <p:ph type="title"/>
          </p:nvPr>
        </p:nvSpPr>
        <p:spPr>
          <a:xfrm>
            <a:off x="838200" y="156481"/>
            <a:ext cx="11191240" cy="1084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body" idx="1"/>
          </p:nvPr>
        </p:nvSpPr>
        <p:spPr>
          <a:xfrm rot="5400000">
            <a:off x="3931770" y="-1842324"/>
            <a:ext cx="5004100" cy="111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939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9"/>
          <p:cNvSpPr txBox="1">
            <a:spLocks noGrp="1"/>
          </p:cNvSpPr>
          <p:nvPr>
            <p:ph type="sldNum" idx="12"/>
          </p:nvPr>
        </p:nvSpPr>
        <p:spPr>
          <a:xfrm>
            <a:off x="5851880" y="6356350"/>
            <a:ext cx="4803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0"/>
          <p:cNvSpPr txBox="1">
            <a:spLocks noGrp="1"/>
          </p:cNvSpPr>
          <p:nvPr>
            <p:ph type="title"/>
          </p:nvPr>
        </p:nvSpPr>
        <p:spPr>
          <a:xfrm rot="5400000">
            <a:off x="8536916" y="2649245"/>
            <a:ext cx="5923280" cy="970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body" idx="1"/>
          </p:nvPr>
        </p:nvSpPr>
        <p:spPr>
          <a:xfrm rot="5400000">
            <a:off x="2601007" y="-2219957"/>
            <a:ext cx="6004560" cy="10789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mpty">
  <p:cSld name="Empty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act - 1p">
  <p:cSld name="Contact - 1p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32" descr="Polyg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-1" r="-209" b="17705"/>
          <a:stretch/>
        </p:blipFill>
        <p:spPr>
          <a:xfrm>
            <a:off x="0" y="-4684"/>
            <a:ext cx="12217588" cy="5760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49504" y="6099581"/>
            <a:ext cx="921538" cy="616961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3" name="Google Shape;93;p32"/>
          <p:cNvSpPr txBox="1"/>
          <p:nvPr/>
        </p:nvSpPr>
        <p:spPr>
          <a:xfrm>
            <a:off x="6012365" y="6070211"/>
            <a:ext cx="434726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rbel"/>
              <a:buNone/>
            </a:pPr>
            <a:r>
              <a:rPr lang="en-US"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The EOSC Future project is co-funded by the</a:t>
            </a:r>
            <a:br>
              <a:rPr lang="en-US"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US"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European Union Horizon Programme call </a:t>
            </a:r>
            <a:br>
              <a:rPr lang="en-US"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US"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INFRAEOSC-03-2020, Grant Agreement 101017536</a:t>
            </a:r>
            <a:endParaRPr sz="1200">
              <a:solidFill>
                <a:schemeClr val="lt1"/>
              </a:solidFill>
              <a:highlight>
                <a:srgbClr val="FFFF00"/>
              </a:highlight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94" name="Google Shape;94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95733" y="149364"/>
            <a:ext cx="3175309" cy="171113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32"/>
          <p:cNvSpPr txBox="1"/>
          <p:nvPr/>
        </p:nvSpPr>
        <p:spPr>
          <a:xfrm>
            <a:off x="599440" y="2645694"/>
            <a:ext cx="4655282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Get in touch</a:t>
            </a:r>
            <a:endParaRPr/>
          </a:p>
        </p:txBody>
      </p:sp>
      <p:sp>
        <p:nvSpPr>
          <p:cNvPr id="96" name="Google Shape;96;p32"/>
          <p:cNvSpPr txBox="1">
            <a:spLocks noGrp="1"/>
          </p:cNvSpPr>
          <p:nvPr>
            <p:ph type="body" idx="1"/>
          </p:nvPr>
        </p:nvSpPr>
        <p:spPr>
          <a:xfrm>
            <a:off x="7559040" y="2550445"/>
            <a:ext cx="4033520" cy="436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32"/>
          <p:cNvSpPr txBox="1">
            <a:spLocks noGrp="1"/>
          </p:cNvSpPr>
          <p:nvPr>
            <p:ph type="body" idx="2"/>
          </p:nvPr>
        </p:nvSpPr>
        <p:spPr>
          <a:xfrm>
            <a:off x="7558927" y="2992403"/>
            <a:ext cx="4033633" cy="436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32"/>
          <p:cNvSpPr txBox="1">
            <a:spLocks noGrp="1"/>
          </p:cNvSpPr>
          <p:nvPr>
            <p:ph type="body" idx="3"/>
          </p:nvPr>
        </p:nvSpPr>
        <p:spPr>
          <a:xfrm>
            <a:off x="7558926" y="3443168"/>
            <a:ext cx="4033633" cy="436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99" name="Google Shape;99;p32"/>
          <p:cNvGrpSpPr/>
          <p:nvPr/>
        </p:nvGrpSpPr>
        <p:grpSpPr>
          <a:xfrm>
            <a:off x="599440" y="6237301"/>
            <a:ext cx="4095961" cy="312150"/>
            <a:chOff x="4811175" y="6372860"/>
            <a:chExt cx="4095961" cy="312150"/>
          </a:xfrm>
        </p:grpSpPr>
        <p:grpSp>
          <p:nvGrpSpPr>
            <p:cNvPr id="100" name="Google Shape;100;p32"/>
            <p:cNvGrpSpPr/>
            <p:nvPr/>
          </p:nvGrpSpPr>
          <p:grpSpPr>
            <a:xfrm>
              <a:off x="4811175" y="6372860"/>
              <a:ext cx="4095961" cy="307389"/>
              <a:chOff x="5737553" y="6318930"/>
              <a:chExt cx="4095961" cy="307389"/>
            </a:xfrm>
          </p:grpSpPr>
          <p:sp>
            <p:nvSpPr>
              <p:cNvPr id="101" name="Google Shape;101;p32"/>
              <p:cNvSpPr txBox="1"/>
              <p:nvPr/>
            </p:nvSpPr>
            <p:spPr>
              <a:xfrm>
                <a:off x="5980566" y="6334125"/>
                <a:ext cx="385294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dk2"/>
                    </a:solidFill>
                    <a:latin typeface="Corbel"/>
                    <a:ea typeface="Corbel"/>
                    <a:cs typeface="Corbel"/>
                    <a:sym typeface="Corbel"/>
                  </a:rPr>
                  <a:t>eoscfuture</a:t>
                </a:r>
                <a:r>
                  <a:rPr lang="en-US" sz="1200">
                    <a:solidFill>
                      <a:schemeClr val="accent2"/>
                    </a:solidFill>
                    <a:latin typeface="Corbel"/>
                    <a:ea typeface="Corbel"/>
                    <a:cs typeface="Corbel"/>
                    <a:sym typeface="Corbel"/>
                  </a:rPr>
                  <a:t>.</a:t>
                </a:r>
                <a:r>
                  <a:rPr lang="en-US" sz="1200">
                    <a:solidFill>
                      <a:schemeClr val="dk2"/>
                    </a:solidFill>
                    <a:latin typeface="Corbel"/>
                    <a:ea typeface="Corbel"/>
                    <a:cs typeface="Corbel"/>
                    <a:sym typeface="Corbel"/>
                  </a:rPr>
                  <a:t>eu                 @EOSCFuture	   EOSCfuture</a:t>
                </a:r>
                <a:endParaRPr/>
              </a:p>
            </p:txBody>
          </p:sp>
          <p:pic>
            <p:nvPicPr>
              <p:cNvPr id="102" name="Google Shape;102;p32" descr="World with solid fill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5737553" y="6318930"/>
                <a:ext cx="307389" cy="30738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3" name="Google Shape;103;p32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7128669" y="6318930"/>
                <a:ext cx="307389" cy="30738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04" name="Google Shape;104;p3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624691" y="6377621"/>
              <a:ext cx="307389" cy="30738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act - 2p">
  <p:cSld name="Contact - 2p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33" descr="Polyg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-1" r="-209" b="17705"/>
          <a:stretch/>
        </p:blipFill>
        <p:spPr>
          <a:xfrm>
            <a:off x="0" y="-4684"/>
            <a:ext cx="12217588" cy="5760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49504" y="6099581"/>
            <a:ext cx="921538" cy="616961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8" name="Google Shape;108;p33"/>
          <p:cNvSpPr txBox="1"/>
          <p:nvPr/>
        </p:nvSpPr>
        <p:spPr>
          <a:xfrm>
            <a:off x="6012365" y="6070211"/>
            <a:ext cx="434726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rbel"/>
              <a:buNone/>
            </a:pPr>
            <a:r>
              <a:rPr lang="en-US"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The EOSC Future project is co-funded by the</a:t>
            </a:r>
            <a:br>
              <a:rPr lang="en-US"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US"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European Union Horizon Programme call </a:t>
            </a:r>
            <a:br>
              <a:rPr lang="en-US"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US"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INFRAEOSC-03-2020, Grant Agreement 101017536</a:t>
            </a:r>
            <a:endParaRPr sz="1200">
              <a:solidFill>
                <a:schemeClr val="lt1"/>
              </a:solidFill>
              <a:highlight>
                <a:srgbClr val="FFFF00"/>
              </a:highlight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09" name="Google Shape;109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95733" y="149364"/>
            <a:ext cx="3175309" cy="171113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3"/>
          <p:cNvSpPr txBox="1"/>
          <p:nvPr/>
        </p:nvSpPr>
        <p:spPr>
          <a:xfrm>
            <a:off x="575947" y="2091696"/>
            <a:ext cx="4655282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Get in touch</a:t>
            </a:r>
            <a:endParaRPr/>
          </a:p>
        </p:txBody>
      </p:sp>
      <p:sp>
        <p:nvSpPr>
          <p:cNvPr id="111" name="Google Shape;111;p33"/>
          <p:cNvSpPr txBox="1">
            <a:spLocks noGrp="1"/>
          </p:cNvSpPr>
          <p:nvPr>
            <p:ph type="body" idx="1"/>
          </p:nvPr>
        </p:nvSpPr>
        <p:spPr>
          <a:xfrm>
            <a:off x="7559040" y="2209097"/>
            <a:ext cx="4033520" cy="436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33"/>
          <p:cNvSpPr txBox="1">
            <a:spLocks noGrp="1"/>
          </p:cNvSpPr>
          <p:nvPr>
            <p:ph type="body" idx="2"/>
          </p:nvPr>
        </p:nvSpPr>
        <p:spPr>
          <a:xfrm>
            <a:off x="7558927" y="2651055"/>
            <a:ext cx="4033633" cy="436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33"/>
          <p:cNvSpPr txBox="1">
            <a:spLocks noGrp="1"/>
          </p:cNvSpPr>
          <p:nvPr>
            <p:ph type="body" idx="3"/>
          </p:nvPr>
        </p:nvSpPr>
        <p:spPr>
          <a:xfrm>
            <a:off x="7558926" y="3101820"/>
            <a:ext cx="4033633" cy="436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14" name="Google Shape;114;p33"/>
          <p:cNvGrpSpPr/>
          <p:nvPr/>
        </p:nvGrpSpPr>
        <p:grpSpPr>
          <a:xfrm>
            <a:off x="599440" y="6237301"/>
            <a:ext cx="4095961" cy="312150"/>
            <a:chOff x="4811175" y="6372860"/>
            <a:chExt cx="4095961" cy="312150"/>
          </a:xfrm>
        </p:grpSpPr>
        <p:grpSp>
          <p:nvGrpSpPr>
            <p:cNvPr id="115" name="Google Shape;115;p33"/>
            <p:cNvGrpSpPr/>
            <p:nvPr/>
          </p:nvGrpSpPr>
          <p:grpSpPr>
            <a:xfrm>
              <a:off x="4811175" y="6372860"/>
              <a:ext cx="4095961" cy="307389"/>
              <a:chOff x="5737553" y="6318930"/>
              <a:chExt cx="4095961" cy="307389"/>
            </a:xfrm>
          </p:grpSpPr>
          <p:sp>
            <p:nvSpPr>
              <p:cNvPr id="116" name="Google Shape;116;p33"/>
              <p:cNvSpPr txBox="1"/>
              <p:nvPr/>
            </p:nvSpPr>
            <p:spPr>
              <a:xfrm>
                <a:off x="5980566" y="6334125"/>
                <a:ext cx="385294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dk2"/>
                    </a:solidFill>
                    <a:latin typeface="Corbel"/>
                    <a:ea typeface="Corbel"/>
                    <a:cs typeface="Corbel"/>
                    <a:sym typeface="Corbel"/>
                  </a:rPr>
                  <a:t>eoscfuture</a:t>
                </a:r>
                <a:r>
                  <a:rPr lang="en-US" sz="1200">
                    <a:solidFill>
                      <a:schemeClr val="accent2"/>
                    </a:solidFill>
                    <a:latin typeface="Corbel"/>
                    <a:ea typeface="Corbel"/>
                    <a:cs typeface="Corbel"/>
                    <a:sym typeface="Corbel"/>
                  </a:rPr>
                  <a:t>.</a:t>
                </a:r>
                <a:r>
                  <a:rPr lang="en-US" sz="1200">
                    <a:solidFill>
                      <a:schemeClr val="dk2"/>
                    </a:solidFill>
                    <a:latin typeface="Corbel"/>
                    <a:ea typeface="Corbel"/>
                    <a:cs typeface="Corbel"/>
                    <a:sym typeface="Corbel"/>
                  </a:rPr>
                  <a:t>eu                 @EOSCFuture	   EOSCfuture</a:t>
                </a:r>
                <a:endParaRPr/>
              </a:p>
            </p:txBody>
          </p:sp>
          <p:pic>
            <p:nvPicPr>
              <p:cNvPr id="117" name="Google Shape;117;p33" descr="World with solid fill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5737553" y="6318930"/>
                <a:ext cx="307389" cy="30738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8" name="Google Shape;118;p33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7128669" y="6318930"/>
                <a:ext cx="307389" cy="30738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19" name="Google Shape;119;p3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624691" y="6377621"/>
              <a:ext cx="307389" cy="30738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0" name="Google Shape;120;p33"/>
          <p:cNvSpPr txBox="1">
            <a:spLocks noGrp="1"/>
          </p:cNvSpPr>
          <p:nvPr>
            <p:ph type="body" idx="4"/>
          </p:nvPr>
        </p:nvSpPr>
        <p:spPr>
          <a:xfrm>
            <a:off x="7559040" y="4010092"/>
            <a:ext cx="4033520" cy="436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33"/>
          <p:cNvSpPr txBox="1">
            <a:spLocks noGrp="1"/>
          </p:cNvSpPr>
          <p:nvPr>
            <p:ph type="body" idx="5"/>
          </p:nvPr>
        </p:nvSpPr>
        <p:spPr>
          <a:xfrm>
            <a:off x="7558927" y="4452050"/>
            <a:ext cx="4033633" cy="436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33"/>
          <p:cNvSpPr txBox="1">
            <a:spLocks noGrp="1"/>
          </p:cNvSpPr>
          <p:nvPr>
            <p:ph type="body" idx="6"/>
          </p:nvPr>
        </p:nvSpPr>
        <p:spPr>
          <a:xfrm>
            <a:off x="7558926" y="4902815"/>
            <a:ext cx="4033633" cy="436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0"/>
          <p:cNvSpPr txBox="1">
            <a:spLocks noGrp="1"/>
          </p:cNvSpPr>
          <p:nvPr>
            <p:ph type="title"/>
          </p:nvPr>
        </p:nvSpPr>
        <p:spPr>
          <a:xfrm>
            <a:off x="838200" y="156481"/>
            <a:ext cx="11191240" cy="1084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body" idx="1"/>
          </p:nvPr>
        </p:nvSpPr>
        <p:spPr>
          <a:xfrm>
            <a:off x="838200" y="1251246"/>
            <a:ext cx="11191240" cy="50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orbel"/>
              <a:buAutoNum type="arabicPeriod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rbel"/>
              <a:buAutoNum type="alphaLcPeriod"/>
              <a:defRPr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Corbel"/>
              <a:buAutoNum type="romanLcPeriod"/>
              <a:defRPr/>
            </a:lvl3pPr>
            <a:lvl4pPr marL="1828800" lvl="3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20"/>
              <a:buFont typeface="Corbel"/>
              <a:buAutoNum type="arabicPeriod"/>
              <a:defRPr/>
            </a:lvl4pPr>
            <a:lvl5pPr marL="2286000" lvl="4" indent="-2857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Corbel"/>
              <a:buAutoNum type="alphaLcPeriod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939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sldNum" idx="12"/>
          </p:nvPr>
        </p:nvSpPr>
        <p:spPr>
          <a:xfrm>
            <a:off x="5851880" y="6356350"/>
            <a:ext cx="4803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 you">
  <p:cSld name="Thank you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21" descr="Polyg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-1" r="-209" b="17705"/>
          <a:stretch/>
        </p:blipFill>
        <p:spPr>
          <a:xfrm>
            <a:off x="0" y="-4684"/>
            <a:ext cx="12217588" cy="5760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49504" y="6099581"/>
            <a:ext cx="921538" cy="616961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7" name="Google Shape;37;p21"/>
          <p:cNvSpPr txBox="1"/>
          <p:nvPr/>
        </p:nvSpPr>
        <p:spPr>
          <a:xfrm>
            <a:off x="6012365" y="6070211"/>
            <a:ext cx="434726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rbel"/>
              <a:buNone/>
            </a:pPr>
            <a:r>
              <a:rPr lang="en-US"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The EOSC Future project is co-funded by the</a:t>
            </a:r>
            <a:br>
              <a:rPr lang="en-US"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US"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European Union Horizon Programme call </a:t>
            </a:r>
            <a:br>
              <a:rPr lang="en-US"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US"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INFRAEOSC-03-2020, Grant Agreement 101017536</a:t>
            </a:r>
            <a:endParaRPr sz="1200">
              <a:solidFill>
                <a:schemeClr val="lt1"/>
              </a:solidFill>
              <a:highlight>
                <a:srgbClr val="FFFF00"/>
              </a:highlight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8" name="Google Shape;38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95733" y="149364"/>
            <a:ext cx="3175309" cy="1711139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21"/>
          <p:cNvSpPr txBox="1"/>
          <p:nvPr/>
        </p:nvSpPr>
        <p:spPr>
          <a:xfrm>
            <a:off x="1595120" y="1893854"/>
            <a:ext cx="9775922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400" b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Thank you for 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400" b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your attention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>
  <p:cSld name="Section Header">
    <p:bg>
      <p:bgPr>
        <a:solidFill>
          <a:schemeClr val="lt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>
            <a:spLocks noGrp="1"/>
          </p:cNvSpPr>
          <p:nvPr>
            <p:ph type="title"/>
          </p:nvPr>
        </p:nvSpPr>
        <p:spPr>
          <a:xfrm>
            <a:off x="831850" y="2445189"/>
            <a:ext cx="10515600" cy="2010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Corbel"/>
              <a:buNone/>
              <a:defRPr sz="60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939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sldNum" idx="12"/>
          </p:nvPr>
        </p:nvSpPr>
        <p:spPr>
          <a:xfrm>
            <a:off x="5851880" y="6356350"/>
            <a:ext cx="4803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lvl="1" indent="0" algn="ct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lvl="2" indent="0" algn="ct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lvl="3" indent="0" algn="ct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lvl="4" indent="0" algn="ct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lvl="5" indent="0" algn="ct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lvl="6" indent="0" algn="ct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lvl="7" indent="0" algn="ct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lvl="8" indent="0" algn="ct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" name="Google Shape;45;p22"/>
          <p:cNvSpPr txBox="1"/>
          <p:nvPr/>
        </p:nvSpPr>
        <p:spPr>
          <a:xfrm>
            <a:off x="3271234" y="3296992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46" name="Google Shape;46;p22"/>
          <p:cNvPicPr preferRelativeResize="0"/>
          <p:nvPr/>
        </p:nvPicPr>
        <p:blipFill rotWithShape="1">
          <a:blip r:embed="rId2">
            <a:alphaModFix/>
          </a:blip>
          <a:srcRect l="36942" t="-37981" r="-36942" b="37981"/>
          <a:stretch/>
        </p:blipFill>
        <p:spPr>
          <a:xfrm rot="5400000">
            <a:off x="-474518" y="474519"/>
            <a:ext cx="6089651" cy="5140615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47" name="Google Shape;4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54720" y="222689"/>
            <a:ext cx="2667000" cy="1437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3"/>
          <p:cNvSpPr txBox="1">
            <a:spLocks noGrp="1"/>
          </p:cNvSpPr>
          <p:nvPr>
            <p:ph type="title"/>
          </p:nvPr>
        </p:nvSpPr>
        <p:spPr>
          <a:xfrm>
            <a:off x="838200" y="156481"/>
            <a:ext cx="11191240" cy="1084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body" idx="1"/>
          </p:nvPr>
        </p:nvSpPr>
        <p:spPr>
          <a:xfrm>
            <a:off x="838200" y="1240812"/>
            <a:ext cx="5181600" cy="4936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body" idx="2"/>
          </p:nvPr>
        </p:nvSpPr>
        <p:spPr>
          <a:xfrm>
            <a:off x="6172200" y="1240812"/>
            <a:ext cx="5857240" cy="4936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939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5855804" y="6370569"/>
            <a:ext cx="4803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title"/>
          </p:nvPr>
        </p:nvSpPr>
        <p:spPr>
          <a:xfrm>
            <a:off x="839788" y="136525"/>
            <a:ext cx="10515600" cy="1149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body" idx="1"/>
          </p:nvPr>
        </p:nvSpPr>
        <p:spPr>
          <a:xfrm>
            <a:off x="839788" y="1285877"/>
            <a:ext cx="5157787" cy="888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body" idx="2"/>
          </p:nvPr>
        </p:nvSpPr>
        <p:spPr>
          <a:xfrm>
            <a:off x="839788" y="2174241"/>
            <a:ext cx="5157787" cy="4015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type="body" idx="3"/>
          </p:nvPr>
        </p:nvSpPr>
        <p:spPr>
          <a:xfrm>
            <a:off x="6172200" y="1285876"/>
            <a:ext cx="5183188" cy="888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body" idx="4"/>
          </p:nvPr>
        </p:nvSpPr>
        <p:spPr>
          <a:xfrm>
            <a:off x="6172200" y="2174241"/>
            <a:ext cx="5183188" cy="4015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939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sldNum" idx="12"/>
          </p:nvPr>
        </p:nvSpPr>
        <p:spPr>
          <a:xfrm>
            <a:off x="5851880" y="6356350"/>
            <a:ext cx="4803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5"/>
          <p:cNvSpPr txBox="1">
            <a:spLocks noGrp="1"/>
          </p:cNvSpPr>
          <p:nvPr>
            <p:ph type="title"/>
          </p:nvPr>
        </p:nvSpPr>
        <p:spPr>
          <a:xfrm>
            <a:off x="838200" y="156481"/>
            <a:ext cx="11191240" cy="1084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939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sldNum" idx="12"/>
          </p:nvPr>
        </p:nvSpPr>
        <p:spPr>
          <a:xfrm>
            <a:off x="5851880" y="6356350"/>
            <a:ext cx="4803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939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sldNum" idx="12"/>
          </p:nvPr>
        </p:nvSpPr>
        <p:spPr>
          <a:xfrm>
            <a:off x="5851880" y="6356350"/>
            <a:ext cx="4803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7"/>
          <p:cNvSpPr txBox="1">
            <a:spLocks noGrp="1"/>
          </p:cNvSpPr>
          <p:nvPr>
            <p:ph type="title"/>
          </p:nvPr>
        </p:nvSpPr>
        <p:spPr>
          <a:xfrm>
            <a:off x="839788" y="136525"/>
            <a:ext cx="3932237" cy="1336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orbe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body" idx="1"/>
          </p:nvPr>
        </p:nvSpPr>
        <p:spPr>
          <a:xfrm>
            <a:off x="5183188" y="136525"/>
            <a:ext cx="6856412" cy="6081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3619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Char char="o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  <a:defRPr sz="24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20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body" idx="2"/>
          </p:nvPr>
        </p:nvSpPr>
        <p:spPr>
          <a:xfrm>
            <a:off x="839788" y="1473200"/>
            <a:ext cx="3932237" cy="474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5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5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939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sldNum" idx="12"/>
          </p:nvPr>
        </p:nvSpPr>
        <p:spPr>
          <a:xfrm>
            <a:off x="5851880" y="6356350"/>
            <a:ext cx="4803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8"/>
          <p:cNvPicPr preferRelativeResize="0"/>
          <p:nvPr/>
        </p:nvPicPr>
        <p:blipFill rotWithShape="1">
          <a:blip r:embed="rId17">
            <a:alphaModFix amt="85000"/>
          </a:blip>
          <a:srcRect l="43019" t="-27059" r="-43018" b="27059"/>
          <a:stretch/>
        </p:blipFill>
        <p:spPr>
          <a:xfrm rot="5400000">
            <a:off x="-298605" y="278603"/>
            <a:ext cx="1635443" cy="1038232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7" name="Google Shape;7;p18"/>
          <p:cNvSpPr txBox="1">
            <a:spLocks noGrp="1"/>
          </p:cNvSpPr>
          <p:nvPr>
            <p:ph type="title"/>
          </p:nvPr>
        </p:nvSpPr>
        <p:spPr>
          <a:xfrm>
            <a:off x="838200" y="156481"/>
            <a:ext cx="11191240" cy="1084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orbel"/>
              <a:buNone/>
              <a:defRPr sz="3600" b="1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8"/>
          <p:cNvSpPr txBox="1">
            <a:spLocks noGrp="1"/>
          </p:cNvSpPr>
          <p:nvPr>
            <p:ph type="body" idx="1"/>
          </p:nvPr>
        </p:nvSpPr>
        <p:spPr>
          <a:xfrm>
            <a:off x="838200" y="1251246"/>
            <a:ext cx="11191240" cy="50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146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2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Courier New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" name="Google Shape;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939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" name="Google Shape;10;p18"/>
          <p:cNvSpPr txBox="1">
            <a:spLocks noGrp="1"/>
          </p:cNvSpPr>
          <p:nvPr>
            <p:ph type="sldNum" idx="12"/>
          </p:nvPr>
        </p:nvSpPr>
        <p:spPr>
          <a:xfrm>
            <a:off x="5851880" y="6356350"/>
            <a:ext cx="4803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" name="Google Shape;11;p18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10708354" y="6107162"/>
            <a:ext cx="1328652" cy="7159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oogle Shape;12;p18"/>
          <p:cNvGrpSpPr/>
          <p:nvPr/>
        </p:nvGrpSpPr>
        <p:grpSpPr>
          <a:xfrm>
            <a:off x="6802535" y="6429645"/>
            <a:ext cx="4095961" cy="312150"/>
            <a:chOff x="4811175" y="6372860"/>
            <a:chExt cx="4095961" cy="312150"/>
          </a:xfrm>
        </p:grpSpPr>
        <p:grpSp>
          <p:nvGrpSpPr>
            <p:cNvPr id="13" name="Google Shape;13;p18"/>
            <p:cNvGrpSpPr/>
            <p:nvPr/>
          </p:nvGrpSpPr>
          <p:grpSpPr>
            <a:xfrm>
              <a:off x="4811175" y="6372860"/>
              <a:ext cx="4095961" cy="307389"/>
              <a:chOff x="5737553" y="6318930"/>
              <a:chExt cx="4095961" cy="307389"/>
            </a:xfrm>
          </p:grpSpPr>
          <p:sp>
            <p:nvSpPr>
              <p:cNvPr id="14" name="Google Shape;14;p18"/>
              <p:cNvSpPr txBox="1"/>
              <p:nvPr/>
            </p:nvSpPr>
            <p:spPr>
              <a:xfrm>
                <a:off x="5980566" y="6334125"/>
                <a:ext cx="385294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0" i="0" u="none" strike="noStrike" cap="none">
                    <a:solidFill>
                      <a:schemeClr val="dk2"/>
                    </a:solidFill>
                    <a:latin typeface="Corbel"/>
                    <a:ea typeface="Corbel"/>
                    <a:cs typeface="Corbel"/>
                    <a:sym typeface="Corbel"/>
                  </a:rPr>
                  <a:t>eoscfuture</a:t>
                </a:r>
                <a:r>
                  <a:rPr lang="en-US" sz="1200" b="0" i="0" u="none" strike="noStrike" cap="none">
                    <a:solidFill>
                      <a:schemeClr val="accent2"/>
                    </a:solidFill>
                    <a:latin typeface="Corbel"/>
                    <a:ea typeface="Corbel"/>
                    <a:cs typeface="Corbel"/>
                    <a:sym typeface="Corbel"/>
                  </a:rPr>
                  <a:t>.</a:t>
                </a:r>
                <a:r>
                  <a:rPr lang="en-US" sz="1200" b="0" i="0" u="none" strike="noStrike" cap="none">
                    <a:solidFill>
                      <a:schemeClr val="dk2"/>
                    </a:solidFill>
                    <a:latin typeface="Corbel"/>
                    <a:ea typeface="Corbel"/>
                    <a:cs typeface="Corbel"/>
                    <a:sym typeface="Corbel"/>
                  </a:rPr>
                  <a:t>eu                 @EOSCFuture	   EOSCfuture</a:t>
                </a:r>
                <a:endParaRPr/>
              </a:p>
            </p:txBody>
          </p:sp>
          <p:pic>
            <p:nvPicPr>
              <p:cNvPr id="15" name="Google Shape;15;p18" descr="World with solid fill"/>
              <p:cNvPicPr preferRelativeResize="0"/>
              <p:nvPr/>
            </p:nvPicPr>
            <p:blipFill rotWithShape="1">
              <a:blip r:embed="rId19">
                <a:alphaModFix/>
              </a:blip>
              <a:srcRect/>
              <a:stretch/>
            </p:blipFill>
            <p:spPr>
              <a:xfrm>
                <a:off x="5737553" y="6318930"/>
                <a:ext cx="307389" cy="30738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" name="Google Shape;16;p18"/>
              <p:cNvPicPr preferRelativeResize="0"/>
              <p:nvPr/>
            </p:nvPicPr>
            <p:blipFill rotWithShape="1">
              <a:blip r:embed="rId20">
                <a:alphaModFix/>
              </a:blip>
              <a:srcRect/>
              <a:stretch/>
            </p:blipFill>
            <p:spPr>
              <a:xfrm>
                <a:off x="7128669" y="6318930"/>
                <a:ext cx="307389" cy="30738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7" name="Google Shape;17;p18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7624691" y="6377621"/>
              <a:ext cx="307389" cy="30738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jp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jp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27.png"/><Relationship Id="rId5" Type="http://schemas.openxmlformats.org/officeDocument/2006/relationships/image" Target="../media/image52.png"/><Relationship Id="rId10" Type="http://schemas.openxmlformats.org/officeDocument/2006/relationships/image" Target="../media/image55.png"/><Relationship Id="rId4" Type="http://schemas.openxmlformats.org/officeDocument/2006/relationships/image" Target="../media/image51.png"/><Relationship Id="rId9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cre-project.eu/services/cloud-supplier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cre-project.eu/services/cloud-supplier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cre-project.eu/services/cloud-supplier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cre-project.eu/services/cloud-supplier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"/>
          <p:cNvSpPr txBox="1">
            <a:spLocks noGrp="1"/>
          </p:cNvSpPr>
          <p:nvPr>
            <p:ph type="ctrTitle"/>
          </p:nvPr>
        </p:nvSpPr>
        <p:spPr>
          <a:xfrm>
            <a:off x="820958" y="1878583"/>
            <a:ext cx="10550084" cy="1890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orbel"/>
              <a:buNone/>
            </a:pPr>
            <a:r>
              <a:rPr lang="en-US"/>
              <a:t>WP8 Deep Dive</a:t>
            </a:r>
            <a:endParaRPr/>
          </a:p>
        </p:txBody>
      </p:sp>
      <p:sp>
        <p:nvSpPr>
          <p:cNvPr id="128" name="Google Shape;128;p1"/>
          <p:cNvSpPr txBox="1">
            <a:spLocks noGrp="1"/>
          </p:cNvSpPr>
          <p:nvPr>
            <p:ph type="subTitle" idx="1"/>
          </p:nvPr>
        </p:nvSpPr>
        <p:spPr>
          <a:xfrm>
            <a:off x="820958" y="3787827"/>
            <a:ext cx="10550084" cy="87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129" name="Google Shape;129;p1"/>
          <p:cNvSpPr txBox="1">
            <a:spLocks noGrp="1"/>
          </p:cNvSpPr>
          <p:nvPr>
            <p:ph type="body" idx="2"/>
          </p:nvPr>
        </p:nvSpPr>
        <p:spPr>
          <a:xfrm>
            <a:off x="820959" y="4663679"/>
            <a:ext cx="10550084" cy="344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rbel"/>
              <a:buNone/>
            </a:pPr>
            <a:r>
              <a:rPr lang="en-US"/>
              <a:t>Dave Heyns (GÉANT)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rbel"/>
              <a:buNone/>
            </a:pPr>
            <a:endParaRPr/>
          </a:p>
        </p:txBody>
      </p:sp>
      <p:sp>
        <p:nvSpPr>
          <p:cNvPr id="130" name="Google Shape;130;p1"/>
          <p:cNvSpPr txBox="1">
            <a:spLocks noGrp="1"/>
          </p:cNvSpPr>
          <p:nvPr>
            <p:ph type="body" idx="3"/>
          </p:nvPr>
        </p:nvSpPr>
        <p:spPr>
          <a:xfrm>
            <a:off x="820958" y="5038158"/>
            <a:ext cx="10550084" cy="417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orbel"/>
              <a:buNone/>
            </a:pPr>
            <a:r>
              <a:rPr lang="en-US"/>
              <a:t>EOSC Future PMB - 2 November, 2021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orbel"/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0"/>
          <p:cNvSpPr txBox="1">
            <a:spLocks noGrp="1"/>
          </p:cNvSpPr>
          <p:nvPr>
            <p:ph type="title"/>
          </p:nvPr>
        </p:nvSpPr>
        <p:spPr>
          <a:xfrm>
            <a:off x="838200" y="156481"/>
            <a:ext cx="11191240" cy="1084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orbel"/>
              <a:buNone/>
            </a:pPr>
            <a:r>
              <a:rPr lang="en-US"/>
              <a:t>EOSC DIH – Mission, Target Groups, Objectives</a:t>
            </a:r>
            <a:endParaRPr/>
          </a:p>
        </p:txBody>
      </p:sp>
      <p:sp>
        <p:nvSpPr>
          <p:cNvPr id="241" name="Google Shape;241;p10"/>
          <p:cNvSpPr/>
          <p:nvPr/>
        </p:nvSpPr>
        <p:spPr>
          <a:xfrm>
            <a:off x="11084861" y="268948"/>
            <a:ext cx="838200" cy="833717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081E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T8.2</a:t>
            </a:r>
            <a:endParaRPr/>
          </a:p>
        </p:txBody>
      </p:sp>
      <p:sp>
        <p:nvSpPr>
          <p:cNvPr id="242" name="Google Shape;242;p10"/>
          <p:cNvSpPr txBox="1">
            <a:spLocks noGrp="1"/>
          </p:cNvSpPr>
          <p:nvPr>
            <p:ph type="body" idx="1"/>
          </p:nvPr>
        </p:nvSpPr>
        <p:spPr>
          <a:xfrm>
            <a:off x="6096000" y="1369129"/>
            <a:ext cx="5940475" cy="479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b="1">
                <a:solidFill>
                  <a:schemeClr val="accent3"/>
                </a:solidFill>
              </a:rPr>
              <a:t>Objectives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/>
              <a:t>Coordinate the operation and expansion of the EOSC DIH community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/>
              <a:t>Manage the full lifecycle of business pilots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/>
              <a:t>Identify services/solutions required by the EOSC to be developed by industry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/>
              <a:t>Develop a more mature impact monitoring and evaluation system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/>
              <a:t>Establish corridors other DIHs to support the pan-European network and connect at the regional level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/>
              <a:t>Serve as an industrial engagement channel for other EC projects and initiatives for engaging the EOSC</a:t>
            </a:r>
            <a:endParaRPr/>
          </a:p>
        </p:txBody>
      </p:sp>
      <p:sp>
        <p:nvSpPr>
          <p:cNvPr id="243" name="Google Shape;243;p10"/>
          <p:cNvSpPr txBox="1"/>
          <p:nvPr/>
        </p:nvSpPr>
        <p:spPr>
          <a:xfrm>
            <a:off x="268939" y="1369129"/>
            <a:ext cx="5827061" cy="1720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orbel"/>
              <a:buNone/>
            </a:pPr>
            <a:r>
              <a:rPr lang="en-US" sz="2400" b="1">
                <a:solidFill>
                  <a:schemeClr val="accent3"/>
                </a:solidFill>
                <a:latin typeface="Corbel"/>
                <a:ea typeface="Corbel"/>
                <a:cs typeface="Corbel"/>
                <a:sym typeface="Corbel"/>
              </a:rPr>
              <a:t>Mission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Stimulate joint innovation with private enterprise leveraging EOSC services, data and expertise</a:t>
            </a:r>
            <a:endParaRPr/>
          </a:p>
        </p:txBody>
      </p:sp>
      <p:sp>
        <p:nvSpPr>
          <p:cNvPr id="244" name="Google Shape;244;p10"/>
          <p:cNvSpPr txBox="1"/>
          <p:nvPr/>
        </p:nvSpPr>
        <p:spPr>
          <a:xfrm>
            <a:off x="268939" y="3768076"/>
            <a:ext cx="5827061" cy="2301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rbel"/>
              <a:buNone/>
            </a:pPr>
            <a:r>
              <a:rPr lang="en-US" sz="2800" b="1">
                <a:solidFill>
                  <a:schemeClr val="accent3"/>
                </a:solidFill>
                <a:latin typeface="Corbel"/>
                <a:ea typeface="Corbel"/>
                <a:cs typeface="Corbel"/>
                <a:sym typeface="Corbel"/>
              </a:rPr>
              <a:t>Target Groups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Spin-outs; Start-ups; SMEs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EOSC support/regional projects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Multiplier networks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Other DIHs/EDIHs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1"/>
          <p:cNvSpPr txBox="1">
            <a:spLocks noGrp="1"/>
          </p:cNvSpPr>
          <p:nvPr>
            <p:ph type="title"/>
          </p:nvPr>
        </p:nvSpPr>
        <p:spPr>
          <a:xfrm>
            <a:off x="838200" y="156481"/>
            <a:ext cx="11191240" cy="1084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orbel"/>
              <a:buNone/>
            </a:pPr>
            <a:r>
              <a:rPr lang="en-US"/>
              <a:t>EOSC DIH - Expansion and Operation</a:t>
            </a:r>
            <a:endParaRPr/>
          </a:p>
        </p:txBody>
      </p:sp>
      <p:sp>
        <p:nvSpPr>
          <p:cNvPr id="250" name="Google Shape;250;p11"/>
          <p:cNvSpPr/>
          <p:nvPr/>
        </p:nvSpPr>
        <p:spPr>
          <a:xfrm>
            <a:off x="11084861" y="268948"/>
            <a:ext cx="838200" cy="833717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081E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T8.2</a:t>
            </a:r>
            <a:endParaRPr/>
          </a:p>
        </p:txBody>
      </p:sp>
      <p:sp>
        <p:nvSpPr>
          <p:cNvPr id="251" name="Google Shape;251;p11"/>
          <p:cNvSpPr txBox="1">
            <a:spLocks noGrp="1"/>
          </p:cNvSpPr>
          <p:nvPr>
            <p:ph type="body" idx="1"/>
          </p:nvPr>
        </p:nvSpPr>
        <p:spPr>
          <a:xfrm>
            <a:off x="324746" y="2049322"/>
            <a:ext cx="6879357" cy="4652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/>
              <a:t>D8.4: EOSC DIH Strategy and Plans</a:t>
            </a:r>
            <a:endParaRPr/>
          </a:p>
          <a:p>
            <a:pPr marL="857250" lvl="1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75000"/>
              <a:buFont typeface="Arial"/>
              <a:buChar char="•"/>
            </a:pPr>
            <a:r>
              <a:rPr lang="en-US"/>
              <a:t>Submitted (M6)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/>
              <a:t>Regular bi-weekly task meetings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/>
              <a:t>Project Confluence</a:t>
            </a:r>
            <a:endParaRPr/>
          </a:p>
          <a:p>
            <a:pPr marL="857250" lvl="1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75000"/>
              <a:buFont typeface="Arial"/>
              <a:buChar char="•"/>
            </a:pPr>
            <a:r>
              <a:rPr lang="en-US"/>
              <a:t>Hosting all task related info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/>
              <a:t>Slack workspace</a:t>
            </a:r>
            <a:endParaRPr/>
          </a:p>
          <a:p>
            <a:pPr marL="857250" lvl="1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75000"/>
              <a:buFont typeface="Arial"/>
              <a:buChar char="•"/>
            </a:pPr>
            <a:r>
              <a:rPr lang="en-US"/>
              <a:t>Opening to community</a:t>
            </a:r>
            <a:endParaRPr/>
          </a:p>
          <a:p>
            <a:pPr marL="857250" lvl="1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75000"/>
              <a:buFont typeface="Arial"/>
              <a:buChar char="•"/>
            </a:pPr>
            <a:r>
              <a:rPr lang="en-US"/>
              <a:t>Private channels e.g. project task; each pilot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/>
              <a:t>Community-wide meeting (every 3 weeks)</a:t>
            </a:r>
            <a:endParaRPr/>
          </a:p>
          <a:p>
            <a:pPr marL="857250" lvl="1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75000"/>
              <a:buFont typeface="Arial"/>
              <a:buChar char="•"/>
            </a:pPr>
            <a:r>
              <a:rPr lang="en-US"/>
              <a:t>Opportunity to discuss EOSC DIH wide activities</a:t>
            </a:r>
            <a:endParaRPr/>
          </a:p>
          <a:p>
            <a:pPr marL="857250" lvl="1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75000"/>
              <a:buFont typeface="Arial"/>
              <a:buChar char="•"/>
            </a:pPr>
            <a:r>
              <a:rPr lang="en-US"/>
              <a:t>Share updates from partnerships and pilots</a:t>
            </a:r>
            <a:endParaRPr/>
          </a:p>
          <a:p>
            <a:pPr marL="857250" lvl="1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75000"/>
              <a:buFont typeface="Arial"/>
              <a:buChar char="•"/>
            </a:pPr>
            <a:r>
              <a:rPr lang="en-US"/>
              <a:t>Service providers to present details of offer</a:t>
            </a:r>
            <a:endParaRPr/>
          </a:p>
        </p:txBody>
      </p:sp>
      <p:pic>
        <p:nvPicPr>
          <p:cNvPr id="252" name="Google Shape;252;p11" descr="Polygon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60763" y="1102665"/>
            <a:ext cx="1639570" cy="2321576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1"/>
          <p:cNvSpPr txBox="1"/>
          <p:nvPr/>
        </p:nvSpPr>
        <p:spPr>
          <a:xfrm>
            <a:off x="606759" y="1358783"/>
            <a:ext cx="5827061" cy="572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orbel"/>
              <a:buNone/>
            </a:pPr>
            <a:r>
              <a:rPr lang="en-US" sz="2400" b="1">
                <a:solidFill>
                  <a:schemeClr val="accent3"/>
                </a:solidFill>
                <a:latin typeface="Corbel"/>
                <a:ea typeface="Corbel"/>
                <a:cs typeface="Corbel"/>
                <a:sym typeface="Corbel"/>
              </a:rPr>
              <a:t>Management and Planning</a:t>
            </a:r>
            <a:endParaRPr/>
          </a:p>
        </p:txBody>
      </p:sp>
      <p:pic>
        <p:nvPicPr>
          <p:cNvPr id="254" name="Google Shape;254;p11" descr="Graphical user interface, applicati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90020" y="2444095"/>
            <a:ext cx="1339420" cy="3003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1" descr="Graphical user interface, text, applicati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06515" y="3610050"/>
            <a:ext cx="3315139" cy="2319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2"/>
          <p:cNvSpPr txBox="1">
            <a:spLocks noGrp="1"/>
          </p:cNvSpPr>
          <p:nvPr>
            <p:ph type="title"/>
          </p:nvPr>
        </p:nvSpPr>
        <p:spPr>
          <a:xfrm>
            <a:off x="838200" y="156481"/>
            <a:ext cx="11191240" cy="1084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orbel"/>
              <a:buNone/>
            </a:pPr>
            <a:r>
              <a:rPr lang="en-US"/>
              <a:t>EOSC DIH - Expansion and Operation</a:t>
            </a:r>
            <a:endParaRPr/>
          </a:p>
        </p:txBody>
      </p:sp>
      <p:sp>
        <p:nvSpPr>
          <p:cNvPr id="261" name="Google Shape;261;p12"/>
          <p:cNvSpPr/>
          <p:nvPr/>
        </p:nvSpPr>
        <p:spPr>
          <a:xfrm>
            <a:off x="11084861" y="268948"/>
            <a:ext cx="838200" cy="833717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081E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T8.2</a:t>
            </a:r>
            <a:endParaRPr/>
          </a:p>
        </p:txBody>
      </p:sp>
      <p:sp>
        <p:nvSpPr>
          <p:cNvPr id="262" name="Google Shape;262;p12"/>
          <p:cNvSpPr txBox="1">
            <a:spLocks noGrp="1"/>
          </p:cNvSpPr>
          <p:nvPr>
            <p:ph type="body" idx="1"/>
          </p:nvPr>
        </p:nvSpPr>
        <p:spPr>
          <a:xfrm>
            <a:off x="838200" y="1922800"/>
            <a:ext cx="6488700" cy="47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10000"/>
          </a:bodyPr>
          <a:lstStyle/>
          <a:p>
            <a:pPr marL="457200" lvl="0" indent="-4438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/>
              <a:t>Working with other WPs</a:t>
            </a:r>
            <a:endParaRPr/>
          </a:p>
          <a:p>
            <a:pPr marL="857250" lvl="1" indent="-44862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75000"/>
              <a:buFont typeface="Arial"/>
              <a:buChar char="•"/>
            </a:pPr>
            <a:r>
              <a:rPr lang="en-US"/>
              <a:t>T1.5: Grant committee and funding platform</a:t>
            </a:r>
            <a:endParaRPr/>
          </a:p>
          <a:p>
            <a:pPr marL="857250" lvl="1" indent="-44862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75000"/>
              <a:buFont typeface="Arial"/>
              <a:buChar char="•"/>
            </a:pPr>
            <a:r>
              <a:rPr lang="en-US"/>
              <a:t>WP5: Include the DIH and it’s offerings into the EOSC platform/portal</a:t>
            </a:r>
            <a:endParaRPr/>
          </a:p>
          <a:p>
            <a:pPr marL="857250" lvl="1" indent="-44862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75000"/>
              <a:buFont typeface="Arial"/>
              <a:buChar char="•"/>
            </a:pPr>
            <a:r>
              <a:rPr lang="en-US"/>
              <a:t>WP6: Onboarding procedure inclusion and closer integration with EOSC portal</a:t>
            </a:r>
            <a:endParaRPr/>
          </a:p>
          <a:p>
            <a:pPr marL="857250" lvl="1" indent="-44862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75000"/>
              <a:buFont typeface="Arial"/>
              <a:buChar char="•"/>
            </a:pPr>
            <a:r>
              <a:rPr lang="en-US"/>
              <a:t>WP7: SMS inclusion</a:t>
            </a:r>
            <a:endParaRPr/>
          </a:p>
          <a:p>
            <a:pPr marL="857250" lvl="1" indent="-44862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75000"/>
              <a:buFont typeface="Arial"/>
              <a:buChar char="•"/>
            </a:pPr>
            <a:r>
              <a:rPr lang="en-US"/>
              <a:t>WP8.1: Support for purchasing services; joint survey/outreach</a:t>
            </a:r>
            <a:endParaRPr/>
          </a:p>
          <a:p>
            <a:pPr marL="857250" lvl="1" indent="-44862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75000"/>
              <a:buFont typeface="Arial"/>
              <a:buChar char="•"/>
            </a:pPr>
            <a:r>
              <a:rPr lang="en-US"/>
              <a:t>WP10: Interfacing industry dissemination and communications</a:t>
            </a:r>
            <a:endParaRPr/>
          </a:p>
          <a:p>
            <a:pPr marL="457200" lvl="0" indent="-44386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/>
              <a:t>Collaborations</a:t>
            </a:r>
            <a:endParaRPr/>
          </a:p>
          <a:p>
            <a:pPr marL="857250" lvl="1" indent="-44862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75000"/>
              <a:buFont typeface="Arial"/>
              <a:buChar char="•"/>
            </a:pPr>
            <a:r>
              <a:rPr lang="en-US"/>
              <a:t>All INFRAEOSC-07 projects</a:t>
            </a:r>
            <a:endParaRPr/>
          </a:p>
          <a:p>
            <a:pPr marL="857250" lvl="1" indent="-44862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75000"/>
              <a:buFont typeface="Arial"/>
              <a:buChar char="•"/>
            </a:pPr>
            <a:r>
              <a:rPr lang="en-US"/>
              <a:t>Multipliers</a:t>
            </a:r>
            <a:endParaRPr/>
          </a:p>
          <a:p>
            <a:pPr marL="857250" lvl="1" indent="-44862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75000"/>
              <a:buFont typeface="Arial"/>
              <a:buChar char="•"/>
            </a:pPr>
            <a:r>
              <a:rPr lang="en-US"/>
              <a:t>Regional DIHs</a:t>
            </a:r>
            <a:endParaRPr/>
          </a:p>
          <a:p>
            <a:pPr marL="857250" lvl="1" indent="-44862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75000"/>
              <a:buFont typeface="Arial"/>
              <a:buChar char="•"/>
            </a:pPr>
            <a:r>
              <a:rPr lang="en-US"/>
              <a:t>Other DIH and industry support projects</a:t>
            </a:r>
            <a:endParaRPr/>
          </a:p>
          <a:p>
            <a:pPr marL="457200" lvl="0" indent="-44386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/>
              <a:t>Events</a:t>
            </a:r>
            <a:endParaRPr/>
          </a:p>
          <a:p>
            <a:pPr marL="857250" lvl="1" indent="-44862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75000"/>
              <a:buFont typeface="Arial"/>
              <a:buChar char="•"/>
            </a:pPr>
            <a:r>
              <a:rPr lang="en-US"/>
              <a:t>EOSC Symposium (June 2021)</a:t>
            </a:r>
            <a:endParaRPr/>
          </a:p>
          <a:p>
            <a:pPr marL="857250" lvl="1" indent="-44862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75000"/>
              <a:buFont typeface="Arial"/>
              <a:buChar char="•"/>
            </a:pPr>
            <a:r>
              <a:rPr lang="en-US"/>
              <a:t>ITM Industry Europe Fairs (Aug 2021)</a:t>
            </a:r>
            <a:endParaRPr/>
          </a:p>
          <a:p>
            <a:pPr marL="857250" lvl="1" indent="-44862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75000"/>
              <a:buFont typeface="Arial"/>
              <a:buChar char="•"/>
            </a:pPr>
            <a:r>
              <a:rPr lang="en-US"/>
              <a:t>EGI Conference (Oct 2021)</a:t>
            </a:r>
            <a:endParaRPr/>
          </a:p>
          <a:p>
            <a:pPr marL="857250" lvl="1" indent="-44862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75000"/>
              <a:buFont typeface="Arial"/>
              <a:buChar char="•"/>
            </a:pPr>
            <a:r>
              <a:rPr lang="en-US"/>
              <a:t>DIHnet Final Event (Oct 2021)</a:t>
            </a:r>
            <a:endParaRPr/>
          </a:p>
          <a:p>
            <a:pPr marL="857250" lvl="1" indent="-44862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75000"/>
              <a:buFont typeface="Arial"/>
              <a:buChar char="•"/>
            </a:pPr>
            <a:r>
              <a:rPr lang="en-US"/>
              <a:t>…many others being tracked and planned</a:t>
            </a:r>
            <a:endParaRPr/>
          </a:p>
        </p:txBody>
      </p:sp>
      <p:sp>
        <p:nvSpPr>
          <p:cNvPr id="263" name="Google Shape;263;p12"/>
          <p:cNvSpPr txBox="1"/>
          <p:nvPr/>
        </p:nvSpPr>
        <p:spPr>
          <a:xfrm>
            <a:off x="606750" y="1358780"/>
            <a:ext cx="58272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orbel"/>
              <a:buNone/>
            </a:pPr>
            <a:r>
              <a:rPr lang="en-US" sz="2400" b="1">
                <a:solidFill>
                  <a:schemeClr val="accent3"/>
                </a:solidFill>
                <a:latin typeface="Corbel"/>
                <a:ea typeface="Corbel"/>
                <a:cs typeface="Corbel"/>
                <a:sym typeface="Corbel"/>
              </a:rPr>
              <a:t>Collaborations and Events</a:t>
            </a:r>
            <a:endParaRPr/>
          </a:p>
        </p:txBody>
      </p:sp>
      <p:pic>
        <p:nvPicPr>
          <p:cNvPr id="264" name="Google Shape;264;p12" descr="Whiteboard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9946" y="1353279"/>
            <a:ext cx="2954374" cy="1083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9845" y="2466778"/>
            <a:ext cx="1404213" cy="564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28722" y="2366978"/>
            <a:ext cx="777860" cy="752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2" descr="A close up of a logo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30142" y="2490484"/>
            <a:ext cx="1638300" cy="515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2" descr="A picture containing drawing, plate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72987" y="3148770"/>
            <a:ext cx="1191799" cy="620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749092" y="3185243"/>
            <a:ext cx="1783628" cy="462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804069" y="3826663"/>
            <a:ext cx="2221466" cy="560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340561" y="3713784"/>
            <a:ext cx="933155" cy="933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968996" y="1772647"/>
            <a:ext cx="932556" cy="40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493942" y="5245395"/>
            <a:ext cx="1807721" cy="803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401197" y="5184515"/>
            <a:ext cx="1624338" cy="914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2" descr="ITM Industry Europe | 31.05-3.06.2022 | Poznań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213823" y="5301661"/>
            <a:ext cx="1523187" cy="679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3"/>
          <p:cNvSpPr txBox="1">
            <a:spLocks noGrp="1"/>
          </p:cNvSpPr>
          <p:nvPr>
            <p:ph type="title"/>
          </p:nvPr>
        </p:nvSpPr>
        <p:spPr>
          <a:xfrm>
            <a:off x="838200" y="156481"/>
            <a:ext cx="11191240" cy="1084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orbel"/>
              <a:buNone/>
            </a:pPr>
            <a:r>
              <a:rPr lang="en-US"/>
              <a:t>EOSC DIH - Business Pilot support and co-creation</a:t>
            </a:r>
            <a:endParaRPr/>
          </a:p>
        </p:txBody>
      </p:sp>
      <p:sp>
        <p:nvSpPr>
          <p:cNvPr id="281" name="Google Shape;281;p13"/>
          <p:cNvSpPr/>
          <p:nvPr/>
        </p:nvSpPr>
        <p:spPr>
          <a:xfrm>
            <a:off x="11084861" y="268948"/>
            <a:ext cx="838200" cy="833717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081E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T8.2</a:t>
            </a:r>
            <a:endParaRPr/>
          </a:p>
        </p:txBody>
      </p:sp>
      <p:sp>
        <p:nvSpPr>
          <p:cNvPr id="282" name="Google Shape;282;p13"/>
          <p:cNvSpPr txBox="1">
            <a:spLocks noGrp="1"/>
          </p:cNvSpPr>
          <p:nvPr>
            <p:ph type="body" idx="1"/>
          </p:nvPr>
        </p:nvSpPr>
        <p:spPr>
          <a:xfrm>
            <a:off x="226828" y="3012558"/>
            <a:ext cx="6087185" cy="3688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Mutual value exchange (no direct funding); mainly for start-ups/SMEs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Provide technical services</a:t>
            </a:r>
            <a:endParaRPr sz="2400"/>
          </a:p>
          <a:p>
            <a:pPr marL="4572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Offer expertise and support</a:t>
            </a:r>
            <a:endParaRPr sz="2400"/>
          </a:p>
          <a:p>
            <a:pPr marL="4572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Promote results </a:t>
            </a:r>
            <a:endParaRPr sz="2400"/>
          </a:p>
          <a:p>
            <a:pPr marL="4572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Periodic campaigns to entice new pilots</a:t>
            </a:r>
            <a:endParaRPr sz="2400"/>
          </a:p>
        </p:txBody>
      </p:sp>
      <p:sp>
        <p:nvSpPr>
          <p:cNvPr id="283" name="Google Shape;283;p13"/>
          <p:cNvSpPr txBox="1"/>
          <p:nvPr/>
        </p:nvSpPr>
        <p:spPr>
          <a:xfrm>
            <a:off x="356890" y="2346712"/>
            <a:ext cx="4760916" cy="572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orbel"/>
              <a:buNone/>
            </a:pPr>
            <a:r>
              <a:rPr lang="en-US" sz="2400" b="1">
                <a:solidFill>
                  <a:schemeClr val="accent3"/>
                </a:solidFill>
                <a:latin typeface="Corbel"/>
                <a:ea typeface="Corbel"/>
                <a:cs typeface="Corbel"/>
                <a:sym typeface="Corbel"/>
              </a:rPr>
              <a:t>Business pilots</a:t>
            </a:r>
            <a:endParaRPr/>
          </a:p>
        </p:txBody>
      </p:sp>
      <p:sp>
        <p:nvSpPr>
          <p:cNvPr id="284" name="Google Shape;284;p13"/>
          <p:cNvSpPr txBox="1"/>
          <p:nvPr/>
        </p:nvSpPr>
        <p:spPr>
          <a:xfrm>
            <a:off x="6314013" y="3012558"/>
            <a:ext cx="5481037" cy="3023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€600k budget (Art. 10)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Value for EOSC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Services, solutions, data not currently available but could be developed by industry for the use/benefit of EOSC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Coordination with T8.1</a:t>
            </a:r>
            <a:endParaRPr/>
          </a:p>
          <a:p>
            <a:pPr marL="857250" marR="0" lvl="1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Joint survey in progres</a:t>
            </a:r>
            <a:r>
              <a:rPr lang="en-US" sz="2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</a:t>
            </a:r>
            <a:endParaRPr sz="20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orbel"/>
              <a:buChar char="•"/>
            </a:pPr>
            <a:r>
              <a:rPr lang="en-US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Publication in EOSC Funding Platform</a:t>
            </a:r>
            <a:endParaRPr sz="20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85" name="Google Shape;285;p13"/>
          <p:cNvSpPr txBox="1"/>
          <p:nvPr/>
        </p:nvSpPr>
        <p:spPr>
          <a:xfrm>
            <a:off x="6585098" y="2346712"/>
            <a:ext cx="4918863" cy="572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orbel"/>
              <a:buNone/>
            </a:pPr>
            <a:r>
              <a:rPr lang="en-US" sz="2400" b="1">
                <a:solidFill>
                  <a:schemeClr val="accent3"/>
                </a:solidFill>
                <a:latin typeface="Corbel"/>
                <a:ea typeface="Corbel"/>
                <a:cs typeface="Corbel"/>
                <a:sym typeface="Corbel"/>
              </a:rPr>
              <a:t>Purchasing services</a:t>
            </a:r>
            <a:endParaRPr/>
          </a:p>
        </p:txBody>
      </p:sp>
      <p:pic>
        <p:nvPicPr>
          <p:cNvPr id="286" name="Google Shape;286;p13" descr="The Methodologies of the Two Streams: Line Upon Line vs. Conspiracy  Theories | White Stone Founda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2123" y="1102665"/>
            <a:ext cx="2635155" cy="1710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4"/>
          <p:cNvSpPr txBox="1">
            <a:spLocks noGrp="1"/>
          </p:cNvSpPr>
          <p:nvPr>
            <p:ph type="title"/>
          </p:nvPr>
        </p:nvSpPr>
        <p:spPr>
          <a:xfrm>
            <a:off x="838200" y="156481"/>
            <a:ext cx="11191240" cy="1084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orbel"/>
              <a:buNone/>
            </a:pPr>
            <a:r>
              <a:rPr lang="en-US"/>
              <a:t>EOSC DIH - Business Pilot support and co-creation</a:t>
            </a:r>
            <a:endParaRPr/>
          </a:p>
        </p:txBody>
      </p:sp>
      <p:sp>
        <p:nvSpPr>
          <p:cNvPr id="292" name="Google Shape;292;p14"/>
          <p:cNvSpPr/>
          <p:nvPr/>
        </p:nvSpPr>
        <p:spPr>
          <a:xfrm>
            <a:off x="11084861" y="268948"/>
            <a:ext cx="838200" cy="833717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081E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T8.2</a:t>
            </a:r>
            <a:endParaRPr/>
          </a:p>
        </p:txBody>
      </p:sp>
      <p:sp>
        <p:nvSpPr>
          <p:cNvPr id="293" name="Google Shape;293;p14"/>
          <p:cNvSpPr txBox="1"/>
          <p:nvPr/>
        </p:nvSpPr>
        <p:spPr>
          <a:xfrm>
            <a:off x="2815586" y="1129716"/>
            <a:ext cx="5827061" cy="64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rbel"/>
              <a:buNone/>
            </a:pPr>
            <a:r>
              <a:rPr lang="en-US" sz="1800" b="1">
                <a:solidFill>
                  <a:schemeClr val="accent3"/>
                </a:solidFill>
                <a:latin typeface="Corbel"/>
                <a:ea typeface="Corbel"/>
                <a:cs typeface="Corbel"/>
                <a:sym typeface="Corbel"/>
              </a:rPr>
              <a:t>New pilots onboarded during EOSC Future</a:t>
            </a:r>
            <a:endParaRPr/>
          </a:p>
        </p:txBody>
      </p:sp>
      <p:pic>
        <p:nvPicPr>
          <p:cNvPr id="294" name="Google Shape;294;p14" descr="A picture containing text, grass, stadiu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5739" y="1567379"/>
            <a:ext cx="2381803" cy="2361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4" descr="Graphical user interface,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87192" y="1567379"/>
            <a:ext cx="2650680" cy="2314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4" descr="Graphical user interface, websit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54411" y="3928590"/>
            <a:ext cx="2516242" cy="2501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14" descr="A road with snow on the side&#10;&#10;Description automatically generated with medium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65827" y="3906321"/>
            <a:ext cx="2260600" cy="276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670333" y="2108267"/>
            <a:ext cx="1122661" cy="646332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14"/>
          <p:cNvSpPr txBox="1"/>
          <p:nvPr/>
        </p:nvSpPr>
        <p:spPr>
          <a:xfrm>
            <a:off x="9641614" y="1702024"/>
            <a:ext cx="1662324" cy="536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rbel"/>
              <a:buNone/>
            </a:pPr>
            <a:r>
              <a:rPr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Brought by</a:t>
            </a:r>
            <a:endParaRPr/>
          </a:p>
        </p:txBody>
      </p:sp>
      <p:pic>
        <p:nvPicPr>
          <p:cNvPr id="300" name="Google Shape;300;p14" descr="Logo, company name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856515" y="5080608"/>
            <a:ext cx="83820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14"/>
          <p:cNvSpPr txBox="1"/>
          <p:nvPr/>
        </p:nvSpPr>
        <p:spPr>
          <a:xfrm>
            <a:off x="3830525" y="4389417"/>
            <a:ext cx="2381803" cy="715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rbel"/>
              <a:buNone/>
            </a:pPr>
            <a:r>
              <a:rPr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Wanted to continuing working together – developed new workplan</a:t>
            </a:r>
            <a:endParaRPr/>
          </a:p>
        </p:txBody>
      </p:sp>
      <p:pic>
        <p:nvPicPr>
          <p:cNvPr id="302" name="Google Shape;302;p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741583" y="5258967"/>
            <a:ext cx="1057060" cy="454536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14"/>
          <p:cNvSpPr txBox="1"/>
          <p:nvPr/>
        </p:nvSpPr>
        <p:spPr>
          <a:xfrm>
            <a:off x="9122158" y="4288193"/>
            <a:ext cx="2381803" cy="715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rbel"/>
              <a:buNone/>
            </a:pPr>
            <a:r>
              <a:rPr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From partnership to pilot</a:t>
            </a:r>
            <a:endParaRPr/>
          </a:p>
        </p:txBody>
      </p:sp>
      <p:pic>
        <p:nvPicPr>
          <p:cNvPr id="304" name="Google Shape;304;p1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878534" y="4870103"/>
            <a:ext cx="777727" cy="777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4" descr="A picture containing text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306344" y="2347782"/>
            <a:ext cx="1511737" cy="836179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14"/>
          <p:cNvSpPr txBox="1"/>
          <p:nvPr/>
        </p:nvSpPr>
        <p:spPr>
          <a:xfrm>
            <a:off x="4306344" y="1806111"/>
            <a:ext cx="1662324" cy="536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rbel"/>
              <a:buNone/>
            </a:pPr>
            <a:r>
              <a:rPr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Intro from T8.1 partner contact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5"/>
          <p:cNvSpPr txBox="1">
            <a:spLocks noGrp="1"/>
          </p:cNvSpPr>
          <p:nvPr>
            <p:ph type="title"/>
          </p:nvPr>
        </p:nvSpPr>
        <p:spPr>
          <a:xfrm>
            <a:off x="838200" y="156481"/>
            <a:ext cx="11191240" cy="1084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orbel"/>
              <a:buNone/>
            </a:pPr>
            <a:r>
              <a:rPr lang="en-US"/>
              <a:t>EOSC DIH - Impact Assessment and Exploitation</a:t>
            </a:r>
            <a:endParaRPr/>
          </a:p>
        </p:txBody>
      </p:sp>
      <p:sp>
        <p:nvSpPr>
          <p:cNvPr id="312" name="Google Shape;312;p15"/>
          <p:cNvSpPr/>
          <p:nvPr/>
        </p:nvSpPr>
        <p:spPr>
          <a:xfrm>
            <a:off x="11084861" y="268948"/>
            <a:ext cx="838200" cy="833717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081E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T8.2</a:t>
            </a:r>
            <a:endParaRPr/>
          </a:p>
        </p:txBody>
      </p:sp>
      <p:sp>
        <p:nvSpPr>
          <p:cNvPr id="313" name="Google Shape;313;p15"/>
          <p:cNvSpPr txBox="1">
            <a:spLocks noGrp="1"/>
          </p:cNvSpPr>
          <p:nvPr>
            <p:ph type="body" idx="1"/>
          </p:nvPr>
        </p:nvSpPr>
        <p:spPr>
          <a:xfrm>
            <a:off x="595425" y="1984744"/>
            <a:ext cx="5840817" cy="1736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1600" dirty="0"/>
              <a:t>No common approach to impact assessment across DIH landscape and available metrics were a moving target during the life of EOSC-hub with no final community consensus at project end to adopt.</a:t>
            </a:r>
            <a:endParaRPr sz="2400" dirty="0"/>
          </a:p>
          <a:p>
            <a:pPr marL="4572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1600" dirty="0"/>
              <a:t>Metrics are currently defined, but are more for scoping and monitoring the task activities and objectives</a:t>
            </a:r>
            <a:endParaRPr sz="2400" dirty="0"/>
          </a:p>
          <a:p>
            <a:pPr marL="857250" lvl="1" indent="-45722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75000"/>
              <a:buFont typeface="Arial"/>
              <a:buChar char="•"/>
            </a:pPr>
            <a:r>
              <a:rPr lang="en-US" sz="1400" dirty="0"/>
              <a:t>e.g. # of individual SMEs directly supported, strategic partnerships, regional DIHs connected, industry events, services offered in EOSC Marketplace.</a:t>
            </a:r>
            <a:endParaRPr sz="2000" dirty="0"/>
          </a:p>
        </p:txBody>
      </p:sp>
      <p:sp>
        <p:nvSpPr>
          <p:cNvPr id="314" name="Google Shape;314;p15"/>
          <p:cNvSpPr txBox="1"/>
          <p:nvPr/>
        </p:nvSpPr>
        <p:spPr>
          <a:xfrm>
            <a:off x="1170716" y="1396375"/>
            <a:ext cx="4130253" cy="572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orbel"/>
              <a:buNone/>
            </a:pPr>
            <a:r>
              <a:rPr lang="en-US" sz="2400" b="1">
                <a:solidFill>
                  <a:schemeClr val="accent3"/>
                </a:solidFill>
                <a:latin typeface="Corbel"/>
                <a:ea typeface="Corbel"/>
                <a:cs typeface="Corbel"/>
                <a:sym typeface="Corbel"/>
              </a:rPr>
              <a:t>Challenge</a:t>
            </a:r>
            <a:endParaRPr/>
          </a:p>
        </p:txBody>
      </p:sp>
      <p:pic>
        <p:nvPicPr>
          <p:cNvPr id="315" name="Google Shape;315;p15" descr="Social Impact Index - Impact Research Cent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24552" y="2583909"/>
            <a:ext cx="3872023" cy="215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90344" y="1827176"/>
            <a:ext cx="2260600" cy="699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15" descr="A picture containing tex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18658" y="3708846"/>
            <a:ext cx="2008165" cy="1110766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15"/>
          <p:cNvSpPr txBox="1"/>
          <p:nvPr/>
        </p:nvSpPr>
        <p:spPr>
          <a:xfrm>
            <a:off x="556438" y="4835414"/>
            <a:ext cx="5769933" cy="1444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Dedicated activity (subtask) to mature a more systematic monitoring and evaluation framework along with DIH, business pilot, and purchased service indicators and KPIs.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6"/>
          <p:cNvSpPr txBox="1">
            <a:spLocks noGrp="1"/>
          </p:cNvSpPr>
          <p:nvPr>
            <p:ph type="title"/>
          </p:nvPr>
        </p:nvSpPr>
        <p:spPr>
          <a:xfrm>
            <a:off x="838200" y="156481"/>
            <a:ext cx="11191240" cy="1084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orbel"/>
              <a:buNone/>
            </a:pPr>
            <a:r>
              <a:rPr lang="en-US"/>
              <a:t>Summary</a:t>
            </a:r>
            <a:endParaRPr/>
          </a:p>
        </p:txBody>
      </p:sp>
      <p:sp>
        <p:nvSpPr>
          <p:cNvPr id="324" name="Google Shape;324;p16"/>
          <p:cNvSpPr txBox="1">
            <a:spLocks noGrp="1"/>
          </p:cNvSpPr>
          <p:nvPr>
            <p:ph type="body" idx="1"/>
          </p:nvPr>
        </p:nvSpPr>
        <p:spPr>
          <a:xfrm>
            <a:off x="593003" y="1343809"/>
            <a:ext cx="11191240" cy="4518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…</a:t>
            </a:r>
            <a:endParaRPr sz="1500"/>
          </a:p>
        </p:txBody>
      </p:sp>
      <p:sp>
        <p:nvSpPr>
          <p:cNvPr id="325" name="Google Shape;325;p16"/>
          <p:cNvSpPr/>
          <p:nvPr/>
        </p:nvSpPr>
        <p:spPr>
          <a:xfrm>
            <a:off x="11084861" y="268948"/>
            <a:ext cx="838200" cy="833717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081E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WP8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"/>
          <p:cNvSpPr txBox="1">
            <a:spLocks noGrp="1"/>
          </p:cNvSpPr>
          <p:nvPr>
            <p:ph type="title"/>
          </p:nvPr>
        </p:nvSpPr>
        <p:spPr>
          <a:xfrm>
            <a:off x="838200" y="156481"/>
            <a:ext cx="11191240" cy="1084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orbel"/>
              <a:buNone/>
            </a:pPr>
            <a:r>
              <a:rPr lang="en-US"/>
              <a:t>WP8 - Commercial Services</a:t>
            </a:r>
            <a:endParaRPr/>
          </a:p>
        </p:txBody>
      </p:sp>
      <p:pic>
        <p:nvPicPr>
          <p:cNvPr id="136" name="Google Shape;136;p2"/>
          <p:cNvPicPr preferRelativeResize="0"/>
          <p:nvPr/>
        </p:nvPicPr>
        <p:blipFill rotWithShape="1">
          <a:blip r:embed="rId3">
            <a:alphaModFix amt="46000"/>
          </a:blip>
          <a:srcRect/>
          <a:stretch/>
        </p:blipFill>
        <p:spPr>
          <a:xfrm>
            <a:off x="7452326" y="1506071"/>
            <a:ext cx="4058356" cy="4022498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"/>
          <p:cNvSpPr/>
          <p:nvPr/>
        </p:nvSpPr>
        <p:spPr>
          <a:xfrm>
            <a:off x="11084861" y="268948"/>
            <a:ext cx="838200" cy="833717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081E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WP8</a:t>
            </a:r>
            <a:endParaRPr/>
          </a:p>
        </p:txBody>
      </p:sp>
      <p:sp>
        <p:nvSpPr>
          <p:cNvPr id="138" name="Google Shape;138;p2"/>
          <p:cNvSpPr/>
          <p:nvPr/>
        </p:nvSpPr>
        <p:spPr>
          <a:xfrm>
            <a:off x="7382435" y="1452282"/>
            <a:ext cx="4141694" cy="4141694"/>
          </a:xfrm>
          <a:prstGeom prst="ellipse">
            <a:avLst/>
          </a:prstGeom>
          <a:noFill/>
          <a:ln w="200025" cap="flat" cmpd="sng">
            <a:solidFill>
              <a:srgbClr val="FFE1D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9" name="Google Shape;139;p2"/>
          <p:cNvSpPr txBox="1"/>
          <p:nvPr/>
        </p:nvSpPr>
        <p:spPr>
          <a:xfrm>
            <a:off x="838200" y="1157116"/>
            <a:ext cx="11191240" cy="5450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orbel"/>
              <a:buNone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Why Commercial Services?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rbel"/>
              <a:buNone/>
            </a:pPr>
            <a:endParaRPr sz="1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orbel"/>
              <a:buNone/>
            </a:pPr>
            <a:r>
              <a:rPr lang="en-US" sz="28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Task 8.1 – Commercial Services Procurement (GÉANT)</a:t>
            </a:r>
            <a:endParaRPr/>
          </a:p>
          <a:p>
            <a:pPr marL="400050" marR="0" lvl="1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rbe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Understanding OCRE (EOSC commercial cloud project)</a:t>
            </a:r>
            <a:endParaRPr/>
          </a:p>
          <a:p>
            <a:pPr marL="400050" marR="0" lvl="1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rbe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Identifying other commercial services (not yet catalogued)</a:t>
            </a:r>
            <a:endParaRPr/>
          </a:p>
          <a:p>
            <a:pPr marL="400050" marR="0" lvl="1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rbe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Expanding portfolio (new procurement vehicles) </a:t>
            </a:r>
            <a:endParaRPr/>
          </a:p>
          <a:p>
            <a:pPr marL="400050" marR="0" lvl="1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rbe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European Research Dataspaces – Commercial datasets</a:t>
            </a:r>
            <a:endParaRPr/>
          </a:p>
          <a:p>
            <a:pPr marL="400050" marR="0" lvl="1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rbe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Distribution of funded services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rbel"/>
              <a:buNone/>
            </a:pPr>
            <a:endParaRPr sz="1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orbel"/>
              <a:buNone/>
            </a:pPr>
            <a:r>
              <a:rPr lang="en-US" sz="28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Task 8.2 – Digital Innovation Hub (EGI)</a:t>
            </a:r>
            <a:endParaRPr/>
          </a:p>
          <a:p>
            <a:pPr marL="400050" marR="0" lvl="1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rbe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Activity 8.2.1 – EOSC DIH Expansion and Operation</a:t>
            </a:r>
            <a:endParaRPr/>
          </a:p>
          <a:p>
            <a:pPr marL="400050" marR="0" lvl="1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rbe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Activity 8.2.2 – EOSC DIH Business Pilot support and co-creation </a:t>
            </a:r>
            <a:endParaRPr/>
          </a:p>
          <a:p>
            <a:pPr marL="400050" marR="0" lvl="1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rbe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Activity 8.2.3 – EOSC DIH Impact Assessment and Exploitation</a:t>
            </a:r>
            <a:endParaRPr/>
          </a:p>
          <a:p>
            <a:pPr marL="400050" marR="0" lvl="1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rbel"/>
              <a:buNone/>
            </a:pPr>
            <a:endParaRPr sz="24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orbel"/>
              <a:buNone/>
            </a:pPr>
            <a:endParaRPr sz="2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orbel"/>
              <a:buNone/>
            </a:pPr>
            <a:endParaRPr sz="2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"/>
          <p:cNvSpPr txBox="1">
            <a:spLocks noGrp="1"/>
          </p:cNvSpPr>
          <p:nvPr>
            <p:ph type="title"/>
          </p:nvPr>
        </p:nvSpPr>
        <p:spPr>
          <a:xfrm>
            <a:off x="838200" y="156481"/>
            <a:ext cx="11191240" cy="1084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orbel"/>
              <a:buNone/>
            </a:pPr>
            <a:r>
              <a:rPr lang="en-US"/>
              <a:t>Why Commercial Services?</a:t>
            </a:r>
            <a:endParaRPr/>
          </a:p>
        </p:txBody>
      </p:sp>
      <p:sp>
        <p:nvSpPr>
          <p:cNvPr id="145" name="Google Shape;145;p3"/>
          <p:cNvSpPr/>
          <p:nvPr/>
        </p:nvSpPr>
        <p:spPr>
          <a:xfrm>
            <a:off x="11084861" y="268948"/>
            <a:ext cx="838200" cy="833717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081E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WP8</a:t>
            </a:r>
            <a:endParaRPr/>
          </a:p>
        </p:txBody>
      </p:sp>
      <p:sp>
        <p:nvSpPr>
          <p:cNvPr id="146" name="Google Shape;146;p3"/>
          <p:cNvSpPr txBox="1">
            <a:spLocks noGrp="1"/>
          </p:cNvSpPr>
          <p:nvPr>
            <p:ph type="body" idx="1"/>
          </p:nvPr>
        </p:nvSpPr>
        <p:spPr>
          <a:xfrm>
            <a:off x="838200" y="1201036"/>
            <a:ext cx="6723434" cy="4919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/>
              <a:t>European Commission promotes</a:t>
            </a:r>
            <a:endParaRPr/>
          </a:p>
          <a:p>
            <a:pPr marL="400050" lvl="1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75000"/>
              <a:buNone/>
            </a:pPr>
            <a:r>
              <a:rPr lang="en-US"/>
              <a:t>Digital Economy for Research</a:t>
            </a:r>
            <a:endParaRPr/>
          </a:p>
          <a:p>
            <a:pPr marL="400050" lvl="1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75000"/>
              <a:buNone/>
            </a:pPr>
            <a:r>
              <a:rPr lang="en-US"/>
              <a:t>Consume not Build (where possible)</a:t>
            </a:r>
            <a:endParaRPr/>
          </a:p>
          <a:p>
            <a:pPr marL="400050" lvl="1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75000"/>
              <a:buNone/>
            </a:pPr>
            <a:r>
              <a:rPr lang="en-US"/>
              <a:t>IaaS/PaaS underpins e-Infra services</a:t>
            </a:r>
            <a:endParaRPr/>
          </a:p>
          <a:p>
            <a:pPr marL="400050" lvl="1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75000"/>
              <a:buNone/>
            </a:pPr>
            <a:r>
              <a:rPr lang="en-US"/>
              <a:t>Sustainable EOSC (Core)</a:t>
            </a:r>
            <a:endParaRPr/>
          </a:p>
          <a:p>
            <a:pPr marL="400050" lvl="1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75000"/>
              <a:buNone/>
            </a:pPr>
            <a:r>
              <a:rPr lang="en-US"/>
              <a:t>Develop Startups and SMEs</a:t>
            </a:r>
            <a:endParaRPr/>
          </a:p>
          <a:p>
            <a:pPr marL="400050" lvl="1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75000"/>
              <a:buNone/>
            </a:pP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b="1">
                <a:solidFill>
                  <a:schemeClr val="accent5"/>
                </a:solidFill>
              </a:rPr>
              <a:t>Green Compute Europe</a:t>
            </a:r>
            <a:endParaRPr/>
          </a:p>
          <a:p>
            <a:pPr marL="400050" lvl="1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75000"/>
              <a:buNone/>
            </a:pPr>
            <a:r>
              <a:rPr lang="en-US">
                <a:solidFill>
                  <a:schemeClr val="accent5"/>
                </a:solidFill>
              </a:rPr>
              <a:t>Fewer Data Centers (resource consumption)</a:t>
            </a:r>
            <a:endParaRPr/>
          </a:p>
          <a:p>
            <a:pPr marL="400050" lvl="1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75000"/>
              <a:buNone/>
            </a:pP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/>
              <a:t>Rate of Innovation (accelerating in Cloud)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/>
              <a:t>HPC supplementation (hyperscale compute)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/>
              <a:t>FAIR data (metadata creation and cold storage)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/>
              <a:t>EOSC White Labeled Commercial Services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  <p:sp>
        <p:nvSpPr>
          <p:cNvPr id="147" name="Google Shape;147;p3"/>
          <p:cNvSpPr/>
          <p:nvPr/>
        </p:nvSpPr>
        <p:spPr>
          <a:xfrm>
            <a:off x="6799221" y="-1231693"/>
            <a:ext cx="6448336" cy="6448336"/>
          </a:xfrm>
          <a:prstGeom prst="ellipse">
            <a:avLst/>
          </a:prstGeom>
          <a:solidFill>
            <a:srgbClr val="C9F6FD">
              <a:alpha val="4274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  </a:t>
            </a:r>
            <a:endParaRPr/>
          </a:p>
        </p:txBody>
      </p:sp>
      <p:pic>
        <p:nvPicPr>
          <p:cNvPr id="148" name="Google Shape;148;p3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3294" y="3497157"/>
            <a:ext cx="3019279" cy="3289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9" name="Google Shape;149;p3"/>
          <p:cNvGrpSpPr/>
          <p:nvPr/>
        </p:nvGrpSpPr>
        <p:grpSpPr>
          <a:xfrm>
            <a:off x="6618265" y="-38356"/>
            <a:ext cx="5559859" cy="4846096"/>
            <a:chOff x="6618265" y="-38356"/>
            <a:chExt cx="5559859" cy="4846096"/>
          </a:xfrm>
        </p:grpSpPr>
        <p:sp>
          <p:nvSpPr>
            <p:cNvPr id="150" name="Google Shape;150;p3"/>
            <p:cNvSpPr txBox="1"/>
            <p:nvPr/>
          </p:nvSpPr>
          <p:spPr>
            <a:xfrm>
              <a:off x="7496741" y="199767"/>
              <a:ext cx="1993043" cy="738664"/>
            </a:xfrm>
            <a:prstGeom prst="rect">
              <a:avLst/>
            </a:prstGeom>
            <a:noFill/>
            <a:ln w="22225" cap="flat" cmpd="sng">
              <a:solidFill>
                <a:srgbClr val="0364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i="1">
                  <a:solidFill>
                    <a:srgbClr val="0596AE"/>
                  </a:solidFill>
                  <a:latin typeface="Corbel"/>
                  <a:ea typeface="Corbel"/>
                  <a:cs typeface="Corbel"/>
                  <a:sym typeface="Corbel"/>
                </a:rPr>
                <a:t>Bespoke, enhanced </a:t>
              </a:r>
              <a:r>
                <a:rPr lang="en-US" sz="1400" b="1" i="1">
                  <a:solidFill>
                    <a:srgbClr val="0596AE"/>
                  </a:solidFill>
                  <a:latin typeface="Corbel"/>
                  <a:ea typeface="Corbel"/>
                  <a:cs typeface="Corbel"/>
                  <a:sym typeface="Corbel"/>
                </a:rPr>
                <a:t>Compute</a:t>
              </a:r>
              <a:r>
                <a:rPr lang="en-US" sz="1400" i="1">
                  <a:solidFill>
                    <a:srgbClr val="0596AE"/>
                  </a:solidFill>
                  <a:latin typeface="Corbel"/>
                  <a:ea typeface="Corbel"/>
                  <a:cs typeface="Corbel"/>
                  <a:sym typeface="Corbel"/>
                </a:rPr>
                <a:t> and </a:t>
              </a:r>
              <a:r>
                <a:rPr lang="en-US" sz="1400" b="1" i="1">
                  <a:solidFill>
                    <a:srgbClr val="0596AE"/>
                  </a:solidFill>
                  <a:latin typeface="Corbel"/>
                  <a:ea typeface="Corbel"/>
                  <a:cs typeface="Corbel"/>
                  <a:sym typeface="Corbel"/>
                </a:rPr>
                <a:t>Storage</a:t>
              </a:r>
              <a:r>
                <a:rPr lang="en-US" sz="1400" i="1">
                  <a:solidFill>
                    <a:srgbClr val="0596AE"/>
                  </a:solidFill>
                  <a:latin typeface="Corbel"/>
                  <a:ea typeface="Corbel"/>
                  <a:cs typeface="Corbel"/>
                  <a:sym typeface="Corbel"/>
                </a:rPr>
                <a:t> solutions</a:t>
              </a:r>
              <a:endParaRPr/>
            </a:p>
          </p:txBody>
        </p:sp>
        <p:pic>
          <p:nvPicPr>
            <p:cNvPr id="151" name="Google Shape;151;p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018977" y="2953717"/>
              <a:ext cx="737754" cy="7377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2" name="Google Shape;152;p3"/>
            <p:cNvSpPr txBox="1"/>
            <p:nvPr/>
          </p:nvSpPr>
          <p:spPr>
            <a:xfrm>
              <a:off x="9198704" y="3923728"/>
              <a:ext cx="1508746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rgbClr val="0596AE"/>
                  </a:solidFill>
                  <a:latin typeface="Corbel"/>
                  <a:ea typeface="Corbel"/>
                  <a:cs typeface="Corbel"/>
                  <a:sym typeface="Corbel"/>
                </a:rPr>
                <a:t>Commercial</a:t>
              </a:r>
              <a:endParaRPr/>
            </a:p>
          </p:txBody>
        </p:sp>
        <p:sp>
          <p:nvSpPr>
            <p:cNvPr id="153" name="Google Shape;153;p3"/>
            <p:cNvSpPr txBox="1"/>
            <p:nvPr/>
          </p:nvSpPr>
          <p:spPr>
            <a:xfrm>
              <a:off x="9791156" y="3487794"/>
              <a:ext cx="116730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rgbClr val="0596AE"/>
                  </a:solidFill>
                  <a:latin typeface="Corbel"/>
                  <a:ea typeface="Corbel"/>
                  <a:cs typeface="Corbel"/>
                  <a:sym typeface="Corbel"/>
                </a:rPr>
                <a:t>SD-WAN</a:t>
              </a:r>
              <a:endParaRPr/>
            </a:p>
          </p:txBody>
        </p:sp>
        <p:sp>
          <p:nvSpPr>
            <p:cNvPr id="154" name="Google Shape;154;p3"/>
            <p:cNvSpPr txBox="1"/>
            <p:nvPr/>
          </p:nvSpPr>
          <p:spPr>
            <a:xfrm>
              <a:off x="9709496" y="4219848"/>
              <a:ext cx="482824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rgbClr val="0596AE"/>
                  </a:solidFill>
                  <a:latin typeface="Corbel"/>
                  <a:ea typeface="Corbel"/>
                  <a:cs typeface="Corbel"/>
                  <a:sym typeface="Corbel"/>
                </a:rPr>
                <a:t>5G</a:t>
              </a:r>
              <a:endParaRPr/>
            </a:p>
          </p:txBody>
        </p:sp>
        <p:sp>
          <p:nvSpPr>
            <p:cNvPr id="155" name="Google Shape;155;p3"/>
            <p:cNvSpPr txBox="1"/>
            <p:nvPr/>
          </p:nvSpPr>
          <p:spPr>
            <a:xfrm>
              <a:off x="10155168" y="4222965"/>
              <a:ext cx="49885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accent2"/>
                  </a:solidFill>
                  <a:latin typeface="Corbel"/>
                  <a:ea typeface="Corbel"/>
                  <a:cs typeface="Corbel"/>
                  <a:sym typeface="Corbel"/>
                </a:rPr>
                <a:t>6G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accent2"/>
                  </a:solidFill>
                  <a:latin typeface="Corbel"/>
                  <a:ea typeface="Corbel"/>
                  <a:cs typeface="Corbel"/>
                  <a:sym typeface="Corbel"/>
                </a:rPr>
                <a:t>2028</a:t>
              </a:r>
              <a:endParaRPr/>
            </a:p>
          </p:txBody>
        </p:sp>
        <p:pic>
          <p:nvPicPr>
            <p:cNvPr id="156" name="Google Shape;156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618265" y="510989"/>
              <a:ext cx="2621394" cy="26213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" name="Google Shape;157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848514" y="1653819"/>
              <a:ext cx="845941" cy="8459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8" name="Google Shape;158;p3"/>
            <p:cNvSpPr txBox="1"/>
            <p:nvPr/>
          </p:nvSpPr>
          <p:spPr>
            <a:xfrm>
              <a:off x="7273009" y="2502550"/>
              <a:ext cx="1733678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rgbClr val="0596AE"/>
                  </a:solidFill>
                  <a:latin typeface="Corbel"/>
                  <a:ea typeface="Corbel"/>
                  <a:cs typeface="Corbel"/>
                  <a:sym typeface="Corbel"/>
                </a:rPr>
                <a:t>Everything</a:t>
              </a:r>
              <a:endParaRPr/>
            </a:p>
          </p:txBody>
        </p:sp>
        <p:pic>
          <p:nvPicPr>
            <p:cNvPr id="159" name="Google Shape;159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756731" y="-38356"/>
              <a:ext cx="1251952" cy="12519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0" name="Google Shape;160;p3" descr="On Premise Icons - Download Free Vector Icons | Noun Project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0965811" y="1652236"/>
              <a:ext cx="1127191" cy="11271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1" name="Google Shape;161;p3"/>
            <p:cNvSpPr txBox="1"/>
            <p:nvPr/>
          </p:nvSpPr>
          <p:spPr>
            <a:xfrm>
              <a:off x="7253953" y="2769254"/>
              <a:ext cx="1733678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rgbClr val="0596AE"/>
                  </a:solidFill>
                  <a:latin typeface="Corbel"/>
                  <a:ea typeface="Corbel"/>
                  <a:cs typeface="Corbel"/>
                  <a:sym typeface="Corbel"/>
                </a:rPr>
                <a:t>consumable</a:t>
              </a:r>
              <a:endParaRPr/>
            </a:p>
          </p:txBody>
        </p:sp>
        <p:pic>
          <p:nvPicPr>
            <p:cNvPr id="162" name="Google Shape;162;p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0931956" y="3120916"/>
              <a:ext cx="1246168" cy="12461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3" name="Google Shape;163;p3"/>
            <p:cNvSpPr txBox="1"/>
            <p:nvPr/>
          </p:nvSpPr>
          <p:spPr>
            <a:xfrm>
              <a:off x="9756731" y="3114715"/>
              <a:ext cx="86273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accent2"/>
                  </a:solidFill>
                  <a:latin typeface="Corbel"/>
                  <a:ea typeface="Corbel"/>
                  <a:cs typeface="Corbel"/>
                  <a:sym typeface="Corbel"/>
                </a:rPr>
                <a:t>NREN</a:t>
              </a:r>
              <a:endParaRPr/>
            </a:p>
          </p:txBody>
        </p:sp>
        <p:pic>
          <p:nvPicPr>
            <p:cNvPr id="164" name="Google Shape;164;p3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7517857" y="1147374"/>
              <a:ext cx="1087206" cy="10872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Google Shape;165;p3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8226596" y="1739879"/>
              <a:ext cx="793538" cy="79353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66" name="Google Shape;166;p3"/>
            <p:cNvCxnSpPr/>
            <p:nvPr/>
          </p:nvCxnSpPr>
          <p:spPr>
            <a:xfrm rot="10800000">
              <a:off x="8392780" y="935778"/>
              <a:ext cx="0" cy="326424"/>
            </a:xfrm>
            <a:prstGeom prst="straightConnector1">
              <a:avLst/>
            </a:prstGeom>
            <a:noFill/>
            <a:ln w="508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pic>
          <p:nvPicPr>
            <p:cNvPr id="167" name="Google Shape;167;p3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0160971" y="372586"/>
              <a:ext cx="535724" cy="53572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8" name="Google Shape;168;p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431107" y="1286563"/>
            <a:ext cx="1258251" cy="125825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"/>
          <p:cNvSpPr/>
          <p:nvPr/>
        </p:nvSpPr>
        <p:spPr>
          <a:xfrm>
            <a:off x="9417655" y="1335547"/>
            <a:ext cx="1249048" cy="1242243"/>
          </a:xfrm>
          <a:prstGeom prst="ellipse">
            <a:avLst/>
          </a:prstGeom>
          <a:noFill/>
          <a:ln w="69850" cap="flat" cmpd="sng">
            <a:solidFill>
              <a:srgbClr val="0596A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170" name="Google Shape;170;p3"/>
          <p:cNvCxnSpPr/>
          <p:nvPr/>
        </p:nvCxnSpPr>
        <p:spPr>
          <a:xfrm rot="10800000" flipH="1">
            <a:off x="11187953" y="1869280"/>
            <a:ext cx="681649" cy="633270"/>
          </a:xfrm>
          <a:prstGeom prst="straightConnector1">
            <a:avLst/>
          </a:prstGeom>
          <a:noFill/>
          <a:ln w="101600" cap="flat" cmpd="sng">
            <a:solidFill>
              <a:srgbClr val="087E6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1" name="Google Shape;171;p3"/>
          <p:cNvCxnSpPr/>
          <p:nvPr/>
        </p:nvCxnSpPr>
        <p:spPr>
          <a:xfrm rot="10800000">
            <a:off x="11187953" y="1869280"/>
            <a:ext cx="681650" cy="633270"/>
          </a:xfrm>
          <a:prstGeom prst="straightConnector1">
            <a:avLst/>
          </a:prstGeom>
          <a:noFill/>
          <a:ln w="101600" cap="flat" cmpd="sng">
            <a:solidFill>
              <a:srgbClr val="087E68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"/>
          <p:cNvSpPr txBox="1">
            <a:spLocks noGrp="1"/>
          </p:cNvSpPr>
          <p:nvPr>
            <p:ph type="title"/>
          </p:nvPr>
        </p:nvSpPr>
        <p:spPr>
          <a:xfrm>
            <a:off x="838200" y="156481"/>
            <a:ext cx="11191240" cy="1084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orbel"/>
              <a:buNone/>
            </a:pPr>
            <a:r>
              <a:rPr lang="en-US"/>
              <a:t>Understanding OCRE</a:t>
            </a:r>
            <a:endParaRPr/>
          </a:p>
        </p:txBody>
      </p:sp>
      <p:sp>
        <p:nvSpPr>
          <p:cNvPr id="177" name="Google Shape;177;p4"/>
          <p:cNvSpPr/>
          <p:nvPr/>
        </p:nvSpPr>
        <p:spPr>
          <a:xfrm>
            <a:off x="11084861" y="268948"/>
            <a:ext cx="838200" cy="833717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081E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T8.1</a:t>
            </a:r>
            <a:endParaRPr/>
          </a:p>
        </p:txBody>
      </p:sp>
      <p:sp>
        <p:nvSpPr>
          <p:cNvPr id="178" name="Google Shape;178;p4"/>
          <p:cNvSpPr/>
          <p:nvPr/>
        </p:nvSpPr>
        <p:spPr>
          <a:xfrm>
            <a:off x="6534568" y="1254825"/>
            <a:ext cx="5388493" cy="2312662"/>
          </a:xfrm>
          <a:prstGeom prst="roundRect">
            <a:avLst>
              <a:gd name="adj" fmla="val 16667"/>
            </a:avLst>
          </a:prstGeom>
          <a:noFill/>
          <a:ln w="666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chemeClr val="accent3"/>
                </a:solidFill>
                <a:latin typeface="Corbel"/>
                <a:ea typeface="Corbel"/>
                <a:cs typeface="Corbel"/>
                <a:sym typeface="Corbel"/>
              </a:rPr>
              <a:t>Market response to tender – 1100 bids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chemeClr val="accent3"/>
                </a:solidFill>
                <a:latin typeface="Corbel"/>
                <a:ea typeface="Corbel"/>
                <a:cs typeface="Corbel"/>
                <a:sym typeface="Corbel"/>
              </a:rPr>
              <a:t>Outcome - 473 cloud contracts across 40 lots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chemeClr val="accent3"/>
                </a:solidFill>
                <a:latin typeface="Corbel"/>
                <a:ea typeface="Corbel"/>
                <a:cs typeface="Corbel"/>
                <a:sym typeface="Corbel"/>
              </a:rPr>
              <a:t>37 cloud platforms represented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chemeClr val="accent3"/>
                </a:solidFill>
                <a:latin typeface="Corbel"/>
                <a:ea typeface="Corbel"/>
                <a:cs typeface="Corbel"/>
                <a:sym typeface="Corbel"/>
              </a:rPr>
              <a:t>Minimum of 9 platforms per country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chemeClr val="accent3"/>
                </a:solidFill>
                <a:latin typeface="Corbel"/>
                <a:ea typeface="Corbel"/>
                <a:cs typeface="Corbel"/>
                <a:sym typeface="Corbel"/>
              </a:rPr>
              <a:t>Maximum 17 platforms per country</a:t>
            </a:r>
            <a:endParaRPr sz="2000">
              <a:solidFill>
                <a:schemeClr val="accent3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chemeClr val="accent3"/>
                </a:solidFill>
                <a:latin typeface="Corbel"/>
                <a:ea typeface="Corbel"/>
                <a:cs typeface="Corbel"/>
                <a:sym typeface="Corbel"/>
              </a:rPr>
              <a:t>GÉANT WP4/CMG contract management </a:t>
            </a:r>
            <a:endParaRPr/>
          </a:p>
        </p:txBody>
      </p:sp>
      <p:sp>
        <p:nvSpPr>
          <p:cNvPr id="179" name="Google Shape;179;p4"/>
          <p:cNvSpPr txBox="1">
            <a:spLocks noGrp="1"/>
          </p:cNvSpPr>
          <p:nvPr>
            <p:ph type="body" idx="1"/>
          </p:nvPr>
        </p:nvSpPr>
        <p:spPr>
          <a:xfrm>
            <a:off x="838200" y="1227930"/>
            <a:ext cx="5898776" cy="4919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Cloud Framework for Research</a:t>
            </a:r>
            <a:endParaRPr/>
          </a:p>
          <a:p>
            <a:pPr marL="400050" lvl="1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rPr lang="en-US"/>
              <a:t>IaaS/PaaS/SaaS</a:t>
            </a:r>
            <a:endParaRPr/>
          </a:p>
          <a:p>
            <a:pPr marL="400050" lvl="1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rPr lang="en-US"/>
              <a:t>Supported by local NREN</a:t>
            </a:r>
            <a:endParaRPr/>
          </a:p>
          <a:p>
            <a:pPr marL="400050" lvl="1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rPr lang="en-US"/>
              <a:t>Catalogue of Services </a:t>
            </a:r>
            <a:endParaRPr/>
          </a:p>
          <a:p>
            <a:pPr marL="400050" lvl="1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rPr lang="en-US"/>
              <a:t>€4Million in adoption funding</a:t>
            </a:r>
            <a:endParaRPr/>
          </a:p>
          <a:p>
            <a:pPr marL="400050" lvl="1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</a:pP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Earth Observation services</a:t>
            </a:r>
            <a:endParaRPr/>
          </a:p>
          <a:p>
            <a:pPr marL="400050" lvl="1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rPr lang="en-US"/>
              <a:t>Dynamic Procurement System</a:t>
            </a:r>
            <a:endParaRPr/>
          </a:p>
          <a:p>
            <a:pPr marL="400050" lvl="1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rPr lang="en-US"/>
              <a:t>Stimulate EO service development</a:t>
            </a:r>
            <a:endParaRPr/>
          </a:p>
          <a:p>
            <a:pPr marL="400050" lvl="1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rPr lang="en-US"/>
              <a:t>€4Million in adoption funding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EOSC Service Distribution model</a:t>
            </a:r>
            <a:endParaRPr/>
          </a:p>
          <a:p>
            <a:pPr marL="400050" lvl="1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180" name="Google Shape;180;p4"/>
          <p:cNvSpPr/>
          <p:nvPr/>
        </p:nvSpPr>
        <p:spPr>
          <a:xfrm>
            <a:off x="6534568" y="3714743"/>
            <a:ext cx="5388493" cy="2312662"/>
          </a:xfrm>
          <a:prstGeom prst="roundRect">
            <a:avLst>
              <a:gd name="adj" fmla="val 16667"/>
            </a:avLst>
          </a:prstGeom>
          <a:noFill/>
          <a:ln w="666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✔"/>
            </a:pPr>
            <a:r>
              <a:rPr lang="en-US" sz="20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Platforms connected to Research Networks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✔"/>
            </a:pPr>
            <a:r>
              <a:rPr lang="en-US" sz="20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Research Trust and Identity federations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✔"/>
            </a:pPr>
            <a:r>
              <a:rPr lang="en-US" sz="20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Platform tested using HNSciCloud workload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✔"/>
            </a:pPr>
            <a:r>
              <a:rPr lang="en-US" sz="20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Data ingress/egress waviers in place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✔"/>
            </a:pPr>
            <a:r>
              <a:rPr lang="en-US" sz="20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Researcher enablement negotiated</a:t>
            </a:r>
            <a:endParaRPr sz="2000">
              <a:solidFill>
                <a:schemeClr val="accen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✔"/>
            </a:pPr>
            <a:r>
              <a:rPr lang="en-US" sz="2000" b="1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Platform competitions complete </a:t>
            </a:r>
            <a:endParaRPr/>
          </a:p>
        </p:txBody>
      </p:sp>
      <p:sp>
        <p:nvSpPr>
          <p:cNvPr id="181" name="Google Shape;181;p4"/>
          <p:cNvSpPr txBox="1"/>
          <p:nvPr/>
        </p:nvSpPr>
        <p:spPr>
          <a:xfrm>
            <a:off x="838200" y="6378353"/>
            <a:ext cx="537882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https://www.ocre-project.eu/services/cloud-suppliers</a:t>
            </a:r>
            <a:r>
              <a:rPr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82" name="Google Shape;182;p4"/>
          <p:cNvSpPr/>
          <p:nvPr/>
        </p:nvSpPr>
        <p:spPr>
          <a:xfrm>
            <a:off x="366063" y="5168405"/>
            <a:ext cx="585096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accent3"/>
                </a:solidFill>
                <a:latin typeface="Corbel"/>
                <a:ea typeface="Corbel"/>
                <a:cs typeface="Corbel"/>
                <a:sym typeface="Corbel"/>
              </a:rPr>
              <a:t>EXTERNAL ADVISORY BOARD in place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"/>
          <p:cNvSpPr txBox="1">
            <a:spLocks noGrp="1"/>
          </p:cNvSpPr>
          <p:nvPr>
            <p:ph type="title"/>
          </p:nvPr>
        </p:nvSpPr>
        <p:spPr>
          <a:xfrm>
            <a:off x="838200" y="156481"/>
            <a:ext cx="11191240" cy="1084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orbel"/>
              <a:buNone/>
            </a:pPr>
            <a:r>
              <a:rPr lang="en-US"/>
              <a:t>Identifying other necessary services</a:t>
            </a:r>
            <a:endParaRPr/>
          </a:p>
        </p:txBody>
      </p:sp>
      <p:sp>
        <p:nvSpPr>
          <p:cNvPr id="188" name="Google Shape;188;p5"/>
          <p:cNvSpPr/>
          <p:nvPr/>
        </p:nvSpPr>
        <p:spPr>
          <a:xfrm>
            <a:off x="11084861" y="268948"/>
            <a:ext cx="838200" cy="833717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081E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T8.1</a:t>
            </a:r>
            <a:endParaRPr/>
          </a:p>
        </p:txBody>
      </p:sp>
      <p:sp>
        <p:nvSpPr>
          <p:cNvPr id="189" name="Google Shape;189;p5"/>
          <p:cNvSpPr txBox="1">
            <a:spLocks noGrp="1"/>
          </p:cNvSpPr>
          <p:nvPr>
            <p:ph type="body" idx="1"/>
          </p:nvPr>
        </p:nvSpPr>
        <p:spPr>
          <a:xfrm>
            <a:off x="838199" y="1227930"/>
            <a:ext cx="7579659" cy="4919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D8.1 - (OCRE Catalogue) provides basis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Survey exploring need for –</a:t>
            </a:r>
            <a:endParaRPr/>
          </a:p>
          <a:p>
            <a:pPr marL="914400" lvl="1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orbel"/>
              <a:buAutoNum type="arabicPeriod"/>
            </a:pPr>
            <a:r>
              <a:rPr lang="en-US"/>
              <a:t>Commercial services not yet identified</a:t>
            </a:r>
            <a:endParaRPr/>
          </a:p>
          <a:p>
            <a:pPr marL="914400" lvl="1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orbel"/>
              <a:buAutoNum type="arabicPeriod"/>
            </a:pPr>
            <a:r>
              <a:rPr lang="en-US"/>
              <a:t>Datasets requiring subscription</a:t>
            </a:r>
            <a:endParaRPr/>
          </a:p>
          <a:p>
            <a:pPr marL="914400" lvl="1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orbel"/>
              <a:buAutoNum type="arabicPeriod"/>
            </a:pPr>
            <a:r>
              <a:rPr lang="en-US"/>
              <a:t>Co-innovation opportunities</a:t>
            </a:r>
            <a:endParaRPr/>
          </a:p>
          <a:p>
            <a:pPr marL="457200" lvl="1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rPr lang="en-US" b="1">
                <a:solidFill>
                  <a:schemeClr val="accent3"/>
                </a:solidFill>
              </a:rPr>
              <a:t>Engagement supported by WP10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D8.3 – Procurement plan for additional resources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Publication of survey results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Procurement/distribution mechanisms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Catalogues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190" name="Google Shape;190;p5"/>
          <p:cNvSpPr txBox="1"/>
          <p:nvPr/>
        </p:nvSpPr>
        <p:spPr>
          <a:xfrm>
            <a:off x="838200" y="6378353"/>
            <a:ext cx="537882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https://www.ocre-project.eu/services/cloud-suppliers</a:t>
            </a:r>
            <a:r>
              <a:rPr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91" name="Google Shape;19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86600" y="1262098"/>
            <a:ext cx="2425751" cy="2425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01682" y="2800873"/>
            <a:ext cx="2425751" cy="2425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6"/>
          <p:cNvSpPr txBox="1">
            <a:spLocks noGrp="1"/>
          </p:cNvSpPr>
          <p:nvPr>
            <p:ph type="title"/>
          </p:nvPr>
        </p:nvSpPr>
        <p:spPr>
          <a:xfrm>
            <a:off x="838200" y="156481"/>
            <a:ext cx="11191240" cy="1084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orbel"/>
              <a:buNone/>
            </a:pPr>
            <a:r>
              <a:rPr lang="en-US"/>
              <a:t>European Research Dataspace</a:t>
            </a:r>
            <a:endParaRPr/>
          </a:p>
        </p:txBody>
      </p:sp>
      <p:sp>
        <p:nvSpPr>
          <p:cNvPr id="198" name="Google Shape;198;p6"/>
          <p:cNvSpPr/>
          <p:nvPr/>
        </p:nvSpPr>
        <p:spPr>
          <a:xfrm>
            <a:off x="11084861" y="268948"/>
            <a:ext cx="838200" cy="833717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081E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T8.1</a:t>
            </a:r>
            <a:endParaRPr/>
          </a:p>
        </p:txBody>
      </p:sp>
      <p:sp>
        <p:nvSpPr>
          <p:cNvPr id="199" name="Google Shape;199;p6"/>
          <p:cNvSpPr txBox="1">
            <a:spLocks noGrp="1"/>
          </p:cNvSpPr>
          <p:nvPr>
            <p:ph type="body" idx="1"/>
          </p:nvPr>
        </p:nvSpPr>
        <p:spPr>
          <a:xfrm>
            <a:off x="838199" y="1227930"/>
            <a:ext cx="7989679" cy="4919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Facilitate access to different types of data -</a:t>
            </a:r>
            <a:endParaRPr/>
          </a:p>
          <a:p>
            <a:pPr marL="914400" lvl="1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orbel"/>
              <a:buAutoNum type="arabicPeriod"/>
            </a:pPr>
            <a:r>
              <a:rPr lang="en-US"/>
              <a:t>Required by researchers</a:t>
            </a:r>
            <a:endParaRPr/>
          </a:p>
          <a:p>
            <a:pPr marL="914400" lvl="1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orbel"/>
              <a:buAutoNum type="arabicPeriod"/>
            </a:pPr>
            <a:r>
              <a:rPr lang="en-US"/>
              <a:t>Compliant in terms of data standards and governance</a:t>
            </a:r>
            <a:endParaRPr/>
          </a:p>
          <a:p>
            <a:pPr marL="914400" lvl="1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orbel"/>
              <a:buAutoNum type="arabicPeriod"/>
            </a:pPr>
            <a:r>
              <a:rPr lang="en-US"/>
              <a:t>Possibly from vetted commercial providers</a:t>
            </a:r>
            <a:endParaRPr/>
          </a:p>
          <a:p>
            <a:pPr marL="571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Consumed by means of subscription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Used in parallel with ‘open’ data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33% of funding to be allocated to commercially consumed data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200" name="Google Shape;200;p6"/>
          <p:cNvSpPr txBox="1"/>
          <p:nvPr/>
        </p:nvSpPr>
        <p:spPr>
          <a:xfrm>
            <a:off x="838200" y="6378353"/>
            <a:ext cx="537882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https://www.ocre-project.eu/services/cloud-suppliers</a:t>
            </a:r>
            <a:r>
              <a:rPr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01" name="Google Shape;201;p6"/>
          <p:cNvPicPr preferRelativeResize="0"/>
          <p:nvPr/>
        </p:nvPicPr>
        <p:blipFill rotWithShape="1">
          <a:blip r:embed="rId4">
            <a:alphaModFix amt="76000"/>
          </a:blip>
          <a:srcRect/>
          <a:stretch/>
        </p:blipFill>
        <p:spPr>
          <a:xfrm>
            <a:off x="8990191" y="1496338"/>
            <a:ext cx="2932870" cy="2932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00459" y="4101606"/>
            <a:ext cx="1854838" cy="1854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7"/>
          <p:cNvSpPr txBox="1">
            <a:spLocks noGrp="1"/>
          </p:cNvSpPr>
          <p:nvPr>
            <p:ph type="title"/>
          </p:nvPr>
        </p:nvSpPr>
        <p:spPr>
          <a:xfrm>
            <a:off x="838200" y="156481"/>
            <a:ext cx="11191240" cy="1084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orbel"/>
              <a:buNone/>
            </a:pPr>
            <a:r>
              <a:rPr lang="en-US"/>
              <a:t>Distribution of Funded Services</a:t>
            </a:r>
            <a:endParaRPr/>
          </a:p>
        </p:txBody>
      </p:sp>
      <p:sp>
        <p:nvSpPr>
          <p:cNvPr id="208" name="Google Shape;208;p7"/>
          <p:cNvSpPr/>
          <p:nvPr/>
        </p:nvSpPr>
        <p:spPr>
          <a:xfrm>
            <a:off x="11084861" y="268948"/>
            <a:ext cx="838200" cy="833717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081E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T8.1</a:t>
            </a:r>
            <a:endParaRPr/>
          </a:p>
        </p:txBody>
      </p:sp>
      <p:sp>
        <p:nvSpPr>
          <p:cNvPr id="209" name="Google Shape;209;p7"/>
          <p:cNvSpPr txBox="1"/>
          <p:nvPr/>
        </p:nvSpPr>
        <p:spPr>
          <a:xfrm>
            <a:off x="838200" y="6378353"/>
            <a:ext cx="537882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https://www.ocre-project.eu/services/cloud-suppliers</a:t>
            </a:r>
            <a:r>
              <a:rPr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0" name="Google Shape;210;p7"/>
          <p:cNvSpPr txBox="1">
            <a:spLocks noGrp="1"/>
          </p:cNvSpPr>
          <p:nvPr>
            <p:ph type="body" idx="1"/>
          </p:nvPr>
        </p:nvSpPr>
        <p:spPr>
          <a:xfrm>
            <a:off x="838199" y="1227930"/>
            <a:ext cx="7989679" cy="4919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/>
              <a:t>Funding to be used to build and test service delivery chains from supplier to end user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/>
              <a:t>EOSC as underwriter (direct delivery model)</a:t>
            </a:r>
            <a:endParaRPr/>
          </a:p>
          <a:p>
            <a:pPr marL="857250" lvl="1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75000"/>
              <a:buFont typeface="Arial"/>
              <a:buChar char="•"/>
            </a:pPr>
            <a:r>
              <a:rPr lang="en-US"/>
              <a:t>service consumption through service aggregators like GÉANT, EGI, EUDAT etc.</a:t>
            </a:r>
            <a:endParaRPr/>
          </a:p>
          <a:p>
            <a:pPr marL="857250" lvl="1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75000"/>
              <a:buFont typeface="Arial"/>
              <a:buChar char="•"/>
            </a:pPr>
            <a:r>
              <a:rPr lang="en-US"/>
              <a:t>easier access to commodity services (1 million compute hours, 1 PB long term storage etc.) and subscription -based datasets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/>
              <a:t>EOSC as referrer (indirect delivery model, institution contracts with supplier for service procured by EOSC)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/>
              <a:t>Funding made available using vouchers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/>
              <a:t>Funding allocation based on value for testing service delivery chain and impact of commercial services on research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/>
              <a:t>Calls for project proposals from both research projects and suppliers (mini-competitions)</a:t>
            </a:r>
            <a:endParaRPr/>
          </a:p>
          <a:p>
            <a:pPr marL="457200" lvl="0" indent="-31940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None/>
            </a:pPr>
            <a:endParaRPr/>
          </a:p>
          <a:p>
            <a:pPr marL="457200" lvl="0" indent="-31940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8"/>
          <p:cNvSpPr txBox="1">
            <a:spLocks noGrp="1"/>
          </p:cNvSpPr>
          <p:nvPr>
            <p:ph type="title"/>
          </p:nvPr>
        </p:nvSpPr>
        <p:spPr>
          <a:xfrm>
            <a:off x="838200" y="156481"/>
            <a:ext cx="11191240" cy="1084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orbel"/>
              <a:buNone/>
            </a:pPr>
            <a:r>
              <a:rPr lang="en-US"/>
              <a:t>DIHs - Background</a:t>
            </a:r>
            <a:endParaRPr/>
          </a:p>
        </p:txBody>
      </p:sp>
      <p:sp>
        <p:nvSpPr>
          <p:cNvPr id="216" name="Google Shape;216;p8"/>
          <p:cNvSpPr/>
          <p:nvPr/>
        </p:nvSpPr>
        <p:spPr>
          <a:xfrm>
            <a:off x="11084861" y="268948"/>
            <a:ext cx="838200" cy="833717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081E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T8.2</a:t>
            </a:r>
            <a:endParaRPr/>
          </a:p>
        </p:txBody>
      </p:sp>
      <p:pic>
        <p:nvPicPr>
          <p:cNvPr id="217" name="Google Shape;21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11541" y="1102664"/>
            <a:ext cx="7453739" cy="500095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8"/>
          <p:cNvSpPr txBox="1">
            <a:spLocks noGrp="1"/>
          </p:cNvSpPr>
          <p:nvPr>
            <p:ph type="body" idx="1"/>
          </p:nvPr>
        </p:nvSpPr>
        <p:spPr>
          <a:xfrm>
            <a:off x="268939" y="1652406"/>
            <a:ext cx="5827061" cy="2379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b="1">
                <a:solidFill>
                  <a:schemeClr val="accent3"/>
                </a:solidFill>
              </a:rPr>
              <a:t>What is a Digital Innovation Hub?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/>
              <a:t>Joint partnerships between private and public organisations to stimulate innovation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/>
              <a:t>Community offering added value in addition to technical services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9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51271" y="1064498"/>
            <a:ext cx="2845266" cy="15737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4" name="Google Shape;224;p9"/>
          <p:cNvCxnSpPr/>
          <p:nvPr/>
        </p:nvCxnSpPr>
        <p:spPr>
          <a:xfrm flipH="1">
            <a:off x="6491916" y="2444465"/>
            <a:ext cx="575456" cy="800572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25" name="Google Shape;225;p9"/>
          <p:cNvSpPr txBox="1">
            <a:spLocks noGrp="1"/>
          </p:cNvSpPr>
          <p:nvPr>
            <p:ph type="title"/>
          </p:nvPr>
        </p:nvSpPr>
        <p:spPr>
          <a:xfrm>
            <a:off x="838200" y="156481"/>
            <a:ext cx="11191240" cy="1084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orbel"/>
              <a:buNone/>
            </a:pPr>
            <a:r>
              <a:rPr lang="en-US"/>
              <a:t>EOSC DIH – Creation to Expansion</a:t>
            </a:r>
            <a:endParaRPr/>
          </a:p>
        </p:txBody>
      </p:sp>
      <p:sp>
        <p:nvSpPr>
          <p:cNvPr id="226" name="Google Shape;226;p9"/>
          <p:cNvSpPr/>
          <p:nvPr/>
        </p:nvSpPr>
        <p:spPr>
          <a:xfrm>
            <a:off x="11084861" y="268948"/>
            <a:ext cx="838200" cy="833717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081E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T8.2</a:t>
            </a:r>
            <a:endParaRPr/>
          </a:p>
        </p:txBody>
      </p:sp>
      <p:pic>
        <p:nvPicPr>
          <p:cNvPr id="227" name="Google Shape;227;p9" descr="Logo, company nam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85815" y="1009969"/>
            <a:ext cx="1686255" cy="1686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03408" y="3025766"/>
            <a:ext cx="2253454" cy="1299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9" descr="Graphical user interface, applicati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9381" y="4654885"/>
            <a:ext cx="3519812" cy="1426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131860" y="4413535"/>
            <a:ext cx="2996550" cy="1909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511077" y="4131865"/>
            <a:ext cx="1549400" cy="210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668914" y="4307239"/>
            <a:ext cx="2055884" cy="1789474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9"/>
          <p:cNvSpPr/>
          <p:nvPr/>
        </p:nvSpPr>
        <p:spPr>
          <a:xfrm>
            <a:off x="6170395" y="2647360"/>
            <a:ext cx="1308670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chemeClr val="accent3"/>
                </a:solidFill>
                <a:latin typeface="Corbel"/>
                <a:ea typeface="Corbel"/>
                <a:cs typeface="Corbel"/>
                <a:sym typeface="Corbel"/>
              </a:rPr>
              <a:t>Expanding</a:t>
            </a:r>
            <a:endParaRPr/>
          </a:p>
        </p:txBody>
      </p:sp>
      <p:cxnSp>
        <p:nvCxnSpPr>
          <p:cNvPr id="234" name="Google Shape;234;p9"/>
          <p:cNvCxnSpPr/>
          <p:nvPr/>
        </p:nvCxnSpPr>
        <p:spPr>
          <a:xfrm>
            <a:off x="4262947" y="2508774"/>
            <a:ext cx="503461" cy="721536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35" name="Google Shape;235;p9"/>
          <p:cNvSpPr/>
          <p:nvPr/>
        </p:nvSpPr>
        <p:spPr>
          <a:xfrm>
            <a:off x="3891234" y="2677810"/>
            <a:ext cx="1094652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chemeClr val="accent3"/>
                </a:solidFill>
                <a:latin typeface="Corbel"/>
                <a:ea typeface="Corbel"/>
                <a:cs typeface="Corbel"/>
                <a:sym typeface="Corbel"/>
              </a:rPr>
              <a:t>Created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OSC Future">
      <a:dk1>
        <a:srgbClr val="000000"/>
      </a:dk1>
      <a:lt1>
        <a:srgbClr val="FFFFFF"/>
      </a:lt1>
      <a:dk2>
        <a:srgbClr val="0C2AD5"/>
      </a:dk2>
      <a:lt2>
        <a:srgbClr val="E7E6E6"/>
      </a:lt2>
      <a:accent1>
        <a:srgbClr val="0C2AD5"/>
      </a:accent1>
      <a:accent2>
        <a:srgbClr val="08C8E9"/>
      </a:accent2>
      <a:accent3>
        <a:srgbClr val="FE6F5B"/>
      </a:accent3>
      <a:accent4>
        <a:srgbClr val="FFCC00"/>
      </a:accent4>
      <a:accent5>
        <a:srgbClr val="0CA88B"/>
      </a:accent5>
      <a:accent6>
        <a:srgbClr val="8A3FFF"/>
      </a:accent6>
      <a:hlink>
        <a:srgbClr val="08C8E9"/>
      </a:hlink>
      <a:folHlink>
        <a:srgbClr val="8A3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1145</Words>
  <Application>Microsoft Macintosh PowerPoint</Application>
  <PresentationFormat>Widescreen</PresentationFormat>
  <Paragraphs>208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Courier New</vt:lpstr>
      <vt:lpstr>Noto Sans Symbols</vt:lpstr>
      <vt:lpstr>Corbel</vt:lpstr>
      <vt:lpstr>Arial</vt:lpstr>
      <vt:lpstr>Office Theme</vt:lpstr>
      <vt:lpstr>WP8 Deep Dive</vt:lpstr>
      <vt:lpstr>WP8 - Commercial Services</vt:lpstr>
      <vt:lpstr>Why Commercial Services?</vt:lpstr>
      <vt:lpstr>Understanding OCRE</vt:lpstr>
      <vt:lpstr>Identifying other necessary services</vt:lpstr>
      <vt:lpstr>European Research Dataspace</vt:lpstr>
      <vt:lpstr>Distribution of Funded Services</vt:lpstr>
      <vt:lpstr>DIHs - Background</vt:lpstr>
      <vt:lpstr>EOSC DIH – Creation to Expansion</vt:lpstr>
      <vt:lpstr>EOSC DIH – Mission, Target Groups, Objectives</vt:lpstr>
      <vt:lpstr>EOSC DIH - Expansion and Operation</vt:lpstr>
      <vt:lpstr>EOSC DIH - Expansion and Operation</vt:lpstr>
      <vt:lpstr>EOSC DIH - Business Pilot support and co-creation</vt:lpstr>
      <vt:lpstr>EOSC DIH - Business Pilot support and co-creation</vt:lpstr>
      <vt:lpstr>EOSC DIH - Impact Assessment and Exploitation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WP8 Deep Dive</dc:title>
  <dc:creator>Veronica Bertacchini</dc:creator>
  <cp:lastModifiedBy>Sy Holsinger</cp:lastModifiedBy>
  <cp:revision>1</cp:revision>
  <dcterms:created xsi:type="dcterms:W3CDTF">2021-10-08T08:42:15Z</dcterms:created>
  <dcterms:modified xsi:type="dcterms:W3CDTF">2021-10-27T08:11:16Z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0x0101000192ECF2C30F744D9B9686E2A04B0D7F</vt:lpwstr>
  </property>
</Properties>
</file>