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6858000" cx="12192000"/>
  <p:notesSz cx="6858000" cy="9144000"/>
  <p:embeddedFontLst>
    <p:embeddedFont>
      <p:font typeface="Helvetica Neue"/>
      <p:regular r:id="rId29"/>
      <p:bold r:id="rId30"/>
      <p:italic r:id="rId31"/>
      <p:boldItalic r:id="rId32"/>
    </p:embeddedFont>
    <p:embeddedFont>
      <p:font typeface="Open Sans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7" roundtripDataSignature="AMtx7mgqmQM3CIWG/DkMzWBrDKmYTBtW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204364C-C77E-436A-B93E-833A7EFDBA66}">
  <a:tblStyle styleId="{8204364C-C77E-436A-B93E-833A7EFDBA6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3D9371DD-08D9-498E-844B-4CA1C824DFB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HelveticaNeu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-italic.fntdata"/><Relationship Id="rId30" Type="http://schemas.openxmlformats.org/officeDocument/2006/relationships/font" Target="fonts/HelveticaNeue-bold.fntdata"/><Relationship Id="rId11" Type="http://schemas.openxmlformats.org/officeDocument/2006/relationships/slide" Target="slides/slide6.xml"/><Relationship Id="rId33" Type="http://schemas.openxmlformats.org/officeDocument/2006/relationships/font" Target="fonts/OpenSans-regular.fntdata"/><Relationship Id="rId10" Type="http://schemas.openxmlformats.org/officeDocument/2006/relationships/slide" Target="slides/slide5.xml"/><Relationship Id="rId32" Type="http://schemas.openxmlformats.org/officeDocument/2006/relationships/font" Target="fonts/HelveticaNeue-boldItalic.fntdata"/><Relationship Id="rId13" Type="http://schemas.openxmlformats.org/officeDocument/2006/relationships/slide" Target="slides/slide8.xml"/><Relationship Id="rId35" Type="http://schemas.openxmlformats.org/officeDocument/2006/relationships/font" Target="fonts/OpenSans-italic.fntdata"/><Relationship Id="rId12" Type="http://schemas.openxmlformats.org/officeDocument/2006/relationships/slide" Target="slides/slide7.xml"/><Relationship Id="rId34" Type="http://schemas.openxmlformats.org/officeDocument/2006/relationships/font" Target="fonts/OpenSans-bold.fntdata"/><Relationship Id="rId15" Type="http://schemas.openxmlformats.org/officeDocument/2006/relationships/slide" Target="slides/slide10.xml"/><Relationship Id="rId37" Type="http://customschemas.google.com/relationships/presentationmetadata" Target="metadata"/><Relationship Id="rId14" Type="http://schemas.openxmlformats.org/officeDocument/2006/relationships/slide" Target="slides/slide9.xml"/><Relationship Id="rId36" Type="http://schemas.openxmlformats.org/officeDocument/2006/relationships/font" Target="fonts/OpenSans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f97cb5f49b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gf97cb5f49b_0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038a44822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038a44822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fc92ad92d3_0_1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fc92ad92d3_0_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fc92ad92d3_0_1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fc92ad92d3_0_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f931e0356e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4" name="Google Shape;314;gf931e0356e_0_3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038252a736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g1038252a736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A60A6"/>
              </a:buClr>
              <a:buSzPts val="1200"/>
              <a:buFont typeface="Helvetica Neue"/>
              <a:buChar char="-"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1038252a736_0_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038252a736_0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g1038252a736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1038252a736_0_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038252a736_0_1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g1038252a736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038252a736_0_3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g1038252a736_0_3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A60A6"/>
              </a:buClr>
              <a:buSzPts val="1200"/>
              <a:buFont typeface="Helvetica Neue"/>
              <a:buChar char="-"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g1038252a736_0_3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038252a736_0_3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g1038252a736_0_3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A60A6"/>
              </a:buClr>
              <a:buSzPts val="1200"/>
              <a:buFont typeface="Helvetica Neue"/>
              <a:buChar char="-"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g1038252a736_0_3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038252a736_0_3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g1038252a736_0_3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A60A6"/>
              </a:buClr>
              <a:buSzPts val="1200"/>
              <a:buFont typeface="Helvetica Neue"/>
              <a:buChar char="-"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1038252a736_0_3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f931e0356e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gf931e0356e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gf931e0356e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nl-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038252a736_0_3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7" name="Google Shape;467;g1038252a736_0_3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A60A6"/>
              </a:buClr>
              <a:buSzPts val="1200"/>
              <a:buFont typeface="Helvetica Neue"/>
              <a:buChar char="-"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g1038252a736_0_3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038252a736_0_3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6" name="Google Shape;476;g1038252a736_0_3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A60A6"/>
              </a:buClr>
              <a:buSzPts val="1200"/>
              <a:buFont typeface="Helvetica Neue"/>
              <a:buChar char="-"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g1038252a736_0_3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fc92ad92d3_0_2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gfc92ad92d3_0_2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A60A6"/>
              </a:buClr>
              <a:buSzPts val="1200"/>
              <a:buFont typeface="Helvetica Neue"/>
              <a:buChar char="-"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fc92ad92d3_0_2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3" name="Google Shape;49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38252a736_0_2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1038252a736_0_2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" name="Google Shape;153;g1038252a736_0_2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nl-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931e0356e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0" name="Google Shape;160;gf931e0356e_0_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f931e0356e_0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gf931e0356e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gf931e0356e_0_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nl-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fc92ad92d3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fc92ad92d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038a44822d_0_1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1038a44822d_0_1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38a44822d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38a44822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038a44822d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g1038a44822d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55" name="Google Shape;255;g1038a44822d_0_10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nl-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egi.eu/projects/egi-ace" TargetMode="External"/><Relationship Id="rId3" Type="http://schemas.openxmlformats.org/officeDocument/2006/relationships/image" Target="../media/image18.png"/><Relationship Id="rId4" Type="http://schemas.openxmlformats.org/officeDocument/2006/relationships/hyperlink" Target="https://www.linkedin.com/company/egi-foundation" TargetMode="External"/><Relationship Id="rId10" Type="http://schemas.openxmlformats.org/officeDocument/2006/relationships/hyperlink" Target="https://twitter.com/egi_einfra" TargetMode="External"/><Relationship Id="rId9" Type="http://schemas.openxmlformats.org/officeDocument/2006/relationships/hyperlink" Target="https://nl.linkedin.com/company/egi-foundation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s://twitter.com/EGI_eInfra?ref_src=twsrc%5Egoogle%7Ctwcamp%5Eserp%7Ctwgr%5Eauthor" TargetMode="External"/><Relationship Id="rId7" Type="http://schemas.openxmlformats.org/officeDocument/2006/relationships/image" Target="../media/image7.png"/><Relationship Id="rId8" Type="http://schemas.openxmlformats.org/officeDocument/2006/relationships/image" Target="../media/image8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7886" y="0"/>
            <a:ext cx="12191999" cy="6858000"/>
          </a:xfrm>
          <a:prstGeom prst="rect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5"/>
          <p:cNvSpPr/>
          <p:nvPr/>
        </p:nvSpPr>
        <p:spPr>
          <a:xfrm flipH="1" rot="5400000">
            <a:off x="2678980" y="-2686335"/>
            <a:ext cx="6858000" cy="12230670"/>
          </a:xfrm>
          <a:custGeom>
            <a:rect b="b" l="l" r="r" t="t"/>
            <a:pathLst>
              <a:path extrusionOk="0" h="4627079" w="3824383">
                <a:moveTo>
                  <a:pt x="2607273" y="9077"/>
                </a:moveTo>
                <a:lnTo>
                  <a:pt x="3824383" y="11865"/>
                </a:lnTo>
                <a:lnTo>
                  <a:pt x="3824383" y="4623476"/>
                </a:lnTo>
                <a:lnTo>
                  <a:pt x="1418" y="4627079"/>
                </a:lnTo>
                <a:cubicBezTo>
                  <a:pt x="945" y="3911813"/>
                  <a:pt x="473" y="3196546"/>
                  <a:pt x="0" y="2481280"/>
                </a:cubicBezTo>
                <a:cubicBezTo>
                  <a:pt x="579040" y="2243155"/>
                  <a:pt x="327586" y="807721"/>
                  <a:pt x="692711" y="385446"/>
                </a:cubicBezTo>
                <a:cubicBezTo>
                  <a:pt x="1258101" y="-75694"/>
                  <a:pt x="2219038" y="2249"/>
                  <a:pt x="2607273" y="9077"/>
                </a:cubicBezTo>
                <a:close/>
              </a:path>
            </a:pathLst>
          </a:custGeom>
          <a:solidFill>
            <a:srgbClr val="0067B1">
              <a:alpha val="8901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8265717" y="631031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grpSp>
        <p:nvGrpSpPr>
          <p:cNvPr id="23" name="Google Shape;23;p5"/>
          <p:cNvGrpSpPr/>
          <p:nvPr/>
        </p:nvGrpSpPr>
        <p:grpSpPr>
          <a:xfrm>
            <a:off x="10010564" y="0"/>
            <a:ext cx="1996706" cy="1864094"/>
            <a:chOff x="10195294" y="-38496"/>
            <a:chExt cx="1996706" cy="1864094"/>
          </a:xfrm>
        </p:grpSpPr>
        <p:sp>
          <p:nvSpPr>
            <p:cNvPr id="24" name="Google Shape;24;p5"/>
            <p:cNvSpPr/>
            <p:nvPr/>
          </p:nvSpPr>
          <p:spPr>
            <a:xfrm rot="5400000">
              <a:off x="10261600" y="-104802"/>
              <a:ext cx="1864094" cy="1996706"/>
            </a:xfrm>
            <a:prstGeom prst="flowChartDelay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picture containing background pattern&#10;&#10;Description automatically generated" id="25" name="Google Shape;25;p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0358002" y="184067"/>
              <a:ext cx="1683183" cy="9871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De Europese vlag | Europese Unie" id="26" name="Google Shape;2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393" y="6366986"/>
            <a:ext cx="500380" cy="33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/>
          <p:nvPr>
            <p:ph idx="1" type="body"/>
          </p:nvPr>
        </p:nvSpPr>
        <p:spPr>
          <a:xfrm>
            <a:off x="970280" y="927618"/>
            <a:ext cx="8487038" cy="582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6240144" y="6408252"/>
            <a:ext cx="1966595" cy="358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3" type="body"/>
          </p:nvPr>
        </p:nvSpPr>
        <p:spPr>
          <a:xfrm>
            <a:off x="970280" y="1649130"/>
            <a:ext cx="8486775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4" type="body"/>
          </p:nvPr>
        </p:nvSpPr>
        <p:spPr>
          <a:xfrm>
            <a:off x="970280" y="2450474"/>
            <a:ext cx="5467350" cy="12757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5" type="body"/>
          </p:nvPr>
        </p:nvSpPr>
        <p:spPr>
          <a:xfrm>
            <a:off x="970280" y="5317989"/>
            <a:ext cx="6253162" cy="947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sz="1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6" type="body"/>
          </p:nvPr>
        </p:nvSpPr>
        <p:spPr>
          <a:xfrm>
            <a:off x="1562773" y="6356350"/>
            <a:ext cx="4107497" cy="320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f931e0356e_0_456"/>
          <p:cNvSpPr txBox="1"/>
          <p:nvPr>
            <p:ph type="title"/>
          </p:nvPr>
        </p:nvSpPr>
        <p:spPr>
          <a:xfrm>
            <a:off x="3438769" y="225527"/>
            <a:ext cx="63051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3300"/>
              <a:buFont typeface="Calibri"/>
              <a:buNone/>
              <a:defRPr b="1" i="0" sz="33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gf931e0356e_0_456"/>
          <p:cNvSpPr txBox="1"/>
          <p:nvPr>
            <p:ph idx="1" type="subTitle"/>
          </p:nvPr>
        </p:nvSpPr>
        <p:spPr>
          <a:xfrm>
            <a:off x="3438768" y="837811"/>
            <a:ext cx="63051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Arial"/>
              <a:buNone/>
              <a:defRPr b="0" i="1" sz="27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gf931e0356e_0_45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">
  <p:cSld name="Text + imag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f931e0356e_0_459"/>
          <p:cNvSpPr/>
          <p:nvPr>
            <p:ph idx="2" type="pic"/>
          </p:nvPr>
        </p:nvSpPr>
        <p:spPr>
          <a:xfrm>
            <a:off x="6199910" y="1826684"/>
            <a:ext cx="5701200" cy="42627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gf931e0356e_0_459"/>
          <p:cNvSpPr txBox="1"/>
          <p:nvPr>
            <p:ph type="title"/>
          </p:nvPr>
        </p:nvSpPr>
        <p:spPr>
          <a:xfrm>
            <a:off x="3438769" y="225527"/>
            <a:ext cx="63051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3300"/>
              <a:buFont typeface="Calibri"/>
              <a:buNone/>
              <a:defRPr b="1" i="0" sz="33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gf931e0356e_0_459"/>
          <p:cNvSpPr txBox="1"/>
          <p:nvPr>
            <p:ph idx="1" type="subTitle"/>
          </p:nvPr>
        </p:nvSpPr>
        <p:spPr>
          <a:xfrm>
            <a:off x="3438768" y="837811"/>
            <a:ext cx="63051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Arial"/>
              <a:buNone/>
              <a:defRPr b="0" i="1" sz="27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gf931e0356e_0_459"/>
          <p:cNvSpPr txBox="1"/>
          <p:nvPr>
            <p:ph idx="3" type="body"/>
          </p:nvPr>
        </p:nvSpPr>
        <p:spPr>
          <a:xfrm>
            <a:off x="235528" y="1825625"/>
            <a:ext cx="5756400" cy="42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0005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urier New"/>
              <a:buChar char="o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⮚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gf931e0356e_0_45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038252a736_0_197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g1038252a736_0_197"/>
          <p:cNvSpPr txBox="1"/>
          <p:nvPr>
            <p:ph idx="1" type="body"/>
          </p:nvPr>
        </p:nvSpPr>
        <p:spPr>
          <a:xfrm>
            <a:off x="609600" y="1600206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g1038252a736_0_197"/>
          <p:cNvSpPr txBox="1"/>
          <p:nvPr>
            <p:ph idx="2" type="body"/>
          </p:nvPr>
        </p:nvSpPr>
        <p:spPr>
          <a:xfrm>
            <a:off x="6197600" y="1600206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g1038252a736_0_197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g1038252a736_0_197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g1038252a736_0_197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">
  <p:cSld name="1 Colum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038a44822d_0_103"/>
          <p:cNvSpPr txBox="1"/>
          <p:nvPr>
            <p:ph idx="1" type="subTitle"/>
          </p:nvPr>
        </p:nvSpPr>
        <p:spPr>
          <a:xfrm>
            <a:off x="3438768" y="628359"/>
            <a:ext cx="630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Arial"/>
              <a:buNone/>
              <a:defRPr b="0" i="1" sz="27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Google Shape;121;g1038a44822d_0_103"/>
          <p:cNvSpPr txBox="1"/>
          <p:nvPr>
            <p:ph idx="2" type="body"/>
          </p:nvPr>
        </p:nvSpPr>
        <p:spPr>
          <a:xfrm>
            <a:off x="254000" y="1220891"/>
            <a:ext cx="11684100" cy="5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000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urier New"/>
              <a:buChar char="o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⮚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g1038a44822d_0_103"/>
          <p:cNvSpPr txBox="1"/>
          <p:nvPr>
            <p:ph type="title"/>
          </p:nvPr>
        </p:nvSpPr>
        <p:spPr>
          <a:xfrm>
            <a:off x="3438769" y="169145"/>
            <a:ext cx="63051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3300"/>
              <a:buFont typeface="Calibri"/>
              <a:buNone/>
              <a:defRPr b="1" i="0" sz="33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ext">
  <p:cSld name="2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038a44822d_0_184"/>
          <p:cNvSpPr txBox="1"/>
          <p:nvPr>
            <p:ph idx="1" type="body"/>
          </p:nvPr>
        </p:nvSpPr>
        <p:spPr>
          <a:xfrm>
            <a:off x="235527" y="1825625"/>
            <a:ext cx="11672400" cy="42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ourier New"/>
              <a:buChar char="o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⮚"/>
              <a:def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" name="Google Shape;125;g1038a44822d_0_184"/>
          <p:cNvSpPr txBox="1"/>
          <p:nvPr>
            <p:ph type="title"/>
          </p:nvPr>
        </p:nvSpPr>
        <p:spPr>
          <a:xfrm>
            <a:off x="3438769" y="225527"/>
            <a:ext cx="63051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1" i="0" sz="33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g1038a44822d_0_184"/>
          <p:cNvSpPr txBox="1"/>
          <p:nvPr>
            <p:ph idx="2" type="subTitle"/>
          </p:nvPr>
        </p:nvSpPr>
        <p:spPr>
          <a:xfrm>
            <a:off x="3438768" y="837811"/>
            <a:ext cx="63051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1" sz="27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fc92ad92d3_0_213"/>
          <p:cNvSpPr txBox="1"/>
          <p:nvPr>
            <p:ph type="title"/>
          </p:nvPr>
        </p:nvSpPr>
        <p:spPr>
          <a:xfrm>
            <a:off x="838200" y="365125"/>
            <a:ext cx="9184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7B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gfc92ad92d3_0_21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gfc92ad92d3_0_213"/>
          <p:cNvSpPr txBox="1"/>
          <p:nvPr>
            <p:ph idx="10" type="dt"/>
          </p:nvPr>
        </p:nvSpPr>
        <p:spPr>
          <a:xfrm>
            <a:off x="609600" y="63563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gfc92ad92d3_0_213"/>
          <p:cNvSpPr txBox="1"/>
          <p:nvPr>
            <p:ph idx="11" type="ftr"/>
          </p:nvPr>
        </p:nvSpPr>
        <p:spPr>
          <a:xfrm>
            <a:off x="4165601" y="6356352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gfc92ad92d3_0_213"/>
          <p:cNvSpPr txBox="1"/>
          <p:nvPr>
            <p:ph idx="12" type="sldNum"/>
          </p:nvPr>
        </p:nvSpPr>
        <p:spPr>
          <a:xfrm>
            <a:off x="8737601" y="63563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itle">
  <p:cSld name="TITL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gf931e0356e_0_533"/>
          <p:cNvPicPr preferRelativeResize="0"/>
          <p:nvPr/>
        </p:nvPicPr>
        <p:blipFill rotWithShape="1">
          <a:blip r:embed="rId2">
            <a:alphaModFix/>
          </a:blip>
          <a:srcRect b="0" l="0" r="6524" t="0"/>
          <a:stretch/>
        </p:blipFill>
        <p:spPr>
          <a:xfrm>
            <a:off x="0" y="3589333"/>
            <a:ext cx="12192000" cy="326866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gf931e0356e_0_533"/>
          <p:cNvSpPr txBox="1"/>
          <p:nvPr>
            <p:ph type="ctrTitle"/>
          </p:nvPr>
        </p:nvSpPr>
        <p:spPr>
          <a:xfrm>
            <a:off x="3801167" y="1937767"/>
            <a:ext cx="83397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700"/>
              <a:buFont typeface="Open Sans"/>
              <a:buChar char="●"/>
              <a:defRPr b="0" i="0" sz="3700" u="none" cap="none" strike="noStrik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○"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■"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●"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○"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■"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●"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○"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■"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gf931e0356e_0_533"/>
          <p:cNvSpPr txBox="1"/>
          <p:nvPr>
            <p:ph idx="1" type="subTitle"/>
          </p:nvPr>
        </p:nvSpPr>
        <p:spPr>
          <a:xfrm>
            <a:off x="5927067" y="4754867"/>
            <a:ext cx="6213600" cy="12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Open Sans"/>
              <a:buNone/>
              <a:defRPr b="0" i="0" sz="3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7" name="Google Shape;37;gf931e0356e_0_533"/>
          <p:cNvPicPr preferRelativeResize="0"/>
          <p:nvPr/>
        </p:nvPicPr>
        <p:blipFill rotWithShape="1">
          <a:blip r:embed="rId3">
            <a:alphaModFix/>
          </a:blip>
          <a:srcRect b="0" l="0" r="0" t="45881"/>
          <a:stretch/>
        </p:blipFill>
        <p:spPr>
          <a:xfrm>
            <a:off x="1652533" y="3589333"/>
            <a:ext cx="2148634" cy="941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(template)">
  <p:cSld name="Title and content (template)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1062392" y="365125"/>
            <a:ext cx="882791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7B1"/>
              </a:buClr>
              <a:buSzPts val="4400"/>
              <a:buFont typeface="Arial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840924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1062393" y="2005012"/>
            <a:ext cx="882791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2800"/>
              <a:buChar char="•"/>
              <a:defRPr>
                <a:solidFill>
                  <a:srgbClr val="EF8200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2" type="body"/>
          </p:nvPr>
        </p:nvSpPr>
        <p:spPr>
          <a:xfrm>
            <a:off x="6202045" y="6400218"/>
            <a:ext cx="1966595" cy="358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De Europese vlag | Europese Unie" id="43" name="Google Shape;43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2393" y="6366986"/>
            <a:ext cx="500380" cy="33337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6"/>
          <p:cNvSpPr txBox="1"/>
          <p:nvPr>
            <p:ph idx="3" type="body"/>
          </p:nvPr>
        </p:nvSpPr>
        <p:spPr>
          <a:xfrm>
            <a:off x="1562773" y="6356350"/>
            <a:ext cx="4107497" cy="320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f931e0356e_0_452"/>
          <p:cNvSpPr txBox="1"/>
          <p:nvPr>
            <p:ph idx="1" type="body"/>
          </p:nvPr>
        </p:nvSpPr>
        <p:spPr>
          <a:xfrm>
            <a:off x="235527" y="1825625"/>
            <a:ext cx="11672400" cy="42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0005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urier New"/>
              <a:buChar char="o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⮚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gf931e0356e_0_452"/>
          <p:cNvSpPr txBox="1"/>
          <p:nvPr>
            <p:ph type="title"/>
          </p:nvPr>
        </p:nvSpPr>
        <p:spPr>
          <a:xfrm>
            <a:off x="3438769" y="225527"/>
            <a:ext cx="63051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3300"/>
              <a:buFont typeface="Calibri"/>
              <a:buNone/>
              <a:defRPr b="1" i="0" sz="33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gf931e0356e_0_452"/>
          <p:cNvSpPr txBox="1"/>
          <p:nvPr>
            <p:ph idx="2" type="subTitle"/>
          </p:nvPr>
        </p:nvSpPr>
        <p:spPr>
          <a:xfrm>
            <a:off x="3438768" y="837811"/>
            <a:ext cx="63051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Arial"/>
              <a:buNone/>
              <a:defRPr b="0" i="1" sz="27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gf931e0356e_0_45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2 columns">
  <p:cSld name="Text 2 column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f931e0356e_0_464"/>
          <p:cNvSpPr txBox="1"/>
          <p:nvPr>
            <p:ph type="title"/>
          </p:nvPr>
        </p:nvSpPr>
        <p:spPr>
          <a:xfrm>
            <a:off x="3438769" y="225527"/>
            <a:ext cx="63051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3300"/>
              <a:buFont typeface="Calibri"/>
              <a:buNone/>
              <a:defRPr b="1" i="0" sz="33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gf931e0356e_0_464"/>
          <p:cNvSpPr txBox="1"/>
          <p:nvPr>
            <p:ph idx="1" type="subTitle"/>
          </p:nvPr>
        </p:nvSpPr>
        <p:spPr>
          <a:xfrm>
            <a:off x="3438768" y="837811"/>
            <a:ext cx="63051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Arial"/>
              <a:buNone/>
              <a:defRPr b="0" i="1" sz="27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gf931e0356e_0_464"/>
          <p:cNvSpPr txBox="1"/>
          <p:nvPr>
            <p:ph idx="2" type="body"/>
          </p:nvPr>
        </p:nvSpPr>
        <p:spPr>
          <a:xfrm>
            <a:off x="235528" y="1825625"/>
            <a:ext cx="5756400" cy="42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0005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urier New"/>
              <a:buChar char="o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⮚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gf931e0356e_0_464"/>
          <p:cNvSpPr txBox="1"/>
          <p:nvPr>
            <p:ph idx="3" type="body"/>
          </p:nvPr>
        </p:nvSpPr>
        <p:spPr>
          <a:xfrm>
            <a:off x="6199909" y="1825625"/>
            <a:ext cx="5756400" cy="42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0005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urier New"/>
              <a:buChar char="o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⮚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gf931e0356e_0_46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/>
          <p:nvPr/>
        </p:nvSpPr>
        <p:spPr>
          <a:xfrm>
            <a:off x="-2" y="0"/>
            <a:ext cx="12191999" cy="6858000"/>
          </a:xfrm>
          <a:prstGeom prst="rect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7"/>
          <p:cNvSpPr/>
          <p:nvPr/>
        </p:nvSpPr>
        <p:spPr>
          <a:xfrm flipH="1" rot="-5400000">
            <a:off x="3992457" y="-1333411"/>
            <a:ext cx="4207087" cy="12192002"/>
          </a:xfrm>
          <a:custGeom>
            <a:rect b="b" l="l" r="r" t="t"/>
            <a:pathLst>
              <a:path extrusionOk="0" h="4612449" w="3804471">
                <a:moveTo>
                  <a:pt x="3685877" y="0"/>
                </a:moveTo>
                <a:lnTo>
                  <a:pt x="3804471" y="838"/>
                </a:lnTo>
                <a:lnTo>
                  <a:pt x="3804471" y="4612449"/>
                </a:lnTo>
                <a:lnTo>
                  <a:pt x="0" y="4612449"/>
                </a:lnTo>
                <a:lnTo>
                  <a:pt x="186163" y="4536246"/>
                </a:lnTo>
                <a:cubicBezTo>
                  <a:pt x="765203" y="4298121"/>
                  <a:pt x="1477197" y="3986971"/>
                  <a:pt x="1842322" y="3564696"/>
                </a:cubicBezTo>
                <a:cubicBezTo>
                  <a:pt x="2572572" y="2720146"/>
                  <a:pt x="2296347" y="1802571"/>
                  <a:pt x="2566222" y="1031046"/>
                </a:cubicBezTo>
                <a:cubicBezTo>
                  <a:pt x="2751761" y="500623"/>
                  <a:pt x="3171407" y="36229"/>
                  <a:pt x="3685877" y="0"/>
                </a:cubicBezTo>
                <a:close/>
              </a:path>
            </a:pathLst>
          </a:custGeom>
          <a:solidFill>
            <a:srgbClr val="0067B1">
              <a:alpha val="8901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7"/>
          <p:cNvSpPr txBox="1"/>
          <p:nvPr>
            <p:ph idx="12" type="sldNum"/>
          </p:nvPr>
        </p:nvSpPr>
        <p:spPr>
          <a:xfrm>
            <a:off x="9479560" y="6356350"/>
            <a:ext cx="16728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60" name="Google Shape;60;p7"/>
          <p:cNvSpPr txBox="1"/>
          <p:nvPr/>
        </p:nvSpPr>
        <p:spPr>
          <a:xfrm>
            <a:off x="995023" y="2108104"/>
            <a:ext cx="4224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nl-NL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Website: </a:t>
            </a:r>
            <a:r>
              <a:rPr b="1" i="0" lang="nl-NL" sz="18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www.egi.eu/projects/egi-ace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" name="Google Shape;61;p7"/>
          <p:cNvGrpSpPr/>
          <p:nvPr/>
        </p:nvGrpSpPr>
        <p:grpSpPr>
          <a:xfrm>
            <a:off x="10010564" y="0"/>
            <a:ext cx="1996706" cy="1864094"/>
            <a:chOff x="10195294" y="-38496"/>
            <a:chExt cx="1996706" cy="1864094"/>
          </a:xfrm>
        </p:grpSpPr>
        <p:sp>
          <p:nvSpPr>
            <p:cNvPr id="62" name="Google Shape;62;p7"/>
            <p:cNvSpPr/>
            <p:nvPr/>
          </p:nvSpPr>
          <p:spPr>
            <a:xfrm rot="5400000">
              <a:off x="10261600" y="-104802"/>
              <a:ext cx="1864094" cy="1996706"/>
            </a:xfrm>
            <a:prstGeom prst="flowChartDelay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picture containing background pattern&#10;&#10;Description automatically generated" id="63" name="Google Shape;63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358002" y="184067"/>
              <a:ext cx="1683183" cy="9871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4" name="Google Shape;64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7986" y="2612469"/>
            <a:ext cx="394680" cy="3946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bijl, vectorafbeeldingen&#10;&#10;Automatisch gegenereerde beschrijving" id="65" name="Google Shape;65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49290" y="2599332"/>
            <a:ext cx="471638" cy="47163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 txBox="1"/>
          <p:nvPr>
            <p:ph idx="1" type="body"/>
          </p:nvPr>
        </p:nvSpPr>
        <p:spPr>
          <a:xfrm>
            <a:off x="995023" y="1157718"/>
            <a:ext cx="4895850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7"/>
          <p:cNvSpPr txBox="1"/>
          <p:nvPr>
            <p:ph idx="2" type="body"/>
          </p:nvPr>
        </p:nvSpPr>
        <p:spPr>
          <a:xfrm>
            <a:off x="6224905" y="6412644"/>
            <a:ext cx="1966595" cy="358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De Europese vlag | Europese Unie" id="68" name="Google Shape;68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62393" y="6366986"/>
            <a:ext cx="500380" cy="3333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7"/>
          <p:cNvSpPr txBox="1"/>
          <p:nvPr/>
        </p:nvSpPr>
        <p:spPr>
          <a:xfrm>
            <a:off x="1452666" y="2625143"/>
            <a:ext cx="190308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nl-NL" sz="18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EGI Foundation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7"/>
          <p:cNvSpPr txBox="1"/>
          <p:nvPr/>
        </p:nvSpPr>
        <p:spPr>
          <a:xfrm>
            <a:off x="3989901" y="2637817"/>
            <a:ext cx="156324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nl-NL" sz="18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@EGI_eInfra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7"/>
          <p:cNvSpPr txBox="1"/>
          <p:nvPr>
            <p:ph idx="3" type="body"/>
          </p:nvPr>
        </p:nvSpPr>
        <p:spPr>
          <a:xfrm>
            <a:off x="1562773" y="6356350"/>
            <a:ext cx="4107497" cy="320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(template)">
  <p:cSld name="Two content (template)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>
            <p:ph type="title"/>
          </p:nvPr>
        </p:nvSpPr>
        <p:spPr>
          <a:xfrm>
            <a:off x="1054009" y="355600"/>
            <a:ext cx="894387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7B1"/>
              </a:buClr>
              <a:buSzPts val="4400"/>
              <a:buFont typeface="Arial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8"/>
          <p:cNvSpPr txBox="1"/>
          <p:nvPr>
            <p:ph idx="1" type="body"/>
          </p:nvPr>
        </p:nvSpPr>
        <p:spPr>
          <a:xfrm>
            <a:off x="1062393" y="1681163"/>
            <a:ext cx="4935182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5" name="Google Shape;75;p8"/>
          <p:cNvSpPr txBox="1"/>
          <p:nvPr>
            <p:ph idx="2" type="body"/>
          </p:nvPr>
        </p:nvSpPr>
        <p:spPr>
          <a:xfrm>
            <a:off x="1062393" y="2505075"/>
            <a:ext cx="4935182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B1"/>
              </a:buClr>
              <a:buSzPts val="2800"/>
              <a:buChar char="•"/>
              <a:defRPr>
                <a:solidFill>
                  <a:srgbClr val="0067B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7" name="Google Shape;77;p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7B1"/>
              </a:buClr>
              <a:buSzPts val="2800"/>
              <a:buChar char="•"/>
              <a:defRPr>
                <a:solidFill>
                  <a:srgbClr val="0067B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8"/>
          <p:cNvSpPr txBox="1"/>
          <p:nvPr>
            <p:ph idx="12" type="sldNum"/>
          </p:nvPr>
        </p:nvSpPr>
        <p:spPr>
          <a:xfrm>
            <a:off x="840924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79" name="Google Shape;79;p8"/>
          <p:cNvSpPr txBox="1"/>
          <p:nvPr>
            <p:ph idx="5" type="body"/>
          </p:nvPr>
        </p:nvSpPr>
        <p:spPr>
          <a:xfrm>
            <a:off x="6202045" y="6400218"/>
            <a:ext cx="1966595" cy="358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De Europese vlag | Europese Unie" id="80" name="Google Shape;8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2393" y="6366986"/>
            <a:ext cx="500380" cy="3333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8"/>
          <p:cNvSpPr txBox="1"/>
          <p:nvPr>
            <p:ph idx="6" type="body"/>
          </p:nvPr>
        </p:nvSpPr>
        <p:spPr>
          <a:xfrm>
            <a:off x="1562773" y="6356350"/>
            <a:ext cx="4107497" cy="320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/>
          <p:nvPr>
            <p:ph type="title"/>
          </p:nvPr>
        </p:nvSpPr>
        <p:spPr>
          <a:xfrm>
            <a:off x="1048007" y="449262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7B1"/>
              </a:buClr>
              <a:buSzPts val="3200"/>
              <a:buFont typeface="Arial"/>
              <a:buNone/>
              <a:defRPr b="1"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9"/>
          <p:cNvSpPr txBox="1"/>
          <p:nvPr>
            <p:ph idx="1" type="body"/>
          </p:nvPr>
        </p:nvSpPr>
        <p:spPr>
          <a:xfrm>
            <a:off x="4980244" y="987425"/>
            <a:ext cx="5085776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3200"/>
              <a:buChar char="•"/>
              <a:defRPr b="1"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5" name="Google Shape;85;p9"/>
          <p:cNvSpPr txBox="1"/>
          <p:nvPr>
            <p:ph idx="2" type="body"/>
          </p:nvPr>
        </p:nvSpPr>
        <p:spPr>
          <a:xfrm>
            <a:off x="1048007" y="2049462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6" name="Google Shape;86;p9"/>
          <p:cNvSpPr txBox="1"/>
          <p:nvPr>
            <p:ph idx="12" type="sldNum"/>
          </p:nvPr>
        </p:nvSpPr>
        <p:spPr>
          <a:xfrm>
            <a:off x="840924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87" name="Google Shape;87;p9"/>
          <p:cNvSpPr txBox="1"/>
          <p:nvPr>
            <p:ph idx="3" type="body"/>
          </p:nvPr>
        </p:nvSpPr>
        <p:spPr>
          <a:xfrm>
            <a:off x="6202045" y="6400218"/>
            <a:ext cx="1966595" cy="358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De Europese vlag | Europese Unie" id="88" name="Google Shape;8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2393" y="6366986"/>
            <a:ext cx="500380" cy="3333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9"/>
          <p:cNvSpPr txBox="1"/>
          <p:nvPr>
            <p:ph idx="4" type="body"/>
          </p:nvPr>
        </p:nvSpPr>
        <p:spPr>
          <a:xfrm>
            <a:off x="1562773" y="6356350"/>
            <a:ext cx="4107497" cy="320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(incl image)">
  <p:cSld name="Title and content (incl image)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0"/>
          <p:cNvPicPr preferRelativeResize="0"/>
          <p:nvPr/>
        </p:nvPicPr>
        <p:blipFill rotWithShape="1">
          <a:blip r:embed="rId2">
            <a:alphaModFix/>
          </a:blip>
          <a:srcRect b="-495" l="10706" r="40786" t="2901"/>
          <a:stretch/>
        </p:blipFill>
        <p:spPr>
          <a:xfrm>
            <a:off x="7134497" y="0"/>
            <a:ext cx="5075583" cy="690795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0"/>
          <p:cNvSpPr/>
          <p:nvPr/>
        </p:nvSpPr>
        <p:spPr>
          <a:xfrm rot="-7235639">
            <a:off x="-739365" y="-2212906"/>
            <a:ext cx="10402493" cy="11283813"/>
          </a:xfrm>
          <a:custGeom>
            <a:rect b="b" l="l" r="r" t="t"/>
            <a:pathLst>
              <a:path extrusionOk="0" h="11109864" w="10337685">
                <a:moveTo>
                  <a:pt x="10337685" y="3490386"/>
                </a:moveTo>
                <a:lnTo>
                  <a:pt x="5832618" y="11109864"/>
                </a:lnTo>
                <a:lnTo>
                  <a:pt x="5775875" y="11080836"/>
                </a:lnTo>
                <a:cubicBezTo>
                  <a:pt x="5695574" y="11041953"/>
                  <a:pt x="5613939" y="11006746"/>
                  <a:pt x="5531765" y="10975405"/>
                </a:cubicBezTo>
                <a:cubicBezTo>
                  <a:pt x="4780452" y="10696213"/>
                  <a:pt x="3961522" y="10659477"/>
                  <a:pt x="3172643" y="10483146"/>
                </a:cubicBezTo>
                <a:cubicBezTo>
                  <a:pt x="2778204" y="10398654"/>
                  <a:pt x="2378130" y="10264569"/>
                  <a:pt x="2029709" y="10064359"/>
                </a:cubicBezTo>
                <a:cubicBezTo>
                  <a:pt x="1681287" y="9864149"/>
                  <a:pt x="1384518" y="9597814"/>
                  <a:pt x="1196690" y="9248825"/>
                </a:cubicBezTo>
                <a:cubicBezTo>
                  <a:pt x="926216" y="8749219"/>
                  <a:pt x="888652" y="8102669"/>
                  <a:pt x="445377" y="7742660"/>
                </a:cubicBezTo>
                <a:cubicBezTo>
                  <a:pt x="355219" y="7672863"/>
                  <a:pt x="255670" y="7617759"/>
                  <a:pt x="152364" y="7568166"/>
                </a:cubicBezTo>
                <a:lnTo>
                  <a:pt x="0" y="7499874"/>
                </a:lnTo>
                <a:lnTo>
                  <a:pt x="1079898" y="5673429"/>
                </a:lnTo>
                <a:lnTo>
                  <a:pt x="4434351" y="0"/>
                </a:lnTo>
                <a:close/>
              </a:path>
            </a:pathLst>
          </a:custGeom>
          <a:solidFill>
            <a:srgbClr val="0067B1"/>
          </a:solidFill>
          <a:ln cap="flat" cmpd="sng" w="12700">
            <a:solidFill>
              <a:srgbClr val="0067B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0"/>
          <p:cNvSpPr txBox="1"/>
          <p:nvPr>
            <p:ph type="title"/>
          </p:nvPr>
        </p:nvSpPr>
        <p:spPr>
          <a:xfrm>
            <a:off x="1062393" y="365126"/>
            <a:ext cx="712910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0"/>
          <p:cNvSpPr txBox="1"/>
          <p:nvPr>
            <p:ph idx="1" type="body"/>
          </p:nvPr>
        </p:nvSpPr>
        <p:spPr>
          <a:xfrm>
            <a:off x="1062393" y="2055814"/>
            <a:ext cx="7129107" cy="3554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10"/>
          <p:cNvSpPr txBox="1"/>
          <p:nvPr>
            <p:ph idx="12" type="sldNum"/>
          </p:nvPr>
        </p:nvSpPr>
        <p:spPr>
          <a:xfrm>
            <a:off x="840924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grpSp>
        <p:nvGrpSpPr>
          <p:cNvPr id="96" name="Google Shape;96;p10"/>
          <p:cNvGrpSpPr/>
          <p:nvPr/>
        </p:nvGrpSpPr>
        <p:grpSpPr>
          <a:xfrm>
            <a:off x="10010564" y="0"/>
            <a:ext cx="1996706" cy="1864094"/>
            <a:chOff x="10195294" y="-38496"/>
            <a:chExt cx="1996706" cy="1864094"/>
          </a:xfrm>
        </p:grpSpPr>
        <p:sp>
          <p:nvSpPr>
            <p:cNvPr id="97" name="Google Shape;97;p10"/>
            <p:cNvSpPr/>
            <p:nvPr/>
          </p:nvSpPr>
          <p:spPr>
            <a:xfrm rot="5400000">
              <a:off x="10261600" y="-104802"/>
              <a:ext cx="1864094" cy="1996706"/>
            </a:xfrm>
            <a:prstGeom prst="flowChartDelay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picture containing background pattern&#10;&#10;Description automatically generated" id="98" name="Google Shape;98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358002" y="184067"/>
              <a:ext cx="1683183" cy="9871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" name="Google Shape;99;p10"/>
          <p:cNvSpPr txBox="1"/>
          <p:nvPr>
            <p:ph idx="2" type="body"/>
          </p:nvPr>
        </p:nvSpPr>
        <p:spPr>
          <a:xfrm>
            <a:off x="6224905" y="6412644"/>
            <a:ext cx="1966595" cy="358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De Europese vlag | Europese Unie" id="100" name="Google Shape;10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393" y="6366986"/>
            <a:ext cx="500380" cy="33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0"/>
          <p:cNvSpPr txBox="1"/>
          <p:nvPr>
            <p:ph idx="3" type="body"/>
          </p:nvPr>
        </p:nvSpPr>
        <p:spPr>
          <a:xfrm>
            <a:off x="1562773" y="6356350"/>
            <a:ext cx="4107497" cy="320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/>
          <p:nvPr/>
        </p:nvSpPr>
        <p:spPr>
          <a:xfrm flipH="1">
            <a:off x="-2" y="5872293"/>
            <a:ext cx="1124127" cy="985707"/>
          </a:xfrm>
          <a:custGeom>
            <a:rect b="b" l="l" r="r" t="t"/>
            <a:pathLst>
              <a:path extrusionOk="0" h="4612449" w="3804471">
                <a:moveTo>
                  <a:pt x="3685877" y="0"/>
                </a:moveTo>
                <a:lnTo>
                  <a:pt x="3804471" y="838"/>
                </a:lnTo>
                <a:lnTo>
                  <a:pt x="3804471" y="4612449"/>
                </a:lnTo>
                <a:lnTo>
                  <a:pt x="0" y="4612449"/>
                </a:lnTo>
                <a:lnTo>
                  <a:pt x="186163" y="4536246"/>
                </a:lnTo>
                <a:cubicBezTo>
                  <a:pt x="765203" y="4298121"/>
                  <a:pt x="1477197" y="3986971"/>
                  <a:pt x="1842322" y="3564696"/>
                </a:cubicBezTo>
                <a:cubicBezTo>
                  <a:pt x="2572572" y="2720146"/>
                  <a:pt x="2296347" y="1802571"/>
                  <a:pt x="2566222" y="1031046"/>
                </a:cubicBezTo>
                <a:cubicBezTo>
                  <a:pt x="2751761" y="500623"/>
                  <a:pt x="3171407" y="36229"/>
                  <a:pt x="3685877" y="0"/>
                </a:cubicBezTo>
                <a:close/>
              </a:path>
            </a:pathLst>
          </a:custGeom>
          <a:solidFill>
            <a:srgbClr val="EF8200">
              <a:alpha val="8901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EF82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4"/>
          <p:cNvSpPr/>
          <p:nvPr/>
        </p:nvSpPr>
        <p:spPr>
          <a:xfrm flipH="1" rot="5400000">
            <a:off x="1200466" y="-1200471"/>
            <a:ext cx="1231497" cy="3632435"/>
          </a:xfrm>
          <a:custGeom>
            <a:rect b="b" l="l" r="r" t="t"/>
            <a:pathLst>
              <a:path extrusionOk="0" h="4612449" w="3804471">
                <a:moveTo>
                  <a:pt x="3685877" y="0"/>
                </a:moveTo>
                <a:lnTo>
                  <a:pt x="3804471" y="838"/>
                </a:lnTo>
                <a:lnTo>
                  <a:pt x="3804471" y="4612449"/>
                </a:lnTo>
                <a:lnTo>
                  <a:pt x="0" y="4612449"/>
                </a:lnTo>
                <a:lnTo>
                  <a:pt x="186163" y="4536246"/>
                </a:lnTo>
                <a:cubicBezTo>
                  <a:pt x="765203" y="4298121"/>
                  <a:pt x="1477197" y="3986971"/>
                  <a:pt x="1842322" y="3564696"/>
                </a:cubicBezTo>
                <a:cubicBezTo>
                  <a:pt x="2572572" y="2720146"/>
                  <a:pt x="2296347" y="1802571"/>
                  <a:pt x="2566222" y="1031046"/>
                </a:cubicBezTo>
                <a:cubicBezTo>
                  <a:pt x="2751761" y="500623"/>
                  <a:pt x="3171407" y="36229"/>
                  <a:pt x="3685877" y="0"/>
                </a:cubicBezTo>
                <a:close/>
              </a:path>
            </a:pathLst>
          </a:custGeom>
          <a:solidFill>
            <a:srgbClr val="0067B1">
              <a:alpha val="8901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4"/>
          <p:cNvSpPr txBox="1"/>
          <p:nvPr>
            <p:ph type="title"/>
          </p:nvPr>
        </p:nvSpPr>
        <p:spPr>
          <a:xfrm>
            <a:off x="838200" y="365125"/>
            <a:ext cx="918425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7B1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067B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/>
          <p:nvPr/>
        </p:nvSpPr>
        <p:spPr>
          <a:xfrm flipH="1" rot="-5400000">
            <a:off x="10561381" y="5234283"/>
            <a:ext cx="1264533" cy="1996706"/>
          </a:xfrm>
          <a:custGeom>
            <a:rect b="b" l="l" r="r" t="t"/>
            <a:pathLst>
              <a:path extrusionOk="0" h="4612449" w="3804471">
                <a:moveTo>
                  <a:pt x="3685877" y="0"/>
                </a:moveTo>
                <a:lnTo>
                  <a:pt x="3804471" y="838"/>
                </a:lnTo>
                <a:lnTo>
                  <a:pt x="3804471" y="4612449"/>
                </a:lnTo>
                <a:lnTo>
                  <a:pt x="0" y="4612449"/>
                </a:lnTo>
                <a:lnTo>
                  <a:pt x="186163" y="4536246"/>
                </a:lnTo>
                <a:cubicBezTo>
                  <a:pt x="765203" y="4298121"/>
                  <a:pt x="1477197" y="3986971"/>
                  <a:pt x="1842322" y="3564696"/>
                </a:cubicBezTo>
                <a:cubicBezTo>
                  <a:pt x="2572572" y="2720146"/>
                  <a:pt x="2296347" y="1802571"/>
                  <a:pt x="2566222" y="1031046"/>
                </a:cubicBezTo>
                <a:cubicBezTo>
                  <a:pt x="2751761" y="500623"/>
                  <a:pt x="3171407" y="36229"/>
                  <a:pt x="3685877" y="0"/>
                </a:cubicBezTo>
                <a:close/>
              </a:path>
            </a:pathLst>
          </a:custGeom>
          <a:solidFill>
            <a:srgbClr val="0067B1">
              <a:alpha val="8901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4"/>
          <p:cNvSpPr txBox="1"/>
          <p:nvPr>
            <p:ph idx="12" type="sldNum"/>
          </p:nvPr>
        </p:nvSpPr>
        <p:spPr>
          <a:xfrm>
            <a:off x="840924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grpSp>
        <p:nvGrpSpPr>
          <p:cNvPr id="16" name="Google Shape;16;p4"/>
          <p:cNvGrpSpPr/>
          <p:nvPr/>
        </p:nvGrpSpPr>
        <p:grpSpPr>
          <a:xfrm>
            <a:off x="10010564" y="0"/>
            <a:ext cx="1996706" cy="1864094"/>
            <a:chOff x="10195294" y="-38496"/>
            <a:chExt cx="1996706" cy="1864094"/>
          </a:xfrm>
        </p:grpSpPr>
        <p:sp>
          <p:nvSpPr>
            <p:cNvPr id="17" name="Google Shape;17;p4"/>
            <p:cNvSpPr/>
            <p:nvPr/>
          </p:nvSpPr>
          <p:spPr>
            <a:xfrm rot="5400000">
              <a:off x="10261600" y="-104802"/>
              <a:ext cx="1864094" cy="1996706"/>
            </a:xfrm>
            <a:prstGeom prst="flowChartDelay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picture containing background pattern&#10;&#10;Description automatically generated" id="18" name="Google Shape;18;p4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10358002" y="184067"/>
              <a:ext cx="1683183" cy="98716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Relationship Id="rId6" Type="http://schemas.openxmlformats.org/officeDocument/2006/relationships/hyperlink" Target="https://indico.egi.eu/event/5464/contributions/15824/attachments/14244/17962/EGI_Datahub_presentation.pptx" TargetMode="External"/><Relationship Id="rId7" Type="http://schemas.openxmlformats.org/officeDocument/2006/relationships/hyperlink" Target="https://indico.egi.eu/event/5464/contributions/15824/attachments/14244/17962/EGI_Datahub_presentation.pptx" TargetMode="External"/><Relationship Id="rId8" Type="http://schemas.openxmlformats.org/officeDocument/2006/relationships/hyperlink" Target="https://indico.egi.eu/event/5464/contributions/15824/attachments/14244/17962/EGI_Datahub_presentation.pptx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hyperlink" Target="https://indico.egi.eu/event/5464/contributions/15915/attachments/14191/17947/ENES_DataSpace_EGIConf_2021.pptx" TargetMode="External"/><Relationship Id="rId10" Type="http://schemas.openxmlformats.org/officeDocument/2006/relationships/hyperlink" Target="https://indico.egi.eu/event/5464/contributions/15915/attachments/14191/17947/ENES_DataSpace_EGIConf_2021.pptx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indico.egi.eu/event/5464/contributions/15915/attachments/14191/17947/ENES_DataSpace_EGIConf_2021.pptx" TargetMode="External"/><Relationship Id="rId4" Type="http://schemas.openxmlformats.org/officeDocument/2006/relationships/hyperlink" Target="https://indico.egi.eu/event/5464/contributions/15915/attachments/14191/17947/ENES_DataSpace_EGIConf_2021.pptx" TargetMode="External"/><Relationship Id="rId9" Type="http://schemas.openxmlformats.org/officeDocument/2006/relationships/hyperlink" Target="https://indico.egi.eu/event/5464/contributions/15915/attachments/14191/17947/ENES_DataSpace_EGIConf_2021.pptx" TargetMode="External"/><Relationship Id="rId5" Type="http://schemas.openxmlformats.org/officeDocument/2006/relationships/hyperlink" Target="https://indico.egi.eu/event/5464/contributions/15915/attachments/14191/17947/ENES_DataSpace_EGIConf_2021.pptx" TargetMode="External"/><Relationship Id="rId6" Type="http://schemas.openxmlformats.org/officeDocument/2006/relationships/hyperlink" Target="https://indico.egi.eu/event/5464/contributions/15915/attachments/14191/17947/ENES_DataSpace_EGIConf_2021.pptx" TargetMode="External"/><Relationship Id="rId7" Type="http://schemas.openxmlformats.org/officeDocument/2006/relationships/hyperlink" Target="https://indico.egi.eu/event/5464/contributions/15915/attachments/14191/17947/ENES_DataSpace_EGIConf_2021.pptx" TargetMode="External"/><Relationship Id="rId8" Type="http://schemas.openxmlformats.org/officeDocument/2006/relationships/hyperlink" Target="https://indico.egi.eu/event/5464/contributions/15915/attachments/14191/17947/ENES_DataSpace_EGIConf_2021.pptx" TargetMode="External"/></Relationships>
</file>

<file path=ppt/slides/_rels/slide15.xml.rels><?xml version="1.0" encoding="UTF-8" standalone="yes"?><Relationships xmlns="http://schemas.openxmlformats.org/package/2006/relationships"><Relationship Id="rId20" Type="http://schemas.openxmlformats.org/officeDocument/2006/relationships/hyperlink" Target="https://indico.egi.eu/event/5743/" TargetMode="External"/><Relationship Id="rId11" Type="http://schemas.openxmlformats.org/officeDocument/2006/relationships/image" Target="../media/image33.png"/><Relationship Id="rId22" Type="http://schemas.openxmlformats.org/officeDocument/2006/relationships/hyperlink" Target="https://indico.egi.eu/event/5743/" TargetMode="External"/><Relationship Id="rId10" Type="http://schemas.openxmlformats.org/officeDocument/2006/relationships/image" Target="../media/image34.png"/><Relationship Id="rId21" Type="http://schemas.openxmlformats.org/officeDocument/2006/relationships/hyperlink" Target="https://indico.egi.eu/event/5743/" TargetMode="External"/><Relationship Id="rId13" Type="http://schemas.openxmlformats.org/officeDocument/2006/relationships/image" Target="../media/image41.png"/><Relationship Id="rId24" Type="http://schemas.openxmlformats.org/officeDocument/2006/relationships/hyperlink" Target="https://indico.egi.eu/event/5743/" TargetMode="External"/><Relationship Id="rId12" Type="http://schemas.openxmlformats.org/officeDocument/2006/relationships/image" Target="../media/image37.png"/><Relationship Id="rId23" Type="http://schemas.openxmlformats.org/officeDocument/2006/relationships/hyperlink" Target="https://indico.egi.eu/event/5743/" TargetMode="Externa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Relationship Id="rId15" Type="http://schemas.openxmlformats.org/officeDocument/2006/relationships/image" Target="../media/image50.png"/><Relationship Id="rId14" Type="http://schemas.openxmlformats.org/officeDocument/2006/relationships/image" Target="../media/image46.png"/><Relationship Id="rId17" Type="http://schemas.openxmlformats.org/officeDocument/2006/relationships/image" Target="../media/image43.png"/><Relationship Id="rId16" Type="http://schemas.openxmlformats.org/officeDocument/2006/relationships/image" Target="../media/image53.jpg"/><Relationship Id="rId5" Type="http://schemas.openxmlformats.org/officeDocument/2006/relationships/image" Target="../media/image39.png"/><Relationship Id="rId19" Type="http://schemas.openxmlformats.org/officeDocument/2006/relationships/hyperlink" Target="https://indico.egi.eu/event/5743/" TargetMode="External"/><Relationship Id="rId6" Type="http://schemas.openxmlformats.org/officeDocument/2006/relationships/image" Target="../media/image38.png"/><Relationship Id="rId18" Type="http://schemas.openxmlformats.org/officeDocument/2006/relationships/hyperlink" Target="https://indico.egi.eu/event/5743/" TargetMode="External"/><Relationship Id="rId7" Type="http://schemas.openxmlformats.org/officeDocument/2006/relationships/image" Target="../media/image40.png"/><Relationship Id="rId8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13" Type="http://schemas.openxmlformats.org/officeDocument/2006/relationships/image" Target="../media/image57.png"/><Relationship Id="rId1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Relationship Id="rId4" Type="http://schemas.openxmlformats.org/officeDocument/2006/relationships/image" Target="../media/image54.png"/><Relationship Id="rId9" Type="http://schemas.openxmlformats.org/officeDocument/2006/relationships/image" Target="../media/image49.png"/><Relationship Id="rId15" Type="http://schemas.openxmlformats.org/officeDocument/2006/relationships/image" Target="../media/image58.jpg"/><Relationship Id="rId14" Type="http://schemas.openxmlformats.org/officeDocument/2006/relationships/image" Target="../media/image56.png"/><Relationship Id="rId16" Type="http://schemas.openxmlformats.org/officeDocument/2006/relationships/image" Target="../media/image59.png"/><Relationship Id="rId5" Type="http://schemas.openxmlformats.org/officeDocument/2006/relationships/image" Target="../media/image48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indico.egi.eu/event/5464/contributions/15834/attachments/14245/17963/EGIConf-Fusion.pdf" TargetMode="External"/><Relationship Id="rId4" Type="http://schemas.openxmlformats.org/officeDocument/2006/relationships/hyperlink" Target="https://indico.egi.eu/event/5464/contributions/15834/attachments/14245/17963/EGIConf-Fusion.pdf" TargetMode="External"/><Relationship Id="rId5" Type="http://schemas.openxmlformats.org/officeDocument/2006/relationships/hyperlink" Target="https://indico.egi.eu/event/5464/contributions/15834/attachments/14245/17963/EGIConf-Fusion.pdf" TargetMode="External"/><Relationship Id="rId6" Type="http://schemas.openxmlformats.org/officeDocument/2006/relationships/image" Target="../media/image6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indico.egi.eu/event/5464/sessions/4744/#20211019" TargetMode="External"/><Relationship Id="rId4" Type="http://schemas.openxmlformats.org/officeDocument/2006/relationships/hyperlink" Target="https://indico.egi.eu/event/5464/sessions/4744/#20211019" TargetMode="External"/><Relationship Id="rId5" Type="http://schemas.openxmlformats.org/officeDocument/2006/relationships/hyperlink" Target="https://indico.egi.eu/event/5711/" TargetMode="External"/><Relationship Id="rId6" Type="http://schemas.openxmlformats.org/officeDocument/2006/relationships/hyperlink" Target="https://indico.egi.eu/event/5753/" TargetMode="External"/><Relationship Id="rId7" Type="http://schemas.openxmlformats.org/officeDocument/2006/relationships/hyperlink" Target="https://indico.egi.eu/event/5464/sessions/4769/#20211021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hyperlink" Target="https://indico.egi.eu/event/5494/" TargetMode="External"/><Relationship Id="rId5" Type="http://schemas.openxmlformats.org/officeDocument/2006/relationships/hyperlink" Target="https://indico.egi.eu/event/5494/" TargetMode="External"/><Relationship Id="rId6" Type="http://schemas.openxmlformats.org/officeDocument/2006/relationships/hyperlink" Target="https://indico.egi.eu/event/5494/" TargetMode="External"/><Relationship Id="rId7" Type="http://schemas.openxmlformats.org/officeDocument/2006/relationships/hyperlink" Target="https://indico.egi.eu/event/5494/" TargetMode="External"/><Relationship Id="rId8" Type="http://schemas.openxmlformats.org/officeDocument/2006/relationships/hyperlink" Target="https://indico.egi.eu/event/5494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30.png"/><Relationship Id="rId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f97cb5f49b_0_37"/>
          <p:cNvSpPr txBox="1"/>
          <p:nvPr>
            <p:ph idx="1" type="body"/>
          </p:nvPr>
        </p:nvSpPr>
        <p:spPr>
          <a:xfrm>
            <a:off x="970275" y="927635"/>
            <a:ext cx="8487000" cy="14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nl-NL"/>
              <a:t>EGI-ACE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nl-NL"/>
              <a:t>Services for Data Spaces </a:t>
            </a:r>
            <a:endParaRPr/>
          </a:p>
        </p:txBody>
      </p:sp>
      <p:sp>
        <p:nvSpPr>
          <p:cNvPr id="138" name="Google Shape;138;gf97cb5f49b_0_37"/>
          <p:cNvSpPr txBox="1"/>
          <p:nvPr>
            <p:ph idx="2" type="body"/>
          </p:nvPr>
        </p:nvSpPr>
        <p:spPr>
          <a:xfrm>
            <a:off x="6240144" y="6408252"/>
            <a:ext cx="19665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39" name="Google Shape;139;gf97cb5f49b_0_37"/>
          <p:cNvSpPr txBox="1"/>
          <p:nvPr>
            <p:ph idx="4" type="body"/>
          </p:nvPr>
        </p:nvSpPr>
        <p:spPr>
          <a:xfrm>
            <a:off x="970280" y="2450474"/>
            <a:ext cx="5467500" cy="12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nl-NL" sz="1700"/>
              <a:t>EGI Webinar 2021</a:t>
            </a:r>
            <a:endParaRPr sz="1700"/>
          </a:p>
        </p:txBody>
      </p:sp>
      <p:sp>
        <p:nvSpPr>
          <p:cNvPr id="140" name="Google Shape;140;gf97cb5f49b_0_37"/>
          <p:cNvSpPr txBox="1"/>
          <p:nvPr>
            <p:ph idx="5" type="body"/>
          </p:nvPr>
        </p:nvSpPr>
        <p:spPr>
          <a:xfrm>
            <a:off x="970280" y="2778764"/>
            <a:ext cx="6253200" cy="9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nl-NL"/>
              <a:t>24th November 2021</a:t>
            </a:r>
            <a:endParaRPr/>
          </a:p>
        </p:txBody>
      </p:sp>
      <p:sp>
        <p:nvSpPr>
          <p:cNvPr id="141" name="Google Shape;141;gf97cb5f49b_0_37"/>
          <p:cNvSpPr txBox="1"/>
          <p:nvPr>
            <p:ph idx="6" type="body"/>
          </p:nvPr>
        </p:nvSpPr>
        <p:spPr>
          <a:xfrm>
            <a:off x="1562773" y="6356350"/>
            <a:ext cx="41076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038a44822d_0_1"/>
          <p:cNvSpPr txBox="1"/>
          <p:nvPr>
            <p:ph type="title"/>
          </p:nvPr>
        </p:nvSpPr>
        <p:spPr>
          <a:xfrm>
            <a:off x="4204988" y="286028"/>
            <a:ext cx="8406900" cy="607500"/>
          </a:xfrm>
          <a:prstGeom prst="rect">
            <a:avLst/>
          </a:prstGeom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DataHub: Main functionalities</a:t>
            </a:r>
            <a:endParaRPr/>
          </a:p>
        </p:txBody>
      </p:sp>
      <p:pic>
        <p:nvPicPr>
          <p:cNvPr id="289" name="Google Shape;289;g1038a44822d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3800" y="1479942"/>
            <a:ext cx="1557815" cy="1188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1038a44822d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2667" y="1876733"/>
            <a:ext cx="3032369" cy="53579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1038a44822d_0_1"/>
          <p:cNvSpPr txBox="1"/>
          <p:nvPr/>
        </p:nvSpPr>
        <p:spPr>
          <a:xfrm>
            <a:off x="380800" y="1129500"/>
            <a:ext cx="6828300" cy="57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41934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800"/>
              <a:buChar char="•"/>
            </a:pPr>
            <a:r>
              <a:rPr b="1" lang="nl-NL" sz="2800">
                <a:solidFill>
                  <a:srgbClr val="EF8200"/>
                </a:solidFill>
              </a:rPr>
              <a:t>Data-collections aggregation service</a:t>
            </a:r>
            <a:endParaRPr b="1" sz="2800">
              <a:solidFill>
                <a:srgbClr val="EF8200"/>
              </a:solidFill>
            </a:endParaRPr>
          </a:p>
          <a:p>
            <a:pPr indent="-2400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l-NL" sz="2400">
                <a:solidFill>
                  <a:schemeClr val="dk1"/>
                </a:solidFill>
              </a:rPr>
              <a:t>Aggregates Data providers (based on Oneproviders) </a:t>
            </a:r>
            <a:endParaRPr sz="2400">
              <a:solidFill>
                <a:schemeClr val="dk1"/>
              </a:solidFill>
            </a:endParaRPr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2800"/>
              <a:buChar char="•"/>
            </a:pPr>
            <a:r>
              <a:rPr b="1" lang="nl-NL" sz="2800">
                <a:solidFill>
                  <a:srgbClr val="EF8200"/>
                </a:solidFill>
              </a:rPr>
              <a:t>Opendata Repository</a:t>
            </a:r>
            <a:endParaRPr b="1" sz="2800">
              <a:solidFill>
                <a:srgbClr val="EF8200"/>
              </a:solidFill>
            </a:endParaRPr>
          </a:p>
          <a:p>
            <a:pPr indent="-2400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l-NL" sz="2400">
                <a:solidFill>
                  <a:schemeClr val="dk1"/>
                </a:solidFill>
              </a:rPr>
              <a:t>Easy sharing data for anonymous access</a:t>
            </a:r>
            <a:endParaRPr sz="2400">
              <a:solidFill>
                <a:schemeClr val="dk1"/>
              </a:solidFill>
            </a:endParaRPr>
          </a:p>
          <a:p>
            <a:pPr indent="-2400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l-NL" sz="2400">
                <a:solidFill>
                  <a:schemeClr val="dk1"/>
                </a:solidFill>
              </a:rPr>
              <a:t>OAI-PMH for metadata harvesting</a:t>
            </a:r>
            <a:endParaRPr sz="2400">
              <a:solidFill>
                <a:schemeClr val="dk1"/>
              </a:solidFill>
            </a:endParaRPr>
          </a:p>
          <a:p>
            <a:pPr indent="-2400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l-NL" sz="2400">
                <a:solidFill>
                  <a:schemeClr val="dk1"/>
                </a:solidFill>
              </a:rPr>
              <a:t>PID/DOI minting</a:t>
            </a:r>
            <a:endParaRPr sz="2400">
              <a:solidFill>
                <a:schemeClr val="dk1"/>
              </a:solidFill>
            </a:endParaRPr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2800"/>
              <a:buChar char="•"/>
            </a:pPr>
            <a:r>
              <a:rPr b="1" lang="nl-NL" sz="2800">
                <a:solidFill>
                  <a:srgbClr val="EF8200"/>
                </a:solidFill>
              </a:rPr>
              <a:t>Metadata indexing service</a:t>
            </a:r>
            <a:endParaRPr b="1" sz="2800">
              <a:solidFill>
                <a:srgbClr val="EF8200"/>
              </a:solidFill>
            </a:endParaRPr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2800"/>
              <a:buChar char="•"/>
            </a:pPr>
            <a:r>
              <a:rPr b="1" lang="nl-NL" sz="2800">
                <a:solidFill>
                  <a:srgbClr val="EF8200"/>
                </a:solidFill>
              </a:rPr>
              <a:t>Webportal for data discovery</a:t>
            </a:r>
            <a:endParaRPr b="1" sz="2800">
              <a:solidFill>
                <a:srgbClr val="EF8200"/>
              </a:solidFill>
            </a:endParaRPr>
          </a:p>
          <a:p>
            <a:pPr indent="-2400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nl-NL" sz="2400">
                <a:solidFill>
                  <a:schemeClr val="dk1"/>
                </a:solidFill>
              </a:rPr>
              <a:t>Pluggable portals for data discovery</a:t>
            </a:r>
            <a:endParaRPr sz="2400">
              <a:solidFill>
                <a:schemeClr val="dk1"/>
              </a:solidFill>
            </a:endParaRPr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2800"/>
              <a:buChar char="•"/>
            </a:pPr>
            <a:r>
              <a:rPr b="1" lang="nl-NL" sz="2800">
                <a:solidFill>
                  <a:srgbClr val="EF8200"/>
                </a:solidFill>
              </a:rPr>
              <a:t>Platform for hybrid cloud data management and processing environment</a:t>
            </a:r>
            <a:endParaRPr/>
          </a:p>
        </p:txBody>
      </p:sp>
      <p:pic>
        <p:nvPicPr>
          <p:cNvPr id="292" name="Google Shape;292;g1038a44822d_0_1"/>
          <p:cNvPicPr preferRelativeResize="0"/>
          <p:nvPr/>
        </p:nvPicPr>
        <p:blipFill rotWithShape="1">
          <a:blip r:embed="rId5">
            <a:alphaModFix/>
          </a:blip>
          <a:srcRect b="9853" l="0" r="0" t="4317"/>
          <a:stretch/>
        </p:blipFill>
        <p:spPr>
          <a:xfrm>
            <a:off x="6172325" y="3293725"/>
            <a:ext cx="5654524" cy="28178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1038a44822d_0_1"/>
          <p:cNvSpPr txBox="1"/>
          <p:nvPr/>
        </p:nvSpPr>
        <p:spPr>
          <a:xfrm>
            <a:off x="238100" y="80075"/>
            <a:ext cx="2485200" cy="10194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u="sng">
                <a:solidFill>
                  <a:schemeClr val="hlink"/>
                </a:solidFill>
                <a:hlinkClick r:id="rId6"/>
              </a:rPr>
              <a:t>Lukasz Dutka, Cyfronet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600" u="sng">
                <a:solidFill>
                  <a:schemeClr val="hlink"/>
                </a:solidFill>
                <a:hlinkClick r:id="rId7"/>
              </a:rPr>
              <a:t>EGI Conference 2021</a:t>
            </a:r>
            <a:r>
              <a:rPr b="1" lang="nl-NL" sz="1600" u="sng">
                <a:solidFill>
                  <a:schemeClr val="hlink"/>
                </a:solidFill>
                <a:hlinkClick r:id="rId8"/>
              </a:rPr>
              <a:t> </a:t>
            </a:r>
            <a:endParaRPr b="1" sz="2800">
              <a:solidFill>
                <a:srgbClr val="1A60A6"/>
              </a:solidFill>
            </a:endParaRPr>
          </a:p>
        </p:txBody>
      </p:sp>
      <p:sp>
        <p:nvSpPr>
          <p:cNvPr id="294" name="Google Shape;294;g1038a44822d_0_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fc92ad92d3_0_115"/>
          <p:cNvSpPr txBox="1"/>
          <p:nvPr/>
        </p:nvSpPr>
        <p:spPr>
          <a:xfrm>
            <a:off x="9700591" y="-596348"/>
            <a:ext cx="28227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fc92ad92d3_0_115"/>
          <p:cNvSpPr txBox="1"/>
          <p:nvPr>
            <p:ph type="title"/>
          </p:nvPr>
        </p:nvSpPr>
        <p:spPr>
          <a:xfrm>
            <a:off x="570314" y="920337"/>
            <a:ext cx="38181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7B1"/>
              </a:buClr>
              <a:buSzPct val="100000"/>
              <a:buFont typeface="Arial"/>
              <a:buNone/>
            </a:pPr>
            <a:r>
              <a:rPr lang="nl-NL" sz="2800" cap="none"/>
              <a:t>INTEGRATED METADATA MANAGEMENT</a:t>
            </a:r>
            <a:endParaRPr sz="2800" cap="none"/>
          </a:p>
        </p:txBody>
      </p:sp>
      <p:sp>
        <p:nvSpPr>
          <p:cNvPr id="301" name="Google Shape;301;gfc92ad92d3_0_115"/>
          <p:cNvSpPr txBox="1"/>
          <p:nvPr>
            <p:ph idx="1" type="body"/>
          </p:nvPr>
        </p:nvSpPr>
        <p:spPr>
          <a:xfrm>
            <a:off x="570314" y="2163743"/>
            <a:ext cx="3252900" cy="3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Char char="•"/>
            </a:pPr>
            <a:r>
              <a:rPr lang="nl-NL" sz="2000"/>
              <a:t>All files and directories could have a custom user metadata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2000"/>
              <a:buChar char="•"/>
            </a:pPr>
            <a:r>
              <a:rPr lang="nl-NL" sz="2000"/>
              <a:t>API for metadata management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2000"/>
              <a:buChar char="•"/>
            </a:pPr>
            <a:r>
              <a:rPr lang="nl-NL" sz="2000"/>
              <a:t>API for data discovery based on metadata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2000"/>
              <a:buChar char="•"/>
            </a:pPr>
            <a:r>
              <a:rPr lang="nl-NL" sz="2000"/>
              <a:t>Virtual Folders based on metadata tags 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302" name="Google Shape;302;gfc92ad92d3_0_115"/>
          <p:cNvSpPr txBox="1"/>
          <p:nvPr>
            <p:ph idx="12" type="sldNum"/>
          </p:nvPr>
        </p:nvSpPr>
        <p:spPr>
          <a:xfrm>
            <a:off x="9160651" y="634150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3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gfc92ad92d3_0_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8950" y="1304825"/>
            <a:ext cx="6258576" cy="512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fc92ad92d3_0_123"/>
          <p:cNvSpPr txBox="1"/>
          <p:nvPr/>
        </p:nvSpPr>
        <p:spPr>
          <a:xfrm>
            <a:off x="9700591" y="-596348"/>
            <a:ext cx="28227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gfc92ad92d3_0_123"/>
          <p:cNvSpPr txBox="1"/>
          <p:nvPr>
            <p:ph idx="12" type="sldNum"/>
          </p:nvPr>
        </p:nvSpPr>
        <p:spPr>
          <a:xfrm>
            <a:off x="9235776" y="633410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3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gfc92ad92d3_0_123"/>
          <p:cNvSpPr txBox="1"/>
          <p:nvPr/>
        </p:nvSpPr>
        <p:spPr>
          <a:xfrm>
            <a:off x="303474" y="1053893"/>
            <a:ext cx="2600700" cy="47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7B1"/>
              </a:buClr>
              <a:buSzPts val="2800"/>
              <a:buFont typeface="Arial"/>
              <a:buNone/>
            </a:pPr>
            <a:r>
              <a:rPr b="1" lang="nl-NL" sz="2800">
                <a:solidFill>
                  <a:srgbClr val="0067B1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  <a:br>
              <a:rPr b="1" lang="nl-NL" sz="2800">
                <a:solidFill>
                  <a:srgbClr val="0067B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nl-NL" sz="2800">
                <a:solidFill>
                  <a:srgbClr val="0067B1"/>
                </a:solidFill>
                <a:latin typeface="Arial"/>
                <a:ea typeface="Arial"/>
                <a:cs typeface="Arial"/>
                <a:sym typeface="Arial"/>
              </a:rPr>
              <a:t>DATA DISCOVERY</a:t>
            </a:r>
            <a:br>
              <a:rPr b="1" lang="nl-NL" sz="2800">
                <a:solidFill>
                  <a:srgbClr val="0067B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nl-NL" sz="2800">
                <a:solidFill>
                  <a:srgbClr val="0067B1"/>
                </a:solidFill>
                <a:latin typeface="Arial"/>
                <a:ea typeface="Arial"/>
                <a:cs typeface="Arial"/>
                <a:sym typeface="Arial"/>
              </a:rPr>
              <a:t>PLUGIN</a:t>
            </a:r>
            <a:endParaRPr b="1" sz="2800">
              <a:solidFill>
                <a:srgbClr val="0067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gfc92ad92d3_0_1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2100" y="1329050"/>
            <a:ext cx="8511000" cy="505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gf931e0356e_0_364"/>
          <p:cNvGrpSpPr/>
          <p:nvPr/>
        </p:nvGrpSpPr>
        <p:grpSpPr>
          <a:xfrm>
            <a:off x="2053465" y="735658"/>
            <a:ext cx="5416775" cy="5386424"/>
            <a:chOff x="1016611" y="11993"/>
            <a:chExt cx="4062683" cy="4039919"/>
          </a:xfrm>
        </p:grpSpPr>
        <p:sp>
          <p:nvSpPr>
            <p:cNvPr id="317" name="Google Shape;317;gf931e0356e_0_364"/>
            <p:cNvSpPr/>
            <p:nvPr/>
          </p:nvSpPr>
          <p:spPr>
            <a:xfrm>
              <a:off x="2107406" y="1114254"/>
              <a:ext cx="1881300" cy="1881300"/>
            </a:xfrm>
            <a:prstGeom prst="ellipse">
              <a:avLst/>
            </a:prstGeom>
            <a:solidFill>
              <a:srgbClr val="3A66B1">
                <a:alpha val="45098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b="1" i="0" lang="nl-NL" sz="3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13 Data spaces</a:t>
              </a:r>
              <a:endParaRPr b="1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gf931e0356e_0_364"/>
            <p:cNvSpPr/>
            <p:nvPr/>
          </p:nvSpPr>
          <p:spPr>
            <a:xfrm>
              <a:off x="2577703" y="11993"/>
              <a:ext cx="940500" cy="940500"/>
            </a:xfrm>
            <a:prstGeom prst="ellipse">
              <a:avLst/>
            </a:prstGeom>
            <a:solidFill>
              <a:srgbClr val="DBA9DF">
                <a:alpha val="45098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gf931e0356e_0_364"/>
            <p:cNvSpPr txBox="1"/>
            <p:nvPr/>
          </p:nvSpPr>
          <p:spPr>
            <a:xfrm>
              <a:off x="2715450" y="149740"/>
              <a:ext cx="665100" cy="6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525" lIns="13525" spcFirstLastPara="1" rIns="13525" wrap="square" tIns="13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nl-NL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OPERAS metrics and certification service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gf931e0356e_0_364"/>
            <p:cNvSpPr/>
            <p:nvPr/>
          </p:nvSpPr>
          <p:spPr>
            <a:xfrm>
              <a:off x="3308506" y="192120"/>
              <a:ext cx="940500" cy="940500"/>
            </a:xfrm>
            <a:prstGeom prst="ellipse">
              <a:avLst/>
            </a:prstGeom>
            <a:solidFill>
              <a:schemeClr val="accent2">
                <a:alpha val="45098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gf931e0356e_0_364"/>
            <p:cNvSpPr txBox="1"/>
            <p:nvPr/>
          </p:nvSpPr>
          <p:spPr>
            <a:xfrm>
              <a:off x="3446253" y="329867"/>
              <a:ext cx="665100" cy="6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525" lIns="13525" spcFirstLastPara="1" rIns="13525" wrap="square" tIns="13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nl-NL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WeNMR (structural biology)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gf931e0356e_0_364"/>
            <p:cNvSpPr/>
            <p:nvPr/>
          </p:nvSpPr>
          <p:spPr>
            <a:xfrm>
              <a:off x="3871892" y="691236"/>
              <a:ext cx="940500" cy="940500"/>
            </a:xfrm>
            <a:prstGeom prst="ellipse">
              <a:avLst/>
            </a:prstGeom>
            <a:solidFill>
              <a:srgbClr val="C55A11">
                <a:alpha val="45098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gf931e0356e_0_364"/>
            <p:cNvSpPr txBox="1"/>
            <p:nvPr/>
          </p:nvSpPr>
          <p:spPr>
            <a:xfrm>
              <a:off x="4009639" y="828983"/>
              <a:ext cx="665100" cy="6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525" lIns="13525" spcFirstLastPara="1" rIns="13525" wrap="square" tIns="13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nl-NL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Virtual Imaging Platform (medical imaging)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gf931e0356e_0_364"/>
            <p:cNvSpPr/>
            <p:nvPr/>
          </p:nvSpPr>
          <p:spPr>
            <a:xfrm>
              <a:off x="4138794" y="1395000"/>
              <a:ext cx="940500" cy="940500"/>
            </a:xfrm>
            <a:prstGeom prst="ellipse">
              <a:avLst/>
            </a:prstGeom>
            <a:solidFill>
              <a:srgbClr val="C55A11">
                <a:alpha val="45098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gf931e0356e_0_364"/>
            <p:cNvSpPr txBox="1"/>
            <p:nvPr/>
          </p:nvSpPr>
          <p:spPr>
            <a:xfrm>
              <a:off x="4259289" y="1532747"/>
              <a:ext cx="771600" cy="6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525" lIns="13525" spcFirstLastPara="1" rIns="13525" wrap="square" tIns="13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nl-NL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OpenRiskNet</a:t>
              </a:r>
              <a:br>
                <a:rPr b="0" i="0" lang="nl-NL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nl-NL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NanoCommons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gf931e0356e_0_364"/>
            <p:cNvSpPr/>
            <p:nvPr/>
          </p:nvSpPr>
          <p:spPr>
            <a:xfrm>
              <a:off x="4048069" y="2142187"/>
              <a:ext cx="940500" cy="940500"/>
            </a:xfrm>
            <a:prstGeom prst="ellipse">
              <a:avLst/>
            </a:prstGeom>
            <a:solidFill>
              <a:srgbClr val="C55A11">
                <a:alpha val="45098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gf931e0356e_0_364"/>
            <p:cNvSpPr txBox="1"/>
            <p:nvPr/>
          </p:nvSpPr>
          <p:spPr>
            <a:xfrm>
              <a:off x="4151312" y="2279934"/>
              <a:ext cx="771600" cy="6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525" lIns="13525" spcFirstLastPara="1" rIns="13525" wrap="square" tIns="13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nl-NL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UseGalaxy.eu (bioinformatics)</a:t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gf931e0356e_0_364"/>
            <p:cNvSpPr/>
            <p:nvPr/>
          </p:nvSpPr>
          <p:spPr>
            <a:xfrm>
              <a:off x="3620501" y="2761627"/>
              <a:ext cx="940500" cy="940500"/>
            </a:xfrm>
            <a:prstGeom prst="ellipse">
              <a:avLst/>
            </a:prstGeom>
            <a:solidFill>
              <a:srgbClr val="A8D08C">
                <a:alpha val="45098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gf931e0356e_0_364"/>
            <p:cNvSpPr txBox="1"/>
            <p:nvPr/>
          </p:nvSpPr>
          <p:spPr>
            <a:xfrm>
              <a:off x="3758248" y="2899374"/>
              <a:ext cx="665100" cy="6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525" lIns="13525" spcFirstLastPara="1" rIns="13525" wrap="square" tIns="13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nl-NL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OPENCoastS (circulation forecast)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gf931e0356e_0_364"/>
            <p:cNvSpPr/>
            <p:nvPr/>
          </p:nvSpPr>
          <p:spPr>
            <a:xfrm>
              <a:off x="2954040" y="3111412"/>
              <a:ext cx="940500" cy="940500"/>
            </a:xfrm>
            <a:prstGeom prst="ellipse">
              <a:avLst/>
            </a:prstGeom>
            <a:solidFill>
              <a:srgbClr val="A8D08C">
                <a:alpha val="45098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gf931e0356e_0_364"/>
            <p:cNvSpPr txBox="1"/>
            <p:nvPr/>
          </p:nvSpPr>
          <p:spPr>
            <a:xfrm>
              <a:off x="3091787" y="3249159"/>
              <a:ext cx="665100" cy="6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525" lIns="13525" spcFirstLastPara="1" rIns="13525" wrap="square" tIns="13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nl-NL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ENES</a:t>
              </a:r>
              <a:br>
                <a:rPr b="0" i="0" lang="nl-NL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nl-NL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(climate analytics)</a:t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gf931e0356e_0_364"/>
            <p:cNvSpPr/>
            <p:nvPr/>
          </p:nvSpPr>
          <p:spPr>
            <a:xfrm>
              <a:off x="2201365" y="3111412"/>
              <a:ext cx="940500" cy="940500"/>
            </a:xfrm>
            <a:prstGeom prst="ellipse">
              <a:avLst/>
            </a:prstGeom>
            <a:solidFill>
              <a:srgbClr val="FFD966">
                <a:alpha val="45098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gf931e0356e_0_364"/>
            <p:cNvSpPr txBox="1"/>
            <p:nvPr/>
          </p:nvSpPr>
          <p:spPr>
            <a:xfrm>
              <a:off x="2287580" y="3249159"/>
              <a:ext cx="716700" cy="6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525" lIns="13525" spcFirstLastPara="1" rIns="13525" wrap="square" tIns="13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nl-NL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PROMINENCE (fusion physics)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gf931e0356e_0_364"/>
            <p:cNvSpPr/>
            <p:nvPr/>
          </p:nvSpPr>
          <p:spPr>
            <a:xfrm>
              <a:off x="1534904" y="2761627"/>
              <a:ext cx="940500" cy="940500"/>
            </a:xfrm>
            <a:prstGeom prst="ellipse">
              <a:avLst/>
            </a:prstGeom>
            <a:solidFill>
              <a:srgbClr val="FFD966">
                <a:alpha val="45098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gf931e0356e_0_364"/>
            <p:cNvSpPr txBox="1"/>
            <p:nvPr/>
          </p:nvSpPr>
          <p:spPr>
            <a:xfrm>
              <a:off x="1672651" y="2899374"/>
              <a:ext cx="665100" cy="6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525" lIns="13525" spcFirstLastPara="1" rIns="13525" wrap="square" tIns="13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nl-NL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LOFAR science products (astronomy)</a:t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gf931e0356e_0_364"/>
            <p:cNvSpPr/>
            <p:nvPr/>
          </p:nvSpPr>
          <p:spPr>
            <a:xfrm>
              <a:off x="1107336" y="2142187"/>
              <a:ext cx="940500" cy="940500"/>
            </a:xfrm>
            <a:prstGeom prst="ellipse">
              <a:avLst/>
            </a:prstGeom>
            <a:solidFill>
              <a:srgbClr val="849AD0">
                <a:alpha val="45098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gf931e0356e_0_364"/>
            <p:cNvSpPr txBox="1"/>
            <p:nvPr/>
          </p:nvSpPr>
          <p:spPr>
            <a:xfrm>
              <a:off x="1245083" y="2279934"/>
              <a:ext cx="665100" cy="6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525" lIns="13525" spcFirstLastPara="1" rIns="13525" wrap="square" tIns="13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nl-NL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SeaDataNet WebOcean Data Analysis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gf931e0356e_0_364"/>
            <p:cNvSpPr/>
            <p:nvPr/>
          </p:nvSpPr>
          <p:spPr>
            <a:xfrm>
              <a:off x="1016611" y="1395000"/>
              <a:ext cx="940500" cy="940500"/>
            </a:xfrm>
            <a:prstGeom prst="ellipse">
              <a:avLst/>
            </a:prstGeom>
            <a:solidFill>
              <a:srgbClr val="8C9FD2">
                <a:alpha val="45098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gf931e0356e_0_364"/>
            <p:cNvSpPr txBox="1"/>
            <p:nvPr/>
          </p:nvSpPr>
          <p:spPr>
            <a:xfrm>
              <a:off x="1154358" y="1532747"/>
              <a:ext cx="665100" cy="6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525" lIns="13525" spcFirstLastPara="1" rIns="13525" wrap="square" tIns="13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nl-NL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EMSO ERIC data services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gf931e0356e_0_364"/>
            <p:cNvSpPr/>
            <p:nvPr/>
          </p:nvSpPr>
          <p:spPr>
            <a:xfrm>
              <a:off x="1283513" y="691236"/>
              <a:ext cx="940500" cy="940500"/>
            </a:xfrm>
            <a:prstGeom prst="ellipse">
              <a:avLst/>
            </a:prstGeom>
            <a:solidFill>
              <a:srgbClr val="93A6D5">
                <a:alpha val="45098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gf931e0356e_0_364"/>
            <p:cNvSpPr txBox="1"/>
            <p:nvPr/>
          </p:nvSpPr>
          <p:spPr>
            <a:xfrm>
              <a:off x="1421260" y="828983"/>
              <a:ext cx="665100" cy="6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525" lIns="13525" spcFirstLastPara="1" rIns="13525" wrap="square" tIns="13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nl-NL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GBIF Cloud data space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gf931e0356e_0_364"/>
            <p:cNvSpPr/>
            <p:nvPr/>
          </p:nvSpPr>
          <p:spPr>
            <a:xfrm>
              <a:off x="1846899" y="192120"/>
              <a:ext cx="940500" cy="940500"/>
            </a:xfrm>
            <a:prstGeom prst="ellipse">
              <a:avLst/>
            </a:prstGeom>
            <a:solidFill>
              <a:srgbClr val="8DA9DB">
                <a:alpha val="45098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gf931e0356e_0_364"/>
            <p:cNvSpPr txBox="1"/>
            <p:nvPr/>
          </p:nvSpPr>
          <p:spPr>
            <a:xfrm>
              <a:off x="1984646" y="329867"/>
              <a:ext cx="665100" cy="6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525" lIns="13525" spcFirstLastPara="1" rIns="13525" wrap="square" tIns="13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nl-NL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Disaster mitigation and agriculture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4" name="Google Shape;344;gf931e0356e_0_364"/>
          <p:cNvSpPr txBox="1"/>
          <p:nvPr/>
        </p:nvSpPr>
        <p:spPr>
          <a:xfrm>
            <a:off x="7185781" y="1470151"/>
            <a:ext cx="35019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nl-NL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Health</a:t>
            </a:r>
            <a:br>
              <a:rPr b="0" i="0" lang="nl-NL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nl-NL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br>
              <a:rPr b="0" i="0" lang="nl-NL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nl-NL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medicine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f931e0356e_0_364"/>
          <p:cNvSpPr txBox="1"/>
          <p:nvPr/>
        </p:nvSpPr>
        <p:spPr>
          <a:xfrm>
            <a:off x="5504473" y="5496564"/>
            <a:ext cx="2853300" cy="9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nl-NL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Climate</a:t>
            </a:r>
            <a:br>
              <a:rPr b="0" i="0" lang="nl-NL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nl-NL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 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f931e0356e_0_364"/>
          <p:cNvSpPr txBox="1"/>
          <p:nvPr/>
        </p:nvSpPr>
        <p:spPr>
          <a:xfrm>
            <a:off x="0" y="5642628"/>
            <a:ext cx="3572400" cy="9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nl-NL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Energy and physical sciences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f931e0356e_0_364"/>
          <p:cNvSpPr txBox="1"/>
          <p:nvPr/>
        </p:nvSpPr>
        <p:spPr>
          <a:xfrm>
            <a:off x="-1488492" y="1907563"/>
            <a:ext cx="3841200" cy="9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nl-NL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Environmental</a:t>
            </a:r>
            <a:br>
              <a:rPr b="0" i="0" lang="nl-NL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nl-NL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sciences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f931e0356e_0_364"/>
          <p:cNvSpPr txBox="1"/>
          <p:nvPr/>
        </p:nvSpPr>
        <p:spPr>
          <a:xfrm>
            <a:off x="3776665" y="242708"/>
            <a:ext cx="20280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nl-NL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Humanities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f931e0356e_0_364"/>
          <p:cNvSpPr/>
          <p:nvPr/>
        </p:nvSpPr>
        <p:spPr>
          <a:xfrm>
            <a:off x="10889682" y="1314935"/>
            <a:ext cx="1254000" cy="1254000"/>
          </a:xfrm>
          <a:prstGeom prst="ellipse">
            <a:avLst/>
          </a:prstGeom>
          <a:solidFill>
            <a:srgbClr val="8C9FD2">
              <a:alpha val="45098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f931e0356e_0_364"/>
          <p:cNvSpPr txBox="1"/>
          <p:nvPr/>
        </p:nvSpPr>
        <p:spPr>
          <a:xfrm>
            <a:off x="11073346" y="1498597"/>
            <a:ext cx="886800" cy="8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25" lIns="13525" spcFirstLastPara="1" rIns="13525" wrap="square" tIns="135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nl-NL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Earthquake response and landslide analysis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gf931e0356e_0_364"/>
          <p:cNvSpPr/>
          <p:nvPr/>
        </p:nvSpPr>
        <p:spPr>
          <a:xfrm>
            <a:off x="10900200" y="2480936"/>
            <a:ext cx="1254000" cy="1254000"/>
          </a:xfrm>
          <a:prstGeom prst="ellipse">
            <a:avLst/>
          </a:prstGeom>
          <a:solidFill>
            <a:srgbClr val="DBA9DF">
              <a:alpha val="45098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f931e0356e_0_364"/>
          <p:cNvSpPr txBox="1"/>
          <p:nvPr/>
        </p:nvSpPr>
        <p:spPr>
          <a:xfrm>
            <a:off x="11086514" y="2664599"/>
            <a:ext cx="886800" cy="8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25" lIns="13525" spcFirstLastPara="1" rIns="13525" wrap="square" tIns="135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nl-NL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E-RIHS (</a:t>
            </a:r>
            <a:r>
              <a:rPr b="0" i="0" lang="nl-NL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heritage object analytics)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gf931e0356e_0_364"/>
          <p:cNvSpPr/>
          <p:nvPr/>
        </p:nvSpPr>
        <p:spPr>
          <a:xfrm>
            <a:off x="8678120" y="2454009"/>
            <a:ext cx="1254000" cy="1254000"/>
          </a:xfrm>
          <a:prstGeom prst="ellipse">
            <a:avLst/>
          </a:prstGeom>
          <a:solidFill>
            <a:srgbClr val="FFD966">
              <a:alpha val="45098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gf931e0356e_0_364"/>
          <p:cNvSpPr txBox="1"/>
          <p:nvPr/>
        </p:nvSpPr>
        <p:spPr>
          <a:xfrm>
            <a:off x="8793073" y="2637672"/>
            <a:ext cx="955500" cy="8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25" lIns="13525" spcFirstLastPara="1" rIns="13525" wrap="square" tIns="135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nl-NL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VIRGO </a:t>
            </a:r>
            <a:br>
              <a:rPr b="0" i="0" lang="nl-NL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nl-NL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(gravitational waves)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gf931e0356e_0_364"/>
          <p:cNvSpPr/>
          <p:nvPr/>
        </p:nvSpPr>
        <p:spPr>
          <a:xfrm>
            <a:off x="9778784" y="3588801"/>
            <a:ext cx="1254000" cy="1254000"/>
          </a:xfrm>
          <a:prstGeom prst="ellipse">
            <a:avLst/>
          </a:prstGeom>
          <a:solidFill>
            <a:schemeClr val="accent2">
              <a:alpha val="45098"/>
            </a:scheme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f931e0356e_0_364"/>
          <p:cNvSpPr txBox="1"/>
          <p:nvPr/>
        </p:nvSpPr>
        <p:spPr>
          <a:xfrm>
            <a:off x="9962447" y="3772464"/>
            <a:ext cx="886800" cy="8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25" lIns="13525" spcFirstLastPara="1" rIns="13525" wrap="square" tIns="135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nl-NL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PHIRI (population health)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f931e0356e_0_364"/>
          <p:cNvSpPr/>
          <p:nvPr/>
        </p:nvSpPr>
        <p:spPr>
          <a:xfrm>
            <a:off x="9772236" y="2480936"/>
            <a:ext cx="1254000" cy="1254000"/>
          </a:xfrm>
          <a:prstGeom prst="ellipse">
            <a:avLst/>
          </a:prstGeom>
          <a:solidFill>
            <a:srgbClr val="FFD966">
              <a:alpha val="45098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f931e0356e_0_364"/>
          <p:cNvSpPr txBox="1"/>
          <p:nvPr/>
        </p:nvSpPr>
        <p:spPr>
          <a:xfrm>
            <a:off x="9955899" y="2664599"/>
            <a:ext cx="886800" cy="8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25" lIns="13525" spcFirstLastPara="1" rIns="13525" wrap="square" tIns="135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nl-NL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MeerKAT workflows (astronomy)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f931e0356e_0_364"/>
          <p:cNvSpPr/>
          <p:nvPr/>
        </p:nvSpPr>
        <p:spPr>
          <a:xfrm>
            <a:off x="9771176" y="1308740"/>
            <a:ext cx="1254000" cy="1254000"/>
          </a:xfrm>
          <a:prstGeom prst="ellipse">
            <a:avLst/>
          </a:prstGeom>
          <a:solidFill>
            <a:srgbClr val="8C9FD2">
              <a:alpha val="45098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f931e0356e_0_364"/>
          <p:cNvSpPr txBox="1"/>
          <p:nvPr/>
        </p:nvSpPr>
        <p:spPr>
          <a:xfrm>
            <a:off x="9954839" y="1492403"/>
            <a:ext cx="886800" cy="8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25" lIns="13525" spcFirstLastPara="1" rIns="13525" wrap="square" tIns="135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nl-NL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GEOSS Portal and GEO DAB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f931e0356e_0_364"/>
          <p:cNvSpPr/>
          <p:nvPr/>
        </p:nvSpPr>
        <p:spPr>
          <a:xfrm>
            <a:off x="8641532" y="1346144"/>
            <a:ext cx="1254000" cy="1254000"/>
          </a:xfrm>
          <a:prstGeom prst="ellipse">
            <a:avLst/>
          </a:prstGeom>
          <a:solidFill>
            <a:srgbClr val="8C9FD2">
              <a:alpha val="45098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f931e0356e_0_364"/>
          <p:cNvSpPr txBox="1"/>
          <p:nvPr/>
        </p:nvSpPr>
        <p:spPr>
          <a:xfrm>
            <a:off x="8825195" y="1529807"/>
            <a:ext cx="886800" cy="8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525" lIns="13525" spcFirstLastPara="1" rIns="13525" wrap="square" tIns="135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nl-NL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EISCAT_3D Data Portal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nl-NL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(atmospheric physics)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f931e0356e_0_364"/>
          <p:cNvSpPr txBox="1"/>
          <p:nvPr/>
        </p:nvSpPr>
        <p:spPr>
          <a:xfrm>
            <a:off x="8825192" y="5150317"/>
            <a:ext cx="33828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nl-NL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 Early adopters</a:t>
            </a:r>
            <a:endParaRPr b="1" i="0" sz="3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f931e0356e_0_36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038252a736_0_64"/>
          <p:cNvSpPr txBox="1"/>
          <p:nvPr/>
        </p:nvSpPr>
        <p:spPr>
          <a:xfrm>
            <a:off x="3007486" y="192979"/>
            <a:ext cx="8571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rgbClr val="1A60A6"/>
                </a:solidFill>
                <a:latin typeface="Arial"/>
                <a:ea typeface="Arial"/>
                <a:cs typeface="Arial"/>
                <a:sym typeface="Arial"/>
              </a:rPr>
              <a:t>ENES Data Space: goal and use cases</a:t>
            </a:r>
            <a:endParaRPr b="1" sz="2800">
              <a:solidFill>
                <a:srgbClr val="1A60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g1038252a736_0_64"/>
          <p:cNvSpPr txBox="1"/>
          <p:nvPr/>
        </p:nvSpPr>
        <p:spPr>
          <a:xfrm>
            <a:off x="272394" y="955026"/>
            <a:ext cx="11799600" cy="57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33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133">
                <a:solidFill>
                  <a:srgbClr val="ED7D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</a:t>
            </a:r>
            <a:r>
              <a:rPr lang="nl-NL" sz="2133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Deliver an entry point to an open, operational, scalable and cloud-enabled data science environment for climate data analysis (ENES Data Space) on top of the EOSC Compute Platform</a:t>
            </a:r>
            <a:endParaRPr b="1" sz="2133">
              <a:solidFill>
                <a:srgbClr val="3F3F3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133">
                <a:solidFill>
                  <a:srgbClr val="ED7D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 cases</a:t>
            </a:r>
            <a:r>
              <a:rPr b="1" lang="nl-NL" sz="2133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nl-NL" sz="2133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analysis on CMIP6(</a:t>
            </a:r>
            <a:r>
              <a:rPr lang="nl-NL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Coupled Model Intercomparison Project Phase 6</a:t>
            </a:r>
            <a:r>
              <a:rPr lang="nl-NL" sz="2133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nl-NL" sz="2133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data</a:t>
            </a:r>
            <a:r>
              <a:rPr i="1" lang="nl-NL" sz="2133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i="1" sz="2133">
              <a:solidFill>
                <a:srgbClr val="3F3F3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133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“ENES </a:t>
            </a:r>
            <a:r>
              <a:rPr i="1" lang="nl-NL" sz="2133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space</a:t>
            </a:r>
            <a:r>
              <a:rPr lang="nl-NL" sz="2133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” aims at providing an entry point to:</a:t>
            </a:r>
            <a:endParaRPr>
              <a:solidFill>
                <a:srgbClr val="3F3F3F"/>
              </a:solidFill>
            </a:endParaRPr>
          </a:p>
          <a:p>
            <a:pPr indent="-285743" lvl="0" marL="28574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33"/>
              <a:buFont typeface="Arial"/>
              <a:buChar char="•"/>
            </a:pPr>
            <a:r>
              <a:rPr b="1" lang="nl-NL" sz="2133">
                <a:solidFill>
                  <a:srgbClr val="ED7D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Datasets</a:t>
            </a:r>
            <a:r>
              <a:rPr lang="nl-NL" sz="2133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(e.g. CMIP6) -&gt; Driven by users; Wide spectrum; Pre-staged; Open</a:t>
            </a:r>
            <a:endParaRPr>
              <a:solidFill>
                <a:srgbClr val="3F3F3F"/>
              </a:solidFill>
            </a:endParaRPr>
          </a:p>
          <a:p>
            <a:pPr indent="-285743" lvl="0" marL="28574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33"/>
              <a:buFont typeface="Arial"/>
              <a:buChar char="•"/>
            </a:pPr>
            <a:r>
              <a:rPr b="1" lang="nl-NL" sz="2133">
                <a:solidFill>
                  <a:srgbClr val="ED7D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Storage</a:t>
            </a:r>
            <a:r>
              <a:rPr lang="nl-NL" sz="2133">
                <a:solidFill>
                  <a:srgbClr val="ED7D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&amp; </a:t>
            </a:r>
            <a:r>
              <a:rPr b="1" lang="nl-NL" sz="2133">
                <a:solidFill>
                  <a:srgbClr val="ED7D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Compute</a:t>
            </a:r>
            <a:r>
              <a:rPr lang="nl-NL" sz="2133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resources -&gt; Provided by EGI-ACE</a:t>
            </a:r>
            <a:endParaRPr>
              <a:solidFill>
                <a:srgbClr val="3F3F3F"/>
              </a:solidFill>
            </a:endParaRPr>
          </a:p>
          <a:p>
            <a:pPr indent="-285743" lvl="0" marL="28574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33"/>
              <a:buFont typeface="Arial"/>
              <a:buChar char="•"/>
            </a:pPr>
            <a:r>
              <a:rPr b="1" lang="nl-NL" sz="2133">
                <a:solidFill>
                  <a:srgbClr val="ED7D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Science Software Stack</a:t>
            </a:r>
            <a:r>
              <a:rPr b="1" lang="nl-NL" sz="2133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nl-NL" sz="2133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-&gt; To address a wide spectrum of analysis needs; </a:t>
            </a:r>
            <a:endParaRPr>
              <a:solidFill>
                <a:srgbClr val="3F3F3F"/>
              </a:solidFill>
            </a:endParaRPr>
          </a:p>
          <a:p>
            <a:pPr indent="-285743" lvl="0" marL="28574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33"/>
              <a:buFont typeface="Arial"/>
              <a:buChar char="•"/>
            </a:pPr>
            <a:r>
              <a:rPr b="1" lang="nl-NL" sz="2133">
                <a:solidFill>
                  <a:srgbClr val="ED7D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</a:t>
            </a:r>
            <a:r>
              <a:rPr lang="nl-NL" sz="2133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b="1" lang="nl-NL" sz="2133">
                <a:solidFill>
                  <a:srgbClr val="ED7D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Applications</a:t>
            </a:r>
            <a:r>
              <a:rPr b="1" lang="nl-NL" sz="2133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nl-NL" sz="2133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-&gt; To devel/share/(re-)use apps, etc. FAIR principles</a:t>
            </a:r>
            <a:endParaRPr>
              <a:solidFill>
                <a:srgbClr val="3F3F3F"/>
              </a:solidFill>
            </a:endParaRPr>
          </a:p>
          <a:p>
            <a:pPr indent="-285743" lvl="0" marL="28574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33"/>
              <a:buFont typeface="Arial"/>
              <a:buChar char="•"/>
            </a:pPr>
            <a:r>
              <a:rPr b="1" lang="nl-NL" sz="2133">
                <a:solidFill>
                  <a:srgbClr val="ED7D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Cloud-Enabled</a:t>
            </a:r>
            <a:r>
              <a:rPr b="1" lang="nl-NL" sz="2133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nl-NL" sz="2133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-&gt;</a:t>
            </a:r>
            <a:r>
              <a:rPr b="1" lang="nl-NL" sz="2133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nl-NL" sz="2133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SaaS for end-users applications; PaaS paradigm for data analysis service</a:t>
            </a:r>
            <a:endParaRPr sz="1600">
              <a:solidFill>
                <a:srgbClr val="3F3F3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2" name="Google Shape;372;g1038252a736_0_64"/>
          <p:cNvSpPr txBox="1"/>
          <p:nvPr/>
        </p:nvSpPr>
        <p:spPr>
          <a:xfrm>
            <a:off x="9500" y="91500"/>
            <a:ext cx="3941700" cy="13476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u="sng">
                <a:solidFill>
                  <a:schemeClr val="hlink"/>
                </a:solidFill>
                <a:hlinkClick r:id="rId3"/>
              </a:rPr>
              <a:t>Sandro Fiore, </a:t>
            </a:r>
            <a:r>
              <a:rPr i="1" lang="nl-NL" sz="1600" u="sng">
                <a:solidFill>
                  <a:schemeClr val="hlink"/>
                </a:solidFill>
                <a:hlinkClick r:id="rId4"/>
              </a:rPr>
              <a:t>University of Trento,</a:t>
            </a:r>
            <a:endParaRPr sz="4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u="sng">
                <a:solidFill>
                  <a:schemeClr val="hlink"/>
                </a:solidFill>
                <a:hlinkClick r:id="rId5"/>
              </a:rPr>
              <a:t>Christian Pagé, </a:t>
            </a:r>
            <a:r>
              <a:rPr i="1" lang="nl-NL" sz="1600" u="sng">
                <a:solidFill>
                  <a:schemeClr val="hlink"/>
                </a:solidFill>
                <a:hlinkClick r:id="rId6"/>
              </a:rPr>
              <a:t>CERFACS</a:t>
            </a:r>
            <a:endParaRPr sz="4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u="sng">
                <a:solidFill>
                  <a:schemeClr val="hlink"/>
                </a:solidFill>
                <a:hlinkClick r:id="rId7"/>
              </a:rPr>
              <a:t>Sylvie Joussaume, </a:t>
            </a:r>
            <a:r>
              <a:rPr i="1" lang="nl-NL" sz="1600" u="sng">
                <a:solidFill>
                  <a:schemeClr val="hlink"/>
                </a:solidFill>
                <a:hlinkClick r:id="rId8"/>
              </a:rPr>
              <a:t>CNRS/IPSL</a:t>
            </a:r>
            <a:endParaRPr sz="4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u="sng">
                <a:solidFill>
                  <a:schemeClr val="hlink"/>
                </a:solidFill>
                <a:hlinkClick r:id="rId9"/>
              </a:rPr>
              <a:t>Fabrizio Antonio</a:t>
            </a:r>
            <a:r>
              <a:rPr i="1" lang="nl-NL" sz="1600" u="sng">
                <a:solidFill>
                  <a:schemeClr val="hlink"/>
                </a:solidFill>
                <a:hlinkClick r:id="rId10"/>
              </a:rPr>
              <a:t>, CMCC</a:t>
            </a:r>
            <a:endParaRPr sz="4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600" u="sng">
                <a:solidFill>
                  <a:schemeClr val="hlink"/>
                </a:solidFill>
                <a:hlinkClick r:id="rId11"/>
              </a:rPr>
              <a:t>EGI Conference 2021    </a:t>
            </a:r>
            <a:endParaRPr b="1" sz="2800">
              <a:solidFill>
                <a:srgbClr val="1A60A6"/>
              </a:solidFill>
            </a:endParaRPr>
          </a:p>
        </p:txBody>
      </p:sp>
      <p:sp>
        <p:nvSpPr>
          <p:cNvPr id="373" name="Google Shape;373;g1038252a736_0_6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 sz="1300"/>
              <a:t>‹#›</a:t>
            </a:fld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038252a736_0_84"/>
          <p:cNvSpPr/>
          <p:nvPr/>
        </p:nvSpPr>
        <p:spPr>
          <a:xfrm>
            <a:off x="2024718" y="2735139"/>
            <a:ext cx="2811300" cy="9588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1038252a736_0_84"/>
          <p:cNvSpPr/>
          <p:nvPr/>
        </p:nvSpPr>
        <p:spPr>
          <a:xfrm>
            <a:off x="1926160" y="4941192"/>
            <a:ext cx="1219500" cy="914400"/>
          </a:xfrm>
          <a:prstGeom prst="can">
            <a:avLst>
              <a:gd fmla="val 25000" name="adj"/>
            </a:avLst>
          </a:prstGeom>
          <a:solidFill>
            <a:schemeClr val="accent6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Community Database (SiteA)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1038252a736_0_84"/>
          <p:cNvSpPr/>
          <p:nvPr/>
        </p:nvSpPr>
        <p:spPr>
          <a:xfrm>
            <a:off x="3448948" y="2783136"/>
            <a:ext cx="1254600" cy="519300"/>
          </a:xfrm>
          <a:prstGeom prst="rect">
            <a:avLst/>
          </a:prstGeom>
          <a:solidFill>
            <a:srgbClr val="A8D08C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Cache Manager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2" name="Google Shape;382;g1038252a736_0_84"/>
          <p:cNvCxnSpPr>
            <a:stCxn id="383" idx="2"/>
            <a:endCxn id="384" idx="0"/>
          </p:cNvCxnSpPr>
          <p:nvPr/>
        </p:nvCxnSpPr>
        <p:spPr>
          <a:xfrm flipH="1">
            <a:off x="2549849" y="3646607"/>
            <a:ext cx="1526400" cy="880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triangle"/>
            <a:tailEnd len="sm" w="sm" type="none"/>
          </a:ln>
        </p:spPr>
      </p:cxnSp>
      <p:sp>
        <p:nvSpPr>
          <p:cNvPr id="385" name="Google Shape;385;g1038252a736_0_84"/>
          <p:cNvSpPr/>
          <p:nvPr/>
        </p:nvSpPr>
        <p:spPr>
          <a:xfrm>
            <a:off x="3389017" y="4941192"/>
            <a:ext cx="1247100" cy="914400"/>
          </a:xfrm>
          <a:prstGeom prst="can">
            <a:avLst>
              <a:gd fmla="val 25000" name="adj"/>
            </a:avLst>
          </a:prstGeom>
          <a:solidFill>
            <a:schemeClr val="accent6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Community Database (SiteB)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1038252a736_0_84"/>
          <p:cNvSpPr/>
          <p:nvPr/>
        </p:nvSpPr>
        <p:spPr>
          <a:xfrm>
            <a:off x="4895784" y="4941192"/>
            <a:ext cx="1247100" cy="914400"/>
          </a:xfrm>
          <a:prstGeom prst="can">
            <a:avLst>
              <a:gd fmla="val 25000" name="adj"/>
            </a:avLst>
          </a:prstGeom>
          <a:solidFill>
            <a:schemeClr val="accent6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Community Database (Siten)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1038252a736_0_84"/>
          <p:cNvSpPr/>
          <p:nvPr/>
        </p:nvSpPr>
        <p:spPr>
          <a:xfrm>
            <a:off x="1926159" y="4527536"/>
            <a:ext cx="1247100" cy="320400"/>
          </a:xfrm>
          <a:prstGeom prst="rect">
            <a:avLst/>
          </a:prstGeom>
          <a:solidFill>
            <a:srgbClr val="A8D08C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Access &amp; Compute Service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g1038252a736_0_84"/>
          <p:cNvSpPr/>
          <p:nvPr/>
        </p:nvSpPr>
        <p:spPr>
          <a:xfrm>
            <a:off x="3389016" y="4527536"/>
            <a:ext cx="1247100" cy="320400"/>
          </a:xfrm>
          <a:prstGeom prst="rect">
            <a:avLst/>
          </a:prstGeom>
          <a:solidFill>
            <a:srgbClr val="A8D08C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Access &amp; Compute Service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1038252a736_0_84"/>
          <p:cNvSpPr/>
          <p:nvPr/>
        </p:nvSpPr>
        <p:spPr>
          <a:xfrm>
            <a:off x="4895783" y="4527672"/>
            <a:ext cx="1247100" cy="320400"/>
          </a:xfrm>
          <a:prstGeom prst="rect">
            <a:avLst/>
          </a:prstGeom>
          <a:solidFill>
            <a:srgbClr val="A8D08C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Access &amp; Compute Service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g1038252a736_0_84"/>
          <p:cNvSpPr/>
          <p:nvPr/>
        </p:nvSpPr>
        <p:spPr>
          <a:xfrm>
            <a:off x="2084063" y="2961700"/>
            <a:ext cx="913800" cy="554400"/>
          </a:xfrm>
          <a:prstGeom prst="can">
            <a:avLst>
              <a:gd fmla="val 25000" name="adj"/>
            </a:avLst>
          </a:prstGeom>
          <a:solidFill>
            <a:srgbClr val="FEE599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Collection DB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1038252a736_0_84"/>
          <p:cNvSpPr/>
          <p:nvPr/>
        </p:nvSpPr>
        <p:spPr>
          <a:xfrm>
            <a:off x="3448949" y="3326207"/>
            <a:ext cx="1254600" cy="320400"/>
          </a:xfrm>
          <a:prstGeom prst="rect">
            <a:avLst/>
          </a:prstGeom>
          <a:solidFill>
            <a:srgbClr val="A8D08C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Transfer tools (clients)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0" name="Google Shape;390;g1038252a736_0_84"/>
          <p:cNvCxnSpPr>
            <a:endCxn id="387" idx="0"/>
          </p:cNvCxnSpPr>
          <p:nvPr/>
        </p:nvCxnSpPr>
        <p:spPr>
          <a:xfrm flipH="1">
            <a:off x="4012566" y="3646436"/>
            <a:ext cx="420300" cy="881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triangle"/>
            <a:tailEnd len="sm" w="sm" type="none"/>
          </a:ln>
        </p:spPr>
      </p:cxnSp>
      <p:cxnSp>
        <p:nvCxnSpPr>
          <p:cNvPr id="391" name="Google Shape;391;g1038252a736_0_84"/>
          <p:cNvCxnSpPr>
            <a:endCxn id="388" idx="0"/>
          </p:cNvCxnSpPr>
          <p:nvPr/>
        </p:nvCxnSpPr>
        <p:spPr>
          <a:xfrm>
            <a:off x="4571933" y="3646572"/>
            <a:ext cx="947400" cy="881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triangle"/>
            <a:tailEnd len="sm" w="sm" type="none"/>
          </a:ln>
        </p:spPr>
      </p:cxnSp>
      <p:sp>
        <p:nvSpPr>
          <p:cNvPr id="392" name="Google Shape;392;g1038252a736_0_84"/>
          <p:cNvSpPr/>
          <p:nvPr/>
        </p:nvSpPr>
        <p:spPr>
          <a:xfrm>
            <a:off x="2368906" y="2377120"/>
            <a:ext cx="2467200" cy="320400"/>
          </a:xfrm>
          <a:prstGeom prst="rect">
            <a:avLst/>
          </a:prstGeom>
          <a:solidFill>
            <a:srgbClr val="ED7D31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EOSC Data Access Service (DataHub)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g1038252a736_0_84"/>
          <p:cNvSpPr/>
          <p:nvPr/>
        </p:nvSpPr>
        <p:spPr>
          <a:xfrm>
            <a:off x="2368906" y="1415432"/>
            <a:ext cx="2477400" cy="914100"/>
          </a:xfrm>
          <a:prstGeom prst="rect">
            <a:avLst/>
          </a:prstGeom>
          <a:solidFill>
            <a:schemeClr val="accent2"/>
          </a:solidFill>
          <a:ln cap="flat" cmpd="sng" w="25400">
            <a:solidFill>
              <a:srgbClr val="4472C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Space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environment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g1038252a736_0_84"/>
          <p:cNvSpPr/>
          <p:nvPr/>
        </p:nvSpPr>
        <p:spPr>
          <a:xfrm rot="-5400000">
            <a:off x="1542918" y="1894821"/>
            <a:ext cx="1284000" cy="320400"/>
          </a:xfrm>
          <a:prstGeom prst="rect">
            <a:avLst/>
          </a:prstGeom>
          <a:solidFill>
            <a:srgbClr val="ED7D31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AAI &amp; Monitoring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5" name="Google Shape;395;g1038252a736_0_84"/>
          <p:cNvCxnSpPr/>
          <p:nvPr/>
        </p:nvCxnSpPr>
        <p:spPr>
          <a:xfrm>
            <a:off x="4593025" y="5398392"/>
            <a:ext cx="359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96" name="Google Shape;396;g1038252a736_0_84"/>
          <p:cNvSpPr/>
          <p:nvPr/>
        </p:nvSpPr>
        <p:spPr>
          <a:xfrm>
            <a:off x="2987047" y="3008079"/>
            <a:ext cx="402900" cy="339300"/>
          </a:xfrm>
          <a:prstGeom prst="lef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06CD7"/>
              </a:gs>
              <a:gs pos="100000">
                <a:srgbClr val="90B0FF"/>
              </a:gs>
            </a:gsLst>
            <a:lin ang="16200038" scaled="0"/>
          </a:gradFill>
          <a:ln cap="flat" cmpd="sng" w="9525">
            <a:solidFill>
              <a:srgbClr val="3E6EC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g1038252a736_0_84"/>
          <p:cNvSpPr/>
          <p:nvPr/>
        </p:nvSpPr>
        <p:spPr>
          <a:xfrm rot="5400000">
            <a:off x="2565881" y="2653325"/>
            <a:ext cx="195300" cy="339300"/>
          </a:xfrm>
          <a:prstGeom prst="lef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06CD7"/>
              </a:gs>
              <a:gs pos="100000">
                <a:srgbClr val="90B0FF"/>
              </a:gs>
            </a:gsLst>
            <a:lin ang="16200038" scaled="0"/>
          </a:gradFill>
          <a:ln cap="flat" cmpd="sng" w="9525">
            <a:solidFill>
              <a:srgbClr val="3E6EC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esgf.llnl.gov/media/images/logos/esgf.png" id="398" name="Google Shape;398;g1038252a736_0_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8033" y="4847893"/>
            <a:ext cx="2019602" cy="1514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7-05-09 at 11.34.31 PM.png" id="399" name="Google Shape;399;g1038252a736_0_84"/>
          <p:cNvPicPr preferRelativeResize="0"/>
          <p:nvPr/>
        </p:nvPicPr>
        <p:blipFill rotWithShape="1">
          <a:blip r:embed="rId4">
            <a:alphaModFix/>
          </a:blip>
          <a:srcRect b="80172" l="74664" r="342" t="0"/>
          <a:stretch/>
        </p:blipFill>
        <p:spPr>
          <a:xfrm>
            <a:off x="122012" y="4353407"/>
            <a:ext cx="1603762" cy="82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1038252a736_0_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9104" y="2051727"/>
            <a:ext cx="1442610" cy="827096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g1038252a736_0_84"/>
          <p:cNvSpPr txBox="1"/>
          <p:nvPr/>
        </p:nvSpPr>
        <p:spPr>
          <a:xfrm>
            <a:off x="2564038" y="231118"/>
            <a:ext cx="66228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b="1" lang="nl-NL" sz="3200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ENES Data Space</a:t>
            </a:r>
            <a:endParaRPr/>
          </a:p>
        </p:txBody>
      </p:sp>
      <p:pic>
        <p:nvPicPr>
          <p:cNvPr id="402" name="Google Shape;402;g1038252a736_0_8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47566" y="1290124"/>
            <a:ext cx="5256229" cy="2766678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3" name="Google Shape;403;g1038252a736_0_84"/>
          <p:cNvPicPr preferRelativeResize="0"/>
          <p:nvPr/>
        </p:nvPicPr>
        <p:blipFill rotWithShape="1">
          <a:blip r:embed="rId7">
            <a:alphaModFix/>
          </a:blip>
          <a:srcRect b="45649" l="0" r="0" t="0"/>
          <a:stretch/>
        </p:blipFill>
        <p:spPr>
          <a:xfrm>
            <a:off x="6628394" y="4325658"/>
            <a:ext cx="5094567" cy="1700018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4" name="Google Shape;404;g1038252a736_0_8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99102" y="3560054"/>
            <a:ext cx="883901" cy="357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8571497.png" id="405" name="Google Shape;405;g1038252a736_0_84"/>
          <p:cNvPicPr preferRelativeResize="0"/>
          <p:nvPr/>
        </p:nvPicPr>
        <p:blipFill rotWithShape="1">
          <a:blip r:embed="rId9">
            <a:alphaModFix/>
          </a:blip>
          <a:srcRect b="42666" l="0" r="0" t="34666"/>
          <a:stretch/>
        </p:blipFill>
        <p:spPr>
          <a:xfrm>
            <a:off x="5061893" y="3198241"/>
            <a:ext cx="1338485" cy="3033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_portada.png" id="406" name="Google Shape;406;g1038252a736_0_8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59950" y="2310227"/>
            <a:ext cx="1216405" cy="549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20-02-03 at 19.04.25.png" id="407" name="Google Shape;407;g1038252a736_0_8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996581" y="1657815"/>
            <a:ext cx="540360" cy="471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1038252a736_0_8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005833" y="2864382"/>
            <a:ext cx="1495434" cy="30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1038252a736_0_8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595261" y="1941494"/>
            <a:ext cx="663987" cy="55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1038252a736_0_8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567356" y="937809"/>
            <a:ext cx="1414141" cy="608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1038252a736_0_8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647397" y="1253817"/>
            <a:ext cx="611850" cy="6240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cmcc.jpg" id="412" name="Google Shape;412;g1038252a736_0_8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0695028" y="0"/>
            <a:ext cx="1496972" cy="5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1038252a736_0_8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9879485" y="-48400"/>
            <a:ext cx="635000" cy="6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g1038252a736_0_8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>
                <a:solidFill>
                  <a:srgbClr val="3F3F3F"/>
                </a:solidFill>
              </a:rPr>
              <a:t>‹#›</a:t>
            </a:fld>
            <a:endParaRPr>
              <a:solidFill>
                <a:srgbClr val="3F3F3F"/>
              </a:solidFill>
            </a:endParaRPr>
          </a:p>
        </p:txBody>
      </p:sp>
      <p:sp>
        <p:nvSpPr>
          <p:cNvPr id="415" name="Google Shape;415;g1038252a736_0_84"/>
          <p:cNvSpPr txBox="1"/>
          <p:nvPr/>
        </p:nvSpPr>
        <p:spPr>
          <a:xfrm>
            <a:off x="9500" y="91500"/>
            <a:ext cx="3815100" cy="11184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u="sng">
                <a:solidFill>
                  <a:schemeClr val="hlink"/>
                </a:solidFill>
                <a:hlinkClick r:id="rId18"/>
              </a:rPr>
              <a:t>Atef Ben Nasser</a:t>
            </a:r>
            <a:r>
              <a:rPr lang="nl-NL" sz="1600" u="sng">
                <a:solidFill>
                  <a:schemeClr val="hlink"/>
                </a:solidFill>
                <a:hlinkClick r:id="rId19"/>
              </a:rPr>
              <a:t>, </a:t>
            </a:r>
            <a:r>
              <a:rPr i="1" lang="nl-NL" sz="1600" u="sng">
                <a:solidFill>
                  <a:schemeClr val="hlink"/>
                </a:solidFill>
                <a:hlinkClick r:id="rId20"/>
              </a:rPr>
              <a:t>CNRS/IPSL</a:t>
            </a:r>
            <a:endParaRPr sz="4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u="sng">
                <a:solidFill>
                  <a:schemeClr val="hlink"/>
                </a:solidFill>
                <a:hlinkClick r:id="rId21"/>
              </a:rPr>
              <a:t>Fabrizio Antonio</a:t>
            </a:r>
            <a:r>
              <a:rPr i="1" lang="nl-NL" sz="1600" u="sng">
                <a:solidFill>
                  <a:schemeClr val="hlink"/>
                </a:solidFill>
                <a:hlinkClick r:id="rId22"/>
              </a:rPr>
              <a:t>, CMCC</a:t>
            </a:r>
            <a:endParaRPr sz="4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600" u="sng">
                <a:solidFill>
                  <a:schemeClr val="hlink"/>
                </a:solidFill>
                <a:hlinkClick r:id="rId23"/>
              </a:rPr>
              <a:t>Upcoming EGI Webinar </a:t>
            </a:r>
            <a:r>
              <a:rPr b="1" lang="nl-NL" sz="1600" u="sng">
                <a:solidFill>
                  <a:schemeClr val="hlink"/>
                </a:solidFill>
                <a:hlinkClick r:id="rId24"/>
              </a:rPr>
              <a:t> on Dec 15th </a:t>
            </a:r>
            <a:endParaRPr b="1" sz="2800">
              <a:solidFill>
                <a:srgbClr val="1A60A6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038252a736_0_123"/>
          <p:cNvSpPr txBox="1"/>
          <p:nvPr>
            <p:ph idx="1" type="body"/>
          </p:nvPr>
        </p:nvSpPr>
        <p:spPr>
          <a:xfrm>
            <a:off x="235528" y="923225"/>
            <a:ext cx="5620500" cy="42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1A60A6"/>
              </a:buClr>
              <a:buSzPts val="1867"/>
              <a:buNone/>
            </a:pPr>
            <a:r>
              <a:rPr b="1" lang="nl-NL" sz="1867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System deployment, setup and monitoring</a:t>
            </a:r>
            <a:endParaRPr>
              <a:solidFill>
                <a:srgbClr val="ED7D31"/>
              </a:solidFill>
            </a:endParaRPr>
          </a:p>
          <a:p>
            <a:pPr indent="-380989" lvl="0" marL="380989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⮚"/>
            </a:pPr>
            <a:r>
              <a:rPr lang="nl-NL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ECAS</a:t>
            </a:r>
            <a:endParaRPr>
              <a:solidFill>
                <a:srgbClr val="3F3F3F"/>
              </a:solidFill>
            </a:endParaRPr>
          </a:p>
          <a:p>
            <a:pPr indent="-380989" lvl="0" marL="380989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⮚"/>
            </a:pPr>
            <a:r>
              <a:rPr lang="nl-NL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Synda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0989" lvl="0" marL="380989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⮚"/>
            </a:pPr>
            <a:r>
              <a:rPr lang="nl-NL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EC3/IM</a:t>
            </a:r>
            <a:endParaRPr>
              <a:solidFill>
                <a:srgbClr val="3F3F3F"/>
              </a:solidFill>
            </a:endParaRPr>
          </a:p>
          <a:p>
            <a:pPr indent="-380989" lvl="0" marL="380989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⮚"/>
            </a:pPr>
            <a:r>
              <a:rPr lang="nl-NL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UDocker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0989" lvl="0" marL="380989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⮚"/>
            </a:pPr>
            <a:r>
              <a:rPr lang="nl-NL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EGI DataHub</a:t>
            </a:r>
            <a:endParaRPr>
              <a:solidFill>
                <a:srgbClr val="3F3F3F"/>
              </a:solidFill>
            </a:endParaRPr>
          </a:p>
          <a:p>
            <a:pPr indent="-380989" lvl="0" marL="380989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⮚"/>
            </a:pPr>
            <a:r>
              <a:rPr lang="nl-NL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Grafana</a:t>
            </a:r>
            <a:endParaRPr>
              <a:solidFill>
                <a:srgbClr val="3F3F3F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1A60A6"/>
              </a:buClr>
              <a:buSzPts val="1867"/>
              <a:buNone/>
            </a:pPr>
            <a:r>
              <a:rPr b="1" lang="nl-NL" sz="1867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End-users experience and support</a:t>
            </a:r>
            <a:endParaRPr b="1" sz="1600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0989" lvl="0" marL="380989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⮚"/>
            </a:pPr>
            <a:r>
              <a:rPr lang="nl-NL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JupyterLab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0989" lvl="0" marL="380989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⮚"/>
            </a:pPr>
            <a:r>
              <a:rPr lang="nl-NL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 rich set of open source scientific Python libraries</a:t>
            </a:r>
            <a:endParaRPr>
              <a:solidFill>
                <a:srgbClr val="3F3F3F"/>
              </a:solidFill>
            </a:endParaRPr>
          </a:p>
          <a:p>
            <a:pPr indent="-380989" lvl="0" marL="380989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⮚"/>
            </a:pPr>
            <a:r>
              <a:rPr lang="nl-NL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Notebook Gallery</a:t>
            </a:r>
            <a:endParaRPr>
              <a:solidFill>
                <a:srgbClr val="3F3F3F"/>
              </a:solidFill>
            </a:endParaRPr>
          </a:p>
          <a:p>
            <a:pPr indent="-380989" lvl="0" marL="380989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Noto Sans Symbols"/>
              <a:buChar char="⮚"/>
            </a:pPr>
            <a:r>
              <a:rPr lang="nl-NL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Data Request form</a:t>
            </a:r>
            <a:endParaRPr>
              <a:solidFill>
                <a:srgbClr val="3F3F3F"/>
              </a:solidFill>
            </a:endParaRPr>
          </a:p>
          <a:p>
            <a:pPr indent="-279389" lvl="0" marL="380989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1A60A6"/>
              </a:buClr>
              <a:buSzPts val="1600"/>
              <a:buFont typeface="Calibri"/>
              <a:buNone/>
            </a:pPr>
            <a:r>
              <a:t/>
            </a:r>
            <a:endParaRPr b="1"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389" lvl="0" marL="380989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1A60A6"/>
              </a:buClr>
              <a:buSzPts val="1600"/>
              <a:buFont typeface="Calibri"/>
              <a:buNone/>
            </a:pPr>
            <a:r>
              <a:t/>
            </a:r>
            <a:endParaRPr b="1" sz="1600">
              <a:solidFill>
                <a:srgbClr val="1A60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389" lvl="0" marL="380989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1A60A6"/>
              </a:buClr>
              <a:buSzPts val="1600"/>
              <a:buFont typeface="Calibri"/>
              <a:buNone/>
            </a:pPr>
            <a:r>
              <a:t/>
            </a:r>
            <a:endParaRPr b="1" sz="1600">
              <a:solidFill>
                <a:srgbClr val="1A60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389" lvl="0" marL="380989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1A60A6"/>
              </a:buClr>
              <a:buSzPts val="1600"/>
              <a:buFont typeface="Calibri"/>
              <a:buNone/>
            </a:pPr>
            <a:r>
              <a:t/>
            </a:r>
            <a:endParaRPr b="1" sz="1600">
              <a:solidFill>
                <a:srgbClr val="1A60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389" lvl="0" marL="380989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1A60A6"/>
              </a:buClr>
              <a:buSzPts val="1600"/>
              <a:buFont typeface="Calibri"/>
              <a:buNone/>
            </a:pPr>
            <a:r>
              <a:t/>
            </a:r>
            <a:endParaRPr b="1" sz="1600">
              <a:solidFill>
                <a:srgbClr val="1A60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389" lvl="0" marL="380989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1A60A6"/>
              </a:buClr>
              <a:buSzPts val="1600"/>
              <a:buFont typeface="Calibri"/>
              <a:buNone/>
            </a:pPr>
            <a:r>
              <a:t/>
            </a:r>
            <a:endParaRPr b="1" sz="1600">
              <a:solidFill>
                <a:srgbClr val="1A60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g1038252a736_0_123"/>
          <p:cNvSpPr txBox="1"/>
          <p:nvPr>
            <p:ph type="title"/>
          </p:nvPr>
        </p:nvSpPr>
        <p:spPr>
          <a:xfrm>
            <a:off x="3409600" y="225533"/>
            <a:ext cx="88305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nl-NL" sz="3200"/>
              <a:t>Services &amp; Tools</a:t>
            </a:r>
            <a:endParaRPr sz="3200"/>
          </a:p>
        </p:txBody>
      </p:sp>
      <p:pic>
        <p:nvPicPr>
          <p:cNvPr descr="img2_ECAS_on_EC3.png" id="422" name="Google Shape;422;g1038252a736_0_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9379" y="820823"/>
            <a:ext cx="3531347" cy="2039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g1038252a736_0_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3764" y="2302869"/>
            <a:ext cx="5011201" cy="221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g1038252a736_0_1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31499" y="1277299"/>
            <a:ext cx="3047500" cy="173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1038252a736_0_1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33289" y="5800481"/>
            <a:ext cx="923084" cy="37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1038252a736_0_1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97683" y="6249438"/>
            <a:ext cx="781205" cy="290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1038252a736_0_1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51701" y="6236561"/>
            <a:ext cx="751499" cy="30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1038252a736_0_1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82773" y="5694247"/>
            <a:ext cx="1303641" cy="52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1038252a736_0_1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03596" y="6139191"/>
            <a:ext cx="1218657" cy="454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1038252a736_0_12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294830" y="5333668"/>
            <a:ext cx="854437" cy="43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1038252a736_0_1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197599" y="4654127"/>
            <a:ext cx="3622252" cy="197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1038252a736_0_12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433435" y="5039986"/>
            <a:ext cx="3527098" cy="106980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SYNDA.pdf" id="433" name="Google Shape;433;g1038252a736_0_123"/>
          <p:cNvPicPr preferRelativeResize="0"/>
          <p:nvPr/>
        </p:nvPicPr>
        <p:blipFill rotWithShape="1">
          <a:blip r:embed="rId14">
            <a:alphaModFix/>
          </a:blip>
          <a:srcRect b="0" l="0" r="49192" t="0"/>
          <a:stretch/>
        </p:blipFill>
        <p:spPr>
          <a:xfrm>
            <a:off x="2833288" y="1455548"/>
            <a:ext cx="2273289" cy="25256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cmcc.jpg" id="434" name="Google Shape;434;g1038252a736_0_12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321878" y="48400"/>
            <a:ext cx="1496972" cy="5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1038252a736_0_12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576710" y="-48400"/>
            <a:ext cx="635000" cy="6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g1038252a736_0_12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038252a736_0_327"/>
          <p:cNvSpPr txBox="1"/>
          <p:nvPr/>
        </p:nvSpPr>
        <p:spPr>
          <a:xfrm>
            <a:off x="3007486" y="192979"/>
            <a:ext cx="8571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rgbClr val="1A60A6"/>
                </a:solidFill>
              </a:rPr>
              <a:t>Prominence</a:t>
            </a:r>
            <a:r>
              <a:rPr b="1" lang="nl-NL" sz="2800">
                <a:solidFill>
                  <a:srgbClr val="1A60A6"/>
                </a:solidFill>
                <a:latin typeface="Arial"/>
                <a:ea typeface="Arial"/>
                <a:cs typeface="Arial"/>
                <a:sym typeface="Arial"/>
              </a:rPr>
              <a:t> Data Space</a:t>
            </a:r>
            <a:endParaRPr b="1" sz="2800">
              <a:solidFill>
                <a:srgbClr val="1A60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1038252a736_0_327"/>
          <p:cNvSpPr txBox="1"/>
          <p:nvPr/>
        </p:nvSpPr>
        <p:spPr>
          <a:xfrm>
            <a:off x="196194" y="955026"/>
            <a:ext cx="11799600" cy="57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33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4" name="Google Shape;444;g1038252a736_0_327"/>
          <p:cNvSpPr txBox="1"/>
          <p:nvPr/>
        </p:nvSpPr>
        <p:spPr>
          <a:xfrm>
            <a:off x="196200" y="91500"/>
            <a:ext cx="4131600" cy="11823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u="sng">
                <a:solidFill>
                  <a:schemeClr val="hlink"/>
                </a:solidFill>
                <a:hlinkClick r:id="rId3"/>
              </a:rPr>
              <a:t>Andrew Lahiff, UK Atomic Energy Authority</a:t>
            </a:r>
            <a:r>
              <a:rPr lang="nl-NL" sz="1600" u="sng">
                <a:solidFill>
                  <a:schemeClr val="hlink"/>
                </a:solidFill>
                <a:hlinkClick r:id="rId4"/>
              </a:rPr>
              <a:t>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600" u="sng">
                <a:solidFill>
                  <a:schemeClr val="hlink"/>
                </a:solidFill>
                <a:hlinkClick r:id="rId5"/>
              </a:rPr>
              <a:t>EGI Conference 2021 </a:t>
            </a:r>
            <a:endParaRPr b="1" sz="2800">
              <a:solidFill>
                <a:srgbClr val="1A60A6"/>
              </a:solidFill>
            </a:endParaRPr>
          </a:p>
        </p:txBody>
      </p:sp>
      <p:pic>
        <p:nvPicPr>
          <p:cNvPr id="445" name="Google Shape;445;g1038252a736_0_3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2825" y="1433450"/>
            <a:ext cx="11026877" cy="5050419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g1038252a736_0_32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 sz="1300"/>
              <a:t>‹#›</a:t>
            </a:fld>
            <a:endParaRPr sz="13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038252a736_0_335"/>
          <p:cNvSpPr txBox="1"/>
          <p:nvPr/>
        </p:nvSpPr>
        <p:spPr>
          <a:xfrm>
            <a:off x="3007486" y="192979"/>
            <a:ext cx="8571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rgbClr val="1A60A6"/>
                </a:solidFill>
              </a:rPr>
              <a:t>Prominence</a:t>
            </a:r>
            <a:r>
              <a:rPr b="1" lang="nl-NL" sz="2800">
                <a:solidFill>
                  <a:srgbClr val="1A60A6"/>
                </a:solidFill>
                <a:latin typeface="Arial"/>
                <a:ea typeface="Arial"/>
                <a:cs typeface="Arial"/>
                <a:sym typeface="Arial"/>
              </a:rPr>
              <a:t> Data Space: Goals</a:t>
            </a:r>
            <a:endParaRPr b="1" sz="2800">
              <a:solidFill>
                <a:srgbClr val="1A60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g1038252a736_0_335"/>
          <p:cNvSpPr txBox="1"/>
          <p:nvPr/>
        </p:nvSpPr>
        <p:spPr>
          <a:xfrm>
            <a:off x="98899" y="1352650"/>
            <a:ext cx="10533600" cy="52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33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54" name="Google Shape;454;g1038252a736_0_3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975" y="1352650"/>
            <a:ext cx="9760498" cy="5051049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g1038252a736_0_33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 sz="13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038252a736_0_344"/>
          <p:cNvSpPr txBox="1"/>
          <p:nvPr/>
        </p:nvSpPr>
        <p:spPr>
          <a:xfrm>
            <a:off x="2705811" y="192979"/>
            <a:ext cx="8571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rgbClr val="1A60A6"/>
                </a:solidFill>
              </a:rPr>
              <a:t>Prominence</a:t>
            </a:r>
            <a:r>
              <a:rPr b="1" lang="nl-NL" sz="2800">
                <a:solidFill>
                  <a:srgbClr val="1A60A6"/>
                </a:solidFill>
                <a:latin typeface="Arial"/>
                <a:ea typeface="Arial"/>
                <a:cs typeface="Arial"/>
                <a:sym typeface="Arial"/>
              </a:rPr>
              <a:t> Data Space: Archite</a:t>
            </a:r>
            <a:r>
              <a:rPr b="1" lang="nl-NL" sz="2800">
                <a:solidFill>
                  <a:srgbClr val="1A60A6"/>
                </a:solidFill>
              </a:rPr>
              <a:t>cture</a:t>
            </a:r>
            <a:endParaRPr b="1" sz="2800">
              <a:solidFill>
                <a:srgbClr val="1A60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g1038252a736_0_344"/>
          <p:cNvSpPr txBox="1"/>
          <p:nvPr/>
        </p:nvSpPr>
        <p:spPr>
          <a:xfrm>
            <a:off x="98899" y="1352650"/>
            <a:ext cx="10533600" cy="52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33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63" name="Google Shape;463;g1038252a736_0_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351" y="1325000"/>
            <a:ext cx="8938852" cy="529119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1038252a736_0_34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 sz="13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f931e0356e_0_12"/>
          <p:cNvSpPr txBox="1"/>
          <p:nvPr>
            <p:ph type="title"/>
          </p:nvPr>
        </p:nvSpPr>
        <p:spPr>
          <a:xfrm>
            <a:off x="3438769" y="225527"/>
            <a:ext cx="63051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nl-NL"/>
              <a:t>Outline</a:t>
            </a:r>
            <a:endParaRPr/>
          </a:p>
        </p:txBody>
      </p:sp>
      <p:sp>
        <p:nvSpPr>
          <p:cNvPr id="148" name="Google Shape;148;gf931e0356e_0_1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149" name="Google Shape;149;gf931e0356e_0_12"/>
          <p:cNvSpPr txBox="1"/>
          <p:nvPr>
            <p:ph idx="4294967295" type="body"/>
          </p:nvPr>
        </p:nvSpPr>
        <p:spPr>
          <a:xfrm>
            <a:off x="733649" y="1194377"/>
            <a:ext cx="10724700" cy="49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457200" lvl="0" marL="609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nl-NL" sz="2400"/>
              <a:t>EGI-ACE intro</a:t>
            </a:r>
            <a:endParaRPr sz="2400"/>
          </a:p>
          <a:p>
            <a:pPr indent="-457200" lvl="0" marL="609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nl-NL" sz="2400"/>
              <a:t>Data Exchange Approaches  Characteristics mapping to EGI-ACE services</a:t>
            </a:r>
            <a:endParaRPr sz="2400"/>
          </a:p>
          <a:p>
            <a:pPr indent="-457200" lvl="0" marL="609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nl-NL" sz="2400"/>
              <a:t>Examples of services for EGI-ACE Data spaces</a:t>
            </a:r>
            <a:endParaRPr sz="2400"/>
          </a:p>
          <a:p>
            <a:pPr indent="-3810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nl-NL"/>
              <a:t>EGI Check-in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nl-NL"/>
              <a:t>EGI DataHub</a:t>
            </a:r>
            <a:endParaRPr/>
          </a:p>
          <a:p>
            <a:pPr indent="-457200" lvl="0" marL="609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</a:pPr>
            <a:r>
              <a:rPr lang="nl-NL" sz="2400"/>
              <a:t>Examples of EGI-ACE Data Spaces </a:t>
            </a:r>
            <a:endParaRPr sz="2400"/>
          </a:p>
          <a:p>
            <a:pPr indent="-3619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▪"/>
            </a:pPr>
            <a:r>
              <a:rPr lang="nl-NL" sz="2100"/>
              <a:t>ENES </a:t>
            </a:r>
            <a:endParaRPr sz="2100"/>
          </a:p>
          <a:p>
            <a:pPr indent="-3619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▪"/>
            </a:pPr>
            <a:r>
              <a:rPr lang="nl-NL" sz="2100"/>
              <a:t>Prominence</a:t>
            </a:r>
            <a:endParaRPr sz="2100"/>
          </a:p>
          <a:p>
            <a:pPr indent="0" lvl="0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152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304800" lvl="0" marL="609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038252a736_0_352"/>
          <p:cNvSpPr txBox="1"/>
          <p:nvPr/>
        </p:nvSpPr>
        <p:spPr>
          <a:xfrm>
            <a:off x="2655536" y="203029"/>
            <a:ext cx="8571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rgbClr val="1A60A6"/>
                </a:solidFill>
              </a:rPr>
              <a:t>Prominence</a:t>
            </a:r>
            <a:r>
              <a:rPr b="1" lang="nl-NL" sz="2800">
                <a:solidFill>
                  <a:srgbClr val="1A60A6"/>
                </a:solidFill>
                <a:latin typeface="Arial"/>
                <a:ea typeface="Arial"/>
                <a:cs typeface="Arial"/>
                <a:sym typeface="Arial"/>
              </a:rPr>
              <a:t> Data Space: </a:t>
            </a:r>
            <a:r>
              <a:rPr b="1" lang="nl-NL" sz="2800">
                <a:solidFill>
                  <a:srgbClr val="1A60A6"/>
                </a:solidFill>
              </a:rPr>
              <a:t>Data Access</a:t>
            </a:r>
            <a:endParaRPr b="1" sz="2800">
              <a:solidFill>
                <a:srgbClr val="1A60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1038252a736_0_352"/>
          <p:cNvSpPr txBox="1"/>
          <p:nvPr/>
        </p:nvSpPr>
        <p:spPr>
          <a:xfrm>
            <a:off x="98899" y="1352650"/>
            <a:ext cx="10533600" cy="52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33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72" name="Google Shape;472;g1038252a736_0_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9250" y="1267550"/>
            <a:ext cx="9332400" cy="5189225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1038252a736_0_35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 sz="13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038252a736_0_360"/>
          <p:cNvSpPr txBox="1"/>
          <p:nvPr/>
        </p:nvSpPr>
        <p:spPr>
          <a:xfrm>
            <a:off x="2424236" y="152779"/>
            <a:ext cx="8571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rgbClr val="1A60A6"/>
                </a:solidFill>
              </a:rPr>
              <a:t>Prominence</a:t>
            </a:r>
            <a:r>
              <a:rPr b="1" lang="nl-NL" sz="2800">
                <a:solidFill>
                  <a:srgbClr val="1A60A6"/>
                </a:solidFill>
                <a:latin typeface="Arial"/>
                <a:ea typeface="Arial"/>
                <a:cs typeface="Arial"/>
                <a:sym typeface="Arial"/>
              </a:rPr>
              <a:t> Data Space: </a:t>
            </a:r>
            <a:r>
              <a:rPr b="1" lang="nl-NL" sz="2800">
                <a:solidFill>
                  <a:srgbClr val="1A60A6"/>
                </a:solidFill>
              </a:rPr>
              <a:t>Data distribution</a:t>
            </a:r>
            <a:endParaRPr b="1" sz="2800">
              <a:solidFill>
                <a:srgbClr val="1A60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1038252a736_0_360"/>
          <p:cNvSpPr txBox="1"/>
          <p:nvPr/>
        </p:nvSpPr>
        <p:spPr>
          <a:xfrm>
            <a:off x="98899" y="1352650"/>
            <a:ext cx="10533600" cy="52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33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81" name="Google Shape;481;g1038252a736_0_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925" y="1708301"/>
            <a:ext cx="11202852" cy="4414401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1038252a736_0_36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 sz="13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fc92ad92d3_0_222"/>
          <p:cNvSpPr txBox="1"/>
          <p:nvPr/>
        </p:nvSpPr>
        <p:spPr>
          <a:xfrm>
            <a:off x="2424236" y="152779"/>
            <a:ext cx="8571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rgbClr val="1A60A6"/>
                </a:solidFill>
              </a:rPr>
              <a:t>More Links</a:t>
            </a:r>
            <a:endParaRPr b="1" sz="2800">
              <a:solidFill>
                <a:srgbClr val="1A60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gfc92ad92d3_0_222"/>
          <p:cNvSpPr txBox="1"/>
          <p:nvPr/>
        </p:nvSpPr>
        <p:spPr>
          <a:xfrm>
            <a:off x="1022275" y="988475"/>
            <a:ext cx="8057100" cy="43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2800"/>
              <a:buChar char="•"/>
            </a:pPr>
            <a:r>
              <a:rPr b="1" lang="nl-NL" sz="2800">
                <a:solidFill>
                  <a:srgbClr val="EF8200"/>
                </a:solidFill>
              </a:rPr>
              <a:t>Data Spaces</a:t>
            </a:r>
            <a:endParaRPr b="1" sz="2800">
              <a:solidFill>
                <a:srgbClr val="EF8200"/>
              </a:solidFill>
            </a:endParaRPr>
          </a:p>
          <a:p>
            <a:pPr indent="-2540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2800"/>
              <a:buChar char="•"/>
            </a:pPr>
            <a:r>
              <a:rPr b="1" lang="nl-NL" sz="2800">
                <a:solidFill>
                  <a:srgbClr val="EF8200"/>
                </a:solidFill>
              </a:rPr>
              <a:t>EGI </a:t>
            </a:r>
            <a:r>
              <a:rPr b="1" lang="nl-NL" sz="2800">
                <a:solidFill>
                  <a:srgbClr val="EF8200"/>
                </a:solidFill>
              </a:rPr>
              <a:t>conference 2021</a:t>
            </a:r>
            <a:r>
              <a:rPr b="1" lang="nl-NL" sz="2800">
                <a:solidFill>
                  <a:srgbClr val="EF8200"/>
                </a:solidFill>
              </a:rPr>
              <a:t> </a:t>
            </a:r>
            <a:r>
              <a:rPr b="1" lang="nl-NL" sz="2800" u="sng">
                <a:solidFill>
                  <a:schemeClr val="hlink"/>
                </a:solidFill>
                <a:hlinkClick r:id="rId3"/>
              </a:rPr>
              <a:t>EGI powered thematic services in EOSC</a:t>
            </a:r>
            <a:r>
              <a:rPr b="1" lang="nl-NL" sz="2800" u="sng">
                <a:solidFill>
                  <a:schemeClr val="hlink"/>
                </a:solidFill>
                <a:hlinkClick r:id="rId4"/>
              </a:rPr>
              <a:t> </a:t>
            </a:r>
            <a:r>
              <a:rPr b="1" lang="nl-NL" sz="2800">
                <a:solidFill>
                  <a:srgbClr val="EF8200"/>
                </a:solidFill>
              </a:rPr>
              <a:t>session</a:t>
            </a:r>
            <a:endParaRPr b="1" sz="2800">
              <a:solidFill>
                <a:srgbClr val="EF820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2800"/>
              <a:buChar char="•"/>
            </a:pPr>
            <a:r>
              <a:rPr b="1" lang="nl-NL" sz="2800">
                <a:solidFill>
                  <a:srgbClr val="EF8200"/>
                </a:solidFill>
              </a:rPr>
              <a:t>Services</a:t>
            </a:r>
            <a:endParaRPr b="1" sz="2800">
              <a:solidFill>
                <a:srgbClr val="EF8200"/>
              </a:solidFill>
            </a:endParaRPr>
          </a:p>
          <a:p>
            <a:pPr indent="-2540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2800"/>
              <a:buChar char="•"/>
            </a:pPr>
            <a:r>
              <a:rPr b="1" lang="nl-NL" sz="2800" u="sng">
                <a:solidFill>
                  <a:schemeClr val="hlink"/>
                </a:solidFill>
                <a:hlinkClick r:id="rId5"/>
              </a:rPr>
              <a:t>Data Management in EGI with Rucio and FTS</a:t>
            </a:r>
            <a:r>
              <a:rPr b="1" lang="nl-NL" sz="2800">
                <a:solidFill>
                  <a:srgbClr val="EF8200"/>
                </a:solidFill>
              </a:rPr>
              <a:t> Webinar</a:t>
            </a:r>
            <a:endParaRPr b="1" sz="2800">
              <a:solidFill>
                <a:srgbClr val="EF8200"/>
              </a:solidFill>
            </a:endParaRPr>
          </a:p>
          <a:p>
            <a:pPr indent="-2540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2800"/>
              <a:buChar char="•"/>
            </a:pPr>
            <a:r>
              <a:rPr b="1" lang="nl-NL" sz="2800" u="sng">
                <a:solidFill>
                  <a:schemeClr val="hlink"/>
                </a:solidFill>
                <a:hlinkClick r:id="rId6"/>
              </a:rPr>
              <a:t>OpenRDM Webinar</a:t>
            </a:r>
            <a:r>
              <a:rPr b="1" lang="nl-NL" sz="2800">
                <a:solidFill>
                  <a:srgbClr val="EF8200"/>
                </a:solidFill>
              </a:rPr>
              <a:t> on 12th Jan 2022</a:t>
            </a:r>
            <a:endParaRPr b="1" sz="2800">
              <a:solidFill>
                <a:srgbClr val="EF8200"/>
              </a:solidFill>
            </a:endParaRPr>
          </a:p>
          <a:p>
            <a:pPr indent="-2540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200"/>
              </a:buClr>
              <a:buSzPts val="2800"/>
              <a:buChar char="•"/>
            </a:pPr>
            <a:r>
              <a:rPr b="1" lang="nl-NL" sz="2800">
                <a:solidFill>
                  <a:srgbClr val="EF8200"/>
                </a:solidFill>
              </a:rPr>
              <a:t>EGI Conference 2021 </a:t>
            </a:r>
            <a:r>
              <a:rPr b="1" lang="nl-NL" sz="2800" u="sng">
                <a:solidFill>
                  <a:schemeClr val="hlink"/>
                </a:solidFill>
                <a:hlinkClick r:id="rId7"/>
              </a:rPr>
              <a:t>EGI-ACE Federated Data Access service</a:t>
            </a:r>
            <a:r>
              <a:rPr b="1" lang="nl-NL" sz="2800">
                <a:solidFill>
                  <a:srgbClr val="EF8200"/>
                </a:solidFill>
              </a:rPr>
              <a:t> session</a:t>
            </a:r>
            <a:endParaRPr b="1" sz="2800">
              <a:solidFill>
                <a:srgbClr val="EF8200"/>
              </a:solidFill>
            </a:endParaRPr>
          </a:p>
        </p:txBody>
      </p:sp>
      <p:sp>
        <p:nvSpPr>
          <p:cNvPr id="490" name="Google Shape;490;gfc92ad92d3_0_22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 sz="13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"/>
          <p:cNvSpPr txBox="1"/>
          <p:nvPr>
            <p:ph idx="12" type="sldNum"/>
          </p:nvPr>
        </p:nvSpPr>
        <p:spPr>
          <a:xfrm>
            <a:off x="10347960" y="6333813"/>
            <a:ext cx="167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 sz="13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3"/>
          <p:cNvSpPr txBox="1"/>
          <p:nvPr>
            <p:ph idx="1" type="body"/>
          </p:nvPr>
        </p:nvSpPr>
        <p:spPr>
          <a:xfrm>
            <a:off x="995023" y="1157718"/>
            <a:ext cx="4895850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nl-NL"/>
              <a:t>Questions?</a:t>
            </a:r>
            <a:endParaRPr/>
          </a:p>
        </p:txBody>
      </p:sp>
      <p:sp>
        <p:nvSpPr>
          <p:cNvPr id="497" name="Google Shape;497;p3"/>
          <p:cNvSpPr txBox="1"/>
          <p:nvPr>
            <p:ph idx="2" type="body"/>
          </p:nvPr>
        </p:nvSpPr>
        <p:spPr>
          <a:xfrm>
            <a:off x="6224905" y="6412644"/>
            <a:ext cx="1966595" cy="358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t/>
            </a:r>
            <a:endParaRPr/>
          </a:p>
        </p:txBody>
      </p:sp>
      <p:sp>
        <p:nvSpPr>
          <p:cNvPr id="498" name="Google Shape;498;p3"/>
          <p:cNvSpPr txBox="1"/>
          <p:nvPr>
            <p:ph idx="3" type="body"/>
          </p:nvPr>
        </p:nvSpPr>
        <p:spPr>
          <a:xfrm>
            <a:off x="1562773" y="6356350"/>
            <a:ext cx="4107497" cy="320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038252a736_0_204"/>
          <p:cNvSpPr txBox="1"/>
          <p:nvPr>
            <p:ph type="title"/>
          </p:nvPr>
        </p:nvSpPr>
        <p:spPr>
          <a:xfrm>
            <a:off x="3438769" y="225527"/>
            <a:ext cx="63051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nl-NL"/>
              <a:t>EGI-ACE objective</a:t>
            </a:r>
            <a:endParaRPr/>
          </a:p>
        </p:txBody>
      </p:sp>
      <p:sp>
        <p:nvSpPr>
          <p:cNvPr id="156" name="Google Shape;156;g1038252a736_0_204"/>
          <p:cNvSpPr/>
          <p:nvPr>
            <p:ph idx="1" type="body"/>
          </p:nvPr>
        </p:nvSpPr>
        <p:spPr>
          <a:xfrm>
            <a:off x="354105" y="1685179"/>
            <a:ext cx="11671200" cy="3319500"/>
          </a:xfrm>
          <a:prstGeom prst="roundRect">
            <a:avLst>
              <a:gd fmla="val 16667" name="adj"/>
            </a:avLst>
          </a:prstGeom>
          <a:solidFill>
            <a:srgbClr val="D8E2F3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0" i="0" lang="nl-NL" sz="32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Implement the </a:t>
            </a:r>
            <a:r>
              <a:rPr b="1" i="0" lang="nl-NL" sz="32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Compute Platform of the European Open Science Cloud</a:t>
            </a:r>
            <a:r>
              <a:rPr b="0" i="0" lang="nl-NL" sz="32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 and contribute to the </a:t>
            </a:r>
            <a:r>
              <a:rPr b="1" i="0" lang="nl-NL" sz="32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EOSC Data Commons </a:t>
            </a:r>
            <a:r>
              <a:rPr b="0" i="0" lang="nl-NL" sz="32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by delivering integrated computing, platforms, data spaces and tools as an integrated solution that is </a:t>
            </a:r>
            <a:r>
              <a:rPr b="1" i="0" lang="nl-NL" sz="32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aligned with major European cloud federation projects and HPC initiatives</a:t>
            </a:r>
            <a:r>
              <a:rPr b="0" i="0" lang="nl-NL" sz="3200" u="none" cap="none" strike="noStrik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157" name="Google Shape;157;g1038252a736_0_20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f931e0356e_0_84"/>
          <p:cNvSpPr txBox="1"/>
          <p:nvPr>
            <p:ph type="title"/>
          </p:nvPr>
        </p:nvSpPr>
        <p:spPr>
          <a:xfrm>
            <a:off x="3438768" y="225527"/>
            <a:ext cx="85176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3300"/>
              <a:buFont typeface="Calibri"/>
              <a:buNone/>
            </a:pPr>
            <a:r>
              <a:rPr lang="nl-NL"/>
              <a:t>EGI-ACE Consortium Overview</a:t>
            </a:r>
            <a:endParaRPr/>
          </a:p>
        </p:txBody>
      </p:sp>
      <p:sp>
        <p:nvSpPr>
          <p:cNvPr id="163" name="Google Shape;163;gf931e0356e_0_84"/>
          <p:cNvSpPr txBox="1"/>
          <p:nvPr>
            <p:ph idx="3" type="body"/>
          </p:nvPr>
        </p:nvSpPr>
        <p:spPr>
          <a:xfrm>
            <a:off x="5770526" y="1375364"/>
            <a:ext cx="6421500" cy="42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476250" lvl="0" marL="609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nl-NL" sz="2100"/>
              <a:t>EGI Foundation as coordinator</a:t>
            </a:r>
            <a:endParaRPr/>
          </a:p>
          <a:p>
            <a:pPr indent="-228600" lvl="1" marL="990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nl-NL" sz="1900"/>
              <a:t>33 participating partners, 23 third-parties</a:t>
            </a:r>
            <a:endParaRPr/>
          </a:p>
          <a:p>
            <a:pPr indent="-476250" lvl="0" marL="609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nl-NL" sz="2100"/>
              <a:t>Consortium at a glance</a:t>
            </a:r>
            <a:endParaRPr/>
          </a:p>
          <a:p>
            <a:pPr indent="-228600" lvl="1" marL="990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nl-NL" sz="1900"/>
              <a:t>16 partners to deliver cloud, HTC and HPC resources</a:t>
            </a:r>
            <a:endParaRPr/>
          </a:p>
          <a:p>
            <a:pPr indent="-228600" lvl="1" marL="990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nl-NL" sz="1900"/>
              <a:t>12 user access and platform solution providers</a:t>
            </a:r>
            <a:endParaRPr/>
          </a:p>
          <a:p>
            <a:pPr indent="-228600" lvl="1" marL="990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nl-NL" sz="1900"/>
              <a:t>21 providers from 13 communities to deliver data spaces</a:t>
            </a:r>
            <a:endParaRPr/>
          </a:p>
          <a:p>
            <a:pPr indent="-228600" lvl="1" marL="990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nl-NL" sz="1900"/>
              <a:t>12 federation service providers</a:t>
            </a:r>
            <a:endParaRPr sz="1900"/>
          </a:p>
          <a:p>
            <a:pPr indent="-247650" lvl="0" marL="723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+"/>
            </a:pPr>
            <a:r>
              <a:rPr lang="nl-NL" sz="1900"/>
              <a:t>Early adopters; Partner infrastructures</a:t>
            </a:r>
            <a:endParaRPr sz="1900"/>
          </a:p>
          <a:p>
            <a:pPr indent="0" lvl="0" marL="152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152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rPr lang="nl-NL"/>
              <a:t>57% of the budget for service provisioning</a:t>
            </a:r>
            <a:endParaRPr/>
          </a:p>
          <a:p>
            <a:pPr indent="-304800" lvl="0" marL="609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close up of a map&#10;&#10;Description automatically generated" id="164" name="Google Shape;164;gf931e0356e_0_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233" y="1207593"/>
            <a:ext cx="5298294" cy="475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f931e0356e_0_8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f931e0356e_0_90"/>
          <p:cNvSpPr txBox="1"/>
          <p:nvPr>
            <p:ph type="title"/>
          </p:nvPr>
        </p:nvSpPr>
        <p:spPr>
          <a:xfrm>
            <a:off x="3438767" y="225533"/>
            <a:ext cx="69828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nl-NL"/>
              <a:t>EGI-ACE Tier service architecture</a:t>
            </a:r>
            <a:endParaRPr/>
          </a:p>
        </p:txBody>
      </p:sp>
      <p:sp>
        <p:nvSpPr>
          <p:cNvPr id="172" name="Google Shape;172;gf931e0356e_0_90"/>
          <p:cNvSpPr/>
          <p:nvPr/>
        </p:nvSpPr>
        <p:spPr>
          <a:xfrm>
            <a:off x="2838793" y="3663808"/>
            <a:ext cx="2355300" cy="5280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f931e0356e_0_90"/>
          <p:cNvSpPr/>
          <p:nvPr/>
        </p:nvSpPr>
        <p:spPr>
          <a:xfrm>
            <a:off x="8196944" y="3664076"/>
            <a:ext cx="2355300" cy="5277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f931e0356e_0_90"/>
          <p:cNvSpPr/>
          <p:nvPr/>
        </p:nvSpPr>
        <p:spPr>
          <a:xfrm>
            <a:off x="5517869" y="3664076"/>
            <a:ext cx="2355300" cy="5277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f931e0356e_0_90"/>
          <p:cNvSpPr txBox="1"/>
          <p:nvPr/>
        </p:nvSpPr>
        <p:spPr>
          <a:xfrm>
            <a:off x="29761" y="1400292"/>
            <a:ext cx="16320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nl-NL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Spaces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nl-NL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Analytics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nl-NL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and thematic data analytics and processing tools 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f931e0356e_0_90"/>
          <p:cNvSpPr txBox="1"/>
          <p:nvPr/>
        </p:nvSpPr>
        <p:spPr>
          <a:xfrm>
            <a:off x="29760" y="2514891"/>
            <a:ext cx="1632000" cy="8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nl-NL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Platforms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nl-NL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generic added-value platform level services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f931e0356e_0_90"/>
          <p:cNvSpPr txBox="1"/>
          <p:nvPr/>
        </p:nvSpPr>
        <p:spPr>
          <a:xfrm>
            <a:off x="21280" y="3451017"/>
            <a:ext cx="15885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nl-NL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Federated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nl-NL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Access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nl-NL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Federation-wide management of data and computing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f931e0356e_0_90"/>
          <p:cNvSpPr txBox="1"/>
          <p:nvPr/>
        </p:nvSpPr>
        <p:spPr>
          <a:xfrm>
            <a:off x="0" y="4560861"/>
            <a:ext cx="1695900" cy="9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nl-NL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Federated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nl-NL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nl-NL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Compute and storage facilities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f931e0356e_0_90"/>
          <p:cNvSpPr/>
          <p:nvPr/>
        </p:nvSpPr>
        <p:spPr>
          <a:xfrm>
            <a:off x="2838793" y="2687647"/>
            <a:ext cx="1776000" cy="5232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rgbClr val="AC5B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nl-NL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Interactive Computing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f931e0356e_0_90"/>
          <p:cNvSpPr/>
          <p:nvPr/>
        </p:nvSpPr>
        <p:spPr>
          <a:xfrm>
            <a:off x="6749567" y="2687647"/>
            <a:ext cx="1776000" cy="5232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rgbClr val="AC5B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nl-NL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Distributed AI training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f931e0356e_0_90"/>
          <p:cNvSpPr/>
          <p:nvPr/>
        </p:nvSpPr>
        <p:spPr>
          <a:xfrm>
            <a:off x="8704952" y="2687647"/>
            <a:ext cx="1776000" cy="5232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rgbClr val="AC5B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nl-NL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Workload Management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f931e0356e_0_90"/>
          <p:cNvSpPr/>
          <p:nvPr/>
        </p:nvSpPr>
        <p:spPr>
          <a:xfrm>
            <a:off x="4794180" y="2687647"/>
            <a:ext cx="1776000" cy="5232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9525">
            <a:solidFill>
              <a:srgbClr val="AC5B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nl-NL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Automated Cluster deployment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" name="Google Shape;183;gf931e0356e_0_90"/>
          <p:cNvGrpSpPr/>
          <p:nvPr/>
        </p:nvGrpSpPr>
        <p:grpSpPr>
          <a:xfrm>
            <a:off x="8925850" y="4702659"/>
            <a:ext cx="1554828" cy="1003336"/>
            <a:chOff x="7054511" y="3309931"/>
            <a:chExt cx="1166150" cy="752521"/>
          </a:xfrm>
        </p:grpSpPr>
        <p:sp>
          <p:nvSpPr>
            <p:cNvPr id="184" name="Google Shape;184;gf931e0356e_0_90"/>
            <p:cNvSpPr/>
            <p:nvPr/>
          </p:nvSpPr>
          <p:spPr>
            <a:xfrm>
              <a:off x="7252261" y="3309931"/>
              <a:ext cx="968400" cy="594000"/>
            </a:xfrm>
            <a:prstGeom prst="roundRect">
              <a:avLst>
                <a:gd fmla="val 16667" name="adj"/>
              </a:avLst>
            </a:prstGeom>
            <a:solidFill>
              <a:srgbClr val="4472C4">
                <a:alpha val="20000"/>
              </a:srgbClr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gf931e0356e_0_90"/>
            <p:cNvSpPr/>
            <p:nvPr/>
          </p:nvSpPr>
          <p:spPr>
            <a:xfrm>
              <a:off x="7153386" y="3389192"/>
              <a:ext cx="968400" cy="594000"/>
            </a:xfrm>
            <a:prstGeom prst="roundRect">
              <a:avLst>
                <a:gd fmla="val 16667" name="adj"/>
              </a:avLst>
            </a:prstGeom>
            <a:solidFill>
              <a:srgbClr val="4472C4">
                <a:alpha val="47058"/>
              </a:srgbClr>
            </a:solidFill>
            <a:ln cap="flat" cmpd="sng" w="12700">
              <a:solidFill>
                <a:srgbClr val="3153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gf931e0356e_0_90"/>
            <p:cNvSpPr/>
            <p:nvPr/>
          </p:nvSpPr>
          <p:spPr>
            <a:xfrm>
              <a:off x="7054511" y="3468452"/>
              <a:ext cx="968400" cy="5940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rgbClr val="3153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nl-NL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HPC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187;gf931e0356e_0_90"/>
          <p:cNvGrpSpPr/>
          <p:nvPr/>
        </p:nvGrpSpPr>
        <p:grpSpPr>
          <a:xfrm>
            <a:off x="4863479" y="4706228"/>
            <a:ext cx="1527698" cy="996199"/>
            <a:chOff x="4462071" y="3297744"/>
            <a:chExt cx="1145802" cy="747168"/>
          </a:xfrm>
        </p:grpSpPr>
        <p:sp>
          <p:nvSpPr>
            <p:cNvPr id="188" name="Google Shape;188;gf931e0356e_0_90"/>
            <p:cNvSpPr/>
            <p:nvPr/>
          </p:nvSpPr>
          <p:spPr>
            <a:xfrm>
              <a:off x="4639473" y="3297744"/>
              <a:ext cx="968400" cy="594000"/>
            </a:xfrm>
            <a:prstGeom prst="roundRect">
              <a:avLst>
                <a:gd fmla="val 16667" name="adj"/>
              </a:avLst>
            </a:prstGeom>
            <a:solidFill>
              <a:srgbClr val="4472C4">
                <a:alpha val="20000"/>
              </a:srgbClr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gf931e0356e_0_90"/>
            <p:cNvSpPr/>
            <p:nvPr/>
          </p:nvSpPr>
          <p:spPr>
            <a:xfrm>
              <a:off x="4540598" y="3377005"/>
              <a:ext cx="968400" cy="594000"/>
            </a:xfrm>
            <a:prstGeom prst="roundRect">
              <a:avLst>
                <a:gd fmla="val 16667" name="adj"/>
              </a:avLst>
            </a:prstGeom>
            <a:solidFill>
              <a:srgbClr val="4472C4">
                <a:alpha val="47058"/>
              </a:srgbClr>
            </a:solidFill>
            <a:ln cap="flat" cmpd="sng" w="12700">
              <a:solidFill>
                <a:srgbClr val="3153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gf931e0356e_0_90"/>
            <p:cNvSpPr/>
            <p:nvPr/>
          </p:nvSpPr>
          <p:spPr>
            <a:xfrm>
              <a:off x="4462071" y="3450912"/>
              <a:ext cx="968400" cy="5940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rgbClr val="3153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nl-NL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Public Clouds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" name="Google Shape;191;gf931e0356e_0_90"/>
          <p:cNvGrpSpPr/>
          <p:nvPr/>
        </p:nvGrpSpPr>
        <p:grpSpPr>
          <a:xfrm>
            <a:off x="6888272" y="4707536"/>
            <a:ext cx="1540484" cy="993585"/>
            <a:chOff x="5712127" y="3285441"/>
            <a:chExt cx="1155392" cy="745207"/>
          </a:xfrm>
        </p:grpSpPr>
        <p:sp>
          <p:nvSpPr>
            <p:cNvPr id="192" name="Google Shape;192;gf931e0356e_0_90"/>
            <p:cNvSpPr/>
            <p:nvPr/>
          </p:nvSpPr>
          <p:spPr>
            <a:xfrm>
              <a:off x="5899119" y="3285441"/>
              <a:ext cx="968400" cy="594000"/>
            </a:xfrm>
            <a:prstGeom prst="roundRect">
              <a:avLst>
                <a:gd fmla="val 16667" name="adj"/>
              </a:avLst>
            </a:prstGeom>
            <a:solidFill>
              <a:srgbClr val="4472C4">
                <a:alpha val="20000"/>
              </a:srgbClr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gf931e0356e_0_90"/>
            <p:cNvSpPr/>
            <p:nvPr/>
          </p:nvSpPr>
          <p:spPr>
            <a:xfrm>
              <a:off x="5800244" y="3364702"/>
              <a:ext cx="968400" cy="594000"/>
            </a:xfrm>
            <a:prstGeom prst="roundRect">
              <a:avLst>
                <a:gd fmla="val 16667" name="adj"/>
              </a:avLst>
            </a:prstGeom>
            <a:solidFill>
              <a:srgbClr val="4472C4">
                <a:alpha val="47058"/>
              </a:srgbClr>
            </a:solidFill>
            <a:ln cap="flat" cmpd="sng" w="12700">
              <a:solidFill>
                <a:srgbClr val="3153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gf931e0356e_0_90"/>
            <p:cNvSpPr/>
            <p:nvPr/>
          </p:nvSpPr>
          <p:spPr>
            <a:xfrm>
              <a:off x="5712127" y="3436648"/>
              <a:ext cx="968400" cy="5940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rgbClr val="3153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nl-NL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HTC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5" name="Google Shape;195;gf931e0356e_0_90"/>
          <p:cNvGrpSpPr/>
          <p:nvPr/>
        </p:nvGrpSpPr>
        <p:grpSpPr>
          <a:xfrm>
            <a:off x="2838689" y="4710286"/>
            <a:ext cx="1527698" cy="988082"/>
            <a:chOff x="3119687" y="3284950"/>
            <a:chExt cx="1145802" cy="741080"/>
          </a:xfrm>
        </p:grpSpPr>
        <p:sp>
          <p:nvSpPr>
            <p:cNvPr id="196" name="Google Shape;196;gf931e0356e_0_90"/>
            <p:cNvSpPr/>
            <p:nvPr/>
          </p:nvSpPr>
          <p:spPr>
            <a:xfrm>
              <a:off x="3297089" y="3284950"/>
              <a:ext cx="968400" cy="594000"/>
            </a:xfrm>
            <a:prstGeom prst="roundRect">
              <a:avLst>
                <a:gd fmla="val 16667" name="adj"/>
              </a:avLst>
            </a:prstGeom>
            <a:solidFill>
              <a:srgbClr val="4472C4">
                <a:alpha val="20000"/>
              </a:srgbClr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gf931e0356e_0_90"/>
            <p:cNvSpPr/>
            <p:nvPr/>
          </p:nvSpPr>
          <p:spPr>
            <a:xfrm>
              <a:off x="3198214" y="3364211"/>
              <a:ext cx="968400" cy="594000"/>
            </a:xfrm>
            <a:prstGeom prst="roundRect">
              <a:avLst>
                <a:gd fmla="val 16667" name="adj"/>
              </a:avLst>
            </a:prstGeom>
            <a:solidFill>
              <a:srgbClr val="4472C4">
                <a:alpha val="47058"/>
              </a:srgbClr>
            </a:solidFill>
            <a:ln cap="flat" cmpd="sng" w="12700">
              <a:solidFill>
                <a:srgbClr val="3153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gf931e0356e_0_90"/>
            <p:cNvSpPr/>
            <p:nvPr/>
          </p:nvSpPr>
          <p:spPr>
            <a:xfrm>
              <a:off x="3119687" y="3432030"/>
              <a:ext cx="968400" cy="5940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rgbClr val="3153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nl-NL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Research Clouds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99" name="Google Shape;199;gf931e0356e_0_90"/>
          <p:cNvCxnSpPr>
            <a:stCxn id="186" idx="2"/>
            <a:endCxn id="194" idx="2"/>
          </p:cNvCxnSpPr>
          <p:nvPr/>
        </p:nvCxnSpPr>
        <p:spPr>
          <a:xfrm flipH="1" rot="5400000">
            <a:off x="8550234" y="4684795"/>
            <a:ext cx="4800" cy="2037600"/>
          </a:xfrm>
          <a:prstGeom prst="bentConnector3">
            <a:avLst>
              <a:gd fmla="val -6350027" name="adj1"/>
            </a:avLst>
          </a:prstGeom>
          <a:noFill/>
          <a:ln cap="flat" cmpd="sng" w="12700">
            <a:solidFill>
              <a:srgbClr val="3E6E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0" name="Google Shape;200;gf931e0356e_0_90"/>
          <p:cNvCxnSpPr>
            <a:stCxn id="190" idx="2"/>
            <a:endCxn id="194" idx="2"/>
          </p:cNvCxnSpPr>
          <p:nvPr/>
        </p:nvCxnSpPr>
        <p:spPr>
          <a:xfrm rot="-5400000">
            <a:off x="6520813" y="4689477"/>
            <a:ext cx="1200" cy="2024700"/>
          </a:xfrm>
          <a:prstGeom prst="bentConnector3">
            <a:avLst>
              <a:gd fmla="val -25400000" name="adj1"/>
            </a:avLst>
          </a:prstGeom>
          <a:noFill/>
          <a:ln cap="flat" cmpd="sng" w="12700">
            <a:solidFill>
              <a:srgbClr val="3E6E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1" name="Google Shape;201;gf931e0356e_0_90"/>
          <p:cNvCxnSpPr>
            <a:stCxn id="198" idx="2"/>
            <a:endCxn id="190" idx="2"/>
          </p:cNvCxnSpPr>
          <p:nvPr/>
        </p:nvCxnSpPr>
        <p:spPr>
          <a:xfrm flipH="1" rot="-5400000">
            <a:off x="4494523" y="4688118"/>
            <a:ext cx="4200" cy="2024700"/>
          </a:xfrm>
          <a:prstGeom prst="bentConnector3">
            <a:avLst>
              <a:gd fmla="val 7721490" name="adj1"/>
            </a:avLst>
          </a:prstGeom>
          <a:noFill/>
          <a:ln cap="flat" cmpd="sng" w="12700">
            <a:solidFill>
              <a:srgbClr val="3E6E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02" name="Google Shape;202;gf931e0356e_0_90"/>
          <p:cNvGrpSpPr/>
          <p:nvPr/>
        </p:nvGrpSpPr>
        <p:grpSpPr>
          <a:xfrm>
            <a:off x="5739988" y="3713444"/>
            <a:ext cx="3108464" cy="434309"/>
            <a:chOff x="4282104" y="2840926"/>
            <a:chExt cx="2331406" cy="325740"/>
          </a:xfrm>
        </p:grpSpPr>
        <p:pic>
          <p:nvPicPr>
            <p:cNvPr id="203" name="Google Shape;203;gf931e0356e_0_9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282104" y="2840926"/>
              <a:ext cx="366457" cy="325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gf931e0356e_0_90"/>
            <p:cNvSpPr txBox="1"/>
            <p:nvPr/>
          </p:nvSpPr>
          <p:spPr>
            <a:xfrm>
              <a:off x="4587010" y="2883138"/>
              <a:ext cx="2026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nl-NL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Federated Identity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gf931e0356e_0_90"/>
          <p:cNvGrpSpPr/>
          <p:nvPr/>
        </p:nvGrpSpPr>
        <p:grpSpPr>
          <a:xfrm>
            <a:off x="3022607" y="3720984"/>
            <a:ext cx="2171025" cy="413480"/>
            <a:chOff x="3041867" y="2350767"/>
            <a:chExt cx="1628309" cy="310118"/>
          </a:xfrm>
        </p:grpSpPr>
        <p:pic>
          <p:nvPicPr>
            <p:cNvPr id="206" name="Google Shape;206;gf931e0356e_0_9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41867" y="2350767"/>
              <a:ext cx="348883" cy="310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gf931e0356e_0_90"/>
            <p:cNvSpPr txBox="1"/>
            <p:nvPr/>
          </p:nvSpPr>
          <p:spPr>
            <a:xfrm>
              <a:off x="3352276" y="2386110"/>
              <a:ext cx="1317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nl-NL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Federated Compute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gf931e0356e_0_90"/>
          <p:cNvGrpSpPr/>
          <p:nvPr/>
        </p:nvGrpSpPr>
        <p:grpSpPr>
          <a:xfrm>
            <a:off x="8585555" y="3746969"/>
            <a:ext cx="1748808" cy="361514"/>
            <a:chOff x="6258791" y="2329809"/>
            <a:chExt cx="1311639" cy="271142"/>
          </a:xfrm>
        </p:grpSpPr>
        <p:sp>
          <p:nvSpPr>
            <p:cNvPr id="209" name="Google Shape;209;gf931e0356e_0_90"/>
            <p:cNvSpPr txBox="1"/>
            <p:nvPr/>
          </p:nvSpPr>
          <p:spPr>
            <a:xfrm>
              <a:off x="6500930" y="2342270"/>
              <a:ext cx="1069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nl-NL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Federated Data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0" name="Google Shape;210;gf931e0356e_0_9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258791" y="2329809"/>
              <a:ext cx="271142" cy="2711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1" name="Google Shape;211;gf931e0356e_0_90"/>
          <p:cNvSpPr/>
          <p:nvPr/>
        </p:nvSpPr>
        <p:spPr>
          <a:xfrm>
            <a:off x="7335263" y="1653433"/>
            <a:ext cx="1497900" cy="639300"/>
          </a:xfrm>
          <a:prstGeom prst="roundRect">
            <a:avLst>
              <a:gd fmla="val 16667" name="adj"/>
            </a:avLst>
          </a:prstGeom>
          <a:solidFill>
            <a:srgbClr val="31538F"/>
          </a:solidFill>
          <a:ln cap="flat" cmpd="sng" w="9525">
            <a:solidFill>
              <a:srgbClr val="3E6EC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2549"/>
              </a:srgbClr>
            </a:outerShdw>
          </a:effectLst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nl-NL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Fundamental Science Data Space</a:t>
            </a:r>
            <a:endParaRPr b="0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f931e0356e_0_90"/>
          <p:cNvSpPr/>
          <p:nvPr/>
        </p:nvSpPr>
        <p:spPr>
          <a:xfrm>
            <a:off x="5752383" y="1653433"/>
            <a:ext cx="1497900" cy="639300"/>
          </a:xfrm>
          <a:prstGeom prst="roundRect">
            <a:avLst>
              <a:gd fmla="val 16667" name="adj"/>
            </a:avLst>
          </a:prstGeom>
          <a:solidFill>
            <a:srgbClr val="31538F"/>
          </a:solidFill>
          <a:ln cap="flat" cmpd="sng" w="9525">
            <a:solidFill>
              <a:srgbClr val="3E6EC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2549"/>
              </a:srgbClr>
            </a:outerShdw>
          </a:effectLst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nl-NL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Health Data Space</a:t>
            </a:r>
            <a:endParaRPr b="0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f931e0356e_0_90"/>
          <p:cNvSpPr/>
          <p:nvPr/>
        </p:nvSpPr>
        <p:spPr>
          <a:xfrm>
            <a:off x="4169500" y="1653433"/>
            <a:ext cx="1497900" cy="639300"/>
          </a:xfrm>
          <a:prstGeom prst="roundRect">
            <a:avLst>
              <a:gd fmla="val 16667" name="adj"/>
            </a:avLst>
          </a:prstGeom>
          <a:solidFill>
            <a:srgbClr val="31538F"/>
          </a:solidFill>
          <a:ln cap="flat" cmpd="sng" w="9525">
            <a:solidFill>
              <a:srgbClr val="3E6EC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2549"/>
              </a:srgbClr>
            </a:outerShdw>
          </a:effectLst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nl-NL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Green Deal Data Space</a:t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4" name="Google Shape;214;gf931e0356e_0_90"/>
          <p:cNvCxnSpPr/>
          <p:nvPr/>
        </p:nvCxnSpPr>
        <p:spPr>
          <a:xfrm>
            <a:off x="72249" y="4538495"/>
            <a:ext cx="10666800" cy="0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5" name="Google Shape;215;gf931e0356e_0_90"/>
          <p:cNvCxnSpPr/>
          <p:nvPr/>
        </p:nvCxnSpPr>
        <p:spPr>
          <a:xfrm flipH="1" rot="10800000">
            <a:off x="72249" y="2465665"/>
            <a:ext cx="10666800" cy="13200"/>
          </a:xfrm>
          <a:prstGeom prst="straightConnector1">
            <a:avLst/>
          </a:prstGeom>
          <a:noFill/>
          <a:ln cap="flat" cmpd="sng" w="9525">
            <a:solidFill>
              <a:srgbClr val="3E6E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6" name="Google Shape;216;gf931e0356e_0_90"/>
          <p:cNvSpPr/>
          <p:nvPr/>
        </p:nvSpPr>
        <p:spPr>
          <a:xfrm>
            <a:off x="11040934" y="1502633"/>
            <a:ext cx="950700" cy="4517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A1A1A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nl-NL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EOSC portal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gf931e0356e_0_9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73151" y="2514891"/>
            <a:ext cx="622373" cy="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f931e0356e_0_90"/>
          <p:cNvSpPr txBox="1"/>
          <p:nvPr/>
        </p:nvSpPr>
        <p:spPr>
          <a:xfrm>
            <a:off x="11244666" y="2955691"/>
            <a:ext cx="12792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nl-NL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EOSC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nl-NL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users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f931e0356e_0_90"/>
          <p:cNvSpPr/>
          <p:nvPr/>
        </p:nvSpPr>
        <p:spPr>
          <a:xfrm>
            <a:off x="10531120" y="1596168"/>
            <a:ext cx="747300" cy="63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f931e0356e_0_90"/>
          <p:cNvSpPr/>
          <p:nvPr/>
        </p:nvSpPr>
        <p:spPr>
          <a:xfrm>
            <a:off x="10531120" y="3081947"/>
            <a:ext cx="747300" cy="63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f931e0356e_0_90"/>
          <p:cNvSpPr/>
          <p:nvPr/>
        </p:nvSpPr>
        <p:spPr>
          <a:xfrm>
            <a:off x="10531120" y="4766124"/>
            <a:ext cx="747300" cy="63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f931e0356e_0_90"/>
          <p:cNvSpPr/>
          <p:nvPr/>
        </p:nvSpPr>
        <p:spPr>
          <a:xfrm>
            <a:off x="1661768" y="1653425"/>
            <a:ext cx="945600" cy="40479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rgbClr val="78787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f931e0356e_0_90"/>
          <p:cNvSpPr txBox="1"/>
          <p:nvPr/>
        </p:nvSpPr>
        <p:spPr>
          <a:xfrm rot="-5400000">
            <a:off x="156754" y="3250717"/>
            <a:ext cx="39555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nl-NL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Service Management, Tools, Processes, Policies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f931e0356e_0_90"/>
          <p:cNvSpPr/>
          <p:nvPr/>
        </p:nvSpPr>
        <p:spPr>
          <a:xfrm>
            <a:off x="8923742" y="1653433"/>
            <a:ext cx="1497900" cy="639300"/>
          </a:xfrm>
          <a:prstGeom prst="roundRect">
            <a:avLst>
              <a:gd fmla="val 16667" name="adj"/>
            </a:avLst>
          </a:prstGeom>
          <a:solidFill>
            <a:srgbClr val="31538F"/>
          </a:solidFill>
          <a:ln cap="flat" cmpd="sng" w="9525">
            <a:solidFill>
              <a:srgbClr val="3E6EC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2549"/>
              </a:srgbClr>
            </a:outerShdw>
          </a:effectLst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nl-NL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Humanities </a:t>
            </a:r>
            <a:br>
              <a:rPr b="0" i="0" lang="nl-NL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nl-NL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Space</a:t>
            </a:r>
            <a:endParaRPr b="0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f931e0356e_0_90"/>
          <p:cNvSpPr/>
          <p:nvPr/>
        </p:nvSpPr>
        <p:spPr>
          <a:xfrm>
            <a:off x="2853667" y="1653433"/>
            <a:ext cx="1183500" cy="639300"/>
          </a:xfrm>
          <a:prstGeom prst="roundRect">
            <a:avLst>
              <a:gd fmla="val 16667" name="adj"/>
            </a:avLst>
          </a:prstGeom>
          <a:solidFill>
            <a:srgbClr val="599BD5"/>
          </a:solidFill>
          <a:ln cap="flat" cmpd="sng" w="9525">
            <a:solidFill>
              <a:srgbClr val="3E6EC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2549"/>
              </a:srgbClr>
            </a:outerShdw>
          </a:effectLst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nl-NL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Early adopters</a:t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f931e0356e_0_9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" name="Google Shape;231;gfc92ad92d3_0_0"/>
          <p:cNvGraphicFramePr/>
          <p:nvPr/>
        </p:nvGraphicFramePr>
        <p:xfrm>
          <a:off x="40640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{8204364C-C77E-436A-B93E-833A7EFDBA66}</a:tableStyleId>
              </a:tblPr>
              <a:tblGrid>
                <a:gridCol w="2670500"/>
                <a:gridCol w="2670500"/>
                <a:gridCol w="2840375"/>
                <a:gridCol w="2783725"/>
              </a:tblGrid>
              <a:tr h="50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nl-NL" sz="1300" u="none" cap="none" strike="noStrike"/>
                        <a:t>Compute services</a:t>
                      </a:r>
                      <a:endParaRPr b="1" sz="1300" u="none" cap="none" strike="noStrike">
                        <a:solidFill>
                          <a:srgbClr val="9900FF"/>
                        </a:solidFill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nl-NL" sz="1300" u="none" cap="none" strike="noStrike"/>
                        <a:t>Platform services</a:t>
                      </a:r>
                      <a:endParaRPr b="1" sz="1300" u="none" cap="none" strike="noStrike">
                        <a:solidFill>
                          <a:srgbClr val="9900FF"/>
                        </a:solidFill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nl-NL" sz="1300" u="none" cap="none" strike="noStrike"/>
                        <a:t>Data space services</a:t>
                      </a:r>
                      <a:endParaRPr b="1" sz="1300" u="none" cap="none" strike="noStrike">
                        <a:solidFill>
                          <a:srgbClr val="9900FF"/>
                        </a:solidFill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nl-NL" sz="1300" u="none" cap="none" strike="noStrike"/>
                        <a:t>Federation services</a:t>
                      </a:r>
                      <a:br>
                        <a:rPr b="1" lang="nl-NL" sz="1300" u="none" cap="none" strike="noStrike"/>
                      </a:br>
                      <a:r>
                        <a:rPr b="1" lang="nl-NL" sz="1300" u="none" cap="none" strike="noStrike"/>
                        <a:t>(AAI, data, compute)</a:t>
                      </a:r>
                      <a:endParaRPr b="1" sz="1300" u="none" cap="none" strike="noStrike">
                        <a:solidFill>
                          <a:srgbClr val="9900FF"/>
                        </a:solidFill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IM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AppDB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EGI HTC &amp; Storage</a:t>
                      </a:r>
                      <a:endParaRPr sz="11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>
                          <a:solidFill>
                            <a:schemeClr val="dk1"/>
                          </a:solidFill>
                        </a:rPr>
                        <a:t>dCache</a:t>
                      </a:r>
                      <a:endParaRPr sz="11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>
                          <a:solidFill>
                            <a:schemeClr val="dk1"/>
                          </a:solidFill>
                        </a:rPr>
                        <a:t>Spider Storage</a:t>
                      </a:r>
                      <a:endParaRPr sz="11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>
                          <a:solidFill>
                            <a:schemeClr val="dk1"/>
                          </a:solidFill>
                        </a:rPr>
                        <a:t>Data Processing Compute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EGI Cloud Compute</a:t>
                      </a:r>
                      <a:endParaRPr sz="11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>
                          <a:solidFill>
                            <a:schemeClr val="dk1"/>
                          </a:solidFill>
                        </a:rPr>
                        <a:t>AppDB</a:t>
                      </a:r>
                      <a:endParaRPr sz="11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>
                          <a:solidFill>
                            <a:schemeClr val="dk1"/>
                          </a:solidFill>
                        </a:rPr>
                        <a:t>DynDNS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MetaCentrumCloud - CPU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MetaCentrumCloud - GPU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MetaCentrumCloud - Storage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SCAI FedCloud v2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EGI - GSIOS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IN2P3-IRES-CPU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IN2P3-IRES-Storage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TR-FC1-ULAKBIM - CPU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TR-FC1-ULAKBIM - Storage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INFN-BARI-CPU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INFN-BARI-Storage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INFN-CNAF-CPU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INFN-CNAF-GPU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INFN-CNAF-Storage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INCD-Lisbon (NCG)-CPU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INCD-Lisbon (NCG)-Storage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EGI – IISAS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DESY-FedCloud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CESGA-CPU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CESGA-Storage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IFCA-LCG2-CPU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IFCA-LCG2-Storage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INCD-LIP-CPU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INCD-LIP-Storage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CYFRONET-CLOUD-CPU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CYFRONET-CLOUD-Storage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IICT-BAS-CPU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IICT-BAS-Storage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000" u="none" cap="none" strike="noStrike"/>
                        <a:t>CLOUDIFIN-CPU</a:t>
                      </a:r>
                      <a:endParaRPr sz="10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nl-NL" sz="1000" u="none" cap="none" strike="noStrike"/>
                        <a:t>CLOUDIFIN-Storage</a:t>
                      </a:r>
                      <a:endParaRPr sz="1000" u="none" cap="none" strike="noStrike"/>
                    </a:p>
                  </a:txBody>
                  <a:tcPr marT="121900" marB="121900" marR="121900" marL="1219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EGI Notebooks &amp; Binder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EGI Workload Manager</a:t>
                      </a:r>
                      <a:endParaRPr sz="11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DIRAC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DEEP training facility</a:t>
                      </a:r>
                      <a:endParaRPr sz="11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CSIC DEEP training facility</a:t>
                      </a:r>
                      <a:endParaRPr sz="11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LIP DEEP training facility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DODAS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1900" marB="121900" marR="121900" marL="1219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>
                          <a:solidFill>
                            <a:schemeClr val="dk1"/>
                          </a:solidFill>
                        </a:rPr>
                        <a:t>WeNMR portals</a:t>
                      </a:r>
                      <a:endParaRPr sz="11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3556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UU WeNMR Portals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UseGalaxy.eu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Virtual Imaging Platform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OpenRiskNet/NanoCommons Virtual Env. 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ENES Data Space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OpenCoastS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Prominence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SURFSARA LOFAR Science Products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NWO-I LOFAR Science Products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Disaster mitigation and agriculture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SeaDataNet WebOcean Data Analysis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>
                          <a:solidFill>
                            <a:schemeClr val="dk1"/>
                          </a:solidFill>
                        </a:rPr>
                        <a:t>Iberian GBIF data space</a:t>
                      </a:r>
                      <a:endParaRPr sz="11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3556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>
                          <a:solidFill>
                            <a:schemeClr val="dk1"/>
                          </a:solidFill>
                        </a:rPr>
                        <a:t>CSIC GBIF Cloud data space</a:t>
                      </a:r>
                      <a:endParaRPr sz="11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3556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LIP GBIF Cloud data space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EMSO ERIC data service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OPERAS Metrics service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OPERAS Certification service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nl-NL" sz="1100" u="none" cap="none" strike="noStrike"/>
                        <a:t>iop</a:t>
                      </a:r>
                      <a:endParaRPr sz="1100" u="none" cap="none" strike="noStrike"/>
                    </a:p>
                  </a:txBody>
                  <a:tcPr marT="121900" marB="121900" marR="121900" marL="1219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>
                          <a:solidFill>
                            <a:schemeClr val="dk1"/>
                          </a:solidFill>
                        </a:rPr>
                        <a:t>EGI Check-in</a:t>
                      </a:r>
                      <a:endParaRPr sz="11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PERUN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MasterPortal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>
                          <a:solidFill>
                            <a:schemeClr val="dk1"/>
                          </a:solidFill>
                        </a:rPr>
                        <a:t>EC3</a:t>
                      </a:r>
                      <a:endParaRPr sz="11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nl-NL" sz="1100" u="none" cap="none" strike="noStrike">
                          <a:solidFill>
                            <a:schemeClr val="dk1"/>
                          </a:solidFill>
                        </a:rPr>
                        <a:t>Indigo PaaS Orchestrator</a:t>
                      </a:r>
                      <a:endParaRPr sz="11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Rucio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CVMFS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>
                          <a:solidFill>
                            <a:schemeClr val="dk1"/>
                          </a:solidFill>
                        </a:rPr>
                        <a:t>OpenRDM</a:t>
                      </a:r>
                      <a:endParaRPr sz="11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>
                          <a:solidFill>
                            <a:schemeClr val="dk1"/>
                          </a:solidFill>
                        </a:rPr>
                        <a:t>EGI content distribution</a:t>
                      </a:r>
                      <a:endParaRPr sz="11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>
                          <a:solidFill>
                            <a:schemeClr val="dk1"/>
                          </a:solidFill>
                        </a:rPr>
                        <a:t>CVFMS</a:t>
                      </a:r>
                      <a:endParaRPr sz="11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>
                          <a:solidFill>
                            <a:schemeClr val="dk1"/>
                          </a:solidFill>
                        </a:rPr>
                        <a:t>EGI Data Transfer</a:t>
                      </a:r>
                      <a:endParaRPr sz="11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>
                          <a:solidFill>
                            <a:schemeClr val="dk1"/>
                          </a:solidFill>
                        </a:rPr>
                        <a:t>FTS</a:t>
                      </a:r>
                      <a:endParaRPr sz="11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EGI DataHub</a:t>
                      </a:r>
                      <a:endParaRPr sz="11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nl-NL" sz="1100" u="none" cap="none" strike="noStrike"/>
                        <a:t>Onedata</a:t>
                      </a:r>
                      <a:endParaRPr sz="1100" u="none" cap="none" strike="noStrike"/>
                    </a:p>
                    <a:p>
                      <a:pPr indent="0" lvl="0" marL="241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21900" marB="121900" marR="121900" marL="1219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highlight>
                          <a:srgbClr val="B6D7A8"/>
                        </a:highlight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highlight>
                          <a:srgbClr val="B6D7A8"/>
                        </a:highlight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chemeClr val="dk1"/>
                        </a:solidFill>
                        <a:highlight>
                          <a:srgbClr val="B6D7A8"/>
                        </a:highlight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32" name="Google Shape;232;gfc92ad92d3_0_0"/>
          <p:cNvSpPr/>
          <p:nvPr/>
        </p:nvSpPr>
        <p:spPr>
          <a:xfrm>
            <a:off x="7413900" y="4982233"/>
            <a:ext cx="2770500" cy="1192500"/>
          </a:xfrm>
          <a:prstGeom prst="roundRect">
            <a:avLst>
              <a:gd fmla="val 16667" name="adj"/>
            </a:avLst>
          </a:prstGeom>
          <a:solidFill>
            <a:srgbClr val="EB792A"/>
          </a:solidFill>
          <a:ln cap="flat" cmpd="sng" w="28575">
            <a:solidFill>
              <a:srgbClr val="2274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nl-NL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 different services </a:t>
            </a:r>
            <a:br>
              <a:rPr b="0" i="0" lang="nl-NL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nl-NL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from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nl-NL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61 providers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gfc92ad92d3_0_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038a44822d_0_188"/>
          <p:cNvSpPr txBox="1"/>
          <p:nvPr>
            <p:ph type="title"/>
          </p:nvPr>
        </p:nvSpPr>
        <p:spPr>
          <a:xfrm>
            <a:off x="3438769" y="225527"/>
            <a:ext cx="63051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3300"/>
              <a:buFont typeface="Calibri"/>
              <a:buNone/>
            </a:pPr>
            <a:r>
              <a:rPr lang="nl-NL"/>
              <a:t>Mapping DEA Characteristics to EGI-ACE Services</a:t>
            </a:r>
            <a:endParaRPr/>
          </a:p>
        </p:txBody>
      </p:sp>
      <p:graphicFrame>
        <p:nvGraphicFramePr>
          <p:cNvPr id="239" name="Google Shape;239;g1038a44822d_0_188"/>
          <p:cNvGraphicFramePr/>
          <p:nvPr/>
        </p:nvGraphicFramePr>
        <p:xfrm>
          <a:off x="784325" y="1539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{3D9371DD-08D9-498E-844B-4CA1C824DFBE}</a:tableStyleId>
              </a:tblPr>
              <a:tblGrid>
                <a:gridCol w="2772925"/>
                <a:gridCol w="6853475"/>
              </a:tblGrid>
              <a:tr h="474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NL" sz="1600"/>
                        <a:t>DEA </a:t>
                      </a:r>
                      <a:r>
                        <a:rPr b="1" lang="nl-NL" sz="1600"/>
                        <a:t>Characteristic</a:t>
                      </a:r>
                      <a:endParaRPr b="1"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599BD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9BD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9BD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9BD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NL" sz="1600"/>
                        <a:t>Service(s) </a:t>
                      </a:r>
                      <a:endParaRPr b="1"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599BD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9BD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9BD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9BD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</a:tr>
              <a:tr h="351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/>
                        <a:t>Visibility &amp; Security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599BD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/>
                        <a:t>EGI Check-in (including Perun and MasterPortal)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599BD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16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/>
                        <a:t>Findability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/>
                        <a:t>EGI DataHub, Rucio, openRDM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264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/>
                        <a:t>Accessibility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nl-NL">
                          <a:solidFill>
                            <a:schemeClr val="dk1"/>
                          </a:solidFill>
                        </a:rPr>
                        <a:t>EGI DataHub, Rucio, openRDM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264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/>
                        <a:t>Interoperability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nl-NL">
                          <a:solidFill>
                            <a:schemeClr val="dk1"/>
                          </a:solidFill>
                        </a:rPr>
                        <a:t>EGI DataHub, Rucio, openRDM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224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/>
                        <a:t>Reusability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nl-NL">
                          <a:solidFill>
                            <a:schemeClr val="dk1"/>
                          </a:solidFill>
                        </a:rPr>
                        <a:t>EGI DataHub, Rucio, openRDM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26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/>
                        <a:t>Quality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/>
                        <a:t>Specific to the Community building the Data Space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29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/>
                        <a:t>Community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nl-NL">
                          <a:solidFill>
                            <a:schemeClr val="dk1"/>
                          </a:solidFill>
                        </a:rPr>
                        <a:t>EGI Check-in ( including Perun and MasterPortal)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26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/>
                        <a:t>Purpose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nl-NL">
                          <a:solidFill>
                            <a:schemeClr val="dk1"/>
                          </a:solidFill>
                        </a:rPr>
                        <a:t>Specific to the Community building the Data Space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74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/>
                        <a:t>Governance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nl-NL">
                          <a:solidFill>
                            <a:schemeClr val="dk1"/>
                          </a:solidFill>
                        </a:rPr>
                        <a:t>Specific to the Community building the Data Space + Accounting (partial) + EGI Check-in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40" name="Google Shape;240;g1038a44822d_0_188"/>
          <p:cNvSpPr txBox="1"/>
          <p:nvPr>
            <p:ph idx="12" type="sldNum"/>
          </p:nvPr>
        </p:nvSpPr>
        <p:spPr>
          <a:xfrm>
            <a:off x="11409045" y="64093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038a44822d_0_54"/>
          <p:cNvSpPr txBox="1"/>
          <p:nvPr>
            <p:ph idx="2" type="body"/>
          </p:nvPr>
        </p:nvSpPr>
        <p:spPr>
          <a:xfrm>
            <a:off x="254000" y="1220891"/>
            <a:ext cx="11684100" cy="5008800"/>
          </a:xfrm>
          <a:prstGeom prst="rect">
            <a:avLst/>
          </a:prstGeom>
        </p:spPr>
        <p:txBody>
          <a:bodyPr anchorCtr="0" anchor="t" bIns="60925" lIns="121900" spcFirstLastPara="1" rIns="121900" wrap="square" tIns="60925">
            <a:normAutofit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nl-NL"/>
              <a:t>Proxy service that operates as a central hub to connect federated Identity Providers (IdPs) with EGI service providers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nl-NL"/>
              <a:t>Main characteristics:</a:t>
            </a:r>
            <a:endParaRPr b="1"/>
          </a:p>
          <a:p>
            <a:pPr indent="-476250" lvl="0" marL="609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</a:pPr>
            <a:r>
              <a:rPr lang="nl-NL"/>
              <a:t>Enables multiple federated authentication sources using different technologies</a:t>
            </a:r>
            <a:endParaRPr/>
          </a:p>
          <a:p>
            <a:pPr indent="-47625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nl-NL"/>
              <a:t>Federated in eduGAIN as a service provider </a:t>
            </a:r>
            <a:endParaRPr/>
          </a:p>
          <a:p>
            <a:pPr indent="-47625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nl-NL"/>
              <a:t>User registration portal to allow accounts-linking</a:t>
            </a:r>
            <a:endParaRPr/>
          </a:p>
          <a:p>
            <a:pPr indent="-47625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nl-NL"/>
              <a:t>Combines user attributes originating from various authoritative sources (IdPs and attribute provider services)</a:t>
            </a:r>
            <a:endParaRPr/>
          </a:p>
          <a:p>
            <a:pPr indent="-457200" lvl="1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nl-NL"/>
              <a:t>Integrated with </a:t>
            </a:r>
            <a:r>
              <a:rPr b="1" lang="nl-NL"/>
              <a:t>PERUN</a:t>
            </a:r>
            <a:endParaRPr b="1"/>
          </a:p>
          <a:p>
            <a:pPr indent="-47625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nl-NL"/>
              <a:t>Compliant with the AARC Blueprint</a:t>
            </a:r>
            <a:endParaRPr/>
          </a:p>
          <a:p>
            <a:pPr indent="-47625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nl-NL"/>
              <a:t>Support non-web use cases &amp; delegated access</a:t>
            </a:r>
            <a:endParaRPr/>
          </a:p>
          <a:p>
            <a:pPr indent="-457200" lvl="1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nl-NL"/>
              <a:t>Integrated with RCAuth.eu and </a:t>
            </a:r>
            <a:r>
              <a:rPr b="1" lang="nl-NL"/>
              <a:t>Master Portal</a:t>
            </a:r>
            <a:endParaRPr b="1"/>
          </a:p>
        </p:txBody>
      </p:sp>
      <p:sp>
        <p:nvSpPr>
          <p:cNvPr id="246" name="Google Shape;246;g1038a44822d_0_54"/>
          <p:cNvSpPr txBox="1"/>
          <p:nvPr>
            <p:ph type="title"/>
          </p:nvPr>
        </p:nvSpPr>
        <p:spPr>
          <a:xfrm>
            <a:off x="3438769" y="169145"/>
            <a:ext cx="6305100" cy="341700"/>
          </a:xfrm>
          <a:prstGeom prst="rect">
            <a:avLst/>
          </a:prstGeom>
        </p:spPr>
        <p:txBody>
          <a:bodyPr anchorCtr="0" anchor="t" bIns="60925" lIns="121900" spcFirstLastPara="1" rIns="121900" wrap="square" tIns="609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EGI Check-in</a:t>
            </a:r>
            <a:endParaRPr/>
          </a:p>
        </p:txBody>
      </p:sp>
      <p:pic>
        <p:nvPicPr>
          <p:cNvPr id="247" name="Google Shape;247;g1038a44822d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9600" y="169133"/>
            <a:ext cx="1084567" cy="10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1038a44822d_0_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9233" y="2076855"/>
            <a:ext cx="2126434" cy="66843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1038a44822d_0_54"/>
          <p:cNvSpPr txBox="1"/>
          <p:nvPr/>
        </p:nvSpPr>
        <p:spPr>
          <a:xfrm>
            <a:off x="9743967" y="1944100"/>
            <a:ext cx="21264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100"/>
              <a:t>RCAuth.eu &amp; Master Portal</a:t>
            </a:r>
            <a:endParaRPr b="1" sz="2100"/>
          </a:p>
        </p:txBody>
      </p:sp>
      <p:sp>
        <p:nvSpPr>
          <p:cNvPr id="250" name="Google Shape;250;g1038a44822d_0_54"/>
          <p:cNvSpPr txBox="1"/>
          <p:nvPr/>
        </p:nvSpPr>
        <p:spPr>
          <a:xfrm>
            <a:off x="8485575" y="4735100"/>
            <a:ext cx="2931600" cy="13467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u="sng">
                <a:solidFill>
                  <a:schemeClr val="hlink"/>
                </a:solidFill>
                <a:hlinkClick r:id="rId5"/>
              </a:rPr>
              <a:t>Valeria Ardizzone,EGI.eu</a:t>
            </a:r>
            <a:endParaRPr sz="1600">
              <a:solidFill>
                <a:srgbClr val="1A60A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u="sng">
                <a:solidFill>
                  <a:schemeClr val="hlink"/>
                </a:solidFill>
                <a:hlinkClick r:id="rId6"/>
              </a:rPr>
              <a:t>Nicolas Lampiotis, GRNET</a:t>
            </a:r>
            <a:endParaRPr sz="1600">
              <a:solidFill>
                <a:srgbClr val="1A60A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u="sng">
                <a:solidFill>
                  <a:schemeClr val="hlink"/>
                </a:solidFill>
                <a:hlinkClick r:id="rId7"/>
              </a:rPr>
              <a:t>Andreas Kozadinos, GRNET</a:t>
            </a:r>
            <a:endParaRPr sz="1600">
              <a:solidFill>
                <a:srgbClr val="1A60A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u="sng">
                <a:solidFill>
                  <a:schemeClr val="hlink"/>
                </a:solidFill>
                <a:hlinkClick r:id="rId8"/>
              </a:rPr>
              <a:t>Nicolas Evangeliu, GRNET</a:t>
            </a:r>
            <a:endParaRPr sz="1600">
              <a:solidFill>
                <a:srgbClr val="1A60A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600" u="sng">
                <a:solidFill>
                  <a:schemeClr val="hlink"/>
                </a:solidFill>
                <a:hlinkClick r:id="rId9"/>
              </a:rPr>
              <a:t>EGI Webinar 2021</a:t>
            </a:r>
            <a:endParaRPr b="1" sz="1600">
              <a:solidFill>
                <a:srgbClr val="1A60A6"/>
              </a:solidFill>
            </a:endParaRPr>
          </a:p>
        </p:txBody>
      </p:sp>
      <p:sp>
        <p:nvSpPr>
          <p:cNvPr id="251" name="Google Shape;251;g1038a44822d_0_54"/>
          <p:cNvSpPr txBox="1"/>
          <p:nvPr>
            <p:ph idx="4294967295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 sz="13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038a44822d_0_107"/>
          <p:cNvSpPr txBox="1"/>
          <p:nvPr>
            <p:ph type="title"/>
          </p:nvPr>
        </p:nvSpPr>
        <p:spPr>
          <a:xfrm>
            <a:off x="3438769" y="225527"/>
            <a:ext cx="63051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Use Case Group Management as a Service</a:t>
            </a:r>
            <a:endParaRPr/>
          </a:p>
        </p:txBody>
      </p:sp>
      <p:sp>
        <p:nvSpPr>
          <p:cNvPr id="258" name="Google Shape;258;g1038a44822d_0_107"/>
          <p:cNvSpPr txBox="1"/>
          <p:nvPr/>
        </p:nvSpPr>
        <p:spPr>
          <a:xfrm>
            <a:off x="407366" y="1403661"/>
            <a:ext cx="4248300" cy="478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nl-NL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Communities that do not operate their own group management service can leverage the group management capabilities of the Check</a:t>
            </a:r>
            <a:r>
              <a:rPr lang="nl-NL" sz="2200">
                <a:solidFill>
                  <a:schemeClr val="dk1"/>
                </a:solidFill>
              </a:rPr>
              <a:t>-</a:t>
            </a:r>
            <a:r>
              <a:rPr b="0" i="0" lang="nl-NL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platform</a:t>
            </a:r>
            <a:endParaRPr sz="1900"/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nl-NL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Avoid overhead of deploying a dedicated group management service</a:t>
            </a:r>
            <a:endParaRPr sz="1900"/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nl-NL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Authorised VO</a:t>
            </a:r>
            <a:r>
              <a:rPr lang="nl-NL" sz="2200">
                <a:solidFill>
                  <a:schemeClr val="dk1"/>
                </a:solidFill>
              </a:rPr>
              <a:t> (Data space)</a:t>
            </a:r>
            <a:r>
              <a:rPr b="0" i="0" lang="nl-NL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admins will manage the information about their users independently</a:t>
            </a:r>
            <a:endParaRPr sz="1900"/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nl-NL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be used with EGI and non-EGI services </a:t>
            </a:r>
            <a:endParaRPr sz="1900"/>
          </a:p>
          <a:p>
            <a:pPr indent="-889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9" name="Google Shape;259;g1038a44822d_0_107"/>
          <p:cNvGrpSpPr/>
          <p:nvPr/>
        </p:nvGrpSpPr>
        <p:grpSpPr>
          <a:xfrm>
            <a:off x="4655683" y="908697"/>
            <a:ext cx="5864006" cy="5774321"/>
            <a:chOff x="3491850" y="681540"/>
            <a:chExt cx="4398114" cy="4330849"/>
          </a:xfrm>
        </p:grpSpPr>
        <p:sp>
          <p:nvSpPr>
            <p:cNvPr id="260" name="Google Shape;260;g1038a44822d_0_107"/>
            <p:cNvSpPr/>
            <p:nvPr/>
          </p:nvSpPr>
          <p:spPr>
            <a:xfrm rot="10800000">
              <a:off x="3491850" y="2355697"/>
              <a:ext cx="3375216" cy="2656692"/>
            </a:xfrm>
            <a:prstGeom prst="cloud">
              <a:avLst/>
            </a:prstGeom>
            <a:noFill/>
            <a:ln cap="flat" cmpd="sng" w="28575">
              <a:solidFill>
                <a:srgbClr val="4F81BD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g1038a44822d_0_107"/>
            <p:cNvSpPr/>
            <p:nvPr/>
          </p:nvSpPr>
          <p:spPr>
            <a:xfrm>
              <a:off x="5976156" y="3489852"/>
              <a:ext cx="864000" cy="37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nl-NL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EGI Infrastructure</a:t>
              </a:r>
              <a:endParaRPr sz="1900"/>
            </a:p>
          </p:txBody>
        </p:sp>
        <p:sp>
          <p:nvSpPr>
            <p:cNvPr id="262" name="Google Shape;262;g1038a44822d_0_107"/>
            <p:cNvSpPr/>
            <p:nvPr/>
          </p:nvSpPr>
          <p:spPr>
            <a:xfrm>
              <a:off x="4680013" y="681540"/>
              <a:ext cx="972108" cy="486000"/>
            </a:xfrm>
            <a:prstGeom prst="cloud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nl-NL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eduGAIN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g1038a44822d_0_107"/>
            <p:cNvSpPr/>
            <p:nvPr/>
          </p:nvSpPr>
          <p:spPr>
            <a:xfrm>
              <a:off x="4572000" y="1275607"/>
              <a:ext cx="972108" cy="432000"/>
            </a:xfrm>
            <a:prstGeom prst="cloud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nl-NL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Social IDPs</a:t>
              </a:r>
              <a:endParaRPr sz="1900"/>
            </a:p>
          </p:txBody>
        </p:sp>
        <p:sp>
          <p:nvSpPr>
            <p:cNvPr id="264" name="Google Shape;264;g1038a44822d_0_107"/>
            <p:cNvSpPr/>
            <p:nvPr/>
          </p:nvSpPr>
          <p:spPr>
            <a:xfrm>
              <a:off x="5490102" y="1059582"/>
              <a:ext cx="1230552" cy="594108"/>
            </a:xfrm>
            <a:prstGeom prst="cloud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nl-NL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Institutional</a:t>
              </a:r>
              <a:br>
                <a:rPr b="0" i="0" lang="nl-NL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nl-NL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IdP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g1038a44822d_0_107"/>
            <p:cNvSpPr/>
            <p:nvPr/>
          </p:nvSpPr>
          <p:spPr>
            <a:xfrm>
              <a:off x="5166066" y="3867894"/>
              <a:ext cx="941700" cy="4860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rgbClr val="3153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nl-NL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Service</a:t>
              </a:r>
              <a:endParaRPr sz="1900"/>
            </a:p>
          </p:txBody>
        </p:sp>
        <p:cxnSp>
          <p:nvCxnSpPr>
            <p:cNvPr id="266" name="Google Shape;266;g1038a44822d_0_107"/>
            <p:cNvCxnSpPr>
              <a:endCxn id="265" idx="0"/>
            </p:cNvCxnSpPr>
            <p:nvPr/>
          </p:nvCxnSpPr>
          <p:spPr>
            <a:xfrm flipH="1">
              <a:off x="5636916" y="2879394"/>
              <a:ext cx="520200" cy="9885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med" w="med" type="stealth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  <p:sp>
          <p:nvSpPr>
            <p:cNvPr id="267" name="Google Shape;267;g1038a44822d_0_107"/>
            <p:cNvSpPr/>
            <p:nvPr/>
          </p:nvSpPr>
          <p:spPr>
            <a:xfrm>
              <a:off x="4788024" y="3057804"/>
              <a:ext cx="941700" cy="4860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25400">
              <a:solidFill>
                <a:srgbClr val="3153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nl-NL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Service</a:t>
              </a:r>
              <a:endParaRPr sz="1900"/>
            </a:p>
          </p:txBody>
        </p:sp>
        <p:cxnSp>
          <p:nvCxnSpPr>
            <p:cNvPr id="268" name="Google Shape;268;g1038a44822d_0_107"/>
            <p:cNvCxnSpPr>
              <a:endCxn id="267" idx="0"/>
            </p:cNvCxnSpPr>
            <p:nvPr/>
          </p:nvCxnSpPr>
          <p:spPr>
            <a:xfrm flipH="1">
              <a:off x="5258874" y="2879604"/>
              <a:ext cx="898200" cy="1782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med" w="med" type="stealth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269" name="Google Shape;269;g1038a44822d_0_107"/>
            <p:cNvCxnSpPr>
              <a:stCxn id="263" idx="1"/>
            </p:cNvCxnSpPr>
            <p:nvPr/>
          </p:nvCxnSpPr>
          <p:spPr>
            <a:xfrm>
              <a:off x="5058054" y="1707147"/>
              <a:ext cx="1098900" cy="48660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270" name="Google Shape;270;g1038a44822d_0_107"/>
            <p:cNvCxnSpPr>
              <a:stCxn id="262" idx="1"/>
            </p:cNvCxnSpPr>
            <p:nvPr/>
          </p:nvCxnSpPr>
          <p:spPr>
            <a:xfrm>
              <a:off x="5166067" y="1167022"/>
              <a:ext cx="990900" cy="102660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271" name="Google Shape;271;g1038a44822d_0_107"/>
            <p:cNvCxnSpPr>
              <a:stCxn id="264" idx="1"/>
            </p:cNvCxnSpPr>
            <p:nvPr/>
          </p:nvCxnSpPr>
          <p:spPr>
            <a:xfrm>
              <a:off x="6105378" y="1653057"/>
              <a:ext cx="51600" cy="54060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  <p:grpSp>
          <p:nvGrpSpPr>
            <p:cNvPr id="272" name="Google Shape;272;g1038a44822d_0_107"/>
            <p:cNvGrpSpPr/>
            <p:nvPr/>
          </p:nvGrpSpPr>
          <p:grpSpPr>
            <a:xfrm>
              <a:off x="5760123" y="2193593"/>
              <a:ext cx="756100" cy="812419"/>
              <a:chOff x="-739799" y="2914873"/>
              <a:chExt cx="1292700" cy="1458300"/>
            </a:xfrm>
          </p:grpSpPr>
          <p:sp>
            <p:nvSpPr>
              <p:cNvPr id="273" name="Google Shape;273;g1038a44822d_0_107"/>
              <p:cNvSpPr/>
              <p:nvPr/>
            </p:nvSpPr>
            <p:spPr>
              <a:xfrm>
                <a:off x="-739799" y="2914873"/>
                <a:ext cx="1292700" cy="1458300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254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b" bIns="45700" lIns="91400" spcFirstLastPara="1" rIns="914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nl-NL" sz="11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EGI CheckIn</a:t>
                </a:r>
                <a:endParaRPr b="1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4361018b05117b92dc1a71d9622efbbf.png" id="274" name="Google Shape;274;g1038a44822d_0_107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-518037" y="2988223"/>
                <a:ext cx="849300" cy="8232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75" name="Google Shape;275;g1038a44822d_0_107"/>
            <p:cNvSpPr/>
            <p:nvPr/>
          </p:nvSpPr>
          <p:spPr>
            <a:xfrm>
              <a:off x="6948264" y="2301720"/>
              <a:ext cx="941700" cy="4860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25400">
              <a:solidFill>
                <a:srgbClr val="78787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nl-NL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Service</a:t>
              </a:r>
              <a:endParaRPr sz="1900"/>
            </a:p>
          </p:txBody>
        </p:sp>
        <p:cxnSp>
          <p:nvCxnSpPr>
            <p:cNvPr id="276" name="Google Shape;276;g1038a44822d_0_107"/>
            <p:cNvCxnSpPr>
              <a:stCxn id="273" idx="3"/>
              <a:endCxn id="275" idx="1"/>
            </p:cNvCxnSpPr>
            <p:nvPr/>
          </p:nvCxnSpPr>
          <p:spPr>
            <a:xfrm flipH="1" rot="10800000">
              <a:off x="6516223" y="2544602"/>
              <a:ext cx="432000" cy="552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med" w="med" type="stealth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  <p:grpSp>
          <p:nvGrpSpPr>
            <p:cNvPr id="277" name="Google Shape;277;g1038a44822d_0_107"/>
            <p:cNvGrpSpPr/>
            <p:nvPr/>
          </p:nvGrpSpPr>
          <p:grpSpPr>
            <a:xfrm>
              <a:off x="6192305" y="2733742"/>
              <a:ext cx="636760" cy="594083"/>
              <a:chOff x="3304489" y="1229729"/>
              <a:chExt cx="1303500" cy="1276500"/>
            </a:xfrm>
          </p:grpSpPr>
          <p:sp>
            <p:nvSpPr>
              <p:cNvPr id="278" name="Google Shape;278;g1038a44822d_0_107"/>
              <p:cNvSpPr/>
              <p:nvPr/>
            </p:nvSpPr>
            <p:spPr>
              <a:xfrm>
                <a:off x="3304489" y="1229729"/>
                <a:ext cx="1303500" cy="1276500"/>
              </a:xfrm>
              <a:prstGeom prst="roundRect">
                <a:avLst>
                  <a:gd fmla="val 16667" name="adj"/>
                </a:avLst>
              </a:prstGeom>
              <a:solidFill>
                <a:srgbClr val="FFD966"/>
              </a:solidFill>
              <a:ln cap="flat" cmpd="sng" w="254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b" bIns="60925" lIns="121900" spcFirstLastPara="1" rIns="121900" wrap="square" tIns="609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nl-NL" sz="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Virtual Organization </a:t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50355-200.png" id="279" name="Google Shape;279;g1038a44822d_0_107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3746744" y="1345765"/>
                <a:ext cx="587804" cy="58780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</p:pic>
        </p:grpSp>
        <p:pic>
          <p:nvPicPr>
            <p:cNvPr descr="user_phd_group.png" id="280" name="Google Shape;280;g1038a44822d_0_10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18294" y="3111810"/>
              <a:ext cx="572933" cy="57293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81" name="Google Shape;281;g1038a44822d_0_107"/>
            <p:cNvCxnSpPr>
              <a:stCxn id="280" idx="1"/>
              <a:endCxn id="278" idx="3"/>
            </p:cNvCxnSpPr>
            <p:nvPr/>
          </p:nvCxnSpPr>
          <p:spPr>
            <a:xfrm rot="10800000">
              <a:off x="6829194" y="3030776"/>
              <a:ext cx="389100" cy="367500"/>
            </a:xfrm>
            <a:prstGeom prst="straightConnector1">
              <a:avLst/>
            </a:prstGeom>
            <a:noFill/>
            <a:ln cap="flat" cmpd="sng" w="25400">
              <a:solidFill>
                <a:schemeClr val="accent3"/>
              </a:solidFill>
              <a:prstDash val="solid"/>
              <a:round/>
              <a:headEnd len="sm" w="sm" type="none"/>
              <a:tailEnd len="med" w="med" type="stealth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  <p:sp>
          <p:nvSpPr>
            <p:cNvPr id="282" name="Google Shape;282;g1038a44822d_0_107"/>
            <p:cNvSpPr/>
            <p:nvPr/>
          </p:nvSpPr>
          <p:spPr>
            <a:xfrm>
              <a:off x="6354198" y="3867894"/>
              <a:ext cx="1458300" cy="810000"/>
            </a:xfrm>
            <a:prstGeom prst="wedgeRectCallout">
              <a:avLst>
                <a:gd fmla="val -41429" name="adj1"/>
                <a:gd fmla="val -127049" name="adj2"/>
              </a:avLst>
            </a:prstGeom>
            <a:solidFill>
              <a:srgbClr val="FFD966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nl-NL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Supported  technologies:</a:t>
              </a:r>
              <a:endParaRPr sz="19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nl-NL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CΟmanage</a:t>
              </a:r>
              <a:endParaRPr sz="19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nl-NL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Perun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3" name="Google Shape;283;g1038a44822d_0_107"/>
          <p:cNvSpPr txBox="1"/>
          <p:nvPr>
            <p:ph idx="4294967295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 sz="1300">
                <a:highlight>
                  <a:srgbClr val="3F3F3F"/>
                </a:highlight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highlight>
                <a:srgbClr val="3F3F3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2021-01-21T09:54:07Z</dcterms:created>
  <dc:creator>Dimple Sokartara</dc:creator>
</cp:coreProperties>
</file>