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y="6858000" cx="12192000"/>
  <p:notesSz cx="6858000" cy="9144000"/>
  <p:embeddedFontLst>
    <p:embeddedFont>
      <p:font typeface="Pacifico"/>
      <p:regular r:id="rId24"/>
    </p:embeddedFont>
    <p:embeddedFont>
      <p:font typeface="Roboto Mono"/>
      <p:regular r:id="rId25"/>
      <p:bold r:id="rId26"/>
      <p:italic r:id="rId27"/>
      <p:boldItalic r:id="rId28"/>
    </p:embeddedFont>
    <p:embeddedFont>
      <p:font typeface="Merriweather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3" roundtripDataSignature="AMtx7mg85gAcumU5sP5eKPtlV/68UsSa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Pacifico-regular.fntdata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RobotoMono-bold.fntdata"/><Relationship Id="rId25" Type="http://schemas.openxmlformats.org/officeDocument/2006/relationships/font" Target="fonts/RobotoMono-regular.fntdata"/><Relationship Id="rId28" Type="http://schemas.openxmlformats.org/officeDocument/2006/relationships/font" Target="fonts/RobotoMono-boldItalic.fntdata"/><Relationship Id="rId27" Type="http://schemas.openxmlformats.org/officeDocument/2006/relationships/font" Target="fonts/RobotoMono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Merriweather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Merriweather-italic.fntdata"/><Relationship Id="rId30" Type="http://schemas.openxmlformats.org/officeDocument/2006/relationships/font" Target="fonts/Merriweather-bold.fntdata"/><Relationship Id="rId11" Type="http://schemas.openxmlformats.org/officeDocument/2006/relationships/slide" Target="slides/slide7.xml"/><Relationship Id="rId33" Type="http://customschemas.google.com/relationships/presentationmetadata" Target="metadata"/><Relationship Id="rId10" Type="http://schemas.openxmlformats.org/officeDocument/2006/relationships/slide" Target="slides/slide6.xml"/><Relationship Id="rId32" Type="http://schemas.openxmlformats.org/officeDocument/2006/relationships/font" Target="fonts/Merriweather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nl-N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9" name="Google Shape;10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039891041c_0_10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1039891041c_0_10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g1039891041c_0_10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039891041c_0_1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1039891041c_0_1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g1039891041c_0_12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039891041c_0_1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1039891041c_0_16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g1039891041c_0_16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1039891041c_0_19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1039891041c_0_19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g1039891041c_0_19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1039891041c_0_2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1039891041c_0_2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g1039891041c_0_22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1039891041c_0_2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1039891041c_0_2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sz="2000"/>
              <a:t>Data providers keep sovereignty over their data, even when provided through a Data Ecosystem.</a:t>
            </a:r>
            <a:endParaRPr sz="2000"/>
          </a:p>
          <a:p>
            <a:pPr indent="-3556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nl-NL" sz="2000"/>
              <a:t>DEAs cannot violate this principle by exposing data in ways not agreed by the provider.</a:t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sz="2000"/>
              <a:t>DEAs are separate and distinct.</a:t>
            </a:r>
            <a:endParaRPr sz="2000"/>
          </a:p>
          <a:p>
            <a:pPr indent="-3556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nl-NL" sz="2000"/>
              <a:t>Actors can participate in, and data/services can expose their data to, different DEAs, but each DEA has its own characteristics, including governance.</a:t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sz="2000"/>
              <a:t> Data is exchanged -- not shared, except when it is published openly.</a:t>
            </a:r>
            <a:endParaRPr sz="2000"/>
          </a:p>
          <a:p>
            <a:pPr indent="-3556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nl-NL" sz="2000"/>
              <a:t>A data provider can provide its data to a data intermediary, but the Data Intermediary takes responsibility for data sovereignty and is accountable to the provider.</a:t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sz="2000"/>
              <a:t>Bringing compute to the data → a service ≠ not data exchange.</a:t>
            </a:r>
            <a:endParaRPr/>
          </a:p>
        </p:txBody>
      </p:sp>
      <p:sp>
        <p:nvSpPr>
          <p:cNvPr id="370" name="Google Shape;370;g1039891041c_0_24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1039891041c_0_2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1039891041c_0_2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g1039891041c_0_25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1039891041c_0_27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1039891041c_0_27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g1039891041c_0_27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1039891041c_0_28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1039891041c_0_28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g1039891041c_0_28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7" name="Google Shape;42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039891041c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9" name="Google Shape;119;g1039891041c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039891041c_0_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039891041c_0_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1039891041c_0_1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039891041c_0_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* FAIR requires public metadata -- so in a Public Data Space, the metadata needs to be public.  In a PRIVATE Data Space, the metadata might need to be private, so it would not be FORMALLY FAIR, but almost FAIR.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g1039891041c_0_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039891041c_0_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g1039891041c_0_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039891041c_0_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039891041c_0_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g1039891041c_0_4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039891041c_0_7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g1039891041c_0_7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039891041c_0_7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1039891041c_0_7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g1039891041c_0_7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039891041c_0_9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1039891041c_0_9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g1039891041c_0_9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www.egi.eu/projects/egi-ace/" TargetMode="External"/><Relationship Id="rId3" Type="http://schemas.openxmlformats.org/officeDocument/2006/relationships/hyperlink" Target="https://www.h-cloud.eu/" TargetMode="External"/><Relationship Id="rId4" Type="http://schemas.openxmlformats.org/officeDocument/2006/relationships/image" Target="../media/image13.png"/><Relationship Id="rId5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egi.eu/projects/egi-ace" TargetMode="External"/><Relationship Id="rId3" Type="http://schemas.openxmlformats.org/officeDocument/2006/relationships/image" Target="../media/image18.png"/><Relationship Id="rId4" Type="http://schemas.openxmlformats.org/officeDocument/2006/relationships/hyperlink" Target="https://www.linkedin.com/company/egi-foundation" TargetMode="External"/><Relationship Id="rId10" Type="http://schemas.openxmlformats.org/officeDocument/2006/relationships/hyperlink" Target="https://twitter.com/egi_einfra" TargetMode="External"/><Relationship Id="rId9" Type="http://schemas.openxmlformats.org/officeDocument/2006/relationships/hyperlink" Target="https://nl.linkedin.com/company/egi-foundation" TargetMode="External"/><Relationship Id="rId5" Type="http://schemas.openxmlformats.org/officeDocument/2006/relationships/image" Target="../media/image15.png"/><Relationship Id="rId6" Type="http://schemas.openxmlformats.org/officeDocument/2006/relationships/hyperlink" Target="https://twitter.com/EGI_eInfra?ref_src=twsrc%5Egoogle%7Ctwcamp%5Eserp%7Ctwgr%5Eauthor" TargetMode="External"/><Relationship Id="rId7" Type="http://schemas.openxmlformats.org/officeDocument/2006/relationships/image" Target="../media/image2.png"/><Relationship Id="rId8" Type="http://schemas.openxmlformats.org/officeDocument/2006/relationships/image" Target="../media/image17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Relationship Id="rId3" Type="http://schemas.openxmlformats.org/officeDocument/2006/relationships/image" Target="../media/image18.png"/><Relationship Id="rId4" Type="http://schemas.openxmlformats.org/officeDocument/2006/relationships/image" Target="../media/image16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/>
          <p:nvPr/>
        </p:nvSpPr>
        <p:spPr>
          <a:xfrm>
            <a:off x="7886" y="0"/>
            <a:ext cx="12191999" cy="6858000"/>
          </a:xfrm>
          <a:prstGeom prst="rect">
            <a:avLst/>
          </a:prstGeom>
          <a:solidFill>
            <a:srgbClr val="EF82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5"/>
          <p:cNvSpPr/>
          <p:nvPr/>
        </p:nvSpPr>
        <p:spPr>
          <a:xfrm flipH="1" rot="5400000">
            <a:off x="2678980" y="-2686335"/>
            <a:ext cx="6858000" cy="12230670"/>
          </a:xfrm>
          <a:custGeom>
            <a:rect b="b" l="l" r="r" t="t"/>
            <a:pathLst>
              <a:path extrusionOk="0" h="4627079" w="3824383">
                <a:moveTo>
                  <a:pt x="2607273" y="9077"/>
                </a:moveTo>
                <a:lnTo>
                  <a:pt x="3824383" y="11865"/>
                </a:lnTo>
                <a:lnTo>
                  <a:pt x="3824383" y="4623476"/>
                </a:lnTo>
                <a:lnTo>
                  <a:pt x="1418" y="4627079"/>
                </a:lnTo>
                <a:cubicBezTo>
                  <a:pt x="945" y="3911813"/>
                  <a:pt x="473" y="3196546"/>
                  <a:pt x="0" y="2481280"/>
                </a:cubicBezTo>
                <a:cubicBezTo>
                  <a:pt x="579040" y="2243155"/>
                  <a:pt x="327586" y="807721"/>
                  <a:pt x="692711" y="385446"/>
                </a:cubicBezTo>
                <a:cubicBezTo>
                  <a:pt x="1258101" y="-75694"/>
                  <a:pt x="2219038" y="2249"/>
                  <a:pt x="2607273" y="9077"/>
                </a:cubicBezTo>
                <a:close/>
              </a:path>
            </a:pathLst>
          </a:custGeom>
          <a:solidFill>
            <a:srgbClr val="0067B1">
              <a:alpha val="8941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nl-N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5"/>
          <p:cNvSpPr txBox="1"/>
          <p:nvPr>
            <p:ph idx="12" type="sldNum"/>
          </p:nvPr>
        </p:nvSpPr>
        <p:spPr>
          <a:xfrm>
            <a:off x="8265717" y="631031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grpSp>
        <p:nvGrpSpPr>
          <p:cNvPr id="23" name="Google Shape;23;p5"/>
          <p:cNvGrpSpPr/>
          <p:nvPr/>
        </p:nvGrpSpPr>
        <p:grpSpPr>
          <a:xfrm>
            <a:off x="10010564" y="0"/>
            <a:ext cx="1996706" cy="1864094"/>
            <a:chOff x="10195294" y="-38496"/>
            <a:chExt cx="1996706" cy="1864094"/>
          </a:xfrm>
        </p:grpSpPr>
        <p:sp>
          <p:nvSpPr>
            <p:cNvPr id="24" name="Google Shape;24;p5"/>
            <p:cNvSpPr/>
            <p:nvPr/>
          </p:nvSpPr>
          <p:spPr>
            <a:xfrm rot="5400000">
              <a:off x="10261600" y="-104802"/>
              <a:ext cx="1864094" cy="1996706"/>
            </a:xfrm>
            <a:prstGeom prst="flowChartDelay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A picture containing background pattern&#10;&#10;Description automatically generated" id="25" name="Google Shape;25;p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0358002" y="184067"/>
              <a:ext cx="1683183" cy="98716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De Europese vlag | Europese Unie" id="26" name="Google Shape;2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2393" y="6366986"/>
            <a:ext cx="500380" cy="33337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5"/>
          <p:cNvSpPr txBox="1"/>
          <p:nvPr>
            <p:ph idx="1" type="body"/>
          </p:nvPr>
        </p:nvSpPr>
        <p:spPr>
          <a:xfrm>
            <a:off x="970280" y="927618"/>
            <a:ext cx="8487038" cy="582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6240144" y="6408252"/>
            <a:ext cx="1966595" cy="358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3" type="body"/>
          </p:nvPr>
        </p:nvSpPr>
        <p:spPr>
          <a:xfrm>
            <a:off x="970280" y="1649130"/>
            <a:ext cx="8486775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4" type="body"/>
          </p:nvPr>
        </p:nvSpPr>
        <p:spPr>
          <a:xfrm>
            <a:off x="970280" y="2450474"/>
            <a:ext cx="5467350" cy="12757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5" type="body"/>
          </p:nvPr>
        </p:nvSpPr>
        <p:spPr>
          <a:xfrm>
            <a:off x="970280" y="5317989"/>
            <a:ext cx="6253162" cy="947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6" type="body"/>
          </p:nvPr>
        </p:nvSpPr>
        <p:spPr>
          <a:xfrm>
            <a:off x="1562773" y="6356350"/>
            <a:ext cx="4107497" cy="320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2 columns">
  <p:cSld name="Text 2 columns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039891041c_0_383"/>
          <p:cNvSpPr txBox="1"/>
          <p:nvPr>
            <p:ph type="title"/>
          </p:nvPr>
        </p:nvSpPr>
        <p:spPr>
          <a:xfrm>
            <a:off x="3438769" y="225527"/>
            <a:ext cx="63051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3300"/>
              <a:buFont typeface="Calibri"/>
              <a:buNone/>
              <a:defRPr b="1" i="0" sz="33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" name="Google Shape;100;g1039891041c_0_383"/>
          <p:cNvSpPr txBox="1"/>
          <p:nvPr>
            <p:ph idx="1" type="subTitle"/>
          </p:nvPr>
        </p:nvSpPr>
        <p:spPr>
          <a:xfrm>
            <a:off x="3438768" y="837811"/>
            <a:ext cx="63051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sp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700"/>
              <a:buFont typeface="Arial"/>
              <a:buNone/>
              <a:defRPr b="0" i="1" sz="27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g1039891041c_0_383"/>
          <p:cNvSpPr txBox="1"/>
          <p:nvPr>
            <p:ph idx="2" type="body"/>
          </p:nvPr>
        </p:nvSpPr>
        <p:spPr>
          <a:xfrm>
            <a:off x="235528" y="1825625"/>
            <a:ext cx="5756400" cy="42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-4000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19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ourier New"/>
              <a:buChar char="o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11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⮚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Google Shape;102;g1039891041c_0_383"/>
          <p:cNvSpPr txBox="1"/>
          <p:nvPr>
            <p:ph idx="3" type="body"/>
          </p:nvPr>
        </p:nvSpPr>
        <p:spPr>
          <a:xfrm>
            <a:off x="6199909" y="1825625"/>
            <a:ext cx="5756400" cy="42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-4000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19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ourier New"/>
              <a:buChar char="o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11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⮚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">
  <p:cSld name="end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039891041c_0_388"/>
          <p:cNvSpPr txBox="1"/>
          <p:nvPr/>
        </p:nvSpPr>
        <p:spPr>
          <a:xfrm>
            <a:off x="393567" y="6266233"/>
            <a:ext cx="5653200" cy="41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0000" spcFirstLastPara="1" rIns="121900" wrap="square" tIns="609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nl-NL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work was supported by the European Commission H2020 grant number 101017567 EGI-ACE (</a:t>
            </a:r>
            <a:r>
              <a:rPr lang="nl-NL" sz="9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https://www.egi.eu/projects/egi-ace/</a:t>
            </a:r>
            <a:r>
              <a:rPr lang="nl-NL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), and H2020 grant number 871920  H-CLOUD (</a:t>
            </a:r>
            <a:r>
              <a:rPr lang="nl-NL" sz="9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https://www.h-cloud.eu/</a:t>
            </a:r>
            <a:r>
              <a:rPr lang="nl-NL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 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900"/>
              <a:buFont typeface="Arial"/>
              <a:buNone/>
            </a:pPr>
            <a:r>
              <a:t/>
            </a:r>
            <a:endParaRPr b="1" sz="900">
              <a:solidFill>
                <a:srgbClr val="0E67A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g1039891041c_0_3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53900" y="5702133"/>
            <a:ext cx="966164" cy="683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g1039891041c_0_38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33634" y="5837700"/>
            <a:ext cx="714399" cy="41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(template)">
  <p:cSld name="Title and content (template)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1062392" y="365125"/>
            <a:ext cx="8827919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7B1"/>
              </a:buClr>
              <a:buSzPts val="4400"/>
              <a:buFont typeface="Arial"/>
              <a:buNone/>
              <a:defRPr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0924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36" name="Google Shape;36;p6"/>
          <p:cNvSpPr txBox="1"/>
          <p:nvPr>
            <p:ph idx="1" type="body"/>
          </p:nvPr>
        </p:nvSpPr>
        <p:spPr>
          <a:xfrm>
            <a:off x="1062393" y="2005012"/>
            <a:ext cx="8827918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200"/>
              </a:buClr>
              <a:buSzPts val="2800"/>
              <a:buChar char="•"/>
              <a:defRPr>
                <a:solidFill>
                  <a:srgbClr val="EF8200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2" type="body"/>
          </p:nvPr>
        </p:nvSpPr>
        <p:spPr>
          <a:xfrm>
            <a:off x="6202045" y="6400218"/>
            <a:ext cx="1966595" cy="358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De Europese vlag | Europese Unie" id="38" name="Google Shape;38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62393" y="6366986"/>
            <a:ext cx="500380" cy="33337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6"/>
          <p:cNvSpPr txBox="1"/>
          <p:nvPr>
            <p:ph idx="3" type="body"/>
          </p:nvPr>
        </p:nvSpPr>
        <p:spPr>
          <a:xfrm>
            <a:off x="1562773" y="6356350"/>
            <a:ext cx="4107497" cy="320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/>
          <p:nvPr/>
        </p:nvSpPr>
        <p:spPr>
          <a:xfrm>
            <a:off x="-2" y="0"/>
            <a:ext cx="12191999" cy="6858000"/>
          </a:xfrm>
          <a:prstGeom prst="rect">
            <a:avLst/>
          </a:prstGeom>
          <a:solidFill>
            <a:srgbClr val="EF82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7"/>
          <p:cNvSpPr/>
          <p:nvPr/>
        </p:nvSpPr>
        <p:spPr>
          <a:xfrm flipH="1" rot="-5400000">
            <a:off x="3992457" y="-1333411"/>
            <a:ext cx="4207087" cy="12192002"/>
          </a:xfrm>
          <a:custGeom>
            <a:rect b="b" l="l" r="r" t="t"/>
            <a:pathLst>
              <a:path extrusionOk="0" h="4612449" w="3804471">
                <a:moveTo>
                  <a:pt x="3685877" y="0"/>
                </a:moveTo>
                <a:lnTo>
                  <a:pt x="3804471" y="838"/>
                </a:lnTo>
                <a:lnTo>
                  <a:pt x="3804471" y="4612449"/>
                </a:lnTo>
                <a:lnTo>
                  <a:pt x="0" y="4612449"/>
                </a:lnTo>
                <a:lnTo>
                  <a:pt x="186163" y="4536246"/>
                </a:lnTo>
                <a:cubicBezTo>
                  <a:pt x="765203" y="4298121"/>
                  <a:pt x="1477197" y="3986971"/>
                  <a:pt x="1842322" y="3564696"/>
                </a:cubicBezTo>
                <a:cubicBezTo>
                  <a:pt x="2572572" y="2720146"/>
                  <a:pt x="2296347" y="1802571"/>
                  <a:pt x="2566222" y="1031046"/>
                </a:cubicBezTo>
                <a:cubicBezTo>
                  <a:pt x="2751761" y="500623"/>
                  <a:pt x="3171407" y="36229"/>
                  <a:pt x="3685877" y="0"/>
                </a:cubicBezTo>
                <a:close/>
              </a:path>
            </a:pathLst>
          </a:custGeom>
          <a:solidFill>
            <a:srgbClr val="0067B1">
              <a:alpha val="8941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9479560" y="6356350"/>
            <a:ext cx="167288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44" name="Google Shape;44;p7"/>
          <p:cNvSpPr txBox="1"/>
          <p:nvPr/>
        </p:nvSpPr>
        <p:spPr>
          <a:xfrm>
            <a:off x="995023" y="2108104"/>
            <a:ext cx="42242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nl-NL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Website: </a:t>
            </a:r>
            <a:r>
              <a:rPr b="1" i="0" lang="nl-NL" sz="18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www.egi.eu/projects/egi-ace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" name="Google Shape;45;p7"/>
          <p:cNvGrpSpPr/>
          <p:nvPr/>
        </p:nvGrpSpPr>
        <p:grpSpPr>
          <a:xfrm>
            <a:off x="10010564" y="0"/>
            <a:ext cx="1996706" cy="1864094"/>
            <a:chOff x="10195294" y="-38496"/>
            <a:chExt cx="1996706" cy="1864094"/>
          </a:xfrm>
        </p:grpSpPr>
        <p:sp>
          <p:nvSpPr>
            <p:cNvPr id="46" name="Google Shape;46;p7"/>
            <p:cNvSpPr/>
            <p:nvPr/>
          </p:nvSpPr>
          <p:spPr>
            <a:xfrm rot="5400000">
              <a:off x="10261600" y="-104802"/>
              <a:ext cx="1864094" cy="1996706"/>
            </a:xfrm>
            <a:prstGeom prst="flowChartDelay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A picture containing background pattern&#10;&#10;Description automatically generated" id="47" name="Google Shape;47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358002" y="184067"/>
              <a:ext cx="1683183" cy="98716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8" name="Google Shape;48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57986" y="2612469"/>
            <a:ext cx="394680" cy="3946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fbeelding met bijl, vectorafbeeldingen&#10;&#10;Automatisch gegenereerde beschrijving" id="49" name="Google Shape;49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549290" y="2599332"/>
            <a:ext cx="471638" cy="471638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7"/>
          <p:cNvSpPr txBox="1"/>
          <p:nvPr>
            <p:ph idx="1" type="body"/>
          </p:nvPr>
        </p:nvSpPr>
        <p:spPr>
          <a:xfrm>
            <a:off x="995023" y="1157718"/>
            <a:ext cx="4895850" cy="704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2" type="body"/>
          </p:nvPr>
        </p:nvSpPr>
        <p:spPr>
          <a:xfrm>
            <a:off x="6224905" y="6412644"/>
            <a:ext cx="1966595" cy="358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De Europese vlag | Europese Unie" id="52" name="Google Shape;52;p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62393" y="6366986"/>
            <a:ext cx="500380" cy="333375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7"/>
          <p:cNvSpPr txBox="1"/>
          <p:nvPr/>
        </p:nvSpPr>
        <p:spPr>
          <a:xfrm>
            <a:off x="1452666" y="2625143"/>
            <a:ext cx="190308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nl-NL" sz="18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EGI Foundation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7"/>
          <p:cNvSpPr txBox="1"/>
          <p:nvPr/>
        </p:nvSpPr>
        <p:spPr>
          <a:xfrm>
            <a:off x="3989901" y="2637817"/>
            <a:ext cx="156324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nl-NL" sz="18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@EGI_eInfra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7"/>
          <p:cNvSpPr txBox="1"/>
          <p:nvPr>
            <p:ph idx="3" type="body"/>
          </p:nvPr>
        </p:nvSpPr>
        <p:spPr>
          <a:xfrm>
            <a:off x="1562773" y="6356350"/>
            <a:ext cx="4107497" cy="320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 (template)">
  <p:cSld name="Two content (template)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/>
          <p:nvPr>
            <p:ph type="title"/>
          </p:nvPr>
        </p:nvSpPr>
        <p:spPr>
          <a:xfrm>
            <a:off x="1054009" y="355600"/>
            <a:ext cx="8943879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7B1"/>
              </a:buClr>
              <a:buSzPts val="4400"/>
              <a:buFont typeface="Arial"/>
              <a:buNone/>
              <a:defRPr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" type="body"/>
          </p:nvPr>
        </p:nvSpPr>
        <p:spPr>
          <a:xfrm>
            <a:off x="1062393" y="1681163"/>
            <a:ext cx="4935182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200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9" name="Google Shape;59;p8"/>
          <p:cNvSpPr txBox="1"/>
          <p:nvPr>
            <p:ph idx="2" type="body"/>
          </p:nvPr>
        </p:nvSpPr>
        <p:spPr>
          <a:xfrm>
            <a:off x="1062393" y="2505075"/>
            <a:ext cx="4935182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7B1"/>
              </a:buClr>
              <a:buSzPts val="2800"/>
              <a:buChar char="•"/>
              <a:defRPr>
                <a:solidFill>
                  <a:srgbClr val="0067B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200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1" name="Google Shape;61;p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7B1"/>
              </a:buClr>
              <a:buSzPts val="2800"/>
              <a:buChar char="•"/>
              <a:defRPr>
                <a:solidFill>
                  <a:srgbClr val="0067B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8"/>
          <p:cNvSpPr txBox="1"/>
          <p:nvPr>
            <p:ph idx="12" type="sldNum"/>
          </p:nvPr>
        </p:nvSpPr>
        <p:spPr>
          <a:xfrm>
            <a:off x="840924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63" name="Google Shape;63;p8"/>
          <p:cNvSpPr txBox="1"/>
          <p:nvPr>
            <p:ph idx="5" type="body"/>
          </p:nvPr>
        </p:nvSpPr>
        <p:spPr>
          <a:xfrm>
            <a:off x="6202045" y="6400218"/>
            <a:ext cx="1966595" cy="358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De Europese vlag | Europese Unie" id="64" name="Google Shape;64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62393" y="6366986"/>
            <a:ext cx="500380" cy="33337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8"/>
          <p:cNvSpPr txBox="1"/>
          <p:nvPr>
            <p:ph idx="6" type="body"/>
          </p:nvPr>
        </p:nvSpPr>
        <p:spPr>
          <a:xfrm>
            <a:off x="1562773" y="6356350"/>
            <a:ext cx="4107497" cy="320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/>
          <p:nvPr>
            <p:ph type="title"/>
          </p:nvPr>
        </p:nvSpPr>
        <p:spPr>
          <a:xfrm>
            <a:off x="1048007" y="449262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7B1"/>
              </a:buClr>
              <a:buSzPts val="3200"/>
              <a:buFont typeface="Arial"/>
              <a:buNone/>
              <a:defRPr b="1"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9"/>
          <p:cNvSpPr txBox="1"/>
          <p:nvPr>
            <p:ph idx="1" type="body"/>
          </p:nvPr>
        </p:nvSpPr>
        <p:spPr>
          <a:xfrm>
            <a:off x="4980244" y="987425"/>
            <a:ext cx="5085776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200"/>
              </a:buClr>
              <a:buSzPts val="3200"/>
              <a:buChar char="•"/>
              <a:defRPr b="1"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9" name="Google Shape;69;p9"/>
          <p:cNvSpPr txBox="1"/>
          <p:nvPr>
            <p:ph idx="2" type="body"/>
          </p:nvPr>
        </p:nvSpPr>
        <p:spPr>
          <a:xfrm>
            <a:off x="1048007" y="2049462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200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0" name="Google Shape;70;p9"/>
          <p:cNvSpPr txBox="1"/>
          <p:nvPr>
            <p:ph idx="12" type="sldNum"/>
          </p:nvPr>
        </p:nvSpPr>
        <p:spPr>
          <a:xfrm>
            <a:off x="840924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71" name="Google Shape;71;p9"/>
          <p:cNvSpPr txBox="1"/>
          <p:nvPr>
            <p:ph idx="3" type="body"/>
          </p:nvPr>
        </p:nvSpPr>
        <p:spPr>
          <a:xfrm>
            <a:off x="6202045" y="6400218"/>
            <a:ext cx="1966595" cy="358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De Europese vlag | Europese Unie" id="72" name="Google Shape;72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62393" y="6366986"/>
            <a:ext cx="500380" cy="33337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9"/>
          <p:cNvSpPr txBox="1"/>
          <p:nvPr>
            <p:ph idx="4" type="body"/>
          </p:nvPr>
        </p:nvSpPr>
        <p:spPr>
          <a:xfrm>
            <a:off x="1562773" y="6356350"/>
            <a:ext cx="4107497" cy="320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(incl image)">
  <p:cSld name="Title and content (incl image)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0"/>
          <p:cNvPicPr preferRelativeResize="0"/>
          <p:nvPr/>
        </p:nvPicPr>
        <p:blipFill rotWithShape="1">
          <a:blip r:embed="rId2">
            <a:alphaModFix/>
          </a:blip>
          <a:srcRect b="-495" l="10706" r="40786" t="2901"/>
          <a:stretch/>
        </p:blipFill>
        <p:spPr>
          <a:xfrm>
            <a:off x="7134497" y="0"/>
            <a:ext cx="5075583" cy="6907954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0"/>
          <p:cNvSpPr/>
          <p:nvPr/>
        </p:nvSpPr>
        <p:spPr>
          <a:xfrm rot="-7235639">
            <a:off x="-739365" y="-2212906"/>
            <a:ext cx="10402493" cy="11283813"/>
          </a:xfrm>
          <a:custGeom>
            <a:rect b="b" l="l" r="r" t="t"/>
            <a:pathLst>
              <a:path extrusionOk="0" h="11109864" w="10337685">
                <a:moveTo>
                  <a:pt x="10337685" y="3490386"/>
                </a:moveTo>
                <a:lnTo>
                  <a:pt x="5832618" y="11109864"/>
                </a:lnTo>
                <a:lnTo>
                  <a:pt x="5775875" y="11080836"/>
                </a:lnTo>
                <a:cubicBezTo>
                  <a:pt x="5695574" y="11041953"/>
                  <a:pt x="5613939" y="11006746"/>
                  <a:pt x="5531765" y="10975405"/>
                </a:cubicBezTo>
                <a:cubicBezTo>
                  <a:pt x="4780452" y="10696213"/>
                  <a:pt x="3961522" y="10659477"/>
                  <a:pt x="3172643" y="10483146"/>
                </a:cubicBezTo>
                <a:cubicBezTo>
                  <a:pt x="2778204" y="10398654"/>
                  <a:pt x="2378130" y="10264569"/>
                  <a:pt x="2029709" y="10064359"/>
                </a:cubicBezTo>
                <a:cubicBezTo>
                  <a:pt x="1681287" y="9864149"/>
                  <a:pt x="1384518" y="9597814"/>
                  <a:pt x="1196690" y="9248825"/>
                </a:cubicBezTo>
                <a:cubicBezTo>
                  <a:pt x="926216" y="8749219"/>
                  <a:pt x="888652" y="8102669"/>
                  <a:pt x="445377" y="7742660"/>
                </a:cubicBezTo>
                <a:cubicBezTo>
                  <a:pt x="355219" y="7672863"/>
                  <a:pt x="255670" y="7617759"/>
                  <a:pt x="152364" y="7568166"/>
                </a:cubicBezTo>
                <a:lnTo>
                  <a:pt x="0" y="7499874"/>
                </a:lnTo>
                <a:lnTo>
                  <a:pt x="1079898" y="5673429"/>
                </a:lnTo>
                <a:lnTo>
                  <a:pt x="4434351" y="0"/>
                </a:lnTo>
                <a:close/>
              </a:path>
            </a:pathLst>
          </a:custGeom>
          <a:solidFill>
            <a:srgbClr val="0067B1"/>
          </a:solidFill>
          <a:ln cap="flat" cmpd="sng" w="12700">
            <a:solidFill>
              <a:srgbClr val="0067B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10"/>
          <p:cNvSpPr txBox="1"/>
          <p:nvPr>
            <p:ph type="title"/>
          </p:nvPr>
        </p:nvSpPr>
        <p:spPr>
          <a:xfrm>
            <a:off x="1062393" y="365126"/>
            <a:ext cx="7129107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0"/>
          <p:cNvSpPr txBox="1"/>
          <p:nvPr>
            <p:ph idx="1" type="body"/>
          </p:nvPr>
        </p:nvSpPr>
        <p:spPr>
          <a:xfrm>
            <a:off x="1062393" y="2055814"/>
            <a:ext cx="7129107" cy="35545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10"/>
          <p:cNvSpPr txBox="1"/>
          <p:nvPr>
            <p:ph idx="12" type="sldNum"/>
          </p:nvPr>
        </p:nvSpPr>
        <p:spPr>
          <a:xfrm>
            <a:off x="840924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grpSp>
        <p:nvGrpSpPr>
          <p:cNvPr id="80" name="Google Shape;80;p10"/>
          <p:cNvGrpSpPr/>
          <p:nvPr/>
        </p:nvGrpSpPr>
        <p:grpSpPr>
          <a:xfrm>
            <a:off x="10010564" y="0"/>
            <a:ext cx="1996706" cy="1864094"/>
            <a:chOff x="10195294" y="-38496"/>
            <a:chExt cx="1996706" cy="1864094"/>
          </a:xfrm>
        </p:grpSpPr>
        <p:sp>
          <p:nvSpPr>
            <p:cNvPr id="81" name="Google Shape;81;p10"/>
            <p:cNvSpPr/>
            <p:nvPr/>
          </p:nvSpPr>
          <p:spPr>
            <a:xfrm rot="5400000">
              <a:off x="10261600" y="-104802"/>
              <a:ext cx="1864094" cy="1996706"/>
            </a:xfrm>
            <a:prstGeom prst="flowChartDelay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A picture containing background pattern&#10;&#10;Description automatically generated" id="82" name="Google Shape;82;p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358002" y="184067"/>
              <a:ext cx="1683183" cy="98716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3" name="Google Shape;83;p10"/>
          <p:cNvSpPr txBox="1"/>
          <p:nvPr>
            <p:ph idx="2" type="body"/>
          </p:nvPr>
        </p:nvSpPr>
        <p:spPr>
          <a:xfrm>
            <a:off x="6224905" y="6412644"/>
            <a:ext cx="1966595" cy="358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De Europese vlag | Europese Unie" id="84" name="Google Shape;84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2393" y="6366986"/>
            <a:ext cx="500380" cy="33337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0"/>
          <p:cNvSpPr txBox="1"/>
          <p:nvPr>
            <p:ph idx="3" type="body"/>
          </p:nvPr>
        </p:nvSpPr>
        <p:spPr>
          <a:xfrm>
            <a:off x="1562773" y="6356350"/>
            <a:ext cx="4107497" cy="320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039891041c_0_371"/>
          <p:cNvSpPr txBox="1"/>
          <p:nvPr>
            <p:ph idx="1" type="subTitle"/>
          </p:nvPr>
        </p:nvSpPr>
        <p:spPr>
          <a:xfrm>
            <a:off x="439892" y="3321079"/>
            <a:ext cx="60585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sp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1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g1039891041c_0_371"/>
          <p:cNvSpPr txBox="1"/>
          <p:nvPr>
            <p:ph type="title"/>
          </p:nvPr>
        </p:nvSpPr>
        <p:spPr>
          <a:xfrm>
            <a:off x="439892" y="2598285"/>
            <a:ext cx="6420300" cy="6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sp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b="1" i="0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Google Shape;89;g1039891041c_0_371"/>
          <p:cNvSpPr txBox="1"/>
          <p:nvPr>
            <p:ph idx="2" type="body"/>
          </p:nvPr>
        </p:nvSpPr>
        <p:spPr>
          <a:xfrm>
            <a:off x="472845" y="4848272"/>
            <a:ext cx="2582100" cy="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1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g1039891041c_0_371"/>
          <p:cNvSpPr txBox="1"/>
          <p:nvPr>
            <p:ph idx="3" type="body"/>
          </p:nvPr>
        </p:nvSpPr>
        <p:spPr>
          <a:xfrm>
            <a:off x="472845" y="4471407"/>
            <a:ext cx="2582100" cy="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b="1" i="0" sz="2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">
  <p:cSld name="Tex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039891041c_0_376"/>
          <p:cNvSpPr txBox="1"/>
          <p:nvPr>
            <p:ph idx="1" type="body"/>
          </p:nvPr>
        </p:nvSpPr>
        <p:spPr>
          <a:xfrm>
            <a:off x="235533" y="1825633"/>
            <a:ext cx="11956500" cy="42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-4000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19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ourier New"/>
              <a:buChar char="o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11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⮚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Google Shape;93;g1039891041c_0_376"/>
          <p:cNvSpPr txBox="1"/>
          <p:nvPr>
            <p:ph type="title"/>
          </p:nvPr>
        </p:nvSpPr>
        <p:spPr>
          <a:xfrm>
            <a:off x="3438767" y="225533"/>
            <a:ext cx="87531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3300"/>
              <a:buFont typeface="Calibri"/>
              <a:buNone/>
              <a:defRPr b="1" i="0" sz="33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" name="Google Shape;94;g1039891041c_0_376"/>
          <p:cNvSpPr txBox="1"/>
          <p:nvPr>
            <p:ph idx="2" type="subTitle"/>
          </p:nvPr>
        </p:nvSpPr>
        <p:spPr>
          <a:xfrm>
            <a:off x="3438766" y="837800"/>
            <a:ext cx="87531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sp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700"/>
              <a:buFont typeface="Arial"/>
              <a:buNone/>
              <a:defRPr b="0" i="1" sz="27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039891041c_0_380"/>
          <p:cNvSpPr txBox="1"/>
          <p:nvPr>
            <p:ph type="title"/>
          </p:nvPr>
        </p:nvSpPr>
        <p:spPr>
          <a:xfrm>
            <a:off x="3438769" y="225527"/>
            <a:ext cx="63051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3300"/>
              <a:buFont typeface="Calibri"/>
              <a:buNone/>
              <a:defRPr b="1" i="0" sz="33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" name="Google Shape;97;g1039891041c_0_380"/>
          <p:cNvSpPr txBox="1"/>
          <p:nvPr>
            <p:ph idx="1" type="subTitle"/>
          </p:nvPr>
        </p:nvSpPr>
        <p:spPr>
          <a:xfrm>
            <a:off x="3438768" y="837811"/>
            <a:ext cx="63051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sp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700"/>
              <a:buFont typeface="Arial"/>
              <a:buNone/>
              <a:defRPr b="0" i="1" sz="27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/>
          <p:nvPr/>
        </p:nvSpPr>
        <p:spPr>
          <a:xfrm flipH="1">
            <a:off x="-2" y="5872293"/>
            <a:ext cx="1124127" cy="985707"/>
          </a:xfrm>
          <a:custGeom>
            <a:rect b="b" l="l" r="r" t="t"/>
            <a:pathLst>
              <a:path extrusionOk="0" h="4612449" w="3804471">
                <a:moveTo>
                  <a:pt x="3685877" y="0"/>
                </a:moveTo>
                <a:lnTo>
                  <a:pt x="3804471" y="838"/>
                </a:lnTo>
                <a:lnTo>
                  <a:pt x="3804471" y="4612449"/>
                </a:lnTo>
                <a:lnTo>
                  <a:pt x="0" y="4612449"/>
                </a:lnTo>
                <a:lnTo>
                  <a:pt x="186163" y="4536246"/>
                </a:lnTo>
                <a:cubicBezTo>
                  <a:pt x="765203" y="4298121"/>
                  <a:pt x="1477197" y="3986971"/>
                  <a:pt x="1842322" y="3564696"/>
                </a:cubicBezTo>
                <a:cubicBezTo>
                  <a:pt x="2572572" y="2720146"/>
                  <a:pt x="2296347" y="1802571"/>
                  <a:pt x="2566222" y="1031046"/>
                </a:cubicBezTo>
                <a:cubicBezTo>
                  <a:pt x="2751761" y="500623"/>
                  <a:pt x="3171407" y="36229"/>
                  <a:pt x="3685877" y="0"/>
                </a:cubicBezTo>
                <a:close/>
              </a:path>
            </a:pathLst>
          </a:custGeom>
          <a:solidFill>
            <a:srgbClr val="EF8200">
              <a:alpha val="8941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EF82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4"/>
          <p:cNvSpPr/>
          <p:nvPr/>
        </p:nvSpPr>
        <p:spPr>
          <a:xfrm flipH="1" rot="5400000">
            <a:off x="1200466" y="-1200471"/>
            <a:ext cx="1231497" cy="3632435"/>
          </a:xfrm>
          <a:custGeom>
            <a:rect b="b" l="l" r="r" t="t"/>
            <a:pathLst>
              <a:path extrusionOk="0" h="4612449" w="3804471">
                <a:moveTo>
                  <a:pt x="3685877" y="0"/>
                </a:moveTo>
                <a:lnTo>
                  <a:pt x="3804471" y="838"/>
                </a:lnTo>
                <a:lnTo>
                  <a:pt x="3804471" y="4612449"/>
                </a:lnTo>
                <a:lnTo>
                  <a:pt x="0" y="4612449"/>
                </a:lnTo>
                <a:lnTo>
                  <a:pt x="186163" y="4536246"/>
                </a:lnTo>
                <a:cubicBezTo>
                  <a:pt x="765203" y="4298121"/>
                  <a:pt x="1477197" y="3986971"/>
                  <a:pt x="1842322" y="3564696"/>
                </a:cubicBezTo>
                <a:cubicBezTo>
                  <a:pt x="2572572" y="2720146"/>
                  <a:pt x="2296347" y="1802571"/>
                  <a:pt x="2566222" y="1031046"/>
                </a:cubicBezTo>
                <a:cubicBezTo>
                  <a:pt x="2751761" y="500623"/>
                  <a:pt x="3171407" y="36229"/>
                  <a:pt x="3685877" y="0"/>
                </a:cubicBezTo>
                <a:close/>
              </a:path>
            </a:pathLst>
          </a:custGeom>
          <a:solidFill>
            <a:srgbClr val="0067B1">
              <a:alpha val="8941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4"/>
          <p:cNvSpPr txBox="1"/>
          <p:nvPr>
            <p:ph type="title"/>
          </p:nvPr>
        </p:nvSpPr>
        <p:spPr>
          <a:xfrm>
            <a:off x="838200" y="365125"/>
            <a:ext cx="9184257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7B1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067B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200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EF82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4"/>
          <p:cNvSpPr/>
          <p:nvPr/>
        </p:nvSpPr>
        <p:spPr>
          <a:xfrm flipH="1" rot="-5400000">
            <a:off x="10561381" y="5234283"/>
            <a:ext cx="1264533" cy="1996706"/>
          </a:xfrm>
          <a:custGeom>
            <a:rect b="b" l="l" r="r" t="t"/>
            <a:pathLst>
              <a:path extrusionOk="0" h="4612449" w="3804471">
                <a:moveTo>
                  <a:pt x="3685877" y="0"/>
                </a:moveTo>
                <a:lnTo>
                  <a:pt x="3804471" y="838"/>
                </a:lnTo>
                <a:lnTo>
                  <a:pt x="3804471" y="4612449"/>
                </a:lnTo>
                <a:lnTo>
                  <a:pt x="0" y="4612449"/>
                </a:lnTo>
                <a:lnTo>
                  <a:pt x="186163" y="4536246"/>
                </a:lnTo>
                <a:cubicBezTo>
                  <a:pt x="765203" y="4298121"/>
                  <a:pt x="1477197" y="3986971"/>
                  <a:pt x="1842322" y="3564696"/>
                </a:cubicBezTo>
                <a:cubicBezTo>
                  <a:pt x="2572572" y="2720146"/>
                  <a:pt x="2296347" y="1802571"/>
                  <a:pt x="2566222" y="1031046"/>
                </a:cubicBezTo>
                <a:cubicBezTo>
                  <a:pt x="2751761" y="500623"/>
                  <a:pt x="3171407" y="36229"/>
                  <a:pt x="3685877" y="0"/>
                </a:cubicBezTo>
                <a:close/>
              </a:path>
            </a:pathLst>
          </a:custGeom>
          <a:solidFill>
            <a:srgbClr val="0067B1">
              <a:alpha val="8941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4"/>
          <p:cNvSpPr txBox="1"/>
          <p:nvPr>
            <p:ph idx="12" type="sldNum"/>
          </p:nvPr>
        </p:nvSpPr>
        <p:spPr>
          <a:xfrm>
            <a:off x="840924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grpSp>
        <p:nvGrpSpPr>
          <p:cNvPr id="16" name="Google Shape;16;p4"/>
          <p:cNvGrpSpPr/>
          <p:nvPr/>
        </p:nvGrpSpPr>
        <p:grpSpPr>
          <a:xfrm>
            <a:off x="10010564" y="0"/>
            <a:ext cx="1996706" cy="1864094"/>
            <a:chOff x="10195294" y="-38496"/>
            <a:chExt cx="1996706" cy="1864094"/>
          </a:xfrm>
        </p:grpSpPr>
        <p:sp>
          <p:nvSpPr>
            <p:cNvPr id="17" name="Google Shape;17;p4"/>
            <p:cNvSpPr/>
            <p:nvPr/>
          </p:nvSpPr>
          <p:spPr>
            <a:xfrm rot="5400000">
              <a:off x="10261600" y="-104802"/>
              <a:ext cx="1864094" cy="1996706"/>
            </a:xfrm>
            <a:prstGeom prst="flowChartDelay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A picture containing background pattern&#10;&#10;Description automatically generated" id="18" name="Google Shape;18;p4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10358002" y="184067"/>
              <a:ext cx="1683183" cy="98716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8.png"/><Relationship Id="rId4" Type="http://schemas.openxmlformats.org/officeDocument/2006/relationships/image" Target="../media/image24.png"/><Relationship Id="rId9" Type="http://schemas.openxmlformats.org/officeDocument/2006/relationships/image" Target="../media/image9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5.png"/><Relationship Id="rId8" Type="http://schemas.openxmlformats.org/officeDocument/2006/relationships/image" Target="../media/image2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Relationship Id="rId3" Type="http://schemas.openxmlformats.org/officeDocument/2006/relationships/hyperlink" Target="mailto:mark.dietrich@egi.eu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0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png"/><Relationship Id="rId4" Type="http://schemas.openxmlformats.org/officeDocument/2006/relationships/image" Target="../media/image10.png"/><Relationship Id="rId9" Type="http://schemas.openxmlformats.org/officeDocument/2006/relationships/image" Target="../media/image20.png"/><Relationship Id="rId5" Type="http://schemas.openxmlformats.org/officeDocument/2006/relationships/image" Target="../media/image8.png"/><Relationship Id="rId6" Type="http://schemas.openxmlformats.org/officeDocument/2006/relationships/image" Target="../media/image11.png"/><Relationship Id="rId7" Type="http://schemas.openxmlformats.org/officeDocument/2006/relationships/image" Target="../media/image14.png"/><Relationship Id="rId8" Type="http://schemas.openxmlformats.org/officeDocument/2006/relationships/image" Target="../media/image2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"/>
          <p:cNvSpPr txBox="1"/>
          <p:nvPr>
            <p:ph idx="12" type="sldNum"/>
          </p:nvPr>
        </p:nvSpPr>
        <p:spPr>
          <a:xfrm>
            <a:off x="8265717" y="631031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nl-NL"/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12" name="Google Shape;112;p1"/>
          <p:cNvSpPr txBox="1"/>
          <p:nvPr>
            <p:ph idx="1" type="body"/>
          </p:nvPr>
        </p:nvSpPr>
        <p:spPr>
          <a:xfrm>
            <a:off x="970275" y="927625"/>
            <a:ext cx="8151900" cy="11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nl-NL">
                <a:latin typeface="Calibri"/>
                <a:ea typeface="Calibri"/>
                <a:cs typeface="Calibri"/>
                <a:sym typeface="Calibri"/>
              </a:rPr>
              <a:t>The Role of Research in Data Spaces and Data Ecosystems </a:t>
            </a:r>
            <a:endParaRPr/>
          </a:p>
        </p:txBody>
      </p:sp>
      <p:sp>
        <p:nvSpPr>
          <p:cNvPr id="113" name="Google Shape;113;p1"/>
          <p:cNvSpPr txBox="1"/>
          <p:nvPr>
            <p:ph idx="2" type="body"/>
          </p:nvPr>
        </p:nvSpPr>
        <p:spPr>
          <a:xfrm>
            <a:off x="6240144" y="6408252"/>
            <a:ext cx="1966595" cy="358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t/>
            </a:r>
            <a:endParaRPr/>
          </a:p>
        </p:txBody>
      </p:sp>
      <p:sp>
        <p:nvSpPr>
          <p:cNvPr id="114" name="Google Shape;114;p1"/>
          <p:cNvSpPr txBox="1"/>
          <p:nvPr>
            <p:ph idx="4" type="body"/>
          </p:nvPr>
        </p:nvSpPr>
        <p:spPr>
          <a:xfrm>
            <a:off x="970280" y="2602874"/>
            <a:ext cx="5467500" cy="12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nl-NL" sz="1400"/>
              <a:t>Mark Dietrich, Senior Advisor</a:t>
            </a:r>
            <a:endParaRPr sz="1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nl-NL" sz="1400"/>
              <a:t>EGI Foundation</a:t>
            </a:r>
            <a:endParaRPr sz="1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200"/>
              <a:buNone/>
            </a:pPr>
            <a:r>
              <a:rPr b="0" i="1" lang="nl-NL" sz="1400"/>
              <a:t>mark.dietrich@egi.eu</a:t>
            </a:r>
            <a:endParaRPr b="0" i="1" sz="1400"/>
          </a:p>
        </p:txBody>
      </p:sp>
      <p:sp>
        <p:nvSpPr>
          <p:cNvPr id="115" name="Google Shape;115;p1"/>
          <p:cNvSpPr txBox="1"/>
          <p:nvPr>
            <p:ph idx="5" type="body"/>
          </p:nvPr>
        </p:nvSpPr>
        <p:spPr>
          <a:xfrm>
            <a:off x="970280" y="5317989"/>
            <a:ext cx="6253162" cy="947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nl-NL" sz="3000"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nl-NL" sz="1300">
                <a:latin typeface="Calibri"/>
                <a:ea typeface="Calibri"/>
                <a:cs typeface="Calibri"/>
                <a:sym typeface="Calibri"/>
              </a:rPr>
              <a:t>EGI Webinar: 24 Nove</a:t>
            </a:r>
            <a:r>
              <a:rPr b="1" lang="nl-NL" sz="1300">
                <a:latin typeface="Calibri"/>
                <a:ea typeface="Calibri"/>
                <a:cs typeface="Calibri"/>
                <a:sym typeface="Calibri"/>
              </a:rPr>
              <a:t>mber 2021</a:t>
            </a:r>
            <a:endParaRPr b="1" sz="13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t/>
            </a:r>
            <a:endParaRPr/>
          </a:p>
        </p:txBody>
      </p:sp>
      <p:sp>
        <p:nvSpPr>
          <p:cNvPr id="116" name="Google Shape;116;p1"/>
          <p:cNvSpPr txBox="1"/>
          <p:nvPr>
            <p:ph idx="6" type="body"/>
          </p:nvPr>
        </p:nvSpPr>
        <p:spPr>
          <a:xfrm>
            <a:off x="1562773" y="6356350"/>
            <a:ext cx="4107497" cy="320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039891041c_0_105"/>
          <p:cNvSpPr/>
          <p:nvPr/>
        </p:nvSpPr>
        <p:spPr>
          <a:xfrm>
            <a:off x="1719400" y="1509767"/>
            <a:ext cx="8753100" cy="38832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nl-NL" sz="1600">
                <a:solidFill>
                  <a:srgbClr val="4A86E8"/>
                </a:solidFill>
              </a:rPr>
              <a:t>Data Ecosystem</a:t>
            </a:r>
            <a:endParaRPr b="1" i="1" sz="1600">
              <a:solidFill>
                <a:srgbClr val="4A86E8"/>
              </a:solidFill>
            </a:endParaRPr>
          </a:p>
        </p:txBody>
      </p:sp>
      <p:sp>
        <p:nvSpPr>
          <p:cNvPr id="229" name="Google Shape;229;g1039891041c_0_105"/>
          <p:cNvSpPr txBox="1"/>
          <p:nvPr>
            <p:ph type="title"/>
          </p:nvPr>
        </p:nvSpPr>
        <p:spPr>
          <a:xfrm>
            <a:off x="3438766" y="225533"/>
            <a:ext cx="8753100" cy="455700"/>
          </a:xfrm>
          <a:prstGeom prst="rect">
            <a:avLst/>
          </a:prstGeom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nl-NL"/>
              <a:t>In a Data Ecosystem</a:t>
            </a:r>
            <a:endParaRPr/>
          </a:p>
        </p:txBody>
      </p:sp>
      <p:sp>
        <p:nvSpPr>
          <p:cNvPr id="230" name="Google Shape;230;g1039891041c_0_105"/>
          <p:cNvSpPr txBox="1"/>
          <p:nvPr>
            <p:ph idx="1" type="subTitle"/>
          </p:nvPr>
        </p:nvSpPr>
        <p:spPr>
          <a:xfrm>
            <a:off x="3438768" y="837811"/>
            <a:ext cx="6305100" cy="497100"/>
          </a:xfrm>
          <a:prstGeom prst="rect">
            <a:avLst/>
          </a:prstGeom>
        </p:spPr>
        <p:txBody>
          <a:bodyPr anchorCtr="0" anchor="t" bIns="60925" lIns="121900" spcFirstLastPara="1" rIns="121900" wrap="square" tIns="60925">
            <a:sp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nl-NL"/>
              <a:t>Between Community Members A to F</a:t>
            </a:r>
            <a:endParaRPr/>
          </a:p>
        </p:txBody>
      </p:sp>
      <p:sp>
        <p:nvSpPr>
          <p:cNvPr id="231" name="Google Shape;231;g1039891041c_0_105"/>
          <p:cNvSpPr/>
          <p:nvPr/>
        </p:nvSpPr>
        <p:spPr>
          <a:xfrm>
            <a:off x="3294900" y="5579300"/>
            <a:ext cx="713999" cy="79722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accent2"/>
                </a:solidFill>
                <a:latin typeface="Arial"/>
              </a:rPr>
              <a:t>C</a:t>
            </a:r>
          </a:p>
        </p:txBody>
      </p:sp>
      <p:sp>
        <p:nvSpPr>
          <p:cNvPr id="232" name="Google Shape;232;g1039891041c_0_105"/>
          <p:cNvSpPr/>
          <p:nvPr/>
        </p:nvSpPr>
        <p:spPr>
          <a:xfrm>
            <a:off x="8250733" y="5579300"/>
            <a:ext cx="667752" cy="77136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accent2"/>
                </a:solidFill>
                <a:latin typeface="Arial"/>
              </a:rPr>
              <a:t>D</a:t>
            </a:r>
          </a:p>
        </p:txBody>
      </p:sp>
      <p:sp>
        <p:nvSpPr>
          <p:cNvPr id="233" name="Google Shape;233;g1039891041c_0_105"/>
          <p:cNvSpPr/>
          <p:nvPr/>
        </p:nvSpPr>
        <p:spPr>
          <a:xfrm>
            <a:off x="5329400" y="1708967"/>
            <a:ext cx="1524042" cy="1573074"/>
          </a:xfrm>
          <a:prstGeom prst="flowChartDocument">
            <a:avLst/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1600">
                <a:solidFill>
                  <a:srgbClr val="0E67AD"/>
                </a:solidFill>
              </a:rPr>
              <a:t>Agree Once to Ecosystem Policies, Rules, Specs</a:t>
            </a:r>
            <a:endParaRPr b="1" sz="1600">
              <a:solidFill>
                <a:srgbClr val="0E67AD"/>
              </a:solidFill>
            </a:endParaRPr>
          </a:p>
        </p:txBody>
      </p:sp>
      <p:cxnSp>
        <p:nvCxnSpPr>
          <p:cNvPr id="234" name="Google Shape;234;g1039891041c_0_105"/>
          <p:cNvCxnSpPr>
            <a:endCxn id="233" idx="1"/>
          </p:cNvCxnSpPr>
          <p:nvPr/>
        </p:nvCxnSpPr>
        <p:spPr>
          <a:xfrm flipH="1" rot="10800000">
            <a:off x="3933500" y="2495504"/>
            <a:ext cx="1395900" cy="3212100"/>
          </a:xfrm>
          <a:prstGeom prst="straightConnector1">
            <a:avLst/>
          </a:prstGeom>
          <a:noFill/>
          <a:ln cap="flat" cmpd="sng" w="28575">
            <a:solidFill>
              <a:srgbClr val="0E67AD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5" name="Google Shape;235;g1039891041c_0_105"/>
          <p:cNvCxnSpPr/>
          <p:nvPr/>
        </p:nvCxnSpPr>
        <p:spPr>
          <a:xfrm>
            <a:off x="3995000" y="5915367"/>
            <a:ext cx="4202100" cy="120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6" name="Google Shape;236;g1039891041c_0_105"/>
          <p:cNvCxnSpPr>
            <a:endCxn id="233" idx="3"/>
          </p:cNvCxnSpPr>
          <p:nvPr/>
        </p:nvCxnSpPr>
        <p:spPr>
          <a:xfrm rot="10800000">
            <a:off x="6853442" y="2495504"/>
            <a:ext cx="1358400" cy="3171900"/>
          </a:xfrm>
          <a:prstGeom prst="straightConnector1">
            <a:avLst/>
          </a:prstGeom>
          <a:noFill/>
          <a:ln cap="flat" cmpd="sng" w="28575">
            <a:solidFill>
              <a:srgbClr val="0E67AD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37" name="Google Shape;237;g1039891041c_0_105"/>
          <p:cNvSpPr txBox="1"/>
          <p:nvPr/>
        </p:nvSpPr>
        <p:spPr>
          <a:xfrm>
            <a:off x="5105400" y="5861900"/>
            <a:ext cx="1981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1600">
                <a:solidFill>
                  <a:srgbClr val="FF0000"/>
                </a:solidFill>
              </a:rPr>
              <a:t>Data Transfer</a:t>
            </a:r>
            <a:endParaRPr b="1" sz="1600">
              <a:solidFill>
                <a:srgbClr val="FF0000"/>
              </a:solidFill>
            </a:endParaRPr>
          </a:p>
        </p:txBody>
      </p:sp>
      <p:sp>
        <p:nvSpPr>
          <p:cNvPr id="238" name="Google Shape;238;g1039891041c_0_105"/>
          <p:cNvSpPr/>
          <p:nvPr/>
        </p:nvSpPr>
        <p:spPr>
          <a:xfrm>
            <a:off x="5329400" y="4280430"/>
            <a:ext cx="1524042" cy="1033128"/>
          </a:xfrm>
          <a:prstGeom prst="flowChartDocument">
            <a:avLst/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1600">
                <a:solidFill>
                  <a:srgbClr val="0E67AD"/>
                </a:solidFill>
              </a:rPr>
              <a:t>Exchange- Specific Use Conditions</a:t>
            </a:r>
            <a:endParaRPr b="1" sz="1600">
              <a:solidFill>
                <a:srgbClr val="0E67AD"/>
              </a:solidFill>
            </a:endParaRPr>
          </a:p>
        </p:txBody>
      </p:sp>
      <p:cxnSp>
        <p:nvCxnSpPr>
          <p:cNvPr id="239" name="Google Shape;239;g1039891041c_0_105"/>
          <p:cNvCxnSpPr>
            <a:endCxn id="238" idx="1"/>
          </p:cNvCxnSpPr>
          <p:nvPr/>
        </p:nvCxnSpPr>
        <p:spPr>
          <a:xfrm flipH="1" rot="10800000">
            <a:off x="3983900" y="4796994"/>
            <a:ext cx="1345500" cy="1051200"/>
          </a:xfrm>
          <a:prstGeom prst="straightConnector1">
            <a:avLst/>
          </a:prstGeom>
          <a:noFill/>
          <a:ln cap="flat" cmpd="sng" w="28575">
            <a:solidFill>
              <a:srgbClr val="0E67AD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0" name="Google Shape;240;g1039891041c_0_105"/>
          <p:cNvCxnSpPr>
            <a:endCxn id="238" idx="3"/>
          </p:cNvCxnSpPr>
          <p:nvPr/>
        </p:nvCxnSpPr>
        <p:spPr>
          <a:xfrm rot="10800000">
            <a:off x="6853442" y="4796994"/>
            <a:ext cx="1328100" cy="1061100"/>
          </a:xfrm>
          <a:prstGeom prst="straightConnector1">
            <a:avLst/>
          </a:prstGeom>
          <a:noFill/>
          <a:ln cap="flat" cmpd="sng" w="28575">
            <a:solidFill>
              <a:srgbClr val="0E67AD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41" name="Google Shape;241;g1039891041c_0_105"/>
          <p:cNvSpPr/>
          <p:nvPr/>
        </p:nvSpPr>
        <p:spPr>
          <a:xfrm>
            <a:off x="5359533" y="3375367"/>
            <a:ext cx="1493700" cy="771300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1600">
                <a:solidFill>
                  <a:schemeClr val="accent6"/>
                </a:solidFill>
              </a:rPr>
              <a:t>Metadata Catalogue</a:t>
            </a:r>
            <a:endParaRPr b="1" sz="1600">
              <a:solidFill>
                <a:schemeClr val="accent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1600">
                <a:solidFill>
                  <a:schemeClr val="accent6"/>
                </a:solidFill>
              </a:rPr>
              <a:t>(Private)</a:t>
            </a:r>
            <a:endParaRPr b="1" sz="1600">
              <a:solidFill>
                <a:schemeClr val="accent6"/>
              </a:solidFill>
            </a:endParaRPr>
          </a:p>
        </p:txBody>
      </p:sp>
      <p:cxnSp>
        <p:nvCxnSpPr>
          <p:cNvPr id="242" name="Google Shape;242;g1039891041c_0_105"/>
          <p:cNvCxnSpPr>
            <a:endCxn id="241" idx="1"/>
          </p:cNvCxnSpPr>
          <p:nvPr/>
        </p:nvCxnSpPr>
        <p:spPr>
          <a:xfrm flipH="1" rot="10800000">
            <a:off x="3953433" y="3761017"/>
            <a:ext cx="1406100" cy="2096700"/>
          </a:xfrm>
          <a:prstGeom prst="straightConnector1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3" name="Google Shape;243;g1039891041c_0_105"/>
          <p:cNvCxnSpPr>
            <a:stCxn id="241" idx="3"/>
          </p:cNvCxnSpPr>
          <p:nvPr/>
        </p:nvCxnSpPr>
        <p:spPr>
          <a:xfrm>
            <a:off x="6853233" y="3761017"/>
            <a:ext cx="1338300" cy="2096700"/>
          </a:xfrm>
          <a:prstGeom prst="straightConnector1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44" name="Google Shape;244;g1039891041c_0_105"/>
          <p:cNvSpPr/>
          <p:nvPr/>
        </p:nvSpPr>
        <p:spPr>
          <a:xfrm>
            <a:off x="1745933" y="5579300"/>
            <a:ext cx="755733" cy="77136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accent2"/>
                </a:solidFill>
                <a:latin typeface="Arial"/>
              </a:rPr>
              <a:t>A</a:t>
            </a:r>
          </a:p>
        </p:txBody>
      </p:sp>
      <p:sp>
        <p:nvSpPr>
          <p:cNvPr id="245" name="Google Shape;245;g1039891041c_0_105"/>
          <p:cNvSpPr/>
          <p:nvPr/>
        </p:nvSpPr>
        <p:spPr>
          <a:xfrm>
            <a:off x="9705467" y="5572533"/>
            <a:ext cx="544805" cy="77136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accent2"/>
                </a:solidFill>
                <a:latin typeface="Arial"/>
              </a:rPr>
              <a:t>F</a:t>
            </a:r>
          </a:p>
        </p:txBody>
      </p:sp>
      <p:cxnSp>
        <p:nvCxnSpPr>
          <p:cNvPr id="246" name="Google Shape;246;g1039891041c_0_105"/>
          <p:cNvCxnSpPr/>
          <p:nvPr/>
        </p:nvCxnSpPr>
        <p:spPr>
          <a:xfrm>
            <a:off x="2577667" y="5898500"/>
            <a:ext cx="582300" cy="0"/>
          </a:xfrm>
          <a:prstGeom prst="straightConnector1">
            <a:avLst/>
          </a:prstGeom>
          <a:noFill/>
          <a:ln cap="flat" cmpd="sng" w="76200">
            <a:solidFill>
              <a:schemeClr val="accent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247" name="Google Shape;247;g1039891041c_0_105"/>
          <p:cNvCxnSpPr/>
          <p:nvPr/>
        </p:nvCxnSpPr>
        <p:spPr>
          <a:xfrm>
            <a:off x="9020783" y="5898500"/>
            <a:ext cx="582300" cy="0"/>
          </a:xfrm>
          <a:prstGeom prst="straightConnector1">
            <a:avLst/>
          </a:prstGeom>
          <a:noFill/>
          <a:ln cap="flat" cmpd="sng" w="76200">
            <a:solidFill>
              <a:schemeClr val="accent2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039891041c_0_129"/>
          <p:cNvSpPr txBox="1"/>
          <p:nvPr>
            <p:ph type="title"/>
          </p:nvPr>
        </p:nvSpPr>
        <p:spPr>
          <a:xfrm>
            <a:off x="3438769" y="225527"/>
            <a:ext cx="6305100" cy="455700"/>
          </a:xfrm>
          <a:prstGeom prst="rect">
            <a:avLst/>
          </a:prstGeom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Across 2 Different Ecosystems</a:t>
            </a:r>
            <a:endParaRPr/>
          </a:p>
        </p:txBody>
      </p:sp>
      <p:sp>
        <p:nvSpPr>
          <p:cNvPr id="254" name="Google Shape;254;g1039891041c_0_129"/>
          <p:cNvSpPr txBox="1"/>
          <p:nvPr>
            <p:ph idx="1" type="subTitle"/>
          </p:nvPr>
        </p:nvSpPr>
        <p:spPr>
          <a:xfrm>
            <a:off x="3438768" y="837811"/>
            <a:ext cx="6305100" cy="497100"/>
          </a:xfrm>
          <a:prstGeom prst="rect">
            <a:avLst/>
          </a:prstGeom>
        </p:spPr>
        <p:txBody>
          <a:bodyPr anchorCtr="0" anchor="t" bIns="60925" lIns="121900" spcFirstLastPara="1" rIns="121900" wrap="square" tIns="60925">
            <a:sp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nl-NL"/>
              <a:t>Several questions must be answered</a:t>
            </a:r>
            <a:endParaRPr/>
          </a:p>
        </p:txBody>
      </p:sp>
      <p:sp>
        <p:nvSpPr>
          <p:cNvPr id="255" name="Google Shape;255;g1039891041c_0_129"/>
          <p:cNvSpPr/>
          <p:nvPr/>
        </p:nvSpPr>
        <p:spPr>
          <a:xfrm>
            <a:off x="3294900" y="5579300"/>
            <a:ext cx="713999" cy="79722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accent2"/>
                </a:solidFill>
                <a:latin typeface="Arial"/>
              </a:rPr>
              <a:t>C</a:t>
            </a:r>
          </a:p>
        </p:txBody>
      </p:sp>
      <p:sp>
        <p:nvSpPr>
          <p:cNvPr id="256" name="Google Shape;256;g1039891041c_0_129"/>
          <p:cNvSpPr/>
          <p:nvPr/>
        </p:nvSpPr>
        <p:spPr>
          <a:xfrm>
            <a:off x="8250733" y="5579300"/>
            <a:ext cx="667752" cy="77136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accent2"/>
                </a:solidFill>
                <a:latin typeface="Arial"/>
              </a:rPr>
              <a:t>D</a:t>
            </a:r>
          </a:p>
        </p:txBody>
      </p:sp>
      <p:cxnSp>
        <p:nvCxnSpPr>
          <p:cNvPr id="257" name="Google Shape;257;g1039891041c_0_129"/>
          <p:cNvCxnSpPr/>
          <p:nvPr/>
        </p:nvCxnSpPr>
        <p:spPr>
          <a:xfrm>
            <a:off x="3995000" y="5915367"/>
            <a:ext cx="4202100" cy="120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8" name="Google Shape;258;g1039891041c_0_129"/>
          <p:cNvSpPr txBox="1"/>
          <p:nvPr/>
        </p:nvSpPr>
        <p:spPr>
          <a:xfrm>
            <a:off x="5105400" y="5861900"/>
            <a:ext cx="1981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1600">
                <a:solidFill>
                  <a:srgbClr val="FF0000"/>
                </a:solidFill>
              </a:rPr>
              <a:t>Data Transfer?</a:t>
            </a:r>
            <a:endParaRPr b="1" sz="1600">
              <a:solidFill>
                <a:srgbClr val="FF0000"/>
              </a:solidFill>
            </a:endParaRPr>
          </a:p>
        </p:txBody>
      </p:sp>
      <p:sp>
        <p:nvSpPr>
          <p:cNvPr id="259" name="Google Shape;259;g1039891041c_0_129"/>
          <p:cNvSpPr/>
          <p:nvPr/>
        </p:nvSpPr>
        <p:spPr>
          <a:xfrm>
            <a:off x="1745933" y="5579300"/>
            <a:ext cx="755733" cy="77136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accent2"/>
                </a:solidFill>
                <a:latin typeface="Arial"/>
              </a:rPr>
              <a:t>A</a:t>
            </a:r>
          </a:p>
        </p:txBody>
      </p:sp>
      <p:sp>
        <p:nvSpPr>
          <p:cNvPr id="260" name="Google Shape;260;g1039891041c_0_129"/>
          <p:cNvSpPr/>
          <p:nvPr/>
        </p:nvSpPr>
        <p:spPr>
          <a:xfrm>
            <a:off x="9705467" y="5572533"/>
            <a:ext cx="544805" cy="77136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accent2"/>
                </a:solidFill>
                <a:latin typeface="Arial"/>
              </a:rPr>
              <a:t>F</a:t>
            </a:r>
          </a:p>
        </p:txBody>
      </p:sp>
      <p:cxnSp>
        <p:nvCxnSpPr>
          <p:cNvPr id="261" name="Google Shape;261;g1039891041c_0_129"/>
          <p:cNvCxnSpPr/>
          <p:nvPr/>
        </p:nvCxnSpPr>
        <p:spPr>
          <a:xfrm>
            <a:off x="2577667" y="5898500"/>
            <a:ext cx="582300" cy="0"/>
          </a:xfrm>
          <a:prstGeom prst="straightConnector1">
            <a:avLst/>
          </a:prstGeom>
          <a:noFill/>
          <a:ln cap="flat" cmpd="sng" w="76200">
            <a:solidFill>
              <a:schemeClr val="accent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262" name="Google Shape;262;g1039891041c_0_129"/>
          <p:cNvCxnSpPr/>
          <p:nvPr/>
        </p:nvCxnSpPr>
        <p:spPr>
          <a:xfrm>
            <a:off x="9020783" y="5898500"/>
            <a:ext cx="582300" cy="0"/>
          </a:xfrm>
          <a:prstGeom prst="straightConnector1">
            <a:avLst/>
          </a:prstGeom>
          <a:noFill/>
          <a:ln cap="flat" cmpd="sng" w="76200">
            <a:solidFill>
              <a:schemeClr val="accent2"/>
            </a:solidFill>
            <a:prstDash val="dot"/>
            <a:round/>
            <a:headEnd len="med" w="med" type="none"/>
            <a:tailEnd len="med" w="med" type="none"/>
          </a:ln>
        </p:spPr>
      </p:cxnSp>
      <p:grpSp>
        <p:nvGrpSpPr>
          <p:cNvPr id="263" name="Google Shape;263;g1039891041c_0_129"/>
          <p:cNvGrpSpPr/>
          <p:nvPr/>
        </p:nvGrpSpPr>
        <p:grpSpPr>
          <a:xfrm>
            <a:off x="433922" y="1513129"/>
            <a:ext cx="4413490" cy="3883103"/>
            <a:chOff x="325450" y="1134875"/>
            <a:chExt cx="3310200" cy="2912400"/>
          </a:xfrm>
        </p:grpSpPr>
        <p:sp>
          <p:nvSpPr>
            <p:cNvPr id="264" name="Google Shape;264;g1039891041c_0_129"/>
            <p:cNvSpPr/>
            <p:nvPr/>
          </p:nvSpPr>
          <p:spPr>
            <a:xfrm>
              <a:off x="325450" y="1134875"/>
              <a:ext cx="3310200" cy="2912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nl-NL" sz="1600">
                  <a:solidFill>
                    <a:srgbClr val="4A86E8"/>
                  </a:solidFill>
                </a:rPr>
                <a:t>Data </a:t>
              </a:r>
              <a:endParaRPr b="1" i="1" sz="1600">
                <a:solidFill>
                  <a:srgbClr val="4A86E8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rPr b="1" i="1" lang="nl-NL" sz="1600">
                  <a:solidFill>
                    <a:srgbClr val="4A86E8"/>
                  </a:solidFill>
                </a:rPr>
                <a:t>Ecosystem 1</a:t>
              </a:r>
              <a:endParaRPr sz="1900"/>
            </a:p>
          </p:txBody>
        </p:sp>
        <p:sp>
          <p:nvSpPr>
            <p:cNvPr id="265" name="Google Shape;265;g1039891041c_0_129"/>
            <p:cNvSpPr/>
            <p:nvPr/>
          </p:nvSpPr>
          <p:spPr>
            <a:xfrm>
              <a:off x="1409038" y="1281725"/>
              <a:ext cx="1143018" cy="1179792"/>
            </a:xfrm>
            <a:prstGeom prst="flowChartDocument">
              <a:avLst/>
            </a:prstGeom>
            <a:solidFill>
              <a:srgbClr val="FFFF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1600">
                  <a:solidFill>
                    <a:srgbClr val="0E67AD"/>
                  </a:solidFill>
                </a:rPr>
                <a:t>Agree Once to Ecosystem 1 Policies, Rules, Specs</a:t>
              </a:r>
              <a:endParaRPr sz="1600">
                <a:solidFill>
                  <a:srgbClr val="0E67AD"/>
                </a:solidFill>
              </a:endParaRPr>
            </a:p>
          </p:txBody>
        </p:sp>
        <p:sp>
          <p:nvSpPr>
            <p:cNvPr id="266" name="Google Shape;266;g1039891041c_0_129"/>
            <p:cNvSpPr/>
            <p:nvPr/>
          </p:nvSpPr>
          <p:spPr>
            <a:xfrm>
              <a:off x="1409038" y="3210322"/>
              <a:ext cx="1143018" cy="774846"/>
            </a:xfrm>
            <a:prstGeom prst="flowChartDocument">
              <a:avLst/>
            </a:prstGeom>
            <a:solidFill>
              <a:srgbClr val="FFFF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1600">
                  <a:solidFill>
                    <a:srgbClr val="0E67AD"/>
                  </a:solidFill>
                </a:rPr>
                <a:t>Exchange- Specific Use Conditions</a:t>
              </a:r>
              <a:endParaRPr sz="1600">
                <a:solidFill>
                  <a:srgbClr val="0E67AD"/>
                </a:solidFill>
              </a:endParaRPr>
            </a:p>
          </p:txBody>
        </p:sp>
        <p:sp>
          <p:nvSpPr>
            <p:cNvPr id="267" name="Google Shape;267;g1039891041c_0_129"/>
            <p:cNvSpPr/>
            <p:nvPr/>
          </p:nvSpPr>
          <p:spPr>
            <a:xfrm>
              <a:off x="1431650" y="2495650"/>
              <a:ext cx="1120200" cy="578400"/>
            </a:xfrm>
            <a:prstGeom prst="roundRect">
              <a:avLst>
                <a:gd fmla="val 16667" name="adj"/>
              </a:avLst>
            </a:prstGeom>
            <a:solidFill>
              <a:srgbClr val="FFFF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rPr lang="nl-NL" sz="1600">
                  <a:solidFill>
                    <a:schemeClr val="accent6"/>
                  </a:solidFill>
                </a:rPr>
                <a:t>Metadata Catalogue 1</a:t>
              </a:r>
              <a:endParaRPr sz="1600">
                <a:solidFill>
                  <a:schemeClr val="accent6"/>
                </a:solidFill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1600">
                  <a:solidFill>
                    <a:schemeClr val="accent6"/>
                  </a:solidFill>
                </a:rPr>
                <a:t>(Private)</a:t>
              </a:r>
              <a:endParaRPr sz="1600">
                <a:solidFill>
                  <a:schemeClr val="accent6"/>
                </a:solidFill>
              </a:endParaRPr>
            </a:p>
          </p:txBody>
        </p:sp>
      </p:grpSp>
      <p:sp>
        <p:nvSpPr>
          <p:cNvPr id="268" name="Google Shape;268;g1039891041c_0_129"/>
          <p:cNvSpPr/>
          <p:nvPr/>
        </p:nvSpPr>
        <p:spPr>
          <a:xfrm>
            <a:off x="7239000" y="1513133"/>
            <a:ext cx="4413600" cy="3883200"/>
          </a:xfrm>
          <a:prstGeom prst="rect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i="1" lang="nl-NL" sz="1600">
                <a:solidFill>
                  <a:srgbClr val="4A86E8"/>
                </a:solidFill>
              </a:rPr>
              <a:t>Data </a:t>
            </a:r>
            <a:endParaRPr b="1" i="1" sz="1600">
              <a:solidFill>
                <a:srgbClr val="4A86E8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i="1" lang="nl-NL" sz="1600">
                <a:solidFill>
                  <a:srgbClr val="4A86E8"/>
                </a:solidFill>
              </a:rPr>
              <a:t>Ecosystem 2</a:t>
            </a:r>
            <a:endParaRPr b="1" sz="1600"/>
          </a:p>
        </p:txBody>
      </p:sp>
      <p:sp>
        <p:nvSpPr>
          <p:cNvPr id="269" name="Google Shape;269;g1039891041c_0_129"/>
          <p:cNvSpPr/>
          <p:nvPr/>
        </p:nvSpPr>
        <p:spPr>
          <a:xfrm>
            <a:off x="8683783" y="1708933"/>
            <a:ext cx="1524042" cy="1573074"/>
          </a:xfrm>
          <a:prstGeom prst="flowChartDocument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600">
                <a:solidFill>
                  <a:srgbClr val="0E67AD"/>
                </a:solidFill>
              </a:rPr>
              <a:t>Agree Once to Ecosystem 2 Policies, Rules, Specs</a:t>
            </a:r>
            <a:endParaRPr sz="1600">
              <a:solidFill>
                <a:srgbClr val="0E67AD"/>
              </a:solidFill>
            </a:endParaRPr>
          </a:p>
        </p:txBody>
      </p:sp>
      <p:sp>
        <p:nvSpPr>
          <p:cNvPr id="270" name="Google Shape;270;g1039891041c_0_129"/>
          <p:cNvSpPr/>
          <p:nvPr/>
        </p:nvSpPr>
        <p:spPr>
          <a:xfrm>
            <a:off x="8683783" y="4280396"/>
            <a:ext cx="1524042" cy="1033128"/>
          </a:xfrm>
          <a:prstGeom prst="flowChartDocument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600">
                <a:solidFill>
                  <a:srgbClr val="0E67AD"/>
                </a:solidFill>
              </a:rPr>
              <a:t>Exchange- Specific Use Conditions</a:t>
            </a:r>
            <a:endParaRPr sz="1600">
              <a:solidFill>
                <a:srgbClr val="0E67AD"/>
              </a:solidFill>
            </a:endParaRPr>
          </a:p>
        </p:txBody>
      </p:sp>
      <p:sp>
        <p:nvSpPr>
          <p:cNvPr id="271" name="Google Shape;271;g1039891041c_0_129"/>
          <p:cNvSpPr/>
          <p:nvPr/>
        </p:nvSpPr>
        <p:spPr>
          <a:xfrm>
            <a:off x="8713933" y="3337567"/>
            <a:ext cx="1493700" cy="771300"/>
          </a:xfrm>
          <a:prstGeom prst="roundRect">
            <a:avLst>
              <a:gd fmla="val 16667" name="adj"/>
            </a:avLst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nl-NL" sz="1600">
                <a:solidFill>
                  <a:schemeClr val="accent6"/>
                </a:solidFill>
              </a:rPr>
              <a:t>Metadata Catalogue 2</a:t>
            </a:r>
            <a:endParaRPr sz="1600">
              <a:solidFill>
                <a:schemeClr val="accent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600">
                <a:solidFill>
                  <a:schemeClr val="accent6"/>
                </a:solidFill>
              </a:rPr>
              <a:t>(Private)</a:t>
            </a:r>
            <a:endParaRPr sz="1600">
              <a:solidFill>
                <a:schemeClr val="accent6"/>
              </a:solidFill>
            </a:endParaRPr>
          </a:p>
        </p:txBody>
      </p:sp>
      <p:sp>
        <p:nvSpPr>
          <p:cNvPr id="272" name="Google Shape;272;g1039891041c_0_129"/>
          <p:cNvSpPr/>
          <p:nvPr/>
        </p:nvSpPr>
        <p:spPr>
          <a:xfrm>
            <a:off x="4293300" y="1877833"/>
            <a:ext cx="3605367" cy="1235267"/>
          </a:xfrm>
          <a:prstGeom prst="flowChartDecision">
            <a:avLst/>
          </a:prstGeom>
          <a:solidFill>
            <a:schemeClr val="accent5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nl-NL" sz="1600">
                <a:solidFill>
                  <a:srgbClr val="FFFF00"/>
                </a:solidFill>
              </a:rPr>
              <a:t>Harmonize 2 sets of Policies, Rules, Specs?</a:t>
            </a:r>
            <a:endParaRPr b="1" i="1" sz="1600">
              <a:solidFill>
                <a:srgbClr val="FFFF00"/>
              </a:solidFill>
            </a:endParaRPr>
          </a:p>
        </p:txBody>
      </p:sp>
      <p:sp>
        <p:nvSpPr>
          <p:cNvPr id="273" name="Google Shape;273;g1039891041c_0_129"/>
          <p:cNvSpPr/>
          <p:nvPr/>
        </p:nvSpPr>
        <p:spPr>
          <a:xfrm>
            <a:off x="4293317" y="3194533"/>
            <a:ext cx="3605367" cy="1033133"/>
          </a:xfrm>
          <a:prstGeom prst="flowChartDecision">
            <a:avLst/>
          </a:prstGeom>
          <a:solidFill>
            <a:schemeClr val="accent5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nl-NL" sz="1600">
                <a:solidFill>
                  <a:srgbClr val="FFFF00"/>
                </a:solidFill>
              </a:rPr>
              <a:t>Agree to expose metadata?</a:t>
            </a:r>
            <a:endParaRPr b="1" i="1" sz="1600">
              <a:solidFill>
                <a:srgbClr val="FFFF00"/>
              </a:solidFill>
            </a:endParaRPr>
          </a:p>
        </p:txBody>
      </p:sp>
      <p:sp>
        <p:nvSpPr>
          <p:cNvPr id="274" name="Google Shape;274;g1039891041c_0_129"/>
          <p:cNvSpPr/>
          <p:nvPr/>
        </p:nvSpPr>
        <p:spPr>
          <a:xfrm>
            <a:off x="4293333" y="4372450"/>
            <a:ext cx="3605367" cy="849033"/>
          </a:xfrm>
          <a:prstGeom prst="flowChartDecision">
            <a:avLst/>
          </a:prstGeom>
          <a:solidFill>
            <a:schemeClr val="accent5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nl-NL" sz="1600">
                <a:solidFill>
                  <a:srgbClr val="FFFF00"/>
                </a:solidFill>
              </a:rPr>
              <a:t>Align Use Conditions?</a:t>
            </a:r>
            <a:endParaRPr b="1" i="1" sz="1600">
              <a:solidFill>
                <a:srgbClr val="FFFF00"/>
              </a:solidFill>
            </a:endParaRPr>
          </a:p>
        </p:txBody>
      </p:sp>
      <p:cxnSp>
        <p:nvCxnSpPr>
          <p:cNvPr id="275" name="Google Shape;275;g1039891041c_0_129"/>
          <p:cNvCxnSpPr>
            <a:stCxn id="272" idx="1"/>
            <a:endCxn id="265" idx="3"/>
          </p:cNvCxnSpPr>
          <p:nvPr/>
        </p:nvCxnSpPr>
        <p:spPr>
          <a:xfrm rot="10800000">
            <a:off x="3402600" y="2495467"/>
            <a:ext cx="890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6" name="Google Shape;276;g1039891041c_0_129"/>
          <p:cNvCxnSpPr>
            <a:stCxn id="273" idx="1"/>
            <a:endCxn id="267" idx="3"/>
          </p:cNvCxnSpPr>
          <p:nvPr/>
        </p:nvCxnSpPr>
        <p:spPr>
          <a:xfrm flipH="1">
            <a:off x="3402317" y="3711100"/>
            <a:ext cx="891000" cy="1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7" name="Google Shape;277;g1039891041c_0_129"/>
          <p:cNvCxnSpPr>
            <a:stCxn id="274" idx="1"/>
            <a:endCxn id="266" idx="3"/>
          </p:cNvCxnSpPr>
          <p:nvPr/>
        </p:nvCxnSpPr>
        <p:spPr>
          <a:xfrm rot="10800000">
            <a:off x="3402633" y="4796967"/>
            <a:ext cx="890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8" name="Google Shape;278;g1039891041c_0_129"/>
          <p:cNvCxnSpPr>
            <a:stCxn id="272" idx="3"/>
            <a:endCxn id="269" idx="1"/>
          </p:cNvCxnSpPr>
          <p:nvPr/>
        </p:nvCxnSpPr>
        <p:spPr>
          <a:xfrm>
            <a:off x="7898667" y="2495467"/>
            <a:ext cx="785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9" name="Google Shape;279;g1039891041c_0_129"/>
          <p:cNvCxnSpPr>
            <a:stCxn id="273" idx="3"/>
            <a:endCxn id="271" idx="1"/>
          </p:cNvCxnSpPr>
          <p:nvPr/>
        </p:nvCxnSpPr>
        <p:spPr>
          <a:xfrm>
            <a:off x="7898683" y="3711100"/>
            <a:ext cx="815400" cy="1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80" name="Google Shape;280;g1039891041c_0_129"/>
          <p:cNvCxnSpPr>
            <a:stCxn id="274" idx="3"/>
            <a:endCxn id="270" idx="1"/>
          </p:cNvCxnSpPr>
          <p:nvPr/>
        </p:nvCxnSpPr>
        <p:spPr>
          <a:xfrm>
            <a:off x="7898700" y="4796967"/>
            <a:ext cx="785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039891041c_0_161"/>
          <p:cNvSpPr/>
          <p:nvPr/>
        </p:nvSpPr>
        <p:spPr>
          <a:xfrm>
            <a:off x="1131500" y="1330200"/>
            <a:ext cx="10012800" cy="4248300"/>
          </a:xfrm>
          <a:prstGeom prst="rect">
            <a:avLst/>
          </a:prstGeom>
          <a:solidFill>
            <a:srgbClr val="EAD1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i="1" lang="nl-NL" sz="1600">
                <a:solidFill>
                  <a:srgbClr val="4A86E8"/>
                </a:solidFill>
              </a:rPr>
              <a:t>Federated Data Ecosystem</a:t>
            </a:r>
            <a:endParaRPr b="1" i="1" sz="1600">
              <a:solidFill>
                <a:srgbClr val="4A86E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900">
              <a:solidFill>
                <a:srgbClr val="C9DAF8"/>
              </a:solidFill>
            </a:endParaRPr>
          </a:p>
        </p:txBody>
      </p:sp>
      <p:sp>
        <p:nvSpPr>
          <p:cNvPr id="287" name="Google Shape;287;g1039891041c_0_161"/>
          <p:cNvSpPr txBox="1"/>
          <p:nvPr>
            <p:ph type="title"/>
          </p:nvPr>
        </p:nvSpPr>
        <p:spPr>
          <a:xfrm>
            <a:off x="3438769" y="225527"/>
            <a:ext cx="6305100" cy="455700"/>
          </a:xfrm>
          <a:prstGeom prst="rect">
            <a:avLst/>
          </a:prstGeom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In a Federated Data Ecosystem</a:t>
            </a:r>
            <a:endParaRPr/>
          </a:p>
        </p:txBody>
      </p:sp>
      <p:sp>
        <p:nvSpPr>
          <p:cNvPr id="288" name="Google Shape;288;g1039891041c_0_161"/>
          <p:cNvSpPr txBox="1"/>
          <p:nvPr>
            <p:ph idx="1" type="subTitle"/>
          </p:nvPr>
        </p:nvSpPr>
        <p:spPr>
          <a:xfrm>
            <a:off x="3438768" y="837811"/>
            <a:ext cx="6305100" cy="497100"/>
          </a:xfrm>
          <a:prstGeom prst="rect">
            <a:avLst/>
          </a:prstGeom>
        </p:spPr>
        <p:txBody>
          <a:bodyPr anchorCtr="0" anchor="t" bIns="60925" lIns="121900" spcFirstLastPara="1" rIns="121900" wrap="square" tIns="60925">
            <a:sp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nl-NL"/>
              <a:t>Systematic Agreement to those Questions</a:t>
            </a:r>
            <a:endParaRPr/>
          </a:p>
        </p:txBody>
      </p:sp>
      <p:sp>
        <p:nvSpPr>
          <p:cNvPr id="289" name="Google Shape;289;g1039891041c_0_161"/>
          <p:cNvSpPr/>
          <p:nvPr/>
        </p:nvSpPr>
        <p:spPr>
          <a:xfrm>
            <a:off x="4310900" y="5680900"/>
            <a:ext cx="713999" cy="79722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accent2"/>
                </a:solidFill>
                <a:latin typeface="Arial"/>
              </a:rPr>
              <a:t>C</a:t>
            </a:r>
          </a:p>
        </p:txBody>
      </p:sp>
      <p:sp>
        <p:nvSpPr>
          <p:cNvPr id="290" name="Google Shape;290;g1039891041c_0_161"/>
          <p:cNvSpPr/>
          <p:nvPr/>
        </p:nvSpPr>
        <p:spPr>
          <a:xfrm>
            <a:off x="7336333" y="5680900"/>
            <a:ext cx="667752" cy="77136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accent2"/>
                </a:solidFill>
                <a:latin typeface="Arial"/>
              </a:rPr>
              <a:t>D</a:t>
            </a:r>
          </a:p>
        </p:txBody>
      </p:sp>
      <p:cxnSp>
        <p:nvCxnSpPr>
          <p:cNvPr id="291" name="Google Shape;291;g1039891041c_0_161"/>
          <p:cNvCxnSpPr/>
          <p:nvPr/>
        </p:nvCxnSpPr>
        <p:spPr>
          <a:xfrm>
            <a:off x="5208867" y="5969967"/>
            <a:ext cx="2038800" cy="120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92" name="Google Shape;292;g1039891041c_0_161"/>
          <p:cNvSpPr txBox="1"/>
          <p:nvPr/>
        </p:nvSpPr>
        <p:spPr>
          <a:xfrm>
            <a:off x="5105400" y="5963500"/>
            <a:ext cx="1981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1600">
                <a:solidFill>
                  <a:srgbClr val="FF0000"/>
                </a:solidFill>
              </a:rPr>
              <a:t>Data Transfer</a:t>
            </a:r>
            <a:endParaRPr b="1" sz="1600">
              <a:solidFill>
                <a:srgbClr val="FF0000"/>
              </a:solidFill>
            </a:endParaRPr>
          </a:p>
        </p:txBody>
      </p:sp>
      <p:sp>
        <p:nvSpPr>
          <p:cNvPr id="293" name="Google Shape;293;g1039891041c_0_161"/>
          <p:cNvSpPr/>
          <p:nvPr/>
        </p:nvSpPr>
        <p:spPr>
          <a:xfrm>
            <a:off x="1745933" y="5680900"/>
            <a:ext cx="755733" cy="77136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accent2"/>
                </a:solidFill>
                <a:latin typeface="Arial"/>
              </a:rPr>
              <a:t>A</a:t>
            </a:r>
          </a:p>
        </p:txBody>
      </p:sp>
      <p:sp>
        <p:nvSpPr>
          <p:cNvPr id="294" name="Google Shape;294;g1039891041c_0_161"/>
          <p:cNvSpPr/>
          <p:nvPr/>
        </p:nvSpPr>
        <p:spPr>
          <a:xfrm>
            <a:off x="9705467" y="5674133"/>
            <a:ext cx="544805" cy="77136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accent2"/>
                </a:solidFill>
                <a:latin typeface="Arial"/>
              </a:rPr>
              <a:t>F</a:t>
            </a:r>
          </a:p>
        </p:txBody>
      </p:sp>
      <p:cxnSp>
        <p:nvCxnSpPr>
          <p:cNvPr id="295" name="Google Shape;295;g1039891041c_0_161"/>
          <p:cNvCxnSpPr/>
          <p:nvPr/>
        </p:nvCxnSpPr>
        <p:spPr>
          <a:xfrm>
            <a:off x="2577667" y="6000100"/>
            <a:ext cx="1647300" cy="0"/>
          </a:xfrm>
          <a:prstGeom prst="straightConnector1">
            <a:avLst/>
          </a:prstGeom>
          <a:noFill/>
          <a:ln cap="flat" cmpd="sng" w="76200">
            <a:solidFill>
              <a:schemeClr val="accent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296" name="Google Shape;296;g1039891041c_0_161"/>
          <p:cNvCxnSpPr/>
          <p:nvPr/>
        </p:nvCxnSpPr>
        <p:spPr>
          <a:xfrm>
            <a:off x="8312133" y="5990033"/>
            <a:ext cx="1291200" cy="8100"/>
          </a:xfrm>
          <a:prstGeom prst="straightConnector1">
            <a:avLst/>
          </a:prstGeom>
          <a:noFill/>
          <a:ln cap="flat" cmpd="sng" w="76200">
            <a:solidFill>
              <a:schemeClr val="accent2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297" name="Google Shape;297;g1039891041c_0_161"/>
          <p:cNvSpPr/>
          <p:nvPr/>
        </p:nvSpPr>
        <p:spPr>
          <a:xfrm>
            <a:off x="1231933" y="1741933"/>
            <a:ext cx="3354300" cy="37560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nl-NL" sz="1600">
                <a:solidFill>
                  <a:srgbClr val="4A86E8"/>
                </a:solidFill>
              </a:rPr>
              <a:t>Data </a:t>
            </a:r>
            <a:endParaRPr b="1" i="1" sz="1600">
              <a:solidFill>
                <a:srgbClr val="4A86E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nl-NL" sz="1600">
                <a:solidFill>
                  <a:srgbClr val="4A86E8"/>
                </a:solidFill>
              </a:rPr>
              <a:t>Eco-</a:t>
            </a:r>
            <a:endParaRPr b="1" i="1" sz="1600">
              <a:solidFill>
                <a:srgbClr val="4A86E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nl-NL" sz="1600">
                <a:solidFill>
                  <a:srgbClr val="4A86E8"/>
                </a:solidFill>
              </a:rPr>
              <a:t>system 1</a:t>
            </a:r>
            <a:endParaRPr sz="1900"/>
          </a:p>
        </p:txBody>
      </p:sp>
      <p:sp>
        <p:nvSpPr>
          <p:cNvPr id="298" name="Google Shape;298;g1039891041c_0_161"/>
          <p:cNvSpPr/>
          <p:nvPr/>
        </p:nvSpPr>
        <p:spPr>
          <a:xfrm>
            <a:off x="2369100" y="1810567"/>
            <a:ext cx="1493586" cy="1573074"/>
          </a:xfrm>
          <a:prstGeom prst="flowChartDocument">
            <a:avLst/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600">
                <a:solidFill>
                  <a:srgbClr val="0E67AD"/>
                </a:solidFill>
              </a:rPr>
              <a:t>Agree Once to Ecosystem 1 Policies, Rules, Specs</a:t>
            </a:r>
            <a:endParaRPr sz="1600">
              <a:solidFill>
                <a:srgbClr val="0E67AD"/>
              </a:solidFill>
            </a:endParaRPr>
          </a:p>
        </p:txBody>
      </p:sp>
      <p:sp>
        <p:nvSpPr>
          <p:cNvPr id="299" name="Google Shape;299;g1039891041c_0_161"/>
          <p:cNvSpPr/>
          <p:nvPr/>
        </p:nvSpPr>
        <p:spPr>
          <a:xfrm>
            <a:off x="2369100" y="4382038"/>
            <a:ext cx="1493586" cy="1033128"/>
          </a:xfrm>
          <a:prstGeom prst="flowChartDocument">
            <a:avLst/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600">
                <a:solidFill>
                  <a:srgbClr val="0E67AD"/>
                </a:solidFill>
              </a:rPr>
              <a:t>Exchange- Specific Use Conditions</a:t>
            </a:r>
            <a:endParaRPr sz="1600">
              <a:solidFill>
                <a:srgbClr val="0E67AD"/>
              </a:solidFill>
            </a:endParaRPr>
          </a:p>
        </p:txBody>
      </p:sp>
      <p:sp>
        <p:nvSpPr>
          <p:cNvPr id="300" name="Google Shape;300;g1039891041c_0_161"/>
          <p:cNvSpPr/>
          <p:nvPr/>
        </p:nvSpPr>
        <p:spPr>
          <a:xfrm>
            <a:off x="2398633" y="3469300"/>
            <a:ext cx="1463100" cy="725100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nl-NL" sz="1600">
                <a:solidFill>
                  <a:schemeClr val="accent6"/>
                </a:solidFill>
              </a:rPr>
              <a:t>Metadata Catalogue 1</a:t>
            </a:r>
            <a:endParaRPr sz="1600">
              <a:solidFill>
                <a:schemeClr val="accent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600">
                <a:solidFill>
                  <a:schemeClr val="accent6"/>
                </a:solidFill>
              </a:rPr>
              <a:t>(Private)</a:t>
            </a:r>
            <a:endParaRPr sz="1600">
              <a:solidFill>
                <a:schemeClr val="accent6"/>
              </a:solidFill>
            </a:endParaRPr>
          </a:p>
        </p:txBody>
      </p:sp>
      <p:sp>
        <p:nvSpPr>
          <p:cNvPr id="301" name="Google Shape;301;g1039891041c_0_161"/>
          <p:cNvSpPr/>
          <p:nvPr/>
        </p:nvSpPr>
        <p:spPr>
          <a:xfrm>
            <a:off x="7619967" y="1741933"/>
            <a:ext cx="3293700" cy="3756000"/>
          </a:xfrm>
          <a:prstGeom prst="rect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i="1" lang="nl-NL" sz="1600">
                <a:solidFill>
                  <a:srgbClr val="4A86E8"/>
                </a:solidFill>
              </a:rPr>
              <a:t>Data </a:t>
            </a:r>
            <a:endParaRPr b="1" i="1" sz="1600">
              <a:solidFill>
                <a:srgbClr val="4A86E8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i="1" lang="nl-NL" sz="1600">
                <a:solidFill>
                  <a:srgbClr val="4A86E8"/>
                </a:solidFill>
              </a:rPr>
              <a:t>Eco-</a:t>
            </a:r>
            <a:endParaRPr b="1" i="1" sz="1600">
              <a:solidFill>
                <a:srgbClr val="4A86E8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nl-NL" sz="1600">
                <a:solidFill>
                  <a:srgbClr val="4A86E8"/>
                </a:solidFill>
              </a:rPr>
              <a:t>system 2</a:t>
            </a:r>
            <a:endParaRPr b="1" sz="1600"/>
          </a:p>
        </p:txBody>
      </p:sp>
      <p:sp>
        <p:nvSpPr>
          <p:cNvPr id="302" name="Google Shape;302;g1039891041c_0_161"/>
          <p:cNvSpPr/>
          <p:nvPr/>
        </p:nvSpPr>
        <p:spPr>
          <a:xfrm>
            <a:off x="8277383" y="1810533"/>
            <a:ext cx="1524042" cy="1573074"/>
          </a:xfrm>
          <a:prstGeom prst="flowChartDocument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600">
                <a:solidFill>
                  <a:srgbClr val="0E67AD"/>
                </a:solidFill>
              </a:rPr>
              <a:t>Agree Once to Ecosystem 2 Policies, Rules, Specs</a:t>
            </a:r>
            <a:endParaRPr sz="1600">
              <a:solidFill>
                <a:srgbClr val="0E67AD"/>
              </a:solidFill>
            </a:endParaRPr>
          </a:p>
        </p:txBody>
      </p:sp>
      <p:sp>
        <p:nvSpPr>
          <p:cNvPr id="303" name="Google Shape;303;g1039891041c_0_161"/>
          <p:cNvSpPr/>
          <p:nvPr/>
        </p:nvSpPr>
        <p:spPr>
          <a:xfrm>
            <a:off x="8277383" y="4381996"/>
            <a:ext cx="1524042" cy="1033128"/>
          </a:xfrm>
          <a:prstGeom prst="flowChartDocument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600">
                <a:solidFill>
                  <a:srgbClr val="0E67AD"/>
                </a:solidFill>
              </a:rPr>
              <a:t>Exchange- Specific Use Conditions</a:t>
            </a:r>
            <a:endParaRPr sz="1600">
              <a:solidFill>
                <a:srgbClr val="0E67AD"/>
              </a:solidFill>
            </a:endParaRPr>
          </a:p>
        </p:txBody>
      </p:sp>
      <p:sp>
        <p:nvSpPr>
          <p:cNvPr id="304" name="Google Shape;304;g1039891041c_0_161"/>
          <p:cNvSpPr/>
          <p:nvPr/>
        </p:nvSpPr>
        <p:spPr>
          <a:xfrm>
            <a:off x="8307533" y="3469300"/>
            <a:ext cx="1493700" cy="729900"/>
          </a:xfrm>
          <a:prstGeom prst="roundRect">
            <a:avLst>
              <a:gd fmla="val 16667" name="adj"/>
            </a:avLst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nl-NL" sz="1600">
                <a:solidFill>
                  <a:schemeClr val="accent6"/>
                </a:solidFill>
              </a:rPr>
              <a:t>Metadata Catalogue 2</a:t>
            </a:r>
            <a:endParaRPr sz="1600">
              <a:solidFill>
                <a:schemeClr val="accent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600">
                <a:solidFill>
                  <a:schemeClr val="accent6"/>
                </a:solidFill>
              </a:rPr>
              <a:t>(Private)</a:t>
            </a:r>
            <a:endParaRPr sz="1600">
              <a:solidFill>
                <a:schemeClr val="accent6"/>
              </a:solidFill>
            </a:endParaRPr>
          </a:p>
        </p:txBody>
      </p:sp>
      <p:sp>
        <p:nvSpPr>
          <p:cNvPr id="305" name="Google Shape;305;g1039891041c_0_161"/>
          <p:cNvSpPr/>
          <p:nvPr/>
        </p:nvSpPr>
        <p:spPr>
          <a:xfrm>
            <a:off x="5341967" y="1810567"/>
            <a:ext cx="1493586" cy="1573074"/>
          </a:xfrm>
          <a:prstGeom prst="flowChartDocument">
            <a:avLst/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1600">
                <a:solidFill>
                  <a:srgbClr val="0E67AD"/>
                </a:solidFill>
              </a:rPr>
              <a:t>Agree Once to </a:t>
            </a:r>
            <a:r>
              <a:rPr b="1" lang="nl-NL" sz="1600">
                <a:solidFill>
                  <a:srgbClr val="FF0000"/>
                </a:solidFill>
              </a:rPr>
              <a:t>FDE </a:t>
            </a:r>
            <a:r>
              <a:rPr b="1" lang="nl-NL" sz="1600">
                <a:solidFill>
                  <a:srgbClr val="0E67AD"/>
                </a:solidFill>
              </a:rPr>
              <a:t>Policies, Rules, Specs</a:t>
            </a:r>
            <a:endParaRPr b="1" sz="1600">
              <a:solidFill>
                <a:srgbClr val="0E67AD"/>
              </a:solidFill>
            </a:endParaRPr>
          </a:p>
        </p:txBody>
      </p:sp>
      <p:sp>
        <p:nvSpPr>
          <p:cNvPr id="306" name="Google Shape;306;g1039891041c_0_161"/>
          <p:cNvSpPr/>
          <p:nvPr/>
        </p:nvSpPr>
        <p:spPr>
          <a:xfrm>
            <a:off x="5341967" y="4382038"/>
            <a:ext cx="1493586" cy="1033128"/>
          </a:xfrm>
          <a:prstGeom prst="flowChartDocument">
            <a:avLst/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600">
                <a:solidFill>
                  <a:srgbClr val="0E67AD"/>
                </a:solidFill>
              </a:rPr>
              <a:t>Exchange- Specific Use Conditions</a:t>
            </a:r>
            <a:endParaRPr sz="1600">
              <a:solidFill>
                <a:srgbClr val="0E67AD"/>
              </a:solidFill>
            </a:endParaRPr>
          </a:p>
        </p:txBody>
      </p:sp>
      <p:sp>
        <p:nvSpPr>
          <p:cNvPr id="307" name="Google Shape;307;g1039891041c_0_161"/>
          <p:cNvSpPr/>
          <p:nvPr/>
        </p:nvSpPr>
        <p:spPr>
          <a:xfrm>
            <a:off x="5247500" y="3469300"/>
            <a:ext cx="1703700" cy="725100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1600">
                <a:solidFill>
                  <a:srgbClr val="FF0000"/>
                </a:solidFill>
              </a:rPr>
              <a:t>FDE</a:t>
            </a:r>
            <a:r>
              <a:rPr b="1" lang="nl-NL" sz="1600">
                <a:solidFill>
                  <a:schemeClr val="accent6"/>
                </a:solidFill>
              </a:rPr>
              <a:t> Metadata Catalogue</a:t>
            </a:r>
            <a:endParaRPr b="1" sz="1600">
              <a:solidFill>
                <a:schemeClr val="accent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1600">
                <a:solidFill>
                  <a:schemeClr val="accent6"/>
                </a:solidFill>
              </a:rPr>
              <a:t>(Private)</a:t>
            </a:r>
            <a:endParaRPr b="1" sz="1600">
              <a:solidFill>
                <a:schemeClr val="accent6"/>
              </a:solidFill>
            </a:endParaRPr>
          </a:p>
        </p:txBody>
      </p:sp>
      <p:cxnSp>
        <p:nvCxnSpPr>
          <p:cNvPr id="308" name="Google Shape;308;g1039891041c_0_161"/>
          <p:cNvCxnSpPr>
            <a:endCxn id="305" idx="1"/>
          </p:cNvCxnSpPr>
          <p:nvPr/>
        </p:nvCxnSpPr>
        <p:spPr>
          <a:xfrm flipH="1" rot="10800000">
            <a:off x="4676867" y="2597104"/>
            <a:ext cx="665100" cy="2981100"/>
          </a:xfrm>
          <a:prstGeom prst="straightConnector1">
            <a:avLst/>
          </a:prstGeom>
          <a:noFill/>
          <a:ln cap="flat" cmpd="sng" w="28575">
            <a:solidFill>
              <a:srgbClr val="0E67AD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9" name="Google Shape;309;g1039891041c_0_161"/>
          <p:cNvCxnSpPr>
            <a:endCxn id="306" idx="1"/>
          </p:cNvCxnSpPr>
          <p:nvPr/>
        </p:nvCxnSpPr>
        <p:spPr>
          <a:xfrm flipH="1" rot="10800000">
            <a:off x="4887467" y="4898602"/>
            <a:ext cx="454500" cy="729900"/>
          </a:xfrm>
          <a:prstGeom prst="straightConnector1">
            <a:avLst/>
          </a:prstGeom>
          <a:noFill/>
          <a:ln cap="flat" cmpd="sng" w="28575">
            <a:solidFill>
              <a:srgbClr val="0E67AD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10" name="Google Shape;310;g1039891041c_0_161"/>
          <p:cNvCxnSpPr>
            <a:endCxn id="307" idx="1"/>
          </p:cNvCxnSpPr>
          <p:nvPr/>
        </p:nvCxnSpPr>
        <p:spPr>
          <a:xfrm flipH="1" rot="10800000">
            <a:off x="4663100" y="3831850"/>
            <a:ext cx="584400" cy="1756500"/>
          </a:xfrm>
          <a:prstGeom prst="straightConnector1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11" name="Google Shape;311;g1039891041c_0_161"/>
          <p:cNvCxnSpPr>
            <a:endCxn id="305" idx="3"/>
          </p:cNvCxnSpPr>
          <p:nvPr/>
        </p:nvCxnSpPr>
        <p:spPr>
          <a:xfrm rot="10800000">
            <a:off x="6835553" y="2597104"/>
            <a:ext cx="542400" cy="3031500"/>
          </a:xfrm>
          <a:prstGeom prst="straightConnector1">
            <a:avLst/>
          </a:prstGeom>
          <a:noFill/>
          <a:ln cap="flat" cmpd="sng" w="28575">
            <a:solidFill>
              <a:srgbClr val="0E67AD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12" name="Google Shape;312;g1039891041c_0_161"/>
          <p:cNvCxnSpPr>
            <a:stCxn id="307" idx="3"/>
          </p:cNvCxnSpPr>
          <p:nvPr/>
        </p:nvCxnSpPr>
        <p:spPr>
          <a:xfrm>
            <a:off x="6951200" y="3831850"/>
            <a:ext cx="493200" cy="1816800"/>
          </a:xfrm>
          <a:prstGeom prst="straightConnector1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13" name="Google Shape;313;g1039891041c_0_161"/>
          <p:cNvCxnSpPr>
            <a:endCxn id="306" idx="3"/>
          </p:cNvCxnSpPr>
          <p:nvPr/>
        </p:nvCxnSpPr>
        <p:spPr>
          <a:xfrm rot="10800000">
            <a:off x="6835553" y="4898602"/>
            <a:ext cx="452100" cy="770100"/>
          </a:xfrm>
          <a:prstGeom prst="straightConnector1">
            <a:avLst/>
          </a:prstGeom>
          <a:noFill/>
          <a:ln cap="flat" cmpd="sng" w="28575">
            <a:solidFill>
              <a:srgbClr val="0E67AD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14" name="Google Shape;314;g1039891041c_0_161"/>
          <p:cNvCxnSpPr>
            <a:stCxn id="298" idx="3"/>
            <a:endCxn id="305" idx="1"/>
          </p:cNvCxnSpPr>
          <p:nvPr/>
        </p:nvCxnSpPr>
        <p:spPr>
          <a:xfrm>
            <a:off x="3862686" y="2597104"/>
            <a:ext cx="1479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15" name="Google Shape;315;g1039891041c_0_161"/>
          <p:cNvCxnSpPr>
            <a:stCxn id="300" idx="3"/>
            <a:endCxn id="307" idx="1"/>
          </p:cNvCxnSpPr>
          <p:nvPr/>
        </p:nvCxnSpPr>
        <p:spPr>
          <a:xfrm>
            <a:off x="3861733" y="3831850"/>
            <a:ext cx="1385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16" name="Google Shape;316;g1039891041c_0_161"/>
          <p:cNvCxnSpPr>
            <a:stCxn id="299" idx="3"/>
            <a:endCxn id="306" idx="1"/>
          </p:cNvCxnSpPr>
          <p:nvPr/>
        </p:nvCxnSpPr>
        <p:spPr>
          <a:xfrm>
            <a:off x="3862686" y="4898602"/>
            <a:ext cx="1479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17" name="Google Shape;317;g1039891041c_0_161"/>
          <p:cNvCxnSpPr>
            <a:stCxn id="302" idx="1"/>
            <a:endCxn id="305" idx="3"/>
          </p:cNvCxnSpPr>
          <p:nvPr/>
        </p:nvCxnSpPr>
        <p:spPr>
          <a:xfrm rot="10800000">
            <a:off x="6835583" y="2597070"/>
            <a:ext cx="1441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18" name="Google Shape;318;g1039891041c_0_161"/>
          <p:cNvCxnSpPr>
            <a:stCxn id="304" idx="1"/>
            <a:endCxn id="307" idx="3"/>
          </p:cNvCxnSpPr>
          <p:nvPr/>
        </p:nvCxnSpPr>
        <p:spPr>
          <a:xfrm rot="10800000">
            <a:off x="6951233" y="3831850"/>
            <a:ext cx="1356300" cy="2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19" name="Google Shape;319;g1039891041c_0_161"/>
          <p:cNvCxnSpPr>
            <a:stCxn id="303" idx="1"/>
            <a:endCxn id="306" idx="3"/>
          </p:cNvCxnSpPr>
          <p:nvPr/>
        </p:nvCxnSpPr>
        <p:spPr>
          <a:xfrm rot="10800000">
            <a:off x="6835583" y="4898560"/>
            <a:ext cx="1441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1039891041c_0_199"/>
          <p:cNvSpPr/>
          <p:nvPr/>
        </p:nvSpPr>
        <p:spPr>
          <a:xfrm>
            <a:off x="1101367" y="1509767"/>
            <a:ext cx="10052700" cy="388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g1039891041c_0_199"/>
          <p:cNvSpPr txBox="1"/>
          <p:nvPr>
            <p:ph type="title"/>
          </p:nvPr>
        </p:nvSpPr>
        <p:spPr>
          <a:xfrm>
            <a:off x="3438766" y="225533"/>
            <a:ext cx="8753100" cy="455700"/>
          </a:xfrm>
          <a:prstGeom prst="rect">
            <a:avLst/>
          </a:prstGeom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In a Public Data Space</a:t>
            </a:r>
            <a:endParaRPr/>
          </a:p>
        </p:txBody>
      </p:sp>
      <p:sp>
        <p:nvSpPr>
          <p:cNvPr id="327" name="Google Shape;327;g1039891041c_0_199"/>
          <p:cNvSpPr txBox="1"/>
          <p:nvPr>
            <p:ph idx="1" type="subTitle"/>
          </p:nvPr>
        </p:nvSpPr>
        <p:spPr>
          <a:xfrm>
            <a:off x="3438766" y="837800"/>
            <a:ext cx="8283600" cy="497100"/>
          </a:xfrm>
          <a:prstGeom prst="rect">
            <a:avLst/>
          </a:prstGeom>
        </p:spPr>
        <p:txBody>
          <a:bodyPr anchorCtr="0" anchor="t" bIns="60925" lIns="121900" spcFirstLastPara="1" rIns="121900" wrap="square" tIns="60925">
            <a:sp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nl-NL"/>
              <a:t>Data Consumers only identified as part of exchange </a:t>
            </a:r>
            <a:endParaRPr/>
          </a:p>
        </p:txBody>
      </p:sp>
      <p:sp>
        <p:nvSpPr>
          <p:cNvPr id="328" name="Google Shape;328;g1039891041c_0_199"/>
          <p:cNvSpPr/>
          <p:nvPr/>
        </p:nvSpPr>
        <p:spPr>
          <a:xfrm>
            <a:off x="3294900" y="5579300"/>
            <a:ext cx="713999" cy="79722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accent2"/>
                </a:solidFill>
                <a:latin typeface="Arial"/>
              </a:rPr>
              <a:t>C</a:t>
            </a:r>
          </a:p>
        </p:txBody>
      </p:sp>
      <p:sp>
        <p:nvSpPr>
          <p:cNvPr id="329" name="Google Shape;329;g1039891041c_0_199"/>
          <p:cNvSpPr/>
          <p:nvPr/>
        </p:nvSpPr>
        <p:spPr>
          <a:xfrm>
            <a:off x="8250733" y="5579300"/>
            <a:ext cx="1645694" cy="79722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accent2"/>
                </a:solidFill>
                <a:latin typeface="Arial"/>
              </a:rPr>
              <a:t>?/D</a:t>
            </a:r>
          </a:p>
        </p:txBody>
      </p:sp>
      <p:sp>
        <p:nvSpPr>
          <p:cNvPr id="330" name="Google Shape;330;g1039891041c_0_199"/>
          <p:cNvSpPr/>
          <p:nvPr/>
        </p:nvSpPr>
        <p:spPr>
          <a:xfrm>
            <a:off x="5329400" y="1708967"/>
            <a:ext cx="1524042" cy="1573074"/>
          </a:xfrm>
          <a:prstGeom prst="flowChartDocument">
            <a:avLst/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1600">
                <a:solidFill>
                  <a:srgbClr val="0E67AD"/>
                </a:solidFill>
              </a:rPr>
              <a:t>Agree Once to Data Space Policies, Rules, Specs</a:t>
            </a:r>
            <a:endParaRPr b="1" sz="1600">
              <a:solidFill>
                <a:srgbClr val="0E67AD"/>
              </a:solidFill>
            </a:endParaRPr>
          </a:p>
        </p:txBody>
      </p:sp>
      <p:cxnSp>
        <p:nvCxnSpPr>
          <p:cNvPr id="331" name="Google Shape;331;g1039891041c_0_199"/>
          <p:cNvCxnSpPr>
            <a:endCxn id="330" idx="1"/>
          </p:cNvCxnSpPr>
          <p:nvPr/>
        </p:nvCxnSpPr>
        <p:spPr>
          <a:xfrm flipH="1" rot="10800000">
            <a:off x="3933500" y="2495504"/>
            <a:ext cx="1395900" cy="3212100"/>
          </a:xfrm>
          <a:prstGeom prst="straightConnector1">
            <a:avLst/>
          </a:prstGeom>
          <a:noFill/>
          <a:ln cap="flat" cmpd="sng" w="28575">
            <a:solidFill>
              <a:srgbClr val="0E67AD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32" name="Google Shape;332;g1039891041c_0_199"/>
          <p:cNvCxnSpPr/>
          <p:nvPr/>
        </p:nvCxnSpPr>
        <p:spPr>
          <a:xfrm>
            <a:off x="3995000" y="5915367"/>
            <a:ext cx="4202100" cy="120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33" name="Google Shape;333;g1039891041c_0_199"/>
          <p:cNvCxnSpPr>
            <a:endCxn id="330" idx="3"/>
          </p:cNvCxnSpPr>
          <p:nvPr/>
        </p:nvCxnSpPr>
        <p:spPr>
          <a:xfrm rot="10800000">
            <a:off x="6853442" y="2495504"/>
            <a:ext cx="1358400" cy="3171900"/>
          </a:xfrm>
          <a:prstGeom prst="straightConnector1">
            <a:avLst/>
          </a:prstGeom>
          <a:noFill/>
          <a:ln cap="flat" cmpd="sng" w="28575">
            <a:solidFill>
              <a:srgbClr val="0E67AD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34" name="Google Shape;334;g1039891041c_0_199"/>
          <p:cNvSpPr txBox="1"/>
          <p:nvPr/>
        </p:nvSpPr>
        <p:spPr>
          <a:xfrm>
            <a:off x="5105400" y="5861900"/>
            <a:ext cx="1981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1600">
                <a:solidFill>
                  <a:srgbClr val="FF0000"/>
                </a:solidFill>
              </a:rPr>
              <a:t>Data Transfer</a:t>
            </a:r>
            <a:endParaRPr b="1" sz="1600">
              <a:solidFill>
                <a:srgbClr val="FF0000"/>
              </a:solidFill>
            </a:endParaRPr>
          </a:p>
        </p:txBody>
      </p:sp>
      <p:sp>
        <p:nvSpPr>
          <p:cNvPr id="335" name="Google Shape;335;g1039891041c_0_199"/>
          <p:cNvSpPr/>
          <p:nvPr/>
        </p:nvSpPr>
        <p:spPr>
          <a:xfrm>
            <a:off x="5329400" y="4280430"/>
            <a:ext cx="1524042" cy="1033128"/>
          </a:xfrm>
          <a:prstGeom prst="flowChartDocument">
            <a:avLst/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1600">
                <a:solidFill>
                  <a:srgbClr val="0E67AD"/>
                </a:solidFill>
              </a:rPr>
              <a:t>Exchange- Specific Use Conditions</a:t>
            </a:r>
            <a:endParaRPr b="1" sz="1600">
              <a:solidFill>
                <a:srgbClr val="0E67AD"/>
              </a:solidFill>
            </a:endParaRPr>
          </a:p>
        </p:txBody>
      </p:sp>
      <p:cxnSp>
        <p:nvCxnSpPr>
          <p:cNvPr id="336" name="Google Shape;336;g1039891041c_0_199"/>
          <p:cNvCxnSpPr>
            <a:endCxn id="335" idx="1"/>
          </p:cNvCxnSpPr>
          <p:nvPr/>
        </p:nvCxnSpPr>
        <p:spPr>
          <a:xfrm flipH="1" rot="10800000">
            <a:off x="3983900" y="4796994"/>
            <a:ext cx="1345500" cy="1051200"/>
          </a:xfrm>
          <a:prstGeom prst="straightConnector1">
            <a:avLst/>
          </a:prstGeom>
          <a:noFill/>
          <a:ln cap="flat" cmpd="sng" w="28575">
            <a:solidFill>
              <a:srgbClr val="0E67AD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37" name="Google Shape;337;g1039891041c_0_199"/>
          <p:cNvCxnSpPr>
            <a:endCxn id="335" idx="3"/>
          </p:cNvCxnSpPr>
          <p:nvPr/>
        </p:nvCxnSpPr>
        <p:spPr>
          <a:xfrm rot="10800000">
            <a:off x="6853442" y="4796994"/>
            <a:ext cx="1328100" cy="1061100"/>
          </a:xfrm>
          <a:prstGeom prst="straightConnector1">
            <a:avLst/>
          </a:prstGeom>
          <a:noFill/>
          <a:ln cap="flat" cmpd="sng" w="28575">
            <a:solidFill>
              <a:srgbClr val="0E67AD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38" name="Google Shape;338;g1039891041c_0_199"/>
          <p:cNvSpPr/>
          <p:nvPr/>
        </p:nvSpPr>
        <p:spPr>
          <a:xfrm>
            <a:off x="5359533" y="3300600"/>
            <a:ext cx="1493700" cy="797100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1600">
                <a:solidFill>
                  <a:srgbClr val="FF0000"/>
                </a:solidFill>
              </a:rPr>
              <a:t>Public Metadata Catalogue</a:t>
            </a:r>
            <a:endParaRPr b="1" sz="1600">
              <a:solidFill>
                <a:srgbClr val="FF0000"/>
              </a:solidFill>
            </a:endParaRPr>
          </a:p>
        </p:txBody>
      </p:sp>
      <p:cxnSp>
        <p:nvCxnSpPr>
          <p:cNvPr id="339" name="Google Shape;339;g1039891041c_0_199"/>
          <p:cNvCxnSpPr>
            <a:endCxn id="338" idx="1"/>
          </p:cNvCxnSpPr>
          <p:nvPr/>
        </p:nvCxnSpPr>
        <p:spPr>
          <a:xfrm flipH="1" rot="10800000">
            <a:off x="3953433" y="3699150"/>
            <a:ext cx="1406100" cy="2096700"/>
          </a:xfrm>
          <a:prstGeom prst="straightConnector1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40" name="Google Shape;340;g1039891041c_0_199"/>
          <p:cNvCxnSpPr>
            <a:stCxn id="338" idx="3"/>
          </p:cNvCxnSpPr>
          <p:nvPr/>
        </p:nvCxnSpPr>
        <p:spPr>
          <a:xfrm>
            <a:off x="6853233" y="3699150"/>
            <a:ext cx="1338300" cy="2096700"/>
          </a:xfrm>
          <a:prstGeom prst="straightConnector1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41" name="Google Shape;341;g1039891041c_0_199"/>
          <p:cNvSpPr/>
          <p:nvPr/>
        </p:nvSpPr>
        <p:spPr>
          <a:xfrm>
            <a:off x="1745933" y="5579300"/>
            <a:ext cx="521118" cy="78429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accent2"/>
                </a:solidFill>
                <a:latin typeface="Arial"/>
              </a:rPr>
              <a:t>?</a:t>
            </a:r>
          </a:p>
        </p:txBody>
      </p:sp>
      <p:sp>
        <p:nvSpPr>
          <p:cNvPr id="342" name="Google Shape;342;g1039891041c_0_199"/>
          <p:cNvSpPr/>
          <p:nvPr/>
        </p:nvSpPr>
        <p:spPr>
          <a:xfrm>
            <a:off x="10721467" y="5572533"/>
            <a:ext cx="521118" cy="78429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accent2"/>
                </a:solidFill>
                <a:latin typeface="Arial"/>
              </a:rPr>
              <a:t>?</a:t>
            </a:r>
          </a:p>
        </p:txBody>
      </p:sp>
      <p:cxnSp>
        <p:nvCxnSpPr>
          <p:cNvPr id="343" name="Google Shape;343;g1039891041c_0_199"/>
          <p:cNvCxnSpPr/>
          <p:nvPr/>
        </p:nvCxnSpPr>
        <p:spPr>
          <a:xfrm>
            <a:off x="2577667" y="5898500"/>
            <a:ext cx="582300" cy="0"/>
          </a:xfrm>
          <a:prstGeom prst="straightConnector1">
            <a:avLst/>
          </a:prstGeom>
          <a:noFill/>
          <a:ln cap="flat" cmpd="sng" w="76200">
            <a:solidFill>
              <a:schemeClr val="accent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344" name="Google Shape;344;g1039891041c_0_199"/>
          <p:cNvCxnSpPr/>
          <p:nvPr/>
        </p:nvCxnSpPr>
        <p:spPr>
          <a:xfrm>
            <a:off x="10036783" y="5898500"/>
            <a:ext cx="582300" cy="0"/>
          </a:xfrm>
          <a:prstGeom prst="straightConnector1">
            <a:avLst/>
          </a:prstGeom>
          <a:noFill/>
          <a:ln cap="flat" cmpd="sng" w="76200">
            <a:solidFill>
              <a:schemeClr val="accent2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1039891041c_0_223"/>
          <p:cNvSpPr/>
          <p:nvPr/>
        </p:nvSpPr>
        <p:spPr>
          <a:xfrm>
            <a:off x="1101367" y="1509767"/>
            <a:ext cx="10052700" cy="38832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g1039891041c_0_223"/>
          <p:cNvSpPr txBox="1"/>
          <p:nvPr>
            <p:ph type="title"/>
          </p:nvPr>
        </p:nvSpPr>
        <p:spPr>
          <a:xfrm>
            <a:off x="3438766" y="225533"/>
            <a:ext cx="8753100" cy="455700"/>
          </a:xfrm>
          <a:prstGeom prst="rect">
            <a:avLst/>
          </a:prstGeom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By Publishing Open Data</a:t>
            </a:r>
            <a:endParaRPr/>
          </a:p>
        </p:txBody>
      </p:sp>
      <p:sp>
        <p:nvSpPr>
          <p:cNvPr id="352" name="Google Shape;352;g1039891041c_0_223"/>
          <p:cNvSpPr txBox="1"/>
          <p:nvPr>
            <p:ph idx="1" type="subTitle"/>
          </p:nvPr>
        </p:nvSpPr>
        <p:spPr>
          <a:xfrm>
            <a:off x="3438766" y="837800"/>
            <a:ext cx="8106300" cy="497100"/>
          </a:xfrm>
          <a:prstGeom prst="rect">
            <a:avLst/>
          </a:prstGeom>
        </p:spPr>
        <p:txBody>
          <a:bodyPr anchorCtr="0" anchor="t" bIns="60925" lIns="121900" spcFirstLastPara="1" rIns="121900" wrap="square" tIns="60925">
            <a:sp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nl-NL"/>
              <a:t>Metadata visible to anonymous users, Data open or paid</a:t>
            </a:r>
            <a:endParaRPr/>
          </a:p>
        </p:txBody>
      </p:sp>
      <p:sp>
        <p:nvSpPr>
          <p:cNvPr id="353" name="Google Shape;353;g1039891041c_0_223"/>
          <p:cNvSpPr/>
          <p:nvPr/>
        </p:nvSpPr>
        <p:spPr>
          <a:xfrm>
            <a:off x="3294900" y="5579300"/>
            <a:ext cx="713999" cy="79722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accent2"/>
                </a:solidFill>
                <a:latin typeface="Arial"/>
              </a:rPr>
              <a:t>C</a:t>
            </a:r>
          </a:p>
        </p:txBody>
      </p:sp>
      <p:sp>
        <p:nvSpPr>
          <p:cNvPr id="354" name="Google Shape;354;g1039891041c_0_223"/>
          <p:cNvSpPr/>
          <p:nvPr/>
        </p:nvSpPr>
        <p:spPr>
          <a:xfrm>
            <a:off x="8250733" y="5579300"/>
            <a:ext cx="521118" cy="78429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accent2"/>
                </a:solidFill>
                <a:latin typeface="Arial"/>
              </a:rPr>
              <a:t>?</a:t>
            </a:r>
          </a:p>
        </p:txBody>
      </p:sp>
      <p:cxnSp>
        <p:nvCxnSpPr>
          <p:cNvPr id="355" name="Google Shape;355;g1039891041c_0_223"/>
          <p:cNvCxnSpPr>
            <a:endCxn id="356" idx="1"/>
          </p:cNvCxnSpPr>
          <p:nvPr/>
        </p:nvCxnSpPr>
        <p:spPr>
          <a:xfrm flipH="1" rot="10800000">
            <a:off x="3994700" y="4836317"/>
            <a:ext cx="1354500" cy="10788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57" name="Google Shape;357;g1039891041c_0_223"/>
          <p:cNvSpPr txBox="1"/>
          <p:nvPr/>
        </p:nvSpPr>
        <p:spPr>
          <a:xfrm>
            <a:off x="5105400" y="5455500"/>
            <a:ext cx="1981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1600">
                <a:solidFill>
                  <a:srgbClr val="FF0000"/>
                </a:solidFill>
              </a:rPr>
              <a:t>Data Transfer</a:t>
            </a:r>
            <a:endParaRPr b="1" sz="1600">
              <a:solidFill>
                <a:srgbClr val="FF0000"/>
              </a:solidFill>
            </a:endParaRPr>
          </a:p>
        </p:txBody>
      </p:sp>
      <p:sp>
        <p:nvSpPr>
          <p:cNvPr id="358" name="Google Shape;358;g1039891041c_0_223"/>
          <p:cNvSpPr/>
          <p:nvPr/>
        </p:nvSpPr>
        <p:spPr>
          <a:xfrm>
            <a:off x="5359533" y="3300600"/>
            <a:ext cx="1493700" cy="797100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1600">
                <a:solidFill>
                  <a:srgbClr val="FF0000"/>
                </a:solidFill>
              </a:rPr>
              <a:t>Public Metadata Catalogue</a:t>
            </a:r>
            <a:endParaRPr b="1" sz="1600">
              <a:solidFill>
                <a:srgbClr val="FF0000"/>
              </a:solidFill>
            </a:endParaRPr>
          </a:p>
        </p:txBody>
      </p:sp>
      <p:cxnSp>
        <p:nvCxnSpPr>
          <p:cNvPr id="359" name="Google Shape;359;g1039891041c_0_223"/>
          <p:cNvCxnSpPr>
            <a:endCxn id="358" idx="1"/>
          </p:cNvCxnSpPr>
          <p:nvPr/>
        </p:nvCxnSpPr>
        <p:spPr>
          <a:xfrm flipH="1" rot="10800000">
            <a:off x="3953433" y="3699150"/>
            <a:ext cx="1406100" cy="2096700"/>
          </a:xfrm>
          <a:prstGeom prst="straightConnector1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60" name="Google Shape;360;g1039891041c_0_223"/>
          <p:cNvCxnSpPr>
            <a:stCxn id="358" idx="3"/>
          </p:cNvCxnSpPr>
          <p:nvPr/>
        </p:nvCxnSpPr>
        <p:spPr>
          <a:xfrm>
            <a:off x="6853233" y="3699150"/>
            <a:ext cx="1318500" cy="2189100"/>
          </a:xfrm>
          <a:prstGeom prst="straightConnector1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61" name="Google Shape;361;g1039891041c_0_223"/>
          <p:cNvSpPr/>
          <p:nvPr/>
        </p:nvSpPr>
        <p:spPr>
          <a:xfrm>
            <a:off x="1745933" y="5579300"/>
            <a:ext cx="521118" cy="78429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accent2"/>
                </a:solidFill>
                <a:latin typeface="Arial"/>
              </a:rPr>
              <a:t>?</a:t>
            </a:r>
          </a:p>
        </p:txBody>
      </p:sp>
      <p:sp>
        <p:nvSpPr>
          <p:cNvPr id="362" name="Google Shape;362;g1039891041c_0_223"/>
          <p:cNvSpPr/>
          <p:nvPr/>
        </p:nvSpPr>
        <p:spPr>
          <a:xfrm>
            <a:off x="10721467" y="5572533"/>
            <a:ext cx="521118" cy="78429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accent2"/>
                </a:solidFill>
                <a:latin typeface="Arial"/>
              </a:rPr>
              <a:t>?</a:t>
            </a:r>
          </a:p>
        </p:txBody>
      </p:sp>
      <p:cxnSp>
        <p:nvCxnSpPr>
          <p:cNvPr id="363" name="Google Shape;363;g1039891041c_0_223"/>
          <p:cNvCxnSpPr/>
          <p:nvPr/>
        </p:nvCxnSpPr>
        <p:spPr>
          <a:xfrm>
            <a:off x="2577667" y="5898500"/>
            <a:ext cx="582300" cy="0"/>
          </a:xfrm>
          <a:prstGeom prst="straightConnector1">
            <a:avLst/>
          </a:prstGeom>
          <a:noFill/>
          <a:ln cap="flat" cmpd="sng" w="76200">
            <a:solidFill>
              <a:schemeClr val="accent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364" name="Google Shape;364;g1039891041c_0_223"/>
          <p:cNvCxnSpPr/>
          <p:nvPr/>
        </p:nvCxnSpPr>
        <p:spPr>
          <a:xfrm flipH="1" rot="10800000">
            <a:off x="10047233" y="5898600"/>
            <a:ext cx="572100" cy="6900"/>
          </a:xfrm>
          <a:prstGeom prst="straightConnector1">
            <a:avLst/>
          </a:prstGeom>
          <a:noFill/>
          <a:ln cap="flat" cmpd="sng" w="76200">
            <a:solidFill>
              <a:schemeClr val="accent2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356" name="Google Shape;356;g1039891041c_0_223"/>
          <p:cNvSpPr/>
          <p:nvPr/>
        </p:nvSpPr>
        <p:spPr>
          <a:xfrm>
            <a:off x="5349200" y="4437767"/>
            <a:ext cx="1493700" cy="797100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1600">
                <a:solidFill>
                  <a:srgbClr val="FF0000"/>
                </a:solidFill>
              </a:rPr>
              <a:t>Public Data Repository</a:t>
            </a:r>
            <a:endParaRPr b="1" sz="1600">
              <a:solidFill>
                <a:srgbClr val="FF0000"/>
              </a:solidFill>
            </a:endParaRPr>
          </a:p>
        </p:txBody>
      </p:sp>
      <p:cxnSp>
        <p:nvCxnSpPr>
          <p:cNvPr id="365" name="Google Shape;365;g1039891041c_0_223"/>
          <p:cNvCxnSpPr>
            <a:stCxn id="356" idx="3"/>
          </p:cNvCxnSpPr>
          <p:nvPr/>
        </p:nvCxnSpPr>
        <p:spPr>
          <a:xfrm>
            <a:off x="6842900" y="4836317"/>
            <a:ext cx="1288500" cy="12228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66" name="Google Shape;366;g1039891041c_0_223"/>
          <p:cNvSpPr/>
          <p:nvPr/>
        </p:nvSpPr>
        <p:spPr>
          <a:xfrm>
            <a:off x="8250733" y="5579300"/>
            <a:ext cx="1645694" cy="79722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accent2"/>
                </a:solidFill>
                <a:latin typeface="Arial"/>
              </a:rPr>
              <a:t>?/D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1039891041c_0_244"/>
          <p:cNvSpPr txBox="1"/>
          <p:nvPr>
            <p:ph type="title"/>
          </p:nvPr>
        </p:nvSpPr>
        <p:spPr>
          <a:xfrm>
            <a:off x="3438767" y="225533"/>
            <a:ext cx="8753100" cy="455700"/>
          </a:xfrm>
          <a:prstGeom prst="rect">
            <a:avLst/>
          </a:prstGeom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Important Issues</a:t>
            </a:r>
            <a:endParaRPr/>
          </a:p>
        </p:txBody>
      </p:sp>
      <p:sp>
        <p:nvSpPr>
          <p:cNvPr id="373" name="Google Shape;373;g1039891041c_0_244"/>
          <p:cNvSpPr txBox="1"/>
          <p:nvPr>
            <p:ph idx="2" type="subTitle"/>
          </p:nvPr>
        </p:nvSpPr>
        <p:spPr>
          <a:xfrm>
            <a:off x="3438766" y="837800"/>
            <a:ext cx="8753100" cy="497100"/>
          </a:xfrm>
          <a:prstGeom prst="rect">
            <a:avLst/>
          </a:prstGeom>
        </p:spPr>
        <p:txBody>
          <a:bodyPr anchorCtr="0" anchor="t" bIns="60925" lIns="121900" spcFirstLastPara="1" rIns="121900" wrap="square" tIns="60925">
            <a:sp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g1039891041c_0_244"/>
          <p:cNvSpPr txBox="1"/>
          <p:nvPr>
            <p:ph idx="1" type="body"/>
          </p:nvPr>
        </p:nvSpPr>
        <p:spPr>
          <a:xfrm>
            <a:off x="235533" y="1825633"/>
            <a:ext cx="11956500" cy="4263300"/>
          </a:xfrm>
          <a:prstGeom prst="rect">
            <a:avLst/>
          </a:prstGeom>
        </p:spPr>
        <p:txBody>
          <a:bodyPr anchorCtr="0" anchor="t" bIns="60925" lIns="121900" spcFirstLastPara="1" rIns="121900" wrap="square" tIns="60925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nl-NL"/>
              <a:t>Data Sovereignty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nl-NL"/>
              <a:t>DEAs are separate and distinct.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nl-NL"/>
              <a:t>Data is exchanged -- not shared, except when it is published openly.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nl-NL"/>
              <a:t>Possible role of Data Intermediaries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nl-NL"/>
              <a:t>Bringing compute to the data → a service ≠ not data exchange.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1039891041c_0_251"/>
          <p:cNvSpPr txBox="1"/>
          <p:nvPr>
            <p:ph type="title"/>
          </p:nvPr>
        </p:nvSpPr>
        <p:spPr>
          <a:xfrm>
            <a:off x="3438769" y="225527"/>
            <a:ext cx="6305100" cy="455700"/>
          </a:xfrm>
          <a:prstGeom prst="rect">
            <a:avLst/>
          </a:prstGeom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Specific DEAs along the Spectrum</a:t>
            </a:r>
            <a:endParaRPr/>
          </a:p>
        </p:txBody>
      </p:sp>
      <p:sp>
        <p:nvSpPr>
          <p:cNvPr id="381" name="Google Shape;381;g1039891041c_0_251"/>
          <p:cNvSpPr txBox="1"/>
          <p:nvPr>
            <p:ph idx="1" type="subTitle"/>
          </p:nvPr>
        </p:nvSpPr>
        <p:spPr>
          <a:xfrm>
            <a:off x="3438768" y="837811"/>
            <a:ext cx="6305100" cy="497100"/>
          </a:xfrm>
          <a:prstGeom prst="rect">
            <a:avLst/>
          </a:prstGeom>
        </p:spPr>
        <p:txBody>
          <a:bodyPr anchorCtr="0" anchor="t" bIns="60925" lIns="121900" spcFirstLastPara="1" rIns="121900" wrap="square" tIns="60925">
            <a:sp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82" name="Google Shape;382;g1039891041c_0_251"/>
          <p:cNvPicPr preferRelativeResize="0"/>
          <p:nvPr/>
        </p:nvPicPr>
        <p:blipFill rotWithShape="1">
          <a:blip r:embed="rId3">
            <a:alphaModFix/>
          </a:blip>
          <a:srcRect b="57632" l="0" r="0" t="0"/>
          <a:stretch/>
        </p:blipFill>
        <p:spPr>
          <a:xfrm>
            <a:off x="203200" y="3971800"/>
            <a:ext cx="11785599" cy="544367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g1039891041c_0_251"/>
          <p:cNvSpPr txBox="1"/>
          <p:nvPr/>
        </p:nvSpPr>
        <p:spPr>
          <a:xfrm rot="-2740324">
            <a:off x="165557" y="2664153"/>
            <a:ext cx="2748996" cy="538848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1900">
                <a:solidFill>
                  <a:schemeClr val="accent1"/>
                </a:solidFill>
              </a:rPr>
              <a:t>Exchange Agreement</a:t>
            </a:r>
            <a:endParaRPr b="1" sz="1900">
              <a:solidFill>
                <a:schemeClr val="accent1"/>
              </a:solidFill>
            </a:endParaRPr>
          </a:p>
        </p:txBody>
      </p:sp>
      <p:sp>
        <p:nvSpPr>
          <p:cNvPr id="384" name="Google Shape;384;g1039891041c_0_251"/>
          <p:cNvSpPr txBox="1"/>
          <p:nvPr/>
        </p:nvSpPr>
        <p:spPr>
          <a:xfrm rot="-2740495">
            <a:off x="2136192" y="2835753"/>
            <a:ext cx="2269122" cy="538848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1900">
                <a:solidFill>
                  <a:schemeClr val="accent1"/>
                </a:solidFill>
              </a:rPr>
              <a:t>Data Ecosystem</a:t>
            </a:r>
            <a:endParaRPr b="1" sz="1900">
              <a:solidFill>
                <a:schemeClr val="accent1"/>
              </a:solidFill>
            </a:endParaRPr>
          </a:p>
        </p:txBody>
      </p:sp>
      <p:sp>
        <p:nvSpPr>
          <p:cNvPr id="385" name="Google Shape;385;g1039891041c_0_251"/>
          <p:cNvSpPr txBox="1"/>
          <p:nvPr/>
        </p:nvSpPr>
        <p:spPr>
          <a:xfrm rot="-2740293">
            <a:off x="3539612" y="2456253"/>
            <a:ext cx="3330277" cy="538848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1900">
                <a:solidFill>
                  <a:schemeClr val="accent1"/>
                </a:solidFill>
              </a:rPr>
              <a:t>Between Data Ecosystems</a:t>
            </a:r>
            <a:endParaRPr b="1" sz="1900">
              <a:solidFill>
                <a:schemeClr val="accent1"/>
              </a:solidFill>
            </a:endParaRPr>
          </a:p>
        </p:txBody>
      </p:sp>
      <p:sp>
        <p:nvSpPr>
          <p:cNvPr id="386" name="Google Shape;386;g1039891041c_0_251"/>
          <p:cNvSpPr txBox="1"/>
          <p:nvPr/>
        </p:nvSpPr>
        <p:spPr>
          <a:xfrm rot="-2739590">
            <a:off x="10192603" y="3107253"/>
            <a:ext cx="1510480" cy="538848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1900">
                <a:solidFill>
                  <a:schemeClr val="accent1"/>
                </a:solidFill>
              </a:rPr>
              <a:t>Open Data</a:t>
            </a:r>
            <a:endParaRPr b="1" sz="1900">
              <a:solidFill>
                <a:schemeClr val="accent1"/>
              </a:solidFill>
            </a:endParaRPr>
          </a:p>
        </p:txBody>
      </p:sp>
      <p:sp>
        <p:nvSpPr>
          <p:cNvPr id="387" name="Google Shape;387;g1039891041c_0_251"/>
          <p:cNvSpPr txBox="1"/>
          <p:nvPr/>
        </p:nvSpPr>
        <p:spPr>
          <a:xfrm rot="-2740055">
            <a:off x="8370204" y="2774853"/>
            <a:ext cx="2439684" cy="538848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1900">
                <a:solidFill>
                  <a:schemeClr val="accent1"/>
                </a:solidFill>
              </a:rPr>
              <a:t>Public Data Space</a:t>
            </a:r>
            <a:endParaRPr b="1" sz="1900">
              <a:solidFill>
                <a:schemeClr val="accent1"/>
              </a:solidFill>
            </a:endParaRPr>
          </a:p>
        </p:txBody>
      </p:sp>
      <p:sp>
        <p:nvSpPr>
          <p:cNvPr id="388" name="Google Shape;388;g1039891041c_0_251"/>
          <p:cNvSpPr txBox="1"/>
          <p:nvPr/>
        </p:nvSpPr>
        <p:spPr>
          <a:xfrm rot="-2740109">
            <a:off x="5825752" y="2411853"/>
            <a:ext cx="3454593" cy="538848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1900">
                <a:solidFill>
                  <a:schemeClr val="accent1"/>
                </a:solidFill>
              </a:rPr>
              <a:t>Federated Data Ecosystem</a:t>
            </a:r>
            <a:endParaRPr b="1" sz="1900">
              <a:solidFill>
                <a:schemeClr val="accent1"/>
              </a:solidFill>
            </a:endParaRPr>
          </a:p>
        </p:txBody>
      </p:sp>
      <p:pic>
        <p:nvPicPr>
          <p:cNvPr id="389" name="Google Shape;389;g1039891041c_0_251"/>
          <p:cNvPicPr preferRelativeResize="0"/>
          <p:nvPr/>
        </p:nvPicPr>
        <p:blipFill rotWithShape="1">
          <a:blip r:embed="rId4">
            <a:alphaModFix/>
          </a:blip>
          <a:srcRect b="9796" l="12797" r="11564" t="13066"/>
          <a:stretch/>
        </p:blipFill>
        <p:spPr>
          <a:xfrm>
            <a:off x="6073867" y="5591633"/>
            <a:ext cx="1487867" cy="82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g1039891041c_0_2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612334" y="5257467"/>
            <a:ext cx="2464701" cy="372767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g1039891041c_0_251"/>
          <p:cNvSpPr txBox="1"/>
          <p:nvPr/>
        </p:nvSpPr>
        <p:spPr>
          <a:xfrm>
            <a:off x="1554800" y="4994083"/>
            <a:ext cx="2013600" cy="17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nl-NL" sz="1900">
                <a:solidFill>
                  <a:schemeClr val="accent1"/>
                </a:solidFill>
              </a:rPr>
              <a:t>many examples in both research and industry -- including EGI-ACE</a:t>
            </a:r>
            <a:endParaRPr i="1" sz="1900">
              <a:solidFill>
                <a:schemeClr val="accent1"/>
              </a:solidFill>
            </a:endParaRPr>
          </a:p>
        </p:txBody>
      </p:sp>
      <p:pic>
        <p:nvPicPr>
          <p:cNvPr id="392" name="Google Shape;392;g1039891041c_0_25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391367" y="4689350"/>
            <a:ext cx="1151967" cy="803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g1039891041c_0_251"/>
          <p:cNvPicPr preferRelativeResize="0"/>
          <p:nvPr/>
        </p:nvPicPr>
        <p:blipFill rotWithShape="1">
          <a:blip r:embed="rId7">
            <a:alphaModFix/>
          </a:blip>
          <a:srcRect b="13253" l="7885" r="16511" t="11229"/>
          <a:stretch/>
        </p:blipFill>
        <p:spPr>
          <a:xfrm>
            <a:off x="5468033" y="4546267"/>
            <a:ext cx="2302401" cy="1010233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g1039891041c_0_251"/>
          <p:cNvSpPr txBox="1"/>
          <p:nvPr/>
        </p:nvSpPr>
        <p:spPr>
          <a:xfrm rot="-781">
            <a:off x="2881685" y="4546532"/>
            <a:ext cx="1320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2400">
                <a:latin typeface="Roboto Mono"/>
                <a:ea typeface="Roboto Mono"/>
                <a:cs typeface="Roboto Mono"/>
                <a:sym typeface="Roboto Mono"/>
              </a:rPr>
              <a:t>IHAN</a:t>
            </a:r>
            <a:endParaRPr b="1" sz="2400"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395" name="Google Shape;395;g1039891041c_0_251"/>
          <p:cNvPicPr preferRelativeResize="0"/>
          <p:nvPr/>
        </p:nvPicPr>
        <p:blipFill rotWithShape="1">
          <a:blip r:embed="rId8">
            <a:alphaModFix/>
          </a:blip>
          <a:srcRect b="13633" l="5361" r="4686" t="20788"/>
          <a:stretch/>
        </p:blipFill>
        <p:spPr>
          <a:xfrm rot="2">
            <a:off x="3529167" y="5011658"/>
            <a:ext cx="1437200" cy="481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background pattern&#10;&#10;Description automatically generated" id="396" name="Google Shape;396;g1039891041c_0_25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544999" y="6020720"/>
            <a:ext cx="1050163" cy="615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background pattern&#10;&#10;Description automatically generated" id="397" name="Google Shape;397;g1039891041c_0_25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798449" y="5988295"/>
            <a:ext cx="1050163" cy="61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1039891041c_0_271"/>
          <p:cNvSpPr txBox="1"/>
          <p:nvPr>
            <p:ph type="title"/>
          </p:nvPr>
        </p:nvSpPr>
        <p:spPr>
          <a:xfrm>
            <a:off x="3133966" y="225533"/>
            <a:ext cx="8753100" cy="455700"/>
          </a:xfrm>
          <a:prstGeom prst="rect">
            <a:avLst/>
          </a:prstGeom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Research</a:t>
            </a:r>
            <a:r>
              <a:rPr lang="nl-NL"/>
              <a:t>→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Already Provides Public Data Spaces</a:t>
            </a:r>
            <a:endParaRPr b="0" i="1" sz="2700">
              <a:solidFill>
                <a:srgbClr val="7F7F7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 </a:t>
            </a:r>
            <a:endParaRPr/>
          </a:p>
        </p:txBody>
      </p:sp>
      <p:sp>
        <p:nvSpPr>
          <p:cNvPr id="404" name="Google Shape;404;g1039891041c_0_271"/>
          <p:cNvSpPr txBox="1"/>
          <p:nvPr>
            <p:ph idx="1" type="subTitle"/>
          </p:nvPr>
        </p:nvSpPr>
        <p:spPr>
          <a:xfrm>
            <a:off x="3133975" y="837800"/>
            <a:ext cx="7061400" cy="497100"/>
          </a:xfrm>
          <a:prstGeom prst="rect">
            <a:avLst/>
          </a:prstGeom>
        </p:spPr>
        <p:txBody>
          <a:bodyPr anchorCtr="0" anchor="t" bIns="60925" lIns="121900" spcFirstLastPara="1" rIns="121900" wrap="square" tIns="609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05" name="Google Shape;405;g1039891041c_0_271"/>
          <p:cNvPicPr preferRelativeResize="0"/>
          <p:nvPr/>
        </p:nvPicPr>
        <p:blipFill rotWithShape="1">
          <a:blip r:embed="rId3">
            <a:alphaModFix/>
          </a:blip>
          <a:srcRect b="57632" l="0" r="0" t="0"/>
          <a:stretch/>
        </p:blipFill>
        <p:spPr>
          <a:xfrm>
            <a:off x="203200" y="3971800"/>
            <a:ext cx="11785599" cy="544367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g1039891041c_0_271"/>
          <p:cNvSpPr txBox="1"/>
          <p:nvPr/>
        </p:nvSpPr>
        <p:spPr>
          <a:xfrm rot="-2740324">
            <a:off x="165557" y="2664153"/>
            <a:ext cx="2748996" cy="538848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1900">
                <a:solidFill>
                  <a:schemeClr val="accent1"/>
                </a:solidFill>
              </a:rPr>
              <a:t>Exchange Agreement</a:t>
            </a:r>
            <a:endParaRPr b="1" sz="1900">
              <a:solidFill>
                <a:schemeClr val="accent1"/>
              </a:solidFill>
            </a:endParaRPr>
          </a:p>
        </p:txBody>
      </p:sp>
      <p:sp>
        <p:nvSpPr>
          <p:cNvPr id="407" name="Google Shape;407;g1039891041c_0_271"/>
          <p:cNvSpPr txBox="1"/>
          <p:nvPr/>
        </p:nvSpPr>
        <p:spPr>
          <a:xfrm rot="-2740495">
            <a:off x="2136192" y="2835753"/>
            <a:ext cx="2269122" cy="538848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1900">
                <a:solidFill>
                  <a:schemeClr val="accent1"/>
                </a:solidFill>
              </a:rPr>
              <a:t>Data Ecosystem</a:t>
            </a:r>
            <a:endParaRPr b="1" sz="1900">
              <a:solidFill>
                <a:schemeClr val="accent1"/>
              </a:solidFill>
            </a:endParaRPr>
          </a:p>
        </p:txBody>
      </p:sp>
      <p:sp>
        <p:nvSpPr>
          <p:cNvPr id="408" name="Google Shape;408;g1039891041c_0_271"/>
          <p:cNvSpPr txBox="1"/>
          <p:nvPr/>
        </p:nvSpPr>
        <p:spPr>
          <a:xfrm rot="-2740293">
            <a:off x="3539612" y="2456253"/>
            <a:ext cx="3330277" cy="538848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1900">
                <a:solidFill>
                  <a:schemeClr val="accent1"/>
                </a:solidFill>
              </a:rPr>
              <a:t>Between Data Ecosystems</a:t>
            </a:r>
            <a:endParaRPr b="1" sz="1900">
              <a:solidFill>
                <a:schemeClr val="accent1"/>
              </a:solidFill>
            </a:endParaRPr>
          </a:p>
        </p:txBody>
      </p:sp>
      <p:sp>
        <p:nvSpPr>
          <p:cNvPr id="409" name="Google Shape;409;g1039891041c_0_271"/>
          <p:cNvSpPr txBox="1"/>
          <p:nvPr/>
        </p:nvSpPr>
        <p:spPr>
          <a:xfrm rot="-2739590">
            <a:off x="10192603" y="3107253"/>
            <a:ext cx="1510480" cy="538848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1900">
                <a:solidFill>
                  <a:schemeClr val="accent1"/>
                </a:solidFill>
              </a:rPr>
              <a:t>Open Data</a:t>
            </a:r>
            <a:endParaRPr b="1" sz="1900">
              <a:solidFill>
                <a:schemeClr val="accent1"/>
              </a:solidFill>
            </a:endParaRPr>
          </a:p>
        </p:txBody>
      </p:sp>
      <p:sp>
        <p:nvSpPr>
          <p:cNvPr id="410" name="Google Shape;410;g1039891041c_0_271"/>
          <p:cNvSpPr txBox="1"/>
          <p:nvPr/>
        </p:nvSpPr>
        <p:spPr>
          <a:xfrm rot="-2740055">
            <a:off x="8370204" y="2774853"/>
            <a:ext cx="2439684" cy="538848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1900">
                <a:solidFill>
                  <a:schemeClr val="accent1"/>
                </a:solidFill>
              </a:rPr>
              <a:t>Public Data Space</a:t>
            </a:r>
            <a:endParaRPr b="1" sz="1900">
              <a:solidFill>
                <a:schemeClr val="accent1"/>
              </a:solidFill>
            </a:endParaRPr>
          </a:p>
        </p:txBody>
      </p:sp>
      <p:sp>
        <p:nvSpPr>
          <p:cNvPr id="411" name="Google Shape;411;g1039891041c_0_271"/>
          <p:cNvSpPr txBox="1"/>
          <p:nvPr/>
        </p:nvSpPr>
        <p:spPr>
          <a:xfrm rot="-2740109">
            <a:off x="5825752" y="2411853"/>
            <a:ext cx="3454593" cy="538848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1900">
                <a:solidFill>
                  <a:schemeClr val="accent1"/>
                </a:solidFill>
              </a:rPr>
              <a:t>Federated Data Ecosystem</a:t>
            </a:r>
            <a:endParaRPr b="1" sz="1900">
              <a:solidFill>
                <a:schemeClr val="accent1"/>
              </a:solidFill>
            </a:endParaRPr>
          </a:p>
        </p:txBody>
      </p:sp>
      <p:sp>
        <p:nvSpPr>
          <p:cNvPr id="412" name="Google Shape;412;g1039891041c_0_271"/>
          <p:cNvSpPr txBox="1"/>
          <p:nvPr/>
        </p:nvSpPr>
        <p:spPr>
          <a:xfrm>
            <a:off x="1901633" y="4682717"/>
            <a:ext cx="2013600" cy="11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nl-NL" sz="1900">
                <a:solidFill>
                  <a:schemeClr val="accent1"/>
                </a:solidFill>
              </a:rPr>
              <a:t>many examples in both research and industry</a:t>
            </a:r>
            <a:endParaRPr i="1" sz="1900">
              <a:solidFill>
                <a:schemeClr val="accent1"/>
              </a:solidFill>
            </a:endParaRPr>
          </a:p>
        </p:txBody>
      </p:sp>
      <p:sp>
        <p:nvSpPr>
          <p:cNvPr id="413" name="Google Shape;413;g1039891041c_0_271"/>
          <p:cNvSpPr txBox="1"/>
          <p:nvPr/>
        </p:nvSpPr>
        <p:spPr>
          <a:xfrm>
            <a:off x="8332733" y="4614700"/>
            <a:ext cx="2167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1900">
                <a:solidFill>
                  <a:srgbClr val="31538F"/>
                </a:solidFill>
              </a:rPr>
              <a:t>IS-ENES / ESGF</a:t>
            </a:r>
            <a:endParaRPr b="1" sz="1900">
              <a:solidFill>
                <a:srgbClr val="31538F"/>
              </a:solidFill>
            </a:endParaRPr>
          </a:p>
        </p:txBody>
      </p:sp>
      <p:sp>
        <p:nvSpPr>
          <p:cNvPr id="414" name="Google Shape;414;g1039891041c_0_271"/>
          <p:cNvSpPr txBox="1"/>
          <p:nvPr/>
        </p:nvSpPr>
        <p:spPr>
          <a:xfrm>
            <a:off x="8332733" y="5054400"/>
            <a:ext cx="2167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1900">
                <a:solidFill>
                  <a:srgbClr val="31538F"/>
                </a:solidFill>
              </a:rPr>
              <a:t>GBIF</a:t>
            </a:r>
            <a:endParaRPr sz="1900"/>
          </a:p>
        </p:txBody>
      </p:sp>
      <p:sp>
        <p:nvSpPr>
          <p:cNvPr id="415" name="Google Shape;415;g1039891041c_0_271"/>
          <p:cNvSpPr txBox="1"/>
          <p:nvPr/>
        </p:nvSpPr>
        <p:spPr>
          <a:xfrm>
            <a:off x="8332733" y="5523633"/>
            <a:ext cx="2167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1900">
                <a:solidFill>
                  <a:srgbClr val="31538F"/>
                </a:solidFill>
              </a:rPr>
              <a:t>SeaDataNet</a:t>
            </a:r>
            <a:endParaRPr sz="1900"/>
          </a:p>
        </p:txBody>
      </p:sp>
      <p:cxnSp>
        <p:nvCxnSpPr>
          <p:cNvPr id="416" name="Google Shape;416;g1039891041c_0_271"/>
          <p:cNvCxnSpPr/>
          <p:nvPr/>
        </p:nvCxnSpPr>
        <p:spPr>
          <a:xfrm>
            <a:off x="3997200" y="5245333"/>
            <a:ext cx="4128900" cy="0"/>
          </a:xfrm>
          <a:prstGeom prst="straightConnector1">
            <a:avLst/>
          </a:prstGeom>
          <a:noFill/>
          <a:ln cap="flat" cmpd="sng" w="28575">
            <a:solidFill>
              <a:srgbClr val="31538F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1039891041c_0_289"/>
          <p:cNvSpPr txBox="1"/>
          <p:nvPr>
            <p:ph type="title"/>
          </p:nvPr>
        </p:nvSpPr>
        <p:spPr>
          <a:xfrm>
            <a:off x="3438767" y="225533"/>
            <a:ext cx="8753100" cy="455700"/>
          </a:xfrm>
          <a:prstGeom prst="rect">
            <a:avLst/>
          </a:prstGeom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Conclusions &amp; Next Steps</a:t>
            </a:r>
            <a:endParaRPr/>
          </a:p>
        </p:txBody>
      </p:sp>
      <p:sp>
        <p:nvSpPr>
          <p:cNvPr id="423" name="Google Shape;423;g1039891041c_0_289"/>
          <p:cNvSpPr txBox="1"/>
          <p:nvPr>
            <p:ph idx="2" type="subTitle"/>
          </p:nvPr>
        </p:nvSpPr>
        <p:spPr>
          <a:xfrm>
            <a:off x="3438766" y="837800"/>
            <a:ext cx="8753100" cy="497100"/>
          </a:xfrm>
          <a:prstGeom prst="rect">
            <a:avLst/>
          </a:prstGeom>
        </p:spPr>
        <p:txBody>
          <a:bodyPr anchorCtr="0" anchor="t" bIns="60925" lIns="121900" spcFirstLastPara="1" rIns="121900" wrap="square" tIns="60925">
            <a:sp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g1039891041c_0_289"/>
          <p:cNvSpPr txBox="1"/>
          <p:nvPr>
            <p:ph idx="1" type="body"/>
          </p:nvPr>
        </p:nvSpPr>
        <p:spPr>
          <a:xfrm>
            <a:off x="235533" y="1825633"/>
            <a:ext cx="11956500" cy="4263300"/>
          </a:xfrm>
          <a:prstGeom prst="rect">
            <a:avLst/>
          </a:prstGeom>
        </p:spPr>
        <p:txBody>
          <a:bodyPr anchorCtr="0" anchor="t" bIns="60925" lIns="121900" spcFirstLastPara="1" rIns="121900" wrap="square" tIns="60925">
            <a:normAutofit fontScale="77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nl-NL"/>
              <a:t>Research Communities use various Data Exchange Approaches</a:t>
            </a:r>
            <a:endParaRPr/>
          </a:p>
          <a:p>
            <a:pPr indent="-437673" lvl="0" marL="609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nl-NL"/>
              <a:t>Some will be true Public Data Spaces</a:t>
            </a:r>
            <a:endParaRPr/>
          </a:p>
          <a:p>
            <a:pPr indent="-437673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nl-NL"/>
              <a:t>Some will be Data Ecosystems accessible primarily by their communities</a:t>
            </a:r>
            <a:endParaRPr/>
          </a:p>
          <a:p>
            <a:pPr indent="-437673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nl-NL"/>
              <a:t>Each will serve distinct communities, with their own governance</a:t>
            </a:r>
            <a:endParaRPr/>
          </a:p>
          <a:p>
            <a:pPr indent="-437673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nl-NL"/>
              <a:t>Most have been built on years/decades of work to reach agreement within those communities.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nl-NL"/>
              <a:t>Need to respect different Data Exchange Approaches</a:t>
            </a:r>
            <a:endParaRPr/>
          </a:p>
          <a:p>
            <a:pPr indent="-437673" lvl="0" marL="609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nl-NL"/>
              <a:t>Finding commonality between DEAs will enable interoperability</a:t>
            </a:r>
            <a:endParaRPr/>
          </a:p>
          <a:p>
            <a:pPr indent="-437673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nl-NL"/>
              <a:t>We are identifying key characteristics of DEAs to aid this process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nl-NL"/>
              <a:t>Next Steps: Expand our collaboration</a:t>
            </a:r>
            <a:endParaRPr/>
          </a:p>
          <a:p>
            <a:pPr indent="-437673" lvl="0" marL="609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nl-NL"/>
              <a:t>Refine the framework</a:t>
            </a:r>
            <a:endParaRPr/>
          </a:p>
          <a:p>
            <a:pPr indent="-437673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nl-NL"/>
              <a:t>Start finding commonality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nl-NL"/>
              <a:t>Contact </a:t>
            </a:r>
            <a:r>
              <a:rPr lang="nl-NL" u="sng">
                <a:solidFill>
                  <a:schemeClr val="hlink"/>
                </a:solidFill>
                <a:hlinkClick r:id="rId3"/>
              </a:rPr>
              <a:t>mark.dietrich@egi.eu</a:t>
            </a:r>
            <a:r>
              <a:rPr lang="nl-NL"/>
              <a:t> to learn more or participate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3"/>
          <p:cNvSpPr txBox="1"/>
          <p:nvPr>
            <p:ph idx="12" type="sldNum"/>
          </p:nvPr>
        </p:nvSpPr>
        <p:spPr>
          <a:xfrm>
            <a:off x="9479560" y="6356350"/>
            <a:ext cx="167288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nl-NL"/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430" name="Google Shape;430;p3"/>
          <p:cNvSpPr txBox="1"/>
          <p:nvPr>
            <p:ph idx="1" type="body"/>
          </p:nvPr>
        </p:nvSpPr>
        <p:spPr>
          <a:xfrm>
            <a:off x="995023" y="1157718"/>
            <a:ext cx="4895850" cy="704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</a:pPr>
            <a:r>
              <a:rPr lang="nl-NL"/>
              <a:t>Thank You</a:t>
            </a:r>
            <a:endParaRPr/>
          </a:p>
        </p:txBody>
      </p:sp>
      <p:sp>
        <p:nvSpPr>
          <p:cNvPr id="431" name="Google Shape;431;p3"/>
          <p:cNvSpPr txBox="1"/>
          <p:nvPr>
            <p:ph idx="2" type="body"/>
          </p:nvPr>
        </p:nvSpPr>
        <p:spPr>
          <a:xfrm>
            <a:off x="6224905" y="6412644"/>
            <a:ext cx="1966595" cy="358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t/>
            </a:r>
            <a:endParaRPr/>
          </a:p>
        </p:txBody>
      </p:sp>
      <p:sp>
        <p:nvSpPr>
          <p:cNvPr id="432" name="Google Shape;432;p3"/>
          <p:cNvSpPr txBox="1"/>
          <p:nvPr>
            <p:ph idx="3" type="body"/>
          </p:nvPr>
        </p:nvSpPr>
        <p:spPr>
          <a:xfrm>
            <a:off x="1562773" y="6356350"/>
            <a:ext cx="4107497" cy="320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039891041c_0_7"/>
          <p:cNvSpPr txBox="1"/>
          <p:nvPr>
            <p:ph idx="1" type="body"/>
          </p:nvPr>
        </p:nvSpPr>
        <p:spPr>
          <a:xfrm>
            <a:off x="235533" y="1825633"/>
            <a:ext cx="11956500" cy="42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rmAutofit/>
          </a:bodyPr>
          <a:lstStyle/>
          <a:p>
            <a:pPr indent="-431800" lvl="0" marL="609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Calibri"/>
              <a:buChar char="•"/>
            </a:pPr>
            <a:r>
              <a:rPr lang="nl-NL" sz="2000">
                <a:highlight>
                  <a:srgbClr val="FFFFFF"/>
                </a:highlight>
              </a:rPr>
              <a:t>"Data ecosystem" and "Data space" being used more and more in business and by policymakers.</a:t>
            </a:r>
            <a:endParaRPr sz="2000">
              <a:highlight>
                <a:srgbClr val="FFFFFF"/>
              </a:highlight>
            </a:endParaRPr>
          </a:p>
          <a:p>
            <a:pPr indent="-431800" lvl="0" marL="60960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000"/>
              <a:buFont typeface="Calibri"/>
              <a:buChar char="•"/>
            </a:pPr>
            <a:r>
              <a:rPr lang="nl-NL" sz="2000">
                <a:highlight>
                  <a:srgbClr val="FFFFFF"/>
                </a:highlight>
              </a:rPr>
              <a:t>Relevance to the research world?</a:t>
            </a:r>
            <a:endParaRPr sz="2000">
              <a:highlight>
                <a:srgbClr val="FFFFFF"/>
              </a:highlight>
            </a:endParaRPr>
          </a:p>
          <a:p>
            <a:pPr indent="-431800" lvl="1" marL="121920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000"/>
              <a:buFont typeface="Calibri"/>
              <a:buChar char="▪"/>
            </a:pPr>
            <a:r>
              <a:rPr lang="nl-NL" sz="2000">
                <a:highlight>
                  <a:srgbClr val="FFFFFF"/>
                </a:highlight>
              </a:rPr>
              <a:t>Data sharing and exchange, creating open data, are common objectives in research.</a:t>
            </a:r>
            <a:endParaRPr sz="2000">
              <a:highlight>
                <a:srgbClr val="FFFFFF"/>
              </a:highlight>
            </a:endParaRPr>
          </a:p>
          <a:p>
            <a:pPr indent="-431800" lvl="0" marL="60960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000"/>
              <a:buFont typeface="Calibri"/>
              <a:buChar char="•"/>
            </a:pPr>
            <a:r>
              <a:rPr lang="nl-NL" sz="2000">
                <a:highlight>
                  <a:srgbClr val="FFFFFF"/>
                </a:highlight>
              </a:rPr>
              <a:t>Define data ecosystems and data spaces by their key characteristics.</a:t>
            </a:r>
            <a:endParaRPr sz="2000">
              <a:highlight>
                <a:srgbClr val="FFFFFF"/>
              </a:highlight>
            </a:endParaRPr>
          </a:p>
          <a:p>
            <a:pPr indent="-431800" lvl="0" marL="60960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000"/>
              <a:buFont typeface="Calibri"/>
              <a:buChar char="•"/>
            </a:pPr>
            <a:r>
              <a:rPr lang="nl-NL" sz="2000">
                <a:highlight>
                  <a:srgbClr val="FFFFFF"/>
                </a:highlight>
              </a:rPr>
              <a:t>Explore the data exchange approaches being used in several international research communities. </a:t>
            </a:r>
            <a:endParaRPr sz="20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1300"/>
              </a:spcBef>
              <a:spcAft>
                <a:spcPts val="130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122" name="Google Shape;122;g1039891041c_0_7"/>
          <p:cNvSpPr txBox="1"/>
          <p:nvPr>
            <p:ph type="title"/>
          </p:nvPr>
        </p:nvSpPr>
        <p:spPr>
          <a:xfrm>
            <a:off x="3438767" y="225533"/>
            <a:ext cx="87531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3300"/>
              <a:buFont typeface="Calibri"/>
              <a:buNone/>
            </a:pPr>
            <a:r>
              <a:rPr lang="nl-NL"/>
              <a:t>Overview</a:t>
            </a:r>
            <a:endParaRPr/>
          </a:p>
        </p:txBody>
      </p:sp>
      <p:sp>
        <p:nvSpPr>
          <p:cNvPr id="123" name="Google Shape;123;g1039891041c_0_7"/>
          <p:cNvSpPr txBox="1"/>
          <p:nvPr>
            <p:ph idx="2" type="subTitle"/>
          </p:nvPr>
        </p:nvSpPr>
        <p:spPr>
          <a:xfrm>
            <a:off x="3438766" y="837800"/>
            <a:ext cx="8753100" cy="497100"/>
          </a:xfrm>
          <a:prstGeom prst="rect">
            <a:avLst/>
          </a:prstGeom>
        </p:spPr>
        <p:txBody>
          <a:bodyPr anchorCtr="0" anchor="t" bIns="60925" lIns="121900" spcFirstLastPara="1" rIns="121900" wrap="square" tIns="60925">
            <a:sp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039891041c_0_13"/>
          <p:cNvSpPr txBox="1"/>
          <p:nvPr>
            <p:ph type="title"/>
          </p:nvPr>
        </p:nvSpPr>
        <p:spPr>
          <a:xfrm>
            <a:off x="3438766" y="225533"/>
            <a:ext cx="8753100" cy="455700"/>
          </a:xfrm>
          <a:prstGeom prst="rect">
            <a:avLst/>
          </a:prstGeom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Swirling Terms and Technologies</a:t>
            </a:r>
            <a:endParaRPr/>
          </a:p>
        </p:txBody>
      </p:sp>
      <p:sp>
        <p:nvSpPr>
          <p:cNvPr id="130" name="Google Shape;130;g1039891041c_0_13"/>
          <p:cNvSpPr txBox="1"/>
          <p:nvPr>
            <p:ph idx="1" type="subTitle"/>
          </p:nvPr>
        </p:nvSpPr>
        <p:spPr>
          <a:xfrm>
            <a:off x="3438768" y="837811"/>
            <a:ext cx="6305100" cy="497100"/>
          </a:xfrm>
          <a:prstGeom prst="rect">
            <a:avLst/>
          </a:prstGeom>
        </p:spPr>
        <p:txBody>
          <a:bodyPr anchorCtr="0" anchor="t" bIns="60925" lIns="121900" spcFirstLastPara="1" rIns="121900" wrap="square" tIns="60925">
            <a:sp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nl-NL"/>
              <a:t>Can we make sense of them all?</a:t>
            </a:r>
            <a:endParaRPr/>
          </a:p>
        </p:txBody>
      </p:sp>
      <p:sp>
        <p:nvSpPr>
          <p:cNvPr id="131" name="Google Shape;131;g1039891041c_0_13"/>
          <p:cNvSpPr txBox="1"/>
          <p:nvPr/>
        </p:nvSpPr>
        <p:spPr>
          <a:xfrm rot="-1399037">
            <a:off x="2402854" y="2198697"/>
            <a:ext cx="1901610" cy="954232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3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data sharing space</a:t>
            </a:r>
            <a:endParaRPr sz="230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32" name="Google Shape;132;g1039891041c_0_13"/>
          <p:cNvSpPr txBox="1"/>
          <p:nvPr/>
        </p:nvSpPr>
        <p:spPr>
          <a:xfrm rot="1081121">
            <a:off x="6639565" y="2082604"/>
            <a:ext cx="2167609" cy="892736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100">
                <a:solidFill>
                  <a:srgbClr val="0000FF"/>
                </a:solidFill>
                <a:latin typeface="Merriweather"/>
                <a:ea typeface="Merriweather"/>
                <a:cs typeface="Merriweather"/>
                <a:sym typeface="Merriweather"/>
              </a:rPr>
              <a:t>Data Sharing Domain</a:t>
            </a:r>
            <a:endParaRPr sz="2100">
              <a:solidFill>
                <a:srgbClr val="0000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33" name="Google Shape;133;g1039891041c_0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532919">
            <a:off x="8909567" y="1968083"/>
            <a:ext cx="2374798" cy="2437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g1039891041c_0_13"/>
          <p:cNvPicPr preferRelativeResize="0"/>
          <p:nvPr/>
        </p:nvPicPr>
        <p:blipFill rotWithShape="1">
          <a:blip r:embed="rId4">
            <a:alphaModFix/>
          </a:blip>
          <a:srcRect b="11614" l="8284" r="16403" t="10752"/>
          <a:stretch/>
        </p:blipFill>
        <p:spPr>
          <a:xfrm rot="-1905435">
            <a:off x="1788733" y="4604567"/>
            <a:ext cx="3473422" cy="1572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g1039891041c_0_13"/>
          <p:cNvPicPr preferRelativeResize="0"/>
          <p:nvPr/>
        </p:nvPicPr>
        <p:blipFill rotWithShape="1">
          <a:blip r:embed="rId5">
            <a:alphaModFix/>
          </a:blip>
          <a:srcRect b="7614" l="12855" r="9792" t="13071"/>
          <a:stretch/>
        </p:blipFill>
        <p:spPr>
          <a:xfrm rot="1011117">
            <a:off x="6091733" y="4652050"/>
            <a:ext cx="2642716" cy="14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g1039891041c_0_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4108146">
            <a:off x="-663922" y="3244238"/>
            <a:ext cx="4613543" cy="697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g1039891041c_0_13"/>
          <p:cNvPicPr preferRelativeResize="0"/>
          <p:nvPr/>
        </p:nvPicPr>
        <p:blipFill rotWithShape="1">
          <a:blip r:embed="rId7">
            <a:alphaModFix/>
          </a:blip>
          <a:srcRect b="13746" l="5135" r="6006" t="12821"/>
          <a:stretch/>
        </p:blipFill>
        <p:spPr>
          <a:xfrm>
            <a:off x="3711467" y="5927833"/>
            <a:ext cx="3153100" cy="8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g1039891041c_0_13"/>
          <p:cNvSpPr txBox="1"/>
          <p:nvPr/>
        </p:nvSpPr>
        <p:spPr>
          <a:xfrm rot="-383167">
            <a:off x="5495571" y="4052246"/>
            <a:ext cx="1901499" cy="954262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300">
                <a:solidFill>
                  <a:srgbClr val="134F5C"/>
                </a:solidFill>
                <a:latin typeface="Pacifico"/>
                <a:ea typeface="Pacifico"/>
                <a:cs typeface="Pacifico"/>
                <a:sym typeface="Pacifico"/>
              </a:rPr>
              <a:t>Open Data Ecosystem</a:t>
            </a:r>
            <a:endParaRPr sz="2300">
              <a:solidFill>
                <a:srgbClr val="134F5C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139" name="Google Shape;139;g1039891041c_0_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869619" y="5098967"/>
            <a:ext cx="1391914" cy="114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g1039891041c_0_13"/>
          <p:cNvSpPr txBox="1"/>
          <p:nvPr/>
        </p:nvSpPr>
        <p:spPr>
          <a:xfrm rot="-694373">
            <a:off x="1813792" y="4158284"/>
            <a:ext cx="1320444" cy="615771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2400">
                <a:latin typeface="Roboto Mono"/>
                <a:ea typeface="Roboto Mono"/>
                <a:cs typeface="Roboto Mono"/>
                <a:sym typeface="Roboto Mono"/>
              </a:rPr>
              <a:t>IHAN</a:t>
            </a:r>
            <a:endParaRPr b="1" sz="2400"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141" name="Google Shape;141;g1039891041c_0_13"/>
          <p:cNvPicPr preferRelativeResize="0"/>
          <p:nvPr/>
        </p:nvPicPr>
        <p:blipFill rotWithShape="1">
          <a:blip r:embed="rId9">
            <a:alphaModFix/>
          </a:blip>
          <a:srcRect b="13633" l="5361" r="4686" t="20788"/>
          <a:stretch/>
        </p:blipFill>
        <p:spPr>
          <a:xfrm rot="1631780">
            <a:off x="7784700" y="4180334"/>
            <a:ext cx="2592605" cy="8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g1039891041c_0_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781533" y="3018983"/>
            <a:ext cx="4304867" cy="1033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039891041c_0_31"/>
          <p:cNvSpPr txBox="1"/>
          <p:nvPr>
            <p:ph idx="1" type="body"/>
          </p:nvPr>
        </p:nvSpPr>
        <p:spPr>
          <a:xfrm>
            <a:off x="235533" y="1825633"/>
            <a:ext cx="11956500" cy="42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rPr b="1" lang="nl-NL" sz="1900"/>
              <a:t>Data Ecosystem</a:t>
            </a:r>
            <a:r>
              <a:rPr lang="nl-NL" sz="1900"/>
              <a:t>: </a:t>
            </a:r>
            <a:r>
              <a:rPr i="1" lang="nl-NL" sz="1900"/>
              <a:t>a purposeful collaboration or partnership consuming, producing and providing interoperable data and related resources</a:t>
            </a:r>
            <a:r>
              <a:rPr lang="nl-NL" sz="1900"/>
              <a:t>.</a:t>
            </a:r>
            <a:endParaRPr sz="1900"/>
          </a:p>
          <a:p>
            <a:pPr indent="-425450" lvl="0" marL="60960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1900"/>
              <a:buChar char="•"/>
            </a:pPr>
            <a:r>
              <a:rPr lang="nl-NL" sz="1900"/>
              <a:t>Multiple data ecosystems possible -- they already exist: </a:t>
            </a:r>
            <a:endParaRPr sz="1900"/>
          </a:p>
          <a:p>
            <a:pPr indent="-419100" lvl="1" marL="1219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nl-NL" sz="1800"/>
              <a:t>E.g. in agriculture: Djust Connect, API-Agro, DKE Agrirouter, JoinData, Agrimetrics, Aladin.farm, DataConnect</a:t>
            </a:r>
            <a:endParaRPr sz="1800"/>
          </a:p>
          <a:p>
            <a:pPr indent="-406400" lvl="2" marL="18288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Char char="o"/>
            </a:pPr>
            <a:r>
              <a:rPr lang="nl-NL" sz="1600"/>
              <a:t>These may NOT be FAIR</a:t>
            </a:r>
            <a:endParaRPr sz="1600"/>
          </a:p>
          <a:p>
            <a:pPr indent="-419100" lvl="1" marL="1219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nl-NL" sz="1800"/>
              <a:t>“Science communities” in different areas of research</a:t>
            </a:r>
            <a:endParaRPr sz="1800"/>
          </a:p>
          <a:p>
            <a:pPr indent="-406400" lvl="2" marL="18288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Char char="o"/>
            </a:pPr>
            <a:r>
              <a:rPr lang="nl-NL" sz="1600"/>
              <a:t>These are FAIR -- or getting there!</a:t>
            </a:r>
            <a:endParaRPr sz="1600"/>
          </a:p>
          <a:p>
            <a:pPr indent="0" lvl="0" marL="0" rtl="0" algn="just">
              <a:lnSpc>
                <a:spcPct val="95000"/>
              </a:lnSpc>
              <a:spcBef>
                <a:spcPts val="1300"/>
              </a:spcBef>
              <a:spcAft>
                <a:spcPts val="0"/>
              </a:spcAft>
              <a:buSzPts val="900"/>
              <a:buNone/>
            </a:pPr>
            <a:r>
              <a:rPr b="1" lang="nl-NL" sz="1900"/>
              <a:t>Data Space</a:t>
            </a:r>
            <a:r>
              <a:rPr lang="nl-NL" sz="1900"/>
              <a:t>: </a:t>
            </a:r>
            <a:r>
              <a:rPr i="1" lang="nl-NL" sz="1900"/>
              <a:t>a collection of </a:t>
            </a:r>
            <a:r>
              <a:rPr i="1" lang="nl-NL" sz="1900"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FAIR</a:t>
            </a:r>
            <a:r>
              <a:rPr i="1" lang="nl-NL" sz="1900"/>
              <a:t>*, quality data and related resources consumed, produced and provided by identified participants, each respecting societal values and operating within an explicit framework of trust and governance</a:t>
            </a:r>
            <a:r>
              <a:rPr lang="nl-NL" sz="1900"/>
              <a:t>.</a:t>
            </a:r>
            <a:endParaRPr sz="1900"/>
          </a:p>
          <a:p>
            <a:pPr indent="-425450" lvl="0" marL="60960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1900"/>
              <a:buChar char="•"/>
            </a:pPr>
            <a:r>
              <a:rPr lang="nl-NL" sz="1900"/>
              <a:t>EC refers to </a:t>
            </a:r>
            <a:r>
              <a:rPr b="1" lang="nl-NL" sz="1900"/>
              <a:t>Public</a:t>
            </a:r>
            <a:r>
              <a:rPr lang="nl-NL" sz="1900"/>
              <a:t> Data Space</a:t>
            </a:r>
            <a:endParaRPr sz="1900"/>
          </a:p>
          <a:p>
            <a:pPr indent="-419100" lvl="1" marL="1219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nl-NL" sz="1800"/>
              <a:t>Does not identify any collaborating actors or a community</a:t>
            </a:r>
            <a:endParaRPr sz="1800"/>
          </a:p>
          <a:p>
            <a:pPr indent="-419100" lvl="1" marL="1219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nl-NL" sz="1800"/>
              <a:t>Is not “purposeful”</a:t>
            </a:r>
            <a:endParaRPr sz="1800"/>
          </a:p>
          <a:p>
            <a:pPr indent="-425450" lvl="0" marL="6096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nl-NL" sz="1900"/>
              <a:t>EC aspires to a “single common European data space”</a:t>
            </a:r>
            <a:endParaRPr sz="1900"/>
          </a:p>
          <a:p>
            <a:pPr indent="-425450" lvl="0" marL="6096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nl-NL" sz="1900"/>
              <a:t>Domain Data Spaces, collecting data and data-services relevant to a domain or sector.</a:t>
            </a:r>
            <a:endParaRPr sz="1900"/>
          </a:p>
          <a:p>
            <a:pPr indent="0" lvl="0" marL="0" rtl="0" algn="l">
              <a:lnSpc>
                <a:spcPct val="95000"/>
              </a:lnSpc>
              <a:spcBef>
                <a:spcPts val="1300"/>
              </a:spcBef>
              <a:spcAft>
                <a:spcPts val="0"/>
              </a:spcAft>
              <a:buSzPts val="900"/>
              <a:buNone/>
            </a:pPr>
            <a:r>
              <a:rPr b="1" lang="nl-NL" sz="1900"/>
              <a:t>Data Ecosystem</a:t>
            </a:r>
            <a:r>
              <a:rPr lang="nl-NL" sz="1900"/>
              <a:t> </a:t>
            </a:r>
            <a:r>
              <a:rPr b="1" lang="nl-NL" sz="1900"/>
              <a:t>= </a:t>
            </a:r>
            <a:r>
              <a:rPr b="1" lang="nl-NL" sz="1900">
                <a:solidFill>
                  <a:srgbClr val="FF0000"/>
                </a:solidFill>
              </a:rPr>
              <a:t>Private</a:t>
            </a:r>
            <a:r>
              <a:rPr b="1" lang="nl-NL" sz="1900"/>
              <a:t> Data Space + Community + Purpose</a:t>
            </a:r>
            <a:endParaRPr b="1" sz="1900"/>
          </a:p>
        </p:txBody>
      </p:sp>
      <p:sp>
        <p:nvSpPr>
          <p:cNvPr id="148" name="Google Shape;148;g1039891041c_0_31"/>
          <p:cNvSpPr txBox="1"/>
          <p:nvPr>
            <p:ph type="title"/>
          </p:nvPr>
        </p:nvSpPr>
        <p:spPr>
          <a:xfrm>
            <a:off x="3057767" y="225533"/>
            <a:ext cx="87531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3300"/>
              <a:buFont typeface="Calibri"/>
              <a:buNone/>
            </a:pPr>
            <a:r>
              <a:rPr lang="nl-NL"/>
              <a:t>Defining Data Ecosystem, Data Spaces...</a:t>
            </a:r>
            <a:endParaRPr/>
          </a:p>
        </p:txBody>
      </p:sp>
      <p:sp>
        <p:nvSpPr>
          <p:cNvPr id="149" name="Google Shape;149;g1039891041c_0_31"/>
          <p:cNvSpPr txBox="1"/>
          <p:nvPr>
            <p:ph idx="2" type="subTitle"/>
          </p:nvPr>
        </p:nvSpPr>
        <p:spPr>
          <a:xfrm>
            <a:off x="3438768" y="837811"/>
            <a:ext cx="8469300" cy="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700"/>
              <a:buFont typeface="Arial"/>
              <a:buNone/>
            </a:pPr>
            <a:r>
              <a:rPr lang="nl-NL"/>
              <a:t>...and their relationship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039891041c_0_37"/>
          <p:cNvSpPr txBox="1"/>
          <p:nvPr>
            <p:ph idx="1" type="body"/>
          </p:nvPr>
        </p:nvSpPr>
        <p:spPr>
          <a:xfrm>
            <a:off x="235533" y="1825633"/>
            <a:ext cx="11956500" cy="42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nl-NL" sz="2400"/>
              <a:t>Data Exchange Approach</a:t>
            </a:r>
            <a:r>
              <a:rPr lang="nl-NL" sz="2400"/>
              <a:t>: defined as</a:t>
            </a:r>
            <a:endParaRPr sz="2400"/>
          </a:p>
          <a:p>
            <a:pPr indent="-457200" lvl="0" marL="609600" rtl="0" algn="l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nl-NL" sz="2400"/>
              <a:t>a set of (1) organizational policies and roles and </a:t>
            </a:r>
            <a:endParaRPr sz="2400"/>
          </a:p>
          <a:p>
            <a:pPr indent="-457200" lvl="0" marL="6096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nl-NL" sz="2400"/>
              <a:t>(2) technical specifications, </a:t>
            </a:r>
            <a:endParaRPr sz="2400"/>
          </a:p>
          <a:p>
            <a:pPr indent="-457200" lvl="0" marL="6096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nl-NL" sz="2400"/>
              <a:t>required to enable the trustworthy exchange of data between two parties.</a:t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nl-NL" sz="2400"/>
              <a:t>Data Ecosystems and Data Spaces are types of DEA. </a:t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nl-NL" sz="2400"/>
              <a:t>DEAs can flexibly describe different characteristics of exchange structures.  </a:t>
            </a:r>
            <a:endParaRPr sz="2400"/>
          </a:p>
          <a:p>
            <a:pPr indent="-457200" lvl="0" marL="609600" rtl="0" algn="l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nl-NL" sz="2400"/>
              <a:t>E.g. the </a:t>
            </a:r>
            <a:r>
              <a:rPr b="1" lang="nl-NL" sz="2400"/>
              <a:t>visibility</a:t>
            </a:r>
            <a:r>
              <a:rPr lang="nl-NL" sz="2400"/>
              <a:t> of data, which can be limited or controlled: </a:t>
            </a:r>
            <a:endParaRPr sz="2400"/>
          </a:p>
          <a:p>
            <a:pPr indent="-438150" lvl="1" marL="1219200" rtl="0" algn="l">
              <a:spcBef>
                <a:spcPts val="0"/>
              </a:spcBef>
              <a:spcAft>
                <a:spcPts val="0"/>
              </a:spcAft>
              <a:buSzPts val="2100"/>
              <a:buChar char="▪"/>
            </a:pPr>
            <a:r>
              <a:rPr lang="nl-NL" sz="2100"/>
              <a:t>exposure to only one other party </a:t>
            </a:r>
            <a:endParaRPr sz="2100"/>
          </a:p>
          <a:p>
            <a:pPr indent="-438150" lvl="1" marL="1219200" rtl="0" algn="l">
              <a:spcBef>
                <a:spcPts val="0"/>
              </a:spcBef>
              <a:spcAft>
                <a:spcPts val="0"/>
              </a:spcAft>
              <a:buSzPts val="2100"/>
              <a:buChar char="▪"/>
            </a:pPr>
            <a:r>
              <a:rPr lang="nl-NL" sz="2100"/>
              <a:t>exposure of metadata to a community, but data only upon approval</a:t>
            </a:r>
            <a:endParaRPr sz="2100"/>
          </a:p>
          <a:p>
            <a:pPr indent="-438150" lvl="1" marL="1219200" rtl="0" algn="l">
              <a:spcBef>
                <a:spcPts val="0"/>
              </a:spcBef>
              <a:spcAft>
                <a:spcPts val="0"/>
              </a:spcAft>
              <a:buSzPts val="2100"/>
              <a:buChar char="▪"/>
            </a:pPr>
            <a:r>
              <a:rPr lang="nl-NL" sz="2100"/>
              <a:t>exposure of both metadata and data to a community </a:t>
            </a:r>
            <a:endParaRPr sz="2100"/>
          </a:p>
          <a:p>
            <a:pPr indent="-438150" lvl="1" marL="1219200" rtl="0" algn="l">
              <a:spcBef>
                <a:spcPts val="0"/>
              </a:spcBef>
              <a:spcAft>
                <a:spcPts val="0"/>
              </a:spcAft>
              <a:buSzPts val="2100"/>
              <a:buChar char="▪"/>
            </a:pPr>
            <a:r>
              <a:rPr lang="nl-NL" sz="2100"/>
              <a:t>public exposure of both data and metadata</a:t>
            </a:r>
            <a:endParaRPr sz="2100"/>
          </a:p>
        </p:txBody>
      </p:sp>
      <p:sp>
        <p:nvSpPr>
          <p:cNvPr id="155" name="Google Shape;155;g1039891041c_0_37"/>
          <p:cNvSpPr txBox="1"/>
          <p:nvPr>
            <p:ph type="title"/>
          </p:nvPr>
        </p:nvSpPr>
        <p:spPr>
          <a:xfrm>
            <a:off x="3438767" y="225533"/>
            <a:ext cx="87531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3300"/>
              <a:buFont typeface="Calibri"/>
              <a:buNone/>
            </a:pPr>
            <a:r>
              <a:rPr lang="nl-NL"/>
              <a:t>Data Exchange Approach (DEA)</a:t>
            </a:r>
            <a:endParaRPr/>
          </a:p>
        </p:txBody>
      </p:sp>
      <p:sp>
        <p:nvSpPr>
          <p:cNvPr id="156" name="Google Shape;156;g1039891041c_0_37"/>
          <p:cNvSpPr txBox="1"/>
          <p:nvPr>
            <p:ph idx="2" type="subTitle"/>
          </p:nvPr>
        </p:nvSpPr>
        <p:spPr>
          <a:xfrm>
            <a:off x="3438766" y="837800"/>
            <a:ext cx="8753100" cy="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700"/>
              <a:buFont typeface="Arial"/>
              <a:buNone/>
            </a:pPr>
            <a:r>
              <a:rPr lang="nl-NL">
                <a:solidFill>
                  <a:schemeClr val="dk1"/>
                </a:solidFill>
              </a:rPr>
              <a:t>A Unifying Concept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g1039891041c_0_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5367" y="1457533"/>
            <a:ext cx="7161265" cy="4790867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g1039891041c_0_43"/>
          <p:cNvSpPr/>
          <p:nvPr/>
        </p:nvSpPr>
        <p:spPr>
          <a:xfrm>
            <a:off x="4522117" y="1695467"/>
            <a:ext cx="730225" cy="584285"/>
          </a:xfrm>
          <a:custGeom>
            <a:rect b="b" l="l" r="r" t="t"/>
            <a:pathLst>
              <a:path extrusionOk="0" h="17529" w="26479">
                <a:moveTo>
                  <a:pt x="0" y="0"/>
                </a:moveTo>
                <a:lnTo>
                  <a:pt x="0" y="17529"/>
                </a:lnTo>
                <a:lnTo>
                  <a:pt x="26479" y="17336"/>
                </a:lnTo>
                <a:lnTo>
                  <a:pt x="26336" y="0"/>
                </a:lnTo>
              </a:path>
            </a:pathLst>
          </a:cu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4" name="Google Shape;164;g1039891041c_0_43"/>
          <p:cNvSpPr/>
          <p:nvPr/>
        </p:nvSpPr>
        <p:spPr>
          <a:xfrm>
            <a:off x="5491100" y="1695467"/>
            <a:ext cx="730225" cy="584285"/>
          </a:xfrm>
          <a:custGeom>
            <a:rect b="b" l="l" r="r" t="t"/>
            <a:pathLst>
              <a:path extrusionOk="0" h="17529" w="26479">
                <a:moveTo>
                  <a:pt x="0" y="0"/>
                </a:moveTo>
                <a:lnTo>
                  <a:pt x="0" y="17529"/>
                </a:lnTo>
                <a:lnTo>
                  <a:pt x="26479" y="17336"/>
                </a:lnTo>
                <a:lnTo>
                  <a:pt x="26336" y="0"/>
                </a:lnTo>
              </a:path>
            </a:pathLst>
          </a:cu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5" name="Google Shape;165;g1039891041c_0_43"/>
          <p:cNvSpPr/>
          <p:nvPr/>
        </p:nvSpPr>
        <p:spPr>
          <a:xfrm>
            <a:off x="6483983" y="1695467"/>
            <a:ext cx="730225" cy="584285"/>
          </a:xfrm>
          <a:custGeom>
            <a:rect b="b" l="l" r="r" t="t"/>
            <a:pathLst>
              <a:path extrusionOk="0" h="17529" w="26479">
                <a:moveTo>
                  <a:pt x="0" y="0"/>
                </a:moveTo>
                <a:lnTo>
                  <a:pt x="0" y="17529"/>
                </a:lnTo>
                <a:lnTo>
                  <a:pt x="26479" y="17336"/>
                </a:lnTo>
                <a:lnTo>
                  <a:pt x="26336" y="0"/>
                </a:lnTo>
              </a:path>
            </a:pathLst>
          </a:cu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6" name="Google Shape;166;g1039891041c_0_43"/>
          <p:cNvSpPr/>
          <p:nvPr/>
        </p:nvSpPr>
        <p:spPr>
          <a:xfrm>
            <a:off x="7464883" y="1695467"/>
            <a:ext cx="730225" cy="584285"/>
          </a:xfrm>
          <a:custGeom>
            <a:rect b="b" l="l" r="r" t="t"/>
            <a:pathLst>
              <a:path extrusionOk="0" h="17529" w="26479">
                <a:moveTo>
                  <a:pt x="0" y="0"/>
                </a:moveTo>
                <a:lnTo>
                  <a:pt x="0" y="17529"/>
                </a:lnTo>
                <a:lnTo>
                  <a:pt x="26479" y="17336"/>
                </a:lnTo>
                <a:lnTo>
                  <a:pt x="26336" y="0"/>
                </a:lnTo>
              </a:path>
            </a:pathLst>
          </a:cu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7" name="Google Shape;167;g1039891041c_0_43"/>
          <p:cNvSpPr/>
          <p:nvPr/>
        </p:nvSpPr>
        <p:spPr>
          <a:xfrm>
            <a:off x="4453783" y="2343167"/>
            <a:ext cx="866856" cy="831883"/>
          </a:xfrm>
          <a:custGeom>
            <a:rect b="b" l="l" r="r" t="t"/>
            <a:pathLst>
              <a:path extrusionOk="0" h="17529" w="26479">
                <a:moveTo>
                  <a:pt x="0" y="0"/>
                </a:moveTo>
                <a:lnTo>
                  <a:pt x="0" y="17529"/>
                </a:lnTo>
                <a:lnTo>
                  <a:pt x="26479" y="17336"/>
                </a:lnTo>
                <a:lnTo>
                  <a:pt x="26336" y="0"/>
                </a:lnTo>
              </a:path>
            </a:pathLst>
          </a:cu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8" name="Google Shape;168;g1039891041c_0_43"/>
          <p:cNvSpPr/>
          <p:nvPr/>
        </p:nvSpPr>
        <p:spPr>
          <a:xfrm>
            <a:off x="5434747" y="2343167"/>
            <a:ext cx="866856" cy="831883"/>
          </a:xfrm>
          <a:custGeom>
            <a:rect b="b" l="l" r="r" t="t"/>
            <a:pathLst>
              <a:path extrusionOk="0" h="17529" w="26479">
                <a:moveTo>
                  <a:pt x="0" y="0"/>
                </a:moveTo>
                <a:lnTo>
                  <a:pt x="0" y="17529"/>
                </a:lnTo>
                <a:lnTo>
                  <a:pt x="26479" y="17336"/>
                </a:lnTo>
                <a:lnTo>
                  <a:pt x="26336" y="0"/>
                </a:lnTo>
              </a:path>
            </a:pathLst>
          </a:cu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9" name="Google Shape;169;g1039891041c_0_43"/>
          <p:cNvSpPr/>
          <p:nvPr/>
        </p:nvSpPr>
        <p:spPr>
          <a:xfrm>
            <a:off x="6415661" y="2343167"/>
            <a:ext cx="866856" cy="831883"/>
          </a:xfrm>
          <a:custGeom>
            <a:rect b="b" l="l" r="r" t="t"/>
            <a:pathLst>
              <a:path extrusionOk="0" h="17529" w="26479">
                <a:moveTo>
                  <a:pt x="0" y="0"/>
                </a:moveTo>
                <a:lnTo>
                  <a:pt x="0" y="17529"/>
                </a:lnTo>
                <a:lnTo>
                  <a:pt x="26479" y="17336"/>
                </a:lnTo>
                <a:lnTo>
                  <a:pt x="26336" y="0"/>
                </a:lnTo>
              </a:path>
            </a:pathLst>
          </a:cu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0" name="Google Shape;170;g1039891041c_0_43"/>
          <p:cNvSpPr/>
          <p:nvPr/>
        </p:nvSpPr>
        <p:spPr>
          <a:xfrm>
            <a:off x="7396556" y="2343167"/>
            <a:ext cx="866856" cy="831883"/>
          </a:xfrm>
          <a:custGeom>
            <a:rect b="b" l="l" r="r" t="t"/>
            <a:pathLst>
              <a:path extrusionOk="0" h="17529" w="26479">
                <a:moveTo>
                  <a:pt x="0" y="0"/>
                </a:moveTo>
                <a:lnTo>
                  <a:pt x="0" y="17529"/>
                </a:lnTo>
                <a:lnTo>
                  <a:pt x="26479" y="17336"/>
                </a:lnTo>
                <a:lnTo>
                  <a:pt x="26336" y="0"/>
                </a:lnTo>
              </a:path>
            </a:pathLst>
          </a:cu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1" name="Google Shape;171;g1039891041c_0_43"/>
          <p:cNvSpPr/>
          <p:nvPr/>
        </p:nvSpPr>
        <p:spPr>
          <a:xfrm>
            <a:off x="4180400" y="3359167"/>
            <a:ext cx="4159255" cy="831883"/>
          </a:xfrm>
          <a:custGeom>
            <a:rect b="b" l="l" r="r" t="t"/>
            <a:pathLst>
              <a:path extrusionOk="0" h="17529" w="26479">
                <a:moveTo>
                  <a:pt x="0" y="0"/>
                </a:moveTo>
                <a:lnTo>
                  <a:pt x="0" y="17529"/>
                </a:lnTo>
                <a:lnTo>
                  <a:pt x="26479" y="17336"/>
                </a:lnTo>
                <a:lnTo>
                  <a:pt x="26336" y="0"/>
                </a:lnTo>
              </a:path>
            </a:pathLst>
          </a:cu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2" name="Google Shape;172;g1039891041c_0_43"/>
          <p:cNvSpPr/>
          <p:nvPr/>
        </p:nvSpPr>
        <p:spPr>
          <a:xfrm>
            <a:off x="4180400" y="4476765"/>
            <a:ext cx="4159255" cy="1701759"/>
          </a:xfrm>
          <a:custGeom>
            <a:rect b="b" l="l" r="r" t="t"/>
            <a:pathLst>
              <a:path extrusionOk="0" h="17529" w="26479">
                <a:moveTo>
                  <a:pt x="0" y="0"/>
                </a:moveTo>
                <a:lnTo>
                  <a:pt x="0" y="17529"/>
                </a:lnTo>
                <a:lnTo>
                  <a:pt x="26479" y="17336"/>
                </a:lnTo>
                <a:lnTo>
                  <a:pt x="26336" y="0"/>
                </a:lnTo>
              </a:path>
            </a:pathLst>
          </a:cu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3" name="Google Shape;173;g1039891041c_0_43"/>
          <p:cNvSpPr txBox="1"/>
          <p:nvPr>
            <p:ph idx="2" type="subTitle"/>
          </p:nvPr>
        </p:nvSpPr>
        <p:spPr>
          <a:xfrm>
            <a:off x="3438766" y="837800"/>
            <a:ext cx="8753100" cy="497100"/>
          </a:xfrm>
          <a:prstGeom prst="rect">
            <a:avLst/>
          </a:prstGeom>
        </p:spPr>
        <p:txBody>
          <a:bodyPr anchorCtr="0" anchor="t" bIns="60925" lIns="121900" spcFirstLastPara="1" rIns="121900" wrap="square" tIns="60925">
            <a:sp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g1039891041c_0_43"/>
          <p:cNvSpPr/>
          <p:nvPr/>
        </p:nvSpPr>
        <p:spPr>
          <a:xfrm>
            <a:off x="410367" y="3764733"/>
            <a:ext cx="1511700" cy="831900"/>
          </a:xfrm>
          <a:prstGeom prst="wedgeRoundRectCallout">
            <a:avLst>
              <a:gd fmla="val 228297" name="adj1"/>
              <a:gd fmla="val -126835" name="adj2"/>
              <a:gd fmla="val 0" name="adj3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900"/>
              <a:t>Data Exchange Approach</a:t>
            </a:r>
            <a:endParaRPr sz="1900"/>
          </a:p>
        </p:txBody>
      </p:sp>
      <p:sp>
        <p:nvSpPr>
          <p:cNvPr id="175" name="Google Shape;175;g1039891041c_0_43"/>
          <p:cNvSpPr/>
          <p:nvPr/>
        </p:nvSpPr>
        <p:spPr>
          <a:xfrm>
            <a:off x="410367" y="3764733"/>
            <a:ext cx="1511700" cy="831900"/>
          </a:xfrm>
          <a:prstGeom prst="wedgeRoundRectCallout">
            <a:avLst>
              <a:gd fmla="val 426572" name="adj1"/>
              <a:gd fmla="val -226899" name="adj2"/>
              <a:gd fmla="val 0" name="adj3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900"/>
              <a:t>Data Exchange Approach</a:t>
            </a:r>
            <a:endParaRPr sz="1900"/>
          </a:p>
        </p:txBody>
      </p:sp>
      <p:sp>
        <p:nvSpPr>
          <p:cNvPr id="176" name="Google Shape;176;g1039891041c_0_43"/>
          <p:cNvSpPr/>
          <p:nvPr/>
        </p:nvSpPr>
        <p:spPr>
          <a:xfrm>
            <a:off x="410367" y="3764733"/>
            <a:ext cx="1511700" cy="831900"/>
          </a:xfrm>
          <a:prstGeom prst="wedgeRoundRectCallout">
            <a:avLst>
              <a:gd fmla="val 369430" name="adj1"/>
              <a:gd fmla="val -122420" name="adj2"/>
              <a:gd fmla="val 0" name="adj3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900"/>
              <a:t>Data Exchange Approach</a:t>
            </a:r>
            <a:endParaRPr sz="1900"/>
          </a:p>
        </p:txBody>
      </p:sp>
      <p:sp>
        <p:nvSpPr>
          <p:cNvPr id="177" name="Google Shape;177;g1039891041c_0_43"/>
          <p:cNvSpPr/>
          <p:nvPr/>
        </p:nvSpPr>
        <p:spPr>
          <a:xfrm>
            <a:off x="410367" y="3764733"/>
            <a:ext cx="1511700" cy="831900"/>
          </a:xfrm>
          <a:prstGeom prst="wedgeRoundRectCallout">
            <a:avLst>
              <a:gd fmla="val 300584" name="adj1"/>
              <a:gd fmla="val -126835" name="adj2"/>
              <a:gd fmla="val 0" name="adj3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900"/>
              <a:t>Data Exchange Approach</a:t>
            </a:r>
            <a:endParaRPr sz="1900"/>
          </a:p>
        </p:txBody>
      </p:sp>
      <p:sp>
        <p:nvSpPr>
          <p:cNvPr id="178" name="Google Shape;178;g1039891041c_0_43"/>
          <p:cNvSpPr/>
          <p:nvPr/>
        </p:nvSpPr>
        <p:spPr>
          <a:xfrm>
            <a:off x="410367" y="3764733"/>
            <a:ext cx="1511700" cy="831900"/>
          </a:xfrm>
          <a:prstGeom prst="wedgeRoundRectCallout">
            <a:avLst>
              <a:gd fmla="val 445160" name="adj1"/>
              <a:gd fmla="val -115577" name="adj2"/>
              <a:gd fmla="val 0" name="adj3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900"/>
              <a:t>Data Exchange Approach</a:t>
            </a:r>
            <a:endParaRPr sz="1900"/>
          </a:p>
        </p:txBody>
      </p:sp>
      <p:sp>
        <p:nvSpPr>
          <p:cNvPr id="179" name="Google Shape;179;g1039891041c_0_43"/>
          <p:cNvSpPr/>
          <p:nvPr/>
        </p:nvSpPr>
        <p:spPr>
          <a:xfrm>
            <a:off x="410367" y="3764733"/>
            <a:ext cx="1511700" cy="831900"/>
          </a:xfrm>
          <a:prstGeom prst="wedgeRoundRectCallout">
            <a:avLst>
              <a:gd fmla="val 201447" name="adj1"/>
              <a:gd fmla="val 749" name="adj2"/>
              <a:gd fmla="val 0" name="adj3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900"/>
              <a:t>Data Exchange Approach</a:t>
            </a:r>
            <a:endParaRPr sz="1900"/>
          </a:p>
        </p:txBody>
      </p:sp>
      <p:sp>
        <p:nvSpPr>
          <p:cNvPr id="180" name="Google Shape;180;g1039891041c_0_43"/>
          <p:cNvSpPr/>
          <p:nvPr/>
        </p:nvSpPr>
        <p:spPr>
          <a:xfrm>
            <a:off x="410367" y="3764733"/>
            <a:ext cx="1511700" cy="831900"/>
          </a:xfrm>
          <a:prstGeom prst="wedgeRoundRectCallout">
            <a:avLst>
              <a:gd fmla="val 200071" name="adj1"/>
              <a:gd fmla="val 200877" name="adj2"/>
              <a:gd fmla="val 0" name="adj3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900"/>
              <a:t>Data Exchange Approach</a:t>
            </a:r>
            <a:endParaRPr sz="1900"/>
          </a:p>
        </p:txBody>
      </p:sp>
      <p:sp>
        <p:nvSpPr>
          <p:cNvPr id="181" name="Google Shape;181;g1039891041c_0_43"/>
          <p:cNvSpPr/>
          <p:nvPr/>
        </p:nvSpPr>
        <p:spPr>
          <a:xfrm>
            <a:off x="410367" y="3764733"/>
            <a:ext cx="1511700" cy="831900"/>
          </a:xfrm>
          <a:prstGeom prst="wedgeRoundRectCallout">
            <a:avLst>
              <a:gd fmla="val 357727" name="adj1"/>
              <a:gd fmla="val -228149" name="adj2"/>
              <a:gd fmla="val 0" name="adj3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900"/>
              <a:t>Data Exchange Approach</a:t>
            </a:r>
            <a:endParaRPr sz="1900"/>
          </a:p>
        </p:txBody>
      </p:sp>
      <p:sp>
        <p:nvSpPr>
          <p:cNvPr id="182" name="Google Shape;182;g1039891041c_0_43"/>
          <p:cNvSpPr/>
          <p:nvPr/>
        </p:nvSpPr>
        <p:spPr>
          <a:xfrm>
            <a:off x="410367" y="3764733"/>
            <a:ext cx="1511700" cy="831900"/>
          </a:xfrm>
          <a:prstGeom prst="wedgeRoundRectCallout">
            <a:avLst>
              <a:gd fmla="val 287503" name="adj1"/>
              <a:gd fmla="val -228149" name="adj2"/>
              <a:gd fmla="val 0" name="adj3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900"/>
              <a:t>Data Exchange Approach</a:t>
            </a:r>
            <a:endParaRPr sz="1900"/>
          </a:p>
        </p:txBody>
      </p:sp>
      <p:sp>
        <p:nvSpPr>
          <p:cNvPr id="183" name="Google Shape;183;g1039891041c_0_43"/>
          <p:cNvSpPr/>
          <p:nvPr/>
        </p:nvSpPr>
        <p:spPr>
          <a:xfrm>
            <a:off x="410367" y="3764733"/>
            <a:ext cx="1636500" cy="831900"/>
          </a:xfrm>
          <a:prstGeom prst="wedgeRoundRectCallout">
            <a:avLst>
              <a:gd fmla="val 225542" name="adj1"/>
              <a:gd fmla="val -233153" name="adj2"/>
              <a:gd fmla="val 0" name="adj3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900"/>
              <a:t>Data Exchange Approaches</a:t>
            </a:r>
            <a:endParaRPr sz="1900"/>
          </a:p>
        </p:txBody>
      </p:sp>
      <p:sp>
        <p:nvSpPr>
          <p:cNvPr id="184" name="Google Shape;184;g1039891041c_0_43"/>
          <p:cNvSpPr txBox="1"/>
          <p:nvPr>
            <p:ph type="title"/>
          </p:nvPr>
        </p:nvSpPr>
        <p:spPr>
          <a:xfrm>
            <a:off x="3438767" y="225533"/>
            <a:ext cx="8753100" cy="455700"/>
          </a:xfrm>
          <a:prstGeom prst="rect">
            <a:avLst/>
          </a:prstGeom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Data Exchange Approaches in EOSC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039891041c_0_70"/>
          <p:cNvSpPr txBox="1"/>
          <p:nvPr>
            <p:ph idx="2" type="body"/>
          </p:nvPr>
        </p:nvSpPr>
        <p:spPr>
          <a:xfrm>
            <a:off x="1082933" y="1825633"/>
            <a:ext cx="5032800" cy="42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rmAutofit/>
          </a:bodyPr>
          <a:lstStyle/>
          <a:p>
            <a:pPr indent="-476250" lvl="0" marL="609600" rtl="0" algn="l">
              <a:spcBef>
                <a:spcPts val="1000"/>
              </a:spcBef>
              <a:spcAft>
                <a:spcPts val="0"/>
              </a:spcAft>
              <a:buSzPts val="2700"/>
              <a:buChar char="•"/>
            </a:pPr>
            <a:r>
              <a:rPr lang="nl-NL"/>
              <a:t>Visibility and Security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76250" lvl="0" marL="609600" rtl="0" algn="l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700"/>
              <a:buChar char="•"/>
            </a:pPr>
            <a:r>
              <a:rPr lang="nl-NL">
                <a:solidFill>
                  <a:srgbClr val="FF0000"/>
                </a:solidFill>
              </a:rPr>
              <a:t>Findability</a:t>
            </a:r>
            <a:endParaRPr>
              <a:solidFill>
                <a:srgbClr val="FF0000"/>
              </a:solidFill>
            </a:endParaRPr>
          </a:p>
          <a:p>
            <a:pPr indent="-476250" lvl="0" marL="6096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700"/>
              <a:buChar char="•"/>
            </a:pPr>
            <a:r>
              <a:rPr lang="nl-NL">
                <a:solidFill>
                  <a:srgbClr val="FF0000"/>
                </a:solidFill>
              </a:rPr>
              <a:t>Accessibility</a:t>
            </a:r>
            <a:endParaRPr>
              <a:solidFill>
                <a:srgbClr val="FF0000"/>
              </a:solidFill>
            </a:endParaRPr>
          </a:p>
          <a:p>
            <a:pPr indent="-476250" lvl="0" marL="6096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700"/>
              <a:buChar char="•"/>
            </a:pPr>
            <a:r>
              <a:rPr lang="nl-NL">
                <a:solidFill>
                  <a:srgbClr val="FF0000"/>
                </a:solidFill>
              </a:rPr>
              <a:t>Interoperability</a:t>
            </a:r>
            <a:endParaRPr>
              <a:solidFill>
                <a:srgbClr val="FF0000"/>
              </a:solidFill>
            </a:endParaRPr>
          </a:p>
          <a:p>
            <a:pPr indent="-476250" lvl="0" marL="6096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700"/>
              <a:buChar char="•"/>
            </a:pPr>
            <a:r>
              <a:rPr lang="nl-NL">
                <a:solidFill>
                  <a:srgbClr val="FF0000"/>
                </a:solidFill>
              </a:rPr>
              <a:t>Reusability</a:t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  <a:p>
            <a:pPr indent="-476250" lvl="0" marL="609600" rtl="0" algn="l">
              <a:spcBef>
                <a:spcPts val="1000"/>
              </a:spcBef>
              <a:spcAft>
                <a:spcPts val="0"/>
              </a:spcAft>
              <a:buSzPts val="2700"/>
              <a:buChar char="•"/>
            </a:pPr>
            <a:r>
              <a:rPr lang="nl-NL"/>
              <a:t>Quality and Fitness for Use</a:t>
            </a:r>
            <a:endParaRPr/>
          </a:p>
        </p:txBody>
      </p:sp>
      <p:sp>
        <p:nvSpPr>
          <p:cNvPr id="190" name="Google Shape;190;g1039891041c_0_70"/>
          <p:cNvSpPr txBox="1"/>
          <p:nvPr>
            <p:ph type="title"/>
          </p:nvPr>
        </p:nvSpPr>
        <p:spPr>
          <a:xfrm>
            <a:off x="3438769" y="225527"/>
            <a:ext cx="63051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3300"/>
              <a:buFont typeface="Calibri"/>
              <a:buNone/>
            </a:pPr>
            <a:r>
              <a:rPr lang="nl-NL"/>
              <a:t>Key Characteristics of a DEA</a:t>
            </a:r>
            <a:endParaRPr/>
          </a:p>
        </p:txBody>
      </p:sp>
      <p:sp>
        <p:nvSpPr>
          <p:cNvPr id="191" name="Google Shape;191;g1039891041c_0_70"/>
          <p:cNvSpPr txBox="1"/>
          <p:nvPr>
            <p:ph idx="1" type="subTitle"/>
          </p:nvPr>
        </p:nvSpPr>
        <p:spPr>
          <a:xfrm>
            <a:off x="3438768" y="837811"/>
            <a:ext cx="6305100" cy="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700"/>
              <a:buFont typeface="Arial"/>
              <a:buNone/>
            </a:pPr>
            <a:r>
              <a:rPr lang="nl-NL"/>
              <a:t>Dimensions for Comparison</a:t>
            </a:r>
            <a:endParaRPr/>
          </a:p>
        </p:txBody>
      </p:sp>
      <p:sp>
        <p:nvSpPr>
          <p:cNvPr id="192" name="Google Shape;192;g1039891041c_0_70"/>
          <p:cNvSpPr txBox="1"/>
          <p:nvPr>
            <p:ph idx="3" type="body"/>
          </p:nvPr>
        </p:nvSpPr>
        <p:spPr>
          <a:xfrm>
            <a:off x="6199909" y="1825625"/>
            <a:ext cx="5756400" cy="4263300"/>
          </a:xfrm>
          <a:prstGeom prst="rect">
            <a:avLst/>
          </a:prstGeom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-476250" lvl="0" marL="609600" rtl="0" algn="l">
              <a:spcBef>
                <a:spcPts val="1000"/>
              </a:spcBef>
              <a:spcAft>
                <a:spcPts val="0"/>
              </a:spcAft>
              <a:buSzPts val="2700"/>
              <a:buChar char="•"/>
            </a:pPr>
            <a:r>
              <a:rPr lang="nl-NL"/>
              <a:t>Community</a:t>
            </a:r>
            <a:endParaRPr/>
          </a:p>
          <a:p>
            <a:pPr indent="-476250" lvl="0" marL="609600" rtl="0" algn="l"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nl-NL"/>
              <a:t>Purpose</a:t>
            </a:r>
            <a:endParaRPr/>
          </a:p>
          <a:p>
            <a:pPr indent="-476250" lvl="0" marL="609600" rtl="0" algn="l"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nl-NL"/>
              <a:t>Governance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039891041c_0_77"/>
          <p:cNvSpPr txBox="1"/>
          <p:nvPr>
            <p:ph type="title"/>
          </p:nvPr>
        </p:nvSpPr>
        <p:spPr>
          <a:xfrm>
            <a:off x="3438769" y="225527"/>
            <a:ext cx="6305100" cy="455700"/>
          </a:xfrm>
          <a:prstGeom prst="rect">
            <a:avLst/>
          </a:prstGeom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Spectrum of DEAs</a:t>
            </a:r>
            <a:endParaRPr/>
          </a:p>
        </p:txBody>
      </p:sp>
      <p:sp>
        <p:nvSpPr>
          <p:cNvPr id="199" name="Google Shape;199;g1039891041c_0_77"/>
          <p:cNvSpPr txBox="1"/>
          <p:nvPr>
            <p:ph idx="1" type="subTitle"/>
          </p:nvPr>
        </p:nvSpPr>
        <p:spPr>
          <a:xfrm>
            <a:off x="3438768" y="837811"/>
            <a:ext cx="6305100" cy="497100"/>
          </a:xfrm>
          <a:prstGeom prst="rect">
            <a:avLst/>
          </a:prstGeom>
        </p:spPr>
        <p:txBody>
          <a:bodyPr anchorCtr="0" anchor="t" bIns="60925" lIns="121900" spcFirstLastPara="1" rIns="121900" wrap="square" tIns="60925">
            <a:sp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0" name="Google Shape;200;g1039891041c_0_77"/>
          <p:cNvPicPr preferRelativeResize="0"/>
          <p:nvPr/>
        </p:nvPicPr>
        <p:blipFill rotWithShape="1">
          <a:blip r:embed="rId3">
            <a:alphaModFix/>
          </a:blip>
          <a:srcRect b="57632" l="0" r="0" t="0"/>
          <a:stretch/>
        </p:blipFill>
        <p:spPr>
          <a:xfrm>
            <a:off x="203200" y="3971801"/>
            <a:ext cx="11785599" cy="1010234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g1039891041c_0_77"/>
          <p:cNvSpPr txBox="1"/>
          <p:nvPr/>
        </p:nvSpPr>
        <p:spPr>
          <a:xfrm rot="-2740324">
            <a:off x="165557" y="2664153"/>
            <a:ext cx="2748996" cy="538848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1900">
                <a:solidFill>
                  <a:schemeClr val="accent1"/>
                </a:solidFill>
              </a:rPr>
              <a:t>Exchange Agreement</a:t>
            </a:r>
            <a:endParaRPr b="1" sz="1900">
              <a:solidFill>
                <a:schemeClr val="accent1"/>
              </a:solidFill>
            </a:endParaRPr>
          </a:p>
        </p:txBody>
      </p:sp>
      <p:sp>
        <p:nvSpPr>
          <p:cNvPr id="202" name="Google Shape;202;g1039891041c_0_77"/>
          <p:cNvSpPr txBox="1"/>
          <p:nvPr/>
        </p:nvSpPr>
        <p:spPr>
          <a:xfrm rot="-2740495">
            <a:off x="2136192" y="2835753"/>
            <a:ext cx="2269122" cy="538848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1900">
                <a:solidFill>
                  <a:schemeClr val="accent1"/>
                </a:solidFill>
              </a:rPr>
              <a:t>Data Ecosystem</a:t>
            </a:r>
            <a:endParaRPr b="1" sz="1900">
              <a:solidFill>
                <a:schemeClr val="accent1"/>
              </a:solidFill>
            </a:endParaRPr>
          </a:p>
        </p:txBody>
      </p:sp>
      <p:sp>
        <p:nvSpPr>
          <p:cNvPr id="203" name="Google Shape;203;g1039891041c_0_77"/>
          <p:cNvSpPr txBox="1"/>
          <p:nvPr/>
        </p:nvSpPr>
        <p:spPr>
          <a:xfrm rot="-2740293">
            <a:off x="3539612" y="2456253"/>
            <a:ext cx="3330277" cy="538848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1900">
                <a:solidFill>
                  <a:schemeClr val="accent1"/>
                </a:solidFill>
              </a:rPr>
              <a:t>Between Data Ecosystems</a:t>
            </a:r>
            <a:endParaRPr b="1" sz="1900">
              <a:solidFill>
                <a:schemeClr val="accent1"/>
              </a:solidFill>
            </a:endParaRPr>
          </a:p>
        </p:txBody>
      </p:sp>
      <p:sp>
        <p:nvSpPr>
          <p:cNvPr id="204" name="Google Shape;204;g1039891041c_0_77"/>
          <p:cNvSpPr txBox="1"/>
          <p:nvPr/>
        </p:nvSpPr>
        <p:spPr>
          <a:xfrm rot="-2739590">
            <a:off x="10192603" y="3107253"/>
            <a:ext cx="1510480" cy="538848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1900">
                <a:solidFill>
                  <a:schemeClr val="accent1"/>
                </a:solidFill>
              </a:rPr>
              <a:t>Open Data</a:t>
            </a:r>
            <a:endParaRPr b="1" sz="1900">
              <a:solidFill>
                <a:schemeClr val="accent1"/>
              </a:solidFill>
            </a:endParaRPr>
          </a:p>
        </p:txBody>
      </p:sp>
      <p:sp>
        <p:nvSpPr>
          <p:cNvPr id="205" name="Google Shape;205;g1039891041c_0_77"/>
          <p:cNvSpPr txBox="1"/>
          <p:nvPr/>
        </p:nvSpPr>
        <p:spPr>
          <a:xfrm rot="-2740055">
            <a:off x="8370204" y="2774853"/>
            <a:ext cx="2439684" cy="538848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1900">
                <a:solidFill>
                  <a:schemeClr val="accent1"/>
                </a:solidFill>
              </a:rPr>
              <a:t>Public Data Space</a:t>
            </a:r>
            <a:endParaRPr b="1" sz="1900">
              <a:solidFill>
                <a:schemeClr val="accent1"/>
              </a:solidFill>
            </a:endParaRPr>
          </a:p>
        </p:txBody>
      </p:sp>
      <p:sp>
        <p:nvSpPr>
          <p:cNvPr id="206" name="Google Shape;206;g1039891041c_0_77"/>
          <p:cNvSpPr txBox="1"/>
          <p:nvPr/>
        </p:nvSpPr>
        <p:spPr>
          <a:xfrm rot="-2740109">
            <a:off x="5825752" y="2411853"/>
            <a:ext cx="3454593" cy="538848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1900">
                <a:solidFill>
                  <a:schemeClr val="accent1"/>
                </a:solidFill>
              </a:rPr>
              <a:t>Federated Data Ecosystem</a:t>
            </a:r>
            <a:endParaRPr b="1" sz="1900">
              <a:solidFill>
                <a:schemeClr val="accent1"/>
              </a:solidFill>
            </a:endParaRPr>
          </a:p>
        </p:txBody>
      </p:sp>
      <p:cxnSp>
        <p:nvCxnSpPr>
          <p:cNvPr id="207" name="Google Shape;207;g1039891041c_0_77"/>
          <p:cNvCxnSpPr/>
          <p:nvPr/>
        </p:nvCxnSpPr>
        <p:spPr>
          <a:xfrm>
            <a:off x="390800" y="5294600"/>
            <a:ext cx="114105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8" name="Google Shape;208;g1039891041c_0_77"/>
          <p:cNvSpPr txBox="1"/>
          <p:nvPr/>
        </p:nvSpPr>
        <p:spPr>
          <a:xfrm>
            <a:off x="4563800" y="5196067"/>
            <a:ext cx="30645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1900">
                <a:solidFill>
                  <a:srgbClr val="31538F"/>
                </a:solidFill>
              </a:rPr>
              <a:t>Increasing Data Visibility</a:t>
            </a:r>
            <a:endParaRPr b="1" sz="1900">
              <a:solidFill>
                <a:srgbClr val="31538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039891041c_0_92"/>
          <p:cNvSpPr txBox="1"/>
          <p:nvPr>
            <p:ph type="title"/>
          </p:nvPr>
        </p:nvSpPr>
        <p:spPr>
          <a:xfrm>
            <a:off x="3438766" y="225533"/>
            <a:ext cx="8753100" cy="455700"/>
          </a:xfrm>
          <a:prstGeom prst="rect">
            <a:avLst/>
          </a:prstGeom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nl-NL"/>
              <a:t>With an Exchange Agreement</a:t>
            </a:r>
            <a:endParaRPr/>
          </a:p>
        </p:txBody>
      </p:sp>
      <p:sp>
        <p:nvSpPr>
          <p:cNvPr id="215" name="Google Shape;215;g1039891041c_0_92"/>
          <p:cNvSpPr txBox="1"/>
          <p:nvPr>
            <p:ph idx="1" type="subTitle"/>
          </p:nvPr>
        </p:nvSpPr>
        <p:spPr>
          <a:xfrm>
            <a:off x="3438768" y="837811"/>
            <a:ext cx="6305100" cy="497100"/>
          </a:xfrm>
          <a:prstGeom prst="rect">
            <a:avLst/>
          </a:prstGeom>
        </p:spPr>
        <p:txBody>
          <a:bodyPr anchorCtr="0" anchor="t" bIns="60925" lIns="121900" spcFirstLastPara="1" rIns="121900" wrap="square" tIns="609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nl-NL"/>
              <a:t>Data Exchange between Parties C and D</a:t>
            </a:r>
            <a:endParaRPr/>
          </a:p>
        </p:txBody>
      </p:sp>
      <p:sp>
        <p:nvSpPr>
          <p:cNvPr id="216" name="Google Shape;216;g1039891041c_0_92"/>
          <p:cNvSpPr/>
          <p:nvPr/>
        </p:nvSpPr>
        <p:spPr>
          <a:xfrm>
            <a:off x="3294900" y="4055300"/>
            <a:ext cx="713999" cy="79722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accent2"/>
                </a:solidFill>
                <a:latin typeface="Arial"/>
              </a:rPr>
              <a:t>C</a:t>
            </a:r>
          </a:p>
        </p:txBody>
      </p:sp>
      <p:sp>
        <p:nvSpPr>
          <p:cNvPr id="217" name="Google Shape;217;g1039891041c_0_92"/>
          <p:cNvSpPr/>
          <p:nvPr/>
        </p:nvSpPr>
        <p:spPr>
          <a:xfrm>
            <a:off x="8250733" y="4055300"/>
            <a:ext cx="667752" cy="77136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accent2"/>
                </a:solidFill>
                <a:latin typeface="Arial"/>
              </a:rPr>
              <a:t>D</a:t>
            </a:r>
          </a:p>
        </p:txBody>
      </p:sp>
      <p:sp>
        <p:nvSpPr>
          <p:cNvPr id="218" name="Google Shape;218;g1039891041c_0_92"/>
          <p:cNvSpPr/>
          <p:nvPr/>
        </p:nvSpPr>
        <p:spPr>
          <a:xfrm>
            <a:off x="5438633" y="3056370"/>
            <a:ext cx="1314738" cy="999000"/>
          </a:xfrm>
          <a:prstGeom prst="flowChartDocumen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1600">
                <a:solidFill>
                  <a:srgbClr val="0E67AD"/>
                </a:solidFill>
              </a:rPr>
              <a:t>Agreement for each Exchange</a:t>
            </a:r>
            <a:endParaRPr b="1" sz="1600">
              <a:solidFill>
                <a:srgbClr val="0E67AD"/>
              </a:solidFill>
            </a:endParaRPr>
          </a:p>
        </p:txBody>
      </p:sp>
      <p:cxnSp>
        <p:nvCxnSpPr>
          <p:cNvPr id="219" name="Google Shape;219;g1039891041c_0_92"/>
          <p:cNvCxnSpPr>
            <a:endCxn id="218" idx="1"/>
          </p:cNvCxnSpPr>
          <p:nvPr/>
        </p:nvCxnSpPr>
        <p:spPr>
          <a:xfrm flipH="1" rot="10800000">
            <a:off x="3983933" y="3555870"/>
            <a:ext cx="1454700" cy="765900"/>
          </a:xfrm>
          <a:prstGeom prst="straightConnector1">
            <a:avLst/>
          </a:prstGeom>
          <a:noFill/>
          <a:ln cap="flat" cmpd="sng" w="28575">
            <a:solidFill>
              <a:srgbClr val="0E67AD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0" name="Google Shape;220;g1039891041c_0_92"/>
          <p:cNvCxnSpPr/>
          <p:nvPr/>
        </p:nvCxnSpPr>
        <p:spPr>
          <a:xfrm>
            <a:off x="3995000" y="4391367"/>
            <a:ext cx="4202100" cy="120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1" name="Google Shape;221;g1039891041c_0_92"/>
          <p:cNvCxnSpPr>
            <a:endCxn id="218" idx="3"/>
          </p:cNvCxnSpPr>
          <p:nvPr/>
        </p:nvCxnSpPr>
        <p:spPr>
          <a:xfrm rot="10800000">
            <a:off x="6753371" y="3555870"/>
            <a:ext cx="1438500" cy="756000"/>
          </a:xfrm>
          <a:prstGeom prst="straightConnector1">
            <a:avLst/>
          </a:prstGeom>
          <a:noFill/>
          <a:ln cap="flat" cmpd="sng" w="28575">
            <a:solidFill>
              <a:srgbClr val="0E67AD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2" name="Google Shape;222;g1039891041c_0_92"/>
          <p:cNvSpPr txBox="1"/>
          <p:nvPr/>
        </p:nvSpPr>
        <p:spPr>
          <a:xfrm>
            <a:off x="5105400" y="4337900"/>
            <a:ext cx="1981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1600">
                <a:solidFill>
                  <a:srgbClr val="FF0000"/>
                </a:solidFill>
              </a:rPr>
              <a:t>Data Transfer</a:t>
            </a:r>
            <a:endParaRPr b="1" sz="16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2021-01-21T09:54:07Z</dcterms:created>
  <dc:creator>Dimple Sokartara</dc:creator>
</cp:coreProperties>
</file>