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50" r:id="rId5"/>
    <p:sldMasterId id="2147483656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4" roundtripDataSignature="AMtx7mhQV93GX8jDrUIuwx5B/zN1KUwC6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customschemas.google.com/relationships/presentationmetadata" Target="metadata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deec420ccf_0_18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9" name="Google Shape;89;gdeec420ccf_0_18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df519dacc3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gdf519dacc3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f5e60d95bc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5" name="Google Shape;105;gf5e60d95bc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e1ccbe31d5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3" name="Google Shape;113;ge1ccbe31d5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f5e60d95b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Google Shape;121;gf5e60d95b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deec420ccf_0_35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9" name="Google Shape;129;gdeec420ccf_0_35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gdeec420ccf_0_205"/>
          <p:cNvSpPr txBox="1"/>
          <p:nvPr>
            <p:ph idx="1" type="body"/>
          </p:nvPr>
        </p:nvSpPr>
        <p:spPr>
          <a:xfrm>
            <a:off x="727710" y="695714"/>
            <a:ext cx="6365400" cy="43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gdeec420ccf_0_205"/>
          <p:cNvSpPr txBox="1"/>
          <p:nvPr>
            <p:ph idx="2" type="body"/>
          </p:nvPr>
        </p:nvSpPr>
        <p:spPr>
          <a:xfrm>
            <a:off x="727711" y="1236848"/>
            <a:ext cx="6365100" cy="48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gdeec420ccf_0_205"/>
          <p:cNvSpPr txBox="1"/>
          <p:nvPr>
            <p:ph idx="3" type="body"/>
          </p:nvPr>
        </p:nvSpPr>
        <p:spPr>
          <a:xfrm>
            <a:off x="727710" y="1837855"/>
            <a:ext cx="4100400" cy="9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gdeec420ccf_0_205"/>
          <p:cNvSpPr txBox="1"/>
          <p:nvPr>
            <p:ph idx="4" type="body"/>
          </p:nvPr>
        </p:nvSpPr>
        <p:spPr>
          <a:xfrm>
            <a:off x="1983568" y="3635168"/>
            <a:ext cx="4100400" cy="31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gdeec420ccf_0_205"/>
          <p:cNvSpPr txBox="1"/>
          <p:nvPr>
            <p:ph idx="5" type="body"/>
          </p:nvPr>
        </p:nvSpPr>
        <p:spPr>
          <a:xfrm>
            <a:off x="1983567" y="4263329"/>
            <a:ext cx="4100400" cy="31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gdeec420ccf_0_205"/>
          <p:cNvSpPr txBox="1"/>
          <p:nvPr>
            <p:ph idx="6" type="body"/>
          </p:nvPr>
        </p:nvSpPr>
        <p:spPr>
          <a:xfrm>
            <a:off x="1983568" y="3946665"/>
            <a:ext cx="4100400" cy="31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gdeec420ccf_0_205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(template)">
  <p:cSld name="Title and content (template)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deec420ccf_0_301"/>
          <p:cNvSpPr txBox="1"/>
          <p:nvPr>
            <p:ph idx="1" type="subTitle"/>
          </p:nvPr>
        </p:nvSpPr>
        <p:spPr>
          <a:xfrm>
            <a:off x="347370" y="729114"/>
            <a:ext cx="7553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1" sz="2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gdeec420ccf_0_301"/>
          <p:cNvSpPr txBox="1"/>
          <p:nvPr>
            <p:ph type="title"/>
          </p:nvPr>
        </p:nvSpPr>
        <p:spPr>
          <a:xfrm>
            <a:off x="347370" y="359374"/>
            <a:ext cx="7553100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b="1" i="0" sz="2500" u="none" cap="none" strike="noStrik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gdeec420ccf_0_301"/>
          <p:cNvSpPr txBox="1"/>
          <p:nvPr>
            <p:ph idx="10" type="dt"/>
          </p:nvPr>
        </p:nvSpPr>
        <p:spPr>
          <a:xfrm>
            <a:off x="7898890" y="4780436"/>
            <a:ext cx="804000" cy="27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gdeec420ccf_0_301"/>
          <p:cNvSpPr txBox="1"/>
          <p:nvPr>
            <p:ph idx="11" type="ftr"/>
          </p:nvPr>
        </p:nvSpPr>
        <p:spPr>
          <a:xfrm>
            <a:off x="5544542" y="4773860"/>
            <a:ext cx="2031600" cy="28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gdeec420ccf_0_301"/>
          <p:cNvSpPr txBox="1"/>
          <p:nvPr>
            <p:ph idx="12" type="sldNum"/>
          </p:nvPr>
        </p:nvSpPr>
        <p:spPr>
          <a:xfrm>
            <a:off x="8758371" y="4773860"/>
            <a:ext cx="332400" cy="2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8" name="Google Shape;38;gdeec420ccf_0_301"/>
          <p:cNvSpPr txBox="1"/>
          <p:nvPr>
            <p:ph idx="2" type="body"/>
          </p:nvPr>
        </p:nvSpPr>
        <p:spPr>
          <a:xfrm>
            <a:off x="347663" y="1190625"/>
            <a:ext cx="7504200" cy="3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0801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□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⮚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 (template)">
  <p:cSld name="1_Title and content (template)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deec420ccf_0_295"/>
          <p:cNvSpPr txBox="1"/>
          <p:nvPr>
            <p:ph idx="1" type="subTitle"/>
          </p:nvPr>
        </p:nvSpPr>
        <p:spPr>
          <a:xfrm>
            <a:off x="420612" y="875101"/>
            <a:ext cx="7552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1" sz="2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gdeec420ccf_0_295"/>
          <p:cNvSpPr txBox="1"/>
          <p:nvPr>
            <p:ph type="title"/>
          </p:nvPr>
        </p:nvSpPr>
        <p:spPr>
          <a:xfrm>
            <a:off x="420611" y="457508"/>
            <a:ext cx="7552500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b="1" i="0" sz="2500" u="none" cap="none" strike="noStrik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gdeec420ccf_0_295"/>
          <p:cNvSpPr txBox="1"/>
          <p:nvPr>
            <p:ph idx="10" type="dt"/>
          </p:nvPr>
        </p:nvSpPr>
        <p:spPr>
          <a:xfrm>
            <a:off x="7898890" y="4780436"/>
            <a:ext cx="804000" cy="27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gdeec420ccf_0_295"/>
          <p:cNvSpPr txBox="1"/>
          <p:nvPr>
            <p:ph idx="11" type="ftr"/>
          </p:nvPr>
        </p:nvSpPr>
        <p:spPr>
          <a:xfrm>
            <a:off x="5544542" y="4773860"/>
            <a:ext cx="2031600" cy="28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gdeec420ccf_0_295"/>
          <p:cNvSpPr txBox="1"/>
          <p:nvPr>
            <p:ph idx="12" type="sldNum"/>
          </p:nvPr>
        </p:nvSpPr>
        <p:spPr>
          <a:xfrm>
            <a:off x="8758371" y="4773860"/>
            <a:ext cx="332400" cy="2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ext 2 columns">
  <p:cSld name="1_Text 2 column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deec420ccf_0_308"/>
          <p:cNvSpPr txBox="1"/>
          <p:nvPr>
            <p:ph idx="10" type="dt"/>
          </p:nvPr>
        </p:nvSpPr>
        <p:spPr>
          <a:xfrm>
            <a:off x="7898890" y="4780436"/>
            <a:ext cx="804000" cy="27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gdeec420ccf_0_308"/>
          <p:cNvSpPr txBox="1"/>
          <p:nvPr>
            <p:ph idx="11" type="ftr"/>
          </p:nvPr>
        </p:nvSpPr>
        <p:spPr>
          <a:xfrm>
            <a:off x="5544542" y="4773860"/>
            <a:ext cx="2031600" cy="28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gdeec420ccf_0_308"/>
          <p:cNvSpPr txBox="1"/>
          <p:nvPr>
            <p:ph idx="12" type="sldNum"/>
          </p:nvPr>
        </p:nvSpPr>
        <p:spPr>
          <a:xfrm>
            <a:off x="8758371" y="4773860"/>
            <a:ext cx="332400" cy="2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9" name="Google Shape;49;gdeec420ccf_0_308"/>
          <p:cNvSpPr txBox="1"/>
          <p:nvPr>
            <p:ph idx="1" type="subTitle"/>
          </p:nvPr>
        </p:nvSpPr>
        <p:spPr>
          <a:xfrm>
            <a:off x="347369" y="729114"/>
            <a:ext cx="7529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1" sz="2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gdeec420ccf_0_308"/>
          <p:cNvSpPr txBox="1"/>
          <p:nvPr>
            <p:ph type="title"/>
          </p:nvPr>
        </p:nvSpPr>
        <p:spPr>
          <a:xfrm>
            <a:off x="347368" y="359374"/>
            <a:ext cx="7529100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b="1" i="0" sz="2500" u="none" cap="none" strike="noStrik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gdeec420ccf_0_308"/>
          <p:cNvSpPr txBox="1"/>
          <p:nvPr>
            <p:ph idx="2" type="body"/>
          </p:nvPr>
        </p:nvSpPr>
        <p:spPr>
          <a:xfrm>
            <a:off x="347369" y="1154494"/>
            <a:ext cx="3821100" cy="350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EF82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gdeec420ccf_0_308"/>
          <p:cNvSpPr txBox="1"/>
          <p:nvPr>
            <p:ph idx="3" type="body"/>
          </p:nvPr>
        </p:nvSpPr>
        <p:spPr>
          <a:xfrm>
            <a:off x="4499631" y="1154494"/>
            <a:ext cx="3821100" cy="350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EF82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3 Columns">
  <p:cSld name="1_3 Columns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deec420ccf_0_316"/>
          <p:cNvSpPr txBox="1"/>
          <p:nvPr>
            <p:ph idx="10" type="dt"/>
          </p:nvPr>
        </p:nvSpPr>
        <p:spPr>
          <a:xfrm>
            <a:off x="7898890" y="4780436"/>
            <a:ext cx="804000" cy="27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gdeec420ccf_0_316"/>
          <p:cNvSpPr txBox="1"/>
          <p:nvPr>
            <p:ph idx="11" type="ftr"/>
          </p:nvPr>
        </p:nvSpPr>
        <p:spPr>
          <a:xfrm>
            <a:off x="5544542" y="4773860"/>
            <a:ext cx="2031600" cy="28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gdeec420ccf_0_316"/>
          <p:cNvSpPr txBox="1"/>
          <p:nvPr>
            <p:ph idx="12" type="sldNum"/>
          </p:nvPr>
        </p:nvSpPr>
        <p:spPr>
          <a:xfrm>
            <a:off x="8758371" y="4773860"/>
            <a:ext cx="332400" cy="2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7" name="Google Shape;57;gdeec420ccf_0_316"/>
          <p:cNvSpPr txBox="1"/>
          <p:nvPr>
            <p:ph idx="1" type="subTitle"/>
          </p:nvPr>
        </p:nvSpPr>
        <p:spPr>
          <a:xfrm>
            <a:off x="347370" y="729114"/>
            <a:ext cx="7558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1" sz="2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gdeec420ccf_0_316"/>
          <p:cNvSpPr txBox="1"/>
          <p:nvPr>
            <p:ph type="title"/>
          </p:nvPr>
        </p:nvSpPr>
        <p:spPr>
          <a:xfrm>
            <a:off x="347369" y="358385"/>
            <a:ext cx="7558200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b="1" i="0" sz="2500" u="none" cap="none" strike="noStrik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Google Shape;59;gdeec420ccf_0_316"/>
          <p:cNvSpPr txBox="1"/>
          <p:nvPr>
            <p:ph idx="2" type="body"/>
          </p:nvPr>
        </p:nvSpPr>
        <p:spPr>
          <a:xfrm>
            <a:off x="347370" y="1154494"/>
            <a:ext cx="2681700" cy="350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EF82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Google Shape;60;gdeec420ccf_0_316"/>
          <p:cNvSpPr txBox="1"/>
          <p:nvPr>
            <p:ph idx="3" type="body"/>
          </p:nvPr>
        </p:nvSpPr>
        <p:spPr>
          <a:xfrm>
            <a:off x="5962650" y="1154493"/>
            <a:ext cx="2681700" cy="350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EF82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Google Shape;61;gdeec420ccf_0_316"/>
          <p:cNvSpPr txBox="1"/>
          <p:nvPr>
            <p:ph idx="4" type="body"/>
          </p:nvPr>
        </p:nvSpPr>
        <p:spPr>
          <a:xfrm>
            <a:off x="3155010" y="1154494"/>
            <a:ext cx="2681700" cy="350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EF82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ext + image">
  <p:cSld name="1_Text + image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deec420ccf_0_325"/>
          <p:cNvSpPr txBox="1"/>
          <p:nvPr>
            <p:ph idx="10" type="dt"/>
          </p:nvPr>
        </p:nvSpPr>
        <p:spPr>
          <a:xfrm>
            <a:off x="7898890" y="4780436"/>
            <a:ext cx="804000" cy="27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gdeec420ccf_0_325"/>
          <p:cNvSpPr txBox="1"/>
          <p:nvPr>
            <p:ph idx="11" type="ftr"/>
          </p:nvPr>
        </p:nvSpPr>
        <p:spPr>
          <a:xfrm>
            <a:off x="5544542" y="4773860"/>
            <a:ext cx="2031600" cy="28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gdeec420ccf_0_325"/>
          <p:cNvSpPr txBox="1"/>
          <p:nvPr>
            <p:ph idx="12" type="sldNum"/>
          </p:nvPr>
        </p:nvSpPr>
        <p:spPr>
          <a:xfrm>
            <a:off x="8758371" y="4773860"/>
            <a:ext cx="332400" cy="2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6" name="Google Shape;66;gdeec420ccf_0_325"/>
          <p:cNvSpPr txBox="1"/>
          <p:nvPr>
            <p:ph idx="1" type="subTitle"/>
          </p:nvPr>
        </p:nvSpPr>
        <p:spPr>
          <a:xfrm>
            <a:off x="347368" y="729114"/>
            <a:ext cx="7553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1" sz="2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gdeec420ccf_0_325"/>
          <p:cNvSpPr txBox="1"/>
          <p:nvPr>
            <p:ph type="title"/>
          </p:nvPr>
        </p:nvSpPr>
        <p:spPr>
          <a:xfrm>
            <a:off x="347368" y="359288"/>
            <a:ext cx="7553100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b="1" i="0" sz="2500" u="none" cap="none" strike="noStrik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Google Shape;68;gdeec420ccf_0_325"/>
          <p:cNvSpPr txBox="1"/>
          <p:nvPr>
            <p:ph idx="2" type="body"/>
          </p:nvPr>
        </p:nvSpPr>
        <p:spPr>
          <a:xfrm>
            <a:off x="347369" y="1154494"/>
            <a:ext cx="3821100" cy="350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EF82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Google Shape;69;gdeec420ccf_0_325"/>
          <p:cNvSpPr/>
          <p:nvPr>
            <p:ph idx="3" type="pic"/>
          </p:nvPr>
        </p:nvSpPr>
        <p:spPr>
          <a:xfrm>
            <a:off x="4357981" y="1154666"/>
            <a:ext cx="4438800" cy="35004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deec420ccf_0_373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1.jpg"/><Relationship Id="rId3" Type="http://schemas.openxmlformats.org/officeDocument/2006/relationships/slideLayout" Target="../slideLayouts/slideLayout1.xml"/><Relationship Id="rId4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hyperlink" Target="http://www.egi.eu/projects/egi-ace" TargetMode="External"/><Relationship Id="rId2" Type="http://schemas.openxmlformats.org/officeDocument/2006/relationships/image" Target="../media/image7.png"/><Relationship Id="rId3" Type="http://schemas.openxmlformats.org/officeDocument/2006/relationships/hyperlink" Target="https://www.linkedin.com/company/egi-foundation" TargetMode="External"/><Relationship Id="rId4" Type="http://schemas.openxmlformats.org/officeDocument/2006/relationships/image" Target="../media/image6.png"/><Relationship Id="rId11" Type="http://schemas.openxmlformats.org/officeDocument/2006/relationships/theme" Target="../theme/theme3.xml"/><Relationship Id="rId10" Type="http://schemas.openxmlformats.org/officeDocument/2006/relationships/slideLayout" Target="../slideLayouts/slideLayout7.xml"/><Relationship Id="rId9" Type="http://schemas.openxmlformats.org/officeDocument/2006/relationships/hyperlink" Target="https://twitter.com/egi_einfra" TargetMode="External"/><Relationship Id="rId5" Type="http://schemas.openxmlformats.org/officeDocument/2006/relationships/hyperlink" Target="https://twitter.com/EGI_eInfra?ref_src=twsrc%5Egoogle%7Ctwcamp%5Eserp%7Ctwgr%5Eauthor" TargetMode="External"/><Relationship Id="rId6" Type="http://schemas.openxmlformats.org/officeDocument/2006/relationships/image" Target="../media/image5.png"/><Relationship Id="rId7" Type="http://schemas.openxmlformats.org/officeDocument/2006/relationships/image" Target="../media/image3.jpg"/><Relationship Id="rId8" Type="http://schemas.openxmlformats.org/officeDocument/2006/relationships/hyperlink" Target="https://nl.linkedin.com/company/egi-foundation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deec420ccf_0_196"/>
          <p:cNvSpPr/>
          <p:nvPr/>
        </p:nvSpPr>
        <p:spPr>
          <a:xfrm>
            <a:off x="5915" y="0"/>
            <a:ext cx="9144000" cy="5143500"/>
          </a:xfrm>
          <a:prstGeom prst="rect">
            <a:avLst/>
          </a:prstGeom>
          <a:solidFill>
            <a:srgbClr val="EF82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t/>
            </a:r>
            <a:endParaRPr b="0" i="0" sz="105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gdeec420ccf_0_196"/>
          <p:cNvSpPr/>
          <p:nvPr/>
        </p:nvSpPr>
        <p:spPr>
          <a:xfrm flipH="1" rot="5400000">
            <a:off x="2008998" y="-2014990"/>
            <a:ext cx="5143795" cy="9173184"/>
          </a:xfrm>
          <a:custGeom>
            <a:rect b="b" l="l" r="r" t="t"/>
            <a:pathLst>
              <a:path extrusionOk="0" h="4627079" w="3824383">
                <a:moveTo>
                  <a:pt x="2607273" y="9077"/>
                </a:moveTo>
                <a:lnTo>
                  <a:pt x="3824383" y="11865"/>
                </a:lnTo>
                <a:lnTo>
                  <a:pt x="3824383" y="4623476"/>
                </a:lnTo>
                <a:lnTo>
                  <a:pt x="1418" y="4627079"/>
                </a:lnTo>
                <a:cubicBezTo>
                  <a:pt x="945" y="3911813"/>
                  <a:pt x="473" y="3196546"/>
                  <a:pt x="0" y="2481280"/>
                </a:cubicBezTo>
                <a:cubicBezTo>
                  <a:pt x="579040" y="2243155"/>
                  <a:pt x="327586" y="807721"/>
                  <a:pt x="692711" y="385446"/>
                </a:cubicBezTo>
                <a:cubicBezTo>
                  <a:pt x="1258101" y="-75694"/>
                  <a:pt x="2219038" y="2249"/>
                  <a:pt x="2607273" y="9077"/>
                </a:cubicBezTo>
                <a:close/>
              </a:path>
            </a:pathLst>
          </a:custGeom>
          <a:solidFill>
            <a:srgbClr val="0067B1">
              <a:alpha val="8823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0" i="0" lang="en-GB" sz="10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" name="Google Shape;8;gdeec420ccf_0_196"/>
          <p:cNvGrpSpPr/>
          <p:nvPr/>
        </p:nvGrpSpPr>
        <p:grpSpPr>
          <a:xfrm>
            <a:off x="7934711" y="3"/>
            <a:ext cx="1071084" cy="1107894"/>
            <a:chOff x="10195200" y="-38496"/>
            <a:chExt cx="1996800" cy="1864200"/>
          </a:xfrm>
        </p:grpSpPr>
        <p:sp>
          <p:nvSpPr>
            <p:cNvPr id="9" name="Google Shape;9;gdeec420ccf_0_196"/>
            <p:cNvSpPr/>
            <p:nvPr/>
          </p:nvSpPr>
          <p:spPr>
            <a:xfrm rot="5400000">
              <a:off x="10261500" y="-104796"/>
              <a:ext cx="1864200" cy="1996800"/>
            </a:xfrm>
            <a:prstGeom prst="flowChartDelay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r>
                <a:t/>
              </a:r>
              <a:endParaRPr b="0" i="0" sz="10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A picture containing background pattern&#10;&#10;Description automatically generated" id="10" name="Google Shape;10;gdeec420ccf_0_196"/>
            <p:cNvPicPr preferRelativeResize="0"/>
            <p:nvPr/>
          </p:nvPicPr>
          <p:blipFill rotWithShape="1">
            <a:blip r:embed="rId1">
              <a:alphaModFix/>
            </a:blip>
            <a:srcRect b="0" l="0" r="0" t="0"/>
            <a:stretch/>
          </p:blipFill>
          <p:spPr>
            <a:xfrm>
              <a:off x="10358002" y="184067"/>
              <a:ext cx="1683184" cy="98716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descr="De Europese vlag | Europese Unie" id="11" name="Google Shape;11;gdeec420ccf_0_1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6795" y="4775240"/>
            <a:ext cx="375286" cy="250032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gdeec420ccf_0_196"/>
          <p:cNvSpPr txBox="1"/>
          <p:nvPr/>
        </p:nvSpPr>
        <p:spPr>
          <a:xfrm>
            <a:off x="1136324" y="4797911"/>
            <a:ext cx="30807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Font typeface="Arial"/>
              <a:buNone/>
            </a:pPr>
            <a:r>
              <a:rPr b="1" i="0" lang="en-GB" sz="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EGI-ACE receives funding from the European Union's Horizon 2020 research and innovation programme under grant agreement no. 101017567.</a:t>
            </a:r>
            <a:endParaRPr b="1" i="0" sz="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gdeec420ccf_0_196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gdeec420ccf_0_285"/>
          <p:cNvSpPr/>
          <p:nvPr/>
        </p:nvSpPr>
        <p:spPr>
          <a:xfrm flipH="1" rot="-5400000">
            <a:off x="7920434" y="3921136"/>
            <a:ext cx="951118" cy="1499046"/>
          </a:xfrm>
          <a:custGeom>
            <a:rect b="b" l="l" r="r" t="t"/>
            <a:pathLst>
              <a:path extrusionOk="0" h="4612449" w="3804471">
                <a:moveTo>
                  <a:pt x="3685877" y="0"/>
                </a:moveTo>
                <a:lnTo>
                  <a:pt x="3804471" y="838"/>
                </a:lnTo>
                <a:lnTo>
                  <a:pt x="3804471" y="4612449"/>
                </a:lnTo>
                <a:lnTo>
                  <a:pt x="0" y="4612449"/>
                </a:lnTo>
                <a:lnTo>
                  <a:pt x="186163" y="4536246"/>
                </a:lnTo>
                <a:cubicBezTo>
                  <a:pt x="765203" y="4298121"/>
                  <a:pt x="1477197" y="3986971"/>
                  <a:pt x="1842322" y="3564696"/>
                </a:cubicBezTo>
                <a:cubicBezTo>
                  <a:pt x="2572572" y="2720146"/>
                  <a:pt x="2296347" y="1802571"/>
                  <a:pt x="2566222" y="1031046"/>
                </a:cubicBezTo>
                <a:cubicBezTo>
                  <a:pt x="2751761" y="500623"/>
                  <a:pt x="3171407" y="36229"/>
                  <a:pt x="3685877" y="0"/>
                </a:cubicBezTo>
                <a:close/>
              </a:path>
            </a:pathLst>
          </a:custGeom>
          <a:solidFill>
            <a:srgbClr val="0067B1">
              <a:alpha val="8823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t/>
            </a:r>
            <a:endParaRPr b="0" i="0" sz="105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gdeec420ccf_0_285"/>
          <p:cNvSpPr/>
          <p:nvPr/>
        </p:nvSpPr>
        <p:spPr>
          <a:xfrm flipH="1">
            <a:off x="-3401" y="4404220"/>
            <a:ext cx="846495" cy="737992"/>
          </a:xfrm>
          <a:custGeom>
            <a:rect b="b" l="l" r="r" t="t"/>
            <a:pathLst>
              <a:path extrusionOk="0" h="4612449" w="3804471">
                <a:moveTo>
                  <a:pt x="3685877" y="0"/>
                </a:moveTo>
                <a:lnTo>
                  <a:pt x="3804471" y="838"/>
                </a:lnTo>
                <a:lnTo>
                  <a:pt x="3804471" y="4612449"/>
                </a:lnTo>
                <a:lnTo>
                  <a:pt x="0" y="4612449"/>
                </a:lnTo>
                <a:lnTo>
                  <a:pt x="186163" y="4536246"/>
                </a:lnTo>
                <a:cubicBezTo>
                  <a:pt x="765203" y="4298121"/>
                  <a:pt x="1477197" y="3986971"/>
                  <a:pt x="1842322" y="3564696"/>
                </a:cubicBezTo>
                <a:cubicBezTo>
                  <a:pt x="2572572" y="2720146"/>
                  <a:pt x="2296347" y="1802571"/>
                  <a:pt x="2566222" y="1031046"/>
                </a:cubicBezTo>
                <a:cubicBezTo>
                  <a:pt x="2751761" y="500623"/>
                  <a:pt x="3171407" y="36229"/>
                  <a:pt x="3685877" y="0"/>
                </a:cubicBezTo>
                <a:close/>
              </a:path>
            </a:pathLst>
          </a:custGeom>
          <a:solidFill>
            <a:srgbClr val="EF8200">
              <a:alpha val="8823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t/>
            </a:r>
            <a:endParaRPr b="0" i="0" sz="1050" u="none" cap="none" strike="noStrike">
              <a:solidFill>
                <a:srgbClr val="EF82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gdeec420ccf_0_285"/>
          <p:cNvSpPr/>
          <p:nvPr/>
        </p:nvSpPr>
        <p:spPr>
          <a:xfrm flipH="1" rot="5400000">
            <a:off x="127737" y="-128683"/>
            <a:ext cx="960629" cy="1222299"/>
          </a:xfrm>
          <a:custGeom>
            <a:rect b="b" l="l" r="r" t="t"/>
            <a:pathLst>
              <a:path extrusionOk="0" h="4612449" w="3804471">
                <a:moveTo>
                  <a:pt x="3685877" y="0"/>
                </a:moveTo>
                <a:lnTo>
                  <a:pt x="3804471" y="838"/>
                </a:lnTo>
                <a:lnTo>
                  <a:pt x="3804471" y="4612449"/>
                </a:lnTo>
                <a:lnTo>
                  <a:pt x="0" y="4612449"/>
                </a:lnTo>
                <a:lnTo>
                  <a:pt x="186163" y="4536246"/>
                </a:lnTo>
                <a:cubicBezTo>
                  <a:pt x="765203" y="4298121"/>
                  <a:pt x="1477197" y="3986971"/>
                  <a:pt x="1842322" y="3564696"/>
                </a:cubicBezTo>
                <a:cubicBezTo>
                  <a:pt x="2572572" y="2720146"/>
                  <a:pt x="2296347" y="1802571"/>
                  <a:pt x="2566222" y="1031046"/>
                </a:cubicBezTo>
                <a:cubicBezTo>
                  <a:pt x="2751761" y="500623"/>
                  <a:pt x="3171407" y="36229"/>
                  <a:pt x="3685877" y="0"/>
                </a:cubicBezTo>
                <a:close/>
              </a:path>
            </a:pathLst>
          </a:custGeom>
          <a:solidFill>
            <a:srgbClr val="0067B1">
              <a:alpha val="8823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t/>
            </a:r>
            <a:endParaRPr b="0" i="0" sz="105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gdeec420ccf_0_285"/>
          <p:cNvSpPr txBox="1"/>
          <p:nvPr>
            <p:ph idx="10" type="dt"/>
          </p:nvPr>
        </p:nvSpPr>
        <p:spPr>
          <a:xfrm>
            <a:off x="7898890" y="4780436"/>
            <a:ext cx="804000" cy="27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gdeec420ccf_0_285"/>
          <p:cNvSpPr txBox="1"/>
          <p:nvPr>
            <p:ph idx="11" type="ftr"/>
          </p:nvPr>
        </p:nvSpPr>
        <p:spPr>
          <a:xfrm>
            <a:off x="5544542" y="4773860"/>
            <a:ext cx="2031600" cy="28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gdeec420ccf_0_285"/>
          <p:cNvSpPr txBox="1"/>
          <p:nvPr>
            <p:ph idx="12" type="sldNum"/>
          </p:nvPr>
        </p:nvSpPr>
        <p:spPr>
          <a:xfrm>
            <a:off x="8758371" y="4773860"/>
            <a:ext cx="332400" cy="2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29" name="Google Shape;29;gdeec420ccf_0_285"/>
          <p:cNvGrpSpPr/>
          <p:nvPr/>
        </p:nvGrpSpPr>
        <p:grpSpPr>
          <a:xfrm>
            <a:off x="7934711" y="3"/>
            <a:ext cx="1071084" cy="1107894"/>
            <a:chOff x="10195200" y="-38496"/>
            <a:chExt cx="1996800" cy="1864200"/>
          </a:xfrm>
        </p:grpSpPr>
        <p:sp>
          <p:nvSpPr>
            <p:cNvPr id="30" name="Google Shape;30;gdeec420ccf_0_285"/>
            <p:cNvSpPr/>
            <p:nvPr/>
          </p:nvSpPr>
          <p:spPr>
            <a:xfrm rot="5400000">
              <a:off x="10261500" y="-104796"/>
              <a:ext cx="1864200" cy="1996800"/>
            </a:xfrm>
            <a:prstGeom prst="flowChartDelay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r>
                <a:t/>
              </a:r>
              <a:endParaRPr b="0" i="0" sz="10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A picture containing background pattern&#10;&#10;Description automatically generated" id="31" name="Google Shape;31;gdeec420ccf_0_285"/>
            <p:cNvPicPr preferRelativeResize="0"/>
            <p:nvPr/>
          </p:nvPicPr>
          <p:blipFill rotWithShape="1">
            <a:blip r:embed="rId1">
              <a:alphaModFix/>
            </a:blip>
            <a:srcRect b="0" l="0" r="0" t="0"/>
            <a:stretch/>
          </p:blipFill>
          <p:spPr>
            <a:xfrm>
              <a:off x="10358002" y="184067"/>
              <a:ext cx="1683184" cy="98716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2"/>
    <p:sldLayoutId id="2147483652" r:id="rId3"/>
    <p:sldLayoutId id="2147483653" r:id="rId4"/>
    <p:sldLayoutId id="2147483654" r:id="rId5"/>
    <p:sldLayoutId id="2147483655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deec420ccf_0_358"/>
          <p:cNvSpPr/>
          <p:nvPr/>
        </p:nvSpPr>
        <p:spPr>
          <a:xfrm>
            <a:off x="-1" y="0"/>
            <a:ext cx="9144000" cy="5143500"/>
          </a:xfrm>
          <a:prstGeom prst="rect">
            <a:avLst/>
          </a:prstGeom>
          <a:solidFill>
            <a:srgbClr val="EF82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t/>
            </a:r>
            <a:endParaRPr b="0" i="0" sz="105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gdeec420ccf_0_358"/>
          <p:cNvSpPr/>
          <p:nvPr/>
        </p:nvSpPr>
        <p:spPr>
          <a:xfrm flipH="1" rot="-5400000">
            <a:off x="2993234" y="-998950"/>
            <a:ext cx="3157711" cy="9144180"/>
          </a:xfrm>
          <a:custGeom>
            <a:rect b="b" l="l" r="r" t="t"/>
            <a:pathLst>
              <a:path extrusionOk="0" h="4612449" w="3804471">
                <a:moveTo>
                  <a:pt x="3685877" y="0"/>
                </a:moveTo>
                <a:lnTo>
                  <a:pt x="3804471" y="838"/>
                </a:lnTo>
                <a:lnTo>
                  <a:pt x="3804471" y="4612449"/>
                </a:lnTo>
                <a:lnTo>
                  <a:pt x="0" y="4612449"/>
                </a:lnTo>
                <a:lnTo>
                  <a:pt x="186163" y="4536246"/>
                </a:lnTo>
                <a:cubicBezTo>
                  <a:pt x="765203" y="4298121"/>
                  <a:pt x="1477197" y="3986971"/>
                  <a:pt x="1842322" y="3564696"/>
                </a:cubicBezTo>
                <a:cubicBezTo>
                  <a:pt x="2572572" y="2720146"/>
                  <a:pt x="2296347" y="1802571"/>
                  <a:pt x="2566222" y="1031046"/>
                </a:cubicBezTo>
                <a:cubicBezTo>
                  <a:pt x="2751761" y="500623"/>
                  <a:pt x="3171407" y="36229"/>
                  <a:pt x="3685877" y="0"/>
                </a:cubicBezTo>
                <a:close/>
              </a:path>
            </a:pathLst>
          </a:custGeom>
          <a:solidFill>
            <a:srgbClr val="0067B1">
              <a:alpha val="8823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t/>
            </a:r>
            <a:endParaRPr b="0" i="0" sz="105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gdeec420ccf_0_358"/>
          <p:cNvSpPr txBox="1"/>
          <p:nvPr/>
        </p:nvSpPr>
        <p:spPr>
          <a:xfrm>
            <a:off x="746267" y="1422572"/>
            <a:ext cx="2545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0" i="0" lang="en-GB" sz="10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Contact: </a:t>
            </a:r>
            <a:r>
              <a:rPr b="1" i="0" lang="en-GB" sz="10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egi-ace-po@mailman.egi.eu</a:t>
            </a:r>
            <a:endParaRPr b="0" i="0" sz="105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0" i="0" lang="en-GB" sz="10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Website: </a:t>
            </a:r>
            <a:r>
              <a:rPr b="1" i="0" lang="en-GB" sz="105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"/>
              </a:rPr>
              <a:t>www.egi.eu/projects/egi-ace</a:t>
            </a:r>
            <a:endParaRPr b="0" i="0" sz="105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4" name="Google Shape;74;gdeec420ccf_0_358"/>
          <p:cNvGrpSpPr/>
          <p:nvPr/>
        </p:nvGrpSpPr>
        <p:grpSpPr>
          <a:xfrm>
            <a:off x="7507850" y="0"/>
            <a:ext cx="1497600" cy="1398150"/>
            <a:chOff x="10195200" y="-38496"/>
            <a:chExt cx="1996800" cy="1864200"/>
          </a:xfrm>
        </p:grpSpPr>
        <p:sp>
          <p:nvSpPr>
            <p:cNvPr id="75" name="Google Shape;75;gdeec420ccf_0_358"/>
            <p:cNvSpPr/>
            <p:nvPr/>
          </p:nvSpPr>
          <p:spPr>
            <a:xfrm rot="5400000">
              <a:off x="10261500" y="-104796"/>
              <a:ext cx="1864200" cy="1996800"/>
            </a:xfrm>
            <a:prstGeom prst="flowChartDelay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r>
                <a:t/>
              </a:r>
              <a:endParaRPr b="0" i="0" sz="10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A picture containing background pattern&#10;&#10;Description automatically generated" id="76" name="Google Shape;76;gdeec420ccf_0_358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10358002" y="184067"/>
              <a:ext cx="1683184" cy="98716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77" name="Google Shape;77;gdeec420ccf_0_358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6432" y="1957316"/>
            <a:ext cx="296011" cy="29601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fbeelding met bijl, vectorafbeeldingen&#10;&#10;Automatisch gegenereerde beschrijving" id="78" name="Google Shape;78;gdeec420ccf_0_358">
            <a:hlinkClick r:id="rId5"/>
          </p:cNvPr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07572" y="2341022"/>
            <a:ext cx="353729" cy="353729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gdeec420ccf_0_358"/>
          <p:cNvSpPr txBox="1"/>
          <p:nvPr/>
        </p:nvSpPr>
        <p:spPr>
          <a:xfrm>
            <a:off x="746267" y="868288"/>
            <a:ext cx="3672000" cy="5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</a:pPr>
            <a:r>
              <a:rPr b="0" i="0" lang="en-GB" sz="3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Thank you!</a:t>
            </a:r>
            <a:endParaRPr b="0" i="0" sz="3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De Europese vlag | Europese Unie" id="80" name="Google Shape;80;gdeec420ccf_0_35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96795" y="4775240"/>
            <a:ext cx="375286" cy="250032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gdeec420ccf_0_358"/>
          <p:cNvSpPr txBox="1"/>
          <p:nvPr/>
        </p:nvSpPr>
        <p:spPr>
          <a:xfrm>
            <a:off x="1132442" y="1967860"/>
            <a:ext cx="11817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50"/>
              <a:buFont typeface="Arial"/>
              <a:buNone/>
            </a:pPr>
            <a:r>
              <a:rPr b="1" i="0" lang="en-GB" sz="105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EGI Foundation</a:t>
            </a:r>
            <a:endParaRPr b="1" i="0" sz="105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gdeec420ccf_0_358"/>
          <p:cNvSpPr txBox="1"/>
          <p:nvPr/>
        </p:nvSpPr>
        <p:spPr>
          <a:xfrm>
            <a:off x="1132442" y="2356445"/>
            <a:ext cx="9894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1" i="0" lang="en-GB" sz="105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@EGI_eInfra</a:t>
            </a:r>
            <a:endParaRPr b="1" i="0" sz="105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gdeec420ccf_0_358"/>
          <p:cNvSpPr txBox="1"/>
          <p:nvPr/>
        </p:nvSpPr>
        <p:spPr>
          <a:xfrm>
            <a:off x="1172080" y="4767263"/>
            <a:ext cx="30807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Font typeface="Arial"/>
              <a:buNone/>
            </a:pPr>
            <a:r>
              <a:rPr b="0" i="0" lang="en-GB" sz="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EGI-ACE receives funding from the European Union's Horizon 2020 research and innovation programme under grant agreement no. 101017567.</a:t>
            </a:r>
            <a:endParaRPr b="0" i="0" sz="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gdeec420ccf_0_358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7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deec420ccf_0_186"/>
          <p:cNvSpPr txBox="1"/>
          <p:nvPr>
            <p:ph idx="1" type="body"/>
          </p:nvPr>
        </p:nvSpPr>
        <p:spPr>
          <a:xfrm>
            <a:off x="727710" y="695714"/>
            <a:ext cx="6365400" cy="43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90909"/>
              <a:buFont typeface="Calibri"/>
              <a:buNone/>
            </a:pPr>
            <a:r>
              <a:rPr lang="en-GB"/>
              <a:t>EGI-ACE Project Overview</a:t>
            </a:r>
            <a:endParaRPr/>
          </a:p>
        </p:txBody>
      </p:sp>
      <p:sp>
        <p:nvSpPr>
          <p:cNvPr id="92" name="Google Shape;92;gdeec420ccf_0_186"/>
          <p:cNvSpPr txBox="1"/>
          <p:nvPr>
            <p:ph idx="2" type="body"/>
          </p:nvPr>
        </p:nvSpPr>
        <p:spPr>
          <a:xfrm>
            <a:off x="727711" y="1236848"/>
            <a:ext cx="6365100" cy="48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en-GB" sz="1600"/>
              <a:t>EGI Advanced Computing for EOSC</a:t>
            </a:r>
            <a:endParaRPr/>
          </a:p>
        </p:txBody>
      </p:sp>
      <p:sp>
        <p:nvSpPr>
          <p:cNvPr id="93" name="Google Shape;93;gdeec420ccf_0_186"/>
          <p:cNvSpPr txBox="1"/>
          <p:nvPr>
            <p:ph idx="3" type="body"/>
          </p:nvPr>
        </p:nvSpPr>
        <p:spPr>
          <a:xfrm>
            <a:off x="727710" y="1837855"/>
            <a:ext cx="4100400" cy="9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lang="en-GB" sz="2000"/>
              <a:t>Use case: ARTICONF (Agilia)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lang="en-GB" sz="2000"/>
              <a:t>9.12.2021</a:t>
            </a:r>
            <a:endParaRPr sz="2000"/>
          </a:p>
        </p:txBody>
      </p:sp>
      <p:sp>
        <p:nvSpPr>
          <p:cNvPr id="94" name="Google Shape;94;gdeec420ccf_0_186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df519dacc3_1_0"/>
          <p:cNvSpPr txBox="1"/>
          <p:nvPr>
            <p:ph idx="1" type="subTitle"/>
          </p:nvPr>
        </p:nvSpPr>
        <p:spPr>
          <a:xfrm>
            <a:off x="347370" y="729114"/>
            <a:ext cx="7553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sp>
        <p:nvSpPr>
          <p:cNvPr id="100" name="Google Shape;100;gdf519dacc3_1_0"/>
          <p:cNvSpPr txBox="1"/>
          <p:nvPr>
            <p:ph type="title"/>
          </p:nvPr>
        </p:nvSpPr>
        <p:spPr>
          <a:xfrm>
            <a:off x="347370" y="359374"/>
            <a:ext cx="7553100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rPr lang="en-GB"/>
              <a:t>Agenda</a:t>
            </a:r>
            <a:endParaRPr/>
          </a:p>
        </p:txBody>
      </p:sp>
      <p:sp>
        <p:nvSpPr>
          <p:cNvPr id="101" name="Google Shape;101;gdf519dacc3_1_0"/>
          <p:cNvSpPr txBox="1"/>
          <p:nvPr>
            <p:ph idx="12" type="sldNum"/>
          </p:nvPr>
        </p:nvSpPr>
        <p:spPr>
          <a:xfrm>
            <a:off x="8758371" y="4773860"/>
            <a:ext cx="332400" cy="2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2" name="Google Shape;102;gdf519dacc3_1_0"/>
          <p:cNvSpPr txBox="1"/>
          <p:nvPr>
            <p:ph idx="2" type="body"/>
          </p:nvPr>
        </p:nvSpPr>
        <p:spPr>
          <a:xfrm>
            <a:off x="347663" y="1190625"/>
            <a:ext cx="7504200" cy="3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73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-GB" sz="2500"/>
              <a:t>Short recap</a:t>
            </a:r>
            <a:endParaRPr sz="2500"/>
          </a:p>
          <a:p>
            <a:pPr indent="-3873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-GB" sz="2500"/>
              <a:t>Recent development</a:t>
            </a:r>
            <a:endParaRPr sz="2500"/>
          </a:p>
          <a:p>
            <a:pPr indent="-3873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-GB" sz="2500"/>
              <a:t>Next steps</a:t>
            </a:r>
            <a:endParaRPr sz="2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f5e60d95bc_0_7"/>
          <p:cNvSpPr txBox="1"/>
          <p:nvPr>
            <p:ph idx="1" type="subTitle"/>
          </p:nvPr>
        </p:nvSpPr>
        <p:spPr>
          <a:xfrm>
            <a:off x="347370" y="729114"/>
            <a:ext cx="7553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sp>
        <p:nvSpPr>
          <p:cNvPr id="108" name="Google Shape;108;gf5e60d95bc_0_7"/>
          <p:cNvSpPr txBox="1"/>
          <p:nvPr>
            <p:ph type="title"/>
          </p:nvPr>
        </p:nvSpPr>
        <p:spPr>
          <a:xfrm>
            <a:off x="347370" y="359374"/>
            <a:ext cx="7553100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rPr lang="en-GB"/>
              <a:t>Car sharing use case - the context</a:t>
            </a:r>
            <a:endParaRPr/>
          </a:p>
        </p:txBody>
      </p:sp>
      <p:sp>
        <p:nvSpPr>
          <p:cNvPr id="109" name="Google Shape;109;gf5e60d95bc_0_7"/>
          <p:cNvSpPr txBox="1"/>
          <p:nvPr>
            <p:ph idx="12" type="sldNum"/>
          </p:nvPr>
        </p:nvSpPr>
        <p:spPr>
          <a:xfrm>
            <a:off x="8758371" y="4773860"/>
            <a:ext cx="332400" cy="2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0" name="Google Shape;110;gf5e60d95bc_0_7"/>
          <p:cNvSpPr txBox="1"/>
          <p:nvPr>
            <p:ph idx="2" type="body"/>
          </p:nvPr>
        </p:nvSpPr>
        <p:spPr>
          <a:xfrm>
            <a:off x="347663" y="1190625"/>
            <a:ext cx="7504200" cy="3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TRANGO (Trip and Go) Service - Join Car sharing &amp; Car pooling models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Mobile Application that allows: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to hire out a vehicle (owners) that other users can rent (drivers). 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drivers can set up a travel, published it and other users can join to it (passengers)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A social network allows users interact  among them sharing information and contents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The driver can decide about passengers after checking the user rating  (reputation model)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Blockchain ensures payments and escrow along with automatic evaluation of the SLA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e1ccbe31d5_0_2"/>
          <p:cNvSpPr txBox="1"/>
          <p:nvPr>
            <p:ph idx="1" type="subTitle"/>
          </p:nvPr>
        </p:nvSpPr>
        <p:spPr>
          <a:xfrm>
            <a:off x="347370" y="729114"/>
            <a:ext cx="7553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sp>
        <p:nvSpPr>
          <p:cNvPr id="116" name="Google Shape;116;ge1ccbe31d5_0_2"/>
          <p:cNvSpPr txBox="1"/>
          <p:nvPr>
            <p:ph type="title"/>
          </p:nvPr>
        </p:nvSpPr>
        <p:spPr>
          <a:xfrm>
            <a:off x="347370" y="359374"/>
            <a:ext cx="7553100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rPr lang="en-GB"/>
              <a:t>Need for 5 VMs</a:t>
            </a:r>
            <a:endParaRPr/>
          </a:p>
        </p:txBody>
      </p:sp>
      <p:sp>
        <p:nvSpPr>
          <p:cNvPr id="117" name="Google Shape;117;ge1ccbe31d5_0_2"/>
          <p:cNvSpPr txBox="1"/>
          <p:nvPr>
            <p:ph idx="12" type="sldNum"/>
          </p:nvPr>
        </p:nvSpPr>
        <p:spPr>
          <a:xfrm>
            <a:off x="8758371" y="4773860"/>
            <a:ext cx="332400" cy="2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8" name="Google Shape;118;ge1ccbe31d5_0_2"/>
          <p:cNvSpPr txBox="1"/>
          <p:nvPr>
            <p:ph idx="2" type="body"/>
          </p:nvPr>
        </p:nvSpPr>
        <p:spPr>
          <a:xfrm>
            <a:off x="347663" y="1190625"/>
            <a:ext cx="7504200" cy="3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For the blockchain network we need to test the availability of services along with the maximum throughput achieved in the network (for 12 months):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4 VMs: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8GB RAM and 4 cores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100GB SSD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For the scalability of the APIs and to train the IA model along with the dataset for this training.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1 VM: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4GB RAM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2 cores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100GB SSD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Public IPs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10 (possible to increase later)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f5e60d95bc_0_0"/>
          <p:cNvSpPr txBox="1"/>
          <p:nvPr>
            <p:ph idx="1" type="subTitle"/>
          </p:nvPr>
        </p:nvSpPr>
        <p:spPr>
          <a:xfrm>
            <a:off x="347370" y="729114"/>
            <a:ext cx="7553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sp>
        <p:nvSpPr>
          <p:cNvPr id="124" name="Google Shape;124;gf5e60d95bc_0_0"/>
          <p:cNvSpPr txBox="1"/>
          <p:nvPr>
            <p:ph type="title"/>
          </p:nvPr>
        </p:nvSpPr>
        <p:spPr>
          <a:xfrm>
            <a:off x="347370" y="359374"/>
            <a:ext cx="7553100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rPr lang="en-GB"/>
              <a:t>Status</a:t>
            </a:r>
            <a:endParaRPr/>
          </a:p>
        </p:txBody>
      </p:sp>
      <p:sp>
        <p:nvSpPr>
          <p:cNvPr id="125" name="Google Shape;125;gf5e60d95bc_0_0"/>
          <p:cNvSpPr txBox="1"/>
          <p:nvPr>
            <p:ph idx="12" type="sldNum"/>
          </p:nvPr>
        </p:nvSpPr>
        <p:spPr>
          <a:xfrm>
            <a:off x="8758371" y="4773860"/>
            <a:ext cx="332400" cy="2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6" name="Google Shape;126;gf5e60d95bc_0_0"/>
          <p:cNvSpPr txBox="1"/>
          <p:nvPr>
            <p:ph idx="2" type="body"/>
          </p:nvPr>
        </p:nvSpPr>
        <p:spPr>
          <a:xfrm>
            <a:off x="347663" y="1190625"/>
            <a:ext cx="7504200" cy="3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GDPR issues has solved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Tubitak provide VMs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Delays with VOs and Tubitak OpenStack solved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Accesses and environments has delivered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Piloting has started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SLA in under confirmation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S</a:t>
            </a:r>
            <a:r>
              <a:rPr lang="en-GB"/>
              <a:t>ervice order request via the EOSC Marketplace has not set yet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Next follow-up meeting on 11th January 2022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NTENT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HOM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EGI_ACE END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