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</p:sldMasterIdLst>
  <p:notesMasterIdLst>
    <p:notesMasterId r:id="rId17"/>
  </p:notesMasterIdLst>
  <p:sldIdLst>
    <p:sldId id="311" r:id="rId3"/>
    <p:sldId id="259" r:id="rId4"/>
    <p:sldId id="262" r:id="rId5"/>
    <p:sldId id="282" r:id="rId6"/>
    <p:sldId id="283" r:id="rId7"/>
    <p:sldId id="297" r:id="rId8"/>
    <p:sldId id="298" r:id="rId9"/>
    <p:sldId id="308" r:id="rId10"/>
    <p:sldId id="315" r:id="rId11"/>
    <p:sldId id="316" r:id="rId12"/>
    <p:sldId id="309" r:id="rId13"/>
    <p:sldId id="318" r:id="rId14"/>
    <p:sldId id="312" r:id="rId15"/>
    <p:sldId id="314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0" roundtripDataSignature="AMtx7mjbI0lJdLy+HPTbx7B9vp0sijSVr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A4D846D-3F31-4467-9048-111421881B64}">
  <a:tblStyle styleId="{FA4D846D-3F31-4467-9048-111421881B64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>
          <a:top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TxStyle b="off" i="off"/>
      <a:tcStyle>
        <a:tcBdr/>
      </a:tcStyle>
    </a:band2V>
    <a:lastCol>
      <a:tcTxStyle b="on" i="off"/>
      <a:tcStyle>
        <a:tcBdr>
          <a:lef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lastCol>
    <a:firstCol>
      <a:tcTxStyle b="on" i="off"/>
      <a:tcStyle>
        <a:tcBdr>
          <a:lef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firstCol>
    <a:lastRow>
      <a:tcTxStyle b="on" i="off"/>
      <a:tcStyle>
        <a:tcBdr>
          <a:lef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lef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27A8E99C-1327-4DE4-AE11-7BCB646F6A54}" styleName="Table_1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203" d="100"/>
          <a:sy n="203" d="100"/>
        </p:scale>
        <p:origin x="594" y="1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72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71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70" Type="http://customschemas.google.com/relationships/presentationmetadata" Target="metadata"/><Relationship Id="rId75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7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73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lsey, David (STFC,RAL,PPD)" userId="5b42de28-439c-4cd0-b27d-83659e39cb2a" providerId="ADAL" clId="{D15EF70A-6744-4F8E-8E96-2F20D2E7BF95}"/>
    <pc:docChg chg="delSld modSld">
      <pc:chgData name="Kelsey, David (STFC,RAL,PPD)" userId="5b42de28-439c-4cd0-b27d-83659e39cb2a" providerId="ADAL" clId="{D15EF70A-6744-4F8E-8E96-2F20D2E7BF95}" dt="2022-03-30T13:35:56.745" v="132" actId="20577"/>
      <pc:docMkLst>
        <pc:docMk/>
      </pc:docMkLst>
      <pc:sldChg chg="modSp mod">
        <pc:chgData name="Kelsey, David (STFC,RAL,PPD)" userId="5b42de28-439c-4cd0-b27d-83659e39cb2a" providerId="ADAL" clId="{D15EF70A-6744-4F8E-8E96-2F20D2E7BF95}" dt="2022-03-30T13:35:56.745" v="132" actId="20577"/>
        <pc:sldMkLst>
          <pc:docMk/>
          <pc:sldMk cId="1032115330" sldId="318"/>
        </pc:sldMkLst>
        <pc:spChg chg="mod">
          <ac:chgData name="Kelsey, David (STFC,RAL,PPD)" userId="5b42de28-439c-4cd0-b27d-83659e39cb2a" providerId="ADAL" clId="{D15EF70A-6744-4F8E-8E96-2F20D2E7BF95}" dt="2022-03-30T13:35:56.745" v="132" actId="20577"/>
          <ac:spMkLst>
            <pc:docMk/>
            <pc:sldMk cId="1032115330" sldId="318"/>
            <ac:spMk id="2" creationId="{146F4A18-040C-46E1-BDC6-45FB58F9288E}"/>
          </ac:spMkLst>
        </pc:spChg>
      </pc:sldChg>
      <pc:sldChg chg="del">
        <pc:chgData name="Kelsey, David (STFC,RAL,PPD)" userId="5b42de28-439c-4cd0-b27d-83659e39cb2a" providerId="ADAL" clId="{D15EF70A-6744-4F8E-8E96-2F20D2E7BF95}" dt="2022-03-30T13:35:04.899" v="1" actId="47"/>
        <pc:sldMkLst>
          <pc:docMk/>
          <pc:sldMk cId="2551615896" sldId="319"/>
        </pc:sldMkLst>
      </pc:sldChg>
      <pc:sldChg chg="del">
        <pc:chgData name="Kelsey, David (STFC,RAL,PPD)" userId="5b42de28-439c-4cd0-b27d-83659e39cb2a" providerId="ADAL" clId="{D15EF70A-6744-4F8E-8E96-2F20D2E7BF95}" dt="2022-03-30T13:35:01.055" v="0" actId="47"/>
        <pc:sldMkLst>
          <pc:docMk/>
          <pc:sldMk cId="2435227622" sldId="320"/>
        </pc:sldMkLst>
      </pc:sldChg>
      <pc:sldMasterChg chg="delSldLayout">
        <pc:chgData name="Kelsey, David (STFC,RAL,PPD)" userId="5b42de28-439c-4cd0-b27d-83659e39cb2a" providerId="ADAL" clId="{D15EF70A-6744-4F8E-8E96-2F20D2E7BF95}" dt="2022-03-30T13:35:04.899" v="1" actId="47"/>
        <pc:sldMasterMkLst>
          <pc:docMk/>
          <pc:sldMasterMk cId="0" sldId="2147483650"/>
        </pc:sldMasterMkLst>
        <pc:sldLayoutChg chg="del">
          <pc:chgData name="Kelsey, David (STFC,RAL,PPD)" userId="5b42de28-439c-4cd0-b27d-83659e39cb2a" providerId="ADAL" clId="{D15EF70A-6744-4F8E-8E96-2F20D2E7BF95}" dt="2022-03-30T13:35:04.899" v="1" actId="47"/>
          <pc:sldLayoutMkLst>
            <pc:docMk/>
            <pc:sldMasterMk cId="0" sldId="2147483650"/>
            <pc:sldLayoutMk cId="0" sldId="214748365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3" name="Google Shape;133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a27a77131a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ga27a77131a_0_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1" name="Google Shape;181;ga27a77131a_0_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gad40ef6010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0" name="Google Shape;580;gad40ef6010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gad3b664178_8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7" name="Google Shape;587;gad3b664178_8_6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88" name="Google Shape;588;gad3b664178_8_6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Google Shape;704;gad40ef6010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5" name="Google Shape;705;gad40ef6010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" name="Google Shape;711;gad40ef6010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2" name="Google Shape;712;gad40ef6010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1"/>
          <p:cNvSpPr txBox="1">
            <a:spLocks noGrp="1"/>
          </p:cNvSpPr>
          <p:nvPr>
            <p:ph type="subTitle" idx="1"/>
          </p:nvPr>
        </p:nvSpPr>
        <p:spPr>
          <a:xfrm>
            <a:off x="329919" y="2490809"/>
            <a:ext cx="4543746" cy="4801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Arial"/>
              <a:buNone/>
              <a:defRPr sz="27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1"/>
          <p:cNvSpPr txBox="1">
            <a:spLocks noGrp="1"/>
          </p:cNvSpPr>
          <p:nvPr>
            <p:ph type="title"/>
          </p:nvPr>
        </p:nvSpPr>
        <p:spPr>
          <a:xfrm>
            <a:off x="329919" y="1948714"/>
            <a:ext cx="4815417" cy="521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  <a:defRPr sz="3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21"/>
          <p:cNvSpPr txBox="1">
            <a:spLocks noGrp="1"/>
          </p:cNvSpPr>
          <p:nvPr>
            <p:ph type="body" idx="2"/>
          </p:nvPr>
        </p:nvSpPr>
        <p:spPr>
          <a:xfrm>
            <a:off x="354634" y="3636204"/>
            <a:ext cx="1936583" cy="250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sz="1200" b="0" i="1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21"/>
          <p:cNvSpPr txBox="1">
            <a:spLocks noGrp="1"/>
          </p:cNvSpPr>
          <p:nvPr>
            <p:ph type="body" idx="3"/>
          </p:nvPr>
        </p:nvSpPr>
        <p:spPr>
          <a:xfrm>
            <a:off x="354634" y="3353555"/>
            <a:ext cx="1936583" cy="250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">
  <p:cSld name="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4"/>
          <p:cNvSpPr txBox="1">
            <a:spLocks noGrp="1"/>
          </p:cNvSpPr>
          <p:nvPr>
            <p:ph type="body" idx="1"/>
          </p:nvPr>
        </p:nvSpPr>
        <p:spPr>
          <a:xfrm>
            <a:off x="176645" y="1369219"/>
            <a:ext cx="8754341" cy="3197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83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24"/>
          <p:cNvSpPr txBox="1">
            <a:spLocks noGrp="1"/>
          </p:cNvSpPr>
          <p:nvPr>
            <p:ph type="title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sz="25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24"/>
          <p:cNvSpPr txBox="1">
            <a:spLocks noGrp="1"/>
          </p:cNvSpPr>
          <p:nvPr>
            <p:ph type="subTitle" idx="2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+ image">
  <p:cSld name="Text + image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7"/>
          <p:cNvSpPr>
            <a:spLocks noGrp="1"/>
          </p:cNvSpPr>
          <p:nvPr>
            <p:ph type="pic" idx="2"/>
          </p:nvPr>
        </p:nvSpPr>
        <p:spPr>
          <a:xfrm>
            <a:off x="4649933" y="1370013"/>
            <a:ext cx="4275858" cy="319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27"/>
          <p:cNvSpPr txBox="1">
            <a:spLocks noGrp="1"/>
          </p:cNvSpPr>
          <p:nvPr>
            <p:ph type="title"/>
          </p:nvPr>
        </p:nvSpPr>
        <p:spPr>
          <a:xfrm>
            <a:off x="2579077" y="169145"/>
            <a:ext cx="4728796" cy="341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2500"/>
              <a:buFont typeface="Calibri"/>
              <a:buNone/>
              <a:defRPr sz="25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27"/>
          <p:cNvSpPr txBox="1">
            <a:spLocks noGrp="1"/>
          </p:cNvSpPr>
          <p:nvPr>
            <p:ph type="subTitle" idx="1"/>
          </p:nvPr>
        </p:nvSpPr>
        <p:spPr>
          <a:xfrm>
            <a:off x="2579076" y="628358"/>
            <a:ext cx="472879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27"/>
          <p:cNvSpPr txBox="1">
            <a:spLocks noGrp="1"/>
          </p:cNvSpPr>
          <p:nvPr>
            <p:ph type="body" idx="3"/>
          </p:nvPr>
        </p:nvSpPr>
        <p:spPr>
          <a:xfrm>
            <a:off x="176646" y="1369219"/>
            <a:ext cx="4317423" cy="31973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83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80"/>
              <a:buFont typeface="Noto Sans Symbols"/>
              <a:buChar char="⮚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0"/>
          <p:cNvSpPr txBox="1"/>
          <p:nvPr/>
        </p:nvSpPr>
        <p:spPr>
          <a:xfrm>
            <a:off x="546242" y="816345"/>
            <a:ext cx="1656681" cy="358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900"/>
              <a:buFont typeface="Arial"/>
              <a:buNone/>
            </a:pPr>
            <a:r>
              <a:rPr lang="en-GB" sz="9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www.egi.eu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E67AD"/>
              </a:buClr>
              <a:buSzPts val="900"/>
              <a:buFont typeface="Arial"/>
              <a:buNone/>
            </a:pPr>
            <a:r>
              <a:rPr lang="en-GB" sz="900" b="0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@EGI_eInfra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7;p20"/>
          <p:cNvSpPr txBox="1"/>
          <p:nvPr/>
        </p:nvSpPr>
        <p:spPr>
          <a:xfrm>
            <a:off x="723100" y="4558808"/>
            <a:ext cx="2173781" cy="309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700"/>
              <a:buFont typeface="Arial"/>
              <a:buNone/>
            </a:pPr>
            <a:r>
              <a:rPr lang="en-GB" sz="7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The work of the EGI Foundation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700"/>
              <a:buFont typeface="Arial"/>
              <a:buNone/>
            </a:pPr>
            <a:r>
              <a:rPr lang="en-GB" sz="700" b="0" i="1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is partly funded by the European Commission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700"/>
              <a:buFont typeface="Arial"/>
              <a:buNone/>
            </a:pPr>
            <a:r>
              <a:rPr lang="en-GB" sz="700" b="0" i="1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under H2020 Framework Programme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" name="Google Shape;8;p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6761" y="4558808"/>
            <a:ext cx="471315" cy="3090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9;p2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2418" y="1050147"/>
            <a:ext cx="133824" cy="1189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2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60238" y="2080636"/>
            <a:ext cx="2136858" cy="16414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2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32986" y="892073"/>
            <a:ext cx="113256" cy="11895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20"/>
          <p:cNvSpPr txBox="1"/>
          <p:nvPr/>
        </p:nvSpPr>
        <p:spPr>
          <a:xfrm>
            <a:off x="2624575" y="53846"/>
            <a:ext cx="4091495" cy="443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1800"/>
              <a:buFont typeface="Arial"/>
              <a:buNone/>
            </a:pPr>
            <a:r>
              <a:rPr lang="en-GB" sz="18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EGI: Advanced Computing for Research</a:t>
            </a:r>
            <a:endParaRPr sz="1800" b="1" i="0" u="none" strike="noStrike" cap="none">
              <a:solidFill>
                <a:srgbClr val="0E67A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2"/>
          <p:cNvSpPr txBox="1"/>
          <p:nvPr/>
        </p:nvSpPr>
        <p:spPr>
          <a:xfrm>
            <a:off x="6359778" y="4909725"/>
            <a:ext cx="980136" cy="1567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800"/>
              <a:buFont typeface="Arial"/>
              <a:buNone/>
            </a:pPr>
            <a:r>
              <a:rPr lang="en-GB" sz="800" b="0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@EGI_eInfra</a:t>
            </a:r>
            <a:endParaRPr sz="800" b="0" i="0" u="none" strike="noStrike" cap="none">
              <a:solidFill>
                <a:srgbClr val="0E67A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22"/>
          <p:cNvSpPr txBox="1"/>
          <p:nvPr/>
        </p:nvSpPr>
        <p:spPr>
          <a:xfrm>
            <a:off x="5481272" y="4909682"/>
            <a:ext cx="716899" cy="1619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E67AD"/>
              </a:buClr>
              <a:buSzPts val="800"/>
              <a:buFont typeface="Arial"/>
              <a:buNone/>
            </a:pPr>
            <a:r>
              <a:rPr lang="en-GB" sz="800" b="1" i="0" u="none" strike="noStrike" cap="none">
                <a:solidFill>
                  <a:srgbClr val="0E67AD"/>
                </a:solidFill>
                <a:latin typeface="Calibri"/>
                <a:ea typeface="Calibri"/>
                <a:cs typeface="Calibri"/>
                <a:sym typeface="Calibri"/>
              </a:rPr>
              <a:t>www.egi.eu</a:t>
            </a:r>
            <a:endParaRPr sz="800" b="0" i="0" u="none" strike="noStrike" cap="none">
              <a:solidFill>
                <a:srgbClr val="0E67A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1" name="Google Shape;21;p22"/>
          <p:cNvCxnSpPr/>
          <p:nvPr/>
        </p:nvCxnSpPr>
        <p:spPr>
          <a:xfrm>
            <a:off x="6150117" y="4965272"/>
            <a:ext cx="0" cy="178228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2" name="Google Shape;22;p2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552255" y="61362"/>
            <a:ext cx="523131" cy="402662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22"/>
          <p:cNvSpPr txBox="1"/>
          <p:nvPr/>
        </p:nvSpPr>
        <p:spPr>
          <a:xfrm>
            <a:off x="7425809" y="4923184"/>
            <a:ext cx="768955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GB" sz="9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13/01/2022</a:t>
            </a:r>
            <a:endParaRPr sz="900" b="1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22"/>
          <p:cNvSpPr txBox="1"/>
          <p:nvPr/>
        </p:nvSpPr>
        <p:spPr>
          <a:xfrm>
            <a:off x="8783491" y="4915226"/>
            <a:ext cx="389850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en-GB" sz="9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9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" name="Google Shape;25;p2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276638" y="4965272"/>
            <a:ext cx="119690" cy="106391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2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429503" y="4965701"/>
            <a:ext cx="93380" cy="9807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6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egi-ace-wp7-t5@mailman.egi.eu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luence.egi.eu/display/EGIACE" TargetMode="External"/><Relationship Id="rId7" Type="http://schemas.openxmlformats.org/officeDocument/2006/relationships/hyperlink" Target="https://zenodo.org/communities/egi-ace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nfluence.egi.eu/display/EGIACE/Communication+toolkit" TargetMode="External"/><Relationship Id="rId5" Type="http://schemas.openxmlformats.org/officeDocument/2006/relationships/hyperlink" Target="https://confluence.egi.eu/display/EGIACE/EGI-ACE+mailing+lists" TargetMode="External"/><Relationship Id="rId4" Type="http://schemas.openxmlformats.org/officeDocument/2006/relationships/hyperlink" Target="mailto:egi-ace-po@mailman.egi.eu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zenodo.org/communities/egi-ace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66777FCF-6676-4323-B266-AC63133B2A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EGI CSIRT meeting (13Jan22)</a:t>
            </a:r>
            <a:br>
              <a:rPr lang="en-US" dirty="0"/>
            </a:b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AC38E3B-EB66-41BD-BBF2-8DC933306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EGI-ACE Security Coordination</a:t>
            </a:r>
            <a:endParaRPr lang="en-GB" sz="2800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CA70FD2F-12A1-4698-BC62-521FFE1FCD12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29918" y="3509216"/>
            <a:ext cx="2675499" cy="250825"/>
          </a:xfrm>
        </p:spPr>
        <p:txBody>
          <a:bodyPr/>
          <a:lstStyle/>
          <a:p>
            <a:r>
              <a:rPr lang="en-US" dirty="0"/>
              <a:t>David Kelsey (UKRI/STFC)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1941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B7B1AAE-6B34-42E0-9590-15847378E1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6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In particular the activity will have to liaise with the following entities:</a:t>
            </a:r>
          </a:p>
          <a:p>
            <a:pPr lvl="1"/>
            <a:r>
              <a:rPr lang="en-GB" sz="1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NGI and EIROs security teams </a:t>
            </a:r>
          </a:p>
          <a:p>
            <a:pPr lvl="1"/>
            <a:r>
              <a:rPr lang="en-GB" sz="1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Resource Centres security teams </a:t>
            </a:r>
          </a:p>
          <a:p>
            <a:pPr lvl="1"/>
            <a:r>
              <a:rPr lang="en-GB" sz="1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Other European and international e-infrastructures and research infrastructure </a:t>
            </a:r>
          </a:p>
          <a:p>
            <a:pPr lvl="1"/>
            <a:r>
              <a:rPr lang="en-GB" sz="14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Cross infrastructure policy groups, such as for example WISE, SIG-ISM, AARC AEGIS, FIM4R and REFEDS</a:t>
            </a:r>
          </a:p>
          <a:p>
            <a:pPr lvl="1"/>
            <a:r>
              <a:rPr lang="en-GB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(DPK: And not forgetting EOSC Future, EOSC more generally, …)</a:t>
            </a:r>
            <a:r>
              <a:rPr lang="en-GB" sz="1400" b="0" i="1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Operation</a:t>
            </a:r>
          </a:p>
          <a:p>
            <a:pPr lvl="1"/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</a:rPr>
              <a:t>Security Monitoring </a:t>
            </a:r>
          </a:p>
          <a:p>
            <a:pPr lvl="2"/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2 different monitoring boxes are operated:</a:t>
            </a:r>
          </a:p>
          <a:p>
            <a:pPr lvl="3"/>
            <a:r>
              <a:rPr lang="en-GB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pakiti</a:t>
            </a: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 (by CESNET) </a:t>
            </a:r>
          </a:p>
          <a:p>
            <a:pPr lvl="3"/>
            <a:r>
              <a:rPr lang="en-GB" sz="1200" dirty="0" err="1">
                <a:solidFill>
                  <a:srgbClr val="000000"/>
                </a:solidFill>
                <a:latin typeface="Calibri" panose="020F0502020204030204" pitchFamily="34" charset="0"/>
              </a:rPr>
              <a:t>secmon</a:t>
            </a: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 (by GRNET) </a:t>
            </a:r>
          </a:p>
          <a:p>
            <a:pPr lvl="1"/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</a:rPr>
              <a:t>Incident Reporting Tool</a:t>
            </a:r>
          </a:p>
          <a:p>
            <a:pPr lvl="1"/>
            <a:r>
              <a:rPr lang="en-GB" sz="1400" dirty="0">
                <a:solidFill>
                  <a:srgbClr val="000000"/>
                </a:solidFill>
                <a:latin typeface="Calibri" panose="020F0502020204030204" pitchFamily="34" charset="0"/>
              </a:rPr>
              <a:t>Tools for Security Service Challenge support </a:t>
            </a:r>
          </a:p>
          <a:p>
            <a:pPr lvl="1"/>
            <a:endParaRPr lang="en-GB" sz="2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GB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GB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lvl="1"/>
            <a:endParaRPr lang="en-GB" sz="16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pPr lvl="1"/>
            <a:endParaRPr lang="en-GB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endParaRPr lang="en-GB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E5F3A43-72D3-46E6-8AB3-D3C1ABFA5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OLA (continued)</a:t>
            </a:r>
            <a:endParaRPr lang="en-GB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236F31DA-7E93-45DB-860F-150FBA7836C4}"/>
              </a:ext>
            </a:extLst>
          </p:cNvPr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165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F792464-CA92-439B-9D65-4AE261B812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GB" sz="1400" b="0" i="0" dirty="0">
                <a:solidFill>
                  <a:srgbClr val="333333"/>
                </a:solidFill>
                <a:effectLst/>
                <a:latin typeface="-apple-system"/>
              </a:rPr>
              <a:t>Partners: CERN, CESNET, GRNET, IJS, NIKHEF, UKRI(STFC) </a:t>
            </a:r>
          </a:p>
          <a:p>
            <a:pPr lvl="1"/>
            <a:r>
              <a:rPr lang="en-GB" sz="1200" dirty="0">
                <a:solidFill>
                  <a:srgbClr val="333333"/>
                </a:solidFill>
                <a:latin typeface="-apple-system"/>
              </a:rPr>
              <a:t>Coordinator</a:t>
            </a:r>
            <a:r>
              <a:rPr lang="en-GB" sz="1200" b="0" i="0" dirty="0">
                <a:solidFill>
                  <a:srgbClr val="333333"/>
                </a:solidFill>
                <a:effectLst/>
                <a:latin typeface="-apple-system"/>
              </a:rPr>
              <a:t> - </a:t>
            </a:r>
            <a:r>
              <a:rPr lang="en-GB" sz="1200" b="0" i="0" dirty="0">
                <a:solidFill>
                  <a:srgbClr val="172B4D"/>
                </a:solidFill>
                <a:effectLst/>
                <a:latin typeface="-apple-system"/>
              </a:rPr>
              <a:t>David Kelsey (UKRI)</a:t>
            </a:r>
          </a:p>
          <a:p>
            <a:r>
              <a:rPr lang="en-GB" sz="1400" b="0" i="0" dirty="0">
                <a:solidFill>
                  <a:srgbClr val="333333"/>
                </a:solidFill>
                <a:effectLst/>
                <a:latin typeface="-apple-system"/>
              </a:rPr>
              <a:t>Funding mechanism (EGI Foundation &amp; Partners – not EC)</a:t>
            </a:r>
          </a:p>
          <a:p>
            <a:pPr lvl="1"/>
            <a:r>
              <a:rPr lang="en-GB" sz="1200" dirty="0">
                <a:solidFill>
                  <a:srgbClr val="333333"/>
                </a:solidFill>
                <a:latin typeface="-apple-system"/>
              </a:rPr>
              <a:t>This is a major direct source of funding for EGI CSIRT, SVG, SPG, …</a:t>
            </a:r>
            <a:endParaRPr lang="en-GB" sz="1200" b="0" i="0" dirty="0">
              <a:solidFill>
                <a:srgbClr val="333333"/>
              </a:solidFill>
              <a:effectLst/>
              <a:latin typeface="-apple-system"/>
            </a:endParaRPr>
          </a:p>
          <a:p>
            <a:pPr algn="l"/>
            <a:r>
              <a:rPr lang="en-GB" sz="1400" b="0" i="0" dirty="0">
                <a:solidFill>
                  <a:srgbClr val="172B4D"/>
                </a:solidFill>
                <a:effectLst/>
                <a:latin typeface="-apple-system"/>
              </a:rPr>
              <a:t>75 PM over 30 months =&gt; </a:t>
            </a:r>
            <a:r>
              <a:rPr lang="en-GB" sz="1400" b="0" i="0" dirty="0">
                <a:solidFill>
                  <a:srgbClr val="FF0000"/>
                </a:solidFill>
                <a:effectLst/>
                <a:latin typeface="-apple-system"/>
              </a:rPr>
              <a:t>2.5 FTE</a:t>
            </a:r>
          </a:p>
          <a:p>
            <a:pPr algn="l"/>
            <a:r>
              <a:rPr lang="en-GB" sz="1400" b="0" i="0" dirty="0">
                <a:solidFill>
                  <a:srgbClr val="172B4D"/>
                </a:solidFill>
                <a:effectLst/>
                <a:latin typeface="-apple-system"/>
              </a:rPr>
              <a:t>Task mailing list: </a:t>
            </a:r>
            <a:r>
              <a:rPr lang="en-GB" sz="1400" b="0" i="0" u="none" strike="noStrike" dirty="0">
                <a:solidFill>
                  <a:srgbClr val="3572B0"/>
                </a:solidFill>
                <a:effectLst/>
                <a:latin typeface="-apple-system"/>
                <a:hlinkClick r:id="rId2"/>
              </a:rPr>
              <a:t>egi-ace-wp7-t5@mailman.egi.eu</a:t>
            </a:r>
            <a:endParaRPr lang="en-GB" sz="1400" b="0" i="0" u="none" strike="noStrike" dirty="0">
              <a:solidFill>
                <a:srgbClr val="3572B0"/>
              </a:solidFill>
              <a:effectLst/>
              <a:latin typeface="-apple-system"/>
            </a:endParaRPr>
          </a:p>
          <a:p>
            <a:r>
              <a:rPr lang="en-GB" sz="1400" dirty="0">
                <a:solidFill>
                  <a:srgbClr val="333333"/>
                </a:solidFill>
                <a:latin typeface="-apple-system"/>
              </a:rPr>
              <a:t>Only use the task email list for EGI-ACE specific issues</a:t>
            </a:r>
          </a:p>
          <a:p>
            <a:pPr lvl="1"/>
            <a:r>
              <a:rPr lang="en-GB" sz="1200" dirty="0">
                <a:solidFill>
                  <a:srgbClr val="333333"/>
                </a:solidFill>
                <a:latin typeface="-apple-system"/>
              </a:rPr>
              <a:t>All ongoing general ISM work should take place on the usual lists</a:t>
            </a:r>
          </a:p>
          <a:p>
            <a:pPr lvl="2"/>
            <a:r>
              <a:rPr lang="en-GB" sz="1100" dirty="0">
                <a:solidFill>
                  <a:srgbClr val="333333"/>
                </a:solidFill>
                <a:latin typeface="-apple-system"/>
              </a:rPr>
              <a:t>CSIRT, IRTF, SVG, SPG, etc …</a:t>
            </a:r>
          </a:p>
          <a:p>
            <a:r>
              <a:rPr lang="en-GB" sz="1500" dirty="0">
                <a:solidFill>
                  <a:srgbClr val="333333"/>
                </a:solidFill>
                <a:latin typeface="-apple-system"/>
              </a:rPr>
              <a:t>Monthly meetings of this task should start now</a:t>
            </a:r>
          </a:p>
          <a:p>
            <a:pPr lvl="1"/>
            <a:r>
              <a:rPr lang="en-GB" sz="1300" dirty="0">
                <a:solidFill>
                  <a:srgbClr val="333333"/>
                </a:solidFill>
                <a:latin typeface="-apple-system"/>
              </a:rPr>
              <a:t>First of these will be on Tuesday 1</a:t>
            </a:r>
            <a:r>
              <a:rPr lang="en-GB" sz="1300" baseline="30000" dirty="0">
                <a:solidFill>
                  <a:srgbClr val="333333"/>
                </a:solidFill>
                <a:latin typeface="-apple-system"/>
              </a:rPr>
              <a:t>st</a:t>
            </a:r>
            <a:r>
              <a:rPr lang="en-GB" sz="1300" dirty="0">
                <a:solidFill>
                  <a:srgbClr val="333333"/>
                </a:solidFill>
                <a:latin typeface="-apple-system"/>
              </a:rPr>
              <a:t> Feb starting at 10:00 CET (09:00 UTC) (one hour)</a:t>
            </a:r>
          </a:p>
          <a:p>
            <a:pPr lvl="1"/>
            <a:r>
              <a:rPr lang="en-GB" sz="1300" dirty="0">
                <a:solidFill>
                  <a:srgbClr val="333333"/>
                </a:solidFill>
                <a:latin typeface="-apple-system"/>
              </a:rPr>
              <a:t>Then meet on first Tuesday of each month (or adjust if we need to)</a:t>
            </a:r>
          </a:p>
          <a:p>
            <a:endParaRPr lang="en-GB" dirty="0">
              <a:solidFill>
                <a:srgbClr val="333333"/>
              </a:solidFill>
              <a:latin typeface="-apple-system"/>
            </a:endParaRPr>
          </a:p>
          <a:p>
            <a:pPr marL="101600" indent="0" algn="l">
              <a:buNone/>
            </a:pPr>
            <a:endParaRPr lang="en-GB" sz="2000" b="0" i="0" dirty="0">
              <a:solidFill>
                <a:srgbClr val="3572B0"/>
              </a:solidFill>
              <a:effectLst/>
              <a:latin typeface="-apple-system"/>
            </a:endParaRPr>
          </a:p>
          <a:p>
            <a:pPr marL="101600" indent="0">
              <a:buNone/>
            </a:pPr>
            <a:endParaRPr lang="en-GB" dirty="0"/>
          </a:p>
          <a:p>
            <a:pPr marL="101600" indent="0">
              <a:buNone/>
            </a:pPr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0A8CE3D-3C99-4C07-9A22-1C0EDDA03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7.5 - details</a:t>
            </a:r>
            <a:endParaRPr lang="en-GB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C08CD22C-AFEE-4A02-AE98-3AA3EEAF394F}"/>
              </a:ext>
            </a:extLst>
          </p:cNvPr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r>
              <a:rPr lang="en-US" dirty="0"/>
              <a:t>Security Coordination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815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46F4A18-040C-46E1-BDC6-45FB58F928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5394" y="1115271"/>
            <a:ext cx="8754341" cy="3197370"/>
          </a:xfrm>
        </p:spPr>
        <p:txBody>
          <a:bodyPr/>
          <a:lstStyle/>
          <a:p>
            <a:r>
              <a:rPr lang="en-GB" sz="1400" dirty="0"/>
              <a:t>Original slides showed the OLA report that was submitted in Nov 2021</a:t>
            </a:r>
          </a:p>
          <a:p>
            <a:r>
              <a:rPr lang="en-GB" sz="1400" dirty="0"/>
              <a:t>Removed from this version of the slides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5FDBE8-910C-443E-8C7C-E7DCC92E5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Task 7.5 OLA report (submitted Nov 2021)</a:t>
            </a:r>
            <a:endParaRPr lang="en-GB" sz="2000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E4DEBD3E-1E0E-40BA-ABCC-65E7CB3FA098}"/>
              </a:ext>
            </a:extLst>
          </p:cNvPr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r>
              <a:rPr lang="en-US" b="1" dirty="0"/>
              <a:t>TLP: AMBER     </a:t>
            </a:r>
            <a:r>
              <a:rPr lang="en-US" dirty="0"/>
              <a:t>Jan to Oct 2021 (10 months)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2115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DD69937-D1B4-4DE9-995E-934304C358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400" dirty="0">
                <a:solidFill>
                  <a:schemeClr val="tx1"/>
                </a:solidFill>
                <a:latin typeface="-apple-system"/>
              </a:rPr>
              <a:t>IRTF (Sven, </a:t>
            </a:r>
            <a:r>
              <a:rPr lang="en-GB" sz="1400" dirty="0" err="1">
                <a:solidFill>
                  <a:schemeClr val="tx1"/>
                </a:solidFill>
                <a:latin typeface="-apple-system"/>
              </a:rPr>
              <a:t>DanielF</a:t>
            </a:r>
            <a:r>
              <a:rPr lang="en-GB" sz="1400" dirty="0">
                <a:solidFill>
                  <a:schemeClr val="tx1"/>
                </a:solidFill>
                <a:latin typeface="-apple-system"/>
              </a:rPr>
              <a:t>, </a:t>
            </a:r>
            <a:r>
              <a:rPr lang="en-GB" sz="1400" dirty="0" err="1">
                <a:solidFill>
                  <a:schemeClr val="tx1"/>
                </a:solidFill>
                <a:latin typeface="-apple-system"/>
              </a:rPr>
              <a:t>Pinja</a:t>
            </a:r>
            <a:r>
              <a:rPr lang="en-GB" sz="1400" dirty="0">
                <a:solidFill>
                  <a:schemeClr val="tx1"/>
                </a:solidFill>
                <a:latin typeface="-apple-system"/>
              </a:rPr>
              <a:t>, </a:t>
            </a:r>
            <a:r>
              <a:rPr lang="en-GB" sz="1400" dirty="0" err="1">
                <a:solidFill>
                  <a:schemeClr val="tx1"/>
                </a:solidFill>
                <a:latin typeface="-apple-system"/>
              </a:rPr>
              <a:t>DanielK</a:t>
            </a:r>
            <a:r>
              <a:rPr lang="en-GB" sz="1400" dirty="0">
                <a:solidFill>
                  <a:schemeClr val="tx1"/>
                </a:solidFill>
                <a:latin typeface="-apple-system"/>
              </a:rPr>
              <a:t>, Barbara, </a:t>
            </a:r>
            <a:r>
              <a:rPr lang="en-GB" sz="1400" dirty="0" err="1">
                <a:solidFill>
                  <a:schemeClr val="tx1"/>
                </a:solidFill>
                <a:latin typeface="-apple-system"/>
              </a:rPr>
              <a:t>DavidC</a:t>
            </a:r>
            <a:r>
              <a:rPr lang="en-GB" sz="1400" dirty="0">
                <a:solidFill>
                  <a:schemeClr val="tx1"/>
                </a:solidFill>
                <a:latin typeface="-apple-system"/>
              </a:rPr>
              <a:t>, others)</a:t>
            </a:r>
          </a:p>
          <a:p>
            <a:r>
              <a:rPr lang="en-GB" sz="1400" dirty="0">
                <a:solidFill>
                  <a:schemeClr val="tx1"/>
                </a:solidFill>
                <a:latin typeface="-apple-system"/>
              </a:rPr>
              <a:t>SVG (Linda, IRTF members, others)</a:t>
            </a:r>
          </a:p>
          <a:p>
            <a:r>
              <a:rPr lang="en-GB" sz="1400" dirty="0">
                <a:solidFill>
                  <a:schemeClr val="tx1"/>
                </a:solidFill>
                <a:latin typeface="-apple-system"/>
              </a:rPr>
              <a:t>Monitoring (</a:t>
            </a:r>
            <a:r>
              <a:rPr lang="en-GB" sz="1400" dirty="0" err="1">
                <a:solidFill>
                  <a:schemeClr val="tx1"/>
                </a:solidFill>
                <a:latin typeface="-apple-system"/>
              </a:rPr>
              <a:t>DanielK</a:t>
            </a:r>
            <a:r>
              <a:rPr lang="en-GB" sz="1400" dirty="0">
                <a:solidFill>
                  <a:schemeClr val="tx1"/>
                </a:solidFill>
                <a:latin typeface="-apple-system"/>
              </a:rPr>
              <a:t>, GRNET, others)</a:t>
            </a:r>
          </a:p>
          <a:p>
            <a:r>
              <a:rPr lang="en-GB" sz="1400" dirty="0">
                <a:solidFill>
                  <a:schemeClr val="tx1"/>
                </a:solidFill>
                <a:latin typeface="-apple-system"/>
              </a:rPr>
              <a:t>CSIRT Web Site, PR, Dissemination, Training, Best Practice, Guidance (Barbara, </a:t>
            </a:r>
            <a:r>
              <a:rPr lang="en-GB" sz="1400" dirty="0" err="1">
                <a:solidFill>
                  <a:schemeClr val="tx1"/>
                </a:solidFill>
                <a:latin typeface="-apple-system"/>
              </a:rPr>
              <a:t>DanielK</a:t>
            </a:r>
            <a:r>
              <a:rPr lang="en-GB" sz="1400" dirty="0">
                <a:solidFill>
                  <a:schemeClr val="tx1"/>
                </a:solidFill>
                <a:latin typeface="-apple-system"/>
              </a:rPr>
              <a:t>, Sven, others)</a:t>
            </a:r>
          </a:p>
          <a:p>
            <a:pPr lvl="1"/>
            <a:r>
              <a:rPr lang="en-GB" sz="1200" dirty="0">
                <a:solidFill>
                  <a:schemeClr val="tx1"/>
                </a:solidFill>
                <a:latin typeface="-apple-system"/>
              </a:rPr>
              <a:t>not in </a:t>
            </a:r>
            <a:r>
              <a:rPr lang="en-GB" sz="1200" i="1" dirty="0">
                <a:solidFill>
                  <a:schemeClr val="tx1"/>
                </a:solidFill>
                <a:latin typeface="-apple-system"/>
              </a:rPr>
              <a:t>OLA</a:t>
            </a:r>
          </a:p>
          <a:p>
            <a:r>
              <a:rPr lang="en-GB" sz="1400" dirty="0">
                <a:solidFill>
                  <a:schemeClr val="tx1"/>
                </a:solidFill>
                <a:latin typeface="-apple-system"/>
              </a:rPr>
              <a:t>SPG (</a:t>
            </a:r>
            <a:r>
              <a:rPr lang="en-GB" sz="1400" dirty="0" err="1">
                <a:solidFill>
                  <a:schemeClr val="tx1"/>
                </a:solidFill>
                <a:latin typeface="-apple-system"/>
              </a:rPr>
              <a:t>DaveK</a:t>
            </a:r>
            <a:r>
              <a:rPr lang="en-GB" sz="1400" dirty="0">
                <a:solidFill>
                  <a:schemeClr val="tx1"/>
                </a:solidFill>
                <a:latin typeface="-apple-system"/>
              </a:rPr>
              <a:t>, </a:t>
            </a:r>
            <a:r>
              <a:rPr lang="en-GB" sz="1400" dirty="0" err="1">
                <a:solidFill>
                  <a:schemeClr val="tx1"/>
                </a:solidFill>
                <a:latin typeface="-apple-system"/>
              </a:rPr>
              <a:t>DavidG</a:t>
            </a:r>
            <a:r>
              <a:rPr lang="en-GB" sz="1400" dirty="0">
                <a:solidFill>
                  <a:schemeClr val="tx1"/>
                </a:solidFill>
                <a:latin typeface="-apple-system"/>
              </a:rPr>
              <a:t>, Ian Neilson, </a:t>
            </a:r>
            <a:r>
              <a:rPr lang="en-GB" sz="1400" dirty="0" err="1">
                <a:solidFill>
                  <a:schemeClr val="tx1"/>
                </a:solidFill>
                <a:latin typeface="-apple-system"/>
              </a:rPr>
              <a:t>DavidC</a:t>
            </a:r>
            <a:r>
              <a:rPr lang="en-GB" sz="1400" dirty="0">
                <a:solidFill>
                  <a:schemeClr val="tx1"/>
                </a:solidFill>
                <a:latin typeface="-apple-system"/>
              </a:rPr>
              <a:t>, others)</a:t>
            </a:r>
          </a:p>
          <a:p>
            <a:r>
              <a:rPr lang="en-GB" sz="1400" dirty="0">
                <a:solidFill>
                  <a:schemeClr val="tx1"/>
                </a:solidFill>
                <a:latin typeface="-apple-system"/>
              </a:rPr>
              <a:t>SSCs (Sven, others)</a:t>
            </a:r>
          </a:p>
          <a:p>
            <a:r>
              <a:rPr lang="en-GB" sz="1400" dirty="0">
                <a:solidFill>
                  <a:schemeClr val="tx1"/>
                </a:solidFill>
                <a:latin typeface="-apple-system"/>
              </a:rPr>
              <a:t>ISM &amp; Risk management (Linda, </a:t>
            </a:r>
            <a:r>
              <a:rPr lang="en-GB" sz="1400" dirty="0" err="1">
                <a:solidFill>
                  <a:schemeClr val="tx1"/>
                </a:solidFill>
                <a:latin typeface="-apple-system"/>
              </a:rPr>
              <a:t>DaveK</a:t>
            </a:r>
            <a:r>
              <a:rPr lang="en-GB" sz="1400" dirty="0">
                <a:solidFill>
                  <a:schemeClr val="tx1"/>
                </a:solidFill>
                <a:latin typeface="-apple-system"/>
              </a:rPr>
              <a:t>, others)</a:t>
            </a:r>
          </a:p>
          <a:p>
            <a:r>
              <a:rPr lang="en-GB" sz="1400" dirty="0">
                <a:solidFill>
                  <a:schemeClr val="tx1"/>
                </a:solidFill>
                <a:latin typeface="-apple-system"/>
              </a:rPr>
              <a:t>Trust &amp; Identity (</a:t>
            </a:r>
            <a:r>
              <a:rPr lang="en-GB" sz="1400" dirty="0" err="1">
                <a:solidFill>
                  <a:schemeClr val="tx1"/>
                </a:solidFill>
                <a:latin typeface="-apple-system"/>
              </a:rPr>
              <a:t>DavidG</a:t>
            </a:r>
            <a:r>
              <a:rPr lang="en-GB" sz="1400" dirty="0">
                <a:solidFill>
                  <a:schemeClr val="tx1"/>
                </a:solidFill>
                <a:latin typeface="-apple-system"/>
              </a:rPr>
              <a:t>, </a:t>
            </a:r>
            <a:r>
              <a:rPr lang="en-GB" sz="1400" dirty="0" err="1">
                <a:solidFill>
                  <a:schemeClr val="tx1"/>
                </a:solidFill>
                <a:latin typeface="-apple-system"/>
              </a:rPr>
              <a:t>DaveK</a:t>
            </a:r>
            <a:r>
              <a:rPr lang="en-GB" sz="1400" dirty="0">
                <a:solidFill>
                  <a:schemeClr val="tx1"/>
                </a:solidFill>
                <a:latin typeface="-apple-system"/>
              </a:rPr>
              <a:t>, others)</a:t>
            </a:r>
          </a:p>
          <a:p>
            <a:r>
              <a:rPr lang="en-GB" sz="1400" dirty="0">
                <a:solidFill>
                  <a:schemeClr val="tx1"/>
                </a:solidFill>
                <a:latin typeface="-apple-system"/>
              </a:rPr>
              <a:t>International coordination and collaboration (many people)</a:t>
            </a:r>
          </a:p>
          <a:p>
            <a:pPr lvl="1"/>
            <a:r>
              <a:rPr lang="en-GB" sz="1000" dirty="0">
                <a:solidFill>
                  <a:schemeClr val="tx1"/>
                </a:solidFill>
                <a:latin typeface="-apple-system"/>
              </a:rPr>
              <a:t>EOSC and Infrastructures, </a:t>
            </a:r>
            <a:r>
              <a:rPr lang="en-GB" sz="1000" dirty="0" err="1">
                <a:solidFill>
                  <a:schemeClr val="tx1"/>
                </a:solidFill>
                <a:latin typeface="-apple-system"/>
              </a:rPr>
              <a:t>EUGridPMA</a:t>
            </a:r>
            <a:r>
              <a:rPr lang="en-GB" sz="1000" dirty="0">
                <a:solidFill>
                  <a:schemeClr val="tx1"/>
                </a:solidFill>
                <a:latin typeface="-apple-system"/>
              </a:rPr>
              <a:t>, IGTF, TF-CSIRT, FIRST, TI, </a:t>
            </a:r>
            <a:r>
              <a:rPr lang="en-GB" sz="1000" dirty="0" err="1">
                <a:solidFill>
                  <a:schemeClr val="tx1"/>
                </a:solidFill>
                <a:latin typeface="-apple-system"/>
              </a:rPr>
              <a:t>eduGAIN</a:t>
            </a:r>
            <a:r>
              <a:rPr lang="en-GB" sz="1000" dirty="0">
                <a:solidFill>
                  <a:schemeClr val="tx1"/>
                </a:solidFill>
                <a:latin typeface="-apple-system"/>
              </a:rPr>
              <a:t> Security, FIM4R, WISE &amp; SCI, REFEDS, SIG-ISM, GN4-3 </a:t>
            </a:r>
            <a:r>
              <a:rPr lang="en-GB" sz="1000" dirty="0" err="1">
                <a:solidFill>
                  <a:schemeClr val="tx1"/>
                </a:solidFill>
                <a:latin typeface="-apple-system"/>
              </a:rPr>
              <a:t>EnCo</a:t>
            </a:r>
            <a:r>
              <a:rPr lang="en-GB" sz="1000" dirty="0">
                <a:solidFill>
                  <a:schemeClr val="tx1"/>
                </a:solidFill>
                <a:latin typeface="-apple-system"/>
              </a:rPr>
              <a:t>, …</a:t>
            </a:r>
            <a:endParaRPr lang="en-GB" sz="1000" dirty="0">
              <a:solidFill>
                <a:srgbClr val="FF0000"/>
              </a:solidFill>
              <a:latin typeface="-apple-system"/>
            </a:endParaRP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5A4D299-B3E4-4A13-A703-37D6C4182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7.5 – Sub activities</a:t>
            </a:r>
            <a:endParaRPr lang="en-GB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76B45FE-22B0-4738-867F-F5698F21753C}"/>
              </a:ext>
            </a:extLst>
          </p:cNvPr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r>
              <a:rPr lang="en-US" dirty="0"/>
              <a:t>CERN, CESNET, GRNET, IJS, NIKHEF, UKRI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3686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0336567-97DE-4096-8FE5-19CB5B0DC4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4829" y="1115271"/>
            <a:ext cx="8754341" cy="3552982"/>
          </a:xfrm>
        </p:spPr>
        <p:txBody>
          <a:bodyPr/>
          <a:lstStyle/>
          <a:p>
            <a:r>
              <a:rPr lang="en-US" dirty="0"/>
              <a:t>Start by discussing each sub-task</a:t>
            </a:r>
          </a:p>
          <a:p>
            <a:pPr marL="101600" indent="0">
              <a:buNone/>
            </a:pPr>
            <a:r>
              <a:rPr lang="en-US" dirty="0"/>
              <a:t>Work not covered this week, includes:</a:t>
            </a:r>
          </a:p>
          <a:p>
            <a:r>
              <a:rPr lang="en-US" dirty="0"/>
              <a:t>EGI SPG</a:t>
            </a:r>
          </a:p>
          <a:p>
            <a:pPr lvl="1"/>
            <a:r>
              <a:rPr lang="en-US" dirty="0"/>
              <a:t>Data Protection policy (for GDPR), AARC PDK/WISE SCI-WG</a:t>
            </a:r>
          </a:p>
          <a:p>
            <a:pPr lvl="1"/>
            <a:r>
              <a:rPr lang="en-US" dirty="0"/>
              <a:t>Service Operations Security Policy</a:t>
            </a:r>
          </a:p>
          <a:p>
            <a:r>
              <a:rPr lang="en-US" dirty="0"/>
              <a:t>Migrate EOSC-hub SMS/ISM to EGI SMS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Risks and Controls - (Linda)</a:t>
            </a:r>
            <a:endParaRPr lang="en-GB" dirty="0"/>
          </a:p>
          <a:p>
            <a:r>
              <a:rPr lang="en-US" dirty="0"/>
              <a:t>New entities to be included in our “scope”</a:t>
            </a:r>
          </a:p>
          <a:p>
            <a:pPr lvl="1"/>
            <a:r>
              <a:rPr lang="en-US" dirty="0"/>
              <a:t>WP4 (IaaS), WP5 (PaaS), WP6 (SaaS)</a:t>
            </a:r>
          </a:p>
          <a:p>
            <a:pPr marL="101600" indent="0">
              <a:buNone/>
            </a:pPr>
            <a:r>
              <a:rPr lang="en-US" dirty="0"/>
              <a:t>Monthly EGI-ACE Security meeting – start with Tuesday 1</a:t>
            </a:r>
            <a:r>
              <a:rPr lang="en-US" baseline="30000" dirty="0"/>
              <a:t>st</a:t>
            </a:r>
            <a:r>
              <a:rPr lang="en-US" dirty="0"/>
              <a:t> Feb at 10:00 CET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439B59F-935E-4787-8980-8D95A64F1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  <a:endParaRPr lang="en-GB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0453AA37-0DA1-4AED-840E-DFDC1270197D}"/>
              </a:ext>
            </a:extLst>
          </p:cNvPr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252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9"/>
          <p:cNvSpPr txBox="1">
            <a:spLocks noGrp="1"/>
          </p:cNvSpPr>
          <p:nvPr>
            <p:ph type="title"/>
          </p:nvPr>
        </p:nvSpPr>
        <p:spPr>
          <a:xfrm>
            <a:off x="2579077" y="169145"/>
            <a:ext cx="4728900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rPr lang="en-GB"/>
              <a:t>EGI-ACE objectives</a:t>
            </a:r>
            <a:endParaRPr/>
          </a:p>
        </p:txBody>
      </p:sp>
      <p:sp>
        <p:nvSpPr>
          <p:cNvPr id="136" name="Google Shape;136;p9"/>
          <p:cNvSpPr>
            <a:spLocks noGrp="1"/>
          </p:cNvSpPr>
          <p:nvPr>
            <p:ph type="body" idx="1"/>
          </p:nvPr>
        </p:nvSpPr>
        <p:spPr>
          <a:xfrm>
            <a:off x="265579" y="1263884"/>
            <a:ext cx="8753400" cy="2489700"/>
          </a:xfrm>
          <a:prstGeom prst="roundRect">
            <a:avLst>
              <a:gd name="adj" fmla="val 16667"/>
            </a:avLst>
          </a:prstGeom>
          <a:solidFill>
            <a:srgbClr val="D8E2F3"/>
          </a:solidFill>
          <a:ln w="25400" cap="flat" cmpd="sng">
            <a:solidFill>
              <a:srgbClr val="31538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GB" sz="2400" b="0" i="0" u="none" strike="noStrike" cap="none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Implement the </a:t>
            </a:r>
            <a:r>
              <a:rPr lang="en-GB" sz="2400" b="1" i="0" u="none" strike="noStrike" cap="none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Compute Platform of the European Open Science Cloud</a:t>
            </a:r>
            <a:r>
              <a:rPr lang="en-GB" sz="2400" b="0" i="0" u="none" strike="noStrike" cap="none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 and contribute to the </a:t>
            </a:r>
            <a:r>
              <a:rPr lang="en-GB" sz="2400" b="1" i="0" u="none" strike="noStrike" cap="none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EOSC Data Commons </a:t>
            </a:r>
            <a:r>
              <a:rPr lang="en-GB" sz="2400" b="0" i="0" u="none" strike="noStrike" cap="none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by delivering integrated computing, platforms, data spaces and tools as an integrated solution that is </a:t>
            </a:r>
            <a:r>
              <a:rPr lang="en-GB" sz="2400" b="1" i="0" u="none" strike="noStrike" cap="none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aligned with major European cloud federation projects and HPC initiatives</a:t>
            </a:r>
            <a:r>
              <a:rPr lang="en-GB" sz="2400" b="0" i="0" u="none" strike="noStrike" cap="none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a27a77131a_0_11"/>
          <p:cNvSpPr txBox="1">
            <a:spLocks noGrp="1"/>
          </p:cNvSpPr>
          <p:nvPr>
            <p:ph type="title"/>
          </p:nvPr>
        </p:nvSpPr>
        <p:spPr>
          <a:xfrm>
            <a:off x="2579077" y="169145"/>
            <a:ext cx="4728900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rPr lang="en-GB"/>
              <a:t>Concept and methodology: Tier service architecture</a:t>
            </a:r>
            <a:endParaRPr/>
          </a:p>
        </p:txBody>
      </p:sp>
      <p:sp>
        <p:nvSpPr>
          <p:cNvPr id="184" name="Google Shape;184;ga27a77131a_0_11"/>
          <p:cNvSpPr/>
          <p:nvPr/>
        </p:nvSpPr>
        <p:spPr>
          <a:xfrm>
            <a:off x="2129095" y="2747856"/>
            <a:ext cx="1766400" cy="3960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ga27a77131a_0_11"/>
          <p:cNvSpPr/>
          <p:nvPr/>
        </p:nvSpPr>
        <p:spPr>
          <a:xfrm>
            <a:off x="6147708" y="2748057"/>
            <a:ext cx="1766400" cy="3957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ga27a77131a_0_11"/>
          <p:cNvSpPr/>
          <p:nvPr/>
        </p:nvSpPr>
        <p:spPr>
          <a:xfrm>
            <a:off x="4138402" y="2748057"/>
            <a:ext cx="1766400" cy="3957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ga27a77131a_0_11"/>
          <p:cNvSpPr txBox="1"/>
          <p:nvPr/>
        </p:nvSpPr>
        <p:spPr>
          <a:xfrm>
            <a:off x="22321" y="1050219"/>
            <a:ext cx="1224000" cy="81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Data Spaces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and Analytics</a:t>
            </a:r>
            <a:endParaRPr sz="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GB"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Data and thematic data analytics and processing tools </a:t>
            </a:r>
            <a:endParaRPr sz="9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ga27a77131a_0_11"/>
          <p:cNvSpPr txBox="1"/>
          <p:nvPr/>
        </p:nvSpPr>
        <p:spPr>
          <a:xfrm>
            <a:off x="22320" y="1886168"/>
            <a:ext cx="1224000" cy="6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Platforms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GB"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generic added-value platform level services </a:t>
            </a:r>
            <a:endParaRPr sz="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ga27a77131a_0_11"/>
          <p:cNvSpPr txBox="1"/>
          <p:nvPr/>
        </p:nvSpPr>
        <p:spPr>
          <a:xfrm>
            <a:off x="15960" y="2588263"/>
            <a:ext cx="1191300" cy="81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Federated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Access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GB"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Federation-wide management of data and computing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ga27a77131a_0_11"/>
          <p:cNvSpPr txBox="1"/>
          <p:nvPr/>
        </p:nvSpPr>
        <p:spPr>
          <a:xfrm>
            <a:off x="0" y="3420646"/>
            <a:ext cx="12720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Federated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Resources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GB"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Compute and storage facilities</a:t>
            </a:r>
            <a:endParaRPr sz="9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ga27a77131a_0_11"/>
          <p:cNvSpPr/>
          <p:nvPr/>
        </p:nvSpPr>
        <p:spPr>
          <a:xfrm>
            <a:off x="2129095" y="2015735"/>
            <a:ext cx="1332000" cy="392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 cap="flat" cmpd="sng">
            <a:solidFill>
              <a:srgbClr val="AC5B2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Interactive Computing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ga27a77131a_0_11"/>
          <p:cNvSpPr/>
          <p:nvPr/>
        </p:nvSpPr>
        <p:spPr>
          <a:xfrm>
            <a:off x="5062175" y="2015735"/>
            <a:ext cx="1332000" cy="392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 cap="flat" cmpd="sng">
            <a:solidFill>
              <a:srgbClr val="AC5B2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Distributed AI training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ga27a77131a_0_11"/>
          <p:cNvSpPr/>
          <p:nvPr/>
        </p:nvSpPr>
        <p:spPr>
          <a:xfrm>
            <a:off x="6528714" y="2015735"/>
            <a:ext cx="1332000" cy="392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 cap="flat" cmpd="sng">
            <a:solidFill>
              <a:srgbClr val="AC5B2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Workload Management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ga27a77131a_0_11"/>
          <p:cNvSpPr/>
          <p:nvPr/>
        </p:nvSpPr>
        <p:spPr>
          <a:xfrm>
            <a:off x="3595635" y="2015735"/>
            <a:ext cx="1332000" cy="392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 cap="flat" cmpd="sng">
            <a:solidFill>
              <a:srgbClr val="AC5B2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Automated Cluster deployment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95" name="Google Shape;195;ga27a77131a_0_11"/>
          <p:cNvGrpSpPr/>
          <p:nvPr/>
        </p:nvGrpSpPr>
        <p:grpSpPr>
          <a:xfrm>
            <a:off x="6694564" y="3527077"/>
            <a:ext cx="1166150" cy="752521"/>
            <a:chOff x="7054511" y="3309931"/>
            <a:chExt cx="1166150" cy="752521"/>
          </a:xfrm>
        </p:grpSpPr>
        <p:sp>
          <p:nvSpPr>
            <p:cNvPr id="196" name="Google Shape;196;ga27a77131a_0_11"/>
            <p:cNvSpPr/>
            <p:nvPr/>
          </p:nvSpPr>
          <p:spPr>
            <a:xfrm>
              <a:off x="7252261" y="3309931"/>
              <a:ext cx="968400" cy="594000"/>
            </a:xfrm>
            <a:prstGeom prst="roundRect">
              <a:avLst>
                <a:gd name="adj" fmla="val 16667"/>
              </a:avLst>
            </a:prstGeom>
            <a:solidFill>
              <a:srgbClr val="4472C4">
                <a:alpha val="21176"/>
              </a:srgbClr>
            </a:solidFill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endPara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197;ga27a77131a_0_11"/>
            <p:cNvSpPr/>
            <p:nvPr/>
          </p:nvSpPr>
          <p:spPr>
            <a:xfrm>
              <a:off x="7153386" y="3389192"/>
              <a:ext cx="968400" cy="594000"/>
            </a:xfrm>
            <a:prstGeom prst="roundRect">
              <a:avLst>
                <a:gd name="adj" fmla="val 16667"/>
              </a:avLst>
            </a:prstGeom>
            <a:solidFill>
              <a:srgbClr val="4472C4">
                <a:alpha val="48235"/>
              </a:srgbClr>
            </a:solidFill>
            <a:ln w="12700" cap="flat" cmpd="sng">
              <a:solidFill>
                <a:srgbClr val="31538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endPara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" name="Google Shape;198;ga27a77131a_0_11"/>
            <p:cNvSpPr/>
            <p:nvPr/>
          </p:nvSpPr>
          <p:spPr>
            <a:xfrm>
              <a:off x="7054511" y="3468452"/>
              <a:ext cx="968400" cy="5940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 cmpd="sng">
              <a:solidFill>
                <a:srgbClr val="31538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GB" sz="1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HPC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99" name="Google Shape;199;ga27a77131a_0_11"/>
          <p:cNvGrpSpPr/>
          <p:nvPr/>
        </p:nvGrpSpPr>
        <p:grpSpPr>
          <a:xfrm>
            <a:off x="3647721" y="3529753"/>
            <a:ext cx="1145802" cy="747168"/>
            <a:chOff x="4462071" y="3297744"/>
            <a:chExt cx="1145802" cy="747168"/>
          </a:xfrm>
        </p:grpSpPr>
        <p:sp>
          <p:nvSpPr>
            <p:cNvPr id="200" name="Google Shape;200;ga27a77131a_0_11"/>
            <p:cNvSpPr/>
            <p:nvPr/>
          </p:nvSpPr>
          <p:spPr>
            <a:xfrm>
              <a:off x="4639473" y="3297744"/>
              <a:ext cx="968400" cy="594000"/>
            </a:xfrm>
            <a:prstGeom prst="roundRect">
              <a:avLst>
                <a:gd name="adj" fmla="val 16667"/>
              </a:avLst>
            </a:prstGeom>
            <a:solidFill>
              <a:srgbClr val="4472C4">
                <a:alpha val="21176"/>
              </a:srgbClr>
            </a:solidFill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endPara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" name="Google Shape;201;ga27a77131a_0_11"/>
            <p:cNvSpPr/>
            <p:nvPr/>
          </p:nvSpPr>
          <p:spPr>
            <a:xfrm>
              <a:off x="4540598" y="3377005"/>
              <a:ext cx="968400" cy="594000"/>
            </a:xfrm>
            <a:prstGeom prst="roundRect">
              <a:avLst>
                <a:gd name="adj" fmla="val 16667"/>
              </a:avLst>
            </a:prstGeom>
            <a:solidFill>
              <a:srgbClr val="4472C4">
                <a:alpha val="48235"/>
              </a:srgbClr>
            </a:solidFill>
            <a:ln w="12700" cap="flat" cmpd="sng">
              <a:solidFill>
                <a:srgbClr val="31538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endPara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" name="Google Shape;202;ga27a77131a_0_11"/>
            <p:cNvSpPr/>
            <p:nvPr/>
          </p:nvSpPr>
          <p:spPr>
            <a:xfrm>
              <a:off x="4462071" y="3450912"/>
              <a:ext cx="968400" cy="5940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 cmpd="sng">
              <a:solidFill>
                <a:srgbClr val="31538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GB" sz="1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Public Clouds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03" name="Google Shape;203;ga27a77131a_0_11"/>
          <p:cNvGrpSpPr/>
          <p:nvPr/>
        </p:nvGrpSpPr>
        <p:grpSpPr>
          <a:xfrm>
            <a:off x="5166347" y="3530734"/>
            <a:ext cx="1155392" cy="745207"/>
            <a:chOff x="5712127" y="3285441"/>
            <a:chExt cx="1155392" cy="745207"/>
          </a:xfrm>
        </p:grpSpPr>
        <p:sp>
          <p:nvSpPr>
            <p:cNvPr id="204" name="Google Shape;204;ga27a77131a_0_11"/>
            <p:cNvSpPr/>
            <p:nvPr/>
          </p:nvSpPr>
          <p:spPr>
            <a:xfrm>
              <a:off x="5899119" y="3285441"/>
              <a:ext cx="968400" cy="594000"/>
            </a:xfrm>
            <a:prstGeom prst="roundRect">
              <a:avLst>
                <a:gd name="adj" fmla="val 16667"/>
              </a:avLst>
            </a:prstGeom>
            <a:solidFill>
              <a:srgbClr val="4472C4">
                <a:alpha val="21176"/>
              </a:srgbClr>
            </a:solidFill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endPara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" name="Google Shape;205;ga27a77131a_0_11"/>
            <p:cNvSpPr/>
            <p:nvPr/>
          </p:nvSpPr>
          <p:spPr>
            <a:xfrm>
              <a:off x="5800244" y="3364702"/>
              <a:ext cx="968400" cy="594000"/>
            </a:xfrm>
            <a:prstGeom prst="roundRect">
              <a:avLst>
                <a:gd name="adj" fmla="val 16667"/>
              </a:avLst>
            </a:prstGeom>
            <a:solidFill>
              <a:srgbClr val="4472C4">
                <a:alpha val="48235"/>
              </a:srgbClr>
            </a:solidFill>
            <a:ln w="12700" cap="flat" cmpd="sng">
              <a:solidFill>
                <a:srgbClr val="31538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endPara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Google Shape;206;ga27a77131a_0_11"/>
            <p:cNvSpPr/>
            <p:nvPr/>
          </p:nvSpPr>
          <p:spPr>
            <a:xfrm>
              <a:off x="5712127" y="3436648"/>
              <a:ext cx="968400" cy="5940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 cmpd="sng">
              <a:solidFill>
                <a:srgbClr val="31538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GB" sz="1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HTC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07" name="Google Shape;207;ga27a77131a_0_11"/>
          <p:cNvGrpSpPr/>
          <p:nvPr/>
        </p:nvGrpSpPr>
        <p:grpSpPr>
          <a:xfrm>
            <a:off x="2129095" y="3532797"/>
            <a:ext cx="1145802" cy="741080"/>
            <a:chOff x="3119687" y="3284950"/>
            <a:chExt cx="1145802" cy="741080"/>
          </a:xfrm>
        </p:grpSpPr>
        <p:sp>
          <p:nvSpPr>
            <p:cNvPr id="208" name="Google Shape;208;ga27a77131a_0_11"/>
            <p:cNvSpPr/>
            <p:nvPr/>
          </p:nvSpPr>
          <p:spPr>
            <a:xfrm>
              <a:off x="3297089" y="3284950"/>
              <a:ext cx="968400" cy="594000"/>
            </a:xfrm>
            <a:prstGeom prst="roundRect">
              <a:avLst>
                <a:gd name="adj" fmla="val 16667"/>
              </a:avLst>
            </a:prstGeom>
            <a:solidFill>
              <a:srgbClr val="4472C4">
                <a:alpha val="21176"/>
              </a:srgbClr>
            </a:solidFill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endPara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9" name="Google Shape;209;ga27a77131a_0_11"/>
            <p:cNvSpPr/>
            <p:nvPr/>
          </p:nvSpPr>
          <p:spPr>
            <a:xfrm>
              <a:off x="3198214" y="3364211"/>
              <a:ext cx="968400" cy="594000"/>
            </a:xfrm>
            <a:prstGeom prst="roundRect">
              <a:avLst>
                <a:gd name="adj" fmla="val 16667"/>
              </a:avLst>
            </a:prstGeom>
            <a:solidFill>
              <a:srgbClr val="4472C4">
                <a:alpha val="48235"/>
              </a:srgbClr>
            </a:solidFill>
            <a:ln w="12700" cap="flat" cmpd="sng">
              <a:solidFill>
                <a:srgbClr val="31538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endPara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" name="Google Shape;210;ga27a77131a_0_11"/>
            <p:cNvSpPr/>
            <p:nvPr/>
          </p:nvSpPr>
          <p:spPr>
            <a:xfrm>
              <a:off x="3119687" y="3432030"/>
              <a:ext cx="968400" cy="59400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flat" cmpd="sng">
              <a:solidFill>
                <a:srgbClr val="31538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GB" sz="1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Research Clouds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211" name="Google Shape;211;ga27a77131a_0_11"/>
          <p:cNvCxnSpPr>
            <a:stCxn id="198" idx="2"/>
            <a:endCxn id="206" idx="2"/>
          </p:cNvCxnSpPr>
          <p:nvPr/>
        </p:nvCxnSpPr>
        <p:spPr>
          <a:xfrm rot="5400000" flipH="1">
            <a:off x="6412864" y="3513698"/>
            <a:ext cx="3600" cy="1528200"/>
          </a:xfrm>
          <a:prstGeom prst="bentConnector3">
            <a:avLst>
              <a:gd name="adj1" fmla="val -6350027"/>
            </a:avLst>
          </a:prstGeom>
          <a:noFill/>
          <a:ln w="12700" cap="flat" cmpd="sng">
            <a:solidFill>
              <a:srgbClr val="3E6EC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12" name="Google Shape;212;ga27a77131a_0_11"/>
          <p:cNvCxnSpPr>
            <a:stCxn id="202" idx="2"/>
            <a:endCxn id="206" idx="2"/>
          </p:cNvCxnSpPr>
          <p:nvPr/>
        </p:nvCxnSpPr>
        <p:spPr>
          <a:xfrm rot="-5400000">
            <a:off x="4890771" y="3517171"/>
            <a:ext cx="900" cy="1518600"/>
          </a:xfrm>
          <a:prstGeom prst="bentConnector3">
            <a:avLst>
              <a:gd name="adj1" fmla="val -25400000"/>
            </a:avLst>
          </a:prstGeom>
          <a:noFill/>
          <a:ln w="12700" cap="flat" cmpd="sng">
            <a:solidFill>
              <a:srgbClr val="3E6EC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13" name="Google Shape;213;ga27a77131a_0_11"/>
          <p:cNvCxnSpPr>
            <a:stCxn id="210" idx="2"/>
            <a:endCxn id="202" idx="2"/>
          </p:cNvCxnSpPr>
          <p:nvPr/>
        </p:nvCxnSpPr>
        <p:spPr>
          <a:xfrm rot="-5400000" flipH="1">
            <a:off x="3371095" y="3516077"/>
            <a:ext cx="3000" cy="1518600"/>
          </a:xfrm>
          <a:prstGeom prst="bentConnector3">
            <a:avLst>
              <a:gd name="adj1" fmla="val 7721466"/>
            </a:avLst>
          </a:prstGeom>
          <a:noFill/>
          <a:ln w="12700" cap="flat" cmpd="sng">
            <a:solidFill>
              <a:srgbClr val="3E6EC2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214" name="Google Shape;214;ga27a77131a_0_11"/>
          <p:cNvGrpSpPr/>
          <p:nvPr/>
        </p:nvGrpSpPr>
        <p:grpSpPr>
          <a:xfrm>
            <a:off x="4305098" y="2785154"/>
            <a:ext cx="2331406" cy="325740"/>
            <a:chOff x="4282104" y="2840926"/>
            <a:chExt cx="2331406" cy="325740"/>
          </a:xfrm>
        </p:grpSpPr>
        <p:pic>
          <p:nvPicPr>
            <p:cNvPr id="215" name="Google Shape;215;ga27a77131a_0_11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282104" y="2840926"/>
              <a:ext cx="366457" cy="32574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6" name="Google Shape;216;ga27a77131a_0_11"/>
            <p:cNvSpPr txBox="1"/>
            <p:nvPr/>
          </p:nvSpPr>
          <p:spPr>
            <a:xfrm>
              <a:off x="4587010" y="2883138"/>
              <a:ext cx="20265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GB" sz="1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Federated Identity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17" name="Google Shape;217;ga27a77131a_0_11"/>
          <p:cNvGrpSpPr/>
          <p:nvPr/>
        </p:nvGrpSpPr>
        <p:grpSpPr>
          <a:xfrm>
            <a:off x="2267031" y="2790797"/>
            <a:ext cx="1628309" cy="310118"/>
            <a:chOff x="3041867" y="2350767"/>
            <a:chExt cx="1628309" cy="310118"/>
          </a:xfrm>
        </p:grpSpPr>
        <p:pic>
          <p:nvPicPr>
            <p:cNvPr id="218" name="Google Shape;218;ga27a77131a_0_11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3041867" y="2350767"/>
              <a:ext cx="348883" cy="3101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9" name="Google Shape;219;ga27a77131a_0_11"/>
            <p:cNvSpPr txBox="1"/>
            <p:nvPr/>
          </p:nvSpPr>
          <p:spPr>
            <a:xfrm>
              <a:off x="3352276" y="2386110"/>
              <a:ext cx="13179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GB" sz="1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Federated Compute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20" name="Google Shape;220;ga27a77131a_0_11"/>
          <p:cNvGrpSpPr/>
          <p:nvPr/>
        </p:nvGrpSpPr>
        <p:grpSpPr>
          <a:xfrm>
            <a:off x="6439323" y="2810285"/>
            <a:ext cx="1311639" cy="271142"/>
            <a:chOff x="6258791" y="2329809"/>
            <a:chExt cx="1311639" cy="271142"/>
          </a:xfrm>
        </p:grpSpPr>
        <p:sp>
          <p:nvSpPr>
            <p:cNvPr id="221" name="Google Shape;221;ga27a77131a_0_11"/>
            <p:cNvSpPr txBox="1"/>
            <p:nvPr/>
          </p:nvSpPr>
          <p:spPr>
            <a:xfrm>
              <a:off x="6500930" y="2342270"/>
              <a:ext cx="10695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Arial"/>
                <a:buNone/>
              </a:pPr>
              <a:r>
                <a:rPr lang="en-GB" sz="1000" b="0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Federated Data</a:t>
              </a: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22" name="Google Shape;222;ga27a77131a_0_11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6258791" y="2329809"/>
              <a:ext cx="271142" cy="27114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23" name="Google Shape;223;ga27a77131a_0_11"/>
          <p:cNvSpPr/>
          <p:nvPr/>
        </p:nvSpPr>
        <p:spPr>
          <a:xfrm>
            <a:off x="5017676" y="1240075"/>
            <a:ext cx="1358400" cy="479400"/>
          </a:xfrm>
          <a:prstGeom prst="roundRect">
            <a:avLst>
              <a:gd name="adj" fmla="val 16667"/>
            </a:avLst>
          </a:prstGeom>
          <a:solidFill>
            <a:srgbClr val="31538F"/>
          </a:solidFill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372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Fundamental Science Data Space</a:t>
            </a:r>
            <a:endParaRPr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ga27a77131a_0_11"/>
          <p:cNvSpPr/>
          <p:nvPr/>
        </p:nvSpPr>
        <p:spPr>
          <a:xfrm>
            <a:off x="3582426" y="1240075"/>
            <a:ext cx="1358400" cy="479400"/>
          </a:xfrm>
          <a:prstGeom prst="roundRect">
            <a:avLst>
              <a:gd name="adj" fmla="val 16667"/>
            </a:avLst>
          </a:prstGeom>
          <a:solidFill>
            <a:srgbClr val="31538F"/>
          </a:solidFill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372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Health Data Space</a:t>
            </a:r>
            <a:endParaRPr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ga27a77131a_0_11"/>
          <p:cNvSpPr/>
          <p:nvPr/>
        </p:nvSpPr>
        <p:spPr>
          <a:xfrm>
            <a:off x="2147175" y="1240075"/>
            <a:ext cx="1358400" cy="479400"/>
          </a:xfrm>
          <a:prstGeom prst="roundRect">
            <a:avLst>
              <a:gd name="adj" fmla="val 16667"/>
            </a:avLst>
          </a:prstGeom>
          <a:solidFill>
            <a:srgbClr val="31538F"/>
          </a:solidFill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372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Green Deal Data Space</a:t>
            </a: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26" name="Google Shape;226;ga27a77131a_0_11"/>
          <p:cNvCxnSpPr/>
          <p:nvPr/>
        </p:nvCxnSpPr>
        <p:spPr>
          <a:xfrm>
            <a:off x="54187" y="3403871"/>
            <a:ext cx="8000100" cy="0"/>
          </a:xfrm>
          <a:prstGeom prst="straightConnector1">
            <a:avLst/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27" name="Google Shape;227;ga27a77131a_0_11"/>
          <p:cNvCxnSpPr/>
          <p:nvPr/>
        </p:nvCxnSpPr>
        <p:spPr>
          <a:xfrm rot="10800000" flipH="1">
            <a:off x="54187" y="1849249"/>
            <a:ext cx="8000100" cy="9900"/>
          </a:xfrm>
          <a:prstGeom prst="straightConnector1">
            <a:avLst/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8" name="Google Shape;228;ga27a77131a_0_11"/>
          <p:cNvSpPr/>
          <p:nvPr/>
        </p:nvSpPr>
        <p:spPr>
          <a:xfrm>
            <a:off x="8280701" y="1126975"/>
            <a:ext cx="713100" cy="338820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A1A1A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EOSC portal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9" name="Google Shape;229;ga27a77131a_0_1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679863" y="1886168"/>
            <a:ext cx="466780" cy="414900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Google Shape;230;ga27a77131a_0_11"/>
          <p:cNvSpPr txBox="1"/>
          <p:nvPr/>
        </p:nvSpPr>
        <p:spPr>
          <a:xfrm>
            <a:off x="8433499" y="2216768"/>
            <a:ext cx="959400" cy="2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EOSC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users</a:t>
            </a:r>
            <a:endParaRPr sz="1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ga27a77131a_0_11"/>
          <p:cNvSpPr/>
          <p:nvPr/>
        </p:nvSpPr>
        <p:spPr>
          <a:xfrm>
            <a:off x="7898340" y="1197126"/>
            <a:ext cx="560400" cy="479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1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ga27a77131a_0_11"/>
          <p:cNvSpPr/>
          <p:nvPr/>
        </p:nvSpPr>
        <p:spPr>
          <a:xfrm>
            <a:off x="7898340" y="2311460"/>
            <a:ext cx="560400" cy="479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1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ga27a77131a_0_11"/>
          <p:cNvSpPr/>
          <p:nvPr/>
        </p:nvSpPr>
        <p:spPr>
          <a:xfrm>
            <a:off x="7898340" y="3574593"/>
            <a:ext cx="560400" cy="4794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1"/>
          </a:solidFill>
          <a:ln w="9525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ga27a77131a_0_11"/>
          <p:cNvSpPr/>
          <p:nvPr/>
        </p:nvSpPr>
        <p:spPr>
          <a:xfrm>
            <a:off x="1246326" y="1240069"/>
            <a:ext cx="709200" cy="3036000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 w="9525" cap="flat" cmpd="sng">
            <a:solidFill>
              <a:srgbClr val="78787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ga27a77131a_0_11"/>
          <p:cNvSpPr txBox="1"/>
          <p:nvPr/>
        </p:nvSpPr>
        <p:spPr>
          <a:xfrm rot="-5400000">
            <a:off x="117528" y="2438000"/>
            <a:ext cx="29667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Service Management, Tools, Processes, Policies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ga27a77131a_0_11"/>
          <p:cNvSpPr/>
          <p:nvPr/>
        </p:nvSpPr>
        <p:spPr>
          <a:xfrm>
            <a:off x="6458001" y="1240075"/>
            <a:ext cx="1358400" cy="479400"/>
          </a:xfrm>
          <a:prstGeom prst="roundRect">
            <a:avLst>
              <a:gd name="adj" fmla="val 16667"/>
            </a:avLst>
          </a:prstGeom>
          <a:solidFill>
            <a:srgbClr val="31538F"/>
          </a:solidFill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411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Humanities </a:t>
            </a:r>
            <a:br>
              <a:rPr lang="en-GB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Data Space</a:t>
            </a:r>
            <a:endParaRPr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Google Shape;582;gad40ef6010_0_79"/>
          <p:cNvSpPr txBox="1">
            <a:spLocks noGrp="1"/>
          </p:cNvSpPr>
          <p:nvPr>
            <p:ph type="body" idx="1"/>
          </p:nvPr>
        </p:nvSpPr>
        <p:spPr>
          <a:xfrm>
            <a:off x="176645" y="1369219"/>
            <a:ext cx="8754300" cy="31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</a:pPr>
            <a:r>
              <a:rPr lang="en-GB" b="1" dirty="0"/>
              <a:t>Confluence</a:t>
            </a:r>
            <a:r>
              <a:rPr lang="en-GB" dirty="0"/>
              <a:t>: </a:t>
            </a:r>
            <a:r>
              <a:rPr lang="en-GB" u="sng" dirty="0">
                <a:solidFill>
                  <a:schemeClr val="hlink"/>
                </a:solidFill>
                <a:hlinkClick r:id="rId3"/>
              </a:rPr>
              <a:t>https://confluence.egi.eu/display/EGIACE</a:t>
            </a:r>
            <a:r>
              <a:rPr lang="en-GB" dirty="0"/>
              <a:t> 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</a:pPr>
            <a:r>
              <a:rPr lang="en-GB" b="1" dirty="0"/>
              <a:t>Other tools:</a:t>
            </a:r>
            <a:r>
              <a:rPr lang="en-GB" dirty="0"/>
              <a:t> Jira, mailing lists, Indico, Google drive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</a:pPr>
            <a:r>
              <a:rPr lang="en-GB" b="1" dirty="0"/>
              <a:t>PMO</a:t>
            </a:r>
            <a:r>
              <a:rPr lang="en-GB" dirty="0"/>
              <a:t>: </a:t>
            </a:r>
            <a:r>
              <a:rPr lang="en-GB" u="sng" dirty="0">
                <a:solidFill>
                  <a:schemeClr val="hlink"/>
                </a:solidFill>
                <a:hlinkClick r:id="rId4"/>
              </a:rPr>
              <a:t>egi-ace-po@mailman.egi.eu</a:t>
            </a:r>
            <a:r>
              <a:rPr lang="en-GB" dirty="0"/>
              <a:t>  (please contact to get access)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</a:pPr>
            <a:r>
              <a:rPr lang="en-GB" b="1" dirty="0"/>
              <a:t>Mailing lists</a:t>
            </a:r>
            <a:r>
              <a:rPr lang="en-GB" dirty="0"/>
              <a:t>: </a:t>
            </a:r>
            <a:r>
              <a:rPr lang="en-GB" u="sng" dirty="0">
                <a:solidFill>
                  <a:schemeClr val="hlink"/>
                </a:solidFill>
                <a:hlinkClick r:id="rId5"/>
              </a:rPr>
              <a:t>https://confluence.egi.eu/display/EGIACE/EGI-ACE+mailing+lists</a:t>
            </a:r>
            <a:r>
              <a:rPr lang="en-GB" dirty="0"/>
              <a:t> 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</a:pPr>
            <a:r>
              <a:rPr lang="en-GB" b="1" dirty="0"/>
              <a:t>Communication package: </a:t>
            </a:r>
            <a:r>
              <a:rPr lang="en-GB" u="sng" dirty="0">
                <a:solidFill>
                  <a:schemeClr val="hlink"/>
                </a:solidFill>
                <a:hlinkClick r:id="rId6"/>
              </a:rPr>
              <a:t>https://confluence.egi.eu/display/EGIACE/Communication+toolkit</a:t>
            </a:r>
            <a:endParaRPr lang="en-GB" u="sng" dirty="0">
              <a:solidFill>
                <a:schemeClr val="hlink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</a:pPr>
            <a:r>
              <a:rPr lang="en-GB" b="1" dirty="0"/>
              <a:t>ZENODO space for published deliverables:</a:t>
            </a:r>
            <a:endParaRPr b="1" dirty="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</a:pPr>
            <a:r>
              <a:rPr lang="en-GB" u="sng" dirty="0">
                <a:solidFill>
                  <a:schemeClr val="hlink"/>
                </a:solidFill>
                <a:hlinkClick r:id="rId7"/>
              </a:rPr>
              <a:t>https://zenodo.org/communities/egi-ace/</a:t>
            </a:r>
            <a:endParaRPr u="sng" dirty="0">
              <a:solidFill>
                <a:schemeClr val="hlink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</a:pPr>
            <a:endParaRPr dirty="0"/>
          </a:p>
        </p:txBody>
      </p:sp>
      <p:sp>
        <p:nvSpPr>
          <p:cNvPr id="583" name="Google Shape;583;gad40ef6010_0_79"/>
          <p:cNvSpPr txBox="1">
            <a:spLocks noGrp="1"/>
          </p:cNvSpPr>
          <p:nvPr>
            <p:ph type="title"/>
          </p:nvPr>
        </p:nvSpPr>
        <p:spPr>
          <a:xfrm>
            <a:off x="2579077" y="169145"/>
            <a:ext cx="4728900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rPr lang="en-GB"/>
              <a:t>Communication</a:t>
            </a:r>
            <a:endParaRPr/>
          </a:p>
        </p:txBody>
      </p:sp>
      <p:sp>
        <p:nvSpPr>
          <p:cNvPr id="584" name="Google Shape;584;gad40ef6010_0_79"/>
          <p:cNvSpPr txBox="1">
            <a:spLocks noGrp="1"/>
          </p:cNvSpPr>
          <p:nvPr>
            <p:ph type="subTitle" idx="2"/>
          </p:nvPr>
        </p:nvSpPr>
        <p:spPr>
          <a:xfrm>
            <a:off x="2579076" y="628358"/>
            <a:ext cx="47289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Google Shape;590;gad3b664178_8_66"/>
          <p:cNvSpPr txBox="1">
            <a:spLocks noGrp="1"/>
          </p:cNvSpPr>
          <p:nvPr>
            <p:ph type="title"/>
          </p:nvPr>
        </p:nvSpPr>
        <p:spPr>
          <a:xfrm>
            <a:off x="2579077" y="169145"/>
            <a:ext cx="4728900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rPr lang="en-GB"/>
              <a:t>Implementation structure</a:t>
            </a:r>
            <a:endParaRPr/>
          </a:p>
        </p:txBody>
      </p:sp>
      <p:sp>
        <p:nvSpPr>
          <p:cNvPr id="591" name="Google Shape;591;gad3b664178_8_66"/>
          <p:cNvSpPr/>
          <p:nvPr/>
        </p:nvSpPr>
        <p:spPr>
          <a:xfrm>
            <a:off x="1077543" y="666712"/>
            <a:ext cx="7162200" cy="41469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WP1 Project Management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2" name="Google Shape;592;gad3b664178_8_66"/>
          <p:cNvSpPr/>
          <p:nvPr/>
        </p:nvSpPr>
        <p:spPr>
          <a:xfrm>
            <a:off x="1342391" y="1088637"/>
            <a:ext cx="6332400" cy="525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5925" tIns="32950" rIns="65925" bIns="329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en-GB"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WP2 Coordination and cooperation</a:t>
            </a:r>
            <a:endParaRPr sz="13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GB"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Strategy, Service Portfolio Management, Continual Improvement</a:t>
            </a:r>
            <a:endParaRPr sz="13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3" name="Google Shape;593;gad3b664178_8_66"/>
          <p:cNvSpPr/>
          <p:nvPr/>
        </p:nvSpPr>
        <p:spPr>
          <a:xfrm>
            <a:off x="1342391" y="2213087"/>
            <a:ext cx="4366500" cy="2406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Service Provisioning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4" name="Google Shape;594;gad3b664178_8_66"/>
          <p:cNvSpPr/>
          <p:nvPr/>
        </p:nvSpPr>
        <p:spPr>
          <a:xfrm>
            <a:off x="6123316" y="2213087"/>
            <a:ext cx="1679700" cy="2406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Service Management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5" name="Google Shape;595;gad3b664178_8_66"/>
          <p:cNvSpPr/>
          <p:nvPr/>
        </p:nvSpPr>
        <p:spPr>
          <a:xfrm>
            <a:off x="6233266" y="2414687"/>
            <a:ext cx="1459800" cy="1850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5925" tIns="32950" rIns="65925" bIns="329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WP7 </a:t>
            </a:r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Compute Services Delivery and Planning</a:t>
            </a:r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Services Delivery</a:t>
            </a:r>
            <a:endParaRPr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Service Planning Green Computing</a:t>
            </a:r>
            <a:endParaRPr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Fed Services</a:t>
            </a:r>
            <a:endParaRPr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6" name="Google Shape;596;gad3b664178_8_66"/>
          <p:cNvSpPr/>
          <p:nvPr/>
        </p:nvSpPr>
        <p:spPr>
          <a:xfrm>
            <a:off x="5485816" y="2187387"/>
            <a:ext cx="865200" cy="3804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D3DCF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7" name="Google Shape;597;gad3b664178_8_66"/>
          <p:cNvSpPr/>
          <p:nvPr/>
        </p:nvSpPr>
        <p:spPr>
          <a:xfrm rot="5400000">
            <a:off x="6514266" y="1748237"/>
            <a:ext cx="813300" cy="3387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D3DCF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8" name="Google Shape;598;gad3b664178_8_66"/>
          <p:cNvSpPr/>
          <p:nvPr/>
        </p:nvSpPr>
        <p:spPr>
          <a:xfrm rot="5400000">
            <a:off x="1443191" y="1748237"/>
            <a:ext cx="813300" cy="3387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D3DCF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9" name="Google Shape;599;gad3b664178_8_66"/>
          <p:cNvSpPr/>
          <p:nvPr/>
        </p:nvSpPr>
        <p:spPr>
          <a:xfrm>
            <a:off x="1536816" y="2388512"/>
            <a:ext cx="1258200" cy="1647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5925" tIns="32950" rIns="65925" bIns="329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WP3 Federated Access Services (VA)</a:t>
            </a:r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AAI/Data/ Compute</a:t>
            </a:r>
            <a:endParaRPr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0" name="Google Shape;600;gad3b664178_8_66"/>
          <p:cNvSpPr/>
          <p:nvPr/>
        </p:nvSpPr>
        <p:spPr>
          <a:xfrm>
            <a:off x="2879541" y="2507112"/>
            <a:ext cx="2775000" cy="380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5925" tIns="32950" rIns="65925" bIns="329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WP4 [IaaS] Infrastructure Services (VA)</a:t>
            </a: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1" name="Google Shape;601;gad3b664178_8_66"/>
          <p:cNvSpPr/>
          <p:nvPr/>
        </p:nvSpPr>
        <p:spPr>
          <a:xfrm>
            <a:off x="2879541" y="3035762"/>
            <a:ext cx="2775000" cy="380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5925" tIns="32950" rIns="65925" bIns="329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WP5 [PaaS] Platform Services (VA)</a:t>
            </a: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2" name="Google Shape;602;gad3b664178_8_66"/>
          <p:cNvSpPr/>
          <p:nvPr/>
        </p:nvSpPr>
        <p:spPr>
          <a:xfrm>
            <a:off x="2879541" y="3564412"/>
            <a:ext cx="2775000" cy="380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65925" tIns="32950" rIns="65925" bIns="329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WP6 [SaaS] Data Spaces and Tools (VA)</a:t>
            </a: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3" name="Google Shape;603;gad3b664178_8_66"/>
          <p:cNvSpPr txBox="1"/>
          <p:nvPr/>
        </p:nvSpPr>
        <p:spPr>
          <a:xfrm>
            <a:off x="1942041" y="1748062"/>
            <a:ext cx="558900" cy="3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Align</a:t>
            </a:r>
            <a:endParaRPr sz="1200" b="0" i="1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4" name="Google Shape;604;gad3b664178_8_66"/>
          <p:cNvSpPr txBox="1"/>
          <p:nvPr/>
        </p:nvSpPr>
        <p:spPr>
          <a:xfrm>
            <a:off x="7090266" y="1752287"/>
            <a:ext cx="558900" cy="3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Align</a:t>
            </a:r>
            <a:endParaRPr sz="1200" b="0" i="1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5" name="Google Shape;605;gad3b664178_8_66"/>
          <p:cNvSpPr txBox="1"/>
          <p:nvPr/>
        </p:nvSpPr>
        <p:spPr>
          <a:xfrm>
            <a:off x="5578516" y="1670712"/>
            <a:ext cx="865200" cy="33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Plan and delivery</a:t>
            </a:r>
            <a:endParaRPr sz="1200" b="0" i="1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" name="Google Shape;707;gad40ef6010_0_60"/>
          <p:cNvSpPr txBox="1">
            <a:spLocks noGrp="1"/>
          </p:cNvSpPr>
          <p:nvPr>
            <p:ph type="body" idx="1"/>
          </p:nvPr>
        </p:nvSpPr>
        <p:spPr>
          <a:xfrm>
            <a:off x="194850" y="757325"/>
            <a:ext cx="8754300" cy="40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</a:pPr>
            <a:r>
              <a:rPr lang="en-GB" sz="1900" b="1"/>
              <a:t>WP leader: Alessandro Paolini</a:t>
            </a:r>
            <a:endParaRPr sz="1900" b="1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</a:pPr>
            <a:r>
              <a:rPr lang="en-GB" sz="1900" b="1"/>
              <a:t>Tasks:</a:t>
            </a:r>
            <a:endParaRPr sz="1700"/>
          </a:p>
          <a:p>
            <a:pPr marL="457200" lvl="0" indent="-3238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500"/>
              <a:buChar char="•"/>
            </a:pPr>
            <a:r>
              <a:rPr lang="en-GB" sz="1500" b="1"/>
              <a:t>T7.1 Service Delivery</a:t>
            </a:r>
            <a:r>
              <a:rPr lang="en-GB" sz="1500"/>
              <a:t> (Lead: EGI.eu) (Participant: INFN)</a:t>
            </a:r>
            <a:endParaRPr sz="1500"/>
          </a:p>
          <a:p>
            <a:pPr marL="914400" lvl="1" indent="-3111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300"/>
              <a:buChar char="▪"/>
            </a:pPr>
            <a:r>
              <a:rPr lang="en-GB" sz="1300"/>
              <a:t>Overall coordination, CHM, RDM, CRM, CONFM, software distribution (UMD/CMD)</a:t>
            </a:r>
            <a:endParaRPr sz="1300"/>
          </a:p>
          <a:p>
            <a:pPr marL="457200" lvl="0" indent="-3238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500"/>
              <a:buChar char="•"/>
            </a:pPr>
            <a:r>
              <a:rPr lang="en-GB" sz="1500" b="1"/>
              <a:t>T7.2 Service Planning and Green Computing</a:t>
            </a:r>
            <a:r>
              <a:rPr lang="en-GB" sz="1500"/>
              <a:t> (Lead: EGI.eu) (CNRS, CSIC, JISC)</a:t>
            </a:r>
            <a:endParaRPr sz="1500"/>
          </a:p>
          <a:p>
            <a:pPr marL="914400" lvl="1" indent="-3111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300"/>
              <a:buChar char="▪"/>
            </a:pPr>
            <a:r>
              <a:rPr lang="en-GB" sz="1300"/>
              <a:t>SLM, SRM, SACM, CAPM</a:t>
            </a:r>
            <a:endParaRPr sz="1300"/>
          </a:p>
          <a:p>
            <a:pPr marL="914400" lvl="1" indent="-3111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300"/>
              <a:buChar char="▪"/>
            </a:pPr>
            <a:r>
              <a:rPr lang="en-GB" sz="1300"/>
              <a:t>Coordination of Green Computing activity and related training</a:t>
            </a:r>
            <a:endParaRPr sz="1300"/>
          </a:p>
          <a:p>
            <a:pPr marL="457200" lvl="0" indent="-3238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500"/>
              <a:buChar char="•"/>
            </a:pPr>
            <a:r>
              <a:rPr lang="en-GB" sz="1500" b="1"/>
              <a:t>T7.3 HPC integration</a:t>
            </a:r>
            <a:r>
              <a:rPr lang="en-GB" sz="1500"/>
              <a:t> (lead: EGI) (CERN, CMCC, CESGA , IFIN-HH , IICT-BAS , INFN , LIP, TUBITAK, UKAEA)</a:t>
            </a:r>
            <a:endParaRPr sz="1500"/>
          </a:p>
          <a:p>
            <a:pPr marL="914400" lvl="1" indent="-3111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300"/>
              <a:buChar char="▪"/>
            </a:pPr>
            <a:r>
              <a:rPr lang="en-GB" sz="1300"/>
              <a:t>provide interoperability guidelines for HPC systems with the EOSC Cloud Compute platform, exploring and identifying gaps for the execution of container-based workloads (involving four scientific pilot use cases)</a:t>
            </a:r>
            <a:endParaRPr sz="1300"/>
          </a:p>
          <a:p>
            <a:pPr marL="457200" lvl="0" indent="-3238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500"/>
              <a:buChar char="•"/>
            </a:pPr>
            <a:r>
              <a:rPr lang="en-GB" sz="1500" b="1"/>
              <a:t>T7.4 International cloud integration</a:t>
            </a:r>
            <a:r>
              <a:rPr lang="en-GB" sz="1500"/>
              <a:t> (Lead: EGI.eu) (CLOUDFERRO, CNIC, GRENA, IDIA, IMCS UL, OSG, RENAM, SZTAKI, T-SYSTEMS</a:t>
            </a:r>
            <a:endParaRPr sz="1500"/>
          </a:p>
          <a:p>
            <a:pPr marL="914400" lvl="1" indent="-3111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300"/>
              <a:buChar char="▪"/>
            </a:pPr>
            <a:r>
              <a:rPr lang="en-GB" sz="1300"/>
              <a:t>expand the cloud infrastructure offered by the project by federating new infrastructure providers</a:t>
            </a:r>
            <a:endParaRPr sz="1300"/>
          </a:p>
          <a:p>
            <a:pPr marL="914400" lvl="1" indent="-3111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300"/>
              <a:buChar char="▪"/>
            </a:pPr>
            <a:r>
              <a:rPr lang="en-GB" sz="1300"/>
              <a:t>Assistance to and collaboration with academic, industrial and commercial providers</a:t>
            </a:r>
            <a:endParaRPr sz="1500"/>
          </a:p>
          <a:p>
            <a:pPr marL="45720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</a:pPr>
            <a:endParaRPr sz="1600"/>
          </a:p>
        </p:txBody>
      </p:sp>
      <p:sp>
        <p:nvSpPr>
          <p:cNvPr id="708" name="Google Shape;708;gad40ef6010_0_60"/>
          <p:cNvSpPr txBox="1">
            <a:spLocks noGrp="1"/>
          </p:cNvSpPr>
          <p:nvPr>
            <p:ph type="title"/>
          </p:nvPr>
        </p:nvSpPr>
        <p:spPr>
          <a:xfrm>
            <a:off x="2579074" y="169150"/>
            <a:ext cx="6351900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rPr lang="en-GB"/>
              <a:t>WP7 Service Delivery and Planning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endParaRPr/>
          </a:p>
        </p:txBody>
      </p:sp>
      <p:pic>
        <p:nvPicPr>
          <p:cNvPr id="709" name="Google Shape;709;gad40ef6010_0_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43604" y="407370"/>
            <a:ext cx="1085100" cy="111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" name="Google Shape;714;gad40ef6010_1_1"/>
          <p:cNvSpPr txBox="1">
            <a:spLocks noGrp="1"/>
          </p:cNvSpPr>
          <p:nvPr>
            <p:ph type="body" idx="1"/>
          </p:nvPr>
        </p:nvSpPr>
        <p:spPr>
          <a:xfrm>
            <a:off x="176650" y="820425"/>
            <a:ext cx="8754300" cy="387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GB" sz="1700" b="1" dirty="0"/>
              <a:t>WP leader: Alessandro </a:t>
            </a:r>
            <a:r>
              <a:rPr lang="en-GB" sz="1700" b="1" dirty="0" err="1"/>
              <a:t>Paolini</a:t>
            </a:r>
            <a:endParaRPr sz="1700" b="1" dirty="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</a:pPr>
            <a:r>
              <a:rPr lang="en-GB" sz="1700" b="1" dirty="0"/>
              <a:t>Tasks:</a:t>
            </a:r>
            <a:endParaRPr sz="1500" dirty="0"/>
          </a:p>
          <a:p>
            <a:pPr marL="457200" lvl="0" indent="-3111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300"/>
              <a:buChar char="•"/>
            </a:pPr>
            <a:r>
              <a:rPr lang="en-GB" sz="1300" b="1" dirty="0"/>
              <a:t>T7.5 Security Coordination</a:t>
            </a:r>
            <a:r>
              <a:rPr lang="en-GB" sz="1300" dirty="0"/>
              <a:t> (Lead: UKRI) (CERN, CESNET, GRNET, IJS, NOW-I NIKHEF)</a:t>
            </a:r>
            <a:endParaRPr sz="1300" dirty="0"/>
          </a:p>
          <a:p>
            <a:pPr marL="914400" lvl="1" indent="-298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100"/>
              <a:buChar char="▪"/>
            </a:pPr>
            <a:r>
              <a:rPr lang="en-GB" sz="1100" dirty="0"/>
              <a:t>Policies, procedures, incidents, vulnerabilities</a:t>
            </a:r>
            <a:endParaRPr sz="1100" dirty="0"/>
          </a:p>
          <a:p>
            <a:pPr marL="457200" lvl="0" indent="-3111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300"/>
              <a:buChar char="•"/>
            </a:pPr>
            <a:r>
              <a:rPr lang="en-GB" sz="1300" b="1" dirty="0"/>
              <a:t>T7.6 Service Management Tools</a:t>
            </a:r>
            <a:r>
              <a:rPr lang="en-GB" sz="1300" dirty="0"/>
              <a:t> (Lead: EGI.eu) (CESNET, CNRS, CC-IN2P3, CESGA, CSIC, GRNET, INFN, KIT, LIP, SRCE, UKRI)</a:t>
            </a:r>
            <a:endParaRPr sz="1300" dirty="0"/>
          </a:p>
          <a:p>
            <a:pPr marL="914400" lvl="1" indent="-2984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100"/>
              <a:buChar char="▪"/>
            </a:pPr>
            <a:r>
              <a:rPr lang="en-GB" sz="1100" dirty="0"/>
              <a:t>Coordination of technical plans and maintenance, requirements gathering, opportunities for improvement</a:t>
            </a:r>
            <a:endParaRPr sz="1200" dirty="0"/>
          </a:p>
          <a:p>
            <a:pPr marL="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000"/>
              <a:buNone/>
            </a:pPr>
            <a:r>
              <a:rPr lang="en-GB" sz="1700" b="1" dirty="0"/>
              <a:t>Deliverables:</a:t>
            </a:r>
            <a:endParaRPr sz="1700" b="1" dirty="0"/>
          </a:p>
          <a:p>
            <a:pPr marL="45720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200"/>
              <a:buChar char="•"/>
            </a:pPr>
            <a:r>
              <a:rPr lang="en-GB" sz="1200" dirty="0"/>
              <a:t>D7.1 Service Management Tools Technical Plan (M12)</a:t>
            </a:r>
            <a:endParaRPr sz="1200" dirty="0"/>
          </a:p>
          <a:p>
            <a:pPr marL="45720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200"/>
              <a:buChar char="•"/>
            </a:pPr>
            <a:r>
              <a:rPr lang="en-GB" sz="1200" dirty="0"/>
              <a:t>D7.2, 7.5 Status of the SMS Processes (M15, M29)</a:t>
            </a:r>
            <a:endParaRPr sz="1200" dirty="0"/>
          </a:p>
          <a:p>
            <a:pPr marL="45720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200"/>
              <a:buChar char="•"/>
            </a:pPr>
            <a:r>
              <a:rPr lang="en-GB" sz="1200" dirty="0"/>
              <a:t>D7.3 Final version of HPC integration handbook (M18)</a:t>
            </a:r>
            <a:endParaRPr sz="1200" dirty="0"/>
          </a:p>
          <a:p>
            <a:pPr marL="457200" lvl="0" indent="-3048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200"/>
              <a:buChar char="•"/>
            </a:pPr>
            <a:r>
              <a:rPr lang="en-GB" sz="1200" dirty="0"/>
              <a:t>D7.4 Green Computing progress and improvements within EGI-ACE (M24)</a:t>
            </a:r>
          </a:p>
          <a:p>
            <a:pPr marL="152400" lvl="0" indent="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200"/>
              <a:buNone/>
            </a:pPr>
            <a:r>
              <a:rPr lang="en-GB" sz="1100" dirty="0">
                <a:hlinkClick r:id="rId3"/>
              </a:rPr>
              <a:t>https://zenodo.org/communities/egi-ace/</a:t>
            </a:r>
            <a:endParaRPr sz="1200" dirty="0"/>
          </a:p>
        </p:txBody>
      </p:sp>
      <p:sp>
        <p:nvSpPr>
          <p:cNvPr id="715" name="Google Shape;715;gad40ef6010_1_1"/>
          <p:cNvSpPr txBox="1">
            <a:spLocks noGrp="1"/>
          </p:cNvSpPr>
          <p:nvPr>
            <p:ph type="title"/>
          </p:nvPr>
        </p:nvSpPr>
        <p:spPr>
          <a:xfrm>
            <a:off x="2579074" y="169150"/>
            <a:ext cx="6351900" cy="3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rPr lang="en-GB"/>
              <a:t>WP7 Service Delivery and Planning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endParaRPr/>
          </a:p>
        </p:txBody>
      </p:sp>
      <p:pic>
        <p:nvPicPr>
          <p:cNvPr id="716" name="Google Shape;716;gad40ef6010_1_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61854" y="404945"/>
            <a:ext cx="1085100" cy="111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FB2DBD6-5F5C-46CA-95DC-BD9DAD3F4D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1600" indent="0" algn="l">
              <a:buNone/>
            </a:pPr>
            <a:r>
              <a:rPr lang="en-GB" sz="1400" b="0" i="1" dirty="0">
                <a:solidFill>
                  <a:srgbClr val="172B4D"/>
                </a:solidFill>
                <a:effectLst/>
                <a:latin typeface="-apple-system"/>
              </a:rPr>
              <a:t>We have two “descriptions of work” (the project and our OLA with EGI Foundation)</a:t>
            </a:r>
          </a:p>
          <a:p>
            <a:pPr algn="l"/>
            <a:r>
              <a:rPr lang="en-GB" sz="1400" b="0" i="0" dirty="0">
                <a:solidFill>
                  <a:srgbClr val="172B4D"/>
                </a:solidFill>
                <a:effectLst/>
                <a:latin typeface="-apple-system"/>
              </a:rPr>
              <a:t>The objective of the task is to </a:t>
            </a:r>
            <a:r>
              <a:rPr lang="en-GB" sz="1400" b="0" i="0" dirty="0">
                <a:solidFill>
                  <a:srgbClr val="FF0000"/>
                </a:solidFill>
                <a:effectLst/>
                <a:latin typeface="-apple-system"/>
              </a:rPr>
              <a:t>provide and maintain </a:t>
            </a:r>
            <a:r>
              <a:rPr lang="en-GB" sz="1400" b="0" i="0" dirty="0">
                <a:solidFill>
                  <a:srgbClr val="172B4D"/>
                </a:solidFill>
                <a:effectLst/>
                <a:latin typeface="-apple-system"/>
              </a:rPr>
              <a:t>Information Security Management (ISM) </a:t>
            </a:r>
            <a:r>
              <a:rPr lang="en-GB" sz="1400" b="0" i="0" dirty="0">
                <a:solidFill>
                  <a:srgbClr val="FF0000"/>
                </a:solidFill>
                <a:effectLst/>
                <a:latin typeface="-apple-system"/>
              </a:rPr>
              <a:t>policies, procedures and coordination of ISM activities</a:t>
            </a:r>
            <a:r>
              <a:rPr lang="en-GB" sz="1400" b="0" i="0" dirty="0">
                <a:solidFill>
                  <a:srgbClr val="172B4D"/>
                </a:solidFill>
                <a:effectLst/>
                <a:latin typeface="-apple-system"/>
              </a:rPr>
              <a:t>, to </a:t>
            </a:r>
            <a:r>
              <a:rPr lang="en-GB" sz="1400" b="0" i="0" dirty="0">
                <a:solidFill>
                  <a:srgbClr val="FF0000"/>
                </a:solidFill>
                <a:effectLst/>
                <a:latin typeface="-apple-system"/>
              </a:rPr>
              <a:t>prevent</a:t>
            </a:r>
            <a:r>
              <a:rPr lang="en-GB" sz="1400" b="0" i="0" dirty="0">
                <a:solidFill>
                  <a:srgbClr val="172B4D"/>
                </a:solidFill>
                <a:effectLst/>
                <a:latin typeface="-apple-system"/>
              </a:rPr>
              <a:t> security incidents where possible and to </a:t>
            </a:r>
            <a:r>
              <a:rPr lang="en-GB" sz="1400" b="0" i="0" dirty="0">
                <a:solidFill>
                  <a:srgbClr val="FF0000"/>
                </a:solidFill>
                <a:effectLst/>
                <a:latin typeface="-apple-system"/>
              </a:rPr>
              <a:t>support the trust </a:t>
            </a:r>
            <a:r>
              <a:rPr lang="en-GB" sz="1400" b="0" i="0" dirty="0">
                <a:solidFill>
                  <a:srgbClr val="172B4D"/>
                </a:solidFill>
                <a:effectLst/>
                <a:latin typeface="-apple-system"/>
              </a:rPr>
              <a:t>between EGI services and the </a:t>
            </a:r>
            <a:r>
              <a:rPr lang="en-GB" sz="1400" b="0" i="0" dirty="0">
                <a:solidFill>
                  <a:srgbClr val="FF0000"/>
                </a:solidFill>
                <a:effectLst/>
                <a:latin typeface="-apple-system"/>
              </a:rPr>
              <a:t>wider EOSC </a:t>
            </a:r>
            <a:r>
              <a:rPr lang="en-GB" sz="1400" b="0" i="0" dirty="0">
                <a:solidFill>
                  <a:srgbClr val="172B4D"/>
                </a:solidFill>
                <a:effectLst/>
                <a:latin typeface="-apple-system"/>
              </a:rPr>
              <a:t>environment. It also contributes to the </a:t>
            </a:r>
            <a:r>
              <a:rPr lang="en-GB" sz="1400" b="0" i="0" dirty="0">
                <a:solidFill>
                  <a:srgbClr val="FF0000"/>
                </a:solidFill>
                <a:effectLst/>
                <a:latin typeface="-apple-system"/>
              </a:rPr>
              <a:t>protection of service integrity and to the management of risk </a:t>
            </a:r>
            <a:r>
              <a:rPr lang="en-GB" sz="1400" b="0" i="0" dirty="0">
                <a:solidFill>
                  <a:srgbClr val="172B4D"/>
                </a:solidFill>
                <a:effectLst/>
                <a:latin typeface="-apple-system"/>
              </a:rPr>
              <a:t>and provides capabilities to </a:t>
            </a:r>
            <a:r>
              <a:rPr lang="en-GB" sz="1400" b="0" i="0" dirty="0">
                <a:solidFill>
                  <a:srgbClr val="FF0000"/>
                </a:solidFill>
                <a:effectLst/>
                <a:latin typeface="-apple-system"/>
              </a:rPr>
              <a:t>support business continuity </a:t>
            </a:r>
            <a:r>
              <a:rPr lang="en-GB" sz="1400" b="0" i="0" dirty="0">
                <a:solidFill>
                  <a:srgbClr val="172B4D"/>
                </a:solidFill>
                <a:effectLst/>
                <a:latin typeface="-apple-system"/>
              </a:rPr>
              <a:t>and </a:t>
            </a:r>
            <a:r>
              <a:rPr lang="en-GB" sz="1400" b="0" i="0" dirty="0">
                <a:solidFill>
                  <a:srgbClr val="FF0000"/>
                </a:solidFill>
                <a:effectLst/>
                <a:latin typeface="-apple-system"/>
              </a:rPr>
              <a:t>disaster recovery </a:t>
            </a:r>
            <a:r>
              <a:rPr lang="en-GB" sz="1400" b="0" i="0" dirty="0">
                <a:solidFill>
                  <a:srgbClr val="172B4D"/>
                </a:solidFill>
                <a:effectLst/>
                <a:latin typeface="-apple-system"/>
              </a:rPr>
              <a:t>in case of </a:t>
            </a:r>
            <a:r>
              <a:rPr lang="en-GB" sz="1400" b="0" i="0" dirty="0">
                <a:solidFill>
                  <a:srgbClr val="FF0000"/>
                </a:solidFill>
                <a:effectLst/>
                <a:latin typeface="-apple-system"/>
              </a:rPr>
              <a:t>security incidents</a:t>
            </a:r>
            <a:r>
              <a:rPr lang="en-GB" sz="1400" b="0" i="0" dirty="0">
                <a:solidFill>
                  <a:srgbClr val="172B4D"/>
                </a:solidFill>
                <a:effectLst/>
                <a:latin typeface="-apple-system"/>
              </a:rPr>
              <a:t>. </a:t>
            </a:r>
          </a:p>
          <a:p>
            <a:pPr algn="l"/>
            <a:r>
              <a:rPr lang="en-GB" sz="1400" b="0" i="0" dirty="0">
                <a:solidFill>
                  <a:srgbClr val="172B4D"/>
                </a:solidFill>
                <a:effectLst/>
                <a:latin typeface="-apple-system"/>
              </a:rPr>
              <a:t>The task will coordinate a </a:t>
            </a:r>
            <a:r>
              <a:rPr lang="en-GB" sz="1400" b="0" i="0" dirty="0">
                <a:solidFill>
                  <a:srgbClr val="FF0000"/>
                </a:solidFill>
                <a:effectLst/>
                <a:latin typeface="-apple-system"/>
              </a:rPr>
              <a:t>security vulnerability risk assessment team </a:t>
            </a:r>
            <a:r>
              <a:rPr lang="en-GB" sz="1400" b="0" i="0" dirty="0">
                <a:solidFill>
                  <a:srgbClr val="172B4D"/>
                </a:solidFill>
                <a:effectLst/>
                <a:latin typeface="-apple-system"/>
              </a:rPr>
              <a:t>and </a:t>
            </a:r>
            <a:r>
              <a:rPr lang="en-GB" sz="1400" b="0" i="0" dirty="0">
                <a:solidFill>
                  <a:srgbClr val="FF0000"/>
                </a:solidFill>
                <a:effectLst/>
                <a:latin typeface="-apple-system"/>
              </a:rPr>
              <a:t>an incident response task force </a:t>
            </a:r>
            <a:r>
              <a:rPr lang="en-GB" sz="1400" b="0" i="0" dirty="0">
                <a:solidFill>
                  <a:srgbClr val="172B4D"/>
                </a:solidFill>
                <a:effectLst/>
                <a:latin typeface="-apple-system"/>
              </a:rPr>
              <a:t>to make sure that routine issues and security events are handled properly, and to </a:t>
            </a:r>
            <a:r>
              <a:rPr lang="en-GB" sz="1400" b="0" i="0" dirty="0">
                <a:solidFill>
                  <a:srgbClr val="FF0000"/>
                </a:solidFill>
                <a:effectLst/>
                <a:latin typeface="-apple-system"/>
              </a:rPr>
              <a:t>provide specialised expertise in forensics </a:t>
            </a:r>
            <a:r>
              <a:rPr lang="en-GB" sz="1400" b="0" i="0" dirty="0">
                <a:solidFill>
                  <a:srgbClr val="172B4D"/>
                </a:solidFill>
                <a:effectLst/>
                <a:latin typeface="-apple-system"/>
              </a:rPr>
              <a:t>and coordination for </a:t>
            </a:r>
            <a:r>
              <a:rPr lang="en-GB" sz="1400" b="0" i="0" dirty="0">
                <a:solidFill>
                  <a:srgbClr val="FF0000"/>
                </a:solidFill>
                <a:effectLst/>
                <a:latin typeface="-apple-system"/>
              </a:rPr>
              <a:t>large scale incidents </a:t>
            </a:r>
            <a:r>
              <a:rPr lang="en-GB" sz="1400" b="0" i="0" dirty="0">
                <a:solidFill>
                  <a:srgbClr val="172B4D"/>
                </a:solidFill>
                <a:effectLst/>
                <a:latin typeface="-apple-system"/>
              </a:rPr>
              <a:t>that threaten multiple providers.</a:t>
            </a:r>
          </a:p>
          <a:p>
            <a:pPr algn="l"/>
            <a:r>
              <a:rPr lang="en-GB" sz="1400" b="0" i="0" dirty="0">
                <a:solidFill>
                  <a:srgbClr val="172B4D"/>
                </a:solidFill>
                <a:effectLst/>
                <a:latin typeface="-apple-system"/>
              </a:rPr>
              <a:t>The task also includes the development, maintenance and deployment of security operational </a:t>
            </a:r>
            <a:r>
              <a:rPr lang="en-GB" sz="1400" b="0" i="0" dirty="0">
                <a:solidFill>
                  <a:srgbClr val="FF0000"/>
                </a:solidFill>
                <a:effectLst/>
                <a:latin typeface="-apple-system"/>
              </a:rPr>
              <a:t>tools, monitoring </a:t>
            </a:r>
            <a:r>
              <a:rPr lang="en-GB" sz="1400" b="0" i="0" dirty="0">
                <a:solidFill>
                  <a:srgbClr val="172B4D"/>
                </a:solidFill>
                <a:effectLst/>
                <a:latin typeface="-apple-system"/>
              </a:rPr>
              <a:t>and the </a:t>
            </a:r>
            <a:r>
              <a:rPr lang="en-GB" sz="1400" b="0" i="0" dirty="0">
                <a:solidFill>
                  <a:srgbClr val="FF0000"/>
                </a:solidFill>
                <a:effectLst/>
                <a:latin typeface="-apple-system"/>
              </a:rPr>
              <a:t>Security Service Challenge </a:t>
            </a:r>
            <a:r>
              <a:rPr lang="en-GB" sz="1400" b="0" i="0" dirty="0">
                <a:solidFill>
                  <a:srgbClr val="172B4D"/>
                </a:solidFill>
                <a:effectLst/>
                <a:latin typeface="-apple-system"/>
              </a:rPr>
              <a:t>framework.</a:t>
            </a:r>
          </a:p>
          <a:p>
            <a:pPr algn="l"/>
            <a:r>
              <a:rPr lang="en-GB" sz="1400" b="0" i="0" dirty="0">
                <a:solidFill>
                  <a:srgbClr val="172B4D"/>
                </a:solidFill>
                <a:effectLst/>
                <a:latin typeface="-apple-system"/>
              </a:rPr>
              <a:t>Security aspects of </a:t>
            </a:r>
            <a:r>
              <a:rPr lang="en-GB" sz="1400" b="0" i="0" dirty="0">
                <a:solidFill>
                  <a:srgbClr val="FF0000"/>
                </a:solidFill>
                <a:effectLst/>
                <a:latin typeface="-apple-system"/>
              </a:rPr>
              <a:t>all services </a:t>
            </a:r>
            <a:r>
              <a:rPr lang="en-GB" sz="1400" b="0" i="0" dirty="0">
                <a:solidFill>
                  <a:srgbClr val="172B4D"/>
                </a:solidFill>
                <a:effectLst/>
                <a:latin typeface="-apple-system"/>
              </a:rPr>
              <a:t>within the federation</a:t>
            </a:r>
            <a:r>
              <a:rPr lang="en-GB" sz="1400" b="0" i="0" dirty="0">
                <a:solidFill>
                  <a:srgbClr val="FF0000"/>
                </a:solidFill>
                <a:effectLst/>
                <a:latin typeface="-apple-system"/>
              </a:rPr>
              <a:t>, including virtual access service providers </a:t>
            </a:r>
            <a:r>
              <a:rPr lang="en-GB" sz="1400" b="0" i="0" dirty="0">
                <a:solidFill>
                  <a:srgbClr val="172B4D"/>
                </a:solidFill>
                <a:effectLst/>
                <a:latin typeface="-apple-system"/>
              </a:rPr>
              <a:t>within WP4, 5 and 6, are </a:t>
            </a:r>
            <a:r>
              <a:rPr lang="en-GB" sz="1400" b="0" i="0" dirty="0">
                <a:solidFill>
                  <a:srgbClr val="FF0000"/>
                </a:solidFill>
                <a:effectLst/>
                <a:latin typeface="-apple-system"/>
              </a:rPr>
              <a:t>within scope</a:t>
            </a:r>
            <a:r>
              <a:rPr lang="en-GB" sz="1400" b="0" i="0" dirty="0">
                <a:solidFill>
                  <a:srgbClr val="172B4D"/>
                </a:solidFill>
                <a:effectLst/>
                <a:latin typeface="-apple-system"/>
              </a:rPr>
              <a:t> of this task.</a:t>
            </a:r>
          </a:p>
          <a:p>
            <a:pPr algn="l"/>
            <a:endParaRPr lang="en-GB" sz="1200" dirty="0">
              <a:solidFill>
                <a:srgbClr val="172B4D"/>
              </a:solidFill>
              <a:latin typeface="-apple-system"/>
            </a:endParaRPr>
          </a:p>
          <a:p>
            <a:pPr algn="l"/>
            <a:endParaRPr lang="en-GB" sz="1200" b="0" i="0" dirty="0">
              <a:solidFill>
                <a:srgbClr val="172B4D"/>
              </a:solidFill>
              <a:effectLst/>
              <a:latin typeface="-apple-system"/>
            </a:endParaRPr>
          </a:p>
          <a:p>
            <a:endParaRPr lang="en-GB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9D2E84D-2657-4163-AB6D-350383D2E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EGI-ACE Task 7.5</a:t>
            </a:r>
            <a:endParaRPr lang="en-GB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80B6E6F-955A-4700-AAF0-8AC8C2BAB2E9}"/>
              </a:ext>
            </a:extLst>
          </p:cNvPr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r>
              <a:rPr lang="en-US" dirty="0"/>
              <a:t>Task 7.5 Security Coordination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7604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50C7E5-FE2C-4E43-841B-50360FC0957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The security coordination activities must liaise with the resource providers (~40 among NGIs and EIROS) the resource centres (~350) and oversee the technologies used in the production infrastructure, for example: O.S. Platforms, HTC, Cloud, Storage, AAI capabilities. 	</a:t>
            </a:r>
          </a:p>
          <a:p>
            <a:r>
              <a:rPr lang="en-GB" sz="1800" dirty="0"/>
              <a:t>Coordination tasks</a:t>
            </a:r>
          </a:p>
          <a:p>
            <a:pPr lvl="1"/>
            <a:r>
              <a:rPr lang="en-GB" sz="1600" b="0" i="0" u="none" strike="noStrike" baseline="0" dirty="0">
                <a:solidFill>
                  <a:srgbClr val="000000"/>
                </a:solidFill>
              </a:rPr>
              <a:t>Security Operations Coordination </a:t>
            </a:r>
          </a:p>
          <a:p>
            <a:pPr lvl="1"/>
            <a:r>
              <a:rPr lang="en-GB" sz="1600" b="0" i="0" u="none" strike="noStrike" baseline="0" dirty="0">
                <a:solidFill>
                  <a:srgbClr val="000000"/>
                </a:solidFill>
              </a:rPr>
              <a:t>Security Policy Coordination </a:t>
            </a:r>
          </a:p>
          <a:p>
            <a:pPr lvl="1"/>
            <a:r>
              <a:rPr lang="en-GB" sz="1600" b="0" i="0" u="none" strike="noStrike" baseline="0" dirty="0">
                <a:solidFill>
                  <a:srgbClr val="000000"/>
                </a:solidFill>
              </a:rPr>
              <a:t>Security Incident Response Coordination </a:t>
            </a:r>
          </a:p>
          <a:p>
            <a:pPr lvl="1"/>
            <a:r>
              <a:rPr lang="en-GB" sz="1600" b="0" i="0" u="none" strike="noStrike" baseline="0" dirty="0">
                <a:solidFill>
                  <a:srgbClr val="000000"/>
                </a:solidFill>
              </a:rPr>
              <a:t>Software Vulnerability Group Coordination </a:t>
            </a:r>
          </a:p>
          <a:p>
            <a:pPr lvl="1"/>
            <a:r>
              <a:rPr lang="en-GB" sz="1600" b="0" i="0" u="none" strike="noStrike" baseline="0" dirty="0">
                <a:solidFill>
                  <a:srgbClr val="000000"/>
                </a:solidFill>
              </a:rPr>
              <a:t>International Grid Trust Federation (IGTF) and </a:t>
            </a:r>
            <a:r>
              <a:rPr lang="en-GB" sz="1600" b="0" i="0" u="none" strike="noStrike" baseline="0" dirty="0" err="1">
                <a:solidFill>
                  <a:srgbClr val="000000"/>
                </a:solidFill>
              </a:rPr>
              <a:t>EUGridPMA</a:t>
            </a:r>
            <a:r>
              <a:rPr lang="en-GB" sz="1600" b="0" i="0" u="none" strike="noStrike" baseline="0" dirty="0">
                <a:solidFill>
                  <a:srgbClr val="000000"/>
                </a:solidFill>
              </a:rPr>
              <a:t> </a:t>
            </a:r>
          </a:p>
          <a:p>
            <a:pPr marL="101600" indent="0">
              <a:buNone/>
            </a:pPr>
            <a:endParaRPr lang="en-GB" sz="1800" b="0" i="0" u="none" strike="noStrike" baseline="0" dirty="0">
              <a:solidFill>
                <a:srgbClr val="000000"/>
              </a:solidFill>
            </a:endParaRPr>
          </a:p>
          <a:p>
            <a:pPr lvl="1"/>
            <a:endParaRPr lang="en-GB" sz="1800" b="0" i="0" u="none" strike="noStrike" baseline="0" dirty="0">
              <a:solidFill>
                <a:srgbClr val="000000"/>
              </a:solidFill>
            </a:endParaRPr>
          </a:p>
          <a:p>
            <a:pPr marL="101600" indent="0">
              <a:buNone/>
            </a:pPr>
            <a:r>
              <a:rPr lang="en-GB" sz="1800" b="0" i="0" u="none" strike="noStrike" baseline="0" dirty="0">
                <a:solidFill>
                  <a:srgbClr val="000000"/>
                </a:solidFill>
              </a:rPr>
              <a:t>	</a:t>
            </a:r>
          </a:p>
          <a:p>
            <a:pPr lvl="1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FDFA25-A46A-4762-B154-8AD2DED16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Security Coordination &amp; Security Tools</a:t>
            </a:r>
            <a:endParaRPr lang="en-GB" sz="2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CF0B59-50A1-4BD7-ADB1-3DAAF9F8D626}"/>
              </a:ext>
            </a:extLst>
          </p:cNvPr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r>
              <a:rPr lang="en-US" dirty="0"/>
              <a:t>EGI OLA – Version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6715826"/>
      </p:ext>
    </p:extLst>
  </p:cSld>
  <p:clrMapOvr>
    <a:masterClrMapping/>
  </p:clrMapOvr>
</p:sld>
</file>

<file path=ppt/theme/theme1.xml><?xml version="1.0" encoding="utf-8"?>
<a:theme xmlns:a="http://schemas.openxmlformats.org/drawingml/2006/main" name="HOME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1482</Words>
  <Application>Microsoft Office PowerPoint</Application>
  <PresentationFormat>On-screen Show (16:9)</PresentationFormat>
  <Paragraphs>189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-apple-system</vt:lpstr>
      <vt:lpstr>Arial</vt:lpstr>
      <vt:lpstr>Calibri</vt:lpstr>
      <vt:lpstr>Courier New</vt:lpstr>
      <vt:lpstr>Noto Sans Symbols</vt:lpstr>
      <vt:lpstr>HOME</vt:lpstr>
      <vt:lpstr>CONTENT</vt:lpstr>
      <vt:lpstr>EGI-ACE Security Coordination</vt:lpstr>
      <vt:lpstr>EGI-ACE objectives</vt:lpstr>
      <vt:lpstr>Concept and methodology: Tier service architecture</vt:lpstr>
      <vt:lpstr>Communication</vt:lpstr>
      <vt:lpstr>Implementation structure</vt:lpstr>
      <vt:lpstr>WP7 Service Delivery and Planning     </vt:lpstr>
      <vt:lpstr>WP7 Service Delivery and Planning     </vt:lpstr>
      <vt:lpstr>EGI-ACE Task 7.5</vt:lpstr>
      <vt:lpstr>Security Coordination &amp; Security Tools</vt:lpstr>
      <vt:lpstr>OLA (continued)</vt:lpstr>
      <vt:lpstr>Task 7.5 - details</vt:lpstr>
      <vt:lpstr>Task 7.5 OLA report (submitted Nov 2021)</vt:lpstr>
      <vt:lpstr>Task 7.5 – Sub activities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EGI-ACE InfoDay</dc:title>
  <dc:creator>Davidu Kelsey</dc:creator>
  <cp:lastModifiedBy>Kelsey, David (STFC,RAL,PPD)</cp:lastModifiedBy>
  <cp:revision>21</cp:revision>
  <dcterms:modified xsi:type="dcterms:W3CDTF">2022-03-30T13:36:05Z</dcterms:modified>
</cp:coreProperties>
</file>