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3"/>
    <p:sldMasterId id="2147483650" r:id="rId4"/>
    <p:sldMasterId id="2147483656"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7" roundtripDataSignature="AMtx7mglhFH/WVUZ4dXB+RPM8bcR3ydsI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customschemas.google.com/relationships/presentationmetadata" Target="metadata"/><Relationship Id="rId16" Type="http://schemas.openxmlformats.org/officeDocument/2006/relationships/slide" Target="slides/slide10.xml"/><Relationship Id="rId5" Type="http://schemas.openxmlformats.org/officeDocument/2006/relationships/slideMaster" Target="slideMasters/slideMaster3.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9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4" name="Google Shape;94;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6" name="Google Shape;186;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06" name="Google Shape;10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6" name="Google Shape;11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e0cad59e7d_0_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6" name="Google Shape;126;ge0cad59e7d_0_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e0cad59e7d_0_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6" name="Google Shape;136;ge0cad59e7d_0_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e0cad59e7d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6" name="Google Shape;146;ge0cad59e7d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16078eb753_0_2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6" name="Google Shape;156;g116078eb753_0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16078eb753_0_3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6" name="Google Shape;166;g116078eb753_0_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116078eb753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6" name="Google Shape;176;g116078eb753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p:cSld name="Title">
    <p:spTree>
      <p:nvGrpSpPr>
        <p:cNvPr id="18" name="Shape 18"/>
        <p:cNvGrpSpPr/>
        <p:nvPr/>
      </p:nvGrpSpPr>
      <p:grpSpPr>
        <a:xfrm>
          <a:off x="0" y="0"/>
          <a:ext cx="0" cy="0"/>
          <a:chOff x="0" y="0"/>
          <a:chExt cx="0" cy="0"/>
        </a:xfrm>
      </p:grpSpPr>
      <p:sp>
        <p:nvSpPr>
          <p:cNvPr id="19" name="Google Shape;19;p10"/>
          <p:cNvSpPr txBox="1"/>
          <p:nvPr>
            <p:ph idx="1" type="body"/>
          </p:nvPr>
        </p:nvSpPr>
        <p:spPr>
          <a:xfrm>
            <a:off x="727710" y="695714"/>
            <a:ext cx="6365279" cy="436621"/>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0"/>
              </a:spcBef>
              <a:spcAft>
                <a:spcPts val="0"/>
              </a:spcAft>
              <a:buClr>
                <a:srgbClr val="000000"/>
              </a:buClr>
              <a:buSzPts val="3300"/>
              <a:buFont typeface="Arial"/>
              <a:buNone/>
              <a:defRPr b="0" i="0" sz="33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0" name="Google Shape;20;p10"/>
          <p:cNvSpPr txBox="1"/>
          <p:nvPr>
            <p:ph idx="2" type="body"/>
          </p:nvPr>
        </p:nvSpPr>
        <p:spPr>
          <a:xfrm>
            <a:off x="727711" y="1236848"/>
            <a:ext cx="6365081" cy="484584"/>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1" name="Google Shape;21;p10"/>
          <p:cNvSpPr txBox="1"/>
          <p:nvPr>
            <p:ph idx="3" type="body"/>
          </p:nvPr>
        </p:nvSpPr>
        <p:spPr>
          <a:xfrm>
            <a:off x="727710" y="1837855"/>
            <a:ext cx="4100513" cy="956780"/>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2" name="Google Shape;22;p10"/>
          <p:cNvSpPr txBox="1"/>
          <p:nvPr/>
        </p:nvSpPr>
        <p:spPr>
          <a:xfrm>
            <a:off x="643782" y="3581033"/>
            <a:ext cx="2257778" cy="967894"/>
          </a:xfrm>
          <a:prstGeom prst="rect">
            <a:avLst/>
          </a:prstGeom>
          <a:noFill/>
          <a:ln>
            <a:noFill/>
          </a:ln>
        </p:spPr>
        <p:txBody>
          <a:bodyPr anchorCtr="0" anchor="t" bIns="45700" lIns="91425" spcFirstLastPara="1" rIns="91425" wrap="square" tIns="45700">
            <a:spAutoFit/>
          </a:bodyPr>
          <a:lstStyle/>
          <a:p>
            <a:pPr indent="0" lvl="0" marL="0" marR="0" rtl="0" algn="l">
              <a:lnSpc>
                <a:spcPct val="200000"/>
              </a:lnSpc>
              <a:spcBef>
                <a:spcPts val="0"/>
              </a:spcBef>
              <a:spcAft>
                <a:spcPts val="0"/>
              </a:spcAft>
              <a:buClr>
                <a:srgbClr val="000000"/>
              </a:buClr>
              <a:buSzPts val="1000"/>
              <a:buFont typeface="Arial"/>
              <a:buNone/>
            </a:pPr>
            <a:r>
              <a:rPr b="1" i="0" lang="en-GB" sz="1000" u="none" cap="none" strike="noStrike">
                <a:solidFill>
                  <a:schemeClr val="lt1"/>
                </a:solidFill>
                <a:latin typeface="Arial"/>
                <a:ea typeface="Arial"/>
                <a:cs typeface="Arial"/>
                <a:sym typeface="Arial"/>
              </a:rPr>
              <a:t>Dissemination level: </a:t>
            </a:r>
            <a:endParaRPr b="1" i="0" sz="1000" u="none" cap="none" strike="noStrike">
              <a:solidFill>
                <a:schemeClr val="lt1"/>
              </a:solidFill>
              <a:latin typeface="Arial"/>
              <a:ea typeface="Arial"/>
              <a:cs typeface="Arial"/>
              <a:sym typeface="Arial"/>
            </a:endParaRPr>
          </a:p>
          <a:p>
            <a:pPr indent="0" lvl="0" marL="0" marR="0" rtl="0" algn="l">
              <a:lnSpc>
                <a:spcPct val="200000"/>
              </a:lnSpc>
              <a:spcBef>
                <a:spcPts val="0"/>
              </a:spcBef>
              <a:spcAft>
                <a:spcPts val="0"/>
              </a:spcAft>
              <a:buClr>
                <a:srgbClr val="000000"/>
              </a:buClr>
              <a:buSzPts val="1000"/>
              <a:buFont typeface="Arial"/>
              <a:buNone/>
            </a:pPr>
            <a:r>
              <a:rPr b="1" i="0" lang="en-GB" sz="1000" u="none" cap="none" strike="noStrike">
                <a:solidFill>
                  <a:schemeClr val="lt1"/>
                </a:solidFill>
                <a:latin typeface="Arial"/>
                <a:ea typeface="Arial"/>
                <a:cs typeface="Arial"/>
                <a:sym typeface="Arial"/>
              </a:rPr>
              <a:t>Disclosing Party: </a:t>
            </a:r>
            <a:endParaRPr b="1" i="0" sz="1000" u="none" cap="none" strike="noStrike">
              <a:solidFill>
                <a:schemeClr val="lt1"/>
              </a:solidFill>
              <a:latin typeface="Arial"/>
              <a:ea typeface="Arial"/>
              <a:cs typeface="Arial"/>
              <a:sym typeface="Arial"/>
            </a:endParaRPr>
          </a:p>
          <a:p>
            <a:pPr indent="0" lvl="0" marL="0" marR="0" rtl="0" algn="l">
              <a:lnSpc>
                <a:spcPct val="200000"/>
              </a:lnSpc>
              <a:spcBef>
                <a:spcPts val="0"/>
              </a:spcBef>
              <a:spcAft>
                <a:spcPts val="0"/>
              </a:spcAft>
              <a:buClr>
                <a:srgbClr val="000000"/>
              </a:buClr>
              <a:buSzPts val="1000"/>
              <a:buFont typeface="Arial"/>
              <a:buNone/>
            </a:pPr>
            <a:r>
              <a:rPr b="1" i="0" lang="en-GB" sz="1000" u="none" cap="none" strike="noStrike">
                <a:solidFill>
                  <a:schemeClr val="lt1"/>
                </a:solidFill>
                <a:latin typeface="Arial"/>
                <a:ea typeface="Arial"/>
                <a:cs typeface="Arial"/>
                <a:sym typeface="Arial"/>
              </a:rPr>
              <a:t>Recipient Party:</a:t>
            </a:r>
            <a:endParaRPr b="0" i="0" sz="1400" u="none" cap="none" strike="noStrike">
              <a:solidFill>
                <a:srgbClr val="000000"/>
              </a:solidFill>
              <a:latin typeface="Arial"/>
              <a:ea typeface="Arial"/>
              <a:cs typeface="Arial"/>
              <a:sym typeface="Arial"/>
            </a:endParaRPr>
          </a:p>
        </p:txBody>
      </p:sp>
      <p:sp>
        <p:nvSpPr>
          <p:cNvPr id="23" name="Google Shape;23;p10"/>
          <p:cNvSpPr txBox="1"/>
          <p:nvPr>
            <p:ph idx="4" type="body"/>
          </p:nvPr>
        </p:nvSpPr>
        <p:spPr>
          <a:xfrm>
            <a:off x="1983568" y="3635168"/>
            <a:ext cx="4100513" cy="316664"/>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5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4" name="Google Shape;24;p10"/>
          <p:cNvSpPr txBox="1"/>
          <p:nvPr>
            <p:ph idx="5" type="body"/>
          </p:nvPr>
        </p:nvSpPr>
        <p:spPr>
          <a:xfrm>
            <a:off x="1983567" y="4263329"/>
            <a:ext cx="4100513" cy="316664"/>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5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5" name="Google Shape;25;p10"/>
          <p:cNvSpPr txBox="1"/>
          <p:nvPr>
            <p:ph idx="6" type="body"/>
          </p:nvPr>
        </p:nvSpPr>
        <p:spPr>
          <a:xfrm>
            <a:off x="1983568" y="3946665"/>
            <a:ext cx="4100513" cy="316664"/>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5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6" name="Google Shape;26;p10"/>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template)">
  <p:cSld name="1_Title and content (template)">
    <p:spTree>
      <p:nvGrpSpPr>
        <p:cNvPr id="37" name="Shape 37"/>
        <p:cNvGrpSpPr/>
        <p:nvPr/>
      </p:nvGrpSpPr>
      <p:grpSpPr>
        <a:xfrm>
          <a:off x="0" y="0"/>
          <a:ext cx="0" cy="0"/>
          <a:chOff x="0" y="0"/>
          <a:chExt cx="0" cy="0"/>
        </a:xfrm>
      </p:grpSpPr>
      <p:sp>
        <p:nvSpPr>
          <p:cNvPr id="38" name="Google Shape;38;p12"/>
          <p:cNvSpPr txBox="1"/>
          <p:nvPr>
            <p:ph idx="1" type="subTitle"/>
          </p:nvPr>
        </p:nvSpPr>
        <p:spPr>
          <a:xfrm>
            <a:off x="420612" y="875101"/>
            <a:ext cx="7552568"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39" name="Google Shape;39;p12"/>
          <p:cNvSpPr txBox="1"/>
          <p:nvPr>
            <p:ph type="title"/>
          </p:nvPr>
        </p:nvSpPr>
        <p:spPr>
          <a:xfrm>
            <a:off x="420611" y="457508"/>
            <a:ext cx="7552569"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0" name="Google Shape;40;p12"/>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2"/>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2"/>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emplate)">
  <p:cSld name="Title and content (template)">
    <p:spTree>
      <p:nvGrpSpPr>
        <p:cNvPr id="43" name="Shape 43"/>
        <p:cNvGrpSpPr/>
        <p:nvPr/>
      </p:nvGrpSpPr>
      <p:grpSpPr>
        <a:xfrm>
          <a:off x="0" y="0"/>
          <a:ext cx="0" cy="0"/>
          <a:chOff x="0" y="0"/>
          <a:chExt cx="0" cy="0"/>
        </a:xfrm>
      </p:grpSpPr>
      <p:sp>
        <p:nvSpPr>
          <p:cNvPr id="44" name="Google Shape;44;p13"/>
          <p:cNvSpPr txBox="1"/>
          <p:nvPr>
            <p:ph idx="1" type="subTitle"/>
          </p:nvPr>
        </p:nvSpPr>
        <p:spPr>
          <a:xfrm>
            <a:off x="347370" y="729114"/>
            <a:ext cx="7553240"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45" name="Google Shape;45;p13"/>
          <p:cNvSpPr txBox="1"/>
          <p:nvPr>
            <p:ph type="title"/>
          </p:nvPr>
        </p:nvSpPr>
        <p:spPr>
          <a:xfrm>
            <a:off x="347370" y="359374"/>
            <a:ext cx="7553240"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46" name="Google Shape;46;p13"/>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3"/>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3"/>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9" name="Google Shape;49;p13"/>
          <p:cNvSpPr txBox="1"/>
          <p:nvPr>
            <p:ph idx="2" type="body"/>
          </p:nvPr>
        </p:nvSpPr>
        <p:spPr>
          <a:xfrm>
            <a:off x="347663" y="1190625"/>
            <a:ext cx="7504112" cy="34925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F0801A"/>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Noto Sans Symbols"/>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2 columns">
  <p:cSld name="1_Text 2 columns">
    <p:spTree>
      <p:nvGrpSpPr>
        <p:cNvPr id="50" name="Shape 50"/>
        <p:cNvGrpSpPr/>
        <p:nvPr/>
      </p:nvGrpSpPr>
      <p:grpSpPr>
        <a:xfrm>
          <a:off x="0" y="0"/>
          <a:ext cx="0" cy="0"/>
          <a:chOff x="0" y="0"/>
          <a:chExt cx="0" cy="0"/>
        </a:xfrm>
      </p:grpSpPr>
      <p:sp>
        <p:nvSpPr>
          <p:cNvPr id="51" name="Google Shape;51;p14"/>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4"/>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4"/>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54" name="Google Shape;54;p14"/>
          <p:cNvSpPr txBox="1"/>
          <p:nvPr>
            <p:ph idx="1" type="subTitle"/>
          </p:nvPr>
        </p:nvSpPr>
        <p:spPr>
          <a:xfrm>
            <a:off x="347369" y="729114"/>
            <a:ext cx="7529050"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55" name="Google Shape;55;p14"/>
          <p:cNvSpPr txBox="1"/>
          <p:nvPr>
            <p:ph type="title"/>
          </p:nvPr>
        </p:nvSpPr>
        <p:spPr>
          <a:xfrm>
            <a:off x="347368" y="359374"/>
            <a:ext cx="7529049"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56" name="Google Shape;56;p14"/>
          <p:cNvSpPr txBox="1"/>
          <p:nvPr>
            <p:ph idx="2" type="body"/>
          </p:nvPr>
        </p:nvSpPr>
        <p:spPr>
          <a:xfrm>
            <a:off x="347369" y="1154494"/>
            <a:ext cx="3821069"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7" name="Google Shape;57;p14"/>
          <p:cNvSpPr txBox="1"/>
          <p:nvPr>
            <p:ph idx="3" type="body"/>
          </p:nvPr>
        </p:nvSpPr>
        <p:spPr>
          <a:xfrm>
            <a:off x="4499631" y="1154494"/>
            <a:ext cx="3821069"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3 Columns">
  <p:cSld name="1_3 Columns">
    <p:spTree>
      <p:nvGrpSpPr>
        <p:cNvPr id="58" name="Shape 58"/>
        <p:cNvGrpSpPr/>
        <p:nvPr/>
      </p:nvGrpSpPr>
      <p:grpSpPr>
        <a:xfrm>
          <a:off x="0" y="0"/>
          <a:ext cx="0" cy="0"/>
          <a:chOff x="0" y="0"/>
          <a:chExt cx="0" cy="0"/>
        </a:xfrm>
      </p:grpSpPr>
      <p:sp>
        <p:nvSpPr>
          <p:cNvPr id="59" name="Google Shape;59;p15"/>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5"/>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5"/>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62" name="Google Shape;62;p15"/>
          <p:cNvSpPr txBox="1"/>
          <p:nvPr>
            <p:ph idx="1" type="subTitle"/>
          </p:nvPr>
        </p:nvSpPr>
        <p:spPr>
          <a:xfrm>
            <a:off x="347370" y="729114"/>
            <a:ext cx="7558078"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63" name="Google Shape;63;p15"/>
          <p:cNvSpPr txBox="1"/>
          <p:nvPr>
            <p:ph type="title"/>
          </p:nvPr>
        </p:nvSpPr>
        <p:spPr>
          <a:xfrm>
            <a:off x="347369" y="358385"/>
            <a:ext cx="7558077"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64" name="Google Shape;64;p15"/>
          <p:cNvSpPr txBox="1"/>
          <p:nvPr>
            <p:ph idx="2" type="body"/>
          </p:nvPr>
        </p:nvSpPr>
        <p:spPr>
          <a:xfrm>
            <a:off x="347370" y="1154494"/>
            <a:ext cx="2681580"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5" name="Google Shape;65;p15"/>
          <p:cNvSpPr txBox="1"/>
          <p:nvPr>
            <p:ph idx="3" type="body"/>
          </p:nvPr>
        </p:nvSpPr>
        <p:spPr>
          <a:xfrm>
            <a:off x="5962650" y="1154493"/>
            <a:ext cx="2681580"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6" name="Google Shape;66;p15"/>
          <p:cNvSpPr txBox="1"/>
          <p:nvPr>
            <p:ph idx="4" type="body"/>
          </p:nvPr>
        </p:nvSpPr>
        <p:spPr>
          <a:xfrm>
            <a:off x="3155010" y="1154494"/>
            <a:ext cx="2681580"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ext + image">
  <p:cSld name="1_Text + image">
    <p:spTree>
      <p:nvGrpSpPr>
        <p:cNvPr id="67" name="Shape 67"/>
        <p:cNvGrpSpPr/>
        <p:nvPr/>
      </p:nvGrpSpPr>
      <p:grpSpPr>
        <a:xfrm>
          <a:off x="0" y="0"/>
          <a:ext cx="0" cy="0"/>
          <a:chOff x="0" y="0"/>
          <a:chExt cx="0" cy="0"/>
        </a:xfrm>
      </p:grpSpPr>
      <p:sp>
        <p:nvSpPr>
          <p:cNvPr id="68" name="Google Shape;68;p16"/>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6"/>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6"/>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71" name="Google Shape;71;p16"/>
          <p:cNvSpPr txBox="1"/>
          <p:nvPr>
            <p:ph idx="1" type="subTitle"/>
          </p:nvPr>
        </p:nvSpPr>
        <p:spPr>
          <a:xfrm>
            <a:off x="347368" y="729114"/>
            <a:ext cx="7553241" cy="3693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750"/>
              </a:spcBef>
              <a:spcAft>
                <a:spcPts val="0"/>
              </a:spcAft>
              <a:buClr>
                <a:srgbClr val="7F7F7F"/>
              </a:buClr>
              <a:buSzPts val="2000"/>
              <a:buFont typeface="Arial"/>
              <a:buNone/>
              <a:defRPr b="0" i="1" sz="2000" u="none" cap="none" strike="noStrike">
                <a:solidFill>
                  <a:srgbClr val="7F7F7F"/>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Calibri"/>
                <a:ea typeface="Calibri"/>
                <a:cs typeface="Calibri"/>
                <a:sym typeface="Calibri"/>
              </a:defRPr>
            </a:lvl2pPr>
            <a:lvl3pPr lvl="2" marR="0" rtl="0" algn="ctr">
              <a:lnSpc>
                <a:spcPct val="90000"/>
              </a:lnSpc>
              <a:spcBef>
                <a:spcPts val="375"/>
              </a:spcBef>
              <a:spcAft>
                <a:spcPts val="0"/>
              </a:spcAft>
              <a:buClr>
                <a:schemeClr val="dk1"/>
              </a:buClr>
              <a:buSzPts val="1350"/>
              <a:buFont typeface="Arial"/>
              <a:buNone/>
              <a:defRPr b="0" i="0" sz="1350" u="none" cap="none" strike="noStrike">
                <a:solidFill>
                  <a:schemeClr val="dk1"/>
                </a:solidFill>
                <a:latin typeface="Calibri"/>
                <a:ea typeface="Calibri"/>
                <a:cs typeface="Calibri"/>
                <a:sym typeface="Calibri"/>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4pPr>
            <a:lvl5pPr lvl="4"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9pPr>
          </a:lstStyle>
          <a:p/>
        </p:txBody>
      </p:sp>
      <p:sp>
        <p:nvSpPr>
          <p:cNvPr id="72" name="Google Shape;72;p16"/>
          <p:cNvSpPr txBox="1"/>
          <p:nvPr>
            <p:ph type="title"/>
          </p:nvPr>
        </p:nvSpPr>
        <p:spPr>
          <a:xfrm>
            <a:off x="347368" y="359288"/>
            <a:ext cx="7553240" cy="3417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0"/>
              </a:spcBef>
              <a:spcAft>
                <a:spcPts val="0"/>
              </a:spcAft>
              <a:buClr>
                <a:srgbClr val="0E67AD"/>
              </a:buClr>
              <a:buSzPts val="2500"/>
              <a:buFont typeface="Calibri"/>
              <a:buNone/>
              <a:defRPr b="1" i="0" sz="2500" u="none" cap="none" strike="noStrike">
                <a:solidFill>
                  <a:srgbClr val="0E67AD"/>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3" name="Google Shape;73;p16"/>
          <p:cNvSpPr txBox="1"/>
          <p:nvPr>
            <p:ph idx="2" type="body"/>
          </p:nvPr>
        </p:nvSpPr>
        <p:spPr>
          <a:xfrm>
            <a:off x="347369" y="1154494"/>
            <a:ext cx="3821069" cy="3500609"/>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400" u="none" cap="none" strike="noStrike">
                <a:solidFill>
                  <a:srgbClr val="EF82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4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4" name="Google Shape;74;p16"/>
          <p:cNvSpPr/>
          <p:nvPr>
            <p:ph idx="3" type="pic"/>
          </p:nvPr>
        </p:nvSpPr>
        <p:spPr>
          <a:xfrm>
            <a:off x="4357981" y="1154666"/>
            <a:ext cx="4438650" cy="3500437"/>
          </a:xfrm>
          <a:prstGeom prst="rect">
            <a:avLst/>
          </a:prstGeom>
          <a:no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slide">
  <p:cSld name="1_Title slide">
    <p:spTree>
      <p:nvGrpSpPr>
        <p:cNvPr id="90" name="Shape 90"/>
        <p:cNvGrpSpPr/>
        <p:nvPr/>
      </p:nvGrpSpPr>
      <p:grpSpPr>
        <a:xfrm>
          <a:off x="0" y="0"/>
          <a:ext cx="0" cy="0"/>
          <a:chOff x="0" y="0"/>
          <a:chExt cx="0" cy="0"/>
        </a:xfrm>
      </p:grpSpPr>
      <p:sp>
        <p:nvSpPr>
          <p:cNvPr id="91" name="Google Shape;91;p20"/>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5.jpg"/><Relationship Id="rId3" Type="http://schemas.openxmlformats.org/officeDocument/2006/relationships/slideLayout" Target="../slideLayouts/slideLayout1.xml"/><Relationship Id="rId4"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s>
</file>

<file path=ppt/slideMasters/_rels/slideMaster3.xml.rels><?xml version="1.0" encoding="UTF-8" standalone="yes"?><Relationships xmlns="http://schemas.openxmlformats.org/package/2006/relationships"><Relationship Id="rId1" Type="http://schemas.openxmlformats.org/officeDocument/2006/relationships/hyperlink" Target="http://www.egi.eu/projects/egi-ace" TargetMode="External"/><Relationship Id="rId2" Type="http://schemas.openxmlformats.org/officeDocument/2006/relationships/image" Target="../media/image4.png"/><Relationship Id="rId3" Type="http://schemas.openxmlformats.org/officeDocument/2006/relationships/hyperlink" Target="https://www.linkedin.com/company/egi-foundation" TargetMode="External"/><Relationship Id="rId4" Type="http://schemas.openxmlformats.org/officeDocument/2006/relationships/image" Target="../media/image6.png"/><Relationship Id="rId11" Type="http://schemas.openxmlformats.org/officeDocument/2006/relationships/theme" Target="../theme/theme2.xml"/><Relationship Id="rId10" Type="http://schemas.openxmlformats.org/officeDocument/2006/relationships/slideLayout" Target="../slideLayouts/slideLayout7.xml"/><Relationship Id="rId9" Type="http://schemas.openxmlformats.org/officeDocument/2006/relationships/hyperlink" Target="https://twitter.com/egi_einfra" TargetMode="External"/><Relationship Id="rId5" Type="http://schemas.openxmlformats.org/officeDocument/2006/relationships/hyperlink" Target="https://twitter.com/EGI_eInfra?ref_src=twsrc%5Egoogle%7Ctwcamp%5Eserp%7Ctwgr%5Eauthor" TargetMode="External"/><Relationship Id="rId6" Type="http://schemas.openxmlformats.org/officeDocument/2006/relationships/image" Target="../media/image2.png"/><Relationship Id="rId7" Type="http://schemas.openxmlformats.org/officeDocument/2006/relationships/image" Target="../media/image3.jpg"/><Relationship Id="rId8" Type="http://schemas.openxmlformats.org/officeDocument/2006/relationships/hyperlink" Target="https://nl.linkedin.com/company/egi-foundation" TargetMode="Externa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p:nvPr/>
        </p:nvSpPr>
        <p:spPr>
          <a:xfrm>
            <a:off x="5915" y="0"/>
            <a:ext cx="9143999" cy="5143500"/>
          </a:xfrm>
          <a:prstGeom prst="rect">
            <a:avLst/>
          </a:prstGeom>
          <a:solidFill>
            <a:srgbClr val="EF82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11" name="Google Shape;11;p9"/>
          <p:cNvSpPr/>
          <p:nvPr/>
        </p:nvSpPr>
        <p:spPr>
          <a:xfrm flipH="1" rot="5400000">
            <a:off x="2009236" y="-2014752"/>
            <a:ext cx="5143500" cy="9173003"/>
          </a:xfrm>
          <a:custGeom>
            <a:rect b="b" l="l" r="r" t="t"/>
            <a:pathLst>
              <a:path extrusionOk="0" h="4627079" w="3824383">
                <a:moveTo>
                  <a:pt x="2607273" y="9077"/>
                </a:moveTo>
                <a:lnTo>
                  <a:pt x="3824383" y="11865"/>
                </a:lnTo>
                <a:lnTo>
                  <a:pt x="3824383" y="4623476"/>
                </a:lnTo>
                <a:lnTo>
                  <a:pt x="1418" y="4627079"/>
                </a:lnTo>
                <a:cubicBezTo>
                  <a:pt x="945" y="3911813"/>
                  <a:pt x="473" y="3196546"/>
                  <a:pt x="0" y="2481280"/>
                </a:cubicBezTo>
                <a:cubicBezTo>
                  <a:pt x="579040" y="2243155"/>
                  <a:pt x="327586" y="807721"/>
                  <a:pt x="692711" y="385446"/>
                </a:cubicBezTo>
                <a:cubicBezTo>
                  <a:pt x="1258101" y="-75694"/>
                  <a:pt x="2219038" y="2249"/>
                  <a:pt x="2607273" y="9077"/>
                </a:cubicBezTo>
                <a:close/>
              </a:path>
            </a:pathLst>
          </a:custGeom>
          <a:solidFill>
            <a:srgbClr val="0067B1">
              <a:alpha val="8901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rPr b="0" i="0" lang="en-GB" sz="1050" u="none" cap="none" strike="noStrike">
                <a:solidFill>
                  <a:schemeClr val="lt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p:txBody>
      </p:sp>
      <p:grpSp>
        <p:nvGrpSpPr>
          <p:cNvPr id="12" name="Google Shape;12;p9"/>
          <p:cNvGrpSpPr/>
          <p:nvPr/>
        </p:nvGrpSpPr>
        <p:grpSpPr>
          <a:xfrm>
            <a:off x="7934475" y="1"/>
            <a:ext cx="1070977" cy="1107924"/>
            <a:chOff x="10195294" y="-38496"/>
            <a:chExt cx="1996706" cy="1864094"/>
          </a:xfrm>
        </p:grpSpPr>
        <p:sp>
          <p:nvSpPr>
            <p:cNvPr id="13" name="Google Shape;13;p9"/>
            <p:cNvSpPr/>
            <p:nvPr/>
          </p:nvSpPr>
          <p:spPr>
            <a:xfrm rot="5400000">
              <a:off x="10261600" y="-104802"/>
              <a:ext cx="1864094" cy="1996706"/>
            </a:xfrm>
            <a:prstGeom prst="flowChartDelay">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A picture containing background pattern&#10;&#10;Description automatically generated" id="14" name="Google Shape;14;p9"/>
            <p:cNvPicPr preferRelativeResize="0"/>
            <p:nvPr/>
          </p:nvPicPr>
          <p:blipFill rotWithShape="1">
            <a:blip r:embed="rId1">
              <a:alphaModFix/>
            </a:blip>
            <a:srcRect b="0" l="0" r="0" t="0"/>
            <a:stretch/>
          </p:blipFill>
          <p:spPr>
            <a:xfrm>
              <a:off x="10358002" y="184067"/>
              <a:ext cx="1683183" cy="987165"/>
            </a:xfrm>
            <a:prstGeom prst="rect">
              <a:avLst/>
            </a:prstGeom>
            <a:noFill/>
            <a:ln>
              <a:noFill/>
            </a:ln>
          </p:spPr>
        </p:pic>
      </p:grpSp>
      <p:pic>
        <p:nvPicPr>
          <p:cNvPr descr="De Europese vlag | Europese Unie" id="15" name="Google Shape;15;p9"/>
          <p:cNvPicPr preferRelativeResize="0"/>
          <p:nvPr/>
        </p:nvPicPr>
        <p:blipFill rotWithShape="1">
          <a:blip r:embed="rId2">
            <a:alphaModFix/>
          </a:blip>
          <a:srcRect b="0" l="0" r="0" t="0"/>
          <a:stretch/>
        </p:blipFill>
        <p:spPr>
          <a:xfrm>
            <a:off x="796795" y="4775240"/>
            <a:ext cx="375285" cy="250031"/>
          </a:xfrm>
          <a:prstGeom prst="rect">
            <a:avLst/>
          </a:prstGeom>
          <a:noFill/>
          <a:ln>
            <a:noFill/>
          </a:ln>
        </p:spPr>
      </p:pic>
      <p:sp>
        <p:nvSpPr>
          <p:cNvPr id="16" name="Google Shape;16;p9"/>
          <p:cNvSpPr txBox="1"/>
          <p:nvPr/>
        </p:nvSpPr>
        <p:spPr>
          <a:xfrm>
            <a:off x="1136324" y="4797911"/>
            <a:ext cx="3080623" cy="240030"/>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lt1"/>
              </a:buClr>
              <a:buSzPts val="600"/>
              <a:buFont typeface="Arial"/>
              <a:buNone/>
            </a:pPr>
            <a:r>
              <a:rPr b="1" i="0" lang="en-GB" sz="600" u="none" cap="none" strike="noStrike">
                <a:solidFill>
                  <a:schemeClr val="lt1"/>
                </a:solidFill>
                <a:latin typeface="Arial"/>
                <a:ea typeface="Arial"/>
                <a:cs typeface="Arial"/>
                <a:sym typeface="Arial"/>
              </a:rPr>
              <a:t>EGI-ACE receives funding from the European Union's Horizon 2020 research and innovation programme under grant agreement no. 101017567.</a:t>
            </a:r>
            <a:endParaRPr b="1" i="0" sz="600" u="none" cap="none" strike="noStrike">
              <a:solidFill>
                <a:schemeClr val="lt1"/>
              </a:solidFill>
              <a:latin typeface="Arial"/>
              <a:ea typeface="Arial"/>
              <a:cs typeface="Arial"/>
              <a:sym typeface="Arial"/>
            </a:endParaRPr>
          </a:p>
        </p:txBody>
      </p:sp>
      <p:sp>
        <p:nvSpPr>
          <p:cNvPr id="17" name="Google Shape;17;p9"/>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 name="Shape 27"/>
        <p:cNvGrpSpPr/>
        <p:nvPr/>
      </p:nvGrpSpPr>
      <p:grpSpPr>
        <a:xfrm>
          <a:off x="0" y="0"/>
          <a:ext cx="0" cy="0"/>
          <a:chOff x="0" y="0"/>
          <a:chExt cx="0" cy="0"/>
        </a:xfrm>
      </p:grpSpPr>
      <p:sp>
        <p:nvSpPr>
          <p:cNvPr id="28" name="Google Shape;28;p11"/>
          <p:cNvSpPr/>
          <p:nvPr/>
        </p:nvSpPr>
        <p:spPr>
          <a:xfrm flipH="1" rot="-5400000">
            <a:off x="7921035" y="3920535"/>
            <a:ext cx="948400" cy="1497530"/>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0067B1">
              <a:alpha val="8901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29" name="Google Shape;29;p11"/>
          <p:cNvSpPr/>
          <p:nvPr/>
        </p:nvSpPr>
        <p:spPr>
          <a:xfrm flipH="1">
            <a:off x="-1" y="4404220"/>
            <a:ext cx="843095" cy="739280"/>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EF8200">
              <a:alpha val="8901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rgbClr val="EF8200"/>
              </a:solidFill>
              <a:latin typeface="Arial"/>
              <a:ea typeface="Arial"/>
              <a:cs typeface="Arial"/>
              <a:sym typeface="Arial"/>
            </a:endParaRPr>
          </a:p>
        </p:txBody>
      </p:sp>
      <p:sp>
        <p:nvSpPr>
          <p:cNvPr id="30" name="Google Shape;30;p11"/>
          <p:cNvSpPr/>
          <p:nvPr/>
        </p:nvSpPr>
        <p:spPr>
          <a:xfrm flipH="1" rot="5400000">
            <a:off x="128209" y="-128211"/>
            <a:ext cx="962782" cy="1219201"/>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0067B1">
              <a:alpha val="8901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31" name="Google Shape;31;p11"/>
          <p:cNvSpPr txBox="1"/>
          <p:nvPr>
            <p:ph idx="10" type="dt"/>
          </p:nvPr>
        </p:nvSpPr>
        <p:spPr>
          <a:xfrm>
            <a:off x="7898890" y="4780436"/>
            <a:ext cx="804031" cy="274637"/>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2" name="Google Shape;32;p11"/>
          <p:cNvSpPr txBox="1"/>
          <p:nvPr>
            <p:ph idx="11" type="ftr"/>
          </p:nvPr>
        </p:nvSpPr>
        <p:spPr>
          <a:xfrm>
            <a:off x="5544542" y="4773860"/>
            <a:ext cx="2031698" cy="284154"/>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9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33" name="Google Shape;33;p11"/>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grpSp>
        <p:nvGrpSpPr>
          <p:cNvPr id="34" name="Google Shape;34;p11"/>
          <p:cNvGrpSpPr/>
          <p:nvPr/>
        </p:nvGrpSpPr>
        <p:grpSpPr>
          <a:xfrm>
            <a:off x="7934475" y="1"/>
            <a:ext cx="1070977" cy="1107924"/>
            <a:chOff x="10195294" y="-38496"/>
            <a:chExt cx="1996706" cy="1864094"/>
          </a:xfrm>
        </p:grpSpPr>
        <p:sp>
          <p:nvSpPr>
            <p:cNvPr id="35" name="Google Shape;35;p11"/>
            <p:cNvSpPr/>
            <p:nvPr/>
          </p:nvSpPr>
          <p:spPr>
            <a:xfrm rot="5400000">
              <a:off x="10261600" y="-104802"/>
              <a:ext cx="1864094" cy="1996706"/>
            </a:xfrm>
            <a:prstGeom prst="flowChartDelay">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A picture containing background pattern&#10;&#10;Description automatically generated" id="36" name="Google Shape;36;p11"/>
            <p:cNvPicPr preferRelativeResize="0"/>
            <p:nvPr/>
          </p:nvPicPr>
          <p:blipFill rotWithShape="1">
            <a:blip r:embed="rId1">
              <a:alphaModFix/>
            </a:blip>
            <a:srcRect b="0" l="0" r="0" t="0"/>
            <a:stretch/>
          </p:blipFill>
          <p:spPr>
            <a:xfrm>
              <a:off x="10358002" y="184067"/>
              <a:ext cx="1683183" cy="987165"/>
            </a:xfrm>
            <a:prstGeom prst="rect">
              <a:avLst/>
            </a:prstGeom>
            <a:noFill/>
            <a:ln>
              <a:noFill/>
            </a:ln>
          </p:spPr>
        </p:pic>
      </p:grpSp>
    </p:spTree>
  </p:cSld>
  <p:clrMap accent1="accent1" accent2="accent2" accent3="accent3" accent4="accent4" accent5="accent5" accent6="accent6" bg1="lt1" bg2="dk2" tx1="dk1" tx2="lt2" folHlink="folHlink" hlink="hlink"/>
  <p:sldLayoutIdLst>
    <p:sldLayoutId id="2147483651" r:id="rId2"/>
    <p:sldLayoutId id="2147483652" r:id="rId3"/>
    <p:sldLayoutId id="2147483653" r:id="rId4"/>
    <p:sldLayoutId id="2147483654" r:id="rId5"/>
    <p:sldLayoutId id="2147483655"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75" name="Shape 75"/>
        <p:cNvGrpSpPr/>
        <p:nvPr/>
      </p:nvGrpSpPr>
      <p:grpSpPr>
        <a:xfrm>
          <a:off x="0" y="0"/>
          <a:ext cx="0" cy="0"/>
          <a:chOff x="0" y="0"/>
          <a:chExt cx="0" cy="0"/>
        </a:xfrm>
      </p:grpSpPr>
      <p:sp>
        <p:nvSpPr>
          <p:cNvPr id="76" name="Google Shape;76;p19"/>
          <p:cNvSpPr/>
          <p:nvPr/>
        </p:nvSpPr>
        <p:spPr>
          <a:xfrm>
            <a:off x="-1" y="0"/>
            <a:ext cx="9143999" cy="5143500"/>
          </a:xfrm>
          <a:prstGeom prst="rect">
            <a:avLst/>
          </a:prstGeom>
          <a:solidFill>
            <a:srgbClr val="EF820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77" name="Google Shape;77;p19"/>
          <p:cNvSpPr/>
          <p:nvPr/>
        </p:nvSpPr>
        <p:spPr>
          <a:xfrm flipH="1" rot="-5400000">
            <a:off x="2994343" y="-1000059"/>
            <a:ext cx="3155315" cy="9144002"/>
          </a:xfrm>
          <a:custGeom>
            <a:rect b="b" l="l" r="r" t="t"/>
            <a:pathLst>
              <a:path extrusionOk="0" h="4612449" w="3804471">
                <a:moveTo>
                  <a:pt x="3685877" y="0"/>
                </a:moveTo>
                <a:lnTo>
                  <a:pt x="3804471" y="838"/>
                </a:lnTo>
                <a:lnTo>
                  <a:pt x="3804471" y="4612449"/>
                </a:lnTo>
                <a:lnTo>
                  <a:pt x="0" y="4612449"/>
                </a:lnTo>
                <a:lnTo>
                  <a:pt x="186163" y="4536246"/>
                </a:lnTo>
                <a:cubicBezTo>
                  <a:pt x="765203" y="4298121"/>
                  <a:pt x="1477197" y="3986971"/>
                  <a:pt x="1842322" y="3564696"/>
                </a:cubicBezTo>
                <a:cubicBezTo>
                  <a:pt x="2572572" y="2720146"/>
                  <a:pt x="2296347" y="1802571"/>
                  <a:pt x="2566222" y="1031046"/>
                </a:cubicBezTo>
                <a:cubicBezTo>
                  <a:pt x="2751761" y="500623"/>
                  <a:pt x="3171407" y="36229"/>
                  <a:pt x="3685877" y="0"/>
                </a:cubicBezTo>
                <a:close/>
              </a:path>
            </a:pathLst>
          </a:custGeom>
          <a:solidFill>
            <a:srgbClr val="0067B1">
              <a:alpha val="8901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sp>
        <p:nvSpPr>
          <p:cNvPr id="78" name="Google Shape;78;p19"/>
          <p:cNvSpPr txBox="1"/>
          <p:nvPr/>
        </p:nvSpPr>
        <p:spPr>
          <a:xfrm>
            <a:off x="746267" y="1422572"/>
            <a:ext cx="2545890" cy="41549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0"/>
              <a:buFont typeface="Arial"/>
              <a:buNone/>
            </a:pPr>
            <a:r>
              <a:rPr b="0" i="0" lang="en-GB" sz="1050" u="none" cap="none" strike="noStrike">
                <a:solidFill>
                  <a:schemeClr val="lt1"/>
                </a:solidFill>
                <a:latin typeface="Arial"/>
                <a:ea typeface="Arial"/>
                <a:cs typeface="Arial"/>
                <a:sym typeface="Arial"/>
              </a:rPr>
              <a:t>Contact: </a:t>
            </a:r>
            <a:r>
              <a:rPr b="1" i="0" lang="en-GB" sz="1050" u="none" cap="none" strike="noStrike">
                <a:solidFill>
                  <a:schemeClr val="lt1"/>
                </a:solidFill>
                <a:latin typeface="Arial"/>
                <a:ea typeface="Arial"/>
                <a:cs typeface="Arial"/>
                <a:sym typeface="Arial"/>
              </a:rPr>
              <a:t>egi-ace-po@mailman.egi.eu</a:t>
            </a:r>
            <a:endParaRPr b="0" i="0" sz="1050" u="none" cap="none" strike="noStrike">
              <a:solidFill>
                <a:schemeClr val="lt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50"/>
              <a:buFont typeface="Arial"/>
              <a:buNone/>
            </a:pPr>
            <a:r>
              <a:rPr b="0" i="0" lang="en-GB" sz="1050" u="none" cap="none" strike="noStrike">
                <a:solidFill>
                  <a:schemeClr val="lt1"/>
                </a:solidFill>
                <a:latin typeface="Arial"/>
                <a:ea typeface="Arial"/>
                <a:cs typeface="Arial"/>
                <a:sym typeface="Arial"/>
              </a:rPr>
              <a:t>Website: </a:t>
            </a:r>
            <a:r>
              <a:rPr b="1" i="0" lang="en-GB" sz="1050" u="sng" cap="none" strike="noStrike">
                <a:solidFill>
                  <a:schemeClr val="hlink"/>
                </a:solidFill>
                <a:latin typeface="Arial"/>
                <a:ea typeface="Arial"/>
                <a:cs typeface="Arial"/>
                <a:sym typeface="Arial"/>
                <a:hlinkClick r:id="rId1"/>
              </a:rPr>
              <a:t>www.egi.eu/projects/egi-ace</a:t>
            </a:r>
            <a:endParaRPr b="0" i="0" sz="1050" u="none" cap="none" strike="noStrike">
              <a:solidFill>
                <a:schemeClr val="lt1"/>
              </a:solidFill>
              <a:latin typeface="Arial"/>
              <a:ea typeface="Arial"/>
              <a:cs typeface="Arial"/>
              <a:sym typeface="Arial"/>
            </a:endParaRPr>
          </a:p>
        </p:txBody>
      </p:sp>
      <p:grpSp>
        <p:nvGrpSpPr>
          <p:cNvPr id="79" name="Google Shape;79;p19"/>
          <p:cNvGrpSpPr/>
          <p:nvPr/>
        </p:nvGrpSpPr>
        <p:grpSpPr>
          <a:xfrm>
            <a:off x="7507923" y="0"/>
            <a:ext cx="1497530" cy="1398071"/>
            <a:chOff x="10195294" y="-38496"/>
            <a:chExt cx="1996706" cy="1864094"/>
          </a:xfrm>
        </p:grpSpPr>
        <p:sp>
          <p:nvSpPr>
            <p:cNvPr id="80" name="Google Shape;80;p19"/>
            <p:cNvSpPr/>
            <p:nvPr/>
          </p:nvSpPr>
          <p:spPr>
            <a:xfrm rot="5400000">
              <a:off x="10261600" y="-104802"/>
              <a:ext cx="1864094" cy="1996706"/>
            </a:xfrm>
            <a:prstGeom prst="flowChartDelay">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lt1"/>
                </a:solidFill>
                <a:latin typeface="Arial"/>
                <a:ea typeface="Arial"/>
                <a:cs typeface="Arial"/>
                <a:sym typeface="Arial"/>
              </a:endParaRPr>
            </a:p>
          </p:txBody>
        </p:sp>
        <p:pic>
          <p:nvPicPr>
            <p:cNvPr descr="A picture containing background pattern&#10;&#10;Description automatically generated" id="81" name="Google Shape;81;p19"/>
            <p:cNvPicPr preferRelativeResize="0"/>
            <p:nvPr/>
          </p:nvPicPr>
          <p:blipFill rotWithShape="1">
            <a:blip r:embed="rId2">
              <a:alphaModFix/>
            </a:blip>
            <a:srcRect b="0" l="0" r="0" t="0"/>
            <a:stretch/>
          </p:blipFill>
          <p:spPr>
            <a:xfrm>
              <a:off x="10358002" y="184067"/>
              <a:ext cx="1683183" cy="987165"/>
            </a:xfrm>
            <a:prstGeom prst="rect">
              <a:avLst/>
            </a:prstGeom>
            <a:noFill/>
            <a:ln>
              <a:noFill/>
            </a:ln>
          </p:spPr>
        </p:pic>
      </p:grpSp>
      <p:pic>
        <p:nvPicPr>
          <p:cNvPr id="82" name="Google Shape;82;p19">
            <a:hlinkClick r:id="rId3"/>
          </p:cNvPr>
          <p:cNvPicPr preferRelativeResize="0"/>
          <p:nvPr/>
        </p:nvPicPr>
        <p:blipFill rotWithShape="1">
          <a:blip r:embed="rId4">
            <a:alphaModFix/>
          </a:blip>
          <a:srcRect b="0" l="0" r="0" t="0"/>
          <a:stretch/>
        </p:blipFill>
        <p:spPr>
          <a:xfrm>
            <a:off x="836432" y="1957316"/>
            <a:ext cx="296010" cy="296010"/>
          </a:xfrm>
          <a:prstGeom prst="rect">
            <a:avLst/>
          </a:prstGeom>
          <a:noFill/>
          <a:ln>
            <a:noFill/>
          </a:ln>
        </p:spPr>
      </p:pic>
      <p:pic>
        <p:nvPicPr>
          <p:cNvPr descr="Afbeelding met bijl, vectorafbeeldingen&#10;&#10;Automatisch gegenereerde beschrijving" id="83" name="Google Shape;83;p19">
            <a:hlinkClick r:id="rId5"/>
          </p:cNvPr>
          <p:cNvPicPr preferRelativeResize="0"/>
          <p:nvPr/>
        </p:nvPicPr>
        <p:blipFill rotWithShape="1">
          <a:blip r:embed="rId6">
            <a:alphaModFix/>
          </a:blip>
          <a:srcRect b="0" l="0" r="0" t="0"/>
          <a:stretch/>
        </p:blipFill>
        <p:spPr>
          <a:xfrm>
            <a:off x="807572" y="2341022"/>
            <a:ext cx="353729" cy="353729"/>
          </a:xfrm>
          <a:prstGeom prst="rect">
            <a:avLst/>
          </a:prstGeom>
          <a:noFill/>
          <a:ln>
            <a:noFill/>
          </a:ln>
        </p:spPr>
      </p:pic>
      <p:sp>
        <p:nvSpPr>
          <p:cNvPr id="84" name="Google Shape;84;p19"/>
          <p:cNvSpPr txBox="1"/>
          <p:nvPr/>
        </p:nvSpPr>
        <p:spPr>
          <a:xfrm>
            <a:off x="746267" y="868288"/>
            <a:ext cx="3671888" cy="528638"/>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lt1"/>
              </a:buClr>
              <a:buSzPts val="3300"/>
              <a:buFont typeface="Arial"/>
              <a:buNone/>
            </a:pPr>
            <a:r>
              <a:rPr b="0" i="0" lang="en-GB" sz="3300" u="none" cap="none" strike="noStrike">
                <a:solidFill>
                  <a:schemeClr val="lt1"/>
                </a:solidFill>
                <a:latin typeface="Calibri"/>
                <a:ea typeface="Calibri"/>
                <a:cs typeface="Calibri"/>
                <a:sym typeface="Calibri"/>
              </a:rPr>
              <a:t>Thank you!</a:t>
            </a:r>
            <a:endParaRPr b="0" i="0" sz="3300" u="none" cap="none" strike="noStrike">
              <a:solidFill>
                <a:schemeClr val="lt1"/>
              </a:solidFill>
              <a:latin typeface="Calibri"/>
              <a:ea typeface="Calibri"/>
              <a:cs typeface="Calibri"/>
              <a:sym typeface="Calibri"/>
            </a:endParaRPr>
          </a:p>
        </p:txBody>
      </p:sp>
      <p:pic>
        <p:nvPicPr>
          <p:cNvPr descr="De Europese vlag | Europese Unie" id="85" name="Google Shape;85;p19"/>
          <p:cNvPicPr preferRelativeResize="0"/>
          <p:nvPr/>
        </p:nvPicPr>
        <p:blipFill rotWithShape="1">
          <a:blip r:embed="rId7">
            <a:alphaModFix/>
          </a:blip>
          <a:srcRect b="0" l="0" r="0" t="0"/>
          <a:stretch/>
        </p:blipFill>
        <p:spPr>
          <a:xfrm>
            <a:off x="796795" y="4775240"/>
            <a:ext cx="375285" cy="250031"/>
          </a:xfrm>
          <a:prstGeom prst="rect">
            <a:avLst/>
          </a:prstGeom>
          <a:noFill/>
          <a:ln>
            <a:noFill/>
          </a:ln>
        </p:spPr>
      </p:pic>
      <p:sp>
        <p:nvSpPr>
          <p:cNvPr id="86" name="Google Shape;86;p19"/>
          <p:cNvSpPr txBox="1"/>
          <p:nvPr/>
        </p:nvSpPr>
        <p:spPr>
          <a:xfrm>
            <a:off x="1132442" y="1967860"/>
            <a:ext cx="1181734" cy="25391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050"/>
              <a:buFont typeface="Arial"/>
              <a:buNone/>
            </a:pPr>
            <a:r>
              <a:rPr b="1" i="0" lang="en-GB" sz="1050" u="sng" cap="none" strike="noStrike">
                <a:solidFill>
                  <a:schemeClr val="hlink"/>
                </a:solidFill>
                <a:latin typeface="Arial"/>
                <a:ea typeface="Arial"/>
                <a:cs typeface="Arial"/>
                <a:sym typeface="Arial"/>
                <a:hlinkClick r:id="rId8"/>
              </a:rPr>
              <a:t>EGI Foundation</a:t>
            </a:r>
            <a:endParaRPr b="1" i="0" sz="1050" u="none" cap="none" strike="noStrike">
              <a:solidFill>
                <a:schemeClr val="lt1"/>
              </a:solidFill>
              <a:latin typeface="Arial"/>
              <a:ea typeface="Arial"/>
              <a:cs typeface="Arial"/>
              <a:sym typeface="Arial"/>
            </a:endParaRPr>
          </a:p>
        </p:txBody>
      </p:sp>
      <p:sp>
        <p:nvSpPr>
          <p:cNvPr id="87" name="Google Shape;87;p19"/>
          <p:cNvSpPr txBox="1"/>
          <p:nvPr/>
        </p:nvSpPr>
        <p:spPr>
          <a:xfrm>
            <a:off x="1132442" y="2356445"/>
            <a:ext cx="989373" cy="25391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50"/>
              <a:buFont typeface="Arial"/>
              <a:buNone/>
            </a:pPr>
            <a:r>
              <a:rPr b="1" i="0" lang="en-GB" sz="1050" u="sng" cap="none" strike="noStrike">
                <a:solidFill>
                  <a:schemeClr val="hlink"/>
                </a:solidFill>
                <a:latin typeface="Arial"/>
                <a:ea typeface="Arial"/>
                <a:cs typeface="Arial"/>
                <a:sym typeface="Arial"/>
                <a:hlinkClick r:id="rId9"/>
              </a:rPr>
              <a:t>@EGI_eInfra</a:t>
            </a:r>
            <a:endParaRPr b="1" i="0" sz="1050" u="none" cap="none" strike="noStrike">
              <a:solidFill>
                <a:schemeClr val="lt1"/>
              </a:solidFill>
              <a:latin typeface="Arial"/>
              <a:ea typeface="Arial"/>
              <a:cs typeface="Arial"/>
              <a:sym typeface="Arial"/>
            </a:endParaRPr>
          </a:p>
        </p:txBody>
      </p:sp>
      <p:sp>
        <p:nvSpPr>
          <p:cNvPr id="88" name="Google Shape;88;p19"/>
          <p:cNvSpPr txBox="1"/>
          <p:nvPr/>
        </p:nvSpPr>
        <p:spPr>
          <a:xfrm>
            <a:off x="1172080" y="4767263"/>
            <a:ext cx="3080623" cy="240030"/>
          </a:xfrm>
          <a:prstGeom prst="rect">
            <a:avLst/>
          </a:prstGeom>
          <a:noFill/>
          <a:ln>
            <a:noFill/>
          </a:ln>
        </p:spPr>
        <p:txBody>
          <a:bodyPr anchorCtr="0" anchor="t" bIns="45700" lIns="91425" spcFirstLastPara="1" rIns="91425" wrap="square" tIns="45700">
            <a:normAutofit lnSpcReduction="10000"/>
          </a:bodyPr>
          <a:lstStyle/>
          <a:p>
            <a:pPr indent="0" lvl="0" marL="0" marR="0" rtl="0" algn="l">
              <a:lnSpc>
                <a:spcPct val="90000"/>
              </a:lnSpc>
              <a:spcBef>
                <a:spcPts val="0"/>
              </a:spcBef>
              <a:spcAft>
                <a:spcPts val="0"/>
              </a:spcAft>
              <a:buClr>
                <a:schemeClr val="lt1"/>
              </a:buClr>
              <a:buSzPts val="600"/>
              <a:buFont typeface="Arial"/>
              <a:buNone/>
            </a:pPr>
            <a:r>
              <a:rPr b="0" i="0" lang="en-GB" sz="600" u="none" cap="none" strike="noStrike">
                <a:solidFill>
                  <a:schemeClr val="lt1"/>
                </a:solidFill>
                <a:latin typeface="Arial"/>
                <a:ea typeface="Arial"/>
                <a:cs typeface="Arial"/>
                <a:sym typeface="Arial"/>
              </a:rPr>
              <a:t>EGI-ACE receives funding from the European Union's Horizon 2020 research and innovation programme under grant agreement no. 101017567.</a:t>
            </a:r>
            <a:endParaRPr b="0" i="0" sz="600" u="none" cap="none" strike="noStrike">
              <a:solidFill>
                <a:schemeClr val="lt1"/>
              </a:solidFill>
              <a:latin typeface="Arial"/>
              <a:ea typeface="Arial"/>
              <a:cs typeface="Arial"/>
              <a:sym typeface="Arial"/>
            </a:endParaRPr>
          </a:p>
        </p:txBody>
      </p:sp>
      <p:sp>
        <p:nvSpPr>
          <p:cNvPr id="89" name="Google Shape;89;p19"/>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57"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
          <p:cNvSpPr txBox="1"/>
          <p:nvPr>
            <p:ph idx="1" type="body"/>
          </p:nvPr>
        </p:nvSpPr>
        <p:spPr>
          <a:xfrm>
            <a:off x="727710" y="695714"/>
            <a:ext cx="6365279" cy="436621"/>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100000"/>
              </a:lnSpc>
              <a:spcBef>
                <a:spcPts val="0"/>
              </a:spcBef>
              <a:spcAft>
                <a:spcPts val="0"/>
              </a:spcAft>
              <a:buSzPct val="100000"/>
              <a:buNone/>
            </a:pPr>
            <a:r>
              <a:rPr lang="en-GB"/>
              <a:t>EGI-ACE Open Call no.4</a:t>
            </a:r>
            <a:endParaRPr/>
          </a:p>
        </p:txBody>
      </p:sp>
      <p:sp>
        <p:nvSpPr>
          <p:cNvPr id="97" name="Google Shape;97;p1"/>
          <p:cNvSpPr txBox="1"/>
          <p:nvPr>
            <p:ph idx="2" type="body"/>
          </p:nvPr>
        </p:nvSpPr>
        <p:spPr>
          <a:xfrm>
            <a:off x="727711" y="1160648"/>
            <a:ext cx="6365100" cy="484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GB"/>
              <a:t>Checkpoint meeting with Shepherds</a:t>
            </a:r>
            <a:endParaRPr/>
          </a:p>
        </p:txBody>
      </p:sp>
      <p:sp>
        <p:nvSpPr>
          <p:cNvPr id="98" name="Google Shape;98;p1"/>
          <p:cNvSpPr txBox="1"/>
          <p:nvPr>
            <p:ph idx="3" type="body"/>
          </p:nvPr>
        </p:nvSpPr>
        <p:spPr>
          <a:xfrm>
            <a:off x="727710" y="2523655"/>
            <a:ext cx="4100400" cy="9567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900"/>
              <a:buFont typeface="Arial"/>
              <a:buNone/>
            </a:pPr>
            <a:r>
              <a:rPr lang="en-GB" sz="1200"/>
              <a:t>Andrea Manzi/EGI Foundation</a:t>
            </a:r>
            <a:endParaRPr sz="1200"/>
          </a:p>
        </p:txBody>
      </p:sp>
      <p:sp>
        <p:nvSpPr>
          <p:cNvPr id="99" name="Google Shape;99;p1"/>
          <p:cNvSpPr txBox="1"/>
          <p:nvPr>
            <p:ph idx="4" type="body"/>
          </p:nvPr>
        </p:nvSpPr>
        <p:spPr>
          <a:xfrm>
            <a:off x="1983568" y="3635168"/>
            <a:ext cx="4100513" cy="316664"/>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900"/>
              <a:buNone/>
            </a:pPr>
            <a:r>
              <a:t/>
            </a:r>
            <a:endParaRPr/>
          </a:p>
        </p:txBody>
      </p:sp>
      <p:sp>
        <p:nvSpPr>
          <p:cNvPr id="100" name="Google Shape;100;p1"/>
          <p:cNvSpPr txBox="1"/>
          <p:nvPr>
            <p:ph idx="5" type="body"/>
          </p:nvPr>
        </p:nvSpPr>
        <p:spPr>
          <a:xfrm>
            <a:off x="1983567" y="4263329"/>
            <a:ext cx="4100513" cy="316664"/>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900"/>
              <a:buNone/>
            </a:pPr>
            <a:r>
              <a:t/>
            </a:r>
            <a:endParaRPr/>
          </a:p>
        </p:txBody>
      </p:sp>
      <p:sp>
        <p:nvSpPr>
          <p:cNvPr id="101" name="Google Shape;101;p1"/>
          <p:cNvSpPr txBox="1"/>
          <p:nvPr>
            <p:ph idx="6" type="body"/>
          </p:nvPr>
        </p:nvSpPr>
        <p:spPr>
          <a:xfrm>
            <a:off x="1983568" y="3946665"/>
            <a:ext cx="4100513" cy="316664"/>
          </a:xfrm>
          <a:prstGeom prst="rect">
            <a:avLst/>
          </a:prstGeom>
          <a:noFill/>
          <a:ln>
            <a:noFill/>
          </a:ln>
        </p:spPr>
        <p:txBody>
          <a:bodyPr anchorCtr="0" anchor="t" bIns="45700" lIns="91425" spcFirstLastPara="1" rIns="91425" wrap="square" tIns="45700">
            <a:normAutofit/>
          </a:bodyPr>
          <a:lstStyle/>
          <a:p>
            <a:pPr indent="0" lvl="0" marL="0" rtl="0" algn="l">
              <a:lnSpc>
                <a:spcPct val="150000"/>
              </a:lnSpc>
              <a:spcBef>
                <a:spcPts val="0"/>
              </a:spcBef>
              <a:spcAft>
                <a:spcPts val="0"/>
              </a:spcAft>
              <a:buSzPts val="900"/>
              <a:buNone/>
            </a:pPr>
            <a:r>
              <a:t/>
            </a:r>
            <a:endParaRPr/>
          </a:p>
        </p:txBody>
      </p:sp>
      <p:sp>
        <p:nvSpPr>
          <p:cNvPr id="102" name="Google Shape;102;p1"/>
          <p:cNvSpPr txBox="1"/>
          <p:nvPr>
            <p:ph idx="12" type="sldNum"/>
          </p:nvPr>
        </p:nvSpPr>
        <p:spPr>
          <a:xfrm>
            <a:off x="8556784" y="4749851"/>
            <a:ext cx="548700" cy="393600"/>
          </a:xfrm>
          <a:prstGeom prst="rect">
            <a:avLst/>
          </a:prstGeom>
          <a:noFill/>
          <a:ln>
            <a:noFill/>
          </a:ln>
        </p:spPr>
        <p:txBody>
          <a:bodyPr anchorCtr="0" anchor="ctr" bIns="91425" lIns="91425" spcFirstLastPara="1" rIns="91425" wrap="square" tIns="91425">
            <a:noAutofit/>
          </a:bodyPr>
          <a:lstStyle/>
          <a:p>
            <a:pPr indent="0" lvl="0" marL="0" rtl="0" algn="r">
              <a:lnSpc>
                <a:spcPct val="100000"/>
              </a:lnSpc>
              <a:spcBef>
                <a:spcPts val="0"/>
              </a:spcBef>
              <a:spcAft>
                <a:spcPts val="0"/>
              </a:spcAft>
              <a:buSzPts val="1300"/>
              <a:buNone/>
            </a:pPr>
            <a:fld id="{00000000-1234-1234-1234-123412341234}" type="slidenum">
              <a:rPr lang="en-GB"/>
              <a:t>‹#›</a:t>
            </a:fld>
            <a:endParaRPr/>
          </a:p>
        </p:txBody>
      </p:sp>
      <p:sp>
        <p:nvSpPr>
          <p:cNvPr id="103" name="Google Shape;103;p1"/>
          <p:cNvSpPr txBox="1"/>
          <p:nvPr>
            <p:ph idx="2" type="body"/>
          </p:nvPr>
        </p:nvSpPr>
        <p:spPr>
          <a:xfrm>
            <a:off x="727711" y="1846448"/>
            <a:ext cx="6365100" cy="4845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rgbClr val="000000"/>
              </a:buClr>
              <a:buSzPts val="1400"/>
              <a:buFont typeface="Arial"/>
              <a:buNone/>
            </a:pPr>
            <a:r>
              <a:rPr lang="en-GB" sz="1800"/>
              <a:t>Towards an e-infrastructure for plant phenotyping</a:t>
            </a:r>
            <a:endParaRPr sz="1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2"/>
          <p:cNvSpPr txBox="1"/>
          <p:nvPr>
            <p:ph idx="1" type="subTitle"/>
          </p:nvPr>
        </p:nvSpPr>
        <p:spPr>
          <a:xfrm>
            <a:off x="420612" y="875101"/>
            <a:ext cx="7552568"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09" name="Google Shape;109;p2"/>
          <p:cNvSpPr txBox="1"/>
          <p:nvPr>
            <p:ph type="title"/>
          </p:nvPr>
        </p:nvSpPr>
        <p:spPr>
          <a:xfrm>
            <a:off x="420611" y="457508"/>
            <a:ext cx="7552569"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Outline  </a:t>
            </a:r>
            <a:endParaRPr>
              <a:solidFill>
                <a:srgbClr val="FF0000"/>
              </a:solidFill>
            </a:endParaRPr>
          </a:p>
        </p:txBody>
      </p:sp>
      <p:sp>
        <p:nvSpPr>
          <p:cNvPr id="110" name="Google Shape;110;p2"/>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11" name="Google Shape;111;p2"/>
          <p:cNvSpPr txBox="1"/>
          <p:nvPr>
            <p:ph idx="12" type="sldNum"/>
          </p:nvPr>
        </p:nvSpPr>
        <p:spPr>
          <a:xfrm>
            <a:off x="8758371" y="4773860"/>
            <a:ext cx="332375" cy="286052"/>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900"/>
              <a:buNone/>
            </a:pPr>
            <a:fld id="{00000000-1234-1234-1234-123412341234}" type="slidenum">
              <a:rPr lang="en-GB"/>
              <a:t>‹#›</a:t>
            </a:fld>
            <a:endParaRPr/>
          </a:p>
        </p:txBody>
      </p:sp>
      <p:sp>
        <p:nvSpPr>
          <p:cNvPr id="112" name="Google Shape;112;p2"/>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
        <p:nvSpPr>
          <p:cNvPr id="113" name="Google Shape;113;p2"/>
          <p:cNvSpPr txBox="1"/>
          <p:nvPr>
            <p:ph idx="1" type="body"/>
          </p:nvPr>
        </p:nvSpPr>
        <p:spPr>
          <a:xfrm>
            <a:off x="347663" y="1343025"/>
            <a:ext cx="7504200" cy="3492600"/>
          </a:xfrm>
          <a:prstGeom prst="rect">
            <a:avLst/>
          </a:prstGeom>
          <a:noFill/>
          <a:ln>
            <a:noFill/>
          </a:ln>
        </p:spPr>
        <p:txBody>
          <a:bodyPr anchorCtr="0" anchor="t" bIns="45700" lIns="91425" spcFirstLastPara="1" rIns="91425" wrap="square" tIns="45700">
            <a:noAutofit/>
          </a:bodyPr>
          <a:lstStyle/>
          <a:p>
            <a:pPr indent="-317500" lvl="0" marL="457200" marR="0" rtl="0" algn="l">
              <a:lnSpc>
                <a:spcPct val="100000"/>
              </a:lnSpc>
              <a:spcBef>
                <a:spcPts val="0"/>
              </a:spcBef>
              <a:spcAft>
                <a:spcPts val="0"/>
              </a:spcAft>
              <a:buClr>
                <a:srgbClr val="7F7F7F"/>
              </a:buClr>
              <a:buSzPts val="1400"/>
              <a:buFont typeface="Arial"/>
              <a:buChar char="●"/>
            </a:pPr>
            <a:r>
              <a:rPr b="0" i="1" lang="en-GB" sz="2000" u="none" cap="none" strike="noStrike">
                <a:solidFill>
                  <a:srgbClr val="7F7F7F"/>
                </a:solidFill>
                <a:latin typeface="Arial"/>
                <a:ea typeface="Arial"/>
                <a:cs typeface="Arial"/>
                <a:sym typeface="Arial"/>
              </a:rPr>
              <a:t>Background about the scientific use case</a:t>
            </a:r>
            <a:endParaRPr b="0" i="1" sz="2000" u="none" cap="none" strike="noStrike">
              <a:solidFill>
                <a:srgbClr val="7F7F7F"/>
              </a:solidFill>
              <a:latin typeface="Arial"/>
              <a:ea typeface="Arial"/>
              <a:cs typeface="Arial"/>
              <a:sym typeface="Arial"/>
            </a:endParaRPr>
          </a:p>
          <a:p>
            <a:pPr indent="-317500" lvl="0" marL="457200" marR="0" rtl="0" algn="l">
              <a:lnSpc>
                <a:spcPct val="100000"/>
              </a:lnSpc>
              <a:spcBef>
                <a:spcPts val="0"/>
              </a:spcBef>
              <a:spcAft>
                <a:spcPts val="0"/>
              </a:spcAft>
              <a:buClr>
                <a:srgbClr val="7F7F7F"/>
              </a:buClr>
              <a:buSzPts val="1400"/>
              <a:buFont typeface="Arial"/>
              <a:buChar char="●"/>
            </a:pPr>
            <a:r>
              <a:rPr b="0" i="1" lang="en-GB" sz="2000" u="none" cap="none" strike="noStrike">
                <a:solidFill>
                  <a:srgbClr val="7F7F7F"/>
                </a:solidFill>
                <a:latin typeface="Arial"/>
                <a:ea typeface="Arial"/>
                <a:cs typeface="Arial"/>
                <a:sym typeface="Arial"/>
              </a:rPr>
              <a:t>Ambition, Impact and Challenges</a:t>
            </a:r>
            <a:endParaRPr b="0" i="1" sz="2000" u="none" cap="none" strike="noStrike">
              <a:solidFill>
                <a:srgbClr val="7F7F7F"/>
              </a:solidFill>
              <a:latin typeface="Arial"/>
              <a:ea typeface="Arial"/>
              <a:cs typeface="Arial"/>
              <a:sym typeface="Arial"/>
            </a:endParaRPr>
          </a:p>
          <a:p>
            <a:pPr indent="-317500" lvl="0" marL="457200" marR="0" rtl="0" algn="l">
              <a:lnSpc>
                <a:spcPct val="100000"/>
              </a:lnSpc>
              <a:spcBef>
                <a:spcPts val="0"/>
              </a:spcBef>
              <a:spcAft>
                <a:spcPts val="0"/>
              </a:spcAft>
              <a:buClr>
                <a:srgbClr val="7F7F7F"/>
              </a:buClr>
              <a:buSzPts val="1400"/>
              <a:buFont typeface="Arial"/>
              <a:buChar char="●"/>
            </a:pPr>
            <a:r>
              <a:rPr b="0" i="1" lang="en-GB" sz="2000" u="none" cap="none" strike="noStrike">
                <a:solidFill>
                  <a:srgbClr val="7F7F7F"/>
                </a:solidFill>
                <a:latin typeface="Arial"/>
                <a:ea typeface="Arial"/>
                <a:cs typeface="Arial"/>
                <a:sym typeface="Arial"/>
              </a:rPr>
              <a:t>Capacity Requirements</a:t>
            </a:r>
            <a:endParaRPr b="0" i="1" sz="2000" u="none" cap="none" strike="noStrike">
              <a:solidFill>
                <a:srgbClr val="7F7F7F"/>
              </a:solidFill>
              <a:latin typeface="Arial"/>
              <a:ea typeface="Arial"/>
              <a:cs typeface="Arial"/>
              <a:sym typeface="Arial"/>
            </a:endParaRPr>
          </a:p>
          <a:p>
            <a:pPr indent="-317500" lvl="0" marL="457200" marR="0" rtl="0" algn="l">
              <a:lnSpc>
                <a:spcPct val="100000"/>
              </a:lnSpc>
              <a:spcBef>
                <a:spcPts val="0"/>
              </a:spcBef>
              <a:spcAft>
                <a:spcPts val="0"/>
              </a:spcAft>
              <a:buClr>
                <a:srgbClr val="7F7F7F"/>
              </a:buClr>
              <a:buSzPts val="1400"/>
              <a:buFont typeface="Arial"/>
              <a:buChar char="●"/>
            </a:pPr>
            <a:r>
              <a:rPr b="0" i="1" lang="en-GB" sz="2000" u="none" cap="none" strike="noStrike">
                <a:solidFill>
                  <a:srgbClr val="7F7F7F"/>
                </a:solidFill>
                <a:latin typeface="Arial"/>
                <a:ea typeface="Arial"/>
                <a:cs typeface="Arial"/>
                <a:sym typeface="Arial"/>
              </a:rPr>
              <a:t>Timeline</a:t>
            </a:r>
            <a:endParaRPr i="1" sz="2000">
              <a:solidFill>
                <a:srgbClr val="7F7F7F"/>
              </a:solidFill>
            </a:endParaRPr>
          </a:p>
          <a:p>
            <a:pPr indent="-317500" lvl="0" marL="457200" marR="0" rtl="0" algn="l">
              <a:lnSpc>
                <a:spcPct val="100000"/>
              </a:lnSpc>
              <a:spcBef>
                <a:spcPts val="0"/>
              </a:spcBef>
              <a:spcAft>
                <a:spcPts val="0"/>
              </a:spcAft>
              <a:buClr>
                <a:srgbClr val="7F7F7F"/>
              </a:buClr>
              <a:buSzPts val="1400"/>
              <a:buFont typeface="Arial"/>
              <a:buChar char="●"/>
            </a:pPr>
            <a:r>
              <a:rPr i="1" lang="en-GB" sz="2000">
                <a:solidFill>
                  <a:srgbClr val="7F7F7F"/>
                </a:solidFill>
              </a:rPr>
              <a:t>Current status</a:t>
            </a:r>
            <a:endParaRPr i="1" sz="2000">
              <a:solidFill>
                <a:srgbClr val="7F7F7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3"/>
          <p:cNvSpPr txBox="1"/>
          <p:nvPr>
            <p:ph idx="1" type="subTitle"/>
          </p:nvPr>
        </p:nvSpPr>
        <p:spPr>
          <a:xfrm>
            <a:off x="347370" y="729114"/>
            <a:ext cx="755324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19" name="Google Shape;119;p3"/>
          <p:cNvSpPr txBox="1"/>
          <p:nvPr>
            <p:ph type="title"/>
          </p:nvPr>
        </p:nvSpPr>
        <p:spPr>
          <a:xfrm>
            <a:off x="347370" y="359374"/>
            <a:ext cx="755324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Background about the scientific use case</a:t>
            </a:r>
            <a:endParaRPr/>
          </a:p>
        </p:txBody>
      </p:sp>
      <p:sp>
        <p:nvSpPr>
          <p:cNvPr id="120" name="Google Shape;120;p3"/>
          <p:cNvSpPr txBox="1"/>
          <p:nvPr>
            <p:ph idx="2" type="body"/>
          </p:nvPr>
        </p:nvSpPr>
        <p:spPr>
          <a:xfrm>
            <a:off x="347663" y="1266825"/>
            <a:ext cx="7504200" cy="3492600"/>
          </a:xfrm>
          <a:prstGeom prst="rect">
            <a:avLst/>
          </a:prstGeom>
          <a:noFill/>
          <a:ln>
            <a:noFill/>
          </a:ln>
        </p:spPr>
        <p:txBody>
          <a:bodyPr anchorCtr="0" anchor="t" bIns="45700" lIns="91425" spcFirstLastPara="1" rIns="91425" wrap="square" tIns="45700">
            <a:noAutofit/>
          </a:bodyPr>
          <a:lstStyle/>
          <a:p>
            <a:pPr indent="-317500" lvl="0" marL="457200" rtl="0" algn="l">
              <a:lnSpc>
                <a:spcPct val="100000"/>
              </a:lnSpc>
              <a:spcBef>
                <a:spcPts val="0"/>
              </a:spcBef>
              <a:spcAft>
                <a:spcPts val="0"/>
              </a:spcAft>
              <a:buSzPts val="1400"/>
              <a:buChar char="●"/>
            </a:pPr>
            <a:r>
              <a:rPr lang="en-GB"/>
              <a:t>Application submitted by the </a:t>
            </a:r>
            <a:r>
              <a:rPr lang="en-GB"/>
              <a:t> partners EMPHASIS</a:t>
            </a:r>
            <a:endParaRPr/>
          </a:p>
          <a:p>
            <a:pPr indent="0" lvl="0" marL="457200" rtl="0" algn="l">
              <a:lnSpc>
                <a:spcPct val="100000"/>
              </a:lnSpc>
              <a:spcBef>
                <a:spcPts val="0"/>
              </a:spcBef>
              <a:spcAft>
                <a:spcPts val="0"/>
              </a:spcAft>
              <a:buNone/>
            </a:pPr>
            <a:r>
              <a:rPr lang="en-GB"/>
              <a:t>(European Infrastructure for Multi-scale Plant Phenomics and Simulation) infrastructure.</a:t>
            </a:r>
            <a:endParaRPr/>
          </a:p>
          <a:p>
            <a:pPr indent="-317500" lvl="0" marL="457200" rtl="0" algn="l">
              <a:lnSpc>
                <a:spcPct val="100000"/>
              </a:lnSpc>
              <a:spcBef>
                <a:spcPts val="0"/>
              </a:spcBef>
              <a:spcAft>
                <a:spcPts val="0"/>
              </a:spcAft>
              <a:buSzPts val="1400"/>
              <a:buChar char="●"/>
            </a:pPr>
            <a:r>
              <a:rPr lang="en-GB"/>
              <a:t>N.B. The ESFRI has identified “Plant Phenotyping” as a priority for the European research area and EMPHASIS has been listed on the ESFRI Roadmap as an infrastructure project to develop and implement a pan-European plant phenotyping infrastructure.</a:t>
            </a:r>
            <a:endParaRPr/>
          </a:p>
          <a:p>
            <a:pPr indent="-317500" lvl="0" marL="457200" rtl="0" algn="l">
              <a:lnSpc>
                <a:spcPct val="100000"/>
              </a:lnSpc>
              <a:spcBef>
                <a:spcPts val="0"/>
              </a:spcBef>
              <a:spcAft>
                <a:spcPts val="0"/>
              </a:spcAft>
              <a:buSzPts val="1400"/>
              <a:buChar char="●"/>
            </a:pPr>
            <a:r>
              <a:rPr lang="en-GB"/>
              <a:t>Beneficiaries of the use case will be :</a:t>
            </a:r>
            <a:endParaRPr/>
          </a:p>
          <a:p>
            <a:pPr indent="-317500" lvl="1" marL="914400" rtl="0" algn="l">
              <a:lnSpc>
                <a:spcPct val="100000"/>
              </a:lnSpc>
              <a:spcBef>
                <a:spcPts val="0"/>
              </a:spcBef>
              <a:spcAft>
                <a:spcPts val="0"/>
              </a:spcAft>
              <a:buSzPts val="1400"/>
              <a:buChar char="○"/>
            </a:pPr>
            <a:r>
              <a:rPr lang="en-GB"/>
              <a:t>Researchers using the phenotyping platforms at UCPH, UHEL and other universities participating in the NordPlant hub (a climate and plant phenomics university hub for sustainable agriculture and forest production in future Nordic climates);</a:t>
            </a:r>
            <a:endParaRPr/>
          </a:p>
          <a:p>
            <a:pPr indent="-317500" lvl="1" marL="914400" rtl="0" algn="l">
              <a:lnSpc>
                <a:spcPct val="100000"/>
              </a:lnSpc>
              <a:spcBef>
                <a:spcPts val="0"/>
              </a:spcBef>
              <a:spcAft>
                <a:spcPts val="0"/>
              </a:spcAft>
              <a:buSzPts val="1400"/>
              <a:buChar char="○"/>
            </a:pPr>
            <a:r>
              <a:rPr lang="en-GB"/>
              <a:t>researchers from the French plant phenomic Infrastructure PHENOME- EMPHASIS;</a:t>
            </a:r>
            <a:endParaRPr/>
          </a:p>
          <a:p>
            <a:pPr indent="-317500" lvl="1" marL="914400" rtl="0" algn="l">
              <a:lnSpc>
                <a:spcPct val="100000"/>
              </a:lnSpc>
              <a:spcBef>
                <a:spcPts val="0"/>
              </a:spcBef>
              <a:spcAft>
                <a:spcPts val="0"/>
              </a:spcAft>
              <a:buSzPts val="1400"/>
              <a:buChar char="○"/>
            </a:pPr>
            <a:r>
              <a:rPr lang="en-GB"/>
              <a:t>the Netherlands Plant Eco-phenotyping Centre (NPEC) which is a joint initiative ofWageningen University &amp; Research and Utrecht University.</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Clr>
                <a:srgbClr val="000000"/>
              </a:buClr>
              <a:buSzPts val="1400"/>
              <a:buFont typeface="Arial"/>
              <a:buNone/>
            </a:pPr>
            <a:r>
              <a:t/>
            </a:r>
            <a:endParaRPr/>
          </a:p>
        </p:txBody>
      </p:sp>
      <p:sp>
        <p:nvSpPr>
          <p:cNvPr id="121" name="Google Shape;121;p3"/>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22" name="Google Shape;122;p3"/>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23" name="Google Shape;123;p3"/>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ge0cad59e7d_0_1"/>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29" name="Google Shape;129;ge0cad59e7d_0_1"/>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Ambition, Impact, Challenge(s)</a:t>
            </a:r>
            <a:endParaRPr/>
          </a:p>
        </p:txBody>
      </p:sp>
      <p:sp>
        <p:nvSpPr>
          <p:cNvPr id="130" name="Google Shape;130;ge0cad59e7d_0_1"/>
          <p:cNvSpPr txBox="1"/>
          <p:nvPr>
            <p:ph idx="2" type="body"/>
          </p:nvPr>
        </p:nvSpPr>
        <p:spPr>
          <a:xfrm>
            <a:off x="347676" y="1190625"/>
            <a:ext cx="8342400" cy="3492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GB" sz="2000"/>
              <a:t>Scientific objectives:</a:t>
            </a:r>
            <a:endParaRPr sz="2000"/>
          </a:p>
          <a:p>
            <a:pPr indent="-323850" lvl="0" marL="457200" rtl="0" algn="l">
              <a:lnSpc>
                <a:spcPct val="100000"/>
              </a:lnSpc>
              <a:spcBef>
                <a:spcPts val="0"/>
              </a:spcBef>
              <a:spcAft>
                <a:spcPts val="0"/>
              </a:spcAft>
              <a:buSzPts val="1500"/>
              <a:buChar char="●"/>
            </a:pPr>
            <a:r>
              <a:rPr i="1" lang="en-GB" sz="1500"/>
              <a:t> </a:t>
            </a:r>
            <a:r>
              <a:rPr i="1" lang="en-GB" sz="1500"/>
              <a:t>analyze raw data (thousand of images) and extract variables of agronomic interest;</a:t>
            </a:r>
            <a:endParaRPr i="1" sz="1500"/>
          </a:p>
          <a:p>
            <a:pPr indent="0" lvl="0" marL="457200" rtl="0" algn="l">
              <a:lnSpc>
                <a:spcPct val="100000"/>
              </a:lnSpc>
              <a:spcBef>
                <a:spcPts val="0"/>
              </a:spcBef>
              <a:spcAft>
                <a:spcPts val="0"/>
              </a:spcAft>
              <a:buNone/>
            </a:pPr>
            <a:r>
              <a:t/>
            </a:r>
            <a:endParaRPr i="1" sz="1500"/>
          </a:p>
          <a:p>
            <a:pPr indent="-323850" lvl="0" marL="457200" rtl="0" algn="l">
              <a:lnSpc>
                <a:spcPct val="100000"/>
              </a:lnSpc>
              <a:spcBef>
                <a:spcPts val="0"/>
              </a:spcBef>
              <a:spcAft>
                <a:spcPts val="0"/>
              </a:spcAft>
              <a:buSzPts val="1500"/>
              <a:buChar char="●"/>
            </a:pPr>
            <a:r>
              <a:rPr i="1" lang="en-GB" sz="1500"/>
              <a:t>combine data coming from several sources including large genetic and environmental</a:t>
            </a:r>
            <a:endParaRPr i="1" sz="1500"/>
          </a:p>
          <a:p>
            <a:pPr indent="0" lvl="0" marL="457200" rtl="0" algn="l">
              <a:lnSpc>
                <a:spcPct val="100000"/>
              </a:lnSpc>
              <a:spcBef>
                <a:spcPts val="0"/>
              </a:spcBef>
              <a:spcAft>
                <a:spcPts val="0"/>
              </a:spcAft>
              <a:buNone/>
            </a:pPr>
            <a:r>
              <a:rPr i="1" lang="en-GB" sz="1500"/>
              <a:t>variabilities and run meta analysis in order to predict the response of genotypes and</a:t>
            </a:r>
            <a:endParaRPr i="1" sz="1500"/>
          </a:p>
          <a:p>
            <a:pPr indent="0" lvl="0" marL="457200" rtl="0" algn="l">
              <a:lnSpc>
                <a:spcPct val="100000"/>
              </a:lnSpc>
              <a:spcBef>
                <a:spcPts val="0"/>
              </a:spcBef>
              <a:spcAft>
                <a:spcPts val="0"/>
              </a:spcAft>
              <a:buNone/>
            </a:pPr>
            <a:r>
              <a:rPr i="1" lang="en-GB" sz="1500"/>
              <a:t>species to current and future climate scenarios;</a:t>
            </a:r>
            <a:endParaRPr i="1" sz="1500"/>
          </a:p>
          <a:p>
            <a:pPr indent="0" lvl="0" marL="0" rtl="0" algn="l">
              <a:lnSpc>
                <a:spcPct val="100000"/>
              </a:lnSpc>
              <a:spcBef>
                <a:spcPts val="0"/>
              </a:spcBef>
              <a:spcAft>
                <a:spcPts val="0"/>
              </a:spcAft>
              <a:buNone/>
            </a:pPr>
            <a:r>
              <a:t/>
            </a:r>
            <a:endParaRPr i="1" sz="1500"/>
          </a:p>
          <a:p>
            <a:pPr indent="-323850" lvl="0" marL="457200" rtl="0" algn="l">
              <a:lnSpc>
                <a:spcPct val="100000"/>
              </a:lnSpc>
              <a:spcBef>
                <a:spcPts val="0"/>
              </a:spcBef>
              <a:spcAft>
                <a:spcPts val="0"/>
              </a:spcAft>
              <a:buSzPts val="1500"/>
              <a:buChar char="●"/>
            </a:pPr>
            <a:r>
              <a:rPr i="1" lang="en-GB" sz="1500"/>
              <a:t>structure the data (raw and processed data) in a way that it can be shared and</a:t>
            </a:r>
            <a:endParaRPr i="1" sz="1500"/>
          </a:p>
          <a:p>
            <a:pPr indent="0" lvl="0" marL="457200" rtl="0" algn="l">
              <a:lnSpc>
                <a:spcPct val="100000"/>
              </a:lnSpc>
              <a:spcBef>
                <a:spcPts val="0"/>
              </a:spcBef>
              <a:spcAft>
                <a:spcPts val="0"/>
              </a:spcAft>
              <a:buNone/>
            </a:pPr>
            <a:r>
              <a:rPr i="1" lang="en-GB" sz="1500"/>
              <a:t>reanalyzed by a wide scientific community: using a standardized, unique and</a:t>
            </a:r>
            <a:endParaRPr i="1" sz="1500"/>
          </a:p>
          <a:p>
            <a:pPr indent="0" lvl="0" marL="457200" rtl="0" algn="l">
              <a:lnSpc>
                <a:spcPct val="100000"/>
              </a:lnSpc>
              <a:spcBef>
                <a:spcPts val="0"/>
              </a:spcBef>
              <a:spcAft>
                <a:spcPts val="0"/>
              </a:spcAft>
              <a:buNone/>
            </a:pPr>
            <a:r>
              <a:rPr i="1" lang="en-GB" sz="1500"/>
              <a:t>unambiguous identification of objects involved in experiments, enriching datasets with</a:t>
            </a:r>
            <a:endParaRPr i="1" sz="1500"/>
          </a:p>
          <a:p>
            <a:pPr indent="0" lvl="0" marL="457200" rtl="0" algn="l">
              <a:lnSpc>
                <a:spcPct val="100000"/>
              </a:lnSpc>
              <a:spcBef>
                <a:spcPts val="0"/>
              </a:spcBef>
              <a:spcAft>
                <a:spcPts val="0"/>
              </a:spcAft>
              <a:buNone/>
            </a:pPr>
            <a:r>
              <a:rPr i="1" lang="en-GB" sz="1500"/>
              <a:t>knowledge and metadata enabling the reuse of data and meta-analyses;</a:t>
            </a:r>
            <a:endParaRPr i="1" sz="1500"/>
          </a:p>
          <a:p>
            <a:pPr indent="0" lvl="0" marL="457200" rtl="0" algn="l">
              <a:lnSpc>
                <a:spcPct val="100000"/>
              </a:lnSpc>
              <a:spcBef>
                <a:spcPts val="0"/>
              </a:spcBef>
              <a:spcAft>
                <a:spcPts val="0"/>
              </a:spcAft>
              <a:buNone/>
            </a:pPr>
            <a:r>
              <a:t/>
            </a:r>
            <a:endParaRPr i="1" sz="1500"/>
          </a:p>
          <a:p>
            <a:pPr indent="-323850" lvl="0" marL="457200" rtl="0" algn="l">
              <a:lnSpc>
                <a:spcPct val="100000"/>
              </a:lnSpc>
              <a:spcBef>
                <a:spcPts val="0"/>
              </a:spcBef>
              <a:spcAft>
                <a:spcPts val="0"/>
              </a:spcAft>
              <a:buSzPts val="1500"/>
              <a:buChar char="●"/>
            </a:pPr>
            <a:r>
              <a:rPr i="1" lang="en-GB" sz="1500"/>
              <a:t>evaluate online deep learning and iterate with shared annotation and training/testing.</a:t>
            </a:r>
            <a:endParaRPr i="1" sz="1500"/>
          </a:p>
          <a:p>
            <a:pPr indent="0" lvl="0" marL="0" rtl="0" algn="l">
              <a:lnSpc>
                <a:spcPct val="100000"/>
              </a:lnSpc>
              <a:spcBef>
                <a:spcPts val="0"/>
              </a:spcBef>
              <a:spcAft>
                <a:spcPts val="0"/>
              </a:spcAft>
              <a:buClr>
                <a:schemeClr val="dk1"/>
              </a:buClr>
              <a:buSzPts val="1100"/>
              <a:buFont typeface="Arial"/>
              <a:buNone/>
            </a:pPr>
            <a:r>
              <a:t/>
            </a:r>
            <a:endParaRPr i="1"/>
          </a:p>
          <a:p>
            <a:pPr indent="0" lvl="0" marL="0" rtl="0" algn="l">
              <a:lnSpc>
                <a:spcPct val="100000"/>
              </a:lnSpc>
              <a:spcBef>
                <a:spcPts val="0"/>
              </a:spcBef>
              <a:spcAft>
                <a:spcPts val="0"/>
              </a:spcAft>
              <a:buSzPts val="1400"/>
              <a:buNone/>
            </a:pPr>
            <a:r>
              <a:t/>
            </a:r>
            <a:endParaRPr/>
          </a:p>
        </p:txBody>
      </p:sp>
      <p:sp>
        <p:nvSpPr>
          <p:cNvPr id="131" name="Google Shape;131;ge0cad59e7d_0_1"/>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32" name="Google Shape;132;ge0cad59e7d_0_1"/>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33" name="Google Shape;133;ge0cad59e7d_0_1"/>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ge0cad59e7d_0_19"/>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39" name="Google Shape;139;ge0cad59e7d_0_19"/>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Capacity Requirements</a:t>
            </a:r>
            <a:endParaRPr/>
          </a:p>
        </p:txBody>
      </p:sp>
      <p:sp>
        <p:nvSpPr>
          <p:cNvPr id="140" name="Google Shape;140;ge0cad59e7d_0_19"/>
          <p:cNvSpPr txBox="1"/>
          <p:nvPr>
            <p:ph idx="2" type="body"/>
          </p:nvPr>
        </p:nvSpPr>
        <p:spPr>
          <a:xfrm>
            <a:off x="347363" y="1126475"/>
            <a:ext cx="7504200" cy="3492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Arial"/>
              <a:buNone/>
            </a:pPr>
            <a:r>
              <a:rPr lang="en-GB" sz="1700"/>
              <a:t>Requested EGI-ACE services :</a:t>
            </a:r>
            <a:endParaRPr sz="1700"/>
          </a:p>
          <a:p>
            <a:pPr indent="0" lvl="0" marL="0" rtl="0" algn="l">
              <a:lnSpc>
                <a:spcPct val="100000"/>
              </a:lnSpc>
              <a:spcBef>
                <a:spcPts val="0"/>
              </a:spcBef>
              <a:spcAft>
                <a:spcPts val="0"/>
              </a:spcAft>
              <a:buClr>
                <a:schemeClr val="dk1"/>
              </a:buClr>
              <a:buSzPts val="1100"/>
              <a:buFont typeface="Arial"/>
              <a:buNone/>
            </a:pPr>
            <a:r>
              <a:t/>
            </a:r>
            <a:endParaRPr sz="1700"/>
          </a:p>
          <a:p>
            <a:pPr indent="-336550" lvl="0" marL="457200" rtl="0" algn="l">
              <a:lnSpc>
                <a:spcPct val="100000"/>
              </a:lnSpc>
              <a:spcBef>
                <a:spcPts val="0"/>
              </a:spcBef>
              <a:spcAft>
                <a:spcPts val="0"/>
              </a:spcAft>
              <a:buSzPts val="1700"/>
              <a:buChar char="●"/>
            </a:pPr>
            <a:r>
              <a:rPr lang="en-GB" sz="1700"/>
              <a:t>Authentication service : EGI  Check-In service.</a:t>
            </a:r>
            <a:endParaRPr sz="1700"/>
          </a:p>
          <a:p>
            <a:pPr indent="-336550" lvl="0" marL="457200" rtl="0" algn="l">
              <a:lnSpc>
                <a:spcPct val="100000"/>
              </a:lnSpc>
              <a:spcBef>
                <a:spcPts val="0"/>
              </a:spcBef>
              <a:spcAft>
                <a:spcPts val="0"/>
              </a:spcAft>
              <a:buSzPts val="1700"/>
              <a:buChar char="●"/>
            </a:pPr>
            <a:r>
              <a:rPr lang="en-GB" sz="1700"/>
              <a:t>Cloud services : EGI Cloud compute (including GPU-enabled instances).</a:t>
            </a:r>
            <a:endParaRPr sz="1700"/>
          </a:p>
          <a:p>
            <a:pPr indent="-336550" lvl="0" marL="457200" rtl="0" algn="l">
              <a:lnSpc>
                <a:spcPct val="100000"/>
              </a:lnSpc>
              <a:spcBef>
                <a:spcPts val="0"/>
              </a:spcBef>
              <a:spcAft>
                <a:spcPts val="0"/>
              </a:spcAft>
              <a:buSzPts val="1700"/>
              <a:buChar char="●"/>
            </a:pPr>
            <a:r>
              <a:rPr lang="en-GB" sz="1700"/>
              <a:t>Storage service : EGI Datahub </a:t>
            </a:r>
            <a:endParaRPr sz="1700"/>
          </a:p>
          <a:p>
            <a:pPr indent="-336550" lvl="0" marL="457200" rtl="0" algn="l">
              <a:lnSpc>
                <a:spcPct val="100000"/>
              </a:lnSpc>
              <a:spcBef>
                <a:spcPts val="0"/>
              </a:spcBef>
              <a:spcAft>
                <a:spcPts val="0"/>
              </a:spcAft>
              <a:buSzPts val="1700"/>
              <a:buChar char="●"/>
            </a:pPr>
            <a:r>
              <a:rPr lang="en-GB" sz="1700"/>
              <a:t>AI/ML  services : DEEP-PaaS</a:t>
            </a:r>
            <a:endParaRPr sz="1700"/>
          </a:p>
          <a:p>
            <a:pPr indent="0" lvl="0" marL="0" rtl="0" algn="l">
              <a:lnSpc>
                <a:spcPct val="100000"/>
              </a:lnSpc>
              <a:spcBef>
                <a:spcPts val="0"/>
              </a:spcBef>
              <a:spcAft>
                <a:spcPts val="0"/>
              </a:spcAft>
              <a:buClr>
                <a:schemeClr val="dk1"/>
              </a:buClr>
              <a:buSzPts val="1100"/>
              <a:buFont typeface="Arial"/>
              <a:buNone/>
            </a:pPr>
            <a:r>
              <a:t/>
            </a:r>
            <a:endParaRPr sz="1700"/>
          </a:p>
          <a:p>
            <a:pPr indent="0" lvl="0" marL="0" rtl="0" algn="l">
              <a:lnSpc>
                <a:spcPct val="100000"/>
              </a:lnSpc>
              <a:spcBef>
                <a:spcPts val="0"/>
              </a:spcBef>
              <a:spcAft>
                <a:spcPts val="0"/>
              </a:spcAft>
              <a:buClr>
                <a:schemeClr val="dk1"/>
              </a:buClr>
              <a:buSzPts val="1100"/>
              <a:buFont typeface="Arial"/>
              <a:buNone/>
            </a:pPr>
            <a:r>
              <a:rPr lang="en-GB" sz="1700"/>
              <a:t>Capacity:</a:t>
            </a:r>
            <a:endParaRPr sz="1700"/>
          </a:p>
          <a:p>
            <a:pPr indent="-336550" lvl="0" marL="457200" rtl="0" algn="l">
              <a:lnSpc>
                <a:spcPct val="100000"/>
              </a:lnSpc>
              <a:spcBef>
                <a:spcPts val="0"/>
              </a:spcBef>
              <a:spcAft>
                <a:spcPts val="0"/>
              </a:spcAft>
              <a:buSzPts val="1700"/>
              <a:buChar char="●"/>
            </a:pPr>
            <a:r>
              <a:rPr lang="en-GB" sz="1700"/>
              <a:t>PHIS information system :  vCPU, 32Go vRAM, 100Gb disk per instance (3 instances)</a:t>
            </a:r>
            <a:endParaRPr sz="1700"/>
          </a:p>
          <a:p>
            <a:pPr indent="-336550" lvl="0" marL="457200" rtl="0" algn="l">
              <a:lnSpc>
                <a:spcPct val="100000"/>
              </a:lnSpc>
              <a:spcBef>
                <a:spcPts val="0"/>
              </a:spcBef>
              <a:spcAft>
                <a:spcPts val="0"/>
              </a:spcAft>
              <a:buSzPts val="1700"/>
              <a:buChar char="●"/>
            </a:pPr>
            <a:r>
              <a:rPr lang="en-GB" sz="1700"/>
              <a:t>Cytomine : 16 VCPUS, 32GB RAM, 80GB disk</a:t>
            </a:r>
            <a:endParaRPr sz="1700"/>
          </a:p>
          <a:p>
            <a:pPr indent="-336550" lvl="0" marL="457200" rtl="0" algn="l">
              <a:lnSpc>
                <a:spcPct val="100000"/>
              </a:lnSpc>
              <a:spcBef>
                <a:spcPts val="0"/>
              </a:spcBef>
              <a:spcAft>
                <a:spcPts val="0"/>
              </a:spcAft>
              <a:buSzPts val="1700"/>
              <a:buChar char="●"/>
            </a:pPr>
            <a:r>
              <a:rPr lang="en-GB" sz="1700"/>
              <a:t>RootPainter software : one instance with at least a  GPU, 1TB for data storage.</a:t>
            </a:r>
            <a:endParaRPr sz="1700"/>
          </a:p>
          <a:p>
            <a:pPr indent="-336550" lvl="0" marL="457200" rtl="0" algn="l">
              <a:spcBef>
                <a:spcPts val="0"/>
              </a:spcBef>
              <a:spcAft>
                <a:spcPts val="0"/>
              </a:spcAft>
              <a:buSzPts val="1700"/>
              <a:buChar char="●"/>
            </a:pPr>
            <a:r>
              <a:rPr lang="en-GB" sz="1700"/>
              <a:t>EGI DataHub :10TB distributed storage</a:t>
            </a:r>
            <a:endParaRPr sz="1700"/>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
        <p:nvSpPr>
          <p:cNvPr id="141" name="Google Shape;141;ge0cad59e7d_0_19"/>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42" name="Google Shape;142;ge0cad59e7d_0_19"/>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43" name="Google Shape;143;ge0cad59e7d_0_19"/>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ge0cad59e7d_0_33"/>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49" name="Google Shape;149;ge0cad59e7d_0_33"/>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Timeline</a:t>
            </a:r>
            <a:endParaRPr/>
          </a:p>
        </p:txBody>
      </p:sp>
      <p:sp>
        <p:nvSpPr>
          <p:cNvPr id="150" name="Google Shape;150;ge0cad59e7d_0_33"/>
          <p:cNvSpPr txBox="1"/>
          <p:nvPr>
            <p:ph idx="2" type="body"/>
          </p:nvPr>
        </p:nvSpPr>
        <p:spPr>
          <a:xfrm>
            <a:off x="371826" y="1098425"/>
            <a:ext cx="8021100" cy="3492600"/>
          </a:xfrm>
          <a:prstGeom prst="rect">
            <a:avLst/>
          </a:prstGeom>
          <a:noFill/>
          <a:ln>
            <a:noFill/>
          </a:ln>
        </p:spPr>
        <p:txBody>
          <a:bodyPr anchorCtr="0" anchor="t" bIns="45700" lIns="91425" spcFirstLastPara="1" rIns="91425" wrap="square" tIns="45700">
            <a:noAutofit/>
          </a:bodyPr>
          <a:lstStyle/>
          <a:p>
            <a:pPr indent="0" lvl="0" marL="457200" rtl="0" algn="l">
              <a:lnSpc>
                <a:spcPct val="100000"/>
              </a:lnSpc>
              <a:spcBef>
                <a:spcPts val="0"/>
              </a:spcBef>
              <a:spcAft>
                <a:spcPts val="0"/>
              </a:spcAft>
              <a:buNone/>
            </a:pPr>
            <a:r>
              <a:t/>
            </a:r>
            <a:endParaRPr/>
          </a:p>
          <a:p>
            <a:pPr indent="-342900" lvl="0" marL="457200" rtl="0" algn="l">
              <a:lnSpc>
                <a:spcPct val="100000"/>
              </a:lnSpc>
              <a:spcBef>
                <a:spcPts val="0"/>
              </a:spcBef>
              <a:spcAft>
                <a:spcPts val="0"/>
              </a:spcAft>
              <a:buSzPts val="1800"/>
              <a:buChar char="●"/>
            </a:pPr>
            <a:r>
              <a:rPr lang="en-GB" sz="1800"/>
              <a:t>16 month duration ( we started in Jan, so will run the end of EGI -ACE)</a:t>
            </a:r>
            <a:endParaRPr sz="1800"/>
          </a:p>
          <a:p>
            <a:pPr indent="0" lvl="0" marL="0" rtl="0" algn="l">
              <a:lnSpc>
                <a:spcPct val="100000"/>
              </a:lnSpc>
              <a:spcBef>
                <a:spcPts val="0"/>
              </a:spcBef>
              <a:spcAft>
                <a:spcPts val="0"/>
              </a:spcAft>
              <a:buNone/>
            </a:pPr>
            <a:r>
              <a:t/>
            </a:r>
            <a:endParaRPr/>
          </a:p>
          <a:p>
            <a:pPr indent="-317500" lvl="0" marL="457200" rtl="0" algn="l">
              <a:lnSpc>
                <a:spcPct val="100000"/>
              </a:lnSpc>
              <a:spcBef>
                <a:spcPts val="0"/>
              </a:spcBef>
              <a:spcAft>
                <a:spcPts val="0"/>
              </a:spcAft>
              <a:buSzPts val="1400"/>
              <a:buChar char="●"/>
            </a:pPr>
            <a:r>
              <a:rPr lang="en-GB"/>
              <a:t>Month 1-4: deploy the basic components of the e-infrastructure</a:t>
            </a:r>
            <a:endParaRPr/>
          </a:p>
          <a:p>
            <a:pPr indent="-317500" lvl="1" marL="914400" rtl="0" algn="l">
              <a:lnSpc>
                <a:spcPct val="100000"/>
              </a:lnSpc>
              <a:spcBef>
                <a:spcPts val="0"/>
              </a:spcBef>
              <a:spcAft>
                <a:spcPts val="0"/>
              </a:spcAft>
              <a:buSzPts val="1400"/>
              <a:buChar char="○"/>
            </a:pPr>
            <a:r>
              <a:rPr lang="en-GB"/>
              <a:t>Task 1 : provisioning services</a:t>
            </a:r>
            <a:endParaRPr/>
          </a:p>
          <a:p>
            <a:pPr indent="-317500" lvl="1" marL="914400" rtl="0" algn="l">
              <a:lnSpc>
                <a:spcPct val="100000"/>
              </a:lnSpc>
              <a:spcBef>
                <a:spcPts val="0"/>
              </a:spcBef>
              <a:spcAft>
                <a:spcPts val="0"/>
              </a:spcAft>
              <a:buSzPts val="1400"/>
              <a:buChar char="○"/>
            </a:pPr>
            <a:r>
              <a:rPr lang="en-GB"/>
              <a:t>Task 2: deploy the instances of the PHIS information system on the EGI infrastructure and connect it with EGI services (EGI check-In, EGI DataHub)</a:t>
            </a:r>
            <a:endParaRPr/>
          </a:p>
          <a:p>
            <a:pPr indent="-317500" lvl="1" marL="914400" rtl="0" algn="l">
              <a:lnSpc>
                <a:spcPct val="100000"/>
              </a:lnSpc>
              <a:spcBef>
                <a:spcPts val="0"/>
              </a:spcBef>
              <a:spcAft>
                <a:spcPts val="0"/>
              </a:spcAft>
              <a:buSzPts val="1400"/>
              <a:buChar char="○"/>
            </a:pPr>
            <a:r>
              <a:rPr lang="en-GB"/>
              <a:t>Task 3: deploy a basic computing environment (Cytomine, rootpainter) and connect it with GPU resources.</a:t>
            </a:r>
            <a:endParaRPr/>
          </a:p>
          <a:p>
            <a:pPr indent="-317500" lvl="0" marL="457200" rtl="0" algn="l">
              <a:lnSpc>
                <a:spcPct val="100000"/>
              </a:lnSpc>
              <a:spcBef>
                <a:spcPts val="0"/>
              </a:spcBef>
              <a:spcAft>
                <a:spcPts val="0"/>
              </a:spcAft>
              <a:buSzPts val="1400"/>
              <a:buChar char="●"/>
            </a:pPr>
            <a:r>
              <a:rPr lang="en-GB"/>
              <a:t>Month 5-8: customize e-infrastructure components, testing</a:t>
            </a:r>
            <a:endParaRPr/>
          </a:p>
          <a:p>
            <a:pPr indent="-317500" lvl="1" marL="914400" rtl="0" algn="l">
              <a:lnSpc>
                <a:spcPct val="100000"/>
              </a:lnSpc>
              <a:spcBef>
                <a:spcPts val="0"/>
              </a:spcBef>
              <a:spcAft>
                <a:spcPts val="0"/>
              </a:spcAft>
              <a:buSzPts val="1400"/>
              <a:buChar char="○"/>
            </a:pPr>
            <a:r>
              <a:rPr lang="en-GB"/>
              <a:t>Task 4 : deploy an interactive environment to annotate datasets.</a:t>
            </a:r>
            <a:endParaRPr/>
          </a:p>
          <a:p>
            <a:pPr indent="-317500" lvl="1" marL="914400" rtl="0" algn="l">
              <a:lnSpc>
                <a:spcPct val="100000"/>
              </a:lnSpc>
              <a:spcBef>
                <a:spcPts val="0"/>
              </a:spcBef>
              <a:spcAft>
                <a:spcPts val="0"/>
              </a:spcAft>
              <a:buSzPts val="1400"/>
              <a:buChar char="○"/>
            </a:pPr>
            <a:r>
              <a:rPr lang="en-GB"/>
              <a:t>Task 5 : develop analysis workflows.</a:t>
            </a:r>
            <a:endParaRPr/>
          </a:p>
          <a:p>
            <a:pPr indent="-317500" lvl="1" marL="914400" rtl="0" algn="l">
              <a:lnSpc>
                <a:spcPct val="100000"/>
              </a:lnSpc>
              <a:spcBef>
                <a:spcPts val="0"/>
              </a:spcBef>
              <a:spcAft>
                <a:spcPts val="0"/>
              </a:spcAft>
              <a:buSzPts val="1400"/>
              <a:buChar char="○"/>
            </a:pPr>
            <a:r>
              <a:rPr lang="en-GB"/>
              <a:t>Task 6 : connect information system to meta portals using the communication layer.</a:t>
            </a:r>
            <a:endParaRPr/>
          </a:p>
          <a:p>
            <a:pPr indent="-317500" lvl="1" marL="914400" rtl="0" algn="l">
              <a:lnSpc>
                <a:spcPct val="100000"/>
              </a:lnSpc>
              <a:spcBef>
                <a:spcPts val="0"/>
              </a:spcBef>
              <a:spcAft>
                <a:spcPts val="0"/>
              </a:spcAft>
              <a:buSzPts val="1400"/>
              <a:buChar char="○"/>
            </a:pPr>
            <a:r>
              <a:rPr lang="en-GB"/>
              <a:t>Task 7 : connect the information system to a publishing portal (DataVerse).</a:t>
            </a:r>
            <a:endParaRPr/>
          </a:p>
          <a:p>
            <a:pPr indent="-317500" lvl="1" marL="914400" rtl="0" algn="l">
              <a:lnSpc>
                <a:spcPct val="100000"/>
              </a:lnSpc>
              <a:spcBef>
                <a:spcPts val="0"/>
              </a:spcBef>
              <a:spcAft>
                <a:spcPts val="0"/>
              </a:spcAft>
              <a:buSzPts val="1400"/>
              <a:buChar char="○"/>
            </a:pPr>
            <a:r>
              <a:rPr lang="en-GB"/>
              <a:t>Task 8 : benchmark between distributed data storage service (IRODS and OneData).</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400"/>
              <a:buNone/>
            </a:pPr>
            <a:r>
              <a:t/>
            </a:r>
            <a:endParaRPr/>
          </a:p>
        </p:txBody>
      </p:sp>
      <p:sp>
        <p:nvSpPr>
          <p:cNvPr id="151" name="Google Shape;151;ge0cad59e7d_0_33"/>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52" name="Google Shape;152;ge0cad59e7d_0_33"/>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53" name="Google Shape;153;ge0cad59e7d_0_33"/>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g116078eb753_0_26"/>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59" name="Google Shape;159;g116078eb753_0_26"/>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Timeline</a:t>
            </a:r>
            <a:endParaRPr/>
          </a:p>
        </p:txBody>
      </p:sp>
      <p:sp>
        <p:nvSpPr>
          <p:cNvPr id="160" name="Google Shape;160;g116078eb753_0_26"/>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0" lvl="0" marL="914400" rtl="0" algn="l">
              <a:lnSpc>
                <a:spcPct val="100000"/>
              </a:lnSpc>
              <a:spcBef>
                <a:spcPts val="0"/>
              </a:spcBef>
              <a:spcAft>
                <a:spcPts val="0"/>
              </a:spcAft>
              <a:buNone/>
            </a:pPr>
            <a:r>
              <a:t/>
            </a:r>
            <a:endParaRPr sz="1600"/>
          </a:p>
          <a:p>
            <a:pPr indent="-330200" lvl="0" marL="457200" rtl="0" algn="l">
              <a:lnSpc>
                <a:spcPct val="100000"/>
              </a:lnSpc>
              <a:spcBef>
                <a:spcPts val="0"/>
              </a:spcBef>
              <a:spcAft>
                <a:spcPts val="0"/>
              </a:spcAft>
              <a:buSzPts val="1600"/>
              <a:buChar char="●"/>
            </a:pPr>
            <a:r>
              <a:rPr lang="en-GB" sz="1600"/>
              <a:t>Month 9-12: make a proof of concept on identified use cases</a:t>
            </a:r>
            <a:endParaRPr sz="1600"/>
          </a:p>
          <a:p>
            <a:pPr indent="-330200" lvl="1" marL="914400" rtl="0" algn="l">
              <a:lnSpc>
                <a:spcPct val="100000"/>
              </a:lnSpc>
              <a:spcBef>
                <a:spcPts val="0"/>
              </a:spcBef>
              <a:spcAft>
                <a:spcPts val="0"/>
              </a:spcAft>
              <a:buSzPts val="1600"/>
              <a:buChar char="○"/>
            </a:pPr>
            <a:r>
              <a:rPr lang="en-GB" sz="1600"/>
              <a:t>Task 9 : upload data to the PHIS information system.</a:t>
            </a:r>
            <a:endParaRPr sz="1600"/>
          </a:p>
          <a:p>
            <a:pPr indent="-330200" lvl="1" marL="914400" rtl="0" algn="l">
              <a:lnSpc>
                <a:spcPct val="100000"/>
              </a:lnSpc>
              <a:spcBef>
                <a:spcPts val="0"/>
              </a:spcBef>
              <a:spcAft>
                <a:spcPts val="0"/>
              </a:spcAft>
              <a:buSzPts val="1600"/>
              <a:buChar char="○"/>
            </a:pPr>
            <a:r>
              <a:rPr lang="en-GB" sz="1600"/>
              <a:t>Task 10 : identified public datasets.</a:t>
            </a:r>
            <a:endParaRPr sz="1600"/>
          </a:p>
          <a:p>
            <a:pPr indent="-330200" lvl="1" marL="914400" rtl="0" algn="l">
              <a:lnSpc>
                <a:spcPct val="100000"/>
              </a:lnSpc>
              <a:spcBef>
                <a:spcPts val="0"/>
              </a:spcBef>
              <a:spcAft>
                <a:spcPts val="0"/>
              </a:spcAft>
              <a:buSzPts val="1600"/>
              <a:buChar char="○"/>
            </a:pPr>
            <a:r>
              <a:rPr lang="en-GB" sz="1600"/>
              <a:t>Task 11 : harvest metadata into meta portals.</a:t>
            </a:r>
            <a:endParaRPr sz="1600"/>
          </a:p>
          <a:p>
            <a:pPr indent="-330200" lvl="1" marL="914400" rtl="0" algn="l">
              <a:lnSpc>
                <a:spcPct val="100000"/>
              </a:lnSpc>
              <a:spcBef>
                <a:spcPts val="0"/>
              </a:spcBef>
              <a:spcAft>
                <a:spcPts val="0"/>
              </a:spcAft>
              <a:buSzPts val="1600"/>
              <a:buChar char="○"/>
            </a:pPr>
            <a:r>
              <a:rPr lang="en-GB" sz="1600"/>
              <a:t>Task 12 : annotate the training datasets and run analysis workflows on the e-infrastructure.</a:t>
            </a:r>
            <a:endParaRPr sz="1600"/>
          </a:p>
          <a:p>
            <a:pPr indent="0" lvl="0" marL="457200" rtl="0" algn="l">
              <a:lnSpc>
                <a:spcPct val="100000"/>
              </a:lnSpc>
              <a:spcBef>
                <a:spcPts val="0"/>
              </a:spcBef>
              <a:spcAft>
                <a:spcPts val="0"/>
              </a:spcAft>
              <a:buNone/>
            </a:pPr>
            <a:r>
              <a:t/>
            </a:r>
            <a:endParaRPr sz="1600"/>
          </a:p>
          <a:p>
            <a:pPr indent="-330200" lvl="0" marL="457200" rtl="0" algn="l">
              <a:lnSpc>
                <a:spcPct val="100000"/>
              </a:lnSpc>
              <a:spcBef>
                <a:spcPts val="0"/>
              </a:spcBef>
              <a:spcAft>
                <a:spcPts val="0"/>
              </a:spcAft>
              <a:buSzPts val="1600"/>
              <a:buChar char="●"/>
            </a:pPr>
            <a:r>
              <a:rPr lang="en-GB" sz="1600"/>
              <a:t>Month 13-16 : training, improvements and reporting</a:t>
            </a:r>
            <a:endParaRPr sz="1600"/>
          </a:p>
          <a:p>
            <a:pPr indent="-330200" lvl="1" marL="914400" rtl="0" algn="l">
              <a:lnSpc>
                <a:spcPct val="100000"/>
              </a:lnSpc>
              <a:spcBef>
                <a:spcPts val="0"/>
              </a:spcBef>
              <a:spcAft>
                <a:spcPts val="0"/>
              </a:spcAft>
              <a:buSzPts val="1600"/>
              <a:buChar char="○"/>
            </a:pPr>
            <a:r>
              <a:rPr lang="en-GB" sz="1600"/>
              <a:t>Task 13: train user community, increase training datasets.</a:t>
            </a:r>
            <a:endParaRPr sz="1600"/>
          </a:p>
          <a:p>
            <a:pPr indent="-330200" lvl="1" marL="914400" rtl="0" algn="l">
              <a:lnSpc>
                <a:spcPct val="100000"/>
              </a:lnSpc>
              <a:spcBef>
                <a:spcPts val="0"/>
              </a:spcBef>
              <a:spcAft>
                <a:spcPts val="0"/>
              </a:spcAft>
              <a:buSzPts val="1600"/>
              <a:buChar char="○"/>
            </a:pPr>
            <a:r>
              <a:rPr lang="en-GB" sz="1600"/>
              <a:t>Task 14 : improve AI-tools based on user feedbacks.</a:t>
            </a:r>
            <a:endParaRPr sz="1600"/>
          </a:p>
          <a:p>
            <a:pPr indent="-330200" lvl="1" marL="914400" rtl="0" algn="l">
              <a:lnSpc>
                <a:spcPct val="100000"/>
              </a:lnSpc>
              <a:spcBef>
                <a:spcPts val="0"/>
              </a:spcBef>
              <a:spcAft>
                <a:spcPts val="0"/>
              </a:spcAft>
              <a:buSzPts val="1600"/>
              <a:buChar char="○"/>
            </a:pPr>
            <a:r>
              <a:rPr lang="en-GB" sz="1600"/>
              <a:t>Task 15: reporting.</a:t>
            </a:r>
            <a:endParaRPr sz="1600"/>
          </a:p>
          <a:p>
            <a:pPr indent="0" lvl="0" marL="0" rtl="0" algn="l">
              <a:lnSpc>
                <a:spcPct val="100000"/>
              </a:lnSpc>
              <a:spcBef>
                <a:spcPts val="0"/>
              </a:spcBef>
              <a:spcAft>
                <a:spcPts val="0"/>
              </a:spcAft>
              <a:buSzPts val="1100"/>
              <a:buNone/>
            </a:pPr>
            <a:r>
              <a:t/>
            </a:r>
            <a:endParaRPr sz="1600"/>
          </a:p>
          <a:p>
            <a:pPr indent="0" lvl="0" marL="0" rtl="0" algn="l">
              <a:lnSpc>
                <a:spcPct val="100000"/>
              </a:lnSpc>
              <a:spcBef>
                <a:spcPts val="0"/>
              </a:spcBef>
              <a:spcAft>
                <a:spcPts val="0"/>
              </a:spcAft>
              <a:buSzPts val="1100"/>
              <a:buNone/>
            </a:pPr>
            <a:r>
              <a:rPr lang="en-GB" sz="1600"/>
              <a:t>EOSC publication to be discussed.</a:t>
            </a:r>
            <a:endParaRPr sz="1600"/>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400"/>
              <a:buNone/>
            </a:pPr>
            <a:r>
              <a:t/>
            </a:r>
            <a:endParaRPr/>
          </a:p>
        </p:txBody>
      </p:sp>
      <p:sp>
        <p:nvSpPr>
          <p:cNvPr id="161" name="Google Shape;161;g116078eb753_0_26"/>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62" name="Google Shape;162;g116078eb753_0_26"/>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63" name="Google Shape;163;g116078eb753_0_26"/>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g116078eb753_0_35"/>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69" name="Google Shape;169;g116078eb753_0_35"/>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Current Status</a:t>
            </a:r>
            <a:endParaRPr/>
          </a:p>
        </p:txBody>
      </p:sp>
      <p:sp>
        <p:nvSpPr>
          <p:cNvPr id="170" name="Google Shape;170;g116078eb753_0_35"/>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0" lvl="0" marL="914400" rtl="0" algn="l">
              <a:lnSpc>
                <a:spcPct val="100000"/>
              </a:lnSpc>
              <a:spcBef>
                <a:spcPts val="0"/>
              </a:spcBef>
              <a:spcAft>
                <a:spcPts val="0"/>
              </a:spcAft>
              <a:buNone/>
            </a:pPr>
            <a:r>
              <a:t/>
            </a:r>
            <a:endParaRPr/>
          </a:p>
          <a:p>
            <a:pPr indent="-330200" lvl="0" marL="457200" rtl="0" algn="l">
              <a:lnSpc>
                <a:spcPct val="100000"/>
              </a:lnSpc>
              <a:spcBef>
                <a:spcPts val="0"/>
              </a:spcBef>
              <a:spcAft>
                <a:spcPts val="0"/>
              </a:spcAft>
              <a:buSzPts val="1600"/>
              <a:buChar char="●"/>
            </a:pPr>
            <a:r>
              <a:rPr lang="en-GB" sz="1600"/>
              <a:t>We didn’t start from scratch, as EMPHASIS was one of the EOSC-Hub Early adopter</a:t>
            </a:r>
            <a:endParaRPr sz="1600"/>
          </a:p>
          <a:p>
            <a:pPr indent="-330200" lvl="1" marL="914400" rtl="0" algn="l">
              <a:lnSpc>
                <a:spcPct val="100000"/>
              </a:lnSpc>
              <a:spcBef>
                <a:spcPts val="0"/>
              </a:spcBef>
              <a:spcAft>
                <a:spcPts val="0"/>
              </a:spcAft>
              <a:buSzPts val="1600"/>
              <a:buChar char="○"/>
            </a:pPr>
            <a:r>
              <a:rPr lang="en-GB" sz="1600"/>
              <a:t>Kick off meeting </a:t>
            </a:r>
            <a:r>
              <a:rPr lang="en-GB" sz="1600"/>
              <a:t>before</a:t>
            </a:r>
            <a:r>
              <a:rPr lang="en-GB" sz="1600"/>
              <a:t> Xmas when we discussed the new requirements</a:t>
            </a:r>
            <a:endParaRPr sz="1600"/>
          </a:p>
          <a:p>
            <a:pPr indent="0" lvl="0" marL="0" rtl="0" algn="l">
              <a:lnSpc>
                <a:spcPct val="100000"/>
              </a:lnSpc>
              <a:spcBef>
                <a:spcPts val="0"/>
              </a:spcBef>
              <a:spcAft>
                <a:spcPts val="0"/>
              </a:spcAft>
              <a:buNone/>
            </a:pPr>
            <a:r>
              <a:t/>
            </a:r>
            <a:endParaRPr sz="1600"/>
          </a:p>
          <a:p>
            <a:pPr indent="-330200" lvl="0" marL="457200" rtl="0" algn="l">
              <a:lnSpc>
                <a:spcPct val="100000"/>
              </a:lnSpc>
              <a:spcBef>
                <a:spcPts val="0"/>
              </a:spcBef>
              <a:spcAft>
                <a:spcPts val="0"/>
              </a:spcAft>
              <a:buSzPts val="1600"/>
              <a:buChar char="●"/>
            </a:pPr>
            <a:r>
              <a:rPr lang="en-GB" sz="1600"/>
              <a:t>VO already </a:t>
            </a:r>
            <a:r>
              <a:rPr lang="en-GB" sz="1600"/>
              <a:t>available</a:t>
            </a:r>
            <a:r>
              <a:rPr lang="en-GB" sz="1600"/>
              <a:t> based on Comanage ( vo.emphasisproject.eu)</a:t>
            </a:r>
            <a:endParaRPr sz="1600"/>
          </a:p>
          <a:p>
            <a:pPr indent="0" lvl="0" marL="457200" rtl="0" algn="l">
              <a:lnSpc>
                <a:spcPct val="100000"/>
              </a:lnSpc>
              <a:spcBef>
                <a:spcPts val="0"/>
              </a:spcBef>
              <a:spcAft>
                <a:spcPts val="0"/>
              </a:spcAft>
              <a:buNone/>
            </a:pPr>
            <a:r>
              <a:t/>
            </a:r>
            <a:endParaRPr sz="1600"/>
          </a:p>
          <a:p>
            <a:pPr indent="-330200" lvl="0" marL="457200" rtl="0" algn="l">
              <a:lnSpc>
                <a:spcPct val="100000"/>
              </a:lnSpc>
              <a:spcBef>
                <a:spcPts val="0"/>
              </a:spcBef>
              <a:spcAft>
                <a:spcPts val="0"/>
              </a:spcAft>
              <a:buSzPts val="1600"/>
              <a:buChar char="●"/>
            </a:pPr>
            <a:r>
              <a:rPr lang="en-GB" sz="1600"/>
              <a:t>CESNET cloud resources reused and extended </a:t>
            </a:r>
            <a:r>
              <a:rPr lang="en-GB" sz="1600"/>
              <a:t>to include also GPU access</a:t>
            </a:r>
            <a:endParaRPr sz="1600"/>
          </a:p>
          <a:p>
            <a:pPr indent="0" lvl="0" marL="457200" rtl="0" algn="l">
              <a:lnSpc>
                <a:spcPct val="100000"/>
              </a:lnSpc>
              <a:spcBef>
                <a:spcPts val="0"/>
              </a:spcBef>
              <a:spcAft>
                <a:spcPts val="0"/>
              </a:spcAft>
              <a:buNone/>
            </a:pPr>
            <a:r>
              <a:t/>
            </a:r>
            <a:endParaRPr sz="1600"/>
          </a:p>
          <a:p>
            <a:pPr indent="-330200" lvl="1" marL="914400" rtl="0" algn="l">
              <a:lnSpc>
                <a:spcPct val="100000"/>
              </a:lnSpc>
              <a:spcBef>
                <a:spcPts val="0"/>
              </a:spcBef>
              <a:spcAft>
                <a:spcPts val="0"/>
              </a:spcAft>
              <a:buSzPts val="1600"/>
              <a:buChar char="○"/>
            </a:pPr>
            <a:r>
              <a:rPr lang="en-GB" sz="1600"/>
              <a:t>56 CPUs</a:t>
            </a:r>
            <a:endParaRPr sz="1600"/>
          </a:p>
          <a:p>
            <a:pPr indent="-330200" lvl="1" marL="914400" rtl="0" algn="l">
              <a:lnSpc>
                <a:spcPct val="100000"/>
              </a:lnSpc>
              <a:spcBef>
                <a:spcPts val="0"/>
              </a:spcBef>
              <a:spcAft>
                <a:spcPts val="0"/>
              </a:spcAft>
              <a:buSzPts val="1600"/>
              <a:buChar char="○"/>
            </a:pPr>
            <a:r>
              <a:rPr lang="en-GB" sz="1600"/>
              <a:t>228 GB RAM</a:t>
            </a:r>
            <a:endParaRPr sz="1600"/>
          </a:p>
          <a:p>
            <a:pPr indent="-330200" lvl="1" marL="914400" rtl="0" algn="l">
              <a:lnSpc>
                <a:spcPct val="100000"/>
              </a:lnSpc>
              <a:spcBef>
                <a:spcPts val="0"/>
              </a:spcBef>
              <a:spcAft>
                <a:spcPts val="0"/>
              </a:spcAft>
              <a:buSzPts val="1600"/>
              <a:buChar char="○"/>
            </a:pPr>
            <a:r>
              <a:rPr lang="en-GB" sz="1600"/>
              <a:t>Node with  GPU</a:t>
            </a:r>
            <a:endParaRPr sz="1600"/>
          </a:p>
          <a:p>
            <a:pPr indent="0" lvl="0" marL="914400" rtl="0" algn="l">
              <a:lnSpc>
                <a:spcPct val="100000"/>
              </a:lnSpc>
              <a:spcBef>
                <a:spcPts val="0"/>
              </a:spcBef>
              <a:spcAft>
                <a:spcPts val="0"/>
              </a:spcAft>
              <a:buNone/>
            </a:pPr>
            <a:r>
              <a:t/>
            </a:r>
            <a:endParaRPr sz="1600"/>
          </a:p>
          <a:p>
            <a:pPr indent="-330200" lvl="0" marL="457200" rtl="0" algn="l">
              <a:lnSpc>
                <a:spcPct val="100000"/>
              </a:lnSpc>
              <a:spcBef>
                <a:spcPts val="0"/>
              </a:spcBef>
              <a:spcAft>
                <a:spcPts val="0"/>
              </a:spcAft>
              <a:buSzPts val="1600"/>
              <a:buChar char="●"/>
            </a:pPr>
            <a:r>
              <a:rPr lang="en-GB" sz="1600"/>
              <a:t>Existing OLA/SLA under update ( IN2P3-IRES on the SLA, should be removed)</a:t>
            </a:r>
            <a:endParaRPr sz="1600"/>
          </a:p>
          <a:p>
            <a:pPr indent="0" lvl="0" marL="0" rtl="0" algn="l">
              <a:lnSpc>
                <a:spcPct val="100000"/>
              </a:lnSpc>
              <a:spcBef>
                <a:spcPts val="0"/>
              </a:spcBef>
              <a:spcAft>
                <a:spcPts val="0"/>
              </a:spcAft>
              <a:buNone/>
            </a:pPr>
            <a:r>
              <a:t/>
            </a:r>
            <a:endParaRPr/>
          </a:p>
          <a:p>
            <a:pPr indent="0" lvl="0" marL="91440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400"/>
              <a:buNone/>
            </a:pPr>
            <a:r>
              <a:t/>
            </a:r>
            <a:endParaRPr/>
          </a:p>
        </p:txBody>
      </p:sp>
      <p:sp>
        <p:nvSpPr>
          <p:cNvPr id="171" name="Google Shape;171;g116078eb753_0_35"/>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72" name="Google Shape;172;g116078eb753_0_35"/>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73" name="Google Shape;173;g116078eb753_0_35"/>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g116078eb753_0_44"/>
          <p:cNvSpPr txBox="1"/>
          <p:nvPr>
            <p:ph idx="1" type="subTitle"/>
          </p:nvPr>
        </p:nvSpPr>
        <p:spPr>
          <a:xfrm>
            <a:off x="347370" y="729114"/>
            <a:ext cx="7553100" cy="3693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750"/>
              </a:spcBef>
              <a:spcAft>
                <a:spcPts val="0"/>
              </a:spcAft>
              <a:buClr>
                <a:srgbClr val="7F7F7F"/>
              </a:buClr>
              <a:buSzPts val="2000"/>
              <a:buFont typeface="Arial"/>
              <a:buNone/>
            </a:pPr>
            <a:r>
              <a:t/>
            </a:r>
            <a:endParaRPr/>
          </a:p>
        </p:txBody>
      </p:sp>
      <p:sp>
        <p:nvSpPr>
          <p:cNvPr id="179" name="Google Shape;179;g116078eb753_0_44"/>
          <p:cNvSpPr txBox="1"/>
          <p:nvPr>
            <p:ph type="title"/>
          </p:nvPr>
        </p:nvSpPr>
        <p:spPr>
          <a:xfrm>
            <a:off x="347370" y="359374"/>
            <a:ext cx="7553100" cy="341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E67AD"/>
              </a:buClr>
              <a:buSzPts val="2500"/>
              <a:buFont typeface="Calibri"/>
              <a:buNone/>
            </a:pPr>
            <a:r>
              <a:rPr lang="en-GB"/>
              <a:t>Current Status</a:t>
            </a:r>
            <a:endParaRPr/>
          </a:p>
        </p:txBody>
      </p:sp>
      <p:sp>
        <p:nvSpPr>
          <p:cNvPr id="180" name="Google Shape;180;g116078eb753_0_44"/>
          <p:cNvSpPr txBox="1"/>
          <p:nvPr>
            <p:ph idx="2" type="body"/>
          </p:nvPr>
        </p:nvSpPr>
        <p:spPr>
          <a:xfrm>
            <a:off x="347663" y="1190625"/>
            <a:ext cx="7504200" cy="3492600"/>
          </a:xfrm>
          <a:prstGeom prst="rect">
            <a:avLst/>
          </a:prstGeom>
          <a:noFill/>
          <a:ln>
            <a:noFill/>
          </a:ln>
        </p:spPr>
        <p:txBody>
          <a:bodyPr anchorCtr="0" anchor="t" bIns="45700" lIns="91425" spcFirstLastPara="1" rIns="91425" wrap="square" tIns="45700">
            <a:noAutofit/>
          </a:bodyPr>
          <a:lstStyle/>
          <a:p>
            <a:pPr indent="0" lvl="0" marL="914400" rtl="0" algn="l">
              <a:lnSpc>
                <a:spcPct val="100000"/>
              </a:lnSpc>
              <a:spcBef>
                <a:spcPts val="0"/>
              </a:spcBef>
              <a:spcAft>
                <a:spcPts val="0"/>
              </a:spcAft>
              <a:buNone/>
            </a:pPr>
            <a:r>
              <a:t/>
            </a:r>
            <a:endParaRPr sz="1700"/>
          </a:p>
          <a:p>
            <a:pPr indent="-336550" lvl="0" marL="457200" rtl="0" algn="l">
              <a:lnSpc>
                <a:spcPct val="100000"/>
              </a:lnSpc>
              <a:spcBef>
                <a:spcPts val="0"/>
              </a:spcBef>
              <a:spcAft>
                <a:spcPts val="0"/>
              </a:spcAft>
              <a:buSzPts val="1700"/>
              <a:buChar char="●"/>
            </a:pPr>
            <a:r>
              <a:rPr lang="en-GB" sz="1700"/>
              <a:t>Dedicated EGI DataHub Oneprovider already available at CESNET (10TB space)</a:t>
            </a:r>
            <a:endParaRPr sz="1700"/>
          </a:p>
          <a:p>
            <a:pPr indent="0" lvl="0" marL="457200" rtl="0" algn="l">
              <a:lnSpc>
                <a:spcPct val="100000"/>
              </a:lnSpc>
              <a:spcBef>
                <a:spcPts val="0"/>
              </a:spcBef>
              <a:spcAft>
                <a:spcPts val="0"/>
              </a:spcAft>
              <a:buNone/>
            </a:pPr>
            <a:r>
              <a:t/>
            </a:r>
            <a:endParaRPr sz="1700"/>
          </a:p>
          <a:p>
            <a:pPr indent="-336550" lvl="0" marL="457200" rtl="0" algn="l">
              <a:lnSpc>
                <a:spcPct val="100000"/>
              </a:lnSpc>
              <a:spcBef>
                <a:spcPts val="0"/>
              </a:spcBef>
              <a:spcAft>
                <a:spcPts val="0"/>
              </a:spcAft>
              <a:buSzPts val="1700"/>
              <a:buChar char="●"/>
            </a:pPr>
            <a:r>
              <a:rPr lang="en-GB" sz="1700"/>
              <a:t>Configuration of VMOps for the vo.emphasisproject.eu ongoing</a:t>
            </a:r>
            <a:endParaRPr sz="1700"/>
          </a:p>
          <a:p>
            <a:pPr indent="0" lvl="0" marL="457200" rtl="0" algn="l">
              <a:lnSpc>
                <a:spcPct val="100000"/>
              </a:lnSpc>
              <a:spcBef>
                <a:spcPts val="0"/>
              </a:spcBef>
              <a:spcAft>
                <a:spcPts val="0"/>
              </a:spcAft>
              <a:buNone/>
            </a:pPr>
            <a:r>
              <a:t/>
            </a:r>
            <a:endParaRPr sz="1700"/>
          </a:p>
          <a:p>
            <a:pPr indent="-336550" lvl="0" marL="457200" rtl="0" algn="l">
              <a:lnSpc>
                <a:spcPct val="100000"/>
              </a:lnSpc>
              <a:spcBef>
                <a:spcPts val="0"/>
              </a:spcBef>
              <a:spcAft>
                <a:spcPts val="0"/>
              </a:spcAft>
              <a:buSzPts val="1700"/>
              <a:buChar char="●"/>
            </a:pPr>
            <a:r>
              <a:rPr lang="en-GB" sz="1700"/>
              <a:t>Dedicated meeting in January to present and discuss  the usage of DEEP-Paas </a:t>
            </a:r>
            <a:endParaRPr sz="1700"/>
          </a:p>
          <a:p>
            <a:pPr indent="-336550" lvl="1" marL="914400" rtl="0" algn="l">
              <a:lnSpc>
                <a:spcPct val="100000"/>
              </a:lnSpc>
              <a:spcBef>
                <a:spcPts val="0"/>
              </a:spcBef>
              <a:spcAft>
                <a:spcPts val="0"/>
              </a:spcAft>
              <a:buSzPts val="1700"/>
              <a:buChar char="○"/>
            </a:pPr>
            <a:r>
              <a:rPr lang="en-GB" sz="1700"/>
              <a:t>Access granted to some members of the project</a:t>
            </a:r>
            <a:endParaRPr sz="1700"/>
          </a:p>
          <a:p>
            <a:pPr indent="-336550" lvl="1" marL="914400" rtl="0" algn="l">
              <a:lnSpc>
                <a:spcPct val="100000"/>
              </a:lnSpc>
              <a:spcBef>
                <a:spcPts val="0"/>
              </a:spcBef>
              <a:spcAft>
                <a:spcPts val="0"/>
              </a:spcAft>
              <a:buSzPts val="1700"/>
              <a:buChar char="○"/>
            </a:pPr>
            <a:r>
              <a:rPr lang="en-GB" sz="1700"/>
              <a:t>Meeting on 24th February to collect feedback and discuss next steps </a:t>
            </a:r>
            <a:endParaRPr sz="1700"/>
          </a:p>
          <a:p>
            <a:pPr indent="-336550" lvl="0" marL="457200" rtl="0" algn="l">
              <a:lnSpc>
                <a:spcPct val="100000"/>
              </a:lnSpc>
              <a:spcBef>
                <a:spcPts val="0"/>
              </a:spcBef>
              <a:spcAft>
                <a:spcPts val="0"/>
              </a:spcAft>
              <a:buSzPts val="1700"/>
              <a:buChar char="●"/>
            </a:pPr>
            <a:r>
              <a:rPr lang="en-GB" sz="1700"/>
              <a:t>Created orders for EOSC Marketplace ( except for DEEP)</a:t>
            </a:r>
            <a:endParaRPr sz="1700"/>
          </a:p>
          <a:p>
            <a:pPr indent="0" lvl="0" marL="45720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400"/>
              <a:buNone/>
            </a:pPr>
            <a:r>
              <a:t/>
            </a:r>
            <a:endParaRPr/>
          </a:p>
        </p:txBody>
      </p:sp>
      <p:sp>
        <p:nvSpPr>
          <p:cNvPr id="181" name="Google Shape;181;g116078eb753_0_44"/>
          <p:cNvSpPr txBox="1"/>
          <p:nvPr>
            <p:ph idx="12" type="sldNum"/>
          </p:nvPr>
        </p:nvSpPr>
        <p:spPr>
          <a:xfrm>
            <a:off x="8758371" y="4773860"/>
            <a:ext cx="332400" cy="2862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Clr>
                <a:srgbClr val="000000"/>
              </a:buClr>
              <a:buSzPts val="900"/>
              <a:buFont typeface="Arial"/>
              <a:buNone/>
            </a:pPr>
            <a:fld id="{00000000-1234-1234-1234-123412341234}" type="slidenum">
              <a:rPr lang="en-GB"/>
              <a:t>‹#›</a:t>
            </a:fld>
            <a:endParaRPr/>
          </a:p>
        </p:txBody>
      </p:sp>
      <p:sp>
        <p:nvSpPr>
          <p:cNvPr id="182" name="Google Shape;182;g116078eb753_0_44"/>
          <p:cNvSpPr txBox="1"/>
          <p:nvPr>
            <p:ph idx="10" type="dt"/>
          </p:nvPr>
        </p:nvSpPr>
        <p:spPr>
          <a:xfrm>
            <a:off x="7769351" y="4779625"/>
            <a:ext cx="1038000" cy="2745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GB"/>
              <a:t>date/month/year</a:t>
            </a:r>
            <a:endParaRPr/>
          </a:p>
        </p:txBody>
      </p:sp>
      <p:sp>
        <p:nvSpPr>
          <p:cNvPr id="183" name="Google Shape;183;g116078eb753_0_44"/>
          <p:cNvSpPr txBox="1"/>
          <p:nvPr>
            <p:ph idx="10" type="dt"/>
          </p:nvPr>
        </p:nvSpPr>
        <p:spPr>
          <a:xfrm>
            <a:off x="6616701" y="4779625"/>
            <a:ext cx="1038000" cy="2745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SzPts val="1400"/>
              <a:buNone/>
            </a:pPr>
            <a:r>
              <a:rPr lang="en-GB">
                <a:solidFill>
                  <a:srgbClr val="0067B1"/>
                </a:solidFill>
              </a:rPr>
              <a:t>Footer</a:t>
            </a:r>
            <a:endParaRPr>
              <a:solidFill>
                <a:srgbClr val="0067B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CONTENT">
  <a:themeElements>
    <a:clrScheme name="Thèm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EGI_ACE END">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HOME">
  <a:themeElements>
    <a:clrScheme name="Thème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