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0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K96kudqp37DcnHbvbjjZhLQuA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60710bcf2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160710bcf2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0710bcf2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160710bcf2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0710bcf2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160710bcf2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60710bcf2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160710bcf2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0cad59e7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e0cad59e7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2" type="body"/>
          </p:nvPr>
        </p:nvSpPr>
        <p:spPr>
          <a:xfrm>
            <a:off x="727711" y="1236848"/>
            <a:ext cx="6365081" cy="484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3" type="body"/>
          </p:nvPr>
        </p:nvSpPr>
        <p:spPr>
          <a:xfrm>
            <a:off x="727710" y="1837855"/>
            <a:ext cx="4100513" cy="956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0"/>
          <p:cNvSpPr txBox="1"/>
          <p:nvPr/>
        </p:nvSpPr>
        <p:spPr>
          <a:xfrm>
            <a:off x="643782" y="3581033"/>
            <a:ext cx="2257778" cy="967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Dissemination level: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Disclosing Party: 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Recipient Party: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□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3" type="body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lumns">
  <p:cSld name="1_3 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image">
  <p:cSld name="1_Text + imag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 1">
  <p:cSld name="En blanc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60710bcf2_0_247"/>
          <p:cNvSpPr/>
          <p:nvPr/>
        </p:nvSpPr>
        <p:spPr>
          <a:xfrm>
            <a:off x="1" y="4632722"/>
            <a:ext cx="9144000" cy="510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160710bcf2_0_24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EA5B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8" name="Google Shape;78;g1160710bcf2_0_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4789034"/>
            <a:ext cx="1172933" cy="2088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160710bcf2_0_247"/>
          <p:cNvSpPr txBox="1"/>
          <p:nvPr>
            <p:ph idx="1" type="body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A5B0C"/>
              </a:buClr>
              <a:buSzPts val="1400"/>
              <a:buNone/>
              <a:defRPr sz="1400">
                <a:solidFill>
                  <a:srgbClr val="EA5B0C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hyperlink" Target="http://www.egi.eu/projects/egi-ace" TargetMode="External"/><Relationship Id="rId2" Type="http://schemas.openxmlformats.org/officeDocument/2006/relationships/image" Target="../media/image3.png"/><Relationship Id="rId3" Type="http://schemas.openxmlformats.org/officeDocument/2006/relationships/hyperlink" Target="https://www.linkedin.com/company/egi-foundation" TargetMode="External"/><Relationship Id="rId4" Type="http://schemas.openxmlformats.org/officeDocument/2006/relationships/image" Target="../media/image6.png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hyperlink" Target="https://twitter.com/egi_einfra" TargetMode="External"/><Relationship Id="rId5" Type="http://schemas.openxmlformats.org/officeDocument/2006/relationships/hyperlink" Target="https://twitter.com/EGI_eInfra?ref_src=twsrc%5Egoogle%7Ctwcamp%5Eserp%7Ctwgr%5Eauthor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7.jpg"/><Relationship Id="rId8" Type="http://schemas.openxmlformats.org/officeDocument/2006/relationships/hyperlink" Target="https://nl.linkedin.com/company/egi-found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915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 flipH="1" rot="5400000">
            <a:off x="2009236" y="-2014752"/>
            <a:ext cx="5143500" cy="9173003"/>
          </a:xfrm>
          <a:custGeom>
            <a:rect b="b" l="l" r="r" t="t"/>
            <a:pathLst>
              <a:path extrusionOk="0" h="4627079" w="3824383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9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3" name="Google Shape;13;p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14" name="Google Shape;14;p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 Europese vlag | Europese Unie" id="15" name="Google Shape;1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136324" y="4797911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 flipH="1" rot="-5400000">
            <a:off x="7921035" y="3920535"/>
            <a:ext cx="948400" cy="149753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/>
          <p:nvPr/>
        </p:nvSpPr>
        <p:spPr>
          <a:xfrm flipH="1">
            <a:off x="-1" y="4404220"/>
            <a:ext cx="843095" cy="73928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EF8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1"/>
          <p:cNvSpPr/>
          <p:nvPr/>
        </p:nvSpPr>
        <p:spPr>
          <a:xfrm flipH="1" rot="5400000">
            <a:off x="128209" y="-128211"/>
            <a:ext cx="962782" cy="1219201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4" name="Google Shape;34;p11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35" name="Google Shape;35;p11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36" name="Google Shape;36;p1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 flipH="1" rot="-5400000">
            <a:off x="2994343" y="-1000059"/>
            <a:ext cx="3155315" cy="9144002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/>
        </p:nvSpPr>
        <p:spPr>
          <a:xfrm>
            <a:off x="746267" y="1422572"/>
            <a:ext cx="254589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egi-ace-po@mailman.egi.eu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www.egi.eu/projects/egi-ace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9"/>
          <p:cNvGrpSpPr/>
          <p:nvPr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85" name="Google Shape;85;p19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86" name="Google Shape;86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32" y="1957316"/>
            <a:ext cx="296010" cy="296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bijl, vectorafbeeldingen&#10;&#10;Automatisch gegenereerde beschrijving" id="88" name="Google Shape;88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572" y="2341022"/>
            <a:ext cx="353729" cy="35372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746267" y="868288"/>
            <a:ext cx="3671888" cy="52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 Europese vlag | Europese Unie" id="90" name="Google Shape;9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1132442" y="1967860"/>
            <a:ext cx="11817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EGI Foundation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1132442" y="2356445"/>
            <a:ext cx="9893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@EGI_eInfra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172080" y="4767263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EGI-ACE Open Call no.5</a:t>
            </a:r>
            <a:endParaRPr/>
          </a:p>
        </p:txBody>
      </p:sp>
      <p:sp>
        <p:nvSpPr>
          <p:cNvPr id="102" name="Google Shape;102;p1"/>
          <p:cNvSpPr txBox="1"/>
          <p:nvPr>
            <p:ph idx="2" type="body"/>
          </p:nvPr>
        </p:nvSpPr>
        <p:spPr>
          <a:xfrm>
            <a:off x="727711" y="11606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Checkpoint meeting with Shepherds</a:t>
            </a:r>
            <a:endParaRPr/>
          </a:p>
        </p:txBody>
      </p:sp>
      <p:sp>
        <p:nvSpPr>
          <p:cNvPr id="103" name="Google Shape;103;p1"/>
          <p:cNvSpPr txBox="1"/>
          <p:nvPr>
            <p:ph idx="3" type="body"/>
          </p:nvPr>
        </p:nvSpPr>
        <p:spPr>
          <a:xfrm>
            <a:off x="727710" y="2523655"/>
            <a:ext cx="41004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/>
              <a:t>Andrea Manzi</a:t>
            </a:r>
            <a:r>
              <a:rPr lang="en-GB" sz="1200"/>
              <a:t>/EGI Foundation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GB" sz="1200"/>
              <a:t>Levente Farkas/EGI Foundation</a:t>
            </a:r>
            <a:endParaRPr sz="1200"/>
          </a:p>
        </p:txBody>
      </p:sp>
      <p:sp>
        <p:nvSpPr>
          <p:cNvPr id="104" name="Google Shape;104;p1"/>
          <p:cNvSpPr txBox="1"/>
          <p:nvPr>
            <p:ph idx="4" type="body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"/>
          <p:cNvSpPr txBox="1"/>
          <p:nvPr>
            <p:ph idx="2" type="body"/>
          </p:nvPr>
        </p:nvSpPr>
        <p:spPr>
          <a:xfrm>
            <a:off x="727711" y="184644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800"/>
              <a:t>IOT-SESOD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Outline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2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date/month/year</a:t>
            </a:r>
            <a:endParaRPr/>
          </a:p>
        </p:txBody>
      </p:sp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Footer</a:t>
            </a:r>
            <a:endParaRPr>
              <a:solidFill>
                <a:srgbClr val="0067B1"/>
              </a:solidFill>
            </a:endParaRPr>
          </a:p>
        </p:txBody>
      </p:sp>
      <p:sp>
        <p:nvSpPr>
          <p:cNvPr id="118" name="Google Shape;118;p2"/>
          <p:cNvSpPr txBox="1"/>
          <p:nvPr>
            <p:ph idx="1" type="body"/>
          </p:nvPr>
        </p:nvSpPr>
        <p:spPr>
          <a:xfrm>
            <a:off x="347663" y="13430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Background about the use case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●"/>
            </a:pP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Capacity Requirements</a:t>
            </a:r>
            <a:r>
              <a:rPr i="1" lang="en-GB" sz="2000">
                <a:solidFill>
                  <a:srgbClr val="7F7F7F"/>
                </a:solidFill>
              </a:rPr>
              <a:t>, </a:t>
            </a:r>
            <a:r>
              <a:rPr b="0" i="1" lang="en-GB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Timeline and current status</a:t>
            </a:r>
            <a:endParaRPr b="0" i="1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160710bcf2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9378" y="406672"/>
            <a:ext cx="4448713" cy="37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160710bcf2_0_124"/>
          <p:cNvSpPr txBox="1"/>
          <p:nvPr/>
        </p:nvSpPr>
        <p:spPr>
          <a:xfrm>
            <a:off x="307417" y="1786911"/>
            <a:ext cx="34164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Binare  is a finnish cybersecurity deep-tech spin-off from the University of Jyväskylä (JYU)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is </a:t>
            </a:r>
            <a:r>
              <a:rPr b="1" i="0" lang="en-GB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Jyväskylä?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160710bcf2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9120" y="529049"/>
            <a:ext cx="1057934" cy="107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160710bcf2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418" y="406672"/>
            <a:ext cx="3820243" cy="120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160710bcf2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221" y="332042"/>
            <a:ext cx="7754256" cy="4133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160710bcf2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74" y="367331"/>
            <a:ext cx="7321487" cy="415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160710bcf2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097" y="318182"/>
            <a:ext cx="7539514" cy="41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cad59e7d_0_19"/>
          <p:cNvSpPr txBox="1"/>
          <p:nvPr>
            <p:ph idx="1" type="subTitle"/>
          </p:nvPr>
        </p:nvSpPr>
        <p:spPr>
          <a:xfrm>
            <a:off x="347370" y="729114"/>
            <a:ext cx="755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Google Shape;147;ge0cad59e7d_0_19"/>
          <p:cNvSpPr txBox="1"/>
          <p:nvPr>
            <p:ph type="title"/>
          </p:nvPr>
        </p:nvSpPr>
        <p:spPr>
          <a:xfrm>
            <a:off x="347370" y="359374"/>
            <a:ext cx="755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Capacity Requirements and timeline</a:t>
            </a:r>
            <a:endParaRPr/>
          </a:p>
        </p:txBody>
      </p:sp>
      <p:sp>
        <p:nvSpPr>
          <p:cNvPr id="148" name="Google Shape;148;ge0cad59e7d_0_19"/>
          <p:cNvSpPr txBox="1"/>
          <p:nvPr>
            <p:ph idx="2" type="body"/>
          </p:nvPr>
        </p:nvSpPr>
        <p:spPr>
          <a:xfrm>
            <a:off x="347363" y="1192725"/>
            <a:ext cx="75042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Deployment of the </a:t>
            </a:r>
            <a:r>
              <a:rPr lang="en-GB"/>
              <a:t> platform already started for EUHubs4data project  in May 2021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vo.binare-oy.eu VO </a:t>
            </a:r>
            <a:r>
              <a:rPr lang="en-GB"/>
              <a:t>available</a:t>
            </a:r>
            <a:r>
              <a:rPr lang="en-GB"/>
              <a:t> in Comanage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OLA in place with INFN-CLOUD-BARI till the end of February which will contine to support the project in EGI-ACE till the end of 2022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Current </a:t>
            </a:r>
            <a:r>
              <a:rPr lang="en-GB"/>
              <a:t>capacity</a:t>
            </a:r>
            <a:r>
              <a:rPr lang="en-GB"/>
              <a:t> allocated: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/>
              <a:t>320 vCPU cores, 640 GB RAM, 5.5 TB storage and 10 public IPs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/>
              <a:t>New requirements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640 vCPU cores, 1.2TB  RAM, 10 TB storage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rgbClr val="EF8200"/>
                </a:solidFill>
              </a:rPr>
              <a:t>Meeting tomorrow to discuss the new requirements </a:t>
            </a:r>
            <a:endParaRPr>
              <a:solidFill>
                <a:srgbClr val="EF82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82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rgbClr val="EF8200"/>
                </a:solidFill>
              </a:rPr>
              <a:t>TBD : possibility to share the datasets generated via EGI DataHub</a:t>
            </a:r>
            <a:endParaRPr>
              <a:solidFill>
                <a:srgbClr val="EF82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e0cad59e7d_0_19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ge0cad59e7d_0_19"/>
          <p:cNvSpPr txBox="1"/>
          <p:nvPr>
            <p:ph idx="10" type="dt"/>
          </p:nvPr>
        </p:nvSpPr>
        <p:spPr>
          <a:xfrm>
            <a:off x="776935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date/month/year</a:t>
            </a:r>
            <a:endParaRPr/>
          </a:p>
        </p:txBody>
      </p:sp>
      <p:sp>
        <p:nvSpPr>
          <p:cNvPr id="151" name="Google Shape;151;ge0cad59e7d_0_19"/>
          <p:cNvSpPr txBox="1"/>
          <p:nvPr>
            <p:ph idx="10" type="dt"/>
          </p:nvPr>
        </p:nvSpPr>
        <p:spPr>
          <a:xfrm>
            <a:off x="6616701" y="4779625"/>
            <a:ext cx="1038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rgbClr val="0067B1"/>
                </a:solidFill>
              </a:rPr>
              <a:t>Footer</a:t>
            </a:r>
            <a:endParaRPr>
              <a:solidFill>
                <a:srgbClr val="0067B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GI_ACE E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