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jZaXPRQnq7m7EJj7OX+ICPNKQ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bb10b688b6_7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bb10b688b6_7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9aa42db38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f9aa42db38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f9aa42db38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9aa42db38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f9aa42db38_0_2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3154d911a_1_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23154d911a_1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9aa42db38_0_3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f9aa42db38_0_3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f9aa42db38_0_3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9aa42db38_0_5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f9aa42db38_0_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gf9aa42db38_0_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31e115ab1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1231e115ab1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1231e115ab1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231e115ab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EGI-ACE cloud integration programme establish partnership with cloud providers to connect their clouds to 3 central services: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Check-in so national users can reuse identities across EOSC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DataHub so national clouds can pull/push scientific datasets between EOSC and their cloud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AppDB </a:t>
            </a:r>
            <a:r>
              <a:rPr lang="en-GB">
                <a:solidFill>
                  <a:schemeClr val="dk1"/>
                </a:solidFill>
              </a:rPr>
              <a:t>so national clouds can pull/push scientific applications and services in the form of Virtual Machines between EOSC and their cloud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Besides the technical integration the clouds also share practices of user support, resource allocation, user feedback and communication/dissemination.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national clouds of Hungary (ELKH), Georgia (GRENA), South Africa (IDIA), China (CSTC), as well as commercial clouds from T-Systems (Open Telecom Cloud) and CloudFerro are in the programme from the start.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By reaching the 2nd phase of ELKH cloud, and then connecting the ELKH cloud to these 3 central EGI-ACE services, the users of the ELKH cloud will be ‘EOSC ready’, will benefit from the datasets and applications that are made available in EOSC for EGI-ACE.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9" name="Google Shape;309;g1231e115ab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b15aea640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fb15aea640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gfb15aea640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idx="1" type="subTitle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2" type="body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3" type="body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acec6ad04_40_41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bacec6ad04_40_41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gbacec6ad04_40_41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gbacec6ad04_40_41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bacec6ad04_40_41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5b50df901_2_2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123154d911a_1_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79"/>
            <a:ext cx="9144000" cy="521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78" name="Google Shape;78;g123154d911a_1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14" y="133815"/>
            <a:ext cx="798452" cy="60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3154d911a_1_12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123154d911a_1_12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123154d911a_1_12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3154d911a_1_1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123154d911a_1_16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g123154d911a_1_16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123154d911a_1_16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3154d911a_1_21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123154d911a_1_21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g123154d911a_1_2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g123154d911a_1_2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g123154d911a_1_2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3154d911a_1_27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g123154d911a_1_27"/>
          <p:cNvSpPr txBox="1"/>
          <p:nvPr>
            <p:ph idx="1" type="body"/>
          </p:nvPr>
        </p:nvSpPr>
        <p:spPr>
          <a:xfrm>
            <a:off x="457200" y="1200155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g123154d911a_1_27"/>
          <p:cNvSpPr txBox="1"/>
          <p:nvPr>
            <p:ph idx="2" type="body"/>
          </p:nvPr>
        </p:nvSpPr>
        <p:spPr>
          <a:xfrm>
            <a:off x="4648200" y="1200155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123154d911a_1_2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g123154d911a_1_2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g123154d911a_1_2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3154d911a_1_3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g123154d911a_1_3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g123154d911a_1_3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g123154d911a_1_3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g123154d911a_1_3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3154d911a_1_40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g123154d911a_1_40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g123154d911a_1_40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g123154d911a_1_40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g123154d911a_1_40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3154d911a_1_46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g123154d911a_1_4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g123154d911a_1_46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123154d911a_1_46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bacec6ad04_40_9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gbacec6ad04_40_9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bacec6ad04_40_9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acec6ad04_40_13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gbacec6ad04_40_13"/>
          <p:cNvSpPr txBox="1"/>
          <p:nvPr>
            <p:ph idx="1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bacec6ad04_40_27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gbacec6ad04_40_27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gbacec6ad04_40_27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gbacec6ad04_40_27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bacec6ad04_40_3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gbacec6ad04_40_36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gbacec6ad04_40_36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bacec6ad04_40_36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">
  <p:cSld name="1 Colum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bacec6ad04_40_32"/>
          <p:cNvSpPr txBox="1"/>
          <p:nvPr>
            <p:ph idx="1" type="subTitle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bacec6ad04_40_32"/>
          <p:cNvSpPr txBox="1"/>
          <p:nvPr>
            <p:ph idx="2" type="body"/>
          </p:nvPr>
        </p:nvSpPr>
        <p:spPr>
          <a:xfrm>
            <a:off x="190500" y="915668"/>
            <a:ext cx="87630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gbacec6ad04_40_32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bacec6ad04_40_20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gbacec6ad04_40_20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">
  <p:cSld name="2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bacec6ad04_40_23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bacec6ad04_40_23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bacec6ad04_40_23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">
  <p:cSld name="1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acec6ad04_40_16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bacec6ad04_40_1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gbacec6ad04_40_16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4.png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14.png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0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b="1" i="0" sz="1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logo&#10;&#10;Description automatically generated" id="12" name="Google Shape;1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5231" y="1885950"/>
            <a:ext cx="2387600" cy="1371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bacec6ad04_40_0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gbacec6ad04_40_0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gbacec6ad04_40_0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gbacec6ad04_40_0"/>
          <p:cNvSpPr txBox="1"/>
          <p:nvPr/>
        </p:nvSpPr>
        <p:spPr>
          <a:xfrm>
            <a:off x="7425798" y="4923175"/>
            <a:ext cx="928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1"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</a:t>
            </a: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b="1"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gbacec6ad04_40_0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gbacec6ad04_40_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gbacec6ad04_4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26" name="Google Shape;26;gbacec6ad04_4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6071" y="63574"/>
            <a:ext cx="631468" cy="36275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3154d911a_1_0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123154d911a_1_0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70;g123154d911a_1_0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" name="Google Shape;71;g123154d911a_1_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3154d911a_1_0"/>
          <p:cNvSpPr txBox="1"/>
          <p:nvPr/>
        </p:nvSpPr>
        <p:spPr>
          <a:xfrm>
            <a:off x="7425788" y="4923175"/>
            <a:ext cx="1277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02/03/2022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23154d911a_1_0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g123154d911a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123154d911a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zenodo.org/record/6396444#.YkvqAihBxD8" TargetMode="External"/><Relationship Id="rId4" Type="http://schemas.openxmlformats.org/officeDocument/2006/relationships/image" Target="../media/image6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op.europa.eu/en/publication-detail/-/publication/581d82a4-2ed6-11eb-b27b-01aa75ed71a1/language-en/format-PDF/source-175468053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6.png"/><Relationship Id="rId22" Type="http://schemas.openxmlformats.org/officeDocument/2006/relationships/image" Target="../media/image39.png"/><Relationship Id="rId21" Type="http://schemas.openxmlformats.org/officeDocument/2006/relationships/image" Target="../media/image34.png"/><Relationship Id="rId24" Type="http://schemas.openxmlformats.org/officeDocument/2006/relationships/image" Target="../media/image40.png"/><Relationship Id="rId23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26" Type="http://schemas.openxmlformats.org/officeDocument/2006/relationships/image" Target="../media/image43.png"/><Relationship Id="rId25" Type="http://schemas.openxmlformats.org/officeDocument/2006/relationships/image" Target="../media/image37.png"/><Relationship Id="rId28" Type="http://schemas.openxmlformats.org/officeDocument/2006/relationships/image" Target="../media/image41.png"/><Relationship Id="rId27" Type="http://schemas.openxmlformats.org/officeDocument/2006/relationships/image" Target="../media/image44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29" Type="http://schemas.openxmlformats.org/officeDocument/2006/relationships/image" Target="../media/image52.png"/><Relationship Id="rId7" Type="http://schemas.openxmlformats.org/officeDocument/2006/relationships/image" Target="../media/image21.png"/><Relationship Id="rId8" Type="http://schemas.openxmlformats.org/officeDocument/2006/relationships/image" Target="../media/image32.png"/><Relationship Id="rId31" Type="http://schemas.openxmlformats.org/officeDocument/2006/relationships/image" Target="../media/image48.png"/><Relationship Id="rId30" Type="http://schemas.openxmlformats.org/officeDocument/2006/relationships/image" Target="../media/image42.png"/><Relationship Id="rId11" Type="http://schemas.openxmlformats.org/officeDocument/2006/relationships/image" Target="../media/image28.png"/><Relationship Id="rId10" Type="http://schemas.openxmlformats.org/officeDocument/2006/relationships/image" Target="../media/image22.png"/><Relationship Id="rId13" Type="http://schemas.openxmlformats.org/officeDocument/2006/relationships/image" Target="../media/image23.png"/><Relationship Id="rId12" Type="http://schemas.openxmlformats.org/officeDocument/2006/relationships/image" Target="../media/image27.png"/><Relationship Id="rId15" Type="http://schemas.openxmlformats.org/officeDocument/2006/relationships/image" Target="../media/image35.png"/><Relationship Id="rId14" Type="http://schemas.openxmlformats.org/officeDocument/2006/relationships/image" Target="../media/image26.png"/><Relationship Id="rId17" Type="http://schemas.openxmlformats.org/officeDocument/2006/relationships/image" Target="../media/image30.png"/><Relationship Id="rId16" Type="http://schemas.openxmlformats.org/officeDocument/2006/relationships/image" Target="../media/image29.png"/><Relationship Id="rId19" Type="http://schemas.openxmlformats.org/officeDocument/2006/relationships/image" Target="../media/image31.png"/><Relationship Id="rId18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arketplace.eosc-portal.eu/" TargetMode="External"/><Relationship Id="rId4" Type="http://schemas.openxmlformats.org/officeDocument/2006/relationships/hyperlink" Target="https://www.egi.eu/projects/egi-ace/call-for-use-case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3.png"/><Relationship Id="rId5" Type="http://schemas.openxmlformats.org/officeDocument/2006/relationships/image" Target="../media/image50.png"/><Relationship Id="rId6" Type="http://schemas.openxmlformats.org/officeDocument/2006/relationships/image" Target="../media/image47.png"/><Relationship Id="rId7" Type="http://schemas.openxmlformats.org/officeDocument/2006/relationships/image" Target="../media/image51.png"/><Relationship Id="rId8" Type="http://schemas.openxmlformats.org/officeDocument/2006/relationships/image" Target="../media/image49.png"/><Relationship Id="rId10" Type="http://schemas.openxmlformats.org/officeDocument/2006/relationships/image" Target="../media/image5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8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5" Type="http://schemas.openxmlformats.org/officeDocument/2006/relationships/image" Target="../media/image55.png"/><Relationship Id="rId6" Type="http://schemas.openxmlformats.org/officeDocument/2006/relationships/image" Target="../media/image56.jpg"/><Relationship Id="rId7" Type="http://schemas.openxmlformats.org/officeDocument/2006/relationships/image" Target="../media/image57.png"/><Relationship Id="rId8" Type="http://schemas.openxmlformats.org/officeDocument/2006/relationships/image" Target="../media/image59.png"/><Relationship Id="rId11" Type="http://schemas.openxmlformats.org/officeDocument/2006/relationships/image" Target="../media/image62.png"/><Relationship Id="rId10" Type="http://schemas.openxmlformats.org/officeDocument/2006/relationships/image" Target="../media/image61.jpg"/><Relationship Id="rId13" Type="http://schemas.openxmlformats.org/officeDocument/2006/relationships/image" Target="../media/image67.png"/><Relationship Id="rId12" Type="http://schemas.openxmlformats.org/officeDocument/2006/relationships/image" Target="../media/image6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>
            <p:ph type="title"/>
          </p:nvPr>
        </p:nvSpPr>
        <p:spPr>
          <a:xfrm>
            <a:off x="143925" y="1985400"/>
            <a:ext cx="52242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/>
              <a:t>Overview of the </a:t>
            </a:r>
            <a:br>
              <a:rPr lang="en-GB"/>
            </a:br>
            <a:r>
              <a:rPr lang="en-GB"/>
              <a:t>EOSC Compute Platform</a:t>
            </a:r>
            <a:endParaRPr/>
          </a:p>
        </p:txBody>
      </p:sp>
      <p:sp>
        <p:nvSpPr>
          <p:cNvPr id="123" name="Google Shape;123;p1"/>
          <p:cNvSpPr txBox="1"/>
          <p:nvPr>
            <p:ph idx="2" type="body"/>
          </p:nvPr>
        </p:nvSpPr>
        <p:spPr>
          <a:xfrm>
            <a:off x="5795343" y="3282649"/>
            <a:ext cx="3368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>
                <a:solidFill>
                  <a:schemeClr val="dk1"/>
                </a:solidFill>
              </a:rPr>
              <a:t>EGI Advanced Computing for EOSC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24" name="Google Shape;124;p1"/>
          <p:cNvSpPr txBox="1"/>
          <p:nvPr>
            <p:ph idx="2" type="body"/>
          </p:nvPr>
        </p:nvSpPr>
        <p:spPr>
          <a:xfrm>
            <a:off x="155343" y="3272150"/>
            <a:ext cx="3368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Gergely Sipos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EGI Foundation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EGI-ACE Technical Coordinator</a:t>
            </a:r>
            <a:endParaRPr sz="1600"/>
          </a:p>
        </p:txBody>
      </p:sp>
      <p:sp>
        <p:nvSpPr>
          <p:cNvPr id="125" name="Google Shape;125;p1"/>
          <p:cNvSpPr txBox="1"/>
          <p:nvPr/>
        </p:nvSpPr>
        <p:spPr>
          <a:xfrm>
            <a:off x="5178775" y="4639550"/>
            <a:ext cx="394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-GB" sz="1200">
                <a:solidFill>
                  <a:schemeClr val="dk1"/>
                </a:solidFill>
              </a:rPr>
              <a:t>EOSC Compute Platform User Support Workshop</a:t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-GB" sz="1200">
                <a:solidFill>
                  <a:schemeClr val="dk1"/>
                </a:solidFill>
              </a:rPr>
              <a:t>5</a:t>
            </a:r>
            <a:r>
              <a:rPr b="0" i="1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i="1" lang="en-GB" sz="1200">
                <a:solidFill>
                  <a:schemeClr val="dk1"/>
                </a:solidFill>
              </a:rPr>
              <a:t>Apr/</a:t>
            </a:r>
            <a:r>
              <a:rPr b="0" i="1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/2022</a:t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b10b688b6_7_13"/>
          <p:cNvSpPr txBox="1"/>
          <p:nvPr/>
        </p:nvSpPr>
        <p:spPr>
          <a:xfrm>
            <a:off x="2525775" y="1413850"/>
            <a:ext cx="4075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4100" u="none" cap="none" strike="noStrik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i="0" sz="4100" u="none" cap="none" strike="noStrike">
              <a:solidFill>
                <a:srgbClr val="005F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bb10b688b6_7_13"/>
          <p:cNvSpPr txBox="1"/>
          <p:nvPr/>
        </p:nvSpPr>
        <p:spPr>
          <a:xfrm>
            <a:off x="600175" y="3993650"/>
            <a:ext cx="595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GB" sz="1600"/>
              <a:t>EGI-ACE D2.5 EOSC Compute Platform Handbook</a:t>
            </a:r>
            <a:endParaRPr b="1" sz="16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GB" sz="1600" u="sng">
                <a:solidFill>
                  <a:schemeClr val="hlink"/>
                </a:solidFill>
                <a:hlinkClick r:id="rId3"/>
              </a:rPr>
              <a:t>https://zenodo.org/record/6396444#.YkvqAihBxD8</a:t>
            </a:r>
            <a:r>
              <a:rPr b="1" lang="en-GB" sz="1600"/>
              <a:t> </a:t>
            </a:r>
            <a:endParaRPr b="1" sz="1600"/>
          </a:p>
        </p:txBody>
      </p:sp>
      <p:sp>
        <p:nvSpPr>
          <p:cNvPr id="344" name="Google Shape;344;gbb10b688b6_7_13"/>
          <p:cNvSpPr txBox="1"/>
          <p:nvPr/>
        </p:nvSpPr>
        <p:spPr>
          <a:xfrm>
            <a:off x="2183550" y="24000"/>
            <a:ext cx="4929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FF7714"/>
                </a:solidFill>
                <a:latin typeface="Arial"/>
                <a:ea typeface="Arial"/>
                <a:cs typeface="Arial"/>
                <a:sym typeface="Arial"/>
              </a:rPr>
              <a:t>Save the date!</a:t>
            </a:r>
            <a:br>
              <a:rPr b="1" i="0" lang="en-GB" sz="1600" u="none" cap="none" strike="noStrike">
                <a:solidFill>
                  <a:srgbClr val="FF771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600" u="none" cap="none" strike="noStrike">
                <a:solidFill>
                  <a:srgbClr val="FF7714"/>
                </a:solidFill>
                <a:latin typeface="Arial"/>
                <a:ea typeface="Arial"/>
                <a:cs typeface="Arial"/>
                <a:sym typeface="Arial"/>
              </a:rPr>
              <a:t>EGI Conference: 20-22 September, Prague</a:t>
            </a:r>
            <a:endParaRPr b="1" i="0" sz="1600" u="none" cap="none" strike="noStrike">
              <a:solidFill>
                <a:srgbClr val="FF77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gbb10b688b6_7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0975" y="1981875"/>
            <a:ext cx="1850447" cy="26220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9aa42db38_0_59"/>
          <p:cNvSpPr txBox="1"/>
          <p:nvPr>
            <p:ph type="title"/>
          </p:nvPr>
        </p:nvSpPr>
        <p:spPr>
          <a:xfrm>
            <a:off x="2579074" y="169150"/>
            <a:ext cx="6042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/>
              <a:t>EGI-ACE mission</a:t>
            </a:r>
            <a:endParaRPr/>
          </a:p>
        </p:txBody>
      </p:sp>
      <p:sp>
        <p:nvSpPr>
          <p:cNvPr id="132" name="Google Shape;132;gf9aa42db38_0_59"/>
          <p:cNvSpPr/>
          <p:nvPr/>
        </p:nvSpPr>
        <p:spPr>
          <a:xfrm>
            <a:off x="195300" y="794913"/>
            <a:ext cx="8753400" cy="186720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Implement the </a:t>
            </a:r>
            <a:r>
              <a:rPr b="1" i="0" lang="en-GB" sz="2200" u="sng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Compute Platform of the European Open Science Cloud</a:t>
            </a:r>
            <a:r>
              <a:rPr b="0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and contribute to the </a:t>
            </a:r>
            <a:r>
              <a:rPr b="1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EOSC Data Commons </a:t>
            </a:r>
            <a:r>
              <a:rPr b="0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by delivering integrated computing, platforms, data spaces and tools as an integrated solution that is </a:t>
            </a:r>
            <a:r>
              <a:rPr b="1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aligned with major European cloud federation projects and HPC initiatives</a:t>
            </a:r>
            <a:r>
              <a:rPr b="0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f9aa42db38_0_59"/>
          <p:cNvSpPr txBox="1"/>
          <p:nvPr/>
        </p:nvSpPr>
        <p:spPr>
          <a:xfrm>
            <a:off x="256592" y="2767137"/>
            <a:ext cx="5277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January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Duration: 30 months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Consortium: 33 participating partners, 23 third-parties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Budget: 12 Million EUR (8 Million EC)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9aa42db38_0_220"/>
          <p:cNvSpPr txBox="1"/>
          <p:nvPr>
            <p:ph type="title"/>
          </p:nvPr>
        </p:nvSpPr>
        <p:spPr>
          <a:xfrm>
            <a:off x="2579074" y="169150"/>
            <a:ext cx="64173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sz="2000"/>
              <a:t>Objectives for EOSC Exchange capacity/capability building</a:t>
            </a:r>
            <a:endParaRPr sz="2000"/>
          </a:p>
        </p:txBody>
      </p:sp>
      <p:grpSp>
        <p:nvGrpSpPr>
          <p:cNvPr id="139" name="Google Shape;139;gf9aa42db38_0_220"/>
          <p:cNvGrpSpPr/>
          <p:nvPr/>
        </p:nvGrpSpPr>
        <p:grpSpPr>
          <a:xfrm>
            <a:off x="-1562631" y="12127"/>
            <a:ext cx="10635167" cy="5472900"/>
            <a:chOff x="-4594335" y="-704407"/>
            <a:chExt cx="10635167" cy="5472900"/>
          </a:xfrm>
        </p:grpSpPr>
        <p:sp>
          <p:nvSpPr>
            <p:cNvPr id="140" name="Google Shape;140;gf9aa42db38_0_220"/>
            <p:cNvSpPr/>
            <p:nvPr/>
          </p:nvSpPr>
          <p:spPr>
            <a:xfrm>
              <a:off x="-4594335" y="-704407"/>
              <a:ext cx="5472900" cy="5472900"/>
            </a:xfrm>
            <a:prstGeom prst="blockArc">
              <a:avLst>
                <a:gd fmla="val 18900000" name="adj1"/>
                <a:gd fmla="val 2700000" name="adj2"/>
                <a:gd fmla="val 395" name="adj3"/>
              </a:avLst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f9aa42db38_0_220"/>
            <p:cNvSpPr/>
            <p:nvPr/>
          </p:nvSpPr>
          <p:spPr>
            <a:xfrm>
              <a:off x="384538" y="253918"/>
              <a:ext cx="5656200" cy="5082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f9aa42db38_0_220"/>
            <p:cNvSpPr txBox="1"/>
            <p:nvPr/>
          </p:nvSpPr>
          <p:spPr>
            <a:xfrm>
              <a:off x="384538" y="253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1: 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Deliver the European Open Science Cloud Compute Platform and expand the supply-side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f9aa42db38_0_220"/>
            <p:cNvSpPr/>
            <p:nvPr/>
          </p:nvSpPr>
          <p:spPr>
            <a:xfrm>
              <a:off x="66936" y="190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f9aa42db38_0_220"/>
            <p:cNvSpPr/>
            <p:nvPr/>
          </p:nvSpPr>
          <p:spPr>
            <a:xfrm>
              <a:off x="748672" y="1015918"/>
              <a:ext cx="5292000" cy="508200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f9aa42db38_0_220"/>
            <p:cNvSpPr txBox="1"/>
            <p:nvPr/>
          </p:nvSpPr>
          <p:spPr>
            <a:xfrm>
              <a:off x="748672" y="1015918"/>
              <a:ext cx="52920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2: 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Contribute to the implementation of the EU Data Strategy and the EOSC Data Commons to support the Green Deal, Health and Fundamental Research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f9aa42db38_0_220"/>
            <p:cNvSpPr/>
            <p:nvPr/>
          </p:nvSpPr>
          <p:spPr>
            <a:xfrm>
              <a:off x="431071" y="952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f9aa42db38_0_220"/>
            <p:cNvSpPr/>
            <p:nvPr/>
          </p:nvSpPr>
          <p:spPr>
            <a:xfrm>
              <a:off x="860432" y="1777918"/>
              <a:ext cx="5180400" cy="508200"/>
            </a:xfrm>
            <a:prstGeom prst="rect">
              <a:avLst/>
            </a:prstGeom>
            <a:solidFill>
              <a:srgbClr val="BFAAD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f9aa42db38_0_220"/>
            <p:cNvSpPr txBox="1"/>
            <p:nvPr/>
          </p:nvSpPr>
          <p:spPr>
            <a:xfrm>
              <a:off x="860432" y="1777918"/>
              <a:ext cx="51804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3: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Integrate the EOSC Compute Platform with the EOSC Portal and the EOSC Core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f9aa42db38_0_220"/>
            <p:cNvSpPr/>
            <p:nvPr/>
          </p:nvSpPr>
          <p:spPr>
            <a:xfrm>
              <a:off x="542831" y="1714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BFAA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f9aa42db38_0_220"/>
            <p:cNvSpPr/>
            <p:nvPr/>
          </p:nvSpPr>
          <p:spPr>
            <a:xfrm>
              <a:off x="748672" y="2539918"/>
              <a:ext cx="5292000" cy="508200"/>
            </a:xfrm>
            <a:prstGeom prst="rect">
              <a:avLst/>
            </a:pr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f9aa42db38_0_220"/>
            <p:cNvSpPr txBox="1"/>
            <p:nvPr/>
          </p:nvSpPr>
          <p:spPr>
            <a:xfrm>
              <a:off x="748672" y="2539918"/>
              <a:ext cx="52920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4: 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Contribute to the realization of a global Open Science Cloud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f9aa42db38_0_220"/>
            <p:cNvSpPr/>
            <p:nvPr/>
          </p:nvSpPr>
          <p:spPr>
            <a:xfrm>
              <a:off x="431071" y="2476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599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f9aa42db38_0_220"/>
            <p:cNvSpPr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f9aa42db38_0_220"/>
            <p:cNvSpPr txBox="1"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5: 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Expand the demand-side of EOSC across sectors and disciplines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f9aa42db38_0_220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gf9aa42db38_0_220"/>
          <p:cNvGrpSpPr/>
          <p:nvPr/>
        </p:nvGrpSpPr>
        <p:grpSpPr>
          <a:xfrm>
            <a:off x="297181" y="1771792"/>
            <a:ext cx="2658387" cy="2706423"/>
            <a:chOff x="35895" y="-250720"/>
            <a:chExt cx="4183800" cy="4259400"/>
          </a:xfrm>
        </p:grpSpPr>
        <p:sp>
          <p:nvSpPr>
            <p:cNvPr id="157" name="Google Shape;157;gf9aa42db38_0_220"/>
            <p:cNvSpPr/>
            <p:nvPr/>
          </p:nvSpPr>
          <p:spPr>
            <a:xfrm>
              <a:off x="35895" y="-250720"/>
              <a:ext cx="4183800" cy="4259400"/>
            </a:xfrm>
            <a:prstGeom prst="blockArc">
              <a:avLst>
                <a:gd fmla="val 10800372" name="adj1"/>
                <a:gd fmla="val 93509" name="adj2"/>
                <a:gd fmla="val 19468" name="adj3"/>
              </a:avLst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EOSC-Exchange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f9aa42db38_0_220"/>
            <p:cNvSpPr/>
            <p:nvPr/>
          </p:nvSpPr>
          <p:spPr>
            <a:xfrm>
              <a:off x="851164" y="556530"/>
              <a:ext cx="2577600" cy="2599800"/>
            </a:xfrm>
            <a:prstGeom prst="donut">
              <a:avLst>
                <a:gd fmla="val 29349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gf9aa42db38_0_220"/>
          <p:cNvSpPr/>
          <p:nvPr/>
        </p:nvSpPr>
        <p:spPr>
          <a:xfrm rot="-2988917">
            <a:off x="449630" y="1701233"/>
            <a:ext cx="2658488" cy="2658488"/>
          </a:xfrm>
          <a:prstGeom prst="blockArc">
            <a:avLst>
              <a:gd fmla="val 21345079" name="adj1"/>
              <a:gd fmla="val 2394421" name="adj2"/>
              <a:gd fmla="val 43207" name="adj3"/>
            </a:avLst>
          </a:prstGeom>
          <a:solidFill>
            <a:srgbClr val="00206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aa42db38_0_220"/>
          <p:cNvSpPr txBox="1"/>
          <p:nvPr/>
        </p:nvSpPr>
        <p:spPr>
          <a:xfrm>
            <a:off x="2108142" y="2490194"/>
            <a:ext cx="93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aa42db38_0_220"/>
          <p:cNvSpPr txBox="1"/>
          <p:nvPr/>
        </p:nvSpPr>
        <p:spPr>
          <a:xfrm>
            <a:off x="798824" y="2343325"/>
            <a:ext cx="1655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b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aa42db38_0_220"/>
          <p:cNvSpPr txBox="1"/>
          <p:nvPr/>
        </p:nvSpPr>
        <p:spPr>
          <a:xfrm>
            <a:off x="1272646" y="2920394"/>
            <a:ext cx="722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b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aa42db38_0_220"/>
          <p:cNvSpPr txBox="1"/>
          <p:nvPr/>
        </p:nvSpPr>
        <p:spPr>
          <a:xfrm>
            <a:off x="2048730" y="2141682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aa42db38_0_220"/>
          <p:cNvSpPr txBox="1"/>
          <p:nvPr/>
        </p:nvSpPr>
        <p:spPr>
          <a:xfrm>
            <a:off x="1774412" y="2520674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f9aa42db38_0_220"/>
          <p:cNvSpPr txBox="1"/>
          <p:nvPr/>
        </p:nvSpPr>
        <p:spPr>
          <a:xfrm>
            <a:off x="1661161" y="2836722"/>
            <a:ext cx="338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f9aa42db38_0_220"/>
          <p:cNvSpPr txBox="1"/>
          <p:nvPr/>
        </p:nvSpPr>
        <p:spPr>
          <a:xfrm>
            <a:off x="2759494" y="1957800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f9aa42db38_0_220"/>
          <p:cNvSpPr txBox="1"/>
          <p:nvPr/>
        </p:nvSpPr>
        <p:spPr>
          <a:xfrm>
            <a:off x="2980423" y="2318252"/>
            <a:ext cx="33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f9aa42db38_0_220"/>
          <p:cNvSpPr txBox="1"/>
          <p:nvPr/>
        </p:nvSpPr>
        <p:spPr>
          <a:xfrm>
            <a:off x="278875" y="38385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Architecture: </a:t>
            </a:r>
            <a:b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8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Solutions for a sustainable EOSC</a:t>
            </a:r>
            <a:r>
              <a:rPr b="0" i="0" lang="en-GB" sz="800" u="none" cap="none" strike="noStrike">
                <a:solidFill>
                  <a:srgbClr val="1122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GB" sz="800" u="none" cap="none" strike="noStrike">
                <a:solidFill>
                  <a:srgbClr val="1122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800" u="none" cap="none" strike="noStrike">
                <a:solidFill>
                  <a:srgbClr val="1122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(report from the EOSC Sustainability WG)</a:t>
            </a:r>
            <a:endParaRPr b="0" i="0" sz="800" u="none" cap="none" strike="noStrike">
              <a:solidFill>
                <a:srgbClr val="11225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3154d911a_1_51"/>
          <p:cNvSpPr txBox="1"/>
          <p:nvPr/>
        </p:nvSpPr>
        <p:spPr>
          <a:xfrm>
            <a:off x="1160890" y="149365"/>
            <a:ext cx="79194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GB" sz="3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(Main) Technical Enablers of the EGI Federation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❑"/>
            </a:pPr>
            <a:r>
              <a:rPr b="1" i="0" lang="en-GB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HTC, HPC and Cloud Compute facilities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❑"/>
            </a:pPr>
            <a:r>
              <a:rPr b="1" i="0" lang="en-GB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Broadband network connectivity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❑"/>
            </a:pPr>
            <a:r>
              <a:rPr b="1" i="0" lang="en-GB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Common Trust and Identity model and policies</a:t>
            </a:r>
            <a:endParaRPr sz="800"/>
          </a:p>
          <a:p>
            <a:pPr indent="-4191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❑"/>
            </a:pPr>
            <a:r>
              <a:rPr b="1" i="0" lang="en-GB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Middleware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❑"/>
            </a:pPr>
            <a:r>
              <a:rPr b="1" lang="en-GB" sz="2200">
                <a:solidFill>
                  <a:schemeClr val="lt1"/>
                </a:solidFill>
              </a:rPr>
              <a:t>Data and scientific computing applications</a:t>
            </a:r>
            <a:endParaRPr b="1" sz="2200">
              <a:solidFill>
                <a:schemeClr val="lt1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map of the world&#10;&#10;Description automatically generated with medium confidence" id="174" name="Google Shape;174;g123154d911a_1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25" y="2995501"/>
            <a:ext cx="4208176" cy="21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23154d911a_1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145150"/>
            <a:ext cx="4352227" cy="161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9aa42db38_0_374"/>
          <p:cNvSpPr txBox="1"/>
          <p:nvPr>
            <p:ph type="title"/>
          </p:nvPr>
        </p:nvSpPr>
        <p:spPr>
          <a:xfrm>
            <a:off x="2579075" y="169150"/>
            <a:ext cx="5237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/>
              <a:t>Integrated tiered service architecture</a:t>
            </a:r>
            <a:endParaRPr/>
          </a:p>
        </p:txBody>
      </p:sp>
      <p:sp>
        <p:nvSpPr>
          <p:cNvPr id="182" name="Google Shape;182;gf9aa42db38_0_374"/>
          <p:cNvSpPr/>
          <p:nvPr/>
        </p:nvSpPr>
        <p:spPr>
          <a:xfrm>
            <a:off x="1900495" y="2747856"/>
            <a:ext cx="1766400" cy="396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f9aa42db38_0_374"/>
          <p:cNvSpPr/>
          <p:nvPr/>
        </p:nvSpPr>
        <p:spPr>
          <a:xfrm>
            <a:off x="5919108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f9aa42db38_0_374"/>
          <p:cNvSpPr/>
          <p:nvPr/>
        </p:nvSpPr>
        <p:spPr>
          <a:xfrm>
            <a:off x="3909802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f9aa42db38_0_374"/>
          <p:cNvSpPr txBox="1"/>
          <p:nvPr/>
        </p:nvSpPr>
        <p:spPr>
          <a:xfrm>
            <a:off x="19716" y="1050225"/>
            <a:ext cx="1080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Spaces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Analytics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and thematic data analytics and processing tools 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f9aa42db38_0_374"/>
          <p:cNvSpPr txBox="1"/>
          <p:nvPr/>
        </p:nvSpPr>
        <p:spPr>
          <a:xfrm>
            <a:off x="19715" y="1886173"/>
            <a:ext cx="1080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added-value platform level services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f9aa42db38_0_374"/>
          <p:cNvSpPr txBox="1"/>
          <p:nvPr/>
        </p:nvSpPr>
        <p:spPr>
          <a:xfrm>
            <a:off x="14097" y="2588268"/>
            <a:ext cx="10524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Federation-wide management of data and computing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f9aa42db38_0_374"/>
          <p:cNvSpPr txBox="1"/>
          <p:nvPr/>
        </p:nvSpPr>
        <p:spPr>
          <a:xfrm>
            <a:off x="0" y="3420650"/>
            <a:ext cx="112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and storage facilities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f9aa42db38_0_374"/>
          <p:cNvSpPr/>
          <p:nvPr/>
        </p:nvSpPr>
        <p:spPr>
          <a:xfrm>
            <a:off x="190049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Interactive Computing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f9aa42db38_0_374"/>
          <p:cNvSpPr/>
          <p:nvPr/>
        </p:nvSpPr>
        <p:spPr>
          <a:xfrm>
            <a:off x="483357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AI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f9aa42db38_0_374"/>
          <p:cNvSpPr/>
          <p:nvPr/>
        </p:nvSpPr>
        <p:spPr>
          <a:xfrm>
            <a:off x="6300114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Workload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f9aa42db38_0_374"/>
          <p:cNvSpPr/>
          <p:nvPr/>
        </p:nvSpPr>
        <p:spPr>
          <a:xfrm>
            <a:off x="336703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 Cluster deployment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gf9aa42db38_0_374"/>
          <p:cNvGrpSpPr/>
          <p:nvPr/>
        </p:nvGrpSpPr>
        <p:grpSpPr>
          <a:xfrm>
            <a:off x="6465964" y="3527077"/>
            <a:ext cx="1166150" cy="752521"/>
            <a:chOff x="7054511" y="3309931"/>
            <a:chExt cx="1166150" cy="752521"/>
          </a:xfrm>
        </p:grpSpPr>
        <p:sp>
          <p:nvSpPr>
            <p:cNvPr id="194" name="Google Shape;194;gf9aa42db38_0_374"/>
            <p:cNvSpPr/>
            <p:nvPr/>
          </p:nvSpPr>
          <p:spPr>
            <a:xfrm>
              <a:off x="7252261" y="330993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f9aa42db38_0_374"/>
            <p:cNvSpPr/>
            <p:nvPr/>
          </p:nvSpPr>
          <p:spPr>
            <a:xfrm>
              <a:off x="7153386" y="338919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4313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f9aa42db38_0_374"/>
            <p:cNvSpPr/>
            <p:nvPr/>
          </p:nvSpPr>
          <p:spPr>
            <a:xfrm>
              <a:off x="7054511" y="346845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gf9aa42db38_0_374"/>
          <p:cNvGrpSpPr/>
          <p:nvPr/>
        </p:nvGrpSpPr>
        <p:grpSpPr>
          <a:xfrm>
            <a:off x="3419121" y="3529753"/>
            <a:ext cx="1145802" cy="747168"/>
            <a:chOff x="4462071" y="3297744"/>
            <a:chExt cx="1145802" cy="747168"/>
          </a:xfrm>
        </p:grpSpPr>
        <p:sp>
          <p:nvSpPr>
            <p:cNvPr id="198" name="Google Shape;198;gf9aa42db38_0_374"/>
            <p:cNvSpPr/>
            <p:nvPr/>
          </p:nvSpPr>
          <p:spPr>
            <a:xfrm>
              <a:off x="4639473" y="3297744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f9aa42db38_0_374"/>
            <p:cNvSpPr/>
            <p:nvPr/>
          </p:nvSpPr>
          <p:spPr>
            <a:xfrm>
              <a:off x="4540598" y="3377005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4313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f9aa42db38_0_374"/>
            <p:cNvSpPr/>
            <p:nvPr/>
          </p:nvSpPr>
          <p:spPr>
            <a:xfrm>
              <a:off x="4462071" y="345091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gf9aa42db38_0_374"/>
          <p:cNvGrpSpPr/>
          <p:nvPr/>
        </p:nvGrpSpPr>
        <p:grpSpPr>
          <a:xfrm>
            <a:off x="4937747" y="3530734"/>
            <a:ext cx="1155392" cy="745207"/>
            <a:chOff x="5712127" y="3285441"/>
            <a:chExt cx="1155392" cy="745207"/>
          </a:xfrm>
        </p:grpSpPr>
        <p:sp>
          <p:nvSpPr>
            <p:cNvPr id="202" name="Google Shape;202;gf9aa42db38_0_374"/>
            <p:cNvSpPr/>
            <p:nvPr/>
          </p:nvSpPr>
          <p:spPr>
            <a:xfrm>
              <a:off x="5899119" y="328544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f9aa42db38_0_374"/>
            <p:cNvSpPr/>
            <p:nvPr/>
          </p:nvSpPr>
          <p:spPr>
            <a:xfrm>
              <a:off x="5800244" y="336470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4313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f9aa42db38_0_374"/>
            <p:cNvSpPr/>
            <p:nvPr/>
          </p:nvSpPr>
          <p:spPr>
            <a:xfrm>
              <a:off x="5712127" y="3436648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HTC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gf9aa42db38_0_374"/>
          <p:cNvGrpSpPr/>
          <p:nvPr/>
        </p:nvGrpSpPr>
        <p:grpSpPr>
          <a:xfrm>
            <a:off x="1900495" y="3532797"/>
            <a:ext cx="1145802" cy="741080"/>
            <a:chOff x="3119687" y="3284950"/>
            <a:chExt cx="1145802" cy="741080"/>
          </a:xfrm>
        </p:grpSpPr>
        <p:sp>
          <p:nvSpPr>
            <p:cNvPr id="206" name="Google Shape;206;gf9aa42db38_0_374"/>
            <p:cNvSpPr/>
            <p:nvPr/>
          </p:nvSpPr>
          <p:spPr>
            <a:xfrm>
              <a:off x="3297089" y="328495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f9aa42db38_0_374"/>
            <p:cNvSpPr/>
            <p:nvPr/>
          </p:nvSpPr>
          <p:spPr>
            <a:xfrm>
              <a:off x="3198214" y="336421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4313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f9aa42db38_0_374"/>
            <p:cNvSpPr/>
            <p:nvPr/>
          </p:nvSpPr>
          <p:spPr>
            <a:xfrm>
              <a:off x="3119687" y="343203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9" name="Google Shape;209;gf9aa42db38_0_374"/>
          <p:cNvCxnSpPr>
            <a:stCxn id="196" idx="2"/>
            <a:endCxn id="204" idx="2"/>
          </p:cNvCxnSpPr>
          <p:nvPr/>
        </p:nvCxnSpPr>
        <p:spPr>
          <a:xfrm flipH="1" rot="5400000">
            <a:off x="6184264" y="3513698"/>
            <a:ext cx="3600" cy="1528200"/>
          </a:xfrm>
          <a:prstGeom prst="bentConnector3">
            <a:avLst>
              <a:gd fmla="val -6350027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gf9aa42db38_0_374"/>
          <p:cNvCxnSpPr>
            <a:stCxn id="200" idx="2"/>
            <a:endCxn id="204" idx="2"/>
          </p:cNvCxnSpPr>
          <p:nvPr/>
        </p:nvCxnSpPr>
        <p:spPr>
          <a:xfrm rot="-5400000">
            <a:off x="4662171" y="3517171"/>
            <a:ext cx="900" cy="1518600"/>
          </a:xfrm>
          <a:prstGeom prst="bentConnector3">
            <a:avLst>
              <a:gd fmla="val -25400000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gf9aa42db38_0_374"/>
          <p:cNvCxnSpPr>
            <a:stCxn id="208" idx="2"/>
            <a:endCxn id="200" idx="2"/>
          </p:cNvCxnSpPr>
          <p:nvPr/>
        </p:nvCxnSpPr>
        <p:spPr>
          <a:xfrm flipH="1" rot="-5400000">
            <a:off x="3142495" y="3516077"/>
            <a:ext cx="3000" cy="1518600"/>
          </a:xfrm>
          <a:prstGeom prst="bentConnector3">
            <a:avLst>
              <a:gd fmla="val 7721466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2" name="Google Shape;212;gf9aa42db38_0_374"/>
          <p:cNvGrpSpPr/>
          <p:nvPr/>
        </p:nvGrpSpPr>
        <p:grpSpPr>
          <a:xfrm>
            <a:off x="4076498" y="2785154"/>
            <a:ext cx="2331406" cy="325740"/>
            <a:chOff x="4282104" y="2840926"/>
            <a:chExt cx="2331406" cy="325740"/>
          </a:xfrm>
        </p:grpSpPr>
        <p:pic>
          <p:nvPicPr>
            <p:cNvPr id="213" name="Google Shape;213;gf9aa42db38_0_3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82104" y="2840926"/>
              <a:ext cx="366457" cy="3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gf9aa42db38_0_374"/>
            <p:cNvSpPr txBox="1"/>
            <p:nvPr/>
          </p:nvSpPr>
          <p:spPr>
            <a:xfrm>
              <a:off x="4587010" y="2883138"/>
              <a:ext cx="2026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Identity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gf9aa42db38_0_374"/>
          <p:cNvGrpSpPr/>
          <p:nvPr/>
        </p:nvGrpSpPr>
        <p:grpSpPr>
          <a:xfrm>
            <a:off x="2038431" y="2790797"/>
            <a:ext cx="1628309" cy="310118"/>
            <a:chOff x="3041867" y="2350767"/>
            <a:chExt cx="1628309" cy="310118"/>
          </a:xfrm>
        </p:grpSpPr>
        <p:pic>
          <p:nvPicPr>
            <p:cNvPr id="216" name="Google Shape;216;gf9aa42db38_0_3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41867" y="2350767"/>
              <a:ext cx="348883" cy="310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gf9aa42db38_0_374"/>
            <p:cNvSpPr txBox="1"/>
            <p:nvPr/>
          </p:nvSpPr>
          <p:spPr>
            <a:xfrm>
              <a:off x="3352276" y="2386110"/>
              <a:ext cx="131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gf9aa42db38_0_374"/>
          <p:cNvGrpSpPr/>
          <p:nvPr/>
        </p:nvGrpSpPr>
        <p:grpSpPr>
          <a:xfrm>
            <a:off x="6210723" y="2810285"/>
            <a:ext cx="1311639" cy="271142"/>
            <a:chOff x="6258791" y="2329809"/>
            <a:chExt cx="1311639" cy="271142"/>
          </a:xfrm>
        </p:grpSpPr>
        <p:sp>
          <p:nvSpPr>
            <p:cNvPr id="219" name="Google Shape;219;gf9aa42db38_0_374"/>
            <p:cNvSpPr txBox="1"/>
            <p:nvPr/>
          </p:nvSpPr>
          <p:spPr>
            <a:xfrm>
              <a:off x="6500930" y="2342270"/>
              <a:ext cx="1069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0" name="Google Shape;220;gf9aa42db38_0_37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58791" y="2329809"/>
              <a:ext cx="271142" cy="2711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gf9aa42db38_0_374"/>
          <p:cNvSpPr/>
          <p:nvPr/>
        </p:nvSpPr>
        <p:spPr>
          <a:xfrm>
            <a:off x="5272847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Fundamental Science 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f9aa42db38_0_374"/>
          <p:cNvSpPr/>
          <p:nvPr/>
        </p:nvSpPr>
        <p:spPr>
          <a:xfrm>
            <a:off x="4085687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f9aa42db38_0_374"/>
          <p:cNvSpPr/>
          <p:nvPr/>
        </p:nvSpPr>
        <p:spPr>
          <a:xfrm>
            <a:off x="2898525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 Deal Data Space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gf9aa42db38_0_374"/>
          <p:cNvCxnSpPr/>
          <p:nvPr/>
        </p:nvCxnSpPr>
        <p:spPr>
          <a:xfrm>
            <a:off x="77200" y="3403875"/>
            <a:ext cx="77484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gf9aa42db38_0_374"/>
          <p:cNvCxnSpPr/>
          <p:nvPr/>
        </p:nvCxnSpPr>
        <p:spPr>
          <a:xfrm flipH="1" rot="10800000">
            <a:off x="77200" y="1849250"/>
            <a:ext cx="7748400" cy="99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gf9aa42db38_0_374"/>
          <p:cNvSpPr/>
          <p:nvPr/>
        </p:nvSpPr>
        <p:spPr>
          <a:xfrm>
            <a:off x="8052101" y="1126975"/>
            <a:ext cx="713100" cy="338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f9aa42db38_0_3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34803" y="1625628"/>
            <a:ext cx="709200" cy="63038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f9aa42db38_0_374"/>
          <p:cNvSpPr txBox="1"/>
          <p:nvPr/>
        </p:nvSpPr>
        <p:spPr>
          <a:xfrm>
            <a:off x="8281099" y="2216768"/>
            <a:ext cx="9594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users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f9aa42db38_0_374"/>
          <p:cNvSpPr/>
          <p:nvPr/>
        </p:nvSpPr>
        <p:spPr>
          <a:xfrm>
            <a:off x="7669740" y="1197126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f9aa42db38_0_374"/>
          <p:cNvSpPr/>
          <p:nvPr/>
        </p:nvSpPr>
        <p:spPr>
          <a:xfrm>
            <a:off x="7669740" y="2311460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f9aa42db38_0_374"/>
          <p:cNvSpPr/>
          <p:nvPr/>
        </p:nvSpPr>
        <p:spPr>
          <a:xfrm>
            <a:off x="7669740" y="3574593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f9aa42db38_0_374"/>
          <p:cNvSpPr/>
          <p:nvPr/>
        </p:nvSpPr>
        <p:spPr>
          <a:xfrm>
            <a:off x="1017726" y="1240069"/>
            <a:ext cx="709200" cy="3036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f9aa42db38_0_374"/>
          <p:cNvSpPr txBox="1"/>
          <p:nvPr/>
        </p:nvSpPr>
        <p:spPr>
          <a:xfrm rot="-5400000">
            <a:off x="-111072" y="2438000"/>
            <a:ext cx="29667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Management, Tools, Processes, Policies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f9aa42db38_0_374"/>
          <p:cNvSpPr/>
          <p:nvPr/>
        </p:nvSpPr>
        <p:spPr>
          <a:xfrm>
            <a:off x="6464206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Humanities </a:t>
            </a:r>
            <a:b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f9aa42db38_0_374"/>
          <p:cNvSpPr/>
          <p:nvPr/>
        </p:nvSpPr>
        <p:spPr>
          <a:xfrm>
            <a:off x="1911650" y="1240075"/>
            <a:ext cx="887700" cy="479400"/>
          </a:xfrm>
          <a:prstGeom prst="roundRect">
            <a:avLst>
              <a:gd fmla="val 16667" name="adj"/>
            </a:avLst>
          </a:prstGeom>
          <a:solidFill>
            <a:srgbClr val="599BD5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Thematic services &amp; applications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f9aa42db38_0_3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2275" y="3975597"/>
            <a:ext cx="1528194" cy="349802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7" name="Google Shape;237;gf9aa42db38_0_3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35250" y="3609347"/>
            <a:ext cx="1528200" cy="3276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8" name="Google Shape;238;gf9aa42db38_0_3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13575" y="3720404"/>
            <a:ext cx="1528200" cy="365881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9" name="Google Shape;239;gf9aa42db38_0_37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23925" y="2105644"/>
            <a:ext cx="1528200" cy="256229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0" name="Google Shape;240;gf9aa42db38_0_37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12925" y="3987528"/>
            <a:ext cx="1528202" cy="325912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1" name="Google Shape;241;gf9aa42db38_0_37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35737" y="3032042"/>
            <a:ext cx="1628326" cy="249083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2" name="Google Shape;242;gf9aa42db38_0_37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848675" y="2670262"/>
            <a:ext cx="1602447" cy="239025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3" name="Google Shape;243;gf9aa42db38_0_37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169213" y="2770425"/>
            <a:ext cx="1243824" cy="27115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4" name="Google Shape;244;gf9aa42db38_0_37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12475" y="2088250"/>
            <a:ext cx="1243801" cy="278105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5" name="Google Shape;245;gf9aa42db38_0_37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477993" y="2763713"/>
            <a:ext cx="1332000" cy="31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f9aa42db38_0_37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64071" y="2924483"/>
            <a:ext cx="459425" cy="4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f9aa42db38_0_37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79016" y="2029903"/>
            <a:ext cx="797300" cy="3417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8" name="Google Shape;248;gf9aa42db38_0_37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262725" y="1888325"/>
            <a:ext cx="459425" cy="459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gf9aa42db38_0_374"/>
          <p:cNvGrpSpPr/>
          <p:nvPr/>
        </p:nvGrpSpPr>
        <p:grpSpPr>
          <a:xfrm>
            <a:off x="3469824" y="1961900"/>
            <a:ext cx="459417" cy="441060"/>
            <a:chOff x="842875" y="2269340"/>
            <a:chExt cx="524270" cy="503320"/>
          </a:xfrm>
        </p:grpSpPr>
        <p:pic>
          <p:nvPicPr>
            <p:cNvPr id="250" name="Google Shape;250;gf9aa42db38_0_37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847345" y="2269340"/>
              <a:ext cx="519800" cy="367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gf9aa42db38_0_37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42875" y="2646900"/>
              <a:ext cx="519800" cy="12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2" name="Google Shape;252;gf9aa42db38_0_37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937213" y="2197238"/>
            <a:ext cx="513284" cy="3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f9aa42db38_0_37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479725" y="2608375"/>
            <a:ext cx="678259" cy="3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f9aa42db38_0_37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984925" y="2958497"/>
            <a:ext cx="887700" cy="40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f9aa42db38_0_37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34525" y="1988931"/>
            <a:ext cx="560400" cy="24284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6" name="Google Shape;256;gf9aa42db38_0_37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154525" y="2281400"/>
            <a:ext cx="887700" cy="2219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7" name="Google Shape;257;gf9aa42db38_0_37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717847" y="2228122"/>
            <a:ext cx="713100" cy="22557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8" name="Google Shape;258;gf9aa42db38_0_37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300125" y="2610115"/>
            <a:ext cx="887700" cy="1736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9" name="Google Shape;259;gf9aa42db38_0_37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087100" y="3165313"/>
            <a:ext cx="639900" cy="18779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0" name="Google Shape;260;gf9aa42db38_0_37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775063" y="3161036"/>
            <a:ext cx="560400" cy="28642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1" name="Google Shape;261;gf9aa42db38_0_374"/>
          <p:cNvSpPr/>
          <p:nvPr/>
        </p:nvSpPr>
        <p:spPr>
          <a:xfrm>
            <a:off x="1512275" y="3814475"/>
            <a:ext cx="4060200" cy="962400"/>
          </a:xfrm>
          <a:prstGeom prst="wedgeRectCallout">
            <a:avLst>
              <a:gd fmla="val -48883" name="adj1"/>
              <a:gd fmla="val -77244" name="adj2"/>
            </a:avLst>
          </a:prstGeom>
          <a:solidFill>
            <a:srgbClr val="E7E6E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resource brokering and allocation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Usage accounting across sites and communities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availability/reliability monitoring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User/admin response mgm via Helpdesk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improvement (feedback from users and sites)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f9aa42db38_0_37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980797" y="3890650"/>
            <a:ext cx="560400" cy="5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9aa42db38_0_520"/>
          <p:cNvSpPr txBox="1"/>
          <p:nvPr>
            <p:ph type="title"/>
          </p:nvPr>
        </p:nvSpPr>
        <p:spPr>
          <a:xfrm>
            <a:off x="2579075" y="169150"/>
            <a:ext cx="63714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EOSC Compute Platform delivery channels</a:t>
            </a:r>
            <a:endParaRPr/>
          </a:p>
        </p:txBody>
      </p:sp>
      <p:sp>
        <p:nvSpPr>
          <p:cNvPr id="269" name="Google Shape;269;gf9aa42db38_0_520"/>
          <p:cNvSpPr txBox="1"/>
          <p:nvPr/>
        </p:nvSpPr>
        <p:spPr>
          <a:xfrm>
            <a:off x="5981800" y="482975"/>
            <a:ext cx="344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projects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Multi-national communities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f9aa42db38_0_520"/>
          <p:cNvSpPr txBox="1"/>
          <p:nvPr/>
        </p:nvSpPr>
        <p:spPr>
          <a:xfrm>
            <a:off x="-73400" y="628350"/>
            <a:ext cx="350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users, small groups (Long tail)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Experimental users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f9aa42db38_0_520"/>
          <p:cNvSpPr txBox="1"/>
          <p:nvPr/>
        </p:nvSpPr>
        <p:spPr>
          <a:xfrm>
            <a:off x="3107500" y="1036863"/>
            <a:ext cx="286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USERS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f9aa42db38_0_520"/>
          <p:cNvSpPr txBox="1"/>
          <p:nvPr/>
        </p:nvSpPr>
        <p:spPr>
          <a:xfrm>
            <a:off x="5641950" y="2412100"/>
            <a:ext cx="3113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High capacity demand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Custom configurations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Long term engagement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f9aa42db38_0_520"/>
          <p:cNvSpPr txBox="1"/>
          <p:nvPr/>
        </p:nvSpPr>
        <p:spPr>
          <a:xfrm>
            <a:off x="656069" y="3117806"/>
            <a:ext cx="325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https://marketplace.eosc-portal.eu/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f9aa42db38_0_520"/>
          <p:cNvSpPr txBox="1"/>
          <p:nvPr/>
        </p:nvSpPr>
        <p:spPr>
          <a:xfrm>
            <a:off x="724000" y="2154375"/>
            <a:ext cx="236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f9aa42db38_0_520"/>
          <p:cNvSpPr txBox="1"/>
          <p:nvPr/>
        </p:nvSpPr>
        <p:spPr>
          <a:xfrm>
            <a:off x="419200" y="2392800"/>
            <a:ext cx="350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Ready-to-use resources/services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Self-service configuration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Short term engagement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gf9aa42db38_0_520"/>
          <p:cNvCxnSpPr/>
          <p:nvPr/>
        </p:nvCxnSpPr>
        <p:spPr>
          <a:xfrm>
            <a:off x="4387750" y="1670175"/>
            <a:ext cx="0" cy="2102700"/>
          </a:xfrm>
          <a:prstGeom prst="straightConnector1">
            <a:avLst/>
          </a:prstGeom>
          <a:noFill/>
          <a:ln cap="flat" cmpd="sng" w="2857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gf9aa42db38_0_520"/>
          <p:cNvSpPr txBox="1"/>
          <p:nvPr/>
        </p:nvSpPr>
        <p:spPr>
          <a:xfrm>
            <a:off x="1804400" y="1433588"/>
            <a:ext cx="236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Business-to-User</a:t>
            </a:r>
            <a:endParaRPr b="1" i="1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f9aa42db38_0_520"/>
          <p:cNvSpPr txBox="1"/>
          <p:nvPr/>
        </p:nvSpPr>
        <p:spPr>
          <a:xfrm>
            <a:off x="4422200" y="1433588"/>
            <a:ext cx="236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Business-to-Business</a:t>
            </a:r>
            <a:endParaRPr b="1" i="1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f9aa42db38_0_520"/>
          <p:cNvSpPr/>
          <p:nvPr/>
        </p:nvSpPr>
        <p:spPr>
          <a:xfrm rot="10800000">
            <a:off x="1617075" y="1190823"/>
            <a:ext cx="1419000" cy="1026600"/>
          </a:xfrm>
          <a:prstGeom prst="bentUpArrow">
            <a:avLst>
              <a:gd fmla="val 25000" name="adj1"/>
              <a:gd fmla="val 24144" name="adj2"/>
              <a:gd fmla="val 28687" name="adj3"/>
            </a:avLst>
          </a:prstGeom>
          <a:solidFill>
            <a:srgbClr val="0E67AD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f9aa42db38_0_520"/>
          <p:cNvSpPr/>
          <p:nvPr/>
        </p:nvSpPr>
        <p:spPr>
          <a:xfrm flipH="1" rot="10800000">
            <a:off x="6044225" y="1203500"/>
            <a:ext cx="1419000" cy="1026600"/>
          </a:xfrm>
          <a:prstGeom prst="bentUpArrow">
            <a:avLst>
              <a:gd fmla="val 25000" name="adj1"/>
              <a:gd fmla="val 24144" name="adj2"/>
              <a:gd fmla="val 28687" name="adj3"/>
            </a:avLst>
          </a:prstGeom>
          <a:solidFill>
            <a:srgbClr val="0E67AD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f9aa42db38_0_520"/>
          <p:cNvSpPr txBox="1"/>
          <p:nvPr/>
        </p:nvSpPr>
        <p:spPr>
          <a:xfrm>
            <a:off x="4464700" y="3165700"/>
            <a:ext cx="4728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5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https://www.egi.eu/projects/egi-ace/call-for-use-cases</a:t>
            </a:r>
            <a:r>
              <a:rPr b="0" i="0" lang="en-GB" sz="15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f9aa42db38_0_520"/>
          <p:cNvSpPr txBox="1"/>
          <p:nvPr/>
        </p:nvSpPr>
        <p:spPr>
          <a:xfrm>
            <a:off x="5753200" y="2154375"/>
            <a:ext cx="236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EGI-ACE Open Call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f9aa42db38_0_520"/>
          <p:cNvSpPr txBox="1"/>
          <p:nvPr/>
        </p:nvSpPr>
        <p:spPr>
          <a:xfrm>
            <a:off x="4950500" y="3387550"/>
            <a:ext cx="405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GB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Continuously open, Cut-off dates every 2 months</a:t>
            </a:r>
            <a:endParaRPr b="1" i="1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f9aa42db38_0_520"/>
          <p:cNvSpPr/>
          <p:nvPr/>
        </p:nvSpPr>
        <p:spPr>
          <a:xfrm rot="2700820">
            <a:off x="4308627" y="3772734"/>
            <a:ext cx="889045" cy="5163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f9aa42db38_0_520"/>
          <p:cNvSpPr/>
          <p:nvPr/>
        </p:nvSpPr>
        <p:spPr>
          <a:xfrm rot="8100818">
            <a:off x="3515641" y="3771486"/>
            <a:ext cx="892015" cy="5163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f9aa42db38_0_520"/>
          <p:cNvSpPr txBox="1"/>
          <p:nvPr/>
        </p:nvSpPr>
        <p:spPr>
          <a:xfrm>
            <a:off x="2189975" y="4254725"/>
            <a:ext cx="189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EC funds</a:t>
            </a:r>
            <a:b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(VA, projects)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f9aa42db38_0_520"/>
          <p:cNvSpPr txBox="1"/>
          <p:nvPr/>
        </p:nvSpPr>
        <p:spPr>
          <a:xfrm>
            <a:off x="1204925" y="3648150"/>
            <a:ext cx="2772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Serving with the use of...</a:t>
            </a:r>
            <a:endParaRPr b="1" i="1" sz="15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f9aa42db38_0_520"/>
          <p:cNvSpPr txBox="1"/>
          <p:nvPr/>
        </p:nvSpPr>
        <p:spPr>
          <a:xfrm>
            <a:off x="4505900" y="4195800"/>
            <a:ext cx="26988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Local funds </a:t>
            </a:r>
            <a:r>
              <a:rPr b="1" i="0" lang="en-GB" sz="1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(institutional/national investments)</a:t>
            </a:r>
            <a:endParaRPr b="1" i="0" sz="12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f9aa42db38_0_520"/>
          <p:cNvSpPr/>
          <p:nvPr/>
        </p:nvSpPr>
        <p:spPr>
          <a:xfrm>
            <a:off x="595800" y="4330925"/>
            <a:ext cx="1419000" cy="615600"/>
          </a:xfrm>
          <a:prstGeom prst="wedgeRectCallout">
            <a:avLst>
              <a:gd fmla="val 72449" name="adj1"/>
              <a:gd fmla="val -21800" name="adj2"/>
            </a:avLst>
          </a:prstGeom>
          <a:solidFill>
            <a:srgbClr val="8C9FD2">
              <a:alpha val="42352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80million CPUh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250,000 GPUh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PB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1231e115ab1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2551" y="2624451"/>
            <a:ext cx="3112625" cy="1656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6" name="Google Shape;296;g1231e115ab1_0_6"/>
          <p:cNvSpPr txBox="1"/>
          <p:nvPr>
            <p:ph type="title"/>
          </p:nvPr>
        </p:nvSpPr>
        <p:spPr>
          <a:xfrm>
            <a:off x="2579074" y="92950"/>
            <a:ext cx="6110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 sz="27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Towards</a:t>
            </a:r>
            <a:r>
              <a:rPr lang="en-GB" sz="2700"/>
              <a:t> a Global Open Science Cloud</a:t>
            </a:r>
            <a:endParaRPr sz="2700"/>
          </a:p>
        </p:txBody>
      </p:sp>
      <p:pic>
        <p:nvPicPr>
          <p:cNvPr id="297" name="Google Shape;297;g1231e115ab1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0024" y="637618"/>
            <a:ext cx="3035149" cy="185405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8" name="Google Shape;298;g1231e115ab1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775" y="1276425"/>
            <a:ext cx="5728776" cy="34994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9" name="Google Shape;299;g1231e115ab1_0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7109" y="664904"/>
            <a:ext cx="842541" cy="28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231e115ab1_0_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21475" y="584242"/>
            <a:ext cx="978258" cy="4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231e115ab1_0_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13092" y="579102"/>
            <a:ext cx="978258" cy="4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231e115ab1_0_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65408" y="684272"/>
            <a:ext cx="1516292" cy="3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1231e115ab1_0_6"/>
          <p:cNvSpPr txBox="1"/>
          <p:nvPr/>
        </p:nvSpPr>
        <p:spPr>
          <a:xfrm>
            <a:off x="122775" y="1241400"/>
            <a:ext cx="367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27 cloud providers  </a:t>
            </a:r>
            <a:endParaRPr b="1" i="0" sz="3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231e115ab1_0_6"/>
          <p:cNvSpPr txBox="1"/>
          <p:nvPr/>
        </p:nvSpPr>
        <p:spPr>
          <a:xfrm>
            <a:off x="59275" y="531869"/>
            <a:ext cx="251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New in 2021:</a:t>
            </a:r>
            <a:endParaRPr b="1" i="0" sz="3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g1231e115ab1_0_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31525" y="3850700"/>
            <a:ext cx="1516300" cy="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1231e115ab1_0_6"/>
          <p:cNvSpPr txBox="1"/>
          <p:nvPr/>
        </p:nvSpPr>
        <p:spPr>
          <a:xfrm>
            <a:off x="6407525" y="4159625"/>
            <a:ext cx="228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New in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231e115ab1_0_22"/>
          <p:cNvSpPr txBox="1"/>
          <p:nvPr>
            <p:ph type="title"/>
          </p:nvPr>
        </p:nvSpPr>
        <p:spPr>
          <a:xfrm>
            <a:off x="2389325" y="169150"/>
            <a:ext cx="6754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sz="2700"/>
              <a:t>Cloud integration programme cont.</a:t>
            </a:r>
            <a:endParaRPr sz="2700"/>
          </a:p>
        </p:txBody>
      </p:sp>
      <p:pic>
        <p:nvPicPr>
          <p:cNvPr descr="Map&#10;&#10;Description automatically generated" id="312" name="Google Shape;312;g1231e115ab1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3197" y="702686"/>
            <a:ext cx="4870802" cy="415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1231e115ab1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7084" y="3056801"/>
            <a:ext cx="1087306" cy="27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1231e115ab1_0_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7084" y="4384914"/>
            <a:ext cx="1198130" cy="320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nvipro_pv0odg | MENVIPRO" id="315" name="Google Shape;315;g1231e115ab1_0_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7084" y="1701550"/>
            <a:ext cx="1019244" cy="41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percomputing in the Open Telekom Cloud | Deutsche Telekom" id="316" name="Google Shape;316;g1231e115ab1_0_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17084" y="3639561"/>
            <a:ext cx="579481" cy="43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1231e115ab1_0_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03306" y="3651755"/>
            <a:ext cx="411908" cy="411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in page" id="318" name="Google Shape;318;g1231e115ab1_0_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17084" y="2424759"/>
            <a:ext cx="1178788" cy="320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TA SzTAKI - Hungarian Academy of Science | FUTURIUM | European Commission" id="319" name="Google Shape;319;g1231e115ab1_0_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61099" y="691474"/>
            <a:ext cx="1048161" cy="69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1231e115ab1_0_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45989" y="3453793"/>
            <a:ext cx="833175" cy="7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1231e115ab1_0_2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726" y="2422860"/>
            <a:ext cx="911449" cy="6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1231e115ab1_0_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32576" y="1276841"/>
            <a:ext cx="746589" cy="6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1231e115ab1_0_22"/>
          <p:cNvSpPr txBox="1"/>
          <p:nvPr/>
        </p:nvSpPr>
        <p:spPr>
          <a:xfrm>
            <a:off x="954175" y="1364625"/>
            <a:ext cx="299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Check-in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single sign on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across </a:t>
            </a:r>
            <a:r>
              <a:rPr lang="en-GB"/>
              <a:t>services and providers</a:t>
            </a:r>
            <a:endParaRPr/>
          </a:p>
        </p:txBody>
      </p:sp>
      <p:sp>
        <p:nvSpPr>
          <p:cNvPr id="324" name="Google Shape;324;g1231e115ab1_0_22"/>
          <p:cNvSpPr txBox="1"/>
          <p:nvPr/>
        </p:nvSpPr>
        <p:spPr>
          <a:xfrm>
            <a:off x="954249" y="2430725"/>
            <a:ext cx="299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DataHub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replication of sc</a:t>
            </a:r>
            <a:r>
              <a:rPr lang="en-GB"/>
              <a:t>ientific data to national clouds</a:t>
            </a:r>
            <a:endParaRPr/>
          </a:p>
        </p:txBody>
      </p:sp>
      <p:sp>
        <p:nvSpPr>
          <p:cNvPr id="325" name="Google Shape;325;g1231e115ab1_0_22"/>
          <p:cNvSpPr txBox="1"/>
          <p:nvPr/>
        </p:nvSpPr>
        <p:spPr>
          <a:xfrm>
            <a:off x="954175" y="3577275"/>
            <a:ext cx="306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AppDB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distribution of applications </a:t>
            </a:r>
            <a:r>
              <a:rPr lang="en-GB"/>
              <a:t>&amp;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services </a:t>
            </a:r>
            <a:r>
              <a:rPr lang="en-GB"/>
              <a:t>to national clouds</a:t>
            </a:r>
            <a:endParaRPr/>
          </a:p>
        </p:txBody>
      </p:sp>
      <p:sp>
        <p:nvSpPr>
          <p:cNvPr id="326" name="Google Shape;326;g1231e115ab1_0_22"/>
          <p:cNvSpPr/>
          <p:nvPr/>
        </p:nvSpPr>
        <p:spPr>
          <a:xfrm>
            <a:off x="3773458" y="2329677"/>
            <a:ext cx="1168800" cy="538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b15aea640_0_32"/>
          <p:cNvSpPr/>
          <p:nvPr/>
        </p:nvSpPr>
        <p:spPr>
          <a:xfrm>
            <a:off x="0" y="-2600"/>
            <a:ext cx="9144000" cy="5143500"/>
          </a:xfrm>
          <a:prstGeom prst="rect">
            <a:avLst/>
          </a:prstGeom>
          <a:solidFill>
            <a:srgbClr val="F7F7F7"/>
          </a:solidFill>
          <a:ln cap="flat" cmpd="sng" w="9525">
            <a:solidFill>
              <a:srgbClr val="F7F7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fb15aea640_0_32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sp>
        <p:nvSpPr>
          <p:cNvPr id="334" name="Google Shape;334;gfb15aea640_0_32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335" name="Google Shape;335;gfb15aea640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"/>
            <a:ext cx="9143998" cy="206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fb15aea640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132966"/>
            <a:ext cx="9144000" cy="240956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fb15aea640_0_32"/>
          <p:cNvSpPr txBox="1"/>
          <p:nvPr/>
        </p:nvSpPr>
        <p:spPr>
          <a:xfrm>
            <a:off x="2181275" y="4632050"/>
            <a:ext cx="502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800" u="none" cap="none" strike="noStrike">
                <a:solidFill>
                  <a:srgbClr val="6DBC37"/>
                </a:solidFill>
                <a:latin typeface="Calibri"/>
                <a:ea typeface="Calibri"/>
                <a:cs typeface="Calibri"/>
                <a:sym typeface="Calibri"/>
              </a:rPr>
              <a:t>Cut off every 2 months, next: 15/</a:t>
            </a:r>
            <a:r>
              <a:rPr b="1" lang="en-GB" sz="1800">
                <a:solidFill>
                  <a:srgbClr val="6DBC37"/>
                </a:solidFill>
                <a:latin typeface="Calibri"/>
                <a:ea typeface="Calibri"/>
                <a:cs typeface="Calibri"/>
                <a:sym typeface="Calibri"/>
              </a:rPr>
              <a:t>April</a:t>
            </a:r>
            <a:r>
              <a:rPr b="1" i="0" lang="en-GB" sz="1800" u="none" cap="none" strike="noStrike">
                <a:solidFill>
                  <a:srgbClr val="6DBC37"/>
                </a:solidFill>
                <a:latin typeface="Calibri"/>
                <a:ea typeface="Calibri"/>
                <a:cs typeface="Calibri"/>
                <a:sym typeface="Calibri"/>
              </a:rPr>
              <a:t>/2022</a:t>
            </a:r>
            <a:endParaRPr b="1" i="0" sz="1800" u="none" cap="none" strike="noStrike">
              <a:solidFill>
                <a:srgbClr val="6DBC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