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1" r:id="rId3"/>
    <p:sldMasterId id="2147483663"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8" r:id="rId36"/>
    <p:sldId id="287"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xiY0lyIPDBMk4iMqEYCeLNUk4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5FB90A-CC6C-4191-97ED-D3D17C5CAE32}">
  <a:tblStyle styleId="{7E5FB90A-CC6C-4191-97ED-D3D17C5CAE3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ashboard.appdb.egi.eu/vmops"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iki.egi.eu/wiki/Federated_Cloud_APIs_and_SDKs" TargetMode="External"/><Relationship Id="rId5" Type="http://schemas.openxmlformats.org/officeDocument/2006/relationships/hyperlink" Target="https://wiki.egi.eu/wiki/Federated_Cloud_IaaS_Orchestration" TargetMode="External"/><Relationship Id="rId4" Type="http://schemas.openxmlformats.org/officeDocument/2006/relationships/hyperlink" Target="https://wiki.egi.eu/wiki/Federated_Cloud_Discovery#AppDB"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User communities build either on top of orchestration tools that allow to deal with multiple providers in a homogeneous way or directly interact with the native APIs of the provides. Both cases they can use single sign-on thanks to Check-in.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A common GUI provided by AppDB VMOps brings a user-friendly dashboard to manage the resources at the distributed providers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The EGI federation services are integrated with the providers using their native APIs to deliver the extra features of EGI Cloud mentioned in previous slide</a:t>
            </a:r>
            <a:endParaRPr/>
          </a:p>
          <a:p>
            <a:pPr marL="457200" marR="0" lvl="0" indent="-228600" algn="l" rtl="0">
              <a:lnSpc>
                <a:spcPct val="100000"/>
              </a:lnSpc>
              <a:spcBef>
                <a:spcPts val="0"/>
              </a:spcBef>
              <a:spcAft>
                <a:spcPts val="0"/>
              </a:spcAft>
              <a:buSzPts val="1400"/>
              <a:buNone/>
            </a:pPr>
            <a:endParaRPr>
              <a:solidFill>
                <a:schemeClr val="dk1"/>
              </a:solidFill>
            </a:endParaRPr>
          </a:p>
          <a:p>
            <a:pPr marL="457200" marR="0" lvl="0" indent="-228600" algn="l" rtl="0">
              <a:lnSpc>
                <a:spcPct val="100000"/>
              </a:lnSpc>
              <a:spcBef>
                <a:spcPts val="0"/>
              </a:spcBef>
              <a:spcAft>
                <a:spcPts val="0"/>
              </a:spcAft>
              <a:buSzPts val="1400"/>
              <a:buNone/>
            </a:pPr>
            <a:endParaRPr>
              <a:solidFill>
                <a:schemeClr val="dk1"/>
              </a:solidFill>
            </a:endParaRPr>
          </a:p>
          <a:p>
            <a:pPr marL="457200" marR="0" lvl="0" indent="-228600" algn="l" rtl="0">
              <a:lnSpc>
                <a:spcPct val="100000"/>
              </a:lnSpc>
              <a:spcBef>
                <a:spcPts val="0"/>
              </a:spcBef>
              <a:spcAft>
                <a:spcPts val="0"/>
              </a:spcAft>
              <a:buSzPts val="1400"/>
              <a:buNone/>
            </a:pPr>
            <a:endParaRPr>
              <a:solidFill>
                <a:schemeClr val="dk1"/>
              </a:solidFill>
            </a:endParaRPr>
          </a:p>
          <a:p>
            <a:pPr marL="457200" marR="0" lvl="0" indent="-228600" algn="l" rtl="0">
              <a:lnSpc>
                <a:spcPct val="100000"/>
              </a:lnSpc>
              <a:spcBef>
                <a:spcPts val="0"/>
              </a:spcBef>
              <a:spcAft>
                <a:spcPts val="0"/>
              </a:spcAft>
              <a:buSzPts val="1400"/>
              <a:buNone/>
            </a:pPr>
            <a:r>
              <a:rPr lang="en-GB">
                <a:solidFill>
                  <a:schemeClr val="dk1"/>
                </a:solidFill>
              </a:rPr>
              <a:t>GUI access: </a:t>
            </a:r>
            <a:endParaRPr/>
          </a:p>
          <a:p>
            <a:pPr marL="914400" lvl="1" indent="-228600" algn="l" rtl="0">
              <a:lnSpc>
                <a:spcPct val="100000"/>
              </a:lnSpc>
              <a:spcBef>
                <a:spcPts val="0"/>
              </a:spcBef>
              <a:spcAft>
                <a:spcPts val="0"/>
              </a:spcAft>
              <a:buSzPts val="1400"/>
              <a:buNone/>
            </a:pPr>
            <a:r>
              <a:rPr lang="en-GB">
                <a:solidFill>
                  <a:schemeClr val="dk1"/>
                </a:solidFill>
              </a:rPr>
              <a:t>AppDB VMOps </a:t>
            </a:r>
            <a:r>
              <a:rPr lang="en-GB" u="sng">
                <a:solidFill>
                  <a:schemeClr val="dk1"/>
                </a:solidFill>
                <a:hlinkClick r:id="rId3">
                  <a:extLst>
                    <a:ext uri="{A12FA001-AC4F-418D-AE19-62706E023703}">
                      <ahyp:hlinkClr xmlns:ahyp="http://schemas.microsoft.com/office/drawing/2018/hyperlinkcolor" val="tx"/>
                    </a:ext>
                  </a:extLst>
                </a:hlinkClick>
              </a:rPr>
              <a:t>https://dashboard.appdb.egi.eu/vmops</a:t>
            </a:r>
            <a:endParaRPr>
              <a:solidFill>
                <a:schemeClr val="dk1"/>
              </a:solidFill>
            </a:endParaRPr>
          </a:p>
          <a:p>
            <a:pPr marL="457200" marR="0" lvl="0" indent="-228600" algn="l" rtl="0">
              <a:lnSpc>
                <a:spcPct val="100000"/>
              </a:lnSpc>
              <a:spcBef>
                <a:spcPts val="0"/>
              </a:spcBef>
              <a:spcAft>
                <a:spcPts val="0"/>
              </a:spcAft>
              <a:buSzPts val="1400"/>
              <a:buNone/>
            </a:pPr>
            <a:endParaRPr>
              <a:solidFill>
                <a:schemeClr val="dk1"/>
              </a:solidFill>
            </a:endParaRPr>
          </a:p>
          <a:p>
            <a:pPr marL="457200" marR="0" lvl="0" indent="-228600" algn="l" rtl="0">
              <a:lnSpc>
                <a:spcPct val="100000"/>
              </a:lnSpc>
              <a:spcBef>
                <a:spcPts val="0"/>
              </a:spcBef>
              <a:spcAft>
                <a:spcPts val="0"/>
              </a:spcAft>
              <a:buSzPts val="1400"/>
              <a:buNone/>
            </a:pPr>
            <a:r>
              <a:rPr lang="en-GB">
                <a:solidFill>
                  <a:schemeClr val="dk1"/>
                </a:solidFill>
              </a:rPr>
              <a:t>API/CLI access:</a:t>
            </a:r>
            <a:endParaRPr/>
          </a:p>
          <a:p>
            <a:pPr marL="914400" lvl="1" indent="-228600" algn="l" rtl="0">
              <a:lnSpc>
                <a:spcPct val="100000"/>
              </a:lnSpc>
              <a:spcBef>
                <a:spcPts val="0"/>
              </a:spcBef>
              <a:spcAft>
                <a:spcPts val="0"/>
              </a:spcAft>
              <a:buSzPts val="1400"/>
              <a:buNone/>
            </a:pPr>
            <a:r>
              <a:rPr lang="en-GB">
                <a:solidFill>
                  <a:schemeClr val="dk1"/>
                </a:solidFill>
              </a:rPr>
              <a:t>Discovery: AppDB IS API (REST and GraphQL) </a:t>
            </a:r>
            <a:r>
              <a:rPr lang="en-GB" u="sng">
                <a:solidFill>
                  <a:schemeClr val="dk1"/>
                </a:solidFill>
                <a:hlinkClick r:id="rId4">
                  <a:extLst>
                    <a:ext uri="{A12FA001-AC4F-418D-AE19-62706E023703}">
                      <ahyp:hlinkClr xmlns:ahyp="http://schemas.microsoft.com/office/drawing/2018/hyperlinkcolor" val="tx"/>
                    </a:ext>
                  </a:extLst>
                </a:hlinkClick>
              </a:rPr>
              <a:t>https://wiki.egi.eu/wiki/Federated_Cloud_Discovery#AppDB</a:t>
            </a:r>
            <a:r>
              <a:rPr lang="en-GB">
                <a:solidFill>
                  <a:schemeClr val="dk1"/>
                </a:solidFill>
              </a:rPr>
              <a:t> </a:t>
            </a:r>
            <a:endParaRPr/>
          </a:p>
          <a:p>
            <a:pPr marL="914400" lvl="1" indent="-228600" algn="l" rtl="0">
              <a:lnSpc>
                <a:spcPct val="100000"/>
              </a:lnSpc>
              <a:spcBef>
                <a:spcPts val="0"/>
              </a:spcBef>
              <a:spcAft>
                <a:spcPts val="0"/>
              </a:spcAft>
              <a:buSzPts val="1400"/>
              <a:buNone/>
            </a:pPr>
            <a:r>
              <a:rPr lang="en-GB">
                <a:solidFill>
                  <a:schemeClr val="dk1"/>
                </a:solidFill>
              </a:rPr>
              <a:t>IaaS Federated Access Tools: </a:t>
            </a:r>
            <a:r>
              <a:rPr lang="en-GB" u="sng">
                <a:solidFill>
                  <a:schemeClr val="dk1"/>
                </a:solidFill>
                <a:hlinkClick r:id="rId5">
                  <a:extLst>
                    <a:ext uri="{A12FA001-AC4F-418D-AE19-62706E023703}">
                      <ahyp:hlinkClr xmlns:ahyp="http://schemas.microsoft.com/office/drawing/2018/hyperlinkcolor" val="tx"/>
                    </a:ext>
                  </a:extLst>
                </a:hlinkClick>
              </a:rPr>
              <a:t>https://wiki.egi.eu/wiki/Federated_Cloud_IaaS_Orchestration</a:t>
            </a:r>
            <a:r>
              <a:rPr lang="en-GB">
                <a:solidFill>
                  <a:schemeClr val="dk1"/>
                </a:solidFill>
              </a:rPr>
              <a:t>  </a:t>
            </a:r>
            <a:endParaRPr/>
          </a:p>
          <a:p>
            <a:pPr marL="914400" lvl="1" indent="-228600" algn="l" rtl="0">
              <a:lnSpc>
                <a:spcPct val="100000"/>
              </a:lnSpc>
              <a:spcBef>
                <a:spcPts val="0"/>
              </a:spcBef>
              <a:spcAft>
                <a:spcPts val="0"/>
              </a:spcAft>
              <a:buSzPts val="1400"/>
              <a:buNone/>
            </a:pPr>
            <a:r>
              <a:rPr lang="en-GB">
                <a:solidFill>
                  <a:schemeClr val="dk1"/>
                </a:solidFill>
              </a:rPr>
              <a:t>Direct IaaS access, several APIs depending on the provider: </a:t>
            </a:r>
            <a:r>
              <a:rPr lang="en-GB" u="sng">
                <a:solidFill>
                  <a:schemeClr val="dk1"/>
                </a:solidFill>
                <a:hlinkClick r:id="rId6">
                  <a:extLst>
                    <a:ext uri="{A12FA001-AC4F-418D-AE19-62706E023703}">
                      <ahyp:hlinkClr xmlns:ahyp="http://schemas.microsoft.com/office/drawing/2018/hyperlinkcolor" val="tx"/>
                    </a:ext>
                  </a:extLst>
                </a:hlinkClick>
              </a:rPr>
              <a:t>https://wiki.egi.eu/wiki/Federated_Cloud_APIs_and_SDKs</a:t>
            </a:r>
            <a:endParaRPr>
              <a:solidFill>
                <a:schemeClr val="dk1"/>
              </a:solidFill>
            </a:endParaRPr>
          </a:p>
          <a:p>
            <a:pPr marL="457200" marR="0" lvl="0" indent="-228600" algn="l" rtl="0">
              <a:lnSpc>
                <a:spcPct val="100000"/>
              </a:lnSpc>
              <a:spcBef>
                <a:spcPts val="0"/>
              </a:spcBef>
              <a:spcAft>
                <a:spcPts val="0"/>
              </a:spcAft>
              <a:buSzPts val="1400"/>
              <a:buNone/>
            </a:pPr>
            <a:endParaRPr/>
          </a:p>
        </p:txBody>
      </p:sp>
      <p:sp>
        <p:nvSpPr>
          <p:cNvPr id="382" name="Google Shape;38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727710" y="695714"/>
            <a:ext cx="6365279" cy="4366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300"/>
              <a:buFont typeface="Arial"/>
              <a:buNone/>
              <a:defRPr sz="33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2"/>
          </p:nvPr>
        </p:nvSpPr>
        <p:spPr>
          <a:xfrm>
            <a:off x="727711" y="1236848"/>
            <a:ext cx="6365081" cy="4845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3"/>
          </p:nvPr>
        </p:nvSpPr>
        <p:spPr>
          <a:xfrm>
            <a:off x="727710" y="1837855"/>
            <a:ext cx="4100513" cy="95678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p:nvPr/>
        </p:nvSpPr>
        <p:spPr>
          <a:xfrm>
            <a:off x="643782" y="3581033"/>
            <a:ext cx="2257778" cy="96789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GB" sz="1000" b="1" i="0" u="none" strike="noStrike" cap="none">
                <a:solidFill>
                  <a:schemeClr val="lt1"/>
                </a:solidFill>
                <a:latin typeface="Arial"/>
                <a:ea typeface="Arial"/>
                <a:cs typeface="Arial"/>
                <a:sym typeface="Arial"/>
              </a:rPr>
              <a:t>Dissemination level: </a:t>
            </a:r>
            <a:endParaRPr sz="1000" b="1"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None/>
            </a:pPr>
            <a:r>
              <a:rPr lang="en-GB" sz="1000" b="1" i="0" u="none" strike="noStrike" cap="none">
                <a:solidFill>
                  <a:schemeClr val="lt1"/>
                </a:solidFill>
                <a:latin typeface="Arial"/>
                <a:ea typeface="Arial"/>
                <a:cs typeface="Arial"/>
                <a:sym typeface="Arial"/>
              </a:rPr>
              <a:t>Disclosing Party: </a:t>
            </a:r>
            <a:endParaRPr sz="1000" b="1"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None/>
            </a:pPr>
            <a:r>
              <a:rPr lang="en-GB" sz="1000" b="1" i="0" u="none" strike="noStrike" cap="none">
                <a:solidFill>
                  <a:schemeClr val="lt1"/>
                </a:solidFill>
                <a:latin typeface="Arial"/>
                <a:ea typeface="Arial"/>
                <a:cs typeface="Arial"/>
                <a:sym typeface="Arial"/>
              </a:rPr>
              <a:t>Recipient Party:</a:t>
            </a:r>
            <a:endParaRPr/>
          </a:p>
        </p:txBody>
      </p:sp>
      <p:sp>
        <p:nvSpPr>
          <p:cNvPr id="22" name="Google Shape;22;p3"/>
          <p:cNvSpPr txBox="1">
            <a:spLocks noGrp="1"/>
          </p:cNvSpPr>
          <p:nvPr>
            <p:ph type="body" idx="4"/>
          </p:nvPr>
        </p:nvSpPr>
        <p:spPr>
          <a:xfrm>
            <a:off x="1983568" y="3635168"/>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5"/>
          </p:nvPr>
        </p:nvSpPr>
        <p:spPr>
          <a:xfrm>
            <a:off x="1983567" y="4263329"/>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body" idx="6"/>
          </p:nvPr>
        </p:nvSpPr>
        <p:spPr>
          <a:xfrm>
            <a:off x="1983568" y="3946665"/>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3 Columns">
  <p:cSld name="1_3 Columns">
    <p:spTree>
      <p:nvGrpSpPr>
        <p:cNvPr id="1" name="Shape 77"/>
        <p:cNvGrpSpPr/>
        <p:nvPr/>
      </p:nvGrpSpPr>
      <p:grpSpPr>
        <a:xfrm>
          <a:off x="0" y="0"/>
          <a:ext cx="0" cy="0"/>
          <a:chOff x="0" y="0"/>
          <a:chExt cx="0" cy="0"/>
        </a:xfrm>
      </p:grpSpPr>
      <p:sp>
        <p:nvSpPr>
          <p:cNvPr id="78" name="Google Shape;78;p56"/>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6"/>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
        <p:nvSpPr>
          <p:cNvPr id="81" name="Google Shape;81;p56"/>
          <p:cNvSpPr txBox="1">
            <a:spLocks noGrp="1"/>
          </p:cNvSpPr>
          <p:nvPr>
            <p:ph type="subTitle" idx="1"/>
          </p:nvPr>
        </p:nvSpPr>
        <p:spPr>
          <a:xfrm>
            <a:off x="347370" y="729114"/>
            <a:ext cx="7558078"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2" name="Google Shape;82;p56"/>
          <p:cNvSpPr txBox="1">
            <a:spLocks noGrp="1"/>
          </p:cNvSpPr>
          <p:nvPr>
            <p:ph type="title"/>
          </p:nvPr>
        </p:nvSpPr>
        <p:spPr>
          <a:xfrm>
            <a:off x="347369" y="358385"/>
            <a:ext cx="7558077"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56"/>
          <p:cNvSpPr txBox="1">
            <a:spLocks noGrp="1"/>
          </p:cNvSpPr>
          <p:nvPr>
            <p:ph type="body" idx="2"/>
          </p:nvPr>
        </p:nvSpPr>
        <p:spPr>
          <a:xfrm>
            <a:off x="347370" y="1154494"/>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4" name="Google Shape;84;p56"/>
          <p:cNvSpPr txBox="1">
            <a:spLocks noGrp="1"/>
          </p:cNvSpPr>
          <p:nvPr>
            <p:ph type="body" idx="3"/>
          </p:nvPr>
        </p:nvSpPr>
        <p:spPr>
          <a:xfrm>
            <a:off x="5962650" y="1154493"/>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5" name="Google Shape;85;p56"/>
          <p:cNvSpPr txBox="1">
            <a:spLocks noGrp="1"/>
          </p:cNvSpPr>
          <p:nvPr>
            <p:ph type="body" idx="4"/>
          </p:nvPr>
        </p:nvSpPr>
        <p:spPr>
          <a:xfrm>
            <a:off x="3155010" y="1154494"/>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xt + image">
  <p:cSld name="1_Text + image">
    <p:spTree>
      <p:nvGrpSpPr>
        <p:cNvPr id="1" name="Shape 86"/>
        <p:cNvGrpSpPr/>
        <p:nvPr/>
      </p:nvGrpSpPr>
      <p:grpSpPr>
        <a:xfrm>
          <a:off x="0" y="0"/>
          <a:ext cx="0" cy="0"/>
          <a:chOff x="0" y="0"/>
          <a:chExt cx="0" cy="0"/>
        </a:xfrm>
      </p:grpSpPr>
      <p:sp>
        <p:nvSpPr>
          <p:cNvPr id="87" name="Google Shape;87;p57"/>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7"/>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7"/>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
        <p:nvSpPr>
          <p:cNvPr id="90" name="Google Shape;90;p57"/>
          <p:cNvSpPr txBox="1">
            <a:spLocks noGrp="1"/>
          </p:cNvSpPr>
          <p:nvPr>
            <p:ph type="subTitle" idx="1"/>
          </p:nvPr>
        </p:nvSpPr>
        <p:spPr>
          <a:xfrm>
            <a:off x="347368" y="729114"/>
            <a:ext cx="7553241"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1" name="Google Shape;91;p57"/>
          <p:cNvSpPr txBox="1">
            <a:spLocks noGrp="1"/>
          </p:cNvSpPr>
          <p:nvPr>
            <p:ph type="title"/>
          </p:nvPr>
        </p:nvSpPr>
        <p:spPr>
          <a:xfrm>
            <a:off x="347368" y="359288"/>
            <a:ext cx="755324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57"/>
          <p:cNvSpPr txBox="1">
            <a:spLocks noGrp="1"/>
          </p:cNvSpPr>
          <p:nvPr>
            <p:ph type="body" idx="2"/>
          </p:nvPr>
        </p:nvSpPr>
        <p:spPr>
          <a:xfrm>
            <a:off x="347369"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3" name="Google Shape;93;p57"/>
          <p:cNvSpPr>
            <a:spLocks noGrp="1"/>
          </p:cNvSpPr>
          <p:nvPr>
            <p:ph type="pic" idx="3"/>
          </p:nvPr>
        </p:nvSpPr>
        <p:spPr>
          <a:xfrm>
            <a:off x="4357981" y="1154666"/>
            <a:ext cx="4438650" cy="3500437"/>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15"/>
        <p:cNvGrpSpPr/>
        <p:nvPr/>
      </p:nvGrpSpPr>
      <p:grpSpPr>
        <a:xfrm>
          <a:off x="0" y="0"/>
          <a:ext cx="0" cy="0"/>
          <a:chOff x="0" y="0"/>
          <a:chExt cx="0" cy="0"/>
        </a:xfrm>
      </p:grpSpPr>
      <p:sp>
        <p:nvSpPr>
          <p:cNvPr id="116" name="Google Shape;116;p59"/>
          <p:cNvSpPr txBox="1">
            <a:spLocks noGrp="1"/>
          </p:cNvSpPr>
          <p:nvPr>
            <p:ph type="title"/>
          </p:nvPr>
        </p:nvSpPr>
        <p:spPr>
          <a:xfrm>
            <a:off x="949504" y="1842458"/>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chemeClr val="lt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17" name="Google Shape;117;p59"/>
          <p:cNvSpPr txBox="1">
            <a:spLocks noGrp="1"/>
          </p:cNvSpPr>
          <p:nvPr>
            <p:ph type="subTitle" idx="1"/>
          </p:nvPr>
        </p:nvSpPr>
        <p:spPr>
          <a:xfrm>
            <a:off x="949503" y="2301671"/>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35"/>
        <p:cNvGrpSpPr/>
        <p:nvPr/>
      </p:nvGrpSpPr>
      <p:grpSpPr>
        <a:xfrm>
          <a:off x="0" y="0"/>
          <a:ext cx="0" cy="0"/>
          <a:chOff x="0" y="0"/>
          <a:chExt cx="0" cy="0"/>
        </a:xfrm>
      </p:grpSpPr>
      <p:sp>
        <p:nvSpPr>
          <p:cNvPr id="36" name="Google Shape;36;p46"/>
          <p:cNvSpPr txBox="1">
            <a:spLocks noGrp="1"/>
          </p:cNvSpPr>
          <p:nvPr>
            <p:ph type="body" idx="1"/>
          </p:nvPr>
        </p:nvSpPr>
        <p:spPr>
          <a:xfrm>
            <a:off x="176645" y="1369219"/>
            <a:ext cx="87543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46"/>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46"/>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2 columns">
  <p:cSld name="Text 2 columns">
    <p:spTree>
      <p:nvGrpSpPr>
        <p:cNvPr id="1" name="Shape 39"/>
        <p:cNvGrpSpPr/>
        <p:nvPr/>
      </p:nvGrpSpPr>
      <p:grpSpPr>
        <a:xfrm>
          <a:off x="0" y="0"/>
          <a:ext cx="0" cy="0"/>
          <a:chOff x="0" y="0"/>
          <a:chExt cx="0" cy="0"/>
        </a:xfrm>
      </p:grpSpPr>
      <p:sp>
        <p:nvSpPr>
          <p:cNvPr id="40" name="Google Shape;40;p47"/>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Google Shape;41;p47"/>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42" name="Google Shape;42;p47"/>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rgbClr val="000000"/>
              </a:buClr>
              <a:buSzPts val="1800"/>
              <a:buFont typeface="Noto Sans Symbols"/>
              <a:buChar char="▪"/>
              <a:defRPr sz="1800" b="0" i="0" u="none" strike="noStrike" cap="none">
                <a:solidFill>
                  <a:srgbClr val="000000"/>
                </a:solidFill>
                <a:latin typeface="Calibri"/>
                <a:ea typeface="Calibri"/>
                <a:cs typeface="Calibri"/>
                <a:sym typeface="Calibri"/>
              </a:defRPr>
            </a:lvl2pPr>
            <a:lvl3pPr marL="1371600" marR="0" lvl="2" indent="-330200" algn="l" rtl="0">
              <a:lnSpc>
                <a:spcPct val="100000"/>
              </a:lnSpc>
              <a:spcBef>
                <a:spcPts val="0"/>
              </a:spcBef>
              <a:spcAft>
                <a:spcPts val="0"/>
              </a:spcAft>
              <a:buClr>
                <a:srgbClr val="000000"/>
              </a:buClr>
              <a:buSzPts val="1600"/>
              <a:buFont typeface="Courier New"/>
              <a:buChar char="o"/>
              <a:defRPr sz="1600" b="0" i="0" u="none" strike="noStrike" cap="none">
                <a:solidFill>
                  <a:srgbClr val="000000"/>
                </a:solidFill>
                <a:latin typeface="Calibri"/>
                <a:ea typeface="Calibri"/>
                <a:cs typeface="Calibri"/>
                <a:sym typeface="Calibri"/>
              </a:defRPr>
            </a:lvl3pPr>
            <a:lvl4pPr marL="1828800" marR="0" lvl="3" indent="-290830" algn="l" rtl="0">
              <a:lnSpc>
                <a:spcPct val="100000"/>
              </a:lnSpc>
              <a:spcBef>
                <a:spcPts val="0"/>
              </a:spcBef>
              <a:spcAft>
                <a:spcPts val="0"/>
              </a:spcAft>
              <a:buClr>
                <a:srgbClr val="000000"/>
              </a:buClr>
              <a:buSzPts val="980"/>
              <a:buFont typeface="Noto Sans Symbols"/>
              <a:buChar char="⮚"/>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 name="Google Shape;43;p47"/>
          <p:cNvSpPr txBox="1">
            <a:spLocks noGrp="1"/>
          </p:cNvSpPr>
          <p:nvPr>
            <p:ph type="body" idx="3"/>
          </p:nvPr>
        </p:nvSpPr>
        <p:spPr>
          <a:xfrm>
            <a:off x="4649932" y="1369219"/>
            <a:ext cx="4317422" cy="31973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rgbClr val="000000"/>
              </a:buClr>
              <a:buSzPts val="1800"/>
              <a:buFont typeface="Noto Sans Symbols"/>
              <a:buChar char="▪"/>
              <a:defRPr sz="1800" b="0" i="0" u="none" strike="noStrike" cap="none">
                <a:solidFill>
                  <a:srgbClr val="000000"/>
                </a:solidFill>
                <a:latin typeface="Calibri"/>
                <a:ea typeface="Calibri"/>
                <a:cs typeface="Calibri"/>
                <a:sym typeface="Calibri"/>
              </a:defRPr>
            </a:lvl2pPr>
            <a:lvl3pPr marL="1371600" marR="0" lvl="2" indent="-330200" algn="l" rtl="0">
              <a:lnSpc>
                <a:spcPct val="100000"/>
              </a:lnSpc>
              <a:spcBef>
                <a:spcPts val="0"/>
              </a:spcBef>
              <a:spcAft>
                <a:spcPts val="0"/>
              </a:spcAft>
              <a:buClr>
                <a:srgbClr val="000000"/>
              </a:buClr>
              <a:buSzPts val="1600"/>
              <a:buFont typeface="Courier New"/>
              <a:buChar char="o"/>
              <a:defRPr sz="1600" b="0" i="0" u="none" strike="noStrike" cap="none">
                <a:solidFill>
                  <a:srgbClr val="000000"/>
                </a:solidFill>
                <a:latin typeface="Calibri"/>
                <a:ea typeface="Calibri"/>
                <a:cs typeface="Calibri"/>
                <a:sym typeface="Calibri"/>
              </a:defRPr>
            </a:lvl3pPr>
            <a:lvl4pPr marL="1828800" marR="0" lvl="3" indent="-290830" algn="l" rtl="0">
              <a:lnSpc>
                <a:spcPct val="100000"/>
              </a:lnSpc>
              <a:spcBef>
                <a:spcPts val="0"/>
              </a:spcBef>
              <a:spcAft>
                <a:spcPts val="0"/>
              </a:spcAft>
              <a:buClr>
                <a:srgbClr val="000000"/>
              </a:buClr>
              <a:buSzPts val="980"/>
              <a:buFont typeface="Noto Sans Symbols"/>
              <a:buChar char="⮚"/>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ext">
  <p:cSld name="1_Text">
    <p:spTree>
      <p:nvGrpSpPr>
        <p:cNvPr id="1" name="Shape 44"/>
        <p:cNvGrpSpPr/>
        <p:nvPr/>
      </p:nvGrpSpPr>
      <p:grpSpPr>
        <a:xfrm>
          <a:off x="0" y="0"/>
          <a:ext cx="0" cy="0"/>
          <a:chOff x="0" y="0"/>
          <a:chExt cx="0" cy="0"/>
        </a:xfrm>
      </p:grpSpPr>
      <p:sp>
        <p:nvSpPr>
          <p:cNvPr id="45" name="Google Shape;45;p48"/>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rgbClr val="000000"/>
              </a:buClr>
              <a:buSzPts val="1800"/>
              <a:buFont typeface="Noto Sans Symbols"/>
              <a:buChar char="▪"/>
              <a:defRPr sz="1800" b="0" i="0" u="none" strike="noStrike" cap="none">
                <a:solidFill>
                  <a:srgbClr val="000000"/>
                </a:solidFill>
                <a:latin typeface="Calibri"/>
                <a:ea typeface="Calibri"/>
                <a:cs typeface="Calibri"/>
                <a:sym typeface="Calibri"/>
              </a:defRPr>
            </a:lvl2pPr>
            <a:lvl3pPr marL="1371600" marR="0" lvl="2" indent="-330200" algn="l" rtl="0">
              <a:lnSpc>
                <a:spcPct val="100000"/>
              </a:lnSpc>
              <a:spcBef>
                <a:spcPts val="0"/>
              </a:spcBef>
              <a:spcAft>
                <a:spcPts val="0"/>
              </a:spcAft>
              <a:buClr>
                <a:srgbClr val="000000"/>
              </a:buClr>
              <a:buSzPts val="1600"/>
              <a:buFont typeface="Courier New"/>
              <a:buChar char="o"/>
              <a:defRPr sz="1600" b="0" i="0" u="none" strike="noStrike" cap="none">
                <a:solidFill>
                  <a:srgbClr val="000000"/>
                </a:solidFill>
                <a:latin typeface="Calibri"/>
                <a:ea typeface="Calibri"/>
                <a:cs typeface="Calibri"/>
                <a:sym typeface="Calibri"/>
              </a:defRPr>
            </a:lvl3pPr>
            <a:lvl4pPr marL="1828800" marR="0" lvl="3" indent="-290830" algn="l" rtl="0">
              <a:lnSpc>
                <a:spcPct val="100000"/>
              </a:lnSpc>
              <a:spcBef>
                <a:spcPts val="0"/>
              </a:spcBef>
              <a:spcAft>
                <a:spcPts val="0"/>
              </a:spcAft>
              <a:buClr>
                <a:srgbClr val="000000"/>
              </a:buClr>
              <a:buSzPts val="980"/>
              <a:buFont typeface="Noto Sans Symbols"/>
              <a:buChar char="⮚"/>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 name="Google Shape;46;p48"/>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 name="Google Shape;47;p48"/>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
        <p:nvSpPr>
          <p:cNvPr id="49" name="Google Shape;49;p49"/>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49"/>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2 columns">
  <p:cSld name="2_Text 2 columns">
    <p:spTree>
      <p:nvGrpSpPr>
        <p:cNvPr id="1" name="Shape 51"/>
        <p:cNvGrpSpPr/>
        <p:nvPr/>
      </p:nvGrpSpPr>
      <p:grpSpPr>
        <a:xfrm>
          <a:off x="0" y="0"/>
          <a:ext cx="0" cy="0"/>
          <a:chOff x="0" y="0"/>
          <a:chExt cx="0" cy="0"/>
        </a:xfrm>
      </p:grpSpPr>
      <p:sp>
        <p:nvSpPr>
          <p:cNvPr id="52" name="Google Shape;52;p50"/>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50"/>
          <p:cNvSpPr txBox="1">
            <a:spLocks noGrp="1"/>
          </p:cNvSpPr>
          <p:nvPr>
            <p:ph type="subTitle" idx="1"/>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4" name="Google Shape;54;p50"/>
          <p:cNvSpPr txBox="1">
            <a:spLocks noGrp="1"/>
          </p:cNvSpPr>
          <p:nvPr>
            <p:ph type="body" idx="2"/>
          </p:nvPr>
        </p:nvSpPr>
        <p:spPr>
          <a:xfrm>
            <a:off x="176646" y="1369219"/>
            <a:ext cx="43173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 name="Google Shape;55;p50"/>
          <p:cNvSpPr txBox="1">
            <a:spLocks noGrp="1"/>
          </p:cNvSpPr>
          <p:nvPr>
            <p:ph type="body" idx="3"/>
          </p:nvPr>
        </p:nvSpPr>
        <p:spPr>
          <a:xfrm>
            <a:off x="4649932" y="1369219"/>
            <a:ext cx="43173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template)">
  <p:cSld name="1_Title and content (template)">
    <p:spTree>
      <p:nvGrpSpPr>
        <p:cNvPr id="1" name="Shape 56"/>
        <p:cNvGrpSpPr/>
        <p:nvPr/>
      </p:nvGrpSpPr>
      <p:grpSpPr>
        <a:xfrm>
          <a:off x="0" y="0"/>
          <a:ext cx="0" cy="0"/>
          <a:chOff x="0" y="0"/>
          <a:chExt cx="0" cy="0"/>
        </a:xfrm>
      </p:grpSpPr>
      <p:sp>
        <p:nvSpPr>
          <p:cNvPr id="57" name="Google Shape;57;p53"/>
          <p:cNvSpPr txBox="1">
            <a:spLocks noGrp="1"/>
          </p:cNvSpPr>
          <p:nvPr>
            <p:ph type="subTitle" idx="1"/>
          </p:nvPr>
        </p:nvSpPr>
        <p:spPr>
          <a:xfrm>
            <a:off x="420612" y="875101"/>
            <a:ext cx="7552568"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p53"/>
          <p:cNvSpPr txBox="1">
            <a:spLocks noGrp="1"/>
          </p:cNvSpPr>
          <p:nvPr>
            <p:ph type="title"/>
          </p:nvPr>
        </p:nvSpPr>
        <p:spPr>
          <a:xfrm>
            <a:off x="420611" y="457508"/>
            <a:ext cx="7552569"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53"/>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3"/>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emplate)">
  <p:cSld name="Title and content (template)">
    <p:spTree>
      <p:nvGrpSpPr>
        <p:cNvPr id="1" name="Shape 62"/>
        <p:cNvGrpSpPr/>
        <p:nvPr/>
      </p:nvGrpSpPr>
      <p:grpSpPr>
        <a:xfrm>
          <a:off x="0" y="0"/>
          <a:ext cx="0" cy="0"/>
          <a:chOff x="0" y="0"/>
          <a:chExt cx="0" cy="0"/>
        </a:xfrm>
      </p:grpSpPr>
      <p:sp>
        <p:nvSpPr>
          <p:cNvPr id="63" name="Google Shape;63;p54"/>
          <p:cNvSpPr txBox="1">
            <a:spLocks noGrp="1"/>
          </p:cNvSpPr>
          <p:nvPr>
            <p:ph type="subTitle" idx="1"/>
          </p:nvPr>
        </p:nvSpPr>
        <p:spPr>
          <a:xfrm>
            <a:off x="347370" y="729114"/>
            <a:ext cx="755324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4" name="Google Shape;64;p54"/>
          <p:cNvSpPr txBox="1">
            <a:spLocks noGrp="1"/>
          </p:cNvSpPr>
          <p:nvPr>
            <p:ph type="title"/>
          </p:nvPr>
        </p:nvSpPr>
        <p:spPr>
          <a:xfrm>
            <a:off x="347370" y="359374"/>
            <a:ext cx="755324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54"/>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4"/>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4"/>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54"/>
          <p:cNvSpPr txBox="1">
            <a:spLocks noGrp="1"/>
          </p:cNvSpPr>
          <p:nvPr>
            <p:ph type="body" idx="2"/>
          </p:nvPr>
        </p:nvSpPr>
        <p:spPr>
          <a:xfrm>
            <a:off x="347663" y="1190625"/>
            <a:ext cx="7504112" cy="349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F0801A"/>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ext 2 columns">
  <p:cSld name="1_Text 2 columns">
    <p:spTree>
      <p:nvGrpSpPr>
        <p:cNvPr id="1" name="Shape 69"/>
        <p:cNvGrpSpPr/>
        <p:nvPr/>
      </p:nvGrpSpPr>
      <p:grpSpPr>
        <a:xfrm>
          <a:off x="0" y="0"/>
          <a:ext cx="0" cy="0"/>
          <a:chOff x="0" y="0"/>
          <a:chExt cx="0" cy="0"/>
        </a:xfrm>
      </p:grpSpPr>
      <p:sp>
        <p:nvSpPr>
          <p:cNvPr id="70" name="Google Shape;70;p55"/>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
        <p:nvSpPr>
          <p:cNvPr id="73" name="Google Shape;73;p55"/>
          <p:cNvSpPr txBox="1">
            <a:spLocks noGrp="1"/>
          </p:cNvSpPr>
          <p:nvPr>
            <p:ph type="subTitle" idx="1"/>
          </p:nvPr>
        </p:nvSpPr>
        <p:spPr>
          <a:xfrm>
            <a:off x="347369" y="729114"/>
            <a:ext cx="752905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4" name="Google Shape;74;p55"/>
          <p:cNvSpPr txBox="1">
            <a:spLocks noGrp="1"/>
          </p:cNvSpPr>
          <p:nvPr>
            <p:ph type="title"/>
          </p:nvPr>
        </p:nvSpPr>
        <p:spPr>
          <a:xfrm>
            <a:off x="347368" y="359374"/>
            <a:ext cx="7529049"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55"/>
          <p:cNvSpPr txBox="1">
            <a:spLocks noGrp="1"/>
          </p:cNvSpPr>
          <p:nvPr>
            <p:ph type="body" idx="2"/>
          </p:nvPr>
        </p:nvSpPr>
        <p:spPr>
          <a:xfrm>
            <a:off x="347369"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Google Shape;76;p55"/>
          <p:cNvSpPr txBox="1">
            <a:spLocks noGrp="1"/>
          </p:cNvSpPr>
          <p:nvPr>
            <p:ph type="body" idx="3"/>
          </p:nvPr>
        </p:nvSpPr>
        <p:spPr>
          <a:xfrm>
            <a:off x="4499631"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gi.eu/projects/egi-ace" TargetMode="External"/><Relationship Id="rId7" Type="http://schemas.openxmlformats.org/officeDocument/2006/relationships/hyperlink" Target="https://twitter.com/EGI_eInfra?ref_src=twsrc%5Egoogle%7Ctwcamp%5Eserp%7Ctwgr%5Eauthor" TargetMode="External"/><Relationship Id="rId2"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hyperlink" Target="https://twitter.com/egi_einfra" TargetMode="External"/><Relationship Id="rId5" Type="http://schemas.openxmlformats.org/officeDocument/2006/relationships/hyperlink" Target="https://www.linkedin.com/company/egi-foundation" TargetMode="External"/><Relationship Id="rId10" Type="http://schemas.openxmlformats.org/officeDocument/2006/relationships/hyperlink" Target="https://nl.linkedin.com/company/egi-foundation" TargetMode="External"/><Relationship Id="rId4" Type="http://schemas.openxmlformats.org/officeDocument/2006/relationships/image" Target="../media/image1.png"/><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5915" y="0"/>
            <a:ext cx="9143999" cy="5143500"/>
          </a:xfrm>
          <a:prstGeom prst="rect">
            <a:avLst/>
          </a:prstGeom>
          <a:solidFill>
            <a:srgbClr val="EF8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1" name="Google Shape;11;p2"/>
          <p:cNvSpPr/>
          <p:nvPr/>
        </p:nvSpPr>
        <p:spPr>
          <a:xfrm rot="5400000" flipH="1">
            <a:off x="2009236" y="-2014752"/>
            <a:ext cx="5143500" cy="9173003"/>
          </a:xfrm>
          <a:custGeom>
            <a:avLst/>
            <a:gdLst/>
            <a:ahLst/>
            <a:cxnLst/>
            <a:rect l="l" t="t" r="r" b="b"/>
            <a:pathLst>
              <a:path w="3824383" h="4627079" extrusionOk="0">
                <a:moveTo>
                  <a:pt x="2607273" y="9077"/>
                </a:moveTo>
                <a:lnTo>
                  <a:pt x="3824383" y="11865"/>
                </a:lnTo>
                <a:lnTo>
                  <a:pt x="3824383" y="4623476"/>
                </a:lnTo>
                <a:lnTo>
                  <a:pt x="1418" y="4627079"/>
                </a:lnTo>
                <a:cubicBezTo>
                  <a:pt x="945" y="3911813"/>
                  <a:pt x="473" y="3196546"/>
                  <a:pt x="0" y="2481280"/>
                </a:cubicBezTo>
                <a:cubicBezTo>
                  <a:pt x="579040" y="2243155"/>
                  <a:pt x="327586" y="807721"/>
                  <a:pt x="692711" y="385446"/>
                </a:cubicBezTo>
                <a:cubicBezTo>
                  <a:pt x="1258101" y="-75694"/>
                  <a:pt x="2219038" y="2249"/>
                  <a:pt x="2607273" y="9077"/>
                </a:cubicBezTo>
                <a:close/>
              </a:path>
            </a:pathLst>
          </a:custGeom>
          <a:solidFill>
            <a:srgbClr val="0067B1">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050" b="0" i="0" u="none" strike="noStrike" cap="none">
                <a:solidFill>
                  <a:schemeClr val="lt1"/>
                </a:solidFill>
                <a:latin typeface="Arial"/>
                <a:ea typeface="Arial"/>
                <a:cs typeface="Arial"/>
                <a:sym typeface="Arial"/>
              </a:rPr>
              <a:t> </a:t>
            </a:r>
            <a:endParaRPr/>
          </a:p>
        </p:txBody>
      </p:sp>
      <p:grpSp>
        <p:nvGrpSpPr>
          <p:cNvPr id="12" name="Google Shape;12;p2"/>
          <p:cNvGrpSpPr/>
          <p:nvPr/>
        </p:nvGrpSpPr>
        <p:grpSpPr>
          <a:xfrm>
            <a:off x="7934475" y="1"/>
            <a:ext cx="1070977" cy="1107924"/>
            <a:chOff x="10195294" y="-38496"/>
            <a:chExt cx="1996706" cy="1864094"/>
          </a:xfrm>
        </p:grpSpPr>
        <p:sp>
          <p:nvSpPr>
            <p:cNvPr id="13" name="Google Shape;13;p2"/>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14" name="Google Shape;14;p2" descr="A picture containing background pattern&#10;&#10;Description automatically generated"/>
            <p:cNvPicPr preferRelativeResize="0"/>
            <p:nvPr/>
          </p:nvPicPr>
          <p:blipFill rotWithShape="1">
            <a:blip r:embed="rId3">
              <a:alphaModFix/>
            </a:blip>
            <a:srcRect/>
            <a:stretch/>
          </p:blipFill>
          <p:spPr>
            <a:xfrm>
              <a:off x="10358002" y="184067"/>
              <a:ext cx="1683183" cy="987165"/>
            </a:xfrm>
            <a:prstGeom prst="rect">
              <a:avLst/>
            </a:prstGeom>
            <a:noFill/>
            <a:ln>
              <a:noFill/>
            </a:ln>
          </p:spPr>
        </p:pic>
      </p:grpSp>
      <p:pic>
        <p:nvPicPr>
          <p:cNvPr id="15" name="Google Shape;15;p2" descr="De Europese vlag | Europese Unie"/>
          <p:cNvPicPr preferRelativeResize="0"/>
          <p:nvPr/>
        </p:nvPicPr>
        <p:blipFill rotWithShape="1">
          <a:blip r:embed="rId4">
            <a:alphaModFix/>
          </a:blip>
          <a:srcRect/>
          <a:stretch/>
        </p:blipFill>
        <p:spPr>
          <a:xfrm>
            <a:off x="796795" y="4775240"/>
            <a:ext cx="375285" cy="250031"/>
          </a:xfrm>
          <a:prstGeom prst="rect">
            <a:avLst/>
          </a:prstGeom>
          <a:noFill/>
          <a:ln>
            <a:noFill/>
          </a:ln>
        </p:spPr>
      </p:pic>
      <p:sp>
        <p:nvSpPr>
          <p:cNvPr id="16" name="Google Shape;16;p2"/>
          <p:cNvSpPr txBox="1"/>
          <p:nvPr/>
        </p:nvSpPr>
        <p:spPr>
          <a:xfrm>
            <a:off x="1136324" y="4797911"/>
            <a:ext cx="3080623" cy="24003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600"/>
              <a:buFont typeface="Arial"/>
              <a:buNone/>
            </a:pPr>
            <a:r>
              <a:rPr lang="en-GB" sz="600" b="1" i="0" u="none" strike="noStrike" cap="none">
                <a:solidFill>
                  <a:schemeClr val="lt1"/>
                </a:solidFill>
                <a:latin typeface="Arial"/>
                <a:ea typeface="Arial"/>
                <a:cs typeface="Arial"/>
                <a:sym typeface="Arial"/>
              </a:rPr>
              <a:t>EGI-ACE receives funding from the European Union's Horizon 2020 research and innovation programme under grant agreement no. 101017567.</a:t>
            </a:r>
            <a:endParaRPr sz="6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4"/>
          <p:cNvSpPr/>
          <p:nvPr/>
        </p:nvSpPr>
        <p:spPr>
          <a:xfrm rot="-5400000" flipH="1">
            <a:off x="7921035" y="3920535"/>
            <a:ext cx="948400" cy="1497530"/>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27" name="Google Shape;27;p4"/>
          <p:cNvSpPr/>
          <p:nvPr/>
        </p:nvSpPr>
        <p:spPr>
          <a:xfrm flipH="1">
            <a:off x="-1" y="4404220"/>
            <a:ext cx="843095" cy="739280"/>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EF8200">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EF8200"/>
              </a:solidFill>
              <a:latin typeface="Arial"/>
              <a:ea typeface="Arial"/>
              <a:cs typeface="Arial"/>
              <a:sym typeface="Arial"/>
            </a:endParaRPr>
          </a:p>
        </p:txBody>
      </p:sp>
      <p:sp>
        <p:nvSpPr>
          <p:cNvPr id="28" name="Google Shape;28;p4"/>
          <p:cNvSpPr/>
          <p:nvPr/>
        </p:nvSpPr>
        <p:spPr>
          <a:xfrm rot="5400000" flipH="1">
            <a:off x="128209" y="-128211"/>
            <a:ext cx="962782" cy="1219201"/>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29" name="Google Shape;29;p4"/>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4"/>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32" name="Google Shape;32;p4"/>
          <p:cNvGrpSpPr/>
          <p:nvPr/>
        </p:nvGrpSpPr>
        <p:grpSpPr>
          <a:xfrm>
            <a:off x="7934475" y="1"/>
            <a:ext cx="1070977" cy="1107924"/>
            <a:chOff x="10195294" y="-38496"/>
            <a:chExt cx="1996706" cy="1864094"/>
          </a:xfrm>
        </p:grpSpPr>
        <p:sp>
          <p:nvSpPr>
            <p:cNvPr id="33" name="Google Shape;33;p4"/>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34" name="Google Shape;34;p4" descr="A picture containing background pattern&#10;&#10;Description automatically generated"/>
            <p:cNvPicPr preferRelativeResize="0"/>
            <p:nvPr/>
          </p:nvPicPr>
          <p:blipFill rotWithShape="1">
            <a:blip r:embed="rId12">
              <a:alphaModFix/>
            </a:blip>
            <a:srcRect/>
            <a:stretch/>
          </p:blipFill>
          <p:spPr>
            <a:xfrm>
              <a:off x="10358002" y="184067"/>
              <a:ext cx="1683183" cy="98716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51"/>
          <p:cNvSpPr/>
          <p:nvPr/>
        </p:nvSpPr>
        <p:spPr>
          <a:xfrm>
            <a:off x="-1" y="0"/>
            <a:ext cx="9143999" cy="5143500"/>
          </a:xfrm>
          <a:prstGeom prst="rect">
            <a:avLst/>
          </a:prstGeom>
          <a:solidFill>
            <a:srgbClr val="EF8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6" name="Google Shape;96;p51"/>
          <p:cNvSpPr/>
          <p:nvPr/>
        </p:nvSpPr>
        <p:spPr>
          <a:xfrm rot="-5400000" flipH="1">
            <a:off x="2994343" y="-1000059"/>
            <a:ext cx="3155315" cy="9144002"/>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7" name="Google Shape;97;p51"/>
          <p:cNvSpPr txBox="1"/>
          <p:nvPr/>
        </p:nvSpPr>
        <p:spPr>
          <a:xfrm>
            <a:off x="746267" y="1422572"/>
            <a:ext cx="254589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a:solidFill>
                  <a:schemeClr val="lt1"/>
                </a:solidFill>
                <a:latin typeface="Arial"/>
                <a:ea typeface="Arial"/>
                <a:cs typeface="Arial"/>
                <a:sym typeface="Arial"/>
              </a:rPr>
              <a:t>Contact: </a:t>
            </a:r>
            <a:r>
              <a:rPr lang="en-GB" sz="1050" b="1" i="0" u="none" strike="noStrike" cap="none">
                <a:solidFill>
                  <a:schemeClr val="lt1"/>
                </a:solidFill>
                <a:latin typeface="Arial"/>
                <a:ea typeface="Arial"/>
                <a:cs typeface="Arial"/>
                <a:sym typeface="Arial"/>
              </a:rPr>
              <a:t>egi-ace-po@mailman.egi.eu</a:t>
            </a:r>
            <a:endParaRPr sz="105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1050" b="0" i="0" u="none" strike="noStrike" cap="none">
                <a:solidFill>
                  <a:schemeClr val="lt1"/>
                </a:solidFill>
                <a:latin typeface="Arial"/>
                <a:ea typeface="Arial"/>
                <a:cs typeface="Arial"/>
                <a:sym typeface="Arial"/>
              </a:rPr>
              <a:t>Website: </a:t>
            </a:r>
            <a:r>
              <a:rPr lang="en-GB" sz="105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www.egi.eu/projects/egi-ace</a:t>
            </a:r>
            <a:endParaRPr sz="1050" b="0" i="0" u="none" strike="noStrike" cap="none">
              <a:solidFill>
                <a:schemeClr val="lt1"/>
              </a:solidFill>
              <a:latin typeface="Arial"/>
              <a:ea typeface="Arial"/>
              <a:cs typeface="Arial"/>
              <a:sym typeface="Arial"/>
            </a:endParaRPr>
          </a:p>
        </p:txBody>
      </p:sp>
      <p:grpSp>
        <p:nvGrpSpPr>
          <p:cNvPr id="98" name="Google Shape;98;p51"/>
          <p:cNvGrpSpPr/>
          <p:nvPr/>
        </p:nvGrpSpPr>
        <p:grpSpPr>
          <a:xfrm>
            <a:off x="7507923" y="0"/>
            <a:ext cx="1497530" cy="1398071"/>
            <a:chOff x="10195294" y="-38496"/>
            <a:chExt cx="1996706" cy="1864094"/>
          </a:xfrm>
        </p:grpSpPr>
        <p:sp>
          <p:nvSpPr>
            <p:cNvPr id="99" name="Google Shape;99;p51"/>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100" name="Google Shape;100;p51" descr="A picture containing background pattern&#10;&#10;Description automatically generated"/>
            <p:cNvPicPr preferRelativeResize="0"/>
            <p:nvPr/>
          </p:nvPicPr>
          <p:blipFill rotWithShape="1">
            <a:blip r:embed="rId4">
              <a:alphaModFix/>
            </a:blip>
            <a:srcRect/>
            <a:stretch/>
          </p:blipFill>
          <p:spPr>
            <a:xfrm>
              <a:off x="10358002" y="184067"/>
              <a:ext cx="1683183" cy="987165"/>
            </a:xfrm>
            <a:prstGeom prst="rect">
              <a:avLst/>
            </a:prstGeom>
            <a:noFill/>
            <a:ln>
              <a:noFill/>
            </a:ln>
          </p:spPr>
        </p:pic>
      </p:grpSp>
      <p:pic>
        <p:nvPicPr>
          <p:cNvPr id="101" name="Google Shape;101;p51">
            <a:hlinkClick r:id="rId5"/>
          </p:cNvPr>
          <p:cNvPicPr preferRelativeResize="0"/>
          <p:nvPr/>
        </p:nvPicPr>
        <p:blipFill rotWithShape="1">
          <a:blip r:embed="rId6">
            <a:alphaModFix/>
          </a:blip>
          <a:srcRect/>
          <a:stretch/>
        </p:blipFill>
        <p:spPr>
          <a:xfrm>
            <a:off x="836432" y="1957316"/>
            <a:ext cx="296010" cy="296010"/>
          </a:xfrm>
          <a:prstGeom prst="rect">
            <a:avLst/>
          </a:prstGeom>
          <a:noFill/>
          <a:ln>
            <a:noFill/>
          </a:ln>
        </p:spPr>
      </p:pic>
      <p:pic>
        <p:nvPicPr>
          <p:cNvPr id="102" name="Google Shape;102;p51" descr="Afbeelding met bijl, vectorafbeeldingen&#10;&#10;Automatisch gegenereerde beschrijving">
            <a:hlinkClick r:id="rId7"/>
          </p:cNvPr>
          <p:cNvPicPr preferRelativeResize="0"/>
          <p:nvPr/>
        </p:nvPicPr>
        <p:blipFill rotWithShape="1">
          <a:blip r:embed="rId8">
            <a:alphaModFix/>
          </a:blip>
          <a:srcRect/>
          <a:stretch/>
        </p:blipFill>
        <p:spPr>
          <a:xfrm>
            <a:off x="807572" y="2341022"/>
            <a:ext cx="353729" cy="353729"/>
          </a:xfrm>
          <a:prstGeom prst="rect">
            <a:avLst/>
          </a:prstGeom>
          <a:noFill/>
          <a:ln>
            <a:noFill/>
          </a:ln>
        </p:spPr>
      </p:pic>
      <p:sp>
        <p:nvSpPr>
          <p:cNvPr id="103" name="Google Shape;103;p51"/>
          <p:cNvSpPr txBox="1"/>
          <p:nvPr/>
        </p:nvSpPr>
        <p:spPr>
          <a:xfrm>
            <a:off x="746267" y="868288"/>
            <a:ext cx="3671888" cy="5286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3300"/>
              <a:buFont typeface="Arial"/>
              <a:buNone/>
            </a:pPr>
            <a:r>
              <a:rPr lang="en-GB" sz="3300" b="0" i="0" u="none" strike="noStrike" cap="none">
                <a:solidFill>
                  <a:schemeClr val="lt1"/>
                </a:solidFill>
                <a:latin typeface="Calibri"/>
                <a:ea typeface="Calibri"/>
                <a:cs typeface="Calibri"/>
                <a:sym typeface="Calibri"/>
              </a:rPr>
              <a:t>Thank you!</a:t>
            </a:r>
            <a:endParaRPr sz="3300" b="0" i="0" u="none" strike="noStrike" cap="none">
              <a:solidFill>
                <a:schemeClr val="lt1"/>
              </a:solidFill>
              <a:latin typeface="Calibri"/>
              <a:ea typeface="Calibri"/>
              <a:cs typeface="Calibri"/>
              <a:sym typeface="Calibri"/>
            </a:endParaRPr>
          </a:p>
        </p:txBody>
      </p:sp>
      <p:pic>
        <p:nvPicPr>
          <p:cNvPr id="104" name="Google Shape;104;p51" descr="De Europese vlag | Europese Unie"/>
          <p:cNvPicPr preferRelativeResize="0"/>
          <p:nvPr/>
        </p:nvPicPr>
        <p:blipFill rotWithShape="1">
          <a:blip r:embed="rId9">
            <a:alphaModFix/>
          </a:blip>
          <a:srcRect/>
          <a:stretch/>
        </p:blipFill>
        <p:spPr>
          <a:xfrm>
            <a:off x="796795" y="4775240"/>
            <a:ext cx="375285" cy="250031"/>
          </a:xfrm>
          <a:prstGeom prst="rect">
            <a:avLst/>
          </a:prstGeom>
          <a:noFill/>
          <a:ln>
            <a:noFill/>
          </a:ln>
        </p:spPr>
      </p:pic>
      <p:sp>
        <p:nvSpPr>
          <p:cNvPr id="105" name="Google Shape;105;p51"/>
          <p:cNvSpPr txBox="1"/>
          <p:nvPr/>
        </p:nvSpPr>
        <p:spPr>
          <a:xfrm>
            <a:off x="1132442" y="1967860"/>
            <a:ext cx="118173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50"/>
              <a:buFont typeface="Arial"/>
              <a:buNone/>
            </a:pPr>
            <a:r>
              <a:rPr lang="en-GB" sz="1050" b="1" i="0" u="sng" strike="noStrike" cap="none">
                <a:solidFill>
                  <a:schemeClr val="lt1"/>
                </a:solidFill>
                <a:latin typeface="Arial"/>
                <a:ea typeface="Arial"/>
                <a:cs typeface="Arial"/>
                <a:sym typeface="Arial"/>
                <a:hlinkClick r:id="rId10">
                  <a:extLst>
                    <a:ext uri="{A12FA001-AC4F-418D-AE19-62706E023703}">
                      <ahyp:hlinkClr xmlns:ahyp="http://schemas.microsoft.com/office/drawing/2018/hyperlinkcolor" val="tx"/>
                    </a:ext>
                  </a:extLst>
                </a:hlinkClick>
              </a:rPr>
              <a:t>EGI Foundation</a:t>
            </a:r>
            <a:endParaRPr sz="1050" b="1" i="0" u="none" strike="noStrike" cap="none">
              <a:solidFill>
                <a:schemeClr val="lt1"/>
              </a:solidFill>
              <a:latin typeface="Arial"/>
              <a:ea typeface="Arial"/>
              <a:cs typeface="Arial"/>
              <a:sym typeface="Arial"/>
            </a:endParaRPr>
          </a:p>
        </p:txBody>
      </p:sp>
      <p:sp>
        <p:nvSpPr>
          <p:cNvPr id="106" name="Google Shape;106;p51"/>
          <p:cNvSpPr txBox="1"/>
          <p:nvPr/>
        </p:nvSpPr>
        <p:spPr>
          <a:xfrm>
            <a:off x="1132442" y="2356445"/>
            <a:ext cx="98937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1" i="0" u="sng" strike="noStrike" cap="none">
                <a:solidFill>
                  <a:schemeClr val="lt1"/>
                </a:solidFill>
                <a:latin typeface="Arial"/>
                <a:ea typeface="Arial"/>
                <a:cs typeface="Arial"/>
                <a:sym typeface="Arial"/>
                <a:hlinkClick r:id="rId11">
                  <a:extLst>
                    <a:ext uri="{A12FA001-AC4F-418D-AE19-62706E023703}">
                      <ahyp:hlinkClr xmlns:ahyp="http://schemas.microsoft.com/office/drawing/2018/hyperlinkcolor" val="tx"/>
                    </a:ext>
                  </a:extLst>
                </a:hlinkClick>
              </a:rPr>
              <a:t>@EGI_eInfra</a:t>
            </a:r>
            <a:endParaRPr sz="1050" b="1" i="0" u="none" strike="noStrike" cap="none">
              <a:solidFill>
                <a:schemeClr val="lt1"/>
              </a:solidFill>
              <a:latin typeface="Arial"/>
              <a:ea typeface="Arial"/>
              <a:cs typeface="Arial"/>
              <a:sym typeface="Arial"/>
            </a:endParaRPr>
          </a:p>
        </p:txBody>
      </p:sp>
      <p:sp>
        <p:nvSpPr>
          <p:cNvPr id="107" name="Google Shape;107;p51"/>
          <p:cNvSpPr txBox="1"/>
          <p:nvPr/>
        </p:nvSpPr>
        <p:spPr>
          <a:xfrm>
            <a:off x="1172080" y="4767263"/>
            <a:ext cx="3080623" cy="24003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600"/>
              <a:buFont typeface="Arial"/>
              <a:buNone/>
            </a:pPr>
            <a:r>
              <a:rPr lang="en-GB" sz="600" b="0" i="0" u="none" strike="noStrike" cap="none">
                <a:solidFill>
                  <a:schemeClr val="lt1"/>
                </a:solidFill>
                <a:latin typeface="Arial"/>
                <a:ea typeface="Arial"/>
                <a:cs typeface="Arial"/>
                <a:sym typeface="Arial"/>
              </a:rPr>
              <a:t>EGI-ACE receives funding from the European Union's Horizon 2020 research and innovation programme under grant agreement no. 101017567.</a:t>
            </a:r>
            <a:endParaRPr sz="6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pic>
        <p:nvPicPr>
          <p:cNvPr id="110" name="Google Shape;110;p58"/>
          <p:cNvPicPr preferRelativeResize="0"/>
          <p:nvPr/>
        </p:nvPicPr>
        <p:blipFill rotWithShape="1">
          <a:blip r:embed="rId3">
            <a:alphaModFix/>
          </a:blip>
          <a:srcRect l="10706" t="2901" r="40786" b="-495"/>
          <a:stretch/>
        </p:blipFill>
        <p:spPr>
          <a:xfrm>
            <a:off x="5350873" y="0"/>
            <a:ext cx="3806687" cy="5180966"/>
          </a:xfrm>
          <a:prstGeom prst="rect">
            <a:avLst/>
          </a:prstGeom>
          <a:noFill/>
          <a:ln>
            <a:noFill/>
          </a:ln>
        </p:spPr>
      </p:pic>
      <p:sp>
        <p:nvSpPr>
          <p:cNvPr id="111" name="Google Shape;111;p58"/>
          <p:cNvSpPr/>
          <p:nvPr/>
        </p:nvSpPr>
        <p:spPr>
          <a:xfrm rot="-7235639">
            <a:off x="-554524" y="-1659679"/>
            <a:ext cx="7801870" cy="8462860"/>
          </a:xfrm>
          <a:custGeom>
            <a:avLst/>
            <a:gdLst/>
            <a:ahLst/>
            <a:cxnLst/>
            <a:rect l="l" t="t" r="r" b="b"/>
            <a:pathLst>
              <a:path w="10337685" h="11109864" extrusionOk="0">
                <a:moveTo>
                  <a:pt x="10337685" y="3490386"/>
                </a:moveTo>
                <a:lnTo>
                  <a:pt x="5832618" y="11109864"/>
                </a:lnTo>
                <a:lnTo>
                  <a:pt x="5775875" y="11080836"/>
                </a:lnTo>
                <a:cubicBezTo>
                  <a:pt x="5695574" y="11041953"/>
                  <a:pt x="5613939" y="11006746"/>
                  <a:pt x="5531765" y="10975405"/>
                </a:cubicBezTo>
                <a:cubicBezTo>
                  <a:pt x="4780452" y="10696213"/>
                  <a:pt x="3961522" y="10659477"/>
                  <a:pt x="3172643" y="10483146"/>
                </a:cubicBezTo>
                <a:cubicBezTo>
                  <a:pt x="2778204" y="10398654"/>
                  <a:pt x="2378130" y="10264569"/>
                  <a:pt x="2029709" y="10064359"/>
                </a:cubicBezTo>
                <a:cubicBezTo>
                  <a:pt x="1681287" y="9864149"/>
                  <a:pt x="1384518" y="9597814"/>
                  <a:pt x="1196690" y="9248825"/>
                </a:cubicBezTo>
                <a:cubicBezTo>
                  <a:pt x="926216" y="8749219"/>
                  <a:pt x="888652" y="8102669"/>
                  <a:pt x="445377" y="7742660"/>
                </a:cubicBezTo>
                <a:cubicBezTo>
                  <a:pt x="355219" y="7672863"/>
                  <a:pt x="255670" y="7617759"/>
                  <a:pt x="152364" y="7568166"/>
                </a:cubicBezTo>
                <a:lnTo>
                  <a:pt x="0" y="7499874"/>
                </a:lnTo>
                <a:lnTo>
                  <a:pt x="1079898" y="5673429"/>
                </a:lnTo>
                <a:lnTo>
                  <a:pt x="4434351" y="0"/>
                </a:lnTo>
                <a:close/>
              </a:path>
            </a:pathLst>
          </a:custGeom>
          <a:solidFill>
            <a:srgbClr val="0067B1"/>
          </a:solidFill>
          <a:ln w="12700" cap="flat" cmpd="sng">
            <a:solidFill>
              <a:srgbClr val="0067B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grpSp>
        <p:nvGrpSpPr>
          <p:cNvPr id="112" name="Google Shape;112;p58"/>
          <p:cNvGrpSpPr/>
          <p:nvPr/>
        </p:nvGrpSpPr>
        <p:grpSpPr>
          <a:xfrm>
            <a:off x="7507923" y="0"/>
            <a:ext cx="1497530" cy="1398071"/>
            <a:chOff x="10195294" y="-38496"/>
            <a:chExt cx="1996706" cy="1864094"/>
          </a:xfrm>
        </p:grpSpPr>
        <p:sp>
          <p:nvSpPr>
            <p:cNvPr id="113" name="Google Shape;113;p58"/>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114" name="Google Shape;114;p58" descr="A picture containing background pattern&#10;&#10;Description automatically generated"/>
            <p:cNvPicPr preferRelativeResize="0"/>
            <p:nvPr/>
          </p:nvPicPr>
          <p:blipFill rotWithShape="1">
            <a:blip r:embed="rId4">
              <a:alphaModFix/>
            </a:blip>
            <a:srcRect/>
            <a:stretch/>
          </p:blipFill>
          <p:spPr>
            <a:xfrm>
              <a:off x="10358002" y="184067"/>
              <a:ext cx="1683183" cy="98716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indico.egi.eu/event/5694/"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dashboard.cloud.egi.e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ccounting.egi.eu/cloud"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https://docs.egi.eu/users/compute/content-distribution/"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jpg"/><Relationship Id="rId10" Type="http://schemas.openxmlformats.org/officeDocument/2006/relationships/image" Target="../media/image50.jpg"/><Relationship Id="rId4" Type="http://schemas.openxmlformats.org/officeDocument/2006/relationships/image" Target="../media/image44.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hyperlink" Target="https://docs.egi.eu/" TargetMode="External"/><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body" idx="1"/>
          </p:nvPr>
        </p:nvSpPr>
        <p:spPr>
          <a:xfrm>
            <a:off x="727710" y="695714"/>
            <a:ext cx="6365279" cy="43662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100000"/>
              <a:buNone/>
            </a:pPr>
            <a:r>
              <a:rPr lang="en-GB"/>
              <a:t>Working with Compute</a:t>
            </a:r>
            <a:endParaRPr/>
          </a:p>
        </p:txBody>
      </p:sp>
      <p:sp>
        <p:nvSpPr>
          <p:cNvPr id="123" name="Google Shape;123;p14"/>
          <p:cNvSpPr txBox="1">
            <a:spLocks noGrp="1"/>
          </p:cNvSpPr>
          <p:nvPr>
            <p:ph type="body" idx="2"/>
          </p:nvPr>
        </p:nvSpPr>
        <p:spPr>
          <a:xfrm>
            <a:off x="727711" y="1236848"/>
            <a:ext cx="6365081" cy="48458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EOSC Compute Platform User Support Workshop</a:t>
            </a:r>
            <a:endParaRPr/>
          </a:p>
          <a:p>
            <a:pPr marL="0" lvl="0" indent="0" algn="l" rtl="0">
              <a:lnSpc>
                <a:spcPct val="100000"/>
              </a:lnSpc>
              <a:spcBef>
                <a:spcPts val="0"/>
              </a:spcBef>
              <a:spcAft>
                <a:spcPts val="0"/>
              </a:spcAft>
              <a:buSzPts val="1400"/>
              <a:buNone/>
            </a:pPr>
            <a:endParaRPr/>
          </a:p>
        </p:txBody>
      </p:sp>
      <p:sp>
        <p:nvSpPr>
          <p:cNvPr id="124" name="Google Shape;124;p14"/>
          <p:cNvSpPr txBox="1">
            <a:spLocks noGrp="1"/>
          </p:cNvSpPr>
          <p:nvPr>
            <p:ph type="body" idx="3"/>
          </p:nvPr>
        </p:nvSpPr>
        <p:spPr>
          <a:xfrm>
            <a:off x="727710" y="1837855"/>
            <a:ext cx="4565402" cy="9567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900"/>
              <a:buNone/>
            </a:pPr>
            <a:r>
              <a:rPr lang="en-GB"/>
              <a:t>Enol Fernández, EGI Foundation with the input from WP3/WP4/WP6 partners</a:t>
            </a:r>
            <a:endParaRPr/>
          </a:p>
        </p:txBody>
      </p:sp>
      <p:sp>
        <p:nvSpPr>
          <p:cNvPr id="125" name="Google Shape;125;p14"/>
          <p:cNvSpPr txBox="1">
            <a:spLocks noGrp="1"/>
          </p:cNvSpPr>
          <p:nvPr>
            <p:ph type="body" idx="4"/>
          </p:nvPr>
        </p:nvSpPr>
        <p:spPr>
          <a:xfrm>
            <a:off x="1983568" y="3635168"/>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900"/>
              <a:buNone/>
            </a:pPr>
            <a:r>
              <a:rPr lang="en-GB"/>
              <a:t>Public</a:t>
            </a:r>
            <a:endParaRPr/>
          </a:p>
        </p:txBody>
      </p:sp>
      <p:sp>
        <p:nvSpPr>
          <p:cNvPr id="126" name="Google Shape;126;p14"/>
          <p:cNvSpPr txBox="1">
            <a:spLocks noGrp="1"/>
          </p:cNvSpPr>
          <p:nvPr>
            <p:ph type="body" idx="5"/>
          </p:nvPr>
        </p:nvSpPr>
        <p:spPr>
          <a:xfrm>
            <a:off x="1983567" y="4263329"/>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900"/>
              <a:buNone/>
            </a:pPr>
            <a:r>
              <a:rPr lang="en-GB"/>
              <a:t>Project Consortium</a:t>
            </a:r>
            <a:endParaRPr/>
          </a:p>
        </p:txBody>
      </p:sp>
      <p:sp>
        <p:nvSpPr>
          <p:cNvPr id="127" name="Google Shape;127;p14"/>
          <p:cNvSpPr txBox="1">
            <a:spLocks noGrp="1"/>
          </p:cNvSpPr>
          <p:nvPr>
            <p:ph type="body" idx="6"/>
          </p:nvPr>
        </p:nvSpPr>
        <p:spPr>
          <a:xfrm>
            <a:off x="1983568" y="3946665"/>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900"/>
              <a:buNone/>
            </a:pPr>
            <a:r>
              <a:rPr lang="en-GB"/>
              <a:t>EGI Foundation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3"/>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Creating your own images</a:t>
            </a:r>
            <a:endParaRPr/>
          </a:p>
        </p:txBody>
      </p:sp>
      <p:sp>
        <p:nvSpPr>
          <p:cNvPr id="251" name="Google Shape;251;p23"/>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
        <p:nvSpPr>
          <p:cNvPr id="252" name="Google Shape;252;p23"/>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Why?</a:t>
            </a:r>
            <a:endParaRPr/>
          </a:p>
          <a:p>
            <a:pPr marL="342900" lvl="0" indent="-342900" algn="l" rtl="0">
              <a:lnSpc>
                <a:spcPct val="100000"/>
              </a:lnSpc>
              <a:spcBef>
                <a:spcPts val="0"/>
              </a:spcBef>
              <a:spcAft>
                <a:spcPts val="0"/>
              </a:spcAft>
              <a:buSzPts val="2000"/>
              <a:buFont typeface="Calibri"/>
              <a:buChar char="-"/>
            </a:pPr>
            <a:r>
              <a:rPr lang="en-GB"/>
              <a:t>Custom OS</a:t>
            </a:r>
            <a:endParaRPr/>
          </a:p>
          <a:p>
            <a:pPr marL="342900" lvl="0" indent="-342900" algn="l" rtl="0">
              <a:lnSpc>
                <a:spcPct val="100000"/>
              </a:lnSpc>
              <a:spcBef>
                <a:spcPts val="0"/>
              </a:spcBef>
              <a:spcAft>
                <a:spcPts val="0"/>
              </a:spcAft>
              <a:buSzPts val="2000"/>
              <a:buFont typeface="Calibri"/>
              <a:buChar char="-"/>
            </a:pPr>
            <a:r>
              <a:rPr lang="en-GB"/>
              <a:t>Complex / time consuming installation of applications – need quick start up of VMs</a:t>
            </a:r>
            <a:endParaRPr/>
          </a:p>
          <a:p>
            <a:pPr marL="342900" lvl="0" indent="-342900" algn="l" rtl="0">
              <a:lnSpc>
                <a:spcPct val="100000"/>
              </a:lnSpc>
              <a:spcBef>
                <a:spcPts val="0"/>
              </a:spcBef>
              <a:spcAft>
                <a:spcPts val="0"/>
              </a:spcAft>
              <a:buSzPts val="2000"/>
              <a:buFont typeface="Calibri"/>
              <a:buChar char="-"/>
            </a:pPr>
            <a:r>
              <a:rPr lang="en-GB"/>
              <a:t>Reduce number of moving parts of your software stack</a:t>
            </a:r>
            <a:endParaRPr/>
          </a:p>
        </p:txBody>
      </p:sp>
      <p:sp>
        <p:nvSpPr>
          <p:cNvPr id="253" name="Google Shape;253;p23"/>
          <p:cNvSpPr txBox="1">
            <a:spLocks noGrp="1"/>
          </p:cNvSpPr>
          <p:nvPr>
            <p:ph type="body" idx="3"/>
          </p:nvPr>
        </p:nvSpPr>
        <p:spPr>
          <a:xfrm>
            <a:off x="4649932" y="1369219"/>
            <a:ext cx="4317422"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How?</a:t>
            </a:r>
            <a:endParaRPr/>
          </a:p>
          <a:p>
            <a:pPr marL="342900" lvl="0" indent="-342900" algn="l" rtl="0">
              <a:lnSpc>
                <a:spcPct val="100000"/>
              </a:lnSpc>
              <a:spcBef>
                <a:spcPts val="0"/>
              </a:spcBef>
              <a:spcAft>
                <a:spcPts val="0"/>
              </a:spcAft>
              <a:buSzPts val="2000"/>
              <a:buFont typeface="Calibri"/>
              <a:buChar char="-"/>
            </a:pPr>
            <a:r>
              <a:rPr lang="en-GB"/>
              <a:t>Start from scratch: create a VM, install OS, install software, then export this image</a:t>
            </a:r>
            <a:endParaRPr/>
          </a:p>
          <a:p>
            <a:pPr marL="342900" lvl="0" indent="-342900" algn="l" rtl="0">
              <a:lnSpc>
                <a:spcPct val="100000"/>
              </a:lnSpc>
              <a:spcBef>
                <a:spcPts val="0"/>
              </a:spcBef>
              <a:spcAft>
                <a:spcPts val="0"/>
              </a:spcAft>
              <a:buSzPts val="2000"/>
              <a:buFont typeface="Calibri"/>
              <a:buChar char="-"/>
            </a:pPr>
            <a:r>
              <a:rPr lang="en-GB"/>
              <a:t>Start from existing VM: spawn VM, reconfigure, install software then snapshot it</a:t>
            </a:r>
            <a:endParaRPr/>
          </a:p>
          <a:p>
            <a:pPr marL="342900" lvl="0" indent="-215900" algn="l" rtl="0">
              <a:lnSpc>
                <a:spcPct val="100000"/>
              </a:lnSpc>
              <a:spcBef>
                <a:spcPts val="0"/>
              </a:spcBef>
              <a:spcAft>
                <a:spcPts val="0"/>
              </a:spcAft>
              <a:buSzPts val="2000"/>
              <a:buFont typeface="Calibri"/>
              <a:buNone/>
            </a:pPr>
            <a:endParaRPr/>
          </a:p>
          <a:p>
            <a:pPr marL="0" lvl="0" indent="0" algn="l" rtl="0">
              <a:lnSpc>
                <a:spcPct val="100000"/>
              </a:lnSpc>
              <a:spcBef>
                <a:spcPts val="0"/>
              </a:spcBef>
              <a:spcAft>
                <a:spcPts val="0"/>
              </a:spcAft>
              <a:buNone/>
            </a:pPr>
            <a:r>
              <a:rPr lang="en-GB"/>
              <a:t> </a:t>
            </a:r>
            <a:endParaRPr/>
          </a:p>
        </p:txBody>
      </p:sp>
      <p:sp>
        <p:nvSpPr>
          <p:cNvPr id="254" name="Google Shape;254;p23"/>
          <p:cNvSpPr txBox="1"/>
          <p:nvPr/>
        </p:nvSpPr>
        <p:spPr>
          <a:xfrm>
            <a:off x="1115568" y="3991922"/>
            <a:ext cx="741578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i="0" u="none" strike="noStrike" cap="none" dirty="0">
                <a:solidFill>
                  <a:srgbClr val="000000"/>
                </a:solidFill>
                <a:latin typeface="Arial"/>
                <a:ea typeface="Arial"/>
                <a:cs typeface="Arial"/>
                <a:sym typeface="Arial"/>
              </a:rPr>
              <a:t>Learn more: https://</a:t>
            </a:r>
            <a:r>
              <a:rPr lang="en-GB" sz="1600" i="0" u="none" strike="noStrike" cap="none" dirty="0" err="1">
                <a:solidFill>
                  <a:srgbClr val="000000"/>
                </a:solidFill>
                <a:latin typeface="Arial"/>
                <a:ea typeface="Arial"/>
                <a:cs typeface="Arial"/>
                <a:sym typeface="Arial"/>
              </a:rPr>
              <a:t>docs.egi.eu</a:t>
            </a:r>
            <a:r>
              <a:rPr lang="en-GB" sz="1600" i="0" u="none" strike="noStrike" cap="none" dirty="0">
                <a:solidFill>
                  <a:srgbClr val="000000"/>
                </a:solidFill>
                <a:latin typeface="Arial"/>
                <a:ea typeface="Arial"/>
                <a:cs typeface="Arial"/>
                <a:sym typeface="Arial"/>
              </a:rPr>
              <a:t>/users/compute/cloud-compute/images/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EGI Images</a:t>
            </a:r>
            <a:endParaRPr/>
          </a:p>
        </p:txBody>
      </p:sp>
      <p:sp>
        <p:nvSpPr>
          <p:cNvPr id="260" name="Google Shape;260;p24"/>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Arial"/>
              <a:buChar char="•"/>
            </a:pPr>
            <a:r>
              <a:rPr lang="en-GB"/>
              <a:t>Set of basic OS images prepared to work with all providers</a:t>
            </a:r>
            <a:endParaRPr/>
          </a:p>
          <a:p>
            <a:pPr marL="342900" lvl="0" indent="-342900" algn="l" rtl="0">
              <a:lnSpc>
                <a:spcPct val="100000"/>
              </a:lnSpc>
              <a:spcBef>
                <a:spcPts val="0"/>
              </a:spcBef>
              <a:spcAft>
                <a:spcPts val="0"/>
              </a:spcAft>
              <a:buSzPts val="2000"/>
              <a:buFont typeface="Arial"/>
              <a:buChar char="•"/>
            </a:pPr>
            <a:r>
              <a:rPr lang="en-GB"/>
              <a:t>Updated regularly, at least every 6 months or earlier if security vulnerabilities are found</a:t>
            </a:r>
            <a:endParaRPr/>
          </a:p>
          <a:p>
            <a:pPr marL="342900" lvl="0" indent="-342900" algn="l" rtl="0">
              <a:lnSpc>
                <a:spcPct val="100000"/>
              </a:lnSpc>
              <a:spcBef>
                <a:spcPts val="0"/>
              </a:spcBef>
              <a:spcAft>
                <a:spcPts val="0"/>
              </a:spcAft>
              <a:buSzPts val="2000"/>
              <a:buFont typeface="Arial"/>
              <a:buChar char="•"/>
            </a:pPr>
            <a:r>
              <a:rPr lang="en-GB"/>
              <a:t>Automatic build with packer + ansible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https://github.com/EGI-Federation/fedcloud-vmi-templates/</a:t>
            </a:r>
            <a:endParaRPr/>
          </a:p>
        </p:txBody>
      </p:sp>
      <p:sp>
        <p:nvSpPr>
          <p:cNvPr id="261" name="Google Shape;261;p24"/>
          <p:cNvSpPr txBox="1">
            <a:spLocks noGrp="1"/>
          </p:cNvSpPr>
          <p:nvPr>
            <p:ph type="body" idx="3"/>
          </p:nvPr>
        </p:nvSpPr>
        <p:spPr>
          <a:xfrm>
            <a:off x="4649932" y="1369219"/>
            <a:ext cx="4317422"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pic>
        <p:nvPicPr>
          <p:cNvPr id="262" name="Google Shape;262;p24" descr="Graphical user interface, text, application&#10;&#10;Description automatically generated"/>
          <p:cNvPicPr preferRelativeResize="0"/>
          <p:nvPr/>
        </p:nvPicPr>
        <p:blipFill rotWithShape="1">
          <a:blip r:embed="rId3">
            <a:alphaModFix/>
          </a:blip>
          <a:srcRect/>
          <a:stretch/>
        </p:blipFill>
        <p:spPr>
          <a:xfrm>
            <a:off x="4494069" y="997690"/>
            <a:ext cx="4628563" cy="41458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AppDB</a:t>
            </a:r>
            <a:endParaRPr/>
          </a:p>
        </p:txBody>
      </p:sp>
      <p:sp>
        <p:nvSpPr>
          <p:cNvPr id="268" name="Google Shape;268;p25"/>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
        <p:nvSpPr>
          <p:cNvPr id="269" name="Google Shape;269;p25"/>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GB" b="1"/>
              <a:t>Common registry for Virtual Appliances (VA)</a:t>
            </a:r>
            <a:endParaRPr/>
          </a:p>
          <a:p>
            <a:pPr marL="514350" lvl="1" indent="-171450" algn="l" rtl="0">
              <a:lnSpc>
                <a:spcPct val="80000"/>
              </a:lnSpc>
              <a:spcBef>
                <a:spcPts val="0"/>
              </a:spcBef>
              <a:spcAft>
                <a:spcPts val="0"/>
              </a:spcAft>
              <a:buSzPts val="1800"/>
              <a:buChar char="▪"/>
            </a:pPr>
            <a:r>
              <a:rPr lang="en-GB"/>
              <a:t>VM image + metadata</a:t>
            </a:r>
            <a:endParaRPr/>
          </a:p>
          <a:p>
            <a:pPr marL="514350" lvl="1" indent="-171450" algn="l" rtl="0">
              <a:lnSpc>
                <a:spcPct val="80000"/>
              </a:lnSpc>
              <a:spcBef>
                <a:spcPts val="0"/>
              </a:spcBef>
              <a:spcAft>
                <a:spcPts val="0"/>
              </a:spcAft>
              <a:buSzPts val="1800"/>
              <a:buChar char="▪"/>
            </a:pPr>
            <a:r>
              <a:rPr lang="en-GB"/>
              <a:t>Available for running at the EGI providers or on any hypervisor</a:t>
            </a:r>
            <a:endParaRPr/>
          </a:p>
          <a:p>
            <a:pPr marL="514350" lvl="1" indent="-57150" algn="l" rtl="0">
              <a:lnSpc>
                <a:spcPct val="80000"/>
              </a:lnSpc>
              <a:spcBef>
                <a:spcPts val="0"/>
              </a:spcBef>
              <a:spcAft>
                <a:spcPts val="0"/>
              </a:spcAft>
              <a:buSzPts val="1800"/>
              <a:buNone/>
            </a:pPr>
            <a:endParaRPr/>
          </a:p>
          <a:p>
            <a:pPr marL="0" lvl="0" indent="0" algn="l" rtl="0">
              <a:lnSpc>
                <a:spcPct val="80000"/>
              </a:lnSpc>
              <a:spcBef>
                <a:spcPts val="0"/>
              </a:spcBef>
              <a:spcAft>
                <a:spcPts val="0"/>
              </a:spcAft>
              <a:buNone/>
            </a:pPr>
            <a:r>
              <a:rPr lang="en-GB" b="1"/>
              <a:t>Community-level </a:t>
            </a:r>
            <a:r>
              <a:rPr lang="en-GB"/>
              <a:t>management of VAs</a:t>
            </a:r>
            <a:endParaRPr/>
          </a:p>
          <a:p>
            <a:pPr marL="514350" lvl="1" indent="-171450" algn="l" rtl="0">
              <a:lnSpc>
                <a:spcPct val="80000"/>
              </a:lnSpc>
              <a:spcBef>
                <a:spcPts val="0"/>
              </a:spcBef>
              <a:spcAft>
                <a:spcPts val="0"/>
              </a:spcAft>
              <a:buSzPts val="1800"/>
              <a:buChar char="▪"/>
            </a:pPr>
            <a:r>
              <a:rPr lang="en-GB"/>
              <a:t>Get the needed software on all providers automatically</a:t>
            </a:r>
            <a:endParaRPr/>
          </a:p>
          <a:p>
            <a:pPr marL="514350" lvl="1" indent="-171450" algn="l" rtl="0">
              <a:lnSpc>
                <a:spcPct val="80000"/>
              </a:lnSpc>
              <a:spcBef>
                <a:spcPts val="0"/>
              </a:spcBef>
              <a:spcAft>
                <a:spcPts val="0"/>
              </a:spcAft>
              <a:buSzPts val="1800"/>
              <a:buChar char="▪"/>
            </a:pPr>
            <a:r>
              <a:rPr lang="en-GB"/>
              <a:t>Control what can be executed</a:t>
            </a:r>
            <a:endParaRPr/>
          </a:p>
        </p:txBody>
      </p:sp>
      <p:pic>
        <p:nvPicPr>
          <p:cNvPr id="270" name="Google Shape;270;p25" descr="Graphical user interface, website&#10;&#10;Description automatically generated"/>
          <p:cNvPicPr preferRelativeResize="0"/>
          <p:nvPr/>
        </p:nvPicPr>
        <p:blipFill rotWithShape="1">
          <a:blip r:embed="rId3">
            <a:alphaModFix/>
          </a:blip>
          <a:srcRect/>
          <a:stretch/>
        </p:blipFill>
        <p:spPr>
          <a:xfrm>
            <a:off x="4202112" y="886504"/>
            <a:ext cx="4645449" cy="4087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6"/>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AppDB Community images</a:t>
            </a:r>
            <a:endParaRPr/>
          </a:p>
        </p:txBody>
      </p:sp>
      <p:sp>
        <p:nvSpPr>
          <p:cNvPr id="276" name="Google Shape;276;p26"/>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pic>
        <p:nvPicPr>
          <p:cNvPr id="277" name="Google Shape;277;p26" descr="A picture containing text, screenshot, indoor&#10;&#10;Description automatically generated"/>
          <p:cNvPicPr preferRelativeResize="0"/>
          <p:nvPr/>
        </p:nvPicPr>
        <p:blipFill rotWithShape="1">
          <a:blip r:embed="rId3">
            <a:alphaModFix/>
          </a:blip>
          <a:srcRect/>
          <a:stretch/>
        </p:blipFill>
        <p:spPr>
          <a:xfrm>
            <a:off x="1380744" y="628358"/>
            <a:ext cx="6566489" cy="47583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Acces layers</a:t>
            </a:r>
            <a:endParaRPr/>
          </a:p>
        </p:txBody>
      </p:sp>
      <p:sp>
        <p:nvSpPr>
          <p:cNvPr id="283" name="Google Shape;283;p27"/>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
        <p:nvSpPr>
          <p:cNvPr id="284" name="Google Shape;284;p27"/>
          <p:cNvSpPr txBox="1"/>
          <p:nvPr/>
        </p:nvSpPr>
        <p:spPr>
          <a:xfrm>
            <a:off x="442902" y="3858374"/>
            <a:ext cx="97757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Direct API</a:t>
            </a:r>
            <a:endParaRPr/>
          </a:p>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Access</a:t>
            </a:r>
            <a:endParaRPr/>
          </a:p>
        </p:txBody>
      </p:sp>
      <p:sp>
        <p:nvSpPr>
          <p:cNvPr id="285" name="Google Shape;285;p27"/>
          <p:cNvSpPr txBox="1"/>
          <p:nvPr/>
        </p:nvSpPr>
        <p:spPr>
          <a:xfrm>
            <a:off x="442902" y="1601734"/>
            <a:ext cx="1053494"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GUI Access</a:t>
            </a:r>
            <a:endParaRPr/>
          </a:p>
        </p:txBody>
      </p:sp>
      <p:sp>
        <p:nvSpPr>
          <p:cNvPr id="286" name="Google Shape;286;p27"/>
          <p:cNvSpPr txBox="1"/>
          <p:nvPr/>
        </p:nvSpPr>
        <p:spPr>
          <a:xfrm>
            <a:off x="442902" y="2614637"/>
            <a:ext cx="986167"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Federated</a:t>
            </a:r>
            <a:endParaRPr/>
          </a:p>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Access</a:t>
            </a:r>
            <a:endParaRPr/>
          </a:p>
        </p:txBody>
      </p:sp>
      <p:cxnSp>
        <p:nvCxnSpPr>
          <p:cNvPr id="287" name="Google Shape;287;p27"/>
          <p:cNvCxnSpPr/>
          <p:nvPr/>
        </p:nvCxnSpPr>
        <p:spPr>
          <a:xfrm>
            <a:off x="442902" y="2269768"/>
            <a:ext cx="7089265" cy="0"/>
          </a:xfrm>
          <a:prstGeom prst="straightConnector1">
            <a:avLst/>
          </a:prstGeom>
          <a:noFill/>
          <a:ln w="28575" cap="flat" cmpd="sng">
            <a:solidFill>
              <a:schemeClr val="dk1"/>
            </a:solidFill>
            <a:prstDash val="solid"/>
            <a:round/>
            <a:headEnd type="none" w="sm" len="sm"/>
            <a:tailEnd type="none" w="sm" len="sm"/>
          </a:ln>
        </p:spPr>
      </p:cxnSp>
      <p:cxnSp>
        <p:nvCxnSpPr>
          <p:cNvPr id="288" name="Google Shape;288;p27"/>
          <p:cNvCxnSpPr/>
          <p:nvPr/>
        </p:nvCxnSpPr>
        <p:spPr>
          <a:xfrm>
            <a:off x="442902" y="3513504"/>
            <a:ext cx="7089265" cy="0"/>
          </a:xfrm>
          <a:prstGeom prst="straightConnector1">
            <a:avLst/>
          </a:prstGeom>
          <a:noFill/>
          <a:ln w="28575" cap="flat" cmpd="sng">
            <a:solidFill>
              <a:schemeClr val="dk1"/>
            </a:solidFill>
            <a:prstDash val="solid"/>
            <a:round/>
            <a:headEnd type="none" w="sm" len="sm"/>
            <a:tailEnd type="none" w="sm" len="sm"/>
          </a:ln>
        </p:spPr>
      </p:cxnSp>
      <p:pic>
        <p:nvPicPr>
          <p:cNvPr id="289" name="Google Shape;289;p27" descr="A black rectangle with a black background&#10;&#10;Description automatically generated with low confidence"/>
          <p:cNvPicPr preferRelativeResize="0"/>
          <p:nvPr/>
        </p:nvPicPr>
        <p:blipFill rotWithShape="1">
          <a:blip r:embed="rId3">
            <a:alphaModFix/>
          </a:blip>
          <a:srcRect/>
          <a:stretch/>
        </p:blipFill>
        <p:spPr>
          <a:xfrm>
            <a:off x="7857894" y="3120566"/>
            <a:ext cx="737808" cy="737808"/>
          </a:xfrm>
          <a:prstGeom prst="rect">
            <a:avLst/>
          </a:prstGeom>
          <a:noFill/>
          <a:ln>
            <a:noFill/>
          </a:ln>
        </p:spPr>
      </p:pic>
      <p:pic>
        <p:nvPicPr>
          <p:cNvPr id="290" name="Google Shape;290;p27" descr="A black rectangle with a black background&#10;&#10;Description automatically generated with low confidence"/>
          <p:cNvPicPr preferRelativeResize="0"/>
          <p:nvPr/>
        </p:nvPicPr>
        <p:blipFill rotWithShape="1">
          <a:blip r:embed="rId4">
            <a:alphaModFix/>
          </a:blip>
          <a:srcRect/>
          <a:stretch/>
        </p:blipFill>
        <p:spPr>
          <a:xfrm>
            <a:off x="7822070" y="1520171"/>
            <a:ext cx="737807" cy="737807"/>
          </a:xfrm>
          <a:prstGeom prst="rect">
            <a:avLst/>
          </a:prstGeom>
          <a:noFill/>
          <a:ln>
            <a:noFill/>
          </a:ln>
        </p:spPr>
      </p:pic>
      <p:sp>
        <p:nvSpPr>
          <p:cNvPr id="291" name="Google Shape;291;p27"/>
          <p:cNvSpPr txBox="1"/>
          <p:nvPr/>
        </p:nvSpPr>
        <p:spPr>
          <a:xfrm>
            <a:off x="7690643" y="3756128"/>
            <a:ext cx="108395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rgbClr val="000000"/>
                </a:solidFill>
                <a:latin typeface="Arial"/>
                <a:ea typeface="Arial"/>
                <a:cs typeface="Arial"/>
                <a:sym typeface="Arial"/>
              </a:rPr>
              <a:t>Developers/</a:t>
            </a:r>
            <a:endParaRPr/>
          </a:p>
          <a:p>
            <a:pPr marL="0" marR="0" lvl="0" indent="0" algn="ctr" rtl="0">
              <a:lnSpc>
                <a:spcPct val="100000"/>
              </a:lnSpc>
              <a:spcBef>
                <a:spcPts val="0"/>
              </a:spcBef>
              <a:spcAft>
                <a:spcPts val="0"/>
              </a:spcAft>
              <a:buNone/>
            </a:pPr>
            <a:r>
              <a:rPr lang="en-GB" sz="1100" b="0" i="0" u="none" strike="noStrike" cap="none">
                <a:solidFill>
                  <a:srgbClr val="000000"/>
                </a:solidFill>
                <a:latin typeface="Arial"/>
                <a:ea typeface="Arial"/>
                <a:cs typeface="Arial"/>
                <a:sym typeface="Arial"/>
              </a:rPr>
              <a:t>Advanced users</a:t>
            </a:r>
            <a:endParaRPr/>
          </a:p>
        </p:txBody>
      </p:sp>
      <p:sp>
        <p:nvSpPr>
          <p:cNvPr id="292" name="Google Shape;292;p27"/>
          <p:cNvSpPr txBox="1"/>
          <p:nvPr/>
        </p:nvSpPr>
        <p:spPr>
          <a:xfrm>
            <a:off x="7809351" y="2160688"/>
            <a:ext cx="750526"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a:solidFill>
                  <a:srgbClr val="000000"/>
                </a:solidFill>
                <a:latin typeface="Arial"/>
                <a:ea typeface="Arial"/>
                <a:cs typeface="Arial"/>
                <a:sym typeface="Arial"/>
              </a:rPr>
              <a:t>GUI Users</a:t>
            </a:r>
            <a:endParaRPr/>
          </a:p>
        </p:txBody>
      </p:sp>
      <p:pic>
        <p:nvPicPr>
          <p:cNvPr id="293" name="Google Shape;293;p27" descr="Download The OpenStack Logo - OpenStack is open source software for  creating private and public clouds."/>
          <p:cNvPicPr preferRelativeResize="0"/>
          <p:nvPr/>
        </p:nvPicPr>
        <p:blipFill rotWithShape="1">
          <a:blip r:embed="rId5">
            <a:alphaModFix/>
          </a:blip>
          <a:srcRect/>
          <a:stretch/>
        </p:blipFill>
        <p:spPr>
          <a:xfrm>
            <a:off x="1832530" y="3971571"/>
            <a:ext cx="1694985" cy="301919"/>
          </a:xfrm>
          <a:prstGeom prst="rect">
            <a:avLst/>
          </a:prstGeom>
          <a:noFill/>
          <a:ln>
            <a:noFill/>
          </a:ln>
        </p:spPr>
      </p:pic>
      <p:pic>
        <p:nvPicPr>
          <p:cNvPr id="294" name="Google Shape;294;p27" descr="Download The OpenStack Logo - OpenStack is open source software for  creating private and public clouds."/>
          <p:cNvPicPr preferRelativeResize="0"/>
          <p:nvPr/>
        </p:nvPicPr>
        <p:blipFill rotWithShape="1">
          <a:blip r:embed="rId5">
            <a:alphaModFix/>
          </a:blip>
          <a:srcRect/>
          <a:stretch/>
        </p:blipFill>
        <p:spPr>
          <a:xfrm>
            <a:off x="1832530" y="1612356"/>
            <a:ext cx="1694985" cy="301919"/>
          </a:xfrm>
          <a:prstGeom prst="rect">
            <a:avLst/>
          </a:prstGeom>
          <a:noFill/>
          <a:ln>
            <a:noFill/>
          </a:ln>
        </p:spPr>
      </p:pic>
      <p:pic>
        <p:nvPicPr>
          <p:cNvPr id="295" name="Google Shape;295;p27" descr="Logo"/>
          <p:cNvPicPr preferRelativeResize="0"/>
          <p:nvPr/>
        </p:nvPicPr>
        <p:blipFill rotWithShape="1">
          <a:blip r:embed="rId6">
            <a:alphaModFix/>
          </a:blip>
          <a:srcRect/>
          <a:stretch/>
        </p:blipFill>
        <p:spPr>
          <a:xfrm>
            <a:off x="1832530" y="2528941"/>
            <a:ext cx="737808" cy="682472"/>
          </a:xfrm>
          <a:prstGeom prst="rect">
            <a:avLst/>
          </a:prstGeom>
          <a:noFill/>
          <a:ln>
            <a:noFill/>
          </a:ln>
        </p:spPr>
      </p:pic>
      <p:pic>
        <p:nvPicPr>
          <p:cNvPr id="296" name="Google Shape;296;p27" descr="Home"/>
          <p:cNvPicPr preferRelativeResize="0"/>
          <p:nvPr/>
        </p:nvPicPr>
        <p:blipFill rotWithShape="1">
          <a:blip r:embed="rId7">
            <a:alphaModFix/>
          </a:blip>
          <a:srcRect/>
          <a:stretch/>
        </p:blipFill>
        <p:spPr>
          <a:xfrm>
            <a:off x="3542247" y="2550399"/>
            <a:ext cx="1509576" cy="682473"/>
          </a:xfrm>
          <a:prstGeom prst="rect">
            <a:avLst/>
          </a:prstGeom>
          <a:noFill/>
          <a:ln>
            <a:noFill/>
          </a:ln>
        </p:spPr>
      </p:pic>
      <p:pic>
        <p:nvPicPr>
          <p:cNvPr id="297" name="Google Shape;297;p27" descr="Home"/>
          <p:cNvPicPr preferRelativeResize="0"/>
          <p:nvPr/>
        </p:nvPicPr>
        <p:blipFill rotWithShape="1">
          <a:blip r:embed="rId7">
            <a:alphaModFix/>
          </a:blip>
          <a:srcRect/>
          <a:stretch/>
        </p:blipFill>
        <p:spPr>
          <a:xfrm>
            <a:off x="5838297" y="1470465"/>
            <a:ext cx="1509576" cy="682473"/>
          </a:xfrm>
          <a:prstGeom prst="rect">
            <a:avLst/>
          </a:prstGeom>
          <a:noFill/>
          <a:ln>
            <a:noFill/>
          </a:ln>
        </p:spPr>
      </p:pic>
      <p:pic>
        <p:nvPicPr>
          <p:cNvPr id="298" name="Google Shape;298;p27"/>
          <p:cNvPicPr preferRelativeResize="0"/>
          <p:nvPr/>
        </p:nvPicPr>
        <p:blipFill rotWithShape="1">
          <a:blip r:embed="rId8">
            <a:alphaModFix/>
          </a:blip>
          <a:srcRect/>
          <a:stretch/>
        </p:blipFill>
        <p:spPr>
          <a:xfrm>
            <a:off x="4324181" y="1433266"/>
            <a:ext cx="717450" cy="672625"/>
          </a:xfrm>
          <a:prstGeom prst="rect">
            <a:avLst/>
          </a:prstGeom>
          <a:noFill/>
          <a:ln>
            <a:noFill/>
          </a:ln>
        </p:spPr>
      </p:pic>
      <p:pic>
        <p:nvPicPr>
          <p:cNvPr id="299" name="Google Shape;299;p27"/>
          <p:cNvPicPr preferRelativeResize="0"/>
          <p:nvPr/>
        </p:nvPicPr>
        <p:blipFill rotWithShape="1">
          <a:blip r:embed="rId9">
            <a:alphaModFix/>
          </a:blip>
          <a:srcRect l="26976" r="17584"/>
          <a:stretch/>
        </p:blipFill>
        <p:spPr>
          <a:xfrm>
            <a:off x="6574708" y="2814565"/>
            <a:ext cx="685334" cy="612001"/>
          </a:xfrm>
          <a:prstGeom prst="rect">
            <a:avLst/>
          </a:prstGeom>
          <a:solidFill>
            <a:schemeClr val="lt1"/>
          </a:solidFill>
          <a:ln>
            <a:noFill/>
          </a:ln>
        </p:spPr>
      </p:pic>
      <p:pic>
        <p:nvPicPr>
          <p:cNvPr id="300" name="Google Shape;300;p27"/>
          <p:cNvPicPr preferRelativeResize="0"/>
          <p:nvPr/>
        </p:nvPicPr>
        <p:blipFill rotWithShape="1">
          <a:blip r:embed="rId10">
            <a:alphaModFix/>
          </a:blip>
          <a:srcRect/>
          <a:stretch/>
        </p:blipFill>
        <p:spPr>
          <a:xfrm>
            <a:off x="5474593" y="2751816"/>
            <a:ext cx="847107" cy="673200"/>
          </a:xfrm>
          <a:prstGeom prst="rect">
            <a:avLst/>
          </a:prstGeom>
          <a:noFill/>
          <a:ln>
            <a:noFill/>
          </a:ln>
        </p:spPr>
      </p:pic>
      <p:pic>
        <p:nvPicPr>
          <p:cNvPr id="301" name="Google Shape;301;p27"/>
          <p:cNvPicPr preferRelativeResize="0"/>
          <p:nvPr/>
        </p:nvPicPr>
        <p:blipFill rotWithShape="1">
          <a:blip r:embed="rId11">
            <a:alphaModFix/>
          </a:blip>
          <a:srcRect/>
          <a:stretch/>
        </p:blipFill>
        <p:spPr>
          <a:xfrm>
            <a:off x="5898146" y="2343035"/>
            <a:ext cx="766225" cy="766193"/>
          </a:xfrm>
          <a:prstGeom prst="rect">
            <a:avLst/>
          </a:prstGeom>
          <a:noFill/>
          <a:ln>
            <a:noFill/>
          </a:ln>
        </p:spPr>
      </p:pic>
      <p:sp>
        <p:nvSpPr>
          <p:cNvPr id="302" name="Google Shape;302;p27" descr="HashiCorp Brand"/>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03" name="Google Shape;303;p27" descr="Terraform vs Ansible: Key Differences Between DevOps tools"/>
          <p:cNvPicPr preferRelativeResize="0"/>
          <p:nvPr/>
        </p:nvPicPr>
        <p:blipFill rotWithShape="1">
          <a:blip r:embed="rId12">
            <a:alphaModFix/>
          </a:blip>
          <a:srcRect/>
          <a:stretch/>
        </p:blipFill>
        <p:spPr>
          <a:xfrm>
            <a:off x="6807510" y="2401784"/>
            <a:ext cx="966287" cy="4444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fedcloudclient is a simple but powerful client tool for working with OpenStack sites</a:t>
            </a:r>
            <a:endParaRPr/>
          </a:p>
          <a:p>
            <a:pPr marL="0" lvl="0" indent="0" algn="l" rtl="0">
              <a:lnSpc>
                <a:spcPct val="100000"/>
              </a:lnSpc>
              <a:spcBef>
                <a:spcPts val="0"/>
              </a:spcBef>
              <a:spcAft>
                <a:spcPts val="0"/>
              </a:spcAft>
              <a:buNone/>
            </a:pPr>
            <a:r>
              <a:rPr lang="en-GB"/>
              <a:t>in EGI Cloud infrastructure:</a:t>
            </a:r>
            <a:endParaRPr/>
          </a:p>
          <a:p>
            <a:pPr marL="342900" lvl="0" indent="-342900" algn="l" rtl="0">
              <a:lnSpc>
                <a:spcPct val="100000"/>
              </a:lnSpc>
              <a:spcBef>
                <a:spcPts val="0"/>
              </a:spcBef>
              <a:spcAft>
                <a:spcPts val="0"/>
              </a:spcAft>
              <a:buSzPts val="2000"/>
              <a:buFont typeface="Calibri"/>
              <a:buChar char="-"/>
            </a:pPr>
            <a:r>
              <a:rPr lang="en-GB"/>
              <a:t>Simple: setup in one minute, no privileges required, intuitive syntax</a:t>
            </a:r>
            <a:endParaRPr/>
          </a:p>
          <a:p>
            <a:pPr marL="342900" lvl="0" indent="-342900" algn="l" rtl="0">
              <a:lnSpc>
                <a:spcPct val="100000"/>
              </a:lnSpc>
              <a:spcBef>
                <a:spcPts val="0"/>
              </a:spcBef>
              <a:spcAft>
                <a:spcPts val="0"/>
              </a:spcAft>
              <a:buSzPts val="2000"/>
              <a:buFont typeface="Calibri"/>
              <a:buChar char="-"/>
            </a:pPr>
            <a:r>
              <a:rPr lang="en-GB"/>
              <a:t>Powerful: can work with all sites, all VOs, customisable, extensible, advanced Options</a:t>
            </a:r>
            <a:endParaRPr/>
          </a:p>
          <a:p>
            <a:pPr marL="342900" lvl="0" indent="-342900" algn="l" rtl="0">
              <a:lnSpc>
                <a:spcPct val="100000"/>
              </a:lnSpc>
              <a:spcBef>
                <a:spcPts val="0"/>
              </a:spcBef>
              <a:spcAft>
                <a:spcPts val="0"/>
              </a:spcAft>
              <a:buSzPts val="2000"/>
              <a:buFont typeface="Calibri"/>
              <a:buChar char="-"/>
            </a:pPr>
            <a:r>
              <a:rPr lang="en-GB"/>
              <a:t>Federated: considers EGI Cloud infrastructure as a whole, sites and VOs are just parameters of the client</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Learn more: </a:t>
            </a:r>
            <a:r>
              <a:rPr lang="en-GB" u="sng">
                <a:solidFill>
                  <a:schemeClr val="hlink"/>
                </a:solidFill>
                <a:hlinkClick r:id="rId3"/>
              </a:rPr>
              <a:t>https://indico.egi.eu/event/5694/</a:t>
            </a:r>
            <a:r>
              <a:rPr lang="en-GB"/>
              <a:t> </a:t>
            </a:r>
            <a:endParaRPr/>
          </a:p>
        </p:txBody>
      </p:sp>
      <p:sp>
        <p:nvSpPr>
          <p:cNvPr id="309" name="Google Shape;309;p28"/>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fedcloudclient</a:t>
            </a:r>
            <a:endParaRPr/>
          </a:p>
        </p:txBody>
      </p:sp>
      <p:sp>
        <p:nvSpPr>
          <p:cNvPr id="310" name="Google Shape;310;p28"/>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fedcloudclient</a:t>
            </a:r>
            <a:endParaRPr/>
          </a:p>
        </p:txBody>
      </p:sp>
      <p:sp>
        <p:nvSpPr>
          <p:cNvPr id="316" name="Google Shape;316;p29"/>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pic>
        <p:nvPicPr>
          <p:cNvPr id="317" name="Google Shape;317;p29" descr="Table&#10;&#10;Description automatically generated with low confidence"/>
          <p:cNvPicPr preferRelativeResize="0"/>
          <p:nvPr/>
        </p:nvPicPr>
        <p:blipFill rotWithShape="1">
          <a:blip r:embed="rId3">
            <a:alphaModFix/>
          </a:blip>
          <a:srcRect/>
          <a:stretch/>
        </p:blipFill>
        <p:spPr>
          <a:xfrm>
            <a:off x="0" y="1399690"/>
            <a:ext cx="9144000" cy="29293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body" idx="1"/>
          </p:nvPr>
        </p:nvSpPr>
        <p:spPr>
          <a:xfrm>
            <a:off x="176646" y="1369219"/>
            <a:ext cx="4395354"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A common GUI for all federated cloud providers:</a:t>
            </a:r>
            <a:endParaRPr/>
          </a:p>
          <a:p>
            <a:pPr marL="342900" lvl="0" indent="-342900" algn="l" rtl="0">
              <a:lnSpc>
                <a:spcPct val="100000"/>
              </a:lnSpc>
              <a:spcBef>
                <a:spcPts val="0"/>
              </a:spcBef>
              <a:spcAft>
                <a:spcPts val="0"/>
              </a:spcAft>
              <a:buSzPts val="2000"/>
              <a:buFont typeface="Arial"/>
              <a:buChar char="•"/>
            </a:pPr>
            <a:r>
              <a:rPr lang="en-GB"/>
              <a:t>Easy to use wizard to create VM topologies at any provider with associated storage and contextualisation</a:t>
            </a:r>
            <a:endParaRPr/>
          </a:p>
          <a:p>
            <a:pPr marL="342900" lvl="0" indent="-342900" algn="l" rtl="0">
              <a:lnSpc>
                <a:spcPct val="100000"/>
              </a:lnSpc>
              <a:spcBef>
                <a:spcPts val="0"/>
              </a:spcBef>
              <a:spcAft>
                <a:spcPts val="0"/>
              </a:spcAft>
              <a:buSzPts val="2000"/>
              <a:buFont typeface="Arial"/>
              <a:buChar char="•"/>
            </a:pPr>
            <a:r>
              <a:rPr lang="en-GB"/>
              <a:t>Integrated with the AppDB Information System: images, sites, VOs, A/R…</a:t>
            </a:r>
            <a:endParaRPr/>
          </a:p>
          <a:p>
            <a:pPr marL="342900" lvl="0" indent="-215900" algn="l" rtl="0">
              <a:lnSpc>
                <a:spcPct val="100000"/>
              </a:lnSpc>
              <a:spcBef>
                <a:spcPts val="0"/>
              </a:spcBef>
              <a:spcAft>
                <a:spcPts val="0"/>
              </a:spcAft>
              <a:buSzPts val="2000"/>
              <a:buFont typeface="Arial"/>
              <a:buNone/>
            </a:pPr>
            <a:endParaRPr/>
          </a:p>
          <a:p>
            <a:pPr marL="342900" lvl="0" indent="-215900" algn="l" rtl="0">
              <a:lnSpc>
                <a:spcPct val="100000"/>
              </a:lnSpc>
              <a:spcBef>
                <a:spcPts val="0"/>
              </a:spcBef>
              <a:spcAft>
                <a:spcPts val="0"/>
              </a:spcAft>
              <a:buSzPts val="2000"/>
              <a:buFont typeface="Arial"/>
              <a:buNone/>
            </a:pPr>
            <a:endParaRPr/>
          </a:p>
          <a:p>
            <a:pPr marL="342900" lvl="0" indent="-215900" algn="l" rtl="0">
              <a:lnSpc>
                <a:spcPct val="100000"/>
              </a:lnSpc>
              <a:spcBef>
                <a:spcPts val="0"/>
              </a:spcBef>
              <a:spcAft>
                <a:spcPts val="0"/>
              </a:spcAft>
              <a:buSzPts val="2000"/>
              <a:buFont typeface="Arial"/>
              <a:buNone/>
            </a:pPr>
            <a:endParaRPr/>
          </a:p>
        </p:txBody>
      </p:sp>
      <p:sp>
        <p:nvSpPr>
          <p:cNvPr id="323" name="Google Shape;323;p30"/>
          <p:cNvSpPr txBox="1">
            <a:spLocks noGrp="1"/>
          </p:cNvSpPr>
          <p:nvPr>
            <p:ph type="title"/>
          </p:nvPr>
        </p:nvSpPr>
        <p:spPr>
          <a:xfrm>
            <a:off x="2579077" y="169145"/>
            <a:ext cx="5303282"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AppDB VMOps</a:t>
            </a:r>
            <a:endParaRPr/>
          </a:p>
        </p:txBody>
      </p:sp>
      <p:sp>
        <p:nvSpPr>
          <p:cNvPr id="324" name="Google Shape;324;p30"/>
          <p:cNvSpPr txBox="1">
            <a:spLocks noGrp="1"/>
          </p:cNvSpPr>
          <p:nvPr>
            <p:ph type="subTitle" idx="2"/>
          </p:nvPr>
        </p:nvSpPr>
        <p:spPr>
          <a:xfrm>
            <a:off x="2579076" y="628358"/>
            <a:ext cx="4728795" cy="40011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r>
              <a:rPr lang="en-GB"/>
              <a:t>Dashboard for the federation</a:t>
            </a:r>
            <a:endParaRPr/>
          </a:p>
        </p:txBody>
      </p:sp>
      <p:sp>
        <p:nvSpPr>
          <p:cNvPr id="325" name="Google Shape;325;p30"/>
          <p:cNvSpPr txBox="1">
            <a:spLocks noGrp="1"/>
          </p:cNvSpPr>
          <p:nvPr>
            <p:ph type="dt" idx="4294967295"/>
          </p:nvPr>
        </p:nvSpPr>
        <p:spPr>
          <a:xfrm>
            <a:off x="7423018" y="4893257"/>
            <a:ext cx="1162414" cy="2746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900" b="0" i="0" u="none" strike="noStrike" cap="none">
                <a:solidFill>
                  <a:schemeClr val="lt1"/>
                </a:solidFill>
                <a:latin typeface="Calibri"/>
                <a:ea typeface="Calibri"/>
                <a:cs typeface="Calibri"/>
                <a:sym typeface="Calibri"/>
              </a:rPr>
              <a:t>5.4.2022</a:t>
            </a:r>
            <a:endParaRPr sz="900" b="0" i="0" u="none" strike="noStrike" cap="none">
              <a:solidFill>
                <a:schemeClr val="lt1"/>
              </a:solidFill>
              <a:latin typeface="Calibri"/>
              <a:ea typeface="Calibri"/>
              <a:cs typeface="Calibri"/>
              <a:sym typeface="Calibri"/>
            </a:endParaRPr>
          </a:p>
        </p:txBody>
      </p:sp>
      <p:sp>
        <p:nvSpPr>
          <p:cNvPr id="326" name="Google Shape;326;p30"/>
          <p:cNvSpPr txBox="1">
            <a:spLocks noGrp="1"/>
          </p:cNvSpPr>
          <p:nvPr>
            <p:ph type="sldNum" idx="4294967295"/>
          </p:nvPr>
        </p:nvSpPr>
        <p:spPr>
          <a:xfrm>
            <a:off x="8812213" y="4773613"/>
            <a:ext cx="331787" cy="2857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GB"/>
              <a:t>17</a:t>
            </a:fld>
            <a:endParaRPr/>
          </a:p>
        </p:txBody>
      </p:sp>
      <p:pic>
        <p:nvPicPr>
          <p:cNvPr id="327" name="Google Shape;327;p30"/>
          <p:cNvPicPr preferRelativeResize="0"/>
          <p:nvPr/>
        </p:nvPicPr>
        <p:blipFill rotWithShape="1">
          <a:blip r:embed="rId3">
            <a:alphaModFix/>
          </a:blip>
          <a:srcRect/>
          <a:stretch/>
        </p:blipFill>
        <p:spPr>
          <a:xfrm>
            <a:off x="4355734" y="1146049"/>
            <a:ext cx="4788266" cy="31004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1"/>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OpenStack Horizon Dashboard</a:t>
            </a:r>
            <a:endParaRPr/>
          </a:p>
        </p:txBody>
      </p:sp>
      <p:sp>
        <p:nvSpPr>
          <p:cNvPr id="333" name="Google Shape;333;p31"/>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
        <p:nvSpPr>
          <p:cNvPr id="334" name="Google Shape;334;p31"/>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Login to the OpenStack dashboard with your EGI Check-in credentials</a:t>
            </a:r>
            <a:endParaRPr/>
          </a:p>
          <a:p>
            <a:pPr marL="342900" lvl="0" indent="-342900" algn="l" rtl="0">
              <a:lnSpc>
                <a:spcPct val="100000"/>
              </a:lnSpc>
              <a:spcBef>
                <a:spcPts val="0"/>
              </a:spcBef>
              <a:spcAft>
                <a:spcPts val="0"/>
              </a:spcAft>
              <a:buSzPts val="2000"/>
              <a:buFont typeface="Calibri"/>
              <a:buChar char="-"/>
            </a:pPr>
            <a:r>
              <a:rPr lang="en-GB"/>
              <a:t>All the OpenStack features available</a:t>
            </a:r>
            <a:endParaRPr/>
          </a:p>
          <a:p>
            <a:pPr marL="342900" lvl="0" indent="-342900" algn="l" rtl="0">
              <a:lnSpc>
                <a:spcPct val="100000"/>
              </a:lnSpc>
              <a:spcBef>
                <a:spcPts val="0"/>
              </a:spcBef>
              <a:spcAft>
                <a:spcPts val="0"/>
              </a:spcAft>
              <a:buSzPts val="2000"/>
              <a:buFont typeface="Calibri"/>
              <a:buChar char="-"/>
            </a:pPr>
            <a:r>
              <a:rPr lang="en-GB"/>
              <a:t>Registered dashboards easily reachable from </a:t>
            </a:r>
            <a:r>
              <a:rPr lang="en-GB" u="sng">
                <a:solidFill>
                  <a:schemeClr val="hlink"/>
                </a:solidFill>
                <a:hlinkClick r:id="rId3"/>
              </a:rPr>
              <a:t>https://dashboard.cloud.egi.eu/</a:t>
            </a:r>
            <a:endParaRPr/>
          </a:p>
          <a:p>
            <a:pPr marL="342900" lvl="0" indent="-215900" algn="l" rtl="0">
              <a:lnSpc>
                <a:spcPct val="100000"/>
              </a:lnSpc>
              <a:spcBef>
                <a:spcPts val="0"/>
              </a:spcBef>
              <a:spcAft>
                <a:spcPts val="0"/>
              </a:spcAft>
              <a:buSzPts val="2000"/>
              <a:buFont typeface="Calibri"/>
              <a:buNone/>
            </a:pPr>
            <a:endParaRPr/>
          </a:p>
        </p:txBody>
      </p:sp>
      <p:pic>
        <p:nvPicPr>
          <p:cNvPr id="335" name="Google Shape;335;p31" descr="A screenshot of a computer&#10;&#10;Description automatically generated with medium confidence"/>
          <p:cNvPicPr preferRelativeResize="0"/>
          <p:nvPr/>
        </p:nvPicPr>
        <p:blipFill rotWithShape="1">
          <a:blip r:embed="rId4">
            <a:alphaModFix/>
          </a:blip>
          <a:srcRect/>
          <a:stretch/>
        </p:blipFill>
        <p:spPr>
          <a:xfrm>
            <a:off x="4494069" y="1115271"/>
            <a:ext cx="4672584" cy="38146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Information discovery</a:t>
            </a:r>
            <a:endParaRPr/>
          </a:p>
        </p:txBody>
      </p:sp>
      <p:sp>
        <p:nvSpPr>
          <p:cNvPr id="341" name="Google Shape;341;p32"/>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
        <p:nvSpPr>
          <p:cNvPr id="342" name="Google Shape;342;p32"/>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All providers periodically report the images, VM flavors, available resources for the VOs supported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Centrally gathered by AppDB and made available via API and the AppDB web interface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343" name="Google Shape;343;p32" descr="Graphical user interface, application&#10;&#10;Description automatically generated"/>
          <p:cNvPicPr preferRelativeResize="0"/>
          <p:nvPr/>
        </p:nvPicPr>
        <p:blipFill rotWithShape="1">
          <a:blip r:embed="rId3">
            <a:alphaModFix/>
          </a:blip>
          <a:srcRect/>
          <a:stretch/>
        </p:blipFill>
        <p:spPr>
          <a:xfrm>
            <a:off x="4350274" y="777240"/>
            <a:ext cx="4793726" cy="43662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2579075" y="169150"/>
            <a:ext cx="52371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500"/>
              <a:buFont typeface="Arial"/>
              <a:buNone/>
            </a:pPr>
            <a:r>
              <a:rPr lang="en-GB"/>
              <a:t>Integrated tiered service architecture</a:t>
            </a:r>
            <a:endParaRPr/>
          </a:p>
        </p:txBody>
      </p:sp>
      <p:sp>
        <p:nvSpPr>
          <p:cNvPr id="134" name="Google Shape;134;p15"/>
          <p:cNvSpPr/>
          <p:nvPr/>
        </p:nvSpPr>
        <p:spPr>
          <a:xfrm>
            <a:off x="1900495" y="2747856"/>
            <a:ext cx="1766400" cy="396000"/>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15"/>
          <p:cNvSpPr/>
          <p:nvPr/>
        </p:nvSpPr>
        <p:spPr>
          <a:xfrm>
            <a:off x="5919108" y="2748057"/>
            <a:ext cx="1766400" cy="395700"/>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p15"/>
          <p:cNvSpPr/>
          <p:nvPr/>
        </p:nvSpPr>
        <p:spPr>
          <a:xfrm>
            <a:off x="3909802" y="2748057"/>
            <a:ext cx="1766400" cy="395700"/>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15"/>
          <p:cNvSpPr txBox="1"/>
          <p:nvPr/>
        </p:nvSpPr>
        <p:spPr>
          <a:xfrm>
            <a:off x="19716" y="1050225"/>
            <a:ext cx="1080900" cy="8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900" b="1" i="0" u="none" strike="noStrike" cap="none">
                <a:solidFill>
                  <a:srgbClr val="000000"/>
                </a:solidFill>
                <a:latin typeface="Arial"/>
                <a:ea typeface="Arial"/>
                <a:cs typeface="Arial"/>
                <a:sym typeface="Arial"/>
              </a:rPr>
              <a:t>Data Spaces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900" b="1" i="0" u="none" strike="noStrike" cap="none">
                <a:solidFill>
                  <a:srgbClr val="000000"/>
                </a:solidFill>
                <a:latin typeface="Arial"/>
                <a:ea typeface="Arial"/>
                <a:cs typeface="Arial"/>
                <a:sym typeface="Arial"/>
              </a:rPr>
              <a:t>and Analytics</a:t>
            </a:r>
            <a:endParaRPr sz="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GB" sz="800" b="0" i="0" u="none" strike="noStrike" cap="none">
                <a:solidFill>
                  <a:srgbClr val="000000"/>
                </a:solidFill>
                <a:latin typeface="Arial"/>
                <a:ea typeface="Arial"/>
                <a:cs typeface="Arial"/>
                <a:sym typeface="Arial"/>
              </a:rPr>
              <a:t>Data and thematic data analytics and processing tools </a:t>
            </a:r>
            <a:endParaRPr sz="800" b="1" i="0" u="none" strike="noStrike" cap="none">
              <a:solidFill>
                <a:srgbClr val="000000"/>
              </a:solidFill>
              <a:latin typeface="Arial"/>
              <a:ea typeface="Arial"/>
              <a:cs typeface="Arial"/>
              <a:sym typeface="Arial"/>
            </a:endParaRPr>
          </a:p>
        </p:txBody>
      </p:sp>
      <p:sp>
        <p:nvSpPr>
          <p:cNvPr id="138" name="Google Shape;138;p15"/>
          <p:cNvSpPr txBox="1"/>
          <p:nvPr/>
        </p:nvSpPr>
        <p:spPr>
          <a:xfrm>
            <a:off x="19715" y="1886173"/>
            <a:ext cx="1080900" cy="66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900" b="1" i="0" u="none" strike="noStrike" cap="none">
                <a:solidFill>
                  <a:srgbClr val="000000"/>
                </a:solidFill>
                <a:latin typeface="Arial"/>
                <a:ea typeface="Arial"/>
                <a:cs typeface="Arial"/>
                <a:sym typeface="Arial"/>
              </a:rPr>
              <a:t>Platforms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GB" sz="800" b="0" i="0" u="none" strike="noStrike" cap="none">
                <a:solidFill>
                  <a:srgbClr val="000000"/>
                </a:solidFill>
                <a:latin typeface="Arial"/>
                <a:ea typeface="Arial"/>
                <a:cs typeface="Arial"/>
                <a:sym typeface="Arial"/>
              </a:rPr>
              <a:t>generic added-value platform level services </a:t>
            </a:r>
            <a:endParaRPr sz="800" b="0" i="0" u="none" strike="noStrike" cap="none">
              <a:solidFill>
                <a:srgbClr val="000000"/>
              </a:solidFill>
              <a:latin typeface="Arial"/>
              <a:ea typeface="Arial"/>
              <a:cs typeface="Arial"/>
              <a:sym typeface="Arial"/>
            </a:endParaRPr>
          </a:p>
        </p:txBody>
      </p:sp>
      <p:sp>
        <p:nvSpPr>
          <p:cNvPr id="139" name="Google Shape;139;p15"/>
          <p:cNvSpPr txBox="1"/>
          <p:nvPr/>
        </p:nvSpPr>
        <p:spPr>
          <a:xfrm>
            <a:off x="14097" y="2588268"/>
            <a:ext cx="1052400" cy="8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900" b="1" i="0" u="none" strike="noStrike" cap="none">
                <a:solidFill>
                  <a:srgbClr val="000000"/>
                </a:solidFill>
                <a:latin typeface="Arial"/>
                <a:ea typeface="Arial"/>
                <a:cs typeface="Arial"/>
                <a:sym typeface="Arial"/>
              </a:rPr>
              <a:t>Federated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900" b="1" i="0" u="none" strike="noStrike" cap="none">
                <a:solidFill>
                  <a:srgbClr val="000000"/>
                </a:solidFill>
                <a:latin typeface="Arial"/>
                <a:ea typeface="Arial"/>
                <a:cs typeface="Arial"/>
                <a:sym typeface="Arial"/>
              </a:rPr>
              <a:t>Access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GB" sz="800" b="0" i="0" u="none" strike="noStrike" cap="none">
                <a:solidFill>
                  <a:srgbClr val="000000"/>
                </a:solidFill>
                <a:latin typeface="Arial"/>
                <a:ea typeface="Arial"/>
                <a:cs typeface="Arial"/>
                <a:sym typeface="Arial"/>
              </a:rPr>
              <a:t>Federation-wide management of data and computing</a:t>
            </a:r>
            <a:endParaRPr sz="1300" b="0" i="0" u="none" strike="noStrike" cap="none">
              <a:solidFill>
                <a:srgbClr val="000000"/>
              </a:solidFill>
              <a:latin typeface="Arial"/>
              <a:ea typeface="Arial"/>
              <a:cs typeface="Arial"/>
              <a:sym typeface="Arial"/>
            </a:endParaRPr>
          </a:p>
        </p:txBody>
      </p:sp>
      <p:sp>
        <p:nvSpPr>
          <p:cNvPr id="140" name="Google Shape;140;p15"/>
          <p:cNvSpPr txBox="1"/>
          <p:nvPr/>
        </p:nvSpPr>
        <p:spPr>
          <a:xfrm>
            <a:off x="0" y="3420650"/>
            <a:ext cx="1123500" cy="67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900" b="1" i="0" u="none" strike="noStrike" cap="none">
                <a:solidFill>
                  <a:srgbClr val="000000"/>
                </a:solidFill>
                <a:latin typeface="Arial"/>
                <a:ea typeface="Arial"/>
                <a:cs typeface="Arial"/>
                <a:sym typeface="Arial"/>
              </a:rPr>
              <a:t>Federated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900" b="1" i="0" u="none" strike="noStrike" cap="none">
                <a:solidFill>
                  <a:srgbClr val="000000"/>
                </a:solidFill>
                <a:latin typeface="Arial"/>
                <a:ea typeface="Arial"/>
                <a:cs typeface="Arial"/>
                <a:sym typeface="Arial"/>
              </a:rPr>
              <a:t>Resources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GB" sz="800" b="0" i="0" u="none" strike="noStrike" cap="none">
                <a:solidFill>
                  <a:srgbClr val="000000"/>
                </a:solidFill>
                <a:latin typeface="Arial"/>
                <a:ea typeface="Arial"/>
                <a:cs typeface="Arial"/>
                <a:sym typeface="Arial"/>
              </a:rPr>
              <a:t>Compute and storage facilities</a:t>
            </a:r>
            <a:endParaRPr sz="800" b="0" i="0" u="none" strike="noStrike" cap="none">
              <a:solidFill>
                <a:srgbClr val="000000"/>
              </a:solidFill>
              <a:latin typeface="Arial"/>
              <a:ea typeface="Arial"/>
              <a:cs typeface="Arial"/>
              <a:sym typeface="Arial"/>
            </a:endParaRPr>
          </a:p>
        </p:txBody>
      </p:sp>
      <p:sp>
        <p:nvSpPr>
          <p:cNvPr id="141" name="Google Shape;141;p15"/>
          <p:cNvSpPr/>
          <p:nvPr/>
        </p:nvSpPr>
        <p:spPr>
          <a:xfrm>
            <a:off x="1900495" y="2015735"/>
            <a:ext cx="1332000" cy="392400"/>
          </a:xfrm>
          <a:prstGeom prst="roundRect">
            <a:avLst>
              <a:gd name="adj" fmla="val 16667"/>
            </a:avLst>
          </a:prstGeom>
          <a:solidFill>
            <a:schemeClr val="accent2"/>
          </a:solidFill>
          <a:ln w="9525"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Interactive Computing</a:t>
            </a:r>
            <a:endParaRPr sz="1400" b="0" i="0" u="none" strike="noStrike" cap="none">
              <a:solidFill>
                <a:srgbClr val="000000"/>
              </a:solidFill>
              <a:latin typeface="Arial"/>
              <a:ea typeface="Arial"/>
              <a:cs typeface="Arial"/>
              <a:sym typeface="Arial"/>
            </a:endParaRPr>
          </a:p>
        </p:txBody>
      </p:sp>
      <p:sp>
        <p:nvSpPr>
          <p:cNvPr id="142" name="Google Shape;142;p15"/>
          <p:cNvSpPr/>
          <p:nvPr/>
        </p:nvSpPr>
        <p:spPr>
          <a:xfrm>
            <a:off x="4833575" y="2015735"/>
            <a:ext cx="1332000" cy="392400"/>
          </a:xfrm>
          <a:prstGeom prst="roundRect">
            <a:avLst>
              <a:gd name="adj" fmla="val 16667"/>
            </a:avLst>
          </a:prstGeom>
          <a:solidFill>
            <a:schemeClr val="accent2"/>
          </a:solidFill>
          <a:ln w="9525"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Distributed AI training</a:t>
            </a:r>
            <a:endParaRPr sz="1400" b="0" i="0" u="none" strike="noStrike" cap="none">
              <a:solidFill>
                <a:srgbClr val="000000"/>
              </a:solidFill>
              <a:latin typeface="Arial"/>
              <a:ea typeface="Arial"/>
              <a:cs typeface="Arial"/>
              <a:sym typeface="Arial"/>
            </a:endParaRPr>
          </a:p>
        </p:txBody>
      </p:sp>
      <p:sp>
        <p:nvSpPr>
          <p:cNvPr id="143" name="Google Shape;143;p15"/>
          <p:cNvSpPr/>
          <p:nvPr/>
        </p:nvSpPr>
        <p:spPr>
          <a:xfrm>
            <a:off x="6300114" y="2015735"/>
            <a:ext cx="1332000" cy="392400"/>
          </a:xfrm>
          <a:prstGeom prst="roundRect">
            <a:avLst>
              <a:gd name="adj" fmla="val 16667"/>
            </a:avLst>
          </a:prstGeom>
          <a:solidFill>
            <a:schemeClr val="accent2"/>
          </a:solidFill>
          <a:ln w="9525"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Workload Management</a:t>
            </a:r>
            <a:endParaRPr sz="1400" b="0" i="0" u="none" strike="noStrike" cap="none">
              <a:solidFill>
                <a:srgbClr val="000000"/>
              </a:solidFill>
              <a:latin typeface="Arial"/>
              <a:ea typeface="Arial"/>
              <a:cs typeface="Arial"/>
              <a:sym typeface="Arial"/>
            </a:endParaRPr>
          </a:p>
        </p:txBody>
      </p:sp>
      <p:sp>
        <p:nvSpPr>
          <p:cNvPr id="144" name="Google Shape;144;p15"/>
          <p:cNvSpPr/>
          <p:nvPr/>
        </p:nvSpPr>
        <p:spPr>
          <a:xfrm>
            <a:off x="3367035" y="2015735"/>
            <a:ext cx="1332000" cy="392400"/>
          </a:xfrm>
          <a:prstGeom prst="roundRect">
            <a:avLst>
              <a:gd name="adj" fmla="val 16667"/>
            </a:avLst>
          </a:prstGeom>
          <a:solidFill>
            <a:schemeClr val="accent2"/>
          </a:solidFill>
          <a:ln w="9525"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Automated Cluster deployment</a:t>
            </a:r>
            <a:endParaRPr sz="1400" b="0" i="0" u="none" strike="noStrike" cap="none">
              <a:solidFill>
                <a:srgbClr val="000000"/>
              </a:solidFill>
              <a:latin typeface="Arial"/>
              <a:ea typeface="Arial"/>
              <a:cs typeface="Arial"/>
              <a:sym typeface="Arial"/>
            </a:endParaRPr>
          </a:p>
        </p:txBody>
      </p:sp>
      <p:grpSp>
        <p:nvGrpSpPr>
          <p:cNvPr id="145" name="Google Shape;145;p15"/>
          <p:cNvGrpSpPr/>
          <p:nvPr/>
        </p:nvGrpSpPr>
        <p:grpSpPr>
          <a:xfrm>
            <a:off x="6465964" y="3527077"/>
            <a:ext cx="1166150" cy="752521"/>
            <a:chOff x="7054511" y="3309931"/>
            <a:chExt cx="1166150" cy="752521"/>
          </a:xfrm>
        </p:grpSpPr>
        <p:sp>
          <p:nvSpPr>
            <p:cNvPr id="146" name="Google Shape;146;p15"/>
            <p:cNvSpPr/>
            <p:nvPr/>
          </p:nvSpPr>
          <p:spPr>
            <a:xfrm>
              <a:off x="7252261" y="3309931"/>
              <a:ext cx="968400" cy="594000"/>
            </a:xfrm>
            <a:prstGeom prst="roundRect">
              <a:avLst>
                <a:gd name="adj" fmla="val 16667"/>
              </a:avLst>
            </a:prstGeom>
            <a:solidFill>
              <a:srgbClr val="4472C4">
                <a:alpha val="20000"/>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47" name="Google Shape;147;p15"/>
            <p:cNvSpPr/>
            <p:nvPr/>
          </p:nvSpPr>
          <p:spPr>
            <a:xfrm>
              <a:off x="7153386" y="3389192"/>
              <a:ext cx="968400" cy="594000"/>
            </a:xfrm>
            <a:prstGeom prst="roundRect">
              <a:avLst>
                <a:gd name="adj" fmla="val 16667"/>
              </a:avLst>
            </a:prstGeom>
            <a:solidFill>
              <a:srgbClr val="4472C4">
                <a:alpha val="43921"/>
              </a:srgbClr>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48" name="Google Shape;148;p15"/>
            <p:cNvSpPr/>
            <p:nvPr/>
          </p:nvSpPr>
          <p:spPr>
            <a:xfrm>
              <a:off x="7054511" y="3468452"/>
              <a:ext cx="968400" cy="594000"/>
            </a:xfrm>
            <a:prstGeom prst="roundRect">
              <a:avLst>
                <a:gd name="adj" fmla="val 16667"/>
              </a:avLst>
            </a:prstGeom>
            <a:solidFill>
              <a:schemeClr val="accent1"/>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HPC</a:t>
              </a:r>
              <a:endParaRPr sz="1400" b="0" i="0" u="none" strike="noStrike" cap="none">
                <a:solidFill>
                  <a:srgbClr val="000000"/>
                </a:solidFill>
                <a:latin typeface="Arial"/>
                <a:ea typeface="Arial"/>
                <a:cs typeface="Arial"/>
                <a:sym typeface="Arial"/>
              </a:endParaRPr>
            </a:p>
          </p:txBody>
        </p:sp>
      </p:grpSp>
      <p:grpSp>
        <p:nvGrpSpPr>
          <p:cNvPr id="149" name="Google Shape;149;p15"/>
          <p:cNvGrpSpPr/>
          <p:nvPr/>
        </p:nvGrpSpPr>
        <p:grpSpPr>
          <a:xfrm>
            <a:off x="3419121" y="3529753"/>
            <a:ext cx="1145802" cy="747168"/>
            <a:chOff x="4462071" y="3297744"/>
            <a:chExt cx="1145802" cy="747168"/>
          </a:xfrm>
        </p:grpSpPr>
        <p:sp>
          <p:nvSpPr>
            <p:cNvPr id="150" name="Google Shape;150;p15"/>
            <p:cNvSpPr/>
            <p:nvPr/>
          </p:nvSpPr>
          <p:spPr>
            <a:xfrm>
              <a:off x="4639473" y="3297744"/>
              <a:ext cx="968400" cy="594000"/>
            </a:xfrm>
            <a:prstGeom prst="roundRect">
              <a:avLst>
                <a:gd name="adj" fmla="val 16667"/>
              </a:avLst>
            </a:prstGeom>
            <a:solidFill>
              <a:srgbClr val="4472C4">
                <a:alpha val="20000"/>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51" name="Google Shape;151;p15"/>
            <p:cNvSpPr/>
            <p:nvPr/>
          </p:nvSpPr>
          <p:spPr>
            <a:xfrm>
              <a:off x="4540598" y="3377005"/>
              <a:ext cx="968400" cy="594000"/>
            </a:xfrm>
            <a:prstGeom prst="roundRect">
              <a:avLst>
                <a:gd name="adj" fmla="val 16667"/>
              </a:avLst>
            </a:prstGeom>
            <a:solidFill>
              <a:srgbClr val="4472C4">
                <a:alpha val="43921"/>
              </a:srgbClr>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52" name="Google Shape;152;p15"/>
            <p:cNvSpPr/>
            <p:nvPr/>
          </p:nvSpPr>
          <p:spPr>
            <a:xfrm>
              <a:off x="4462071" y="3450912"/>
              <a:ext cx="968400" cy="594000"/>
            </a:xfrm>
            <a:prstGeom prst="roundRect">
              <a:avLst>
                <a:gd name="adj" fmla="val 16667"/>
              </a:avLst>
            </a:prstGeom>
            <a:solidFill>
              <a:schemeClr val="accent1"/>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Public Clouds</a:t>
              </a:r>
              <a:endParaRPr sz="1400" b="0" i="0" u="none" strike="noStrike" cap="none">
                <a:solidFill>
                  <a:srgbClr val="000000"/>
                </a:solidFill>
                <a:latin typeface="Arial"/>
                <a:ea typeface="Arial"/>
                <a:cs typeface="Arial"/>
                <a:sym typeface="Arial"/>
              </a:endParaRPr>
            </a:p>
          </p:txBody>
        </p:sp>
      </p:grpSp>
      <p:grpSp>
        <p:nvGrpSpPr>
          <p:cNvPr id="153" name="Google Shape;153;p15"/>
          <p:cNvGrpSpPr/>
          <p:nvPr/>
        </p:nvGrpSpPr>
        <p:grpSpPr>
          <a:xfrm>
            <a:off x="4937747" y="3530734"/>
            <a:ext cx="1155392" cy="745207"/>
            <a:chOff x="5712127" y="3285441"/>
            <a:chExt cx="1155392" cy="745207"/>
          </a:xfrm>
        </p:grpSpPr>
        <p:sp>
          <p:nvSpPr>
            <p:cNvPr id="154" name="Google Shape;154;p15"/>
            <p:cNvSpPr/>
            <p:nvPr/>
          </p:nvSpPr>
          <p:spPr>
            <a:xfrm>
              <a:off x="5899119" y="3285441"/>
              <a:ext cx="968400" cy="594000"/>
            </a:xfrm>
            <a:prstGeom prst="roundRect">
              <a:avLst>
                <a:gd name="adj" fmla="val 16667"/>
              </a:avLst>
            </a:prstGeom>
            <a:solidFill>
              <a:srgbClr val="4472C4">
                <a:alpha val="20000"/>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55" name="Google Shape;155;p15"/>
            <p:cNvSpPr/>
            <p:nvPr/>
          </p:nvSpPr>
          <p:spPr>
            <a:xfrm>
              <a:off x="5800244" y="3364702"/>
              <a:ext cx="968400" cy="594000"/>
            </a:xfrm>
            <a:prstGeom prst="roundRect">
              <a:avLst>
                <a:gd name="adj" fmla="val 16667"/>
              </a:avLst>
            </a:prstGeom>
            <a:solidFill>
              <a:srgbClr val="4472C4">
                <a:alpha val="43921"/>
              </a:srgbClr>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56" name="Google Shape;156;p15"/>
            <p:cNvSpPr/>
            <p:nvPr/>
          </p:nvSpPr>
          <p:spPr>
            <a:xfrm>
              <a:off x="5712127" y="3436648"/>
              <a:ext cx="968400" cy="594000"/>
            </a:xfrm>
            <a:prstGeom prst="roundRect">
              <a:avLst>
                <a:gd name="adj" fmla="val 16667"/>
              </a:avLst>
            </a:prstGeom>
            <a:solidFill>
              <a:schemeClr val="accent1"/>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HTC</a:t>
              </a:r>
              <a:endParaRPr sz="1400" b="0" i="0" u="none" strike="noStrike" cap="none">
                <a:solidFill>
                  <a:srgbClr val="000000"/>
                </a:solidFill>
                <a:latin typeface="Arial"/>
                <a:ea typeface="Arial"/>
                <a:cs typeface="Arial"/>
                <a:sym typeface="Arial"/>
              </a:endParaRPr>
            </a:p>
          </p:txBody>
        </p:sp>
      </p:grpSp>
      <p:grpSp>
        <p:nvGrpSpPr>
          <p:cNvPr id="157" name="Google Shape;157;p15"/>
          <p:cNvGrpSpPr/>
          <p:nvPr/>
        </p:nvGrpSpPr>
        <p:grpSpPr>
          <a:xfrm>
            <a:off x="1900495" y="3532797"/>
            <a:ext cx="1145802" cy="741080"/>
            <a:chOff x="3119687" y="3284950"/>
            <a:chExt cx="1145802" cy="741080"/>
          </a:xfrm>
        </p:grpSpPr>
        <p:sp>
          <p:nvSpPr>
            <p:cNvPr id="158" name="Google Shape;158;p15"/>
            <p:cNvSpPr/>
            <p:nvPr/>
          </p:nvSpPr>
          <p:spPr>
            <a:xfrm>
              <a:off x="3297089" y="3284950"/>
              <a:ext cx="968400" cy="594000"/>
            </a:xfrm>
            <a:prstGeom prst="roundRect">
              <a:avLst>
                <a:gd name="adj" fmla="val 16667"/>
              </a:avLst>
            </a:prstGeom>
            <a:solidFill>
              <a:srgbClr val="4472C4">
                <a:alpha val="20000"/>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59" name="Google Shape;159;p15"/>
            <p:cNvSpPr/>
            <p:nvPr/>
          </p:nvSpPr>
          <p:spPr>
            <a:xfrm>
              <a:off x="3198214" y="3364211"/>
              <a:ext cx="968400" cy="594000"/>
            </a:xfrm>
            <a:prstGeom prst="roundRect">
              <a:avLst>
                <a:gd name="adj" fmla="val 16667"/>
              </a:avLst>
            </a:prstGeom>
            <a:solidFill>
              <a:srgbClr val="4472C4">
                <a:alpha val="43921"/>
              </a:srgbClr>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60" name="Google Shape;160;p15"/>
            <p:cNvSpPr/>
            <p:nvPr/>
          </p:nvSpPr>
          <p:spPr>
            <a:xfrm>
              <a:off x="3119687" y="3432030"/>
              <a:ext cx="968400" cy="594000"/>
            </a:xfrm>
            <a:prstGeom prst="roundRect">
              <a:avLst>
                <a:gd name="adj" fmla="val 16667"/>
              </a:avLst>
            </a:prstGeom>
            <a:solidFill>
              <a:schemeClr val="accent1"/>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Research Clouds</a:t>
              </a:r>
              <a:endParaRPr sz="1400" b="0" i="0" u="none" strike="noStrike" cap="none">
                <a:solidFill>
                  <a:srgbClr val="000000"/>
                </a:solidFill>
                <a:latin typeface="Arial"/>
                <a:ea typeface="Arial"/>
                <a:cs typeface="Arial"/>
                <a:sym typeface="Arial"/>
              </a:endParaRPr>
            </a:p>
          </p:txBody>
        </p:sp>
      </p:grpSp>
      <p:cxnSp>
        <p:nvCxnSpPr>
          <p:cNvPr id="161" name="Google Shape;161;p15"/>
          <p:cNvCxnSpPr>
            <a:stCxn id="148" idx="2"/>
            <a:endCxn id="156" idx="2"/>
          </p:cNvCxnSpPr>
          <p:nvPr/>
        </p:nvCxnSpPr>
        <p:spPr>
          <a:xfrm rot="5400000" flipH="1">
            <a:off x="6184264" y="3513698"/>
            <a:ext cx="3600" cy="1528200"/>
          </a:xfrm>
          <a:prstGeom prst="bentConnector3">
            <a:avLst>
              <a:gd name="adj1" fmla="val -6350027"/>
            </a:avLst>
          </a:prstGeom>
          <a:noFill/>
          <a:ln w="12700" cap="flat" cmpd="sng">
            <a:solidFill>
              <a:srgbClr val="3E6EC2"/>
            </a:solidFill>
            <a:prstDash val="solid"/>
            <a:round/>
            <a:headEnd type="none" w="sm" len="sm"/>
            <a:tailEnd type="none" w="sm" len="sm"/>
          </a:ln>
        </p:spPr>
      </p:cxnSp>
      <p:cxnSp>
        <p:nvCxnSpPr>
          <p:cNvPr id="162" name="Google Shape;162;p15"/>
          <p:cNvCxnSpPr>
            <a:stCxn id="152" idx="2"/>
            <a:endCxn id="156" idx="2"/>
          </p:cNvCxnSpPr>
          <p:nvPr/>
        </p:nvCxnSpPr>
        <p:spPr>
          <a:xfrm rot="-5400000">
            <a:off x="4662171" y="3517171"/>
            <a:ext cx="900" cy="1518600"/>
          </a:xfrm>
          <a:prstGeom prst="bentConnector3">
            <a:avLst>
              <a:gd name="adj1" fmla="val -25400000"/>
            </a:avLst>
          </a:prstGeom>
          <a:noFill/>
          <a:ln w="12700" cap="flat" cmpd="sng">
            <a:solidFill>
              <a:srgbClr val="3E6EC2"/>
            </a:solidFill>
            <a:prstDash val="solid"/>
            <a:round/>
            <a:headEnd type="none" w="sm" len="sm"/>
            <a:tailEnd type="none" w="sm" len="sm"/>
          </a:ln>
        </p:spPr>
      </p:cxnSp>
      <p:cxnSp>
        <p:nvCxnSpPr>
          <p:cNvPr id="163" name="Google Shape;163;p15"/>
          <p:cNvCxnSpPr>
            <a:stCxn id="160" idx="2"/>
            <a:endCxn id="152" idx="2"/>
          </p:cNvCxnSpPr>
          <p:nvPr/>
        </p:nvCxnSpPr>
        <p:spPr>
          <a:xfrm rot="-5400000" flipH="1">
            <a:off x="3142495" y="3516077"/>
            <a:ext cx="3000" cy="1518600"/>
          </a:xfrm>
          <a:prstGeom prst="bentConnector3">
            <a:avLst>
              <a:gd name="adj1" fmla="val 7721466"/>
            </a:avLst>
          </a:prstGeom>
          <a:noFill/>
          <a:ln w="12700" cap="flat" cmpd="sng">
            <a:solidFill>
              <a:srgbClr val="3E6EC2"/>
            </a:solidFill>
            <a:prstDash val="solid"/>
            <a:round/>
            <a:headEnd type="none" w="sm" len="sm"/>
            <a:tailEnd type="none" w="sm" len="sm"/>
          </a:ln>
        </p:spPr>
      </p:cxnSp>
      <p:grpSp>
        <p:nvGrpSpPr>
          <p:cNvPr id="164" name="Google Shape;164;p15"/>
          <p:cNvGrpSpPr/>
          <p:nvPr/>
        </p:nvGrpSpPr>
        <p:grpSpPr>
          <a:xfrm>
            <a:off x="4076498" y="2785154"/>
            <a:ext cx="2331406" cy="325740"/>
            <a:chOff x="4282104" y="2840926"/>
            <a:chExt cx="2331406" cy="325740"/>
          </a:xfrm>
        </p:grpSpPr>
        <p:pic>
          <p:nvPicPr>
            <p:cNvPr id="165" name="Google Shape;165;p15"/>
            <p:cNvPicPr preferRelativeResize="0"/>
            <p:nvPr/>
          </p:nvPicPr>
          <p:blipFill rotWithShape="1">
            <a:blip r:embed="rId3">
              <a:alphaModFix/>
            </a:blip>
            <a:srcRect/>
            <a:stretch/>
          </p:blipFill>
          <p:spPr>
            <a:xfrm>
              <a:off x="4282104" y="2840926"/>
              <a:ext cx="366457" cy="325740"/>
            </a:xfrm>
            <a:prstGeom prst="rect">
              <a:avLst/>
            </a:prstGeom>
            <a:noFill/>
            <a:ln>
              <a:noFill/>
            </a:ln>
          </p:spPr>
        </p:pic>
        <p:sp>
          <p:nvSpPr>
            <p:cNvPr id="166" name="Google Shape;166;p15"/>
            <p:cNvSpPr txBox="1"/>
            <p:nvPr/>
          </p:nvSpPr>
          <p:spPr>
            <a:xfrm>
              <a:off x="4587010" y="2883138"/>
              <a:ext cx="20265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Federated Identity</a:t>
              </a:r>
              <a:endParaRPr sz="1400" b="0" i="0" u="none" strike="noStrike" cap="none">
                <a:solidFill>
                  <a:srgbClr val="000000"/>
                </a:solidFill>
                <a:latin typeface="Arial"/>
                <a:ea typeface="Arial"/>
                <a:cs typeface="Arial"/>
                <a:sym typeface="Arial"/>
              </a:endParaRPr>
            </a:p>
          </p:txBody>
        </p:sp>
      </p:grpSp>
      <p:grpSp>
        <p:nvGrpSpPr>
          <p:cNvPr id="167" name="Google Shape;167;p15"/>
          <p:cNvGrpSpPr/>
          <p:nvPr/>
        </p:nvGrpSpPr>
        <p:grpSpPr>
          <a:xfrm>
            <a:off x="2038431" y="2790797"/>
            <a:ext cx="1628309" cy="310118"/>
            <a:chOff x="3041867" y="2350767"/>
            <a:chExt cx="1628309" cy="310118"/>
          </a:xfrm>
        </p:grpSpPr>
        <p:pic>
          <p:nvPicPr>
            <p:cNvPr id="168" name="Google Shape;168;p15"/>
            <p:cNvPicPr preferRelativeResize="0"/>
            <p:nvPr/>
          </p:nvPicPr>
          <p:blipFill rotWithShape="1">
            <a:blip r:embed="rId4">
              <a:alphaModFix/>
            </a:blip>
            <a:srcRect/>
            <a:stretch/>
          </p:blipFill>
          <p:spPr>
            <a:xfrm>
              <a:off x="3041867" y="2350767"/>
              <a:ext cx="348883" cy="310118"/>
            </a:xfrm>
            <a:prstGeom prst="rect">
              <a:avLst/>
            </a:prstGeom>
            <a:noFill/>
            <a:ln>
              <a:noFill/>
            </a:ln>
          </p:spPr>
        </p:pic>
        <p:sp>
          <p:nvSpPr>
            <p:cNvPr id="169" name="Google Shape;169;p15"/>
            <p:cNvSpPr txBox="1"/>
            <p:nvPr/>
          </p:nvSpPr>
          <p:spPr>
            <a:xfrm>
              <a:off x="3352276" y="2386110"/>
              <a:ext cx="13179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Federated Compute</a:t>
              </a:r>
              <a:endParaRPr sz="1400" b="0" i="0" u="none" strike="noStrike" cap="none">
                <a:solidFill>
                  <a:srgbClr val="000000"/>
                </a:solidFill>
                <a:latin typeface="Arial"/>
                <a:ea typeface="Arial"/>
                <a:cs typeface="Arial"/>
                <a:sym typeface="Arial"/>
              </a:endParaRPr>
            </a:p>
          </p:txBody>
        </p:sp>
      </p:grpSp>
      <p:grpSp>
        <p:nvGrpSpPr>
          <p:cNvPr id="170" name="Google Shape;170;p15"/>
          <p:cNvGrpSpPr/>
          <p:nvPr/>
        </p:nvGrpSpPr>
        <p:grpSpPr>
          <a:xfrm>
            <a:off x="6210723" y="2810285"/>
            <a:ext cx="1311639" cy="271142"/>
            <a:chOff x="6258791" y="2329809"/>
            <a:chExt cx="1311639" cy="271142"/>
          </a:xfrm>
        </p:grpSpPr>
        <p:sp>
          <p:nvSpPr>
            <p:cNvPr id="171" name="Google Shape;171;p15"/>
            <p:cNvSpPr txBox="1"/>
            <p:nvPr/>
          </p:nvSpPr>
          <p:spPr>
            <a:xfrm>
              <a:off x="6500930" y="2342270"/>
              <a:ext cx="10695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Federated Data</a:t>
              </a:r>
              <a:endParaRPr sz="1400" b="0" i="0" u="none" strike="noStrike" cap="none">
                <a:solidFill>
                  <a:srgbClr val="000000"/>
                </a:solidFill>
                <a:latin typeface="Arial"/>
                <a:ea typeface="Arial"/>
                <a:cs typeface="Arial"/>
                <a:sym typeface="Arial"/>
              </a:endParaRPr>
            </a:p>
          </p:txBody>
        </p:sp>
        <p:pic>
          <p:nvPicPr>
            <p:cNvPr id="172" name="Google Shape;172;p15"/>
            <p:cNvPicPr preferRelativeResize="0"/>
            <p:nvPr/>
          </p:nvPicPr>
          <p:blipFill rotWithShape="1">
            <a:blip r:embed="rId5">
              <a:alphaModFix/>
            </a:blip>
            <a:srcRect/>
            <a:stretch/>
          </p:blipFill>
          <p:spPr>
            <a:xfrm>
              <a:off x="6258791" y="2329809"/>
              <a:ext cx="271142" cy="271142"/>
            </a:xfrm>
            <a:prstGeom prst="rect">
              <a:avLst/>
            </a:prstGeom>
            <a:noFill/>
            <a:ln>
              <a:noFill/>
            </a:ln>
          </p:spPr>
        </p:pic>
      </p:grpSp>
      <p:sp>
        <p:nvSpPr>
          <p:cNvPr id="173" name="Google Shape;173;p15"/>
          <p:cNvSpPr/>
          <p:nvPr/>
        </p:nvSpPr>
        <p:spPr>
          <a:xfrm>
            <a:off x="5272847" y="1240075"/>
            <a:ext cx="1123500" cy="479400"/>
          </a:xfrm>
          <a:prstGeom prst="roundRect">
            <a:avLst>
              <a:gd name="adj" fmla="val 16667"/>
            </a:avLst>
          </a:prstGeom>
          <a:solidFill>
            <a:srgbClr val="31538F"/>
          </a:solidFill>
          <a:ln w="9525" cap="flat" cmpd="sng">
            <a:solidFill>
              <a:srgbClr val="3E6EC2"/>
            </a:solidFill>
            <a:prstDash val="solid"/>
            <a:round/>
            <a:headEnd type="none" w="sm" len="sm"/>
            <a:tailEnd type="none" w="sm" len="sm"/>
          </a:ln>
          <a:effectLst>
            <a:outerShdw blurRad="40000" dist="20000" dir="54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Fundamental Science Data Space</a:t>
            </a:r>
            <a:endParaRPr sz="1000" b="0" i="0" u="none" strike="noStrike" cap="none">
              <a:solidFill>
                <a:schemeClr val="lt1"/>
              </a:solidFill>
              <a:latin typeface="Arial"/>
              <a:ea typeface="Arial"/>
              <a:cs typeface="Arial"/>
              <a:sym typeface="Arial"/>
            </a:endParaRPr>
          </a:p>
        </p:txBody>
      </p:sp>
      <p:sp>
        <p:nvSpPr>
          <p:cNvPr id="174" name="Google Shape;174;p15"/>
          <p:cNvSpPr/>
          <p:nvPr/>
        </p:nvSpPr>
        <p:spPr>
          <a:xfrm>
            <a:off x="4085687" y="1240075"/>
            <a:ext cx="1123500" cy="479400"/>
          </a:xfrm>
          <a:prstGeom prst="roundRect">
            <a:avLst>
              <a:gd name="adj" fmla="val 16667"/>
            </a:avLst>
          </a:prstGeom>
          <a:solidFill>
            <a:srgbClr val="31538F"/>
          </a:solidFill>
          <a:ln w="9525" cap="flat" cmpd="sng">
            <a:solidFill>
              <a:srgbClr val="3E6EC2"/>
            </a:solidFill>
            <a:prstDash val="solid"/>
            <a:round/>
            <a:headEnd type="none" w="sm" len="sm"/>
            <a:tailEnd type="none" w="sm" len="sm"/>
          </a:ln>
          <a:effectLst>
            <a:outerShdw blurRad="40000" dist="20000" dir="54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Health Data Space</a:t>
            </a:r>
            <a:endParaRPr sz="1000" b="0" i="0" u="none" strike="noStrike" cap="none">
              <a:solidFill>
                <a:schemeClr val="lt1"/>
              </a:solidFill>
              <a:latin typeface="Arial"/>
              <a:ea typeface="Arial"/>
              <a:cs typeface="Arial"/>
              <a:sym typeface="Arial"/>
            </a:endParaRPr>
          </a:p>
        </p:txBody>
      </p:sp>
      <p:sp>
        <p:nvSpPr>
          <p:cNvPr id="175" name="Google Shape;175;p15"/>
          <p:cNvSpPr/>
          <p:nvPr/>
        </p:nvSpPr>
        <p:spPr>
          <a:xfrm>
            <a:off x="2898525" y="1240075"/>
            <a:ext cx="1123500" cy="479400"/>
          </a:xfrm>
          <a:prstGeom prst="roundRect">
            <a:avLst>
              <a:gd name="adj" fmla="val 16667"/>
            </a:avLst>
          </a:prstGeom>
          <a:solidFill>
            <a:srgbClr val="31538F"/>
          </a:solidFill>
          <a:ln w="9525" cap="flat" cmpd="sng">
            <a:solidFill>
              <a:srgbClr val="3E6EC2"/>
            </a:solidFill>
            <a:prstDash val="solid"/>
            <a:round/>
            <a:headEnd type="none" w="sm" len="sm"/>
            <a:tailEnd type="none" w="sm" len="sm"/>
          </a:ln>
          <a:effectLst>
            <a:outerShdw blurRad="40000" dist="20000" dir="54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Green Deal Data Space</a:t>
            </a:r>
            <a:endParaRPr sz="1400" b="0" i="0" u="none" strike="noStrike" cap="none">
              <a:solidFill>
                <a:schemeClr val="lt1"/>
              </a:solidFill>
              <a:latin typeface="Arial"/>
              <a:ea typeface="Arial"/>
              <a:cs typeface="Arial"/>
              <a:sym typeface="Arial"/>
            </a:endParaRPr>
          </a:p>
        </p:txBody>
      </p:sp>
      <p:cxnSp>
        <p:nvCxnSpPr>
          <p:cNvPr id="176" name="Google Shape;176;p15"/>
          <p:cNvCxnSpPr/>
          <p:nvPr/>
        </p:nvCxnSpPr>
        <p:spPr>
          <a:xfrm>
            <a:off x="77200" y="3403875"/>
            <a:ext cx="7748400" cy="0"/>
          </a:xfrm>
          <a:prstGeom prst="straightConnector1">
            <a:avLst/>
          </a:prstGeom>
          <a:noFill/>
          <a:ln w="9525" cap="flat" cmpd="sng">
            <a:solidFill>
              <a:srgbClr val="3E6EC2"/>
            </a:solidFill>
            <a:prstDash val="solid"/>
            <a:round/>
            <a:headEnd type="none" w="sm" len="sm"/>
            <a:tailEnd type="none" w="sm" len="sm"/>
          </a:ln>
        </p:spPr>
      </p:cxnSp>
      <p:cxnSp>
        <p:nvCxnSpPr>
          <p:cNvPr id="177" name="Google Shape;177;p15"/>
          <p:cNvCxnSpPr/>
          <p:nvPr/>
        </p:nvCxnSpPr>
        <p:spPr>
          <a:xfrm rot="10800000" flipH="1">
            <a:off x="77200" y="1849250"/>
            <a:ext cx="7748400" cy="9900"/>
          </a:xfrm>
          <a:prstGeom prst="straightConnector1">
            <a:avLst/>
          </a:prstGeom>
          <a:noFill/>
          <a:ln w="9525" cap="flat" cmpd="sng">
            <a:solidFill>
              <a:srgbClr val="3E6EC2"/>
            </a:solidFill>
            <a:prstDash val="solid"/>
            <a:round/>
            <a:headEnd type="none" w="sm" len="sm"/>
            <a:tailEnd type="none" w="sm" len="sm"/>
          </a:ln>
        </p:spPr>
      </p:cxnSp>
      <p:sp>
        <p:nvSpPr>
          <p:cNvPr id="178" name="Google Shape;178;p15"/>
          <p:cNvSpPr/>
          <p:nvPr/>
        </p:nvSpPr>
        <p:spPr>
          <a:xfrm>
            <a:off x="8052101" y="1126975"/>
            <a:ext cx="713100" cy="3388200"/>
          </a:xfrm>
          <a:prstGeom prst="roundRect">
            <a:avLst>
              <a:gd name="adj" fmla="val 16667"/>
            </a:avLst>
          </a:prstGeom>
          <a:noFill/>
          <a:ln w="9525" cap="flat" cmpd="sng">
            <a:solidFill>
              <a:srgbClr val="A1A1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EOSC portal</a:t>
            </a:r>
            <a:endParaRPr sz="1400" b="0" i="0" u="none" strike="noStrike" cap="none">
              <a:solidFill>
                <a:srgbClr val="000000"/>
              </a:solidFill>
              <a:latin typeface="Arial"/>
              <a:ea typeface="Arial"/>
              <a:cs typeface="Arial"/>
              <a:sym typeface="Arial"/>
            </a:endParaRPr>
          </a:p>
        </p:txBody>
      </p:sp>
      <p:pic>
        <p:nvPicPr>
          <p:cNvPr id="179" name="Google Shape;179;p15"/>
          <p:cNvPicPr preferRelativeResize="0"/>
          <p:nvPr/>
        </p:nvPicPr>
        <p:blipFill rotWithShape="1">
          <a:blip r:embed="rId6">
            <a:alphaModFix/>
          </a:blip>
          <a:srcRect/>
          <a:stretch/>
        </p:blipFill>
        <p:spPr>
          <a:xfrm>
            <a:off x="8434803" y="1625628"/>
            <a:ext cx="709200" cy="630383"/>
          </a:xfrm>
          <a:prstGeom prst="rect">
            <a:avLst/>
          </a:prstGeom>
          <a:noFill/>
          <a:ln>
            <a:noFill/>
          </a:ln>
        </p:spPr>
      </p:pic>
      <p:sp>
        <p:nvSpPr>
          <p:cNvPr id="180" name="Google Shape;180;p15"/>
          <p:cNvSpPr txBox="1"/>
          <p:nvPr/>
        </p:nvSpPr>
        <p:spPr>
          <a:xfrm>
            <a:off x="8281099" y="2216768"/>
            <a:ext cx="959400" cy="22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EOSC</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 users</a:t>
            </a:r>
            <a:endParaRPr sz="1000" b="1" i="0" u="none" strike="noStrike" cap="none">
              <a:solidFill>
                <a:srgbClr val="000000"/>
              </a:solidFill>
              <a:latin typeface="Arial"/>
              <a:ea typeface="Arial"/>
              <a:cs typeface="Arial"/>
              <a:sym typeface="Arial"/>
            </a:endParaRPr>
          </a:p>
        </p:txBody>
      </p:sp>
      <p:sp>
        <p:nvSpPr>
          <p:cNvPr id="181" name="Google Shape;181;p15"/>
          <p:cNvSpPr/>
          <p:nvPr/>
        </p:nvSpPr>
        <p:spPr>
          <a:xfrm>
            <a:off x="7669740" y="1197126"/>
            <a:ext cx="560400" cy="479400"/>
          </a:xfrm>
          <a:prstGeom prst="rightArrow">
            <a:avLst>
              <a:gd name="adj1" fmla="val 50000"/>
              <a:gd name="adj2" fmla="val 50000"/>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2" name="Google Shape;182;p15"/>
          <p:cNvSpPr/>
          <p:nvPr/>
        </p:nvSpPr>
        <p:spPr>
          <a:xfrm>
            <a:off x="7669740" y="2311460"/>
            <a:ext cx="560400" cy="479400"/>
          </a:xfrm>
          <a:prstGeom prst="rightArrow">
            <a:avLst>
              <a:gd name="adj1" fmla="val 50000"/>
              <a:gd name="adj2" fmla="val 50000"/>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3" name="Google Shape;183;p15"/>
          <p:cNvSpPr/>
          <p:nvPr/>
        </p:nvSpPr>
        <p:spPr>
          <a:xfrm>
            <a:off x="7669740" y="3574593"/>
            <a:ext cx="560400" cy="479400"/>
          </a:xfrm>
          <a:prstGeom prst="rightArrow">
            <a:avLst>
              <a:gd name="adj1" fmla="val 50000"/>
              <a:gd name="adj2" fmla="val 50000"/>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4" name="Google Shape;184;p15"/>
          <p:cNvSpPr/>
          <p:nvPr/>
        </p:nvSpPr>
        <p:spPr>
          <a:xfrm>
            <a:off x="1017726" y="1240069"/>
            <a:ext cx="709200" cy="3036000"/>
          </a:xfrm>
          <a:prstGeom prst="roundRect">
            <a:avLst>
              <a:gd name="adj" fmla="val 16667"/>
            </a:avLst>
          </a:prstGeom>
          <a:solidFill>
            <a:schemeClr val="accent3"/>
          </a:solidFill>
          <a:ln w="9525" cap="flat" cmpd="sng">
            <a:solidFill>
              <a:srgbClr val="7878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5"/>
          <p:cNvSpPr txBox="1"/>
          <p:nvPr/>
        </p:nvSpPr>
        <p:spPr>
          <a:xfrm rot="-5400000">
            <a:off x="-111072" y="2438000"/>
            <a:ext cx="2966700" cy="63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Service Management, Tools, Processes, Policies</a:t>
            </a:r>
            <a:endParaRPr sz="1400" b="0" i="0" u="none" strike="noStrike" cap="none">
              <a:solidFill>
                <a:srgbClr val="000000"/>
              </a:solidFill>
              <a:latin typeface="Arial"/>
              <a:ea typeface="Arial"/>
              <a:cs typeface="Arial"/>
              <a:sym typeface="Arial"/>
            </a:endParaRPr>
          </a:p>
        </p:txBody>
      </p:sp>
      <p:sp>
        <p:nvSpPr>
          <p:cNvPr id="186" name="Google Shape;186;p15"/>
          <p:cNvSpPr/>
          <p:nvPr/>
        </p:nvSpPr>
        <p:spPr>
          <a:xfrm>
            <a:off x="6464206" y="1240075"/>
            <a:ext cx="1123500" cy="479400"/>
          </a:xfrm>
          <a:prstGeom prst="roundRect">
            <a:avLst>
              <a:gd name="adj" fmla="val 16667"/>
            </a:avLst>
          </a:prstGeom>
          <a:solidFill>
            <a:srgbClr val="31538F"/>
          </a:solidFill>
          <a:ln w="9525" cap="flat" cmpd="sng">
            <a:solidFill>
              <a:srgbClr val="3E6EC2"/>
            </a:solidFill>
            <a:prstDash val="solid"/>
            <a:round/>
            <a:headEnd type="none" w="sm" len="sm"/>
            <a:tailEnd type="none" w="sm" len="sm"/>
          </a:ln>
          <a:effectLst>
            <a:outerShdw blurRad="40000" dist="20000" dir="54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Humanities </a:t>
            </a:r>
            <a:br>
              <a:rPr lang="en-GB" sz="1000" b="0" i="0" u="none" strike="noStrike" cap="none">
                <a:solidFill>
                  <a:schemeClr val="lt1"/>
                </a:solidFill>
                <a:latin typeface="Arial"/>
                <a:ea typeface="Arial"/>
                <a:cs typeface="Arial"/>
                <a:sym typeface="Arial"/>
              </a:rPr>
            </a:br>
            <a:r>
              <a:rPr lang="en-GB" sz="1000" b="0" i="0" u="none" strike="noStrike" cap="none">
                <a:solidFill>
                  <a:schemeClr val="lt1"/>
                </a:solidFill>
                <a:latin typeface="Arial"/>
                <a:ea typeface="Arial"/>
                <a:cs typeface="Arial"/>
                <a:sym typeface="Arial"/>
              </a:rPr>
              <a:t>Data Space</a:t>
            </a:r>
            <a:endParaRPr sz="1000" b="0" i="0" u="none" strike="noStrike" cap="none">
              <a:solidFill>
                <a:schemeClr val="lt1"/>
              </a:solidFill>
              <a:latin typeface="Arial"/>
              <a:ea typeface="Arial"/>
              <a:cs typeface="Arial"/>
              <a:sym typeface="Arial"/>
            </a:endParaRPr>
          </a:p>
        </p:txBody>
      </p:sp>
      <p:sp>
        <p:nvSpPr>
          <p:cNvPr id="187" name="Google Shape;187;p15"/>
          <p:cNvSpPr/>
          <p:nvPr/>
        </p:nvSpPr>
        <p:spPr>
          <a:xfrm>
            <a:off x="1911650" y="1240075"/>
            <a:ext cx="887700" cy="479400"/>
          </a:xfrm>
          <a:prstGeom prst="roundRect">
            <a:avLst>
              <a:gd name="adj" fmla="val 16667"/>
            </a:avLst>
          </a:prstGeom>
          <a:solidFill>
            <a:srgbClr val="599BD5"/>
          </a:solidFill>
          <a:ln w="9525" cap="flat" cmpd="sng">
            <a:solidFill>
              <a:srgbClr val="3E6EC2"/>
            </a:solidFill>
            <a:prstDash val="solid"/>
            <a:round/>
            <a:headEnd type="none" w="sm" len="sm"/>
            <a:tailEnd type="none" w="sm" len="sm"/>
          </a:ln>
          <a:effectLst>
            <a:outerShdw blurRad="40000" dist="20000" dir="54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Thematic services</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3"/>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Dynamic DNS</a:t>
            </a:r>
            <a:endParaRPr/>
          </a:p>
        </p:txBody>
      </p:sp>
      <p:sp>
        <p:nvSpPr>
          <p:cNvPr id="349" name="Google Shape;349;p33"/>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
        <p:nvSpPr>
          <p:cNvPr id="350" name="Google Shape;350;p33"/>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Provides federation-wide Dynamic DNS support for VMs in EGI Cloud</a:t>
            </a:r>
            <a:endParaRPr/>
          </a:p>
          <a:p>
            <a:pPr marL="514350" lvl="1" indent="-171450" algn="l" rtl="0">
              <a:lnSpc>
                <a:spcPct val="100000"/>
              </a:lnSpc>
              <a:spcBef>
                <a:spcPts val="0"/>
              </a:spcBef>
              <a:spcAft>
                <a:spcPts val="0"/>
              </a:spcAft>
              <a:buSzPts val="1800"/>
              <a:buChar char="▪"/>
            </a:pPr>
            <a:r>
              <a:rPr lang="en-GB"/>
              <a:t>Register meaningful and memorable DNS host names in given domains (e.g. fedcloud.eu) and assign to public IPs of their VMs </a:t>
            </a:r>
            <a:endParaRPr/>
          </a:p>
          <a:p>
            <a:pPr marL="0" lvl="0" indent="0" algn="l" rtl="0">
              <a:lnSpc>
                <a:spcPct val="100000"/>
              </a:lnSpc>
              <a:spcBef>
                <a:spcPts val="0"/>
              </a:spcBef>
              <a:spcAft>
                <a:spcPts val="0"/>
              </a:spcAft>
              <a:buNone/>
            </a:pPr>
            <a:r>
              <a:rPr lang="en-GB"/>
              <a:t>Avoid using IPs (subject to change) for hosting services</a:t>
            </a:r>
            <a:endParaRPr/>
          </a:p>
          <a:p>
            <a:pPr marL="0" lvl="0" indent="0" algn="l" rtl="0">
              <a:lnSpc>
                <a:spcPct val="100000"/>
              </a:lnSpc>
              <a:spcBef>
                <a:spcPts val="0"/>
              </a:spcBef>
              <a:spcAft>
                <a:spcPts val="0"/>
              </a:spcAft>
              <a:buNone/>
            </a:pPr>
            <a:r>
              <a:rPr lang="en-GB"/>
              <a:t>Facilitates moving VMs between sites</a:t>
            </a:r>
            <a:endParaRPr/>
          </a:p>
          <a:p>
            <a:pPr marL="0" lvl="0" indent="0" algn="l" rtl="0">
              <a:lnSpc>
                <a:spcPct val="100000"/>
              </a:lnSpc>
              <a:spcBef>
                <a:spcPts val="0"/>
              </a:spcBef>
              <a:spcAft>
                <a:spcPts val="0"/>
              </a:spcAft>
              <a:buNone/>
            </a:pPr>
            <a:r>
              <a:rPr lang="en-GB"/>
              <a:t>Allows requesting certificates</a:t>
            </a:r>
            <a:endParaRPr/>
          </a:p>
          <a:p>
            <a:pPr marL="0" lvl="0" indent="0" algn="l" rtl="0">
              <a:lnSpc>
                <a:spcPct val="100000"/>
              </a:lnSpc>
              <a:spcBef>
                <a:spcPts val="0"/>
              </a:spcBef>
              <a:spcAft>
                <a:spcPts val="0"/>
              </a:spcAft>
              <a:buNone/>
            </a:pPr>
            <a:endParaRPr/>
          </a:p>
        </p:txBody>
      </p:sp>
      <p:sp>
        <p:nvSpPr>
          <p:cNvPr id="351" name="Google Shape;351;p33"/>
          <p:cNvSpPr txBox="1">
            <a:spLocks noGrp="1"/>
          </p:cNvSpPr>
          <p:nvPr>
            <p:ph type="body" idx="3"/>
          </p:nvPr>
        </p:nvSpPr>
        <p:spPr>
          <a:xfrm>
            <a:off x="4649932" y="1369219"/>
            <a:ext cx="4317422"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352" name="Google Shape;352;p33"/>
          <p:cNvSpPr txBox="1"/>
          <p:nvPr/>
        </p:nvSpPr>
        <p:spPr>
          <a:xfrm>
            <a:off x="53302" y="4381923"/>
            <a:ext cx="47000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a:solidFill>
                  <a:srgbClr val="000000"/>
                </a:solidFill>
                <a:latin typeface="Calibri"/>
                <a:ea typeface="Calibri"/>
                <a:cs typeface="Calibri"/>
                <a:sym typeface="Calibri"/>
              </a:rPr>
              <a:t>Learn more: https://indico.egi.eu/event/5559/</a:t>
            </a:r>
            <a:endParaRPr/>
          </a:p>
        </p:txBody>
      </p:sp>
      <p:pic>
        <p:nvPicPr>
          <p:cNvPr id="353" name="Google Shape;353;p33" descr="Graphical user interface, website&#10;&#10;Description automatically generated"/>
          <p:cNvPicPr preferRelativeResize="0"/>
          <p:nvPr/>
        </p:nvPicPr>
        <p:blipFill rotWithShape="1">
          <a:blip r:embed="rId3">
            <a:alphaModFix/>
          </a:blip>
          <a:srcRect/>
          <a:stretch/>
        </p:blipFill>
        <p:spPr>
          <a:xfrm>
            <a:off x="4617413" y="1058875"/>
            <a:ext cx="4440766" cy="39154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4"/>
          <p:cNvSpPr txBox="1">
            <a:spLocks noGrp="1"/>
          </p:cNvSpPr>
          <p:nvPr>
            <p:ph type="title"/>
          </p:nvPr>
        </p:nvSpPr>
        <p:spPr>
          <a:xfrm>
            <a:off x="2579076" y="169145"/>
            <a:ext cx="5257331"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Monitoring: are providers running?</a:t>
            </a:r>
            <a:endParaRPr/>
          </a:p>
        </p:txBody>
      </p:sp>
      <p:sp>
        <p:nvSpPr>
          <p:cNvPr id="359" name="Google Shape;359;p34"/>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
        <p:nvSpPr>
          <p:cNvPr id="360" name="Google Shape;360;p34"/>
          <p:cNvSpPr txBox="1">
            <a:spLocks noGrp="1"/>
          </p:cNvSpPr>
          <p:nvPr>
            <p:ph type="body" idx="2"/>
          </p:nvPr>
        </p:nvSpPr>
        <p:spPr>
          <a:xfrm>
            <a:off x="125050" y="997690"/>
            <a:ext cx="2243246"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ARGO checks all providers with basic functionality probes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SLA groups available for easy check of your providers</a:t>
            </a:r>
            <a:endParaRPr/>
          </a:p>
          <a:p>
            <a:pPr marL="0" lvl="0" indent="0" algn="l" rtl="0">
              <a:lnSpc>
                <a:spcPct val="100000"/>
              </a:lnSpc>
              <a:spcBef>
                <a:spcPts val="0"/>
              </a:spcBef>
              <a:spcAft>
                <a:spcPts val="0"/>
              </a:spcAft>
              <a:buNone/>
            </a:pPr>
            <a:endParaRPr/>
          </a:p>
        </p:txBody>
      </p:sp>
      <p:pic>
        <p:nvPicPr>
          <p:cNvPr id="361" name="Google Shape;361;p34" descr="A screenshot of a computer&#10;&#10;Description automatically generated"/>
          <p:cNvPicPr preferRelativeResize="0"/>
          <p:nvPr/>
        </p:nvPicPr>
        <p:blipFill rotWithShape="1">
          <a:blip r:embed="rId3">
            <a:alphaModFix/>
          </a:blip>
          <a:srcRect/>
          <a:stretch/>
        </p:blipFill>
        <p:spPr>
          <a:xfrm>
            <a:off x="2441916" y="739872"/>
            <a:ext cx="6180876" cy="43159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Accounting</a:t>
            </a:r>
            <a:endParaRPr/>
          </a:p>
        </p:txBody>
      </p:sp>
      <p:sp>
        <p:nvSpPr>
          <p:cNvPr id="367" name="Google Shape;367;p35"/>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r>
              <a:rPr lang="en-GB"/>
              <a:t>Understand the usage of resources</a:t>
            </a:r>
            <a:endParaRPr/>
          </a:p>
        </p:txBody>
      </p:sp>
      <p:sp>
        <p:nvSpPr>
          <p:cNvPr id="368" name="Google Shape;368;p35"/>
          <p:cNvSpPr txBox="1">
            <a:spLocks noGrp="1"/>
          </p:cNvSpPr>
          <p:nvPr>
            <p:ph type="body" idx="2"/>
          </p:nvPr>
        </p:nvSpPr>
        <p:spPr>
          <a:xfrm>
            <a:off x="176647" y="1369219"/>
            <a:ext cx="3791850"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Collects, aggregates and displays usage information across the federation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Standard based (OGF) usage record generated from the IaaS system</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Accounting portal for visualization of metrics</a:t>
            </a:r>
            <a:endParaRPr/>
          </a:p>
          <a:p>
            <a:pPr marL="514350" lvl="1" indent="-171450" algn="l" rtl="0">
              <a:lnSpc>
                <a:spcPct val="100000"/>
              </a:lnSpc>
              <a:spcBef>
                <a:spcPts val="0"/>
              </a:spcBef>
              <a:spcAft>
                <a:spcPts val="0"/>
              </a:spcAft>
              <a:buSzPts val="1800"/>
              <a:buChar char="▪"/>
            </a:pPr>
            <a:r>
              <a:rPr lang="en-GB" u="sng">
                <a:solidFill>
                  <a:schemeClr val="hlink"/>
                </a:solidFill>
                <a:hlinkClick r:id="rId3"/>
              </a:rPr>
              <a:t>https://accounting.egi.eu/</a:t>
            </a:r>
            <a:endParaRPr/>
          </a:p>
          <a:p>
            <a:pPr marL="0" lvl="0" indent="0" algn="l" rtl="0">
              <a:lnSpc>
                <a:spcPct val="100000"/>
              </a:lnSpc>
              <a:spcBef>
                <a:spcPts val="0"/>
              </a:spcBef>
              <a:spcAft>
                <a:spcPts val="0"/>
              </a:spcAft>
              <a:buNone/>
            </a:pPr>
            <a:endParaRPr/>
          </a:p>
        </p:txBody>
      </p:sp>
      <p:pic>
        <p:nvPicPr>
          <p:cNvPr id="369" name="Google Shape;369;p35" descr="Graphical user interface, table&#10;&#10;Description automatically generated"/>
          <p:cNvPicPr preferRelativeResize="0"/>
          <p:nvPr/>
        </p:nvPicPr>
        <p:blipFill rotWithShape="1">
          <a:blip r:embed="rId4">
            <a:alphaModFix/>
          </a:blip>
          <a:srcRect/>
          <a:stretch/>
        </p:blipFill>
        <p:spPr>
          <a:xfrm>
            <a:off x="3968497" y="1369219"/>
            <a:ext cx="5087451" cy="35524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6"/>
          <p:cNvSpPr txBox="1">
            <a:spLocks noGrp="1"/>
          </p:cNvSpPr>
          <p:nvPr>
            <p:ph type="body" idx="1"/>
          </p:nvPr>
        </p:nvSpPr>
        <p:spPr>
          <a:xfrm>
            <a:off x="176645" y="1158907"/>
            <a:ext cx="8754341"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The EGI High-Throughput compute (HTC) provides users with the capability to access large amounts of computing resources, and to submit hundreds or thousands of computational tasks.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375" name="Google Shape;375;p36"/>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High Throughput Compute</a:t>
            </a:r>
            <a:endParaRPr/>
          </a:p>
        </p:txBody>
      </p:sp>
      <p:sp>
        <p:nvSpPr>
          <p:cNvPr id="376" name="Google Shape;376;p36"/>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pic>
        <p:nvPicPr>
          <p:cNvPr id="377" name="Google Shape;377;p36" descr="A map of the world&#10;&#10;Description automatically generated"/>
          <p:cNvPicPr preferRelativeResize="0"/>
          <p:nvPr/>
        </p:nvPicPr>
        <p:blipFill rotWithShape="1">
          <a:blip r:embed="rId3">
            <a:alphaModFix/>
          </a:blip>
          <a:srcRect/>
          <a:stretch/>
        </p:blipFill>
        <p:spPr>
          <a:xfrm>
            <a:off x="4852563" y="2483751"/>
            <a:ext cx="4087567" cy="1863382"/>
          </a:xfrm>
          <a:prstGeom prst="rect">
            <a:avLst/>
          </a:prstGeom>
          <a:noFill/>
          <a:ln>
            <a:noFill/>
          </a:ln>
        </p:spPr>
      </p:pic>
      <p:sp>
        <p:nvSpPr>
          <p:cNvPr id="378" name="Google Shape;378;p36"/>
          <p:cNvSpPr txBox="1"/>
          <p:nvPr/>
        </p:nvSpPr>
        <p:spPr>
          <a:xfrm>
            <a:off x="176645" y="2278850"/>
            <a:ext cx="4642243"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rgbClr val="000000"/>
                </a:solidFill>
                <a:latin typeface="Calibri"/>
                <a:ea typeface="Calibri"/>
                <a:cs typeface="Calibri"/>
                <a:sym typeface="Calibri"/>
              </a:rPr>
              <a:t>EGI HTC is powered by a large distributed infrastructure (200+ providers) capable of running jobs at scale:</a:t>
            </a:r>
            <a:endParaRPr/>
          </a:p>
          <a:p>
            <a:pPr marL="342900" marR="0" lvl="0" indent="-342900" algn="l" rtl="0">
              <a:lnSpc>
                <a:spcPct val="100000"/>
              </a:lnSpc>
              <a:spcBef>
                <a:spcPts val="0"/>
              </a:spcBef>
              <a:spcAft>
                <a:spcPts val="0"/>
              </a:spcAft>
              <a:buClr>
                <a:schemeClr val="dk1"/>
              </a:buClr>
              <a:buSzPts val="2000"/>
              <a:buFont typeface="Noto Sans Symbols"/>
              <a:buChar char="▪"/>
            </a:pPr>
            <a:r>
              <a:rPr lang="en-GB" sz="2000" b="0" i="0" u="none" strike="noStrike" cap="none">
                <a:solidFill>
                  <a:srgbClr val="000000"/>
                </a:solidFill>
                <a:latin typeface="Calibri"/>
                <a:ea typeface="Calibri"/>
                <a:cs typeface="Calibri"/>
                <a:sym typeface="Calibri"/>
              </a:rPr>
              <a:t>Unprivileged (no servers) and time limited (no long running services)</a:t>
            </a:r>
            <a:endParaRPr/>
          </a:p>
          <a:p>
            <a:pPr marL="342900" marR="0" lvl="0" indent="-342900" algn="l" rtl="0">
              <a:lnSpc>
                <a:spcPct val="100000"/>
              </a:lnSpc>
              <a:spcBef>
                <a:spcPts val="0"/>
              </a:spcBef>
              <a:spcAft>
                <a:spcPts val="0"/>
              </a:spcAft>
              <a:buClr>
                <a:schemeClr val="dk1"/>
              </a:buClr>
              <a:buSzPts val="2000"/>
              <a:buFont typeface="Noto Sans Symbols"/>
              <a:buChar char="▪"/>
            </a:pPr>
            <a:r>
              <a:rPr lang="en-GB" sz="2000" b="0" i="0" u="none" strike="noStrike" cap="none">
                <a:solidFill>
                  <a:srgbClr val="000000"/>
                </a:solidFill>
                <a:latin typeface="Calibri"/>
                <a:ea typeface="Calibri"/>
                <a:cs typeface="Calibri"/>
                <a:sym typeface="Calibri"/>
              </a:rPr>
              <a:t>Capable of delivering large amounts of processing capacity over long periods of time.</a:t>
            </a:r>
            <a:endParaRPr/>
          </a:p>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7"/>
          <p:cNvSpPr/>
          <p:nvPr/>
        </p:nvSpPr>
        <p:spPr>
          <a:xfrm>
            <a:off x="2147639" y="2601743"/>
            <a:ext cx="2057400" cy="2338578"/>
          </a:xfrm>
          <a:prstGeom prst="roundRect">
            <a:avLst>
              <a:gd name="adj" fmla="val 9556"/>
            </a:avLst>
          </a:pr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85" name="Google Shape;385;p37"/>
          <p:cNvSpPr/>
          <p:nvPr/>
        </p:nvSpPr>
        <p:spPr>
          <a:xfrm>
            <a:off x="2832154" y="3931991"/>
            <a:ext cx="968400" cy="594000"/>
          </a:xfrm>
          <a:prstGeom prst="roundRect">
            <a:avLst>
              <a:gd name="adj" fmla="val 16667"/>
            </a:avLst>
          </a:prstGeom>
          <a:solidFill>
            <a:srgbClr val="4472C4">
              <a:alpha val="10196"/>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86" name="Google Shape;386;p37"/>
          <p:cNvSpPr txBox="1"/>
          <p:nvPr/>
        </p:nvSpPr>
        <p:spPr>
          <a:xfrm>
            <a:off x="627591" y="1043581"/>
            <a:ext cx="1059906"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Workload</a:t>
            </a:r>
            <a:endParaRPr/>
          </a:p>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Manager </a:t>
            </a:r>
            <a:endParaRPr/>
          </a:p>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(DIRAC)</a:t>
            </a:r>
            <a:endParaRPr/>
          </a:p>
        </p:txBody>
      </p:sp>
      <p:sp>
        <p:nvSpPr>
          <p:cNvPr id="387" name="Google Shape;387;p37"/>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None/>
            </a:pPr>
            <a:r>
              <a:rPr lang="en-GB"/>
              <a:t>Accessing HTC</a:t>
            </a:r>
            <a:endParaRPr/>
          </a:p>
        </p:txBody>
      </p:sp>
      <p:sp>
        <p:nvSpPr>
          <p:cNvPr id="388" name="Google Shape;388;p37"/>
          <p:cNvSpPr/>
          <p:nvPr/>
        </p:nvSpPr>
        <p:spPr>
          <a:xfrm>
            <a:off x="2733279" y="4015576"/>
            <a:ext cx="968400" cy="594000"/>
          </a:xfrm>
          <a:prstGeom prst="roundRect">
            <a:avLst>
              <a:gd name="adj" fmla="val 16667"/>
            </a:avLst>
          </a:prstGeom>
          <a:solidFill>
            <a:srgbClr val="4472C4">
              <a:alpha val="20000"/>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89" name="Google Shape;389;p37"/>
          <p:cNvSpPr/>
          <p:nvPr/>
        </p:nvSpPr>
        <p:spPr>
          <a:xfrm>
            <a:off x="2634404" y="4099161"/>
            <a:ext cx="968400" cy="594000"/>
          </a:xfrm>
          <a:prstGeom prst="roundRect">
            <a:avLst>
              <a:gd name="adj" fmla="val 16667"/>
            </a:avLst>
          </a:prstGeom>
          <a:solidFill>
            <a:srgbClr val="4472C4">
              <a:alpha val="45882"/>
            </a:srgbClr>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90" name="Google Shape;390;p37"/>
          <p:cNvSpPr/>
          <p:nvPr/>
        </p:nvSpPr>
        <p:spPr>
          <a:xfrm>
            <a:off x="2535529" y="4182745"/>
            <a:ext cx="968400" cy="594000"/>
          </a:xfrm>
          <a:prstGeom prst="roundRect">
            <a:avLst>
              <a:gd name="adj" fmla="val 16667"/>
            </a:avLst>
          </a:prstGeom>
          <a:solidFill>
            <a:schemeClr val="accent1"/>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Worker Nodes</a:t>
            </a:r>
            <a:endParaRPr sz="1400" b="0" i="0" u="none" strike="noStrike" cap="none">
              <a:solidFill>
                <a:srgbClr val="000000"/>
              </a:solidFill>
              <a:latin typeface="Arial"/>
              <a:ea typeface="Arial"/>
              <a:cs typeface="Arial"/>
              <a:sym typeface="Arial"/>
            </a:endParaRPr>
          </a:p>
        </p:txBody>
      </p:sp>
      <p:sp>
        <p:nvSpPr>
          <p:cNvPr id="391" name="Google Shape;391;p37"/>
          <p:cNvSpPr/>
          <p:nvPr/>
        </p:nvSpPr>
        <p:spPr>
          <a:xfrm>
            <a:off x="3000098" y="2918935"/>
            <a:ext cx="434763" cy="1167521"/>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2" name="Google Shape;392;p37"/>
          <p:cNvSpPr/>
          <p:nvPr/>
        </p:nvSpPr>
        <p:spPr>
          <a:xfrm>
            <a:off x="2584967" y="3392029"/>
            <a:ext cx="1265025" cy="379003"/>
          </a:xfrm>
          <a:prstGeom prst="rect">
            <a:avLst/>
          </a:prstGeom>
          <a:gradFill>
            <a:gsLst>
              <a:gs pos="0">
                <a:srgbClr val="99B5FF"/>
              </a:gs>
              <a:gs pos="35000">
                <a:srgbClr val="B9CBFF"/>
              </a:gs>
              <a:gs pos="100000">
                <a:srgbClr val="E2E9FF"/>
              </a:gs>
            </a:gsLst>
            <a:lin ang="16200000" scaled="0"/>
          </a:gra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Local Scheduler</a:t>
            </a:r>
            <a:endParaRPr/>
          </a:p>
        </p:txBody>
      </p:sp>
      <p:sp>
        <p:nvSpPr>
          <p:cNvPr id="393" name="Google Shape;393;p37"/>
          <p:cNvSpPr/>
          <p:nvPr/>
        </p:nvSpPr>
        <p:spPr>
          <a:xfrm>
            <a:off x="5182007" y="2601743"/>
            <a:ext cx="2057400" cy="2338578"/>
          </a:xfrm>
          <a:prstGeom prst="roundRect">
            <a:avLst>
              <a:gd name="adj" fmla="val 9556"/>
            </a:avLst>
          </a:pr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94" name="Google Shape;394;p37"/>
          <p:cNvSpPr/>
          <p:nvPr/>
        </p:nvSpPr>
        <p:spPr>
          <a:xfrm>
            <a:off x="5866522" y="3931991"/>
            <a:ext cx="968400" cy="594000"/>
          </a:xfrm>
          <a:prstGeom prst="roundRect">
            <a:avLst>
              <a:gd name="adj" fmla="val 16667"/>
            </a:avLst>
          </a:prstGeom>
          <a:solidFill>
            <a:srgbClr val="4472C4">
              <a:alpha val="10196"/>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95" name="Google Shape;395;p37"/>
          <p:cNvSpPr/>
          <p:nvPr/>
        </p:nvSpPr>
        <p:spPr>
          <a:xfrm>
            <a:off x="5767647" y="4015576"/>
            <a:ext cx="968400" cy="594000"/>
          </a:xfrm>
          <a:prstGeom prst="roundRect">
            <a:avLst>
              <a:gd name="adj" fmla="val 16667"/>
            </a:avLst>
          </a:prstGeom>
          <a:solidFill>
            <a:srgbClr val="4472C4">
              <a:alpha val="20000"/>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96" name="Google Shape;396;p37"/>
          <p:cNvSpPr/>
          <p:nvPr/>
        </p:nvSpPr>
        <p:spPr>
          <a:xfrm>
            <a:off x="5668772" y="4099161"/>
            <a:ext cx="968400" cy="594000"/>
          </a:xfrm>
          <a:prstGeom prst="roundRect">
            <a:avLst>
              <a:gd name="adj" fmla="val 16667"/>
            </a:avLst>
          </a:prstGeom>
          <a:solidFill>
            <a:srgbClr val="4472C4">
              <a:alpha val="45882"/>
            </a:srgbClr>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97" name="Google Shape;397;p37"/>
          <p:cNvSpPr/>
          <p:nvPr/>
        </p:nvSpPr>
        <p:spPr>
          <a:xfrm>
            <a:off x="5569897" y="4182745"/>
            <a:ext cx="968400" cy="594000"/>
          </a:xfrm>
          <a:prstGeom prst="roundRect">
            <a:avLst>
              <a:gd name="adj" fmla="val 16667"/>
            </a:avLst>
          </a:prstGeom>
          <a:solidFill>
            <a:schemeClr val="accent1"/>
          </a:solidFill>
          <a:ln w="127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Worker Nodes</a:t>
            </a:r>
            <a:endParaRPr sz="1400" b="0" i="0" u="none" strike="noStrike" cap="none">
              <a:solidFill>
                <a:srgbClr val="000000"/>
              </a:solidFill>
              <a:latin typeface="Arial"/>
              <a:ea typeface="Arial"/>
              <a:cs typeface="Arial"/>
              <a:sym typeface="Arial"/>
            </a:endParaRPr>
          </a:p>
        </p:txBody>
      </p:sp>
      <p:sp>
        <p:nvSpPr>
          <p:cNvPr id="398" name="Google Shape;398;p37"/>
          <p:cNvSpPr/>
          <p:nvPr/>
        </p:nvSpPr>
        <p:spPr>
          <a:xfrm>
            <a:off x="6034466" y="3224545"/>
            <a:ext cx="434763" cy="861911"/>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9" name="Google Shape;399;p37"/>
          <p:cNvSpPr/>
          <p:nvPr/>
        </p:nvSpPr>
        <p:spPr>
          <a:xfrm>
            <a:off x="5619335" y="3392029"/>
            <a:ext cx="1265025" cy="379003"/>
          </a:xfrm>
          <a:prstGeom prst="rect">
            <a:avLst/>
          </a:prstGeom>
          <a:gradFill>
            <a:gsLst>
              <a:gs pos="0">
                <a:srgbClr val="99B5FF"/>
              </a:gs>
              <a:gs pos="35000">
                <a:srgbClr val="B9CBFF"/>
              </a:gs>
              <a:gs pos="100000">
                <a:srgbClr val="E2E9FF"/>
              </a:gs>
            </a:gsLst>
            <a:lin ang="16200000" scaled="0"/>
          </a:gra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Local Scheduler</a:t>
            </a:r>
            <a:endParaRPr/>
          </a:p>
        </p:txBody>
      </p:sp>
      <p:pic>
        <p:nvPicPr>
          <p:cNvPr id="400" name="Google Shape;400;p37"/>
          <p:cNvPicPr preferRelativeResize="0"/>
          <p:nvPr/>
        </p:nvPicPr>
        <p:blipFill rotWithShape="1">
          <a:blip r:embed="rId3">
            <a:alphaModFix/>
          </a:blip>
          <a:srcRect/>
          <a:stretch/>
        </p:blipFill>
        <p:spPr>
          <a:xfrm>
            <a:off x="2293477" y="2371264"/>
            <a:ext cx="1848004" cy="436655"/>
          </a:xfrm>
          <a:prstGeom prst="rect">
            <a:avLst/>
          </a:prstGeom>
          <a:noFill/>
          <a:ln>
            <a:noFill/>
          </a:ln>
        </p:spPr>
      </p:pic>
      <p:pic>
        <p:nvPicPr>
          <p:cNvPr id="401" name="Google Shape;401;p37" descr="Welcome to ARC Version 6! — NorduGrid ARC ARC6 documentation"/>
          <p:cNvPicPr preferRelativeResize="0"/>
          <p:nvPr/>
        </p:nvPicPr>
        <p:blipFill rotWithShape="1">
          <a:blip r:embed="rId4">
            <a:alphaModFix/>
          </a:blip>
          <a:srcRect/>
          <a:stretch/>
        </p:blipFill>
        <p:spPr>
          <a:xfrm>
            <a:off x="5875666" y="2368769"/>
            <a:ext cx="719885" cy="950248"/>
          </a:xfrm>
          <a:prstGeom prst="rect">
            <a:avLst/>
          </a:prstGeom>
          <a:noFill/>
          <a:ln>
            <a:noFill/>
          </a:ln>
        </p:spPr>
      </p:pic>
      <p:pic>
        <p:nvPicPr>
          <p:cNvPr id="402" name="Google Shape;402;p37"/>
          <p:cNvPicPr preferRelativeResize="0"/>
          <p:nvPr/>
        </p:nvPicPr>
        <p:blipFill rotWithShape="1">
          <a:blip r:embed="rId5">
            <a:alphaModFix/>
          </a:blip>
          <a:srcRect/>
          <a:stretch/>
        </p:blipFill>
        <p:spPr>
          <a:xfrm>
            <a:off x="4223777" y="891180"/>
            <a:ext cx="986907" cy="918020"/>
          </a:xfrm>
          <a:prstGeom prst="rect">
            <a:avLst/>
          </a:prstGeom>
          <a:noFill/>
          <a:ln>
            <a:noFill/>
          </a:ln>
        </p:spPr>
      </p:pic>
      <p:sp>
        <p:nvSpPr>
          <p:cNvPr id="403" name="Google Shape;403;p37"/>
          <p:cNvSpPr txBox="1"/>
          <p:nvPr/>
        </p:nvSpPr>
        <p:spPr>
          <a:xfrm>
            <a:off x="558662" y="2420590"/>
            <a:ext cx="119776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Computing</a:t>
            </a:r>
            <a:endParaRPr/>
          </a:p>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Element</a:t>
            </a:r>
            <a:endParaRPr/>
          </a:p>
        </p:txBody>
      </p:sp>
      <p:cxnSp>
        <p:nvCxnSpPr>
          <p:cNvPr id="404" name="Google Shape;404;p37"/>
          <p:cNvCxnSpPr>
            <a:stCxn id="402" idx="2"/>
            <a:endCxn id="401" idx="0"/>
          </p:cNvCxnSpPr>
          <p:nvPr/>
        </p:nvCxnSpPr>
        <p:spPr>
          <a:xfrm rot="-5400000" flipH="1">
            <a:off x="5196631" y="1329800"/>
            <a:ext cx="559500" cy="1518300"/>
          </a:xfrm>
          <a:prstGeom prst="bentConnector3">
            <a:avLst>
              <a:gd name="adj1" fmla="val 50000"/>
            </a:avLst>
          </a:prstGeom>
          <a:noFill/>
          <a:ln w="19050" cap="flat" cmpd="sng">
            <a:solidFill>
              <a:schemeClr val="dk1"/>
            </a:solidFill>
            <a:prstDash val="solid"/>
            <a:round/>
            <a:headEnd type="none" w="sm" len="sm"/>
            <a:tailEnd type="triangle" w="med" len="med"/>
          </a:ln>
        </p:spPr>
      </p:cxnSp>
      <p:cxnSp>
        <p:nvCxnSpPr>
          <p:cNvPr id="405" name="Google Shape;405;p37"/>
          <p:cNvCxnSpPr>
            <a:stCxn id="402" idx="2"/>
            <a:endCxn id="400" idx="0"/>
          </p:cNvCxnSpPr>
          <p:nvPr/>
        </p:nvCxnSpPr>
        <p:spPr>
          <a:xfrm rot="5400000">
            <a:off x="3686281" y="1340450"/>
            <a:ext cx="562200" cy="1499700"/>
          </a:xfrm>
          <a:prstGeom prst="bentConnector3">
            <a:avLst>
              <a:gd name="adj1" fmla="val 49988"/>
            </a:avLst>
          </a:prstGeom>
          <a:noFill/>
          <a:ln w="19050" cap="flat" cmpd="sng">
            <a:solidFill>
              <a:schemeClr val="dk1"/>
            </a:solidFill>
            <a:prstDash val="solid"/>
            <a:round/>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8"/>
          <p:cNvSpPr txBox="1">
            <a:spLocks noGrp="1"/>
          </p:cNvSpPr>
          <p:nvPr>
            <p:ph type="body" idx="1"/>
          </p:nvPr>
        </p:nvSpPr>
        <p:spPr>
          <a:xfrm>
            <a:off x="176645" y="1369219"/>
            <a:ext cx="4980571" cy="31973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b="1"/>
              <a:t>CernVM-File System (CVMFS)</a:t>
            </a:r>
            <a:r>
              <a:rPr lang="en-GB"/>
              <a:t> provides a POSIX read-only file system in user space</a:t>
            </a:r>
            <a:endParaRPr/>
          </a:p>
          <a:p>
            <a:pPr marL="457200" lvl="0" indent="-342900" algn="l" rtl="0">
              <a:lnSpc>
                <a:spcPct val="90000"/>
              </a:lnSpc>
              <a:spcBef>
                <a:spcPts val="750"/>
              </a:spcBef>
              <a:spcAft>
                <a:spcPts val="0"/>
              </a:spcAft>
              <a:buSzPts val="1800"/>
              <a:buChar char="●"/>
            </a:pPr>
            <a:r>
              <a:rPr lang="en-GB"/>
              <a:t>Scalable software distribution, recently extended to handle container images </a:t>
            </a:r>
            <a:endParaRPr/>
          </a:p>
          <a:p>
            <a:pPr marL="457200" lvl="0" indent="-342900" algn="l" rtl="0">
              <a:lnSpc>
                <a:spcPct val="115000"/>
              </a:lnSpc>
              <a:spcBef>
                <a:spcPts val="0"/>
              </a:spcBef>
              <a:spcAft>
                <a:spcPts val="0"/>
              </a:spcAft>
              <a:buSzPts val="1800"/>
              <a:buChar char="●"/>
            </a:pPr>
            <a:r>
              <a:rPr lang="en-GB"/>
              <a:t>Caching at providers for fast access to frequently used software</a:t>
            </a:r>
            <a:endParaRPr/>
          </a:p>
          <a:p>
            <a:pPr marL="457200" lvl="0" indent="-342900" algn="l" rtl="0">
              <a:lnSpc>
                <a:spcPct val="115000"/>
              </a:lnSpc>
              <a:spcBef>
                <a:spcPts val="0"/>
              </a:spcBef>
              <a:spcAft>
                <a:spcPts val="0"/>
              </a:spcAft>
              <a:buSzPts val="1800"/>
              <a:buChar char="●"/>
            </a:pPr>
            <a:r>
              <a:rPr lang="en-GB"/>
              <a:t>Mostly used in HTC, but useful also for IaaS</a:t>
            </a:r>
            <a:endParaRPr/>
          </a:p>
          <a:p>
            <a:pPr marL="457200" lvl="0" indent="-342900" algn="l" rtl="0">
              <a:lnSpc>
                <a:spcPct val="115000"/>
              </a:lnSpc>
              <a:spcBef>
                <a:spcPts val="0"/>
              </a:spcBef>
              <a:spcAft>
                <a:spcPts val="0"/>
              </a:spcAft>
              <a:buSzPts val="1800"/>
              <a:buChar char="●"/>
            </a:pPr>
            <a:r>
              <a:rPr lang="en-GB"/>
              <a:t>VO-scoped repositories centrally managed</a:t>
            </a:r>
            <a:endParaRPr/>
          </a:p>
          <a:p>
            <a:pPr marL="114300" lvl="0" indent="0" algn="l" rtl="0">
              <a:lnSpc>
                <a:spcPct val="115000"/>
              </a:lnSpc>
              <a:spcBef>
                <a:spcPts val="0"/>
              </a:spcBef>
              <a:spcAft>
                <a:spcPts val="0"/>
              </a:spcAft>
              <a:buNone/>
            </a:pPr>
            <a:endParaRPr/>
          </a:p>
          <a:p>
            <a:pPr marL="0" lvl="0" indent="0" algn="l" rtl="0">
              <a:lnSpc>
                <a:spcPct val="100000"/>
              </a:lnSpc>
              <a:spcBef>
                <a:spcPts val="0"/>
              </a:spcBef>
              <a:spcAft>
                <a:spcPts val="0"/>
              </a:spcAft>
              <a:buNone/>
            </a:pPr>
            <a:endParaRPr/>
          </a:p>
        </p:txBody>
      </p:sp>
      <p:sp>
        <p:nvSpPr>
          <p:cNvPr id="411" name="Google Shape;411;p38"/>
          <p:cNvSpPr txBox="1">
            <a:spLocks noGrp="1"/>
          </p:cNvSpPr>
          <p:nvPr>
            <p:ph type="title"/>
          </p:nvPr>
        </p:nvSpPr>
        <p:spPr>
          <a:xfrm>
            <a:off x="2579076" y="169145"/>
            <a:ext cx="5339627"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CVMFS: Software distribution at scale</a:t>
            </a:r>
            <a:endParaRPr/>
          </a:p>
        </p:txBody>
      </p:sp>
      <p:sp>
        <p:nvSpPr>
          <p:cNvPr id="412" name="Google Shape;412;p38"/>
          <p:cNvSpPr txBox="1">
            <a:spLocks noGrp="1"/>
          </p:cNvSpPr>
          <p:nvPr>
            <p:ph type="subTitle" idx="2"/>
          </p:nvPr>
        </p:nvSpPr>
        <p:spPr>
          <a:xfrm>
            <a:off x="2579076" y="628358"/>
            <a:ext cx="6089436" cy="70788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r>
              <a:rPr lang="en-GB" u="sng">
                <a:solidFill>
                  <a:schemeClr val="hlink"/>
                </a:solidFill>
                <a:hlinkClick r:id="rId3"/>
              </a:rPr>
              <a:t>https://docs.egi.eu/users/compute/content-distribution/</a:t>
            </a:r>
            <a:endParaRPr/>
          </a:p>
        </p:txBody>
      </p:sp>
      <p:pic>
        <p:nvPicPr>
          <p:cNvPr id="413" name="Google Shape;413;p38"/>
          <p:cNvPicPr preferRelativeResize="0"/>
          <p:nvPr/>
        </p:nvPicPr>
        <p:blipFill rotWithShape="1">
          <a:blip r:embed="rId4">
            <a:alphaModFix/>
          </a:blip>
          <a:srcRect/>
          <a:stretch/>
        </p:blipFill>
        <p:spPr>
          <a:xfrm>
            <a:off x="5000209" y="1571661"/>
            <a:ext cx="3967146" cy="2636366"/>
          </a:xfrm>
          <a:prstGeom prst="rect">
            <a:avLst/>
          </a:prstGeom>
          <a:noFill/>
          <a:ln>
            <a:noFill/>
          </a:ln>
        </p:spPr>
      </p:pic>
      <p:sp>
        <p:nvSpPr>
          <p:cNvPr id="414" name="Google Shape;414;p38"/>
          <p:cNvSpPr txBox="1"/>
          <p:nvPr/>
        </p:nvSpPr>
        <p:spPr>
          <a:xfrm>
            <a:off x="1499580" y="924677"/>
            <a:ext cx="2487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9"/>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GB"/>
              <a:t>The Workload Manager helps users to exploit distributed resources in a transparent way. </a:t>
            </a:r>
            <a:endParaRPr/>
          </a:p>
          <a:p>
            <a:pPr marL="342900" lvl="0" indent="-342900" algn="l" rtl="0">
              <a:lnSpc>
                <a:spcPct val="90000"/>
              </a:lnSpc>
              <a:spcBef>
                <a:spcPts val="0"/>
              </a:spcBef>
              <a:spcAft>
                <a:spcPts val="0"/>
              </a:spcAft>
              <a:buSzPts val="2000"/>
              <a:buFont typeface="Arial"/>
              <a:buChar char="•"/>
            </a:pPr>
            <a:r>
              <a:rPr lang="en-GB"/>
              <a:t>Based on DIRAC, a framework shared by multiple experiments, both inside HEP, astronomy, and life sciences</a:t>
            </a:r>
            <a:endParaRPr/>
          </a:p>
          <a:p>
            <a:pPr marL="342900" lvl="0" indent="-342900" algn="l" rtl="0">
              <a:lnSpc>
                <a:spcPct val="90000"/>
              </a:lnSpc>
              <a:spcBef>
                <a:spcPts val="0"/>
              </a:spcBef>
              <a:spcAft>
                <a:spcPts val="0"/>
              </a:spcAft>
              <a:buSzPts val="2000"/>
              <a:buFont typeface="Arial"/>
              <a:buChar char="•"/>
            </a:pPr>
            <a:r>
              <a:rPr lang="en-GB"/>
              <a:t>Optimises workload placement</a:t>
            </a:r>
            <a:endParaRPr/>
          </a:p>
          <a:p>
            <a:pPr marL="857250" lvl="1" indent="-342900" algn="l" rtl="0">
              <a:lnSpc>
                <a:spcPct val="90000"/>
              </a:lnSpc>
              <a:spcBef>
                <a:spcPts val="0"/>
              </a:spcBef>
              <a:spcAft>
                <a:spcPts val="0"/>
              </a:spcAft>
              <a:buSzPts val="1800"/>
              <a:buFont typeface="Arial"/>
              <a:buChar char="•"/>
            </a:pPr>
            <a:r>
              <a:rPr lang="en-GB"/>
              <a:t>Support for massive workload and data operations</a:t>
            </a:r>
            <a:endParaRPr/>
          </a:p>
          <a:p>
            <a:pPr marL="857250" lvl="1" indent="-342900" algn="l" rtl="0">
              <a:lnSpc>
                <a:spcPct val="90000"/>
              </a:lnSpc>
              <a:spcBef>
                <a:spcPts val="0"/>
              </a:spcBef>
              <a:spcAft>
                <a:spcPts val="0"/>
              </a:spcAft>
              <a:buSzPts val="1800"/>
              <a:buFont typeface="Arial"/>
              <a:buChar char="•"/>
            </a:pPr>
            <a:r>
              <a:rPr lang="en-GB"/>
              <a:t>Aggregates multiple types of resources, e.g. Cloud / HTC providers, user community resources</a:t>
            </a:r>
            <a:endParaRPr/>
          </a:p>
          <a:p>
            <a:pPr marL="342900" lvl="0" indent="-342900" algn="l" rtl="0">
              <a:lnSpc>
                <a:spcPct val="90000"/>
              </a:lnSpc>
              <a:spcBef>
                <a:spcPts val="0"/>
              </a:spcBef>
              <a:spcAft>
                <a:spcPts val="0"/>
              </a:spcAft>
              <a:buSzPts val="2000"/>
              <a:buFont typeface="Arial"/>
              <a:buChar char="•"/>
            </a:pPr>
            <a:r>
              <a:rPr lang="en-GB"/>
              <a:t>User-friendly GUI, CLI and API access for advanced usage</a:t>
            </a:r>
            <a:endParaRPr/>
          </a:p>
          <a:p>
            <a:pPr marL="857250" lvl="1" indent="-342900" algn="l" rtl="0">
              <a:lnSpc>
                <a:spcPct val="90000"/>
              </a:lnSpc>
              <a:spcBef>
                <a:spcPts val="0"/>
              </a:spcBef>
              <a:spcAft>
                <a:spcPts val="0"/>
              </a:spcAft>
              <a:buSzPts val="1800"/>
              <a:buFont typeface="Arial"/>
              <a:buChar char="•"/>
            </a:pPr>
            <a:r>
              <a:rPr lang="en-GB"/>
              <a:t>Jupyter notebooks (prototype)</a:t>
            </a:r>
            <a:endParaRPr/>
          </a:p>
          <a:p>
            <a:pPr marL="342900" lvl="0" indent="-342900" algn="l" rtl="0">
              <a:lnSpc>
                <a:spcPct val="90000"/>
              </a:lnSpc>
              <a:spcBef>
                <a:spcPts val="0"/>
              </a:spcBef>
              <a:spcAft>
                <a:spcPts val="0"/>
              </a:spcAft>
              <a:buSzPts val="2000"/>
              <a:buFont typeface="Arial"/>
              <a:buChar char="•"/>
            </a:pPr>
            <a:r>
              <a:rPr lang="en-GB"/>
              <a:t>Services customizable for the needs of particular communities</a:t>
            </a:r>
            <a:endParaRPr/>
          </a:p>
          <a:p>
            <a:pPr marL="342900" lvl="0" indent="-215900" algn="l" rtl="0">
              <a:lnSpc>
                <a:spcPct val="90000"/>
              </a:lnSpc>
              <a:spcBef>
                <a:spcPts val="0"/>
              </a:spcBef>
              <a:spcAft>
                <a:spcPts val="0"/>
              </a:spcAft>
              <a:buSzPts val="2000"/>
              <a:buFont typeface="Arial"/>
              <a:buNone/>
            </a:pPr>
            <a:endParaRPr/>
          </a:p>
        </p:txBody>
      </p:sp>
      <p:sp>
        <p:nvSpPr>
          <p:cNvPr id="420" name="Google Shape;420;p39"/>
          <p:cNvSpPr txBox="1">
            <a:spLocks noGrp="1"/>
          </p:cNvSpPr>
          <p:nvPr>
            <p:ph type="title"/>
          </p:nvPr>
        </p:nvSpPr>
        <p:spPr>
          <a:xfrm>
            <a:off x="2698938" y="192287"/>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Workload Manager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0"/>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Containers in EGI infrastructure</a:t>
            </a:r>
            <a:endParaRPr/>
          </a:p>
        </p:txBody>
      </p:sp>
      <p:sp>
        <p:nvSpPr>
          <p:cNvPr id="426" name="Google Shape;426;p40"/>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endParaRPr/>
          </a:p>
        </p:txBody>
      </p:sp>
      <p:grpSp>
        <p:nvGrpSpPr>
          <p:cNvPr id="427" name="Google Shape;427;p40"/>
          <p:cNvGrpSpPr/>
          <p:nvPr/>
        </p:nvGrpSpPr>
        <p:grpSpPr>
          <a:xfrm>
            <a:off x="898996" y="1640647"/>
            <a:ext cx="7460307" cy="2147664"/>
            <a:chOff x="3646" y="1012288"/>
            <a:chExt cx="7460307" cy="2147664"/>
          </a:xfrm>
        </p:grpSpPr>
        <p:sp>
          <p:nvSpPr>
            <p:cNvPr id="428" name="Google Shape;428;p40"/>
            <p:cNvSpPr/>
            <p:nvPr/>
          </p:nvSpPr>
          <p:spPr>
            <a:xfrm>
              <a:off x="3034396" y="1012288"/>
              <a:ext cx="847762" cy="565174"/>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txBox="1"/>
            <p:nvPr/>
          </p:nvSpPr>
          <p:spPr>
            <a:xfrm>
              <a:off x="3050949" y="1028841"/>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Containers in EGI</a:t>
              </a:r>
              <a:endParaRPr/>
            </a:p>
          </p:txBody>
        </p:sp>
        <p:sp>
          <p:nvSpPr>
            <p:cNvPr id="430" name="Google Shape;430;p40"/>
            <p:cNvSpPr/>
            <p:nvPr/>
          </p:nvSpPr>
          <p:spPr>
            <a:xfrm>
              <a:off x="978572" y="1577463"/>
              <a:ext cx="2479704" cy="2260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chemeClr val="accent6"/>
              </a:solidFill>
              <a:prstDash val="solid"/>
              <a:round/>
              <a:headEnd type="none" w="sm" len="sm"/>
              <a:tailEnd type="none" w="sm" len="sm"/>
            </a:ln>
          </p:spPr>
        </p:sp>
        <p:sp>
          <p:nvSpPr>
            <p:cNvPr id="431" name="Google Shape;431;p40"/>
            <p:cNvSpPr/>
            <p:nvPr/>
          </p:nvSpPr>
          <p:spPr>
            <a:xfrm>
              <a:off x="554691" y="1803533"/>
              <a:ext cx="847762" cy="565174"/>
            </a:xfrm>
            <a:prstGeom prst="roundRect">
              <a:avLst>
                <a:gd name="adj" fmla="val 1000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txBox="1"/>
            <p:nvPr/>
          </p:nvSpPr>
          <p:spPr>
            <a:xfrm>
              <a:off x="571244" y="1820086"/>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VM-based</a:t>
              </a:r>
              <a:endParaRPr/>
            </a:p>
          </p:txBody>
        </p:sp>
        <p:sp>
          <p:nvSpPr>
            <p:cNvPr id="433" name="Google Shape;433;p40"/>
            <p:cNvSpPr/>
            <p:nvPr/>
          </p:nvSpPr>
          <p:spPr>
            <a:xfrm>
              <a:off x="427527" y="2368708"/>
              <a:ext cx="551045" cy="2260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4372C3"/>
              </a:solidFill>
              <a:prstDash val="solid"/>
              <a:round/>
              <a:headEnd type="none" w="sm" len="sm"/>
              <a:tailEnd type="none" w="sm" len="sm"/>
            </a:ln>
          </p:spPr>
        </p:sp>
        <p:sp>
          <p:nvSpPr>
            <p:cNvPr id="434" name="Google Shape;434;p40"/>
            <p:cNvSpPr/>
            <p:nvPr/>
          </p:nvSpPr>
          <p:spPr>
            <a:xfrm>
              <a:off x="3646" y="2594778"/>
              <a:ext cx="847762" cy="565174"/>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txBox="1"/>
            <p:nvPr/>
          </p:nvSpPr>
          <p:spPr>
            <a:xfrm>
              <a:off x="20199" y="2611331"/>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EGI Docker image</a:t>
              </a:r>
              <a:endParaRPr/>
            </a:p>
          </p:txBody>
        </p:sp>
        <p:sp>
          <p:nvSpPr>
            <p:cNvPr id="436" name="Google Shape;436;p40"/>
            <p:cNvSpPr/>
            <p:nvPr/>
          </p:nvSpPr>
          <p:spPr>
            <a:xfrm>
              <a:off x="978572" y="2368708"/>
              <a:ext cx="551045" cy="2260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4372C3"/>
              </a:solidFill>
              <a:prstDash val="solid"/>
              <a:round/>
              <a:headEnd type="none" w="sm" len="sm"/>
              <a:tailEnd type="none" w="sm" len="sm"/>
            </a:ln>
          </p:spPr>
        </p:sp>
        <p:sp>
          <p:nvSpPr>
            <p:cNvPr id="437" name="Google Shape;437;p40"/>
            <p:cNvSpPr/>
            <p:nvPr/>
          </p:nvSpPr>
          <p:spPr>
            <a:xfrm>
              <a:off x="1105737" y="2594778"/>
              <a:ext cx="847762" cy="565174"/>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txBox="1"/>
            <p:nvPr/>
          </p:nvSpPr>
          <p:spPr>
            <a:xfrm>
              <a:off x="1122290" y="2611331"/>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Your own image</a:t>
              </a:r>
              <a:endParaRPr/>
            </a:p>
          </p:txBody>
        </p:sp>
        <p:sp>
          <p:nvSpPr>
            <p:cNvPr id="439" name="Google Shape;439;p40"/>
            <p:cNvSpPr/>
            <p:nvPr/>
          </p:nvSpPr>
          <p:spPr>
            <a:xfrm>
              <a:off x="3182754" y="1577463"/>
              <a:ext cx="275522" cy="2260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chemeClr val="accent6"/>
              </a:solidFill>
              <a:prstDash val="solid"/>
              <a:round/>
              <a:headEnd type="none" w="sm" len="sm"/>
              <a:tailEnd type="none" w="sm" len="sm"/>
            </a:ln>
          </p:spPr>
        </p:sp>
        <p:sp>
          <p:nvSpPr>
            <p:cNvPr id="440" name="Google Shape;440;p40"/>
            <p:cNvSpPr/>
            <p:nvPr/>
          </p:nvSpPr>
          <p:spPr>
            <a:xfrm>
              <a:off x="2758873" y="1803533"/>
              <a:ext cx="847762" cy="565174"/>
            </a:xfrm>
            <a:prstGeom prst="roundRect">
              <a:avLst>
                <a:gd name="adj" fmla="val 1000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txBox="1"/>
            <p:nvPr/>
          </p:nvSpPr>
          <p:spPr>
            <a:xfrm>
              <a:off x="2775426" y="1820086"/>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HTC-based</a:t>
              </a:r>
              <a:endParaRPr/>
            </a:p>
          </p:txBody>
        </p:sp>
        <p:sp>
          <p:nvSpPr>
            <p:cNvPr id="442" name="Google Shape;442;p40"/>
            <p:cNvSpPr/>
            <p:nvPr/>
          </p:nvSpPr>
          <p:spPr>
            <a:xfrm>
              <a:off x="2631709" y="2368708"/>
              <a:ext cx="551045" cy="2260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4372C3"/>
              </a:solidFill>
              <a:prstDash val="solid"/>
              <a:round/>
              <a:headEnd type="none" w="sm" len="sm"/>
              <a:tailEnd type="none" w="sm" len="sm"/>
            </a:ln>
          </p:spPr>
        </p:sp>
        <p:sp>
          <p:nvSpPr>
            <p:cNvPr id="443" name="Google Shape;443;p40"/>
            <p:cNvSpPr/>
            <p:nvPr/>
          </p:nvSpPr>
          <p:spPr>
            <a:xfrm>
              <a:off x="2207828" y="2594778"/>
              <a:ext cx="847762" cy="565174"/>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txBox="1"/>
            <p:nvPr/>
          </p:nvSpPr>
          <p:spPr>
            <a:xfrm>
              <a:off x="2224381" y="2611331"/>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Singularity/</a:t>
              </a:r>
              <a:endParaRPr/>
            </a:p>
            <a:p>
              <a:pPr marL="0" marR="0" lvl="0" indent="0" algn="ctr" rtl="0">
                <a:lnSpc>
                  <a:spcPct val="90000"/>
                </a:lnSpc>
                <a:spcBef>
                  <a:spcPts val="35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Apptainer</a:t>
              </a:r>
              <a:endParaRPr sz="1000" b="0" i="0" u="none" strike="noStrike" cap="none">
                <a:solidFill>
                  <a:schemeClr val="lt1"/>
                </a:solidFill>
                <a:latin typeface="Arial"/>
                <a:ea typeface="Arial"/>
                <a:cs typeface="Arial"/>
                <a:sym typeface="Arial"/>
              </a:endParaRPr>
            </a:p>
          </p:txBody>
        </p:sp>
        <p:sp>
          <p:nvSpPr>
            <p:cNvPr id="445" name="Google Shape;445;p40"/>
            <p:cNvSpPr/>
            <p:nvPr/>
          </p:nvSpPr>
          <p:spPr>
            <a:xfrm>
              <a:off x="3182754" y="2368708"/>
              <a:ext cx="551045" cy="2260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4372C3"/>
              </a:solidFill>
              <a:prstDash val="solid"/>
              <a:round/>
              <a:headEnd type="none" w="sm" len="sm"/>
              <a:tailEnd type="none" w="sm" len="sm"/>
            </a:ln>
          </p:spPr>
        </p:sp>
        <p:sp>
          <p:nvSpPr>
            <p:cNvPr id="446" name="Google Shape;446;p40"/>
            <p:cNvSpPr/>
            <p:nvPr/>
          </p:nvSpPr>
          <p:spPr>
            <a:xfrm>
              <a:off x="3309918" y="2594778"/>
              <a:ext cx="847762" cy="565174"/>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txBox="1"/>
            <p:nvPr/>
          </p:nvSpPr>
          <p:spPr>
            <a:xfrm>
              <a:off x="3326471" y="2611331"/>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udocker</a:t>
              </a:r>
              <a:endParaRPr sz="1000" b="0" i="0" u="none" strike="noStrike" cap="none">
                <a:solidFill>
                  <a:schemeClr val="lt1"/>
                </a:solidFill>
                <a:latin typeface="Arial"/>
                <a:ea typeface="Arial"/>
                <a:cs typeface="Arial"/>
                <a:sym typeface="Arial"/>
              </a:endParaRPr>
            </a:p>
          </p:txBody>
        </p:sp>
        <p:sp>
          <p:nvSpPr>
            <p:cNvPr id="448" name="Google Shape;448;p40"/>
            <p:cNvSpPr/>
            <p:nvPr/>
          </p:nvSpPr>
          <p:spPr>
            <a:xfrm>
              <a:off x="3458277" y="1577463"/>
              <a:ext cx="2479704" cy="2260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chemeClr val="accent6"/>
              </a:solidFill>
              <a:prstDash val="solid"/>
              <a:round/>
              <a:headEnd type="none" w="sm" len="sm"/>
              <a:tailEnd type="none" w="sm" len="sm"/>
            </a:ln>
          </p:spPr>
        </p:sp>
        <p:sp>
          <p:nvSpPr>
            <p:cNvPr id="449" name="Google Shape;449;p40"/>
            <p:cNvSpPr/>
            <p:nvPr/>
          </p:nvSpPr>
          <p:spPr>
            <a:xfrm>
              <a:off x="5514100" y="1803533"/>
              <a:ext cx="847762" cy="565174"/>
            </a:xfrm>
            <a:prstGeom prst="roundRect">
              <a:avLst>
                <a:gd name="adj" fmla="val 1000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txBox="1"/>
            <p:nvPr/>
          </p:nvSpPr>
          <p:spPr>
            <a:xfrm>
              <a:off x="5530653" y="1820086"/>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Complex applications</a:t>
              </a:r>
              <a:endParaRPr/>
            </a:p>
          </p:txBody>
        </p:sp>
        <p:sp>
          <p:nvSpPr>
            <p:cNvPr id="451" name="Google Shape;451;p40"/>
            <p:cNvSpPr/>
            <p:nvPr/>
          </p:nvSpPr>
          <p:spPr>
            <a:xfrm>
              <a:off x="4835890" y="2368708"/>
              <a:ext cx="1102090" cy="2260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4372C3"/>
              </a:solidFill>
              <a:prstDash val="solid"/>
              <a:round/>
              <a:headEnd type="none" w="sm" len="sm"/>
              <a:tailEnd type="none" w="sm" len="sm"/>
            </a:ln>
          </p:spPr>
        </p:sp>
        <p:sp>
          <p:nvSpPr>
            <p:cNvPr id="452" name="Google Shape;452;p40"/>
            <p:cNvSpPr/>
            <p:nvPr/>
          </p:nvSpPr>
          <p:spPr>
            <a:xfrm>
              <a:off x="4412009" y="2594778"/>
              <a:ext cx="847762" cy="565174"/>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txBox="1"/>
            <p:nvPr/>
          </p:nvSpPr>
          <p:spPr>
            <a:xfrm>
              <a:off x="4428562" y="2611331"/>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Kubernetes with EC3</a:t>
              </a:r>
              <a:endParaRPr/>
            </a:p>
          </p:txBody>
        </p:sp>
        <p:sp>
          <p:nvSpPr>
            <p:cNvPr id="454" name="Google Shape;454;p40"/>
            <p:cNvSpPr/>
            <p:nvPr/>
          </p:nvSpPr>
          <p:spPr>
            <a:xfrm>
              <a:off x="5892261" y="2368708"/>
              <a:ext cx="91440" cy="226069"/>
            </a:xfrm>
            <a:custGeom>
              <a:avLst/>
              <a:gdLst/>
              <a:ahLst/>
              <a:cxnLst/>
              <a:rect l="l" t="t" r="r" b="b"/>
              <a:pathLst>
                <a:path w="120000" h="120000" extrusionOk="0">
                  <a:moveTo>
                    <a:pt x="60000" y="0"/>
                  </a:moveTo>
                  <a:lnTo>
                    <a:pt x="60000" y="120000"/>
                  </a:lnTo>
                </a:path>
              </a:pathLst>
            </a:custGeom>
            <a:noFill/>
            <a:ln w="25400" cap="flat" cmpd="sng">
              <a:solidFill>
                <a:srgbClr val="4372C3"/>
              </a:solidFill>
              <a:prstDash val="solid"/>
              <a:round/>
              <a:headEnd type="none" w="sm" len="sm"/>
              <a:tailEnd type="none" w="sm" len="sm"/>
            </a:ln>
          </p:spPr>
        </p:sp>
        <p:sp>
          <p:nvSpPr>
            <p:cNvPr id="455" name="Google Shape;455;p40"/>
            <p:cNvSpPr/>
            <p:nvPr/>
          </p:nvSpPr>
          <p:spPr>
            <a:xfrm>
              <a:off x="5514100" y="2594778"/>
              <a:ext cx="847762" cy="565174"/>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txBox="1"/>
            <p:nvPr/>
          </p:nvSpPr>
          <p:spPr>
            <a:xfrm>
              <a:off x="5530653" y="2611331"/>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Your own Kubernetes</a:t>
              </a:r>
              <a:endParaRPr/>
            </a:p>
          </p:txBody>
        </p:sp>
        <p:sp>
          <p:nvSpPr>
            <p:cNvPr id="457" name="Google Shape;457;p40"/>
            <p:cNvSpPr/>
            <p:nvPr/>
          </p:nvSpPr>
          <p:spPr>
            <a:xfrm>
              <a:off x="5937981" y="2368708"/>
              <a:ext cx="1102090" cy="2260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chemeClr val="accent1"/>
              </a:solidFill>
              <a:prstDash val="dot"/>
              <a:round/>
              <a:headEnd type="none" w="sm" len="sm"/>
              <a:tailEnd type="none" w="sm" len="sm"/>
            </a:ln>
          </p:spPr>
        </p:sp>
        <p:sp>
          <p:nvSpPr>
            <p:cNvPr id="458" name="Google Shape;458;p40"/>
            <p:cNvSpPr/>
            <p:nvPr/>
          </p:nvSpPr>
          <p:spPr>
            <a:xfrm>
              <a:off x="6616191" y="2594778"/>
              <a:ext cx="847762" cy="565174"/>
            </a:xfrm>
            <a:prstGeom prst="roundRect">
              <a:avLst>
                <a:gd name="adj" fmla="val 10000"/>
              </a:avLst>
            </a:prstGeom>
            <a:solidFill>
              <a:srgbClr val="B3C6E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txBox="1"/>
            <p:nvPr/>
          </p:nvSpPr>
          <p:spPr>
            <a:xfrm>
              <a:off x="6632744" y="2611331"/>
              <a:ext cx="814656" cy="53206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Managed Kubernetes</a:t>
              </a:r>
              <a:endParaRPr/>
            </a:p>
          </p:txBody>
        </p:sp>
      </p:grpSp>
      <p:pic>
        <p:nvPicPr>
          <p:cNvPr id="460" name="Google Shape;460;p40"/>
          <p:cNvPicPr preferRelativeResize="0"/>
          <p:nvPr/>
        </p:nvPicPr>
        <p:blipFill rotWithShape="1">
          <a:blip r:embed="rId3">
            <a:alphaModFix/>
          </a:blip>
          <a:srcRect/>
          <a:stretch/>
        </p:blipFill>
        <p:spPr>
          <a:xfrm>
            <a:off x="781050" y="3834724"/>
            <a:ext cx="1051389" cy="270331"/>
          </a:xfrm>
          <a:prstGeom prst="rect">
            <a:avLst/>
          </a:prstGeom>
          <a:noFill/>
          <a:ln>
            <a:noFill/>
          </a:ln>
        </p:spPr>
      </p:pic>
      <p:pic>
        <p:nvPicPr>
          <p:cNvPr id="461" name="Google Shape;461;p40"/>
          <p:cNvPicPr preferRelativeResize="0"/>
          <p:nvPr/>
        </p:nvPicPr>
        <p:blipFill rotWithShape="1">
          <a:blip r:embed="rId4">
            <a:alphaModFix/>
          </a:blip>
          <a:srcRect/>
          <a:stretch/>
        </p:blipFill>
        <p:spPr>
          <a:xfrm>
            <a:off x="4378855" y="3676704"/>
            <a:ext cx="703645" cy="586371"/>
          </a:xfrm>
          <a:prstGeom prst="rect">
            <a:avLst/>
          </a:prstGeom>
          <a:noFill/>
          <a:ln>
            <a:noFill/>
          </a:ln>
        </p:spPr>
      </p:pic>
      <p:pic>
        <p:nvPicPr>
          <p:cNvPr id="462" name="Google Shape;462;p40" descr="Kubernetes"/>
          <p:cNvPicPr preferRelativeResize="0"/>
          <p:nvPr/>
        </p:nvPicPr>
        <p:blipFill rotWithShape="1">
          <a:blip r:embed="rId5">
            <a:alphaModFix/>
          </a:blip>
          <a:srcRect/>
          <a:stretch/>
        </p:blipFill>
        <p:spPr>
          <a:xfrm>
            <a:off x="5999452" y="3785224"/>
            <a:ext cx="1710087" cy="369331"/>
          </a:xfrm>
          <a:prstGeom prst="rect">
            <a:avLst/>
          </a:prstGeom>
          <a:noFill/>
          <a:ln>
            <a:noFill/>
          </a:ln>
        </p:spPr>
      </p:pic>
      <p:pic>
        <p:nvPicPr>
          <p:cNvPr id="463" name="Google Shape;463;p40"/>
          <p:cNvPicPr preferRelativeResize="0"/>
          <p:nvPr/>
        </p:nvPicPr>
        <p:blipFill rotWithShape="1">
          <a:blip r:embed="rId6">
            <a:alphaModFix/>
          </a:blip>
          <a:srcRect/>
          <a:stretch/>
        </p:blipFill>
        <p:spPr>
          <a:xfrm>
            <a:off x="3284315" y="3730265"/>
            <a:ext cx="480959" cy="4792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1"/>
          <p:cNvSpPr txBox="1">
            <a:spLocks noGrp="1"/>
          </p:cNvSpPr>
          <p:nvPr>
            <p:ph type="title"/>
          </p:nvPr>
        </p:nvSpPr>
        <p:spPr>
          <a:xfrm>
            <a:off x="2579077" y="169145"/>
            <a:ext cx="5162008"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IaaS / EGI docker VM image</a:t>
            </a:r>
            <a:endParaRPr/>
          </a:p>
        </p:txBody>
      </p:sp>
      <p:sp>
        <p:nvSpPr>
          <p:cNvPr id="469" name="Google Shape;469;p41"/>
          <p:cNvSpPr txBox="1">
            <a:spLocks noGrp="1"/>
          </p:cNvSpPr>
          <p:nvPr>
            <p:ph type="body" idx="2"/>
          </p:nvPr>
        </p:nvSpPr>
        <p:spPr>
          <a:xfrm>
            <a:off x="176646" y="1303012"/>
            <a:ext cx="3881476" cy="3197400"/>
          </a:xfrm>
          <a:prstGeom prst="rect">
            <a:avLst/>
          </a:prstGeom>
          <a:noFill/>
          <a:ln>
            <a:noFill/>
          </a:ln>
        </p:spPr>
        <p:txBody>
          <a:bodyPr spcFirstLastPara="1" wrap="square" lIns="91425" tIns="45700" rIns="91425" bIns="45700" anchor="t" anchorCtr="0">
            <a:noAutofit/>
          </a:bodyPr>
          <a:lstStyle/>
          <a:p>
            <a:pPr marL="101600" lvl="0" indent="0" algn="l" rtl="0">
              <a:lnSpc>
                <a:spcPct val="90000"/>
              </a:lnSpc>
              <a:spcBef>
                <a:spcPts val="750"/>
              </a:spcBef>
              <a:spcAft>
                <a:spcPts val="0"/>
              </a:spcAft>
              <a:buSzPts val="2000"/>
              <a:buNone/>
            </a:pPr>
            <a:r>
              <a:rPr lang="en-GB"/>
              <a:t>Just use EGI Cloud Compute to spin up a VM to install and run containers there</a:t>
            </a:r>
            <a:endParaRPr/>
          </a:p>
          <a:p>
            <a:pPr marL="342900" lvl="0" indent="-342900" algn="l" rtl="0">
              <a:lnSpc>
                <a:spcPct val="90000"/>
              </a:lnSpc>
              <a:spcBef>
                <a:spcPts val="750"/>
              </a:spcBef>
              <a:spcAft>
                <a:spcPts val="0"/>
              </a:spcAft>
              <a:buSzPts val="2000"/>
              <a:buFont typeface="Arial"/>
              <a:buChar char="•"/>
            </a:pPr>
            <a:r>
              <a:rPr lang="en-GB"/>
              <a:t>Your choice of OS</a:t>
            </a:r>
            <a:endParaRPr/>
          </a:p>
          <a:p>
            <a:pPr marL="342900" lvl="0" indent="-342900" algn="l" rtl="0">
              <a:lnSpc>
                <a:spcPct val="90000"/>
              </a:lnSpc>
              <a:spcBef>
                <a:spcPts val="750"/>
              </a:spcBef>
              <a:spcAft>
                <a:spcPts val="0"/>
              </a:spcAft>
              <a:buSzPts val="2000"/>
              <a:buFont typeface="Arial"/>
              <a:buChar char="•"/>
            </a:pPr>
            <a:r>
              <a:rPr lang="en-GB"/>
              <a:t>Your choice of container engine/runtime</a:t>
            </a:r>
            <a:endParaRPr/>
          </a:p>
          <a:p>
            <a:pPr marL="342900" lvl="0" indent="-342900" algn="l" rtl="0">
              <a:lnSpc>
                <a:spcPct val="90000"/>
              </a:lnSpc>
              <a:spcBef>
                <a:spcPts val="750"/>
              </a:spcBef>
              <a:spcAft>
                <a:spcPts val="0"/>
              </a:spcAft>
              <a:buSzPts val="2000"/>
              <a:buFont typeface="Arial"/>
              <a:buChar char="•"/>
            </a:pPr>
            <a:r>
              <a:rPr lang="en-GB"/>
              <a:t>Your choice of VM size</a:t>
            </a:r>
            <a:endParaRPr/>
          </a:p>
          <a:p>
            <a:pPr marL="0" lvl="0" indent="0" algn="l" rtl="0">
              <a:lnSpc>
                <a:spcPct val="90000"/>
              </a:lnSpc>
              <a:spcBef>
                <a:spcPts val="750"/>
              </a:spcBef>
              <a:spcAft>
                <a:spcPts val="0"/>
              </a:spcAft>
              <a:buSzPts val="2000"/>
              <a:buNone/>
            </a:pPr>
            <a:r>
              <a:rPr lang="en-GB"/>
              <a:t>EGI docker image, ready to use ubuntu-based with Docker, docker-compose &amp; kubeadm installed</a:t>
            </a:r>
            <a:endParaRPr/>
          </a:p>
          <a:p>
            <a:pPr marL="342900" lvl="0" indent="-215900" algn="l" rtl="0">
              <a:lnSpc>
                <a:spcPct val="90000"/>
              </a:lnSpc>
              <a:spcBef>
                <a:spcPts val="750"/>
              </a:spcBef>
              <a:spcAft>
                <a:spcPts val="0"/>
              </a:spcAft>
              <a:buSzPts val="2000"/>
              <a:buFont typeface="Arial"/>
              <a:buNone/>
            </a:pPr>
            <a:endParaRPr/>
          </a:p>
          <a:p>
            <a:pPr marL="457200" marR="0" lvl="0" indent="-228600" algn="l" rtl="0">
              <a:lnSpc>
                <a:spcPct val="90000"/>
              </a:lnSpc>
              <a:spcBef>
                <a:spcPts val="750"/>
              </a:spcBef>
              <a:spcAft>
                <a:spcPts val="0"/>
              </a:spcAft>
              <a:buClr>
                <a:schemeClr val="dk1"/>
              </a:buClr>
              <a:buSzPts val="2000"/>
              <a:buFont typeface="Arial"/>
              <a:buNone/>
            </a:pPr>
            <a:endParaRPr/>
          </a:p>
          <a:p>
            <a:pPr marL="457200" marR="0" lvl="0" indent="-228600" algn="l" rtl="0">
              <a:lnSpc>
                <a:spcPct val="90000"/>
              </a:lnSpc>
              <a:spcBef>
                <a:spcPts val="750"/>
              </a:spcBef>
              <a:spcAft>
                <a:spcPts val="0"/>
              </a:spcAft>
              <a:buClr>
                <a:schemeClr val="dk1"/>
              </a:buClr>
              <a:buSzPts val="2000"/>
              <a:buFont typeface="Arial"/>
              <a:buNone/>
            </a:pPr>
            <a:endParaRPr/>
          </a:p>
        </p:txBody>
      </p:sp>
      <p:pic>
        <p:nvPicPr>
          <p:cNvPr id="470" name="Google Shape;470;p41" descr="Graphical user interface, application&#10;&#10;Description automatically generated"/>
          <p:cNvPicPr preferRelativeResize="0"/>
          <p:nvPr/>
        </p:nvPicPr>
        <p:blipFill rotWithShape="1">
          <a:blip r:embed="rId3">
            <a:alphaModFix/>
          </a:blip>
          <a:srcRect/>
          <a:stretch/>
        </p:blipFill>
        <p:spPr>
          <a:xfrm>
            <a:off x="4058122" y="1303012"/>
            <a:ext cx="4975756" cy="29519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2"/>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101600" lvl="0" indent="0" algn="l" rtl="0">
              <a:lnSpc>
                <a:spcPct val="100000"/>
              </a:lnSpc>
              <a:spcBef>
                <a:spcPts val="0"/>
              </a:spcBef>
              <a:spcAft>
                <a:spcPts val="0"/>
              </a:spcAft>
              <a:buSzPts val="2000"/>
              <a:buNone/>
            </a:pPr>
            <a:r>
              <a:rPr lang="en-GB"/>
              <a:t>EGI HTC/Workload Manager allows users to submit jobs without caring  about the underlying infrastructure</a:t>
            </a:r>
            <a:endParaRPr/>
          </a:p>
          <a:p>
            <a:pPr marL="342900" lvl="0" indent="-342900" algn="l" rtl="0">
              <a:lnSpc>
                <a:spcPct val="100000"/>
              </a:lnSpc>
              <a:spcBef>
                <a:spcPts val="0"/>
              </a:spcBef>
              <a:spcAft>
                <a:spcPts val="0"/>
              </a:spcAft>
              <a:buSzPts val="2000"/>
              <a:buFont typeface="Calibri"/>
              <a:buChar char="-"/>
            </a:pPr>
            <a:r>
              <a:rPr lang="en-GB"/>
              <a:t>No need to become an administrator of a VM</a:t>
            </a:r>
            <a:endParaRPr/>
          </a:p>
          <a:p>
            <a:pPr marL="0" lvl="0" indent="0" algn="l" rtl="0">
              <a:lnSpc>
                <a:spcPct val="100000"/>
              </a:lnSpc>
              <a:spcBef>
                <a:spcPts val="0"/>
              </a:spcBef>
              <a:spcAft>
                <a:spcPts val="0"/>
              </a:spcAft>
              <a:buNone/>
            </a:pPr>
            <a:endParaRPr/>
          </a:p>
          <a:p>
            <a:pPr marL="101600" lvl="0" indent="0" algn="l" rtl="0">
              <a:lnSpc>
                <a:spcPct val="100000"/>
              </a:lnSpc>
              <a:spcBef>
                <a:spcPts val="0"/>
              </a:spcBef>
              <a:spcAft>
                <a:spcPts val="0"/>
              </a:spcAft>
              <a:buSzPts val="2000"/>
              <a:buNone/>
            </a:pPr>
            <a:r>
              <a:rPr lang="en-GB" b="1"/>
              <a:t>BUT</a:t>
            </a:r>
            <a:endParaRPr/>
          </a:p>
          <a:p>
            <a:pPr marL="0" lvl="0" indent="0" algn="l" rtl="0">
              <a:lnSpc>
                <a:spcPct val="100000"/>
              </a:lnSpc>
              <a:spcBef>
                <a:spcPts val="0"/>
              </a:spcBef>
              <a:spcAft>
                <a:spcPts val="0"/>
              </a:spcAft>
              <a:buNone/>
            </a:pPr>
            <a:r>
              <a:rPr lang="en-GB"/>
              <a:t>Docker (requires root!) won’t be allowed 🡪 Need HTC oriented container engine</a:t>
            </a:r>
            <a:endParaRPr/>
          </a:p>
          <a:p>
            <a:pPr marL="0" lvl="0" indent="0" algn="l" rtl="0">
              <a:lnSpc>
                <a:spcPct val="100000"/>
              </a:lnSpc>
              <a:spcBef>
                <a:spcPts val="0"/>
              </a:spcBef>
              <a:spcAft>
                <a:spcPts val="0"/>
              </a:spcAft>
              <a:buNone/>
            </a:pPr>
            <a:r>
              <a:rPr lang="en-GB"/>
              <a:t>Not meant to run services and limited lifetime/resources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
        <p:nvSpPr>
          <p:cNvPr id="476" name="Google Shape;476;p42"/>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But I don’t want to manage a VM!</a:t>
            </a:r>
            <a:endParaRPr/>
          </a:p>
        </p:txBody>
      </p:sp>
      <p:sp>
        <p:nvSpPr>
          <p:cNvPr id="477" name="Google Shape;477;p42"/>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91"/>
        <p:cNvGrpSpPr/>
        <p:nvPr/>
      </p:nvGrpSpPr>
      <p:grpSpPr>
        <a:xfrm>
          <a:off x="0" y="0"/>
          <a:ext cx="0" cy="0"/>
          <a:chOff x="0" y="0"/>
          <a:chExt cx="0" cy="0"/>
        </a:xfrm>
      </p:grpSpPr>
      <p:sp>
        <p:nvSpPr>
          <p:cNvPr id="192" name="Google Shape;192;p16"/>
          <p:cNvSpPr txBox="1">
            <a:spLocks noGrp="1"/>
          </p:cNvSpPr>
          <p:nvPr>
            <p:ph type="title"/>
          </p:nvPr>
        </p:nvSpPr>
        <p:spPr>
          <a:xfrm>
            <a:off x="2579076" y="169145"/>
            <a:ext cx="5249079"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EOSC Compute Platform</a:t>
            </a:r>
            <a:br>
              <a:rPr lang="en-GB"/>
            </a:br>
            <a:r>
              <a:rPr lang="en-GB"/>
              <a:t> Working with Compute</a:t>
            </a:r>
            <a:endParaRPr/>
          </a:p>
        </p:txBody>
      </p:sp>
      <p:pic>
        <p:nvPicPr>
          <p:cNvPr id="193" name="Google Shape;193;p16"/>
          <p:cNvPicPr preferRelativeResize="0"/>
          <p:nvPr/>
        </p:nvPicPr>
        <p:blipFill rotWithShape="1">
          <a:blip r:embed="rId3">
            <a:alphaModFix/>
          </a:blip>
          <a:srcRect/>
          <a:stretch/>
        </p:blipFill>
        <p:spPr>
          <a:xfrm>
            <a:off x="1241503" y="1171081"/>
            <a:ext cx="6774056" cy="3690848"/>
          </a:xfrm>
          <a:prstGeom prst="rect">
            <a:avLst/>
          </a:prstGeom>
          <a:noFill/>
          <a:ln>
            <a:noFill/>
          </a:ln>
        </p:spPr>
      </p:pic>
      <p:sp>
        <p:nvSpPr>
          <p:cNvPr id="194" name="Google Shape;194;p16"/>
          <p:cNvSpPr/>
          <p:nvPr/>
        </p:nvSpPr>
        <p:spPr>
          <a:xfrm>
            <a:off x="2706028" y="3972419"/>
            <a:ext cx="4475357" cy="8895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 name="Google Shape;195;p16"/>
          <p:cNvSpPr/>
          <p:nvPr/>
        </p:nvSpPr>
        <p:spPr>
          <a:xfrm>
            <a:off x="4248613" y="3230134"/>
            <a:ext cx="1431070" cy="54269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p16"/>
          <p:cNvSpPr/>
          <p:nvPr/>
        </p:nvSpPr>
        <p:spPr>
          <a:xfrm>
            <a:off x="2772937" y="3230134"/>
            <a:ext cx="1490543" cy="54269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GB"/>
              <a:t>Cloud Container Compute gives you the ability to deploy and scale Docker containers on-demand using Kubernetes technology. </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GB"/>
              <a:t>Relies on a EC3 (Elastic Cloud Computing Cluster) to automate the process of deploying k8s in any of the EGI Cloud Providers</a:t>
            </a:r>
            <a:endParaRPr/>
          </a:p>
          <a:p>
            <a:pPr marL="342900" lvl="0" indent="-342900" algn="l" rtl="0">
              <a:lnSpc>
                <a:spcPct val="100000"/>
              </a:lnSpc>
              <a:spcBef>
                <a:spcPts val="0"/>
              </a:spcBef>
              <a:spcAft>
                <a:spcPts val="0"/>
              </a:spcAft>
              <a:buSzPts val="2000"/>
              <a:buFont typeface="Calibri"/>
              <a:buChar char="-"/>
            </a:pPr>
            <a:r>
              <a:rPr lang="en-GB"/>
              <a:t>GUI/CLI access</a:t>
            </a:r>
            <a:endParaRPr/>
          </a:p>
          <a:p>
            <a:pPr marL="342900" lvl="0" indent="-342900" algn="l" rtl="0">
              <a:lnSpc>
                <a:spcPct val="100000"/>
              </a:lnSpc>
              <a:spcBef>
                <a:spcPts val="0"/>
              </a:spcBef>
              <a:spcAft>
                <a:spcPts val="0"/>
              </a:spcAft>
              <a:buSzPts val="2000"/>
              <a:buFont typeface="Calibri"/>
              <a:buChar char="-"/>
            </a:pPr>
            <a:r>
              <a:rPr lang="en-GB"/>
              <a:t>Fully integrated with Check-in (EGI’s AAI Service)</a:t>
            </a:r>
            <a:endParaRPr/>
          </a:p>
          <a:p>
            <a:pPr marL="342900" lvl="0" indent="-342900" algn="l" rtl="0">
              <a:lnSpc>
                <a:spcPct val="100000"/>
              </a:lnSpc>
              <a:spcBef>
                <a:spcPts val="0"/>
              </a:spcBef>
              <a:spcAft>
                <a:spcPts val="0"/>
              </a:spcAft>
              <a:buSzPts val="2000"/>
              <a:buFont typeface="Calibri"/>
              <a:buChar char="-"/>
            </a:pPr>
            <a:r>
              <a:rPr lang="en-GB"/>
              <a:t>Discovery of Cloud providers features</a:t>
            </a:r>
            <a:endParaRPr/>
          </a:p>
          <a:p>
            <a:pPr marL="342900" lvl="0" indent="-342900" algn="l" rtl="0">
              <a:lnSpc>
                <a:spcPct val="100000"/>
              </a:lnSpc>
              <a:spcBef>
                <a:spcPts val="0"/>
              </a:spcBef>
              <a:spcAft>
                <a:spcPts val="0"/>
              </a:spcAft>
              <a:buSzPts val="2000"/>
              <a:buFont typeface="Calibri"/>
              <a:buChar char="-"/>
            </a:pPr>
            <a:r>
              <a:rPr lang="en-GB"/>
              <a:t>Builds on ansible and kubeadm</a:t>
            </a:r>
            <a:endParaRPr/>
          </a:p>
          <a:p>
            <a:pPr marL="342900" lvl="0" indent="-215900" algn="l" rtl="0">
              <a:lnSpc>
                <a:spcPct val="100000"/>
              </a:lnSpc>
              <a:spcBef>
                <a:spcPts val="0"/>
              </a:spcBef>
              <a:spcAft>
                <a:spcPts val="0"/>
              </a:spcAft>
              <a:buSzPts val="2000"/>
              <a:buFont typeface="Calibri"/>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
        <p:nvSpPr>
          <p:cNvPr id="483" name="Google Shape;483;p43"/>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t>Cloud Container Compute</a:t>
            </a:r>
            <a:endParaRPr/>
          </a:p>
        </p:txBody>
      </p:sp>
      <p:sp>
        <p:nvSpPr>
          <p:cNvPr id="484" name="Google Shape;484;p43"/>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2000"/>
              <a:buNone/>
            </a:pPr>
            <a:r>
              <a:rPr lang="en-GB"/>
              <a:t>Deployment of Kubernetes @ EGI providers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txBox="1">
            <a:spLocks noGrp="1"/>
          </p:cNvSpPr>
          <p:nvPr>
            <p:ph type="title"/>
          </p:nvPr>
        </p:nvSpPr>
        <p:spPr>
          <a:xfrm>
            <a:off x="2579076" y="169145"/>
            <a:ext cx="59976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500"/>
              <a:buNone/>
            </a:pPr>
            <a:r>
              <a:rPr lang="en-GB"/>
              <a:t>Introducing HPC in EGI</a:t>
            </a:r>
            <a:endParaRPr/>
          </a:p>
        </p:txBody>
      </p:sp>
      <p:sp>
        <p:nvSpPr>
          <p:cNvPr id="490" name="Google Shape;490;p44"/>
          <p:cNvSpPr txBox="1">
            <a:spLocks noGrp="1"/>
          </p:cNvSpPr>
          <p:nvPr>
            <p:ph type="body" idx="2"/>
          </p:nvPr>
        </p:nvSpPr>
        <p:spPr>
          <a:xfrm>
            <a:off x="176650" y="994325"/>
            <a:ext cx="4473300" cy="406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SzPts val="2000"/>
              <a:buNone/>
            </a:pPr>
            <a:r>
              <a:rPr lang="en-GB" sz="1700"/>
              <a:t>Integration of HPC providers focusing on:</a:t>
            </a:r>
            <a:endParaRPr/>
          </a:p>
          <a:p>
            <a:pPr marL="342900" lvl="0" indent="-333375" algn="l" rtl="0">
              <a:lnSpc>
                <a:spcPct val="90000"/>
              </a:lnSpc>
              <a:spcBef>
                <a:spcPts val="750"/>
              </a:spcBef>
              <a:spcAft>
                <a:spcPts val="0"/>
              </a:spcAft>
              <a:buSzPts val="2000"/>
              <a:buFont typeface="Arial"/>
              <a:buChar char="•"/>
            </a:pPr>
            <a:r>
              <a:rPr lang="en-GB" sz="1700" b="1"/>
              <a:t>Federated access </a:t>
            </a:r>
            <a:r>
              <a:rPr lang="en-GB" sz="1700"/>
              <a:t>with Check-in (already achieved)</a:t>
            </a:r>
            <a:endParaRPr/>
          </a:p>
          <a:p>
            <a:pPr marL="342900" lvl="0" indent="-333375" algn="l" rtl="0">
              <a:lnSpc>
                <a:spcPct val="90000"/>
              </a:lnSpc>
              <a:spcBef>
                <a:spcPts val="750"/>
              </a:spcBef>
              <a:spcAft>
                <a:spcPts val="0"/>
              </a:spcAft>
              <a:buSzPts val="2000"/>
              <a:buFont typeface="Arial"/>
              <a:buChar char="•"/>
            </a:pPr>
            <a:r>
              <a:rPr lang="en-GB" sz="1700" b="1"/>
              <a:t>Portable code execution </a:t>
            </a:r>
            <a:r>
              <a:rPr lang="en-GB" sz="1700"/>
              <a:t>with containers (already achieved)</a:t>
            </a:r>
            <a:endParaRPr/>
          </a:p>
          <a:p>
            <a:pPr marL="342900" lvl="0" indent="-333375" algn="l" rtl="0">
              <a:lnSpc>
                <a:spcPct val="90000"/>
              </a:lnSpc>
              <a:spcBef>
                <a:spcPts val="750"/>
              </a:spcBef>
              <a:spcAft>
                <a:spcPts val="0"/>
              </a:spcAft>
              <a:buSzPts val="2000"/>
              <a:buFont typeface="Arial"/>
              <a:buChar char="•"/>
            </a:pPr>
            <a:r>
              <a:rPr lang="en-GB" sz="1700" b="1"/>
              <a:t>Data transfers </a:t>
            </a:r>
            <a:r>
              <a:rPr lang="en-GB" sz="1700"/>
              <a:t>between HPC-HTC-Cloud (in progress)</a:t>
            </a:r>
            <a:endParaRPr/>
          </a:p>
          <a:p>
            <a:pPr marL="342900" lvl="0" indent="-333375" algn="l" rtl="0">
              <a:lnSpc>
                <a:spcPct val="90000"/>
              </a:lnSpc>
              <a:spcBef>
                <a:spcPts val="750"/>
              </a:spcBef>
              <a:spcAft>
                <a:spcPts val="0"/>
              </a:spcAft>
              <a:buSzPts val="2000"/>
              <a:buFont typeface="Arial"/>
              <a:buChar char="•"/>
            </a:pPr>
            <a:r>
              <a:rPr lang="en-GB" sz="1700"/>
              <a:t>Presence in </a:t>
            </a:r>
            <a:r>
              <a:rPr lang="en-GB" sz="1700" b="1"/>
              <a:t>EOSC Portal </a:t>
            </a:r>
            <a:r>
              <a:rPr lang="en-GB" sz="1700"/>
              <a:t>(in progress)</a:t>
            </a:r>
            <a:endParaRPr/>
          </a:p>
          <a:p>
            <a:pPr marL="342900" lvl="0" indent="-333375" algn="l" rtl="0">
              <a:lnSpc>
                <a:spcPct val="90000"/>
              </a:lnSpc>
              <a:spcBef>
                <a:spcPts val="750"/>
              </a:spcBef>
              <a:spcAft>
                <a:spcPts val="0"/>
              </a:spcAft>
              <a:buSzPts val="2000"/>
              <a:buFont typeface="Arial"/>
              <a:buChar char="•"/>
            </a:pPr>
            <a:r>
              <a:rPr lang="en-GB" sz="1700"/>
              <a:t>Operational integration: </a:t>
            </a:r>
            <a:r>
              <a:rPr lang="en-GB" sz="1700" b="1"/>
              <a:t>accounting</a:t>
            </a:r>
            <a:r>
              <a:rPr lang="en-GB" sz="1700"/>
              <a:t> (already achieved) and </a:t>
            </a:r>
            <a:r>
              <a:rPr lang="en-GB" sz="1700" b="1"/>
              <a:t>monitoring</a:t>
            </a:r>
            <a:r>
              <a:rPr lang="en-GB" sz="1700"/>
              <a:t> (in progress)</a:t>
            </a:r>
            <a:endParaRPr/>
          </a:p>
          <a:p>
            <a:pPr marL="0" lvl="0" indent="0" algn="l" rtl="0">
              <a:lnSpc>
                <a:spcPct val="90000"/>
              </a:lnSpc>
              <a:spcBef>
                <a:spcPts val="750"/>
              </a:spcBef>
              <a:spcAft>
                <a:spcPts val="0"/>
              </a:spcAft>
              <a:buSzPts val="2000"/>
              <a:buNone/>
            </a:pPr>
            <a:endParaRPr sz="1700"/>
          </a:p>
          <a:p>
            <a:pPr marL="0" lvl="0" indent="0" algn="l" rtl="0">
              <a:lnSpc>
                <a:spcPct val="90000"/>
              </a:lnSpc>
              <a:spcBef>
                <a:spcPts val="750"/>
              </a:spcBef>
              <a:spcAft>
                <a:spcPts val="0"/>
              </a:spcAft>
              <a:buSzPts val="2000"/>
              <a:buNone/>
            </a:pPr>
            <a:r>
              <a:rPr lang="en-GB" sz="1700"/>
              <a:t>Final integration manual to be available in June ‘22.</a:t>
            </a:r>
            <a:endParaRPr/>
          </a:p>
          <a:p>
            <a:pPr marL="342900" lvl="0" indent="-215900" algn="l" rtl="0">
              <a:lnSpc>
                <a:spcPct val="90000"/>
              </a:lnSpc>
              <a:spcBef>
                <a:spcPts val="750"/>
              </a:spcBef>
              <a:spcAft>
                <a:spcPts val="0"/>
              </a:spcAft>
              <a:buSzPts val="2000"/>
              <a:buFont typeface="Arial"/>
              <a:buNone/>
            </a:pPr>
            <a:endParaRPr sz="1700"/>
          </a:p>
          <a:p>
            <a:pPr marL="342900" lvl="0" indent="-215900" algn="l" rtl="0">
              <a:lnSpc>
                <a:spcPct val="90000"/>
              </a:lnSpc>
              <a:spcBef>
                <a:spcPts val="750"/>
              </a:spcBef>
              <a:spcAft>
                <a:spcPts val="0"/>
              </a:spcAft>
              <a:buSzPts val="2000"/>
              <a:buFont typeface="Arial"/>
              <a:buNone/>
            </a:pPr>
            <a:endParaRPr sz="1700"/>
          </a:p>
          <a:p>
            <a:pPr marL="0" lvl="0" indent="0" algn="l" rtl="0">
              <a:lnSpc>
                <a:spcPct val="90000"/>
              </a:lnSpc>
              <a:spcBef>
                <a:spcPts val="750"/>
              </a:spcBef>
              <a:spcAft>
                <a:spcPts val="0"/>
              </a:spcAft>
              <a:buSzPts val="2000"/>
              <a:buNone/>
            </a:pPr>
            <a:endParaRPr sz="1700"/>
          </a:p>
          <a:p>
            <a:pPr marL="0" lvl="0" indent="0" algn="l" rtl="0">
              <a:lnSpc>
                <a:spcPct val="90000"/>
              </a:lnSpc>
              <a:spcBef>
                <a:spcPts val="750"/>
              </a:spcBef>
              <a:spcAft>
                <a:spcPts val="0"/>
              </a:spcAft>
              <a:buSzPts val="2000"/>
              <a:buNone/>
            </a:pPr>
            <a:endParaRPr sz="1700"/>
          </a:p>
        </p:txBody>
      </p:sp>
      <p:sp>
        <p:nvSpPr>
          <p:cNvPr id="491" name="Google Shape;491;p44"/>
          <p:cNvSpPr txBox="1">
            <a:spLocks noGrp="1"/>
          </p:cNvSpPr>
          <p:nvPr>
            <p:ph type="body" idx="3"/>
          </p:nvPr>
        </p:nvSpPr>
        <p:spPr>
          <a:xfrm>
            <a:off x="4649932" y="994315"/>
            <a:ext cx="4317300" cy="319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2000"/>
              <a:buNone/>
            </a:pPr>
            <a:r>
              <a:rPr lang="en-GB" sz="1700"/>
              <a:t>4 scientific pilots: HEP (WLCG), Fusion, ELI-NP (Lasers), Climate Change (ENES)</a:t>
            </a:r>
            <a:endParaRPr/>
          </a:p>
          <a:p>
            <a:pPr marL="0" lvl="0" indent="0" algn="l" rtl="0">
              <a:lnSpc>
                <a:spcPct val="90000"/>
              </a:lnSpc>
              <a:spcBef>
                <a:spcPts val="750"/>
              </a:spcBef>
              <a:spcAft>
                <a:spcPts val="0"/>
              </a:spcAft>
              <a:buSzPts val="2000"/>
              <a:buNone/>
            </a:pPr>
            <a:endParaRPr sz="1700"/>
          </a:p>
          <a:p>
            <a:pPr marL="0" lvl="0" indent="0" algn="l" rtl="0">
              <a:lnSpc>
                <a:spcPct val="90000"/>
              </a:lnSpc>
              <a:spcBef>
                <a:spcPts val="750"/>
              </a:spcBef>
              <a:spcAft>
                <a:spcPts val="0"/>
              </a:spcAft>
              <a:buSzPts val="2000"/>
              <a:buNone/>
            </a:pPr>
            <a:endParaRPr sz="1700"/>
          </a:p>
          <a:p>
            <a:pPr marL="0" lvl="0" indent="0" algn="l" rtl="0">
              <a:lnSpc>
                <a:spcPct val="90000"/>
              </a:lnSpc>
              <a:spcBef>
                <a:spcPts val="750"/>
              </a:spcBef>
              <a:spcAft>
                <a:spcPts val="0"/>
              </a:spcAft>
              <a:buSzPts val="2000"/>
              <a:buNone/>
            </a:pPr>
            <a:endParaRPr sz="1700"/>
          </a:p>
          <a:p>
            <a:pPr marL="0" lvl="0" indent="0" algn="l" rtl="0">
              <a:lnSpc>
                <a:spcPct val="90000"/>
              </a:lnSpc>
              <a:spcBef>
                <a:spcPts val="750"/>
              </a:spcBef>
              <a:spcAft>
                <a:spcPts val="0"/>
              </a:spcAft>
              <a:buSzPts val="2000"/>
              <a:buNone/>
            </a:pPr>
            <a:r>
              <a:rPr lang="en-GB" sz="1700"/>
              <a:t>4 EGI and EuroCC partners as HPC Providers: IICT-BAS (BG), INCD (PT), TUBITAK (TR), CESGA (ES)</a:t>
            </a:r>
            <a:endParaRPr/>
          </a:p>
          <a:p>
            <a:pPr marL="101600" lvl="0" indent="0" algn="l" rtl="0">
              <a:lnSpc>
                <a:spcPct val="90000"/>
              </a:lnSpc>
              <a:spcBef>
                <a:spcPts val="750"/>
              </a:spcBef>
              <a:spcAft>
                <a:spcPts val="0"/>
              </a:spcAft>
              <a:buSzPts val="2000"/>
              <a:buNone/>
            </a:pPr>
            <a:endParaRPr/>
          </a:p>
        </p:txBody>
      </p:sp>
      <p:pic>
        <p:nvPicPr>
          <p:cNvPr id="492" name="Google Shape;492;p44" descr="Scientific and Technological Research Council of Turkey - Wikipedia"/>
          <p:cNvPicPr preferRelativeResize="0"/>
          <p:nvPr/>
        </p:nvPicPr>
        <p:blipFill rotWithShape="1">
          <a:blip r:embed="rId3">
            <a:alphaModFix/>
          </a:blip>
          <a:srcRect/>
          <a:stretch/>
        </p:blipFill>
        <p:spPr>
          <a:xfrm>
            <a:off x="8158054" y="3519317"/>
            <a:ext cx="418620" cy="558880"/>
          </a:xfrm>
          <a:prstGeom prst="rect">
            <a:avLst/>
          </a:prstGeom>
          <a:noFill/>
          <a:ln>
            <a:noFill/>
          </a:ln>
        </p:spPr>
      </p:pic>
      <p:pic>
        <p:nvPicPr>
          <p:cNvPr id="493" name="Google Shape;493;p44" descr="CESGA Logo Vector (.EPS) Free Download"/>
          <p:cNvPicPr preferRelativeResize="0"/>
          <p:nvPr/>
        </p:nvPicPr>
        <p:blipFill rotWithShape="1">
          <a:blip r:embed="rId4">
            <a:alphaModFix/>
          </a:blip>
          <a:srcRect/>
          <a:stretch/>
        </p:blipFill>
        <p:spPr>
          <a:xfrm>
            <a:off x="5692194" y="3603197"/>
            <a:ext cx="953952" cy="391120"/>
          </a:xfrm>
          <a:prstGeom prst="rect">
            <a:avLst/>
          </a:prstGeom>
          <a:noFill/>
          <a:ln>
            <a:noFill/>
          </a:ln>
        </p:spPr>
      </p:pic>
      <p:pic>
        <p:nvPicPr>
          <p:cNvPr id="494" name="Google Shape;494;p44" descr="Institute of Information and Communication Technologies - BAS"/>
          <p:cNvPicPr preferRelativeResize="0"/>
          <p:nvPr/>
        </p:nvPicPr>
        <p:blipFill rotWithShape="1">
          <a:blip r:embed="rId5">
            <a:alphaModFix/>
          </a:blip>
          <a:srcRect/>
          <a:stretch/>
        </p:blipFill>
        <p:spPr>
          <a:xfrm>
            <a:off x="6973022" y="3572415"/>
            <a:ext cx="858157" cy="452685"/>
          </a:xfrm>
          <a:prstGeom prst="rect">
            <a:avLst/>
          </a:prstGeom>
          <a:noFill/>
          <a:ln>
            <a:noFill/>
          </a:ln>
        </p:spPr>
      </p:pic>
      <p:pic>
        <p:nvPicPr>
          <p:cNvPr id="495" name="Google Shape;495;p44" descr="LIP"/>
          <p:cNvPicPr preferRelativeResize="0"/>
          <p:nvPr/>
        </p:nvPicPr>
        <p:blipFill rotWithShape="1">
          <a:blip r:embed="rId6">
            <a:alphaModFix/>
          </a:blip>
          <a:srcRect/>
          <a:stretch/>
        </p:blipFill>
        <p:spPr>
          <a:xfrm>
            <a:off x="4854975" y="3627401"/>
            <a:ext cx="510343" cy="342712"/>
          </a:xfrm>
          <a:prstGeom prst="rect">
            <a:avLst/>
          </a:prstGeom>
          <a:noFill/>
          <a:ln>
            <a:noFill/>
          </a:ln>
        </p:spPr>
      </p:pic>
      <p:pic>
        <p:nvPicPr>
          <p:cNvPr id="496" name="Google Shape;496;p44" descr="CERN – European Organization for Nuclear Research Logo [EPS-PDF] | Cern logo,  Physics, Large hadron collider"/>
          <p:cNvPicPr preferRelativeResize="0"/>
          <p:nvPr/>
        </p:nvPicPr>
        <p:blipFill rotWithShape="1">
          <a:blip r:embed="rId7">
            <a:alphaModFix/>
          </a:blip>
          <a:srcRect/>
          <a:stretch/>
        </p:blipFill>
        <p:spPr>
          <a:xfrm>
            <a:off x="4854975" y="1798232"/>
            <a:ext cx="443865" cy="430238"/>
          </a:xfrm>
          <a:prstGeom prst="rect">
            <a:avLst/>
          </a:prstGeom>
          <a:noFill/>
          <a:ln>
            <a:noFill/>
          </a:ln>
        </p:spPr>
      </p:pic>
      <p:pic>
        <p:nvPicPr>
          <p:cNvPr id="497" name="Google Shape;497;p44" descr="CMCC Foundation"/>
          <p:cNvPicPr preferRelativeResize="0"/>
          <p:nvPr/>
        </p:nvPicPr>
        <p:blipFill rotWithShape="1">
          <a:blip r:embed="rId8">
            <a:alphaModFix/>
          </a:blip>
          <a:srcRect/>
          <a:stretch/>
        </p:blipFill>
        <p:spPr>
          <a:xfrm>
            <a:off x="7431034" y="1800678"/>
            <a:ext cx="1145640" cy="425347"/>
          </a:xfrm>
          <a:prstGeom prst="rect">
            <a:avLst/>
          </a:prstGeom>
          <a:noFill/>
          <a:ln>
            <a:noFill/>
          </a:ln>
        </p:spPr>
      </p:pic>
      <p:pic>
        <p:nvPicPr>
          <p:cNvPr id="498" name="Google Shape;498;p44" descr="UKAEA - Oxford Engineering"/>
          <p:cNvPicPr preferRelativeResize="0"/>
          <p:nvPr/>
        </p:nvPicPr>
        <p:blipFill rotWithShape="1">
          <a:blip r:embed="rId9">
            <a:alphaModFix/>
          </a:blip>
          <a:srcRect/>
          <a:stretch/>
        </p:blipFill>
        <p:spPr>
          <a:xfrm>
            <a:off x="5679588" y="1777814"/>
            <a:ext cx="471075" cy="471075"/>
          </a:xfrm>
          <a:prstGeom prst="rect">
            <a:avLst/>
          </a:prstGeom>
          <a:noFill/>
          <a:ln>
            <a:noFill/>
          </a:ln>
        </p:spPr>
      </p:pic>
      <p:pic>
        <p:nvPicPr>
          <p:cNvPr id="499" name="Google Shape;499;p44" descr="The “Horia Hulubei” National Institute of Physics and Nuclear Engineering ( IFIN-HH) - MHTC - MHTC"/>
          <p:cNvPicPr preferRelativeResize="0"/>
          <p:nvPr/>
        </p:nvPicPr>
        <p:blipFill rotWithShape="1">
          <a:blip r:embed="rId10">
            <a:alphaModFix/>
          </a:blip>
          <a:srcRect/>
          <a:stretch/>
        </p:blipFill>
        <p:spPr>
          <a:xfrm>
            <a:off x="6531411" y="1753914"/>
            <a:ext cx="518875" cy="518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B355-01EF-4D45-A2C0-DD10877B239C}"/>
              </a:ext>
            </a:extLst>
          </p:cNvPr>
          <p:cNvSpPr>
            <a:spLocks noGrp="1"/>
          </p:cNvSpPr>
          <p:nvPr>
            <p:ph type="title"/>
          </p:nvPr>
        </p:nvSpPr>
        <p:spPr/>
        <p:txBody>
          <a:bodyPr/>
          <a:lstStyle/>
          <a:p>
            <a:r>
              <a:rPr lang="en-GB" dirty="0"/>
              <a:t>EGI documentation</a:t>
            </a:r>
            <a:endParaRPr lang="en-ES" dirty="0"/>
          </a:p>
        </p:txBody>
      </p:sp>
      <p:sp>
        <p:nvSpPr>
          <p:cNvPr id="3" name="Subtitle 2">
            <a:extLst>
              <a:ext uri="{FF2B5EF4-FFF2-40B4-BE49-F238E27FC236}">
                <a16:creationId xmlns:a16="http://schemas.microsoft.com/office/drawing/2014/main" id="{AAC56D76-C6C2-6C4B-93CF-92CC0E91925E}"/>
              </a:ext>
            </a:extLst>
          </p:cNvPr>
          <p:cNvSpPr>
            <a:spLocks noGrp="1"/>
          </p:cNvSpPr>
          <p:nvPr>
            <p:ph type="subTitle" idx="1"/>
          </p:nvPr>
        </p:nvSpPr>
        <p:spPr/>
        <p:txBody>
          <a:bodyPr/>
          <a:lstStyle/>
          <a:p>
            <a:endParaRPr lang="en-ES"/>
          </a:p>
        </p:txBody>
      </p:sp>
      <p:pic>
        <p:nvPicPr>
          <p:cNvPr id="6" name="Picture 5">
            <a:extLst>
              <a:ext uri="{FF2B5EF4-FFF2-40B4-BE49-F238E27FC236}">
                <a16:creationId xmlns:a16="http://schemas.microsoft.com/office/drawing/2014/main" id="{A37692EF-3635-BA48-B47D-4E55DD87ACBE}"/>
              </a:ext>
            </a:extLst>
          </p:cNvPr>
          <p:cNvPicPr>
            <a:picLocks noChangeAspect="1"/>
          </p:cNvPicPr>
          <p:nvPr/>
        </p:nvPicPr>
        <p:blipFill>
          <a:blip r:embed="rId2"/>
          <a:stretch>
            <a:fillRect/>
          </a:stretch>
        </p:blipFill>
        <p:spPr>
          <a:xfrm>
            <a:off x="3237065" y="510844"/>
            <a:ext cx="5215171" cy="4732981"/>
          </a:xfrm>
          <a:prstGeom prst="rect">
            <a:avLst/>
          </a:prstGeom>
        </p:spPr>
      </p:pic>
      <p:sp>
        <p:nvSpPr>
          <p:cNvPr id="8" name="TextBox 7">
            <a:extLst>
              <a:ext uri="{FF2B5EF4-FFF2-40B4-BE49-F238E27FC236}">
                <a16:creationId xmlns:a16="http://schemas.microsoft.com/office/drawing/2014/main" id="{B8B99F33-C1CB-D949-8FE1-FB763F1791BF}"/>
              </a:ext>
            </a:extLst>
          </p:cNvPr>
          <p:cNvSpPr txBox="1"/>
          <p:nvPr/>
        </p:nvSpPr>
        <p:spPr>
          <a:xfrm>
            <a:off x="371526" y="1547084"/>
            <a:ext cx="4572000" cy="1015663"/>
          </a:xfrm>
          <a:prstGeom prst="rect">
            <a:avLst/>
          </a:prstGeom>
          <a:noFill/>
        </p:spPr>
        <p:txBody>
          <a:bodyPr wrap="square">
            <a:spAutoFit/>
          </a:bodyPr>
          <a:lstStyle/>
          <a:p>
            <a:r>
              <a:rPr lang="en-ES" sz="2000" dirty="0">
                <a:hlinkClick r:id="rId3"/>
              </a:rPr>
              <a:t>https://docs.egi.eu/</a:t>
            </a:r>
            <a:endParaRPr lang="en-ES" sz="2000" dirty="0"/>
          </a:p>
          <a:p>
            <a:endParaRPr lang="en-ES" sz="2000" dirty="0"/>
          </a:p>
          <a:p>
            <a:endParaRPr lang="en-ES" sz="2000" dirty="0"/>
          </a:p>
        </p:txBody>
      </p:sp>
    </p:spTree>
    <p:extLst>
      <p:ext uri="{BB962C8B-B14F-4D97-AF65-F5344CB8AC3E}">
        <p14:creationId xmlns:p14="http://schemas.microsoft.com/office/powerpoint/2010/main" val="3533818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body" idx="1"/>
          </p:nvPr>
        </p:nvSpPr>
        <p:spPr>
          <a:xfrm>
            <a:off x="176645" y="1369219"/>
            <a:ext cx="8754300" cy="31974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750"/>
              </a:spcBef>
              <a:spcAft>
                <a:spcPts val="0"/>
              </a:spcAft>
              <a:buClr>
                <a:schemeClr val="dk1"/>
              </a:buClr>
              <a:buSzPts val="2000"/>
              <a:buFont typeface="Arial"/>
              <a:buNone/>
            </a:pPr>
            <a:endParaRPr/>
          </a:p>
        </p:txBody>
      </p:sp>
      <p:sp>
        <p:nvSpPr>
          <p:cNvPr id="202" name="Google Shape;202;p17"/>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EGI Compute Services</a:t>
            </a:r>
            <a:endParaRPr/>
          </a:p>
        </p:txBody>
      </p:sp>
      <p:graphicFrame>
        <p:nvGraphicFramePr>
          <p:cNvPr id="203" name="Google Shape;203;p17"/>
          <p:cNvGraphicFramePr/>
          <p:nvPr/>
        </p:nvGraphicFramePr>
        <p:xfrm>
          <a:off x="256032" y="944136"/>
          <a:ext cx="8599675" cy="4028075"/>
        </p:xfrm>
        <a:graphic>
          <a:graphicData uri="http://schemas.openxmlformats.org/drawingml/2006/table">
            <a:tbl>
              <a:tblPr firstRow="1" bandRow="1">
                <a:noFill/>
                <a:tableStyleId>{7E5FB90A-CC6C-4191-97ED-D3D17C5CAE32}</a:tableStyleId>
              </a:tblPr>
              <a:tblGrid>
                <a:gridCol w="1736325">
                  <a:extLst>
                    <a:ext uri="{9D8B030D-6E8A-4147-A177-3AD203B41FA5}">
                      <a16:colId xmlns:a16="http://schemas.microsoft.com/office/drawing/2014/main" val="20000"/>
                    </a:ext>
                  </a:extLst>
                </a:gridCol>
                <a:gridCol w="3523775">
                  <a:extLst>
                    <a:ext uri="{9D8B030D-6E8A-4147-A177-3AD203B41FA5}">
                      <a16:colId xmlns:a16="http://schemas.microsoft.com/office/drawing/2014/main" val="20001"/>
                    </a:ext>
                  </a:extLst>
                </a:gridCol>
                <a:gridCol w="3339575">
                  <a:extLst>
                    <a:ext uri="{9D8B030D-6E8A-4147-A177-3AD203B41FA5}">
                      <a16:colId xmlns:a16="http://schemas.microsoft.com/office/drawing/2014/main" val="20002"/>
                    </a:ext>
                  </a:extLst>
                </a:gridCol>
              </a:tblGrid>
              <a:tr h="327075">
                <a:tc>
                  <a:txBody>
                    <a:bodyPr/>
                    <a:lstStyle/>
                    <a:p>
                      <a:pPr marL="0" marR="0" lvl="0" indent="0" algn="l" rtl="0">
                        <a:lnSpc>
                          <a:spcPct val="100000"/>
                        </a:lnSpc>
                        <a:spcBef>
                          <a:spcPts val="0"/>
                        </a:spcBef>
                        <a:spcAft>
                          <a:spcPts val="0"/>
                        </a:spcAft>
                        <a:buNone/>
                      </a:pPr>
                      <a:r>
                        <a:rPr lang="en-GB" sz="1000" b="1" i="0" u="none" strike="noStrike" cap="none">
                          <a:solidFill>
                            <a:srgbClr val="FCFCFC"/>
                          </a:solidFill>
                          <a:latin typeface="Arial"/>
                          <a:ea typeface="Arial"/>
                          <a:cs typeface="Arial"/>
                          <a:sym typeface="Arial"/>
                        </a:rPr>
                        <a:t>Service</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None/>
                      </a:pPr>
                      <a:r>
                        <a:rPr lang="en-GB" sz="1000" b="1" i="0" u="none" strike="noStrike" cap="none">
                          <a:solidFill>
                            <a:srgbClr val="FCFCFC"/>
                          </a:solidFill>
                          <a:latin typeface="Arial"/>
                          <a:ea typeface="Arial"/>
                          <a:cs typeface="Arial"/>
                          <a:sym typeface="Arial"/>
                        </a:rPr>
                        <a:t>Description</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None/>
                      </a:pPr>
                      <a:r>
                        <a:rPr lang="en-GB" sz="1000" b="1" i="0" u="none" strike="noStrike" cap="none">
                          <a:solidFill>
                            <a:srgbClr val="FCFCFC"/>
                          </a:solidFill>
                          <a:latin typeface="Arial"/>
                          <a:ea typeface="Arial"/>
                          <a:cs typeface="Arial"/>
                          <a:sym typeface="Arial"/>
                        </a:rPr>
                        <a:t>Use Case</a:t>
                      </a:r>
                      <a:endParaRPr sz="1100" u="none" strike="noStrike" cap="none"/>
                    </a:p>
                  </a:txBody>
                  <a:tcPr marL="63500" marR="63500" marT="63500" marB="63500"/>
                </a:tc>
                <a:extLst>
                  <a:ext uri="{0D108BD9-81ED-4DB2-BD59-A6C34878D82A}">
                    <a16:rowId xmlns:a16="http://schemas.microsoft.com/office/drawing/2014/main" val="10000"/>
                  </a:ext>
                </a:extLst>
              </a:tr>
              <a:tr h="851325">
                <a:tc>
                  <a:txBody>
                    <a:bodyPr/>
                    <a:lstStyle/>
                    <a:p>
                      <a:pPr marL="0" marR="0" lvl="0" indent="0" algn="l" rtl="0">
                        <a:lnSpc>
                          <a:spcPct val="100000"/>
                        </a:lnSpc>
                        <a:spcBef>
                          <a:spcPts val="0"/>
                        </a:spcBef>
                        <a:spcAft>
                          <a:spcPts val="0"/>
                        </a:spcAft>
                        <a:buNone/>
                      </a:pPr>
                      <a:r>
                        <a:rPr lang="en-GB" sz="1000" b="0" i="0" u="none" strike="noStrike" cap="none">
                          <a:solidFill>
                            <a:schemeClr val="dk1"/>
                          </a:solidFill>
                          <a:latin typeface="Arial"/>
                          <a:ea typeface="Arial"/>
                          <a:cs typeface="Arial"/>
                          <a:sym typeface="Arial"/>
                        </a:rPr>
                        <a:t>Cloud Compute</a:t>
                      </a:r>
                      <a:endParaRPr sz="1000" u="none" strike="noStrike" cap="none">
                        <a:solidFill>
                          <a:schemeClr val="dk1"/>
                        </a:solidFill>
                      </a:endParaRPr>
                    </a:p>
                  </a:txBody>
                  <a:tcPr marL="63500" marR="63500" marT="63500" marB="63500"/>
                </a:tc>
                <a:tc>
                  <a:txBody>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Provides access to VM-based computing with associated storage. It delivers a customisable platform where users have complete control over the software and the supporting compute capacity. </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The flexibility of the computing platform enables a variety of workloads: user gateways or portals, interactive computing platforms and almost any kind of data- and/or compute-intensive workloads.</a:t>
                      </a:r>
                      <a:endParaRPr sz="1100" u="none" strike="noStrike" cap="none"/>
                    </a:p>
                  </a:txBody>
                  <a:tcPr marL="63500" marR="63500" marT="63500" marB="63500"/>
                </a:tc>
                <a:extLst>
                  <a:ext uri="{0D108BD9-81ED-4DB2-BD59-A6C34878D82A}">
                    <a16:rowId xmlns:a16="http://schemas.microsoft.com/office/drawing/2014/main" val="10001"/>
                  </a:ext>
                </a:extLst>
              </a:tr>
              <a:tr h="703450">
                <a:tc>
                  <a:txBody>
                    <a:bodyPr/>
                    <a:lstStyle/>
                    <a:p>
                      <a:pPr marL="0" marR="0" lvl="0" indent="0" algn="l" rtl="0">
                        <a:lnSpc>
                          <a:spcPct val="100000"/>
                        </a:lnSpc>
                        <a:spcBef>
                          <a:spcPts val="0"/>
                        </a:spcBef>
                        <a:spcAft>
                          <a:spcPts val="0"/>
                        </a:spcAft>
                        <a:buNone/>
                      </a:pPr>
                      <a:r>
                        <a:rPr lang="en-GB" sz="1000" b="0" i="0" u="none" strike="noStrike" cap="none">
                          <a:solidFill>
                            <a:schemeClr val="dk1"/>
                          </a:solidFill>
                          <a:latin typeface="Arial"/>
                          <a:ea typeface="Arial"/>
                          <a:cs typeface="Arial"/>
                          <a:sym typeface="Arial"/>
                        </a:rPr>
                        <a:t>Container Compute</a:t>
                      </a:r>
                      <a:endParaRPr sz="1000" u="none" strike="noStrike" cap="none">
                        <a:solidFill>
                          <a:schemeClr val="dk1"/>
                        </a:solidFill>
                      </a:endParaRPr>
                    </a:p>
                  </a:txBody>
                  <a:tcPr marL="63500" marR="63500" marT="63500" marB="63500"/>
                </a:tc>
                <a:tc>
                  <a:txBody>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Supports the execution of container applications on top of Cloud Compute.</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It provides deployment of Kubernetes, a widely used container orchestrator, that allows users to run and manage container-based applications.</a:t>
                      </a:r>
                      <a:endParaRPr sz="1100" u="none" strike="noStrike" cap="none"/>
                    </a:p>
                  </a:txBody>
                  <a:tcPr marL="63500" marR="63500" marT="63500" marB="63500"/>
                </a:tc>
                <a:extLst>
                  <a:ext uri="{0D108BD9-81ED-4DB2-BD59-A6C34878D82A}">
                    <a16:rowId xmlns:a16="http://schemas.microsoft.com/office/drawing/2014/main" val="10002"/>
                  </a:ext>
                </a:extLst>
              </a:tr>
              <a:tr h="1147050">
                <a:tc>
                  <a:txBody>
                    <a:bodyPr/>
                    <a:lstStyle/>
                    <a:p>
                      <a:pPr marL="0" marR="0" lvl="0" indent="0" algn="l" rtl="0">
                        <a:lnSpc>
                          <a:spcPct val="100000"/>
                        </a:lnSpc>
                        <a:spcBef>
                          <a:spcPts val="0"/>
                        </a:spcBef>
                        <a:spcAft>
                          <a:spcPts val="0"/>
                        </a:spcAft>
                        <a:buNone/>
                      </a:pPr>
                      <a:r>
                        <a:rPr lang="en-GB" sz="1000" u="none" strike="noStrike" cap="none">
                          <a:solidFill>
                            <a:schemeClr val="dk1"/>
                          </a:solidFill>
                        </a:rPr>
                        <a:t>High Throughput Compute</a:t>
                      </a:r>
                      <a:endParaRPr/>
                    </a:p>
                  </a:txBody>
                  <a:tcPr marL="63500" marR="63500" marT="63500" marB="63500"/>
                </a:tc>
                <a:tc>
                  <a:txBody>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Provides access to large, shared Grid Computing systems for running computational jobs at scale.</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Analysis of large datasets in an “embarrassingly parallel” fashion, i.e. by splitting the data into small pieces, and executing thousands, or even more independent computing tasks simultaneously, each processing one piece of data. </a:t>
                      </a:r>
                      <a:endParaRPr sz="1100" u="none" strike="noStrike" cap="none"/>
                    </a:p>
                  </a:txBody>
                  <a:tcPr marL="63500" marR="63500" marT="63500" marB="63500"/>
                </a:tc>
                <a:extLst>
                  <a:ext uri="{0D108BD9-81ED-4DB2-BD59-A6C34878D82A}">
                    <a16:rowId xmlns:a16="http://schemas.microsoft.com/office/drawing/2014/main" val="10003"/>
                  </a:ext>
                </a:extLst>
              </a:tr>
              <a:tr h="999175">
                <a:tc>
                  <a:txBody>
                    <a:bodyPr/>
                    <a:lstStyle/>
                    <a:p>
                      <a:pPr marL="0" marR="0" lvl="0" indent="0" algn="l" rtl="0">
                        <a:lnSpc>
                          <a:spcPct val="100000"/>
                        </a:lnSpc>
                        <a:spcBef>
                          <a:spcPts val="0"/>
                        </a:spcBef>
                        <a:spcAft>
                          <a:spcPts val="0"/>
                        </a:spcAft>
                        <a:buNone/>
                      </a:pPr>
                      <a:r>
                        <a:rPr lang="en-GB" sz="1000" u="none" strike="noStrike" cap="none">
                          <a:solidFill>
                            <a:schemeClr val="dk1"/>
                          </a:solidFill>
                        </a:rPr>
                        <a:t>High Performance Compute </a:t>
                      </a:r>
                      <a:endParaRPr/>
                    </a:p>
                    <a:p>
                      <a:pPr marL="0" marR="0" lvl="0" indent="0" algn="l" rtl="0">
                        <a:lnSpc>
                          <a:spcPct val="100000"/>
                        </a:lnSpc>
                        <a:spcBef>
                          <a:spcPts val="0"/>
                        </a:spcBef>
                        <a:spcAft>
                          <a:spcPts val="0"/>
                        </a:spcAft>
                        <a:buNone/>
                      </a:pPr>
                      <a:r>
                        <a:rPr lang="en-GB" sz="1000" u="none" strike="noStrike" cap="none">
                          <a:solidFill>
                            <a:schemeClr val="dk1"/>
                          </a:solidFill>
                        </a:rPr>
                        <a:t>(Coming!)</a:t>
                      </a:r>
                      <a:endParaRPr/>
                    </a:p>
                  </a:txBody>
                  <a:tcPr marL="63500" marR="63500" marT="63500" marB="63500"/>
                </a:tc>
                <a:tc>
                  <a:txBody>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Supports highly optimized applications that need massively parallel computing with low latency and high bandwidth interconnection network.</a:t>
                      </a:r>
                      <a:endParaRPr sz="1100" u="none" strike="noStrike" cap="none"/>
                    </a:p>
                  </a:txBody>
                  <a:tcPr marL="63500" marR="63500" marT="63500" marB="63500"/>
                </a:tc>
                <a:tc>
                  <a:txBody>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Complex computational problems using tightly coupled parallel processing: simulations, analysis of large datasets or AI/ML workloads. Typically these applications rely on MPI for supporting interprocess communication.</a:t>
                      </a:r>
                      <a:endParaRPr sz="1100" u="none" strike="noStrike" cap="none"/>
                    </a:p>
                  </a:txBody>
                  <a:tcPr marL="63500" marR="63500" marT="63500" marB="63500"/>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8"/>
          <p:cNvSpPr txBox="1">
            <a:spLocks noGrp="1"/>
          </p:cNvSpPr>
          <p:nvPr>
            <p:ph type="body" idx="1"/>
          </p:nvPr>
        </p:nvSpPr>
        <p:spPr>
          <a:xfrm>
            <a:off x="176645" y="1369219"/>
            <a:ext cx="8754300" cy="3197400"/>
          </a:xfrm>
          <a:prstGeom prst="rect">
            <a:avLst/>
          </a:prstGeom>
          <a:noFill/>
          <a:ln>
            <a:noFill/>
          </a:ln>
        </p:spPr>
        <p:txBody>
          <a:bodyPr spcFirstLastPara="1" wrap="square" lIns="91425" tIns="45700" rIns="91425" bIns="45700" anchor="t" anchorCtr="0">
            <a:normAutofit lnSpcReduction="10000"/>
          </a:bodyPr>
          <a:lstStyle/>
          <a:p>
            <a:pPr marL="457200" marR="0" lvl="0" indent="-355600" algn="l" rtl="0">
              <a:lnSpc>
                <a:spcPct val="90000"/>
              </a:lnSpc>
              <a:spcBef>
                <a:spcPts val="750"/>
              </a:spcBef>
              <a:spcAft>
                <a:spcPts val="0"/>
              </a:spcAft>
              <a:buClr>
                <a:schemeClr val="dk1"/>
              </a:buClr>
              <a:buSzPts val="2000"/>
              <a:buFont typeface="Arial"/>
              <a:buChar char="•"/>
            </a:pPr>
            <a:r>
              <a:rPr lang="en-GB"/>
              <a:t>Distributed Infrastructure as a Service (IaaS) powered by the EGI Federated Cloud infrastructure</a:t>
            </a:r>
            <a:endParaRPr/>
          </a:p>
          <a:p>
            <a:pPr marL="914400" lvl="1" indent="-342900" algn="l" rtl="0">
              <a:lnSpc>
                <a:spcPct val="90000"/>
              </a:lnSpc>
              <a:spcBef>
                <a:spcPts val="375"/>
              </a:spcBef>
              <a:spcAft>
                <a:spcPts val="0"/>
              </a:spcAft>
              <a:buSzPts val="1800"/>
              <a:buChar char="▪"/>
            </a:pPr>
            <a:r>
              <a:rPr lang="en-GB"/>
              <a:t>Allows international collaborations to perform distributed data analysis with VM-based workloads</a:t>
            </a:r>
            <a:endParaRPr/>
          </a:p>
          <a:p>
            <a:pPr marL="457200" marR="0" lvl="0" indent="-355600" algn="l" rtl="0">
              <a:lnSpc>
                <a:spcPct val="90000"/>
              </a:lnSpc>
              <a:spcBef>
                <a:spcPts val="750"/>
              </a:spcBef>
              <a:spcAft>
                <a:spcPts val="0"/>
              </a:spcAft>
              <a:buClr>
                <a:schemeClr val="dk1"/>
              </a:buClr>
              <a:buSzPts val="2000"/>
              <a:buFont typeface="Arial"/>
              <a:buChar char="•"/>
            </a:pPr>
            <a:r>
              <a:rPr lang="en-GB"/>
              <a:t>Features:</a:t>
            </a:r>
            <a:endParaRPr/>
          </a:p>
          <a:p>
            <a:pPr marL="914400" lvl="1" indent="-342900" algn="l" rtl="0">
              <a:lnSpc>
                <a:spcPct val="90000"/>
              </a:lnSpc>
              <a:spcBef>
                <a:spcPts val="375"/>
              </a:spcBef>
              <a:spcAft>
                <a:spcPts val="0"/>
              </a:spcAft>
              <a:buSzPts val="1800"/>
              <a:buChar char="▪"/>
            </a:pPr>
            <a:r>
              <a:rPr lang="en-GB"/>
              <a:t>Execution of VMs on a distributed infrastructure</a:t>
            </a:r>
            <a:endParaRPr/>
          </a:p>
          <a:p>
            <a:pPr marL="914400" lvl="1" indent="-342900" algn="l" rtl="0">
              <a:lnSpc>
                <a:spcPct val="90000"/>
              </a:lnSpc>
              <a:spcBef>
                <a:spcPts val="375"/>
              </a:spcBef>
              <a:spcAft>
                <a:spcPts val="0"/>
              </a:spcAft>
              <a:buSzPts val="1800"/>
              <a:buChar char="▪"/>
            </a:pPr>
            <a:r>
              <a:rPr lang="en-GB"/>
              <a:t>Federated identity</a:t>
            </a:r>
            <a:endParaRPr/>
          </a:p>
          <a:p>
            <a:pPr marL="914400" lvl="1" indent="-342900" algn="l" rtl="0">
              <a:lnSpc>
                <a:spcPct val="90000"/>
              </a:lnSpc>
              <a:spcBef>
                <a:spcPts val="375"/>
              </a:spcBef>
              <a:spcAft>
                <a:spcPts val="0"/>
              </a:spcAft>
              <a:buSzPts val="1800"/>
              <a:buChar char="▪"/>
            </a:pPr>
            <a:r>
              <a:rPr lang="en-GB"/>
              <a:t>Common VM image catalogue</a:t>
            </a:r>
            <a:endParaRPr/>
          </a:p>
          <a:p>
            <a:pPr marL="914400" lvl="1" indent="-342900" algn="l" rtl="0">
              <a:lnSpc>
                <a:spcPct val="90000"/>
              </a:lnSpc>
              <a:spcBef>
                <a:spcPts val="375"/>
              </a:spcBef>
              <a:spcAft>
                <a:spcPts val="0"/>
              </a:spcAft>
              <a:buSzPts val="1800"/>
              <a:buChar char="▪"/>
            </a:pPr>
            <a:r>
              <a:rPr lang="en-GB"/>
              <a:t>GUI and CLI/API based access</a:t>
            </a:r>
            <a:endParaRPr/>
          </a:p>
          <a:p>
            <a:pPr marL="914400" lvl="1" indent="-342900" algn="l" rtl="0">
              <a:lnSpc>
                <a:spcPct val="90000"/>
              </a:lnSpc>
              <a:spcBef>
                <a:spcPts val="375"/>
              </a:spcBef>
              <a:spcAft>
                <a:spcPts val="0"/>
              </a:spcAft>
              <a:buSzPts val="1800"/>
              <a:buChar char="▪"/>
            </a:pPr>
            <a:r>
              <a:rPr lang="en-GB"/>
              <a:t>Support for IaaS orchestration</a:t>
            </a:r>
            <a:endParaRPr/>
          </a:p>
          <a:p>
            <a:pPr marL="914400" lvl="1" indent="-342900" algn="l" rtl="0">
              <a:lnSpc>
                <a:spcPct val="90000"/>
              </a:lnSpc>
              <a:spcBef>
                <a:spcPts val="375"/>
              </a:spcBef>
              <a:spcAft>
                <a:spcPts val="0"/>
              </a:spcAft>
              <a:buSzPts val="1800"/>
              <a:buChar char="▪"/>
            </a:pPr>
            <a:r>
              <a:rPr lang="en-GB"/>
              <a:t>Central accounting and monitoring</a:t>
            </a:r>
            <a:endParaRPr/>
          </a:p>
          <a:p>
            <a:pPr marL="457200" marR="0" lvl="0" indent="-228600" algn="l" rtl="0">
              <a:lnSpc>
                <a:spcPct val="90000"/>
              </a:lnSpc>
              <a:spcBef>
                <a:spcPts val="750"/>
              </a:spcBef>
              <a:spcAft>
                <a:spcPts val="0"/>
              </a:spcAft>
              <a:buClr>
                <a:schemeClr val="dk1"/>
              </a:buClr>
              <a:buSzPts val="2000"/>
              <a:buFont typeface="Arial"/>
              <a:buNone/>
            </a:pPr>
            <a:endParaRPr/>
          </a:p>
        </p:txBody>
      </p:sp>
      <p:sp>
        <p:nvSpPr>
          <p:cNvPr id="209" name="Google Shape;209;p18"/>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EGI Cloud Compute</a:t>
            </a:r>
            <a:endParaRPr/>
          </a:p>
        </p:txBody>
      </p:sp>
      <p:sp>
        <p:nvSpPr>
          <p:cNvPr id="210" name="Google Shape;210;p18"/>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body" idx="1"/>
          </p:nvPr>
        </p:nvSpPr>
        <p:spPr>
          <a:xfrm>
            <a:off x="176644" y="1369219"/>
            <a:ext cx="2142809" cy="3197400"/>
          </a:xfrm>
          <a:prstGeom prst="rect">
            <a:avLst/>
          </a:prstGeom>
          <a:noFill/>
          <a:ln>
            <a:noFill/>
          </a:ln>
        </p:spPr>
        <p:txBody>
          <a:bodyPr spcFirstLastPara="1" wrap="square" lIns="91425" tIns="45700" rIns="91425" bIns="45700" anchor="t" anchorCtr="0">
            <a:noAutofit/>
          </a:bodyPr>
          <a:lstStyle/>
          <a:p>
            <a:pPr marL="101600" lvl="0" indent="0" algn="l" rtl="0">
              <a:lnSpc>
                <a:spcPct val="90000"/>
              </a:lnSpc>
              <a:spcBef>
                <a:spcPts val="750"/>
              </a:spcBef>
              <a:spcAft>
                <a:spcPts val="0"/>
              </a:spcAft>
              <a:buSzPts val="2000"/>
              <a:buNone/>
            </a:pPr>
            <a:r>
              <a:rPr lang="en-GB"/>
              <a:t>27 providers in Europe + China and South Africa</a:t>
            </a:r>
            <a:endParaRPr/>
          </a:p>
          <a:p>
            <a:pPr marL="101600" lvl="0" indent="0" algn="l" rtl="0">
              <a:lnSpc>
                <a:spcPct val="90000"/>
              </a:lnSpc>
              <a:spcBef>
                <a:spcPts val="750"/>
              </a:spcBef>
              <a:spcAft>
                <a:spcPts val="0"/>
              </a:spcAft>
              <a:buSzPts val="2000"/>
              <a:buNone/>
            </a:pPr>
            <a:endParaRPr/>
          </a:p>
          <a:p>
            <a:pPr marL="101600" lvl="0" indent="0" algn="l" rtl="0">
              <a:lnSpc>
                <a:spcPct val="90000"/>
              </a:lnSpc>
              <a:spcBef>
                <a:spcPts val="750"/>
              </a:spcBef>
              <a:spcAft>
                <a:spcPts val="0"/>
              </a:spcAft>
              <a:buSzPts val="2000"/>
              <a:buNone/>
            </a:pPr>
            <a:r>
              <a:rPr lang="en-GB"/>
              <a:t>EGI-ACE is further expanding in new countries (5+ providers expected in 2022)</a:t>
            </a:r>
            <a:endParaRPr/>
          </a:p>
          <a:p>
            <a:pPr marL="101600" lvl="0" indent="0" algn="l" rtl="0">
              <a:lnSpc>
                <a:spcPct val="90000"/>
              </a:lnSpc>
              <a:spcBef>
                <a:spcPts val="750"/>
              </a:spcBef>
              <a:spcAft>
                <a:spcPts val="0"/>
              </a:spcAft>
              <a:buSzPts val="2000"/>
              <a:buNone/>
            </a:pPr>
            <a:endParaRPr/>
          </a:p>
        </p:txBody>
      </p:sp>
      <p:sp>
        <p:nvSpPr>
          <p:cNvPr id="216" name="Google Shape;216;p19"/>
          <p:cNvSpPr txBox="1">
            <a:spLocks noGrp="1"/>
          </p:cNvSpPr>
          <p:nvPr>
            <p:ph type="title"/>
          </p:nvPr>
        </p:nvSpPr>
        <p:spPr>
          <a:xfrm>
            <a:off x="2579077" y="169145"/>
            <a:ext cx="5420064"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EGI Federated Cloud infrastructure</a:t>
            </a:r>
            <a:endParaRPr/>
          </a:p>
        </p:txBody>
      </p:sp>
      <p:sp>
        <p:nvSpPr>
          <p:cNvPr id="217" name="Google Shape;217;p19"/>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endParaRPr/>
          </a:p>
        </p:txBody>
      </p:sp>
      <p:pic>
        <p:nvPicPr>
          <p:cNvPr id="218" name="Google Shape;218;p19" descr="Map&#10;&#10;Description automatically generated"/>
          <p:cNvPicPr preferRelativeResize="0"/>
          <p:nvPr/>
        </p:nvPicPr>
        <p:blipFill rotWithShape="1">
          <a:blip r:embed="rId3">
            <a:alphaModFix/>
          </a:blip>
          <a:srcRect/>
          <a:stretch/>
        </p:blipFill>
        <p:spPr>
          <a:xfrm>
            <a:off x="3019847" y="1172935"/>
            <a:ext cx="5569109" cy="38014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body" idx="1"/>
          </p:nvPr>
        </p:nvSpPr>
        <p:spPr>
          <a:xfrm>
            <a:off x="176645" y="1369219"/>
            <a:ext cx="8754300" cy="31974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750"/>
              </a:spcBef>
              <a:spcAft>
                <a:spcPts val="0"/>
              </a:spcAft>
              <a:buSzPts val="2000"/>
              <a:buChar char="•"/>
            </a:pPr>
            <a:r>
              <a:rPr lang="en-GB"/>
              <a:t>IaaS gives you </a:t>
            </a:r>
            <a:r>
              <a:rPr lang="en-GB" b="1"/>
              <a:t>API-based</a:t>
            </a:r>
            <a:r>
              <a:rPr lang="en-GB"/>
              <a:t> deployment of </a:t>
            </a:r>
            <a:r>
              <a:rPr lang="en-GB" b="1"/>
              <a:t>virtual machines</a:t>
            </a:r>
            <a:r>
              <a:rPr lang="en-GB"/>
              <a:t> (VMs) on-demand:</a:t>
            </a:r>
            <a:endParaRPr/>
          </a:p>
          <a:p>
            <a:pPr marL="914400" lvl="1" indent="-342900" algn="l" rtl="0">
              <a:lnSpc>
                <a:spcPct val="90000"/>
              </a:lnSpc>
              <a:spcBef>
                <a:spcPts val="375"/>
              </a:spcBef>
              <a:spcAft>
                <a:spcPts val="0"/>
              </a:spcAft>
              <a:buSzPts val="1800"/>
              <a:buChar char="▪"/>
            </a:pPr>
            <a:r>
              <a:rPr lang="en-GB"/>
              <a:t>control the hardware (CPU, memory, disk) and software (OS &amp; any other software stacks) configuration</a:t>
            </a:r>
            <a:endParaRPr/>
          </a:p>
          <a:p>
            <a:pPr marL="914400" lvl="1" indent="-342900" algn="l" rtl="0">
              <a:lnSpc>
                <a:spcPct val="90000"/>
              </a:lnSpc>
              <a:spcBef>
                <a:spcPts val="375"/>
              </a:spcBef>
              <a:spcAft>
                <a:spcPts val="0"/>
              </a:spcAft>
              <a:buSzPts val="1800"/>
              <a:buChar char="▪"/>
            </a:pPr>
            <a:r>
              <a:rPr lang="en-GB"/>
              <a:t>without managing physical servers</a:t>
            </a:r>
            <a:endParaRPr/>
          </a:p>
          <a:p>
            <a:pPr marL="457200" marR="0" lvl="0" indent="-228600" algn="l" rtl="0">
              <a:lnSpc>
                <a:spcPct val="90000"/>
              </a:lnSpc>
              <a:spcBef>
                <a:spcPts val="750"/>
              </a:spcBef>
              <a:spcAft>
                <a:spcPts val="0"/>
              </a:spcAft>
              <a:buClr>
                <a:schemeClr val="dk1"/>
              </a:buClr>
              <a:buSzPts val="2000"/>
              <a:buFont typeface="Arial"/>
              <a:buNone/>
            </a:pPr>
            <a:endParaRPr/>
          </a:p>
        </p:txBody>
      </p:sp>
      <p:sp>
        <p:nvSpPr>
          <p:cNvPr id="224" name="Google Shape;224;p20"/>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Infrastructure as a Service</a:t>
            </a:r>
            <a:endParaRPr/>
          </a:p>
        </p:txBody>
      </p:sp>
      <p:sp>
        <p:nvSpPr>
          <p:cNvPr id="225" name="Google Shape;225;p20"/>
          <p:cNvSpPr/>
          <p:nvPr/>
        </p:nvSpPr>
        <p:spPr>
          <a:xfrm>
            <a:off x="2420175" y="3212756"/>
            <a:ext cx="605481" cy="605481"/>
          </a:xfrm>
          <a:prstGeom prst="can">
            <a:avLst>
              <a:gd name="adj" fmla="val 25000"/>
            </a:avLst>
          </a:prstGeom>
          <a:gradFill>
            <a:gsLst>
              <a:gs pos="0">
                <a:srgbClr val="BBF7A3"/>
              </a:gs>
              <a:gs pos="35000">
                <a:srgbClr val="CDF8BE"/>
              </a:gs>
              <a:gs pos="100000">
                <a:srgbClr val="ECFDE5"/>
              </a:gs>
            </a:gsLst>
            <a:lin ang="16200000" scaled="0"/>
          </a:gradFill>
          <a:ln w="9525" cap="flat" cmpd="sng">
            <a:solidFill>
              <a:srgbClr val="6CAB4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VM image</a:t>
            </a:r>
            <a:endParaRPr/>
          </a:p>
        </p:txBody>
      </p:sp>
      <p:sp>
        <p:nvSpPr>
          <p:cNvPr id="226" name="Google Shape;226;p20"/>
          <p:cNvSpPr/>
          <p:nvPr/>
        </p:nvSpPr>
        <p:spPr>
          <a:xfrm>
            <a:off x="4337219" y="2953263"/>
            <a:ext cx="1037970" cy="963829"/>
          </a:xfrm>
          <a:prstGeom prst="cube">
            <a:avLst>
              <a:gd name="adj" fmla="val 25000"/>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VM</a:t>
            </a:r>
            <a:endParaRPr/>
          </a:p>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instance</a:t>
            </a:r>
            <a:endParaRPr/>
          </a:p>
        </p:txBody>
      </p:sp>
      <p:sp>
        <p:nvSpPr>
          <p:cNvPr id="227" name="Google Shape;227;p20"/>
          <p:cNvSpPr/>
          <p:nvPr/>
        </p:nvSpPr>
        <p:spPr>
          <a:xfrm>
            <a:off x="5514597" y="3682314"/>
            <a:ext cx="750276" cy="741405"/>
          </a:xfrm>
          <a:prstGeom prst="can">
            <a:avLst>
              <a:gd name="adj" fmla="val 25000"/>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Block storage</a:t>
            </a:r>
            <a:endParaRPr/>
          </a:p>
        </p:txBody>
      </p:sp>
      <p:cxnSp>
        <p:nvCxnSpPr>
          <p:cNvPr id="228" name="Google Shape;228;p20"/>
          <p:cNvCxnSpPr>
            <a:stCxn id="226" idx="5"/>
            <a:endCxn id="227" idx="1"/>
          </p:cNvCxnSpPr>
          <p:nvPr/>
        </p:nvCxnSpPr>
        <p:spPr>
          <a:xfrm>
            <a:off x="5375189" y="3314699"/>
            <a:ext cx="514500" cy="367500"/>
          </a:xfrm>
          <a:prstGeom prst="bentConnector2">
            <a:avLst/>
          </a:prstGeom>
          <a:noFill/>
          <a:ln w="38100" cap="flat" cmpd="sng">
            <a:solidFill>
              <a:srgbClr val="3E6EC2"/>
            </a:solidFill>
            <a:prstDash val="solid"/>
            <a:round/>
            <a:headEnd type="none" w="sm" len="sm"/>
            <a:tailEnd type="triangle" w="med" len="med"/>
          </a:ln>
        </p:spPr>
      </p:cxnSp>
      <p:sp>
        <p:nvSpPr>
          <p:cNvPr id="229" name="Google Shape;229;p20"/>
          <p:cNvSpPr/>
          <p:nvPr/>
        </p:nvSpPr>
        <p:spPr>
          <a:xfrm>
            <a:off x="3220234" y="3744099"/>
            <a:ext cx="749408" cy="801936"/>
          </a:xfrm>
          <a:prstGeom prst="foldedCorner">
            <a:avLst>
              <a:gd name="adj" fmla="val 16667"/>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context</a:t>
            </a:r>
            <a:endParaRPr/>
          </a:p>
        </p:txBody>
      </p:sp>
      <p:sp>
        <p:nvSpPr>
          <p:cNvPr id="230" name="Google Shape;230;p20"/>
          <p:cNvSpPr/>
          <p:nvPr/>
        </p:nvSpPr>
        <p:spPr>
          <a:xfrm>
            <a:off x="3025656" y="3311610"/>
            <a:ext cx="1311563" cy="469558"/>
          </a:xfrm>
          <a:prstGeom prst="rightArrow">
            <a:avLst>
              <a:gd name="adj1" fmla="val 44737"/>
              <a:gd name="adj2" fmla="val 50000"/>
            </a:avLst>
          </a:prstGeom>
          <a:gradFill>
            <a:gsLst>
              <a:gs pos="0">
                <a:srgbClr val="D8D8D8"/>
              </a:gs>
              <a:gs pos="35000">
                <a:srgbClr val="E3E3E3"/>
              </a:gs>
              <a:gs pos="100000">
                <a:srgbClr val="F4F4F4"/>
              </a:gs>
            </a:gsLst>
            <a:lin ang="16200000" scaled="0"/>
          </a:gradFill>
          <a:ln w="9525" cap="flat" cmpd="sng">
            <a:solidFill>
              <a:srgbClr val="A1A1A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050" b="0" i="0" u="none" strike="noStrike" cap="none">
                <a:solidFill>
                  <a:schemeClr val="dk1"/>
                </a:solidFill>
                <a:latin typeface="Arial"/>
                <a:ea typeface="Arial"/>
                <a:cs typeface="Arial"/>
                <a:sym typeface="Arial"/>
              </a:rPr>
              <a:t>instantiate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1"/>
          <p:cNvSpPr txBox="1">
            <a:spLocks noGrp="1"/>
          </p:cNvSpPr>
          <p:nvPr>
            <p:ph type="body" idx="1"/>
          </p:nvPr>
        </p:nvSpPr>
        <p:spPr>
          <a:xfrm>
            <a:off x="176645" y="1369219"/>
            <a:ext cx="8754300" cy="31974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750"/>
              </a:spcBef>
              <a:spcAft>
                <a:spcPts val="0"/>
              </a:spcAft>
              <a:buClr>
                <a:schemeClr val="dk1"/>
              </a:buClr>
              <a:buSzPts val="2000"/>
              <a:buFont typeface="Arial"/>
              <a:buChar char="•"/>
            </a:pPr>
            <a:r>
              <a:rPr lang="en-GB"/>
              <a:t>You are the owner of the VM – you can run anything you can install ☺</a:t>
            </a:r>
            <a:endParaRPr/>
          </a:p>
          <a:p>
            <a:pPr marL="914400" lvl="1" indent="-342900" algn="l" rtl="0">
              <a:lnSpc>
                <a:spcPct val="90000"/>
              </a:lnSpc>
              <a:spcBef>
                <a:spcPts val="375"/>
              </a:spcBef>
              <a:spcAft>
                <a:spcPts val="0"/>
              </a:spcAft>
              <a:buSzPts val="1800"/>
              <a:buChar char="▪"/>
            </a:pPr>
            <a:r>
              <a:rPr lang="en-GB"/>
              <a:t>You need to keep things secure</a:t>
            </a:r>
            <a:endParaRPr/>
          </a:p>
          <a:p>
            <a:pPr marL="914400" lvl="1" indent="-342900" algn="l" rtl="0">
              <a:lnSpc>
                <a:spcPct val="90000"/>
              </a:lnSpc>
              <a:spcBef>
                <a:spcPts val="375"/>
              </a:spcBef>
              <a:spcAft>
                <a:spcPts val="0"/>
              </a:spcAft>
              <a:buSzPts val="1800"/>
              <a:buChar char="▪"/>
            </a:pPr>
            <a:r>
              <a:rPr lang="en-GB"/>
              <a:t>Resources are reserved as long as VM is started, try to remove unused resources as soon as possible</a:t>
            </a:r>
            <a:endParaRPr/>
          </a:p>
          <a:p>
            <a:pPr marL="457200" marR="0" lvl="0" indent="-355600" algn="l" rtl="0">
              <a:lnSpc>
                <a:spcPct val="90000"/>
              </a:lnSpc>
              <a:spcBef>
                <a:spcPts val="750"/>
              </a:spcBef>
              <a:spcAft>
                <a:spcPts val="0"/>
              </a:spcAft>
              <a:buClr>
                <a:schemeClr val="dk1"/>
              </a:buClr>
              <a:buSzPts val="2000"/>
              <a:buFont typeface="Arial"/>
              <a:buChar char="•"/>
            </a:pPr>
            <a:r>
              <a:rPr lang="en-GB"/>
              <a:t>Use tools to help you there</a:t>
            </a:r>
            <a:endParaRPr/>
          </a:p>
          <a:p>
            <a:pPr marL="914400" lvl="1" indent="-342900" algn="l" rtl="0">
              <a:lnSpc>
                <a:spcPct val="90000"/>
              </a:lnSpc>
              <a:spcBef>
                <a:spcPts val="375"/>
              </a:spcBef>
              <a:spcAft>
                <a:spcPts val="0"/>
              </a:spcAft>
              <a:buSzPts val="1800"/>
              <a:buChar char="▪"/>
            </a:pPr>
            <a:r>
              <a:rPr lang="en-GB"/>
              <a:t>Infrastructure as Code (IaC)</a:t>
            </a:r>
            <a:endParaRPr/>
          </a:p>
          <a:p>
            <a:pPr marL="914400" lvl="1" indent="-342900" algn="l" rtl="0">
              <a:lnSpc>
                <a:spcPct val="90000"/>
              </a:lnSpc>
              <a:spcBef>
                <a:spcPts val="375"/>
              </a:spcBef>
              <a:spcAft>
                <a:spcPts val="0"/>
              </a:spcAft>
              <a:buSzPts val="1800"/>
              <a:buChar char="▪"/>
            </a:pPr>
            <a:r>
              <a:rPr lang="en-GB"/>
              <a:t>Orchestrators with automatic scaling</a:t>
            </a:r>
            <a:endParaRPr/>
          </a:p>
          <a:p>
            <a:pPr marL="914400" lvl="1" indent="-342900" algn="l" rtl="0">
              <a:lnSpc>
                <a:spcPct val="90000"/>
              </a:lnSpc>
              <a:spcBef>
                <a:spcPts val="375"/>
              </a:spcBef>
              <a:spcAft>
                <a:spcPts val="0"/>
              </a:spcAft>
              <a:buSzPts val="1800"/>
              <a:buChar char="▪"/>
            </a:pPr>
            <a:r>
              <a:rPr lang="en-GB"/>
              <a:t>Restrict network access as much as possible – use security groups, only allocate public IPs as needed</a:t>
            </a:r>
            <a:endParaRPr/>
          </a:p>
          <a:p>
            <a:pPr marL="914400" lvl="1" indent="-228600" algn="l" rtl="0">
              <a:lnSpc>
                <a:spcPct val="90000"/>
              </a:lnSpc>
              <a:spcBef>
                <a:spcPts val="375"/>
              </a:spcBef>
              <a:spcAft>
                <a:spcPts val="0"/>
              </a:spcAft>
              <a:buSzPts val="1800"/>
              <a:buNone/>
            </a:pPr>
            <a:endParaRPr/>
          </a:p>
          <a:p>
            <a:pPr marL="914400" lvl="1" indent="-228600" algn="l" rtl="0">
              <a:lnSpc>
                <a:spcPct val="90000"/>
              </a:lnSpc>
              <a:spcBef>
                <a:spcPts val="375"/>
              </a:spcBef>
              <a:spcAft>
                <a:spcPts val="0"/>
              </a:spcAft>
              <a:buSzPts val="1800"/>
              <a:buNone/>
            </a:pPr>
            <a:endParaRPr/>
          </a:p>
          <a:p>
            <a:pPr marL="457200" marR="0" lvl="0" indent="-228600" algn="l" rtl="0">
              <a:lnSpc>
                <a:spcPct val="90000"/>
              </a:lnSpc>
              <a:spcBef>
                <a:spcPts val="750"/>
              </a:spcBef>
              <a:spcAft>
                <a:spcPts val="0"/>
              </a:spcAft>
              <a:buClr>
                <a:schemeClr val="dk1"/>
              </a:buClr>
              <a:buSzPts val="2000"/>
              <a:buFont typeface="Arial"/>
              <a:buNone/>
            </a:pPr>
            <a:endParaRPr/>
          </a:p>
          <a:p>
            <a:pPr marL="457200" marR="0" lvl="0" indent="-228600" algn="l" rtl="0">
              <a:lnSpc>
                <a:spcPct val="90000"/>
              </a:lnSpc>
              <a:spcBef>
                <a:spcPts val="750"/>
              </a:spcBef>
              <a:spcAft>
                <a:spcPts val="0"/>
              </a:spcAft>
              <a:buClr>
                <a:schemeClr val="dk1"/>
              </a:buClr>
              <a:buSzPts val="2000"/>
              <a:buFont typeface="Arial"/>
              <a:buNone/>
            </a:pPr>
            <a:endParaRPr/>
          </a:p>
        </p:txBody>
      </p:sp>
      <p:sp>
        <p:nvSpPr>
          <p:cNvPr id="236" name="Google Shape;236;p21"/>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What can you run here?</a:t>
            </a:r>
            <a:endParaRPr/>
          </a:p>
        </p:txBody>
      </p:sp>
      <p:sp>
        <p:nvSpPr>
          <p:cNvPr id="237" name="Google Shape;237;p21"/>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2"/>
          <p:cNvSpPr txBox="1">
            <a:spLocks noGrp="1"/>
          </p:cNvSpPr>
          <p:nvPr>
            <p:ph type="body" idx="1"/>
          </p:nvPr>
        </p:nvSpPr>
        <p:spPr>
          <a:xfrm>
            <a:off x="176645" y="1369219"/>
            <a:ext cx="4172331" cy="3197400"/>
          </a:xfrm>
          <a:prstGeom prst="rect">
            <a:avLst/>
          </a:prstGeom>
          <a:noFill/>
          <a:ln>
            <a:noFill/>
          </a:ln>
        </p:spPr>
        <p:txBody>
          <a:bodyPr spcFirstLastPara="1" wrap="square" lIns="91425" tIns="45700" rIns="91425" bIns="45700" anchor="t" anchorCtr="0">
            <a:normAutofit fontScale="92500" lnSpcReduction="20000"/>
          </a:bodyPr>
          <a:lstStyle/>
          <a:p>
            <a:pPr marL="457200" marR="0" lvl="0" indent="-355600" algn="l" rtl="0">
              <a:lnSpc>
                <a:spcPct val="90000"/>
              </a:lnSpc>
              <a:spcBef>
                <a:spcPts val="750"/>
              </a:spcBef>
              <a:spcAft>
                <a:spcPts val="0"/>
              </a:spcAft>
              <a:buClr>
                <a:schemeClr val="dk1"/>
              </a:buClr>
              <a:buSzPct val="108108"/>
              <a:buFont typeface="Arial"/>
              <a:buChar char="•"/>
            </a:pPr>
            <a:r>
              <a:rPr lang="en-GB" b="1"/>
              <a:t>Federated identity</a:t>
            </a:r>
            <a:endParaRPr/>
          </a:p>
          <a:p>
            <a:pPr marL="914400" lvl="1" indent="-342900" algn="l" rtl="0">
              <a:lnSpc>
                <a:spcPct val="90000"/>
              </a:lnSpc>
              <a:spcBef>
                <a:spcPts val="375"/>
              </a:spcBef>
              <a:spcAft>
                <a:spcPts val="0"/>
              </a:spcAft>
              <a:buSzPct val="108108"/>
              <a:buChar char="▪"/>
            </a:pPr>
            <a:r>
              <a:rPr lang="en-GB"/>
              <a:t>Log in with eduGAIN, social media and other institutional or community-managed identity providers</a:t>
            </a:r>
            <a:endParaRPr/>
          </a:p>
          <a:p>
            <a:pPr marL="457200" marR="0" lvl="0" indent="-355600" algn="l" rtl="0">
              <a:lnSpc>
                <a:spcPct val="90000"/>
              </a:lnSpc>
              <a:spcBef>
                <a:spcPts val="750"/>
              </a:spcBef>
              <a:spcAft>
                <a:spcPts val="0"/>
              </a:spcAft>
              <a:buClr>
                <a:schemeClr val="dk1"/>
              </a:buClr>
              <a:buSzPct val="108108"/>
              <a:buFont typeface="Arial"/>
              <a:buChar char="•"/>
            </a:pPr>
            <a:r>
              <a:rPr lang="en-GB"/>
              <a:t>Harmonised </a:t>
            </a:r>
            <a:r>
              <a:rPr lang="en-GB" b="1"/>
              <a:t>authorisation information</a:t>
            </a:r>
            <a:endParaRPr/>
          </a:p>
          <a:p>
            <a:pPr marL="914400" lvl="1" indent="-342900" algn="l" rtl="0">
              <a:lnSpc>
                <a:spcPct val="90000"/>
              </a:lnSpc>
              <a:spcBef>
                <a:spcPts val="375"/>
              </a:spcBef>
              <a:spcAft>
                <a:spcPts val="0"/>
              </a:spcAft>
              <a:buSzPct val="108108"/>
              <a:buChar char="▪"/>
            </a:pPr>
            <a:r>
              <a:rPr lang="en-GB"/>
              <a:t>VO-based authorization, join a VO to get access to the providers supporting it</a:t>
            </a:r>
            <a:endParaRPr/>
          </a:p>
          <a:p>
            <a:pPr marL="457200" marR="0" lvl="0" indent="-355600" algn="l" rtl="0">
              <a:lnSpc>
                <a:spcPct val="90000"/>
              </a:lnSpc>
              <a:spcBef>
                <a:spcPts val="750"/>
              </a:spcBef>
              <a:spcAft>
                <a:spcPts val="0"/>
              </a:spcAft>
              <a:buClr>
                <a:schemeClr val="dk1"/>
              </a:buClr>
              <a:buSzPct val="108108"/>
              <a:buFont typeface="Arial"/>
              <a:buChar char="•"/>
            </a:pPr>
            <a:r>
              <a:rPr lang="en-GB"/>
              <a:t>Industry Standard </a:t>
            </a:r>
            <a:r>
              <a:rPr lang="en-GB" b="1"/>
              <a:t>OpenID Connect</a:t>
            </a:r>
            <a:r>
              <a:rPr lang="en-GB"/>
              <a:t> technology </a:t>
            </a:r>
            <a:endParaRPr/>
          </a:p>
          <a:p>
            <a:pPr marL="914400" lvl="1" indent="-342900" algn="l" rtl="0">
              <a:lnSpc>
                <a:spcPct val="90000"/>
              </a:lnSpc>
              <a:spcBef>
                <a:spcPts val="375"/>
              </a:spcBef>
              <a:spcAft>
                <a:spcPts val="0"/>
              </a:spcAft>
              <a:buSzPct val="108108"/>
              <a:buChar char="▪"/>
            </a:pPr>
            <a:r>
              <a:rPr lang="en-GB"/>
              <a:t>Allowing web and non-web access to services</a:t>
            </a:r>
            <a:endParaRPr/>
          </a:p>
          <a:p>
            <a:pPr marL="101600" lvl="0" indent="0" algn="l" rtl="0">
              <a:lnSpc>
                <a:spcPct val="90000"/>
              </a:lnSpc>
              <a:spcBef>
                <a:spcPts val="750"/>
              </a:spcBef>
              <a:spcAft>
                <a:spcPts val="0"/>
              </a:spcAft>
              <a:buSzPct val="108108"/>
              <a:buNone/>
            </a:pPr>
            <a:endParaRPr/>
          </a:p>
        </p:txBody>
      </p:sp>
      <p:sp>
        <p:nvSpPr>
          <p:cNvPr id="243" name="Google Shape;243;p22"/>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Authentication and Authorisation</a:t>
            </a:r>
            <a:endParaRPr/>
          </a:p>
        </p:txBody>
      </p:sp>
      <p:sp>
        <p:nvSpPr>
          <p:cNvPr id="244" name="Google Shape;244;p22"/>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r>
              <a:rPr lang="en-GB"/>
              <a:t>Check-in: log in with your institutional account</a:t>
            </a:r>
            <a:endParaRPr/>
          </a:p>
        </p:txBody>
      </p:sp>
      <p:pic>
        <p:nvPicPr>
          <p:cNvPr id="245" name="Google Shape;245;p22" descr="A picture containing text, screenshot, monitor, screen&#10;&#10;Description automatically generated"/>
          <p:cNvPicPr preferRelativeResize="0"/>
          <p:nvPr/>
        </p:nvPicPr>
        <p:blipFill rotWithShape="1">
          <a:blip r:embed="rId3">
            <a:alphaModFix/>
          </a:blip>
          <a:srcRect/>
          <a:stretch/>
        </p:blipFill>
        <p:spPr>
          <a:xfrm>
            <a:off x="4728688" y="1115171"/>
            <a:ext cx="4172331" cy="3909180"/>
          </a:xfrm>
          <a:prstGeom prst="rect">
            <a:avLst/>
          </a:prstGeom>
          <a:noFill/>
          <a:ln>
            <a:noFill/>
          </a:ln>
        </p:spPr>
      </p:pic>
    </p:spTree>
  </p:cSld>
  <p:clrMapOvr>
    <a:masterClrMapping/>
  </p:clrMapOvr>
</p:sld>
</file>

<file path=ppt/theme/theme1.xml><?xml version="1.0" encoding="utf-8"?>
<a:theme xmlns:a="http://schemas.openxmlformats.org/drawingml/2006/main"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_ACE EN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GI-ACE SECTOI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1929</Words>
  <Application>Microsoft Macintosh PowerPoint</Application>
  <PresentationFormat>On-screen Show (16:9)</PresentationFormat>
  <Paragraphs>286</Paragraphs>
  <Slides>33</Slides>
  <Notes>32</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Calibri</vt:lpstr>
      <vt:lpstr>Courier New</vt:lpstr>
      <vt:lpstr>Noto Sans Symbols</vt:lpstr>
      <vt:lpstr>HOME</vt:lpstr>
      <vt:lpstr>CONTENT</vt:lpstr>
      <vt:lpstr>EGI_ACE END</vt:lpstr>
      <vt:lpstr>EGI-ACE SECTOIN</vt:lpstr>
      <vt:lpstr>PowerPoint Presentation</vt:lpstr>
      <vt:lpstr>Integrated tiered service architecture</vt:lpstr>
      <vt:lpstr>EOSC Compute Platform  Working with Compute</vt:lpstr>
      <vt:lpstr>EGI Compute Services</vt:lpstr>
      <vt:lpstr>EGI Cloud Compute</vt:lpstr>
      <vt:lpstr>EGI Federated Cloud infrastructure</vt:lpstr>
      <vt:lpstr>Infrastructure as a Service</vt:lpstr>
      <vt:lpstr>What can you run here?</vt:lpstr>
      <vt:lpstr>Authentication and Authorisation</vt:lpstr>
      <vt:lpstr>Creating your own images</vt:lpstr>
      <vt:lpstr>EGI Images</vt:lpstr>
      <vt:lpstr>AppDB</vt:lpstr>
      <vt:lpstr>AppDB Community images</vt:lpstr>
      <vt:lpstr>Acces layers</vt:lpstr>
      <vt:lpstr>fedcloudclient</vt:lpstr>
      <vt:lpstr>fedcloudclient</vt:lpstr>
      <vt:lpstr>AppDB VMOps</vt:lpstr>
      <vt:lpstr>OpenStack Horizon Dashboard</vt:lpstr>
      <vt:lpstr>Information discovery</vt:lpstr>
      <vt:lpstr>Dynamic DNS</vt:lpstr>
      <vt:lpstr>Monitoring: are providers running?</vt:lpstr>
      <vt:lpstr>Accounting</vt:lpstr>
      <vt:lpstr>High Throughput Compute</vt:lpstr>
      <vt:lpstr>Accessing HTC</vt:lpstr>
      <vt:lpstr>CVMFS: Software distribution at scale</vt:lpstr>
      <vt:lpstr>Workload Manager</vt:lpstr>
      <vt:lpstr>Containers in EGI infrastructure</vt:lpstr>
      <vt:lpstr>IaaS / EGI docker VM image</vt:lpstr>
      <vt:lpstr>But I don’t want to manage a VM!</vt:lpstr>
      <vt:lpstr>Cloud Container Compute</vt:lpstr>
      <vt:lpstr>Introducing HPC in EGI</vt:lpstr>
      <vt:lpstr>EGI documentation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Enol Fernandez</dc:creator>
  <cp:lastModifiedBy>Enol Fernandez</cp:lastModifiedBy>
  <cp:revision>2</cp:revision>
  <dcterms:created xsi:type="dcterms:W3CDTF">2022-04-04T22:03:58Z</dcterms:created>
  <dcterms:modified xsi:type="dcterms:W3CDTF">2022-04-05T09:13:01Z</dcterms:modified>
</cp:coreProperties>
</file>