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9" r:id="rId4"/>
    <p:sldId id="260" r:id="rId5"/>
    <p:sldId id="262" r:id="rId6"/>
    <p:sldId id="263" r:id="rId7"/>
    <p:sldId id="267" r:id="rId8"/>
    <p:sldId id="269" r:id="rId9"/>
    <p:sldId id="268" r:id="rId10"/>
    <p:sldId id="264" r:id="rId11"/>
    <p:sldId id="258" r:id="rId12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200"/>
    <a:srgbClr val="006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8" autoAdjust="0"/>
    <p:restoredTop sz="89898" autoAdjust="0"/>
  </p:normalViewPr>
  <p:slideViewPr>
    <p:cSldViewPr snapToGrid="0">
      <p:cViewPr varScale="1">
        <p:scale>
          <a:sx n="118" d="100"/>
          <a:sy n="118" d="100"/>
        </p:scale>
        <p:origin x="5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A6C7C3C4-6451-6B4E-8AC1-A2007A0924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1490C95-4159-D54E-A2D2-DF4BCB8A6A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4DE10-1CA7-4D42-87AF-E52AF2955559}" type="datetime1">
              <a:rPr lang="nl-NL" smtClean="0"/>
              <a:t>5-4-2022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08CF786-149B-8849-918A-9E369CE10D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6090420-D1BA-0146-A48F-A2FF7DF837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9336C-4E52-F140-B888-F99CE0ADFB8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3288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5F777-489B-9042-A0A3-029448CFFB41}" type="datetime1">
              <a:rPr lang="nl-NL" smtClean="0"/>
              <a:t>5-4-2022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D6B7E-0619-5241-B25C-75B7D715B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59458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316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844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417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128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1550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82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www.egi.eu/projects/egi-ace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EGI_eInfra?ref_src=twsrc%5Egoogle%7Ctwcamp%5Eserp%7Ctwgr%5Eauthor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s://twitter.com/egi_einfra" TargetMode="External"/><Relationship Id="rId4" Type="http://schemas.openxmlformats.org/officeDocument/2006/relationships/hyperlink" Target="https://www.linkedin.com/company/egi-foundation" TargetMode="External"/><Relationship Id="rId9" Type="http://schemas.openxmlformats.org/officeDocument/2006/relationships/hyperlink" Target="https://nl.linkedin.com/company/egi-foundation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2B92D745-A943-475D-AEBA-40CAEBEA4A72}"/>
              </a:ext>
            </a:extLst>
          </p:cNvPr>
          <p:cNvSpPr/>
          <p:nvPr userDrawn="1"/>
        </p:nvSpPr>
        <p:spPr>
          <a:xfrm>
            <a:off x="7886" y="0"/>
            <a:ext cx="12191999" cy="6858000"/>
          </a:xfrm>
          <a:prstGeom prst="rect">
            <a:avLst/>
          </a:prstGeom>
          <a:solidFill>
            <a:srgbClr val="EF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1" name="Freeform 24">
            <a:extLst>
              <a:ext uri="{FF2B5EF4-FFF2-40B4-BE49-F238E27FC236}">
                <a16:creationId xmlns:a16="http://schemas.microsoft.com/office/drawing/2014/main" id="{70E16E76-08AA-4CE9-80F7-6F12ED16F479}"/>
              </a:ext>
            </a:extLst>
          </p:cNvPr>
          <p:cNvSpPr/>
          <p:nvPr userDrawn="1"/>
        </p:nvSpPr>
        <p:spPr>
          <a:xfrm rot="16200000" flipV="1">
            <a:off x="2678981" y="-2686335"/>
            <a:ext cx="6858000" cy="12230670"/>
          </a:xfrm>
          <a:custGeom>
            <a:avLst/>
            <a:gdLst>
              <a:gd name="connsiteX0" fmla="*/ 3685877 w 3804471"/>
              <a:gd name="connsiteY0" fmla="*/ 0 h 4612449"/>
              <a:gd name="connsiteX1" fmla="*/ 3804471 w 3804471"/>
              <a:gd name="connsiteY1" fmla="*/ 838 h 4612449"/>
              <a:gd name="connsiteX2" fmla="*/ 3804471 w 3804471"/>
              <a:gd name="connsiteY2" fmla="*/ 4612449 h 4612449"/>
              <a:gd name="connsiteX3" fmla="*/ 0 w 3804471"/>
              <a:gd name="connsiteY3" fmla="*/ 4612449 h 4612449"/>
              <a:gd name="connsiteX4" fmla="*/ 186163 w 3804471"/>
              <a:gd name="connsiteY4" fmla="*/ 4536246 h 4612449"/>
              <a:gd name="connsiteX5" fmla="*/ 1842322 w 3804471"/>
              <a:gd name="connsiteY5" fmla="*/ 3564696 h 4612449"/>
              <a:gd name="connsiteX6" fmla="*/ 2566222 w 3804471"/>
              <a:gd name="connsiteY6" fmla="*/ 1031046 h 4612449"/>
              <a:gd name="connsiteX7" fmla="*/ 3685877 w 3804471"/>
              <a:gd name="connsiteY7" fmla="*/ 0 h 4612449"/>
              <a:gd name="connsiteX0" fmla="*/ 3685877 w 3804471"/>
              <a:gd name="connsiteY0" fmla="*/ 0 h 4612449"/>
              <a:gd name="connsiteX1" fmla="*/ 3804471 w 3804471"/>
              <a:gd name="connsiteY1" fmla="*/ 838 h 4612449"/>
              <a:gd name="connsiteX2" fmla="*/ 3804471 w 3804471"/>
              <a:gd name="connsiteY2" fmla="*/ 4612449 h 4612449"/>
              <a:gd name="connsiteX3" fmla="*/ 0 w 3804471"/>
              <a:gd name="connsiteY3" fmla="*/ 4612449 h 4612449"/>
              <a:gd name="connsiteX4" fmla="*/ 186163 w 3804471"/>
              <a:gd name="connsiteY4" fmla="*/ 4536246 h 4612449"/>
              <a:gd name="connsiteX5" fmla="*/ 545984 w 3804471"/>
              <a:gd name="connsiteY5" fmla="*/ 1484289 h 4612449"/>
              <a:gd name="connsiteX6" fmla="*/ 2566222 w 3804471"/>
              <a:gd name="connsiteY6" fmla="*/ 1031046 h 4612449"/>
              <a:gd name="connsiteX7" fmla="*/ 3685877 w 3804471"/>
              <a:gd name="connsiteY7" fmla="*/ 0 h 4612449"/>
              <a:gd name="connsiteX0" fmla="*/ 3685877 w 3804471"/>
              <a:gd name="connsiteY0" fmla="*/ 658288 h 5270737"/>
              <a:gd name="connsiteX1" fmla="*/ 3804471 w 3804471"/>
              <a:gd name="connsiteY1" fmla="*/ 659126 h 5270737"/>
              <a:gd name="connsiteX2" fmla="*/ 3804471 w 3804471"/>
              <a:gd name="connsiteY2" fmla="*/ 5270737 h 5270737"/>
              <a:gd name="connsiteX3" fmla="*/ 0 w 3804471"/>
              <a:gd name="connsiteY3" fmla="*/ 5270737 h 5270737"/>
              <a:gd name="connsiteX4" fmla="*/ 186163 w 3804471"/>
              <a:gd name="connsiteY4" fmla="*/ 5194534 h 5270737"/>
              <a:gd name="connsiteX5" fmla="*/ 545984 w 3804471"/>
              <a:gd name="connsiteY5" fmla="*/ 2142577 h 5270737"/>
              <a:gd name="connsiteX6" fmla="*/ 2002597 w 3804471"/>
              <a:gd name="connsiteY6" fmla="*/ 147046 h 5270737"/>
              <a:gd name="connsiteX7" fmla="*/ 3685877 w 3804471"/>
              <a:gd name="connsiteY7" fmla="*/ 658288 h 5270737"/>
              <a:gd name="connsiteX0" fmla="*/ 3685877 w 3804471"/>
              <a:gd name="connsiteY0" fmla="*/ 658288 h 5270737"/>
              <a:gd name="connsiteX1" fmla="*/ 3804471 w 3804471"/>
              <a:gd name="connsiteY1" fmla="*/ 659126 h 5270737"/>
              <a:gd name="connsiteX2" fmla="*/ 3804471 w 3804471"/>
              <a:gd name="connsiteY2" fmla="*/ 5270737 h 5270737"/>
              <a:gd name="connsiteX3" fmla="*/ 0 w 3804471"/>
              <a:gd name="connsiteY3" fmla="*/ 5270737 h 5270737"/>
              <a:gd name="connsiteX4" fmla="*/ 291843 w 3804471"/>
              <a:gd name="connsiteY4" fmla="*/ 2609640 h 5270737"/>
              <a:gd name="connsiteX5" fmla="*/ 545984 w 3804471"/>
              <a:gd name="connsiteY5" fmla="*/ 2142577 h 5270737"/>
              <a:gd name="connsiteX6" fmla="*/ 2002597 w 3804471"/>
              <a:gd name="connsiteY6" fmla="*/ 147046 h 5270737"/>
              <a:gd name="connsiteX7" fmla="*/ 3685877 w 3804471"/>
              <a:gd name="connsiteY7" fmla="*/ 658288 h 5270737"/>
              <a:gd name="connsiteX0" fmla="*/ 3685877 w 3804471"/>
              <a:gd name="connsiteY0" fmla="*/ 658288 h 5270737"/>
              <a:gd name="connsiteX1" fmla="*/ 3804471 w 3804471"/>
              <a:gd name="connsiteY1" fmla="*/ 659126 h 5270737"/>
              <a:gd name="connsiteX2" fmla="*/ 3804471 w 3804471"/>
              <a:gd name="connsiteY2" fmla="*/ 5270737 h 5270737"/>
              <a:gd name="connsiteX3" fmla="*/ 0 w 3804471"/>
              <a:gd name="connsiteY3" fmla="*/ 5270737 h 5270737"/>
              <a:gd name="connsiteX4" fmla="*/ 291843 w 3804471"/>
              <a:gd name="connsiteY4" fmla="*/ 2609640 h 5270737"/>
              <a:gd name="connsiteX5" fmla="*/ 1574600 w 3804471"/>
              <a:gd name="connsiteY5" fmla="*/ 1239306 h 5270737"/>
              <a:gd name="connsiteX6" fmla="*/ 2002597 w 3804471"/>
              <a:gd name="connsiteY6" fmla="*/ 147046 h 5270737"/>
              <a:gd name="connsiteX7" fmla="*/ 3685877 w 3804471"/>
              <a:gd name="connsiteY7" fmla="*/ 658288 h 5270737"/>
              <a:gd name="connsiteX0" fmla="*/ 3685877 w 3804471"/>
              <a:gd name="connsiteY0" fmla="*/ 658288 h 5270737"/>
              <a:gd name="connsiteX1" fmla="*/ 3804471 w 3804471"/>
              <a:gd name="connsiteY1" fmla="*/ 659126 h 5270737"/>
              <a:gd name="connsiteX2" fmla="*/ 3804471 w 3804471"/>
              <a:gd name="connsiteY2" fmla="*/ 5270737 h 5270737"/>
              <a:gd name="connsiteX3" fmla="*/ 0 w 3804471"/>
              <a:gd name="connsiteY3" fmla="*/ 5270737 h 5270737"/>
              <a:gd name="connsiteX4" fmla="*/ 714562 w 3804471"/>
              <a:gd name="connsiteY4" fmla="*/ 1864922 h 5270737"/>
              <a:gd name="connsiteX5" fmla="*/ 1574600 w 3804471"/>
              <a:gd name="connsiteY5" fmla="*/ 1239306 h 5270737"/>
              <a:gd name="connsiteX6" fmla="*/ 2002597 w 3804471"/>
              <a:gd name="connsiteY6" fmla="*/ 147046 h 5270737"/>
              <a:gd name="connsiteX7" fmla="*/ 3685877 w 3804471"/>
              <a:gd name="connsiteY7" fmla="*/ 658288 h 5270737"/>
              <a:gd name="connsiteX0" fmla="*/ 3685877 w 3804471"/>
              <a:gd name="connsiteY0" fmla="*/ 762686 h 5375135"/>
              <a:gd name="connsiteX1" fmla="*/ 3804471 w 3804471"/>
              <a:gd name="connsiteY1" fmla="*/ 763524 h 5375135"/>
              <a:gd name="connsiteX2" fmla="*/ 3804471 w 3804471"/>
              <a:gd name="connsiteY2" fmla="*/ 5375135 h 5375135"/>
              <a:gd name="connsiteX3" fmla="*/ 0 w 3804471"/>
              <a:gd name="connsiteY3" fmla="*/ 5375135 h 5375135"/>
              <a:gd name="connsiteX4" fmla="*/ 714562 w 3804471"/>
              <a:gd name="connsiteY4" fmla="*/ 1969320 h 5375135"/>
              <a:gd name="connsiteX5" fmla="*/ 1574600 w 3804471"/>
              <a:gd name="connsiteY5" fmla="*/ 1343704 h 5375135"/>
              <a:gd name="connsiteX6" fmla="*/ 3221437 w 3804471"/>
              <a:gd name="connsiteY6" fmla="*/ 136133 h 5375135"/>
              <a:gd name="connsiteX7" fmla="*/ 3685877 w 3804471"/>
              <a:gd name="connsiteY7" fmla="*/ 762686 h 5375135"/>
              <a:gd name="connsiteX0" fmla="*/ 4404499 w 4404499"/>
              <a:gd name="connsiteY0" fmla="*/ 59655 h 5551352"/>
              <a:gd name="connsiteX1" fmla="*/ 3804471 w 4404499"/>
              <a:gd name="connsiteY1" fmla="*/ 939741 h 5551352"/>
              <a:gd name="connsiteX2" fmla="*/ 3804471 w 4404499"/>
              <a:gd name="connsiteY2" fmla="*/ 5551352 h 5551352"/>
              <a:gd name="connsiteX3" fmla="*/ 0 w 4404499"/>
              <a:gd name="connsiteY3" fmla="*/ 5551352 h 5551352"/>
              <a:gd name="connsiteX4" fmla="*/ 714562 w 4404499"/>
              <a:gd name="connsiteY4" fmla="*/ 2145537 h 5551352"/>
              <a:gd name="connsiteX5" fmla="*/ 1574600 w 4404499"/>
              <a:gd name="connsiteY5" fmla="*/ 1519921 h 5551352"/>
              <a:gd name="connsiteX6" fmla="*/ 3221437 w 4404499"/>
              <a:gd name="connsiteY6" fmla="*/ 312350 h 5551352"/>
              <a:gd name="connsiteX7" fmla="*/ 4404499 w 4404499"/>
              <a:gd name="connsiteY7" fmla="*/ 59655 h 5551352"/>
              <a:gd name="connsiteX0" fmla="*/ 4746734 w 4746734"/>
              <a:gd name="connsiteY0" fmla="*/ 59655 h 5551352"/>
              <a:gd name="connsiteX1" fmla="*/ 4146706 w 4746734"/>
              <a:gd name="connsiteY1" fmla="*/ 939741 h 5551352"/>
              <a:gd name="connsiteX2" fmla="*/ 4146706 w 4746734"/>
              <a:gd name="connsiteY2" fmla="*/ 5551352 h 5551352"/>
              <a:gd name="connsiteX3" fmla="*/ 342235 w 4746734"/>
              <a:gd name="connsiteY3" fmla="*/ 5551352 h 5551352"/>
              <a:gd name="connsiteX4" fmla="*/ 0 w 4746734"/>
              <a:gd name="connsiteY4" fmla="*/ 3399547 h 5551352"/>
              <a:gd name="connsiteX5" fmla="*/ 1916835 w 4746734"/>
              <a:gd name="connsiteY5" fmla="*/ 1519921 h 5551352"/>
              <a:gd name="connsiteX6" fmla="*/ 3563672 w 4746734"/>
              <a:gd name="connsiteY6" fmla="*/ 312350 h 5551352"/>
              <a:gd name="connsiteX7" fmla="*/ 4746734 w 4746734"/>
              <a:gd name="connsiteY7" fmla="*/ 59655 h 5551352"/>
              <a:gd name="connsiteX0" fmla="*/ 4746734 w 4746734"/>
              <a:gd name="connsiteY0" fmla="*/ 59655 h 5551352"/>
              <a:gd name="connsiteX1" fmla="*/ 4146706 w 4746734"/>
              <a:gd name="connsiteY1" fmla="*/ 939741 h 5551352"/>
              <a:gd name="connsiteX2" fmla="*/ 4146706 w 4746734"/>
              <a:gd name="connsiteY2" fmla="*/ 5551352 h 5551352"/>
              <a:gd name="connsiteX3" fmla="*/ 342235 w 4746734"/>
              <a:gd name="connsiteY3" fmla="*/ 5551352 h 5551352"/>
              <a:gd name="connsiteX4" fmla="*/ 0 w 4746734"/>
              <a:gd name="connsiteY4" fmla="*/ 3399547 h 5551352"/>
              <a:gd name="connsiteX5" fmla="*/ 1015034 w 4746734"/>
              <a:gd name="connsiteY5" fmla="*/ 1313322 h 5551352"/>
              <a:gd name="connsiteX6" fmla="*/ 3563672 w 4746734"/>
              <a:gd name="connsiteY6" fmla="*/ 312350 h 5551352"/>
              <a:gd name="connsiteX7" fmla="*/ 4746734 w 4746734"/>
              <a:gd name="connsiteY7" fmla="*/ 59655 h 5551352"/>
              <a:gd name="connsiteX0" fmla="*/ 4746734 w 4746734"/>
              <a:gd name="connsiteY0" fmla="*/ 0 h 5491697"/>
              <a:gd name="connsiteX1" fmla="*/ 4146706 w 4746734"/>
              <a:gd name="connsiteY1" fmla="*/ 880086 h 5491697"/>
              <a:gd name="connsiteX2" fmla="*/ 4146706 w 4746734"/>
              <a:gd name="connsiteY2" fmla="*/ 5491697 h 5491697"/>
              <a:gd name="connsiteX3" fmla="*/ 342235 w 4746734"/>
              <a:gd name="connsiteY3" fmla="*/ 5491697 h 5491697"/>
              <a:gd name="connsiteX4" fmla="*/ 0 w 4746734"/>
              <a:gd name="connsiteY4" fmla="*/ 3339892 h 5491697"/>
              <a:gd name="connsiteX5" fmla="*/ 1015034 w 4746734"/>
              <a:gd name="connsiteY5" fmla="*/ 1253667 h 5491697"/>
              <a:gd name="connsiteX6" fmla="*/ 2957775 w 4746734"/>
              <a:gd name="connsiteY6" fmla="*/ 776400 h 5491697"/>
              <a:gd name="connsiteX7" fmla="*/ 4746734 w 4746734"/>
              <a:gd name="connsiteY7" fmla="*/ 0 h 5491697"/>
              <a:gd name="connsiteX0" fmla="*/ 4746734 w 4746734"/>
              <a:gd name="connsiteY0" fmla="*/ 1544 h 5493241"/>
              <a:gd name="connsiteX1" fmla="*/ 4146706 w 4746734"/>
              <a:gd name="connsiteY1" fmla="*/ 881630 h 5493241"/>
              <a:gd name="connsiteX2" fmla="*/ 4146706 w 4746734"/>
              <a:gd name="connsiteY2" fmla="*/ 5493241 h 5493241"/>
              <a:gd name="connsiteX3" fmla="*/ 342235 w 4746734"/>
              <a:gd name="connsiteY3" fmla="*/ 5493241 h 5493241"/>
              <a:gd name="connsiteX4" fmla="*/ 0 w 4746734"/>
              <a:gd name="connsiteY4" fmla="*/ 3341436 h 5493241"/>
              <a:gd name="connsiteX5" fmla="*/ 1015034 w 4746734"/>
              <a:gd name="connsiteY5" fmla="*/ 1255211 h 5493241"/>
              <a:gd name="connsiteX6" fmla="*/ 3056411 w 4746734"/>
              <a:gd name="connsiteY6" fmla="*/ 388769 h 5493241"/>
              <a:gd name="connsiteX7" fmla="*/ 4746734 w 4746734"/>
              <a:gd name="connsiteY7" fmla="*/ 1544 h 5493241"/>
              <a:gd name="connsiteX0" fmla="*/ 4429695 w 4429695"/>
              <a:gd name="connsiteY0" fmla="*/ 1544 h 5493241"/>
              <a:gd name="connsiteX1" fmla="*/ 3829667 w 4429695"/>
              <a:gd name="connsiteY1" fmla="*/ 881630 h 5493241"/>
              <a:gd name="connsiteX2" fmla="*/ 3829667 w 4429695"/>
              <a:gd name="connsiteY2" fmla="*/ 5493241 h 5493241"/>
              <a:gd name="connsiteX3" fmla="*/ 25196 w 4429695"/>
              <a:gd name="connsiteY3" fmla="*/ 5493241 h 5493241"/>
              <a:gd name="connsiteX4" fmla="*/ 0 w 4429695"/>
              <a:gd name="connsiteY4" fmla="*/ 3351045 h 5493241"/>
              <a:gd name="connsiteX5" fmla="*/ 697995 w 4429695"/>
              <a:gd name="connsiteY5" fmla="*/ 1255211 h 5493241"/>
              <a:gd name="connsiteX6" fmla="*/ 2739372 w 4429695"/>
              <a:gd name="connsiteY6" fmla="*/ 388769 h 5493241"/>
              <a:gd name="connsiteX7" fmla="*/ 4429695 w 4429695"/>
              <a:gd name="connsiteY7" fmla="*/ 1544 h 5493241"/>
              <a:gd name="connsiteX0" fmla="*/ 4421769 w 4421769"/>
              <a:gd name="connsiteY0" fmla="*/ 1544 h 5493241"/>
              <a:gd name="connsiteX1" fmla="*/ 3821741 w 4421769"/>
              <a:gd name="connsiteY1" fmla="*/ 881630 h 5493241"/>
              <a:gd name="connsiteX2" fmla="*/ 3821741 w 4421769"/>
              <a:gd name="connsiteY2" fmla="*/ 5493241 h 5493241"/>
              <a:gd name="connsiteX3" fmla="*/ 17270 w 4421769"/>
              <a:gd name="connsiteY3" fmla="*/ 5493241 h 5493241"/>
              <a:gd name="connsiteX4" fmla="*/ 0 w 4421769"/>
              <a:gd name="connsiteY4" fmla="*/ 3343838 h 5493241"/>
              <a:gd name="connsiteX5" fmla="*/ 690069 w 4421769"/>
              <a:gd name="connsiteY5" fmla="*/ 1255211 h 5493241"/>
              <a:gd name="connsiteX6" fmla="*/ 2731446 w 4421769"/>
              <a:gd name="connsiteY6" fmla="*/ 388769 h 5493241"/>
              <a:gd name="connsiteX7" fmla="*/ 4421769 w 4421769"/>
              <a:gd name="connsiteY7" fmla="*/ 1544 h 5493241"/>
              <a:gd name="connsiteX0" fmla="*/ 4422993 w 4422993"/>
              <a:gd name="connsiteY0" fmla="*/ 1544 h 5496844"/>
              <a:gd name="connsiteX1" fmla="*/ 3822965 w 4422993"/>
              <a:gd name="connsiteY1" fmla="*/ 881630 h 5496844"/>
              <a:gd name="connsiteX2" fmla="*/ 3822965 w 4422993"/>
              <a:gd name="connsiteY2" fmla="*/ 5493241 h 5496844"/>
              <a:gd name="connsiteX3" fmla="*/ 0 w 4422993"/>
              <a:gd name="connsiteY3" fmla="*/ 5496844 h 5496844"/>
              <a:gd name="connsiteX4" fmla="*/ 1224 w 4422993"/>
              <a:gd name="connsiteY4" fmla="*/ 3343838 h 5496844"/>
              <a:gd name="connsiteX5" fmla="*/ 691293 w 4422993"/>
              <a:gd name="connsiteY5" fmla="*/ 1255211 h 5496844"/>
              <a:gd name="connsiteX6" fmla="*/ 2732670 w 4422993"/>
              <a:gd name="connsiteY6" fmla="*/ 388769 h 5496844"/>
              <a:gd name="connsiteX7" fmla="*/ 4422993 w 4422993"/>
              <a:gd name="connsiteY7" fmla="*/ 1544 h 5496844"/>
              <a:gd name="connsiteX0" fmla="*/ 4424411 w 4424411"/>
              <a:gd name="connsiteY0" fmla="*/ 1544 h 5496844"/>
              <a:gd name="connsiteX1" fmla="*/ 3824383 w 4424411"/>
              <a:gd name="connsiteY1" fmla="*/ 881630 h 5496844"/>
              <a:gd name="connsiteX2" fmla="*/ 3824383 w 4424411"/>
              <a:gd name="connsiteY2" fmla="*/ 5493241 h 5496844"/>
              <a:gd name="connsiteX3" fmla="*/ 1418 w 4424411"/>
              <a:gd name="connsiteY3" fmla="*/ 5496844 h 5496844"/>
              <a:gd name="connsiteX4" fmla="*/ 0 w 4424411"/>
              <a:gd name="connsiteY4" fmla="*/ 3351045 h 5496844"/>
              <a:gd name="connsiteX5" fmla="*/ 692711 w 4424411"/>
              <a:gd name="connsiteY5" fmla="*/ 1255211 h 5496844"/>
              <a:gd name="connsiteX6" fmla="*/ 2734088 w 4424411"/>
              <a:gd name="connsiteY6" fmla="*/ 388769 h 5496844"/>
              <a:gd name="connsiteX7" fmla="*/ 4424411 w 4424411"/>
              <a:gd name="connsiteY7" fmla="*/ 1544 h 5496844"/>
              <a:gd name="connsiteX0" fmla="*/ 3925602 w 3925602"/>
              <a:gd name="connsiteY0" fmla="*/ 104339 h 5389196"/>
              <a:gd name="connsiteX1" fmla="*/ 3824383 w 3925602"/>
              <a:gd name="connsiteY1" fmla="*/ 773982 h 5389196"/>
              <a:gd name="connsiteX2" fmla="*/ 3824383 w 3925602"/>
              <a:gd name="connsiteY2" fmla="*/ 5385593 h 5389196"/>
              <a:gd name="connsiteX3" fmla="*/ 1418 w 3925602"/>
              <a:gd name="connsiteY3" fmla="*/ 5389196 h 5389196"/>
              <a:gd name="connsiteX4" fmla="*/ 0 w 3925602"/>
              <a:gd name="connsiteY4" fmla="*/ 3243397 h 5389196"/>
              <a:gd name="connsiteX5" fmla="*/ 692711 w 3925602"/>
              <a:gd name="connsiteY5" fmla="*/ 1147563 h 5389196"/>
              <a:gd name="connsiteX6" fmla="*/ 2734088 w 3925602"/>
              <a:gd name="connsiteY6" fmla="*/ 281121 h 5389196"/>
              <a:gd name="connsiteX7" fmla="*/ 3925602 w 3925602"/>
              <a:gd name="connsiteY7" fmla="*/ 104339 h 5389196"/>
              <a:gd name="connsiteX0" fmla="*/ 2734088 w 3824383"/>
              <a:gd name="connsiteY0" fmla="*/ 100192 h 5208267"/>
              <a:gd name="connsiteX1" fmla="*/ 3824383 w 3824383"/>
              <a:gd name="connsiteY1" fmla="*/ 593053 h 5208267"/>
              <a:gd name="connsiteX2" fmla="*/ 3824383 w 3824383"/>
              <a:gd name="connsiteY2" fmla="*/ 5204664 h 5208267"/>
              <a:gd name="connsiteX3" fmla="*/ 1418 w 3824383"/>
              <a:gd name="connsiteY3" fmla="*/ 5208267 h 5208267"/>
              <a:gd name="connsiteX4" fmla="*/ 0 w 3824383"/>
              <a:gd name="connsiteY4" fmla="*/ 3062468 h 5208267"/>
              <a:gd name="connsiteX5" fmla="*/ 692711 w 3824383"/>
              <a:gd name="connsiteY5" fmla="*/ 966634 h 5208267"/>
              <a:gd name="connsiteX6" fmla="*/ 2734088 w 3824383"/>
              <a:gd name="connsiteY6" fmla="*/ 100192 h 5208267"/>
              <a:gd name="connsiteX0" fmla="*/ 2607273 w 3824383"/>
              <a:gd name="connsiteY0" fmla="*/ 390313 h 5008315"/>
              <a:gd name="connsiteX1" fmla="*/ 3824383 w 3824383"/>
              <a:gd name="connsiteY1" fmla="*/ 393101 h 5008315"/>
              <a:gd name="connsiteX2" fmla="*/ 3824383 w 3824383"/>
              <a:gd name="connsiteY2" fmla="*/ 5004712 h 5008315"/>
              <a:gd name="connsiteX3" fmla="*/ 1418 w 3824383"/>
              <a:gd name="connsiteY3" fmla="*/ 5008315 h 5008315"/>
              <a:gd name="connsiteX4" fmla="*/ 0 w 3824383"/>
              <a:gd name="connsiteY4" fmla="*/ 2862516 h 5008315"/>
              <a:gd name="connsiteX5" fmla="*/ 692711 w 3824383"/>
              <a:gd name="connsiteY5" fmla="*/ 766682 h 5008315"/>
              <a:gd name="connsiteX6" fmla="*/ 2607273 w 3824383"/>
              <a:gd name="connsiteY6" fmla="*/ 390313 h 5008315"/>
              <a:gd name="connsiteX0" fmla="*/ 2607273 w 3824383"/>
              <a:gd name="connsiteY0" fmla="*/ 390313 h 5008315"/>
              <a:gd name="connsiteX1" fmla="*/ 3824383 w 3824383"/>
              <a:gd name="connsiteY1" fmla="*/ 393101 h 5008315"/>
              <a:gd name="connsiteX2" fmla="*/ 3824383 w 3824383"/>
              <a:gd name="connsiteY2" fmla="*/ 5004712 h 5008315"/>
              <a:gd name="connsiteX3" fmla="*/ 1418 w 3824383"/>
              <a:gd name="connsiteY3" fmla="*/ 5008315 h 5008315"/>
              <a:gd name="connsiteX4" fmla="*/ 0 w 3824383"/>
              <a:gd name="connsiteY4" fmla="*/ 2862516 h 5008315"/>
              <a:gd name="connsiteX5" fmla="*/ 692711 w 3824383"/>
              <a:gd name="connsiteY5" fmla="*/ 766682 h 5008315"/>
              <a:gd name="connsiteX6" fmla="*/ 2607273 w 3824383"/>
              <a:gd name="connsiteY6" fmla="*/ 390313 h 5008315"/>
              <a:gd name="connsiteX0" fmla="*/ 2607273 w 3824383"/>
              <a:gd name="connsiteY0" fmla="*/ 130826 h 4748828"/>
              <a:gd name="connsiteX1" fmla="*/ 3824383 w 3824383"/>
              <a:gd name="connsiteY1" fmla="*/ 133614 h 4748828"/>
              <a:gd name="connsiteX2" fmla="*/ 3824383 w 3824383"/>
              <a:gd name="connsiteY2" fmla="*/ 4745225 h 4748828"/>
              <a:gd name="connsiteX3" fmla="*/ 1418 w 3824383"/>
              <a:gd name="connsiteY3" fmla="*/ 4748828 h 4748828"/>
              <a:gd name="connsiteX4" fmla="*/ 0 w 3824383"/>
              <a:gd name="connsiteY4" fmla="*/ 2603029 h 4748828"/>
              <a:gd name="connsiteX5" fmla="*/ 692711 w 3824383"/>
              <a:gd name="connsiteY5" fmla="*/ 507195 h 4748828"/>
              <a:gd name="connsiteX6" fmla="*/ 2607273 w 3824383"/>
              <a:gd name="connsiteY6" fmla="*/ 130826 h 4748828"/>
              <a:gd name="connsiteX0" fmla="*/ 2607273 w 3824383"/>
              <a:gd name="connsiteY0" fmla="*/ 130826 h 4748828"/>
              <a:gd name="connsiteX1" fmla="*/ 3824383 w 3824383"/>
              <a:gd name="connsiteY1" fmla="*/ 133614 h 4748828"/>
              <a:gd name="connsiteX2" fmla="*/ 3824383 w 3824383"/>
              <a:gd name="connsiteY2" fmla="*/ 4745225 h 4748828"/>
              <a:gd name="connsiteX3" fmla="*/ 1418 w 3824383"/>
              <a:gd name="connsiteY3" fmla="*/ 4748828 h 4748828"/>
              <a:gd name="connsiteX4" fmla="*/ 0 w 3824383"/>
              <a:gd name="connsiteY4" fmla="*/ 2603029 h 4748828"/>
              <a:gd name="connsiteX5" fmla="*/ 692711 w 3824383"/>
              <a:gd name="connsiteY5" fmla="*/ 507195 h 4748828"/>
              <a:gd name="connsiteX6" fmla="*/ 2607273 w 3824383"/>
              <a:gd name="connsiteY6" fmla="*/ 130826 h 4748828"/>
              <a:gd name="connsiteX0" fmla="*/ 2607273 w 3824383"/>
              <a:gd name="connsiteY0" fmla="*/ 7830 h 4625832"/>
              <a:gd name="connsiteX1" fmla="*/ 3824383 w 3824383"/>
              <a:gd name="connsiteY1" fmla="*/ 10618 h 4625832"/>
              <a:gd name="connsiteX2" fmla="*/ 3824383 w 3824383"/>
              <a:gd name="connsiteY2" fmla="*/ 4622229 h 4625832"/>
              <a:gd name="connsiteX3" fmla="*/ 1418 w 3824383"/>
              <a:gd name="connsiteY3" fmla="*/ 4625832 h 4625832"/>
              <a:gd name="connsiteX4" fmla="*/ 0 w 3824383"/>
              <a:gd name="connsiteY4" fmla="*/ 2480033 h 4625832"/>
              <a:gd name="connsiteX5" fmla="*/ 692711 w 3824383"/>
              <a:gd name="connsiteY5" fmla="*/ 384199 h 4625832"/>
              <a:gd name="connsiteX6" fmla="*/ 2607273 w 3824383"/>
              <a:gd name="connsiteY6" fmla="*/ 7830 h 4625832"/>
              <a:gd name="connsiteX0" fmla="*/ 2607273 w 3824383"/>
              <a:gd name="connsiteY0" fmla="*/ 5342 h 4623344"/>
              <a:gd name="connsiteX1" fmla="*/ 3824383 w 3824383"/>
              <a:gd name="connsiteY1" fmla="*/ 8130 h 4623344"/>
              <a:gd name="connsiteX2" fmla="*/ 3824383 w 3824383"/>
              <a:gd name="connsiteY2" fmla="*/ 4619741 h 4623344"/>
              <a:gd name="connsiteX3" fmla="*/ 1418 w 3824383"/>
              <a:gd name="connsiteY3" fmla="*/ 4623344 h 4623344"/>
              <a:gd name="connsiteX4" fmla="*/ 0 w 3824383"/>
              <a:gd name="connsiteY4" fmla="*/ 2477545 h 4623344"/>
              <a:gd name="connsiteX5" fmla="*/ 692711 w 3824383"/>
              <a:gd name="connsiteY5" fmla="*/ 381711 h 4623344"/>
              <a:gd name="connsiteX6" fmla="*/ 2607273 w 3824383"/>
              <a:gd name="connsiteY6" fmla="*/ 5342 h 4623344"/>
              <a:gd name="connsiteX0" fmla="*/ 2607273 w 3824383"/>
              <a:gd name="connsiteY0" fmla="*/ 9077 h 4627079"/>
              <a:gd name="connsiteX1" fmla="*/ 3824383 w 3824383"/>
              <a:gd name="connsiteY1" fmla="*/ 11865 h 4627079"/>
              <a:gd name="connsiteX2" fmla="*/ 3824383 w 3824383"/>
              <a:gd name="connsiteY2" fmla="*/ 4623476 h 4627079"/>
              <a:gd name="connsiteX3" fmla="*/ 1418 w 3824383"/>
              <a:gd name="connsiteY3" fmla="*/ 4627079 h 4627079"/>
              <a:gd name="connsiteX4" fmla="*/ 0 w 3824383"/>
              <a:gd name="connsiteY4" fmla="*/ 2481280 h 4627079"/>
              <a:gd name="connsiteX5" fmla="*/ 692711 w 3824383"/>
              <a:gd name="connsiteY5" fmla="*/ 385446 h 4627079"/>
              <a:gd name="connsiteX6" fmla="*/ 2607273 w 3824383"/>
              <a:gd name="connsiteY6" fmla="*/ 9077 h 4627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24383" h="4627079">
                <a:moveTo>
                  <a:pt x="2607273" y="9077"/>
                </a:moveTo>
                <a:lnTo>
                  <a:pt x="3824383" y="11865"/>
                </a:lnTo>
                <a:lnTo>
                  <a:pt x="3824383" y="4623476"/>
                </a:lnTo>
                <a:lnTo>
                  <a:pt x="1418" y="4627079"/>
                </a:lnTo>
                <a:cubicBezTo>
                  <a:pt x="945" y="3911813"/>
                  <a:pt x="473" y="3196546"/>
                  <a:pt x="0" y="2481280"/>
                </a:cubicBezTo>
                <a:cubicBezTo>
                  <a:pt x="579040" y="2243155"/>
                  <a:pt x="327586" y="807721"/>
                  <a:pt x="692711" y="385446"/>
                </a:cubicBezTo>
                <a:cubicBezTo>
                  <a:pt x="1258101" y="-75694"/>
                  <a:pt x="2219038" y="2249"/>
                  <a:pt x="2607273" y="9077"/>
                </a:cubicBezTo>
                <a:close/>
              </a:path>
            </a:pathLst>
          </a:custGeom>
          <a:solidFill>
            <a:srgbClr val="0067B1">
              <a:alpha val="8980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2D212-DCEB-461F-A891-49722D98D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5717" y="6310313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C4F8D1-4496-4A8C-B365-CD5BB97E4C83}" type="slidenum">
              <a:rPr lang="en-GB" noProof="0" smtClean="0"/>
              <a:pPr/>
              <a:t>‹#›</a:t>
            </a:fld>
            <a:endParaRPr lang="en-GB" noProof="0" dirty="0">
              <a:solidFill>
                <a:schemeClr val="bg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FB65CF0-5C95-4F25-A089-46EE13C8D8E3}"/>
              </a:ext>
            </a:extLst>
          </p:cNvPr>
          <p:cNvGrpSpPr/>
          <p:nvPr userDrawn="1"/>
        </p:nvGrpSpPr>
        <p:grpSpPr>
          <a:xfrm>
            <a:off x="10010564" y="0"/>
            <a:ext cx="1996706" cy="1864094"/>
            <a:chOff x="10195294" y="-38496"/>
            <a:chExt cx="1996706" cy="1864094"/>
          </a:xfrm>
        </p:grpSpPr>
        <p:sp>
          <p:nvSpPr>
            <p:cNvPr id="50" name="Flowchart: Delay 49">
              <a:extLst>
                <a:ext uri="{FF2B5EF4-FFF2-40B4-BE49-F238E27FC236}">
                  <a16:creationId xmlns:a16="http://schemas.microsoft.com/office/drawing/2014/main" id="{4E82AC0B-A93B-4CD2-B151-39932EDF1A6E}"/>
                </a:ext>
              </a:extLst>
            </p:cNvPr>
            <p:cNvSpPr/>
            <p:nvPr userDrawn="1"/>
          </p:nvSpPr>
          <p:spPr>
            <a:xfrm rot="5400000">
              <a:off x="10261600" y="-104802"/>
              <a:ext cx="1864094" cy="1996706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/>
            </a:p>
          </p:txBody>
        </p:sp>
        <p:pic>
          <p:nvPicPr>
            <p:cNvPr id="51" name="Picture 50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6F11810F-F58B-4266-B0AA-8B47DB2F71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8002" y="184067"/>
              <a:ext cx="1683183" cy="987165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5" name="Afbeelding 1" descr="De Europese vlag | Europese Unie">
            <a:extLst>
              <a:ext uri="{FF2B5EF4-FFF2-40B4-BE49-F238E27FC236}">
                <a16:creationId xmlns:a16="http://schemas.microsoft.com/office/drawing/2014/main" id="{C5B39AE7-66FF-4FF1-87B2-AD05834266DE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93" y="6366986"/>
            <a:ext cx="500380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5E82D4BD-F674-458C-B24C-C6FFFF0957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0280" y="927618"/>
            <a:ext cx="8487038" cy="582161"/>
          </a:xfrm>
        </p:spPr>
        <p:txBody>
          <a:bodyPr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MAIN TITLE PRESENTATION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5D23B6C2-1280-47CE-8297-1416E8AFC8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0144" y="6408252"/>
            <a:ext cx="1966595" cy="3587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00-00-0000</a:t>
            </a:r>
          </a:p>
        </p:txBody>
      </p:sp>
      <p:sp>
        <p:nvSpPr>
          <p:cNvPr id="31" name="Tijdelijke aanduiding voor tekst 30">
            <a:extLst>
              <a:ext uri="{FF2B5EF4-FFF2-40B4-BE49-F238E27FC236}">
                <a16:creationId xmlns:a16="http://schemas.microsoft.com/office/drawing/2014/main" id="{9E68A5F6-2ED8-45CD-9077-09E031D971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0280" y="1649130"/>
            <a:ext cx="8486775" cy="646112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presentation</a:t>
            </a:r>
            <a:endParaRPr lang="nl-NL" dirty="0"/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3B4F5FBB-1574-4055-92FB-03E5C7335F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70280" y="2450474"/>
            <a:ext cx="5467350" cy="1275706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z="1200" dirty="0"/>
              <a:t>[name, </a:t>
            </a:r>
            <a:r>
              <a:rPr lang="nl-NL" sz="1200" dirty="0" err="1"/>
              <a:t>affiliation</a:t>
            </a:r>
            <a:r>
              <a:rPr lang="nl-NL" sz="1200" dirty="0"/>
              <a:t>, </a:t>
            </a:r>
            <a:r>
              <a:rPr lang="nl-NL" sz="1200" dirty="0" err="1"/>
              <a:t>organization</a:t>
            </a:r>
            <a:r>
              <a:rPr lang="nl-NL" sz="1200" dirty="0"/>
              <a:t>/company, date, </a:t>
            </a:r>
            <a:r>
              <a:rPr lang="nl-NL" sz="1200" dirty="0" err="1"/>
              <a:t>location</a:t>
            </a:r>
            <a:r>
              <a:rPr lang="nl-NL" sz="1200" dirty="0"/>
              <a:t>]</a:t>
            </a:r>
            <a:endParaRPr lang="nl-NL" dirty="0"/>
          </a:p>
        </p:txBody>
      </p:sp>
      <p:sp>
        <p:nvSpPr>
          <p:cNvPr id="37" name="Tijdelijke aanduiding voor tekst 36">
            <a:extLst>
              <a:ext uri="{FF2B5EF4-FFF2-40B4-BE49-F238E27FC236}">
                <a16:creationId xmlns:a16="http://schemas.microsoft.com/office/drawing/2014/main" id="{28A0BC2C-94F9-4A08-BAD7-0F5FB8BBC1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70280" y="5317989"/>
            <a:ext cx="6253162" cy="947388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Dissemination level: Public/Confidential (If confidential, please define):</a:t>
            </a:r>
            <a:br>
              <a:rPr lang="en-US" dirty="0"/>
            </a:br>
            <a:r>
              <a:rPr lang="en-US" dirty="0"/>
              <a:t>Disclosing Party: [those disclosing confidential information]</a:t>
            </a:r>
            <a:br>
              <a:rPr lang="en-US" dirty="0"/>
            </a:br>
            <a:r>
              <a:rPr lang="en-US" dirty="0"/>
              <a:t>Recipient Party: [to whom this information is disclosed, default: project consortium]</a:t>
            </a:r>
            <a:endParaRPr lang="nl-NL" dirty="0"/>
          </a:p>
        </p:txBody>
      </p:sp>
      <p:sp>
        <p:nvSpPr>
          <p:cNvPr id="39" name="Tijdelijke aanduiding voor tekst 38">
            <a:extLst>
              <a:ext uri="{FF2B5EF4-FFF2-40B4-BE49-F238E27FC236}">
                <a16:creationId xmlns:a16="http://schemas.microsoft.com/office/drawing/2014/main" id="{571F8B09-DEEB-4C85-8E5B-E53FBA6D5A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62773" y="6356350"/>
            <a:ext cx="4107497" cy="32004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EGI-ACE receives funding from the European Union's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no. 101017567.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161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templa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0BD21-7503-440C-8455-334330DB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392" y="365125"/>
            <a:ext cx="8827919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C87824-1201-4981-AC37-A9CBFC5AF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F8D1-4496-4A8C-B365-CD5BB97E4C83}" type="slidenum">
              <a:rPr lang="en-NL" smtClean="0"/>
              <a:t>‹#›</a:t>
            </a:fld>
            <a:endParaRPr lang="en-NL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A01CA6D-7C35-4AF7-A0D2-17FB4DCB9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393" y="2005012"/>
            <a:ext cx="8827918" cy="4351338"/>
          </a:xfrm>
        </p:spPr>
        <p:txBody>
          <a:bodyPr/>
          <a:lstStyle>
            <a:lvl1pPr>
              <a:defRPr>
                <a:solidFill>
                  <a:srgbClr val="EF82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  <p:sp>
        <p:nvSpPr>
          <p:cNvPr id="7" name="Tijdelijke aanduiding voor tekst 13">
            <a:extLst>
              <a:ext uri="{FF2B5EF4-FFF2-40B4-BE49-F238E27FC236}">
                <a16:creationId xmlns:a16="http://schemas.microsoft.com/office/drawing/2014/main" id="{7255B292-31E9-437C-9C9C-07670DE473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2045" y="6400218"/>
            <a:ext cx="1966595" cy="3587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00-00-0000</a:t>
            </a:r>
          </a:p>
        </p:txBody>
      </p:sp>
      <p:pic>
        <p:nvPicPr>
          <p:cNvPr id="8" name="Afbeelding 1" descr="De Europese vlag | Europese Unie">
            <a:extLst>
              <a:ext uri="{FF2B5EF4-FFF2-40B4-BE49-F238E27FC236}">
                <a16:creationId xmlns:a16="http://schemas.microsoft.com/office/drawing/2014/main" id="{E6D041B4-8A0E-4198-BC70-2428A119FAC7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93" y="6366986"/>
            <a:ext cx="500380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tekst 38">
            <a:extLst>
              <a:ext uri="{FF2B5EF4-FFF2-40B4-BE49-F238E27FC236}">
                <a16:creationId xmlns:a16="http://schemas.microsoft.com/office/drawing/2014/main" id="{DCD7FBAA-D3C6-4B03-B96E-169A8707805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62773" y="6356350"/>
            <a:ext cx="4107497" cy="32004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EGI-ACE receives funding from the European Union's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no. 101017567.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079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templa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ABDF0-622A-4381-8088-7F372B165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009" y="355600"/>
            <a:ext cx="8943879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4C3E8-9D89-45C7-B363-81489C0DC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393" y="1681163"/>
            <a:ext cx="493518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A6D4A1-6CF3-42D9-B344-E0BC5A438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2393" y="2505075"/>
            <a:ext cx="4935182" cy="3684588"/>
          </a:xfrm>
        </p:spPr>
        <p:txBody>
          <a:bodyPr/>
          <a:lstStyle>
            <a:lvl1pPr>
              <a:defRPr>
                <a:solidFill>
                  <a:srgbClr val="0067B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9A2164-371A-4711-84B0-AD41CA5089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0B64C9-B414-4B71-B043-EDA8EDDF44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0067B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7F19FE-F299-455A-9EAA-153E12498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F8D1-4496-4A8C-B365-CD5BB97E4C83}" type="slidenum">
              <a:rPr lang="en-NL" smtClean="0"/>
              <a:t>‹#›</a:t>
            </a:fld>
            <a:endParaRPr lang="en-NL"/>
          </a:p>
        </p:txBody>
      </p:sp>
      <p:sp>
        <p:nvSpPr>
          <p:cNvPr id="11" name="Tijdelijke aanduiding voor tekst 13">
            <a:extLst>
              <a:ext uri="{FF2B5EF4-FFF2-40B4-BE49-F238E27FC236}">
                <a16:creationId xmlns:a16="http://schemas.microsoft.com/office/drawing/2014/main" id="{A72CC9C6-C3B6-481C-8426-42D640E8A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2045" y="6400218"/>
            <a:ext cx="1966595" cy="3587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00-00-0000</a:t>
            </a:r>
          </a:p>
        </p:txBody>
      </p:sp>
      <p:pic>
        <p:nvPicPr>
          <p:cNvPr id="12" name="Afbeelding 1" descr="De Europese vlag | Europese Unie">
            <a:extLst>
              <a:ext uri="{FF2B5EF4-FFF2-40B4-BE49-F238E27FC236}">
                <a16:creationId xmlns:a16="http://schemas.microsoft.com/office/drawing/2014/main" id="{399C4454-C8E3-4B25-9E06-6F23841E6083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93" y="6366986"/>
            <a:ext cx="500380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jdelijke aanduiding voor tekst 38">
            <a:extLst>
              <a:ext uri="{FF2B5EF4-FFF2-40B4-BE49-F238E27FC236}">
                <a16:creationId xmlns:a16="http://schemas.microsoft.com/office/drawing/2014/main" id="{E12974F8-9F05-4031-98AF-870AABA949F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62773" y="6356350"/>
            <a:ext cx="4107497" cy="32004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EGI-ACE receives funding from the European Union's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no. 101017567.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5520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3A57E-04E5-4353-9D31-6853FDF88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007" y="449262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5F872-0D6E-4931-B7F5-07F3E1DB8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0244" y="987425"/>
            <a:ext cx="5085776" cy="4873625"/>
          </a:xfrm>
        </p:spPr>
        <p:txBody>
          <a:bodyPr/>
          <a:lstStyle>
            <a:lvl1pPr>
              <a:defRPr sz="3200" b="1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569979-8E79-4A50-9709-1AF79FE93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8007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92864-16AA-48C4-98BA-A1EDD5036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F8D1-4496-4A8C-B365-CD5BB97E4C83}" type="slidenum">
              <a:rPr lang="en-NL" smtClean="0"/>
              <a:t>‹#›</a:t>
            </a:fld>
            <a:endParaRPr lang="en-NL"/>
          </a:p>
        </p:txBody>
      </p:sp>
      <p:sp>
        <p:nvSpPr>
          <p:cNvPr id="8" name="Tijdelijke aanduiding voor tekst 13">
            <a:extLst>
              <a:ext uri="{FF2B5EF4-FFF2-40B4-BE49-F238E27FC236}">
                <a16:creationId xmlns:a16="http://schemas.microsoft.com/office/drawing/2014/main" id="{763A333E-D8AE-4F9D-BE77-EBA10F6642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2045" y="6400218"/>
            <a:ext cx="1966595" cy="3587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00-00-0000</a:t>
            </a:r>
          </a:p>
        </p:txBody>
      </p:sp>
      <p:pic>
        <p:nvPicPr>
          <p:cNvPr id="9" name="Afbeelding 1" descr="De Europese vlag | Europese Unie">
            <a:extLst>
              <a:ext uri="{FF2B5EF4-FFF2-40B4-BE49-F238E27FC236}">
                <a16:creationId xmlns:a16="http://schemas.microsoft.com/office/drawing/2014/main" id="{61C1BEB0-FBF1-4319-A3F3-ED0B709A4A69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93" y="6366986"/>
            <a:ext cx="500380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jdelijke aanduiding voor tekst 38">
            <a:extLst>
              <a:ext uri="{FF2B5EF4-FFF2-40B4-BE49-F238E27FC236}">
                <a16:creationId xmlns:a16="http://schemas.microsoft.com/office/drawing/2014/main" id="{D27CA8AE-E153-4E2C-9787-1B0D3C60FB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62773" y="6356350"/>
            <a:ext cx="4107497" cy="32004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EGI-ACE receives funding from the European Union's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no. 101017567.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215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incl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F1E6B9D-5CFF-4439-9A0B-ED653D854A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t="2901" r="40786" b="-496"/>
          <a:stretch/>
        </p:blipFill>
        <p:spPr>
          <a:xfrm>
            <a:off x="7134497" y="0"/>
            <a:ext cx="5075583" cy="6907954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26CAD5D-7516-49F0-B4F2-9E6938B9C83F}"/>
              </a:ext>
            </a:extLst>
          </p:cNvPr>
          <p:cNvSpPr/>
          <p:nvPr userDrawn="1"/>
        </p:nvSpPr>
        <p:spPr>
          <a:xfrm rot="3564361" flipH="1" flipV="1">
            <a:off x="-739365" y="-2212906"/>
            <a:ext cx="10402493" cy="11283813"/>
          </a:xfrm>
          <a:custGeom>
            <a:avLst/>
            <a:gdLst>
              <a:gd name="connsiteX0" fmla="*/ 10337685 w 10337685"/>
              <a:gd name="connsiteY0" fmla="*/ 3490386 h 11109864"/>
              <a:gd name="connsiteX1" fmla="*/ 5832618 w 10337685"/>
              <a:gd name="connsiteY1" fmla="*/ 11109864 h 11109864"/>
              <a:gd name="connsiteX2" fmla="*/ 5775875 w 10337685"/>
              <a:gd name="connsiteY2" fmla="*/ 11080836 h 11109864"/>
              <a:gd name="connsiteX3" fmla="*/ 5531765 w 10337685"/>
              <a:gd name="connsiteY3" fmla="*/ 10975405 h 11109864"/>
              <a:gd name="connsiteX4" fmla="*/ 3172643 w 10337685"/>
              <a:gd name="connsiteY4" fmla="*/ 10483146 h 11109864"/>
              <a:gd name="connsiteX5" fmla="*/ 2029709 w 10337685"/>
              <a:gd name="connsiteY5" fmla="*/ 10064359 h 11109864"/>
              <a:gd name="connsiteX6" fmla="*/ 1196690 w 10337685"/>
              <a:gd name="connsiteY6" fmla="*/ 9248825 h 11109864"/>
              <a:gd name="connsiteX7" fmla="*/ 445377 w 10337685"/>
              <a:gd name="connsiteY7" fmla="*/ 7742660 h 11109864"/>
              <a:gd name="connsiteX8" fmla="*/ 152364 w 10337685"/>
              <a:gd name="connsiteY8" fmla="*/ 7568166 h 11109864"/>
              <a:gd name="connsiteX9" fmla="*/ 0 w 10337685"/>
              <a:gd name="connsiteY9" fmla="*/ 7499874 h 11109864"/>
              <a:gd name="connsiteX10" fmla="*/ 1079898 w 10337685"/>
              <a:gd name="connsiteY10" fmla="*/ 5673429 h 11109864"/>
              <a:gd name="connsiteX11" fmla="*/ 4434351 w 10337685"/>
              <a:gd name="connsiteY11" fmla="*/ 0 h 1110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37685" h="11109864">
                <a:moveTo>
                  <a:pt x="10337685" y="3490386"/>
                </a:moveTo>
                <a:lnTo>
                  <a:pt x="5832618" y="11109864"/>
                </a:lnTo>
                <a:lnTo>
                  <a:pt x="5775875" y="11080836"/>
                </a:lnTo>
                <a:cubicBezTo>
                  <a:pt x="5695574" y="11041953"/>
                  <a:pt x="5613939" y="11006746"/>
                  <a:pt x="5531765" y="10975405"/>
                </a:cubicBezTo>
                <a:cubicBezTo>
                  <a:pt x="4780452" y="10696213"/>
                  <a:pt x="3961522" y="10659477"/>
                  <a:pt x="3172643" y="10483146"/>
                </a:cubicBezTo>
                <a:cubicBezTo>
                  <a:pt x="2778204" y="10398654"/>
                  <a:pt x="2378130" y="10264569"/>
                  <a:pt x="2029709" y="10064359"/>
                </a:cubicBezTo>
                <a:cubicBezTo>
                  <a:pt x="1681287" y="9864149"/>
                  <a:pt x="1384518" y="9597814"/>
                  <a:pt x="1196690" y="9248825"/>
                </a:cubicBezTo>
                <a:cubicBezTo>
                  <a:pt x="926216" y="8749219"/>
                  <a:pt x="888652" y="8102669"/>
                  <a:pt x="445377" y="7742660"/>
                </a:cubicBezTo>
                <a:cubicBezTo>
                  <a:pt x="355219" y="7672863"/>
                  <a:pt x="255670" y="7617759"/>
                  <a:pt x="152364" y="7568166"/>
                </a:cubicBezTo>
                <a:lnTo>
                  <a:pt x="0" y="7499874"/>
                </a:lnTo>
                <a:lnTo>
                  <a:pt x="1079898" y="5673429"/>
                </a:lnTo>
                <a:lnTo>
                  <a:pt x="4434351" y="0"/>
                </a:lnTo>
                <a:close/>
              </a:path>
            </a:pathLst>
          </a:custGeom>
          <a:solidFill>
            <a:srgbClr val="0067B1"/>
          </a:solidFill>
          <a:ln>
            <a:solidFill>
              <a:srgbClr val="00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C30BC-18DA-4852-BF0E-5774AE758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393" y="365126"/>
            <a:ext cx="712910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10108-EBAF-492A-8C90-B4C2DB326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393" y="2055814"/>
            <a:ext cx="7129107" cy="35545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70510-4CF6-46A5-9BF6-990F94FBD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C4F8D1-4496-4A8C-B365-CD5BB97E4C83}" type="slidenum">
              <a:rPr lang="en-NL" smtClean="0"/>
              <a:pPr/>
              <a:t>‹#›</a:t>
            </a:fld>
            <a:endParaRPr lang="en-NL" dirty="0">
              <a:solidFill>
                <a:schemeClr val="bg1"/>
              </a:solidFill>
            </a:endParaRPr>
          </a:p>
        </p:txBody>
      </p:sp>
      <p:grpSp>
        <p:nvGrpSpPr>
          <p:cNvPr id="13" name="Group 48">
            <a:extLst>
              <a:ext uri="{FF2B5EF4-FFF2-40B4-BE49-F238E27FC236}">
                <a16:creationId xmlns:a16="http://schemas.microsoft.com/office/drawing/2014/main" id="{7FD3AF70-AB7B-2543-96E2-513E9EE876DB}"/>
              </a:ext>
            </a:extLst>
          </p:cNvPr>
          <p:cNvGrpSpPr/>
          <p:nvPr userDrawn="1"/>
        </p:nvGrpSpPr>
        <p:grpSpPr>
          <a:xfrm>
            <a:off x="10010564" y="0"/>
            <a:ext cx="1996706" cy="1864094"/>
            <a:chOff x="10195294" y="-38496"/>
            <a:chExt cx="1996706" cy="1864094"/>
          </a:xfrm>
        </p:grpSpPr>
        <p:sp>
          <p:nvSpPr>
            <p:cNvPr id="14" name="Flowchart: Delay 49">
              <a:extLst>
                <a:ext uri="{FF2B5EF4-FFF2-40B4-BE49-F238E27FC236}">
                  <a16:creationId xmlns:a16="http://schemas.microsoft.com/office/drawing/2014/main" id="{A1D70111-E1E2-9348-98DB-C28500443758}"/>
                </a:ext>
              </a:extLst>
            </p:cNvPr>
            <p:cNvSpPr/>
            <p:nvPr userDrawn="1"/>
          </p:nvSpPr>
          <p:spPr>
            <a:xfrm rot="5400000">
              <a:off x="10261600" y="-104802"/>
              <a:ext cx="1864094" cy="1996706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/>
            </a:p>
          </p:txBody>
        </p:sp>
        <p:pic>
          <p:nvPicPr>
            <p:cNvPr id="15" name="Picture 50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35C2D831-205C-954E-B366-E973D71FBA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8002" y="184067"/>
              <a:ext cx="1683183" cy="98716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7" name="Tijdelijke aanduiding voor tekst 13">
            <a:extLst>
              <a:ext uri="{FF2B5EF4-FFF2-40B4-BE49-F238E27FC236}">
                <a16:creationId xmlns:a16="http://schemas.microsoft.com/office/drawing/2014/main" id="{C0654269-05CD-479A-A02E-525827F233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4905" y="6412644"/>
            <a:ext cx="1966595" cy="3587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00-00-0000</a:t>
            </a:r>
          </a:p>
        </p:txBody>
      </p:sp>
      <p:pic>
        <p:nvPicPr>
          <p:cNvPr id="18" name="Afbeelding 1" descr="De Europese vlag | Europese Unie">
            <a:extLst>
              <a:ext uri="{FF2B5EF4-FFF2-40B4-BE49-F238E27FC236}">
                <a16:creationId xmlns:a16="http://schemas.microsoft.com/office/drawing/2014/main" id="{1C460295-3D4F-424D-AC3E-A3F82E34714A}"/>
              </a:ext>
            </a:extLst>
          </p:cNvPr>
          <p:cNvPicPr/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93" y="6366986"/>
            <a:ext cx="500380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ijdelijke aanduiding voor tekst 38">
            <a:extLst>
              <a:ext uri="{FF2B5EF4-FFF2-40B4-BE49-F238E27FC236}">
                <a16:creationId xmlns:a16="http://schemas.microsoft.com/office/drawing/2014/main" id="{A83F6BA3-E75D-4F2D-98A5-F7CF943F7D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62773" y="6356350"/>
            <a:ext cx="4107497" cy="32004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EGI-ACE receives funding from the European Union's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no. 101017567.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150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2B92D745-A943-475D-AEBA-40CAEBEA4A72}"/>
              </a:ext>
            </a:extLst>
          </p:cNvPr>
          <p:cNvSpPr/>
          <p:nvPr userDrawn="1"/>
        </p:nvSpPr>
        <p:spPr>
          <a:xfrm>
            <a:off x="-2" y="0"/>
            <a:ext cx="12191999" cy="6858000"/>
          </a:xfrm>
          <a:prstGeom prst="rect">
            <a:avLst/>
          </a:prstGeom>
          <a:solidFill>
            <a:srgbClr val="EF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27" name="Freeform 24">
            <a:extLst>
              <a:ext uri="{FF2B5EF4-FFF2-40B4-BE49-F238E27FC236}">
                <a16:creationId xmlns:a16="http://schemas.microsoft.com/office/drawing/2014/main" id="{6AD02462-D937-4D9C-A436-6EB8AC18EA4A}"/>
              </a:ext>
            </a:extLst>
          </p:cNvPr>
          <p:cNvSpPr/>
          <p:nvPr userDrawn="1"/>
        </p:nvSpPr>
        <p:spPr>
          <a:xfrm rot="5400000" flipV="1">
            <a:off x="3992457" y="-1333411"/>
            <a:ext cx="4207087" cy="12192002"/>
          </a:xfrm>
          <a:custGeom>
            <a:avLst/>
            <a:gdLst>
              <a:gd name="connsiteX0" fmla="*/ 3685877 w 3804471"/>
              <a:gd name="connsiteY0" fmla="*/ 0 h 4612449"/>
              <a:gd name="connsiteX1" fmla="*/ 3804471 w 3804471"/>
              <a:gd name="connsiteY1" fmla="*/ 838 h 4612449"/>
              <a:gd name="connsiteX2" fmla="*/ 3804471 w 3804471"/>
              <a:gd name="connsiteY2" fmla="*/ 4612449 h 4612449"/>
              <a:gd name="connsiteX3" fmla="*/ 0 w 3804471"/>
              <a:gd name="connsiteY3" fmla="*/ 4612449 h 4612449"/>
              <a:gd name="connsiteX4" fmla="*/ 186163 w 3804471"/>
              <a:gd name="connsiteY4" fmla="*/ 4536246 h 4612449"/>
              <a:gd name="connsiteX5" fmla="*/ 1842322 w 3804471"/>
              <a:gd name="connsiteY5" fmla="*/ 3564696 h 4612449"/>
              <a:gd name="connsiteX6" fmla="*/ 2566222 w 3804471"/>
              <a:gd name="connsiteY6" fmla="*/ 1031046 h 4612449"/>
              <a:gd name="connsiteX7" fmla="*/ 3685877 w 3804471"/>
              <a:gd name="connsiteY7" fmla="*/ 0 h 461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4471" h="4612449">
                <a:moveTo>
                  <a:pt x="3685877" y="0"/>
                </a:moveTo>
                <a:lnTo>
                  <a:pt x="3804471" y="838"/>
                </a:lnTo>
                <a:lnTo>
                  <a:pt x="3804471" y="4612449"/>
                </a:lnTo>
                <a:lnTo>
                  <a:pt x="0" y="4612449"/>
                </a:lnTo>
                <a:lnTo>
                  <a:pt x="186163" y="4536246"/>
                </a:lnTo>
                <a:cubicBezTo>
                  <a:pt x="765203" y="4298121"/>
                  <a:pt x="1477197" y="3986971"/>
                  <a:pt x="1842322" y="3564696"/>
                </a:cubicBezTo>
                <a:cubicBezTo>
                  <a:pt x="2572572" y="2720146"/>
                  <a:pt x="2296347" y="1802571"/>
                  <a:pt x="2566222" y="1031046"/>
                </a:cubicBezTo>
                <a:cubicBezTo>
                  <a:pt x="2751761" y="500623"/>
                  <a:pt x="3171407" y="36229"/>
                  <a:pt x="3685877" y="0"/>
                </a:cubicBezTo>
                <a:close/>
              </a:path>
            </a:pathLst>
          </a:custGeom>
          <a:solidFill>
            <a:srgbClr val="0067B1">
              <a:alpha val="9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2D212-DCEB-461F-A891-49722D98D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9560" y="6356350"/>
            <a:ext cx="167288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C4F8D1-4496-4A8C-B365-CD5BB97E4C83}" type="slidenum">
              <a:rPr lang="en-NL" smtClean="0"/>
              <a:pPr/>
              <a:t>‹#›</a:t>
            </a:fld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5640EFE-4237-E245-A1F7-8A5CFDC2C25E}"/>
              </a:ext>
            </a:extLst>
          </p:cNvPr>
          <p:cNvSpPr txBox="1"/>
          <p:nvPr userDrawn="1"/>
        </p:nvSpPr>
        <p:spPr>
          <a:xfrm>
            <a:off x="995023" y="2108104"/>
            <a:ext cx="4224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</a:t>
            </a:r>
            <a:r>
              <a:rPr lang="nl-NL" sz="1800" b="1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www.egi.eu/projects/egi-ace</a:t>
            </a:r>
            <a:endParaRPr lang="nl-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48">
            <a:extLst>
              <a:ext uri="{FF2B5EF4-FFF2-40B4-BE49-F238E27FC236}">
                <a16:creationId xmlns:a16="http://schemas.microsoft.com/office/drawing/2014/main" id="{985FA3C0-2014-4A48-9BEC-C2E590761B65}"/>
              </a:ext>
            </a:extLst>
          </p:cNvPr>
          <p:cNvGrpSpPr/>
          <p:nvPr userDrawn="1"/>
        </p:nvGrpSpPr>
        <p:grpSpPr>
          <a:xfrm>
            <a:off x="10010564" y="0"/>
            <a:ext cx="1996706" cy="1864094"/>
            <a:chOff x="10195294" y="-38496"/>
            <a:chExt cx="1996706" cy="1864094"/>
          </a:xfrm>
        </p:grpSpPr>
        <p:sp>
          <p:nvSpPr>
            <p:cNvPr id="15" name="Flowchart: Delay 49">
              <a:extLst>
                <a:ext uri="{FF2B5EF4-FFF2-40B4-BE49-F238E27FC236}">
                  <a16:creationId xmlns:a16="http://schemas.microsoft.com/office/drawing/2014/main" id="{EC180E53-EE27-BB46-9130-E7D77B733972}"/>
                </a:ext>
              </a:extLst>
            </p:cNvPr>
            <p:cNvSpPr/>
            <p:nvPr userDrawn="1"/>
          </p:nvSpPr>
          <p:spPr>
            <a:xfrm rot="5400000">
              <a:off x="10261600" y="-104802"/>
              <a:ext cx="1864094" cy="1996706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/>
            </a:p>
          </p:txBody>
        </p:sp>
        <p:pic>
          <p:nvPicPr>
            <p:cNvPr id="16" name="Picture 50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29F4D047-3483-3545-A46B-2F0D3C3C47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8002" y="184067"/>
              <a:ext cx="1683183" cy="987165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7" name="Afbeelding 6">
            <a:hlinkClick r:id="rId4"/>
            <a:extLst>
              <a:ext uri="{FF2B5EF4-FFF2-40B4-BE49-F238E27FC236}">
                <a16:creationId xmlns:a16="http://schemas.microsoft.com/office/drawing/2014/main" id="{DBFFBAD5-7ECB-FB46-AB5B-70207010B4B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86" y="2612469"/>
            <a:ext cx="394680" cy="394680"/>
          </a:xfrm>
          <a:prstGeom prst="rect">
            <a:avLst/>
          </a:prstGeom>
        </p:spPr>
      </p:pic>
      <p:pic>
        <p:nvPicPr>
          <p:cNvPr id="23" name="Afbeelding 22" descr="Afbeelding met bijl, vectorafbeeldingen&#10;&#10;Automatisch gegenereerde beschrijving">
            <a:hlinkClick r:id="rId6"/>
            <a:extLst>
              <a:ext uri="{FF2B5EF4-FFF2-40B4-BE49-F238E27FC236}">
                <a16:creationId xmlns:a16="http://schemas.microsoft.com/office/drawing/2014/main" id="{84ADA2E9-93B9-F44D-8C00-D76898A976F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90" y="2599332"/>
            <a:ext cx="471638" cy="471638"/>
          </a:xfrm>
          <a:prstGeom prst="rect">
            <a:avLst/>
          </a:prstGeom>
        </p:spPr>
      </p:pic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66CD5610-E51A-4448-83E3-B6FB6D4808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5023" y="1157718"/>
            <a:ext cx="4895850" cy="704850"/>
          </a:xfrm>
        </p:spPr>
        <p:txBody>
          <a:bodyPr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!</a:t>
            </a:r>
          </a:p>
        </p:txBody>
      </p:sp>
      <p:sp>
        <p:nvSpPr>
          <p:cNvPr id="20" name="Tijdelijke aanduiding voor tekst 13">
            <a:extLst>
              <a:ext uri="{FF2B5EF4-FFF2-40B4-BE49-F238E27FC236}">
                <a16:creationId xmlns:a16="http://schemas.microsoft.com/office/drawing/2014/main" id="{F6D5A122-A2D2-40F0-B103-BD94D2F089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4905" y="6412644"/>
            <a:ext cx="1966595" cy="3587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00-00-0000</a:t>
            </a:r>
          </a:p>
        </p:txBody>
      </p:sp>
      <p:pic>
        <p:nvPicPr>
          <p:cNvPr id="21" name="Afbeelding 1" descr="De Europese vlag | Europese Unie">
            <a:extLst>
              <a:ext uri="{FF2B5EF4-FFF2-40B4-BE49-F238E27FC236}">
                <a16:creationId xmlns:a16="http://schemas.microsoft.com/office/drawing/2014/main" id="{5226C3A7-CF54-476A-8C21-F04E87EA62C2}"/>
              </a:ext>
            </a:extLst>
          </p:cNvPr>
          <p:cNvPicPr/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93" y="6366986"/>
            <a:ext cx="500380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kstvak 24">
            <a:extLst>
              <a:ext uri="{FF2B5EF4-FFF2-40B4-BE49-F238E27FC236}">
                <a16:creationId xmlns:a16="http://schemas.microsoft.com/office/drawing/2014/main" id="{CBEFCFB3-86D3-4EFF-A597-76AD8D222438}"/>
              </a:ext>
            </a:extLst>
          </p:cNvPr>
          <p:cNvSpPr txBox="1"/>
          <p:nvPr userDrawn="1"/>
        </p:nvSpPr>
        <p:spPr>
          <a:xfrm>
            <a:off x="1452666" y="2625143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 i="0" u="non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EGI Foundation</a:t>
            </a:r>
            <a:endParaRPr lang="nl-NL" b="1" i="0" u="non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D559F2CD-E4AA-48A7-9448-FCCDF4C6D664}"/>
              </a:ext>
            </a:extLst>
          </p:cNvPr>
          <p:cNvSpPr txBox="1"/>
          <p:nvPr userDrawn="1"/>
        </p:nvSpPr>
        <p:spPr>
          <a:xfrm>
            <a:off x="3989901" y="2637817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0" u="non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@EGI_eInfra</a:t>
            </a:r>
            <a:endParaRPr lang="nl-NL" b="1" i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jdelijke aanduiding voor tekst 38">
            <a:extLst>
              <a:ext uri="{FF2B5EF4-FFF2-40B4-BE49-F238E27FC236}">
                <a16:creationId xmlns:a16="http://schemas.microsoft.com/office/drawing/2014/main" id="{26A8F6F5-7251-4A53-BD16-216850D9B20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62773" y="6356350"/>
            <a:ext cx="4107497" cy="32004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EGI-ACE receives funding from the European Union's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no. 101017567.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0921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24">
            <a:extLst>
              <a:ext uri="{FF2B5EF4-FFF2-40B4-BE49-F238E27FC236}">
                <a16:creationId xmlns:a16="http://schemas.microsoft.com/office/drawing/2014/main" id="{0A1FE90E-316F-4737-B123-808142BCE2A8}"/>
              </a:ext>
            </a:extLst>
          </p:cNvPr>
          <p:cNvSpPr/>
          <p:nvPr userDrawn="1"/>
        </p:nvSpPr>
        <p:spPr>
          <a:xfrm rot="10800000" flipV="1">
            <a:off x="-2" y="5872293"/>
            <a:ext cx="1124127" cy="985707"/>
          </a:xfrm>
          <a:custGeom>
            <a:avLst/>
            <a:gdLst>
              <a:gd name="connsiteX0" fmla="*/ 3685877 w 3804471"/>
              <a:gd name="connsiteY0" fmla="*/ 0 h 4612449"/>
              <a:gd name="connsiteX1" fmla="*/ 3804471 w 3804471"/>
              <a:gd name="connsiteY1" fmla="*/ 838 h 4612449"/>
              <a:gd name="connsiteX2" fmla="*/ 3804471 w 3804471"/>
              <a:gd name="connsiteY2" fmla="*/ 4612449 h 4612449"/>
              <a:gd name="connsiteX3" fmla="*/ 0 w 3804471"/>
              <a:gd name="connsiteY3" fmla="*/ 4612449 h 4612449"/>
              <a:gd name="connsiteX4" fmla="*/ 186163 w 3804471"/>
              <a:gd name="connsiteY4" fmla="*/ 4536246 h 4612449"/>
              <a:gd name="connsiteX5" fmla="*/ 1842322 w 3804471"/>
              <a:gd name="connsiteY5" fmla="*/ 3564696 h 4612449"/>
              <a:gd name="connsiteX6" fmla="*/ 2566222 w 3804471"/>
              <a:gd name="connsiteY6" fmla="*/ 1031046 h 4612449"/>
              <a:gd name="connsiteX7" fmla="*/ 3685877 w 3804471"/>
              <a:gd name="connsiteY7" fmla="*/ 0 h 461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4471" h="4612449">
                <a:moveTo>
                  <a:pt x="3685877" y="0"/>
                </a:moveTo>
                <a:lnTo>
                  <a:pt x="3804471" y="838"/>
                </a:lnTo>
                <a:lnTo>
                  <a:pt x="3804471" y="4612449"/>
                </a:lnTo>
                <a:lnTo>
                  <a:pt x="0" y="4612449"/>
                </a:lnTo>
                <a:lnTo>
                  <a:pt x="186163" y="4536246"/>
                </a:lnTo>
                <a:cubicBezTo>
                  <a:pt x="765203" y="4298121"/>
                  <a:pt x="1477197" y="3986971"/>
                  <a:pt x="1842322" y="3564696"/>
                </a:cubicBezTo>
                <a:cubicBezTo>
                  <a:pt x="2572572" y="2720146"/>
                  <a:pt x="2296347" y="1802571"/>
                  <a:pt x="2566222" y="1031046"/>
                </a:cubicBezTo>
                <a:cubicBezTo>
                  <a:pt x="2751761" y="500623"/>
                  <a:pt x="3171407" y="36229"/>
                  <a:pt x="3685877" y="0"/>
                </a:cubicBezTo>
                <a:close/>
              </a:path>
            </a:pathLst>
          </a:custGeom>
          <a:solidFill>
            <a:srgbClr val="EF8200">
              <a:alpha val="9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F8200"/>
              </a:solidFill>
            </a:endParaRPr>
          </a:p>
        </p:txBody>
      </p:sp>
      <p:sp>
        <p:nvSpPr>
          <p:cNvPr id="16" name="Freeform 24">
            <a:extLst>
              <a:ext uri="{FF2B5EF4-FFF2-40B4-BE49-F238E27FC236}">
                <a16:creationId xmlns:a16="http://schemas.microsoft.com/office/drawing/2014/main" id="{87224C9F-FA81-4CEE-BDCF-A02D5D938549}"/>
              </a:ext>
            </a:extLst>
          </p:cNvPr>
          <p:cNvSpPr/>
          <p:nvPr userDrawn="1"/>
        </p:nvSpPr>
        <p:spPr>
          <a:xfrm rot="16200000" flipV="1">
            <a:off x="1200466" y="-1200471"/>
            <a:ext cx="1231497" cy="3632435"/>
          </a:xfrm>
          <a:custGeom>
            <a:avLst/>
            <a:gdLst>
              <a:gd name="connsiteX0" fmla="*/ 3685877 w 3804471"/>
              <a:gd name="connsiteY0" fmla="*/ 0 h 4612449"/>
              <a:gd name="connsiteX1" fmla="*/ 3804471 w 3804471"/>
              <a:gd name="connsiteY1" fmla="*/ 838 h 4612449"/>
              <a:gd name="connsiteX2" fmla="*/ 3804471 w 3804471"/>
              <a:gd name="connsiteY2" fmla="*/ 4612449 h 4612449"/>
              <a:gd name="connsiteX3" fmla="*/ 0 w 3804471"/>
              <a:gd name="connsiteY3" fmla="*/ 4612449 h 4612449"/>
              <a:gd name="connsiteX4" fmla="*/ 186163 w 3804471"/>
              <a:gd name="connsiteY4" fmla="*/ 4536246 h 4612449"/>
              <a:gd name="connsiteX5" fmla="*/ 1842322 w 3804471"/>
              <a:gd name="connsiteY5" fmla="*/ 3564696 h 4612449"/>
              <a:gd name="connsiteX6" fmla="*/ 2566222 w 3804471"/>
              <a:gd name="connsiteY6" fmla="*/ 1031046 h 4612449"/>
              <a:gd name="connsiteX7" fmla="*/ 3685877 w 3804471"/>
              <a:gd name="connsiteY7" fmla="*/ 0 h 461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4471" h="4612449">
                <a:moveTo>
                  <a:pt x="3685877" y="0"/>
                </a:moveTo>
                <a:lnTo>
                  <a:pt x="3804471" y="838"/>
                </a:lnTo>
                <a:lnTo>
                  <a:pt x="3804471" y="4612449"/>
                </a:lnTo>
                <a:lnTo>
                  <a:pt x="0" y="4612449"/>
                </a:lnTo>
                <a:lnTo>
                  <a:pt x="186163" y="4536246"/>
                </a:lnTo>
                <a:cubicBezTo>
                  <a:pt x="765203" y="4298121"/>
                  <a:pt x="1477197" y="3986971"/>
                  <a:pt x="1842322" y="3564696"/>
                </a:cubicBezTo>
                <a:cubicBezTo>
                  <a:pt x="2572572" y="2720146"/>
                  <a:pt x="2296347" y="1802571"/>
                  <a:pt x="2566222" y="1031046"/>
                </a:cubicBezTo>
                <a:cubicBezTo>
                  <a:pt x="2751761" y="500623"/>
                  <a:pt x="3171407" y="36229"/>
                  <a:pt x="3685877" y="0"/>
                </a:cubicBezTo>
                <a:close/>
              </a:path>
            </a:pathLst>
          </a:custGeom>
          <a:solidFill>
            <a:srgbClr val="0067B1">
              <a:alpha val="9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08DB05-62FE-4428-A992-88DEA33D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842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8DFD6-4888-4DA7-A3A9-3292C8DAA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  <p:sp>
        <p:nvSpPr>
          <p:cNvPr id="21" name="Freeform 24">
            <a:extLst>
              <a:ext uri="{FF2B5EF4-FFF2-40B4-BE49-F238E27FC236}">
                <a16:creationId xmlns:a16="http://schemas.microsoft.com/office/drawing/2014/main" id="{8C0D0672-7CDD-4A2A-8E42-1BC5A9ADA74D}"/>
              </a:ext>
            </a:extLst>
          </p:cNvPr>
          <p:cNvSpPr/>
          <p:nvPr userDrawn="1"/>
        </p:nvSpPr>
        <p:spPr>
          <a:xfrm rot="5400000" flipV="1">
            <a:off x="10561381" y="5234283"/>
            <a:ext cx="1264533" cy="1996706"/>
          </a:xfrm>
          <a:custGeom>
            <a:avLst/>
            <a:gdLst>
              <a:gd name="connsiteX0" fmla="*/ 3685877 w 3804471"/>
              <a:gd name="connsiteY0" fmla="*/ 0 h 4612449"/>
              <a:gd name="connsiteX1" fmla="*/ 3804471 w 3804471"/>
              <a:gd name="connsiteY1" fmla="*/ 838 h 4612449"/>
              <a:gd name="connsiteX2" fmla="*/ 3804471 w 3804471"/>
              <a:gd name="connsiteY2" fmla="*/ 4612449 h 4612449"/>
              <a:gd name="connsiteX3" fmla="*/ 0 w 3804471"/>
              <a:gd name="connsiteY3" fmla="*/ 4612449 h 4612449"/>
              <a:gd name="connsiteX4" fmla="*/ 186163 w 3804471"/>
              <a:gd name="connsiteY4" fmla="*/ 4536246 h 4612449"/>
              <a:gd name="connsiteX5" fmla="*/ 1842322 w 3804471"/>
              <a:gd name="connsiteY5" fmla="*/ 3564696 h 4612449"/>
              <a:gd name="connsiteX6" fmla="*/ 2566222 w 3804471"/>
              <a:gd name="connsiteY6" fmla="*/ 1031046 h 4612449"/>
              <a:gd name="connsiteX7" fmla="*/ 3685877 w 3804471"/>
              <a:gd name="connsiteY7" fmla="*/ 0 h 461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4471" h="4612449">
                <a:moveTo>
                  <a:pt x="3685877" y="0"/>
                </a:moveTo>
                <a:lnTo>
                  <a:pt x="3804471" y="838"/>
                </a:lnTo>
                <a:lnTo>
                  <a:pt x="3804471" y="4612449"/>
                </a:lnTo>
                <a:lnTo>
                  <a:pt x="0" y="4612449"/>
                </a:lnTo>
                <a:lnTo>
                  <a:pt x="186163" y="4536246"/>
                </a:lnTo>
                <a:cubicBezTo>
                  <a:pt x="765203" y="4298121"/>
                  <a:pt x="1477197" y="3986971"/>
                  <a:pt x="1842322" y="3564696"/>
                </a:cubicBezTo>
                <a:cubicBezTo>
                  <a:pt x="2572572" y="2720146"/>
                  <a:pt x="2296347" y="1802571"/>
                  <a:pt x="2566222" y="1031046"/>
                </a:cubicBezTo>
                <a:cubicBezTo>
                  <a:pt x="2751761" y="500623"/>
                  <a:pt x="3171407" y="36229"/>
                  <a:pt x="3685877" y="0"/>
                </a:cubicBezTo>
                <a:close/>
              </a:path>
            </a:pathLst>
          </a:custGeom>
          <a:solidFill>
            <a:srgbClr val="0067B1">
              <a:alpha val="9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629BB-CEF7-4449-A1FA-7D6F09664F58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40924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0C4F8D1-4496-4A8C-B365-CD5BB97E4C83}" type="slidenum">
              <a:rPr lang="en-NL" smtClean="0"/>
              <a:pPr/>
              <a:t>‹#›</a:t>
            </a:fld>
            <a:endParaRPr lang="en-NL" dirty="0"/>
          </a:p>
        </p:txBody>
      </p:sp>
      <p:grpSp>
        <p:nvGrpSpPr>
          <p:cNvPr id="14" name="Group 48">
            <a:extLst>
              <a:ext uri="{FF2B5EF4-FFF2-40B4-BE49-F238E27FC236}">
                <a16:creationId xmlns:a16="http://schemas.microsoft.com/office/drawing/2014/main" id="{BD18FFBC-392E-614B-A9FD-2BC2302DE173}"/>
              </a:ext>
            </a:extLst>
          </p:cNvPr>
          <p:cNvGrpSpPr/>
          <p:nvPr userDrawn="1"/>
        </p:nvGrpSpPr>
        <p:grpSpPr>
          <a:xfrm>
            <a:off x="10010564" y="0"/>
            <a:ext cx="1996706" cy="1864094"/>
            <a:chOff x="10195294" y="-38496"/>
            <a:chExt cx="1996706" cy="1864094"/>
          </a:xfrm>
        </p:grpSpPr>
        <p:sp>
          <p:nvSpPr>
            <p:cNvPr id="15" name="Flowchart: Delay 49">
              <a:extLst>
                <a:ext uri="{FF2B5EF4-FFF2-40B4-BE49-F238E27FC236}">
                  <a16:creationId xmlns:a16="http://schemas.microsoft.com/office/drawing/2014/main" id="{E020D302-0DBE-6544-BD29-D0362990A7D9}"/>
                </a:ext>
              </a:extLst>
            </p:cNvPr>
            <p:cNvSpPr/>
            <p:nvPr userDrawn="1"/>
          </p:nvSpPr>
          <p:spPr>
            <a:xfrm rot="5400000">
              <a:off x="10261600" y="-104802"/>
              <a:ext cx="1864094" cy="1996706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/>
            </a:p>
          </p:txBody>
        </p:sp>
        <p:pic>
          <p:nvPicPr>
            <p:cNvPr id="19" name="Picture 50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71F4679A-53B8-C84C-A6ED-870D701717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8002" y="184067"/>
              <a:ext cx="1683183" cy="987165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4542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3" r:id="rId3"/>
    <p:sldLayoutId id="2147483656" r:id="rId4"/>
    <p:sldLayoutId id="2147483650" r:id="rId5"/>
    <p:sldLayoutId id="2147483663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67B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EF8200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8F9752-DE35-45C4-B037-1F2CAE85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F8D1-4496-4A8C-B365-CD5BB97E4C83}" type="slidenum">
              <a:rPr lang="en-GB" noProof="0" smtClean="0"/>
              <a:pPr/>
              <a:t>1</a:t>
            </a:fld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238F4-B985-4773-8AA5-D9240FABB6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2846" y="2579685"/>
            <a:ext cx="8487038" cy="582161"/>
          </a:xfrm>
        </p:spPr>
        <p:txBody>
          <a:bodyPr>
            <a:normAutofit fontScale="92500" lnSpcReduction="20000"/>
          </a:bodyPr>
          <a:lstStyle/>
          <a:p>
            <a:r>
              <a:rPr lang="en-GB" smtClean="0"/>
              <a:t>EGI Data </a:t>
            </a:r>
            <a:r>
              <a:rPr lang="en-GB" dirty="0" smtClean="0"/>
              <a:t>Transfer Service - FTS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E2D4C-D9C8-4D42-B416-CB297D8FF0F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05-04-2022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CF9956-330E-467A-A5F8-6678B55067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82846" y="3503186"/>
            <a:ext cx="5467350" cy="1275706"/>
          </a:xfrm>
        </p:spPr>
        <p:txBody>
          <a:bodyPr/>
          <a:lstStyle/>
          <a:p>
            <a:r>
              <a:rPr lang="en-GB" dirty="0"/>
              <a:t>Service Owners: </a:t>
            </a:r>
          </a:p>
          <a:p>
            <a:r>
              <a:rPr lang="en-GB" u="sng" dirty="0"/>
              <a:t>Rose Cooper (rose.cooper@stfc.ac.uk)  </a:t>
            </a:r>
            <a:endParaRPr lang="en-GB" u="sng" dirty="0" smtClean="0"/>
          </a:p>
          <a:p>
            <a:r>
              <a:rPr lang="en-GB" dirty="0" smtClean="0"/>
              <a:t>Brian </a:t>
            </a:r>
            <a:r>
              <a:rPr lang="en-GB" dirty="0"/>
              <a:t>Davies (brian.davies@stfc.ac.uk)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5A2438E-6DFE-45B0-8726-DAD9834E8A2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73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plans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F8D1-4496-4A8C-B365-CD5BB97E4C83}" type="slidenum">
              <a:rPr lang="en-NL" smtClean="0"/>
              <a:t>10</a:t>
            </a:fld>
            <a:endParaRPr lang="en-NL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Integrate FTS with EGI Check-in</a:t>
            </a:r>
          </a:p>
          <a:p>
            <a:pPr lvl="1"/>
            <a:r>
              <a:rPr lang="en-GB" dirty="0"/>
              <a:t>Make EGI-</a:t>
            </a:r>
            <a:r>
              <a:rPr lang="en-GB" dirty="0" err="1"/>
              <a:t>Checkin</a:t>
            </a:r>
            <a:r>
              <a:rPr lang="en-GB" dirty="0"/>
              <a:t> </a:t>
            </a:r>
            <a:r>
              <a:rPr lang="en-GB" dirty="0" smtClean="0"/>
              <a:t>an available authentication method for the RAL EGI-FTS instance.</a:t>
            </a:r>
          </a:p>
          <a:p>
            <a:pPr lvl="1"/>
            <a:r>
              <a:rPr lang="en-GB" dirty="0" smtClean="0"/>
              <a:t>Improve </a:t>
            </a:r>
            <a:r>
              <a:rPr lang="en-GB" dirty="0"/>
              <a:t>user </a:t>
            </a:r>
            <a:r>
              <a:rPr lang="en-GB" dirty="0" smtClean="0"/>
              <a:t>accessibility &amp; integration with the wider EGI community</a:t>
            </a:r>
            <a:endParaRPr lang="en-GB" dirty="0"/>
          </a:p>
          <a:p>
            <a:pPr lvl="1"/>
            <a:endParaRPr lang="en-GB" dirty="0" smtClean="0"/>
          </a:p>
          <a:p>
            <a:r>
              <a:rPr lang="en-GB" dirty="0" smtClean="0"/>
              <a:t>Integrate with additional token authentication methods such as IAM. 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05-04-2022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79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C7D0B1-F267-43AC-86DB-1DCDE64A6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F8D1-4496-4A8C-B365-CD5BB97E4C83}" type="slidenum">
              <a:rPr lang="en-NL" smtClean="0"/>
              <a:pPr/>
              <a:t>11</a:t>
            </a:fld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64A36-CC47-44FF-9642-FF696F75FF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6931" y="1335742"/>
            <a:ext cx="4895850" cy="704850"/>
          </a:xfrm>
        </p:spPr>
        <p:txBody>
          <a:bodyPr/>
          <a:lstStyle/>
          <a:p>
            <a:r>
              <a:rPr lang="en-GB" dirty="0" smtClean="0"/>
              <a:t>Thank you! 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A170D7-F00F-4575-B104-DC6E5D3674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05-04-2022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7E5091-A8E8-4C59-AAA8-4537E29DC6B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74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C2764-44B0-4D48-8424-C6FBC2DE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FTS?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8E0A84-D533-41EE-8050-F0A6BFC6A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F8D1-4496-4A8C-B365-CD5BB97E4C83}" type="slidenum">
              <a:rPr lang="en-NL" smtClean="0"/>
              <a:t>2</a:t>
            </a:fld>
            <a:endParaRPr lang="en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8F3433-4816-494E-A0AA-2FEA39DAF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393" y="1690688"/>
            <a:ext cx="8827918" cy="4351338"/>
          </a:xfrm>
        </p:spPr>
        <p:txBody>
          <a:bodyPr/>
          <a:lstStyle/>
          <a:p>
            <a:r>
              <a:rPr lang="en-GB" dirty="0" smtClean="0"/>
              <a:t>Low level bulk data movement service</a:t>
            </a:r>
          </a:p>
          <a:p>
            <a:r>
              <a:rPr lang="en-GB" dirty="0" smtClean="0"/>
              <a:t>Responsible for moving files from one site to another efficiently</a:t>
            </a:r>
          </a:p>
          <a:p>
            <a:r>
              <a:rPr lang="en-GB" dirty="0" smtClean="0"/>
              <a:t>Distributes the majority of LHC data across the WLCG infrastructure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A35F74-CEA4-4002-AAC5-4B0EAAED15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05-04-2022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221ED9-629B-44E4-AEC8-6EFE033A4DF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 t="1793" r="1236" b="2842"/>
          <a:stretch/>
        </p:blipFill>
        <p:spPr>
          <a:xfrm>
            <a:off x="5030993" y="3588889"/>
            <a:ext cx="6275294" cy="276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6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features of FTS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F8D1-4496-4A8C-B365-CD5BB97E4C83}" type="slidenum">
              <a:rPr lang="en-NL" smtClean="0"/>
              <a:t>3</a:t>
            </a:fld>
            <a:endParaRPr lang="en-NL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2393" y="1690688"/>
            <a:ext cx="8827918" cy="4665662"/>
          </a:xfrm>
        </p:spPr>
        <p:txBody>
          <a:bodyPr>
            <a:normAutofit/>
          </a:bodyPr>
          <a:lstStyle/>
          <a:p>
            <a:r>
              <a:rPr lang="en-GB" dirty="0" smtClean="0"/>
              <a:t>Intelligent Scheduler</a:t>
            </a:r>
          </a:p>
          <a:p>
            <a:pPr lvl="1"/>
            <a:r>
              <a:rPr lang="en-GB" dirty="0" smtClean="0"/>
              <a:t>Balances transfers between many sites</a:t>
            </a:r>
          </a:p>
          <a:p>
            <a:pPr lvl="1"/>
            <a:r>
              <a:rPr lang="en-GB" dirty="0" smtClean="0"/>
              <a:t>Endpoint centric</a:t>
            </a:r>
          </a:p>
          <a:p>
            <a:endParaRPr lang="en-GB" sz="1400" dirty="0"/>
          </a:p>
          <a:p>
            <a:r>
              <a:rPr lang="en-GB" dirty="0" smtClean="0"/>
              <a:t>Flexible service</a:t>
            </a:r>
          </a:p>
          <a:p>
            <a:pPr lvl="1"/>
            <a:r>
              <a:rPr lang="en-GB" dirty="0" smtClean="0"/>
              <a:t>Multiprotocol support </a:t>
            </a:r>
          </a:p>
          <a:p>
            <a:pPr lvl="1"/>
            <a:r>
              <a:rPr lang="en-GB" dirty="0" smtClean="0"/>
              <a:t>Interact via REST interface &amp; </a:t>
            </a:r>
            <a:r>
              <a:rPr lang="en-GB" dirty="0" err="1" smtClean="0"/>
              <a:t>WebFTS</a:t>
            </a:r>
            <a:endParaRPr lang="en-GB" dirty="0"/>
          </a:p>
          <a:p>
            <a:endParaRPr lang="en-GB" sz="1600" dirty="0" smtClean="0"/>
          </a:p>
          <a:p>
            <a:r>
              <a:rPr lang="en-GB" dirty="0" smtClean="0"/>
              <a:t>Easy to use:</a:t>
            </a:r>
          </a:p>
          <a:p>
            <a:pPr lvl="1"/>
            <a:r>
              <a:rPr lang="en-GB" dirty="0" smtClean="0"/>
              <a:t>Session reuse</a:t>
            </a:r>
          </a:p>
          <a:p>
            <a:pPr lvl="1"/>
            <a:r>
              <a:rPr lang="en-GB" dirty="0" smtClean="0"/>
              <a:t>Web monitoring of transfers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05-04-2022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04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transfers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F8D1-4496-4A8C-B365-CD5BB97E4C83}" type="slidenum">
              <a:rPr lang="en-NL" smtClean="0"/>
              <a:t>4</a:t>
            </a:fld>
            <a:endParaRPr lang="en-NL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2392" y="1919948"/>
            <a:ext cx="8827918" cy="4665662"/>
          </a:xfrm>
        </p:spPr>
        <p:txBody>
          <a:bodyPr/>
          <a:lstStyle/>
          <a:p>
            <a:r>
              <a:rPr lang="en-GB" dirty="0" smtClean="0"/>
              <a:t>Third party copy</a:t>
            </a:r>
          </a:p>
          <a:p>
            <a:pPr lvl="1"/>
            <a:r>
              <a:rPr lang="en-GB" dirty="0" err="1" smtClean="0"/>
              <a:t>GridFTP</a:t>
            </a:r>
            <a:endParaRPr lang="en-GB" dirty="0" smtClean="0"/>
          </a:p>
          <a:p>
            <a:pPr lvl="1"/>
            <a:r>
              <a:rPr lang="en-GB" dirty="0" err="1" smtClean="0"/>
              <a:t>XrootD</a:t>
            </a:r>
            <a:endParaRPr lang="en-GB" dirty="0" smtClean="0"/>
          </a:p>
          <a:p>
            <a:pPr lvl="1"/>
            <a:r>
              <a:rPr lang="en-GB" dirty="0" err="1" smtClean="0"/>
              <a:t>Webdav</a:t>
            </a:r>
            <a:r>
              <a:rPr lang="en-GB" dirty="0" smtClean="0"/>
              <a:t> (HTTP)</a:t>
            </a:r>
          </a:p>
          <a:p>
            <a:pPr lvl="1"/>
            <a:endParaRPr lang="en-GB" dirty="0" smtClean="0"/>
          </a:p>
          <a:p>
            <a:r>
              <a:rPr lang="en-GB" dirty="0" err="1" smtClean="0"/>
              <a:t>Multihop</a:t>
            </a:r>
            <a:r>
              <a:rPr lang="en-GB" dirty="0" smtClean="0"/>
              <a:t> transfers</a:t>
            </a:r>
            <a:endParaRPr lang="en-GB" dirty="0"/>
          </a:p>
          <a:p>
            <a:pPr lvl="1"/>
            <a:endParaRPr lang="en-GB" dirty="0"/>
          </a:p>
          <a:p>
            <a:r>
              <a:rPr lang="en-GB" dirty="0" smtClean="0"/>
              <a:t>Staging of data from tapes &amp; archiving data to tape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05-04-2022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8715091" y="2109906"/>
            <a:ext cx="1444583" cy="998527"/>
            <a:chOff x="6781800" y="3166811"/>
            <a:chExt cx="2093494" cy="1379621"/>
          </a:xfrm>
        </p:grpSpPr>
        <p:sp>
          <p:nvSpPr>
            <p:cNvPr id="10" name="Flowchart: Magnetic Disk 9"/>
            <p:cNvSpPr/>
            <p:nvPr/>
          </p:nvSpPr>
          <p:spPr>
            <a:xfrm>
              <a:off x="6781800" y="3166811"/>
              <a:ext cx="2093494" cy="1379621"/>
            </a:xfrm>
            <a:prstGeom prst="flowChartMagneticDisk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02377" y="3696199"/>
              <a:ext cx="1652336" cy="722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Data Centre B</a:t>
              </a:r>
              <a:endParaRPr lang="en-GB" sz="1400" dirty="0"/>
            </a:p>
          </p:txBody>
        </p:sp>
      </p:grpSp>
      <p:cxnSp>
        <p:nvCxnSpPr>
          <p:cNvPr id="16" name="Straight Arrow Connector 15"/>
          <p:cNvCxnSpPr>
            <a:stCxn id="8" idx="3"/>
            <a:endCxn id="10" idx="1"/>
          </p:cNvCxnSpPr>
          <p:nvPr/>
        </p:nvCxnSpPr>
        <p:spPr>
          <a:xfrm>
            <a:off x="8710624" y="1656129"/>
            <a:ext cx="726759" cy="45377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73296" y="2565578"/>
            <a:ext cx="896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Data transfer</a:t>
            </a:r>
            <a:endParaRPr lang="en-GB" sz="12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7798788" y="1302804"/>
            <a:ext cx="911836" cy="706650"/>
            <a:chOff x="5210175" y="1152525"/>
            <a:chExt cx="1571625" cy="981075"/>
          </a:xfrm>
        </p:grpSpPr>
        <p:sp>
          <p:nvSpPr>
            <p:cNvPr id="8" name="Rectangle 7"/>
            <p:cNvSpPr/>
            <p:nvPr/>
          </p:nvSpPr>
          <p:spPr>
            <a:xfrm>
              <a:off x="5210175" y="1152525"/>
              <a:ext cx="1571625" cy="9810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10175" y="1458396"/>
              <a:ext cx="1571625" cy="512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FTS</a:t>
              </a:r>
              <a:endParaRPr lang="en-GB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502549" y="3417658"/>
            <a:ext cx="1444583" cy="998527"/>
            <a:chOff x="6781800" y="3166811"/>
            <a:chExt cx="2093494" cy="1379621"/>
          </a:xfrm>
        </p:grpSpPr>
        <p:sp>
          <p:nvSpPr>
            <p:cNvPr id="21" name="Flowchart: Magnetic Disk 20"/>
            <p:cNvSpPr/>
            <p:nvPr/>
          </p:nvSpPr>
          <p:spPr>
            <a:xfrm>
              <a:off x="6781800" y="3166811"/>
              <a:ext cx="2093494" cy="1379621"/>
            </a:xfrm>
            <a:prstGeom prst="flowChartMagneticDisk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02377" y="3696199"/>
              <a:ext cx="1652336" cy="722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Data Centre C</a:t>
              </a:r>
              <a:endParaRPr lang="en-GB" sz="14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54205" y="2109907"/>
            <a:ext cx="1444583" cy="998527"/>
            <a:chOff x="6781800" y="3166811"/>
            <a:chExt cx="2093494" cy="1379621"/>
          </a:xfrm>
        </p:grpSpPr>
        <p:sp>
          <p:nvSpPr>
            <p:cNvPr id="24" name="Flowchart: Magnetic Disk 23"/>
            <p:cNvSpPr/>
            <p:nvPr/>
          </p:nvSpPr>
          <p:spPr>
            <a:xfrm>
              <a:off x="6781800" y="3166811"/>
              <a:ext cx="2093494" cy="1379621"/>
            </a:xfrm>
            <a:prstGeom prst="flowChartMagneticDisk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02377" y="3696199"/>
              <a:ext cx="1652336" cy="722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Data Centre A</a:t>
              </a:r>
              <a:endParaRPr lang="en-GB" sz="1400" dirty="0"/>
            </a:p>
          </p:txBody>
        </p:sp>
      </p:grpSp>
      <p:cxnSp>
        <p:nvCxnSpPr>
          <p:cNvPr id="27" name="Straight Arrow Connector 26"/>
          <p:cNvCxnSpPr>
            <a:stCxn id="8" idx="1"/>
            <a:endCxn id="24" idx="1"/>
          </p:cNvCxnSpPr>
          <p:nvPr/>
        </p:nvCxnSpPr>
        <p:spPr>
          <a:xfrm flipH="1">
            <a:off x="7076497" y="1656129"/>
            <a:ext cx="722291" cy="45377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571361" y="3319663"/>
            <a:ext cx="896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Data transfer</a:t>
            </a:r>
            <a:endParaRPr lang="en-GB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8988904" y="3319663"/>
            <a:ext cx="896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Data transfer</a:t>
            </a:r>
            <a:endParaRPr lang="en-GB" sz="1200" dirty="0"/>
          </a:p>
        </p:txBody>
      </p:sp>
      <p:cxnSp>
        <p:nvCxnSpPr>
          <p:cNvPr id="34" name="Straight Arrow Connector 33"/>
          <p:cNvCxnSpPr>
            <a:stCxn id="24" idx="4"/>
            <a:endCxn id="10" idx="2"/>
          </p:cNvCxnSpPr>
          <p:nvPr/>
        </p:nvCxnSpPr>
        <p:spPr>
          <a:xfrm flipV="1">
            <a:off x="7798788" y="2609170"/>
            <a:ext cx="916303" cy="1"/>
          </a:xfrm>
          <a:prstGeom prst="straightConnector1">
            <a:avLst/>
          </a:prstGeom>
          <a:ln w="190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4" idx="3"/>
            <a:endCxn id="21" idx="2"/>
          </p:cNvCxnSpPr>
          <p:nvPr/>
        </p:nvCxnSpPr>
        <p:spPr>
          <a:xfrm>
            <a:off x="7076497" y="3108434"/>
            <a:ext cx="426052" cy="808488"/>
          </a:xfrm>
          <a:prstGeom prst="straightConnector1">
            <a:avLst/>
          </a:prstGeom>
          <a:ln w="190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0" idx="3"/>
            <a:endCxn id="21" idx="4"/>
          </p:cNvCxnSpPr>
          <p:nvPr/>
        </p:nvCxnSpPr>
        <p:spPr>
          <a:xfrm flipH="1">
            <a:off x="8947132" y="3108433"/>
            <a:ext cx="490251" cy="808489"/>
          </a:xfrm>
          <a:prstGeom prst="straightConnector1">
            <a:avLst/>
          </a:prstGeom>
          <a:ln w="190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5298571" y="2241333"/>
            <a:ext cx="564542" cy="735671"/>
            <a:chOff x="5245152" y="1570207"/>
            <a:chExt cx="564542" cy="735671"/>
          </a:xfrm>
        </p:grpSpPr>
        <p:sp>
          <p:nvSpPr>
            <p:cNvPr id="45" name="Rectangle 44"/>
            <p:cNvSpPr/>
            <p:nvPr/>
          </p:nvSpPr>
          <p:spPr>
            <a:xfrm>
              <a:off x="5245152" y="1570207"/>
              <a:ext cx="564542" cy="735671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293079" y="1644969"/>
              <a:ext cx="468687" cy="7690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293079" y="1796633"/>
              <a:ext cx="468687" cy="7690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293079" y="1965256"/>
              <a:ext cx="468687" cy="7690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293078" y="2123374"/>
              <a:ext cx="468687" cy="7690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5129659" y="1993235"/>
            <a:ext cx="97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Tape storage</a:t>
            </a:r>
            <a:endParaRPr lang="en-GB" sz="1200" dirty="0"/>
          </a:p>
        </p:txBody>
      </p:sp>
      <p:cxnSp>
        <p:nvCxnSpPr>
          <p:cNvPr id="52" name="Straight Arrow Connector 51"/>
          <p:cNvCxnSpPr>
            <a:stCxn id="45" idx="3"/>
            <a:endCxn id="24" idx="2"/>
          </p:cNvCxnSpPr>
          <p:nvPr/>
        </p:nvCxnSpPr>
        <p:spPr>
          <a:xfrm>
            <a:off x="5863113" y="2609169"/>
            <a:ext cx="491092" cy="2"/>
          </a:xfrm>
          <a:prstGeom prst="straightConnector1">
            <a:avLst/>
          </a:prstGeom>
          <a:ln w="1905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800929" y="2587977"/>
            <a:ext cx="645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Staging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29461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7" grpId="2"/>
      <p:bldP spid="30" grpId="0"/>
      <p:bldP spid="30" grpId="1"/>
      <p:bldP spid="32" grpId="0"/>
      <p:bldP spid="32" grpId="1"/>
      <p:bldP spid="51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FTS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F8D1-4496-4A8C-B365-CD5BB97E4C83}" type="slidenum">
              <a:rPr lang="en-NL" smtClean="0"/>
              <a:t>5</a:t>
            </a:fld>
            <a:endParaRPr lang="en-NL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2392" y="1690687"/>
            <a:ext cx="8827918" cy="4518011"/>
          </a:xfrm>
        </p:spPr>
        <p:txBody>
          <a:bodyPr/>
          <a:lstStyle/>
          <a:p>
            <a:r>
              <a:rPr lang="en-GB" dirty="0" smtClean="0"/>
              <a:t>Submit a transfer request via the command line: </a:t>
            </a:r>
          </a:p>
          <a:p>
            <a:pPr marL="0" indent="0" algn="ctr">
              <a:buNone/>
            </a:pPr>
            <a:r>
              <a:rPr lang="en-GB" sz="2400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fts</a:t>
            </a:r>
            <a:r>
              <a:rPr lang="en-GB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-transfer-submit &lt;</a:t>
            </a:r>
            <a:r>
              <a:rPr lang="en-GB" sz="2400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url</a:t>
            </a:r>
            <a:r>
              <a:rPr lang="en-GB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&gt; &lt;source&gt; &lt;destination&gt; </a:t>
            </a:r>
          </a:p>
          <a:p>
            <a:r>
              <a:rPr lang="en-GB" dirty="0"/>
              <a:t>S</a:t>
            </a:r>
            <a:r>
              <a:rPr lang="en-GB" dirty="0" smtClean="0"/>
              <a:t>ubmit a transfer request through </a:t>
            </a:r>
            <a:r>
              <a:rPr lang="en-GB" dirty="0" err="1" smtClean="0"/>
              <a:t>WebFTS</a:t>
            </a:r>
            <a:r>
              <a:rPr lang="en-GB" dirty="0" smtClean="0"/>
              <a:t>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Manage data transfer requests with Rucio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05-04-2022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460" y="3095026"/>
            <a:ext cx="8225781" cy="217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8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Monitoring transfers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F8D1-4496-4A8C-B365-CD5BB97E4C83}" type="slidenum">
              <a:rPr lang="en-NL" smtClean="0"/>
              <a:t>6</a:t>
            </a:fld>
            <a:endParaRPr lang="en-NL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1852" y="1802597"/>
            <a:ext cx="8828087" cy="100635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05-04-2022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39" y="3325613"/>
            <a:ext cx="10516511" cy="21947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98387" y="1959428"/>
            <a:ext cx="8974952" cy="245889"/>
          </a:xfrm>
          <a:prstGeom prst="rect">
            <a:avLst/>
          </a:prstGeom>
          <a:noFill/>
          <a:ln>
            <a:solidFill>
              <a:srgbClr val="EF8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Elbow Connector 7"/>
          <p:cNvCxnSpPr>
            <a:stCxn id="10" idx="1"/>
            <a:endCxn id="9" idx="1"/>
          </p:cNvCxnSpPr>
          <p:nvPr/>
        </p:nvCxnSpPr>
        <p:spPr>
          <a:xfrm rot="10800000" flipV="1">
            <a:off x="717639" y="2082372"/>
            <a:ext cx="780748" cy="2340615"/>
          </a:xfrm>
          <a:prstGeom prst="bentConnector3">
            <a:avLst>
              <a:gd name="adj1" fmla="val 129280"/>
            </a:avLst>
          </a:prstGeom>
          <a:ln w="19050">
            <a:solidFill>
              <a:srgbClr val="EF82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69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987748" y="2641795"/>
            <a:ext cx="7129107" cy="1325563"/>
          </a:xfrm>
        </p:spPr>
        <p:txBody>
          <a:bodyPr/>
          <a:lstStyle/>
          <a:p>
            <a:r>
              <a:rPr lang="en-GB" dirty="0" smtClean="0"/>
              <a:t>Demo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F8D1-4496-4A8C-B365-CD5BB97E4C83}" type="slidenum">
              <a:rPr lang="en-NL" smtClean="0"/>
              <a:t>7</a:t>
            </a:fld>
            <a:endParaRPr lang="en-NL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05-04-2022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250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FTS Use cases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F8D1-4496-4A8C-B365-CD5BB97E4C83}" type="slidenum">
              <a:rPr lang="en-NL" smtClean="0"/>
              <a:pPr/>
              <a:t>8</a:t>
            </a:fld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Experiments which produce large volumes of data</a:t>
            </a:r>
          </a:p>
          <a:p>
            <a:pPr lvl="1"/>
            <a:r>
              <a:rPr lang="en-GB" dirty="0" smtClean="0"/>
              <a:t>Need to move the data to different sites for analysis or storage</a:t>
            </a:r>
          </a:p>
          <a:p>
            <a:pPr lvl="1"/>
            <a:r>
              <a:rPr lang="en-GB" dirty="0" smtClean="0"/>
              <a:t>Able to move data in bulk</a:t>
            </a:r>
          </a:p>
          <a:p>
            <a:pPr lvl="1"/>
            <a:r>
              <a:rPr lang="en-GB" dirty="0" smtClean="0"/>
              <a:t>Can move data to tape as well as disc</a:t>
            </a:r>
            <a:endParaRPr lang="en-GB" dirty="0"/>
          </a:p>
          <a:p>
            <a:endParaRPr lang="en-GB" dirty="0" smtClean="0"/>
          </a:p>
          <a:p>
            <a:r>
              <a:rPr lang="en-GB" dirty="0"/>
              <a:t>M</a:t>
            </a:r>
            <a:r>
              <a:rPr lang="en-GB" dirty="0" smtClean="0"/>
              <a:t>anage transfers from multiple VOs</a:t>
            </a:r>
          </a:p>
          <a:p>
            <a:pPr lvl="1"/>
            <a:r>
              <a:rPr lang="en-GB" dirty="0" smtClean="0"/>
              <a:t>Either Use built in FTS optimisation or can set own limits</a:t>
            </a:r>
          </a:p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05-04-2022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270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status of FTS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F8D1-4496-4A8C-B365-CD5BB97E4C83}" type="slidenum">
              <a:rPr lang="en-NL" smtClean="0"/>
              <a:pPr/>
              <a:t>9</a:t>
            </a:fld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the process of establishing a dedicated EGI-FTS instance </a:t>
            </a:r>
          </a:p>
          <a:p>
            <a:pPr lvl="1"/>
            <a:r>
              <a:rPr lang="en-GB" dirty="0" smtClean="0"/>
              <a:t>Will be able to have an instance that caters for the needs of the community </a:t>
            </a:r>
          </a:p>
          <a:p>
            <a:pPr lvl="1"/>
            <a:r>
              <a:rPr lang="en-GB" dirty="0"/>
              <a:t>C</a:t>
            </a:r>
            <a:r>
              <a:rPr lang="en-GB" dirty="0" smtClean="0"/>
              <a:t>onfiguration was delayed by upgrade of current production service to latest version, this is now complete!</a:t>
            </a:r>
          </a:p>
          <a:p>
            <a:endParaRPr lang="en-GB" dirty="0" smtClean="0"/>
          </a:p>
          <a:p>
            <a:r>
              <a:rPr lang="en-GB" dirty="0" smtClean="0"/>
              <a:t>Access to FTS via X.509 certificates or via proxy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05-04-2022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627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334</Words>
  <Application>Microsoft Office PowerPoint</Application>
  <PresentationFormat>Widescreen</PresentationFormat>
  <Paragraphs>92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Consolas</vt:lpstr>
      <vt:lpstr>Open Sans</vt:lpstr>
      <vt:lpstr>Office Theme</vt:lpstr>
      <vt:lpstr>PowerPoint Presentation</vt:lpstr>
      <vt:lpstr>What is FTS?</vt:lpstr>
      <vt:lpstr>Key features of FTS</vt:lpstr>
      <vt:lpstr>Types of transfers</vt:lpstr>
      <vt:lpstr>Using FTS</vt:lpstr>
      <vt:lpstr>Monitoring transfers </vt:lpstr>
      <vt:lpstr>Demo</vt:lpstr>
      <vt:lpstr>FTS Use cases</vt:lpstr>
      <vt:lpstr>Current status of FTS</vt:lpstr>
      <vt:lpstr>Future plans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Dimple Sokartara</dc:creator>
  <cp:lastModifiedBy>Cooper, Rose (STFC,RAL,SC)</cp:lastModifiedBy>
  <cp:revision>165</cp:revision>
  <dcterms:created xsi:type="dcterms:W3CDTF">2021-01-21T09:54:07Z</dcterms:created>
  <dcterms:modified xsi:type="dcterms:W3CDTF">2022-04-05T13:32:58Z</dcterms:modified>
</cp:coreProperties>
</file>