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83" r:id="rId6"/>
    <p:sldId id="270" r:id="rId7"/>
    <p:sldId id="275" r:id="rId8"/>
    <p:sldId id="276" r:id="rId9"/>
    <p:sldId id="261" r:id="rId10"/>
    <p:sldId id="262" r:id="rId11"/>
    <p:sldId id="263" r:id="rId12"/>
    <p:sldId id="278" r:id="rId13"/>
    <p:sldId id="277" r:id="rId14"/>
    <p:sldId id="282" r:id="rId15"/>
    <p:sldId id="284" r:id="rId16"/>
    <p:sldId id="285" r:id="rId1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91483-4091-9046-B550-65A2BE3867E5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2F963-1D9D-EF47-9EFB-A389A1FE813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6631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Perchè</a:t>
            </a:r>
            <a:r>
              <a:rPr lang="en-US" baseline="0" dirty="0"/>
              <a:t> non </a:t>
            </a:r>
            <a:r>
              <a:rPr lang="en-US" baseline="0" dirty="0" err="1"/>
              <a:t>lanciamo</a:t>
            </a:r>
            <a:r>
              <a:rPr lang="en-US" baseline="0" dirty="0"/>
              <a:t> </a:t>
            </a:r>
            <a:r>
              <a:rPr lang="en-US" baseline="0" dirty="0" err="1"/>
              <a:t>direttamente</a:t>
            </a:r>
            <a:r>
              <a:rPr lang="en-US" baseline="0" dirty="0"/>
              <a:t> </a:t>
            </a:r>
            <a:r>
              <a:rPr lang="en-US" baseline="0" dirty="0" err="1"/>
              <a:t>il</a:t>
            </a:r>
            <a:r>
              <a:rPr lang="en-US" baseline="0" dirty="0"/>
              <a:t> </a:t>
            </a:r>
            <a:r>
              <a:rPr lang="en-US" baseline="0" dirty="0" err="1"/>
              <a:t>comando</a:t>
            </a:r>
            <a:r>
              <a:rPr lang="en-US" baseline="0" dirty="0"/>
              <a:t>, </a:t>
            </a:r>
            <a:r>
              <a:rPr lang="en-US" baseline="0" dirty="0" err="1"/>
              <a:t>invece</a:t>
            </a:r>
            <a:r>
              <a:rPr lang="en-US" baseline="0" dirty="0"/>
              <a:t> di </a:t>
            </a:r>
            <a:r>
              <a:rPr lang="en-US" baseline="0" dirty="0" err="1"/>
              <a:t>metterlo</a:t>
            </a:r>
            <a:r>
              <a:rPr lang="en-US" baseline="0" dirty="0"/>
              <a:t> prima </a:t>
            </a:r>
            <a:r>
              <a:rPr lang="en-US" baseline="0" dirty="0" err="1"/>
              <a:t>nel</a:t>
            </a:r>
            <a:r>
              <a:rPr lang="en-US" baseline="0" dirty="0"/>
              <a:t> file </a:t>
            </a:r>
            <a:r>
              <a:rPr lang="en-US" baseline="0" dirty="0" err="1"/>
              <a:t>test.com</a:t>
            </a:r>
            <a:r>
              <a:rPr lang="en-US" baseline="0" dirty="0"/>
              <a:t> ???</a:t>
            </a:r>
          </a:p>
          <a:p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si</a:t>
            </a:r>
            <a:r>
              <a:rPr lang="en-US" baseline="0" dirty="0"/>
              <a:t> </a:t>
            </a:r>
            <a:r>
              <a:rPr lang="en-US" baseline="0" dirty="0" err="1"/>
              <a:t>intende</a:t>
            </a:r>
            <a:r>
              <a:rPr lang="en-US" baseline="0" dirty="0"/>
              <a:t> per PIPE ???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D3923-1F90-5A44-8CF2-78B60CB927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91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first is an automated method for peak shift identification, and the second is the development of a machine learning model for the Physio-Random metal binding site classification.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0EF0D-5FAF-C04B-BD28-E881411EE5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27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2CF24-EA4D-D2E7-7FB0-84D850592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82048-8827-C5D8-3A31-417CB6B70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22CF8-492B-CD81-AA97-704F55B5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F955-531C-744C-B41A-49615F6E03B2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DCF19-2741-A2C4-0FF7-EBA01392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A4CD6-409A-D5E4-3F9F-8EA649B41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EFE0-ED50-9348-8AA6-A151BAE126F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4868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B853-FC4B-E9FF-3FA8-3BF3B4399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77128-AD32-BC51-BEBC-729888453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DC06E-6B23-20C8-8572-C4EA936A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F955-531C-744C-B41A-49615F6E03B2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51E71-FE11-7409-0072-DE290DEDC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F6BB1-1D18-D877-8857-40C158F0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EFE0-ED50-9348-8AA6-A151BAE126F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2247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98C916-ADA7-B53F-0FDC-FC17D2AE9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4001D-6E30-7196-0EF0-F23136F84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82F7-5DDD-AE41-41C1-4ACC43C6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F955-531C-744C-B41A-49615F6E03B2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C7044-A7EF-0463-C62C-C63C730D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CDE5C-2FC2-A8DF-BBEF-B2E3A57A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EFE0-ED50-9348-8AA6-A151BAE126F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7299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D0C3D-879A-97DC-4A08-536BCFBB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A1DDF-69D2-D8E2-E84E-B1F2C436B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2BDC6-47CF-5CDB-C6BF-953D7A47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F955-531C-744C-B41A-49615F6E03B2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AA189-FDD0-B14C-772A-90A77DD2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5607-1E9E-09C0-73A5-38DFD22E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EFE0-ED50-9348-8AA6-A151BAE126F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0557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93A7D-EDED-FABE-9848-52F9079A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621C3-4E64-5FC0-CB64-2BA566FE2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8DB32-88DF-A205-7A22-A2DC37FF9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F955-531C-744C-B41A-49615F6E03B2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39EB8-C877-ED97-C583-C1332484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F6AF0-FBA8-BF2F-37D4-E1BBCF2E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EFE0-ED50-9348-8AA6-A151BAE126F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7630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5CA89-FB4D-FE23-F5BB-8A40B9D2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28B14-0768-8F1E-FE2F-9B29D06AD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1E74B-E171-4C0B-8FF5-88B4F1094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D82E3-33B9-392D-82C2-A88EF2454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F955-531C-744C-B41A-49615F6E03B2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A3401-1D59-8190-DE48-F401B6C1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6CB4-2F6F-FBE5-A481-A94E3E808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EFE0-ED50-9348-8AA6-A151BAE126F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5316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9CACC-318A-33F3-CE39-431D66EB2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E9F31-D5BC-A0A6-6627-F581D5A03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976E6-A3E3-3BB7-14F2-AD5F78C11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F0040-40F2-F025-1623-1B9DE99633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9E7BD5-5103-0A38-91A4-164AA055A0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39EB9E-161D-13DD-22BE-4EACC711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F955-531C-744C-B41A-49615F6E03B2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E8BC93-2908-43CD-F65E-16AEC66A8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CCB83-5E09-F9B7-461D-2FB524BE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EFE0-ED50-9348-8AA6-A151BAE126F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9274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B8A0F-7A45-0F3F-A788-C4242446E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F1C1F-5466-BF19-6F7F-ABF69FC0F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F955-531C-744C-B41A-49615F6E03B2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58EE8-B1B3-BEA7-2921-71A78CC1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8F902-A629-51B5-8F1F-825B42D1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EFE0-ED50-9348-8AA6-A151BAE126F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93654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41867-AE24-43D0-5F4D-44A42B59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F955-531C-744C-B41A-49615F6E03B2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26EA0-305F-5453-B5C6-CC0D0AF37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51B4C-801F-AD80-2E94-7FC15C0F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EFE0-ED50-9348-8AA6-A151BAE126F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5803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11A07-D7F2-7398-E3A1-1931631D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30319-D195-06AC-E998-2A7325C15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485D4-34F3-294C-EDC6-9F8135FFC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8A1E7-0695-6A60-05B9-C9A1F85A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F955-531C-744C-B41A-49615F6E03B2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DA862-41F6-F8A2-8EC7-4A56264B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8C871-7F83-7AF7-F90F-F385B55F7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EFE0-ED50-9348-8AA6-A151BAE126F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56446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3F1D5-E486-ED7B-BB90-0A20C9A7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D20C4B-6733-3AD8-0A3E-976887EA1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6C4DE-C8BF-2BDD-BBC6-77A6D9AC3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FD591-F4D1-519A-6FDB-BB4D43FB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F955-531C-744C-B41A-49615F6E03B2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0399C0-602E-1A0B-5680-1DD1636E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5AD0C-5D1F-D0FA-BFC2-C70499A2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EFE0-ED50-9348-8AA6-A151BAE126F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8237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F2245-B3F9-2933-9162-3A1977942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E1753-F41C-0408-0403-936464791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FB655-B5B1-8B5E-A4D0-F95677065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BF955-531C-744C-B41A-49615F6E03B2}" type="datetimeFigureOut">
              <a:rPr lang="en-IT" smtClean="0"/>
              <a:t>20/09/22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C33BE-49F1-3694-FF89-C605B9390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8E690-8F38-0710-0B13-31A12F4C4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BEFE0-ED50-9348-8AA6-A151BAE126F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9917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tiff"/><Relationship Id="rId7" Type="http://schemas.openxmlformats.org/officeDocument/2006/relationships/image" Target="../media/image4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hyperlink" Target="http://doi.org/10.1021/acs.jcim.1c00871" TargetMode="External"/><Relationship Id="rId4" Type="http://schemas.openxmlformats.org/officeDocument/2006/relationships/image" Target="../media/image14.tiff"/><Relationship Id="rId9" Type="http://schemas.openxmlformats.org/officeDocument/2006/relationships/hyperlink" Target="http://150.217.163.155:8080/frontend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github.com/andreagia/CWL_dem1_NMR_Peak_Picking.gi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0">
            <a:extLst>
              <a:ext uri="{FF2B5EF4-FFF2-40B4-BE49-F238E27FC236}">
                <a16:creationId xmlns:a16="http://schemas.microsoft.com/office/drawing/2014/main" id="{149237BD-C7FE-6999-D906-4894CD799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7842" y="1010269"/>
            <a:ext cx="7787209" cy="131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ts val="5000"/>
              </a:lnSpc>
            </a:pP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A drug discovery pipeline integrating the processing and analysis of NMR spectra and the identification of lead compounds.</a:t>
            </a:r>
            <a:endParaRPr lang="en-IT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52" descr="logoCERM2">
            <a:extLst>
              <a:ext uri="{FF2B5EF4-FFF2-40B4-BE49-F238E27FC236}">
                <a16:creationId xmlns:a16="http://schemas.microsoft.com/office/drawing/2014/main" id="{3A33BEAF-25CC-54BB-B1E0-EAA09977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871" y="142771"/>
            <a:ext cx="1224414" cy="11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3D340434-CD05-D409-A5F9-CD95A681D6EF}"/>
              </a:ext>
            </a:extLst>
          </p:cNvPr>
          <p:cNvSpPr txBox="1"/>
          <p:nvPr/>
        </p:nvSpPr>
        <p:spPr>
          <a:xfrm>
            <a:off x="4290318" y="2843056"/>
            <a:ext cx="2964822" cy="668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it-IT" sz="2800" b="1" dirty="0">
                <a:solidFill>
                  <a:srgbClr val="660066"/>
                </a:solidFill>
                <a:latin typeface="+mj-lt"/>
              </a:rPr>
              <a:t> Andrea Giachetti </a:t>
            </a:r>
            <a:endParaRPr lang="en-US" sz="2800" b="1" dirty="0">
              <a:latin typeface="+mj-lt"/>
            </a:endParaRPr>
          </a:p>
        </p:txBody>
      </p: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13FFCF3D-6272-4F70-FC72-E0BC9D806E33}"/>
              </a:ext>
            </a:extLst>
          </p:cNvPr>
          <p:cNvSpPr txBox="1"/>
          <p:nvPr/>
        </p:nvSpPr>
        <p:spPr>
          <a:xfrm>
            <a:off x="3658270" y="3570654"/>
            <a:ext cx="4294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Avenir Book" charset="0"/>
                <a:ea typeface="Avenir Book" charset="0"/>
                <a:cs typeface="Avenir Book" charset="0"/>
              </a:rPr>
              <a:t>Magnetic</a:t>
            </a:r>
            <a:r>
              <a:rPr lang="it-IT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t-IT" dirty="0" err="1">
                <a:latin typeface="Avenir Book" charset="0"/>
                <a:ea typeface="Avenir Book" charset="0"/>
                <a:cs typeface="Avenir Book" charset="0"/>
              </a:rPr>
              <a:t>Resonance</a:t>
            </a:r>
            <a:r>
              <a:rPr lang="it-IT" dirty="0">
                <a:latin typeface="Avenir Book" charset="0"/>
                <a:ea typeface="Avenir Book" charset="0"/>
                <a:cs typeface="Avenir Book" charset="0"/>
              </a:rPr>
              <a:t> Center (CERM), CIRMMP, University of Florence, </a:t>
            </a:r>
            <a:r>
              <a:rPr lang="it-IT" dirty="0" err="1">
                <a:latin typeface="Avenir Book" charset="0"/>
                <a:ea typeface="Avenir Book" charset="0"/>
                <a:cs typeface="Avenir Book" charset="0"/>
              </a:rPr>
              <a:t>giachetti@cerm.unifi.it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6" name="Immagine 10">
            <a:extLst>
              <a:ext uri="{FF2B5EF4-FFF2-40B4-BE49-F238E27FC236}">
                <a16:creationId xmlns:a16="http://schemas.microsoft.com/office/drawing/2014/main" id="{9DE5658E-BE85-A9F1-21DD-77A033C03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934" y="2916046"/>
            <a:ext cx="3400669" cy="2717498"/>
          </a:xfrm>
          <a:prstGeom prst="rect">
            <a:avLst/>
          </a:prstGeom>
        </p:spPr>
      </p:pic>
      <p:pic>
        <p:nvPicPr>
          <p:cNvPr id="17" name="Immagine 11">
            <a:extLst>
              <a:ext uri="{FF2B5EF4-FFF2-40B4-BE49-F238E27FC236}">
                <a16:creationId xmlns:a16="http://schemas.microsoft.com/office/drawing/2014/main" id="{461FC9A4-CFA0-601B-BE65-69817DA9E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97" y="3001553"/>
            <a:ext cx="3127486" cy="28461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656470-6405-8A80-25BD-35D5C17637B7}"/>
              </a:ext>
            </a:extLst>
          </p:cNvPr>
          <p:cNvSpPr txBox="1"/>
          <p:nvPr/>
        </p:nvSpPr>
        <p:spPr>
          <a:xfrm>
            <a:off x="437074" y="5989385"/>
            <a:ext cx="3464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DM Sans" pitchFamily="2" charset="77"/>
              </a:rPr>
              <a:t>EGI Conference 2022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DFB57D-2BE5-5915-71B1-353043F5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43" y="4997485"/>
            <a:ext cx="3023097" cy="170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6793B97-035E-DC0B-D7E8-8A50F0F7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233" y="5360338"/>
            <a:ext cx="3127486" cy="122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739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3/4 – (Fid To Pipe)</a:t>
            </a:r>
          </a:p>
        </p:txBody>
      </p:sp>
      <p:cxnSp>
        <p:nvCxnSpPr>
          <p:cNvPr id="5" name="Connettore 1 4"/>
          <p:cNvCxnSpPr/>
          <p:nvPr/>
        </p:nvCxnSpPr>
        <p:spPr>
          <a:xfrm flipV="1">
            <a:off x="838200" y="1636886"/>
            <a:ext cx="100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H="1">
            <a:off x="6393446" y="1828801"/>
            <a:ext cx="0" cy="421611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9" y="2177257"/>
            <a:ext cx="5599178" cy="362703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062" y="2145358"/>
            <a:ext cx="1879736" cy="2981990"/>
          </a:xfrm>
          <a:prstGeom prst="rect">
            <a:avLst/>
          </a:prstGeom>
        </p:spPr>
      </p:pic>
      <p:sp>
        <p:nvSpPr>
          <p:cNvPr id="12" name="Ovale 11"/>
          <p:cNvSpPr/>
          <p:nvPr/>
        </p:nvSpPr>
        <p:spPr>
          <a:xfrm>
            <a:off x="1274031" y="5420189"/>
            <a:ext cx="1362844" cy="18075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D1A98A47-7A1E-8849-8981-B621699BD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911" y="1703084"/>
            <a:ext cx="3572609" cy="2102710"/>
          </a:xfrm>
          <a:prstGeom prst="rect">
            <a:avLst/>
          </a:prstGeom>
        </p:spPr>
      </p:pic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A0BE056-0510-EF4D-8F56-7329F22CF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556" y="3846371"/>
            <a:ext cx="3603917" cy="211233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1C212D4-C4D3-DB44-BB36-9EA660258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5110" y="2040431"/>
            <a:ext cx="1920198" cy="3063014"/>
          </a:xfrm>
          <a:prstGeom prst="rect">
            <a:avLst/>
          </a:prstGeom>
        </p:spPr>
      </p:pic>
      <p:sp>
        <p:nvSpPr>
          <p:cNvPr id="15" name="Ovale 14"/>
          <p:cNvSpPr/>
          <p:nvPr/>
        </p:nvSpPr>
        <p:spPr>
          <a:xfrm>
            <a:off x="5250464" y="4862766"/>
            <a:ext cx="760867" cy="26458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82906" y="5542680"/>
            <a:ext cx="2119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test.ft2 contains </a:t>
            </a:r>
            <a:r>
              <a:rPr lang="en-US" sz="1400" dirty="0">
                <a:solidFill>
                  <a:srgbClr val="00B050"/>
                </a:solidFill>
              </a:rPr>
              <a:t>signals in frequency domain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977557" y="1640321"/>
            <a:ext cx="110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.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cwl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641605" y="1648461"/>
            <a:ext cx="110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.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yml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FB44EC9-5188-B6D5-7F63-016E628D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43" y="5917376"/>
            <a:ext cx="2033081" cy="7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22F225-F465-ED07-E116-C6B909DF3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4" y="6216350"/>
            <a:ext cx="1127193" cy="63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952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4/4 – (Pipe To Peak)</a:t>
            </a:r>
          </a:p>
        </p:txBody>
      </p:sp>
      <p:cxnSp>
        <p:nvCxnSpPr>
          <p:cNvPr id="5" name="Connettore 1 4"/>
          <p:cNvCxnSpPr/>
          <p:nvPr/>
        </p:nvCxnSpPr>
        <p:spPr>
          <a:xfrm flipV="1">
            <a:off x="838200" y="1636886"/>
            <a:ext cx="100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H="1">
            <a:off x="6648631" y="1828801"/>
            <a:ext cx="0" cy="421611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8171"/>
            <a:ext cx="3203243" cy="32130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148" y="2187615"/>
            <a:ext cx="2216991" cy="2331484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 flipH="1">
            <a:off x="4318148" y="1828801"/>
            <a:ext cx="0" cy="421611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1646170" y="5052757"/>
            <a:ext cx="2508765" cy="27851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12528FD-3774-7647-902E-F23ECC6CF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49" r="12041"/>
          <a:stretch/>
        </p:blipFill>
        <p:spPr>
          <a:xfrm>
            <a:off x="6875495" y="2419921"/>
            <a:ext cx="3246554" cy="3314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23705D-A777-6B46-9B23-C5A5000D9E19}"/>
              </a:ext>
            </a:extLst>
          </p:cNvPr>
          <p:cNvSpPr txBox="1"/>
          <p:nvPr/>
        </p:nvSpPr>
        <p:spPr>
          <a:xfrm>
            <a:off x="6648631" y="1876030"/>
            <a:ext cx="454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Identification</a:t>
            </a:r>
            <a:r>
              <a:rPr lang="it-IT" sz="1400" dirty="0"/>
              <a:t> and </a:t>
            </a:r>
            <a:r>
              <a:rPr lang="it-IT" sz="1400" dirty="0" err="1"/>
              <a:t>assignement</a:t>
            </a:r>
            <a:r>
              <a:rPr lang="it-IT" sz="1400" dirty="0"/>
              <a:t> of </a:t>
            </a:r>
            <a:r>
              <a:rPr lang="it-IT" sz="1400" dirty="0" err="1"/>
              <a:t>peaks</a:t>
            </a:r>
            <a:r>
              <a:rPr lang="it-IT" sz="1400" dirty="0"/>
              <a:t> in the </a:t>
            </a:r>
            <a:r>
              <a:rPr lang="it-IT" sz="1400" dirty="0" err="1"/>
              <a:t>spectra</a:t>
            </a:r>
            <a:r>
              <a:rPr lang="it-IT" sz="1400" dirty="0"/>
              <a:t>.</a:t>
            </a:r>
            <a:endParaRPr lang="it-IT" sz="1400" strike="sngStrike" dirty="0"/>
          </a:p>
          <a:p>
            <a:r>
              <a:rPr lang="x-none" sz="1400" dirty="0"/>
              <a:t>A text file containing the peak coordinates will be created.</a:t>
            </a:r>
            <a:endParaRPr lang="it-IT" sz="1400" dirty="0"/>
          </a:p>
        </p:txBody>
      </p:sp>
      <p:sp>
        <p:nvSpPr>
          <p:cNvPr id="13" name="Ovale 12"/>
          <p:cNvSpPr/>
          <p:nvPr/>
        </p:nvSpPr>
        <p:spPr>
          <a:xfrm>
            <a:off x="5335133" y="4218433"/>
            <a:ext cx="1036792" cy="30066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973598" y="4519099"/>
            <a:ext cx="161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Peacks</a:t>
            </a:r>
            <a:r>
              <a:rPr lang="en-US" sz="1400" dirty="0">
                <a:solidFill>
                  <a:srgbClr val="00B050"/>
                </a:solidFill>
              </a:rPr>
              <a:t> coordinates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977557" y="1640321"/>
            <a:ext cx="110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.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cwl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641605" y="1648461"/>
            <a:ext cx="110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.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yml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12C03A6-31F8-DDAF-E21B-0E01D52E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43" y="5917376"/>
            <a:ext cx="2033081" cy="7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D06695-08E5-05BD-E7C8-1257C4C57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4" y="6216350"/>
            <a:ext cx="1127193" cy="63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511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6D93-57BB-8B44-9852-D1CEC2050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Peak picking </a:t>
            </a:r>
            <a:r>
              <a:rPr lang="x-none" dirty="0"/>
              <a:t>automated assignment</a:t>
            </a:r>
          </a:p>
        </p:txBody>
      </p:sp>
      <p:pic>
        <p:nvPicPr>
          <p:cNvPr id="5" name="Content Placeholder 4" descr="A picture containing dark, light, lit, looking&#10;&#10;Description automatically generated">
            <a:extLst>
              <a:ext uri="{FF2B5EF4-FFF2-40B4-BE49-F238E27FC236}">
                <a16:creationId xmlns:a16="http://schemas.microsoft.com/office/drawing/2014/main" id="{B7532A54-CBDE-5741-8C10-0ECE59E04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26" y="2717723"/>
            <a:ext cx="4228297" cy="2833723"/>
          </a:xfr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FC7950F5-FF3B-2342-8F64-9FC752E14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0" t="9843" r="8475" b="5309"/>
          <a:stretch/>
        </p:blipFill>
        <p:spPr>
          <a:xfrm>
            <a:off x="4876800" y="1300862"/>
            <a:ext cx="7315200" cy="5387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E1C6CD-0A90-4F4F-8BDB-B745CC971298}"/>
              </a:ext>
            </a:extLst>
          </p:cNvPr>
          <p:cNvSpPr txBox="1"/>
          <p:nvPr/>
        </p:nvSpPr>
        <p:spPr>
          <a:xfrm>
            <a:off x="643543" y="1834873"/>
            <a:ext cx="335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carbonic anhydrase 2, furosemide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25169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810B7-1C38-4949-8DB5-3FA7BD7E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Peak picking with </a:t>
            </a:r>
            <a:r>
              <a:rPr lang="x-none"/>
              <a:t>automated </a:t>
            </a:r>
            <a:r>
              <a:rPr lang="x-none" dirty="0"/>
              <a:t>assignment</a:t>
            </a:r>
          </a:p>
        </p:txBody>
      </p:sp>
      <p:pic>
        <p:nvPicPr>
          <p:cNvPr id="11" name="Picture 10" descr="A star in the background&#10;&#10;Description automatically generated">
            <a:extLst>
              <a:ext uri="{FF2B5EF4-FFF2-40B4-BE49-F238E27FC236}">
                <a16:creationId xmlns:a16="http://schemas.microsoft.com/office/drawing/2014/main" id="{7F6891E9-ABFB-8940-8A8C-3C1747CDF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59" y="3919702"/>
            <a:ext cx="3911600" cy="2362200"/>
          </a:xfrm>
          <a:prstGeom prst="rect">
            <a:avLst/>
          </a:prstGeom>
        </p:spPr>
      </p:pic>
      <p:pic>
        <p:nvPicPr>
          <p:cNvPr id="15" name="Picture 1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7B000229-7C96-0B45-997F-F1AB01519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826" y="1312120"/>
            <a:ext cx="6779715" cy="521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41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Through an automated peak assignment solution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52650" y="2105383"/>
            <a:ext cx="7886700" cy="3607383"/>
          </a:xfrm>
        </p:spPr>
        <p:txBody>
          <a:bodyPr anchor="ctr">
            <a:normAutofit/>
          </a:bodyPr>
          <a:lstStyle/>
          <a:p>
            <a:pPr lvl="1"/>
            <a:r>
              <a:rPr lang="en-US" sz="3200" dirty="0"/>
              <a:t>The ration behind the proposed algorithm</a:t>
            </a:r>
          </a:p>
          <a:p>
            <a:pPr lvl="1"/>
            <a:r>
              <a:rPr lang="en-US" sz="3200" dirty="0"/>
              <a:t>How this technique performs on real data</a:t>
            </a:r>
          </a:p>
          <a:p>
            <a:pPr lvl="1"/>
            <a:r>
              <a:rPr lang="en-US" sz="3200" dirty="0"/>
              <a:t>Some interesting outcomes</a:t>
            </a:r>
          </a:p>
        </p:txBody>
      </p:sp>
      <p:pic>
        <p:nvPicPr>
          <p:cNvPr id="6" name="Immagine 5" descr="CIRMP2.jpg">
            <a:extLst>
              <a:ext uri="{FF2B5EF4-FFF2-40B4-BE49-F238E27FC236}">
                <a16:creationId xmlns:a16="http://schemas.microsoft.com/office/drawing/2014/main" id="{5E240C83-1284-E14D-9BF2-B4A1EA5C8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028" y="5954612"/>
            <a:ext cx="2323917" cy="7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50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5EFD79A-5371-0978-6382-A3285B06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17" y="-2329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Web Service for automated peak assignment solution</a:t>
            </a:r>
            <a:br>
              <a:rPr lang="en-US" sz="3600" b="1" dirty="0"/>
            </a:br>
            <a:r>
              <a:rPr lang="en-US" sz="2400" b="1" dirty="0"/>
              <a:t>(under development)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11F2F-BA6D-F0C5-E93C-CFEFA3E07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09" y="3967409"/>
            <a:ext cx="2483949" cy="2216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BDA206-A53A-A391-0E69-E75621F34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740" y="4136089"/>
            <a:ext cx="2902468" cy="1451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EC709C-AC1C-879B-E57C-C0744E846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61" y="3893667"/>
            <a:ext cx="1355668" cy="13556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1C88864-0A42-AB92-5E8D-A29CC58A5111}"/>
              </a:ext>
            </a:extLst>
          </p:cNvPr>
          <p:cNvGrpSpPr/>
          <p:nvPr/>
        </p:nvGrpSpPr>
        <p:grpSpPr>
          <a:xfrm>
            <a:off x="1359600" y="1170207"/>
            <a:ext cx="3486985" cy="2466549"/>
            <a:chOff x="972523" y="1207274"/>
            <a:chExt cx="3486985" cy="2466549"/>
          </a:xfrm>
        </p:grpSpPr>
        <p:pic>
          <p:nvPicPr>
            <p:cNvPr id="1028" name="Picture 4" descr="Un'introduzione a React e React Native | Wildix">
              <a:extLst>
                <a:ext uri="{FF2B5EF4-FFF2-40B4-BE49-F238E27FC236}">
                  <a16:creationId xmlns:a16="http://schemas.microsoft.com/office/drawing/2014/main" id="{6C645E95-3EF0-3AAB-C257-C20A589AC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07" b="18891"/>
            <a:stretch/>
          </p:blipFill>
          <p:spPr bwMode="auto">
            <a:xfrm>
              <a:off x="1414854" y="1207274"/>
              <a:ext cx="2532048" cy="898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FCC5D4C-AB46-0BE8-FCB6-2298AF6B5336}"/>
                </a:ext>
              </a:extLst>
            </p:cNvPr>
            <p:cNvGrpSpPr/>
            <p:nvPr/>
          </p:nvGrpSpPr>
          <p:grpSpPr>
            <a:xfrm>
              <a:off x="972523" y="2184206"/>
              <a:ext cx="3486985" cy="1489617"/>
              <a:chOff x="1422115" y="2903839"/>
              <a:chExt cx="3486985" cy="1489617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D8736F39-DFA9-4526-1DC0-21F8877929A5}"/>
                  </a:ext>
                </a:extLst>
              </p:cNvPr>
              <p:cNvSpPr/>
              <p:nvPr/>
            </p:nvSpPr>
            <p:spPr>
              <a:xfrm>
                <a:off x="1422115" y="2903839"/>
                <a:ext cx="1061593" cy="69197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/>
                  <a:t>Router</a:t>
                </a:r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E2E468ED-6A23-DC2C-9C1A-D44D1827A19B}"/>
                  </a:ext>
                </a:extLst>
              </p:cNvPr>
              <p:cNvSpPr/>
              <p:nvPr/>
            </p:nvSpPr>
            <p:spPr>
              <a:xfrm>
                <a:off x="2597740" y="2911348"/>
                <a:ext cx="1175625" cy="68446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400" dirty="0"/>
                  <a:t>Components</a:t>
                </a: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1207C10-8267-C5FE-E124-F5A5714362FD}"/>
                  </a:ext>
                </a:extLst>
              </p:cNvPr>
              <p:cNvSpPr/>
              <p:nvPr/>
            </p:nvSpPr>
            <p:spPr>
              <a:xfrm>
                <a:off x="3847507" y="2936061"/>
                <a:ext cx="1061593" cy="68446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/>
                  <a:t>Service</a:t>
                </a: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7E732681-D1B6-23DF-9482-84C4F5B646D2}"/>
                  </a:ext>
                </a:extLst>
              </p:cNvPr>
              <p:cNvSpPr/>
              <p:nvPr/>
            </p:nvSpPr>
            <p:spPr>
              <a:xfrm>
                <a:off x="3394172" y="3708988"/>
                <a:ext cx="1506437" cy="68446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/>
                  <a:t>EventSource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F6873B-D74B-91A4-EE3F-DBFC7A9FD199}"/>
              </a:ext>
            </a:extLst>
          </p:cNvPr>
          <p:cNvGrpSpPr/>
          <p:nvPr/>
        </p:nvGrpSpPr>
        <p:grpSpPr>
          <a:xfrm>
            <a:off x="6997136" y="1191610"/>
            <a:ext cx="3135475" cy="2453799"/>
            <a:chOff x="5823307" y="1186059"/>
            <a:chExt cx="3135475" cy="2453799"/>
          </a:xfrm>
        </p:grpSpPr>
        <p:pic>
          <p:nvPicPr>
            <p:cNvPr id="1026" name="Picture 2" descr="Un esempio di servizio REST con Spring Boot &gt; Wondersys">
              <a:extLst>
                <a:ext uri="{FF2B5EF4-FFF2-40B4-BE49-F238E27FC236}">
                  <a16:creationId xmlns:a16="http://schemas.microsoft.com/office/drawing/2014/main" id="{717AAFDF-BDEC-B180-96EB-D0FC9E1A1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8806" y="1186059"/>
              <a:ext cx="1959596" cy="1030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BEFD305-1DF1-9EE8-EB1A-5144E99B25C2}"/>
                </a:ext>
              </a:extLst>
            </p:cNvPr>
            <p:cNvSpPr/>
            <p:nvPr/>
          </p:nvSpPr>
          <p:spPr>
            <a:xfrm>
              <a:off x="5823307" y="2216428"/>
              <a:ext cx="1421296" cy="68446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Controller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A9F17A9-6835-E4B9-6E0A-C4EF0FD0FED4}"/>
                </a:ext>
              </a:extLst>
            </p:cNvPr>
            <p:cNvSpPr/>
            <p:nvPr/>
          </p:nvSpPr>
          <p:spPr>
            <a:xfrm>
              <a:off x="7537486" y="2216427"/>
              <a:ext cx="1421296" cy="68446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Service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24EF465-68A1-5681-7C53-6BCE2AB8A2CA}"/>
                </a:ext>
              </a:extLst>
            </p:cNvPr>
            <p:cNvSpPr/>
            <p:nvPr/>
          </p:nvSpPr>
          <p:spPr>
            <a:xfrm>
              <a:off x="5823307" y="2955389"/>
              <a:ext cx="1421296" cy="68446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SseEmitter</a:t>
              </a:r>
            </a:p>
          </p:txBody>
        </p:sp>
      </p:grpSp>
      <p:sp>
        <p:nvSpPr>
          <p:cNvPr id="20" name="Right Arrow 19">
            <a:extLst>
              <a:ext uri="{FF2B5EF4-FFF2-40B4-BE49-F238E27FC236}">
                <a16:creationId xmlns:a16="http://schemas.microsoft.com/office/drawing/2014/main" id="{8B3C3628-D1B2-8C95-7E3D-D99DB67414C6}"/>
              </a:ext>
            </a:extLst>
          </p:cNvPr>
          <p:cNvSpPr/>
          <p:nvPr/>
        </p:nvSpPr>
        <p:spPr>
          <a:xfrm>
            <a:off x="5387548" y="2323074"/>
            <a:ext cx="1149304" cy="2945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9C80678B-C1E9-5001-EDD2-9717B94CB678}"/>
              </a:ext>
            </a:extLst>
          </p:cNvPr>
          <p:cNvSpPr/>
          <p:nvPr/>
        </p:nvSpPr>
        <p:spPr>
          <a:xfrm rot="10800000">
            <a:off x="5319454" y="2863829"/>
            <a:ext cx="1149304" cy="2945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E2AA88-BD68-2023-E473-64667AE75823}"/>
              </a:ext>
            </a:extLst>
          </p:cNvPr>
          <p:cNvSpPr txBox="1"/>
          <p:nvPr/>
        </p:nvSpPr>
        <p:spPr>
          <a:xfrm>
            <a:off x="5055229" y="1667981"/>
            <a:ext cx="2511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92929"/>
                </a:solidFill>
                <a:effectLst/>
                <a:latin typeface="source-serif-pro"/>
              </a:rPr>
              <a:t>SSE (Server-Sent Events)</a:t>
            </a:r>
            <a:endParaRPr lang="en-IT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61C60B-4FFF-7ED3-F06E-A17880FDFD87}"/>
              </a:ext>
            </a:extLst>
          </p:cNvPr>
          <p:cNvSpPr txBox="1"/>
          <p:nvPr/>
        </p:nvSpPr>
        <p:spPr>
          <a:xfrm>
            <a:off x="5404701" y="3317915"/>
            <a:ext cx="1149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92929"/>
                </a:solidFill>
                <a:latin typeface="source-serif-pro"/>
              </a:rPr>
              <a:t>HTTP</a:t>
            </a:r>
            <a:endParaRPr lang="en-IT" dirty="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E2B5661D-9FA8-1E92-78DF-11A40B932CC5}"/>
              </a:ext>
            </a:extLst>
          </p:cNvPr>
          <p:cNvSpPr/>
          <p:nvPr/>
        </p:nvSpPr>
        <p:spPr>
          <a:xfrm rot="5400000">
            <a:off x="8538856" y="3828658"/>
            <a:ext cx="631583" cy="2866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173DE971-AB36-1F61-B8D2-4E5ADBA3FD98}"/>
              </a:ext>
            </a:extLst>
          </p:cNvPr>
          <p:cNvSpPr/>
          <p:nvPr/>
        </p:nvSpPr>
        <p:spPr>
          <a:xfrm rot="16200000">
            <a:off x="8860133" y="3828658"/>
            <a:ext cx="631583" cy="2866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B5EE1555-093A-8CCA-768D-DDFA0E9EE594}"/>
              </a:ext>
            </a:extLst>
          </p:cNvPr>
          <p:cNvSpPr/>
          <p:nvPr/>
        </p:nvSpPr>
        <p:spPr>
          <a:xfrm rot="10800000">
            <a:off x="6666468" y="4748989"/>
            <a:ext cx="908228" cy="3223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8C93B2B0-B667-378E-BA75-A9440F327E05}"/>
              </a:ext>
            </a:extLst>
          </p:cNvPr>
          <p:cNvSpPr/>
          <p:nvPr/>
        </p:nvSpPr>
        <p:spPr>
          <a:xfrm rot="10800000">
            <a:off x="3603604" y="4740336"/>
            <a:ext cx="908228" cy="3223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00D88505-8D9B-F86B-E448-880A6E904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162"/>
            <a:ext cx="1429788" cy="8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B12BDC7B-E0BB-DE1B-89B9-5A4A551DF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43" y="5917376"/>
            <a:ext cx="2033081" cy="7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464FE78-EC09-6640-5813-F0F4FB4FD62E}"/>
              </a:ext>
            </a:extLst>
          </p:cNvPr>
          <p:cNvSpPr txBox="1"/>
          <p:nvPr/>
        </p:nvSpPr>
        <p:spPr>
          <a:xfrm>
            <a:off x="3722559" y="6136519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hlinkClick r:id="rId9"/>
              </a:rPr>
              <a:t>http://150.217.163.155:8080/frontend</a:t>
            </a:r>
            <a:endParaRPr lang="en-IT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6ADAD4-036C-A668-AAE0-1330656EF55D}"/>
              </a:ext>
            </a:extLst>
          </p:cNvPr>
          <p:cNvSpPr txBox="1"/>
          <p:nvPr/>
        </p:nvSpPr>
        <p:spPr>
          <a:xfrm>
            <a:off x="1448968" y="5587323"/>
            <a:ext cx="159069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Picasso Service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CF343F-B3EA-4DF7-1798-7EDCD5220509}"/>
              </a:ext>
            </a:extLst>
          </p:cNvPr>
          <p:cNvSpPr txBox="1"/>
          <p:nvPr/>
        </p:nvSpPr>
        <p:spPr>
          <a:xfrm>
            <a:off x="4838094" y="6505851"/>
            <a:ext cx="202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hlinkClick r:id="rId10"/>
              </a:rPr>
              <a:t>Picasso</a:t>
            </a:r>
            <a:r>
              <a:rPr lang="en-IT" dirty="0"/>
              <a:t> web service</a:t>
            </a:r>
          </a:p>
        </p:txBody>
      </p:sp>
    </p:spTree>
    <p:extLst>
      <p:ext uri="{BB962C8B-B14F-4D97-AF65-F5344CB8AC3E}">
        <p14:creationId xmlns:p14="http://schemas.microsoft.com/office/powerpoint/2010/main" val="2665355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AE8C381-01BA-B72C-E7C9-C688FA50F42D}"/>
              </a:ext>
            </a:extLst>
          </p:cNvPr>
          <p:cNvSpPr txBox="1"/>
          <p:nvPr/>
        </p:nvSpPr>
        <p:spPr>
          <a:xfrm>
            <a:off x="3025383" y="555343"/>
            <a:ext cx="6141233" cy="2123658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T" sz="6600" dirty="0"/>
              <a:t>Thank you for your attention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0C2782-DEFD-7E38-E8E9-0E6D16502417}"/>
              </a:ext>
            </a:extLst>
          </p:cNvPr>
          <p:cNvSpPr txBox="1"/>
          <p:nvPr/>
        </p:nvSpPr>
        <p:spPr>
          <a:xfrm>
            <a:off x="4656475" y="3429000"/>
            <a:ext cx="261276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Thank also to:</a:t>
            </a:r>
          </a:p>
          <a:p>
            <a:r>
              <a:rPr lang="en-IT" sz="2800" b="1" dirty="0"/>
              <a:t>Antonio Rosato</a:t>
            </a:r>
          </a:p>
          <a:p>
            <a:r>
              <a:rPr lang="en-IT" sz="2800" b="1" dirty="0"/>
              <a:t>Fragai Marco</a:t>
            </a:r>
          </a:p>
          <a:p>
            <a:r>
              <a:rPr lang="en-IT" sz="2800" b="1" dirty="0"/>
              <a:t>Linda Cerofilni</a:t>
            </a:r>
          </a:p>
          <a:p>
            <a:r>
              <a:rPr lang="en-IT" sz="2800" b="1" dirty="0"/>
              <a:t>Vincezo Laveglia</a:t>
            </a:r>
          </a:p>
          <a:p>
            <a:r>
              <a:rPr lang="en-IT" sz="2800" b="1" dirty="0"/>
              <a:t>Massimo Lucci</a:t>
            </a:r>
          </a:p>
        </p:txBody>
      </p:sp>
    </p:spTree>
    <p:extLst>
      <p:ext uri="{BB962C8B-B14F-4D97-AF65-F5344CB8AC3E}">
        <p14:creationId xmlns:p14="http://schemas.microsoft.com/office/powerpoint/2010/main" val="3418024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25D9C8B7-F46A-D390-F3DD-8AE6019EE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3665878"/>
            <a:ext cx="81534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it-IT" sz="2800" b="1" dirty="0">
                <a:latin typeface="+mn-lt"/>
                <a:cs typeface="Arial" panose="020B0604020202020204" pitchFamily="34" charset="0"/>
              </a:rPr>
              <a:t>Does the ligand bind?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it-IT" sz="2800" b="1" dirty="0">
                <a:latin typeface="+mn-lt"/>
                <a:cs typeface="Arial" panose="020B0604020202020204" pitchFamily="34" charset="0"/>
              </a:rPr>
              <a:t>How strongly does the ligand bind?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it-IT" sz="2800" b="1" dirty="0">
                <a:latin typeface="+mn-lt"/>
                <a:cs typeface="Arial" panose="020B0604020202020204" pitchFamily="34" charset="0"/>
              </a:rPr>
              <a:t>Where does the ligand bind?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it-IT" sz="2800" b="1" dirty="0">
                <a:latin typeface="+mn-lt"/>
                <a:cs typeface="Arial" panose="020B0604020202020204" pitchFamily="34" charset="0"/>
              </a:rPr>
              <a:t>How does the ligand bind?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199303-7E0D-F466-0BEE-355C4C8D71AC}"/>
              </a:ext>
            </a:extLst>
          </p:cNvPr>
          <p:cNvSpPr/>
          <p:nvPr/>
        </p:nvSpPr>
        <p:spPr>
          <a:xfrm>
            <a:off x="168816" y="138611"/>
            <a:ext cx="1200277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/>
              <a:t>NMR spectroscopy in drug discovery: the protein-based approach</a:t>
            </a:r>
            <a:endParaRPr lang="it-IT" sz="3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032D1-0832-84C3-6CF6-AFDD4BDDCE68}"/>
              </a:ext>
            </a:extLst>
          </p:cNvPr>
          <p:cNvSpPr/>
          <p:nvPr/>
        </p:nvSpPr>
        <p:spPr>
          <a:xfrm>
            <a:off x="504824" y="1377984"/>
            <a:ext cx="113554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</a:rPr>
              <a:t>In the protein-based approach, 2D NMR spectra are recorded on uniformly </a:t>
            </a:r>
            <a:r>
              <a:rPr lang="en-US" sz="2400" baseline="30000" dirty="0">
                <a:solidFill>
                  <a:srgbClr val="000000"/>
                </a:solidFill>
              </a:rPr>
              <a:t>15</a:t>
            </a:r>
            <a:r>
              <a:rPr lang="en-US" sz="2400" dirty="0">
                <a:solidFill>
                  <a:srgbClr val="000000"/>
                </a:solidFill>
              </a:rPr>
              <a:t>N-labeled proteins to screen libraries of chemicals</a:t>
            </a:r>
          </a:p>
          <a:p>
            <a:pPr algn="just"/>
            <a:endParaRPr lang="en-US" sz="2400" dirty="0">
              <a:solidFill>
                <a:srgbClr val="000000"/>
              </a:solidFill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Ideally, a screening methodology should answer the following questions</a:t>
            </a:r>
            <a:endParaRPr lang="it-IT" sz="2400" dirty="0"/>
          </a:p>
          <a:p>
            <a:pPr algn="just"/>
            <a:endParaRPr lang="en-US" sz="2400" dirty="0">
              <a:solidFill>
                <a:srgbClr val="000000"/>
              </a:solidFill>
            </a:endParaRPr>
          </a:p>
          <a:p>
            <a:pPr algn="just"/>
            <a:endParaRPr lang="en-US" sz="2400" dirty="0">
              <a:solidFill>
                <a:srgbClr val="000000"/>
              </a:solidFill>
            </a:endParaRPr>
          </a:p>
          <a:p>
            <a:pPr algn="just"/>
            <a:endParaRPr lang="en-US" sz="2400" dirty="0">
              <a:solidFill>
                <a:srgbClr val="000000"/>
              </a:solidFill>
            </a:endParaRPr>
          </a:p>
          <a:p>
            <a:pPr algn="just"/>
            <a:endParaRPr lang="it-IT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EA4E3-26E1-57AD-CE26-463940167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r="6799"/>
          <a:stretch/>
        </p:blipFill>
        <p:spPr>
          <a:xfrm>
            <a:off x="5657214" y="2160921"/>
            <a:ext cx="6514375" cy="469707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3E4B980-4B6B-B230-EDDA-71F366C9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73" y="6277232"/>
            <a:ext cx="1117951" cy="4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576A169-0B52-54D1-D022-11CAA71A8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1" y="6105867"/>
            <a:ext cx="1297459" cy="72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E166B5-CCB5-B8D5-23CB-669978141E55}"/>
              </a:ext>
            </a:extLst>
          </p:cNvPr>
          <p:cNvSpPr/>
          <p:nvPr/>
        </p:nvSpPr>
        <p:spPr>
          <a:xfrm>
            <a:off x="126677" y="1157439"/>
            <a:ext cx="2531877" cy="82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830605-E1F5-89C7-A2FC-5D9CE9CD2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37" y="85360"/>
            <a:ext cx="10515600" cy="719045"/>
          </a:xfrm>
        </p:spPr>
        <p:txBody>
          <a:bodyPr/>
          <a:lstStyle/>
          <a:p>
            <a:pPr algn="ctr"/>
            <a:r>
              <a:rPr lang="x-none" b="1" dirty="0"/>
              <a:t>Pipeline description</a:t>
            </a:r>
          </a:p>
        </p:txBody>
      </p:sp>
      <p:pic>
        <p:nvPicPr>
          <p:cNvPr id="6" name="Picture 2" descr="Sample preparation | The NMR Spectroscopy Facility | University of  Southampton">
            <a:extLst>
              <a:ext uri="{FF2B5EF4-FFF2-40B4-BE49-F238E27FC236}">
                <a16:creationId xmlns:a16="http://schemas.microsoft.com/office/drawing/2014/main" id="{E2E61F0A-D452-8793-CA7A-21600D11E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204" y="1668308"/>
            <a:ext cx="945129" cy="14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1.2 GHz NMR instrument">
            <a:extLst>
              <a:ext uri="{FF2B5EF4-FFF2-40B4-BE49-F238E27FC236}">
                <a16:creationId xmlns:a16="http://schemas.microsoft.com/office/drawing/2014/main" id="{4F7D695B-10BE-5A4A-1F4A-8A35CABB7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5" r="23941" b="8060"/>
          <a:stretch/>
        </p:blipFill>
        <p:spPr bwMode="auto">
          <a:xfrm>
            <a:off x="5531937" y="1419223"/>
            <a:ext cx="1483800" cy="183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5E5AE2C-6728-B81E-83FA-F27B7600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036" y="1502113"/>
            <a:ext cx="2151759" cy="15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B0F98B-FD5B-21D8-136B-5C4DB4CD9C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147"/>
          <a:stretch/>
        </p:blipFill>
        <p:spPr>
          <a:xfrm>
            <a:off x="9698916" y="4914461"/>
            <a:ext cx="1554701" cy="1531391"/>
          </a:xfrm>
          <a:prstGeom prst="rect">
            <a:avLst/>
          </a:prstGeom>
        </p:spPr>
      </p:pic>
      <p:pic>
        <p:nvPicPr>
          <p:cNvPr id="10" name="Immagine 2">
            <a:extLst>
              <a:ext uri="{FF2B5EF4-FFF2-40B4-BE49-F238E27FC236}">
                <a16:creationId xmlns:a16="http://schemas.microsoft.com/office/drawing/2014/main" id="{D71EE8B6-9732-A7E2-CD2E-E25CB4A233D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44" y="4880490"/>
            <a:ext cx="2035863" cy="16464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FFE1C9-CA9D-B980-0184-041C310F24CD}"/>
              </a:ext>
            </a:extLst>
          </p:cNvPr>
          <p:cNvSpPr txBox="1"/>
          <p:nvPr/>
        </p:nvSpPr>
        <p:spPr>
          <a:xfrm>
            <a:off x="268108" y="1302319"/>
            <a:ext cx="2249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/>
              <a:t>Protein</a:t>
            </a:r>
            <a:r>
              <a:rPr lang="it-IT" sz="2800" b="1" dirty="0"/>
              <a:t> target</a:t>
            </a:r>
            <a:endParaRPr lang="en-US" sz="2800" b="1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AD15F85-4872-6D14-E508-B39B37D5B50B}"/>
              </a:ext>
            </a:extLst>
          </p:cNvPr>
          <p:cNvSpPr/>
          <p:nvPr/>
        </p:nvSpPr>
        <p:spPr>
          <a:xfrm>
            <a:off x="69037" y="2591716"/>
            <a:ext cx="2572892" cy="954295"/>
          </a:xfrm>
          <a:prstGeom prst="round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7F86A5-FD86-D418-E58C-B523A8CB9117}"/>
              </a:ext>
            </a:extLst>
          </p:cNvPr>
          <p:cNvSpPr txBox="1"/>
          <p:nvPr/>
        </p:nvSpPr>
        <p:spPr>
          <a:xfrm>
            <a:off x="532437" y="2591904"/>
            <a:ext cx="16460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Library of</a:t>
            </a:r>
          </a:p>
          <a:p>
            <a:r>
              <a:rPr lang="it-IT" sz="2800" b="1" dirty="0" err="1"/>
              <a:t>chemicals</a:t>
            </a:r>
            <a:endParaRPr lang="en-US" sz="2800" b="1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BFD8B7B-E599-47AD-88AF-BAF0C5323B28}"/>
              </a:ext>
            </a:extLst>
          </p:cNvPr>
          <p:cNvSpPr/>
          <p:nvPr/>
        </p:nvSpPr>
        <p:spPr>
          <a:xfrm rot="1689090">
            <a:off x="2782805" y="1588847"/>
            <a:ext cx="303711" cy="342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406EB38-9796-B55F-D105-4EF565F494F7}"/>
              </a:ext>
            </a:extLst>
          </p:cNvPr>
          <p:cNvSpPr/>
          <p:nvPr/>
        </p:nvSpPr>
        <p:spPr>
          <a:xfrm rot="-1680000">
            <a:off x="2764993" y="2836609"/>
            <a:ext cx="303711" cy="342718"/>
          </a:xfrm>
          <a:prstGeom prst="rightArrow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7B31023-FF57-894F-A30D-C42455A04F5C}"/>
              </a:ext>
            </a:extLst>
          </p:cNvPr>
          <p:cNvSpPr/>
          <p:nvPr/>
        </p:nvSpPr>
        <p:spPr>
          <a:xfrm>
            <a:off x="4328141" y="2253631"/>
            <a:ext cx="890867" cy="33808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593A0026-2D2F-469E-AF12-CEE35440BB4C}"/>
              </a:ext>
            </a:extLst>
          </p:cNvPr>
          <p:cNvSpPr/>
          <p:nvPr/>
        </p:nvSpPr>
        <p:spPr>
          <a:xfrm>
            <a:off x="7281949" y="2167281"/>
            <a:ext cx="901395" cy="34271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95E636-56AD-2D21-C223-44D705440F11}"/>
              </a:ext>
            </a:extLst>
          </p:cNvPr>
          <p:cNvSpPr txBox="1"/>
          <p:nvPr/>
        </p:nvSpPr>
        <p:spPr>
          <a:xfrm>
            <a:off x="8308812" y="3964037"/>
            <a:ext cx="4059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err="1"/>
              <a:t>Automatic</a:t>
            </a:r>
            <a:r>
              <a:rPr lang="it-IT" sz="2000" b="1" dirty="0"/>
              <a:t> </a:t>
            </a:r>
            <a:r>
              <a:rPr lang="it-IT" sz="2000" b="1" dirty="0" err="1"/>
              <a:t>uploading</a:t>
            </a:r>
            <a:r>
              <a:rPr lang="it-IT" sz="2000" b="1" dirty="0"/>
              <a:t> and processing</a:t>
            </a:r>
          </a:p>
          <a:p>
            <a:pPr algn="ctr"/>
            <a:r>
              <a:rPr lang="it-IT" sz="2000" b="1" dirty="0"/>
              <a:t>By </a:t>
            </a:r>
            <a:r>
              <a:rPr lang="it-IT" sz="2000" b="1" dirty="0" err="1"/>
              <a:t>NMRPipe</a:t>
            </a:r>
            <a:r>
              <a:rPr lang="it-IT" sz="2000" b="1" dirty="0"/>
              <a:t> of </a:t>
            </a:r>
            <a:r>
              <a:rPr lang="it-IT" sz="2000" b="1" dirty="0" err="1"/>
              <a:t>raw</a:t>
            </a:r>
            <a:r>
              <a:rPr lang="it-IT" sz="2000" b="1" dirty="0"/>
              <a:t> data</a:t>
            </a:r>
            <a:endParaRPr lang="en-US" sz="2000" b="1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8DD24C2C-65D3-3CB3-0E7A-07E3B17DF85A}"/>
              </a:ext>
            </a:extLst>
          </p:cNvPr>
          <p:cNvSpPr/>
          <p:nvPr/>
        </p:nvSpPr>
        <p:spPr>
          <a:xfrm rot="10800000">
            <a:off x="8877229" y="5361007"/>
            <a:ext cx="303711" cy="34271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8C3C13-1878-B546-5F68-0054A3D3B210}"/>
              </a:ext>
            </a:extLst>
          </p:cNvPr>
          <p:cNvSpPr txBox="1"/>
          <p:nvPr/>
        </p:nvSpPr>
        <p:spPr>
          <a:xfrm>
            <a:off x="5665880" y="3964037"/>
            <a:ext cx="2699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err="1"/>
              <a:t>Automatic</a:t>
            </a:r>
            <a:r>
              <a:rPr lang="it-IT" sz="2000" b="1" dirty="0"/>
              <a:t> </a:t>
            </a:r>
            <a:r>
              <a:rPr lang="it-IT" sz="2000" b="1" dirty="0" err="1"/>
              <a:t>peak-picking</a:t>
            </a:r>
            <a:endParaRPr lang="it-IT" sz="2000" b="1" dirty="0"/>
          </a:p>
          <a:p>
            <a:pPr algn="ctr"/>
            <a:r>
              <a:rPr lang="it-IT" sz="2000" b="1" dirty="0"/>
              <a:t>of </a:t>
            </a:r>
            <a:r>
              <a:rPr lang="it-IT" sz="2000" b="1" baseline="30000" dirty="0"/>
              <a:t>1</a:t>
            </a:r>
            <a:r>
              <a:rPr lang="it-IT" sz="2000" b="1" dirty="0"/>
              <a:t>H-</a:t>
            </a:r>
            <a:r>
              <a:rPr lang="it-IT" sz="2000" b="1" baseline="30000" dirty="0"/>
              <a:t>15</a:t>
            </a:r>
            <a:r>
              <a:rPr lang="it-IT" sz="2000" b="1" dirty="0"/>
              <a:t>N HSQC </a:t>
            </a:r>
            <a:r>
              <a:rPr lang="it-IT" sz="2000" b="1" dirty="0" err="1"/>
              <a:t>spectra</a:t>
            </a:r>
            <a:endParaRPr lang="en-US" sz="2000" b="1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826078D2-862E-AE26-961B-2B12D674D9B4}"/>
              </a:ext>
            </a:extLst>
          </p:cNvPr>
          <p:cNvSpPr/>
          <p:nvPr/>
        </p:nvSpPr>
        <p:spPr>
          <a:xfrm rot="10800000">
            <a:off x="5620590" y="5342048"/>
            <a:ext cx="303711" cy="34271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794909-F1E3-1294-A5D2-9C7665EF3EEF}"/>
              </a:ext>
            </a:extLst>
          </p:cNvPr>
          <p:cNvSpPr txBox="1"/>
          <p:nvPr/>
        </p:nvSpPr>
        <p:spPr>
          <a:xfrm>
            <a:off x="3294067" y="4186758"/>
            <a:ext cx="23265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List of the </a:t>
            </a:r>
            <a:r>
              <a:rPr lang="it-IT" sz="2000" b="1" dirty="0" err="1"/>
              <a:t>residues</a:t>
            </a:r>
            <a:r>
              <a:rPr lang="it-IT" sz="2000" b="1" dirty="0"/>
              <a:t> </a:t>
            </a:r>
            <a:r>
              <a:rPr lang="it-IT" sz="2000" b="1" dirty="0" err="1"/>
              <a:t>experiencing</a:t>
            </a:r>
            <a:endParaRPr lang="it-IT" sz="2000" b="1" dirty="0"/>
          </a:p>
          <a:p>
            <a:pPr algn="ctr"/>
            <a:r>
              <a:rPr lang="it-IT" sz="2000" b="1" dirty="0"/>
              <a:t>the </a:t>
            </a:r>
            <a:r>
              <a:rPr lang="it-IT" sz="2000" b="1" dirty="0" err="1"/>
              <a:t>largest</a:t>
            </a:r>
            <a:r>
              <a:rPr lang="it-IT" sz="2000" b="1" dirty="0"/>
              <a:t> </a:t>
            </a:r>
            <a:r>
              <a:rPr lang="it-IT" sz="2000" b="1" dirty="0" err="1"/>
              <a:t>chemical</a:t>
            </a:r>
            <a:r>
              <a:rPr lang="it-IT" sz="2000" b="1" dirty="0"/>
              <a:t> </a:t>
            </a:r>
            <a:r>
              <a:rPr lang="it-IT" sz="2000" b="1" dirty="0" err="1"/>
              <a:t>shift</a:t>
            </a:r>
            <a:r>
              <a:rPr lang="it-IT" sz="2000" b="1" dirty="0"/>
              <a:t> </a:t>
            </a:r>
            <a:r>
              <a:rPr lang="it-IT" sz="2000" b="1" dirty="0" err="1"/>
              <a:t>variation</a:t>
            </a:r>
            <a:r>
              <a:rPr lang="it-IT" sz="2000" b="1" dirty="0"/>
              <a:t> for </a:t>
            </a:r>
            <a:r>
              <a:rPr lang="it-IT" sz="2000" b="1" dirty="0" err="1"/>
              <a:t>each</a:t>
            </a:r>
            <a:r>
              <a:rPr lang="it-IT" sz="2000" b="1" dirty="0"/>
              <a:t> compound of the </a:t>
            </a:r>
            <a:r>
              <a:rPr lang="it-IT" sz="2000" b="1" dirty="0" err="1"/>
              <a:t>library</a:t>
            </a:r>
            <a:endParaRPr lang="it-IT" sz="2000" b="1" dirty="0"/>
          </a:p>
          <a:p>
            <a:pPr algn="ctr"/>
            <a:r>
              <a:rPr lang="it-IT" sz="2000" b="1" dirty="0"/>
              <a:t>(CSV or JSON format)</a:t>
            </a:r>
            <a:endParaRPr lang="en-US" sz="2000" b="1" dirty="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64621E2B-2F9B-A4CA-34FE-1950E07C4E95}"/>
              </a:ext>
            </a:extLst>
          </p:cNvPr>
          <p:cNvSpPr/>
          <p:nvPr/>
        </p:nvSpPr>
        <p:spPr>
          <a:xfrm rot="10800000">
            <a:off x="2711647" y="5211531"/>
            <a:ext cx="303711" cy="34271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680946-A6E2-064B-91AF-A4CC3A478488}"/>
              </a:ext>
            </a:extLst>
          </p:cNvPr>
          <p:cNvSpPr txBox="1"/>
          <p:nvPr/>
        </p:nvSpPr>
        <p:spPr>
          <a:xfrm>
            <a:off x="654058" y="5018882"/>
            <a:ext cx="1976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Database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4659BB9-AF78-F827-8E94-2DAB5D8A7C26}"/>
              </a:ext>
            </a:extLst>
          </p:cNvPr>
          <p:cNvSpPr/>
          <p:nvPr/>
        </p:nvSpPr>
        <p:spPr>
          <a:xfrm rot="5400000">
            <a:off x="9788102" y="3064714"/>
            <a:ext cx="901395" cy="34271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6D45F5C4-54EE-77CE-B3F3-73801D8A7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" y="5746469"/>
            <a:ext cx="1976055" cy="111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268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3305585A-94E3-3353-2FB0-93B3A8C556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82" y="1069434"/>
            <a:ext cx="3425825" cy="336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3">
            <a:extLst>
              <a:ext uri="{FF2B5EF4-FFF2-40B4-BE49-F238E27FC236}">
                <a16:creationId xmlns:a16="http://schemas.microsoft.com/office/drawing/2014/main" id="{DD96CF59-DB6A-6D2B-713E-E5D36564E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79" y="855025"/>
            <a:ext cx="4277868" cy="3281477"/>
          </a:xfrm>
          <a:prstGeom prst="rect">
            <a:avLst/>
          </a:prstGeom>
        </p:spPr>
      </p:pic>
      <p:pic>
        <p:nvPicPr>
          <p:cNvPr id="7" name="Immagine 4" descr="Descrizione: fig2_LAB">
            <a:extLst>
              <a:ext uri="{FF2B5EF4-FFF2-40B4-BE49-F238E27FC236}">
                <a16:creationId xmlns:a16="http://schemas.microsoft.com/office/drawing/2014/main" id="{618C72AC-51FA-F648-8CD0-181B65153E0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579" y="4645042"/>
            <a:ext cx="5895975" cy="18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F025377E-7A93-63BA-C3CE-EE9A0F29B7B4}"/>
              </a:ext>
            </a:extLst>
          </p:cNvPr>
          <p:cNvSpPr/>
          <p:nvPr/>
        </p:nvSpPr>
        <p:spPr>
          <a:xfrm>
            <a:off x="2699839" y="1179911"/>
            <a:ext cx="86810" cy="868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7766EF88-49D4-6CBC-088C-2DB977A6D3C5}"/>
              </a:ext>
            </a:extLst>
          </p:cNvPr>
          <p:cNvSpPr/>
          <p:nvPr/>
        </p:nvSpPr>
        <p:spPr>
          <a:xfrm>
            <a:off x="2700275" y="1304479"/>
            <a:ext cx="86810" cy="86810"/>
          </a:xfrm>
          <a:prstGeom prst="ellipse">
            <a:avLst/>
          </a:prstGeom>
          <a:solidFill>
            <a:srgbClr val="252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FA7877C-5A8F-3EEA-FFBE-C0A0733D8B78}"/>
              </a:ext>
            </a:extLst>
          </p:cNvPr>
          <p:cNvSpPr txBox="1"/>
          <p:nvPr/>
        </p:nvSpPr>
        <p:spPr>
          <a:xfrm>
            <a:off x="2728984" y="1122578"/>
            <a:ext cx="11873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>
                <a:solidFill>
                  <a:srgbClr val="000000"/>
                </a:solidFill>
                <a:latin typeface="Arial" charset="0"/>
              </a:rPr>
              <a:t>Free MDM2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9720C3B-F246-A07F-D185-6D41E28F406C}"/>
              </a:ext>
            </a:extLst>
          </p:cNvPr>
          <p:cNvSpPr txBox="1"/>
          <p:nvPr/>
        </p:nvSpPr>
        <p:spPr>
          <a:xfrm>
            <a:off x="2708049" y="1253888"/>
            <a:ext cx="1123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>
                <a:solidFill>
                  <a:srgbClr val="000000"/>
                </a:solidFill>
                <a:latin typeface="Arial" charset="0"/>
              </a:rPr>
              <a:t> MDM2 in the </a:t>
            </a:r>
            <a:r>
              <a:rPr lang="it-IT" sz="700" dirty="0" err="1">
                <a:solidFill>
                  <a:srgbClr val="000000"/>
                </a:solidFill>
                <a:latin typeface="Arial" charset="0"/>
              </a:rPr>
              <a:t>presence</a:t>
            </a:r>
            <a:r>
              <a:rPr lang="it-IT" sz="700" dirty="0">
                <a:solidFill>
                  <a:srgbClr val="000000"/>
                </a:solidFill>
                <a:latin typeface="Arial" charset="0"/>
              </a:rPr>
              <a:t> of a </a:t>
            </a:r>
            <a:r>
              <a:rPr lang="it-IT" sz="700" dirty="0" err="1">
                <a:solidFill>
                  <a:srgbClr val="000000"/>
                </a:solidFill>
                <a:latin typeface="Arial" charset="0"/>
              </a:rPr>
              <a:t>ligand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E024EFE-0349-A949-FEF2-3AD3504F52AE}"/>
              </a:ext>
            </a:extLst>
          </p:cNvPr>
          <p:cNvSpPr txBox="1"/>
          <p:nvPr/>
        </p:nvSpPr>
        <p:spPr>
          <a:xfrm>
            <a:off x="5898627" y="883365"/>
            <a:ext cx="319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charset="0"/>
              </a:rPr>
              <a:t>Chemical shift </a:t>
            </a:r>
            <a:r>
              <a:rPr lang="it-IT" dirty="0" err="1">
                <a:solidFill>
                  <a:srgbClr val="000000"/>
                </a:solidFill>
                <a:latin typeface="Arial" charset="0"/>
              </a:rPr>
              <a:t>perturbation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CasellaDiTesto 13">
            <a:extLst>
              <a:ext uri="{FF2B5EF4-FFF2-40B4-BE49-F238E27FC236}">
                <a16:creationId xmlns:a16="http://schemas.microsoft.com/office/drawing/2014/main" id="{F4BA82B2-A26A-D0BA-96B7-B445D41A517A}"/>
              </a:ext>
            </a:extLst>
          </p:cNvPr>
          <p:cNvSpPr txBox="1"/>
          <p:nvPr/>
        </p:nvSpPr>
        <p:spPr>
          <a:xfrm>
            <a:off x="5699250" y="2051222"/>
            <a:ext cx="4599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Arial" charset="0"/>
              </a:rPr>
              <a:t>Residues experiencing a statistically meaningful chemical shift perturbation</a:t>
            </a:r>
            <a:endParaRPr lang="en-US" sz="1000" dirty="0"/>
          </a:p>
        </p:txBody>
      </p:sp>
      <p:sp>
        <p:nvSpPr>
          <p:cNvPr id="14" name="Ovale 12">
            <a:extLst>
              <a:ext uri="{FF2B5EF4-FFF2-40B4-BE49-F238E27FC236}">
                <a16:creationId xmlns:a16="http://schemas.microsoft.com/office/drawing/2014/main" id="{52BE782E-179A-8A02-1C5C-8AB43E43F711}"/>
              </a:ext>
            </a:extLst>
          </p:cNvPr>
          <p:cNvSpPr/>
          <p:nvPr/>
        </p:nvSpPr>
        <p:spPr>
          <a:xfrm>
            <a:off x="5670919" y="2124436"/>
            <a:ext cx="86810" cy="868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3219BBAD-80CF-6F72-4E04-FB318AB41181}"/>
              </a:ext>
            </a:extLst>
          </p:cNvPr>
          <p:cNvSpPr/>
          <p:nvPr/>
        </p:nvSpPr>
        <p:spPr>
          <a:xfrm>
            <a:off x="5714324" y="3052563"/>
            <a:ext cx="86810" cy="86810"/>
          </a:xfrm>
          <a:prstGeom prst="ellipse">
            <a:avLst/>
          </a:prstGeom>
          <a:solidFill>
            <a:srgbClr val="42F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EDD54-64FC-7AC8-BD15-C912C7F02EA5}"/>
              </a:ext>
            </a:extLst>
          </p:cNvPr>
          <p:cNvSpPr txBox="1"/>
          <p:nvPr/>
        </p:nvSpPr>
        <p:spPr>
          <a:xfrm>
            <a:off x="4722999" y="212163"/>
            <a:ext cx="3165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NMR studies on MDM2</a:t>
            </a:r>
            <a:endParaRPr lang="x-none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7A6C86-1518-3732-65F6-FD3A21849099}"/>
              </a:ext>
            </a:extLst>
          </p:cNvPr>
          <p:cNvSpPr txBox="1"/>
          <p:nvPr/>
        </p:nvSpPr>
        <p:spPr>
          <a:xfrm>
            <a:off x="2529025" y="582870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HSQC spectrum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8F11BABC-97FF-FC97-53E9-1082597E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61" y="5770605"/>
            <a:ext cx="2084158" cy="81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0A4CC06-152F-8A77-0ECE-30FCE8FF5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5675"/>
            <a:ext cx="2105745" cy="118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80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BF0A4F-3BE0-8948-897B-B6A8EFF8251B}"/>
              </a:ext>
            </a:extLst>
          </p:cNvPr>
          <p:cNvSpPr txBox="1"/>
          <p:nvPr/>
        </p:nvSpPr>
        <p:spPr>
          <a:xfrm>
            <a:off x="3007368" y="228600"/>
            <a:ext cx="517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Software used in workflow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18335-7AAB-864F-82A6-90A0C0A8E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114" y="1054918"/>
            <a:ext cx="2216108" cy="2216108"/>
          </a:xfrm>
          <a:prstGeom prst="rect">
            <a:avLst/>
          </a:prstGeom>
        </p:spPr>
      </p:pic>
      <p:pic>
        <p:nvPicPr>
          <p:cNvPr id="6" name="Immagine 5" descr="CIRMP2.jpg">
            <a:extLst>
              <a:ext uri="{FF2B5EF4-FFF2-40B4-BE49-F238E27FC236}">
                <a16:creationId xmlns:a16="http://schemas.microsoft.com/office/drawing/2014/main" id="{EEF545CF-A9F4-E44F-99DF-54AB0E381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028" y="5954612"/>
            <a:ext cx="2323917" cy="774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2071F9-C99B-E548-B5FE-5666EF30BE89}"/>
              </a:ext>
            </a:extLst>
          </p:cNvPr>
          <p:cNvSpPr txBox="1"/>
          <p:nvPr/>
        </p:nvSpPr>
        <p:spPr>
          <a:xfrm>
            <a:off x="8788465" y="3586975"/>
            <a:ext cx="31154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 err="1"/>
              <a:t>NMRPipe</a:t>
            </a:r>
            <a:r>
              <a:rPr lang="en-GB" sz="2000" dirty="0"/>
              <a:t> is an extensive software system for processing, analysing, and exploiting multidimensional NMR spectroscopic data.</a:t>
            </a:r>
            <a:endParaRPr lang="x-none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EB705D-81F9-7C40-8A6F-E5D17C9D9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695" y="723038"/>
            <a:ext cx="3843432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32EB37-0FFB-6A49-8572-7720F8D89A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35" t="16363" r="19734" b="22703"/>
          <a:stretch/>
        </p:blipFill>
        <p:spPr>
          <a:xfrm>
            <a:off x="4080285" y="1122128"/>
            <a:ext cx="4499980" cy="2630821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416B17-9EB4-5D46-A5A0-27630619B0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223"/>
          <a:stretch/>
        </p:blipFill>
        <p:spPr>
          <a:xfrm>
            <a:off x="288129" y="4312507"/>
            <a:ext cx="2480962" cy="14957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30CA78-D8AE-B042-8373-20A85BA8C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819" y="3922612"/>
            <a:ext cx="4064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7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NMRPIPE without workflow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5ACC80A-9A0C-4540-895B-E469BB1D72B4}"/>
              </a:ext>
            </a:extLst>
          </p:cNvPr>
          <p:cNvSpPr txBox="1">
            <a:spLocks/>
          </p:cNvSpPr>
          <p:nvPr/>
        </p:nvSpPr>
        <p:spPr>
          <a:xfrm>
            <a:off x="238992" y="1405586"/>
            <a:ext cx="12496800" cy="516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Run </a:t>
            </a:r>
            <a:r>
              <a:rPr lang="en-GB" dirty="0" err="1">
                <a:solidFill>
                  <a:srgbClr val="C00000"/>
                </a:solidFill>
              </a:rPr>
              <a:t>nmrpipe</a:t>
            </a:r>
            <a:r>
              <a:rPr lang="en-GB" dirty="0">
                <a:solidFill>
                  <a:srgbClr val="C00000"/>
                </a:solidFill>
              </a:rPr>
              <a:t> locally</a:t>
            </a:r>
          </a:p>
          <a:p>
            <a:r>
              <a:rPr lang="en-US" dirty="0" err="1"/>
              <a:t>Downlaod</a:t>
            </a:r>
            <a:r>
              <a:rPr lang="en-US" dirty="0"/>
              <a:t> and compile </a:t>
            </a:r>
            <a:r>
              <a:rPr lang="en-US" dirty="0" err="1"/>
              <a:t>NMRPipe</a:t>
            </a:r>
            <a:r>
              <a:rPr lang="en-US" dirty="0"/>
              <a:t> in your local computer</a:t>
            </a:r>
          </a:p>
          <a:p>
            <a:r>
              <a:rPr lang="en-US" dirty="0" err="1"/>
              <a:t>bruker</a:t>
            </a:r>
            <a:endParaRPr lang="en-US" dirty="0"/>
          </a:p>
          <a:p>
            <a:r>
              <a:rPr lang="en-US" dirty="0" err="1"/>
              <a:t>sh</a:t>
            </a:r>
            <a:r>
              <a:rPr lang="en-US" dirty="0"/>
              <a:t> </a:t>
            </a:r>
            <a:r>
              <a:rPr lang="en-US" dirty="0" err="1"/>
              <a:t>fid.com</a:t>
            </a:r>
            <a:endParaRPr lang="en-US" dirty="0"/>
          </a:p>
          <a:p>
            <a:r>
              <a:rPr lang="en-US" dirty="0" err="1"/>
              <a:t>nmrDraw</a:t>
            </a:r>
            <a:endParaRPr lang="en-US" dirty="0"/>
          </a:p>
          <a:p>
            <a:r>
              <a:rPr lang="en-US" dirty="0"/>
              <a:t>basicFT2.com -xP0 auto -yP0 90 -list &gt; </a:t>
            </a:r>
            <a:r>
              <a:rPr lang="en-US" dirty="0" err="1"/>
              <a:t>nmr.com</a:t>
            </a:r>
            <a:endParaRPr lang="en-US" dirty="0"/>
          </a:p>
          <a:p>
            <a:r>
              <a:rPr lang="en-US" dirty="0" err="1"/>
              <a:t>csh</a:t>
            </a:r>
            <a:r>
              <a:rPr lang="en-US" dirty="0"/>
              <a:t> </a:t>
            </a:r>
            <a:r>
              <a:rPr lang="en-US" dirty="0" err="1"/>
              <a:t>nmr.com</a:t>
            </a:r>
            <a:endParaRPr lang="en-US" dirty="0"/>
          </a:p>
          <a:p>
            <a:r>
              <a:rPr lang="en-US" dirty="0" err="1"/>
              <a:t>nmrDraw</a:t>
            </a:r>
            <a:endParaRPr lang="en-US" dirty="0"/>
          </a:p>
          <a:p>
            <a:r>
              <a:rPr lang="en-US" dirty="0"/>
              <a:t>pkDetect2D.tcl -in test.ft2</a:t>
            </a:r>
          </a:p>
        </p:txBody>
      </p:sp>
      <p:pic>
        <p:nvPicPr>
          <p:cNvPr id="6" name="Immagine 5" descr="CIRMP2.jpg">
            <a:extLst>
              <a:ext uri="{FF2B5EF4-FFF2-40B4-BE49-F238E27FC236}">
                <a16:creationId xmlns:a16="http://schemas.microsoft.com/office/drawing/2014/main" id="{719BB26E-F0D6-8B4D-ABC1-7413A687E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028" y="5954612"/>
            <a:ext cx="2323917" cy="7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4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3EFD2-9D67-234B-AAFA-D282230A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Workflow</a:t>
            </a:r>
            <a:endParaRPr lang="x-none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493EA86-84F4-CF40-AEE0-29F024828809}"/>
              </a:ext>
            </a:extLst>
          </p:cNvPr>
          <p:cNvSpPr txBox="1">
            <a:spLocks/>
          </p:cNvSpPr>
          <p:nvPr/>
        </p:nvSpPr>
        <p:spPr>
          <a:xfrm>
            <a:off x="187036" y="1392382"/>
            <a:ext cx="11731337" cy="5465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git clone </a:t>
            </a:r>
            <a:r>
              <a:rPr lang="en-US" dirty="0">
                <a:hlinkClick r:id="rId2"/>
              </a:rPr>
              <a:t>https://github.com/andreagia/CWL_dem1_NMR_Peak_Picking.git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Install Docker</a:t>
            </a:r>
          </a:p>
          <a:p>
            <a:r>
              <a:rPr lang="en-US" dirty="0">
                <a:solidFill>
                  <a:srgbClr val="C00000"/>
                </a:solidFill>
              </a:rPr>
              <a:t>Create </a:t>
            </a:r>
            <a:r>
              <a:rPr lang="en-US" dirty="0" err="1">
                <a:solidFill>
                  <a:srgbClr val="C00000"/>
                </a:solidFill>
              </a:rPr>
              <a:t>venv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python -m </a:t>
            </a:r>
            <a:r>
              <a:rPr lang="en-US" dirty="0" err="1"/>
              <a:t>venv</a:t>
            </a:r>
            <a:r>
              <a:rPr lang="en-US" dirty="0"/>
              <a:t> /Volumes/</a:t>
            </a:r>
            <a:r>
              <a:rPr lang="en-US" dirty="0" err="1"/>
              <a:t>SSDesterno</a:t>
            </a:r>
            <a:r>
              <a:rPr lang="en-US" dirty="0"/>
              <a:t>/test/</a:t>
            </a:r>
            <a:r>
              <a:rPr lang="en-US" dirty="0" err="1"/>
              <a:t>cwl</a:t>
            </a:r>
            <a:endParaRPr lang="en-US" dirty="0"/>
          </a:p>
          <a:p>
            <a:r>
              <a:rPr lang="en-US" dirty="0"/>
              <a:t>source /Volumes/</a:t>
            </a:r>
            <a:r>
              <a:rPr lang="en-US" dirty="0" err="1"/>
              <a:t>SSDesterno</a:t>
            </a:r>
            <a:r>
              <a:rPr lang="en-US" dirty="0"/>
              <a:t>/test/</a:t>
            </a:r>
            <a:r>
              <a:rPr lang="en-US" dirty="0" err="1"/>
              <a:t>cwl</a:t>
            </a:r>
            <a:r>
              <a:rPr lang="en-US" dirty="0"/>
              <a:t>/bin/activate</a:t>
            </a:r>
          </a:p>
          <a:p>
            <a:r>
              <a:rPr lang="en-US" dirty="0">
                <a:solidFill>
                  <a:srgbClr val="C00000"/>
                </a:solidFill>
              </a:rPr>
              <a:t>Install </a:t>
            </a:r>
            <a:r>
              <a:rPr lang="en-US" dirty="0" err="1">
                <a:solidFill>
                  <a:srgbClr val="C00000"/>
                </a:solidFill>
              </a:rPr>
              <a:t>cwl</a:t>
            </a:r>
            <a:r>
              <a:rPr lang="en-US" dirty="0">
                <a:solidFill>
                  <a:srgbClr val="C00000"/>
                </a:solidFill>
              </a:rPr>
              <a:t>-runner</a:t>
            </a:r>
          </a:p>
          <a:p>
            <a:r>
              <a:rPr lang="en-GB" dirty="0"/>
              <a:t>pip install </a:t>
            </a:r>
            <a:r>
              <a:rPr lang="en-GB" dirty="0" err="1"/>
              <a:t>cwlref</a:t>
            </a:r>
            <a:r>
              <a:rPr lang="en-GB" dirty="0"/>
              <a:t>-runner</a:t>
            </a:r>
          </a:p>
          <a:p>
            <a:r>
              <a:rPr lang="en-US" dirty="0"/>
              <a:t>source /Volumes/</a:t>
            </a:r>
            <a:r>
              <a:rPr lang="en-US" dirty="0" err="1"/>
              <a:t>SSDesterno</a:t>
            </a:r>
            <a:r>
              <a:rPr lang="en-US" dirty="0"/>
              <a:t>/test/</a:t>
            </a:r>
            <a:r>
              <a:rPr lang="en-US" dirty="0" err="1"/>
              <a:t>cwl</a:t>
            </a:r>
            <a:r>
              <a:rPr lang="en-US" dirty="0"/>
              <a:t>/bin/activate</a:t>
            </a:r>
          </a:p>
          <a:p>
            <a:r>
              <a:rPr lang="en-US" dirty="0"/>
              <a:t>cd CWL_dem1_NMR_Peak_Picking</a:t>
            </a:r>
          </a:p>
          <a:p>
            <a:r>
              <a:rPr lang="en-GB" dirty="0" err="1">
                <a:solidFill>
                  <a:srgbClr val="00B050"/>
                </a:solidFill>
              </a:rPr>
              <a:t>cwl</a:t>
            </a:r>
            <a:r>
              <a:rPr lang="en-GB" dirty="0">
                <a:solidFill>
                  <a:srgbClr val="00B050"/>
                </a:solidFill>
              </a:rPr>
              <a:t>-runner </a:t>
            </a:r>
            <a:r>
              <a:rPr lang="en-GB" dirty="0" err="1">
                <a:solidFill>
                  <a:srgbClr val="00B050"/>
                </a:solidFill>
              </a:rPr>
              <a:t>nmrpipe_workflow.cwl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err="1">
                <a:solidFill>
                  <a:srgbClr val="00B050"/>
                </a:solidFill>
              </a:rPr>
              <a:t>nmrpipe_workflow.yml</a:t>
            </a:r>
            <a:endParaRPr lang="en-GB" dirty="0">
              <a:solidFill>
                <a:srgbClr val="00B050"/>
              </a:solidFill>
            </a:endParaRPr>
          </a:p>
          <a:p>
            <a:endParaRPr lang="en-GB" dirty="0"/>
          </a:p>
        </p:txBody>
      </p:sp>
      <p:pic>
        <p:nvPicPr>
          <p:cNvPr id="5" name="Immagine 5" descr="CIRMP2.jpg">
            <a:extLst>
              <a:ext uri="{FF2B5EF4-FFF2-40B4-BE49-F238E27FC236}">
                <a16:creationId xmlns:a16="http://schemas.microsoft.com/office/drawing/2014/main" id="{5F7F707B-34AF-8B4E-A301-090F97D7C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028" y="5954612"/>
            <a:ext cx="2323917" cy="7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75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1/4 – (Bruker To Script)</a:t>
            </a:r>
          </a:p>
        </p:txBody>
      </p:sp>
      <p:cxnSp>
        <p:nvCxnSpPr>
          <p:cNvPr id="5" name="Connettore 1 4"/>
          <p:cNvCxnSpPr/>
          <p:nvPr/>
        </p:nvCxnSpPr>
        <p:spPr>
          <a:xfrm flipV="1">
            <a:off x="838200" y="1636886"/>
            <a:ext cx="108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H="1">
            <a:off x="6361550" y="1828801"/>
            <a:ext cx="0" cy="421611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94" y="2129745"/>
            <a:ext cx="3422767" cy="4063341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861" y="2115084"/>
            <a:ext cx="1943139" cy="2680535"/>
          </a:xfrm>
          <a:prstGeom prst="rect">
            <a:avLst/>
          </a:prstGeom>
        </p:spPr>
      </p:pic>
      <p:cxnSp>
        <p:nvCxnSpPr>
          <p:cNvPr id="21" name="Connettore 1 20"/>
          <p:cNvCxnSpPr/>
          <p:nvPr/>
        </p:nvCxnSpPr>
        <p:spPr>
          <a:xfrm flipH="1">
            <a:off x="3957470" y="1828801"/>
            <a:ext cx="0" cy="421611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e 22"/>
          <p:cNvSpPr/>
          <p:nvPr/>
        </p:nvSpPr>
        <p:spPr>
          <a:xfrm>
            <a:off x="1465416" y="5748983"/>
            <a:ext cx="1890431" cy="2453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106CE9-441E-D949-AFBF-3C5697667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437" y="2975483"/>
            <a:ext cx="5441871" cy="29418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06E647-0D83-6F49-B6D5-104A19063B11}"/>
              </a:ext>
            </a:extLst>
          </p:cNvPr>
          <p:cNvSpPr txBox="1"/>
          <p:nvPr/>
        </p:nvSpPr>
        <p:spPr>
          <a:xfrm>
            <a:off x="6505516" y="1750535"/>
            <a:ext cx="5425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/>
              <a:t>Conversion of raw data from Bruker Spectrometer prop</a:t>
            </a:r>
            <a:r>
              <a:rPr lang="it-IT" sz="1600" dirty="0"/>
              <a:t>rie</a:t>
            </a:r>
            <a:r>
              <a:rPr lang="x-none" sz="1600" dirty="0"/>
              <a:t>tary format, to </a:t>
            </a:r>
            <a:r>
              <a:rPr lang="it-IT" sz="1600" dirty="0"/>
              <a:t>NMRP</a:t>
            </a:r>
            <a:r>
              <a:rPr lang="x-none" sz="1600" dirty="0"/>
              <a:t>ipe format.</a:t>
            </a:r>
          </a:p>
          <a:p>
            <a:r>
              <a:rPr lang="it-IT" sz="1600" b="1" dirty="0"/>
              <a:t>1) </a:t>
            </a:r>
            <a:r>
              <a:rPr lang="it-IT" sz="1600" b="1" dirty="0" err="1"/>
              <a:t>Extracting</a:t>
            </a:r>
            <a:r>
              <a:rPr lang="it-IT" sz="1600" b="1" dirty="0"/>
              <a:t> </a:t>
            </a:r>
            <a:r>
              <a:rPr lang="it-IT" sz="1600" b="1" dirty="0" err="1"/>
              <a:t>NMRPipe</a:t>
            </a:r>
            <a:r>
              <a:rPr lang="it-IT" sz="1600" b="1" dirty="0"/>
              <a:t> </a:t>
            </a:r>
            <a:r>
              <a:rPr lang="it-IT" sz="1600" b="1" dirty="0" err="1"/>
              <a:t>conversion</a:t>
            </a:r>
            <a:r>
              <a:rPr lang="it-IT" sz="1600" b="1" dirty="0"/>
              <a:t> </a:t>
            </a:r>
            <a:r>
              <a:rPr lang="it-IT" sz="1600" b="1" dirty="0" err="1"/>
              <a:t>parameters</a:t>
            </a:r>
            <a:r>
              <a:rPr lang="it-IT" sz="1600" b="1" dirty="0"/>
              <a:t> and script </a:t>
            </a:r>
            <a:r>
              <a:rPr lang="it-IT" sz="1600" b="1" dirty="0" err="1"/>
              <a:t>creation</a:t>
            </a:r>
            <a:endParaRPr lang="it-IT" sz="1600" b="1" dirty="0"/>
          </a:p>
          <a:p>
            <a:endParaRPr lang="x-none" sz="1600" b="1" dirty="0"/>
          </a:p>
        </p:txBody>
      </p:sp>
      <p:sp>
        <p:nvSpPr>
          <p:cNvPr id="12" name="Ovale 11"/>
          <p:cNvSpPr/>
          <p:nvPr/>
        </p:nvSpPr>
        <p:spPr>
          <a:xfrm>
            <a:off x="5159155" y="4525703"/>
            <a:ext cx="778659" cy="26991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995529" y="4866174"/>
            <a:ext cx="1193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The </a:t>
            </a:r>
            <a:r>
              <a:rPr lang="en-US" sz="1400">
                <a:solidFill>
                  <a:srgbClr val="00B050"/>
                </a:solidFill>
              </a:rPr>
              <a:t>script file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977557" y="1640321"/>
            <a:ext cx="110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.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cwl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641605" y="1648461"/>
            <a:ext cx="110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.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yml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860D4CC-3DA2-3D80-F08F-59DB26D8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43" y="5917376"/>
            <a:ext cx="2033081" cy="7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4C3BEA-F59E-823B-56D7-F85A5149C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8314"/>
            <a:ext cx="1314998" cy="7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129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2/4 – (Script To Fid)</a:t>
            </a:r>
          </a:p>
        </p:txBody>
      </p:sp>
      <p:cxnSp>
        <p:nvCxnSpPr>
          <p:cNvPr id="5" name="Connettore 1 4"/>
          <p:cNvCxnSpPr/>
          <p:nvPr/>
        </p:nvCxnSpPr>
        <p:spPr>
          <a:xfrm flipV="1">
            <a:off x="838200" y="1636886"/>
            <a:ext cx="100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H="1">
            <a:off x="6648631" y="1828801"/>
            <a:ext cx="0" cy="421611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13" y="2201048"/>
            <a:ext cx="3530009" cy="4216882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 flipH="1">
            <a:off x="4270482" y="1828800"/>
            <a:ext cx="0" cy="421611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786" y="2176180"/>
            <a:ext cx="2033177" cy="2933716"/>
          </a:xfrm>
          <a:prstGeom prst="rect">
            <a:avLst/>
          </a:prstGeom>
        </p:spPr>
      </p:pic>
      <p:sp>
        <p:nvSpPr>
          <p:cNvPr id="15" name="Ovale 14"/>
          <p:cNvSpPr/>
          <p:nvPr/>
        </p:nvSpPr>
        <p:spPr>
          <a:xfrm>
            <a:off x="1422886" y="5990037"/>
            <a:ext cx="1224621" cy="23391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5" descr="CIRMP2.jpg">
            <a:extLst>
              <a:ext uri="{FF2B5EF4-FFF2-40B4-BE49-F238E27FC236}">
                <a16:creationId xmlns:a16="http://schemas.microsoft.com/office/drawing/2014/main" id="{C0159826-07FD-0F48-BB3A-3531894C5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028" y="5954612"/>
            <a:ext cx="2323917" cy="774619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6006E647-0D83-6F49-B6D5-104A19063B11}"/>
              </a:ext>
            </a:extLst>
          </p:cNvPr>
          <p:cNvSpPr txBox="1"/>
          <p:nvPr/>
        </p:nvSpPr>
        <p:spPr>
          <a:xfrm>
            <a:off x="6843300" y="1879757"/>
            <a:ext cx="5032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/>
              <a:t>Conversion of raw data from Bruker Spectrometer propetary format, to </a:t>
            </a:r>
            <a:r>
              <a:rPr lang="it-IT" sz="1600" dirty="0"/>
              <a:t>NMRP</a:t>
            </a:r>
            <a:r>
              <a:rPr lang="x-none" sz="1600" dirty="0"/>
              <a:t>ipe format.</a:t>
            </a:r>
            <a:endParaRPr lang="it-IT" sz="1600" dirty="0"/>
          </a:p>
          <a:p>
            <a:endParaRPr lang="x-none" sz="1600" dirty="0"/>
          </a:p>
          <a:p>
            <a:r>
              <a:rPr lang="it-IT" sz="1600" b="1" dirty="0"/>
              <a:t>2) Script </a:t>
            </a:r>
            <a:r>
              <a:rPr lang="it-IT" sz="1600" b="1" dirty="0" err="1"/>
              <a:t>execution</a:t>
            </a:r>
            <a:endParaRPr lang="it-IT" sz="1600" b="1" dirty="0"/>
          </a:p>
          <a:p>
            <a:endParaRPr lang="x-none" sz="1600" b="1" dirty="0"/>
          </a:p>
        </p:txBody>
      </p:sp>
      <p:sp>
        <p:nvSpPr>
          <p:cNvPr id="16" name="Ovale 15"/>
          <p:cNvSpPr/>
          <p:nvPr/>
        </p:nvSpPr>
        <p:spPr>
          <a:xfrm>
            <a:off x="5352066" y="4826646"/>
            <a:ext cx="481575" cy="20768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821908" y="5120821"/>
            <a:ext cx="1775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Directory containing the converted files</a:t>
            </a:r>
          </a:p>
        </p:txBody>
      </p:sp>
      <p:pic>
        <p:nvPicPr>
          <p:cNvPr id="17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835747-A94C-EE46-8CCD-9832F2727A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463"/>
          <a:stretch/>
        </p:blipFill>
        <p:spPr>
          <a:xfrm>
            <a:off x="6785425" y="3115911"/>
            <a:ext cx="4772166" cy="2750175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977557" y="1640321"/>
            <a:ext cx="110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.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cwl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641605" y="1648461"/>
            <a:ext cx="110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.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yml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50CDC-EBD0-A95E-597F-078C89EFD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4" y="6216350"/>
            <a:ext cx="1127193" cy="63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043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616</Words>
  <Application>Microsoft Macintosh PowerPoint</Application>
  <PresentationFormat>Widescreen</PresentationFormat>
  <Paragraphs>112</Paragraphs>
  <Slides>16</Slides>
  <Notes>2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Avenir Book</vt:lpstr>
      <vt:lpstr>Calibri</vt:lpstr>
      <vt:lpstr>Calibri Light</vt:lpstr>
      <vt:lpstr>Courier New</vt:lpstr>
      <vt:lpstr>DM Sans</vt:lpstr>
      <vt:lpstr>source-serif-pro</vt:lpstr>
      <vt:lpstr>Wingdings</vt:lpstr>
      <vt:lpstr>Office Theme</vt:lpstr>
      <vt:lpstr>PowerPoint Presentation</vt:lpstr>
      <vt:lpstr>PowerPoint Presentation</vt:lpstr>
      <vt:lpstr>Pipeline description</vt:lpstr>
      <vt:lpstr>PowerPoint Presentation</vt:lpstr>
      <vt:lpstr>PowerPoint Presentation</vt:lpstr>
      <vt:lpstr>Run NMRPIPE without workflow</vt:lpstr>
      <vt:lpstr>Run Workflow</vt:lpstr>
      <vt:lpstr>Step 1/4 – (Bruker To Script)</vt:lpstr>
      <vt:lpstr>Step 2/4 – (Script To Fid)</vt:lpstr>
      <vt:lpstr>Step 3/4 – (Fid To Pipe)</vt:lpstr>
      <vt:lpstr>Step 4/4 – (Pipe To Peak)</vt:lpstr>
      <vt:lpstr>Peak picking automated assignment</vt:lpstr>
      <vt:lpstr>Peak picking with automated assignment</vt:lpstr>
      <vt:lpstr>Through an automated peak assignment solution</vt:lpstr>
      <vt:lpstr>Web Service for automated peak assignment solution (under development)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andreagia71</dc:creator>
  <cp:lastModifiedBy>andreagia71</cp:lastModifiedBy>
  <cp:revision>4</cp:revision>
  <dcterms:created xsi:type="dcterms:W3CDTF">2022-09-15T06:36:01Z</dcterms:created>
  <dcterms:modified xsi:type="dcterms:W3CDTF">2022-09-20T14:25:17Z</dcterms:modified>
</cp:coreProperties>
</file>