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1" r:id="rId4"/>
    <p:sldMasterId id="2147483700" r:id="rId5"/>
  </p:sldMasterIdLst>
  <p:notesMasterIdLst>
    <p:notesMasterId r:id="rId23"/>
  </p:notesMasterIdLst>
  <p:sldIdLst>
    <p:sldId id="257" r:id="rId6"/>
    <p:sldId id="285" r:id="rId7"/>
    <p:sldId id="286" r:id="rId8"/>
    <p:sldId id="269" r:id="rId9"/>
    <p:sldId id="288" r:id="rId10"/>
    <p:sldId id="291" r:id="rId11"/>
    <p:sldId id="292" r:id="rId12"/>
    <p:sldId id="293" r:id="rId13"/>
    <p:sldId id="273" r:id="rId14"/>
    <p:sldId id="272" r:id="rId15"/>
    <p:sldId id="294" r:id="rId16"/>
    <p:sldId id="289" r:id="rId17"/>
    <p:sldId id="300" r:id="rId18"/>
    <p:sldId id="302" r:id="rId19"/>
    <p:sldId id="301" r:id="rId20"/>
    <p:sldId id="261" r:id="rId21"/>
    <p:sldId id="303"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3" userDrawn="1">
          <p15:clr>
            <a:srgbClr val="A4A3A4"/>
          </p15:clr>
        </p15:guide>
        <p15:guide id="2" pos="325" userDrawn="1">
          <p15:clr>
            <a:srgbClr val="A4A3A4"/>
          </p15:clr>
        </p15:guide>
        <p15:guide id="3" orient="horz" pos="3974" userDrawn="1">
          <p15:clr>
            <a:srgbClr val="A4A3A4"/>
          </p15:clr>
        </p15:guide>
        <p15:guide id="4" pos="7355" userDrawn="1">
          <p15:clr>
            <a:srgbClr val="A4A3A4"/>
          </p15:clr>
        </p15:guide>
        <p15:guide id="5" pos="3840" userDrawn="1">
          <p15:clr>
            <a:srgbClr val="A4A3A4"/>
          </p15:clr>
        </p15:guide>
        <p15:guide id="6" orient="horz" pos="867" userDrawn="1">
          <p15:clr>
            <a:srgbClr val="A4A3A4"/>
          </p15:clr>
        </p15:guide>
        <p15:guide id="7" orient="horz" pos="3634" userDrawn="1">
          <p15:clr>
            <a:srgbClr val="A4A3A4"/>
          </p15:clr>
        </p15:guide>
        <p15:guide id="8" pos="86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08900"/>
    <a:srgbClr val="000000"/>
    <a:srgbClr val="003088"/>
    <a:srgbClr val="FF6900"/>
    <a:srgbClr val="1E5DF8"/>
    <a:srgbClr val="626262"/>
    <a:srgbClr val="FFFFFF"/>
    <a:srgbClr val="00BED5"/>
    <a:srgbClr val="C13D33"/>
    <a:srgbClr val="E94D3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646"/>
    <p:restoredTop sz="94347"/>
  </p:normalViewPr>
  <p:slideViewPr>
    <p:cSldViewPr snapToGrid="0" snapToObjects="1">
      <p:cViewPr varScale="1">
        <p:scale>
          <a:sx n="111" d="100"/>
          <a:sy n="111" d="100"/>
        </p:scale>
        <p:origin x="1112" y="200"/>
      </p:cViewPr>
      <p:guideLst>
        <p:guide orient="horz" pos="323"/>
        <p:guide pos="325"/>
        <p:guide orient="horz" pos="3974"/>
        <p:guide pos="7355"/>
        <p:guide pos="3840"/>
        <p:guide orient="horz" pos="867"/>
        <p:guide orient="horz" pos="3634"/>
        <p:guide pos="86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Regular"/>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Regular"/>
              </a:defRPr>
            </a:lvl1pPr>
          </a:lstStyle>
          <a:p>
            <a:fld id="{48FE9A4A-3203-D544-A0F2-9B4A7A1B021E}" type="datetimeFigureOut">
              <a:rPr lang="en-US" smtClean="0"/>
              <a:pPr/>
              <a:t>9/19/22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Regular"/>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Regular"/>
              </a:defRPr>
            </a:lvl1pPr>
          </a:lstStyle>
          <a:p>
            <a:fld id="{C0F3BA1D-A00F-DB41-84DA-BE26C4853B35}" type="slidenum">
              <a:rPr lang="en-US" smtClean="0"/>
              <a:pPr/>
              <a:t>‹#›</a:t>
            </a:fld>
            <a:endParaRPr lang="en-US" dirty="0"/>
          </a:p>
        </p:txBody>
      </p:sp>
    </p:spTree>
    <p:extLst>
      <p:ext uri="{BB962C8B-B14F-4D97-AF65-F5344CB8AC3E}">
        <p14:creationId xmlns:p14="http://schemas.microsoft.com/office/powerpoint/2010/main" val="661868616"/>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Regular"/>
        <a:ea typeface="+mn-ea"/>
        <a:cs typeface="+mn-cs"/>
      </a:defRPr>
    </a:lvl1pPr>
    <a:lvl2pPr marL="457200" algn="l" defTabSz="914400" rtl="0" eaLnBrk="1" latinLnBrk="0" hangingPunct="1">
      <a:defRPr sz="1200" b="0" i="0" kern="1200">
        <a:solidFill>
          <a:schemeClr val="tx1"/>
        </a:solidFill>
        <a:latin typeface="Arial Regular"/>
        <a:ea typeface="+mn-ea"/>
        <a:cs typeface="+mn-cs"/>
      </a:defRPr>
    </a:lvl2pPr>
    <a:lvl3pPr marL="914400" algn="l" defTabSz="914400" rtl="0" eaLnBrk="1" latinLnBrk="0" hangingPunct="1">
      <a:defRPr sz="1200" b="0" i="0" kern="1200">
        <a:solidFill>
          <a:schemeClr val="tx1"/>
        </a:solidFill>
        <a:latin typeface="Arial Regular"/>
        <a:ea typeface="+mn-ea"/>
        <a:cs typeface="+mn-cs"/>
      </a:defRPr>
    </a:lvl3pPr>
    <a:lvl4pPr marL="1371600" algn="l" defTabSz="914400" rtl="0" eaLnBrk="1" latinLnBrk="0" hangingPunct="1">
      <a:defRPr sz="1200" b="0" i="0" kern="1200">
        <a:solidFill>
          <a:schemeClr val="tx1"/>
        </a:solidFill>
        <a:latin typeface="Arial Regular"/>
        <a:ea typeface="+mn-ea"/>
        <a:cs typeface="+mn-cs"/>
      </a:defRPr>
    </a:lvl4pPr>
    <a:lvl5pPr marL="1828800" algn="l" defTabSz="914400" rtl="0" eaLnBrk="1" latinLnBrk="0" hangingPunct="1">
      <a:defRPr sz="1200" b="0" i="0" kern="1200">
        <a:solidFill>
          <a:schemeClr val="tx1"/>
        </a:solidFill>
        <a:latin typeface="Arial Regular"/>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abstract pattern can be removed or repositioned if required. Be careful to ‘Send to Back’ so that it does not obscure any important information.</a:t>
            </a:r>
          </a:p>
          <a:p>
            <a:endParaRPr lang="en-US" dirty="0"/>
          </a:p>
        </p:txBody>
      </p:sp>
      <p:sp>
        <p:nvSpPr>
          <p:cNvPr id="4" name="Slide Number Placeholder 3"/>
          <p:cNvSpPr>
            <a:spLocks noGrp="1"/>
          </p:cNvSpPr>
          <p:nvPr>
            <p:ph type="sldNum" sz="quarter" idx="5"/>
          </p:nvPr>
        </p:nvSpPr>
        <p:spPr/>
        <p:txBody>
          <a:bodyPr/>
          <a:lstStyle/>
          <a:p>
            <a:fld id="{C0F3BA1D-A00F-DB41-84DA-BE26C4853B35}" type="slidenum">
              <a:rPr lang="en-US" smtClean="0"/>
              <a:t>1</a:t>
            </a:fld>
            <a:endParaRPr lang="en-US"/>
          </a:p>
        </p:txBody>
      </p:sp>
    </p:spTree>
    <p:extLst>
      <p:ext uri="{BB962C8B-B14F-4D97-AF65-F5344CB8AC3E}">
        <p14:creationId xmlns:p14="http://schemas.microsoft.com/office/powerpoint/2010/main" val="7926725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11:notes"/>
          <p:cNvSpPr txBox="1">
            <a:spLocks noGrp="1"/>
          </p:cNvSpPr>
          <p:nvPr>
            <p:ph type="body" idx="1"/>
          </p:nvPr>
        </p:nvSpPr>
        <p:spPr>
          <a:xfrm>
            <a:off x="514350" y="4343400"/>
            <a:ext cx="41148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61" name="Google Shape;361;p11:notes"/>
          <p:cNvSpPr>
            <a:spLocks noGrp="1" noRot="1" noChangeAspect="1"/>
          </p:cNvSpPr>
          <p:nvPr>
            <p:ph type="sldImg" idx="2"/>
          </p:nvPr>
        </p:nvSpPr>
        <p:spPr>
          <a:xfrm>
            <a:off x="-47625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GB" baseline="0" dirty="0"/>
              <a:t>Whilst browsers internally manage tokens, terminal-based tools will rely on finding tokens stored in local environment, and so it was important to define where tokens should be stored within those environments, as well as whether they should be as environment variables, files, or otherwise. The WLCG token discovery specification was published in 2021, and defines logical steps of where a tool should look for a token – if it is not found in the first place, it should move to the second and so on. This allows tools to know where to expect a token and allows clients know where they should be stored. Full details on the defined logic flow can be found in the paper for this talk</a:t>
            </a:r>
            <a:endParaRPr lang="en-GB" dirty="0"/>
          </a:p>
        </p:txBody>
      </p:sp>
      <p:sp>
        <p:nvSpPr>
          <p:cNvPr id="4" name="Slide Number Placeholder 3"/>
          <p:cNvSpPr>
            <a:spLocks noGrp="1"/>
          </p:cNvSpPr>
          <p:nvPr>
            <p:ph type="sldNum" sz="quarter" idx="5"/>
          </p:nvPr>
        </p:nvSpPr>
        <p:spPr/>
        <p:txBody>
          <a:bodyPr/>
          <a:lstStyle/>
          <a:p>
            <a:fld id="{C0F3BA1D-A00F-DB41-84DA-BE26C4853B35}" type="slidenum">
              <a:rPr lang="en-US" smtClean="0"/>
              <a:pPr/>
              <a:t>15</a:t>
            </a:fld>
            <a:endParaRPr lang="en-US" dirty="0"/>
          </a:p>
        </p:txBody>
      </p:sp>
    </p:spTree>
    <p:extLst>
      <p:ext uri="{BB962C8B-B14F-4D97-AF65-F5344CB8AC3E}">
        <p14:creationId xmlns:p14="http://schemas.microsoft.com/office/powerpoint/2010/main" val="23523681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d82ede6c86_0_6:notes"/>
          <p:cNvSpPr>
            <a:spLocks noGrp="1" noRot="1" noChangeAspect="1"/>
          </p:cNvSpPr>
          <p:nvPr>
            <p:ph type="sldImg" idx="2"/>
          </p:nvPr>
        </p:nvSpPr>
        <p:spPr>
          <a:xfrm>
            <a:off x="-47625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d82ede6c86_0_6:notes"/>
          <p:cNvSpPr txBox="1">
            <a:spLocks noGrp="1"/>
          </p:cNvSpPr>
          <p:nvPr>
            <p:ph type="body" idx="1"/>
          </p:nvPr>
        </p:nvSpPr>
        <p:spPr>
          <a:xfrm>
            <a:off x="514350" y="4343400"/>
            <a:ext cx="41148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In order to test the previously</a:t>
            </a:r>
            <a:r>
              <a:rPr lang="en-GB" baseline="0" dirty="0"/>
              <a:t> discussed concepts and support DOMA activities, the first scenario focussed on was the RUCIO managed data transfer, which is common to many LHC experiments and depicted here. </a:t>
            </a:r>
          </a:p>
          <a:p>
            <a:pPr marL="0" lvl="0" indent="0" algn="l" rtl="0">
              <a:spcBef>
                <a:spcPts val="0"/>
              </a:spcBef>
              <a:spcAft>
                <a:spcPts val="0"/>
              </a:spcAft>
              <a:buNone/>
            </a:pPr>
            <a:r>
              <a:rPr lang="en-GB" baseline="0" dirty="0"/>
              <a:t>In this scenario, the identity RUCIO obtains from IAM will be delegated to FTS in order to manage a third-party transfer between two storage elements. </a:t>
            </a:r>
          </a:p>
          <a:p>
            <a:pPr marL="0" lvl="0" indent="0" algn="l" rtl="0">
              <a:spcBef>
                <a:spcPts val="0"/>
              </a:spcBef>
              <a:spcAft>
                <a:spcPts val="0"/>
              </a:spcAft>
              <a:buNone/>
            </a:pPr>
            <a:r>
              <a:rPr lang="en-GB" baseline="0" dirty="0"/>
              <a:t>The flow begins with RUCIO submitting a token request to the IAM via the client credentials </a:t>
            </a:r>
            <a:r>
              <a:rPr lang="en-GB" baseline="0" dirty="0" err="1"/>
              <a:t>floq</a:t>
            </a:r>
            <a:r>
              <a:rPr lang="en-GB" baseline="0" dirty="0"/>
              <a:t>, specifically requesting that the audience claim in the token be restricted to the FTS service. Once RUCIO obtains the token from IAM, it will then submit a transfer job to FTS whilst including the token in the request.</a:t>
            </a:r>
          </a:p>
          <a:p>
            <a:pPr marL="0" lvl="0" indent="0" algn="l" rtl="0">
              <a:spcBef>
                <a:spcPts val="0"/>
              </a:spcBef>
              <a:spcAft>
                <a:spcPts val="0"/>
              </a:spcAft>
              <a:buNone/>
            </a:pPr>
            <a:r>
              <a:rPr lang="en-GB" baseline="0" dirty="0"/>
              <a:t>When FTS creates the transfer job, it must then in turn start a new token exchange with the IAM, as the FTS audience from the token from RUCIO may not grant the permissions required for read and write at the storage elements. FTS therefore exchanges the received token at the IAM for an access token and a refresh token, which it will use then to manage the transfer. In this step, FTS requests the scopes required to access the data and restricts the audience to of the issued tokens to the target storage elements. The obtained access token is used to submit the </a:t>
            </a:r>
            <a:r>
              <a:rPr lang="en-GB" baseline="0" dirty="0" err="1"/>
              <a:t>thurd</a:t>
            </a:r>
            <a:r>
              <a:rPr lang="en-GB" baseline="0" dirty="0"/>
              <a:t>-party transfer to one storage element and throughout the process for the data transfer amongst the elements. The refresh token can be used by FTS throughout the process to obtain a fresh access token from the IAM should it be needed, for example if the process takes longer than the lifetime of the original access token.</a:t>
            </a:r>
          </a:p>
          <a:p>
            <a:pPr marL="0" lvl="0" indent="0" algn="l" rtl="0">
              <a:spcBef>
                <a:spcPts val="0"/>
              </a:spcBef>
              <a:spcAft>
                <a:spcPts val="0"/>
              </a:spcAft>
              <a:buNone/>
            </a:pPr>
            <a:endParaRPr lang="en-GB" baseline="0" dirty="0"/>
          </a:p>
          <a:p>
            <a:pPr marL="0" lvl="0" indent="0" algn="l" rtl="0">
              <a:spcBef>
                <a:spcPts val="0"/>
              </a:spcBef>
              <a:spcAft>
                <a:spcPts val="0"/>
              </a:spcAft>
              <a:buNone/>
            </a:pPr>
            <a:r>
              <a:rPr lang="en-GB" baseline="0" dirty="0"/>
              <a:t>The successful testing of this flow and publication of the discoverability schema demonstrate the significant progress made towards the goal of submitting jobs authorised with WLCG tokens within 2021. Whilst much work remains to align the community on a realistic timeline for a full transition, this will be the focus of work over the coming months whilst in parallel the development and testing of these token based workflows will continue.</a:t>
            </a: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15:notes"/>
          <p:cNvSpPr txBox="1">
            <a:spLocks noGrp="1"/>
          </p:cNvSpPr>
          <p:nvPr>
            <p:ph type="body" idx="1"/>
          </p:nvPr>
        </p:nvSpPr>
        <p:spPr>
          <a:xfrm>
            <a:off x="514350" y="4343400"/>
            <a:ext cx="41148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78" name="Google Shape;378;p15:notes"/>
          <p:cNvSpPr>
            <a:spLocks noGrp="1" noRot="1" noChangeAspect="1"/>
          </p:cNvSpPr>
          <p:nvPr>
            <p:ph type="sldImg" idx="2"/>
          </p:nvPr>
        </p:nvSpPr>
        <p:spPr>
          <a:xfrm>
            <a:off x="-47625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F3BA1D-A00F-DB41-84DA-BE26C4853B35}" type="slidenum">
              <a:rPr lang="en-US" smtClean="0"/>
              <a:pPr/>
              <a:t>4</a:t>
            </a:fld>
            <a:endParaRPr lang="en-US" dirty="0"/>
          </a:p>
        </p:txBody>
      </p:sp>
    </p:spTree>
    <p:extLst>
      <p:ext uri="{BB962C8B-B14F-4D97-AF65-F5344CB8AC3E}">
        <p14:creationId xmlns:p14="http://schemas.microsoft.com/office/powerpoint/2010/main" val="42374638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0F3BA1D-A00F-DB41-84DA-BE26C4853B35}" type="slidenum">
              <a:rPr lang="en-US" smtClean="0"/>
              <a:pPr/>
              <a:t>6</a:t>
            </a:fld>
            <a:endParaRPr lang="en-US" dirty="0"/>
          </a:p>
        </p:txBody>
      </p:sp>
    </p:spTree>
    <p:extLst>
      <p:ext uri="{BB962C8B-B14F-4D97-AF65-F5344CB8AC3E}">
        <p14:creationId xmlns:p14="http://schemas.microsoft.com/office/powerpoint/2010/main" val="28930743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0F3BA1D-A00F-DB41-84DA-BE26C4853B35}" type="slidenum">
              <a:rPr lang="en-US" smtClean="0"/>
              <a:pPr/>
              <a:t>8</a:t>
            </a:fld>
            <a:endParaRPr lang="en-US" dirty="0"/>
          </a:p>
        </p:txBody>
      </p:sp>
    </p:spTree>
    <p:extLst>
      <p:ext uri="{BB962C8B-B14F-4D97-AF65-F5344CB8AC3E}">
        <p14:creationId xmlns:p14="http://schemas.microsoft.com/office/powerpoint/2010/main" val="39107677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abstract pattern can be removed or repositioned if required. Be careful to ‘Send to Back’ so that it does not obscure any important information.</a:t>
            </a:r>
          </a:p>
          <a:p>
            <a:endParaRPr lang="en-US" dirty="0"/>
          </a:p>
        </p:txBody>
      </p:sp>
      <p:sp>
        <p:nvSpPr>
          <p:cNvPr id="4" name="Slide Number Placeholder 3"/>
          <p:cNvSpPr>
            <a:spLocks noGrp="1"/>
          </p:cNvSpPr>
          <p:nvPr>
            <p:ph type="sldNum" sz="quarter" idx="5"/>
          </p:nvPr>
        </p:nvSpPr>
        <p:spPr/>
        <p:txBody>
          <a:bodyPr/>
          <a:lstStyle/>
          <a:p>
            <a:fld id="{C0F3BA1D-A00F-DB41-84DA-BE26C4853B35}" type="slidenum">
              <a:rPr lang="en-US" smtClean="0"/>
              <a:t>9</a:t>
            </a:fld>
            <a:endParaRPr lang="en-US"/>
          </a:p>
        </p:txBody>
      </p:sp>
    </p:spTree>
    <p:extLst>
      <p:ext uri="{BB962C8B-B14F-4D97-AF65-F5344CB8AC3E}">
        <p14:creationId xmlns:p14="http://schemas.microsoft.com/office/powerpoint/2010/main" val="33759107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abstract pattern can be removed or repositioned if required. Be careful to ‘Send to Back’ so that it does not obscure any important information.</a:t>
            </a:r>
          </a:p>
          <a:p>
            <a:endParaRPr lang="en-US" dirty="0"/>
          </a:p>
        </p:txBody>
      </p:sp>
      <p:sp>
        <p:nvSpPr>
          <p:cNvPr id="4" name="Slide Number Placeholder 3"/>
          <p:cNvSpPr>
            <a:spLocks noGrp="1"/>
          </p:cNvSpPr>
          <p:nvPr>
            <p:ph type="sldNum" sz="quarter" idx="5"/>
          </p:nvPr>
        </p:nvSpPr>
        <p:spPr/>
        <p:txBody>
          <a:bodyPr/>
          <a:lstStyle/>
          <a:p>
            <a:fld id="{C0F3BA1D-A00F-DB41-84DA-BE26C4853B35}" type="slidenum">
              <a:rPr lang="en-US" smtClean="0"/>
              <a:t>10</a:t>
            </a:fld>
            <a:endParaRPr lang="en-US"/>
          </a:p>
        </p:txBody>
      </p:sp>
    </p:spTree>
    <p:extLst>
      <p:ext uri="{BB962C8B-B14F-4D97-AF65-F5344CB8AC3E}">
        <p14:creationId xmlns:p14="http://schemas.microsoft.com/office/powerpoint/2010/main" val="25004638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IAM images come from GitHub, will move to the CERN docker in the future</a:t>
            </a:r>
          </a:p>
          <a:p>
            <a:r>
              <a:rPr lang="en-US" dirty="0"/>
              <a:t>CERN Gitlab for the configuration</a:t>
            </a:r>
          </a:p>
          <a:p>
            <a:r>
              <a:rPr lang="en-US" dirty="0"/>
              <a:t>Deployed with </a:t>
            </a:r>
            <a:r>
              <a:rPr lang="en-US" dirty="0" err="1"/>
              <a:t>Kubectl</a:t>
            </a:r>
            <a:endParaRPr lang="en-US" dirty="0"/>
          </a:p>
          <a:p>
            <a:endParaRPr lang="en-US" dirty="0"/>
          </a:p>
          <a:p>
            <a:r>
              <a:rPr lang="en-US" dirty="0"/>
              <a:t>Instances can interface with the CERN HR DB with a standard API call</a:t>
            </a:r>
          </a:p>
          <a:p>
            <a:r>
              <a:rPr lang="en-US" dirty="0"/>
              <a:t>This is why IAM needs to be hosted at CERN – can only access the CERN HR DB from services at CERN, or hosted on CERN resources</a:t>
            </a:r>
          </a:p>
          <a:p>
            <a:endParaRPr lang="en-US" dirty="0"/>
          </a:p>
          <a:p>
            <a:r>
              <a:rPr lang="en-US" dirty="0" err="1"/>
              <a:t>Openshift</a:t>
            </a:r>
            <a:r>
              <a:rPr lang="en-US" dirty="0"/>
              <a:t> makes the service scalable, allowing things to ramp up with usage.</a:t>
            </a:r>
          </a:p>
        </p:txBody>
      </p:sp>
      <p:sp>
        <p:nvSpPr>
          <p:cNvPr id="4" name="Slide Number Placeholder 3"/>
          <p:cNvSpPr>
            <a:spLocks noGrp="1"/>
          </p:cNvSpPr>
          <p:nvPr>
            <p:ph type="sldNum" sz="quarter" idx="5"/>
          </p:nvPr>
        </p:nvSpPr>
        <p:spPr/>
        <p:txBody>
          <a:bodyPr/>
          <a:lstStyle/>
          <a:p>
            <a:fld id="{C0F3BA1D-A00F-DB41-84DA-BE26C4853B35}" type="slidenum">
              <a:rPr lang="en-US" smtClean="0"/>
              <a:pPr/>
              <a:t>11</a:t>
            </a:fld>
            <a:endParaRPr lang="en-US" dirty="0"/>
          </a:p>
        </p:txBody>
      </p:sp>
    </p:spTree>
    <p:extLst>
      <p:ext uri="{BB962C8B-B14F-4D97-AF65-F5344CB8AC3E}">
        <p14:creationId xmlns:p14="http://schemas.microsoft.com/office/powerpoint/2010/main" val="36912845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Different to other implementations as it does not allow external user identities, but for CERN users it makes sense as all will have a CERN account and ensures that identity vetting is all done through CERN</a:t>
            </a:r>
          </a:p>
          <a:p>
            <a:r>
              <a:rPr lang="en-US" dirty="0"/>
              <a:t>The CERN </a:t>
            </a:r>
            <a:r>
              <a:rPr lang="en-US" dirty="0" err="1"/>
              <a:t>sso</a:t>
            </a:r>
            <a:r>
              <a:rPr lang="en-US" dirty="0"/>
              <a:t> will also be used to validate VO membership</a:t>
            </a:r>
          </a:p>
        </p:txBody>
      </p:sp>
      <p:sp>
        <p:nvSpPr>
          <p:cNvPr id="4" name="Slide Number Placeholder 3"/>
          <p:cNvSpPr>
            <a:spLocks noGrp="1"/>
          </p:cNvSpPr>
          <p:nvPr>
            <p:ph type="sldNum" sz="quarter" idx="5"/>
          </p:nvPr>
        </p:nvSpPr>
        <p:spPr/>
        <p:txBody>
          <a:bodyPr/>
          <a:lstStyle/>
          <a:p>
            <a:fld id="{C0F3BA1D-A00F-DB41-84DA-BE26C4853B35}" type="slidenum">
              <a:rPr lang="en-US" smtClean="0"/>
              <a:pPr/>
              <a:t>12</a:t>
            </a:fld>
            <a:endParaRPr lang="en-US" dirty="0"/>
          </a:p>
        </p:txBody>
      </p:sp>
    </p:spTree>
    <p:extLst>
      <p:ext uri="{BB962C8B-B14F-4D97-AF65-F5344CB8AC3E}">
        <p14:creationId xmlns:p14="http://schemas.microsoft.com/office/powerpoint/2010/main" val="31008302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GB" dirty="0"/>
              <a:t>WLCG authorization will use JSON Web</a:t>
            </a:r>
            <a:r>
              <a:rPr lang="en-GB" baseline="0" dirty="0"/>
              <a:t> Tokens, following the WLCG token schema first published in 2019. The schema enabled people to begin enhancement work and can be viewed in more detail on </a:t>
            </a:r>
            <a:r>
              <a:rPr lang="en-GB" baseline="0" dirty="0" err="1"/>
              <a:t>Zenodo</a:t>
            </a:r>
            <a:r>
              <a:rPr lang="en-GB" baseline="0" dirty="0"/>
              <a:t>. The token schema largely sticks to standards and is based upon the schema used by </a:t>
            </a:r>
            <a:r>
              <a:rPr lang="en-GB" baseline="0" dirty="0" err="1"/>
              <a:t>SciTokens</a:t>
            </a:r>
            <a:r>
              <a:rPr lang="en-GB" baseline="0" dirty="0"/>
              <a:t>. However the WLCG schema importantly addresses some WLCG specific requirements by defining additional claims to communicate identity and authorization information from the VO and issuer. Alongside defining the content of the JWTs, the schema also defines recommended lifetimes for different tokens in the ecosystem.</a:t>
            </a:r>
            <a:endParaRPr lang="en-GB" dirty="0"/>
          </a:p>
        </p:txBody>
      </p:sp>
      <p:sp>
        <p:nvSpPr>
          <p:cNvPr id="4" name="Slide Number Placeholder 3"/>
          <p:cNvSpPr>
            <a:spLocks noGrp="1"/>
          </p:cNvSpPr>
          <p:nvPr>
            <p:ph type="sldNum" sz="quarter" idx="5"/>
          </p:nvPr>
        </p:nvSpPr>
        <p:spPr/>
        <p:txBody>
          <a:bodyPr/>
          <a:lstStyle/>
          <a:p>
            <a:fld id="{C0F3BA1D-A00F-DB41-84DA-BE26C4853B35}" type="slidenum">
              <a:rPr lang="en-US" smtClean="0"/>
              <a:pPr/>
              <a:t>13</a:t>
            </a:fld>
            <a:endParaRPr lang="en-US" dirty="0"/>
          </a:p>
        </p:txBody>
      </p:sp>
    </p:spTree>
    <p:extLst>
      <p:ext uri="{BB962C8B-B14F-4D97-AF65-F5344CB8AC3E}">
        <p14:creationId xmlns:p14="http://schemas.microsoft.com/office/powerpoint/2010/main" val="25867943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CAE69-592D-6D48-8D37-1AF709B0432E}"/>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1ECE34F9-FD31-954C-90A9-25364BF3A31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31381E6B-7D41-F84E-B286-61EBCE0535F6}"/>
              </a:ext>
            </a:extLst>
          </p:cNvPr>
          <p:cNvSpPr>
            <a:spLocks noGrp="1"/>
          </p:cNvSpPr>
          <p:nvPr>
            <p:ph type="dt" sz="half" idx="10"/>
          </p:nvPr>
        </p:nvSpPr>
        <p:spPr/>
        <p:txBody>
          <a:bodyPr/>
          <a:lstStyle/>
          <a:p>
            <a:fld id="{14BD68BC-1AD8-B640-8B1E-602BF3073AFD}" type="datetimeFigureOut">
              <a:rPr lang="en-US" smtClean="0"/>
              <a:t>9/19/22</a:t>
            </a:fld>
            <a:endParaRPr lang="en-US"/>
          </a:p>
        </p:txBody>
      </p:sp>
      <p:sp>
        <p:nvSpPr>
          <p:cNvPr id="5" name="Footer Placeholder 4">
            <a:extLst>
              <a:ext uri="{FF2B5EF4-FFF2-40B4-BE49-F238E27FC236}">
                <a16:creationId xmlns:a16="http://schemas.microsoft.com/office/drawing/2014/main" id="{73CE29A8-E8C2-784C-9495-F0D437E955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4039A4-CB11-B346-94E7-20D66FCAC610}"/>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2293706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D39B2-85B2-8A4B-8008-EE871C7A57DC}"/>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562A1684-4147-4E4A-BE1D-647E280F6815}"/>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1E7061D-97DA-5D45-A717-D8A7EEF03D1B}"/>
              </a:ext>
            </a:extLst>
          </p:cNvPr>
          <p:cNvSpPr>
            <a:spLocks noGrp="1"/>
          </p:cNvSpPr>
          <p:nvPr>
            <p:ph type="dt" sz="half" idx="10"/>
          </p:nvPr>
        </p:nvSpPr>
        <p:spPr/>
        <p:txBody>
          <a:bodyPr/>
          <a:lstStyle/>
          <a:p>
            <a:fld id="{14BD68BC-1AD8-B640-8B1E-602BF3073AFD}" type="datetimeFigureOut">
              <a:rPr lang="en-US" smtClean="0"/>
              <a:t>9/19/22</a:t>
            </a:fld>
            <a:endParaRPr lang="en-US"/>
          </a:p>
        </p:txBody>
      </p:sp>
      <p:sp>
        <p:nvSpPr>
          <p:cNvPr id="5" name="Footer Placeholder 4">
            <a:extLst>
              <a:ext uri="{FF2B5EF4-FFF2-40B4-BE49-F238E27FC236}">
                <a16:creationId xmlns:a16="http://schemas.microsoft.com/office/drawing/2014/main" id="{F08C7700-26C6-804B-9BEF-4E4886CEB3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8D442D-6AED-C347-A737-1092964EAE82}"/>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17491457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CF360F0-A2C2-BC4E-AC8F-28FB5C10E34A}"/>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635D444D-2CB3-C84E-AFAB-6E36673058E8}"/>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1CCCC5E-1493-D445-AD8B-A3A5697A2531}"/>
              </a:ext>
            </a:extLst>
          </p:cNvPr>
          <p:cNvSpPr>
            <a:spLocks noGrp="1"/>
          </p:cNvSpPr>
          <p:nvPr>
            <p:ph type="dt" sz="half" idx="10"/>
          </p:nvPr>
        </p:nvSpPr>
        <p:spPr/>
        <p:txBody>
          <a:bodyPr/>
          <a:lstStyle/>
          <a:p>
            <a:fld id="{14BD68BC-1AD8-B640-8B1E-602BF3073AFD}" type="datetimeFigureOut">
              <a:rPr lang="en-US" smtClean="0"/>
              <a:t>9/19/22</a:t>
            </a:fld>
            <a:endParaRPr lang="en-US"/>
          </a:p>
        </p:txBody>
      </p:sp>
      <p:sp>
        <p:nvSpPr>
          <p:cNvPr id="5" name="Footer Placeholder 4">
            <a:extLst>
              <a:ext uri="{FF2B5EF4-FFF2-40B4-BE49-F238E27FC236}">
                <a16:creationId xmlns:a16="http://schemas.microsoft.com/office/drawing/2014/main" id="{0036B37B-4148-1847-B7D0-E506A8B43B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948933-1B9F-6140-A9E4-6AC0E5BF3C61}"/>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36006703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01614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2_Two Content">
  <p:cSld name="2_Two Content">
    <p:spTree>
      <p:nvGrpSpPr>
        <p:cNvPr id="1" name="Shape 30"/>
        <p:cNvGrpSpPr/>
        <p:nvPr/>
      </p:nvGrpSpPr>
      <p:grpSpPr>
        <a:xfrm>
          <a:off x="0" y="0"/>
          <a:ext cx="0" cy="0"/>
          <a:chOff x="0" y="0"/>
          <a:chExt cx="0" cy="0"/>
        </a:xfrm>
      </p:grpSpPr>
      <p:sp>
        <p:nvSpPr>
          <p:cNvPr id="31" name="Google Shape;31;p28"/>
          <p:cNvSpPr txBox="1">
            <a:spLocks noGrp="1"/>
          </p:cNvSpPr>
          <p:nvPr>
            <p:ph type="body" idx="1"/>
          </p:nvPr>
        </p:nvSpPr>
        <p:spPr>
          <a:xfrm>
            <a:off x="914400" y="914401"/>
            <a:ext cx="11176000" cy="5211763"/>
          </a:xfrm>
          <a:prstGeom prst="rect">
            <a:avLst/>
          </a:prstGeom>
          <a:noFill/>
          <a:ln>
            <a:noFill/>
          </a:ln>
        </p:spPr>
        <p:txBody>
          <a:bodyPr spcFirstLastPara="1" wrap="square" lIns="45700" tIns="45700" rIns="45700" bIns="45700" anchor="t" anchorCtr="0">
            <a:normAutofit/>
          </a:bodyPr>
          <a:lstStyle>
            <a:lvl1pPr marL="609585" lvl="0" indent="-457189" algn="l">
              <a:lnSpc>
                <a:spcPct val="100000"/>
              </a:lnSpc>
              <a:spcBef>
                <a:spcPts val="933"/>
              </a:spcBef>
              <a:spcAft>
                <a:spcPts val="0"/>
              </a:spcAft>
              <a:buClr>
                <a:srgbClr val="003399"/>
              </a:buClr>
              <a:buSzPts val="1800"/>
              <a:buChar char="•"/>
              <a:defRPr/>
            </a:lvl1pPr>
            <a:lvl2pPr marL="1219170" lvl="1" indent="-457189" algn="l">
              <a:lnSpc>
                <a:spcPct val="100000"/>
              </a:lnSpc>
              <a:spcBef>
                <a:spcPts val="933"/>
              </a:spcBef>
              <a:spcAft>
                <a:spcPts val="0"/>
              </a:spcAft>
              <a:buClr>
                <a:srgbClr val="003399"/>
              </a:buClr>
              <a:buSzPts val="1800"/>
              <a:buChar char="–"/>
              <a:defRPr/>
            </a:lvl2pPr>
            <a:lvl3pPr marL="1828754" lvl="2" indent="-457189" algn="l">
              <a:lnSpc>
                <a:spcPct val="100000"/>
              </a:lnSpc>
              <a:spcBef>
                <a:spcPts val="933"/>
              </a:spcBef>
              <a:spcAft>
                <a:spcPts val="0"/>
              </a:spcAft>
              <a:buClr>
                <a:srgbClr val="003399"/>
              </a:buClr>
              <a:buSzPts val="1800"/>
              <a:buChar char="•"/>
              <a:defRPr/>
            </a:lvl3pPr>
            <a:lvl4pPr marL="2438339" lvl="3" indent="-457189" algn="l">
              <a:lnSpc>
                <a:spcPct val="100000"/>
              </a:lnSpc>
              <a:spcBef>
                <a:spcPts val="933"/>
              </a:spcBef>
              <a:spcAft>
                <a:spcPts val="0"/>
              </a:spcAft>
              <a:buClr>
                <a:srgbClr val="003399"/>
              </a:buClr>
              <a:buSzPts val="1800"/>
              <a:buChar char="–"/>
              <a:defRPr/>
            </a:lvl4pPr>
            <a:lvl5pPr marL="3047924" lvl="4" indent="-457189" algn="l">
              <a:lnSpc>
                <a:spcPct val="100000"/>
              </a:lnSpc>
              <a:spcBef>
                <a:spcPts val="933"/>
              </a:spcBef>
              <a:spcAft>
                <a:spcPts val="0"/>
              </a:spcAft>
              <a:buClr>
                <a:srgbClr val="003399"/>
              </a:buClr>
              <a:buSzPts val="1800"/>
              <a:buChar char="»"/>
              <a:defRPr/>
            </a:lvl5pPr>
            <a:lvl6pPr marL="3657509" lvl="5" indent="-457189" algn="l">
              <a:lnSpc>
                <a:spcPct val="100000"/>
              </a:lnSpc>
              <a:spcBef>
                <a:spcPts val="933"/>
              </a:spcBef>
              <a:spcAft>
                <a:spcPts val="0"/>
              </a:spcAft>
              <a:buClr>
                <a:srgbClr val="003399"/>
              </a:buClr>
              <a:buSzPts val="1800"/>
              <a:buChar char="•"/>
              <a:defRPr/>
            </a:lvl6pPr>
            <a:lvl7pPr marL="4267093" lvl="6" indent="-457189" algn="l">
              <a:lnSpc>
                <a:spcPct val="100000"/>
              </a:lnSpc>
              <a:spcBef>
                <a:spcPts val="933"/>
              </a:spcBef>
              <a:spcAft>
                <a:spcPts val="0"/>
              </a:spcAft>
              <a:buClr>
                <a:srgbClr val="003399"/>
              </a:buClr>
              <a:buSzPts val="1800"/>
              <a:buChar char="•"/>
              <a:defRPr/>
            </a:lvl7pPr>
            <a:lvl8pPr marL="4876678" lvl="7" indent="-457189" algn="l">
              <a:lnSpc>
                <a:spcPct val="100000"/>
              </a:lnSpc>
              <a:spcBef>
                <a:spcPts val="933"/>
              </a:spcBef>
              <a:spcAft>
                <a:spcPts val="0"/>
              </a:spcAft>
              <a:buClr>
                <a:srgbClr val="003399"/>
              </a:buClr>
              <a:buSzPts val="1800"/>
              <a:buChar char="•"/>
              <a:defRPr/>
            </a:lvl8pPr>
            <a:lvl9pPr marL="5486263" lvl="8" indent="-457189" algn="l">
              <a:lnSpc>
                <a:spcPct val="100000"/>
              </a:lnSpc>
              <a:spcBef>
                <a:spcPts val="933"/>
              </a:spcBef>
              <a:spcAft>
                <a:spcPts val="0"/>
              </a:spcAft>
              <a:buClr>
                <a:srgbClr val="003399"/>
              </a:buClr>
              <a:buSzPts val="1800"/>
              <a:buChar char="•"/>
              <a:defRPr/>
            </a:lvl9pPr>
          </a:lstStyle>
          <a:p>
            <a:endParaRPr/>
          </a:p>
        </p:txBody>
      </p:sp>
      <p:sp>
        <p:nvSpPr>
          <p:cNvPr id="32" name="Google Shape;32;p28"/>
          <p:cNvSpPr txBox="1">
            <a:spLocks noGrp="1"/>
          </p:cNvSpPr>
          <p:nvPr>
            <p:ph type="sldNum" idx="12"/>
          </p:nvPr>
        </p:nvSpPr>
        <p:spPr>
          <a:xfrm>
            <a:off x="11535225" y="6369655"/>
            <a:ext cx="351977" cy="338514"/>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88888"/>
              </a:buClr>
              <a:buSzPts val="1200"/>
              <a:buFont typeface="Calibri"/>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6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
        <p:nvSpPr>
          <p:cNvPr id="33" name="Google Shape;33;p28"/>
          <p:cNvSpPr txBox="1">
            <a:spLocks noGrp="1"/>
          </p:cNvSpPr>
          <p:nvPr>
            <p:ph type="title"/>
          </p:nvPr>
        </p:nvSpPr>
        <p:spPr>
          <a:xfrm>
            <a:off x="1016000" y="0"/>
            <a:ext cx="10566400" cy="762000"/>
          </a:xfrm>
          <a:prstGeom prst="rect">
            <a:avLst/>
          </a:prstGeom>
          <a:noFill/>
          <a:ln>
            <a:noFill/>
          </a:ln>
        </p:spPr>
        <p:txBody>
          <a:bodyPr spcFirstLastPara="1" wrap="square" lIns="45700" tIns="45700" rIns="45700" bIns="45700" anchor="ctr" anchorCtr="0">
            <a:normAutofit/>
          </a:bodyPr>
          <a:lstStyle>
            <a:lvl1pPr lvl="0" algn="ctr">
              <a:lnSpc>
                <a:spcPct val="100000"/>
              </a:lnSpc>
              <a:spcBef>
                <a:spcPts val="0"/>
              </a:spcBef>
              <a:spcAft>
                <a:spcPts val="0"/>
              </a:spcAft>
              <a:buClr>
                <a:srgbClr val="FFFFFF"/>
              </a:buClr>
              <a:buSzPts val="1800"/>
              <a:buNone/>
              <a:defRPr/>
            </a:lvl1pPr>
            <a:lvl2pPr lvl="1" algn="ctr">
              <a:lnSpc>
                <a:spcPct val="100000"/>
              </a:lnSpc>
              <a:spcBef>
                <a:spcPts val="0"/>
              </a:spcBef>
              <a:spcAft>
                <a:spcPts val="0"/>
              </a:spcAft>
              <a:buClr>
                <a:srgbClr val="FFFFFF"/>
              </a:buClr>
              <a:buSzPts val="1800"/>
              <a:buNone/>
              <a:defRPr/>
            </a:lvl2pPr>
            <a:lvl3pPr lvl="2" algn="ctr">
              <a:lnSpc>
                <a:spcPct val="100000"/>
              </a:lnSpc>
              <a:spcBef>
                <a:spcPts val="0"/>
              </a:spcBef>
              <a:spcAft>
                <a:spcPts val="0"/>
              </a:spcAft>
              <a:buClr>
                <a:srgbClr val="FFFFFF"/>
              </a:buClr>
              <a:buSzPts val="1800"/>
              <a:buNone/>
              <a:defRPr/>
            </a:lvl3pPr>
            <a:lvl4pPr lvl="3" algn="ctr">
              <a:lnSpc>
                <a:spcPct val="100000"/>
              </a:lnSpc>
              <a:spcBef>
                <a:spcPts val="0"/>
              </a:spcBef>
              <a:spcAft>
                <a:spcPts val="0"/>
              </a:spcAft>
              <a:buClr>
                <a:srgbClr val="FFFFFF"/>
              </a:buClr>
              <a:buSzPts val="1800"/>
              <a:buNone/>
              <a:defRPr/>
            </a:lvl4pPr>
            <a:lvl5pPr lvl="4" algn="ctr">
              <a:lnSpc>
                <a:spcPct val="100000"/>
              </a:lnSpc>
              <a:spcBef>
                <a:spcPts val="0"/>
              </a:spcBef>
              <a:spcAft>
                <a:spcPts val="0"/>
              </a:spcAft>
              <a:buClr>
                <a:srgbClr val="FFFFFF"/>
              </a:buClr>
              <a:buSzPts val="1800"/>
              <a:buNone/>
              <a:defRPr/>
            </a:lvl5pPr>
            <a:lvl6pPr lvl="5" algn="ctr">
              <a:lnSpc>
                <a:spcPct val="100000"/>
              </a:lnSpc>
              <a:spcBef>
                <a:spcPts val="0"/>
              </a:spcBef>
              <a:spcAft>
                <a:spcPts val="0"/>
              </a:spcAft>
              <a:buClr>
                <a:srgbClr val="FFFFFF"/>
              </a:buClr>
              <a:buSzPts val="1800"/>
              <a:buNone/>
              <a:defRPr/>
            </a:lvl6pPr>
            <a:lvl7pPr lvl="6" algn="ctr">
              <a:lnSpc>
                <a:spcPct val="100000"/>
              </a:lnSpc>
              <a:spcBef>
                <a:spcPts val="0"/>
              </a:spcBef>
              <a:spcAft>
                <a:spcPts val="0"/>
              </a:spcAft>
              <a:buClr>
                <a:srgbClr val="FFFFFF"/>
              </a:buClr>
              <a:buSzPts val="1800"/>
              <a:buNone/>
              <a:defRPr/>
            </a:lvl7pPr>
            <a:lvl8pPr lvl="7" algn="ctr">
              <a:lnSpc>
                <a:spcPct val="100000"/>
              </a:lnSpc>
              <a:spcBef>
                <a:spcPts val="0"/>
              </a:spcBef>
              <a:spcAft>
                <a:spcPts val="0"/>
              </a:spcAft>
              <a:buClr>
                <a:srgbClr val="FFFFFF"/>
              </a:buClr>
              <a:buSzPts val="1800"/>
              <a:buNone/>
              <a:defRPr/>
            </a:lvl8pPr>
            <a:lvl9pPr lvl="8" algn="ctr">
              <a:lnSpc>
                <a:spcPct val="100000"/>
              </a:lnSpc>
              <a:spcBef>
                <a:spcPts val="0"/>
              </a:spcBef>
              <a:spcAft>
                <a:spcPts val="0"/>
              </a:spcAft>
              <a:buClr>
                <a:srgbClr val="FFFFFF"/>
              </a:buClr>
              <a:buSzPts val="1800"/>
              <a:buNone/>
              <a:defRPr/>
            </a:lvl9pPr>
          </a:lstStyle>
          <a:p>
            <a:endParaRPr/>
          </a:p>
        </p:txBody>
      </p:sp>
      <p:sp>
        <p:nvSpPr>
          <p:cNvPr id="34" name="Google Shape;34;p28"/>
          <p:cNvSpPr txBox="1">
            <a:spLocks noGrp="1"/>
          </p:cNvSpPr>
          <p:nvPr>
            <p:ph type="dt" idx="10"/>
          </p:nvPr>
        </p:nvSpPr>
        <p:spPr>
          <a:xfrm>
            <a:off x="907307" y="6356351"/>
            <a:ext cx="2844800" cy="36618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200"/>
              <a:buFont typeface="Calibri"/>
              <a:buNone/>
              <a:defRPr sz="1600">
                <a:solidFill>
                  <a:srgbClr val="888888"/>
                </a:solidFill>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Tree>
    <p:extLst>
      <p:ext uri="{BB962C8B-B14F-4D97-AF65-F5344CB8AC3E}">
        <p14:creationId xmlns:p14="http://schemas.microsoft.com/office/powerpoint/2010/main" val="15586928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CAE69-592D-6D48-8D37-1AF709B0432E}"/>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1ECE34F9-FD31-954C-90A9-25364BF3A31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31381E6B-7D41-F84E-B286-61EBCE0535F6}"/>
              </a:ext>
            </a:extLst>
          </p:cNvPr>
          <p:cNvSpPr>
            <a:spLocks noGrp="1"/>
          </p:cNvSpPr>
          <p:nvPr>
            <p:ph type="dt" sz="half" idx="10"/>
          </p:nvPr>
        </p:nvSpPr>
        <p:spPr/>
        <p:txBody>
          <a:bodyPr/>
          <a:lstStyle/>
          <a:p>
            <a:fld id="{14BD68BC-1AD8-B640-8B1E-602BF3073AFD}" type="datetimeFigureOut">
              <a:rPr lang="en-US" smtClean="0"/>
              <a:t>9/19/22</a:t>
            </a:fld>
            <a:endParaRPr lang="en-US"/>
          </a:p>
        </p:txBody>
      </p:sp>
      <p:sp>
        <p:nvSpPr>
          <p:cNvPr id="5" name="Footer Placeholder 4">
            <a:extLst>
              <a:ext uri="{FF2B5EF4-FFF2-40B4-BE49-F238E27FC236}">
                <a16:creationId xmlns:a16="http://schemas.microsoft.com/office/drawing/2014/main" id="{73CE29A8-E8C2-784C-9495-F0D437E955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4039A4-CB11-B346-94E7-20D66FCAC610}"/>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6363703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EF2C8-66D4-EF4A-AAFD-01BC50FA7EA5}"/>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5AD9361-0DDC-EE4E-A740-F93892B36938}"/>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AD9F65C-3FCD-8B46-A28D-257FA8F28C4F}"/>
              </a:ext>
            </a:extLst>
          </p:cNvPr>
          <p:cNvSpPr>
            <a:spLocks noGrp="1"/>
          </p:cNvSpPr>
          <p:nvPr>
            <p:ph type="dt" sz="half" idx="10"/>
          </p:nvPr>
        </p:nvSpPr>
        <p:spPr/>
        <p:txBody>
          <a:bodyPr/>
          <a:lstStyle/>
          <a:p>
            <a:fld id="{14BD68BC-1AD8-B640-8B1E-602BF3073AFD}" type="datetimeFigureOut">
              <a:rPr lang="en-US" smtClean="0"/>
              <a:t>9/19/22</a:t>
            </a:fld>
            <a:endParaRPr lang="en-US"/>
          </a:p>
        </p:txBody>
      </p:sp>
      <p:sp>
        <p:nvSpPr>
          <p:cNvPr id="5" name="Footer Placeholder 4">
            <a:extLst>
              <a:ext uri="{FF2B5EF4-FFF2-40B4-BE49-F238E27FC236}">
                <a16:creationId xmlns:a16="http://schemas.microsoft.com/office/drawing/2014/main" id="{1A88163C-7F3C-9B44-A028-C4886506FC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47796D-644C-B740-8C2E-356ECAB6D301}"/>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3453743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1CB58-4758-1C42-8DAA-2AAA3F98FED3}"/>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6AB7D025-4B39-8D45-811F-5B1E30D5E7B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42683CA-90A4-5E49-AA2C-3DCED63A8EBC}"/>
              </a:ext>
            </a:extLst>
          </p:cNvPr>
          <p:cNvSpPr>
            <a:spLocks noGrp="1"/>
          </p:cNvSpPr>
          <p:nvPr>
            <p:ph type="dt" sz="half" idx="10"/>
          </p:nvPr>
        </p:nvSpPr>
        <p:spPr/>
        <p:txBody>
          <a:bodyPr/>
          <a:lstStyle/>
          <a:p>
            <a:fld id="{14BD68BC-1AD8-B640-8B1E-602BF3073AFD}" type="datetimeFigureOut">
              <a:rPr lang="en-US" smtClean="0"/>
              <a:t>9/19/22</a:t>
            </a:fld>
            <a:endParaRPr lang="en-US"/>
          </a:p>
        </p:txBody>
      </p:sp>
      <p:sp>
        <p:nvSpPr>
          <p:cNvPr id="5" name="Footer Placeholder 4">
            <a:extLst>
              <a:ext uri="{FF2B5EF4-FFF2-40B4-BE49-F238E27FC236}">
                <a16:creationId xmlns:a16="http://schemas.microsoft.com/office/drawing/2014/main" id="{97E1DED1-CD68-AC4C-ABC6-F8EEE292B7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A83341-F52D-D14B-A417-6C66E51D03C1}"/>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13914999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351C6-2D17-C14E-8DC1-418227C69860}"/>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A0F791E-6CBD-2747-86C9-A91E120F506B}"/>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676279C1-F68E-7E4B-B565-93EC951F8AFD}"/>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ACD866C6-99FF-2F4A-936E-613FC9DB3BB2}"/>
              </a:ext>
            </a:extLst>
          </p:cNvPr>
          <p:cNvSpPr>
            <a:spLocks noGrp="1"/>
          </p:cNvSpPr>
          <p:nvPr>
            <p:ph type="dt" sz="half" idx="10"/>
          </p:nvPr>
        </p:nvSpPr>
        <p:spPr/>
        <p:txBody>
          <a:bodyPr/>
          <a:lstStyle/>
          <a:p>
            <a:fld id="{14BD68BC-1AD8-B640-8B1E-602BF3073AFD}" type="datetimeFigureOut">
              <a:rPr lang="en-US" smtClean="0"/>
              <a:t>9/19/22</a:t>
            </a:fld>
            <a:endParaRPr lang="en-US"/>
          </a:p>
        </p:txBody>
      </p:sp>
      <p:sp>
        <p:nvSpPr>
          <p:cNvPr id="6" name="Footer Placeholder 5">
            <a:extLst>
              <a:ext uri="{FF2B5EF4-FFF2-40B4-BE49-F238E27FC236}">
                <a16:creationId xmlns:a16="http://schemas.microsoft.com/office/drawing/2014/main" id="{45D0DB7C-BDCE-D146-9584-809FFC25DD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FD1283-F062-2E4B-8DD8-A11DB5311AFE}"/>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31716614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DCD01-DE9B-A849-A35D-9F761E7A293A}"/>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B213394-3DB5-5A4C-965B-35CC3D1F298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80C87B7-015A-EE48-9BA2-392DACDC00EA}"/>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83A97E02-FB0B-A048-9274-06CF174361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CADCF4DD-E248-C543-910E-BAFFB18831D9}"/>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8C573B90-35AD-3E43-B0CA-8BA2F2BBBC62}"/>
              </a:ext>
            </a:extLst>
          </p:cNvPr>
          <p:cNvSpPr>
            <a:spLocks noGrp="1"/>
          </p:cNvSpPr>
          <p:nvPr>
            <p:ph type="dt" sz="half" idx="10"/>
          </p:nvPr>
        </p:nvSpPr>
        <p:spPr/>
        <p:txBody>
          <a:bodyPr/>
          <a:lstStyle/>
          <a:p>
            <a:fld id="{14BD68BC-1AD8-B640-8B1E-602BF3073AFD}" type="datetimeFigureOut">
              <a:rPr lang="en-US" smtClean="0"/>
              <a:t>9/19/22</a:t>
            </a:fld>
            <a:endParaRPr lang="en-US"/>
          </a:p>
        </p:txBody>
      </p:sp>
      <p:sp>
        <p:nvSpPr>
          <p:cNvPr id="8" name="Footer Placeholder 7">
            <a:extLst>
              <a:ext uri="{FF2B5EF4-FFF2-40B4-BE49-F238E27FC236}">
                <a16:creationId xmlns:a16="http://schemas.microsoft.com/office/drawing/2014/main" id="{126E709E-0F2B-524A-BB14-376202A2698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B8CED43-5180-C24B-8196-24914383E7BA}"/>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19815096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E4D60-AC0C-044F-8925-BE12978C5543}"/>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A080422E-D871-AC4C-A0FF-BA911179FDAA}"/>
              </a:ext>
            </a:extLst>
          </p:cNvPr>
          <p:cNvSpPr>
            <a:spLocks noGrp="1"/>
          </p:cNvSpPr>
          <p:nvPr>
            <p:ph type="dt" sz="half" idx="10"/>
          </p:nvPr>
        </p:nvSpPr>
        <p:spPr/>
        <p:txBody>
          <a:bodyPr/>
          <a:lstStyle/>
          <a:p>
            <a:fld id="{14BD68BC-1AD8-B640-8B1E-602BF3073AFD}" type="datetimeFigureOut">
              <a:rPr lang="en-US" smtClean="0"/>
              <a:t>9/19/22</a:t>
            </a:fld>
            <a:endParaRPr lang="en-US"/>
          </a:p>
        </p:txBody>
      </p:sp>
      <p:sp>
        <p:nvSpPr>
          <p:cNvPr id="4" name="Footer Placeholder 3">
            <a:extLst>
              <a:ext uri="{FF2B5EF4-FFF2-40B4-BE49-F238E27FC236}">
                <a16:creationId xmlns:a16="http://schemas.microsoft.com/office/drawing/2014/main" id="{3FA61A44-CE7E-2E47-A2C7-EFD19C4D40C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3A8DBD8-7206-5A45-8701-1C5BFDD6468E}"/>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30759581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EF2C8-66D4-EF4A-AAFD-01BC50FA7EA5}"/>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5AD9361-0DDC-EE4E-A740-F93892B36938}"/>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AD9F65C-3FCD-8B46-A28D-257FA8F28C4F}"/>
              </a:ext>
            </a:extLst>
          </p:cNvPr>
          <p:cNvSpPr>
            <a:spLocks noGrp="1"/>
          </p:cNvSpPr>
          <p:nvPr>
            <p:ph type="dt" sz="half" idx="10"/>
          </p:nvPr>
        </p:nvSpPr>
        <p:spPr/>
        <p:txBody>
          <a:bodyPr/>
          <a:lstStyle/>
          <a:p>
            <a:fld id="{14BD68BC-1AD8-B640-8B1E-602BF3073AFD}" type="datetimeFigureOut">
              <a:rPr lang="en-US" smtClean="0"/>
              <a:t>9/19/22</a:t>
            </a:fld>
            <a:endParaRPr lang="en-US"/>
          </a:p>
        </p:txBody>
      </p:sp>
      <p:sp>
        <p:nvSpPr>
          <p:cNvPr id="5" name="Footer Placeholder 4">
            <a:extLst>
              <a:ext uri="{FF2B5EF4-FFF2-40B4-BE49-F238E27FC236}">
                <a16:creationId xmlns:a16="http://schemas.microsoft.com/office/drawing/2014/main" id="{1A88163C-7F3C-9B44-A028-C4886506FC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47796D-644C-B740-8C2E-356ECAB6D301}"/>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20239290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3A31B14-AAAA-D746-8A4F-C3E1BB0AC402}"/>
              </a:ext>
            </a:extLst>
          </p:cNvPr>
          <p:cNvSpPr>
            <a:spLocks noGrp="1"/>
          </p:cNvSpPr>
          <p:nvPr>
            <p:ph type="dt" sz="half" idx="10"/>
          </p:nvPr>
        </p:nvSpPr>
        <p:spPr/>
        <p:txBody>
          <a:bodyPr/>
          <a:lstStyle/>
          <a:p>
            <a:fld id="{14BD68BC-1AD8-B640-8B1E-602BF3073AFD}" type="datetimeFigureOut">
              <a:rPr lang="en-US" smtClean="0"/>
              <a:t>9/19/22</a:t>
            </a:fld>
            <a:endParaRPr lang="en-US"/>
          </a:p>
        </p:txBody>
      </p:sp>
      <p:sp>
        <p:nvSpPr>
          <p:cNvPr id="3" name="Footer Placeholder 2">
            <a:extLst>
              <a:ext uri="{FF2B5EF4-FFF2-40B4-BE49-F238E27FC236}">
                <a16:creationId xmlns:a16="http://schemas.microsoft.com/office/drawing/2014/main" id="{0E54D6A3-2EE2-B640-B0F3-7408BA955A6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93CF3B5-8136-464C-B9CE-C289E9FE88E2}"/>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29673849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BD96A-43E5-A645-B273-977F074EA43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C02B250C-BB32-7348-BE3C-383B51A8F8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2C78973E-998F-6D41-9801-A30991298D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745CC00-44DF-1E48-95F7-E532F4C69D56}"/>
              </a:ext>
            </a:extLst>
          </p:cNvPr>
          <p:cNvSpPr>
            <a:spLocks noGrp="1"/>
          </p:cNvSpPr>
          <p:nvPr>
            <p:ph type="dt" sz="half" idx="10"/>
          </p:nvPr>
        </p:nvSpPr>
        <p:spPr/>
        <p:txBody>
          <a:bodyPr/>
          <a:lstStyle/>
          <a:p>
            <a:fld id="{14BD68BC-1AD8-B640-8B1E-602BF3073AFD}" type="datetimeFigureOut">
              <a:rPr lang="en-US" smtClean="0"/>
              <a:t>9/19/22</a:t>
            </a:fld>
            <a:endParaRPr lang="en-US"/>
          </a:p>
        </p:txBody>
      </p:sp>
      <p:sp>
        <p:nvSpPr>
          <p:cNvPr id="6" name="Footer Placeholder 5">
            <a:extLst>
              <a:ext uri="{FF2B5EF4-FFF2-40B4-BE49-F238E27FC236}">
                <a16:creationId xmlns:a16="http://schemas.microsoft.com/office/drawing/2014/main" id="{B984893D-3FFC-6749-AD92-18B78F33AD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03AAAD-3463-B142-AEB9-CFB5F3DCA4FF}"/>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9409198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9AEEA-03B0-C845-83C2-A99DE7CF457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D4D0810E-8148-AB45-8D0B-5492633BCB6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4CE66B3-4F01-3148-9B21-03E05C5998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180305A-EC70-204D-A203-97127CF60F29}"/>
              </a:ext>
            </a:extLst>
          </p:cNvPr>
          <p:cNvSpPr>
            <a:spLocks noGrp="1"/>
          </p:cNvSpPr>
          <p:nvPr>
            <p:ph type="dt" sz="half" idx="10"/>
          </p:nvPr>
        </p:nvSpPr>
        <p:spPr/>
        <p:txBody>
          <a:bodyPr/>
          <a:lstStyle/>
          <a:p>
            <a:fld id="{14BD68BC-1AD8-B640-8B1E-602BF3073AFD}" type="datetimeFigureOut">
              <a:rPr lang="en-US" smtClean="0"/>
              <a:t>9/19/22</a:t>
            </a:fld>
            <a:endParaRPr lang="en-US"/>
          </a:p>
        </p:txBody>
      </p:sp>
      <p:sp>
        <p:nvSpPr>
          <p:cNvPr id="6" name="Footer Placeholder 5">
            <a:extLst>
              <a:ext uri="{FF2B5EF4-FFF2-40B4-BE49-F238E27FC236}">
                <a16:creationId xmlns:a16="http://schemas.microsoft.com/office/drawing/2014/main" id="{0FCDF6F2-688B-AC47-8BE3-B3918FD0BB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5DCE4F3-8FAC-C647-B187-2C76584703EE}"/>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17314143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D39B2-85B2-8A4B-8008-EE871C7A57DC}"/>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562A1684-4147-4E4A-BE1D-647E280F6815}"/>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1E7061D-97DA-5D45-A717-D8A7EEF03D1B}"/>
              </a:ext>
            </a:extLst>
          </p:cNvPr>
          <p:cNvSpPr>
            <a:spLocks noGrp="1"/>
          </p:cNvSpPr>
          <p:nvPr>
            <p:ph type="dt" sz="half" idx="10"/>
          </p:nvPr>
        </p:nvSpPr>
        <p:spPr/>
        <p:txBody>
          <a:bodyPr/>
          <a:lstStyle/>
          <a:p>
            <a:fld id="{14BD68BC-1AD8-B640-8B1E-602BF3073AFD}" type="datetimeFigureOut">
              <a:rPr lang="en-US" smtClean="0"/>
              <a:t>9/19/22</a:t>
            </a:fld>
            <a:endParaRPr lang="en-US"/>
          </a:p>
        </p:txBody>
      </p:sp>
      <p:sp>
        <p:nvSpPr>
          <p:cNvPr id="5" name="Footer Placeholder 4">
            <a:extLst>
              <a:ext uri="{FF2B5EF4-FFF2-40B4-BE49-F238E27FC236}">
                <a16:creationId xmlns:a16="http://schemas.microsoft.com/office/drawing/2014/main" id="{F08C7700-26C6-804B-9BEF-4E4886CEB3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8D442D-6AED-C347-A737-1092964EAE82}"/>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26369692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CF360F0-A2C2-BC4E-AC8F-28FB5C10E34A}"/>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635D444D-2CB3-C84E-AFAB-6E36673058E8}"/>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1CCCC5E-1493-D445-AD8B-A3A5697A2531}"/>
              </a:ext>
            </a:extLst>
          </p:cNvPr>
          <p:cNvSpPr>
            <a:spLocks noGrp="1"/>
          </p:cNvSpPr>
          <p:nvPr>
            <p:ph type="dt" sz="half" idx="10"/>
          </p:nvPr>
        </p:nvSpPr>
        <p:spPr/>
        <p:txBody>
          <a:bodyPr/>
          <a:lstStyle/>
          <a:p>
            <a:fld id="{14BD68BC-1AD8-B640-8B1E-602BF3073AFD}" type="datetimeFigureOut">
              <a:rPr lang="en-US" smtClean="0"/>
              <a:t>9/19/22</a:t>
            </a:fld>
            <a:endParaRPr lang="en-US"/>
          </a:p>
        </p:txBody>
      </p:sp>
      <p:sp>
        <p:nvSpPr>
          <p:cNvPr id="5" name="Footer Placeholder 4">
            <a:extLst>
              <a:ext uri="{FF2B5EF4-FFF2-40B4-BE49-F238E27FC236}">
                <a16:creationId xmlns:a16="http://schemas.microsoft.com/office/drawing/2014/main" id="{0036B37B-4148-1847-B7D0-E506A8B43B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948933-1B9F-6140-A9E4-6AC0E5BF3C61}"/>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6133560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72286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6380670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45486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1CB58-4758-1C42-8DAA-2AAA3F98FED3}"/>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6AB7D025-4B39-8D45-811F-5B1E30D5E7B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42683CA-90A4-5E49-AA2C-3DCED63A8EBC}"/>
              </a:ext>
            </a:extLst>
          </p:cNvPr>
          <p:cNvSpPr>
            <a:spLocks noGrp="1"/>
          </p:cNvSpPr>
          <p:nvPr>
            <p:ph type="dt" sz="half" idx="10"/>
          </p:nvPr>
        </p:nvSpPr>
        <p:spPr/>
        <p:txBody>
          <a:bodyPr/>
          <a:lstStyle/>
          <a:p>
            <a:fld id="{14BD68BC-1AD8-B640-8B1E-602BF3073AFD}" type="datetimeFigureOut">
              <a:rPr lang="en-US" smtClean="0"/>
              <a:t>9/19/22</a:t>
            </a:fld>
            <a:endParaRPr lang="en-US"/>
          </a:p>
        </p:txBody>
      </p:sp>
      <p:sp>
        <p:nvSpPr>
          <p:cNvPr id="5" name="Footer Placeholder 4">
            <a:extLst>
              <a:ext uri="{FF2B5EF4-FFF2-40B4-BE49-F238E27FC236}">
                <a16:creationId xmlns:a16="http://schemas.microsoft.com/office/drawing/2014/main" id="{97E1DED1-CD68-AC4C-ABC6-F8EEE292B7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A83341-F52D-D14B-A417-6C66E51D03C1}"/>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41189987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351C6-2D17-C14E-8DC1-418227C69860}"/>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A0F791E-6CBD-2747-86C9-A91E120F506B}"/>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676279C1-F68E-7E4B-B565-93EC951F8AFD}"/>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ACD866C6-99FF-2F4A-936E-613FC9DB3BB2}"/>
              </a:ext>
            </a:extLst>
          </p:cNvPr>
          <p:cNvSpPr>
            <a:spLocks noGrp="1"/>
          </p:cNvSpPr>
          <p:nvPr>
            <p:ph type="dt" sz="half" idx="10"/>
          </p:nvPr>
        </p:nvSpPr>
        <p:spPr/>
        <p:txBody>
          <a:bodyPr/>
          <a:lstStyle/>
          <a:p>
            <a:fld id="{14BD68BC-1AD8-B640-8B1E-602BF3073AFD}" type="datetimeFigureOut">
              <a:rPr lang="en-US" smtClean="0"/>
              <a:t>9/19/22</a:t>
            </a:fld>
            <a:endParaRPr lang="en-US"/>
          </a:p>
        </p:txBody>
      </p:sp>
      <p:sp>
        <p:nvSpPr>
          <p:cNvPr id="6" name="Footer Placeholder 5">
            <a:extLst>
              <a:ext uri="{FF2B5EF4-FFF2-40B4-BE49-F238E27FC236}">
                <a16:creationId xmlns:a16="http://schemas.microsoft.com/office/drawing/2014/main" id="{45D0DB7C-BDCE-D146-9584-809FFC25DD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FD1283-F062-2E4B-8DD8-A11DB5311AFE}"/>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15946729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DCD01-DE9B-A849-A35D-9F761E7A293A}"/>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B213394-3DB5-5A4C-965B-35CC3D1F298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80C87B7-015A-EE48-9BA2-392DACDC00EA}"/>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83A97E02-FB0B-A048-9274-06CF174361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CADCF4DD-E248-C543-910E-BAFFB18831D9}"/>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8C573B90-35AD-3E43-B0CA-8BA2F2BBBC62}"/>
              </a:ext>
            </a:extLst>
          </p:cNvPr>
          <p:cNvSpPr>
            <a:spLocks noGrp="1"/>
          </p:cNvSpPr>
          <p:nvPr>
            <p:ph type="dt" sz="half" idx="10"/>
          </p:nvPr>
        </p:nvSpPr>
        <p:spPr/>
        <p:txBody>
          <a:bodyPr/>
          <a:lstStyle/>
          <a:p>
            <a:fld id="{14BD68BC-1AD8-B640-8B1E-602BF3073AFD}" type="datetimeFigureOut">
              <a:rPr lang="en-US" smtClean="0"/>
              <a:t>9/19/22</a:t>
            </a:fld>
            <a:endParaRPr lang="en-US"/>
          </a:p>
        </p:txBody>
      </p:sp>
      <p:sp>
        <p:nvSpPr>
          <p:cNvPr id="8" name="Footer Placeholder 7">
            <a:extLst>
              <a:ext uri="{FF2B5EF4-FFF2-40B4-BE49-F238E27FC236}">
                <a16:creationId xmlns:a16="http://schemas.microsoft.com/office/drawing/2014/main" id="{126E709E-0F2B-524A-BB14-376202A2698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B8CED43-5180-C24B-8196-24914383E7BA}"/>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384870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E4D60-AC0C-044F-8925-BE12978C5543}"/>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A080422E-D871-AC4C-A0FF-BA911179FDAA}"/>
              </a:ext>
            </a:extLst>
          </p:cNvPr>
          <p:cNvSpPr>
            <a:spLocks noGrp="1"/>
          </p:cNvSpPr>
          <p:nvPr>
            <p:ph type="dt" sz="half" idx="10"/>
          </p:nvPr>
        </p:nvSpPr>
        <p:spPr/>
        <p:txBody>
          <a:bodyPr/>
          <a:lstStyle/>
          <a:p>
            <a:fld id="{14BD68BC-1AD8-B640-8B1E-602BF3073AFD}" type="datetimeFigureOut">
              <a:rPr lang="en-US" smtClean="0"/>
              <a:t>9/19/22</a:t>
            </a:fld>
            <a:endParaRPr lang="en-US"/>
          </a:p>
        </p:txBody>
      </p:sp>
      <p:sp>
        <p:nvSpPr>
          <p:cNvPr id="4" name="Footer Placeholder 3">
            <a:extLst>
              <a:ext uri="{FF2B5EF4-FFF2-40B4-BE49-F238E27FC236}">
                <a16:creationId xmlns:a16="http://schemas.microsoft.com/office/drawing/2014/main" id="{3FA61A44-CE7E-2E47-A2C7-EFD19C4D40C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3A8DBD8-7206-5A45-8701-1C5BFDD6468E}"/>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39189618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3A31B14-AAAA-D746-8A4F-C3E1BB0AC402}"/>
              </a:ext>
            </a:extLst>
          </p:cNvPr>
          <p:cNvSpPr>
            <a:spLocks noGrp="1"/>
          </p:cNvSpPr>
          <p:nvPr>
            <p:ph type="dt" sz="half" idx="10"/>
          </p:nvPr>
        </p:nvSpPr>
        <p:spPr/>
        <p:txBody>
          <a:bodyPr/>
          <a:lstStyle/>
          <a:p>
            <a:fld id="{14BD68BC-1AD8-B640-8B1E-602BF3073AFD}" type="datetimeFigureOut">
              <a:rPr lang="en-US" smtClean="0"/>
              <a:t>9/19/22</a:t>
            </a:fld>
            <a:endParaRPr lang="en-US"/>
          </a:p>
        </p:txBody>
      </p:sp>
      <p:sp>
        <p:nvSpPr>
          <p:cNvPr id="3" name="Footer Placeholder 2">
            <a:extLst>
              <a:ext uri="{FF2B5EF4-FFF2-40B4-BE49-F238E27FC236}">
                <a16:creationId xmlns:a16="http://schemas.microsoft.com/office/drawing/2014/main" id="{0E54D6A3-2EE2-B640-B0F3-7408BA955A6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93CF3B5-8136-464C-B9CE-C289E9FE88E2}"/>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39954559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BD96A-43E5-A645-B273-977F074EA43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C02B250C-BB32-7348-BE3C-383B51A8F8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2C78973E-998F-6D41-9801-A30991298D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745CC00-44DF-1E48-95F7-E532F4C69D56}"/>
              </a:ext>
            </a:extLst>
          </p:cNvPr>
          <p:cNvSpPr>
            <a:spLocks noGrp="1"/>
          </p:cNvSpPr>
          <p:nvPr>
            <p:ph type="dt" sz="half" idx="10"/>
          </p:nvPr>
        </p:nvSpPr>
        <p:spPr/>
        <p:txBody>
          <a:bodyPr/>
          <a:lstStyle/>
          <a:p>
            <a:fld id="{14BD68BC-1AD8-B640-8B1E-602BF3073AFD}" type="datetimeFigureOut">
              <a:rPr lang="en-US" smtClean="0"/>
              <a:t>9/19/22</a:t>
            </a:fld>
            <a:endParaRPr lang="en-US"/>
          </a:p>
        </p:txBody>
      </p:sp>
      <p:sp>
        <p:nvSpPr>
          <p:cNvPr id="6" name="Footer Placeholder 5">
            <a:extLst>
              <a:ext uri="{FF2B5EF4-FFF2-40B4-BE49-F238E27FC236}">
                <a16:creationId xmlns:a16="http://schemas.microsoft.com/office/drawing/2014/main" id="{B984893D-3FFC-6749-AD92-18B78F33AD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03AAAD-3463-B142-AEB9-CFB5F3DCA4FF}"/>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8185966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9AEEA-03B0-C845-83C2-A99DE7CF457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D4D0810E-8148-AB45-8D0B-5492633BCB6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4CE66B3-4F01-3148-9B21-03E05C5998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180305A-EC70-204D-A203-97127CF60F29}"/>
              </a:ext>
            </a:extLst>
          </p:cNvPr>
          <p:cNvSpPr>
            <a:spLocks noGrp="1"/>
          </p:cNvSpPr>
          <p:nvPr>
            <p:ph type="dt" sz="half" idx="10"/>
          </p:nvPr>
        </p:nvSpPr>
        <p:spPr/>
        <p:txBody>
          <a:bodyPr/>
          <a:lstStyle/>
          <a:p>
            <a:fld id="{14BD68BC-1AD8-B640-8B1E-602BF3073AFD}" type="datetimeFigureOut">
              <a:rPr lang="en-US" smtClean="0"/>
              <a:t>9/19/22</a:t>
            </a:fld>
            <a:endParaRPr lang="en-US"/>
          </a:p>
        </p:txBody>
      </p:sp>
      <p:sp>
        <p:nvSpPr>
          <p:cNvPr id="6" name="Footer Placeholder 5">
            <a:extLst>
              <a:ext uri="{FF2B5EF4-FFF2-40B4-BE49-F238E27FC236}">
                <a16:creationId xmlns:a16="http://schemas.microsoft.com/office/drawing/2014/main" id="{0FCDF6F2-688B-AC47-8BE3-B3918FD0BB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5DCE4F3-8FAC-C647-B187-2C76584703EE}"/>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2985277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theme" Target="../theme/theme2.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944EB6-27EE-0E47-84EB-753C79CA3B8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151CE029-EB58-6B41-8EAC-704F548C31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2134E693-13CD-E14F-A36D-9E3FC3ABCD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BD68BC-1AD8-B640-8B1E-602BF3073AFD}" type="datetimeFigureOut">
              <a:rPr lang="en-US" smtClean="0"/>
              <a:t>9/19/22</a:t>
            </a:fld>
            <a:endParaRPr lang="en-US"/>
          </a:p>
        </p:txBody>
      </p:sp>
      <p:sp>
        <p:nvSpPr>
          <p:cNvPr id="5" name="Footer Placeholder 4">
            <a:extLst>
              <a:ext uri="{FF2B5EF4-FFF2-40B4-BE49-F238E27FC236}">
                <a16:creationId xmlns:a16="http://schemas.microsoft.com/office/drawing/2014/main" id="{A5C84B2D-1B08-DB46-ACAA-271FBB7351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7BDCA95-5F3D-D940-BE0E-5DFB110309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AAB195-B577-5546-8349-9DDA93B6129E}" type="slidenum">
              <a:rPr lang="en-US" smtClean="0"/>
              <a:t>‹#›</a:t>
            </a:fld>
            <a:endParaRPr lang="en-US"/>
          </a:p>
        </p:txBody>
      </p:sp>
      <p:pic>
        <p:nvPicPr>
          <p:cNvPr id="7" name="Picture 6">
            <a:extLst>
              <a:ext uri="{FF2B5EF4-FFF2-40B4-BE49-F238E27FC236}">
                <a16:creationId xmlns:a16="http://schemas.microsoft.com/office/drawing/2014/main" id="{87733AA2-E8FC-2540-AA49-4AA124C76F24}"/>
              </a:ext>
            </a:extLst>
          </p:cNvPr>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515940" y="5802305"/>
            <a:ext cx="2111379" cy="539751"/>
          </a:xfrm>
          <a:prstGeom prst="rect">
            <a:avLst/>
          </a:prstGeom>
        </p:spPr>
      </p:pic>
    </p:spTree>
    <p:extLst>
      <p:ext uri="{BB962C8B-B14F-4D97-AF65-F5344CB8AC3E}">
        <p14:creationId xmlns:p14="http://schemas.microsoft.com/office/powerpoint/2010/main" val="967685184"/>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9" r:id="rId12"/>
    <p:sldLayoutId id="2147483715" r:id="rId13"/>
  </p:sldLayoutIdLst>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tx1"/>
        </a:buClr>
        <a:buFont typeface="Wingdings" pitchFamily="2" charset="2"/>
        <a:buChar char="§"/>
        <a:defRPr sz="2800" kern="1200">
          <a:solidFill>
            <a:schemeClr val="accent4"/>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tx1"/>
        </a:buClr>
        <a:buFont typeface="Wingdings" pitchFamily="2" charset="2"/>
        <a:buChar char="§"/>
        <a:defRPr sz="2400" kern="1200">
          <a:solidFill>
            <a:schemeClr val="accent4"/>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tx1"/>
        </a:buClr>
        <a:buFont typeface="Wingdings" pitchFamily="2" charset="2"/>
        <a:buChar char="§"/>
        <a:defRPr sz="2000" kern="1200">
          <a:solidFill>
            <a:schemeClr val="accent4"/>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tx1"/>
        </a:buClr>
        <a:buFont typeface="Wingdings" pitchFamily="2" charset="2"/>
        <a:buChar char="§"/>
        <a:defRPr sz="1800" kern="1200">
          <a:solidFill>
            <a:schemeClr val="accent4"/>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tx1"/>
        </a:buClr>
        <a:buFont typeface="Wingdings" pitchFamily="2" charset="2"/>
        <a:buChar char="§"/>
        <a:defRPr sz="1800" kern="1200">
          <a:solidFill>
            <a:schemeClr val="accent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944EB6-27EE-0E47-84EB-753C79CA3B8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151CE029-EB58-6B41-8EAC-704F548C31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2134E693-13CD-E14F-A36D-9E3FC3ABCD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BD68BC-1AD8-B640-8B1E-602BF3073AFD}" type="datetimeFigureOut">
              <a:rPr lang="en-US" smtClean="0"/>
              <a:t>9/19/22</a:t>
            </a:fld>
            <a:endParaRPr lang="en-US"/>
          </a:p>
        </p:txBody>
      </p:sp>
      <p:sp>
        <p:nvSpPr>
          <p:cNvPr id="5" name="Footer Placeholder 4">
            <a:extLst>
              <a:ext uri="{FF2B5EF4-FFF2-40B4-BE49-F238E27FC236}">
                <a16:creationId xmlns:a16="http://schemas.microsoft.com/office/drawing/2014/main" id="{A5C84B2D-1B08-DB46-ACAA-271FBB7351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7BDCA95-5F3D-D940-BE0E-5DFB110309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AAB195-B577-5546-8349-9DDA93B6129E}" type="slidenum">
              <a:rPr lang="en-US" smtClean="0"/>
              <a:t>‹#›</a:t>
            </a:fld>
            <a:endParaRPr lang="en-US"/>
          </a:p>
        </p:txBody>
      </p:sp>
    </p:spTree>
    <p:extLst>
      <p:ext uri="{BB962C8B-B14F-4D97-AF65-F5344CB8AC3E}">
        <p14:creationId xmlns:p14="http://schemas.microsoft.com/office/powerpoint/2010/main" val="3143380421"/>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Lst>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tx1"/>
        </a:buClr>
        <a:buFont typeface="Wingdings" pitchFamily="2" charset="2"/>
        <a:buChar char="§"/>
        <a:defRPr sz="2800" kern="1200">
          <a:solidFill>
            <a:schemeClr val="accent4"/>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tx1"/>
        </a:buClr>
        <a:buFont typeface="Wingdings" pitchFamily="2" charset="2"/>
        <a:buChar char="§"/>
        <a:defRPr sz="2400" kern="1200">
          <a:solidFill>
            <a:schemeClr val="accent4"/>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tx1"/>
        </a:buClr>
        <a:buFont typeface="Wingdings" pitchFamily="2" charset="2"/>
        <a:buChar char="§"/>
        <a:defRPr sz="2000" kern="1200">
          <a:solidFill>
            <a:schemeClr val="accent4"/>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tx1"/>
        </a:buClr>
        <a:buFont typeface="Wingdings" pitchFamily="2" charset="2"/>
        <a:buChar char="§"/>
        <a:defRPr sz="1800" kern="1200">
          <a:solidFill>
            <a:schemeClr val="accent4"/>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tx1"/>
        </a:buClr>
        <a:buFont typeface="Wingdings" pitchFamily="2" charset="2"/>
        <a:buChar char="§"/>
        <a:defRPr sz="1800" kern="1200">
          <a:solidFill>
            <a:schemeClr val="accent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hyperlink" Target="https://zenodo.org/record/3460258" TargetMode="External"/><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hyperlink" Target="https://zenodo.org/record/3937438" TargetMode="External"/><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hyperlink" Target="https://github.com/stfc/pam_oauth2_device"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indico.cern.ch/event/1185598/"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zenodo.org/record/7014668#.YxkaxCFBzVE"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B460467-1FF7-C745-9E17-03FC0ADFFE4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905460" y="0"/>
            <a:ext cx="3286539" cy="6858000"/>
          </a:xfrm>
          <a:prstGeom prst="rect">
            <a:avLst/>
          </a:prstGeom>
        </p:spPr>
      </p:pic>
      <p:sp>
        <p:nvSpPr>
          <p:cNvPr id="3" name="TextBox 2">
            <a:extLst>
              <a:ext uri="{FF2B5EF4-FFF2-40B4-BE49-F238E27FC236}">
                <a16:creationId xmlns:a16="http://schemas.microsoft.com/office/drawing/2014/main" id="{78DB0FE0-A4AF-D848-8925-91A37993D74D}"/>
              </a:ext>
            </a:extLst>
          </p:cNvPr>
          <p:cNvSpPr txBox="1"/>
          <p:nvPr/>
        </p:nvSpPr>
        <p:spPr>
          <a:xfrm>
            <a:off x="515938" y="2119844"/>
            <a:ext cx="6289976" cy="2585323"/>
          </a:xfrm>
          <a:prstGeom prst="rect">
            <a:avLst/>
          </a:prstGeom>
          <a:noFill/>
        </p:spPr>
        <p:txBody>
          <a:bodyPr wrap="square" rtlCol="0" anchor="t">
            <a:spAutoFit/>
          </a:bodyPr>
          <a:lstStyle/>
          <a:p>
            <a:r>
              <a:rPr lang="en-GB" sz="5400" dirty="0"/>
              <a:t>A Brief Overview </a:t>
            </a:r>
          </a:p>
          <a:p>
            <a:r>
              <a:rPr lang="en-GB" sz="5400" dirty="0"/>
              <a:t>of Token Based AAI Development at STFC</a:t>
            </a:r>
            <a:endParaRPr lang="en-GB" sz="5400" b="1" dirty="0"/>
          </a:p>
        </p:txBody>
      </p:sp>
      <p:sp>
        <p:nvSpPr>
          <p:cNvPr id="5" name="Rectangle 4">
            <a:extLst>
              <a:ext uri="{FF2B5EF4-FFF2-40B4-BE49-F238E27FC236}">
                <a16:creationId xmlns:a16="http://schemas.microsoft.com/office/drawing/2014/main" id="{0BEB0AE4-391E-6F41-84C6-D4EEDF519A31}"/>
              </a:ext>
            </a:extLst>
          </p:cNvPr>
          <p:cNvSpPr/>
          <p:nvPr/>
        </p:nvSpPr>
        <p:spPr>
          <a:xfrm>
            <a:off x="515938" y="5163869"/>
            <a:ext cx="5745669" cy="830997"/>
          </a:xfrm>
          <a:prstGeom prst="rect">
            <a:avLst/>
          </a:prstGeom>
        </p:spPr>
        <p:txBody>
          <a:bodyPr wrap="square">
            <a:spAutoFit/>
          </a:bodyPr>
          <a:lstStyle/>
          <a:p>
            <a:r>
              <a:rPr lang="en-GB" sz="2400" dirty="0">
                <a:solidFill>
                  <a:srgbClr val="626262"/>
                </a:solidFill>
                <a:latin typeface="Arial" panose="020B0604020202020204" pitchFamily="34" charset="0"/>
                <a:cs typeface="Arial" panose="020B0604020202020204" pitchFamily="34" charset="0"/>
              </a:rPr>
              <a:t>Tom </a:t>
            </a:r>
            <a:r>
              <a:rPr lang="en-GB" sz="2400" dirty="0" err="1">
                <a:solidFill>
                  <a:srgbClr val="626262"/>
                </a:solidFill>
                <a:latin typeface="Arial" panose="020B0604020202020204" pitchFamily="34" charset="0"/>
                <a:cs typeface="Arial" panose="020B0604020202020204" pitchFamily="34" charset="0"/>
              </a:rPr>
              <a:t>Dack</a:t>
            </a:r>
            <a:r>
              <a:rPr lang="en-GB" sz="2400" dirty="0">
                <a:solidFill>
                  <a:srgbClr val="626262"/>
                </a:solidFill>
                <a:latin typeface="Arial" panose="020B0604020202020204" pitchFamily="34" charset="0"/>
                <a:cs typeface="Arial" panose="020B0604020202020204" pitchFamily="34" charset="0"/>
              </a:rPr>
              <a:t>,</a:t>
            </a:r>
          </a:p>
          <a:p>
            <a:r>
              <a:rPr lang="en-GB" sz="2400" dirty="0">
                <a:solidFill>
                  <a:srgbClr val="626262"/>
                </a:solidFill>
                <a:latin typeface="Arial" panose="020B0604020202020204" pitchFamily="34" charset="0"/>
                <a:cs typeface="Arial" panose="020B0604020202020204" pitchFamily="34" charset="0"/>
              </a:rPr>
              <a:t>STFC Scientific Computing</a:t>
            </a:r>
          </a:p>
        </p:txBody>
      </p:sp>
      <p:pic>
        <p:nvPicPr>
          <p:cNvPr id="6" name="Picture 5">
            <a:extLst>
              <a:ext uri="{FF2B5EF4-FFF2-40B4-BE49-F238E27FC236}">
                <a16:creationId xmlns:a16="http://schemas.microsoft.com/office/drawing/2014/main" id="{E201A9D8-A541-934F-8FC4-9439FCBF676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15938" y="412403"/>
            <a:ext cx="3770785" cy="963960"/>
          </a:xfrm>
          <a:prstGeom prst="rect">
            <a:avLst/>
          </a:prstGeom>
        </p:spPr>
      </p:pic>
    </p:spTree>
    <p:extLst>
      <p:ext uri="{BB962C8B-B14F-4D97-AF65-F5344CB8AC3E}">
        <p14:creationId xmlns:p14="http://schemas.microsoft.com/office/powerpoint/2010/main" val="32243825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0D8578B-06B8-D44F-871B-381E169CC5B6}"/>
              </a:ext>
            </a:extLst>
          </p:cNvPr>
          <p:cNvPicPr>
            <a:picLocks noChangeAspect="1"/>
          </p:cNvPicPr>
          <p:nvPr/>
        </p:nvPicPr>
        <p:blipFill>
          <a:blip r:embed="rId4"/>
          <a:stretch>
            <a:fillRect/>
          </a:stretch>
        </p:blipFill>
        <p:spPr>
          <a:xfrm>
            <a:off x="0" y="0"/>
            <a:ext cx="12192000" cy="6858000"/>
          </a:xfrm>
          <a:prstGeom prst="rect">
            <a:avLst/>
          </a:prstGeom>
        </p:spPr>
      </p:pic>
      <p:pic>
        <p:nvPicPr>
          <p:cNvPr id="6" name="Picture 5">
            <a:extLst>
              <a:ext uri="{FF2B5EF4-FFF2-40B4-BE49-F238E27FC236}">
                <a16:creationId xmlns:a16="http://schemas.microsoft.com/office/drawing/2014/main" id="{753F8DB5-D875-CF4D-A96F-70F080421F1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15938" y="412403"/>
            <a:ext cx="3770785" cy="963960"/>
          </a:xfrm>
          <a:prstGeom prst="rect">
            <a:avLst/>
          </a:prstGeom>
        </p:spPr>
      </p:pic>
      <p:sp>
        <p:nvSpPr>
          <p:cNvPr id="2" name="TextBox 1">
            <a:extLst>
              <a:ext uri="{FF2B5EF4-FFF2-40B4-BE49-F238E27FC236}">
                <a16:creationId xmlns:a16="http://schemas.microsoft.com/office/drawing/2014/main" id="{1144FDB5-3C9B-B7F8-3344-4B48F483AB5B}"/>
              </a:ext>
            </a:extLst>
          </p:cNvPr>
          <p:cNvSpPr txBox="1"/>
          <p:nvPr/>
        </p:nvSpPr>
        <p:spPr>
          <a:xfrm>
            <a:off x="1322174" y="2321004"/>
            <a:ext cx="7364627" cy="2215991"/>
          </a:xfrm>
          <a:prstGeom prst="rect">
            <a:avLst/>
          </a:prstGeom>
          <a:noFill/>
        </p:spPr>
        <p:txBody>
          <a:bodyPr wrap="square" rtlCol="0">
            <a:spAutoFit/>
          </a:bodyPr>
          <a:lstStyle/>
          <a:p>
            <a:r>
              <a:rPr lang="en-GB" sz="13800" b="1" dirty="0">
                <a:solidFill>
                  <a:schemeClr val="bg1"/>
                </a:solidFill>
                <a:latin typeface="Arial" panose="020B0604020202020204" pitchFamily="34" charset="0"/>
                <a:cs typeface="Arial" panose="020B0604020202020204" pitchFamily="34" charset="0"/>
              </a:rPr>
              <a:t>Backup</a:t>
            </a:r>
          </a:p>
        </p:txBody>
      </p:sp>
    </p:spTree>
    <p:extLst>
      <p:ext uri="{BB962C8B-B14F-4D97-AF65-F5344CB8AC3E}">
        <p14:creationId xmlns:p14="http://schemas.microsoft.com/office/powerpoint/2010/main" val="139442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7B54F19-1212-9345-95FF-9D2815FD6E96}"/>
              </a:ext>
            </a:extLst>
          </p:cNvPr>
          <p:cNvSpPr txBox="1"/>
          <p:nvPr/>
        </p:nvSpPr>
        <p:spPr>
          <a:xfrm>
            <a:off x="403340" y="345182"/>
            <a:ext cx="6770665" cy="769441"/>
          </a:xfrm>
          <a:prstGeom prst="rect">
            <a:avLst/>
          </a:prstGeom>
          <a:noFill/>
        </p:spPr>
        <p:txBody>
          <a:bodyPr wrap="square" rtlCol="0" anchor="t">
            <a:spAutoFit/>
          </a:bodyPr>
          <a:lstStyle/>
          <a:p>
            <a:r>
              <a:rPr lang="en-US" sz="4400" b="1" spc="-150" dirty="0">
                <a:solidFill>
                  <a:srgbClr val="2E2D62"/>
                </a:solidFill>
                <a:latin typeface="Arial" panose="020B0604020202020204" pitchFamily="34" charset="0"/>
                <a:cs typeface="Arial" panose="020B0604020202020204" pitchFamily="34" charset="0"/>
              </a:rPr>
              <a:t>WLCG IAM - Infrastructure</a:t>
            </a:r>
          </a:p>
        </p:txBody>
      </p:sp>
      <p:pic>
        <p:nvPicPr>
          <p:cNvPr id="8" name="Picture 7">
            <a:extLst>
              <a:ext uri="{FF2B5EF4-FFF2-40B4-BE49-F238E27FC236}">
                <a16:creationId xmlns:a16="http://schemas.microsoft.com/office/drawing/2014/main" id="{AC032188-1A15-B342-BCA8-FB72C741C8F2}"/>
              </a:ext>
            </a:extLst>
          </p:cNvPr>
          <p:cNvPicPr>
            <a:picLocks noChangeAspect="1"/>
          </p:cNvPicPr>
          <p:nvPr/>
        </p:nvPicPr>
        <p:blipFill>
          <a:blip r:embed="rId3"/>
          <a:stretch>
            <a:fillRect/>
          </a:stretch>
        </p:blipFill>
        <p:spPr>
          <a:xfrm>
            <a:off x="4373360" y="1414299"/>
            <a:ext cx="7818640" cy="4029402"/>
          </a:xfrm>
          <a:prstGeom prst="rect">
            <a:avLst/>
          </a:prstGeom>
        </p:spPr>
      </p:pic>
      <p:sp>
        <p:nvSpPr>
          <p:cNvPr id="9" name="Rectangle 8">
            <a:extLst>
              <a:ext uri="{FF2B5EF4-FFF2-40B4-BE49-F238E27FC236}">
                <a16:creationId xmlns:a16="http://schemas.microsoft.com/office/drawing/2014/main" id="{690D2FDF-8A1E-D04F-9FE6-8C72151C18E9}"/>
              </a:ext>
            </a:extLst>
          </p:cNvPr>
          <p:cNvSpPr/>
          <p:nvPr/>
        </p:nvSpPr>
        <p:spPr>
          <a:xfrm>
            <a:off x="403340" y="1265456"/>
            <a:ext cx="4039119" cy="3970318"/>
          </a:xfrm>
          <a:prstGeom prst="rect">
            <a:avLst/>
          </a:prstGeom>
        </p:spPr>
        <p:txBody>
          <a:bodyPr wrap="square">
            <a:spAutoFit/>
          </a:bodyPr>
          <a:lstStyle/>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Utilises the CERN shared infrastructure, using standard services and tools</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One project for each VO on CERN </a:t>
            </a:r>
            <a:r>
              <a:rPr lang="en-GB" dirty="0" err="1">
                <a:latin typeface="Arial" panose="020B0604020202020204" pitchFamily="34" charset="0"/>
                <a:cs typeface="Arial" panose="020B0604020202020204" pitchFamily="34" charset="0"/>
              </a:rPr>
              <a:t>Openshift</a:t>
            </a:r>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Will also have a Dev instance for each VO</a:t>
            </a:r>
          </a:p>
          <a:p>
            <a:pPr marL="285750" indent="-285750">
              <a:buFont typeface="Arial" panose="020B0604020202020204" pitchFamily="34" charset="0"/>
              <a:buChar char="•"/>
            </a:pPr>
            <a:r>
              <a:rPr lang="en-GB" dirty="0" err="1">
                <a:latin typeface="Arial" panose="020B0604020202020204" pitchFamily="34" charset="0"/>
                <a:cs typeface="Arial" panose="020B0604020202020204" pitchFamily="34" charset="0"/>
              </a:rPr>
              <a:t>Openshift</a:t>
            </a:r>
            <a:r>
              <a:rPr lang="en-GB" dirty="0">
                <a:latin typeface="Arial" panose="020B0604020202020204" pitchFamily="34" charset="0"/>
                <a:cs typeface="Arial" panose="020B0604020202020204" pitchFamily="34" charset="0"/>
              </a:rPr>
              <a:t> also hosts an API for interfacing with CERN HR DB</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Logs are pushed to the CERN Logs service, giving Kibana and E-Search</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CERN Database on Demand for backend</a:t>
            </a:r>
          </a:p>
        </p:txBody>
      </p:sp>
    </p:spTree>
    <p:extLst>
      <p:ext uri="{BB962C8B-B14F-4D97-AF65-F5344CB8AC3E}">
        <p14:creationId xmlns:p14="http://schemas.microsoft.com/office/powerpoint/2010/main" val="21288596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7B54F19-1212-9345-95FF-9D2815FD6E96}"/>
              </a:ext>
            </a:extLst>
          </p:cNvPr>
          <p:cNvSpPr txBox="1"/>
          <p:nvPr/>
        </p:nvSpPr>
        <p:spPr>
          <a:xfrm>
            <a:off x="403340" y="345182"/>
            <a:ext cx="7582420" cy="769441"/>
          </a:xfrm>
          <a:prstGeom prst="rect">
            <a:avLst/>
          </a:prstGeom>
          <a:noFill/>
        </p:spPr>
        <p:txBody>
          <a:bodyPr wrap="square" rtlCol="0" anchor="t">
            <a:spAutoFit/>
          </a:bodyPr>
          <a:lstStyle/>
          <a:p>
            <a:r>
              <a:rPr lang="en-US" sz="4400" b="1" spc="-150" dirty="0">
                <a:solidFill>
                  <a:srgbClr val="2E2D62"/>
                </a:solidFill>
                <a:latin typeface="Arial" panose="020B0604020202020204" pitchFamily="34" charset="0"/>
                <a:cs typeface="Arial" panose="020B0604020202020204" pitchFamily="34" charset="0"/>
              </a:rPr>
              <a:t>WLCG IAM - Authentication</a:t>
            </a:r>
          </a:p>
        </p:txBody>
      </p:sp>
      <p:sp>
        <p:nvSpPr>
          <p:cNvPr id="9" name="Rectangle 8">
            <a:extLst>
              <a:ext uri="{FF2B5EF4-FFF2-40B4-BE49-F238E27FC236}">
                <a16:creationId xmlns:a16="http://schemas.microsoft.com/office/drawing/2014/main" id="{690D2FDF-8A1E-D04F-9FE6-8C72151C18E9}"/>
              </a:ext>
            </a:extLst>
          </p:cNvPr>
          <p:cNvSpPr/>
          <p:nvPr/>
        </p:nvSpPr>
        <p:spPr>
          <a:xfrm>
            <a:off x="403340" y="1265456"/>
            <a:ext cx="11323840" cy="3416320"/>
          </a:xfrm>
          <a:prstGeom prst="rect">
            <a:avLst/>
          </a:prstGeom>
        </p:spPr>
        <p:txBody>
          <a:bodyPr wrap="square">
            <a:spAutoFit/>
          </a:bodyPr>
          <a:lstStyle/>
          <a:p>
            <a:pPr marL="285750" indent="-285750">
              <a:buFont typeface="Arial" panose="020B0604020202020204" pitchFamily="34" charset="0"/>
              <a:buChar char="•"/>
            </a:pPr>
            <a:r>
              <a:rPr lang="en-GB" sz="2800" dirty="0">
                <a:latin typeface="Arial" panose="020B0604020202020204" pitchFamily="34" charset="0"/>
                <a:cs typeface="Arial" panose="020B0604020202020204" pitchFamily="34" charset="0"/>
              </a:rPr>
              <a:t>Each LHC Vos have two login options</a:t>
            </a:r>
          </a:p>
          <a:p>
            <a:pPr marL="742950" lvl="1" indent="-285750">
              <a:buFont typeface="Arial" panose="020B0604020202020204" pitchFamily="34" charset="0"/>
              <a:buChar char="•"/>
            </a:pPr>
            <a:r>
              <a:rPr lang="en-GB" sz="2400" dirty="0">
                <a:solidFill>
                  <a:schemeClr val="accent3"/>
                </a:solidFill>
                <a:latin typeface="Arial" panose="020B0604020202020204" pitchFamily="34" charset="0"/>
                <a:cs typeface="Arial" panose="020B0604020202020204" pitchFamily="34" charset="0"/>
              </a:rPr>
              <a:t>CERN SSO</a:t>
            </a:r>
          </a:p>
          <a:p>
            <a:pPr marL="742950" lvl="1" indent="-285750">
              <a:buFont typeface="Arial" panose="020B0604020202020204" pitchFamily="34" charset="0"/>
              <a:buChar char="•"/>
            </a:pPr>
            <a:r>
              <a:rPr lang="en-GB" sz="2400" dirty="0">
                <a:solidFill>
                  <a:schemeClr val="accent3"/>
                </a:solidFill>
                <a:latin typeface="Arial" panose="020B0604020202020204" pitchFamily="34" charset="0"/>
                <a:cs typeface="Arial" panose="020B0604020202020204" pitchFamily="34" charset="0"/>
              </a:rPr>
              <a:t>Certificate Login</a:t>
            </a:r>
          </a:p>
          <a:p>
            <a:pPr marL="285750" indent="-285750">
              <a:buFont typeface="Arial" panose="020B0604020202020204" pitchFamily="34" charset="0"/>
              <a:buChar char="•"/>
            </a:pPr>
            <a:r>
              <a:rPr lang="en-GB" sz="2800" dirty="0">
                <a:latin typeface="Arial" panose="020B0604020202020204" pitchFamily="34" charset="0"/>
                <a:cs typeface="Arial" panose="020B0604020202020204" pitchFamily="34" charset="0"/>
              </a:rPr>
              <a:t>Expected that a user will register with the CERN SSO and then may add a certificate later</a:t>
            </a:r>
          </a:p>
          <a:p>
            <a:pPr marL="285750" indent="-285750">
              <a:buFont typeface="Arial" panose="020B0604020202020204" pitchFamily="34" charset="0"/>
              <a:buChar char="•"/>
            </a:pPr>
            <a:r>
              <a:rPr lang="en-GB" sz="2800" dirty="0">
                <a:latin typeface="Arial" panose="020B0604020202020204" pitchFamily="34" charset="0"/>
                <a:cs typeface="Arial" panose="020B0604020202020204" pitchFamily="34" charset="0"/>
              </a:rPr>
              <a:t>The CERN SSO ID token is used to validate VO membership</a:t>
            </a:r>
          </a:p>
          <a:p>
            <a:pPr marL="285750" indent="-285750">
              <a:buFont typeface="Arial" panose="020B0604020202020204" pitchFamily="34" charset="0"/>
              <a:buChar char="•"/>
            </a:pPr>
            <a:r>
              <a:rPr lang="en-GB" sz="2800" dirty="0">
                <a:latin typeface="Arial" panose="020B0604020202020204" pitchFamily="34" charset="0"/>
                <a:cs typeface="Arial" panose="020B0604020202020204" pitchFamily="34" charset="0"/>
              </a:rPr>
              <a:t>Additional admin login (username/password) hidden for normal workflows</a:t>
            </a:r>
          </a:p>
        </p:txBody>
      </p:sp>
    </p:spTree>
    <p:extLst>
      <p:ext uri="{BB962C8B-B14F-4D97-AF65-F5344CB8AC3E}">
        <p14:creationId xmlns:p14="http://schemas.microsoft.com/office/powerpoint/2010/main" val="29717904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7B54F19-1212-9345-95FF-9D2815FD6E96}"/>
              </a:ext>
            </a:extLst>
          </p:cNvPr>
          <p:cNvSpPr txBox="1"/>
          <p:nvPr/>
        </p:nvSpPr>
        <p:spPr>
          <a:xfrm>
            <a:off x="403340" y="345182"/>
            <a:ext cx="7582420" cy="769441"/>
          </a:xfrm>
          <a:prstGeom prst="rect">
            <a:avLst/>
          </a:prstGeom>
          <a:noFill/>
        </p:spPr>
        <p:txBody>
          <a:bodyPr wrap="square" rtlCol="0" anchor="t">
            <a:spAutoFit/>
          </a:bodyPr>
          <a:lstStyle/>
          <a:p>
            <a:r>
              <a:rPr lang="en-US" sz="4400" b="1" spc="-150" dirty="0">
                <a:solidFill>
                  <a:srgbClr val="2E2D62"/>
                </a:solidFill>
                <a:latin typeface="Arial" panose="020B0604020202020204" pitchFamily="34" charset="0"/>
                <a:cs typeface="Arial" panose="020B0604020202020204" pitchFamily="34" charset="0"/>
              </a:rPr>
              <a:t>WLCG Token Schema</a:t>
            </a:r>
          </a:p>
        </p:txBody>
      </p:sp>
      <p:sp>
        <p:nvSpPr>
          <p:cNvPr id="9" name="Rectangle 8">
            <a:extLst>
              <a:ext uri="{FF2B5EF4-FFF2-40B4-BE49-F238E27FC236}">
                <a16:creationId xmlns:a16="http://schemas.microsoft.com/office/drawing/2014/main" id="{690D2FDF-8A1E-D04F-9FE6-8C72151C18E9}"/>
              </a:ext>
            </a:extLst>
          </p:cNvPr>
          <p:cNvSpPr/>
          <p:nvPr/>
        </p:nvSpPr>
        <p:spPr>
          <a:xfrm>
            <a:off x="403339" y="1905506"/>
            <a:ext cx="4521951" cy="3046988"/>
          </a:xfrm>
          <a:prstGeom prst="rect">
            <a:avLst/>
          </a:prstGeom>
        </p:spPr>
        <p:txBody>
          <a:bodyPr wrap="square">
            <a:spAutoFit/>
          </a:bodyPr>
          <a:lstStyle/>
          <a:p>
            <a:pPr marL="457200" lvl="0" indent="-358140">
              <a:buSzPct val="100000"/>
              <a:buChar char="•"/>
            </a:pPr>
            <a:r>
              <a:rPr lang="en-US" sz="2400" dirty="0"/>
              <a:t>Contains identity and </a:t>
            </a:r>
            <a:r>
              <a:rPr lang="en-US" sz="2400" dirty="0" err="1"/>
              <a:t>authorisation</a:t>
            </a:r>
            <a:r>
              <a:rPr lang="en-US" sz="2400" dirty="0"/>
              <a:t> information from issuer (VO)</a:t>
            </a:r>
          </a:p>
          <a:p>
            <a:pPr marL="914400" lvl="1" indent="-358140">
              <a:buSzPct val="100000"/>
              <a:buChar char="–"/>
            </a:pPr>
            <a:r>
              <a:rPr lang="en-US" sz="2400" dirty="0"/>
              <a:t>Groups and/or Capabilities</a:t>
            </a:r>
          </a:p>
          <a:p>
            <a:pPr marL="457200" lvl="0" indent="-358140">
              <a:buSzPct val="100000"/>
              <a:buChar char="•"/>
            </a:pPr>
            <a:r>
              <a:rPr lang="en-US" sz="2400" dirty="0"/>
              <a:t>Follows the WLCG Token Schema (</a:t>
            </a:r>
            <a:r>
              <a:rPr lang="en-US" sz="2400" u="sng" dirty="0">
                <a:solidFill>
                  <a:schemeClr val="hlink"/>
                </a:solidFill>
                <a:hlinkClick r:id="rId3"/>
              </a:rPr>
              <a:t>https://zenodo.org/record/3460258</a:t>
            </a:r>
            <a:r>
              <a:rPr lang="en-US" sz="2400" dirty="0"/>
              <a:t>) </a:t>
            </a:r>
          </a:p>
        </p:txBody>
      </p:sp>
      <p:pic>
        <p:nvPicPr>
          <p:cNvPr id="4" name="Google Shape;213;gd82ede6c86_0_33">
            <a:extLst>
              <a:ext uri="{FF2B5EF4-FFF2-40B4-BE49-F238E27FC236}">
                <a16:creationId xmlns:a16="http://schemas.microsoft.com/office/drawing/2014/main" id="{B3922E1D-A1B3-464E-831D-C86B98D3D450}"/>
              </a:ext>
            </a:extLst>
          </p:cNvPr>
          <p:cNvPicPr preferRelativeResize="0"/>
          <p:nvPr/>
        </p:nvPicPr>
        <p:blipFill>
          <a:blip r:embed="rId4">
            <a:alphaModFix/>
          </a:blip>
          <a:stretch>
            <a:fillRect/>
          </a:stretch>
        </p:blipFill>
        <p:spPr>
          <a:xfrm>
            <a:off x="5084619" y="1265456"/>
            <a:ext cx="6704042" cy="3528217"/>
          </a:xfrm>
          <a:prstGeom prst="rect">
            <a:avLst/>
          </a:prstGeom>
          <a:noFill/>
          <a:ln>
            <a:noFill/>
          </a:ln>
        </p:spPr>
      </p:pic>
      <p:sp>
        <p:nvSpPr>
          <p:cNvPr id="5" name="Google Shape;215;gd82ede6c86_0_33">
            <a:extLst>
              <a:ext uri="{FF2B5EF4-FFF2-40B4-BE49-F238E27FC236}">
                <a16:creationId xmlns:a16="http://schemas.microsoft.com/office/drawing/2014/main" id="{16BC0A97-1D14-1C4F-90C7-37D10A9BDA02}"/>
              </a:ext>
            </a:extLst>
          </p:cNvPr>
          <p:cNvSpPr/>
          <p:nvPr/>
        </p:nvSpPr>
        <p:spPr>
          <a:xfrm>
            <a:off x="5511313" y="3501024"/>
            <a:ext cx="802800" cy="144049"/>
          </a:xfrm>
          <a:prstGeom prst="rect">
            <a:avLst/>
          </a:prstGeom>
          <a:noFill/>
          <a:ln w="38100" cap="flat" cmpd="sng">
            <a:solidFill>
              <a:srgbClr val="FF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14;gd82ede6c86_0_33">
            <a:extLst>
              <a:ext uri="{FF2B5EF4-FFF2-40B4-BE49-F238E27FC236}">
                <a16:creationId xmlns:a16="http://schemas.microsoft.com/office/drawing/2014/main" id="{ABE54CFD-0928-334F-9F18-6B23F0270070}"/>
              </a:ext>
            </a:extLst>
          </p:cNvPr>
          <p:cNvSpPr txBox="1"/>
          <p:nvPr/>
        </p:nvSpPr>
        <p:spPr>
          <a:xfrm>
            <a:off x="6407140" y="5034660"/>
            <a:ext cx="40590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i="1" dirty="0">
                <a:latin typeface="Calibri"/>
                <a:ea typeface="Calibri"/>
                <a:cs typeface="Calibri"/>
                <a:sym typeface="Calibri"/>
              </a:rPr>
              <a:t>Example token from the IAM Test Client</a:t>
            </a:r>
            <a:endParaRPr i="1" dirty="0">
              <a:latin typeface="Calibri"/>
              <a:ea typeface="Calibri"/>
              <a:cs typeface="Calibri"/>
              <a:sym typeface="Calibri"/>
            </a:endParaRPr>
          </a:p>
        </p:txBody>
      </p:sp>
    </p:spTree>
    <p:extLst>
      <p:ext uri="{BB962C8B-B14F-4D97-AF65-F5344CB8AC3E}">
        <p14:creationId xmlns:p14="http://schemas.microsoft.com/office/powerpoint/2010/main" val="41135293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grpSp>
        <p:nvGrpSpPr>
          <p:cNvPr id="363" name="Google Shape;363;p11"/>
          <p:cNvGrpSpPr/>
          <p:nvPr/>
        </p:nvGrpSpPr>
        <p:grpSpPr>
          <a:xfrm>
            <a:off x="917893" y="1046363"/>
            <a:ext cx="11169015" cy="4947840"/>
            <a:chOff x="2619" y="98971"/>
            <a:chExt cx="8376761" cy="3710880"/>
          </a:xfrm>
        </p:grpSpPr>
        <p:sp>
          <p:nvSpPr>
            <p:cNvPr id="364" name="Google Shape;364;p11"/>
            <p:cNvSpPr/>
            <p:nvPr/>
          </p:nvSpPr>
          <p:spPr>
            <a:xfrm>
              <a:off x="2619" y="98971"/>
              <a:ext cx="2553890" cy="460800"/>
            </a:xfrm>
            <a:prstGeom prst="rect">
              <a:avLst/>
            </a:prstGeom>
            <a:gradFill>
              <a:gsLst>
                <a:gs pos="0">
                  <a:schemeClr val="lt1"/>
                </a:gs>
                <a:gs pos="100000">
                  <a:schemeClr val="lt1"/>
                </a:gs>
              </a:gsLst>
              <a:lin ang="16200000" scaled="0"/>
            </a:gradFill>
            <a:ln w="9525" cap="flat" cmpd="sng">
              <a:solidFill>
                <a:schemeClr val="dk1"/>
              </a:solidFill>
              <a:prstDash val="solid"/>
              <a:round/>
              <a:headEnd type="none" w="sm" len="sm"/>
              <a:tailEnd type="none" w="sm" len="sm"/>
            </a:ln>
            <a:effectLst>
              <a:outerShdw blurRad="38100" dist="23000" dir="5400000" rotWithShape="0">
                <a:srgbClr val="000000">
                  <a:alpha val="33725"/>
                </a:srgbClr>
              </a:outerShdw>
            </a:effectLst>
          </p:spPr>
          <p:txBody>
            <a:bodyPr spcFirstLastPara="1" wrap="square" lIns="151700" tIns="86667" rIns="151700" bIns="86667" anchor="ctr" anchorCtr="0">
              <a:noAutofit/>
            </a:bodyPr>
            <a:lstStyle/>
            <a:p>
              <a:pPr algn="ctr">
                <a:lnSpc>
                  <a:spcPct val="90000"/>
                </a:lnSpc>
                <a:buClr>
                  <a:schemeClr val="dk1"/>
                </a:buClr>
                <a:buSzPts val="1600"/>
              </a:pPr>
              <a:r>
                <a:rPr lang="en-US" sz="2133">
                  <a:solidFill>
                    <a:schemeClr val="dk1"/>
                  </a:solidFill>
                  <a:latin typeface="Calibri"/>
                  <a:ea typeface="Calibri"/>
                  <a:cs typeface="Calibri"/>
                  <a:sym typeface="Calibri"/>
                </a:rPr>
                <a:t>Common Claims</a:t>
              </a:r>
              <a:endParaRPr sz="2133">
                <a:solidFill>
                  <a:schemeClr val="dk1"/>
                </a:solidFill>
                <a:latin typeface="Calibri"/>
                <a:ea typeface="Calibri"/>
                <a:cs typeface="Calibri"/>
                <a:sym typeface="Calibri"/>
              </a:endParaRPr>
            </a:p>
          </p:txBody>
        </p:sp>
        <p:sp>
          <p:nvSpPr>
            <p:cNvPr id="365" name="Google Shape;365;p11"/>
            <p:cNvSpPr/>
            <p:nvPr/>
          </p:nvSpPr>
          <p:spPr>
            <a:xfrm>
              <a:off x="2619" y="559771"/>
              <a:ext cx="2553890" cy="3250080"/>
            </a:xfrm>
            <a:prstGeom prst="rect">
              <a:avLst/>
            </a:prstGeom>
            <a:solidFill>
              <a:schemeClr val="lt1">
                <a:alpha val="88627"/>
              </a:schemeClr>
            </a:solidFill>
            <a:ln w="9525" cap="flat" cmpd="sng">
              <a:solidFill>
                <a:schemeClr val="dk1">
                  <a:alpha val="88627"/>
                </a:schemeClr>
              </a:solidFill>
              <a:prstDash val="solid"/>
              <a:round/>
              <a:headEnd type="none" w="sm" len="sm"/>
              <a:tailEnd type="none" w="sm" len="sm"/>
            </a:ln>
          </p:spPr>
          <p:txBody>
            <a:bodyPr spcFirstLastPara="1" wrap="square" lIns="113767" tIns="113767" rIns="151700" bIns="170667" anchor="t" anchorCtr="0">
              <a:noAutofit/>
            </a:bodyPr>
            <a:lstStyle/>
            <a:p>
              <a:pPr marL="228594" lvl="1" indent="-228594">
                <a:lnSpc>
                  <a:spcPct val="90000"/>
                </a:lnSpc>
                <a:buClr>
                  <a:srgbClr val="000000"/>
                </a:buClr>
                <a:buSzPts val="1600"/>
                <a:buFont typeface="Calibri"/>
                <a:buChar char="•"/>
              </a:pPr>
              <a:r>
                <a:rPr lang="en-US" sz="2133">
                  <a:solidFill>
                    <a:srgbClr val="000000"/>
                  </a:solidFill>
                  <a:latin typeface="Calibri"/>
                  <a:ea typeface="Calibri"/>
                  <a:cs typeface="Calibri"/>
                  <a:sym typeface="Calibri"/>
                </a:rPr>
                <a:t>sub </a:t>
              </a:r>
              <a:endParaRPr sz="2133">
                <a:solidFill>
                  <a:srgbClr val="000000"/>
                </a:solidFill>
                <a:latin typeface="Calibri"/>
                <a:ea typeface="Calibri"/>
                <a:cs typeface="Calibri"/>
                <a:sym typeface="Calibri"/>
              </a:endParaRPr>
            </a:p>
            <a:p>
              <a:pPr marL="228594" lvl="1" indent="-228594">
                <a:lnSpc>
                  <a:spcPct val="90000"/>
                </a:lnSpc>
                <a:buClr>
                  <a:srgbClr val="000000"/>
                </a:buClr>
                <a:buSzPts val="1600"/>
                <a:buFont typeface="Calibri"/>
                <a:buChar char="•"/>
              </a:pPr>
              <a:r>
                <a:rPr lang="en-US" sz="2133">
                  <a:solidFill>
                    <a:srgbClr val="000000"/>
                  </a:solidFill>
                  <a:latin typeface="Calibri"/>
                  <a:ea typeface="Calibri"/>
                  <a:cs typeface="Calibri"/>
                  <a:sym typeface="Calibri"/>
                </a:rPr>
                <a:t>exp</a:t>
              </a:r>
              <a:endParaRPr sz="2133">
                <a:solidFill>
                  <a:srgbClr val="000000"/>
                </a:solidFill>
                <a:latin typeface="Calibri"/>
                <a:ea typeface="Calibri"/>
                <a:cs typeface="Calibri"/>
                <a:sym typeface="Calibri"/>
              </a:endParaRPr>
            </a:p>
            <a:p>
              <a:pPr marL="228594" lvl="1" indent="-228594">
                <a:lnSpc>
                  <a:spcPct val="90000"/>
                </a:lnSpc>
                <a:buClr>
                  <a:srgbClr val="000000"/>
                </a:buClr>
                <a:buSzPts val="1600"/>
                <a:buFont typeface="Calibri"/>
                <a:buChar char="•"/>
              </a:pPr>
              <a:r>
                <a:rPr lang="en-US" sz="2133">
                  <a:solidFill>
                    <a:srgbClr val="000000"/>
                  </a:solidFill>
                  <a:latin typeface="Calibri"/>
                  <a:ea typeface="Calibri"/>
                  <a:cs typeface="Calibri"/>
                  <a:sym typeface="Calibri"/>
                </a:rPr>
                <a:t>iss</a:t>
              </a:r>
              <a:endParaRPr sz="2133">
                <a:solidFill>
                  <a:srgbClr val="000000"/>
                </a:solidFill>
                <a:latin typeface="Calibri"/>
                <a:ea typeface="Calibri"/>
                <a:cs typeface="Calibri"/>
                <a:sym typeface="Calibri"/>
              </a:endParaRPr>
            </a:p>
            <a:p>
              <a:pPr marL="228594" lvl="1" indent="-228594">
                <a:lnSpc>
                  <a:spcPct val="90000"/>
                </a:lnSpc>
                <a:buClr>
                  <a:srgbClr val="000000"/>
                </a:buClr>
                <a:buSzPts val="1600"/>
                <a:buFont typeface="Calibri"/>
                <a:buChar char="•"/>
              </a:pPr>
              <a:r>
                <a:rPr lang="en-US" sz="2133">
                  <a:solidFill>
                    <a:srgbClr val="000000"/>
                  </a:solidFill>
                  <a:latin typeface="Calibri"/>
                  <a:ea typeface="Calibri"/>
                  <a:cs typeface="Calibri"/>
                  <a:sym typeface="Calibri"/>
                </a:rPr>
                <a:t>acr</a:t>
              </a:r>
              <a:endParaRPr sz="2133">
                <a:solidFill>
                  <a:srgbClr val="000000"/>
                </a:solidFill>
                <a:latin typeface="Calibri"/>
                <a:ea typeface="Calibri"/>
                <a:cs typeface="Calibri"/>
                <a:sym typeface="Calibri"/>
              </a:endParaRPr>
            </a:p>
            <a:p>
              <a:pPr marL="228594" lvl="1" indent="-228594">
                <a:lnSpc>
                  <a:spcPct val="90000"/>
                </a:lnSpc>
                <a:buClr>
                  <a:srgbClr val="000000"/>
                </a:buClr>
                <a:buSzPts val="1600"/>
                <a:buFont typeface="Calibri"/>
                <a:buChar char="•"/>
              </a:pPr>
              <a:r>
                <a:rPr lang="en-US" sz="2133">
                  <a:solidFill>
                    <a:srgbClr val="000000"/>
                  </a:solidFill>
                  <a:latin typeface="Calibri"/>
                  <a:ea typeface="Calibri"/>
                  <a:cs typeface="Calibri"/>
                  <a:sym typeface="Calibri"/>
                </a:rPr>
                <a:t>aud</a:t>
              </a:r>
              <a:endParaRPr sz="2133">
                <a:solidFill>
                  <a:srgbClr val="000000"/>
                </a:solidFill>
                <a:latin typeface="Calibri"/>
                <a:ea typeface="Calibri"/>
                <a:cs typeface="Calibri"/>
                <a:sym typeface="Calibri"/>
              </a:endParaRPr>
            </a:p>
            <a:p>
              <a:pPr marL="228594" lvl="1" indent="-228594">
                <a:lnSpc>
                  <a:spcPct val="90000"/>
                </a:lnSpc>
                <a:buClr>
                  <a:srgbClr val="000000"/>
                </a:buClr>
                <a:buSzPts val="1600"/>
                <a:buFont typeface="Calibri"/>
                <a:buChar char="•"/>
              </a:pPr>
              <a:r>
                <a:rPr lang="en-US" sz="2133">
                  <a:solidFill>
                    <a:srgbClr val="000000"/>
                  </a:solidFill>
                  <a:latin typeface="Calibri"/>
                  <a:ea typeface="Calibri"/>
                  <a:cs typeface="Calibri"/>
                  <a:sym typeface="Calibri"/>
                </a:rPr>
                <a:t>iat</a:t>
              </a:r>
              <a:endParaRPr sz="2133">
                <a:solidFill>
                  <a:srgbClr val="000000"/>
                </a:solidFill>
                <a:latin typeface="Calibri"/>
                <a:ea typeface="Calibri"/>
                <a:cs typeface="Calibri"/>
                <a:sym typeface="Calibri"/>
              </a:endParaRPr>
            </a:p>
            <a:p>
              <a:pPr marL="228594" lvl="1" indent="-228594">
                <a:lnSpc>
                  <a:spcPct val="90000"/>
                </a:lnSpc>
                <a:buClr>
                  <a:srgbClr val="000000"/>
                </a:buClr>
                <a:buSzPts val="1600"/>
                <a:buFont typeface="Calibri"/>
                <a:buChar char="•"/>
              </a:pPr>
              <a:r>
                <a:rPr lang="en-US" sz="2133">
                  <a:solidFill>
                    <a:srgbClr val="000000"/>
                  </a:solidFill>
                  <a:latin typeface="Calibri"/>
                  <a:ea typeface="Calibri"/>
                  <a:cs typeface="Calibri"/>
                  <a:sym typeface="Calibri"/>
                </a:rPr>
                <a:t>nbf</a:t>
              </a:r>
              <a:endParaRPr sz="2133">
                <a:solidFill>
                  <a:srgbClr val="000000"/>
                </a:solidFill>
                <a:latin typeface="Calibri"/>
                <a:ea typeface="Calibri"/>
                <a:cs typeface="Calibri"/>
                <a:sym typeface="Calibri"/>
              </a:endParaRPr>
            </a:p>
            <a:p>
              <a:pPr marL="228594" lvl="1" indent="-228594">
                <a:lnSpc>
                  <a:spcPct val="90000"/>
                </a:lnSpc>
                <a:buClr>
                  <a:srgbClr val="000000"/>
                </a:buClr>
                <a:buSzPts val="1600"/>
                <a:buFont typeface="Calibri"/>
                <a:buChar char="•"/>
              </a:pPr>
              <a:r>
                <a:rPr lang="en-US" sz="2133">
                  <a:solidFill>
                    <a:srgbClr val="000000"/>
                  </a:solidFill>
                  <a:latin typeface="Calibri"/>
                  <a:ea typeface="Calibri"/>
                  <a:cs typeface="Calibri"/>
                  <a:sym typeface="Calibri"/>
                </a:rPr>
                <a:t>jti </a:t>
              </a:r>
              <a:endParaRPr sz="2133">
                <a:solidFill>
                  <a:srgbClr val="000000"/>
                </a:solidFill>
                <a:latin typeface="Calibri"/>
                <a:ea typeface="Calibri"/>
                <a:cs typeface="Calibri"/>
                <a:sym typeface="Calibri"/>
              </a:endParaRPr>
            </a:p>
            <a:p>
              <a:pPr marL="228594" lvl="1" indent="-228594">
                <a:lnSpc>
                  <a:spcPct val="90000"/>
                </a:lnSpc>
                <a:buClr>
                  <a:srgbClr val="000000"/>
                </a:buClr>
                <a:buSzPts val="1600"/>
                <a:buFont typeface="Calibri"/>
                <a:buChar char="•"/>
              </a:pPr>
              <a:r>
                <a:rPr lang="en-US" sz="2133">
                  <a:solidFill>
                    <a:srgbClr val="000000"/>
                  </a:solidFill>
                  <a:latin typeface="Calibri"/>
                  <a:ea typeface="Calibri"/>
                  <a:cs typeface="Calibri"/>
                  <a:sym typeface="Calibri"/>
                </a:rPr>
                <a:t>eduperson_assurance (REFEDS)</a:t>
              </a:r>
              <a:endParaRPr sz="2133">
                <a:solidFill>
                  <a:srgbClr val="000000"/>
                </a:solidFill>
                <a:latin typeface="Calibri"/>
                <a:ea typeface="Calibri"/>
                <a:cs typeface="Calibri"/>
                <a:sym typeface="Calibri"/>
              </a:endParaRPr>
            </a:p>
            <a:p>
              <a:pPr marL="228594" lvl="1" indent="-228594">
                <a:lnSpc>
                  <a:spcPct val="90000"/>
                </a:lnSpc>
                <a:buClr>
                  <a:srgbClr val="FF0000"/>
                </a:buClr>
                <a:buSzPts val="1600"/>
                <a:buFont typeface="Calibri"/>
                <a:buChar char="•"/>
              </a:pPr>
              <a:r>
                <a:rPr lang="en-US" sz="2133">
                  <a:solidFill>
                    <a:srgbClr val="FF0000"/>
                  </a:solidFill>
                  <a:latin typeface="Calibri"/>
                  <a:ea typeface="Calibri"/>
                  <a:cs typeface="Calibri"/>
                  <a:sym typeface="Calibri"/>
                </a:rPr>
                <a:t>wlcg.ver (WLCG)</a:t>
              </a:r>
              <a:endParaRPr sz="2133">
                <a:solidFill>
                  <a:srgbClr val="FF0000"/>
                </a:solidFill>
                <a:latin typeface="Calibri"/>
                <a:ea typeface="Calibri"/>
                <a:cs typeface="Calibri"/>
                <a:sym typeface="Calibri"/>
              </a:endParaRPr>
            </a:p>
            <a:p>
              <a:pPr marL="228594" lvl="1" indent="-228594">
                <a:lnSpc>
                  <a:spcPct val="90000"/>
                </a:lnSpc>
                <a:buClr>
                  <a:srgbClr val="FF0000"/>
                </a:buClr>
                <a:buSzPts val="1600"/>
                <a:buFont typeface="Calibri"/>
                <a:buChar char="•"/>
              </a:pPr>
              <a:r>
                <a:rPr lang="en-US" sz="2133">
                  <a:solidFill>
                    <a:srgbClr val="FF0000"/>
                  </a:solidFill>
                  <a:latin typeface="Calibri"/>
                  <a:ea typeface="Calibri"/>
                  <a:cs typeface="Calibri"/>
                  <a:sym typeface="Calibri"/>
                </a:rPr>
                <a:t>wlcg.groups (WLCG)</a:t>
              </a:r>
              <a:endParaRPr sz="2133">
                <a:solidFill>
                  <a:srgbClr val="FF0000"/>
                </a:solidFill>
                <a:latin typeface="Calibri"/>
                <a:ea typeface="Calibri"/>
                <a:cs typeface="Calibri"/>
                <a:sym typeface="Calibri"/>
              </a:endParaRPr>
            </a:p>
          </p:txBody>
        </p:sp>
        <p:sp>
          <p:nvSpPr>
            <p:cNvPr id="366" name="Google Shape;366;p11"/>
            <p:cNvSpPr/>
            <p:nvPr/>
          </p:nvSpPr>
          <p:spPr>
            <a:xfrm>
              <a:off x="2914054" y="98971"/>
              <a:ext cx="2553890" cy="460800"/>
            </a:xfrm>
            <a:prstGeom prst="rect">
              <a:avLst/>
            </a:prstGeom>
            <a:gradFill>
              <a:gsLst>
                <a:gs pos="0">
                  <a:schemeClr val="lt1"/>
                </a:gs>
                <a:gs pos="100000">
                  <a:schemeClr val="lt1"/>
                </a:gs>
              </a:gsLst>
              <a:lin ang="16200000" scaled="0"/>
            </a:gradFill>
            <a:ln w="9525" cap="flat" cmpd="sng">
              <a:solidFill>
                <a:schemeClr val="dk1"/>
              </a:solidFill>
              <a:prstDash val="solid"/>
              <a:round/>
              <a:headEnd type="none" w="sm" len="sm"/>
              <a:tailEnd type="none" w="sm" len="sm"/>
            </a:ln>
            <a:effectLst>
              <a:outerShdw blurRad="38100" dist="23000" dir="5400000" rotWithShape="0">
                <a:srgbClr val="000000">
                  <a:alpha val="33725"/>
                </a:srgbClr>
              </a:outerShdw>
            </a:effectLst>
          </p:spPr>
          <p:txBody>
            <a:bodyPr spcFirstLastPara="1" wrap="square" lIns="151700" tIns="86667" rIns="151700" bIns="86667" anchor="ctr" anchorCtr="0">
              <a:noAutofit/>
            </a:bodyPr>
            <a:lstStyle/>
            <a:p>
              <a:pPr algn="ctr">
                <a:lnSpc>
                  <a:spcPct val="90000"/>
                </a:lnSpc>
                <a:buClr>
                  <a:schemeClr val="dk1"/>
                </a:buClr>
                <a:buSzPts val="1600"/>
              </a:pPr>
              <a:r>
                <a:rPr lang="en-US" sz="2133">
                  <a:solidFill>
                    <a:schemeClr val="dk1"/>
                  </a:solidFill>
                  <a:latin typeface="Calibri"/>
                  <a:ea typeface="Calibri"/>
                  <a:cs typeface="Calibri"/>
                  <a:sym typeface="Calibri"/>
                </a:rPr>
                <a:t>ID Tokens</a:t>
              </a:r>
              <a:endParaRPr sz="2133">
                <a:solidFill>
                  <a:schemeClr val="dk1"/>
                </a:solidFill>
                <a:latin typeface="Calibri"/>
                <a:ea typeface="Calibri"/>
                <a:cs typeface="Calibri"/>
                <a:sym typeface="Calibri"/>
              </a:endParaRPr>
            </a:p>
          </p:txBody>
        </p:sp>
        <p:sp>
          <p:nvSpPr>
            <p:cNvPr id="367" name="Google Shape;367;p11"/>
            <p:cNvSpPr/>
            <p:nvPr/>
          </p:nvSpPr>
          <p:spPr>
            <a:xfrm>
              <a:off x="2914054" y="559771"/>
              <a:ext cx="2553890" cy="3250080"/>
            </a:xfrm>
            <a:prstGeom prst="rect">
              <a:avLst/>
            </a:prstGeom>
            <a:solidFill>
              <a:schemeClr val="lt1">
                <a:alpha val="88627"/>
              </a:schemeClr>
            </a:solidFill>
            <a:ln w="9525" cap="flat" cmpd="sng">
              <a:solidFill>
                <a:schemeClr val="dk1">
                  <a:alpha val="88627"/>
                </a:schemeClr>
              </a:solidFill>
              <a:prstDash val="solid"/>
              <a:round/>
              <a:headEnd type="none" w="sm" len="sm"/>
              <a:tailEnd type="none" w="sm" len="sm"/>
            </a:ln>
          </p:spPr>
          <p:txBody>
            <a:bodyPr spcFirstLastPara="1" wrap="square" lIns="113767" tIns="113767" rIns="151700" bIns="170667" anchor="t" anchorCtr="0">
              <a:noAutofit/>
            </a:bodyPr>
            <a:lstStyle/>
            <a:p>
              <a:pPr marL="228594" lvl="1" indent="-228594">
                <a:lnSpc>
                  <a:spcPct val="90000"/>
                </a:lnSpc>
                <a:buClr>
                  <a:srgbClr val="000000"/>
                </a:buClr>
                <a:buSzPts val="1600"/>
                <a:buFont typeface="Calibri"/>
                <a:buChar char="•"/>
              </a:pPr>
              <a:r>
                <a:rPr lang="en-US" sz="2133">
                  <a:solidFill>
                    <a:srgbClr val="000000"/>
                  </a:solidFill>
                  <a:latin typeface="Calibri"/>
                  <a:ea typeface="Calibri"/>
                  <a:cs typeface="Calibri"/>
                  <a:sym typeface="Calibri"/>
                </a:rPr>
                <a:t>auth_time</a:t>
              </a:r>
              <a:endParaRPr sz="2133">
                <a:solidFill>
                  <a:srgbClr val="000000"/>
                </a:solidFill>
                <a:latin typeface="Calibri"/>
                <a:ea typeface="Calibri"/>
                <a:cs typeface="Calibri"/>
                <a:sym typeface="Calibri"/>
              </a:endParaRPr>
            </a:p>
            <a:p>
              <a:pPr marL="228594" lvl="1" indent="-228594">
                <a:lnSpc>
                  <a:spcPct val="90000"/>
                </a:lnSpc>
                <a:buClr>
                  <a:srgbClr val="000000"/>
                </a:buClr>
                <a:buSzPts val="1600"/>
                <a:buFont typeface="Calibri"/>
                <a:buChar char="•"/>
              </a:pPr>
              <a:r>
                <a:rPr lang="en-US" sz="2133">
                  <a:solidFill>
                    <a:srgbClr val="000000"/>
                  </a:solidFill>
                  <a:latin typeface="Calibri"/>
                  <a:ea typeface="Calibri"/>
                  <a:cs typeface="Calibri"/>
                  <a:sym typeface="Calibri"/>
                </a:rPr>
                <a:t>general OIDC Claims</a:t>
              </a:r>
              <a:endParaRPr sz="2133">
                <a:solidFill>
                  <a:srgbClr val="000000"/>
                </a:solidFill>
                <a:latin typeface="Calibri"/>
                <a:ea typeface="Calibri"/>
                <a:cs typeface="Calibri"/>
                <a:sym typeface="Calibri"/>
              </a:endParaRPr>
            </a:p>
          </p:txBody>
        </p:sp>
        <p:sp>
          <p:nvSpPr>
            <p:cNvPr id="368" name="Google Shape;368;p11"/>
            <p:cNvSpPr/>
            <p:nvPr/>
          </p:nvSpPr>
          <p:spPr>
            <a:xfrm>
              <a:off x="5825490" y="98971"/>
              <a:ext cx="2553890" cy="460800"/>
            </a:xfrm>
            <a:prstGeom prst="rect">
              <a:avLst/>
            </a:prstGeom>
            <a:gradFill>
              <a:gsLst>
                <a:gs pos="0">
                  <a:schemeClr val="lt1"/>
                </a:gs>
                <a:gs pos="100000">
                  <a:schemeClr val="lt1"/>
                </a:gs>
              </a:gsLst>
              <a:lin ang="16200000" scaled="0"/>
            </a:gradFill>
            <a:ln w="9525" cap="flat" cmpd="sng">
              <a:solidFill>
                <a:schemeClr val="dk1"/>
              </a:solidFill>
              <a:prstDash val="solid"/>
              <a:round/>
              <a:headEnd type="none" w="sm" len="sm"/>
              <a:tailEnd type="none" w="sm" len="sm"/>
            </a:ln>
            <a:effectLst>
              <a:outerShdw blurRad="38100" dist="23000" dir="5400000" rotWithShape="0">
                <a:srgbClr val="000000">
                  <a:alpha val="33725"/>
                </a:srgbClr>
              </a:outerShdw>
            </a:effectLst>
          </p:spPr>
          <p:txBody>
            <a:bodyPr spcFirstLastPara="1" wrap="square" lIns="151700" tIns="86667" rIns="151700" bIns="86667" anchor="ctr" anchorCtr="0">
              <a:noAutofit/>
            </a:bodyPr>
            <a:lstStyle/>
            <a:p>
              <a:pPr algn="ctr">
                <a:lnSpc>
                  <a:spcPct val="90000"/>
                </a:lnSpc>
                <a:buClr>
                  <a:schemeClr val="dk1"/>
                </a:buClr>
                <a:buSzPts val="1600"/>
              </a:pPr>
              <a:r>
                <a:rPr lang="en-US" sz="2133">
                  <a:solidFill>
                    <a:schemeClr val="dk1"/>
                  </a:solidFill>
                  <a:latin typeface="Calibri"/>
                  <a:ea typeface="Calibri"/>
                  <a:cs typeface="Calibri"/>
                  <a:sym typeface="Calibri"/>
                </a:rPr>
                <a:t>Access Tokens</a:t>
              </a:r>
              <a:endParaRPr sz="2133">
                <a:solidFill>
                  <a:schemeClr val="dk1"/>
                </a:solidFill>
                <a:latin typeface="Calibri"/>
                <a:ea typeface="Calibri"/>
                <a:cs typeface="Calibri"/>
                <a:sym typeface="Calibri"/>
              </a:endParaRPr>
            </a:p>
          </p:txBody>
        </p:sp>
        <p:sp>
          <p:nvSpPr>
            <p:cNvPr id="369" name="Google Shape;369;p11"/>
            <p:cNvSpPr/>
            <p:nvPr/>
          </p:nvSpPr>
          <p:spPr>
            <a:xfrm>
              <a:off x="5825490" y="559771"/>
              <a:ext cx="2553890" cy="3250080"/>
            </a:xfrm>
            <a:prstGeom prst="rect">
              <a:avLst/>
            </a:prstGeom>
            <a:solidFill>
              <a:schemeClr val="lt1">
                <a:alpha val="88627"/>
              </a:schemeClr>
            </a:solidFill>
            <a:ln w="9525" cap="flat" cmpd="sng">
              <a:solidFill>
                <a:schemeClr val="dk1">
                  <a:alpha val="88627"/>
                </a:schemeClr>
              </a:solidFill>
              <a:prstDash val="solid"/>
              <a:round/>
              <a:headEnd type="none" w="sm" len="sm"/>
              <a:tailEnd type="none" w="sm" len="sm"/>
            </a:ln>
          </p:spPr>
          <p:txBody>
            <a:bodyPr spcFirstLastPara="1" wrap="square" lIns="113767" tIns="113767" rIns="151700" bIns="170667" anchor="t" anchorCtr="0">
              <a:noAutofit/>
            </a:bodyPr>
            <a:lstStyle/>
            <a:p>
              <a:pPr marL="228594" lvl="1" indent="-228594">
                <a:lnSpc>
                  <a:spcPct val="90000"/>
                </a:lnSpc>
                <a:buClr>
                  <a:srgbClr val="000000"/>
                </a:buClr>
                <a:buSzPts val="1600"/>
                <a:buFont typeface="Calibri"/>
                <a:buChar char="•"/>
              </a:pPr>
              <a:r>
                <a:rPr lang="en-US" sz="2133">
                  <a:solidFill>
                    <a:srgbClr val="000000"/>
                  </a:solidFill>
                  <a:latin typeface="Calibri"/>
                  <a:ea typeface="Calibri"/>
                  <a:cs typeface="Calibri"/>
                  <a:sym typeface="Calibri"/>
                </a:rPr>
                <a:t>scope  (RFC8693)</a:t>
              </a:r>
              <a:endParaRPr sz="2133">
                <a:solidFill>
                  <a:srgbClr val="000000"/>
                </a:solidFill>
                <a:latin typeface="Calibri"/>
                <a:ea typeface="Calibri"/>
                <a:cs typeface="Calibri"/>
                <a:sym typeface="Calibri"/>
              </a:endParaRPr>
            </a:p>
          </p:txBody>
        </p:sp>
      </p:grpSp>
      <p:sp>
        <p:nvSpPr>
          <p:cNvPr id="370" name="Google Shape;370;p11"/>
          <p:cNvSpPr txBox="1">
            <a:spLocks noGrp="1"/>
          </p:cNvSpPr>
          <p:nvPr>
            <p:ph type="title"/>
          </p:nvPr>
        </p:nvSpPr>
        <p:spPr>
          <a:xfrm>
            <a:off x="1016000" y="0"/>
            <a:ext cx="10566400" cy="762000"/>
          </a:xfrm>
          <a:prstGeom prst="rect">
            <a:avLst/>
          </a:prstGeom>
          <a:noFill/>
          <a:ln>
            <a:noFill/>
          </a:ln>
        </p:spPr>
        <p:txBody>
          <a:bodyPr spcFirstLastPara="1" vert="horz" wrap="square" lIns="60933" tIns="60933" rIns="60933" bIns="60933" rtlCol="0" anchor="ctr" anchorCtr="0">
            <a:normAutofit fontScale="90000"/>
          </a:bodyPr>
          <a:lstStyle/>
          <a:p>
            <a:pPr>
              <a:buSzPts val="3959"/>
            </a:pPr>
            <a:r>
              <a:rPr lang="en-US" sz="5279"/>
              <a:t>Token Claims</a:t>
            </a:r>
            <a:endParaRPr sz="5279"/>
          </a:p>
        </p:txBody>
      </p:sp>
      <p:sp>
        <p:nvSpPr>
          <p:cNvPr id="371" name="Google Shape;371;p11"/>
          <p:cNvSpPr/>
          <p:nvPr/>
        </p:nvSpPr>
        <p:spPr>
          <a:xfrm>
            <a:off x="2039794" y="6279476"/>
            <a:ext cx="9112047" cy="492388"/>
          </a:xfrm>
          <a:prstGeom prst="rect">
            <a:avLst/>
          </a:prstGeom>
          <a:noFill/>
          <a:ln>
            <a:noFill/>
          </a:ln>
        </p:spPr>
        <p:txBody>
          <a:bodyPr spcFirstLastPara="1" wrap="square" lIns="60933" tIns="60933" rIns="60933" bIns="60933" anchor="t" anchorCtr="0">
            <a:spAutoFit/>
          </a:bodyPr>
          <a:lstStyle/>
          <a:p>
            <a:pPr>
              <a:buClr>
                <a:srgbClr val="000000"/>
              </a:buClr>
              <a:buSzPts val="1800"/>
            </a:pPr>
            <a:r>
              <a:rPr lang="en-US" sz="2400" i="1">
                <a:solidFill>
                  <a:srgbClr val="000000"/>
                </a:solidFill>
                <a:latin typeface="Calibri"/>
                <a:ea typeface="Calibri"/>
                <a:cs typeface="Calibri"/>
                <a:sym typeface="Calibri"/>
              </a:rPr>
              <a:t>Note: Where unspecified, the origin is RFC7519 or OpenID Connect core</a:t>
            </a:r>
            <a:endParaRPr sz="2400" i="1">
              <a:solidFill>
                <a:srgbClr val="000000"/>
              </a:solidFill>
              <a:latin typeface="Calibri"/>
              <a:ea typeface="Calibri"/>
              <a:cs typeface="Calibri"/>
              <a:sym typeface="Calibri"/>
            </a:endParaRPr>
          </a:p>
        </p:txBody>
      </p:sp>
      <p:sp>
        <p:nvSpPr>
          <p:cNvPr id="372" name="Google Shape;372;p11"/>
          <p:cNvSpPr/>
          <p:nvPr/>
        </p:nvSpPr>
        <p:spPr>
          <a:xfrm>
            <a:off x="8840800" y="2769280"/>
            <a:ext cx="2985200" cy="2769793"/>
          </a:xfrm>
          <a:prstGeom prst="wedgeEllipseCallout">
            <a:avLst>
              <a:gd name="adj1" fmla="val 42629"/>
              <a:gd name="adj2" fmla="val 59185"/>
            </a:avLst>
          </a:prstGeom>
          <a:solidFill>
            <a:srgbClr val="FFFFFF"/>
          </a:solidFill>
          <a:ln w="25400" cap="flat" cmpd="sng">
            <a:solidFill>
              <a:schemeClr val="accent1"/>
            </a:solidFill>
            <a:prstDash val="solid"/>
            <a:round/>
            <a:headEnd type="none" w="sm" len="sm"/>
            <a:tailEnd type="none" w="sm" len="sm"/>
          </a:ln>
          <a:effectLst>
            <a:outerShdw blurRad="38100" dist="23000" dir="5400000" rotWithShape="0">
              <a:srgbClr val="000000">
                <a:alpha val="33725"/>
              </a:srgbClr>
            </a:outerShdw>
          </a:effectLst>
        </p:spPr>
        <p:txBody>
          <a:bodyPr spcFirstLastPara="1" wrap="square" lIns="60933" tIns="60933" rIns="60933" bIns="60933" anchor="ctr" anchorCtr="0">
            <a:spAutoFit/>
          </a:bodyPr>
          <a:lstStyle/>
          <a:p>
            <a:pPr algn="ctr">
              <a:buClr>
                <a:srgbClr val="000000"/>
              </a:buClr>
              <a:buSzPts val="1800"/>
            </a:pPr>
            <a:r>
              <a:rPr lang="en-US" sz="2000">
                <a:solidFill>
                  <a:srgbClr val="000000"/>
                </a:solidFill>
                <a:latin typeface="Calibri"/>
                <a:ea typeface="Calibri"/>
                <a:cs typeface="Calibri"/>
                <a:sym typeface="Calibri"/>
              </a:rPr>
              <a:t>Access tokens should include at least scope (capabilities) or group for authorization</a:t>
            </a:r>
            <a:endParaRPr sz="2000">
              <a:solidFill>
                <a:srgbClr val="000000"/>
              </a:solidFill>
              <a:latin typeface="Calibri"/>
              <a:ea typeface="Calibri"/>
              <a:cs typeface="Calibri"/>
              <a:sym typeface="Calibri"/>
            </a:endParaRPr>
          </a:p>
        </p:txBody>
      </p:sp>
      <p:sp>
        <p:nvSpPr>
          <p:cNvPr id="373" name="Google Shape;373;p11"/>
          <p:cNvSpPr/>
          <p:nvPr/>
        </p:nvSpPr>
        <p:spPr>
          <a:xfrm>
            <a:off x="3821300" y="3859794"/>
            <a:ext cx="2987600" cy="1904209"/>
          </a:xfrm>
          <a:prstGeom prst="wedgeEllipseCallout">
            <a:avLst>
              <a:gd name="adj1" fmla="val -61738"/>
              <a:gd name="adj2" fmla="val -5099"/>
            </a:avLst>
          </a:prstGeom>
          <a:solidFill>
            <a:srgbClr val="FFFFFF"/>
          </a:solidFill>
          <a:ln w="25400" cap="flat" cmpd="sng">
            <a:solidFill>
              <a:schemeClr val="accent1"/>
            </a:solidFill>
            <a:prstDash val="solid"/>
            <a:round/>
            <a:headEnd type="none" w="sm" len="sm"/>
            <a:tailEnd type="none" w="sm" len="sm"/>
          </a:ln>
          <a:effectLst>
            <a:outerShdw blurRad="38100" dist="23000" dir="5400000" rotWithShape="0">
              <a:srgbClr val="000000">
                <a:alpha val="33725"/>
              </a:srgbClr>
            </a:outerShdw>
          </a:effectLst>
        </p:spPr>
        <p:txBody>
          <a:bodyPr spcFirstLastPara="1" wrap="square" lIns="60933" tIns="60933" rIns="60933" bIns="60933" anchor="ctr" anchorCtr="0">
            <a:spAutoFit/>
          </a:bodyPr>
          <a:lstStyle/>
          <a:p>
            <a:pPr algn="ctr">
              <a:buClr>
                <a:srgbClr val="000000"/>
              </a:buClr>
              <a:buSzPts val="1800"/>
            </a:pPr>
            <a:r>
              <a:rPr lang="en-US" sz="2000" b="1">
                <a:solidFill>
                  <a:srgbClr val="000000"/>
                </a:solidFill>
                <a:latin typeface="Calibri"/>
                <a:ea typeface="Calibri"/>
                <a:cs typeface="Calibri"/>
                <a:sym typeface="Calibri"/>
              </a:rPr>
              <a:t>wlcg</a:t>
            </a:r>
            <a:r>
              <a:rPr lang="en-US" sz="2000">
                <a:solidFill>
                  <a:srgbClr val="000000"/>
                </a:solidFill>
                <a:latin typeface="Calibri"/>
                <a:ea typeface="Calibri"/>
                <a:cs typeface="Calibri"/>
                <a:sym typeface="Calibri"/>
              </a:rPr>
              <a:t> prefix added to avoid collisions with other schemas</a:t>
            </a:r>
            <a:endParaRPr sz="2000">
              <a:solidFill>
                <a:srgbClr val="000000"/>
              </a:solidFill>
              <a:latin typeface="Calibri"/>
              <a:ea typeface="Calibri"/>
              <a:cs typeface="Calibri"/>
              <a:sym typeface="Calibri"/>
            </a:endParaRPr>
          </a:p>
        </p:txBody>
      </p:sp>
      <p:sp>
        <p:nvSpPr>
          <p:cNvPr id="374" name="Google Shape;374;p11"/>
          <p:cNvSpPr txBox="1">
            <a:spLocks noGrp="1"/>
          </p:cNvSpPr>
          <p:nvPr>
            <p:ph type="sldNum" idx="12"/>
          </p:nvPr>
        </p:nvSpPr>
        <p:spPr>
          <a:xfrm>
            <a:off x="11535224" y="6359417"/>
            <a:ext cx="352000" cy="358800"/>
          </a:xfrm>
          <a:prstGeom prst="rect">
            <a:avLst/>
          </a:prstGeom>
          <a:noFill/>
          <a:ln>
            <a:noFill/>
          </a:ln>
        </p:spPr>
        <p:txBody>
          <a:bodyPr spcFirstLastPara="1" vert="horz" wrap="square" lIns="60933" tIns="60933" rIns="60933" bIns="60933" rtlCol="0" anchor="ctr" anchorCtr="0">
            <a:noAutofit/>
          </a:bodyPr>
          <a:lstStyle/>
          <a:p>
            <a:fld id="{00000000-1234-1234-1234-123412341234}" type="slidenum">
              <a:rPr lang="en-US"/>
              <a:pPr/>
              <a:t>14</a:t>
            </a:fld>
            <a:endParaRPr/>
          </a:p>
        </p:txBody>
      </p:sp>
      <p:sp>
        <p:nvSpPr>
          <p:cNvPr id="375" name="Google Shape;375;p11"/>
          <p:cNvSpPr/>
          <p:nvPr/>
        </p:nvSpPr>
        <p:spPr>
          <a:xfrm>
            <a:off x="2179067" y="1492962"/>
            <a:ext cx="2602400" cy="1904209"/>
          </a:xfrm>
          <a:prstGeom prst="wedgeEllipseCallout">
            <a:avLst>
              <a:gd name="adj1" fmla="val -66909"/>
              <a:gd name="adj2" fmla="val -28007"/>
            </a:avLst>
          </a:prstGeom>
          <a:solidFill>
            <a:srgbClr val="FFFFFF"/>
          </a:solidFill>
          <a:ln w="25400" cap="flat" cmpd="sng">
            <a:solidFill>
              <a:schemeClr val="accent1"/>
            </a:solidFill>
            <a:prstDash val="solid"/>
            <a:round/>
            <a:headEnd type="none" w="sm" len="sm"/>
            <a:tailEnd type="none" w="sm" len="sm"/>
          </a:ln>
          <a:effectLst>
            <a:outerShdw blurRad="38100" dist="23000" dir="5400000" rotWithShape="0">
              <a:srgbClr val="000000">
                <a:alpha val="34117"/>
              </a:srgbClr>
            </a:outerShdw>
          </a:effectLst>
        </p:spPr>
        <p:txBody>
          <a:bodyPr spcFirstLastPara="1" wrap="square" lIns="60933" tIns="60933" rIns="60933" bIns="60933" anchor="ctr" anchorCtr="0">
            <a:spAutoFit/>
          </a:bodyPr>
          <a:lstStyle/>
          <a:p>
            <a:pPr algn="ctr">
              <a:buClr>
                <a:srgbClr val="000000"/>
              </a:buClr>
              <a:buSzPts val="1800"/>
            </a:pPr>
            <a:r>
              <a:rPr lang="en-US" sz="2000" b="1">
                <a:solidFill>
                  <a:srgbClr val="000000"/>
                </a:solidFill>
                <a:latin typeface="Calibri"/>
                <a:ea typeface="Calibri"/>
                <a:cs typeface="Calibri"/>
                <a:sym typeface="Calibri"/>
              </a:rPr>
              <a:t>iss+sub </a:t>
            </a:r>
            <a:r>
              <a:rPr lang="en-US" sz="2000">
                <a:solidFill>
                  <a:srgbClr val="000000"/>
                </a:solidFill>
                <a:latin typeface="Calibri"/>
                <a:ea typeface="Calibri"/>
                <a:cs typeface="Calibri"/>
                <a:sym typeface="Calibri"/>
              </a:rPr>
              <a:t>used to uniquely identify a user, e.g. for blocking</a:t>
            </a:r>
            <a:endParaRPr sz="2000">
              <a:solidFill>
                <a:srgbClr val="000000"/>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7B54F19-1212-9345-95FF-9D2815FD6E96}"/>
              </a:ext>
            </a:extLst>
          </p:cNvPr>
          <p:cNvSpPr txBox="1"/>
          <p:nvPr/>
        </p:nvSpPr>
        <p:spPr>
          <a:xfrm>
            <a:off x="403340" y="345182"/>
            <a:ext cx="7582420" cy="769441"/>
          </a:xfrm>
          <a:prstGeom prst="rect">
            <a:avLst/>
          </a:prstGeom>
          <a:noFill/>
        </p:spPr>
        <p:txBody>
          <a:bodyPr wrap="square" rtlCol="0" anchor="t">
            <a:spAutoFit/>
          </a:bodyPr>
          <a:lstStyle/>
          <a:p>
            <a:r>
              <a:rPr lang="en-US" sz="4400" b="1" spc="-150" dirty="0">
                <a:solidFill>
                  <a:srgbClr val="2E2D62"/>
                </a:solidFill>
                <a:latin typeface="Arial" panose="020B0604020202020204" pitchFamily="34" charset="0"/>
                <a:cs typeface="Arial" panose="020B0604020202020204" pitchFamily="34" charset="0"/>
              </a:rPr>
              <a:t>WLCG Token Discovery</a:t>
            </a:r>
          </a:p>
        </p:txBody>
      </p:sp>
      <p:sp>
        <p:nvSpPr>
          <p:cNvPr id="9" name="Rectangle 8">
            <a:extLst>
              <a:ext uri="{FF2B5EF4-FFF2-40B4-BE49-F238E27FC236}">
                <a16:creationId xmlns:a16="http://schemas.microsoft.com/office/drawing/2014/main" id="{690D2FDF-8A1E-D04F-9FE6-8C72151C18E9}"/>
              </a:ext>
            </a:extLst>
          </p:cNvPr>
          <p:cNvSpPr/>
          <p:nvPr/>
        </p:nvSpPr>
        <p:spPr>
          <a:xfrm>
            <a:off x="727132" y="1905506"/>
            <a:ext cx="4521951" cy="2677656"/>
          </a:xfrm>
          <a:prstGeom prst="rect">
            <a:avLst/>
          </a:prstGeom>
        </p:spPr>
        <p:txBody>
          <a:bodyPr wrap="square">
            <a:spAutoFit/>
          </a:bodyPr>
          <a:lstStyle/>
          <a:p>
            <a:pPr marL="457200" lvl="0" indent="-363537">
              <a:spcBef>
                <a:spcPts val="700"/>
              </a:spcBef>
              <a:buSzPct val="100000"/>
              <a:buChar char="•"/>
            </a:pPr>
            <a:r>
              <a:rPr lang="en-US" sz="2400" dirty="0"/>
              <a:t>Many tools will rely on tokens being stored in the local environment</a:t>
            </a:r>
          </a:p>
          <a:p>
            <a:pPr marL="457200" lvl="0" indent="-363537">
              <a:buSzPct val="100000"/>
              <a:buChar char="•"/>
            </a:pPr>
            <a:r>
              <a:rPr lang="en-US" sz="2400" dirty="0"/>
              <a:t>Token discoverability specification v1.0 published </a:t>
            </a:r>
            <a:r>
              <a:rPr lang="en-US" sz="2400" u="sng" dirty="0">
                <a:solidFill>
                  <a:schemeClr val="hlink"/>
                </a:solidFill>
                <a:hlinkClick r:id="rId3"/>
              </a:rPr>
              <a:t>https://zenodo.org/record/3937438</a:t>
            </a:r>
            <a:endParaRPr lang="en-US" sz="2400" dirty="0"/>
          </a:p>
        </p:txBody>
      </p:sp>
      <p:sp>
        <p:nvSpPr>
          <p:cNvPr id="8" name="Google Shape;214;gd82ede6c86_0_33">
            <a:extLst>
              <a:ext uri="{FF2B5EF4-FFF2-40B4-BE49-F238E27FC236}">
                <a16:creationId xmlns:a16="http://schemas.microsoft.com/office/drawing/2014/main" id="{ABE54CFD-0928-334F-9F18-6B23F0270070}"/>
              </a:ext>
            </a:extLst>
          </p:cNvPr>
          <p:cNvSpPr txBox="1"/>
          <p:nvPr/>
        </p:nvSpPr>
        <p:spPr>
          <a:xfrm>
            <a:off x="5904429" y="5292851"/>
            <a:ext cx="5230678" cy="738633"/>
          </a:xfrm>
          <a:prstGeom prst="rect">
            <a:avLst/>
          </a:prstGeom>
          <a:noFill/>
          <a:ln>
            <a:noFill/>
          </a:ln>
        </p:spPr>
        <p:txBody>
          <a:bodyPr spcFirstLastPara="1" wrap="square" lIns="91425" tIns="91425" rIns="91425" bIns="91425" anchor="t" anchorCtr="0">
            <a:spAutoFit/>
          </a:bodyPr>
          <a:lstStyle/>
          <a:p>
            <a:pPr algn="ctr"/>
            <a:r>
              <a:rPr lang="en-US" dirty="0">
                <a:solidFill>
                  <a:srgbClr val="000000"/>
                </a:solidFill>
                <a:ea typeface="Calibri"/>
                <a:cs typeface="Calibri"/>
                <a:sym typeface="Calibri"/>
              </a:rPr>
              <a:t>Logic of where to search for (or place) tokens locally</a:t>
            </a:r>
          </a:p>
          <a:p>
            <a:pPr marL="0" lvl="0" indent="0" algn="ctr" rtl="0">
              <a:spcBef>
                <a:spcPts val="0"/>
              </a:spcBef>
              <a:spcAft>
                <a:spcPts val="0"/>
              </a:spcAft>
              <a:buNone/>
            </a:pPr>
            <a:endParaRPr i="1" dirty="0">
              <a:latin typeface="Calibri"/>
              <a:ea typeface="Calibri"/>
              <a:cs typeface="Calibri"/>
              <a:sym typeface="Calibri"/>
            </a:endParaRPr>
          </a:p>
        </p:txBody>
      </p:sp>
      <p:sp>
        <p:nvSpPr>
          <p:cNvPr id="12" name="Google Shape;225;gc5b5ad50e4_0_1">
            <a:extLst>
              <a:ext uri="{FF2B5EF4-FFF2-40B4-BE49-F238E27FC236}">
                <a16:creationId xmlns:a16="http://schemas.microsoft.com/office/drawing/2014/main" id="{63C2CCF5-AAF6-734E-B762-6F6C0D5D6A85}"/>
              </a:ext>
            </a:extLst>
          </p:cNvPr>
          <p:cNvSpPr txBox="1"/>
          <p:nvPr/>
        </p:nvSpPr>
        <p:spPr>
          <a:xfrm>
            <a:off x="5574668" y="1613133"/>
            <a:ext cx="5890200" cy="363173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400" dirty="0">
                <a:solidFill>
                  <a:srgbClr val="003399"/>
                </a:solidFill>
                <a:latin typeface="Courier New"/>
                <a:ea typeface="Courier New"/>
                <a:cs typeface="Courier New"/>
                <a:sym typeface="Courier New"/>
              </a:rPr>
              <a:t>If a tool needs to authenticate with a token and does not have out-of-band WLCG Bearer Token Discovery knowledge on which token to use, the following steps to discover a token MUST be taken in sequence, where $ID below denotes the process’s effective user ID:</a:t>
            </a:r>
            <a:endParaRPr sz="1400" dirty="0">
              <a:solidFill>
                <a:srgbClr val="003399"/>
              </a:solidFill>
              <a:latin typeface="Courier New"/>
              <a:ea typeface="Courier New"/>
              <a:cs typeface="Courier New"/>
              <a:sym typeface="Courier New"/>
            </a:endParaRPr>
          </a:p>
          <a:p>
            <a:pPr marL="0" lvl="0" indent="0" algn="l" rtl="0">
              <a:spcBef>
                <a:spcPts val="0"/>
              </a:spcBef>
              <a:spcAft>
                <a:spcPts val="0"/>
              </a:spcAft>
              <a:buClr>
                <a:schemeClr val="dk1"/>
              </a:buClr>
              <a:buSzPts val="1100"/>
              <a:buFont typeface="Arial"/>
              <a:buNone/>
            </a:pPr>
            <a:endParaRPr sz="1400" dirty="0">
              <a:solidFill>
                <a:srgbClr val="003399"/>
              </a:solidFill>
              <a:latin typeface="Courier New"/>
              <a:ea typeface="Courier New"/>
              <a:cs typeface="Courier New"/>
              <a:sym typeface="Courier New"/>
            </a:endParaRPr>
          </a:p>
          <a:p>
            <a:pPr marL="0" lvl="0" indent="0" algn="l" rtl="0">
              <a:spcBef>
                <a:spcPts val="0"/>
              </a:spcBef>
              <a:spcAft>
                <a:spcPts val="0"/>
              </a:spcAft>
              <a:buClr>
                <a:schemeClr val="dk1"/>
              </a:buClr>
              <a:buSzPts val="1100"/>
              <a:buFont typeface="Arial"/>
              <a:buNone/>
            </a:pPr>
            <a:r>
              <a:rPr lang="en-US" sz="1400" dirty="0">
                <a:solidFill>
                  <a:srgbClr val="003399"/>
                </a:solidFill>
                <a:latin typeface="Courier New"/>
                <a:ea typeface="Courier New"/>
                <a:cs typeface="Courier New"/>
                <a:sym typeface="Courier New"/>
              </a:rPr>
              <a:t>1.  If the </a:t>
            </a:r>
            <a:r>
              <a:rPr lang="en-US" sz="1400" b="1" dirty="0">
                <a:solidFill>
                  <a:srgbClr val="003399"/>
                </a:solidFill>
                <a:latin typeface="Courier New"/>
                <a:ea typeface="Courier New"/>
                <a:cs typeface="Courier New"/>
                <a:sym typeface="Courier New"/>
              </a:rPr>
              <a:t>BEARER_TOKEN</a:t>
            </a:r>
            <a:r>
              <a:rPr lang="en-US" sz="1400" dirty="0">
                <a:solidFill>
                  <a:srgbClr val="003399"/>
                </a:solidFill>
                <a:latin typeface="Courier New"/>
                <a:ea typeface="Courier New"/>
                <a:cs typeface="Courier New"/>
                <a:sym typeface="Courier New"/>
              </a:rPr>
              <a:t> environment variable is set, then its value is taken to be the token contents.</a:t>
            </a:r>
            <a:endParaRPr sz="1400" dirty="0">
              <a:solidFill>
                <a:srgbClr val="003399"/>
              </a:solidFill>
              <a:latin typeface="Courier New"/>
              <a:ea typeface="Courier New"/>
              <a:cs typeface="Courier New"/>
              <a:sym typeface="Courier New"/>
            </a:endParaRPr>
          </a:p>
          <a:p>
            <a:pPr marL="0" lvl="0" indent="0" algn="l" rtl="0">
              <a:spcBef>
                <a:spcPts val="0"/>
              </a:spcBef>
              <a:spcAft>
                <a:spcPts val="0"/>
              </a:spcAft>
              <a:buClr>
                <a:schemeClr val="dk1"/>
              </a:buClr>
              <a:buSzPts val="1100"/>
              <a:buFont typeface="Arial"/>
              <a:buNone/>
            </a:pPr>
            <a:r>
              <a:rPr lang="en-US" sz="1400" dirty="0">
                <a:solidFill>
                  <a:srgbClr val="003399"/>
                </a:solidFill>
                <a:latin typeface="Courier New"/>
                <a:ea typeface="Courier New"/>
                <a:cs typeface="Courier New"/>
                <a:sym typeface="Courier New"/>
              </a:rPr>
              <a:t>2.  If the </a:t>
            </a:r>
            <a:r>
              <a:rPr lang="en-US" sz="1400" b="1" dirty="0">
                <a:solidFill>
                  <a:srgbClr val="003399"/>
                </a:solidFill>
                <a:latin typeface="Courier New"/>
                <a:ea typeface="Courier New"/>
                <a:cs typeface="Courier New"/>
                <a:sym typeface="Courier New"/>
              </a:rPr>
              <a:t>BEARER_TOKEN_FILE</a:t>
            </a:r>
            <a:r>
              <a:rPr lang="en-US" sz="1400" dirty="0">
                <a:solidFill>
                  <a:srgbClr val="003399"/>
                </a:solidFill>
                <a:latin typeface="Courier New"/>
                <a:ea typeface="Courier New"/>
                <a:cs typeface="Courier New"/>
                <a:sym typeface="Courier New"/>
              </a:rPr>
              <a:t> environment variable is set, then its value is interpreted as a filename. The contents of the specified file are taken to be the token contents.</a:t>
            </a:r>
            <a:endParaRPr sz="1400" dirty="0">
              <a:solidFill>
                <a:srgbClr val="003399"/>
              </a:solidFill>
              <a:latin typeface="Courier New"/>
              <a:ea typeface="Courier New"/>
              <a:cs typeface="Courier New"/>
              <a:sym typeface="Courier New"/>
            </a:endParaRPr>
          </a:p>
          <a:p>
            <a:pPr marL="0" lvl="0" indent="0" algn="l" rtl="0">
              <a:spcBef>
                <a:spcPts val="0"/>
              </a:spcBef>
              <a:spcAft>
                <a:spcPts val="0"/>
              </a:spcAft>
              <a:buClr>
                <a:schemeClr val="dk1"/>
              </a:buClr>
              <a:buSzPts val="1100"/>
              <a:buFont typeface="Arial"/>
              <a:buNone/>
            </a:pPr>
            <a:r>
              <a:rPr lang="en-US" sz="1400" dirty="0">
                <a:solidFill>
                  <a:srgbClr val="003399"/>
                </a:solidFill>
                <a:latin typeface="Courier New"/>
                <a:ea typeface="Courier New"/>
                <a:cs typeface="Courier New"/>
                <a:sym typeface="Courier New"/>
              </a:rPr>
              <a:t>3.  If the </a:t>
            </a:r>
            <a:r>
              <a:rPr lang="en-US" sz="1400" b="1" dirty="0">
                <a:solidFill>
                  <a:srgbClr val="003399"/>
                </a:solidFill>
                <a:latin typeface="Courier New"/>
                <a:ea typeface="Courier New"/>
                <a:cs typeface="Courier New"/>
                <a:sym typeface="Courier New"/>
              </a:rPr>
              <a:t>XDG_RUNTIME_DIR</a:t>
            </a:r>
            <a:r>
              <a:rPr lang="en-US" sz="1400" dirty="0">
                <a:solidFill>
                  <a:srgbClr val="003399"/>
                </a:solidFill>
                <a:latin typeface="Courier New"/>
                <a:ea typeface="Courier New"/>
                <a:cs typeface="Courier New"/>
                <a:sym typeface="Courier New"/>
              </a:rPr>
              <a:t> environment variable is set1, then take the token from the contents of $XDG_RUNTIME_DIR/bt_u$ID2.</a:t>
            </a:r>
            <a:endParaRPr sz="1400" dirty="0">
              <a:solidFill>
                <a:srgbClr val="003399"/>
              </a:solidFill>
              <a:latin typeface="Courier New"/>
              <a:ea typeface="Courier New"/>
              <a:cs typeface="Courier New"/>
              <a:sym typeface="Courier New"/>
            </a:endParaRPr>
          </a:p>
          <a:p>
            <a:pPr marL="0" lvl="0" indent="0" algn="l" rtl="0">
              <a:spcBef>
                <a:spcPts val="0"/>
              </a:spcBef>
              <a:spcAft>
                <a:spcPts val="0"/>
              </a:spcAft>
              <a:buClr>
                <a:schemeClr val="dk1"/>
              </a:buClr>
              <a:buSzPts val="1100"/>
              <a:buFont typeface="Arial"/>
              <a:buNone/>
            </a:pPr>
            <a:r>
              <a:rPr lang="en-US" sz="1400" dirty="0">
                <a:solidFill>
                  <a:srgbClr val="003399"/>
                </a:solidFill>
                <a:latin typeface="Courier New"/>
                <a:ea typeface="Courier New"/>
                <a:cs typeface="Courier New"/>
                <a:sym typeface="Courier New"/>
              </a:rPr>
              <a:t>4.  Otherwise, take the token from </a:t>
            </a:r>
            <a:r>
              <a:rPr lang="en-US" sz="1400" b="1" dirty="0">
                <a:solidFill>
                  <a:srgbClr val="003399"/>
                </a:solidFill>
                <a:latin typeface="Courier New"/>
                <a:ea typeface="Courier New"/>
                <a:cs typeface="Courier New"/>
                <a:sym typeface="Courier New"/>
              </a:rPr>
              <a:t>/</a:t>
            </a:r>
            <a:r>
              <a:rPr lang="en-US" sz="1400" b="1" dirty="0" err="1">
                <a:solidFill>
                  <a:srgbClr val="003399"/>
                </a:solidFill>
                <a:latin typeface="Courier New"/>
                <a:ea typeface="Courier New"/>
                <a:cs typeface="Courier New"/>
                <a:sym typeface="Courier New"/>
              </a:rPr>
              <a:t>tmp</a:t>
            </a:r>
            <a:r>
              <a:rPr lang="en-US" sz="1400" b="1" dirty="0">
                <a:solidFill>
                  <a:srgbClr val="003399"/>
                </a:solidFill>
                <a:latin typeface="Courier New"/>
                <a:ea typeface="Courier New"/>
                <a:cs typeface="Courier New"/>
                <a:sym typeface="Courier New"/>
              </a:rPr>
              <a:t>/</a:t>
            </a:r>
            <a:r>
              <a:rPr lang="en-US" sz="1400" b="1" dirty="0" err="1">
                <a:solidFill>
                  <a:srgbClr val="003399"/>
                </a:solidFill>
                <a:latin typeface="Courier New"/>
                <a:ea typeface="Courier New"/>
                <a:cs typeface="Courier New"/>
                <a:sym typeface="Courier New"/>
              </a:rPr>
              <a:t>bt_u$ID</a:t>
            </a:r>
            <a:endParaRPr sz="1400" b="1" dirty="0">
              <a:latin typeface="Courier New"/>
              <a:ea typeface="Courier New"/>
              <a:cs typeface="Courier New"/>
              <a:sym typeface="Courier New"/>
            </a:endParaRPr>
          </a:p>
        </p:txBody>
      </p:sp>
    </p:spTree>
    <p:extLst>
      <p:ext uri="{BB962C8B-B14F-4D97-AF65-F5344CB8AC3E}">
        <p14:creationId xmlns:p14="http://schemas.microsoft.com/office/powerpoint/2010/main" val="6999639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gd82ede6c86_0_6"/>
          <p:cNvSpPr txBox="1">
            <a:spLocks noGrp="1"/>
          </p:cNvSpPr>
          <p:nvPr>
            <p:ph type="sldNum" idx="12"/>
          </p:nvPr>
        </p:nvSpPr>
        <p:spPr>
          <a:xfrm>
            <a:off x="11535224" y="6359378"/>
            <a:ext cx="352000" cy="369277"/>
          </a:xfrm>
          <a:prstGeom prst="rect">
            <a:avLst/>
          </a:prstGeom>
        </p:spPr>
        <p:txBody>
          <a:bodyPr spcFirstLastPara="1" vert="horz" wrap="square" lIns="60933" tIns="60933" rIns="60933" bIns="60933" rtlCol="0" anchor="ctr" anchorCtr="0">
            <a:spAutoFit/>
          </a:bodyPr>
          <a:lstStyle/>
          <a:p>
            <a:fld id="{00000000-1234-1234-1234-123412341234}" type="slidenum">
              <a:rPr lang="en-US"/>
              <a:pPr/>
              <a:t>16</a:t>
            </a:fld>
            <a:endParaRPr/>
          </a:p>
        </p:txBody>
      </p:sp>
      <p:sp>
        <p:nvSpPr>
          <p:cNvPr id="231" name="Google Shape;231;gd82ede6c86_0_6"/>
          <p:cNvSpPr txBox="1">
            <a:spLocks noGrp="1"/>
          </p:cNvSpPr>
          <p:nvPr>
            <p:ph type="title"/>
          </p:nvPr>
        </p:nvSpPr>
        <p:spPr>
          <a:xfrm>
            <a:off x="214701" y="187402"/>
            <a:ext cx="10566400" cy="762000"/>
          </a:xfrm>
          <a:prstGeom prst="rect">
            <a:avLst/>
          </a:prstGeom>
        </p:spPr>
        <p:txBody>
          <a:bodyPr spcFirstLastPara="1" vert="horz" wrap="square" lIns="60933" tIns="60933" rIns="60933" bIns="60933" rtlCol="0" anchor="ctr" anchorCtr="0">
            <a:normAutofit fontScale="90000"/>
          </a:bodyPr>
          <a:lstStyle/>
          <a:p>
            <a:pPr algn="l"/>
            <a:r>
              <a:rPr lang="en-US"/>
              <a:t>Rucio-FTS-SEs flow</a:t>
            </a:r>
            <a:endParaRPr/>
          </a:p>
        </p:txBody>
      </p:sp>
      <p:pic>
        <p:nvPicPr>
          <p:cNvPr id="232" name="Google Shape;232;gd82ede6c86_0_6"/>
          <p:cNvPicPr preferRelativeResize="0"/>
          <p:nvPr/>
        </p:nvPicPr>
        <p:blipFill rotWithShape="1">
          <a:blip r:embed="rId3">
            <a:alphaModFix/>
          </a:blip>
          <a:srcRect t="15146"/>
          <a:stretch/>
        </p:blipFill>
        <p:spPr>
          <a:xfrm>
            <a:off x="3364467" y="1602700"/>
            <a:ext cx="8612832" cy="4111035"/>
          </a:xfrm>
          <a:prstGeom prst="rect">
            <a:avLst/>
          </a:prstGeom>
          <a:noFill/>
          <a:ln>
            <a:noFill/>
          </a:ln>
        </p:spPr>
      </p:pic>
      <p:sp>
        <p:nvSpPr>
          <p:cNvPr id="233" name="Google Shape;233;gd82ede6c86_0_6"/>
          <p:cNvSpPr txBox="1"/>
          <p:nvPr/>
        </p:nvSpPr>
        <p:spPr>
          <a:xfrm>
            <a:off x="214701" y="1102500"/>
            <a:ext cx="3476499" cy="4647386"/>
          </a:xfrm>
          <a:prstGeom prst="rect">
            <a:avLst/>
          </a:prstGeom>
          <a:noFill/>
          <a:ln>
            <a:noFill/>
          </a:ln>
        </p:spPr>
        <p:txBody>
          <a:bodyPr spcFirstLastPara="1" wrap="square" lIns="121900" tIns="121900" rIns="121900" bIns="121900" anchor="t" anchorCtr="0">
            <a:spAutoFit/>
          </a:bodyPr>
          <a:lstStyle/>
          <a:p>
            <a:pPr marL="609585" indent="-423323">
              <a:buClr>
                <a:srgbClr val="003399"/>
              </a:buClr>
              <a:buSzPts val="1400"/>
              <a:buFont typeface="Calibri"/>
              <a:buAutoNum type="arabicPeriod"/>
            </a:pPr>
            <a:r>
              <a:rPr lang="en-US" sz="2200" dirty="0" err="1">
                <a:solidFill>
                  <a:srgbClr val="003399"/>
                </a:solidFill>
                <a:latin typeface="Calibri"/>
                <a:ea typeface="Calibri"/>
                <a:cs typeface="Calibri"/>
                <a:sym typeface="Calibri"/>
              </a:rPr>
              <a:t>Rucio</a:t>
            </a:r>
            <a:r>
              <a:rPr lang="en-US" sz="2200" dirty="0">
                <a:solidFill>
                  <a:srgbClr val="003399"/>
                </a:solidFill>
                <a:latin typeface="Calibri"/>
                <a:ea typeface="Calibri"/>
                <a:cs typeface="Calibri"/>
                <a:sym typeface="Calibri"/>
              </a:rPr>
              <a:t> requests token for FTS from IAM</a:t>
            </a:r>
            <a:endParaRPr sz="2200" dirty="0">
              <a:solidFill>
                <a:srgbClr val="003399"/>
              </a:solidFill>
              <a:latin typeface="Calibri"/>
              <a:ea typeface="Calibri"/>
              <a:cs typeface="Calibri"/>
              <a:sym typeface="Calibri"/>
            </a:endParaRPr>
          </a:p>
          <a:p>
            <a:pPr marL="609585" indent="-423323">
              <a:buClr>
                <a:srgbClr val="003399"/>
              </a:buClr>
              <a:buSzPts val="1400"/>
              <a:buFont typeface="Calibri"/>
              <a:buAutoNum type="arabicPeriod"/>
            </a:pPr>
            <a:r>
              <a:rPr lang="en-US" sz="2200" dirty="0" err="1">
                <a:solidFill>
                  <a:srgbClr val="003399"/>
                </a:solidFill>
                <a:latin typeface="Calibri"/>
                <a:ea typeface="Calibri"/>
                <a:cs typeface="Calibri"/>
                <a:sym typeface="Calibri"/>
              </a:rPr>
              <a:t>Rucio</a:t>
            </a:r>
            <a:r>
              <a:rPr lang="en-US" sz="2200" dirty="0">
                <a:solidFill>
                  <a:srgbClr val="003399"/>
                </a:solidFill>
                <a:latin typeface="Calibri"/>
                <a:ea typeface="Calibri"/>
                <a:cs typeface="Calibri"/>
                <a:sym typeface="Calibri"/>
              </a:rPr>
              <a:t> submits job to FTS and includes token</a:t>
            </a:r>
            <a:endParaRPr sz="2200" dirty="0">
              <a:solidFill>
                <a:srgbClr val="003399"/>
              </a:solidFill>
              <a:latin typeface="Calibri"/>
              <a:ea typeface="Calibri"/>
              <a:cs typeface="Calibri"/>
              <a:sym typeface="Calibri"/>
            </a:endParaRPr>
          </a:p>
          <a:p>
            <a:pPr marL="609585" indent="-423323">
              <a:buClr>
                <a:srgbClr val="003399"/>
              </a:buClr>
              <a:buSzPts val="1400"/>
              <a:buFont typeface="Calibri"/>
              <a:buAutoNum type="arabicPeriod"/>
            </a:pPr>
            <a:r>
              <a:rPr lang="en-US" sz="2200" dirty="0">
                <a:solidFill>
                  <a:srgbClr val="003399"/>
                </a:solidFill>
                <a:latin typeface="Calibri"/>
                <a:ea typeface="Calibri"/>
                <a:cs typeface="Calibri"/>
                <a:sym typeface="Calibri"/>
              </a:rPr>
              <a:t>FTS exchanges token for one for target third-party</a:t>
            </a:r>
            <a:endParaRPr sz="2200" dirty="0">
              <a:solidFill>
                <a:srgbClr val="003399"/>
              </a:solidFill>
              <a:latin typeface="Calibri"/>
              <a:ea typeface="Calibri"/>
              <a:cs typeface="Calibri"/>
              <a:sym typeface="Calibri"/>
            </a:endParaRPr>
          </a:p>
          <a:p>
            <a:pPr marL="609585" indent="-423323">
              <a:buClr>
                <a:srgbClr val="003399"/>
              </a:buClr>
              <a:buSzPts val="1400"/>
              <a:buFont typeface="Calibri"/>
              <a:buAutoNum type="arabicPeriod"/>
            </a:pPr>
            <a:r>
              <a:rPr lang="en-US" sz="2200" dirty="0">
                <a:solidFill>
                  <a:srgbClr val="003399"/>
                </a:solidFill>
                <a:latin typeface="Calibri"/>
                <a:ea typeface="Calibri"/>
                <a:cs typeface="Calibri"/>
                <a:sym typeface="Calibri"/>
              </a:rPr>
              <a:t>Third-party transfer submitted along with new token</a:t>
            </a:r>
            <a:endParaRPr sz="2200" dirty="0">
              <a:solidFill>
                <a:srgbClr val="003399"/>
              </a:solidFill>
              <a:latin typeface="Calibri"/>
              <a:ea typeface="Calibri"/>
              <a:cs typeface="Calibri"/>
              <a:sym typeface="Calibri"/>
            </a:endParaRPr>
          </a:p>
          <a:p>
            <a:pPr marL="609585" indent="-423323">
              <a:buClr>
                <a:srgbClr val="003399"/>
              </a:buClr>
              <a:buSzPts val="1400"/>
              <a:buFont typeface="Calibri"/>
              <a:buAutoNum type="arabicPeriod"/>
            </a:pPr>
            <a:r>
              <a:rPr lang="en-US" sz="2200" dirty="0">
                <a:solidFill>
                  <a:srgbClr val="003399"/>
                </a:solidFill>
                <a:latin typeface="Calibri"/>
                <a:ea typeface="Calibri"/>
                <a:cs typeface="Calibri"/>
                <a:sym typeface="Calibri"/>
              </a:rPr>
              <a:t>Token can be reused among instances of third-party </a:t>
            </a:r>
            <a:endParaRPr sz="2200" dirty="0">
              <a:solidFill>
                <a:srgbClr val="003399"/>
              </a:solidFill>
              <a:latin typeface="Calibri"/>
              <a:ea typeface="Calibri"/>
              <a:cs typeface="Calibri"/>
              <a:sym typeface="Calibri"/>
            </a:endParaRPr>
          </a:p>
        </p:txBody>
      </p:sp>
      <p:sp>
        <p:nvSpPr>
          <p:cNvPr id="234" name="Google Shape;234;gd82ede6c86_0_6"/>
          <p:cNvSpPr/>
          <p:nvPr/>
        </p:nvSpPr>
        <p:spPr>
          <a:xfrm>
            <a:off x="8258967" y="846200"/>
            <a:ext cx="2040400" cy="1072400"/>
          </a:xfrm>
          <a:prstGeom prst="wedgeEllipseCallout">
            <a:avLst>
              <a:gd name="adj1" fmla="val -44841"/>
              <a:gd name="adj2" fmla="val 55561"/>
            </a:avLst>
          </a:prstGeom>
          <a:solidFill>
            <a:srgbClr val="000000">
              <a:alpha val="0"/>
            </a:srgbClr>
          </a:solidFill>
          <a:ln w="38100" cap="flat" cmpd="sng">
            <a:solidFill>
              <a:srgbClr val="003399"/>
            </a:solidFill>
            <a:prstDash val="solid"/>
            <a:round/>
            <a:headEnd type="none" w="sm" len="sm"/>
            <a:tailEnd type="none" w="sm" len="sm"/>
          </a:ln>
        </p:spPr>
        <p:txBody>
          <a:bodyPr spcFirstLastPara="1" wrap="square" lIns="121900" tIns="121900" rIns="121900" bIns="121900" anchor="ctr" anchorCtr="0">
            <a:noAutofit/>
          </a:bodyPr>
          <a:lstStyle/>
          <a:p>
            <a:pPr algn="ctr"/>
            <a:r>
              <a:rPr lang="en-US" sz="1333"/>
              <a:t>Rucio and FTS are registered IAM Clients</a:t>
            </a:r>
            <a:endParaRPr sz="1333"/>
          </a:p>
        </p:txBody>
      </p:sp>
      <p:sp>
        <p:nvSpPr>
          <p:cNvPr id="235" name="Google Shape;235;gd82ede6c86_0_6"/>
          <p:cNvSpPr/>
          <p:nvPr/>
        </p:nvSpPr>
        <p:spPr>
          <a:xfrm>
            <a:off x="8509033" y="5866833"/>
            <a:ext cx="2928000" cy="762000"/>
          </a:xfrm>
          <a:prstGeom prst="wedgeEllipseCallout">
            <a:avLst>
              <a:gd name="adj1" fmla="val 28674"/>
              <a:gd name="adj2" fmla="val -88723"/>
            </a:avLst>
          </a:prstGeom>
          <a:solidFill>
            <a:srgbClr val="000000">
              <a:alpha val="0"/>
            </a:srgbClr>
          </a:solidFill>
          <a:ln w="38100" cap="flat" cmpd="sng">
            <a:solidFill>
              <a:srgbClr val="003399"/>
            </a:solidFill>
            <a:prstDash val="solid"/>
            <a:round/>
            <a:headEnd type="none" w="sm" len="sm"/>
            <a:tailEnd type="none" w="sm" len="sm"/>
          </a:ln>
        </p:spPr>
        <p:txBody>
          <a:bodyPr spcFirstLastPara="1" wrap="square" lIns="121900" tIns="121900" rIns="121900" bIns="121900" anchor="ctr" anchorCtr="0">
            <a:noAutofit/>
          </a:bodyPr>
          <a:lstStyle/>
          <a:p>
            <a:pPr algn="ctr"/>
            <a:r>
              <a:rPr lang="en-US" sz="1333"/>
              <a:t>Storage Elements are unregistered Resource Servers that trust IAM</a:t>
            </a:r>
            <a:endParaRPr sz="1333"/>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15"/>
          <p:cNvSpPr txBox="1">
            <a:spLocks noGrp="1"/>
          </p:cNvSpPr>
          <p:nvPr>
            <p:ph type="title"/>
          </p:nvPr>
        </p:nvSpPr>
        <p:spPr>
          <a:xfrm>
            <a:off x="1016000" y="0"/>
            <a:ext cx="10566400" cy="762000"/>
          </a:xfrm>
          <a:prstGeom prst="rect">
            <a:avLst/>
          </a:prstGeom>
          <a:noFill/>
          <a:ln>
            <a:noFill/>
          </a:ln>
        </p:spPr>
        <p:txBody>
          <a:bodyPr spcFirstLastPara="1" vert="horz" wrap="square" lIns="60933" tIns="60933" rIns="60933" bIns="60933" rtlCol="0" anchor="ctr" anchorCtr="0">
            <a:normAutofit fontScale="90000"/>
          </a:bodyPr>
          <a:lstStyle/>
          <a:p>
            <a:pPr>
              <a:buSzPts val="3959"/>
            </a:pPr>
            <a:r>
              <a:rPr lang="en-US" sz="5279"/>
              <a:t>Lifetimes</a:t>
            </a:r>
            <a:endParaRPr sz="5279"/>
          </a:p>
        </p:txBody>
      </p:sp>
      <p:graphicFrame>
        <p:nvGraphicFramePr>
          <p:cNvPr id="381" name="Google Shape;381;p15"/>
          <p:cNvGraphicFramePr/>
          <p:nvPr/>
        </p:nvGraphicFramePr>
        <p:xfrm>
          <a:off x="1033342" y="993860"/>
          <a:ext cx="10878766" cy="5242630"/>
        </p:xfrm>
        <a:graphic>
          <a:graphicData uri="http://schemas.openxmlformats.org/drawingml/2006/table">
            <a:tbl>
              <a:tblPr firstRow="1" bandRow="1">
                <a:noFill/>
              </a:tblPr>
              <a:tblGrid>
                <a:gridCol w="1607433">
                  <a:extLst>
                    <a:ext uri="{9D8B030D-6E8A-4147-A177-3AD203B41FA5}">
                      <a16:colId xmlns:a16="http://schemas.microsoft.com/office/drawing/2014/main" val="20000"/>
                    </a:ext>
                  </a:extLst>
                </a:gridCol>
                <a:gridCol w="1694700">
                  <a:extLst>
                    <a:ext uri="{9D8B030D-6E8A-4147-A177-3AD203B41FA5}">
                      <a16:colId xmlns:a16="http://schemas.microsoft.com/office/drawing/2014/main" val="20001"/>
                    </a:ext>
                  </a:extLst>
                </a:gridCol>
                <a:gridCol w="1315233">
                  <a:extLst>
                    <a:ext uri="{9D8B030D-6E8A-4147-A177-3AD203B41FA5}">
                      <a16:colId xmlns:a16="http://schemas.microsoft.com/office/drawing/2014/main" val="20002"/>
                    </a:ext>
                  </a:extLst>
                </a:gridCol>
                <a:gridCol w="1315233">
                  <a:extLst>
                    <a:ext uri="{9D8B030D-6E8A-4147-A177-3AD203B41FA5}">
                      <a16:colId xmlns:a16="http://schemas.microsoft.com/office/drawing/2014/main" val="20003"/>
                    </a:ext>
                  </a:extLst>
                </a:gridCol>
                <a:gridCol w="4946167">
                  <a:extLst>
                    <a:ext uri="{9D8B030D-6E8A-4147-A177-3AD203B41FA5}">
                      <a16:colId xmlns:a16="http://schemas.microsoft.com/office/drawing/2014/main" val="20004"/>
                    </a:ext>
                  </a:extLst>
                </a:gridCol>
              </a:tblGrid>
              <a:tr h="853453">
                <a:tc>
                  <a:txBody>
                    <a:bodyPr/>
                    <a:lstStyle/>
                    <a:p>
                      <a:pPr marL="0" marR="0" lvl="0" indent="0" algn="l" rtl="0">
                        <a:lnSpc>
                          <a:spcPct val="100000"/>
                        </a:lnSpc>
                        <a:spcBef>
                          <a:spcPts val="0"/>
                        </a:spcBef>
                        <a:spcAft>
                          <a:spcPts val="0"/>
                        </a:spcAft>
                        <a:buClr>
                          <a:schemeClr val="dk1"/>
                        </a:buClr>
                        <a:buSzPts val="1200"/>
                        <a:buFont typeface="Helvetica Neue"/>
                        <a:buNone/>
                      </a:pPr>
                      <a:r>
                        <a:rPr lang="en-US" sz="1600" u="none" strike="noStrike" cap="none"/>
                        <a:t>Token Type</a:t>
                      </a:r>
                      <a:endParaRPr sz="1600" u="none" strike="noStrike" cap="none"/>
                    </a:p>
                    <a:p>
                      <a:pPr marL="0" marR="0" lvl="0" indent="0" algn="l" rtl="0">
                        <a:lnSpc>
                          <a:spcPct val="100000"/>
                        </a:lnSpc>
                        <a:spcBef>
                          <a:spcPts val="0"/>
                        </a:spcBef>
                        <a:spcAft>
                          <a:spcPts val="0"/>
                        </a:spcAft>
                        <a:buClr>
                          <a:schemeClr val="dk1"/>
                        </a:buClr>
                        <a:buSzPts val="1200"/>
                        <a:buFont typeface="Helvetica Neue"/>
                        <a:buNone/>
                      </a:pPr>
                      <a:endParaRPr sz="1600" u="none" strike="noStrike" cap="none"/>
                    </a:p>
                  </a:txBody>
                  <a:tcPr marL="121933" marR="121933" marT="60967" marB="60967"/>
                </a:tc>
                <a:tc>
                  <a:txBody>
                    <a:bodyPr/>
                    <a:lstStyle/>
                    <a:p>
                      <a:pPr marL="0" marR="0" lvl="0" indent="0" algn="l" rtl="0">
                        <a:lnSpc>
                          <a:spcPct val="100000"/>
                        </a:lnSpc>
                        <a:spcBef>
                          <a:spcPts val="0"/>
                        </a:spcBef>
                        <a:spcAft>
                          <a:spcPts val="0"/>
                        </a:spcAft>
                        <a:buClr>
                          <a:schemeClr val="dk1"/>
                        </a:buClr>
                        <a:buSzPts val="1200"/>
                        <a:buFont typeface="Helvetica Neue"/>
                        <a:buNone/>
                      </a:pPr>
                      <a:r>
                        <a:rPr lang="en-US" sz="1600" u="none" strike="noStrike" cap="none"/>
                        <a:t>Recommended Lifetime</a:t>
                      </a:r>
                      <a:endParaRPr sz="1600" u="none" strike="noStrike" cap="none"/>
                    </a:p>
                    <a:p>
                      <a:pPr marL="0" marR="0" lvl="0" indent="0" algn="l" rtl="0">
                        <a:lnSpc>
                          <a:spcPct val="100000"/>
                        </a:lnSpc>
                        <a:spcBef>
                          <a:spcPts val="0"/>
                        </a:spcBef>
                        <a:spcAft>
                          <a:spcPts val="0"/>
                        </a:spcAft>
                        <a:buClr>
                          <a:schemeClr val="dk1"/>
                        </a:buClr>
                        <a:buSzPts val="1200"/>
                        <a:buFont typeface="Helvetica Neue"/>
                        <a:buNone/>
                      </a:pPr>
                      <a:endParaRPr sz="1600" u="none" strike="noStrike" cap="none"/>
                    </a:p>
                  </a:txBody>
                  <a:tcPr marL="121933" marR="121933" marT="60967" marB="60967"/>
                </a:tc>
                <a:tc>
                  <a:txBody>
                    <a:bodyPr/>
                    <a:lstStyle/>
                    <a:p>
                      <a:pPr marL="0" marR="0" lvl="0" indent="0" algn="l" rtl="0">
                        <a:lnSpc>
                          <a:spcPct val="100000"/>
                        </a:lnSpc>
                        <a:spcBef>
                          <a:spcPts val="0"/>
                        </a:spcBef>
                        <a:spcAft>
                          <a:spcPts val="0"/>
                        </a:spcAft>
                        <a:buClr>
                          <a:schemeClr val="dk1"/>
                        </a:buClr>
                        <a:buSzPts val="1200"/>
                        <a:buFont typeface="Helvetica Neue"/>
                        <a:buNone/>
                      </a:pPr>
                      <a:r>
                        <a:rPr lang="en-US" sz="1600" u="none" strike="noStrike" cap="none"/>
                        <a:t>Minimum Lifetime</a:t>
                      </a:r>
                      <a:endParaRPr sz="1600" u="none" strike="noStrike" cap="none"/>
                    </a:p>
                    <a:p>
                      <a:pPr marL="0" marR="0" lvl="0" indent="0" algn="l" rtl="0">
                        <a:lnSpc>
                          <a:spcPct val="100000"/>
                        </a:lnSpc>
                        <a:spcBef>
                          <a:spcPts val="0"/>
                        </a:spcBef>
                        <a:spcAft>
                          <a:spcPts val="0"/>
                        </a:spcAft>
                        <a:buClr>
                          <a:schemeClr val="dk1"/>
                        </a:buClr>
                        <a:buSzPts val="1200"/>
                        <a:buFont typeface="Helvetica Neue"/>
                        <a:buNone/>
                      </a:pPr>
                      <a:endParaRPr sz="1600" u="none" strike="noStrike" cap="none"/>
                    </a:p>
                  </a:txBody>
                  <a:tcPr marL="121933" marR="121933" marT="60967" marB="60967"/>
                </a:tc>
                <a:tc>
                  <a:txBody>
                    <a:bodyPr/>
                    <a:lstStyle/>
                    <a:p>
                      <a:pPr marL="0" marR="0" lvl="0" indent="0" algn="l" rtl="0">
                        <a:lnSpc>
                          <a:spcPct val="100000"/>
                        </a:lnSpc>
                        <a:spcBef>
                          <a:spcPts val="0"/>
                        </a:spcBef>
                        <a:spcAft>
                          <a:spcPts val="0"/>
                        </a:spcAft>
                        <a:buClr>
                          <a:schemeClr val="dk1"/>
                        </a:buClr>
                        <a:buSzPts val="1200"/>
                        <a:buFont typeface="Helvetica Neue"/>
                        <a:buNone/>
                      </a:pPr>
                      <a:r>
                        <a:rPr lang="en-US" sz="1600" u="none" strike="noStrike" cap="none"/>
                        <a:t>Maximum Lifetime</a:t>
                      </a:r>
                      <a:endParaRPr sz="1600" u="none" strike="noStrike" cap="none"/>
                    </a:p>
                    <a:p>
                      <a:pPr marL="0" marR="0" lvl="0" indent="0" algn="l" rtl="0">
                        <a:lnSpc>
                          <a:spcPct val="100000"/>
                        </a:lnSpc>
                        <a:spcBef>
                          <a:spcPts val="0"/>
                        </a:spcBef>
                        <a:spcAft>
                          <a:spcPts val="0"/>
                        </a:spcAft>
                        <a:buClr>
                          <a:schemeClr val="dk1"/>
                        </a:buClr>
                        <a:buSzPts val="1200"/>
                        <a:buFont typeface="Helvetica Neue"/>
                        <a:buNone/>
                      </a:pPr>
                      <a:endParaRPr sz="1600" u="none" strike="noStrike" cap="none"/>
                    </a:p>
                  </a:txBody>
                  <a:tcPr marL="121933" marR="121933" marT="60967" marB="60967"/>
                </a:tc>
                <a:tc>
                  <a:txBody>
                    <a:bodyPr/>
                    <a:lstStyle/>
                    <a:p>
                      <a:pPr marL="0" marR="0" lvl="0" indent="0" algn="l" rtl="0">
                        <a:lnSpc>
                          <a:spcPct val="100000"/>
                        </a:lnSpc>
                        <a:spcBef>
                          <a:spcPts val="0"/>
                        </a:spcBef>
                        <a:spcAft>
                          <a:spcPts val="0"/>
                        </a:spcAft>
                        <a:buClr>
                          <a:schemeClr val="dk1"/>
                        </a:buClr>
                        <a:buSzPts val="1200"/>
                        <a:buFont typeface="Helvetica Neue"/>
                        <a:buNone/>
                      </a:pPr>
                      <a:r>
                        <a:rPr lang="en-US" sz="1600" u="none" strike="noStrike" cap="none"/>
                        <a:t>Justification</a:t>
                      </a:r>
                      <a:endParaRPr sz="1600" u="none" strike="noStrike" cap="none"/>
                    </a:p>
                  </a:txBody>
                  <a:tcPr marL="121933" marR="121933" marT="60967" marB="60967"/>
                </a:tc>
                <a:extLst>
                  <a:ext uri="{0D108BD9-81ED-4DB2-BD59-A6C34878D82A}">
                    <a16:rowId xmlns:a16="http://schemas.microsoft.com/office/drawing/2014/main" val="10000"/>
                  </a:ext>
                </a:extLst>
              </a:tr>
              <a:tr h="1097293">
                <a:tc>
                  <a:txBody>
                    <a:bodyPr/>
                    <a:lstStyle/>
                    <a:p>
                      <a:pPr marL="0" marR="0" lvl="0" indent="0" algn="l" rtl="0">
                        <a:lnSpc>
                          <a:spcPct val="100000"/>
                        </a:lnSpc>
                        <a:spcBef>
                          <a:spcPts val="0"/>
                        </a:spcBef>
                        <a:spcAft>
                          <a:spcPts val="0"/>
                        </a:spcAft>
                        <a:buClr>
                          <a:schemeClr val="dk1"/>
                        </a:buClr>
                        <a:buSzPts val="1200"/>
                        <a:buFont typeface="Helvetica Neue"/>
                        <a:buNone/>
                      </a:pPr>
                      <a:r>
                        <a:rPr lang="en-US" sz="1600" u="none" strike="noStrike" cap="none"/>
                        <a:t>Access Token &amp; ID Token  </a:t>
                      </a:r>
                      <a:endParaRPr sz="1600" u="none" strike="noStrike" cap="none"/>
                    </a:p>
                    <a:p>
                      <a:pPr marL="0" marR="0" lvl="0" indent="0" algn="l" rtl="0">
                        <a:lnSpc>
                          <a:spcPct val="100000"/>
                        </a:lnSpc>
                        <a:spcBef>
                          <a:spcPts val="0"/>
                        </a:spcBef>
                        <a:spcAft>
                          <a:spcPts val="0"/>
                        </a:spcAft>
                        <a:buClr>
                          <a:schemeClr val="dk1"/>
                        </a:buClr>
                        <a:buSzPts val="1200"/>
                        <a:buFont typeface="Helvetica Neue"/>
                        <a:buNone/>
                      </a:pPr>
                      <a:endParaRPr sz="1600" u="none" strike="noStrike" cap="none"/>
                    </a:p>
                  </a:txBody>
                  <a:tcPr marL="121933" marR="121933" marT="60967" marB="60967"/>
                </a:tc>
                <a:tc>
                  <a:txBody>
                    <a:bodyPr/>
                    <a:lstStyle/>
                    <a:p>
                      <a:pPr marL="0" marR="0" lvl="0" indent="0" algn="l" rtl="0">
                        <a:lnSpc>
                          <a:spcPct val="100000"/>
                        </a:lnSpc>
                        <a:spcBef>
                          <a:spcPts val="0"/>
                        </a:spcBef>
                        <a:spcAft>
                          <a:spcPts val="0"/>
                        </a:spcAft>
                        <a:buClr>
                          <a:schemeClr val="dk1"/>
                        </a:buClr>
                        <a:buSzPts val="1200"/>
                        <a:buFont typeface="Helvetica Neue"/>
                        <a:buNone/>
                      </a:pPr>
                      <a:r>
                        <a:rPr lang="en-US" sz="1600" u="none" strike="noStrike" cap="none"/>
                        <a:t>20 minutes</a:t>
                      </a:r>
                      <a:endParaRPr sz="1600" u="none" strike="noStrike" cap="none"/>
                    </a:p>
                    <a:p>
                      <a:pPr marL="0" marR="0" lvl="0" indent="0" algn="l" rtl="0">
                        <a:lnSpc>
                          <a:spcPct val="100000"/>
                        </a:lnSpc>
                        <a:spcBef>
                          <a:spcPts val="0"/>
                        </a:spcBef>
                        <a:spcAft>
                          <a:spcPts val="0"/>
                        </a:spcAft>
                        <a:buClr>
                          <a:schemeClr val="dk1"/>
                        </a:buClr>
                        <a:buSzPts val="1200"/>
                        <a:buFont typeface="Helvetica Neue"/>
                        <a:buNone/>
                      </a:pPr>
                      <a:endParaRPr sz="1600" u="none" strike="noStrike" cap="none"/>
                    </a:p>
                  </a:txBody>
                  <a:tcPr marL="121933" marR="121933" marT="60967" marB="60967"/>
                </a:tc>
                <a:tc>
                  <a:txBody>
                    <a:bodyPr/>
                    <a:lstStyle/>
                    <a:p>
                      <a:pPr marL="0" marR="0" lvl="0" indent="0" algn="l" rtl="0">
                        <a:lnSpc>
                          <a:spcPct val="100000"/>
                        </a:lnSpc>
                        <a:spcBef>
                          <a:spcPts val="0"/>
                        </a:spcBef>
                        <a:spcAft>
                          <a:spcPts val="0"/>
                        </a:spcAft>
                        <a:buClr>
                          <a:schemeClr val="dk1"/>
                        </a:buClr>
                        <a:buSzPts val="1200"/>
                        <a:buFont typeface="Helvetica Neue"/>
                        <a:buNone/>
                      </a:pPr>
                      <a:r>
                        <a:rPr lang="en-US" sz="1600" u="none" strike="noStrike" cap="none"/>
                        <a:t>5 minutes</a:t>
                      </a:r>
                      <a:endParaRPr sz="1600" u="none" strike="noStrike" cap="none"/>
                    </a:p>
                    <a:p>
                      <a:pPr marL="0" marR="0" lvl="0" indent="0" algn="l" rtl="0">
                        <a:lnSpc>
                          <a:spcPct val="100000"/>
                        </a:lnSpc>
                        <a:spcBef>
                          <a:spcPts val="0"/>
                        </a:spcBef>
                        <a:spcAft>
                          <a:spcPts val="0"/>
                        </a:spcAft>
                        <a:buClr>
                          <a:schemeClr val="dk1"/>
                        </a:buClr>
                        <a:buSzPts val="1200"/>
                        <a:buFont typeface="Helvetica Neue"/>
                        <a:buNone/>
                      </a:pPr>
                      <a:endParaRPr sz="1600" u="none" strike="noStrike" cap="none"/>
                    </a:p>
                  </a:txBody>
                  <a:tcPr marL="121933" marR="121933" marT="60967" marB="60967"/>
                </a:tc>
                <a:tc>
                  <a:txBody>
                    <a:bodyPr/>
                    <a:lstStyle/>
                    <a:p>
                      <a:pPr marL="0" marR="0" lvl="0" indent="0" algn="l" rtl="0">
                        <a:lnSpc>
                          <a:spcPct val="100000"/>
                        </a:lnSpc>
                        <a:spcBef>
                          <a:spcPts val="0"/>
                        </a:spcBef>
                        <a:spcAft>
                          <a:spcPts val="0"/>
                        </a:spcAft>
                        <a:buClr>
                          <a:schemeClr val="dk1"/>
                        </a:buClr>
                        <a:buSzPts val="1200"/>
                        <a:buFont typeface="Helvetica Neue"/>
                        <a:buNone/>
                      </a:pPr>
                      <a:r>
                        <a:rPr lang="en-US" sz="1600" u="none" strike="noStrike" cap="none"/>
                        <a:t>6 hours</a:t>
                      </a:r>
                      <a:endParaRPr sz="1600" u="none" strike="noStrike" cap="none"/>
                    </a:p>
                    <a:p>
                      <a:pPr marL="0" marR="0" lvl="0" indent="0" algn="l" rtl="0">
                        <a:lnSpc>
                          <a:spcPct val="100000"/>
                        </a:lnSpc>
                        <a:spcBef>
                          <a:spcPts val="0"/>
                        </a:spcBef>
                        <a:spcAft>
                          <a:spcPts val="0"/>
                        </a:spcAft>
                        <a:buClr>
                          <a:schemeClr val="dk1"/>
                        </a:buClr>
                        <a:buSzPts val="1200"/>
                        <a:buFont typeface="Helvetica Neue"/>
                        <a:buNone/>
                      </a:pPr>
                      <a:endParaRPr sz="1600" u="none" strike="noStrike" cap="none"/>
                    </a:p>
                  </a:txBody>
                  <a:tcPr marL="121933" marR="121933" marT="60967" marB="60967"/>
                </a:tc>
                <a:tc>
                  <a:txBody>
                    <a:bodyPr/>
                    <a:lstStyle/>
                    <a:p>
                      <a:pPr marL="0" marR="0" lvl="0" indent="0" algn="l" rtl="0">
                        <a:lnSpc>
                          <a:spcPct val="100000"/>
                        </a:lnSpc>
                        <a:spcBef>
                          <a:spcPts val="0"/>
                        </a:spcBef>
                        <a:spcAft>
                          <a:spcPts val="0"/>
                        </a:spcAft>
                        <a:buClr>
                          <a:schemeClr val="dk1"/>
                        </a:buClr>
                        <a:buSzPts val="1200"/>
                        <a:buFont typeface="Helvetica Neue"/>
                        <a:buNone/>
                      </a:pPr>
                      <a:r>
                        <a:rPr lang="en-US" sz="1600" u="none" strike="noStrike" cap="none"/>
                        <a:t>Access token lifetime should be short as there is no revocation mechanism.  The granted lifetime has implications for  the maximum allowable downtime of the Access Token server.</a:t>
                      </a:r>
                      <a:endParaRPr sz="1600" u="none" strike="noStrike" cap="none"/>
                    </a:p>
                  </a:txBody>
                  <a:tcPr marL="121933" marR="121933" marT="60967" marB="60967"/>
                </a:tc>
                <a:extLst>
                  <a:ext uri="{0D108BD9-81ED-4DB2-BD59-A6C34878D82A}">
                    <a16:rowId xmlns:a16="http://schemas.microsoft.com/office/drawing/2014/main" val="10001"/>
                  </a:ext>
                </a:extLst>
              </a:tr>
              <a:tr h="853453">
                <a:tc>
                  <a:txBody>
                    <a:bodyPr/>
                    <a:lstStyle/>
                    <a:p>
                      <a:pPr marL="0" marR="0" lvl="0" indent="0" algn="l" rtl="0">
                        <a:lnSpc>
                          <a:spcPct val="100000"/>
                        </a:lnSpc>
                        <a:spcBef>
                          <a:spcPts val="0"/>
                        </a:spcBef>
                        <a:spcAft>
                          <a:spcPts val="0"/>
                        </a:spcAft>
                        <a:buClr>
                          <a:schemeClr val="dk1"/>
                        </a:buClr>
                        <a:buSzPts val="1200"/>
                        <a:buFont typeface="Helvetica Neue"/>
                        <a:buNone/>
                      </a:pPr>
                      <a:r>
                        <a:rPr lang="en-US" sz="1600" u="none" strike="noStrike" cap="none"/>
                        <a:t>Refresh Token</a:t>
                      </a:r>
                      <a:endParaRPr sz="1600" u="none" strike="noStrike" cap="none"/>
                    </a:p>
                    <a:p>
                      <a:pPr marL="0" marR="0" lvl="0" indent="0" algn="l" rtl="0">
                        <a:lnSpc>
                          <a:spcPct val="100000"/>
                        </a:lnSpc>
                        <a:spcBef>
                          <a:spcPts val="0"/>
                        </a:spcBef>
                        <a:spcAft>
                          <a:spcPts val="0"/>
                        </a:spcAft>
                        <a:buClr>
                          <a:schemeClr val="dk1"/>
                        </a:buClr>
                        <a:buSzPts val="1200"/>
                        <a:buFont typeface="Helvetica Neue"/>
                        <a:buNone/>
                      </a:pPr>
                      <a:endParaRPr sz="1600" u="none" strike="noStrike" cap="none"/>
                    </a:p>
                  </a:txBody>
                  <a:tcPr marL="121933" marR="121933" marT="60967" marB="60967"/>
                </a:tc>
                <a:tc>
                  <a:txBody>
                    <a:bodyPr/>
                    <a:lstStyle/>
                    <a:p>
                      <a:pPr marL="0" marR="0" lvl="0" indent="0" algn="l" rtl="0">
                        <a:lnSpc>
                          <a:spcPct val="100000"/>
                        </a:lnSpc>
                        <a:spcBef>
                          <a:spcPts val="0"/>
                        </a:spcBef>
                        <a:spcAft>
                          <a:spcPts val="0"/>
                        </a:spcAft>
                        <a:buClr>
                          <a:schemeClr val="dk1"/>
                        </a:buClr>
                        <a:buSzPts val="1200"/>
                        <a:buFont typeface="Helvetica Neue"/>
                        <a:buNone/>
                      </a:pPr>
                      <a:r>
                        <a:rPr lang="en-US" sz="1600" u="none" strike="noStrike" cap="none"/>
                        <a:t>10 days</a:t>
                      </a:r>
                      <a:endParaRPr sz="1600" u="none" strike="noStrike" cap="none"/>
                    </a:p>
                    <a:p>
                      <a:pPr marL="0" marR="0" lvl="0" indent="0" algn="l" rtl="0">
                        <a:lnSpc>
                          <a:spcPct val="100000"/>
                        </a:lnSpc>
                        <a:spcBef>
                          <a:spcPts val="0"/>
                        </a:spcBef>
                        <a:spcAft>
                          <a:spcPts val="0"/>
                        </a:spcAft>
                        <a:buClr>
                          <a:schemeClr val="dk1"/>
                        </a:buClr>
                        <a:buSzPts val="1200"/>
                        <a:buFont typeface="Helvetica Neue"/>
                        <a:buNone/>
                      </a:pPr>
                      <a:endParaRPr sz="1600" u="none" strike="noStrike" cap="none"/>
                    </a:p>
                  </a:txBody>
                  <a:tcPr marL="121933" marR="121933" marT="60967" marB="60967"/>
                </a:tc>
                <a:tc>
                  <a:txBody>
                    <a:bodyPr/>
                    <a:lstStyle/>
                    <a:p>
                      <a:pPr marL="0" marR="0" lvl="0" indent="0" algn="l" rtl="0">
                        <a:lnSpc>
                          <a:spcPct val="100000"/>
                        </a:lnSpc>
                        <a:spcBef>
                          <a:spcPts val="0"/>
                        </a:spcBef>
                        <a:spcAft>
                          <a:spcPts val="0"/>
                        </a:spcAft>
                        <a:buClr>
                          <a:schemeClr val="dk1"/>
                        </a:buClr>
                        <a:buSzPts val="1200"/>
                        <a:buFont typeface="Helvetica Neue"/>
                        <a:buNone/>
                      </a:pPr>
                      <a:r>
                        <a:rPr lang="en-US" sz="1600" u="none" strike="noStrike" cap="none"/>
                        <a:t>1 day</a:t>
                      </a:r>
                      <a:endParaRPr sz="1600" u="none" strike="noStrike" cap="none"/>
                    </a:p>
                    <a:p>
                      <a:pPr marL="0" marR="0" lvl="0" indent="0" algn="l" rtl="0">
                        <a:lnSpc>
                          <a:spcPct val="100000"/>
                        </a:lnSpc>
                        <a:spcBef>
                          <a:spcPts val="0"/>
                        </a:spcBef>
                        <a:spcAft>
                          <a:spcPts val="0"/>
                        </a:spcAft>
                        <a:buClr>
                          <a:schemeClr val="dk1"/>
                        </a:buClr>
                        <a:buSzPts val="1200"/>
                        <a:buFont typeface="Helvetica Neue"/>
                        <a:buNone/>
                      </a:pPr>
                      <a:endParaRPr sz="1600" u="none" strike="noStrike" cap="none"/>
                    </a:p>
                  </a:txBody>
                  <a:tcPr marL="121933" marR="121933" marT="60967" marB="60967"/>
                </a:tc>
                <a:tc>
                  <a:txBody>
                    <a:bodyPr/>
                    <a:lstStyle/>
                    <a:p>
                      <a:pPr marL="0" marR="0" lvl="0" indent="0" algn="l" rtl="0">
                        <a:lnSpc>
                          <a:spcPct val="100000"/>
                        </a:lnSpc>
                        <a:spcBef>
                          <a:spcPts val="0"/>
                        </a:spcBef>
                        <a:spcAft>
                          <a:spcPts val="0"/>
                        </a:spcAft>
                        <a:buClr>
                          <a:schemeClr val="dk1"/>
                        </a:buClr>
                        <a:buSzPts val="1200"/>
                        <a:buFont typeface="Helvetica Neue"/>
                        <a:buNone/>
                      </a:pPr>
                      <a:r>
                        <a:rPr lang="en-US" sz="1600" u="none" strike="noStrike" cap="none"/>
                        <a:t>30 days</a:t>
                      </a:r>
                      <a:endParaRPr sz="1600" u="none" strike="noStrike" cap="none"/>
                    </a:p>
                    <a:p>
                      <a:pPr marL="0" marR="0" lvl="0" indent="0" algn="l" rtl="0">
                        <a:lnSpc>
                          <a:spcPct val="100000"/>
                        </a:lnSpc>
                        <a:spcBef>
                          <a:spcPts val="0"/>
                        </a:spcBef>
                        <a:spcAft>
                          <a:spcPts val="0"/>
                        </a:spcAft>
                        <a:buClr>
                          <a:schemeClr val="dk1"/>
                        </a:buClr>
                        <a:buSzPts val="1200"/>
                        <a:buFont typeface="Helvetica Neue"/>
                        <a:buNone/>
                      </a:pPr>
                      <a:endParaRPr sz="1600" u="none" strike="noStrike" cap="none"/>
                    </a:p>
                  </a:txBody>
                  <a:tcPr marL="121933" marR="121933" marT="60967" marB="60967"/>
                </a:tc>
                <a:tc>
                  <a:txBody>
                    <a:bodyPr/>
                    <a:lstStyle/>
                    <a:p>
                      <a:pPr marL="0" marR="0" lvl="0" indent="0" algn="l" rtl="0">
                        <a:lnSpc>
                          <a:spcPct val="100000"/>
                        </a:lnSpc>
                        <a:spcBef>
                          <a:spcPts val="0"/>
                        </a:spcBef>
                        <a:spcAft>
                          <a:spcPts val="0"/>
                        </a:spcAft>
                        <a:buClr>
                          <a:schemeClr val="dk1"/>
                        </a:buClr>
                        <a:buSzPts val="1200"/>
                        <a:buFont typeface="Helvetica Neue"/>
                        <a:buNone/>
                      </a:pPr>
                      <a:r>
                        <a:rPr lang="en-US" sz="1600" u="none" strike="noStrike" cap="none"/>
                        <a:t>Refresh token lifetimes should be kept bounded, but can be longer-lived as they are revocable.  Meant to be long-lived enough to be on a “human timescale”.</a:t>
                      </a:r>
                      <a:endParaRPr sz="1600" u="none" strike="noStrike" cap="none"/>
                    </a:p>
                  </a:txBody>
                  <a:tcPr marL="121933" marR="121933" marT="60967" marB="60967"/>
                </a:tc>
                <a:extLst>
                  <a:ext uri="{0D108BD9-81ED-4DB2-BD59-A6C34878D82A}">
                    <a16:rowId xmlns:a16="http://schemas.microsoft.com/office/drawing/2014/main" val="10002"/>
                  </a:ext>
                </a:extLst>
              </a:tr>
              <a:tr h="1097293">
                <a:tc>
                  <a:txBody>
                    <a:bodyPr/>
                    <a:lstStyle/>
                    <a:p>
                      <a:pPr marL="0" marR="0" lvl="0" indent="0" algn="l" rtl="0">
                        <a:lnSpc>
                          <a:spcPct val="100000"/>
                        </a:lnSpc>
                        <a:spcBef>
                          <a:spcPts val="0"/>
                        </a:spcBef>
                        <a:spcAft>
                          <a:spcPts val="0"/>
                        </a:spcAft>
                        <a:buClr>
                          <a:schemeClr val="dk1"/>
                        </a:buClr>
                        <a:buSzPts val="1200"/>
                        <a:buFont typeface="Helvetica Neue"/>
                        <a:buNone/>
                      </a:pPr>
                      <a:r>
                        <a:rPr lang="en-US" sz="1600" u="none" strike="noStrike" cap="none"/>
                        <a:t>Issuer Public Key Cache</a:t>
                      </a:r>
                      <a:endParaRPr sz="1600" u="none" strike="noStrike" cap="none"/>
                    </a:p>
                    <a:p>
                      <a:pPr marL="0" marR="0" lvl="0" indent="0" algn="l" rtl="0">
                        <a:lnSpc>
                          <a:spcPct val="100000"/>
                        </a:lnSpc>
                        <a:spcBef>
                          <a:spcPts val="0"/>
                        </a:spcBef>
                        <a:spcAft>
                          <a:spcPts val="0"/>
                        </a:spcAft>
                        <a:buClr>
                          <a:schemeClr val="dk1"/>
                        </a:buClr>
                        <a:buSzPts val="1200"/>
                        <a:buFont typeface="Helvetica Neue"/>
                        <a:buNone/>
                      </a:pPr>
                      <a:endParaRPr sz="1600" u="none" strike="noStrike" cap="none"/>
                    </a:p>
                  </a:txBody>
                  <a:tcPr marL="121933" marR="121933" marT="60967" marB="60967"/>
                </a:tc>
                <a:tc>
                  <a:txBody>
                    <a:bodyPr/>
                    <a:lstStyle/>
                    <a:p>
                      <a:pPr marL="0" marR="0" lvl="0" indent="0" algn="l" rtl="0">
                        <a:lnSpc>
                          <a:spcPct val="100000"/>
                        </a:lnSpc>
                        <a:spcBef>
                          <a:spcPts val="0"/>
                        </a:spcBef>
                        <a:spcAft>
                          <a:spcPts val="0"/>
                        </a:spcAft>
                        <a:buClr>
                          <a:schemeClr val="dk1"/>
                        </a:buClr>
                        <a:buSzPts val="1200"/>
                        <a:buFont typeface="Helvetica Neue"/>
                        <a:buNone/>
                      </a:pPr>
                      <a:r>
                        <a:rPr lang="en-US" sz="1600" u="none" strike="noStrike" cap="none"/>
                        <a:t>6 hours</a:t>
                      </a:r>
                      <a:endParaRPr sz="1600" u="none" strike="noStrike" cap="none"/>
                    </a:p>
                    <a:p>
                      <a:pPr marL="0" marR="0" lvl="0" indent="0" algn="l" rtl="0">
                        <a:lnSpc>
                          <a:spcPct val="100000"/>
                        </a:lnSpc>
                        <a:spcBef>
                          <a:spcPts val="0"/>
                        </a:spcBef>
                        <a:spcAft>
                          <a:spcPts val="0"/>
                        </a:spcAft>
                        <a:buClr>
                          <a:schemeClr val="dk1"/>
                        </a:buClr>
                        <a:buSzPts val="1200"/>
                        <a:buFont typeface="Helvetica Neue"/>
                        <a:buNone/>
                      </a:pPr>
                      <a:endParaRPr sz="1600" u="none" strike="noStrike" cap="none"/>
                    </a:p>
                  </a:txBody>
                  <a:tcPr marL="121933" marR="121933" marT="60967" marB="60967"/>
                </a:tc>
                <a:tc>
                  <a:txBody>
                    <a:bodyPr/>
                    <a:lstStyle/>
                    <a:p>
                      <a:pPr marL="0" marR="0" lvl="0" indent="0" algn="l" rtl="0">
                        <a:lnSpc>
                          <a:spcPct val="100000"/>
                        </a:lnSpc>
                        <a:spcBef>
                          <a:spcPts val="0"/>
                        </a:spcBef>
                        <a:spcAft>
                          <a:spcPts val="0"/>
                        </a:spcAft>
                        <a:buClr>
                          <a:schemeClr val="dk1"/>
                        </a:buClr>
                        <a:buSzPts val="1200"/>
                        <a:buFont typeface="Helvetica Neue"/>
                        <a:buNone/>
                      </a:pPr>
                      <a:r>
                        <a:rPr lang="en-US" sz="1600" u="none" strike="noStrike" cap="none"/>
                        <a:t>1 hour</a:t>
                      </a:r>
                      <a:endParaRPr sz="1600" u="none" strike="noStrike" cap="none"/>
                    </a:p>
                    <a:p>
                      <a:pPr marL="0" marR="0" lvl="0" indent="0" algn="l" rtl="0">
                        <a:lnSpc>
                          <a:spcPct val="100000"/>
                        </a:lnSpc>
                        <a:spcBef>
                          <a:spcPts val="0"/>
                        </a:spcBef>
                        <a:spcAft>
                          <a:spcPts val="0"/>
                        </a:spcAft>
                        <a:buClr>
                          <a:schemeClr val="dk1"/>
                        </a:buClr>
                        <a:buSzPts val="1200"/>
                        <a:buFont typeface="Helvetica Neue"/>
                        <a:buNone/>
                      </a:pPr>
                      <a:endParaRPr sz="1600" u="none" strike="noStrike" cap="none"/>
                    </a:p>
                  </a:txBody>
                  <a:tcPr marL="121933" marR="121933" marT="60967" marB="60967"/>
                </a:tc>
                <a:tc>
                  <a:txBody>
                    <a:bodyPr/>
                    <a:lstStyle/>
                    <a:p>
                      <a:pPr marL="0" marR="0" lvl="0" indent="0" algn="l" rtl="0">
                        <a:lnSpc>
                          <a:spcPct val="100000"/>
                        </a:lnSpc>
                        <a:spcBef>
                          <a:spcPts val="0"/>
                        </a:spcBef>
                        <a:spcAft>
                          <a:spcPts val="0"/>
                        </a:spcAft>
                        <a:buClr>
                          <a:schemeClr val="dk1"/>
                        </a:buClr>
                        <a:buSzPts val="1200"/>
                        <a:buFont typeface="Helvetica Neue"/>
                        <a:buNone/>
                      </a:pPr>
                      <a:r>
                        <a:rPr lang="en-US" sz="1600" u="none" strike="noStrike" cap="none"/>
                        <a:t>1 day</a:t>
                      </a:r>
                      <a:endParaRPr sz="1600" u="none" strike="noStrike" cap="none"/>
                    </a:p>
                    <a:p>
                      <a:pPr marL="0" marR="0" lvl="0" indent="0" algn="l" rtl="0">
                        <a:lnSpc>
                          <a:spcPct val="100000"/>
                        </a:lnSpc>
                        <a:spcBef>
                          <a:spcPts val="0"/>
                        </a:spcBef>
                        <a:spcAft>
                          <a:spcPts val="0"/>
                        </a:spcAft>
                        <a:buClr>
                          <a:schemeClr val="dk1"/>
                        </a:buClr>
                        <a:buSzPts val="1200"/>
                        <a:buFont typeface="Helvetica Neue"/>
                        <a:buNone/>
                      </a:pPr>
                      <a:endParaRPr sz="1600" u="none" strike="noStrike" cap="none"/>
                    </a:p>
                  </a:txBody>
                  <a:tcPr marL="121933" marR="121933" marT="60967" marB="60967"/>
                </a:tc>
                <a:tc>
                  <a:txBody>
                    <a:bodyPr/>
                    <a:lstStyle/>
                    <a:p>
                      <a:pPr marL="0" marR="0" lvl="0" indent="0" algn="l" rtl="0">
                        <a:lnSpc>
                          <a:spcPct val="100000"/>
                        </a:lnSpc>
                        <a:spcBef>
                          <a:spcPts val="0"/>
                        </a:spcBef>
                        <a:spcAft>
                          <a:spcPts val="0"/>
                        </a:spcAft>
                        <a:buClr>
                          <a:schemeClr val="dk1"/>
                        </a:buClr>
                        <a:buSzPts val="1200"/>
                        <a:buFont typeface="Helvetica Neue"/>
                        <a:buNone/>
                      </a:pPr>
                      <a:r>
                        <a:rPr lang="en-US" sz="1600" u="none" strike="noStrike" cap="none"/>
                        <a:t>The public key cache lifetime defines the minimum revocation time of the public key.  The actual lifetime is the maximum allowable downtime of the public key server</a:t>
                      </a:r>
                      <a:endParaRPr sz="1600" u="none" strike="noStrike" cap="none"/>
                    </a:p>
                  </a:txBody>
                  <a:tcPr marL="121933" marR="121933" marT="60967" marB="60967"/>
                </a:tc>
                <a:extLst>
                  <a:ext uri="{0D108BD9-81ED-4DB2-BD59-A6C34878D82A}">
                    <a16:rowId xmlns:a16="http://schemas.microsoft.com/office/drawing/2014/main" val="10003"/>
                  </a:ext>
                </a:extLst>
              </a:tr>
              <a:tr h="1341133">
                <a:tc>
                  <a:txBody>
                    <a:bodyPr/>
                    <a:lstStyle/>
                    <a:p>
                      <a:pPr marL="0" marR="0" lvl="0" indent="0" algn="l" rtl="0">
                        <a:lnSpc>
                          <a:spcPct val="100000"/>
                        </a:lnSpc>
                        <a:spcBef>
                          <a:spcPts val="0"/>
                        </a:spcBef>
                        <a:spcAft>
                          <a:spcPts val="0"/>
                        </a:spcAft>
                        <a:buClr>
                          <a:schemeClr val="dk1"/>
                        </a:buClr>
                        <a:buSzPts val="1200"/>
                        <a:buFont typeface="Helvetica Neue"/>
                        <a:buNone/>
                      </a:pPr>
                      <a:r>
                        <a:rPr lang="en-US" sz="1600" u="none" strike="noStrike" cap="none"/>
                        <a:t>Issuer Public Key</a:t>
                      </a:r>
                      <a:endParaRPr sz="1600" u="none" strike="noStrike" cap="none"/>
                    </a:p>
                    <a:p>
                      <a:pPr marL="0" marR="0" lvl="0" indent="0" algn="l" rtl="0">
                        <a:lnSpc>
                          <a:spcPct val="100000"/>
                        </a:lnSpc>
                        <a:spcBef>
                          <a:spcPts val="0"/>
                        </a:spcBef>
                        <a:spcAft>
                          <a:spcPts val="0"/>
                        </a:spcAft>
                        <a:buClr>
                          <a:schemeClr val="dk1"/>
                        </a:buClr>
                        <a:buSzPts val="1200"/>
                        <a:buFont typeface="Helvetica Neue"/>
                        <a:buNone/>
                      </a:pPr>
                      <a:endParaRPr sz="1600" u="none" strike="noStrike" cap="none"/>
                    </a:p>
                    <a:p>
                      <a:pPr marL="0" marR="0" lvl="0" indent="0" algn="l" rtl="0">
                        <a:lnSpc>
                          <a:spcPct val="100000"/>
                        </a:lnSpc>
                        <a:spcBef>
                          <a:spcPts val="0"/>
                        </a:spcBef>
                        <a:spcAft>
                          <a:spcPts val="0"/>
                        </a:spcAft>
                        <a:buClr>
                          <a:schemeClr val="dk1"/>
                        </a:buClr>
                        <a:buSzPts val="1200"/>
                        <a:buFont typeface="Helvetica Neue"/>
                        <a:buNone/>
                      </a:pPr>
                      <a:endParaRPr sz="1600" u="none" strike="noStrike" cap="none"/>
                    </a:p>
                  </a:txBody>
                  <a:tcPr marL="121933" marR="121933" marT="60967" marB="60967"/>
                </a:tc>
                <a:tc>
                  <a:txBody>
                    <a:bodyPr/>
                    <a:lstStyle/>
                    <a:p>
                      <a:pPr marL="0" marR="0" lvl="0" indent="0" algn="l" rtl="0">
                        <a:lnSpc>
                          <a:spcPct val="100000"/>
                        </a:lnSpc>
                        <a:spcBef>
                          <a:spcPts val="0"/>
                        </a:spcBef>
                        <a:spcAft>
                          <a:spcPts val="0"/>
                        </a:spcAft>
                        <a:buClr>
                          <a:schemeClr val="dk1"/>
                        </a:buClr>
                        <a:buSzPts val="1200"/>
                        <a:buFont typeface="Helvetica Neue"/>
                        <a:buNone/>
                      </a:pPr>
                      <a:r>
                        <a:rPr lang="en-US" sz="1600" u="none" strike="noStrike" cap="none"/>
                        <a:t>6 months</a:t>
                      </a:r>
                      <a:endParaRPr sz="1600" u="none" strike="noStrike" cap="none"/>
                    </a:p>
                    <a:p>
                      <a:pPr marL="0" marR="0" lvl="0" indent="0" algn="l" rtl="0">
                        <a:lnSpc>
                          <a:spcPct val="100000"/>
                        </a:lnSpc>
                        <a:spcBef>
                          <a:spcPts val="0"/>
                        </a:spcBef>
                        <a:spcAft>
                          <a:spcPts val="0"/>
                        </a:spcAft>
                        <a:buClr>
                          <a:schemeClr val="dk1"/>
                        </a:buClr>
                        <a:buSzPts val="1200"/>
                        <a:buFont typeface="Helvetica Neue"/>
                        <a:buNone/>
                      </a:pPr>
                      <a:endParaRPr sz="1600" u="none" strike="noStrike" cap="none"/>
                    </a:p>
                  </a:txBody>
                  <a:tcPr marL="121933" marR="121933" marT="60967" marB="60967"/>
                </a:tc>
                <a:tc>
                  <a:txBody>
                    <a:bodyPr/>
                    <a:lstStyle/>
                    <a:p>
                      <a:pPr marL="0" marR="0" lvl="0" indent="0" algn="l" rtl="0">
                        <a:lnSpc>
                          <a:spcPct val="100000"/>
                        </a:lnSpc>
                        <a:spcBef>
                          <a:spcPts val="0"/>
                        </a:spcBef>
                        <a:spcAft>
                          <a:spcPts val="0"/>
                        </a:spcAft>
                        <a:buClr>
                          <a:schemeClr val="dk1"/>
                        </a:buClr>
                        <a:buSzPts val="1200"/>
                        <a:buFont typeface="Helvetica Neue"/>
                        <a:buNone/>
                      </a:pPr>
                      <a:r>
                        <a:rPr lang="en-US" sz="1600" u="none" strike="noStrike" cap="none"/>
                        <a:t>2 days</a:t>
                      </a:r>
                      <a:endParaRPr sz="1600" u="none" strike="noStrike" cap="none"/>
                    </a:p>
                    <a:p>
                      <a:pPr marL="0" marR="0" lvl="0" indent="0" algn="l" rtl="0">
                        <a:lnSpc>
                          <a:spcPct val="100000"/>
                        </a:lnSpc>
                        <a:spcBef>
                          <a:spcPts val="0"/>
                        </a:spcBef>
                        <a:spcAft>
                          <a:spcPts val="0"/>
                        </a:spcAft>
                        <a:buClr>
                          <a:schemeClr val="dk1"/>
                        </a:buClr>
                        <a:buSzPts val="1200"/>
                        <a:buFont typeface="Helvetica Neue"/>
                        <a:buNone/>
                      </a:pPr>
                      <a:endParaRPr sz="1600" u="none" strike="noStrike" cap="none"/>
                    </a:p>
                  </a:txBody>
                  <a:tcPr marL="121933" marR="121933" marT="60967" marB="60967"/>
                </a:tc>
                <a:tc>
                  <a:txBody>
                    <a:bodyPr/>
                    <a:lstStyle/>
                    <a:p>
                      <a:pPr marL="0" marR="0" lvl="0" indent="0" algn="l" rtl="0">
                        <a:lnSpc>
                          <a:spcPct val="100000"/>
                        </a:lnSpc>
                        <a:spcBef>
                          <a:spcPts val="0"/>
                        </a:spcBef>
                        <a:spcAft>
                          <a:spcPts val="0"/>
                        </a:spcAft>
                        <a:buClr>
                          <a:schemeClr val="dk1"/>
                        </a:buClr>
                        <a:buSzPts val="1200"/>
                        <a:buFont typeface="Helvetica Neue"/>
                        <a:buNone/>
                      </a:pPr>
                      <a:r>
                        <a:rPr lang="en-US" sz="1600" u="none" strike="noStrike" cap="none"/>
                        <a:t>12 months</a:t>
                      </a:r>
                      <a:endParaRPr sz="1600" u="none" strike="noStrike" cap="none"/>
                    </a:p>
                    <a:p>
                      <a:pPr marL="0" marR="0" lvl="0" indent="0" algn="l" rtl="0">
                        <a:lnSpc>
                          <a:spcPct val="100000"/>
                        </a:lnSpc>
                        <a:spcBef>
                          <a:spcPts val="0"/>
                        </a:spcBef>
                        <a:spcAft>
                          <a:spcPts val="0"/>
                        </a:spcAft>
                        <a:buClr>
                          <a:schemeClr val="dk1"/>
                        </a:buClr>
                        <a:buSzPts val="1200"/>
                        <a:buFont typeface="Helvetica Neue"/>
                        <a:buNone/>
                      </a:pPr>
                      <a:endParaRPr sz="1600" u="none" strike="noStrike" cap="none"/>
                    </a:p>
                  </a:txBody>
                  <a:tcPr marL="121933" marR="121933" marT="60967" marB="60967"/>
                </a:tc>
                <a:tc>
                  <a:txBody>
                    <a:bodyPr/>
                    <a:lstStyle/>
                    <a:p>
                      <a:pPr marL="0" marR="0" lvl="0" indent="0" algn="l" rtl="0">
                        <a:lnSpc>
                          <a:spcPct val="100000"/>
                        </a:lnSpc>
                        <a:spcBef>
                          <a:spcPts val="0"/>
                        </a:spcBef>
                        <a:spcAft>
                          <a:spcPts val="0"/>
                        </a:spcAft>
                        <a:buClr>
                          <a:schemeClr val="dk1"/>
                        </a:buClr>
                        <a:buSzPts val="1200"/>
                        <a:buFont typeface="Helvetica Neue"/>
                        <a:buNone/>
                      </a:pPr>
                      <a:r>
                        <a:rPr lang="en-US" sz="1600" u="none" strike="noStrike" cap="none"/>
                        <a:t>JWT has built-in mechanisms for key rotation; these do not need to live as long as CAs. This may evolve following operational experience, provision should be made for flexible lifetimes.</a:t>
                      </a:r>
                      <a:endParaRPr sz="1600" u="none" strike="noStrike" cap="none"/>
                    </a:p>
                    <a:p>
                      <a:pPr marL="0" marR="0" lvl="0" indent="0" algn="l" rtl="0">
                        <a:lnSpc>
                          <a:spcPct val="100000"/>
                        </a:lnSpc>
                        <a:spcBef>
                          <a:spcPts val="0"/>
                        </a:spcBef>
                        <a:spcAft>
                          <a:spcPts val="0"/>
                        </a:spcAft>
                        <a:buClr>
                          <a:schemeClr val="dk1"/>
                        </a:buClr>
                        <a:buSzPts val="1200"/>
                        <a:buFont typeface="Helvetica Neue"/>
                        <a:buNone/>
                      </a:pPr>
                      <a:endParaRPr sz="1600" u="none" strike="noStrike" cap="none"/>
                    </a:p>
                  </a:txBody>
                  <a:tcPr marL="121933" marR="121933" marT="60967" marB="60967"/>
                </a:tc>
                <a:extLst>
                  <a:ext uri="{0D108BD9-81ED-4DB2-BD59-A6C34878D82A}">
                    <a16:rowId xmlns:a16="http://schemas.microsoft.com/office/drawing/2014/main" val="10004"/>
                  </a:ext>
                </a:extLst>
              </a:tr>
            </a:tbl>
          </a:graphicData>
        </a:graphic>
      </p:graphicFrame>
      <p:sp>
        <p:nvSpPr>
          <p:cNvPr id="382" name="Google Shape;382;p15"/>
          <p:cNvSpPr txBox="1">
            <a:spLocks noGrp="1"/>
          </p:cNvSpPr>
          <p:nvPr>
            <p:ph type="sldNum" idx="12"/>
          </p:nvPr>
        </p:nvSpPr>
        <p:spPr>
          <a:xfrm>
            <a:off x="11535224" y="6359417"/>
            <a:ext cx="352000" cy="358800"/>
          </a:xfrm>
          <a:prstGeom prst="rect">
            <a:avLst/>
          </a:prstGeom>
          <a:noFill/>
          <a:ln>
            <a:noFill/>
          </a:ln>
        </p:spPr>
        <p:txBody>
          <a:bodyPr spcFirstLastPara="1" vert="horz" wrap="square" lIns="60933" tIns="60933" rIns="60933" bIns="60933" rtlCol="0" anchor="ctr" anchorCtr="0">
            <a:noAutofit/>
          </a:bodyPr>
          <a:lstStyle/>
          <a:p>
            <a:fld id="{00000000-1234-1234-1234-123412341234}" type="slidenum">
              <a:rPr lang="en-US"/>
              <a:pPr/>
              <a:t>17</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C9B38-082D-45A3-7080-84F4903F77D9}"/>
              </a:ext>
            </a:extLst>
          </p:cNvPr>
          <p:cNvSpPr>
            <a:spLocks noGrp="1"/>
          </p:cNvSpPr>
          <p:nvPr>
            <p:ph type="title"/>
          </p:nvPr>
        </p:nvSpPr>
        <p:spPr/>
        <p:txBody>
          <a:bodyPr/>
          <a:lstStyle/>
          <a:p>
            <a:r>
              <a:rPr lang="en-GB" dirty="0"/>
              <a:t>Moving away from User Certificates</a:t>
            </a:r>
          </a:p>
        </p:txBody>
      </p:sp>
      <p:sp>
        <p:nvSpPr>
          <p:cNvPr id="3" name="Content Placeholder 2">
            <a:extLst>
              <a:ext uri="{FF2B5EF4-FFF2-40B4-BE49-F238E27FC236}">
                <a16:creationId xmlns:a16="http://schemas.microsoft.com/office/drawing/2014/main" id="{C4040658-AC2D-4383-B95C-E0D3F5654288}"/>
              </a:ext>
            </a:extLst>
          </p:cNvPr>
          <p:cNvSpPr>
            <a:spLocks noGrp="1"/>
          </p:cNvSpPr>
          <p:nvPr>
            <p:ph idx="1"/>
          </p:nvPr>
        </p:nvSpPr>
        <p:spPr/>
        <p:txBody>
          <a:bodyPr/>
          <a:lstStyle/>
          <a:p>
            <a:r>
              <a:rPr lang="en-GB" dirty="0"/>
              <a:t>There is a landscape shift away from X.509 user certificates</a:t>
            </a:r>
          </a:p>
          <a:p>
            <a:pPr lvl="1"/>
            <a:r>
              <a:rPr lang="en-GB" i="1" dirty="0"/>
              <a:t>Security impact if compromised (and frequently compromised)</a:t>
            </a:r>
          </a:p>
          <a:p>
            <a:pPr lvl="1"/>
            <a:r>
              <a:rPr lang="en-GB" i="1" dirty="0"/>
              <a:t>Not user friendly</a:t>
            </a:r>
          </a:p>
          <a:p>
            <a:pPr lvl="1"/>
            <a:r>
              <a:rPr lang="en-GB" i="1" dirty="0"/>
              <a:t>Mobility issues</a:t>
            </a:r>
          </a:p>
          <a:p>
            <a:r>
              <a:rPr lang="en-GB" dirty="0"/>
              <a:t>Shift towards OAuth2 and OpenID Connect (Tokens)</a:t>
            </a:r>
          </a:p>
          <a:p>
            <a:pPr lvl="1"/>
            <a:r>
              <a:rPr lang="en-GB" i="1" dirty="0"/>
              <a:t>Tokens widely accepted</a:t>
            </a:r>
          </a:p>
          <a:p>
            <a:pPr lvl="1"/>
            <a:r>
              <a:rPr lang="en-GB" i="1" dirty="0"/>
              <a:t>Easy to implement – used by major industry players</a:t>
            </a:r>
          </a:p>
          <a:p>
            <a:pPr lvl="1"/>
            <a:r>
              <a:rPr lang="en-GB" i="1" dirty="0"/>
              <a:t>Links directly to home institutions</a:t>
            </a:r>
          </a:p>
        </p:txBody>
      </p:sp>
    </p:spTree>
    <p:extLst>
      <p:ext uri="{BB962C8B-B14F-4D97-AF65-F5344CB8AC3E}">
        <p14:creationId xmlns:p14="http://schemas.microsoft.com/office/powerpoint/2010/main" val="19135586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FA533-822F-85E7-3CB8-D4EF3E4C9742}"/>
              </a:ext>
            </a:extLst>
          </p:cNvPr>
          <p:cNvSpPr>
            <a:spLocks noGrp="1"/>
          </p:cNvSpPr>
          <p:nvPr>
            <p:ph type="title"/>
          </p:nvPr>
        </p:nvSpPr>
        <p:spPr>
          <a:xfrm>
            <a:off x="838200" y="204488"/>
            <a:ext cx="10515600" cy="1325563"/>
          </a:xfrm>
        </p:spPr>
        <p:txBody>
          <a:bodyPr/>
          <a:lstStyle/>
          <a:p>
            <a:r>
              <a:rPr lang="en-GB" dirty="0"/>
              <a:t>Token based work underway within…	</a:t>
            </a:r>
          </a:p>
        </p:txBody>
      </p:sp>
      <p:sp>
        <p:nvSpPr>
          <p:cNvPr id="3" name="Content Placeholder 2">
            <a:extLst>
              <a:ext uri="{FF2B5EF4-FFF2-40B4-BE49-F238E27FC236}">
                <a16:creationId xmlns:a16="http://schemas.microsoft.com/office/drawing/2014/main" id="{F41BF31B-9EA3-B9CD-7707-099CA3CA1FB4}"/>
              </a:ext>
            </a:extLst>
          </p:cNvPr>
          <p:cNvSpPr>
            <a:spLocks noGrp="1"/>
          </p:cNvSpPr>
          <p:nvPr>
            <p:ph idx="1"/>
          </p:nvPr>
        </p:nvSpPr>
        <p:spPr>
          <a:xfrm>
            <a:off x="838200" y="1530051"/>
            <a:ext cx="9631680" cy="4351338"/>
          </a:xfrm>
        </p:spPr>
        <p:txBody>
          <a:bodyPr>
            <a:normAutofit fontScale="92500" lnSpcReduction="10000"/>
          </a:bodyPr>
          <a:lstStyle/>
          <a:p>
            <a:r>
              <a:rPr lang="en-GB" sz="3600" dirty="0"/>
              <a:t>IRIS</a:t>
            </a:r>
          </a:p>
          <a:p>
            <a:pPr lvl="1"/>
            <a:r>
              <a:rPr lang="en-GB" sz="2800" i="1" dirty="0" err="1"/>
              <a:t>e</a:t>
            </a:r>
            <a:r>
              <a:rPr lang="en-GB" sz="2800" b="1" i="1" dirty="0" err="1"/>
              <a:t>I</a:t>
            </a:r>
            <a:r>
              <a:rPr lang="en-GB" sz="2800" i="1" dirty="0" err="1"/>
              <a:t>nfrastructure</a:t>
            </a:r>
            <a:r>
              <a:rPr lang="en-GB" sz="2800" i="1" dirty="0"/>
              <a:t> for </a:t>
            </a:r>
            <a:r>
              <a:rPr lang="en-GB" sz="2800" b="1" i="1" dirty="0"/>
              <a:t>R</a:t>
            </a:r>
            <a:r>
              <a:rPr lang="en-GB" sz="2800" i="1" dirty="0"/>
              <a:t>esearch and </a:t>
            </a:r>
            <a:r>
              <a:rPr lang="en-GB" sz="2800" b="1" i="1" dirty="0"/>
              <a:t>I</a:t>
            </a:r>
            <a:r>
              <a:rPr lang="en-GB" sz="2800" i="1" dirty="0"/>
              <a:t>nnovation for </a:t>
            </a:r>
            <a:r>
              <a:rPr lang="en-GB" sz="2800" b="1" i="1" dirty="0"/>
              <a:t>S</a:t>
            </a:r>
            <a:r>
              <a:rPr lang="en-GB" sz="2800" i="1" dirty="0"/>
              <a:t>TFC</a:t>
            </a:r>
          </a:p>
          <a:p>
            <a:pPr lvl="1"/>
            <a:r>
              <a:rPr lang="en-GB" sz="2800" dirty="0"/>
              <a:t>IRIS IAM service</a:t>
            </a:r>
            <a:endParaRPr lang="en-GB" sz="4000" dirty="0"/>
          </a:p>
          <a:p>
            <a:r>
              <a:rPr lang="en-GB" sz="3600" dirty="0"/>
              <a:t>WLCG</a:t>
            </a:r>
          </a:p>
          <a:p>
            <a:pPr lvl="1">
              <a:buClr>
                <a:srgbClr val="2E2C61"/>
              </a:buClr>
            </a:pPr>
            <a:r>
              <a:rPr lang="en-GB" sz="2800" b="1" i="1" dirty="0">
                <a:solidFill>
                  <a:srgbClr val="616161"/>
                </a:solidFill>
              </a:rPr>
              <a:t>W</a:t>
            </a:r>
            <a:r>
              <a:rPr lang="en-GB" sz="2800" i="1" dirty="0">
                <a:solidFill>
                  <a:srgbClr val="616161"/>
                </a:solidFill>
              </a:rPr>
              <a:t>orldwide </a:t>
            </a:r>
            <a:r>
              <a:rPr lang="en-GB" sz="2800" b="1" i="1" dirty="0">
                <a:solidFill>
                  <a:srgbClr val="616161"/>
                </a:solidFill>
              </a:rPr>
              <a:t>L</a:t>
            </a:r>
            <a:r>
              <a:rPr lang="en-GB" sz="2800" i="1" dirty="0">
                <a:solidFill>
                  <a:srgbClr val="616161"/>
                </a:solidFill>
              </a:rPr>
              <a:t>HC </a:t>
            </a:r>
            <a:r>
              <a:rPr lang="en-GB" sz="2800" b="1" i="1" dirty="0">
                <a:solidFill>
                  <a:srgbClr val="616161"/>
                </a:solidFill>
              </a:rPr>
              <a:t>C</a:t>
            </a:r>
            <a:r>
              <a:rPr lang="en-GB" sz="2800" i="1" dirty="0">
                <a:solidFill>
                  <a:srgbClr val="616161"/>
                </a:solidFill>
              </a:rPr>
              <a:t>omputing </a:t>
            </a:r>
            <a:r>
              <a:rPr lang="en-GB" sz="2800" b="1" i="1" dirty="0">
                <a:solidFill>
                  <a:srgbClr val="616161"/>
                </a:solidFill>
              </a:rPr>
              <a:t>G</a:t>
            </a:r>
            <a:r>
              <a:rPr lang="en-GB" sz="2800" i="1" dirty="0">
                <a:solidFill>
                  <a:srgbClr val="616161"/>
                </a:solidFill>
              </a:rPr>
              <a:t>rid</a:t>
            </a:r>
          </a:p>
          <a:p>
            <a:pPr lvl="1">
              <a:buClr>
                <a:srgbClr val="2E2C61"/>
              </a:buClr>
            </a:pPr>
            <a:r>
              <a:rPr lang="en-GB" sz="2800" dirty="0">
                <a:solidFill>
                  <a:srgbClr val="616161"/>
                </a:solidFill>
              </a:rPr>
              <a:t>Design and development of a token-based AAI service for WLCG</a:t>
            </a:r>
          </a:p>
          <a:p>
            <a:pPr>
              <a:buClr>
                <a:srgbClr val="2E2C61"/>
              </a:buClr>
            </a:pPr>
            <a:r>
              <a:rPr lang="en-GB" sz="3600" dirty="0"/>
              <a:t>SKA </a:t>
            </a:r>
            <a:r>
              <a:rPr lang="en-GB" sz="3600" dirty="0" err="1"/>
              <a:t>SRCNet</a:t>
            </a:r>
            <a:endParaRPr lang="en-GB" sz="3600" dirty="0"/>
          </a:p>
          <a:p>
            <a:pPr lvl="1">
              <a:buClr>
                <a:srgbClr val="2E2C61"/>
              </a:buClr>
            </a:pPr>
            <a:r>
              <a:rPr lang="en-GB" sz="2800" b="1" i="1" dirty="0">
                <a:solidFill>
                  <a:srgbClr val="616161"/>
                </a:solidFill>
              </a:rPr>
              <a:t>S</a:t>
            </a:r>
            <a:r>
              <a:rPr lang="en-GB" sz="2800" i="1" dirty="0">
                <a:solidFill>
                  <a:srgbClr val="616161"/>
                </a:solidFill>
              </a:rPr>
              <a:t>quare </a:t>
            </a:r>
            <a:r>
              <a:rPr lang="en-GB" sz="2800" b="1" i="1" dirty="0">
                <a:solidFill>
                  <a:srgbClr val="616161"/>
                </a:solidFill>
              </a:rPr>
              <a:t>K</a:t>
            </a:r>
            <a:r>
              <a:rPr lang="en-GB" sz="2800" i="1" dirty="0">
                <a:solidFill>
                  <a:srgbClr val="616161"/>
                </a:solidFill>
              </a:rPr>
              <a:t>ilometre </a:t>
            </a:r>
            <a:r>
              <a:rPr lang="en-GB" sz="2800" b="1" i="1" dirty="0">
                <a:solidFill>
                  <a:srgbClr val="616161"/>
                </a:solidFill>
              </a:rPr>
              <a:t>A</a:t>
            </a:r>
            <a:r>
              <a:rPr lang="en-GB" sz="2800" i="1" dirty="0">
                <a:solidFill>
                  <a:srgbClr val="616161"/>
                </a:solidFill>
              </a:rPr>
              <a:t>rray </a:t>
            </a:r>
            <a:r>
              <a:rPr lang="en-GB" sz="2800" b="1" i="1" dirty="0">
                <a:solidFill>
                  <a:srgbClr val="616161"/>
                </a:solidFill>
              </a:rPr>
              <a:t>S</a:t>
            </a:r>
            <a:r>
              <a:rPr lang="en-GB" sz="2800" i="1" dirty="0">
                <a:solidFill>
                  <a:srgbClr val="616161"/>
                </a:solidFill>
              </a:rPr>
              <a:t>cience </a:t>
            </a:r>
            <a:r>
              <a:rPr lang="en-GB" sz="2800" b="1" i="1" dirty="0">
                <a:solidFill>
                  <a:srgbClr val="616161"/>
                </a:solidFill>
              </a:rPr>
              <a:t>R</a:t>
            </a:r>
            <a:r>
              <a:rPr lang="en-GB" sz="2800" i="1" dirty="0">
                <a:solidFill>
                  <a:srgbClr val="616161"/>
                </a:solidFill>
              </a:rPr>
              <a:t>esource </a:t>
            </a:r>
            <a:r>
              <a:rPr lang="en-GB" sz="2800" b="1" i="1" dirty="0">
                <a:solidFill>
                  <a:srgbClr val="616161"/>
                </a:solidFill>
              </a:rPr>
              <a:t>C</a:t>
            </a:r>
            <a:r>
              <a:rPr lang="en-GB" sz="2800" i="1" dirty="0">
                <a:solidFill>
                  <a:srgbClr val="616161"/>
                </a:solidFill>
              </a:rPr>
              <a:t>entre </a:t>
            </a:r>
            <a:r>
              <a:rPr lang="en-GB" sz="2800" b="1" i="1" dirty="0">
                <a:solidFill>
                  <a:srgbClr val="616161"/>
                </a:solidFill>
              </a:rPr>
              <a:t>N</a:t>
            </a:r>
            <a:r>
              <a:rPr lang="en-GB" sz="2800" i="1" dirty="0">
                <a:solidFill>
                  <a:srgbClr val="616161"/>
                </a:solidFill>
              </a:rPr>
              <a:t>etwork</a:t>
            </a:r>
          </a:p>
          <a:p>
            <a:pPr lvl="1">
              <a:buClr>
                <a:srgbClr val="2E2C61"/>
              </a:buClr>
            </a:pPr>
            <a:r>
              <a:rPr lang="en-GB" sz="2800" dirty="0">
                <a:solidFill>
                  <a:srgbClr val="616161"/>
                </a:solidFill>
              </a:rPr>
              <a:t>AAI Prototyping work within the </a:t>
            </a:r>
            <a:r>
              <a:rPr lang="en-GB" sz="2800" dirty="0" err="1">
                <a:solidFill>
                  <a:srgbClr val="616161"/>
                </a:solidFill>
              </a:rPr>
              <a:t>SRCNet</a:t>
            </a:r>
            <a:endParaRPr lang="en-GB" sz="4000" dirty="0">
              <a:solidFill>
                <a:srgbClr val="616161"/>
              </a:solidFill>
            </a:endParaRPr>
          </a:p>
          <a:p>
            <a:pPr>
              <a:buClr>
                <a:srgbClr val="2E2C61"/>
              </a:buClr>
            </a:pPr>
            <a:endParaRPr lang="en-GB" sz="4000" dirty="0"/>
          </a:p>
        </p:txBody>
      </p:sp>
    </p:spTree>
    <p:extLst>
      <p:ext uri="{BB962C8B-B14F-4D97-AF65-F5344CB8AC3E}">
        <p14:creationId xmlns:p14="http://schemas.microsoft.com/office/powerpoint/2010/main" val="32419649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97BFE5A-7C82-E244-83C3-A634D5C30E22}"/>
              </a:ext>
            </a:extLst>
          </p:cNvPr>
          <p:cNvSpPr/>
          <p:nvPr/>
        </p:nvSpPr>
        <p:spPr>
          <a:xfrm>
            <a:off x="403341" y="1120676"/>
            <a:ext cx="5958360" cy="4616648"/>
          </a:xfrm>
          <a:prstGeom prst="rect">
            <a:avLst/>
          </a:prstGeom>
        </p:spPr>
        <p:txBody>
          <a:bodyPr wrap="square">
            <a:spAutoFit/>
          </a:bodyPr>
          <a:lstStyle/>
          <a:p>
            <a:r>
              <a:rPr lang="en-GB" sz="2100" dirty="0">
                <a:latin typeface="Arial" panose="020B0604020202020204" pitchFamily="34" charset="0"/>
                <a:cs typeface="Arial" panose="020B0604020202020204" pitchFamily="34" charset="0"/>
              </a:rPr>
              <a:t>An authentication and authorization application that</a:t>
            </a:r>
          </a:p>
          <a:p>
            <a:pPr marL="342900" indent="-342900">
              <a:buFont typeface="Arial" panose="020B0604020202020204" pitchFamily="34" charset="0"/>
              <a:buChar char="•"/>
            </a:pPr>
            <a:r>
              <a:rPr lang="en-GB" sz="2100" dirty="0">
                <a:latin typeface="Arial" panose="020B0604020202020204" pitchFamily="34" charset="0"/>
                <a:cs typeface="Arial" panose="020B0604020202020204" pitchFamily="34" charset="0"/>
              </a:rPr>
              <a:t>supports </a:t>
            </a:r>
            <a:r>
              <a:rPr lang="en-GB" sz="2100" b="1" dirty="0">
                <a:latin typeface="Arial" panose="020B0604020202020204" pitchFamily="34" charset="0"/>
                <a:cs typeface="Arial" panose="020B0604020202020204" pitchFamily="34" charset="0"/>
              </a:rPr>
              <a:t>multiple authentication mechanisms</a:t>
            </a:r>
          </a:p>
          <a:p>
            <a:pPr marL="342900" indent="-342900">
              <a:buFont typeface="Arial" panose="020B0604020202020204" pitchFamily="34" charset="0"/>
              <a:buChar char="•"/>
            </a:pPr>
            <a:r>
              <a:rPr lang="en-GB" sz="2100" dirty="0">
                <a:latin typeface="Arial" panose="020B0604020202020204" pitchFamily="34" charset="0"/>
                <a:cs typeface="Arial" panose="020B0604020202020204" pitchFamily="34" charset="0"/>
              </a:rPr>
              <a:t>provides users with a </a:t>
            </a:r>
            <a:r>
              <a:rPr lang="en-GB" sz="2100" b="1" dirty="0">
                <a:latin typeface="Arial" panose="020B0604020202020204" pitchFamily="34" charset="0"/>
                <a:cs typeface="Arial" panose="020B0604020202020204" pitchFamily="34" charset="0"/>
              </a:rPr>
              <a:t>persistent</a:t>
            </a:r>
            <a:r>
              <a:rPr lang="en-GB" sz="2100" dirty="0">
                <a:latin typeface="Arial" panose="020B0604020202020204" pitchFamily="34" charset="0"/>
                <a:cs typeface="Arial" panose="020B0604020202020204" pitchFamily="34" charset="0"/>
              </a:rPr>
              <a:t>, </a:t>
            </a:r>
            <a:r>
              <a:rPr lang="en-GB" sz="2100" b="1" dirty="0">
                <a:latin typeface="Arial" panose="020B0604020202020204" pitchFamily="34" charset="0"/>
                <a:cs typeface="Arial" panose="020B0604020202020204" pitchFamily="34" charset="0"/>
              </a:rPr>
              <a:t>organization</a:t>
            </a:r>
            <a:br>
              <a:rPr lang="en-GB" sz="2100" dirty="0">
                <a:latin typeface="Arial" panose="020B0604020202020204" pitchFamily="34" charset="0"/>
                <a:cs typeface="Arial" panose="020B0604020202020204" pitchFamily="34" charset="0"/>
              </a:rPr>
            </a:br>
            <a:r>
              <a:rPr lang="en-GB" sz="2100" b="1" dirty="0">
                <a:latin typeface="Arial" panose="020B0604020202020204" pitchFamily="34" charset="0"/>
                <a:cs typeface="Arial" panose="020B0604020202020204" pitchFamily="34" charset="0"/>
              </a:rPr>
              <a:t>scoped</a:t>
            </a:r>
            <a:r>
              <a:rPr lang="en-GB" sz="2100" dirty="0">
                <a:latin typeface="Arial" panose="020B0604020202020204" pitchFamily="34" charset="0"/>
                <a:cs typeface="Arial" panose="020B0604020202020204" pitchFamily="34" charset="0"/>
              </a:rPr>
              <a:t> identifier</a:t>
            </a:r>
          </a:p>
          <a:p>
            <a:pPr marL="342900" indent="-342900">
              <a:buFont typeface="Arial" panose="020B0604020202020204" pitchFamily="34" charset="0"/>
              <a:buChar char="•"/>
            </a:pPr>
            <a:r>
              <a:rPr lang="en-GB" sz="2100" dirty="0">
                <a:latin typeface="Arial" panose="020B0604020202020204" pitchFamily="34" charset="0"/>
                <a:cs typeface="Arial" panose="020B0604020202020204" pitchFamily="34" charset="0"/>
              </a:rPr>
              <a:t>exposes </a:t>
            </a:r>
            <a:r>
              <a:rPr lang="en-GB" sz="2100" b="1" dirty="0">
                <a:latin typeface="Arial" panose="020B0604020202020204" pitchFamily="34" charset="0"/>
                <a:cs typeface="Arial" panose="020B0604020202020204" pitchFamily="34" charset="0"/>
              </a:rPr>
              <a:t>identity information</a:t>
            </a:r>
            <a:r>
              <a:rPr lang="en-GB" sz="2100" dirty="0">
                <a:latin typeface="Arial" panose="020B0604020202020204" pitchFamily="34" charset="0"/>
                <a:cs typeface="Arial" panose="020B0604020202020204" pitchFamily="34" charset="0"/>
              </a:rPr>
              <a:t>, </a:t>
            </a:r>
            <a:r>
              <a:rPr lang="en-GB" sz="2100" b="1" dirty="0">
                <a:latin typeface="Arial" panose="020B0604020202020204" pitchFamily="34" charset="0"/>
                <a:cs typeface="Arial" panose="020B0604020202020204" pitchFamily="34" charset="0"/>
              </a:rPr>
              <a:t>attributes</a:t>
            </a:r>
            <a:r>
              <a:rPr lang="en-GB" sz="2100" dirty="0">
                <a:latin typeface="Arial" panose="020B0604020202020204" pitchFamily="34" charset="0"/>
                <a:cs typeface="Arial" panose="020B0604020202020204" pitchFamily="34" charset="0"/>
              </a:rPr>
              <a:t> and </a:t>
            </a:r>
            <a:r>
              <a:rPr lang="en-GB" sz="2100" b="1" dirty="0">
                <a:latin typeface="Arial" panose="020B0604020202020204" pitchFamily="34" charset="0"/>
                <a:cs typeface="Arial" panose="020B0604020202020204" pitchFamily="34" charset="0"/>
              </a:rPr>
              <a:t>capabilities</a:t>
            </a:r>
            <a:r>
              <a:rPr lang="en-GB" sz="2100" dirty="0">
                <a:latin typeface="Arial" panose="020B0604020202020204" pitchFamily="34" charset="0"/>
                <a:cs typeface="Arial" panose="020B0604020202020204" pitchFamily="34" charset="0"/>
              </a:rPr>
              <a:t> to services via </a:t>
            </a:r>
            <a:r>
              <a:rPr lang="en-GB" sz="2100" b="1" dirty="0">
                <a:latin typeface="Arial" panose="020B0604020202020204" pitchFamily="34" charset="0"/>
                <a:cs typeface="Arial" panose="020B0604020202020204" pitchFamily="34" charset="0"/>
              </a:rPr>
              <a:t>JSON Web Tokens</a:t>
            </a:r>
            <a:r>
              <a:rPr lang="en-GB" sz="2100" dirty="0">
                <a:latin typeface="Arial" panose="020B0604020202020204" pitchFamily="34" charset="0"/>
                <a:cs typeface="Arial" panose="020B0604020202020204" pitchFamily="34" charset="0"/>
              </a:rPr>
              <a:t> and standard </a:t>
            </a:r>
            <a:r>
              <a:rPr lang="en-GB" sz="2100" b="1" dirty="0">
                <a:latin typeface="Arial" panose="020B0604020202020204" pitchFamily="34" charset="0"/>
                <a:cs typeface="Arial" panose="020B0604020202020204" pitchFamily="34" charset="0"/>
              </a:rPr>
              <a:t>OAuth &amp; OpenID Connect </a:t>
            </a:r>
            <a:r>
              <a:rPr lang="en-GB" sz="2100" dirty="0">
                <a:latin typeface="Arial" panose="020B0604020202020204" pitchFamily="34" charset="0"/>
                <a:cs typeface="Arial" panose="020B0604020202020204" pitchFamily="34" charset="0"/>
              </a:rPr>
              <a:t>protocols</a:t>
            </a:r>
          </a:p>
          <a:p>
            <a:pPr marL="342900" indent="-342900">
              <a:buFont typeface="Arial" panose="020B0604020202020204" pitchFamily="34" charset="0"/>
              <a:buChar char="•"/>
            </a:pPr>
            <a:r>
              <a:rPr lang="en-GB" sz="2100" dirty="0">
                <a:latin typeface="Arial" panose="020B0604020202020204" pitchFamily="34" charset="0"/>
                <a:cs typeface="Arial" panose="020B0604020202020204" pitchFamily="34" charset="0"/>
              </a:rPr>
              <a:t>can integrate existing </a:t>
            </a:r>
            <a:r>
              <a:rPr lang="en-GB" sz="2100" b="1" dirty="0">
                <a:latin typeface="Arial" panose="020B0604020202020204" pitchFamily="34" charset="0"/>
                <a:cs typeface="Arial" panose="020B0604020202020204" pitchFamily="34" charset="0"/>
              </a:rPr>
              <a:t>VOMS</a:t>
            </a:r>
            <a:r>
              <a:rPr lang="en-GB" sz="2100" dirty="0">
                <a:latin typeface="Arial" panose="020B0604020202020204" pitchFamily="34" charset="0"/>
                <a:cs typeface="Arial" panose="020B0604020202020204" pitchFamily="34" charset="0"/>
              </a:rPr>
              <a:t>-aware services</a:t>
            </a:r>
          </a:p>
          <a:p>
            <a:pPr marL="342900" indent="-342900">
              <a:buFont typeface="Arial" panose="020B0604020202020204" pitchFamily="34" charset="0"/>
              <a:buChar char="•"/>
            </a:pPr>
            <a:r>
              <a:rPr lang="en-GB" sz="2100" dirty="0">
                <a:latin typeface="Arial" panose="020B0604020202020204" pitchFamily="34" charset="0"/>
                <a:cs typeface="Arial" panose="020B0604020202020204" pitchFamily="34" charset="0"/>
              </a:rPr>
              <a:t>supports </a:t>
            </a:r>
            <a:r>
              <a:rPr lang="en-GB" sz="2100" b="1" dirty="0">
                <a:latin typeface="Arial" panose="020B0604020202020204" pitchFamily="34" charset="0"/>
                <a:cs typeface="Arial" panose="020B0604020202020204" pitchFamily="34" charset="0"/>
              </a:rPr>
              <a:t>Web</a:t>
            </a:r>
            <a:r>
              <a:rPr lang="en-GB" sz="2100" dirty="0">
                <a:latin typeface="Arial" panose="020B0604020202020204" pitchFamily="34" charset="0"/>
                <a:cs typeface="Arial" panose="020B0604020202020204" pitchFamily="34" charset="0"/>
              </a:rPr>
              <a:t> and </a:t>
            </a:r>
            <a:r>
              <a:rPr lang="en-GB" sz="2100" b="1" dirty="0">
                <a:latin typeface="Arial" panose="020B0604020202020204" pitchFamily="34" charset="0"/>
                <a:cs typeface="Arial" panose="020B0604020202020204" pitchFamily="34" charset="0"/>
              </a:rPr>
              <a:t>non-Web access</a:t>
            </a:r>
            <a:r>
              <a:rPr lang="en-GB" sz="2100" dirty="0">
                <a:latin typeface="Arial" panose="020B0604020202020204" pitchFamily="34" charset="0"/>
                <a:cs typeface="Arial" panose="020B0604020202020204" pitchFamily="34" charset="0"/>
              </a:rPr>
              <a:t>, delegation and </a:t>
            </a:r>
            <a:r>
              <a:rPr lang="en-GB" sz="2100" b="1" dirty="0">
                <a:latin typeface="Arial" panose="020B0604020202020204" pitchFamily="34" charset="0"/>
                <a:cs typeface="Arial" panose="020B0604020202020204" pitchFamily="34" charset="0"/>
              </a:rPr>
              <a:t>token renewal</a:t>
            </a:r>
            <a:endParaRPr lang="en-GB" sz="2100" b="1" dirty="0">
              <a:solidFill>
                <a:srgbClr val="626262"/>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67B54F19-1212-9345-95FF-9D2815FD6E96}"/>
              </a:ext>
            </a:extLst>
          </p:cNvPr>
          <p:cNvSpPr txBox="1"/>
          <p:nvPr/>
        </p:nvSpPr>
        <p:spPr>
          <a:xfrm>
            <a:off x="403341" y="345182"/>
            <a:ext cx="6356456" cy="769441"/>
          </a:xfrm>
          <a:prstGeom prst="rect">
            <a:avLst/>
          </a:prstGeom>
          <a:noFill/>
        </p:spPr>
        <p:txBody>
          <a:bodyPr wrap="square" rtlCol="0" anchor="t">
            <a:spAutoFit/>
          </a:bodyPr>
          <a:lstStyle/>
          <a:p>
            <a:r>
              <a:rPr lang="en-US" sz="4400" b="1" spc="-150" dirty="0">
                <a:solidFill>
                  <a:srgbClr val="2E2D62"/>
                </a:solidFill>
                <a:latin typeface="Arial" panose="020B0604020202020204" pitchFamily="34" charset="0"/>
                <a:cs typeface="Arial" panose="020B0604020202020204" pitchFamily="34" charset="0"/>
              </a:rPr>
              <a:t>STFC uses INDIGO IAM</a:t>
            </a:r>
          </a:p>
        </p:txBody>
      </p:sp>
      <p:pic>
        <p:nvPicPr>
          <p:cNvPr id="2" name="Picture 1">
            <a:extLst>
              <a:ext uri="{FF2B5EF4-FFF2-40B4-BE49-F238E27FC236}">
                <a16:creationId xmlns:a16="http://schemas.microsoft.com/office/drawing/2014/main" id="{9D83BE10-C23E-D84A-9C57-26DDB6C77C49}"/>
              </a:ext>
            </a:extLst>
          </p:cNvPr>
          <p:cNvPicPr>
            <a:picLocks noChangeAspect="1"/>
          </p:cNvPicPr>
          <p:nvPr/>
        </p:nvPicPr>
        <p:blipFill>
          <a:blip r:embed="rId3"/>
          <a:stretch>
            <a:fillRect/>
          </a:stretch>
        </p:blipFill>
        <p:spPr>
          <a:xfrm>
            <a:off x="6361701" y="742224"/>
            <a:ext cx="5692659" cy="5373551"/>
          </a:xfrm>
          <a:prstGeom prst="rect">
            <a:avLst/>
          </a:prstGeom>
        </p:spPr>
      </p:pic>
    </p:spTree>
    <p:extLst>
      <p:ext uri="{BB962C8B-B14F-4D97-AF65-F5344CB8AC3E}">
        <p14:creationId xmlns:p14="http://schemas.microsoft.com/office/powerpoint/2010/main" val="2826798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65E9F-DEDD-650F-234A-E9D591639B96}"/>
              </a:ext>
            </a:extLst>
          </p:cNvPr>
          <p:cNvSpPr>
            <a:spLocks noGrp="1"/>
          </p:cNvSpPr>
          <p:nvPr>
            <p:ph type="title"/>
          </p:nvPr>
        </p:nvSpPr>
        <p:spPr/>
        <p:txBody>
          <a:bodyPr>
            <a:normAutofit/>
          </a:bodyPr>
          <a:lstStyle/>
          <a:p>
            <a:r>
              <a:rPr lang="en-GB" sz="4000" dirty="0"/>
              <a:t>… as will WLCG, and the SKA Prototype</a:t>
            </a:r>
          </a:p>
        </p:txBody>
      </p:sp>
      <p:grpSp>
        <p:nvGrpSpPr>
          <p:cNvPr id="8" name="Group 7">
            <a:extLst>
              <a:ext uri="{FF2B5EF4-FFF2-40B4-BE49-F238E27FC236}">
                <a16:creationId xmlns:a16="http://schemas.microsoft.com/office/drawing/2014/main" id="{EDAFFEE6-ABBC-0532-48D5-67C4647EA3FE}"/>
              </a:ext>
            </a:extLst>
          </p:cNvPr>
          <p:cNvGrpSpPr/>
          <p:nvPr/>
        </p:nvGrpSpPr>
        <p:grpSpPr>
          <a:xfrm>
            <a:off x="393446" y="1373176"/>
            <a:ext cx="11405108" cy="4457637"/>
            <a:chOff x="167301" y="1373176"/>
            <a:chExt cx="11405108" cy="4457637"/>
          </a:xfrm>
        </p:grpSpPr>
        <p:pic>
          <p:nvPicPr>
            <p:cNvPr id="4" name="Picture 3">
              <a:extLst>
                <a:ext uri="{FF2B5EF4-FFF2-40B4-BE49-F238E27FC236}">
                  <a16:creationId xmlns:a16="http://schemas.microsoft.com/office/drawing/2014/main" id="{A167E162-7649-0CAF-59B9-C3A536318C0F}"/>
                </a:ext>
              </a:extLst>
            </p:cNvPr>
            <p:cNvPicPr>
              <a:picLocks noChangeAspect="1"/>
            </p:cNvPicPr>
            <p:nvPr/>
          </p:nvPicPr>
          <p:blipFill>
            <a:blip r:embed="rId2"/>
            <a:stretch>
              <a:fillRect/>
            </a:stretch>
          </p:blipFill>
          <p:spPr>
            <a:xfrm>
              <a:off x="167301" y="1373176"/>
              <a:ext cx="9386047" cy="4457637"/>
            </a:xfrm>
            <a:prstGeom prst="rect">
              <a:avLst/>
            </a:prstGeom>
          </p:spPr>
        </p:pic>
        <p:pic>
          <p:nvPicPr>
            <p:cNvPr id="5" name="Picture 4">
              <a:extLst>
                <a:ext uri="{FF2B5EF4-FFF2-40B4-BE49-F238E27FC236}">
                  <a16:creationId xmlns:a16="http://schemas.microsoft.com/office/drawing/2014/main" id="{27AEE6AB-A84F-2777-77BD-7EEC7BA527C4}"/>
                </a:ext>
              </a:extLst>
            </p:cNvPr>
            <p:cNvPicPr>
              <a:picLocks noChangeAspect="1"/>
            </p:cNvPicPr>
            <p:nvPr/>
          </p:nvPicPr>
          <p:blipFill>
            <a:blip r:embed="rId3"/>
            <a:stretch>
              <a:fillRect/>
            </a:stretch>
          </p:blipFill>
          <p:spPr>
            <a:xfrm>
              <a:off x="9782254" y="1690688"/>
              <a:ext cx="1790155" cy="3142095"/>
            </a:xfrm>
            <a:prstGeom prst="rect">
              <a:avLst/>
            </a:prstGeom>
          </p:spPr>
        </p:pic>
        <p:sp>
          <p:nvSpPr>
            <p:cNvPr id="6" name="TextBox 5">
              <a:extLst>
                <a:ext uri="{FF2B5EF4-FFF2-40B4-BE49-F238E27FC236}">
                  <a16:creationId xmlns:a16="http://schemas.microsoft.com/office/drawing/2014/main" id="{93A119B3-9F09-1A59-9A92-3410AF215C58}"/>
                </a:ext>
              </a:extLst>
            </p:cNvPr>
            <p:cNvSpPr txBox="1"/>
            <p:nvPr/>
          </p:nvSpPr>
          <p:spPr>
            <a:xfrm>
              <a:off x="9856394" y="4905702"/>
              <a:ext cx="1641874" cy="261610"/>
            </a:xfrm>
            <a:prstGeom prst="rect">
              <a:avLst/>
            </a:prstGeom>
            <a:noFill/>
          </p:spPr>
          <p:txBody>
            <a:bodyPr wrap="square" rtlCol="0">
              <a:spAutoFit/>
            </a:bodyPr>
            <a:lstStyle/>
            <a:p>
              <a:r>
                <a:rPr lang="en-GB" sz="1100" dirty="0">
                  <a:solidFill>
                    <a:srgbClr val="000000"/>
                  </a:solidFill>
                </a:rPr>
                <a:t>https://ska-</a:t>
              </a:r>
              <a:r>
                <a:rPr lang="en-GB" sz="1100" dirty="0" err="1">
                  <a:solidFill>
                    <a:srgbClr val="000000"/>
                  </a:solidFill>
                </a:rPr>
                <a:t>iam.stfc.ac.uk</a:t>
              </a:r>
              <a:endParaRPr lang="en-GB" sz="1100" dirty="0">
                <a:solidFill>
                  <a:srgbClr val="000000"/>
                </a:solidFill>
              </a:endParaRPr>
            </a:p>
          </p:txBody>
        </p:sp>
      </p:grpSp>
    </p:spTree>
    <p:extLst>
      <p:ext uri="{BB962C8B-B14F-4D97-AF65-F5344CB8AC3E}">
        <p14:creationId xmlns:p14="http://schemas.microsoft.com/office/powerpoint/2010/main" val="17984406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0025A904-A16F-085C-5FD5-1B74E5A30C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3435" y="0"/>
            <a:ext cx="8785225"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67B54F19-1212-9345-95FF-9D2815FD6E96}"/>
              </a:ext>
            </a:extLst>
          </p:cNvPr>
          <p:cNvSpPr txBox="1"/>
          <p:nvPr/>
        </p:nvSpPr>
        <p:spPr>
          <a:xfrm>
            <a:off x="0" y="782122"/>
            <a:ext cx="2716331" cy="3508653"/>
          </a:xfrm>
          <a:prstGeom prst="rect">
            <a:avLst/>
          </a:prstGeom>
          <a:noFill/>
        </p:spPr>
        <p:txBody>
          <a:bodyPr wrap="square" rtlCol="0" anchor="t">
            <a:spAutoFit/>
          </a:bodyPr>
          <a:lstStyle/>
          <a:p>
            <a:r>
              <a:rPr lang="en-US" sz="2800" b="1" spc="-150" dirty="0">
                <a:solidFill>
                  <a:srgbClr val="2E2D62"/>
                </a:solidFill>
                <a:latin typeface="Arial" panose="020B0604020202020204" pitchFamily="34" charset="0"/>
                <a:cs typeface="Arial" panose="020B0604020202020204" pitchFamily="34" charset="0"/>
              </a:rPr>
              <a:t>INDIGO IAM and the AARC Blueprint Architecture for Infrastructures</a:t>
            </a:r>
          </a:p>
          <a:p>
            <a:endParaRPr lang="en-US" sz="2800" b="1" spc="-150" dirty="0">
              <a:solidFill>
                <a:srgbClr val="2E2D62"/>
              </a:solidFill>
              <a:latin typeface="Arial" panose="020B0604020202020204" pitchFamily="34" charset="0"/>
              <a:cs typeface="Arial" panose="020B0604020202020204" pitchFamily="34" charset="0"/>
            </a:endParaRPr>
          </a:p>
          <a:p>
            <a:r>
              <a:rPr lang="en-US" i="1" spc="-150" dirty="0">
                <a:solidFill>
                  <a:schemeClr val="bg2">
                    <a:lumMod val="50000"/>
                  </a:schemeClr>
                </a:solidFill>
                <a:latin typeface="Arial" panose="020B0604020202020204" pitchFamily="34" charset="0"/>
                <a:cs typeface="Arial" panose="020B0604020202020204" pitchFamily="34" charset="0"/>
              </a:rPr>
              <a:t>Authentication and </a:t>
            </a:r>
            <a:r>
              <a:rPr lang="en-US" i="1" spc="-150" dirty="0" err="1">
                <a:solidFill>
                  <a:schemeClr val="bg2">
                    <a:lumMod val="50000"/>
                  </a:schemeClr>
                </a:solidFill>
                <a:latin typeface="Arial" panose="020B0604020202020204" pitchFamily="34" charset="0"/>
                <a:cs typeface="Arial" panose="020B0604020202020204" pitchFamily="34" charset="0"/>
              </a:rPr>
              <a:t>Authorisation</a:t>
            </a:r>
            <a:r>
              <a:rPr lang="en-US" i="1" spc="-150" dirty="0">
                <a:solidFill>
                  <a:schemeClr val="bg2">
                    <a:lumMod val="50000"/>
                  </a:schemeClr>
                </a:solidFill>
                <a:latin typeface="Arial" panose="020B0604020202020204" pitchFamily="34" charset="0"/>
                <a:cs typeface="Arial" panose="020B0604020202020204" pitchFamily="34" charset="0"/>
              </a:rPr>
              <a:t> for Research and Collaboration (AARC) </a:t>
            </a:r>
          </a:p>
        </p:txBody>
      </p:sp>
      <p:sp>
        <p:nvSpPr>
          <p:cNvPr id="6" name="Content Placeholder 4"/>
          <p:cNvSpPr txBox="1">
            <a:spLocks/>
          </p:cNvSpPr>
          <p:nvPr/>
        </p:nvSpPr>
        <p:spPr>
          <a:xfrm>
            <a:off x="403340" y="1362218"/>
            <a:ext cx="10442460" cy="3800475"/>
          </a:xfrm>
          <a:prstGeom prst="rect">
            <a:avLst/>
          </a:prstGeom>
        </p:spPr>
        <p:txBody>
          <a:bodyPr/>
          <a:lstStyle>
            <a:lvl1pPr marL="228600" indent="-228600" algn="l" defTabSz="914400" rtl="0" eaLnBrk="1" latinLnBrk="0" hangingPunct="1">
              <a:lnSpc>
                <a:spcPct val="90000"/>
              </a:lnSpc>
              <a:spcBef>
                <a:spcPts val="1000"/>
              </a:spcBef>
              <a:buClr>
                <a:schemeClr val="tx1"/>
              </a:buClr>
              <a:buFont typeface="Wingdings" pitchFamily="2" charset="2"/>
              <a:buChar char="§"/>
              <a:defRPr sz="2800" kern="1200">
                <a:solidFill>
                  <a:schemeClr val="accent4"/>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tx1"/>
              </a:buClr>
              <a:buFont typeface="Wingdings" pitchFamily="2" charset="2"/>
              <a:buChar char="§"/>
              <a:defRPr sz="2400" kern="1200">
                <a:solidFill>
                  <a:schemeClr val="accent4"/>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tx1"/>
              </a:buClr>
              <a:buFont typeface="Wingdings" pitchFamily="2" charset="2"/>
              <a:buChar char="§"/>
              <a:defRPr sz="2000" kern="1200">
                <a:solidFill>
                  <a:schemeClr val="accent4"/>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tx1"/>
              </a:buClr>
              <a:buFont typeface="Wingdings" pitchFamily="2" charset="2"/>
              <a:buChar char="§"/>
              <a:defRPr sz="1800" kern="1200">
                <a:solidFill>
                  <a:schemeClr val="accent4"/>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tx1"/>
              </a:buClr>
              <a:buFont typeface="Wingdings" pitchFamily="2" charset="2"/>
              <a:buChar char="§"/>
              <a:defRPr sz="1800" kern="1200">
                <a:solidFill>
                  <a:schemeClr val="accent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Char char="•"/>
              <a:defRPr/>
            </a:pPr>
            <a:endParaRPr lang="en-GB" sz="1800" dirty="0">
              <a:latin typeface="Calibri" panose="020F0502020204030204" pitchFamily="34" charset="0"/>
              <a:cs typeface="Calibri" panose="020F0502020204030204" pitchFamily="34"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16331" y="0"/>
            <a:ext cx="9475669" cy="6743700"/>
          </a:xfrm>
          <a:prstGeom prst="rect">
            <a:avLst/>
          </a:prstGeom>
        </p:spPr>
      </p:pic>
    </p:spTree>
    <p:extLst>
      <p:ext uri="{BB962C8B-B14F-4D97-AF65-F5344CB8AC3E}">
        <p14:creationId xmlns:p14="http://schemas.microsoft.com/office/powerpoint/2010/main" val="2314949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3BA6FAE-3225-76AE-A67D-3506C2CFA700}"/>
              </a:ext>
            </a:extLst>
          </p:cNvPr>
          <p:cNvSpPr>
            <a:spLocks noGrp="1"/>
          </p:cNvSpPr>
          <p:nvPr>
            <p:ph type="title"/>
          </p:nvPr>
        </p:nvSpPr>
        <p:spPr/>
        <p:txBody>
          <a:bodyPr/>
          <a:lstStyle/>
          <a:p>
            <a:r>
              <a:rPr lang="en-GB" dirty="0"/>
              <a:t>Challenges with Token Transition		</a:t>
            </a:r>
          </a:p>
        </p:txBody>
      </p:sp>
      <p:sp>
        <p:nvSpPr>
          <p:cNvPr id="5" name="Content Placeholder 4">
            <a:extLst>
              <a:ext uri="{FF2B5EF4-FFF2-40B4-BE49-F238E27FC236}">
                <a16:creationId xmlns:a16="http://schemas.microsoft.com/office/drawing/2014/main" id="{1518F1A2-F763-C94E-BDBA-CB4A09F2A789}"/>
              </a:ext>
            </a:extLst>
          </p:cNvPr>
          <p:cNvSpPr>
            <a:spLocks noGrp="1"/>
          </p:cNvSpPr>
          <p:nvPr>
            <p:ph idx="1"/>
          </p:nvPr>
        </p:nvSpPr>
        <p:spPr>
          <a:xfrm>
            <a:off x="838200" y="1459865"/>
            <a:ext cx="10515600" cy="4351338"/>
          </a:xfrm>
        </p:spPr>
        <p:txBody>
          <a:bodyPr>
            <a:normAutofit lnSpcReduction="10000"/>
          </a:bodyPr>
          <a:lstStyle/>
          <a:p>
            <a:pPr marL="342900" lvl="0" indent="-342900">
              <a:lnSpc>
                <a:spcPct val="100000"/>
              </a:lnSpc>
              <a:spcBef>
                <a:spcPts val="0"/>
              </a:spcBef>
              <a:buClrTx/>
              <a:buFont typeface="Arial" panose="020B0604020202020204" pitchFamily="34" charset="0"/>
              <a:buChar char="•"/>
              <a:defRPr/>
            </a:pPr>
            <a:r>
              <a:rPr lang="en-GB" dirty="0"/>
              <a:t>How to provide access to services which operate only over command line</a:t>
            </a:r>
          </a:p>
          <a:p>
            <a:pPr marL="800100" lvl="1" indent="-342900">
              <a:buFont typeface="Arial" panose="020B0604020202020204" pitchFamily="34" charset="0"/>
              <a:buChar char="•"/>
            </a:pPr>
            <a:r>
              <a:rPr lang="en-GB" i="1" dirty="0"/>
              <a:t>OAuth Device Code PAM with Group Authorization</a:t>
            </a:r>
          </a:p>
          <a:p>
            <a:pPr marL="800100" lvl="1" indent="-342900">
              <a:buFont typeface="Arial" panose="020B0604020202020204" pitchFamily="34" charset="0"/>
              <a:buChar char="•"/>
            </a:pPr>
            <a:r>
              <a:rPr lang="en-GB" i="1" dirty="0">
                <a:solidFill>
                  <a:srgbClr val="F08900"/>
                </a:solidFill>
                <a:hlinkClick r:id="rId2">
                  <a:extLst>
                    <a:ext uri="{A12FA001-AC4F-418D-AE19-62706E023703}">
                      <ahyp:hlinkClr xmlns:ahyp="http://schemas.microsoft.com/office/drawing/2018/hyperlinkcolor" val="tx"/>
                    </a:ext>
                  </a:extLst>
                </a:hlinkClick>
              </a:rPr>
              <a:t>https://github.com/stfc/pam_oauth2_device</a:t>
            </a:r>
            <a:r>
              <a:rPr lang="en-GB" i="1" dirty="0">
                <a:solidFill>
                  <a:srgbClr val="F08900"/>
                </a:solidFill>
              </a:rPr>
              <a:t> </a:t>
            </a:r>
          </a:p>
          <a:p>
            <a:pPr marL="342900" indent="-342900">
              <a:buFont typeface="Arial" panose="020B0604020202020204" pitchFamily="34" charset="0"/>
              <a:buChar char="•"/>
            </a:pPr>
            <a:r>
              <a:rPr lang="en-GB" dirty="0"/>
              <a:t>Assurance for users who do not have an </a:t>
            </a:r>
            <a:r>
              <a:rPr lang="en-GB" dirty="0" err="1"/>
              <a:t>eduGAIN</a:t>
            </a:r>
            <a:r>
              <a:rPr lang="en-GB" dirty="0"/>
              <a:t> IdP</a:t>
            </a:r>
          </a:p>
          <a:p>
            <a:pPr marL="800100" lvl="1" indent="-342900">
              <a:buFont typeface="Arial" panose="020B0604020202020204" pitchFamily="34" charset="0"/>
              <a:buChar char="•"/>
            </a:pPr>
            <a:r>
              <a:rPr lang="en-GB" i="1" dirty="0"/>
              <a:t>Using the AAI platform as an Identity-Provider-of-last-resort</a:t>
            </a:r>
          </a:p>
          <a:p>
            <a:pPr marL="800100" lvl="1" indent="-342900">
              <a:buFont typeface="Arial" panose="020B0604020202020204" pitchFamily="34" charset="0"/>
              <a:buChar char="•"/>
            </a:pPr>
            <a:r>
              <a:rPr lang="en-GB" i="1" dirty="0"/>
              <a:t>”Community” IAM instances with local credentials acting as IdPs</a:t>
            </a:r>
          </a:p>
          <a:p>
            <a:pPr marL="342900" indent="-342900">
              <a:buFont typeface="Arial" panose="020B0604020202020204" pitchFamily="34" charset="0"/>
              <a:buChar char="•"/>
            </a:pPr>
            <a:r>
              <a:rPr lang="en-GB" dirty="0"/>
              <a:t>Tokens and long-running jobs</a:t>
            </a:r>
          </a:p>
          <a:p>
            <a:pPr marL="800100" lvl="1" indent="-342900">
              <a:buFont typeface="Arial" panose="020B0604020202020204" pitchFamily="34" charset="0"/>
              <a:buChar char="•"/>
            </a:pPr>
            <a:r>
              <a:rPr lang="en-GB" i="1" dirty="0"/>
              <a:t>Token lifetime is typically short for security reasons – what happens with a job longer than the token</a:t>
            </a:r>
          </a:p>
          <a:p>
            <a:pPr marL="800100" lvl="1" indent="-342900">
              <a:buFont typeface="Arial" panose="020B0604020202020204" pitchFamily="34" charset="0"/>
              <a:buChar char="•"/>
            </a:pPr>
            <a:r>
              <a:rPr lang="en-GB" i="1" dirty="0"/>
              <a:t>Refresh Tokens – Security Concerns</a:t>
            </a:r>
          </a:p>
          <a:p>
            <a:endParaRPr lang="en-GB" dirty="0"/>
          </a:p>
        </p:txBody>
      </p:sp>
    </p:spTree>
    <p:extLst>
      <p:ext uri="{BB962C8B-B14F-4D97-AF65-F5344CB8AC3E}">
        <p14:creationId xmlns:p14="http://schemas.microsoft.com/office/powerpoint/2010/main" val="1583409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54F1C-628C-CEB0-0F1B-DDCD3F568056}"/>
              </a:ext>
            </a:extLst>
          </p:cNvPr>
          <p:cNvSpPr>
            <a:spLocks noGrp="1"/>
          </p:cNvSpPr>
          <p:nvPr>
            <p:ph type="title"/>
          </p:nvPr>
        </p:nvSpPr>
        <p:spPr>
          <a:xfrm>
            <a:off x="838200" y="122872"/>
            <a:ext cx="10515600" cy="1325563"/>
          </a:xfrm>
        </p:spPr>
        <p:txBody>
          <a:bodyPr/>
          <a:lstStyle/>
          <a:p>
            <a:r>
              <a:rPr lang="en-GB" dirty="0"/>
              <a:t>Want to know more?</a:t>
            </a:r>
          </a:p>
        </p:txBody>
      </p:sp>
      <p:sp>
        <p:nvSpPr>
          <p:cNvPr id="3" name="Content Placeholder 2">
            <a:extLst>
              <a:ext uri="{FF2B5EF4-FFF2-40B4-BE49-F238E27FC236}">
                <a16:creationId xmlns:a16="http://schemas.microsoft.com/office/drawing/2014/main" id="{AF3F4EE7-C3D5-6029-13B9-DD1D7CC657C9}"/>
              </a:ext>
            </a:extLst>
          </p:cNvPr>
          <p:cNvSpPr>
            <a:spLocks noGrp="1"/>
          </p:cNvSpPr>
          <p:nvPr>
            <p:ph idx="1"/>
          </p:nvPr>
        </p:nvSpPr>
        <p:spPr>
          <a:xfrm>
            <a:off x="838200" y="1253331"/>
            <a:ext cx="10515600" cy="4351338"/>
          </a:xfrm>
        </p:spPr>
        <p:txBody>
          <a:bodyPr>
            <a:normAutofit/>
          </a:bodyPr>
          <a:lstStyle/>
          <a:p>
            <a:r>
              <a:rPr lang="en-GB" dirty="0"/>
              <a:t>Attend the WLCG Pre-GDB (Grid Deployment Board) Meeting in October @ CERN – </a:t>
            </a:r>
            <a:r>
              <a:rPr lang="en-GB" b="1" dirty="0"/>
              <a:t>WLCG </a:t>
            </a:r>
            <a:r>
              <a:rPr lang="en-GB" b="1" dirty="0" err="1"/>
              <a:t>AuthZ</a:t>
            </a:r>
            <a:r>
              <a:rPr lang="en-GB" b="1" dirty="0"/>
              <a:t> and IAM Workshop</a:t>
            </a:r>
          </a:p>
          <a:p>
            <a:pPr lvl="1"/>
            <a:r>
              <a:rPr lang="en-GB" i="1" dirty="0"/>
              <a:t>10</a:t>
            </a:r>
            <a:r>
              <a:rPr lang="en-GB" i="1" baseline="30000" dirty="0"/>
              <a:t>th</a:t>
            </a:r>
            <a:r>
              <a:rPr lang="en-GB" i="1" dirty="0"/>
              <a:t> &amp; 11</a:t>
            </a:r>
            <a:r>
              <a:rPr lang="en-GB" i="1" baseline="30000" dirty="0"/>
              <a:t>th</a:t>
            </a:r>
            <a:r>
              <a:rPr lang="en-GB" i="1" dirty="0"/>
              <a:t> October at CERN</a:t>
            </a:r>
          </a:p>
          <a:p>
            <a:pPr lvl="1"/>
            <a:r>
              <a:rPr lang="en-GB" i="1" dirty="0">
                <a:hlinkClick r:id="rId3"/>
              </a:rPr>
              <a:t>https://indico.cern.ch/event/1185598/</a:t>
            </a:r>
            <a:r>
              <a:rPr lang="en-GB" i="1" dirty="0"/>
              <a:t> </a:t>
            </a:r>
          </a:p>
          <a:p>
            <a:r>
              <a:rPr lang="en-GB" dirty="0"/>
              <a:t>Check out the WLCG Token Transition Timeline to get an idea of how things will shape up</a:t>
            </a:r>
          </a:p>
          <a:p>
            <a:pPr lvl="1"/>
            <a:r>
              <a:rPr lang="en-GB" i="1" dirty="0">
                <a:hlinkClick r:id="rId4"/>
              </a:rPr>
              <a:t>https://zenodo.org/record/7014668#.YxkaxCFBzVE</a:t>
            </a:r>
            <a:r>
              <a:rPr lang="en-GB" i="1" dirty="0"/>
              <a:t> </a:t>
            </a:r>
          </a:p>
        </p:txBody>
      </p:sp>
      <p:sp>
        <p:nvSpPr>
          <p:cNvPr id="4" name="Rectangle 3">
            <a:extLst>
              <a:ext uri="{FF2B5EF4-FFF2-40B4-BE49-F238E27FC236}">
                <a16:creationId xmlns:a16="http://schemas.microsoft.com/office/drawing/2014/main" id="{F48489B5-289B-7AC2-D78D-1F05A969B077}"/>
              </a:ext>
            </a:extLst>
          </p:cNvPr>
          <p:cNvSpPr/>
          <p:nvPr/>
        </p:nvSpPr>
        <p:spPr>
          <a:xfrm rot="20924952">
            <a:off x="5886962" y="4945569"/>
            <a:ext cx="6796028" cy="1569660"/>
          </a:xfrm>
          <a:prstGeom prst="rect">
            <a:avLst/>
          </a:prstGeom>
          <a:noFill/>
        </p:spPr>
        <p:txBody>
          <a:bodyPr wrap="square" lIns="91440" tIns="45720" rIns="91440" bIns="45720">
            <a:spAutoFit/>
          </a:bodyPr>
          <a:lstStyle/>
          <a:p>
            <a:pPr algn="ctr"/>
            <a:r>
              <a:rPr lang="en-GB" sz="4800" b="0" cap="none" spc="0" dirty="0">
                <a:ln w="0"/>
                <a:solidFill>
                  <a:schemeClr val="tx1"/>
                </a:solidFill>
                <a:effectLst>
                  <a:outerShdw blurRad="38100" dist="19050" dir="2700000" algn="tl" rotWithShape="0">
                    <a:schemeClr val="dk1">
                      <a:alpha val="40000"/>
                    </a:schemeClr>
                  </a:outerShdw>
                </a:effectLst>
              </a:rPr>
              <a:t>Thank you for listening!</a:t>
            </a:r>
          </a:p>
          <a:p>
            <a:pPr algn="ctr"/>
            <a:r>
              <a:rPr lang="en-GB" sz="4800" dirty="0">
                <a:ln w="0"/>
                <a:effectLst>
                  <a:outerShdw blurRad="38100" dist="19050" dir="2700000" algn="tl" rotWithShape="0">
                    <a:schemeClr val="dk1">
                      <a:alpha val="40000"/>
                    </a:schemeClr>
                  </a:outerShdw>
                </a:effectLst>
              </a:rPr>
              <a:t>Any Questions?</a:t>
            </a:r>
            <a:endParaRPr lang="en-GB" sz="48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1332910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2435282-852B-AE4C-B8DF-0BEFA1CC50E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1750740"/>
            <a:ext cx="12192000" cy="5107259"/>
          </a:xfrm>
          <a:prstGeom prst="rect">
            <a:avLst/>
          </a:prstGeom>
        </p:spPr>
      </p:pic>
      <p:pic>
        <p:nvPicPr>
          <p:cNvPr id="4" name="Picture 3">
            <a:extLst>
              <a:ext uri="{FF2B5EF4-FFF2-40B4-BE49-F238E27FC236}">
                <a16:creationId xmlns:a16="http://schemas.microsoft.com/office/drawing/2014/main" id="{0AA93F1F-55CE-8C41-933D-BDAD86FDEF59}"/>
              </a:ext>
            </a:extLst>
          </p:cNvPr>
          <p:cNvPicPr>
            <a:picLocks noChangeAspect="1"/>
          </p:cNvPicPr>
          <p:nvPr/>
        </p:nvPicPr>
        <p:blipFill>
          <a:blip r:embed="rId5"/>
          <a:stretch>
            <a:fillRect/>
          </a:stretch>
        </p:blipFill>
        <p:spPr>
          <a:xfrm>
            <a:off x="515938" y="5868509"/>
            <a:ext cx="440215" cy="440215"/>
          </a:xfrm>
          <a:prstGeom prst="rect">
            <a:avLst/>
          </a:prstGeom>
        </p:spPr>
      </p:pic>
      <p:sp>
        <p:nvSpPr>
          <p:cNvPr id="14" name="Rectangle 13">
            <a:extLst>
              <a:ext uri="{FF2B5EF4-FFF2-40B4-BE49-F238E27FC236}">
                <a16:creationId xmlns:a16="http://schemas.microsoft.com/office/drawing/2014/main" id="{70C8BCE3-7BF5-244B-ABC5-1CC57CE8ADDB}"/>
              </a:ext>
            </a:extLst>
          </p:cNvPr>
          <p:cNvSpPr/>
          <p:nvPr/>
        </p:nvSpPr>
        <p:spPr>
          <a:xfrm>
            <a:off x="5535081" y="5904254"/>
            <a:ext cx="1878082" cy="338554"/>
          </a:xfrm>
          <a:prstGeom prst="rect">
            <a:avLst/>
          </a:prstGeom>
        </p:spPr>
        <p:txBody>
          <a:bodyPr wrap="square">
            <a:spAutoFit/>
          </a:bodyPr>
          <a:lstStyle/>
          <a:p>
            <a:r>
              <a:rPr lang="en-GB" sz="1600" dirty="0">
                <a:solidFill>
                  <a:srgbClr val="FFFFFF"/>
                </a:solidFill>
                <a:latin typeface="Arial" panose="020B0604020202020204" pitchFamily="34" charset="0"/>
                <a:cs typeface="Arial" panose="020B0604020202020204" pitchFamily="34" charset="0"/>
              </a:rPr>
              <a:t>@</a:t>
            </a:r>
            <a:r>
              <a:rPr lang="en-GB" sz="1600" dirty="0" err="1">
                <a:solidFill>
                  <a:srgbClr val="FFFFFF"/>
                </a:solidFill>
                <a:latin typeface="Arial" panose="020B0604020202020204" pitchFamily="34" charset="0"/>
                <a:cs typeface="Arial" panose="020B0604020202020204" pitchFamily="34" charset="0"/>
              </a:rPr>
              <a:t>STFC_matters</a:t>
            </a:r>
            <a:endParaRPr lang="en-GB" sz="1600" dirty="0">
              <a:solidFill>
                <a:srgbClr val="FFFFFF"/>
              </a:solidFill>
              <a:latin typeface="Arial" panose="020B060402020202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BAC3E187-FC47-6646-A5A3-38BEA5BF97F3}"/>
              </a:ext>
            </a:extLst>
          </p:cNvPr>
          <p:cNvSpPr/>
          <p:nvPr/>
        </p:nvSpPr>
        <p:spPr>
          <a:xfrm>
            <a:off x="7805525" y="5904254"/>
            <a:ext cx="4214197" cy="338554"/>
          </a:xfrm>
          <a:prstGeom prst="rect">
            <a:avLst/>
          </a:prstGeom>
        </p:spPr>
        <p:txBody>
          <a:bodyPr wrap="square">
            <a:spAutoFit/>
          </a:bodyPr>
          <a:lstStyle/>
          <a:p>
            <a:r>
              <a:rPr lang="en-GB" sz="1600" dirty="0">
                <a:solidFill>
                  <a:srgbClr val="FFFFFF"/>
                </a:solidFill>
                <a:latin typeface="Arial" panose="020B0604020202020204" pitchFamily="34" charset="0"/>
                <a:cs typeface="Arial" panose="020B0604020202020204" pitchFamily="34" charset="0"/>
              </a:rPr>
              <a:t>Science and Technology Facilities Council</a:t>
            </a:r>
          </a:p>
        </p:txBody>
      </p:sp>
      <p:pic>
        <p:nvPicPr>
          <p:cNvPr id="18" name="Picture 17">
            <a:extLst>
              <a:ext uri="{FF2B5EF4-FFF2-40B4-BE49-F238E27FC236}">
                <a16:creationId xmlns:a16="http://schemas.microsoft.com/office/drawing/2014/main" id="{7F25C28B-6C92-F94C-81EC-CBF349C8486A}"/>
              </a:ext>
            </a:extLst>
          </p:cNvPr>
          <p:cNvPicPr>
            <a:picLocks noChangeAspect="1"/>
          </p:cNvPicPr>
          <p:nvPr/>
        </p:nvPicPr>
        <p:blipFill>
          <a:blip r:embed="rId6"/>
          <a:stretch>
            <a:fillRect/>
          </a:stretch>
        </p:blipFill>
        <p:spPr>
          <a:xfrm>
            <a:off x="5077049" y="5868508"/>
            <a:ext cx="444002" cy="437275"/>
          </a:xfrm>
          <a:prstGeom prst="rect">
            <a:avLst/>
          </a:prstGeom>
        </p:spPr>
      </p:pic>
      <p:pic>
        <p:nvPicPr>
          <p:cNvPr id="20" name="Picture 19">
            <a:extLst>
              <a:ext uri="{FF2B5EF4-FFF2-40B4-BE49-F238E27FC236}">
                <a16:creationId xmlns:a16="http://schemas.microsoft.com/office/drawing/2014/main" id="{83CE200E-AB24-384F-BB4C-13ACD0DABDB8}"/>
              </a:ext>
            </a:extLst>
          </p:cNvPr>
          <p:cNvPicPr>
            <a:picLocks noChangeAspect="1"/>
          </p:cNvPicPr>
          <p:nvPr/>
        </p:nvPicPr>
        <p:blipFill>
          <a:blip r:embed="rId7"/>
          <a:stretch>
            <a:fillRect/>
          </a:stretch>
        </p:blipFill>
        <p:spPr>
          <a:xfrm>
            <a:off x="7347494" y="5865567"/>
            <a:ext cx="440215" cy="440215"/>
          </a:xfrm>
          <a:prstGeom prst="rect">
            <a:avLst/>
          </a:prstGeom>
        </p:spPr>
      </p:pic>
      <p:pic>
        <p:nvPicPr>
          <p:cNvPr id="11" name="Picture 10">
            <a:extLst>
              <a:ext uri="{FF2B5EF4-FFF2-40B4-BE49-F238E27FC236}">
                <a16:creationId xmlns:a16="http://schemas.microsoft.com/office/drawing/2014/main" id="{14E2772B-B47D-8D46-97A4-931FF8D2720F}"/>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15938" y="412403"/>
            <a:ext cx="3770785" cy="963960"/>
          </a:xfrm>
          <a:prstGeom prst="rect">
            <a:avLst/>
          </a:prstGeom>
        </p:spPr>
      </p:pic>
      <p:sp>
        <p:nvSpPr>
          <p:cNvPr id="12" name="Rectangle 11">
            <a:extLst>
              <a:ext uri="{FF2B5EF4-FFF2-40B4-BE49-F238E27FC236}">
                <a16:creationId xmlns:a16="http://schemas.microsoft.com/office/drawing/2014/main" id="{F03ACBB2-A294-5B41-91E3-A21CD7F0322A}"/>
              </a:ext>
            </a:extLst>
          </p:cNvPr>
          <p:cNvSpPr/>
          <p:nvPr/>
        </p:nvSpPr>
        <p:spPr>
          <a:xfrm>
            <a:off x="1014848" y="5904254"/>
            <a:ext cx="4214197" cy="338554"/>
          </a:xfrm>
          <a:prstGeom prst="rect">
            <a:avLst/>
          </a:prstGeom>
        </p:spPr>
        <p:txBody>
          <a:bodyPr wrap="square">
            <a:spAutoFit/>
          </a:bodyPr>
          <a:lstStyle/>
          <a:p>
            <a:r>
              <a:rPr lang="en-GB" sz="1600" dirty="0">
                <a:solidFill>
                  <a:srgbClr val="FFFFFF"/>
                </a:solidFill>
                <a:latin typeface="Arial" panose="020B0604020202020204" pitchFamily="34" charset="0"/>
                <a:cs typeface="Arial" panose="020B0604020202020204" pitchFamily="34" charset="0"/>
              </a:rPr>
              <a:t>Science and Technology Facilities Council</a:t>
            </a:r>
          </a:p>
        </p:txBody>
      </p:sp>
      <p:pic>
        <p:nvPicPr>
          <p:cNvPr id="7" name="Picture 6">
            <a:extLst>
              <a:ext uri="{FF2B5EF4-FFF2-40B4-BE49-F238E27FC236}">
                <a16:creationId xmlns:a16="http://schemas.microsoft.com/office/drawing/2014/main" id="{E096A358-CF8A-9741-9C85-A77CCE375E7E}"/>
              </a:ext>
            </a:extLst>
          </p:cNvPr>
          <p:cNvPicPr>
            <a:picLocks noChangeAspect="1"/>
          </p:cNvPicPr>
          <p:nvPr/>
        </p:nvPicPr>
        <p:blipFill>
          <a:blip r:embed="rId9"/>
          <a:stretch>
            <a:fillRect/>
          </a:stretch>
        </p:blipFill>
        <p:spPr>
          <a:xfrm>
            <a:off x="1379538" y="2813050"/>
            <a:ext cx="7442200" cy="1231900"/>
          </a:xfrm>
          <a:prstGeom prst="rect">
            <a:avLst/>
          </a:prstGeom>
        </p:spPr>
      </p:pic>
    </p:spTree>
    <p:extLst>
      <p:ext uri="{BB962C8B-B14F-4D97-AF65-F5344CB8AC3E}">
        <p14:creationId xmlns:p14="http://schemas.microsoft.com/office/powerpoint/2010/main" val="282730942"/>
      </p:ext>
    </p:extLst>
  </p:cSld>
  <p:clrMapOvr>
    <a:masterClrMapping/>
  </p:clrMapOvr>
</p:sld>
</file>

<file path=ppt/theme/theme1.xml><?xml version="1.0" encoding="utf-8"?>
<a:theme xmlns:a="http://schemas.openxmlformats.org/drawingml/2006/main" name="Font and logo master">
  <a:themeElements>
    <a:clrScheme name="STFC theme">
      <a:dk1>
        <a:srgbClr val="2E2C61"/>
      </a:dk1>
      <a:lt1>
        <a:srgbClr val="FFFFFF"/>
      </a:lt1>
      <a:dk2>
        <a:srgbClr val="2E2C61"/>
      </a:dk2>
      <a:lt2>
        <a:srgbClr val="FFFFFF"/>
      </a:lt2>
      <a:accent1>
        <a:srgbClr val="1E5DF8"/>
      </a:accent1>
      <a:accent2>
        <a:srgbClr val="003088"/>
      </a:accent2>
      <a:accent3>
        <a:srgbClr val="F08900"/>
      </a:accent3>
      <a:accent4>
        <a:srgbClr val="616161"/>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ont WITHOUT logo master">
  <a:themeElements>
    <a:clrScheme name="STFC theme">
      <a:dk1>
        <a:srgbClr val="2E2C61"/>
      </a:dk1>
      <a:lt1>
        <a:srgbClr val="FFFFFF"/>
      </a:lt1>
      <a:dk2>
        <a:srgbClr val="2E2C61"/>
      </a:dk2>
      <a:lt2>
        <a:srgbClr val="FFFFFF"/>
      </a:lt2>
      <a:accent1>
        <a:srgbClr val="1E5DF8"/>
      </a:accent1>
      <a:accent2>
        <a:srgbClr val="003088"/>
      </a:accent2>
      <a:accent3>
        <a:srgbClr val="F08900"/>
      </a:accent3>
      <a:accent4>
        <a:srgbClr val="616161"/>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731947B08D5984288BC8B16A979FF50" ma:contentTypeVersion="4" ma:contentTypeDescription="Create a new document." ma:contentTypeScope="" ma:versionID="d503cd8271a72c702ca1961133ba1754">
  <xsd:schema xmlns:xsd="http://www.w3.org/2001/XMLSchema" xmlns:xs="http://www.w3.org/2001/XMLSchema" xmlns:p="http://schemas.microsoft.com/office/2006/metadata/properties" xmlns:ns1="http://schemas.microsoft.com/sharepoint/v3" targetNamespace="http://schemas.microsoft.com/office/2006/metadata/properties" ma:root="true" ma:fieldsID="a4759411a1d50091fc5acb248322c8eb"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06D3F8C-4209-47FF-A37A-E21247ADC2DB}">
  <ds:schemaRefs>
    <ds:schemaRef ds:uri="http://purl.org/dc/dcmitype/"/>
    <ds:schemaRef ds:uri="http://purl.org/dc/elements/1.1/"/>
    <ds:schemaRef ds:uri="http://schemas.microsoft.com/office/2006/documentManagement/types"/>
    <ds:schemaRef ds:uri="http://schemas.microsoft.com/office/infopath/2007/PartnerControls"/>
    <ds:schemaRef ds:uri="http://purl.org/dc/terms/"/>
    <ds:schemaRef ds:uri="http://schemas.microsoft.com/sharepoint/v3"/>
    <ds:schemaRef ds:uri="http://schemas.openxmlformats.org/package/2006/metadata/core-propertie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F7D469DB-056B-4F91-8B3C-1199F36CC7D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CE5AA5E-D351-4BE0-99D5-D5BC6D00E92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5283</TotalTime>
  <Words>1904</Words>
  <Application>Microsoft Macintosh PowerPoint</Application>
  <PresentationFormat>Widescreen</PresentationFormat>
  <Paragraphs>176</Paragraphs>
  <Slides>17</Slides>
  <Notes>13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17</vt:i4>
      </vt:variant>
    </vt:vector>
  </HeadingPairs>
  <TitlesOfParts>
    <vt:vector size="25" baseType="lpstr">
      <vt:lpstr>Arial</vt:lpstr>
      <vt:lpstr>Arial Regular</vt:lpstr>
      <vt:lpstr>Calibri</vt:lpstr>
      <vt:lpstr>Courier New</vt:lpstr>
      <vt:lpstr>Helvetica Neue</vt:lpstr>
      <vt:lpstr>Wingdings</vt:lpstr>
      <vt:lpstr>Font and logo master</vt:lpstr>
      <vt:lpstr>Font WITHOUT logo master</vt:lpstr>
      <vt:lpstr>PowerPoint Presentation</vt:lpstr>
      <vt:lpstr>Moving away from User Certificates</vt:lpstr>
      <vt:lpstr>Token based work underway within… </vt:lpstr>
      <vt:lpstr>PowerPoint Presentation</vt:lpstr>
      <vt:lpstr>… as will WLCG, and the SKA Prototype</vt:lpstr>
      <vt:lpstr>PowerPoint Presentation</vt:lpstr>
      <vt:lpstr>Challenges with Token Transition  </vt:lpstr>
      <vt:lpstr>Want to know more?</vt:lpstr>
      <vt:lpstr>PowerPoint Presentation</vt:lpstr>
      <vt:lpstr>PowerPoint Presentation</vt:lpstr>
      <vt:lpstr>PowerPoint Presentation</vt:lpstr>
      <vt:lpstr>PowerPoint Presentation</vt:lpstr>
      <vt:lpstr>PowerPoint Presentation</vt:lpstr>
      <vt:lpstr>Token Claims</vt:lpstr>
      <vt:lpstr>PowerPoint Presentation</vt:lpstr>
      <vt:lpstr>Rucio-FTS-SEs flow</vt:lpstr>
      <vt:lpstr>Lifetimes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STFC PowerPoint template - detailed</dc:title>
  <dc:creator>Philip Millard</dc:creator>
  <cp:lastModifiedBy>Dack, Thomas (STFC,RAL,SC)</cp:lastModifiedBy>
  <cp:revision>192</cp:revision>
  <cp:lastPrinted>2019-10-02T08:27:37Z</cp:lastPrinted>
  <dcterms:created xsi:type="dcterms:W3CDTF">2019-09-17T08:04:08Z</dcterms:created>
  <dcterms:modified xsi:type="dcterms:W3CDTF">2022-09-19T15:03:31Z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0x010100F731947B08D5984288BC8B16A979FF50</vt:lpwstr>
  </property>
</Properties>
</file>