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8"/>
  </p:notesMasterIdLst>
  <p:sldIdLst>
    <p:sldId id="267" r:id="rId2"/>
    <p:sldId id="348" r:id="rId3"/>
    <p:sldId id="349" r:id="rId4"/>
    <p:sldId id="350" r:id="rId5"/>
    <p:sldId id="351" r:id="rId6"/>
    <p:sldId id="352" r:id="rId7"/>
  </p:sldIdLst>
  <p:sldSz cx="24384000" cy="13716000"/>
  <p:notesSz cx="6858000" cy="9144000"/>
  <p:embeddedFontLs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DM Sans" pitchFamily="2" charset="77"/>
      <p:regular r:id="rId13"/>
      <p:bold r:id="rId14"/>
      <p:italic r:id="rId15"/>
      <p:boldItalic r:id="rId16"/>
    </p:embeddedFont>
    <p:embeddedFont>
      <p:font typeface="Helvetica Neue" panose="02000503000000020004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4FB62F-70CB-4456-9D2F-5D2A56DCAB51}">
  <a:tblStyle styleId="{124FB62F-70CB-4456-9D2F-5D2A56DCAB51}" styleName="Table_0">
    <a:wholeTbl>
      <a:tcTxStyle b="off" i="off">
        <a:font>
          <a:latin typeface="DM Sans"/>
          <a:ea typeface="DM Sans"/>
          <a:cs typeface="DM Sans"/>
        </a:font>
        <a:srgbClr val="000000"/>
      </a:tcTxStyle>
      <a:tcStyle>
        <a:tcBdr>
          <a:left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DM Sans Bold"/>
          <a:ea typeface="DM Sans Bold"/>
          <a:cs typeface="DM Sans Bold"/>
        </a:font>
        <a:srgbClr val="1E315D"/>
      </a:tcTxStyle>
      <a:tcStyle>
        <a:tcBdr>
          <a:left>
            <a:ln w="50800" cap="flat" cmpd="sng">
              <a:solidFill>
                <a:srgbClr val="1E315D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DM Sans"/>
          <a:ea typeface="DM Sans"/>
          <a:cs typeface="DM Sans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DM Sans Bold"/>
          <a:ea typeface="DM Sans Bold"/>
          <a:cs typeface="DM Sans Bold"/>
        </a:font>
        <a:srgbClr val="005FAA"/>
      </a:tcTxStyle>
      <a:tcStyle>
        <a:tcBdr>
          <a:left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50800" cap="flat" cmpd="sng">
              <a:solidFill>
                <a:srgbClr val="1E315D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009802D-2820-45E1-B2AF-416716E0F1FC}" styleName="Table_1">
    <a:wholeTbl>
      <a:tcTxStyle b="off" i="off">
        <a:font>
          <a:latin typeface="DM Sans Regular"/>
          <a:ea typeface="DM Sans Regular"/>
          <a:cs typeface="DM Sans Regular"/>
        </a:font>
        <a:srgbClr val="999999"/>
      </a:tcTxStyle>
      <a:tcStyle>
        <a:tcBdr>
          <a:lef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E3E5E8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DM Sans Bold"/>
          <a:ea typeface="DM Sans Bold"/>
          <a:cs typeface="DM Sans Bold"/>
        </a:font>
        <a:srgbClr val="999999"/>
      </a:tcTxStyle>
      <a:tcStyle>
        <a:tcBdr>
          <a:lef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firstCol>
    <a:lastRow>
      <a:tcTxStyle b="on" i="off">
        <a:font>
          <a:latin typeface="DM Sans"/>
          <a:ea typeface="DM Sans"/>
          <a:cs typeface="DM Sans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DM Sans Bold"/>
          <a:ea typeface="DM Sans Bold"/>
          <a:cs typeface="DM Sans Bold"/>
        </a:font>
        <a:srgbClr val="FFFFFF"/>
      </a:tcTxStyle>
      <a:tcStyle>
        <a:tcBdr>
          <a:lef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88900" cap="flat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1E315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4"/>
    <p:restoredTop sz="95768"/>
  </p:normalViewPr>
  <p:slideViewPr>
    <p:cSldViewPr snapToGrid="0">
      <p:cViewPr>
        <p:scale>
          <a:sx n="45" d="100"/>
          <a:sy n="45" d="100"/>
        </p:scale>
        <p:origin x="144" y="5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08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13f948b72ff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13f948b72ff_0_1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Like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everything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always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start with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smallest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in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case,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Among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various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definitions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word, the one I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prefer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following: </a:t>
            </a:r>
          </a:p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Who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person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or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qualities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of a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person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or group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make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from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others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help from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friend Tea in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slide:</a:t>
            </a:r>
          </a:p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Multiple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features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together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create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unique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Tea: name,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address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etc.. </a:t>
            </a:r>
          </a:p>
          <a:p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Tea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navigates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through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life,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she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relies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aspects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access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various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services. Select features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Tea’s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can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captured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stored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accessed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verify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eligibility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receiving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services. </a:t>
            </a:r>
          </a:p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 digital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collection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information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about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person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exists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online.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information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grouped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together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provide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digital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representation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individual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many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unique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identifiers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can make up a digital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These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include personal information, like name and date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birth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Email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addresses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Usernames and passwords, Social Security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numbers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Passport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numbers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Online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search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activities,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Purchasing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history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behavior</a:t>
            </a:r>
            <a:endParaRPr lang="it-IT" sz="2200" b="0" i="0" u="none" strike="noStrike" cap="none" dirty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These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unique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identifiers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behaviors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make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possible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businesses to determine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individuals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585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Security.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Traditional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security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often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one point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failure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the password.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If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user's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password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breached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-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worse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yet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the email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address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password recoveries -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organization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becomes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vulnerable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attack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IAM services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narrow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points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failure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backstops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tools to catch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mistakes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they're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made.</a:t>
            </a: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Productivity.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Once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log on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main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IAM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portal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employee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no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longer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worry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about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having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password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right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level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perform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duties. Not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only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does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every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employee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to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perfect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suite of tools for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job,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can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managed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group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instead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individually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reducing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workload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professionals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endParaRPr lang="it-IT" sz="2200" b="0" i="0" u="none" strike="noStrike" cap="none" dirty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Authentication. 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IAM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confirms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user, software, or hardware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 by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credentials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against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database. IAM cloud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tools are more secure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flexible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traditional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username and password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solutions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Authorization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Identity access management systems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grant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only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appropriate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level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access.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Instead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 username and password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allowing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to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entire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software suite, IAM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allows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narrow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slices of access to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portioned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out, i.e. </a:t>
            </a:r>
            <a:r>
              <a:rPr lang="it-IT" sz="2200" b="0" i="1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editor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it-IT" sz="2200" b="0" i="1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viewer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and </a:t>
            </a:r>
            <a:r>
              <a:rPr lang="it-IT" sz="2200" b="0" i="1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commenter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in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content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management system.</a:t>
            </a:r>
          </a:p>
          <a:p>
            <a:endParaRPr lang="it-IT" sz="2200" b="0" i="0" u="none" strike="noStrike" cap="none" dirty="0">
              <a:solidFill>
                <a:srgbClr val="000000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Manage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 </a:t>
            </a:r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identities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IAM systems can be the sole directory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create,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modify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and delete users,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integrate with one or more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directories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synchronize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Identity and access management can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also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create new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identities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users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specialized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type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access to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organization's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tools.</a:t>
            </a: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Provisioning and </a:t>
            </a:r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deprovisioning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users: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Specifying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which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tools and access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levels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grant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user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called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provisioning. IAM tools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allow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provision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 by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department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grouping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Since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time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consuming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specify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each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individual’s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every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resource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management systems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enable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provisioning via policies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defined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role-based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control (RBAC). Users 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assigned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one or more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roles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usually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job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function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and the RBAC IAM system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automatically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grants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access. Provisioning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also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works in reverse;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avoid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security risks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presented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by ex-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employees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retaining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 to systems, IAM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allows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organization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quickly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remove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access.</a:t>
            </a:r>
          </a:p>
          <a:p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Authenticating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 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IAM systems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user by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confirming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are. </a:t>
            </a:r>
          </a:p>
          <a:p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Authorizing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 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Access management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ensures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user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granted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exact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level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type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access to a tool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they're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entitled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to. Users can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also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portioned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into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groups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roles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so large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cohorts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users can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granted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same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privileges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Reporting 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IAM tools generate reports after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most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actions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taken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(like login time, systems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accessed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type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authentication)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ensure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compliance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assess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security risks.</a:t>
            </a: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Single </a:t>
            </a:r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-On I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dentity and access management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solutions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single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-on (SSO)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alllow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one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portal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instead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many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Once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authenticated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the IAM system acts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source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truth for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available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the user,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removing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requirement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the user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remember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several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passwords.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/>
          </a:p>
          <a:p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 IAM system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expected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be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able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integrate with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many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different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systems.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Because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there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certain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standards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technologies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IAM systems are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expected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support: </a:t>
            </a:r>
            <a:r>
              <a:rPr lang="it-IT" sz="2200" b="0" i="1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Security Access Markup Language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 </a:t>
            </a:r>
            <a:r>
              <a:rPr lang="it-IT" sz="2200" b="0" i="1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OpenID</a:t>
            </a:r>
            <a:r>
              <a:rPr lang="it-IT" sz="2200" b="0" i="1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Connect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and </a:t>
            </a:r>
            <a:r>
              <a:rPr lang="it-IT" sz="2200" b="0" i="1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System for Cross-domain Identity Management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Security Access Markup Language (SAML)</a:t>
            </a:r>
            <a:b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SAML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 open standard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exchange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authentication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authorization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information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between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provider system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such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 IAM and a service or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application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most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commonly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method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an IAM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provide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user with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ability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log in to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application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integrated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with the IAM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platform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rPr lang="it-IT" sz="2200" b="1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OpenID</a:t>
            </a:r>
            <a:r>
              <a:rPr lang="it-IT" sz="2200" b="1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Connect (OIDC)</a:t>
            </a:r>
            <a:b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OIDC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newer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open standard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also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enables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users to log in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their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application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from an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provider.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very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similar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SAML,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but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built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OAuth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2.0 standards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JSON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transmit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data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instead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XML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which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SAML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uses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2" name="Google Shape;8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655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Our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digital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made up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attributes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define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unique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person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moving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through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landscape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Federated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identity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 agreement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between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entities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about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definition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use of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those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attributes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Agreements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allow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on in one place and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jump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another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asset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without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signing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it-IT" sz="2200" b="0" i="0" u="none" strike="noStrike" cap="none" dirty="0" err="1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again</a:t>
            </a:r>
            <a:r>
              <a:rPr lang="it-IT" sz="2200" b="0" i="0" u="none" strike="noStrike" cap="none" dirty="0">
                <a:solidFill>
                  <a:srgbClr val="000000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b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 Identity Federation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collection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IdPs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have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agreed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to work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together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trust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each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other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Typically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trust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made explicit by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signing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policies and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contracts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describe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the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requirements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responsibilities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of the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IdPs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sz="2400" b="0" i="0" u="none" strike="noStrike" kern="1200" cap="none" dirty="0" err="1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SPs</a:t>
            </a:r>
            <a: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  <a:p>
            <a:br>
              <a:rPr lang="it-IT" sz="2400" b="0" i="0" u="none" strike="noStrike" kern="1200" cap="none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659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16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3. Image - Title">
  <p:cSld name="Image - Title">
    <p:bg>
      <p:bgPr>
        <a:solidFill>
          <a:srgbClr val="09142E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sz="94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66" name="Google Shape;66;p7" descr="img 6@4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. Content - Text only">
  <p:cSld name="Content - Text with Bulle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04" name="Google Shape;104;p1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2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. Content - Text bullet">
  <p:cSld name="Content - Text Only (v2)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3" name="Google Shape;113;p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14" name="Google Shape;114;p1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Char char="•"/>
              <a:defRPr sz="4300" b="1" i="0" u="none" strike="noStrike" cap="non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Char char="•"/>
              <a:defRPr sz="3200" b="1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7083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452D37-58E7-A4AA-6635-8AB1BC9C0A77}"/>
              </a:ext>
            </a:extLst>
          </p:cNvPr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Image - 2 Content Left">
  <p:cSld name="Image - 2 Content Lef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2" name="Google Shape;332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33" name="Google Shape;333;p2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5" name="Google Shape;335;p26"/>
          <p:cNvSpPr txBox="1">
            <a:spLocks noGrp="1"/>
          </p:cNvSpPr>
          <p:nvPr>
            <p:ph type="body" idx="2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6" name="Google Shape;336;p26"/>
          <p:cNvSpPr txBox="1">
            <a:spLocks noGrp="1"/>
          </p:cNvSpPr>
          <p:nvPr>
            <p:ph type="body" idx="3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7" name="Google Shape;337;p26"/>
          <p:cNvSpPr txBox="1">
            <a:spLocks noGrp="1"/>
          </p:cNvSpPr>
          <p:nvPr>
            <p:ph type="body" idx="4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8" name="Google Shape;338;p26"/>
          <p:cNvSpPr txBox="1">
            <a:spLocks noGrp="1"/>
          </p:cNvSpPr>
          <p:nvPr>
            <p:ph type="body" idx="5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cxnSp>
        <p:nvCxnSpPr>
          <p:cNvPr id="339" name="Google Shape;339;p2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w="88900" cap="rnd" cmpd="sng">
            <a:solidFill>
              <a:srgbClr val="EF8200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340" name="Google Shape;340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>
            <a:spLocks noGrp="1"/>
          </p:cNvSpPr>
          <p:nvPr>
            <p:ph type="pic" idx="6"/>
          </p:nvPr>
        </p:nvSpPr>
        <p:spPr>
          <a:xfrm>
            <a:off x="15135246" y="-975654"/>
            <a:ext cx="11121134" cy="13333083"/>
          </a:xfrm>
          <a:prstGeom prst="roundRect">
            <a:avLst>
              <a:gd name="adj" fmla="val 5757"/>
            </a:avLst>
          </a:prstGeom>
          <a:noFill/>
          <a:ln>
            <a:noFill/>
          </a:ln>
        </p:spPr>
      </p:sp>
      <p:pic>
        <p:nvPicPr>
          <p:cNvPr id="343" name="Google Shape;343;p2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. (extra) Content - 3 Horizontal with Two Bullets">
  <p:cSld name="Content - 3 Horizontal with Two Bulle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0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3" name="Google Shape;503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04" name="Google Shape;504;p40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4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lang="en" sz="2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506" name="Google Shape;506;p4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7" name="Google Shape;507;p40"/>
          <p:cNvSpPr txBox="1">
            <a:spLocks noGrp="1"/>
          </p:cNvSpPr>
          <p:nvPr>
            <p:ph type="body" idx="2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8" name="Google Shape;508;p40"/>
          <p:cNvSpPr txBox="1">
            <a:spLocks noGrp="1"/>
          </p:cNvSpPr>
          <p:nvPr>
            <p:ph type="body" idx="3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9" name="Google Shape;509;p40"/>
          <p:cNvSpPr txBox="1">
            <a:spLocks noGrp="1"/>
          </p:cNvSpPr>
          <p:nvPr>
            <p:ph type="body" idx="4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0" name="Google Shape;510;p40"/>
          <p:cNvSpPr txBox="1">
            <a:spLocks noGrp="1"/>
          </p:cNvSpPr>
          <p:nvPr>
            <p:ph type="body" idx="5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1" name="Google Shape;511;p40"/>
          <p:cNvSpPr txBox="1">
            <a:spLocks noGrp="1"/>
          </p:cNvSpPr>
          <p:nvPr>
            <p:ph type="body" idx="6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2" name="Google Shape;512;p40"/>
          <p:cNvSpPr txBox="1">
            <a:spLocks noGrp="1"/>
          </p:cNvSpPr>
          <p:nvPr>
            <p:ph type="body" idx="7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3" name="Google Shape;513;p40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514" name="Google Shape;514;p40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515" name="Google Shape;515;p40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516" name="Google Shape;516;p40"/>
          <p:cNvSpPr txBox="1">
            <a:spLocks noGrp="1"/>
          </p:cNvSpPr>
          <p:nvPr>
            <p:ph type="body" idx="8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7" name="Google Shape;517;p40"/>
          <p:cNvSpPr txBox="1">
            <a:spLocks noGrp="1"/>
          </p:cNvSpPr>
          <p:nvPr>
            <p:ph type="body" idx="9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8" name="Google Shape;518;p40"/>
          <p:cNvSpPr txBox="1">
            <a:spLocks noGrp="1"/>
          </p:cNvSpPr>
          <p:nvPr>
            <p:ph type="body" idx="13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9" name="Google Shape;519;p4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520" name="Google Shape;520;p40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w="38100" cap="flat" cmpd="sng">
            <a:solidFill>
              <a:srgbClr val="0061B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1" name="Google Shape;521;p40"/>
          <p:cNvSpPr txBox="1">
            <a:spLocks noGrp="1"/>
          </p:cNvSpPr>
          <p:nvPr>
            <p:ph type="body" idx="14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2" name="Google Shape;522;p40"/>
          <p:cNvSpPr txBox="1">
            <a:spLocks noGrp="1"/>
          </p:cNvSpPr>
          <p:nvPr>
            <p:ph type="body" idx="15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3" name="Google Shape;523;p40"/>
          <p:cNvSpPr txBox="1">
            <a:spLocks noGrp="1"/>
          </p:cNvSpPr>
          <p:nvPr>
            <p:ph type="body" idx="16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4" name="Google Shape;524;p4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. (extra) Image - Big Title (Right)">
  <p:cSld name="Image - Big Title (Right)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>
            <a:spLocks noGrp="1"/>
          </p:cNvSpPr>
          <p:nvPr>
            <p:ph type="pic" idx="2"/>
          </p:nvPr>
        </p:nvSpPr>
        <p:spPr>
          <a:xfrm>
            <a:off x="-1512277" y="955533"/>
            <a:ext cx="13404678" cy="11679778"/>
          </a:xfrm>
          <a:prstGeom prst="roundRect">
            <a:avLst>
              <a:gd name="adj" fmla="val 6128"/>
            </a:avLst>
          </a:prstGeom>
          <a:noFill/>
          <a:ln>
            <a:noFill/>
          </a:ln>
        </p:spPr>
      </p:sp>
      <p:sp>
        <p:nvSpPr>
          <p:cNvPr id="527" name="Google Shape;527;p41"/>
          <p:cNvSpPr txBox="1">
            <a:spLocks noGrp="1"/>
          </p:cNvSpPr>
          <p:nvPr>
            <p:ph type="body" idx="1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sz="85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8" name="Google Shape;528;p41"/>
          <p:cNvSpPr txBox="1">
            <a:spLocks noGrp="1"/>
          </p:cNvSpPr>
          <p:nvPr>
            <p:ph type="body" idx="3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529" name="Google Shape;529;p4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{Month 2022}  |  Name of Document</a:t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lang="en" sz="22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sz="1200" b="1" i="0" u="none" strike="noStrike" cap="non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72" r:id="rId4"/>
    <p:sldLayoutId id="214748368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hyperlink" Target="https://www.egi.eu/service/attribute-management/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3.jpg"/><Relationship Id="rId4" Type="http://schemas.openxmlformats.org/officeDocument/2006/relationships/hyperlink" Target="https://www.egi.eu/service/check-in-internal/" TargetMode="External"/><Relationship Id="rId9" Type="http://schemas.openxmlformats.org/officeDocument/2006/relationships/image" Target="../media/image32.jp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3"/>
          <p:cNvSpPr txBox="1">
            <a:spLocks noGrp="1"/>
          </p:cNvSpPr>
          <p:nvPr>
            <p:ph type="body" idx="2"/>
          </p:nvPr>
        </p:nvSpPr>
        <p:spPr>
          <a:xfrm>
            <a:off x="1079499" y="4984077"/>
            <a:ext cx="23063400" cy="299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</a:pPr>
            <a:r>
              <a:rPr lang="it-IT" dirty="0" err="1"/>
              <a:t>Introduction</a:t>
            </a:r>
            <a:r>
              <a:rPr lang="it-IT" dirty="0"/>
              <a:t> to Authentication and </a:t>
            </a:r>
            <a:r>
              <a:rPr lang="it-IT" dirty="0" err="1"/>
              <a:t>Authorization</a:t>
            </a:r>
            <a:r>
              <a:rPr lang="it-IT" dirty="0"/>
              <a:t> </a:t>
            </a:r>
            <a:r>
              <a:rPr lang="it-IT" dirty="0" err="1"/>
              <a:t>Infrastructure</a:t>
            </a:r>
            <a:endParaRPr dirty="0"/>
          </a:p>
        </p:txBody>
      </p:sp>
      <p:sp>
        <p:nvSpPr>
          <p:cNvPr id="706" name="Google Shape;706;p53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</a:pPr>
            <a:r>
              <a:rPr lang="it-IT" dirty="0"/>
              <a:t>Valeria Ardizzone</a:t>
            </a:r>
            <a:endParaRPr dirty="0"/>
          </a:p>
        </p:txBody>
      </p:sp>
      <p:sp>
        <p:nvSpPr>
          <p:cNvPr id="707" name="Google Shape;707;p53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it-IT" dirty="0"/>
              <a:t>EGI Foundation</a:t>
            </a:r>
            <a:endParaRPr dirty="0"/>
          </a:p>
        </p:txBody>
      </p:sp>
      <p:sp>
        <p:nvSpPr>
          <p:cNvPr id="708" name="Google Shape;708;p53"/>
          <p:cNvSpPr txBox="1">
            <a:spLocks noGrp="1"/>
          </p:cNvSpPr>
          <p:nvPr>
            <p:ph type="body" idx="5"/>
          </p:nvPr>
        </p:nvSpPr>
        <p:spPr>
          <a:xfrm>
            <a:off x="15049500" y="12326735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it-IT" dirty="0"/>
              <a:t>20.09.2022, </a:t>
            </a:r>
            <a:r>
              <a:rPr lang="it-IT" dirty="0" err="1"/>
              <a:t>Prague</a:t>
            </a:r>
            <a:endParaRPr dirty="0"/>
          </a:p>
        </p:txBody>
      </p:sp>
      <p:sp>
        <p:nvSpPr>
          <p:cNvPr id="709" name="Google Shape;709;p53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it-IT" dirty="0"/>
              <a:t>EGI Conference 2022,</a:t>
            </a:r>
            <a:endParaRPr dirty="0"/>
          </a:p>
        </p:txBody>
      </p:sp>
      <p:sp>
        <p:nvSpPr>
          <p:cNvPr id="710" name="Google Shape;710;p53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endParaRPr/>
          </a:p>
        </p:txBody>
      </p:sp>
      <p:sp>
        <p:nvSpPr>
          <p:cNvPr id="711" name="Google Shape;711;p53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endParaRPr dirty="0"/>
          </a:p>
        </p:txBody>
      </p:sp>
      <p:grpSp>
        <p:nvGrpSpPr>
          <p:cNvPr id="10" name="Google Shape;729;p54">
            <a:extLst>
              <a:ext uri="{FF2B5EF4-FFF2-40B4-BE49-F238E27FC236}">
                <a16:creationId xmlns:a16="http://schemas.microsoft.com/office/drawing/2014/main" id="{12D17B62-9F21-4A0D-935E-6222C58DB764}"/>
              </a:ext>
            </a:extLst>
          </p:cNvPr>
          <p:cNvGrpSpPr/>
          <p:nvPr/>
        </p:nvGrpSpPr>
        <p:grpSpPr>
          <a:xfrm>
            <a:off x="1079499" y="12554335"/>
            <a:ext cx="3888000" cy="754381"/>
            <a:chOff x="0" y="0"/>
            <a:chExt cx="3888000" cy="754381"/>
          </a:xfrm>
        </p:grpSpPr>
        <p:sp>
          <p:nvSpPr>
            <p:cNvPr id="11" name="Google Shape;730;p54">
              <a:extLst>
                <a:ext uri="{FF2B5EF4-FFF2-40B4-BE49-F238E27FC236}">
                  <a16:creationId xmlns:a16="http://schemas.microsoft.com/office/drawing/2014/main" id="{A3D4E7D1-71F2-A66A-8F5A-559F599A6F17}"/>
                </a:ext>
              </a:extLst>
            </p:cNvPr>
            <p:cNvSpPr/>
            <p:nvPr/>
          </p:nvSpPr>
          <p:spPr>
            <a:xfrm>
              <a:off x="0" y="0"/>
              <a:ext cx="3888000" cy="754381"/>
            </a:xfrm>
            <a:prstGeom prst="roundRect">
              <a:avLst>
                <a:gd name="adj" fmla="val 16667"/>
              </a:avLst>
            </a:prstGeom>
            <a:solidFill>
              <a:srgbClr val="BCC1C5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2" name="Google Shape;731;p54">
              <a:extLst>
                <a:ext uri="{FF2B5EF4-FFF2-40B4-BE49-F238E27FC236}">
                  <a16:creationId xmlns:a16="http://schemas.microsoft.com/office/drawing/2014/main" id="{0DD34592-722D-D05B-34D9-08C56C12884C}"/>
                </a:ext>
              </a:extLst>
            </p:cNvPr>
            <p:cNvSpPr txBox="1"/>
            <p:nvPr/>
          </p:nvSpPr>
          <p:spPr>
            <a:xfrm>
              <a:off x="359999" y="122732"/>
              <a:ext cx="3168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9142E"/>
                </a:buClr>
                <a:buSzPts val="2800"/>
                <a:buFont typeface="DM Sans"/>
                <a:buNone/>
              </a:pPr>
              <a:r>
                <a:rPr lang="en" sz="2800" b="0" i="0" u="none" strike="noStrike" cap="none">
                  <a:solidFill>
                    <a:srgbClr val="09142E"/>
                  </a:solidFill>
                  <a:latin typeface="DM Sans"/>
                  <a:ea typeface="DM Sans"/>
                  <a:cs typeface="DM Sans"/>
                  <a:sym typeface="DM Sans"/>
                </a:rPr>
                <a:t>TLP:  WHITE Public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128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5"/>
          <p:cNvSpPr txBox="1">
            <a:spLocks noGrp="1"/>
          </p:cNvSpPr>
          <p:nvPr>
            <p:ph type="body" idx="1"/>
          </p:nvPr>
        </p:nvSpPr>
        <p:spPr>
          <a:xfrm>
            <a:off x="2412900" y="1411100"/>
            <a:ext cx="21031200" cy="5334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/>
            <a:r>
              <a:rPr lang="it-IT" i="1" dirty="0" err="1"/>
              <a:t>Everything</a:t>
            </a:r>
            <a:r>
              <a:rPr lang="it-IT" i="1" dirty="0"/>
              <a:t> </a:t>
            </a:r>
            <a:r>
              <a:rPr lang="it-IT" i="1" dirty="0" err="1"/>
              <a:t>revolves</a:t>
            </a:r>
            <a:r>
              <a:rPr lang="it-IT" i="1" dirty="0"/>
              <a:t> </a:t>
            </a:r>
            <a:r>
              <a:rPr lang="it-IT" i="1" dirty="0" err="1"/>
              <a:t>around</a:t>
            </a:r>
            <a:r>
              <a:rPr lang="it-IT" i="1" dirty="0"/>
              <a:t> </a:t>
            </a:r>
            <a:r>
              <a:rPr lang="it-IT" i="1" dirty="0" err="1"/>
              <a:t>identity</a:t>
            </a:r>
            <a:r>
              <a:rPr lang="it-IT" i="1" dirty="0"/>
              <a:t> in </a:t>
            </a:r>
            <a:r>
              <a:rPr lang="it-IT" i="1" dirty="0" err="1"/>
              <a:t>our</a:t>
            </a:r>
            <a:r>
              <a:rPr lang="it-IT" i="1" dirty="0"/>
              <a:t> life! </a:t>
            </a:r>
          </a:p>
        </p:txBody>
      </p:sp>
      <p:sp>
        <p:nvSpPr>
          <p:cNvPr id="817" name="Google Shape;817;p6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19" name="Google Shape;819;p65"/>
          <p:cNvSpPr txBox="1">
            <a:spLocks noGrp="1"/>
          </p:cNvSpPr>
          <p:nvPr>
            <p:ph type="title"/>
          </p:nvPr>
        </p:nvSpPr>
        <p:spPr>
          <a:xfrm>
            <a:off x="2412900" y="579800"/>
            <a:ext cx="21971100" cy="83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Why</a:t>
            </a:r>
            <a:r>
              <a:rPr lang="it-IT" dirty="0"/>
              <a:t> Digital Identity?</a:t>
            </a:r>
            <a:endParaRPr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FB3B734-F364-5561-C1B2-C5B70F291590}"/>
              </a:ext>
            </a:extLst>
          </p:cNvPr>
          <p:cNvGrpSpPr/>
          <p:nvPr/>
        </p:nvGrpSpPr>
        <p:grpSpPr>
          <a:xfrm>
            <a:off x="9432185" y="1966462"/>
            <a:ext cx="11022080" cy="5391713"/>
            <a:chOff x="-68375" y="421367"/>
            <a:chExt cx="9311629" cy="4610379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C648C5C-DBDB-C311-7A69-427559A89162}"/>
                </a:ext>
              </a:extLst>
            </p:cNvPr>
            <p:cNvGrpSpPr/>
            <p:nvPr/>
          </p:nvGrpSpPr>
          <p:grpSpPr>
            <a:xfrm>
              <a:off x="1408669" y="704335"/>
              <a:ext cx="1759074" cy="1154465"/>
              <a:chOff x="1408669" y="704335"/>
              <a:chExt cx="1759074" cy="1154465"/>
            </a:xfrm>
          </p:grpSpPr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id="{8DB888FE-2DD8-1DBE-C271-FF4364AE82B3}"/>
                  </a:ext>
                </a:extLst>
              </p:cNvPr>
              <p:cNvGrpSpPr/>
              <p:nvPr/>
            </p:nvGrpSpPr>
            <p:grpSpPr>
              <a:xfrm>
                <a:off x="1408670" y="704335"/>
                <a:ext cx="852616" cy="917772"/>
                <a:chOff x="691979" y="580767"/>
                <a:chExt cx="852616" cy="917772"/>
              </a:xfrm>
            </p:grpSpPr>
            <p:sp>
              <p:nvSpPr>
                <p:cNvPr id="49" name="Ovale 48">
                  <a:extLst>
                    <a:ext uri="{FF2B5EF4-FFF2-40B4-BE49-F238E27FC236}">
                      <a16:creationId xmlns:a16="http://schemas.microsoft.com/office/drawing/2014/main" id="{E3CAEBC8-1CB1-6C35-6973-6678D5D70E38}"/>
                    </a:ext>
                  </a:extLst>
                </p:cNvPr>
                <p:cNvSpPr/>
                <p:nvPr/>
              </p:nvSpPr>
              <p:spPr>
                <a:xfrm>
                  <a:off x="691979" y="580767"/>
                  <a:ext cx="852616" cy="86497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E57D30ED-8489-F64F-57EE-0B897D74BEA0}"/>
                    </a:ext>
                  </a:extLst>
                </p:cNvPr>
                <p:cNvSpPr/>
                <p:nvPr/>
              </p:nvSpPr>
              <p:spPr>
                <a:xfrm>
                  <a:off x="827902" y="815547"/>
                  <a:ext cx="580768" cy="395416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7C940C21-5CB0-037C-CF9A-57BFBBAFBF22}"/>
                    </a:ext>
                  </a:extLst>
                </p:cNvPr>
                <p:cNvSpPr txBox="1"/>
                <p:nvPr/>
              </p:nvSpPr>
              <p:spPr>
                <a:xfrm>
                  <a:off x="773450" y="764000"/>
                  <a:ext cx="759474" cy="7345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b="1" dirty="0">
                      <a:solidFill>
                        <a:schemeClr val="bg1"/>
                      </a:solidFill>
                      <a:latin typeface="Segoe Script" panose="020B0804020000000003" pitchFamily="34" charset="0"/>
                      <a:cs typeface="Rastanty Cortez" panose="020F0502020204030204" pitchFamily="34" charset="0"/>
                    </a:rPr>
                    <a:t>Tea</a:t>
                  </a:r>
                </a:p>
                <a:p>
                  <a:r>
                    <a:rPr lang="it-IT" sz="1600" b="1" dirty="0">
                      <a:solidFill>
                        <a:schemeClr val="bg1"/>
                      </a:solidFill>
                      <a:latin typeface="Segoe Script" panose="020B0804020000000003" pitchFamily="34" charset="0"/>
                      <a:cs typeface="Rastanty Cortez" panose="020F0502020204030204" pitchFamily="34" charset="0"/>
                    </a:rPr>
                    <a:t>---</a:t>
                  </a:r>
                </a:p>
              </p:txBody>
            </p:sp>
          </p:grpSp>
          <p:cxnSp>
            <p:nvCxnSpPr>
              <p:cNvPr id="47" name="Connettore 2 46">
                <a:extLst>
                  <a:ext uri="{FF2B5EF4-FFF2-40B4-BE49-F238E27FC236}">
                    <a16:creationId xmlns:a16="http://schemas.microsoft.com/office/drawing/2014/main" id="{7C1B3242-0DAE-BEC3-0CDA-449C6797117E}"/>
                  </a:ext>
                </a:extLst>
              </p:cNvPr>
              <p:cNvCxnSpPr>
                <a:cxnSpLocks/>
                <a:endCxn id="49" idx="6"/>
              </p:cNvCxnSpPr>
              <p:nvPr/>
            </p:nvCxnSpPr>
            <p:spPr>
              <a:xfrm flipH="1">
                <a:off x="2261286" y="1136821"/>
                <a:ext cx="906457" cy="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FE1C26DD-A74D-CEBE-E7A4-2FB61DE530CE}"/>
                  </a:ext>
                </a:extLst>
              </p:cNvPr>
              <p:cNvSpPr txBox="1"/>
              <p:nvPr/>
            </p:nvSpPr>
            <p:spPr>
              <a:xfrm>
                <a:off x="1408669" y="1569307"/>
                <a:ext cx="852616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Name</a:t>
                </a:r>
              </a:p>
            </p:txBody>
          </p: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CCCF2F4D-5183-CF0C-8E5E-CE81A95CC220}"/>
                </a:ext>
              </a:extLst>
            </p:cNvPr>
            <p:cNvGrpSpPr/>
            <p:nvPr/>
          </p:nvGrpSpPr>
          <p:grpSpPr>
            <a:xfrm>
              <a:off x="5876605" y="1758173"/>
              <a:ext cx="3062419" cy="1363875"/>
              <a:chOff x="6042855" y="1758173"/>
              <a:chExt cx="3062419" cy="1363875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E89C6936-83A5-AB5D-95F7-CB70558A25F7}"/>
                  </a:ext>
                </a:extLst>
              </p:cNvPr>
              <p:cNvSpPr txBox="1"/>
              <p:nvPr/>
            </p:nvSpPr>
            <p:spPr>
              <a:xfrm>
                <a:off x="7762497" y="2622015"/>
                <a:ext cx="1342777" cy="50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Physical</a:t>
                </a:r>
                <a:r>
                  <a:rPr lang="it-IT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it-IT" sz="1600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Description</a:t>
                </a:r>
                <a:endParaRPr lang="it-IT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id="{85AC957B-694C-3BEA-4E76-C87E2ABD89C1}"/>
                  </a:ext>
                </a:extLst>
              </p:cNvPr>
              <p:cNvCxnSpPr>
                <a:cxnSpLocks/>
                <a:endCxn id="44" idx="2"/>
              </p:cNvCxnSpPr>
              <p:nvPr/>
            </p:nvCxnSpPr>
            <p:spPr>
              <a:xfrm>
                <a:off x="6042855" y="2190660"/>
                <a:ext cx="1964722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58B612C3-0F59-E9E6-3BF5-1311F1C45325}"/>
                  </a:ext>
                </a:extLst>
              </p:cNvPr>
              <p:cNvGrpSpPr/>
              <p:nvPr/>
            </p:nvGrpSpPr>
            <p:grpSpPr>
              <a:xfrm>
                <a:off x="8007577" y="1758173"/>
                <a:ext cx="852616" cy="864973"/>
                <a:chOff x="6351373" y="1749181"/>
                <a:chExt cx="852616" cy="864973"/>
              </a:xfrm>
            </p:grpSpPr>
            <p:sp>
              <p:nvSpPr>
                <p:cNvPr id="44" name="Ovale 43">
                  <a:extLst>
                    <a:ext uri="{FF2B5EF4-FFF2-40B4-BE49-F238E27FC236}">
                      <a16:creationId xmlns:a16="http://schemas.microsoft.com/office/drawing/2014/main" id="{1FACA61A-D90C-EAFA-5BF6-5BBD648B7E73}"/>
                    </a:ext>
                  </a:extLst>
                </p:cNvPr>
                <p:cNvSpPr/>
                <p:nvPr/>
              </p:nvSpPr>
              <p:spPr>
                <a:xfrm>
                  <a:off x="6351373" y="1749181"/>
                  <a:ext cx="852616" cy="86497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45" name="Elemento grafico 44" descr="Rubrica contorno">
                  <a:extLst>
                    <a:ext uri="{FF2B5EF4-FFF2-40B4-BE49-F238E27FC236}">
                      <a16:creationId xmlns:a16="http://schemas.microsoft.com/office/drawing/2014/main" id="{B0CB2879-3708-F0FD-C412-A1BAD6980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497" y="1850822"/>
                  <a:ext cx="671670" cy="67167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25967EE-4F24-4717-772C-C683E9A501FA}"/>
                </a:ext>
              </a:extLst>
            </p:cNvPr>
            <p:cNvGrpSpPr/>
            <p:nvPr/>
          </p:nvGrpSpPr>
          <p:grpSpPr>
            <a:xfrm>
              <a:off x="265670" y="1754659"/>
              <a:ext cx="2902073" cy="1154465"/>
              <a:chOff x="265670" y="1754659"/>
              <a:chExt cx="2902073" cy="1154465"/>
            </a:xfrm>
          </p:grpSpPr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BCEC2565-11B2-D6D9-C078-49728CB15046}"/>
                  </a:ext>
                </a:extLst>
              </p:cNvPr>
              <p:cNvSpPr/>
              <p:nvPr/>
            </p:nvSpPr>
            <p:spPr>
              <a:xfrm>
                <a:off x="265670" y="1754659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id="{C13A0CBD-6305-8004-3B16-A9F12DA82F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2256" y="2215390"/>
                <a:ext cx="204548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78E95DF6-B3C2-E6A3-49A0-9D6F1A0E7832}"/>
                  </a:ext>
                </a:extLst>
              </p:cNvPr>
              <p:cNvSpPr txBox="1"/>
              <p:nvPr/>
            </p:nvSpPr>
            <p:spPr>
              <a:xfrm>
                <a:off x="265670" y="2619631"/>
                <a:ext cx="1044050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Address</a:t>
                </a:r>
                <a:endParaRPr lang="it-IT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Elemento grafico 39" descr="Architettura con riempimento a tinta unita">
                <a:extLst>
                  <a:ext uri="{FF2B5EF4-FFF2-40B4-BE49-F238E27FC236}">
                    <a16:creationId xmlns:a16="http://schemas.microsoft.com/office/drawing/2014/main" id="{20AAC330-52FB-8B57-8E9E-430DBEAE8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14244" y="1874232"/>
                <a:ext cx="632857" cy="632857"/>
              </a:xfrm>
              <a:prstGeom prst="rect">
                <a:avLst/>
              </a:prstGeom>
            </p:spPr>
          </p:pic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E5719FD-DFEA-C28F-D004-4656A3A58948}"/>
                </a:ext>
              </a:extLst>
            </p:cNvPr>
            <p:cNvGrpSpPr/>
            <p:nvPr/>
          </p:nvGrpSpPr>
          <p:grpSpPr>
            <a:xfrm>
              <a:off x="5844855" y="3869419"/>
              <a:ext cx="3398399" cy="1162327"/>
              <a:chOff x="4378413" y="3647136"/>
              <a:chExt cx="3398399" cy="1162327"/>
            </a:xfrm>
          </p:grpSpPr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A8B8340E-7AE5-293D-421B-FD2722D97372}"/>
                  </a:ext>
                </a:extLst>
              </p:cNvPr>
              <p:cNvSpPr/>
              <p:nvPr/>
            </p:nvSpPr>
            <p:spPr>
              <a:xfrm>
                <a:off x="6351373" y="3647136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08EDE2DC-DA52-9C2E-F38A-AE1D87F92424}"/>
                  </a:ext>
                </a:extLst>
              </p:cNvPr>
              <p:cNvSpPr txBox="1"/>
              <p:nvPr/>
            </p:nvSpPr>
            <p:spPr>
              <a:xfrm>
                <a:off x="5708814" y="4519970"/>
                <a:ext cx="2067998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Group Membership</a:t>
                </a:r>
              </a:p>
            </p:txBody>
          </p: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D64076A6-7E83-29FC-FDA2-84A9714B1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8413" y="4232189"/>
                <a:ext cx="197296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Elemento grafico 35" descr="Gruppo di donne con riempimento a tinta unita">
                <a:extLst>
                  <a:ext uri="{FF2B5EF4-FFF2-40B4-BE49-F238E27FC236}">
                    <a16:creationId xmlns:a16="http://schemas.microsoft.com/office/drawing/2014/main" id="{F2B04CEF-FBBC-C570-53F8-14F1385D9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31508" y="3757624"/>
                <a:ext cx="672412" cy="672412"/>
              </a:xfrm>
              <a:prstGeom prst="rect">
                <a:avLst/>
              </a:prstGeom>
            </p:spPr>
          </p:pic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A76106C-BB50-32B7-69DD-B1E58ACC1EE3}"/>
                </a:ext>
              </a:extLst>
            </p:cNvPr>
            <p:cNvGrpSpPr/>
            <p:nvPr/>
          </p:nvGrpSpPr>
          <p:grpSpPr>
            <a:xfrm>
              <a:off x="5902512" y="2691627"/>
              <a:ext cx="2258694" cy="1138886"/>
              <a:chOff x="4353395" y="2624855"/>
              <a:chExt cx="2258694" cy="1138886"/>
            </a:xfrm>
          </p:grpSpPr>
          <p:sp>
            <p:nvSpPr>
              <p:cNvPr id="29" name="Ovale 28">
                <a:extLst>
                  <a:ext uri="{FF2B5EF4-FFF2-40B4-BE49-F238E27FC236}">
                    <a16:creationId xmlns:a16="http://schemas.microsoft.com/office/drawing/2014/main" id="{1725EC0D-681B-2534-0613-41A0A17059DF}"/>
                  </a:ext>
                </a:extLst>
              </p:cNvPr>
              <p:cNvSpPr/>
              <p:nvPr/>
            </p:nvSpPr>
            <p:spPr>
              <a:xfrm>
                <a:off x="5210128" y="2624855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7999F780-5004-05BC-A762-9A66DF975B47}"/>
                  </a:ext>
                </a:extLst>
              </p:cNvPr>
              <p:cNvSpPr txBox="1"/>
              <p:nvPr/>
            </p:nvSpPr>
            <p:spPr>
              <a:xfrm>
                <a:off x="4719264" y="3474248"/>
                <a:ext cx="1892825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Qualifications</a:t>
                </a:r>
                <a:endParaRPr lang="it-IT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Connettore 2 30">
                <a:extLst>
                  <a:ext uri="{FF2B5EF4-FFF2-40B4-BE49-F238E27FC236}">
                    <a16:creationId xmlns:a16="http://schemas.microsoft.com/office/drawing/2014/main" id="{5E278AD4-7F57-D3A2-E0A3-F874F458B745}"/>
                  </a:ext>
                </a:extLst>
              </p:cNvPr>
              <p:cNvCxnSpPr>
                <a:cxnSpLocks/>
                <a:endCxn id="29" idx="2"/>
              </p:cNvCxnSpPr>
              <p:nvPr/>
            </p:nvCxnSpPr>
            <p:spPr>
              <a:xfrm>
                <a:off x="4353395" y="3057341"/>
                <a:ext cx="856733" cy="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Elemento grafico 31" descr="Pergamena diploma con riempimento a tinta unita">
                <a:extLst>
                  <a:ext uri="{FF2B5EF4-FFF2-40B4-BE49-F238E27FC236}">
                    <a16:creationId xmlns:a16="http://schemas.microsoft.com/office/drawing/2014/main" id="{D887CA4D-97CA-3098-03EF-49EDD66C64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278771" y="2774200"/>
                <a:ext cx="685023" cy="685023"/>
              </a:xfrm>
              <a:prstGeom prst="rect">
                <a:avLst/>
              </a:prstGeom>
            </p:spPr>
          </p:pic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FBC97B8-2BDA-D787-1F79-DE1F94E69BC4}"/>
                </a:ext>
              </a:extLst>
            </p:cNvPr>
            <p:cNvGrpSpPr/>
            <p:nvPr/>
          </p:nvGrpSpPr>
          <p:grpSpPr>
            <a:xfrm>
              <a:off x="5846025" y="637870"/>
              <a:ext cx="1990231" cy="1147955"/>
              <a:chOff x="4386651" y="704335"/>
              <a:chExt cx="1990231" cy="1147955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F652E69-361E-3D69-7BB1-7B8904E089B7}"/>
                  </a:ext>
                </a:extLst>
              </p:cNvPr>
              <p:cNvSpPr txBox="1"/>
              <p:nvPr/>
            </p:nvSpPr>
            <p:spPr>
              <a:xfrm>
                <a:off x="4886270" y="1562797"/>
                <a:ext cx="1490612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Reputation</a:t>
                </a:r>
                <a:endParaRPr lang="it-IT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5A55A8BE-9A82-6CCA-0A3C-D4C63F827EF8}"/>
                  </a:ext>
                </a:extLst>
              </p:cNvPr>
              <p:cNvSpPr/>
              <p:nvPr/>
            </p:nvSpPr>
            <p:spPr>
              <a:xfrm>
                <a:off x="5243384" y="704335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5C13953F-91A7-837C-E109-BD8994DF479E}"/>
                  </a:ext>
                </a:extLst>
              </p:cNvPr>
              <p:cNvCxnSpPr>
                <a:cxnSpLocks/>
                <a:endCxn id="26" idx="2"/>
              </p:cNvCxnSpPr>
              <p:nvPr/>
            </p:nvCxnSpPr>
            <p:spPr>
              <a:xfrm>
                <a:off x="4386651" y="1136821"/>
                <a:ext cx="856733" cy="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Elemento grafico 27" descr="Aspirazione contorno">
                <a:extLst>
                  <a:ext uri="{FF2B5EF4-FFF2-40B4-BE49-F238E27FC236}">
                    <a16:creationId xmlns:a16="http://schemas.microsoft.com/office/drawing/2014/main" id="{B1EFB847-4310-4283-499E-0EE6DD72F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339154" y="797400"/>
                <a:ext cx="674516" cy="674516"/>
              </a:xfrm>
              <a:prstGeom prst="rect">
                <a:avLst/>
              </a:prstGeom>
            </p:spPr>
          </p:pic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EDE3B3D9-8B39-C83C-3EB9-4E8C6822BA81}"/>
                </a:ext>
              </a:extLst>
            </p:cNvPr>
            <p:cNvGrpSpPr/>
            <p:nvPr/>
          </p:nvGrpSpPr>
          <p:grpSpPr>
            <a:xfrm>
              <a:off x="1235670" y="2619632"/>
              <a:ext cx="1932073" cy="1142322"/>
              <a:chOff x="1235670" y="2619632"/>
              <a:chExt cx="1932073" cy="1142322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8A0E61A5-D691-450F-741F-9522C1FF2860}"/>
                  </a:ext>
                </a:extLst>
              </p:cNvPr>
              <p:cNvSpPr/>
              <p:nvPr/>
            </p:nvSpPr>
            <p:spPr>
              <a:xfrm>
                <a:off x="1408670" y="2619632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0F0D7A-CD5A-E3DA-94F9-E66077C54CED}"/>
                  </a:ext>
                </a:extLst>
              </p:cNvPr>
              <p:cNvSpPr txBox="1"/>
              <p:nvPr/>
            </p:nvSpPr>
            <p:spPr>
              <a:xfrm>
                <a:off x="1235670" y="3472461"/>
                <a:ext cx="1235678" cy="289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Date of Birth</a:t>
                </a:r>
              </a:p>
            </p:txBody>
          </p: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C76BDC95-EAE2-528D-C61E-4E22A8583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61286" y="3043772"/>
                <a:ext cx="906457" cy="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  <a:alpha val="89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Elemento grafico 23" descr="Neonato contorno">
                <a:extLst>
                  <a:ext uri="{FF2B5EF4-FFF2-40B4-BE49-F238E27FC236}">
                    <a16:creationId xmlns:a16="http://schemas.microsoft.com/office/drawing/2014/main" id="{06BD85BC-C550-9E15-498B-1C1FD21E2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485396" y="2705822"/>
                <a:ext cx="682918" cy="682918"/>
              </a:xfrm>
              <a:prstGeom prst="rect">
                <a:avLst/>
              </a:prstGeom>
            </p:spPr>
          </p:pic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DBD48391-63C5-FF54-6A24-26546798B033}"/>
                </a:ext>
              </a:extLst>
            </p:cNvPr>
            <p:cNvGrpSpPr/>
            <p:nvPr/>
          </p:nvGrpSpPr>
          <p:grpSpPr>
            <a:xfrm>
              <a:off x="-68375" y="3749355"/>
              <a:ext cx="3269767" cy="1160727"/>
              <a:chOff x="-68375" y="3749355"/>
              <a:chExt cx="3269767" cy="1160727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94870677-1F0D-2DBD-E033-547CF35BFCAD}"/>
                  </a:ext>
                </a:extLst>
              </p:cNvPr>
              <p:cNvSpPr/>
              <p:nvPr/>
            </p:nvSpPr>
            <p:spPr>
              <a:xfrm>
                <a:off x="247283" y="3749355"/>
                <a:ext cx="852616" cy="864973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A2AB1E92-5A97-5D52-3CB7-19ABFE615D33}"/>
                  </a:ext>
                </a:extLst>
              </p:cNvPr>
              <p:cNvGrpSpPr/>
              <p:nvPr/>
            </p:nvGrpSpPr>
            <p:grpSpPr>
              <a:xfrm>
                <a:off x="-68375" y="3749355"/>
                <a:ext cx="3269767" cy="1160727"/>
                <a:chOff x="-90771" y="3584566"/>
                <a:chExt cx="3269767" cy="1160727"/>
              </a:xfrm>
            </p:grpSpPr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2F9F8485-00F8-993A-9A7B-B30DEF8F115D}"/>
                    </a:ext>
                  </a:extLst>
                </p:cNvPr>
                <p:cNvSpPr txBox="1"/>
                <p:nvPr/>
              </p:nvSpPr>
              <p:spPr>
                <a:xfrm>
                  <a:off x="-90771" y="4455800"/>
                  <a:ext cx="1371603" cy="289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i="1" dirty="0">
                      <a:solidFill>
                        <a:schemeClr val="bg1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rPr>
                    <a:t>Place of Birth</a:t>
                  </a:r>
                </a:p>
              </p:txBody>
            </p:sp>
            <p:cxnSp>
              <p:nvCxnSpPr>
                <p:cNvPr id="19" name="Connettore 2 18">
                  <a:extLst>
                    <a:ext uri="{FF2B5EF4-FFF2-40B4-BE49-F238E27FC236}">
                      <a16:creationId xmlns:a16="http://schemas.microsoft.com/office/drawing/2014/main" id="{6011FDF4-990B-4300-8AF5-E235B049A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33509" y="4200709"/>
                  <a:ext cx="2045487" cy="0"/>
                </a:xfrm>
                <a:prstGeom prst="straightConnector1">
                  <a:avLst/>
                </a:prstGeom>
                <a:ln w="28575">
                  <a:solidFill>
                    <a:schemeClr val="bg1">
                      <a:lumMod val="50000"/>
                      <a:alpha val="89000"/>
                    </a:schemeClr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" name="Elemento grafico 19" descr="Mappa con segnaposto con riempimento a tinta unita">
                  <a:extLst>
                    <a:ext uri="{FF2B5EF4-FFF2-40B4-BE49-F238E27FC236}">
                      <a16:creationId xmlns:a16="http://schemas.microsoft.com/office/drawing/2014/main" id="{C0D6A2D1-71B7-F67A-D790-C207F9EDD8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459" y="3584566"/>
                  <a:ext cx="744981" cy="7449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Immagine 14" descr="Immagine che contiene testo, persona, inpiedi, posando&#10;&#10;Descrizione generata automaticamente">
              <a:extLst>
                <a:ext uri="{FF2B5EF4-FFF2-40B4-BE49-F238E27FC236}">
                  <a16:creationId xmlns:a16="http://schemas.microsoft.com/office/drawing/2014/main" id="{AB8C157D-C71C-F7B7-D5B1-1FDF4AF16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43443" y="421367"/>
              <a:ext cx="2750831" cy="4568909"/>
            </a:xfrm>
            <a:prstGeom prst="rect">
              <a:avLst/>
            </a:prstGeom>
          </p:spPr>
        </p:pic>
      </p:grpSp>
      <p:sp>
        <p:nvSpPr>
          <p:cNvPr id="53" name="Freccia giù 52">
            <a:extLst>
              <a:ext uri="{FF2B5EF4-FFF2-40B4-BE49-F238E27FC236}">
                <a16:creationId xmlns:a16="http://schemas.microsoft.com/office/drawing/2014/main" id="{74A968D5-EA09-EB0B-B5A8-F9AD6991645E}"/>
              </a:ext>
            </a:extLst>
          </p:cNvPr>
          <p:cNvSpPr/>
          <p:nvPr/>
        </p:nvSpPr>
        <p:spPr>
          <a:xfrm>
            <a:off x="14169805" y="7550868"/>
            <a:ext cx="1475796" cy="472838"/>
          </a:xfrm>
          <a:prstGeom prst="downArrow">
            <a:avLst>
              <a:gd name="adj1" fmla="val 40449"/>
              <a:gd name="adj2" fmla="val 50000"/>
            </a:avLst>
          </a:prstGeom>
          <a:gradFill flip="none" rotWithShape="1">
            <a:gsLst>
              <a:gs pos="31023">
                <a:schemeClr val="bg1">
                  <a:lumMod val="75000"/>
                </a:schemeClr>
              </a:gs>
              <a:gs pos="4000">
                <a:schemeClr val="bg1">
                  <a:lumMod val="65000"/>
                </a:schemeClr>
              </a:gs>
              <a:gs pos="65000">
                <a:schemeClr val="bg1">
                  <a:lumMod val="85000"/>
                </a:schemeClr>
              </a:gs>
              <a:gs pos="88000">
                <a:schemeClr val="bg1">
                  <a:shade val="67500"/>
                  <a:satMod val="115000"/>
                  <a:alpha val="47781"/>
                  <a:lumMod val="4000"/>
                  <a:lumOff val="9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F1936572-6A7C-B260-03C9-D0B15B6AB53B}"/>
              </a:ext>
            </a:extLst>
          </p:cNvPr>
          <p:cNvGrpSpPr/>
          <p:nvPr/>
        </p:nvGrpSpPr>
        <p:grpSpPr>
          <a:xfrm>
            <a:off x="8504324" y="8137700"/>
            <a:ext cx="12479183" cy="2807659"/>
            <a:chOff x="589531" y="3656920"/>
            <a:chExt cx="9259309" cy="1849889"/>
          </a:xfrm>
        </p:grpSpPr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56A044BD-1EDC-0151-785C-45525D0F52F6}"/>
                </a:ext>
              </a:extLst>
            </p:cNvPr>
            <p:cNvSpPr/>
            <p:nvPr/>
          </p:nvSpPr>
          <p:spPr>
            <a:xfrm>
              <a:off x="589531" y="3656920"/>
              <a:ext cx="9259309" cy="18498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2445E41C-AAA3-090A-B2CB-36196D2E08FE}"/>
                </a:ext>
              </a:extLst>
            </p:cNvPr>
            <p:cNvGrpSpPr/>
            <p:nvPr/>
          </p:nvGrpSpPr>
          <p:grpSpPr>
            <a:xfrm>
              <a:off x="6864452" y="3728852"/>
              <a:ext cx="2724224" cy="1653103"/>
              <a:chOff x="554181" y="4955421"/>
              <a:chExt cx="2767766" cy="1774076"/>
            </a:xfrm>
          </p:grpSpPr>
          <p:sp>
            <p:nvSpPr>
              <p:cNvPr id="94" name="Doppia parentesi quadra 93">
                <a:extLst>
                  <a:ext uri="{FF2B5EF4-FFF2-40B4-BE49-F238E27FC236}">
                    <a16:creationId xmlns:a16="http://schemas.microsoft.com/office/drawing/2014/main" id="{80F6DDD5-2855-C619-A94F-D368D6C10DEB}"/>
                  </a:ext>
                </a:extLst>
              </p:cNvPr>
              <p:cNvSpPr/>
              <p:nvPr/>
            </p:nvSpPr>
            <p:spPr>
              <a:xfrm rot="5400000">
                <a:off x="1205000" y="4612550"/>
                <a:ext cx="1466128" cy="2767766"/>
              </a:xfrm>
              <a:prstGeom prst="bracketPair">
                <a:avLst>
                  <a:gd name="adj" fmla="val 18671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F886F51C-0010-6ECB-AA55-3FBFAFAB5A11}"/>
                  </a:ext>
                </a:extLst>
              </p:cNvPr>
              <p:cNvSpPr txBox="1"/>
              <p:nvPr/>
            </p:nvSpPr>
            <p:spPr>
              <a:xfrm>
                <a:off x="735341" y="4955421"/>
                <a:ext cx="23194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Identity 3</a:t>
                </a:r>
              </a:p>
            </p:txBody>
          </p:sp>
          <p:grpSp>
            <p:nvGrpSpPr>
              <p:cNvPr id="96" name="Gruppo 95">
                <a:extLst>
                  <a:ext uri="{FF2B5EF4-FFF2-40B4-BE49-F238E27FC236}">
                    <a16:creationId xmlns:a16="http://schemas.microsoft.com/office/drawing/2014/main" id="{BA573513-F7CC-144C-9B56-1D6E89F6C7E8}"/>
                  </a:ext>
                </a:extLst>
              </p:cNvPr>
              <p:cNvGrpSpPr/>
              <p:nvPr/>
            </p:nvGrpSpPr>
            <p:grpSpPr>
              <a:xfrm>
                <a:off x="601733" y="5429727"/>
                <a:ext cx="2676672" cy="1241713"/>
                <a:chOff x="869213" y="5433381"/>
                <a:chExt cx="2676672" cy="1241713"/>
              </a:xfrm>
            </p:grpSpPr>
            <p:grpSp>
              <p:nvGrpSpPr>
                <p:cNvPr id="97" name="Gruppo 96">
                  <a:extLst>
                    <a:ext uri="{FF2B5EF4-FFF2-40B4-BE49-F238E27FC236}">
                      <a16:creationId xmlns:a16="http://schemas.microsoft.com/office/drawing/2014/main" id="{72902592-69AD-1869-3BCA-83BFF3966B16}"/>
                    </a:ext>
                  </a:extLst>
                </p:cNvPr>
                <p:cNvGrpSpPr/>
                <p:nvPr/>
              </p:nvGrpSpPr>
              <p:grpSpPr>
                <a:xfrm>
                  <a:off x="869213" y="5446989"/>
                  <a:ext cx="664357" cy="996392"/>
                  <a:chOff x="1408669" y="704335"/>
                  <a:chExt cx="852617" cy="1251573"/>
                </a:xfrm>
              </p:grpSpPr>
              <p:grpSp>
                <p:nvGrpSpPr>
                  <p:cNvPr id="107" name="Gruppo 106">
                    <a:extLst>
                      <a:ext uri="{FF2B5EF4-FFF2-40B4-BE49-F238E27FC236}">
                        <a16:creationId xmlns:a16="http://schemas.microsoft.com/office/drawing/2014/main" id="{6758C78C-9F90-823C-FB35-895D09454738}"/>
                      </a:ext>
                    </a:extLst>
                  </p:cNvPr>
                  <p:cNvGrpSpPr/>
                  <p:nvPr/>
                </p:nvGrpSpPr>
                <p:grpSpPr>
                  <a:xfrm>
                    <a:off x="1408670" y="704335"/>
                    <a:ext cx="852616" cy="917772"/>
                    <a:chOff x="691979" y="580767"/>
                    <a:chExt cx="852616" cy="917772"/>
                  </a:xfrm>
                </p:grpSpPr>
                <p:sp>
                  <p:nvSpPr>
                    <p:cNvPr id="109" name="Ovale 108">
                      <a:extLst>
                        <a:ext uri="{FF2B5EF4-FFF2-40B4-BE49-F238E27FC236}">
                          <a16:creationId xmlns:a16="http://schemas.microsoft.com/office/drawing/2014/main" id="{43B6DB4F-8235-551D-70B2-4C547ED1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79" y="580767"/>
                      <a:ext cx="852616" cy="864973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10" name="Rettangolo 109">
                      <a:extLst>
                        <a:ext uri="{FF2B5EF4-FFF2-40B4-BE49-F238E27FC236}">
                          <a16:creationId xmlns:a16="http://schemas.microsoft.com/office/drawing/2014/main" id="{A23040E4-E17A-7DD1-1141-119DCB04A7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902" y="815547"/>
                      <a:ext cx="580768" cy="39541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11" name="CasellaDiTesto 110">
                      <a:extLst>
                        <a:ext uri="{FF2B5EF4-FFF2-40B4-BE49-F238E27FC236}">
                          <a16:creationId xmlns:a16="http://schemas.microsoft.com/office/drawing/2014/main" id="{2213F402-7F91-1D8B-DA3A-612A8A6DF3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3450" y="764000"/>
                      <a:ext cx="759474" cy="7345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Tea</a:t>
                      </a:r>
                    </a:p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---</a:t>
                      </a:r>
                    </a:p>
                  </p:txBody>
                </p:sp>
              </p:grpSp>
              <p:sp>
                <p:nvSpPr>
                  <p:cNvPr id="108" name="CasellaDiTesto 107">
                    <a:extLst>
                      <a:ext uri="{FF2B5EF4-FFF2-40B4-BE49-F238E27FC236}">
                        <a16:creationId xmlns:a16="http://schemas.microsoft.com/office/drawing/2014/main" id="{A536B7C6-A577-7706-6EFE-9A6236973D7B}"/>
                      </a:ext>
                    </a:extLst>
                  </p:cNvPr>
                  <p:cNvSpPr txBox="1"/>
                  <p:nvPr/>
                </p:nvSpPr>
                <p:spPr>
                  <a:xfrm>
                    <a:off x="1408669" y="1569308"/>
                    <a:ext cx="852616" cy="386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Name</a:t>
                    </a:r>
                  </a:p>
                </p:txBody>
              </p:sp>
            </p:grpSp>
            <p:grpSp>
              <p:nvGrpSpPr>
                <p:cNvPr id="98" name="Gruppo 97">
                  <a:extLst>
                    <a:ext uri="{FF2B5EF4-FFF2-40B4-BE49-F238E27FC236}">
                      <a16:creationId xmlns:a16="http://schemas.microsoft.com/office/drawing/2014/main" id="{A58C3C4D-1DA2-1549-78D2-68A94A83A0EC}"/>
                    </a:ext>
                  </a:extLst>
                </p:cNvPr>
                <p:cNvGrpSpPr/>
                <p:nvPr/>
              </p:nvGrpSpPr>
              <p:grpSpPr>
                <a:xfrm>
                  <a:off x="2499597" y="5433381"/>
                  <a:ext cx="1046288" cy="1241713"/>
                  <a:chOff x="7762497" y="1758173"/>
                  <a:chExt cx="1342777" cy="1559722"/>
                </a:xfrm>
              </p:grpSpPr>
              <p:sp>
                <p:nvSpPr>
                  <p:cNvPr id="103" name="CasellaDiTesto 102">
                    <a:extLst>
                      <a:ext uri="{FF2B5EF4-FFF2-40B4-BE49-F238E27FC236}">
                        <a16:creationId xmlns:a16="http://schemas.microsoft.com/office/drawing/2014/main" id="{95D9DE2D-2472-0B76-F825-5D2DFCAD411E}"/>
                      </a:ext>
                    </a:extLst>
                  </p:cNvPr>
                  <p:cNvSpPr txBox="1"/>
                  <p:nvPr/>
                </p:nvSpPr>
                <p:spPr>
                  <a:xfrm>
                    <a:off x="7762497" y="2622015"/>
                    <a:ext cx="1342777" cy="6958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i="1" dirty="0" err="1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Physical</a:t>
                    </a:r>
                    <a:r>
                      <a:rPr lang="it-IT" sz="16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 algn="ctr"/>
                    <a:r>
                      <a:rPr lang="it-IT" sz="1400" i="1" dirty="0" err="1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Description</a:t>
                    </a:r>
                    <a:endParaRPr lang="it-IT" sz="1400" i="1" dirty="0">
                      <a:solidFill>
                        <a:schemeClr val="bg1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04" name="Gruppo 103">
                    <a:extLst>
                      <a:ext uri="{FF2B5EF4-FFF2-40B4-BE49-F238E27FC236}">
                        <a16:creationId xmlns:a16="http://schemas.microsoft.com/office/drawing/2014/main" id="{B6EA5257-E915-950F-E108-206C1BE6EA75}"/>
                      </a:ext>
                    </a:extLst>
                  </p:cNvPr>
                  <p:cNvGrpSpPr/>
                  <p:nvPr/>
                </p:nvGrpSpPr>
                <p:grpSpPr>
                  <a:xfrm>
                    <a:off x="8007577" y="1758173"/>
                    <a:ext cx="852616" cy="864973"/>
                    <a:chOff x="6351373" y="1749181"/>
                    <a:chExt cx="852616" cy="864973"/>
                  </a:xfrm>
                </p:grpSpPr>
                <p:sp>
                  <p:nvSpPr>
                    <p:cNvPr id="105" name="Ovale 104">
                      <a:extLst>
                        <a:ext uri="{FF2B5EF4-FFF2-40B4-BE49-F238E27FC236}">
                          <a16:creationId xmlns:a16="http://schemas.microsoft.com/office/drawing/2014/main" id="{F00C17BF-C208-0470-54CB-C22A1733E6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51373" y="1749181"/>
                      <a:ext cx="852616" cy="864973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pic>
                  <p:nvPicPr>
                    <p:cNvPr id="106" name="Elemento grafico 105" descr="Rubrica contorno">
                      <a:extLst>
                        <a:ext uri="{FF2B5EF4-FFF2-40B4-BE49-F238E27FC236}">
                          <a16:creationId xmlns:a16="http://schemas.microsoft.com/office/drawing/2014/main" id="{CC651747-DC0F-5F40-95AE-30C20D8E70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434497" y="1850822"/>
                      <a:ext cx="671670" cy="67167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99" name="Gruppo 98">
                  <a:extLst>
                    <a:ext uri="{FF2B5EF4-FFF2-40B4-BE49-F238E27FC236}">
                      <a16:creationId xmlns:a16="http://schemas.microsoft.com/office/drawing/2014/main" id="{B944F6D1-0787-D927-E9FA-E6FB1D59B61E}"/>
                    </a:ext>
                  </a:extLst>
                </p:cNvPr>
                <p:cNvGrpSpPr/>
                <p:nvPr/>
              </p:nvGrpSpPr>
              <p:grpSpPr>
                <a:xfrm>
                  <a:off x="1657673" y="5452138"/>
                  <a:ext cx="962837" cy="1202167"/>
                  <a:chOff x="1235670" y="2619632"/>
                  <a:chExt cx="1235678" cy="1510048"/>
                </a:xfrm>
              </p:grpSpPr>
              <p:sp>
                <p:nvSpPr>
                  <p:cNvPr id="100" name="Ovale 99">
                    <a:extLst>
                      <a:ext uri="{FF2B5EF4-FFF2-40B4-BE49-F238E27FC236}">
                        <a16:creationId xmlns:a16="http://schemas.microsoft.com/office/drawing/2014/main" id="{69BD700B-5F89-A1E6-C28A-32A6B86A879B}"/>
                      </a:ext>
                    </a:extLst>
                  </p:cNvPr>
                  <p:cNvSpPr/>
                  <p:nvPr/>
                </p:nvSpPr>
                <p:spPr>
                  <a:xfrm>
                    <a:off x="1408670" y="2619632"/>
                    <a:ext cx="852616" cy="864973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01" name="CasellaDiTesto 100">
                    <a:extLst>
                      <a:ext uri="{FF2B5EF4-FFF2-40B4-BE49-F238E27FC236}">
                        <a16:creationId xmlns:a16="http://schemas.microsoft.com/office/drawing/2014/main" id="{81F987F7-5F8D-29F7-EBED-786C3B9F873A}"/>
                      </a:ext>
                    </a:extLst>
                  </p:cNvPr>
                  <p:cNvSpPr txBox="1"/>
                  <p:nvPr/>
                </p:nvSpPr>
                <p:spPr>
                  <a:xfrm>
                    <a:off x="1235670" y="3472461"/>
                    <a:ext cx="1235678" cy="657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Date of Birth</a:t>
                    </a:r>
                  </a:p>
                </p:txBody>
              </p:sp>
              <p:pic>
                <p:nvPicPr>
                  <p:cNvPr id="102" name="Elemento grafico 101" descr="Neonato contorno">
                    <a:extLst>
                      <a:ext uri="{FF2B5EF4-FFF2-40B4-BE49-F238E27FC236}">
                        <a16:creationId xmlns:a16="http://schemas.microsoft.com/office/drawing/2014/main" id="{FD8CD7BF-F554-277E-0B37-C3FD84D3CF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5396" y="2705822"/>
                    <a:ext cx="682918" cy="682918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EE3511C6-75ED-6263-7856-F2400503AD2F}"/>
                </a:ext>
              </a:extLst>
            </p:cNvPr>
            <p:cNvGrpSpPr/>
            <p:nvPr/>
          </p:nvGrpSpPr>
          <p:grpSpPr>
            <a:xfrm>
              <a:off x="704570" y="3744989"/>
              <a:ext cx="2676659" cy="1600168"/>
              <a:chOff x="4439500" y="5067070"/>
              <a:chExt cx="2788845" cy="1513843"/>
            </a:xfrm>
          </p:grpSpPr>
          <p:sp>
            <p:nvSpPr>
              <p:cNvPr id="77" name="Doppia parentesi quadra 76">
                <a:extLst>
                  <a:ext uri="{FF2B5EF4-FFF2-40B4-BE49-F238E27FC236}">
                    <a16:creationId xmlns:a16="http://schemas.microsoft.com/office/drawing/2014/main" id="{49769400-E4DB-5A96-D2E0-DFA797E29D68}"/>
                  </a:ext>
                </a:extLst>
              </p:cNvPr>
              <p:cNvSpPr/>
              <p:nvPr/>
            </p:nvSpPr>
            <p:spPr>
              <a:xfrm rot="5400000">
                <a:off x="5212206" y="4585853"/>
                <a:ext cx="1222354" cy="2767766"/>
              </a:xfrm>
              <a:prstGeom prst="bracketPair">
                <a:avLst>
                  <a:gd name="adj" fmla="val 18671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CasellaDiTesto 77">
                <a:extLst>
                  <a:ext uri="{FF2B5EF4-FFF2-40B4-BE49-F238E27FC236}">
                    <a16:creationId xmlns:a16="http://schemas.microsoft.com/office/drawing/2014/main" id="{120DD719-9AA5-B5D5-5434-3522302AB7D9}"/>
                  </a:ext>
                </a:extLst>
              </p:cNvPr>
              <p:cNvSpPr txBox="1"/>
              <p:nvPr/>
            </p:nvSpPr>
            <p:spPr>
              <a:xfrm>
                <a:off x="4879061" y="5067070"/>
                <a:ext cx="19127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Identity 1</a:t>
                </a:r>
              </a:p>
            </p:txBody>
          </p:sp>
          <p:grpSp>
            <p:nvGrpSpPr>
              <p:cNvPr id="79" name="Gruppo 78">
                <a:extLst>
                  <a:ext uri="{FF2B5EF4-FFF2-40B4-BE49-F238E27FC236}">
                    <a16:creationId xmlns:a16="http://schemas.microsoft.com/office/drawing/2014/main" id="{4B84D589-C60B-ABDA-EE17-AB2A7D86B4D5}"/>
                  </a:ext>
                </a:extLst>
              </p:cNvPr>
              <p:cNvGrpSpPr/>
              <p:nvPr/>
            </p:nvGrpSpPr>
            <p:grpSpPr>
              <a:xfrm>
                <a:off x="4593354" y="5568701"/>
                <a:ext cx="2634991" cy="999902"/>
                <a:chOff x="781862" y="5584438"/>
                <a:chExt cx="2634991" cy="999902"/>
              </a:xfrm>
            </p:grpSpPr>
            <p:grpSp>
              <p:nvGrpSpPr>
                <p:cNvPr id="80" name="Gruppo 79">
                  <a:extLst>
                    <a:ext uri="{FF2B5EF4-FFF2-40B4-BE49-F238E27FC236}">
                      <a16:creationId xmlns:a16="http://schemas.microsoft.com/office/drawing/2014/main" id="{3BA8D049-201D-1836-28F9-31BF744AD289}"/>
                    </a:ext>
                  </a:extLst>
                </p:cNvPr>
                <p:cNvGrpSpPr/>
                <p:nvPr/>
              </p:nvGrpSpPr>
              <p:grpSpPr>
                <a:xfrm>
                  <a:off x="1473268" y="5587948"/>
                  <a:ext cx="813520" cy="996392"/>
                  <a:chOff x="153908" y="1754659"/>
                  <a:chExt cx="1044049" cy="1251573"/>
                </a:xfrm>
              </p:grpSpPr>
              <p:sp>
                <p:nvSpPr>
                  <p:cNvPr id="91" name="Ovale 90">
                    <a:extLst>
                      <a:ext uri="{FF2B5EF4-FFF2-40B4-BE49-F238E27FC236}">
                        <a16:creationId xmlns:a16="http://schemas.microsoft.com/office/drawing/2014/main" id="{29E37E1B-5C87-209A-5FC2-55504A6EC4D1}"/>
                      </a:ext>
                    </a:extLst>
                  </p:cNvPr>
                  <p:cNvSpPr/>
                  <p:nvPr/>
                </p:nvSpPr>
                <p:spPr>
                  <a:xfrm>
                    <a:off x="265670" y="1754659"/>
                    <a:ext cx="852616" cy="864973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2" name="CasellaDiTesto 91">
                    <a:extLst>
                      <a:ext uri="{FF2B5EF4-FFF2-40B4-BE49-F238E27FC236}">
                        <a16:creationId xmlns:a16="http://schemas.microsoft.com/office/drawing/2014/main" id="{E9E9DACC-E5BC-81CA-FEC8-55A96A129ED8}"/>
                      </a:ext>
                    </a:extLst>
                  </p:cNvPr>
                  <p:cNvSpPr txBox="1"/>
                  <p:nvPr/>
                </p:nvSpPr>
                <p:spPr>
                  <a:xfrm>
                    <a:off x="153908" y="2619632"/>
                    <a:ext cx="1044049" cy="386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 err="1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Address</a:t>
                    </a:r>
                    <a:endParaRPr lang="it-IT" sz="1400" i="1" dirty="0">
                      <a:solidFill>
                        <a:schemeClr val="bg1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93" name="Elemento grafico 92" descr="Architettura con riempimento a tinta unita">
                    <a:extLst>
                      <a:ext uri="{FF2B5EF4-FFF2-40B4-BE49-F238E27FC236}">
                        <a16:creationId xmlns:a16="http://schemas.microsoft.com/office/drawing/2014/main" id="{6D47628C-D600-621F-2DEC-2915A3740A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4244" y="1874232"/>
                    <a:ext cx="632857" cy="63285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1" name="Gruppo 80">
                  <a:extLst>
                    <a:ext uri="{FF2B5EF4-FFF2-40B4-BE49-F238E27FC236}">
                      <a16:creationId xmlns:a16="http://schemas.microsoft.com/office/drawing/2014/main" id="{25542D95-DA04-AB48-DA8A-726B97BE0A9F}"/>
                    </a:ext>
                  </a:extLst>
                </p:cNvPr>
                <p:cNvGrpSpPr/>
                <p:nvPr/>
              </p:nvGrpSpPr>
              <p:grpSpPr>
                <a:xfrm>
                  <a:off x="781862" y="5584438"/>
                  <a:ext cx="664357" cy="996392"/>
                  <a:chOff x="1408669" y="704335"/>
                  <a:chExt cx="852617" cy="1251573"/>
                </a:xfrm>
              </p:grpSpPr>
              <p:grpSp>
                <p:nvGrpSpPr>
                  <p:cNvPr id="86" name="Gruppo 85">
                    <a:extLst>
                      <a:ext uri="{FF2B5EF4-FFF2-40B4-BE49-F238E27FC236}">
                        <a16:creationId xmlns:a16="http://schemas.microsoft.com/office/drawing/2014/main" id="{E79EDBA2-AADE-8422-C3B7-11A0039ACD79}"/>
                      </a:ext>
                    </a:extLst>
                  </p:cNvPr>
                  <p:cNvGrpSpPr/>
                  <p:nvPr/>
                </p:nvGrpSpPr>
                <p:grpSpPr>
                  <a:xfrm>
                    <a:off x="1408670" y="704335"/>
                    <a:ext cx="852616" cy="917772"/>
                    <a:chOff x="691979" y="580767"/>
                    <a:chExt cx="852616" cy="917772"/>
                  </a:xfrm>
                </p:grpSpPr>
                <p:sp>
                  <p:nvSpPr>
                    <p:cNvPr id="88" name="Ovale 87">
                      <a:extLst>
                        <a:ext uri="{FF2B5EF4-FFF2-40B4-BE49-F238E27FC236}">
                          <a16:creationId xmlns:a16="http://schemas.microsoft.com/office/drawing/2014/main" id="{07FA6FAC-72D6-2FB2-015C-479586233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79" y="580767"/>
                      <a:ext cx="852616" cy="864973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" name="Rettangolo 88">
                      <a:extLst>
                        <a:ext uri="{FF2B5EF4-FFF2-40B4-BE49-F238E27FC236}">
                          <a16:creationId xmlns:a16="http://schemas.microsoft.com/office/drawing/2014/main" id="{5BBA4710-B2C6-9511-82E2-E918A9E06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902" y="815547"/>
                      <a:ext cx="580768" cy="39541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90" name="CasellaDiTesto 89">
                      <a:extLst>
                        <a:ext uri="{FF2B5EF4-FFF2-40B4-BE49-F238E27FC236}">
                          <a16:creationId xmlns:a16="http://schemas.microsoft.com/office/drawing/2014/main" id="{201D8245-2A02-22A2-64B7-0A08FA955C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3450" y="764000"/>
                      <a:ext cx="759474" cy="7345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Tea</a:t>
                      </a:r>
                    </a:p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---</a:t>
                      </a:r>
                    </a:p>
                  </p:txBody>
                </p:sp>
              </p:grpSp>
              <p:sp>
                <p:nvSpPr>
                  <p:cNvPr id="87" name="CasellaDiTesto 86">
                    <a:extLst>
                      <a:ext uri="{FF2B5EF4-FFF2-40B4-BE49-F238E27FC236}">
                        <a16:creationId xmlns:a16="http://schemas.microsoft.com/office/drawing/2014/main" id="{530D4D1F-14F1-6BFF-7CA0-CB5FD129781F}"/>
                      </a:ext>
                    </a:extLst>
                  </p:cNvPr>
                  <p:cNvSpPr txBox="1"/>
                  <p:nvPr/>
                </p:nvSpPr>
                <p:spPr>
                  <a:xfrm>
                    <a:off x="1408669" y="1569308"/>
                    <a:ext cx="852616" cy="386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Name</a:t>
                    </a:r>
                  </a:p>
                </p:txBody>
              </p:sp>
            </p:grpSp>
            <p:grpSp>
              <p:nvGrpSpPr>
                <p:cNvPr id="82" name="Gruppo 81">
                  <a:extLst>
                    <a:ext uri="{FF2B5EF4-FFF2-40B4-BE49-F238E27FC236}">
                      <a16:creationId xmlns:a16="http://schemas.microsoft.com/office/drawing/2014/main" id="{00997941-74E7-4ECD-6FC8-C06202D794D4}"/>
                    </a:ext>
                  </a:extLst>
                </p:cNvPr>
                <p:cNvGrpSpPr/>
                <p:nvPr/>
              </p:nvGrpSpPr>
              <p:grpSpPr>
                <a:xfrm>
                  <a:off x="2099022" y="5584818"/>
                  <a:ext cx="1317831" cy="995464"/>
                  <a:chOff x="4869000" y="2624855"/>
                  <a:chExt cx="1691268" cy="1250408"/>
                </a:xfrm>
              </p:grpSpPr>
              <p:sp>
                <p:nvSpPr>
                  <p:cNvPr id="83" name="Ovale 82">
                    <a:extLst>
                      <a:ext uri="{FF2B5EF4-FFF2-40B4-BE49-F238E27FC236}">
                        <a16:creationId xmlns:a16="http://schemas.microsoft.com/office/drawing/2014/main" id="{CBBB342B-EA52-2ABB-E4EB-FD82E76EFE5C}"/>
                      </a:ext>
                    </a:extLst>
                  </p:cNvPr>
                  <p:cNvSpPr/>
                  <p:nvPr/>
                </p:nvSpPr>
                <p:spPr>
                  <a:xfrm>
                    <a:off x="5210128" y="2624855"/>
                    <a:ext cx="852616" cy="864973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4" name="CasellaDiTesto 83">
                    <a:extLst>
                      <a:ext uri="{FF2B5EF4-FFF2-40B4-BE49-F238E27FC236}">
                        <a16:creationId xmlns:a16="http://schemas.microsoft.com/office/drawing/2014/main" id="{609133B7-5A27-105B-4269-D41E590B7704}"/>
                      </a:ext>
                    </a:extLst>
                  </p:cNvPr>
                  <p:cNvSpPr txBox="1"/>
                  <p:nvPr/>
                </p:nvSpPr>
                <p:spPr>
                  <a:xfrm>
                    <a:off x="4869000" y="3497691"/>
                    <a:ext cx="1691268" cy="3775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 err="1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Qualifications</a:t>
                    </a:r>
                    <a:endParaRPr lang="it-IT" sz="1400" i="1" dirty="0">
                      <a:solidFill>
                        <a:schemeClr val="bg1">
                          <a:lumMod val="50000"/>
                        </a:schemeClr>
                      </a:solidFill>
                      <a:latin typeface="Cambria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85" name="Elemento grafico 84" descr="Pergamena diploma con riempimento a tinta unita">
                    <a:extLst>
                      <a:ext uri="{FF2B5EF4-FFF2-40B4-BE49-F238E27FC236}">
                        <a16:creationId xmlns:a16="http://schemas.microsoft.com/office/drawing/2014/main" id="{41E78DD8-07CD-67B7-289C-1173E513EA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78771" y="2774200"/>
                    <a:ext cx="685023" cy="685023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04779B65-8B37-40CB-D6EA-4A25647680C2}"/>
                </a:ext>
              </a:extLst>
            </p:cNvPr>
            <p:cNvGrpSpPr/>
            <p:nvPr/>
          </p:nvGrpSpPr>
          <p:grpSpPr>
            <a:xfrm>
              <a:off x="3636060" y="3733980"/>
              <a:ext cx="2887394" cy="1638521"/>
              <a:chOff x="8817600" y="772894"/>
              <a:chExt cx="2887394" cy="1638521"/>
            </a:xfrm>
          </p:grpSpPr>
          <p:sp>
            <p:nvSpPr>
              <p:cNvPr id="59" name="Doppia parentesi quadra 58">
                <a:extLst>
                  <a:ext uri="{FF2B5EF4-FFF2-40B4-BE49-F238E27FC236}">
                    <a16:creationId xmlns:a16="http://schemas.microsoft.com/office/drawing/2014/main" id="{3B0555FE-3795-3452-987F-AF373E727DA2}"/>
                  </a:ext>
                </a:extLst>
              </p:cNvPr>
              <p:cNvSpPr/>
              <p:nvPr/>
            </p:nvSpPr>
            <p:spPr>
              <a:xfrm rot="5400000">
                <a:off x="9588948" y="295369"/>
                <a:ext cx="1344698" cy="2887394"/>
              </a:xfrm>
              <a:prstGeom prst="bracketPair">
                <a:avLst>
                  <a:gd name="adj" fmla="val 18671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BB90C6A9-63B2-7F15-1B78-F0FFDCDC9807}"/>
                  </a:ext>
                </a:extLst>
              </p:cNvPr>
              <p:cNvSpPr txBox="1"/>
              <p:nvPr/>
            </p:nvSpPr>
            <p:spPr>
              <a:xfrm>
                <a:off x="9250628" y="772894"/>
                <a:ext cx="1855659" cy="28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Identity 2</a:t>
                </a:r>
              </a:p>
            </p:txBody>
          </p:sp>
          <p:grpSp>
            <p:nvGrpSpPr>
              <p:cNvPr id="61" name="Gruppo 60">
                <a:extLst>
                  <a:ext uri="{FF2B5EF4-FFF2-40B4-BE49-F238E27FC236}">
                    <a16:creationId xmlns:a16="http://schemas.microsoft.com/office/drawing/2014/main" id="{D8909E27-3E18-5A02-F7CB-F572E8A473BE}"/>
                  </a:ext>
                </a:extLst>
              </p:cNvPr>
              <p:cNvGrpSpPr/>
              <p:nvPr/>
            </p:nvGrpSpPr>
            <p:grpSpPr>
              <a:xfrm>
                <a:off x="9124205" y="1185680"/>
                <a:ext cx="2325110" cy="1222151"/>
                <a:chOff x="4612401" y="5467488"/>
                <a:chExt cx="2325110" cy="1222151"/>
              </a:xfrm>
            </p:grpSpPr>
            <p:grpSp>
              <p:nvGrpSpPr>
                <p:cNvPr id="62" name="Gruppo 61">
                  <a:extLst>
                    <a:ext uri="{FF2B5EF4-FFF2-40B4-BE49-F238E27FC236}">
                      <a16:creationId xmlns:a16="http://schemas.microsoft.com/office/drawing/2014/main" id="{229BD450-AC7D-E060-BCD0-8937018F1E49}"/>
                    </a:ext>
                  </a:extLst>
                </p:cNvPr>
                <p:cNvGrpSpPr/>
                <p:nvPr/>
              </p:nvGrpSpPr>
              <p:grpSpPr>
                <a:xfrm>
                  <a:off x="4612401" y="5486254"/>
                  <a:ext cx="664357" cy="996392"/>
                  <a:chOff x="1408669" y="704335"/>
                  <a:chExt cx="852617" cy="1251573"/>
                </a:xfrm>
              </p:grpSpPr>
              <p:grpSp>
                <p:nvGrpSpPr>
                  <p:cNvPr id="72" name="Gruppo 71">
                    <a:extLst>
                      <a:ext uri="{FF2B5EF4-FFF2-40B4-BE49-F238E27FC236}">
                        <a16:creationId xmlns:a16="http://schemas.microsoft.com/office/drawing/2014/main" id="{446FAC4F-0C71-682E-B9C0-D4097BB0BD82}"/>
                      </a:ext>
                    </a:extLst>
                  </p:cNvPr>
                  <p:cNvGrpSpPr/>
                  <p:nvPr/>
                </p:nvGrpSpPr>
                <p:grpSpPr>
                  <a:xfrm>
                    <a:off x="1408670" y="704335"/>
                    <a:ext cx="852616" cy="917772"/>
                    <a:chOff x="691979" y="580767"/>
                    <a:chExt cx="852616" cy="917772"/>
                  </a:xfrm>
                </p:grpSpPr>
                <p:sp>
                  <p:nvSpPr>
                    <p:cNvPr id="74" name="Ovale 73">
                      <a:extLst>
                        <a:ext uri="{FF2B5EF4-FFF2-40B4-BE49-F238E27FC236}">
                          <a16:creationId xmlns:a16="http://schemas.microsoft.com/office/drawing/2014/main" id="{C2EC5386-7E8C-DF12-17C5-C39204E144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979" y="580767"/>
                      <a:ext cx="852616" cy="864973"/>
                    </a:xfrm>
                    <a:prstGeom prst="ellipse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5" name="Rettangolo 74">
                      <a:extLst>
                        <a:ext uri="{FF2B5EF4-FFF2-40B4-BE49-F238E27FC236}">
                          <a16:creationId xmlns:a16="http://schemas.microsoft.com/office/drawing/2014/main" id="{D9A5963F-D915-801A-D2F5-10DF31D04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902" y="815547"/>
                      <a:ext cx="580768" cy="395416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6" name="CasellaDiTesto 75">
                      <a:extLst>
                        <a:ext uri="{FF2B5EF4-FFF2-40B4-BE49-F238E27FC236}">
                          <a16:creationId xmlns:a16="http://schemas.microsoft.com/office/drawing/2014/main" id="{E04DD24B-FA0F-F11E-B4C0-6F0F1B4621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3450" y="764000"/>
                      <a:ext cx="759474" cy="7345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Tea</a:t>
                      </a:r>
                    </a:p>
                    <a:p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Segoe Script" panose="020B0804020000000003" pitchFamily="34" charset="0"/>
                          <a:cs typeface="Rastanty Cortez" panose="020F0502020204030204" pitchFamily="34" charset="0"/>
                        </a:rPr>
                        <a:t>---</a:t>
                      </a:r>
                    </a:p>
                  </p:txBody>
                </p:sp>
              </p:grpSp>
              <p:sp>
                <p:nvSpPr>
                  <p:cNvPr id="73" name="CasellaDiTesto 72">
                    <a:extLst>
                      <a:ext uri="{FF2B5EF4-FFF2-40B4-BE49-F238E27FC236}">
                        <a16:creationId xmlns:a16="http://schemas.microsoft.com/office/drawing/2014/main" id="{13F81067-1920-F678-C9C4-8C462D2063AF}"/>
                      </a:ext>
                    </a:extLst>
                  </p:cNvPr>
                  <p:cNvSpPr txBox="1"/>
                  <p:nvPr/>
                </p:nvSpPr>
                <p:spPr>
                  <a:xfrm>
                    <a:off x="1408669" y="1569308"/>
                    <a:ext cx="852616" cy="3866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Name</a:t>
                    </a:r>
                  </a:p>
                </p:txBody>
              </p:sp>
            </p:grpSp>
            <p:grpSp>
              <p:nvGrpSpPr>
                <p:cNvPr id="63" name="Gruppo 62">
                  <a:extLst>
                    <a:ext uri="{FF2B5EF4-FFF2-40B4-BE49-F238E27FC236}">
                      <a16:creationId xmlns:a16="http://schemas.microsoft.com/office/drawing/2014/main" id="{4CF4D0B9-D1C1-CD37-4256-7DD90A0CF9F8}"/>
                    </a:ext>
                  </a:extLst>
                </p:cNvPr>
                <p:cNvGrpSpPr/>
                <p:nvPr/>
              </p:nvGrpSpPr>
              <p:grpSpPr>
                <a:xfrm>
                  <a:off x="5188509" y="5487472"/>
                  <a:ext cx="962837" cy="1202167"/>
                  <a:chOff x="1235670" y="2619632"/>
                  <a:chExt cx="1235678" cy="1510048"/>
                </a:xfrm>
              </p:grpSpPr>
              <p:sp>
                <p:nvSpPr>
                  <p:cNvPr id="69" name="Ovale 68">
                    <a:extLst>
                      <a:ext uri="{FF2B5EF4-FFF2-40B4-BE49-F238E27FC236}">
                        <a16:creationId xmlns:a16="http://schemas.microsoft.com/office/drawing/2014/main" id="{EF5F6365-5878-0072-E9BC-1C0574CE8D98}"/>
                      </a:ext>
                    </a:extLst>
                  </p:cNvPr>
                  <p:cNvSpPr/>
                  <p:nvPr/>
                </p:nvSpPr>
                <p:spPr>
                  <a:xfrm>
                    <a:off x="1408670" y="2619632"/>
                    <a:ext cx="852616" cy="864973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0" name="CasellaDiTesto 69">
                    <a:extLst>
                      <a:ext uri="{FF2B5EF4-FFF2-40B4-BE49-F238E27FC236}">
                        <a16:creationId xmlns:a16="http://schemas.microsoft.com/office/drawing/2014/main" id="{56D30F2C-9AA4-ACD2-0E7A-43D8B2E98BE4}"/>
                      </a:ext>
                    </a:extLst>
                  </p:cNvPr>
                  <p:cNvSpPr txBox="1"/>
                  <p:nvPr/>
                </p:nvSpPr>
                <p:spPr>
                  <a:xfrm>
                    <a:off x="1235670" y="3472461"/>
                    <a:ext cx="1235678" cy="657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rPr>
                      <a:t>Date of Birth</a:t>
                    </a:r>
                  </a:p>
                </p:txBody>
              </p:sp>
              <p:pic>
                <p:nvPicPr>
                  <p:cNvPr id="71" name="Elemento grafico 70" descr="Neonato contorno">
                    <a:extLst>
                      <a:ext uri="{FF2B5EF4-FFF2-40B4-BE49-F238E27FC236}">
                        <a16:creationId xmlns:a16="http://schemas.microsoft.com/office/drawing/2014/main" id="{E78B2CB5-023B-AC68-B544-5862CB190E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85396" y="2705822"/>
                    <a:ext cx="682918" cy="68291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4" name="Gruppo 63">
                  <a:extLst>
                    <a:ext uri="{FF2B5EF4-FFF2-40B4-BE49-F238E27FC236}">
                      <a16:creationId xmlns:a16="http://schemas.microsoft.com/office/drawing/2014/main" id="{B5588AF8-AEE2-2409-17CC-25A4CE599732}"/>
                    </a:ext>
                  </a:extLst>
                </p:cNvPr>
                <p:cNvGrpSpPr/>
                <p:nvPr/>
              </p:nvGrpSpPr>
              <p:grpSpPr>
                <a:xfrm>
                  <a:off x="5868762" y="5467488"/>
                  <a:ext cx="1068749" cy="1221015"/>
                  <a:chOff x="-15050" y="3749355"/>
                  <a:chExt cx="1371603" cy="1533724"/>
                </a:xfrm>
              </p:grpSpPr>
              <p:sp>
                <p:nvSpPr>
                  <p:cNvPr id="65" name="Ovale 64">
                    <a:extLst>
                      <a:ext uri="{FF2B5EF4-FFF2-40B4-BE49-F238E27FC236}">
                        <a16:creationId xmlns:a16="http://schemas.microsoft.com/office/drawing/2014/main" id="{A8498314-1D33-AAEB-4A53-86B878D3811A}"/>
                      </a:ext>
                    </a:extLst>
                  </p:cNvPr>
                  <p:cNvSpPr/>
                  <p:nvPr/>
                </p:nvSpPr>
                <p:spPr>
                  <a:xfrm>
                    <a:off x="247283" y="3749355"/>
                    <a:ext cx="852616" cy="864973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66" name="Gruppo 65">
                    <a:extLst>
                      <a:ext uri="{FF2B5EF4-FFF2-40B4-BE49-F238E27FC236}">
                        <a16:creationId xmlns:a16="http://schemas.microsoft.com/office/drawing/2014/main" id="{3880BAF3-19A1-7A7E-D035-258EA400F72D}"/>
                      </a:ext>
                    </a:extLst>
                  </p:cNvPr>
                  <p:cNvGrpSpPr/>
                  <p:nvPr/>
                </p:nvGrpSpPr>
                <p:grpSpPr>
                  <a:xfrm>
                    <a:off x="-15050" y="3749355"/>
                    <a:ext cx="1371603" cy="1533724"/>
                    <a:chOff x="-37446" y="3584566"/>
                    <a:chExt cx="1371603" cy="1533724"/>
                  </a:xfrm>
                </p:grpSpPr>
                <p:sp>
                  <p:nvSpPr>
                    <p:cNvPr id="67" name="CasellaDiTesto 66">
                      <a:extLst>
                        <a:ext uri="{FF2B5EF4-FFF2-40B4-BE49-F238E27FC236}">
                          <a16:creationId xmlns:a16="http://schemas.microsoft.com/office/drawing/2014/main" id="{52A5CE56-9140-27A9-A921-4B8065BC4D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7446" y="4461070"/>
                      <a:ext cx="1371603" cy="657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Place of Birth</a:t>
                      </a:r>
                    </a:p>
                  </p:txBody>
                </p:sp>
                <p:pic>
                  <p:nvPicPr>
                    <p:cNvPr id="68" name="Elemento grafico 67" descr="Mappa con segnaposto con riempimento a tinta unita">
                      <a:extLst>
                        <a:ext uri="{FF2B5EF4-FFF2-40B4-BE49-F238E27FC236}">
                          <a16:creationId xmlns:a16="http://schemas.microsoft.com/office/drawing/2014/main" id="{ADF1A6C0-EC68-4C13-BD72-BAC67DEA9DF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>
                      <a:extLs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88459" y="3584566"/>
                      <a:ext cx="744981" cy="744981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177" name="Gruppo 176">
            <a:extLst>
              <a:ext uri="{FF2B5EF4-FFF2-40B4-BE49-F238E27FC236}">
                <a16:creationId xmlns:a16="http://schemas.microsoft.com/office/drawing/2014/main" id="{E5C82E33-5E77-AB51-6B78-0F452DEB63E0}"/>
              </a:ext>
            </a:extLst>
          </p:cNvPr>
          <p:cNvGrpSpPr/>
          <p:nvPr/>
        </p:nvGrpSpPr>
        <p:grpSpPr>
          <a:xfrm>
            <a:off x="9197807" y="11044793"/>
            <a:ext cx="11256458" cy="2386920"/>
            <a:chOff x="511188" y="5530375"/>
            <a:chExt cx="9337652" cy="1232512"/>
          </a:xfrm>
        </p:grpSpPr>
        <p:sp>
          <p:nvSpPr>
            <p:cNvPr id="178" name="Freccia giù 177">
              <a:extLst>
                <a:ext uri="{FF2B5EF4-FFF2-40B4-BE49-F238E27FC236}">
                  <a16:creationId xmlns:a16="http://schemas.microsoft.com/office/drawing/2014/main" id="{EDD312D2-86C6-1133-C2E7-FD8889B74D1C}"/>
                </a:ext>
              </a:extLst>
            </p:cNvPr>
            <p:cNvSpPr/>
            <p:nvPr/>
          </p:nvSpPr>
          <p:spPr>
            <a:xfrm rot="10800000">
              <a:off x="1481139" y="5530375"/>
              <a:ext cx="718420" cy="415343"/>
            </a:xfrm>
            <a:prstGeom prst="downArrow">
              <a:avLst>
                <a:gd name="adj1" fmla="val 40449"/>
                <a:gd name="adj2" fmla="val 50000"/>
              </a:avLst>
            </a:prstGeom>
            <a:gradFill flip="none" rotWithShape="1">
              <a:gsLst>
                <a:gs pos="31023">
                  <a:schemeClr val="bg1">
                    <a:lumMod val="75000"/>
                  </a:schemeClr>
                </a:gs>
                <a:gs pos="4000">
                  <a:schemeClr val="bg1">
                    <a:lumMod val="65000"/>
                  </a:schemeClr>
                </a:gs>
                <a:gs pos="65000">
                  <a:schemeClr val="bg1">
                    <a:lumMod val="85000"/>
                  </a:schemeClr>
                </a:gs>
                <a:gs pos="88000">
                  <a:schemeClr val="bg1">
                    <a:shade val="67500"/>
                    <a:satMod val="115000"/>
                    <a:alpha val="47781"/>
                    <a:lumMod val="4000"/>
                    <a:lumOff val="96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79" name="Gruppo 178">
              <a:extLst>
                <a:ext uri="{FF2B5EF4-FFF2-40B4-BE49-F238E27FC236}">
                  <a16:creationId xmlns:a16="http://schemas.microsoft.com/office/drawing/2014/main" id="{0F78EC42-7116-64E4-6CFD-EF2290E46DBB}"/>
                </a:ext>
              </a:extLst>
            </p:cNvPr>
            <p:cNvGrpSpPr/>
            <p:nvPr/>
          </p:nvGrpSpPr>
          <p:grpSpPr>
            <a:xfrm>
              <a:off x="511188" y="5547489"/>
              <a:ext cx="9337652" cy="1215398"/>
              <a:chOff x="511188" y="5547489"/>
              <a:chExt cx="9337652" cy="1215398"/>
            </a:xfrm>
          </p:grpSpPr>
          <p:sp>
            <p:nvSpPr>
              <p:cNvPr id="180" name="Rettangolo 179">
                <a:extLst>
                  <a:ext uri="{FF2B5EF4-FFF2-40B4-BE49-F238E27FC236}">
                    <a16:creationId xmlns:a16="http://schemas.microsoft.com/office/drawing/2014/main" id="{A4788351-23E1-DCD1-A83B-49F2DAE536AD}"/>
                  </a:ext>
                </a:extLst>
              </p:cNvPr>
              <p:cNvSpPr/>
              <p:nvPr/>
            </p:nvSpPr>
            <p:spPr>
              <a:xfrm>
                <a:off x="511188" y="6046309"/>
                <a:ext cx="9337652" cy="71657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1" name="CasellaDiTesto 180">
                <a:extLst>
                  <a:ext uri="{FF2B5EF4-FFF2-40B4-BE49-F238E27FC236}">
                    <a16:creationId xmlns:a16="http://schemas.microsoft.com/office/drawing/2014/main" id="{341C9F45-2687-E4AF-2CB1-18FC1EE09526}"/>
                  </a:ext>
                </a:extLst>
              </p:cNvPr>
              <p:cNvSpPr txBox="1"/>
              <p:nvPr/>
            </p:nvSpPr>
            <p:spPr>
              <a:xfrm>
                <a:off x="806538" y="6200350"/>
                <a:ext cx="1912718" cy="33374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800" b="1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Job recruitment service</a:t>
                </a:r>
              </a:p>
            </p:txBody>
          </p:sp>
          <p:sp>
            <p:nvSpPr>
              <p:cNvPr id="182" name="CasellaDiTesto 181">
                <a:extLst>
                  <a:ext uri="{FF2B5EF4-FFF2-40B4-BE49-F238E27FC236}">
                    <a16:creationId xmlns:a16="http://schemas.microsoft.com/office/drawing/2014/main" id="{CAA1598A-8AB3-2047-557C-52B3E5CC49BB}"/>
                  </a:ext>
                </a:extLst>
              </p:cNvPr>
              <p:cNvSpPr txBox="1"/>
              <p:nvPr/>
            </p:nvSpPr>
            <p:spPr>
              <a:xfrm>
                <a:off x="7036036" y="6177789"/>
                <a:ext cx="2319478" cy="333740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800" b="1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Fitness and Wellness service</a:t>
                </a:r>
              </a:p>
            </p:txBody>
          </p:sp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0192F732-4A66-9B00-0A90-A032040B7292}"/>
                  </a:ext>
                </a:extLst>
              </p:cNvPr>
              <p:cNvSpPr txBox="1"/>
              <p:nvPr/>
            </p:nvSpPr>
            <p:spPr>
              <a:xfrm>
                <a:off x="3921287" y="6189782"/>
                <a:ext cx="1912718" cy="190709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800" b="1" i="1" dirty="0" err="1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Administrative</a:t>
                </a:r>
                <a:r>
                  <a:rPr lang="it-IT" sz="1800" b="1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cs typeface="Times New Roman" panose="02020603050405020304" pitchFamily="18" charset="0"/>
                  </a:rPr>
                  <a:t> service</a:t>
                </a:r>
              </a:p>
            </p:txBody>
          </p:sp>
          <p:sp>
            <p:nvSpPr>
              <p:cNvPr id="184" name="Freccia giù 183">
                <a:extLst>
                  <a:ext uri="{FF2B5EF4-FFF2-40B4-BE49-F238E27FC236}">
                    <a16:creationId xmlns:a16="http://schemas.microsoft.com/office/drawing/2014/main" id="{2C04B2BD-56BB-DFA9-0D71-9942B185880E}"/>
                  </a:ext>
                </a:extLst>
              </p:cNvPr>
              <p:cNvSpPr/>
              <p:nvPr/>
            </p:nvSpPr>
            <p:spPr>
              <a:xfrm rot="10800000">
                <a:off x="4525971" y="5556162"/>
                <a:ext cx="718420" cy="415343"/>
              </a:xfrm>
              <a:prstGeom prst="downArrow">
                <a:avLst>
                  <a:gd name="adj1" fmla="val 40449"/>
                  <a:gd name="adj2" fmla="val 50000"/>
                </a:avLst>
              </a:prstGeom>
              <a:gradFill flip="none" rotWithShape="1">
                <a:gsLst>
                  <a:gs pos="31023">
                    <a:schemeClr val="bg1">
                      <a:lumMod val="75000"/>
                    </a:schemeClr>
                  </a:gs>
                  <a:gs pos="4000">
                    <a:schemeClr val="bg1">
                      <a:lumMod val="65000"/>
                    </a:schemeClr>
                  </a:gs>
                  <a:gs pos="65000">
                    <a:schemeClr val="bg1">
                      <a:lumMod val="85000"/>
                    </a:schemeClr>
                  </a:gs>
                  <a:gs pos="88000">
                    <a:schemeClr val="bg1">
                      <a:shade val="67500"/>
                      <a:satMod val="115000"/>
                      <a:alpha val="47781"/>
                      <a:lumMod val="4000"/>
                      <a:lumOff val="9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Freccia giù 184">
                <a:extLst>
                  <a:ext uri="{FF2B5EF4-FFF2-40B4-BE49-F238E27FC236}">
                    <a16:creationId xmlns:a16="http://schemas.microsoft.com/office/drawing/2014/main" id="{9538C1B2-1BD5-9F01-43A1-4CCE675A19AE}"/>
                  </a:ext>
                </a:extLst>
              </p:cNvPr>
              <p:cNvSpPr/>
              <p:nvPr/>
            </p:nvSpPr>
            <p:spPr>
              <a:xfrm rot="10800000">
                <a:off x="7878837" y="5547489"/>
                <a:ext cx="718420" cy="415343"/>
              </a:xfrm>
              <a:prstGeom prst="downArrow">
                <a:avLst>
                  <a:gd name="adj1" fmla="val 40449"/>
                  <a:gd name="adj2" fmla="val 50000"/>
                </a:avLst>
              </a:prstGeom>
              <a:gradFill flip="none" rotWithShape="1">
                <a:gsLst>
                  <a:gs pos="31023">
                    <a:schemeClr val="bg1">
                      <a:lumMod val="75000"/>
                    </a:schemeClr>
                  </a:gs>
                  <a:gs pos="4000">
                    <a:schemeClr val="bg1">
                      <a:lumMod val="65000"/>
                    </a:schemeClr>
                  </a:gs>
                  <a:gs pos="65000">
                    <a:schemeClr val="bg1">
                      <a:lumMod val="85000"/>
                    </a:schemeClr>
                  </a:gs>
                  <a:gs pos="88000">
                    <a:schemeClr val="bg1">
                      <a:shade val="67500"/>
                      <a:satMod val="115000"/>
                      <a:alpha val="47781"/>
                      <a:lumMod val="4000"/>
                      <a:lumOff val="96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86" name="Google Shape;538;p42">
            <a:extLst>
              <a:ext uri="{FF2B5EF4-FFF2-40B4-BE49-F238E27FC236}">
                <a16:creationId xmlns:a16="http://schemas.microsoft.com/office/drawing/2014/main" id="{1656D070-E856-7EAF-1A31-7170F6BF5DAE}"/>
              </a:ext>
            </a:extLst>
          </p:cNvPr>
          <p:cNvSpPr txBox="1"/>
          <p:nvPr/>
        </p:nvSpPr>
        <p:spPr>
          <a:xfrm>
            <a:off x="923082" y="5444856"/>
            <a:ext cx="5454522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</a:pPr>
            <a:r>
              <a:rPr lang="it-IT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/>
                <a:ea typeface="DM Sans"/>
                <a:cs typeface="DM Sans"/>
                <a:sym typeface="DM Sans"/>
              </a:rPr>
              <a:t>BENEFITS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AutoNum type="arabicPeriod"/>
            </a:pPr>
            <a:r>
              <a:rPr lang="it-IT" sz="2400" b="0" i="0" u="none" strike="noStrike" cap="none" dirty="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Real time </a:t>
            </a:r>
            <a:r>
              <a:rPr lang="it-IT" sz="2400" b="0" i="0" u="none" strike="noStrike" cap="none" dirty="0" err="1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identity</a:t>
            </a:r>
            <a:r>
              <a:rPr lang="it-IT" sz="2400" b="0" i="0" u="none" strike="noStrike" cap="none" dirty="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it-IT" sz="2400" b="0" i="0" u="none" strike="noStrike" cap="none" dirty="0" err="1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verification</a:t>
            </a:r>
            <a:r>
              <a:rPr lang="it-IT" sz="2400" b="0" i="0" u="none" strike="noStrike" cap="none" dirty="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it-IT" sz="2400" dirty="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&amp; authentication </a:t>
            </a:r>
            <a:r>
              <a:rPr lang="it-IT" sz="2400" dirty="0" err="1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process</a:t>
            </a:r>
            <a:endParaRPr lang="it-IT" sz="2400" b="0" i="0" u="none" strike="noStrike" cap="none" dirty="0">
              <a:solidFill>
                <a:srgbClr val="82828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AutoNum type="arabicPeriod"/>
            </a:pPr>
            <a:r>
              <a:rPr lang="en" sz="2400" b="0" i="0" u="none" strike="noStrike" cap="none" dirty="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Improved overall user experience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AutoNum type="arabicPeriod"/>
            </a:pPr>
            <a:r>
              <a:rPr lang="en" sz="2400" dirty="0">
                <a:solidFill>
                  <a:srgbClr val="828282"/>
                </a:solidFill>
                <a:latin typeface="DM Sans"/>
                <a:sym typeface="DM Sans"/>
              </a:rPr>
              <a:t>Fully </a:t>
            </a:r>
            <a:r>
              <a:rPr lang="en" sz="2400" dirty="0" err="1">
                <a:solidFill>
                  <a:srgbClr val="828282"/>
                </a:solidFill>
                <a:latin typeface="DM Sans"/>
                <a:sym typeface="DM Sans"/>
              </a:rPr>
              <a:t>digiti</a:t>
            </a:r>
            <a:r>
              <a:rPr lang="it-IT" sz="2400" dirty="0">
                <a:solidFill>
                  <a:srgbClr val="828282"/>
                </a:solidFill>
                <a:latin typeface="DM Sans"/>
                <a:sym typeface="DM Sans"/>
              </a:rPr>
              <a:t>s</a:t>
            </a:r>
            <a:r>
              <a:rPr lang="en" sz="2400" dirty="0">
                <a:solidFill>
                  <a:srgbClr val="828282"/>
                </a:solidFill>
                <a:latin typeface="DM Sans"/>
                <a:sym typeface="DM Sans"/>
              </a:rPr>
              <a:t>ed processes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2800"/>
              <a:buFont typeface="DM Sans"/>
              <a:buAutoNum type="arabicPeriod"/>
            </a:pPr>
            <a:r>
              <a:rPr lang="en" sz="2400" dirty="0">
                <a:solidFill>
                  <a:srgbClr val="828282"/>
                </a:solidFill>
                <a:latin typeface="DM Sans"/>
                <a:sym typeface="DM Sans"/>
              </a:rPr>
              <a:t>Reduced user onboarding time and costs</a:t>
            </a:r>
            <a:endParaRPr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A12D4B-77F6-3BE7-854D-B82D543C6601}"/>
              </a:ext>
            </a:extLst>
          </p:cNvPr>
          <p:cNvSpPr txBox="1"/>
          <p:nvPr/>
        </p:nvSpPr>
        <p:spPr>
          <a:xfrm>
            <a:off x="588650" y="2328493"/>
            <a:ext cx="794816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Identity: </a:t>
            </a:r>
          </a:p>
          <a:p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 </a:t>
            </a:r>
          </a:p>
          <a:p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Who a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person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 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is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, or the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qualities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 of a 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person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or group 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that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make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them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different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from 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others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.</a:t>
            </a:r>
          </a:p>
        </p:txBody>
      </p:sp>
      <p:sp>
        <p:nvSpPr>
          <p:cNvPr id="193" name="CasellaDiTesto 192">
            <a:extLst>
              <a:ext uri="{FF2B5EF4-FFF2-40B4-BE49-F238E27FC236}">
                <a16:creationId xmlns:a16="http://schemas.microsoft.com/office/drawing/2014/main" id="{579FCFD0-85DA-2F8B-0136-7CFEF2736476}"/>
              </a:ext>
            </a:extLst>
          </p:cNvPr>
          <p:cNvSpPr txBox="1"/>
          <p:nvPr/>
        </p:nvSpPr>
        <p:spPr>
          <a:xfrm>
            <a:off x="556157" y="4031492"/>
            <a:ext cx="794816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Digital Identity:</a:t>
            </a:r>
          </a:p>
          <a:p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77"/>
            </a:endParaRPr>
          </a:p>
          <a:p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Is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the body of information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about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an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individual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,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organization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or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electronic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device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that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exists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online.</a:t>
            </a:r>
          </a:p>
        </p:txBody>
      </p:sp>
    </p:spTree>
    <p:extLst>
      <p:ext uri="{BB962C8B-B14F-4D97-AF65-F5344CB8AC3E}">
        <p14:creationId xmlns:p14="http://schemas.microsoft.com/office/powerpoint/2010/main" val="20112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86" grpId="0"/>
      <p:bldP spid="3" grpId="0" animBg="1"/>
      <p:bldP spid="1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DM Sans"/>
              <a:buNone/>
            </a:pPr>
            <a:r>
              <a:rPr lang="it-IT" dirty="0">
                <a:solidFill>
                  <a:schemeClr val="accent1"/>
                </a:solidFill>
              </a:rPr>
              <a:t>Identity and Access Management (IAM)</a:t>
            </a:r>
            <a:endParaRPr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endParaRPr dirty="0"/>
          </a:p>
        </p:txBody>
      </p:sp>
      <p:sp>
        <p:nvSpPr>
          <p:cNvPr id="826" name="Google Shape;826;p6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C5D230-E088-E244-229A-2F785446E5CB}"/>
              </a:ext>
            </a:extLst>
          </p:cNvPr>
          <p:cNvSpPr txBox="1"/>
          <p:nvPr/>
        </p:nvSpPr>
        <p:spPr>
          <a:xfrm>
            <a:off x="239351" y="2005248"/>
            <a:ext cx="2258548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Identity and Access Management: </a:t>
            </a:r>
          </a:p>
          <a:p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 </a:t>
            </a:r>
          </a:p>
          <a:p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the discipline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that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enables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the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right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individuals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to access the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right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resources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the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right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time for the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right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reasons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70EEA4-CDFD-1119-1C86-0341336201F4}"/>
              </a:ext>
            </a:extLst>
          </p:cNvPr>
          <p:cNvSpPr txBox="1"/>
          <p:nvPr/>
        </p:nvSpPr>
        <p:spPr>
          <a:xfrm>
            <a:off x="243210" y="3974562"/>
            <a:ext cx="14114042" cy="1384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Q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: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Why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do I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need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IAM?</a:t>
            </a:r>
          </a:p>
          <a:p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A: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You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need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 to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provide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online 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security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and to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increase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productivity</a:t>
            </a:r>
            <a:br>
              <a:rPr lang="it-IT" sz="2800" dirty="0">
                <a:latin typeface="DM Sans" pitchFamily="2" charset="77"/>
              </a:rPr>
            </a:br>
            <a:endParaRPr lang="it-IT" sz="2800" dirty="0">
              <a:latin typeface="DM Sans" pitchFamily="2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3BA97C-D8A3-5F31-F59F-E33C93B1258C}"/>
              </a:ext>
            </a:extLst>
          </p:cNvPr>
          <p:cNvSpPr txBox="1"/>
          <p:nvPr/>
        </p:nvSpPr>
        <p:spPr>
          <a:xfrm>
            <a:off x="235593" y="5814671"/>
            <a:ext cx="8463575" cy="95410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Q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: How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does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 work?</a:t>
            </a:r>
          </a:p>
          <a:p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A: IAM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solutions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generally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perform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two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tasks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F49228-EC68-23B0-638B-ED2746935AC6}"/>
              </a:ext>
            </a:extLst>
          </p:cNvPr>
          <p:cNvSpPr txBox="1"/>
          <p:nvPr/>
        </p:nvSpPr>
        <p:spPr>
          <a:xfrm>
            <a:off x="243210" y="7599320"/>
            <a:ext cx="7107832" cy="1384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Q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: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What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does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 do?</a:t>
            </a:r>
          </a:p>
          <a:p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A: IAM systems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provide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these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core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functionality</a:t>
            </a:r>
            <a:endParaRPr lang="it-IT" sz="2800" i="1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77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91EBB82-BE79-7032-76DD-59A2EE3FFABC}"/>
              </a:ext>
            </a:extLst>
          </p:cNvPr>
          <p:cNvGrpSpPr/>
          <p:nvPr/>
        </p:nvGrpSpPr>
        <p:grpSpPr>
          <a:xfrm>
            <a:off x="10256188" y="5911563"/>
            <a:ext cx="7101840" cy="744126"/>
            <a:chOff x="9387840" y="4937760"/>
            <a:chExt cx="7101840" cy="744126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B0E1F4EA-0ADB-1097-CAE1-6CBB8ABBBA5F}"/>
                </a:ext>
              </a:extLst>
            </p:cNvPr>
            <p:cNvSpPr/>
            <p:nvPr/>
          </p:nvSpPr>
          <p:spPr>
            <a:xfrm>
              <a:off x="9387840" y="4953958"/>
              <a:ext cx="3190240" cy="72792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AUTHENTICATION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20012A66-D419-9C6E-1C66-5499E4E92250}"/>
                </a:ext>
              </a:extLst>
            </p:cNvPr>
            <p:cNvSpPr/>
            <p:nvPr/>
          </p:nvSpPr>
          <p:spPr>
            <a:xfrm>
              <a:off x="13299440" y="4937760"/>
              <a:ext cx="3190240" cy="72792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AUTHORIZATION</a:t>
              </a:r>
            </a:p>
          </p:txBody>
        </p:sp>
        <p:sp>
          <p:nvSpPr>
            <p:cNvPr id="3" name="Più 2">
              <a:extLst>
                <a:ext uri="{FF2B5EF4-FFF2-40B4-BE49-F238E27FC236}">
                  <a16:creationId xmlns:a16="http://schemas.microsoft.com/office/drawing/2014/main" id="{5551E283-01C5-1A01-08A1-FBE7F6D6568D}"/>
                </a:ext>
              </a:extLst>
            </p:cNvPr>
            <p:cNvSpPr/>
            <p:nvPr/>
          </p:nvSpPr>
          <p:spPr>
            <a:xfrm>
              <a:off x="12791443" y="5137206"/>
              <a:ext cx="304797" cy="386242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21BD8AF8-18F9-DB09-6ED0-0357B1465244}"/>
              </a:ext>
            </a:extLst>
          </p:cNvPr>
          <p:cNvSpPr/>
          <p:nvPr/>
        </p:nvSpPr>
        <p:spPr>
          <a:xfrm>
            <a:off x="9143665" y="6182096"/>
            <a:ext cx="548640" cy="2338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A4635649-4F2F-3972-98B4-9D6C5245AAF2}"/>
              </a:ext>
            </a:extLst>
          </p:cNvPr>
          <p:cNvGrpSpPr/>
          <p:nvPr/>
        </p:nvGrpSpPr>
        <p:grpSpPr>
          <a:xfrm>
            <a:off x="8244508" y="7579053"/>
            <a:ext cx="14601503" cy="2076547"/>
            <a:chOff x="7394377" y="5594637"/>
            <a:chExt cx="14601503" cy="2076547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D13BBAA8-D203-F939-7445-03313094158B}"/>
                </a:ext>
              </a:extLst>
            </p:cNvPr>
            <p:cNvGrpSpPr/>
            <p:nvPr/>
          </p:nvGrpSpPr>
          <p:grpSpPr>
            <a:xfrm>
              <a:off x="9791822" y="5639184"/>
              <a:ext cx="2011680" cy="2032000"/>
              <a:chOff x="9791822" y="5639184"/>
              <a:chExt cx="2011680" cy="2032000"/>
            </a:xfrm>
          </p:grpSpPr>
          <p:sp>
            <p:nvSpPr>
              <p:cNvPr id="26" name="Anello 25">
                <a:extLst>
                  <a:ext uri="{FF2B5EF4-FFF2-40B4-BE49-F238E27FC236}">
                    <a16:creationId xmlns:a16="http://schemas.microsoft.com/office/drawing/2014/main" id="{ACDD0AA6-FDA2-C18D-CCA4-5696A40B563D}"/>
                  </a:ext>
                </a:extLst>
              </p:cNvPr>
              <p:cNvSpPr/>
              <p:nvPr/>
            </p:nvSpPr>
            <p:spPr>
              <a:xfrm>
                <a:off x="9791822" y="5639184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8F974F9A-E9BA-1EE6-CBE5-FACAE0767D35}"/>
                  </a:ext>
                </a:extLst>
              </p:cNvPr>
              <p:cNvSpPr txBox="1"/>
              <p:nvPr/>
            </p:nvSpPr>
            <p:spPr>
              <a:xfrm>
                <a:off x="9860717" y="6241306"/>
                <a:ext cx="179323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PROVISIONING AND DEPROVISIONING USERS</a:t>
                </a:r>
                <a:endParaRPr lang="it-IT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94F058F1-288D-40DE-150C-E4F31C6C9AFB}"/>
                </a:ext>
              </a:extLst>
            </p:cNvPr>
            <p:cNvGrpSpPr/>
            <p:nvPr/>
          </p:nvGrpSpPr>
          <p:grpSpPr>
            <a:xfrm>
              <a:off x="12331192" y="5639184"/>
              <a:ext cx="2011680" cy="2032000"/>
              <a:chOff x="12331192" y="5639184"/>
              <a:chExt cx="2011680" cy="2032000"/>
            </a:xfrm>
          </p:grpSpPr>
          <p:sp>
            <p:nvSpPr>
              <p:cNvPr id="27" name="Anello 26">
                <a:extLst>
                  <a:ext uri="{FF2B5EF4-FFF2-40B4-BE49-F238E27FC236}">
                    <a16:creationId xmlns:a16="http://schemas.microsoft.com/office/drawing/2014/main" id="{8609B937-C0AA-892D-B0A4-AF735EC475A2}"/>
                  </a:ext>
                </a:extLst>
              </p:cNvPr>
              <p:cNvSpPr/>
              <p:nvPr/>
            </p:nvSpPr>
            <p:spPr>
              <a:xfrm>
                <a:off x="12331192" y="5639184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02B78961-1C00-9AFC-3636-F7EBF9D042D5}"/>
                  </a:ext>
                </a:extLst>
              </p:cNvPr>
              <p:cNvSpPr txBox="1"/>
              <p:nvPr/>
            </p:nvSpPr>
            <p:spPr>
              <a:xfrm>
                <a:off x="12456285" y="6456749"/>
                <a:ext cx="18262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AUTHENTICATING USERS</a:t>
                </a:r>
                <a:endParaRPr lang="it-IT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597B00F3-1C6C-97F5-7EEC-3CFC7C9B2FCF}"/>
                </a:ext>
              </a:extLst>
            </p:cNvPr>
            <p:cNvGrpSpPr/>
            <p:nvPr/>
          </p:nvGrpSpPr>
          <p:grpSpPr>
            <a:xfrm>
              <a:off x="14870562" y="5639184"/>
              <a:ext cx="2011680" cy="2032000"/>
              <a:chOff x="14870562" y="5639184"/>
              <a:chExt cx="2011680" cy="2032000"/>
            </a:xfrm>
          </p:grpSpPr>
          <p:sp>
            <p:nvSpPr>
              <p:cNvPr id="28" name="Anello 27">
                <a:extLst>
                  <a:ext uri="{FF2B5EF4-FFF2-40B4-BE49-F238E27FC236}">
                    <a16:creationId xmlns:a16="http://schemas.microsoft.com/office/drawing/2014/main" id="{EAF85AB1-61CF-E763-75DC-62835A466288}"/>
                  </a:ext>
                </a:extLst>
              </p:cNvPr>
              <p:cNvSpPr/>
              <p:nvPr/>
            </p:nvSpPr>
            <p:spPr>
              <a:xfrm>
                <a:off x="14870562" y="5639184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73DF00A1-5671-B59A-9710-7F80BF5879AD}"/>
                  </a:ext>
                </a:extLst>
              </p:cNvPr>
              <p:cNvSpPr txBox="1"/>
              <p:nvPr/>
            </p:nvSpPr>
            <p:spPr>
              <a:xfrm>
                <a:off x="15023262" y="6393574"/>
                <a:ext cx="16205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AUTHORIZING USERS</a:t>
                </a:r>
                <a:endParaRPr lang="it-IT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4F15FEDF-F815-9320-962A-57556F210D6F}"/>
                </a:ext>
              </a:extLst>
            </p:cNvPr>
            <p:cNvGrpSpPr/>
            <p:nvPr/>
          </p:nvGrpSpPr>
          <p:grpSpPr>
            <a:xfrm>
              <a:off x="17401989" y="5594638"/>
              <a:ext cx="2037072" cy="2032000"/>
              <a:chOff x="17401989" y="5594638"/>
              <a:chExt cx="2037072" cy="2032000"/>
            </a:xfrm>
          </p:grpSpPr>
          <p:sp>
            <p:nvSpPr>
              <p:cNvPr id="29" name="Anello 28">
                <a:extLst>
                  <a:ext uri="{FF2B5EF4-FFF2-40B4-BE49-F238E27FC236}">
                    <a16:creationId xmlns:a16="http://schemas.microsoft.com/office/drawing/2014/main" id="{1D53D9C9-DC03-CC79-7BD1-72C01139E5F7}"/>
                  </a:ext>
                </a:extLst>
              </p:cNvPr>
              <p:cNvSpPr/>
              <p:nvPr/>
            </p:nvSpPr>
            <p:spPr>
              <a:xfrm>
                <a:off x="17427381" y="5594638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80C2D537-0047-00A9-ACBD-AE9BA549D65F}"/>
                  </a:ext>
                </a:extLst>
              </p:cNvPr>
              <p:cNvSpPr txBox="1"/>
              <p:nvPr/>
            </p:nvSpPr>
            <p:spPr>
              <a:xfrm>
                <a:off x="17401989" y="6373143"/>
                <a:ext cx="201168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REPORTING</a:t>
                </a:r>
                <a:endParaRPr lang="it-IT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CB293E6A-7AD6-997C-FD5F-2C06A1AAC2DA}"/>
                </a:ext>
              </a:extLst>
            </p:cNvPr>
            <p:cNvGrpSpPr/>
            <p:nvPr/>
          </p:nvGrpSpPr>
          <p:grpSpPr>
            <a:xfrm>
              <a:off x="19984200" y="5639184"/>
              <a:ext cx="2011680" cy="2032000"/>
              <a:chOff x="19984200" y="5639184"/>
              <a:chExt cx="2011680" cy="2032000"/>
            </a:xfrm>
          </p:grpSpPr>
          <p:sp>
            <p:nvSpPr>
              <p:cNvPr id="30" name="Anello 29">
                <a:extLst>
                  <a:ext uri="{FF2B5EF4-FFF2-40B4-BE49-F238E27FC236}">
                    <a16:creationId xmlns:a16="http://schemas.microsoft.com/office/drawing/2014/main" id="{22C0BFF1-6B16-CBE3-6070-05B11AC11921}"/>
                  </a:ext>
                </a:extLst>
              </p:cNvPr>
              <p:cNvSpPr/>
              <p:nvPr/>
            </p:nvSpPr>
            <p:spPr>
              <a:xfrm>
                <a:off x="19984200" y="5639184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7B514E6E-61F6-5443-A845-C6F5947BE3BD}"/>
                  </a:ext>
                </a:extLst>
              </p:cNvPr>
              <p:cNvSpPr txBox="1"/>
              <p:nvPr/>
            </p:nvSpPr>
            <p:spPr>
              <a:xfrm>
                <a:off x="20134538" y="6456749"/>
                <a:ext cx="174799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SINGLE SIGN ON</a:t>
                </a:r>
                <a:endParaRPr lang="it-IT" sz="1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4CCBBE91-C458-37AF-60CA-FA6412F800A6}"/>
                </a:ext>
              </a:extLst>
            </p:cNvPr>
            <p:cNvGrpSpPr/>
            <p:nvPr/>
          </p:nvGrpSpPr>
          <p:grpSpPr>
            <a:xfrm>
              <a:off x="7394377" y="5594637"/>
              <a:ext cx="2011680" cy="2032000"/>
              <a:chOff x="7394377" y="5594637"/>
              <a:chExt cx="2011680" cy="2032000"/>
            </a:xfrm>
          </p:grpSpPr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3F2764D-B0D2-7C56-10D9-35E5E8C410A3}"/>
                  </a:ext>
                </a:extLst>
              </p:cNvPr>
              <p:cNvSpPr txBox="1"/>
              <p:nvPr/>
            </p:nvSpPr>
            <p:spPr>
              <a:xfrm>
                <a:off x="7849037" y="6241306"/>
                <a:ext cx="110236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MANAGE USER IDENTITY</a:t>
                </a:r>
              </a:p>
            </p:txBody>
          </p:sp>
          <p:sp>
            <p:nvSpPr>
              <p:cNvPr id="41" name="Anello 40">
                <a:extLst>
                  <a:ext uri="{FF2B5EF4-FFF2-40B4-BE49-F238E27FC236}">
                    <a16:creationId xmlns:a16="http://schemas.microsoft.com/office/drawing/2014/main" id="{29E19255-9D78-0D94-B162-952EC4716181}"/>
                  </a:ext>
                </a:extLst>
              </p:cNvPr>
              <p:cNvSpPr/>
              <p:nvPr/>
            </p:nvSpPr>
            <p:spPr>
              <a:xfrm>
                <a:off x="7394377" y="5594637"/>
                <a:ext cx="2011680" cy="2032000"/>
              </a:xfrm>
              <a:prstGeom prst="donut">
                <a:avLst>
                  <a:gd name="adj" fmla="val 6818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p:grpSp>
      </p:grpSp>
      <p:sp>
        <p:nvSpPr>
          <p:cNvPr id="45" name="Freccia destra 44">
            <a:extLst>
              <a:ext uri="{FF2B5EF4-FFF2-40B4-BE49-F238E27FC236}">
                <a16:creationId xmlns:a16="http://schemas.microsoft.com/office/drawing/2014/main" id="{23D11B52-DE99-CFAA-8D6C-E46FF6C950B6}"/>
              </a:ext>
            </a:extLst>
          </p:cNvPr>
          <p:cNvSpPr/>
          <p:nvPr/>
        </p:nvSpPr>
        <p:spPr>
          <a:xfrm>
            <a:off x="7518890" y="8468900"/>
            <a:ext cx="548640" cy="2338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607764CA-F985-59A1-5A49-E19AE1CBF57B}"/>
              </a:ext>
            </a:extLst>
          </p:cNvPr>
          <p:cNvSpPr txBox="1"/>
          <p:nvPr/>
        </p:nvSpPr>
        <p:spPr>
          <a:xfrm>
            <a:off x="239351" y="10578964"/>
            <a:ext cx="10560038" cy="1384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Q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: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What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technology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should</a:t>
            </a:r>
            <a:r>
              <a:rPr lang="it-IT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 support?</a:t>
            </a:r>
          </a:p>
          <a:p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A: Standard or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technology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all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IAM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solutions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are </a:t>
            </a:r>
            <a:r>
              <a:rPr lang="it-IT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expected</a:t>
            </a:r>
            <a:r>
              <a:rPr lang="it-IT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to support are </a:t>
            </a: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65AAA329-1EB8-85CC-35BF-B1515B9E6D22}"/>
              </a:ext>
            </a:extLst>
          </p:cNvPr>
          <p:cNvGrpSpPr/>
          <p:nvPr/>
        </p:nvGrpSpPr>
        <p:grpSpPr>
          <a:xfrm>
            <a:off x="12653633" y="10630288"/>
            <a:ext cx="7101840" cy="744126"/>
            <a:chOff x="9387840" y="4937760"/>
            <a:chExt cx="7101840" cy="744126"/>
          </a:xfrm>
        </p:grpSpPr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id="{138C4923-0E05-34CF-C7F2-8699949E1C9B}"/>
                </a:ext>
              </a:extLst>
            </p:cNvPr>
            <p:cNvSpPr/>
            <p:nvPr/>
          </p:nvSpPr>
          <p:spPr>
            <a:xfrm>
              <a:off x="9387840" y="4953958"/>
              <a:ext cx="3190240" cy="72792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SAML</a:t>
              </a:r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id="{E2BD00CA-DE0D-F494-0D6B-BAE625AC5E3F}"/>
                </a:ext>
              </a:extLst>
            </p:cNvPr>
            <p:cNvSpPr/>
            <p:nvPr/>
          </p:nvSpPr>
          <p:spPr>
            <a:xfrm>
              <a:off x="13299440" y="4937760"/>
              <a:ext cx="3190240" cy="72792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OIDC</a:t>
              </a:r>
            </a:p>
          </p:txBody>
        </p:sp>
        <p:sp>
          <p:nvSpPr>
            <p:cNvPr id="57" name="Più 56">
              <a:extLst>
                <a:ext uri="{FF2B5EF4-FFF2-40B4-BE49-F238E27FC236}">
                  <a16:creationId xmlns:a16="http://schemas.microsoft.com/office/drawing/2014/main" id="{3EF7E6F1-D4C4-CF82-A121-25344F294C76}"/>
                </a:ext>
              </a:extLst>
            </p:cNvPr>
            <p:cNvSpPr/>
            <p:nvPr/>
          </p:nvSpPr>
          <p:spPr>
            <a:xfrm>
              <a:off x="12791443" y="5137206"/>
              <a:ext cx="304797" cy="386242"/>
            </a:xfrm>
            <a:prstGeom prst="mathPlu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8" name="Freccia destra 57">
            <a:extLst>
              <a:ext uri="{FF2B5EF4-FFF2-40B4-BE49-F238E27FC236}">
                <a16:creationId xmlns:a16="http://schemas.microsoft.com/office/drawing/2014/main" id="{680FE96A-A8FA-B268-5860-4E3146575E15}"/>
              </a:ext>
            </a:extLst>
          </p:cNvPr>
          <p:cNvSpPr/>
          <p:nvPr/>
        </p:nvSpPr>
        <p:spPr>
          <a:xfrm>
            <a:off x="11541110" y="10900821"/>
            <a:ext cx="548640" cy="2338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88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5" grpId="0" animBg="1"/>
      <p:bldP spid="45" grpId="0" animBg="1"/>
      <p:bldP spid="53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6723FAC-61EC-FDDE-7111-A38889E25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16DBA8A-E8CD-15D5-2EFB-B1415863C4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EE0CDBB-D2C2-0140-0D80-B83242882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Federated</a:t>
            </a:r>
            <a:r>
              <a:rPr lang="it-IT" dirty="0"/>
              <a:t> Identity Management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24DB42-4AA0-FCA7-941E-973FB92D5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85" y="4099268"/>
            <a:ext cx="13775830" cy="68294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D9305F-B149-9E7F-6576-52B48D826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6507" y="6564259"/>
            <a:ext cx="3456507" cy="2087371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43F849-D41C-0033-4E87-8B56E257A750}"/>
              </a:ext>
            </a:extLst>
          </p:cNvPr>
          <p:cNvGrpSpPr/>
          <p:nvPr/>
        </p:nvGrpSpPr>
        <p:grpSpPr>
          <a:xfrm>
            <a:off x="-2966027" y="9124950"/>
            <a:ext cx="1635991" cy="2087371"/>
            <a:chOff x="11201400" y="5848350"/>
            <a:chExt cx="1981200" cy="23368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387BB25-E9DA-538D-0305-C089B836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400" y="5848350"/>
              <a:ext cx="1981200" cy="2019300"/>
            </a:xfrm>
            <a:prstGeom prst="rect">
              <a:avLst/>
            </a:prstGeom>
          </p:spPr>
        </p:pic>
        <p:pic>
          <p:nvPicPr>
            <p:cNvPr id="11" name="Immagine 1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41A7C1B-7746-930A-51AA-3BC98482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400" y="7867650"/>
              <a:ext cx="1905000" cy="317500"/>
            </a:xfrm>
            <a:prstGeom prst="rect">
              <a:avLst/>
            </a:prstGeom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94FE26-4582-BAD6-32DE-0FDC32D58C1B}"/>
              </a:ext>
            </a:extLst>
          </p:cNvPr>
          <p:cNvSpPr txBox="1"/>
          <p:nvPr/>
        </p:nvSpPr>
        <p:spPr>
          <a:xfrm>
            <a:off x="239351" y="2005248"/>
            <a:ext cx="2258548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Federated</a:t>
            </a:r>
            <a:r>
              <a:rPr lang="it-IT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Identity Management: </a:t>
            </a:r>
            <a:endParaRPr lang="it-IT" sz="3200" i="1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77"/>
            </a:endParaRPr>
          </a:p>
          <a:p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an arrangement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between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multiple partners (domains)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that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enables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their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users to use the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same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identification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data (Digital Identity) to access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all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their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networks.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These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partners are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also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known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as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DM Sans" pitchFamily="2" charset="77"/>
              </a:rPr>
              <a:t> Trust Domains.</a:t>
            </a:r>
          </a:p>
        </p:txBody>
      </p:sp>
    </p:spTree>
    <p:extLst>
      <p:ext uri="{BB962C8B-B14F-4D97-AF65-F5344CB8AC3E}">
        <p14:creationId xmlns:p14="http://schemas.microsoft.com/office/powerpoint/2010/main" val="4036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E959DAC-3B04-A05A-1631-EBCC63367E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824F3B7-3F6F-DE7A-C9C1-31F36303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EGI Federation, EGI Community and Access policies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342E66-20B5-6C1F-5995-3C7090CA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049" y="1627783"/>
            <a:ext cx="14861805" cy="6423602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1E2D9A-5813-4DD0-76A8-0D7FC0D9A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641" y="8820998"/>
            <a:ext cx="11264900" cy="2755900"/>
          </a:xfrm>
          <a:prstGeom prst="rect">
            <a:avLst/>
          </a:prstGeom>
        </p:spPr>
      </p:pic>
      <p:sp>
        <p:nvSpPr>
          <p:cNvPr id="12" name="Google Shape;547;p43">
            <a:extLst>
              <a:ext uri="{FF2B5EF4-FFF2-40B4-BE49-F238E27FC236}">
                <a16:creationId xmlns:a16="http://schemas.microsoft.com/office/drawing/2014/main" id="{B2686942-295D-8AA9-A682-E806DCC281A1}"/>
              </a:ext>
            </a:extLst>
          </p:cNvPr>
          <p:cNvSpPr txBox="1"/>
          <p:nvPr/>
        </p:nvSpPr>
        <p:spPr>
          <a:xfrm>
            <a:off x="678543" y="4953800"/>
            <a:ext cx="7128417" cy="47458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828282"/>
              </a:buClr>
              <a:buSzPts val="2800"/>
            </a:pPr>
            <a: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EGI is a federation of computing and storage resource providers united by a mission to support research and development. </a:t>
            </a:r>
            <a:b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</a:br>
            <a:b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</a:br>
            <a: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The EGI Federation is governed by its participants represented in the EGI C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o</a:t>
            </a:r>
            <a:r>
              <a:rPr lang="en" sz="2800" dirty="0" err="1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uncil</a:t>
            </a:r>
            <a: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 and coordinated by the EGI F</a:t>
            </a:r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o</a:t>
            </a:r>
            <a:r>
              <a:rPr lang="en" sz="2800" dirty="0" err="1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undation</a:t>
            </a:r>
            <a:r>
              <a:rPr lang="en" sz="2800" dirty="0">
                <a:solidFill>
                  <a:schemeClr val="bg1">
                    <a:lumMod val="50000"/>
                  </a:schemeClr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. </a:t>
            </a:r>
            <a:endParaRPr sz="2800" dirty="0">
              <a:solidFill>
                <a:schemeClr val="bg1">
                  <a:lumMod val="50000"/>
                </a:schemeClr>
              </a:solidFill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833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96"/>
          <p:cNvSpPr txBox="1">
            <a:spLocks noGrp="1"/>
          </p:cNvSpPr>
          <p:nvPr>
            <p:ph type="title"/>
          </p:nvPr>
        </p:nvSpPr>
        <p:spPr>
          <a:xfrm>
            <a:off x="2564146" y="371253"/>
            <a:ext cx="21031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 dirty="0"/>
              <a:t>EGI Authentication and Authorization </a:t>
            </a:r>
            <a:br>
              <a:rPr lang="en" dirty="0"/>
            </a:br>
            <a:r>
              <a:rPr lang="en" dirty="0"/>
              <a:t>Infrastructure</a:t>
            </a:r>
            <a:endParaRPr dirty="0"/>
          </a:p>
        </p:txBody>
      </p:sp>
      <p:sp>
        <p:nvSpPr>
          <p:cNvPr id="1270" name="Google Shape;1270;p96"/>
          <p:cNvSpPr txBox="1">
            <a:spLocks noGrp="1"/>
          </p:cNvSpPr>
          <p:nvPr>
            <p:ph type="body" idx="2"/>
          </p:nvPr>
        </p:nvSpPr>
        <p:spPr>
          <a:xfrm>
            <a:off x="2086903" y="2907767"/>
            <a:ext cx="7543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en" dirty="0"/>
              <a:t>Check-in</a:t>
            </a:r>
            <a:endParaRPr dirty="0"/>
          </a:p>
        </p:txBody>
      </p:sp>
      <p:sp>
        <p:nvSpPr>
          <p:cNvPr id="1271" name="Google Shape;1271;p96"/>
          <p:cNvSpPr txBox="1">
            <a:spLocks noGrp="1"/>
          </p:cNvSpPr>
          <p:nvPr>
            <p:ph type="body" idx="3"/>
          </p:nvPr>
        </p:nvSpPr>
        <p:spPr>
          <a:xfrm>
            <a:off x="2086903" y="3777639"/>
            <a:ext cx="941237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" dirty="0"/>
              <a:t>Identity and Access Management Proxy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endParaRPr dirty="0"/>
          </a:p>
        </p:txBody>
      </p:sp>
      <p:sp>
        <p:nvSpPr>
          <p:cNvPr id="1272" name="Google Shape;1272;p96"/>
          <p:cNvSpPr txBox="1">
            <a:spLocks noGrp="1"/>
          </p:cNvSpPr>
          <p:nvPr>
            <p:ph type="body" idx="4"/>
          </p:nvPr>
        </p:nvSpPr>
        <p:spPr>
          <a:xfrm>
            <a:off x="2086903" y="8546043"/>
            <a:ext cx="75435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en" dirty="0"/>
              <a:t>Perun</a:t>
            </a:r>
            <a:endParaRPr dirty="0"/>
          </a:p>
        </p:txBody>
      </p:sp>
      <p:sp>
        <p:nvSpPr>
          <p:cNvPr id="1273" name="Google Shape;1273;p96"/>
          <p:cNvSpPr txBox="1">
            <a:spLocks noGrp="1"/>
          </p:cNvSpPr>
          <p:nvPr>
            <p:ph type="body" idx="5"/>
          </p:nvPr>
        </p:nvSpPr>
        <p:spPr>
          <a:xfrm>
            <a:off x="2086903" y="9374150"/>
            <a:ext cx="7543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</a:pPr>
            <a:r>
              <a:rPr lang="en" dirty="0"/>
              <a:t>Attribute Management service</a:t>
            </a:r>
            <a:endParaRPr dirty="0"/>
          </a:p>
        </p:txBody>
      </p:sp>
      <p:pic>
        <p:nvPicPr>
          <p:cNvPr id="1274" name="Google Shape;1274;p9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9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1" name="Google Shape;547;p43">
            <a:extLst>
              <a:ext uri="{FF2B5EF4-FFF2-40B4-BE49-F238E27FC236}">
                <a16:creationId xmlns:a16="http://schemas.microsoft.com/office/drawing/2014/main" id="{6B01E13D-EE7E-7C58-3C74-4D5098240804}"/>
              </a:ext>
            </a:extLst>
          </p:cNvPr>
          <p:cNvSpPr txBox="1"/>
          <p:nvPr/>
        </p:nvSpPr>
        <p:spPr>
          <a:xfrm>
            <a:off x="2031485" y="4477466"/>
            <a:ext cx="29338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828282"/>
              </a:buClr>
              <a:buSzPts val="2800"/>
            </a:pPr>
            <a:r>
              <a:rPr lang="en" sz="2800" dirty="0">
                <a:solidFill>
                  <a:schemeClr val="accent2"/>
                </a:solidFill>
                <a:latin typeface="DM Sans" pitchFamily="2" charset="77"/>
                <a:ea typeface="DM Sans"/>
                <a:cs typeface="DM Sans"/>
                <a:sym typeface="DM Sans"/>
                <a:hlinkClick r:id="rId4"/>
              </a:rPr>
              <a:t>Discover </a:t>
            </a:r>
            <a:endParaRPr sz="2800" dirty="0">
              <a:solidFill>
                <a:schemeClr val="accent2"/>
              </a:solidFill>
              <a:latin typeface="DM Sans" pitchFamily="2" charset="77"/>
            </a:endParaRPr>
          </a:p>
        </p:txBody>
      </p:sp>
      <p:sp>
        <p:nvSpPr>
          <p:cNvPr id="13" name="Google Shape;547;p43">
            <a:extLst>
              <a:ext uri="{FF2B5EF4-FFF2-40B4-BE49-F238E27FC236}">
                <a16:creationId xmlns:a16="http://schemas.microsoft.com/office/drawing/2014/main" id="{7B9E0802-E0BD-1201-B99F-3975F5283A2B}"/>
              </a:ext>
            </a:extLst>
          </p:cNvPr>
          <p:cNvSpPr txBox="1"/>
          <p:nvPr/>
        </p:nvSpPr>
        <p:spPr>
          <a:xfrm>
            <a:off x="2086903" y="9989703"/>
            <a:ext cx="293383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828282"/>
              </a:buClr>
              <a:buSzPts val="2800"/>
            </a:pPr>
            <a:r>
              <a:rPr lang="en" sz="2800" dirty="0">
                <a:solidFill>
                  <a:schemeClr val="accent2"/>
                </a:solidFill>
                <a:latin typeface="DM Sans" pitchFamily="2" charset="77"/>
                <a:ea typeface="DM Sans"/>
                <a:cs typeface="DM Sans"/>
                <a:sym typeface="DM Sans"/>
                <a:hlinkClick r:id="rId5"/>
              </a:rPr>
              <a:t>Discover </a:t>
            </a:r>
            <a:endParaRPr sz="2800" dirty="0">
              <a:solidFill>
                <a:schemeClr val="accent2"/>
              </a:solidFill>
              <a:latin typeface="DM Sans" pitchFamily="2" charset="77"/>
            </a:endParaRPr>
          </a:p>
        </p:txBody>
      </p:sp>
      <p:pic>
        <p:nvPicPr>
          <p:cNvPr id="3" name="Immagine 2" descr="Immagine che contiene persona, parete, interni&#10;&#10;Descrizione generata automaticamente">
            <a:extLst>
              <a:ext uri="{FF2B5EF4-FFF2-40B4-BE49-F238E27FC236}">
                <a16:creationId xmlns:a16="http://schemas.microsoft.com/office/drawing/2014/main" id="{68415902-65F8-83BB-E7A9-68C40612B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9582" y="9307052"/>
            <a:ext cx="2640025" cy="2901080"/>
          </a:xfrm>
          <a:prstGeom prst="rect">
            <a:avLst/>
          </a:prstGeom>
        </p:spPr>
      </p:pic>
      <p:pic>
        <p:nvPicPr>
          <p:cNvPr id="5" name="Immagine 4" descr="Immagine che contiene persona, parete, interni, sorridente&#10;&#10;Descrizione generata automaticamente">
            <a:extLst>
              <a:ext uri="{FF2B5EF4-FFF2-40B4-BE49-F238E27FC236}">
                <a16:creationId xmlns:a16="http://schemas.microsoft.com/office/drawing/2014/main" id="{7574D562-AB7C-7978-AE4F-F4CD6169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2671" y="9360154"/>
            <a:ext cx="2207879" cy="2847978"/>
          </a:xfrm>
          <a:prstGeom prst="rect">
            <a:avLst/>
          </a:prstGeom>
        </p:spPr>
      </p:pic>
      <p:pic>
        <p:nvPicPr>
          <p:cNvPr id="7" name="Immagine 6" descr="Immagine che contiene erba, albero, persona, esterni&#10;&#10;Descrizione generata automaticamente">
            <a:extLst>
              <a:ext uri="{FF2B5EF4-FFF2-40B4-BE49-F238E27FC236}">
                <a16:creationId xmlns:a16="http://schemas.microsoft.com/office/drawing/2014/main" id="{A9A94E6E-BA39-D16A-8FB9-83491ED9A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1959" y="4714213"/>
            <a:ext cx="2589382" cy="2589382"/>
          </a:xfrm>
          <a:prstGeom prst="rect">
            <a:avLst/>
          </a:prstGeom>
        </p:spPr>
      </p:pic>
      <p:pic>
        <p:nvPicPr>
          <p:cNvPr id="9" name="Immagine 8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F88D1FD-457F-89CA-655B-108E4B7C6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10082" y="4592069"/>
            <a:ext cx="1958455" cy="2611273"/>
          </a:xfrm>
          <a:prstGeom prst="rect">
            <a:avLst/>
          </a:prstGeom>
        </p:spPr>
      </p:pic>
      <p:pic>
        <p:nvPicPr>
          <p:cNvPr id="14" name="Immagine 13" descr="Immagine che contiene persona, uomo, occhiali, indossando&#10;&#10;Descrizione generata automaticamente">
            <a:extLst>
              <a:ext uri="{FF2B5EF4-FFF2-40B4-BE49-F238E27FC236}">
                <a16:creationId xmlns:a16="http://schemas.microsoft.com/office/drawing/2014/main" id="{1153C1F7-C127-A536-549B-76FC6D986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2903" y="9307053"/>
            <a:ext cx="2901080" cy="2901080"/>
          </a:xfrm>
          <a:prstGeom prst="rect">
            <a:avLst/>
          </a:prstGeom>
        </p:spPr>
      </p:pic>
      <p:pic>
        <p:nvPicPr>
          <p:cNvPr id="16" name="Immagine 15" descr="Immagine che contiene uomo, persona, occhiali, interni&#10;&#10;Descrizione generata automaticamente">
            <a:extLst>
              <a:ext uri="{FF2B5EF4-FFF2-40B4-BE49-F238E27FC236}">
                <a16:creationId xmlns:a16="http://schemas.microsoft.com/office/drawing/2014/main" id="{950D5EDE-B6B9-CEAC-79D9-4E3413D151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22375" y="5276400"/>
            <a:ext cx="2779258" cy="1850413"/>
          </a:xfrm>
          <a:prstGeom prst="rect">
            <a:avLst/>
          </a:prstGeom>
        </p:spPr>
      </p:pic>
      <p:pic>
        <p:nvPicPr>
          <p:cNvPr id="18" name="Immagine 17" descr="Immagine che contiene persona, parete, interni, maglione&#10;&#10;Descrizione generata automaticamente">
            <a:extLst>
              <a:ext uri="{FF2B5EF4-FFF2-40B4-BE49-F238E27FC236}">
                <a16:creationId xmlns:a16="http://schemas.microsoft.com/office/drawing/2014/main" id="{36D58FE9-FD17-4297-A990-645EA5B725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86088" y="5199872"/>
            <a:ext cx="2003470" cy="2003470"/>
          </a:xfrm>
          <a:prstGeom prst="rect">
            <a:avLst/>
          </a:prstGeom>
        </p:spPr>
      </p:pic>
      <p:pic>
        <p:nvPicPr>
          <p:cNvPr id="20" name="Immagine 19" descr="Immagine che contiene persona, uomo, interni&#10;&#10;Descrizione generata automaticamente">
            <a:extLst>
              <a:ext uri="{FF2B5EF4-FFF2-40B4-BE49-F238E27FC236}">
                <a16:creationId xmlns:a16="http://schemas.microsoft.com/office/drawing/2014/main" id="{81435FC3-F553-BFDE-7390-E53477E10F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43581" y="4976961"/>
            <a:ext cx="1757669" cy="2226381"/>
          </a:xfrm>
          <a:prstGeom prst="rect">
            <a:avLst/>
          </a:prstGeom>
        </p:spPr>
      </p:pic>
      <p:pic>
        <p:nvPicPr>
          <p:cNvPr id="22" name="Immagine 21" descr="Immagine che contiene persona, uomo, interni, tuta&#10;&#10;Descrizione generata automaticamente">
            <a:extLst>
              <a:ext uri="{FF2B5EF4-FFF2-40B4-BE49-F238E27FC236}">
                <a16:creationId xmlns:a16="http://schemas.microsoft.com/office/drawing/2014/main" id="{7524B6D9-3B0B-5A2D-C32F-0774E977D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33877" y="5258307"/>
            <a:ext cx="2003470" cy="1945035"/>
          </a:xfrm>
          <a:prstGeom prst="rect">
            <a:avLst/>
          </a:prstGeom>
        </p:spPr>
      </p:pic>
      <p:sp>
        <p:nvSpPr>
          <p:cNvPr id="32" name="Google Shape;1273;p96">
            <a:extLst>
              <a:ext uri="{FF2B5EF4-FFF2-40B4-BE49-F238E27FC236}">
                <a16:creationId xmlns:a16="http://schemas.microsoft.com/office/drawing/2014/main" id="{B3C54563-694D-2204-33F0-2BAD8249F553}"/>
              </a:ext>
            </a:extLst>
          </p:cNvPr>
          <p:cNvSpPr txBox="1">
            <a:spLocks/>
          </p:cNvSpPr>
          <p:nvPr/>
        </p:nvSpPr>
        <p:spPr>
          <a:xfrm>
            <a:off x="5800724" y="5923049"/>
            <a:ext cx="332949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r">
              <a:buClr>
                <a:schemeClr val="accent2"/>
              </a:buClr>
            </a:pPr>
            <a:r>
              <a:rPr lang="it-IT" dirty="0"/>
              <a:t>GRNET team</a:t>
            </a:r>
          </a:p>
        </p:txBody>
      </p:sp>
      <p:sp>
        <p:nvSpPr>
          <p:cNvPr id="33" name="Google Shape;1273;p96">
            <a:extLst>
              <a:ext uri="{FF2B5EF4-FFF2-40B4-BE49-F238E27FC236}">
                <a16:creationId xmlns:a16="http://schemas.microsoft.com/office/drawing/2014/main" id="{C2CE83EB-31C2-B396-BE6C-3BE133AEED69}"/>
              </a:ext>
            </a:extLst>
          </p:cNvPr>
          <p:cNvSpPr txBox="1">
            <a:spLocks/>
          </p:cNvSpPr>
          <p:nvPr/>
        </p:nvSpPr>
        <p:spPr>
          <a:xfrm>
            <a:off x="5826680" y="10627828"/>
            <a:ext cx="332949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r">
              <a:buClr>
                <a:schemeClr val="accent2"/>
              </a:buClr>
            </a:pPr>
            <a:r>
              <a:rPr lang="it-IT" dirty="0"/>
              <a:t>CESNET team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F9684039-AD15-2E9C-A69F-1EFFF49E10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61341" y="1503256"/>
            <a:ext cx="5213364" cy="1357972"/>
          </a:xfrm>
          <a:prstGeom prst="rect">
            <a:avLst/>
          </a:prstGeom>
        </p:spPr>
      </p:pic>
      <p:pic>
        <p:nvPicPr>
          <p:cNvPr id="28" name="Immagine 27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280EAD0-9587-27FB-051C-E4C993E25B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43489" y="229052"/>
            <a:ext cx="2515924" cy="24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heme/theme1.xml><?xml version="1.0" encoding="utf-8"?>
<a:theme xmlns:a="http://schemas.openxmlformats.org/drawingml/2006/main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1459</Words>
  <Application>Microsoft Macintosh PowerPoint</Application>
  <PresentationFormat>Personalizzato</PresentationFormat>
  <Paragraphs>121</Paragraphs>
  <Slides>6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Cambria</vt:lpstr>
      <vt:lpstr>DM Sans</vt:lpstr>
      <vt:lpstr>Helvetica Neue</vt:lpstr>
      <vt:lpstr>Segoe Script</vt:lpstr>
      <vt:lpstr>Arial</vt:lpstr>
      <vt:lpstr>Courier New</vt:lpstr>
      <vt:lpstr>EGI Theme</vt:lpstr>
      <vt:lpstr>Presentazione standard di PowerPoint</vt:lpstr>
      <vt:lpstr>Why Digital Identity?</vt:lpstr>
      <vt:lpstr>Identity and Access Management (IAM) </vt:lpstr>
      <vt:lpstr>Federated Identity Management</vt:lpstr>
      <vt:lpstr>The EGI Federation, EGI Community and Access policies</vt:lpstr>
      <vt:lpstr>EGI Authentication and Authorization  Infrastructure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 of this template</dc:title>
  <cp:lastModifiedBy>Valeria Ardizzone</cp:lastModifiedBy>
  <cp:revision>8</cp:revision>
  <dcterms:modified xsi:type="dcterms:W3CDTF">2022-09-20T13:17:55Z</dcterms:modified>
</cp:coreProperties>
</file>