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 id="2147483650" r:id="rId2"/>
    <p:sldMasterId id="2147483680" r:id="rId3"/>
    <p:sldMasterId id="2147483668" r:id="rId4"/>
  </p:sldMasterIdLst>
  <p:notesMasterIdLst>
    <p:notesMasterId r:id="rId22"/>
  </p:notesMasterIdLst>
  <p:handoutMasterIdLst>
    <p:handoutMasterId r:id="rId23"/>
  </p:handoutMasterIdLst>
  <p:sldIdLst>
    <p:sldId id="257" r:id="rId5"/>
    <p:sldId id="266" r:id="rId6"/>
    <p:sldId id="1355" r:id="rId7"/>
    <p:sldId id="1362" r:id="rId8"/>
    <p:sldId id="1356" r:id="rId9"/>
    <p:sldId id="1357" r:id="rId10"/>
    <p:sldId id="1359" r:id="rId11"/>
    <p:sldId id="264" r:id="rId12"/>
    <p:sldId id="1360" r:id="rId13"/>
    <p:sldId id="1363" r:id="rId14"/>
    <p:sldId id="267" r:id="rId15"/>
    <p:sldId id="265" r:id="rId16"/>
    <p:sldId id="1361" r:id="rId17"/>
    <p:sldId id="261" r:id="rId18"/>
    <p:sldId id="262" r:id="rId19"/>
    <p:sldId id="1358" r:id="rId20"/>
    <p:sldId id="258" r:id="rId21"/>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ipOTWn2ovmaIS7ikxSgO7wudW4J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80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76" autoAdjust="0"/>
    <p:restoredTop sz="85782"/>
  </p:normalViewPr>
  <p:slideViewPr>
    <p:cSldViewPr snapToGrid="0">
      <p:cViewPr varScale="1">
        <p:scale>
          <a:sx n="133" d="100"/>
          <a:sy n="133" d="100"/>
        </p:scale>
        <p:origin x="192" y="384"/>
      </p:cViewPr>
      <p:guideLst/>
    </p:cSldViewPr>
  </p:slideViewPr>
  <p:notesTextViewPr>
    <p:cViewPr>
      <p:scale>
        <a:sx n="1" d="1"/>
        <a:sy n="1" d="1"/>
      </p:scale>
      <p:origin x="0" y="0"/>
    </p:cViewPr>
  </p:notesTextViewPr>
  <p:notesViewPr>
    <p:cSldViewPr snapToGrid="0">
      <p:cViewPr varScale="1">
        <p:scale>
          <a:sx n="90" d="100"/>
          <a:sy n="90" d="100"/>
        </p:scale>
        <p:origin x="6264"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slide" Target="slides/slide17.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41"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D86DC82-3664-4C5B-8B03-8F16E8DF291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272FE4D-8A16-40C1-BB2B-EFB692F494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A21AF4-7592-4B74-B0BC-E44E3D7AC4D3}" type="datetimeFigureOut">
              <a:rPr lang="en-GB" smtClean="0"/>
              <a:t>21/09/2022</a:t>
            </a:fld>
            <a:endParaRPr lang="en-GB"/>
          </a:p>
        </p:txBody>
      </p:sp>
      <p:sp>
        <p:nvSpPr>
          <p:cNvPr id="4" name="Footer Placeholder 3">
            <a:extLst>
              <a:ext uri="{FF2B5EF4-FFF2-40B4-BE49-F238E27FC236}">
                <a16:creationId xmlns:a16="http://schemas.microsoft.com/office/drawing/2014/main" id="{E35809D3-47C0-4ACE-8BDE-C3A6AB2F41B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C3744336-98BD-4BB3-957C-62A3ED2F4A5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1ED0D9A-EEC3-43D0-B031-B99267B12E4A}" type="slidenum">
              <a:rPr lang="en-GB" smtClean="0"/>
              <a:t>‹#›</a:t>
            </a:fld>
            <a:endParaRPr lang="en-GB"/>
          </a:p>
        </p:txBody>
      </p:sp>
    </p:spTree>
    <p:extLst>
      <p:ext uri="{BB962C8B-B14F-4D97-AF65-F5344CB8AC3E}">
        <p14:creationId xmlns:p14="http://schemas.microsoft.com/office/powerpoint/2010/main" val="20885414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9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E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GB" sz="1200" b="0" i="0" u="none" strike="noStrike" cap="none" smtClean="0">
                <a:solidFill>
                  <a:schemeClr val="dk1"/>
                </a:solidFill>
                <a:latin typeface="Calibri"/>
                <a:ea typeface="Calibri"/>
                <a:cs typeface="Calibri"/>
                <a:sym typeface="Calibri"/>
              </a:rPr>
              <a:t>1</a:t>
            </a:fld>
            <a:endParaRPr lang="en-GB"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10532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f94641f294_0_2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f94641f294_0_2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gf94641f294_0_28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gb5b6ab0061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 name="Google Shape;71;gb5b6ab006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93688" indent="-285750" algn="just" defTabSz="1219170">
              <a:buClr>
                <a:srgbClr val="1A60A6"/>
              </a:buClr>
              <a:buSzPct val="100000"/>
              <a:buFont typeface="Wingdings" pitchFamily="2" charset="2"/>
              <a:buChar char="§"/>
            </a:pPr>
            <a:r>
              <a:rPr lang="en-US" sz="1600" b="1"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High-level interfaces</a:t>
            </a:r>
            <a:r>
              <a:rPr lang="en-US" sz="1600"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 (Python-based) and </a:t>
            </a:r>
            <a:r>
              <a:rPr lang="en-US" sz="1600" b="1"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easy-to-use environments </a:t>
            </a:r>
            <a:r>
              <a:rPr lang="en-US" sz="1600"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a:t>
            </a:r>
            <a:r>
              <a:rPr lang="en-US" sz="1600" kern="0" dirty="0" err="1">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Jupyter</a:t>
            </a:r>
            <a:r>
              <a:rPr lang="en-US" sz="1600"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a:t>
            </a:r>
            <a:r>
              <a:rPr lang="en-US" sz="1600" b="1"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 </a:t>
            </a:r>
            <a:r>
              <a:rPr lang="en-US" sz="1600"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to support climate scientists productivity</a:t>
            </a:r>
          </a:p>
          <a:p>
            <a:pPr marL="625475" lvl="2" indent="-173038" algn="just" defTabSz="1219170">
              <a:spcBef>
                <a:spcPts val="600"/>
              </a:spcBef>
              <a:buClr>
                <a:srgbClr val="1A60A6"/>
              </a:buClr>
              <a:buSzPct val="100000"/>
              <a:buFont typeface="Arial" panose="020B0604020202020204" pitchFamily="34" charset="0"/>
              <a:buChar char="•"/>
            </a:pPr>
            <a:r>
              <a:rPr lang="en-US" sz="1600" i="1"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Abstracting from the data and infrastructure complexity and promoting scientist collaboration</a:t>
            </a:r>
          </a:p>
          <a:p>
            <a:pPr marL="312738" indent="-303213" algn="just" defTabSz="1219170">
              <a:buClr>
                <a:srgbClr val="1A60A6"/>
              </a:buClr>
              <a:buSzPct val="100000"/>
              <a:buFont typeface="Wingdings" pitchFamily="2" charset="2"/>
              <a:buChar char="§"/>
            </a:pPr>
            <a:r>
              <a:rPr lang="en-US" sz="1600" b="1"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Reduce data movement</a:t>
            </a:r>
            <a:r>
              <a:rPr lang="en-US" sz="1600"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 shifting the analysis closer to the data </a:t>
            </a:r>
          </a:p>
          <a:p>
            <a:pPr marL="625475" indent="-180975" algn="just" defTabSz="1219170">
              <a:spcBef>
                <a:spcPts val="600"/>
              </a:spcBef>
              <a:buClr>
                <a:srgbClr val="1A60A6"/>
              </a:buClr>
              <a:buSzPct val="100000"/>
              <a:buFont typeface="Arial" panose="020B0604020202020204" pitchFamily="34" charset="0"/>
              <a:buChar char="•"/>
            </a:pPr>
            <a:r>
              <a:rPr lang="en-US" sz="1600" i="1"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Move the analysis from the client-side to the server-side</a:t>
            </a:r>
          </a:p>
          <a:p>
            <a:pPr marL="625475" indent="-180975" algn="just" defTabSz="1219170">
              <a:spcBef>
                <a:spcPts val="600"/>
              </a:spcBef>
              <a:buClr>
                <a:srgbClr val="1A60A6"/>
              </a:buClr>
              <a:buSzPct val="100000"/>
              <a:buFont typeface="Arial" panose="020B0604020202020204" pitchFamily="34" charset="0"/>
              <a:buChar char="•"/>
            </a:pPr>
            <a:r>
              <a:rPr lang="en-US" sz="1600" i="1"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In-flight, in-transit and in-situ analysis techniques</a:t>
            </a:r>
          </a:p>
          <a:p>
            <a:pPr marL="312738" indent="-303213" algn="just" defTabSz="1219170">
              <a:buClr>
                <a:srgbClr val="1A60A6"/>
              </a:buClr>
              <a:buSzPct val="100000"/>
              <a:buFont typeface="Wingdings" pitchFamily="2" charset="2"/>
              <a:buChar char="§"/>
            </a:pPr>
            <a:r>
              <a:rPr lang="en-US" sz="1600"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Use of </a:t>
            </a:r>
            <a:r>
              <a:rPr lang="en-US" sz="1600" b="1"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novel data formats, I/O and storage solutions </a:t>
            </a:r>
            <a:r>
              <a:rPr lang="en-US" sz="1600"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to overcome POSIX I/O scalability limitation and cope with the increasing climate data volumes</a:t>
            </a:r>
          </a:p>
          <a:p>
            <a:pPr marL="625475" indent="-180975" algn="just" defTabSz="1219170">
              <a:spcBef>
                <a:spcPts val="600"/>
              </a:spcBef>
              <a:buClr>
                <a:srgbClr val="1A60A6"/>
              </a:buClr>
              <a:buSzPct val="100000"/>
              <a:buFont typeface="Arial" panose="020B0604020202020204" pitchFamily="34" charset="0"/>
              <a:buChar char="•"/>
            </a:pPr>
            <a:r>
              <a:rPr lang="en-US" sz="1600" i="1"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Object store, NoSQL data stores</a:t>
            </a:r>
          </a:p>
          <a:p>
            <a:pPr marL="295275" indent="-285750" algn="just" defTabSz="1219170">
              <a:buClr>
                <a:srgbClr val="1A60A6"/>
              </a:buClr>
              <a:buSzPct val="100000"/>
              <a:buFont typeface="Wingdings" pitchFamily="2" charset="2"/>
              <a:buChar char="§"/>
            </a:pPr>
            <a:r>
              <a:rPr lang="en-US" sz="1600"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Easier </a:t>
            </a:r>
            <a:r>
              <a:rPr lang="en-US" sz="1600" b="1"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portability</a:t>
            </a:r>
            <a:r>
              <a:rPr lang="en-US" sz="1600"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 and </a:t>
            </a:r>
            <a:r>
              <a:rPr lang="en-US" sz="1600" b="1"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deployment</a:t>
            </a:r>
            <a:r>
              <a:rPr lang="en-US" sz="1600"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 of the HPDA software on HPC infrastructures</a:t>
            </a:r>
          </a:p>
          <a:p>
            <a:pPr marL="625475" indent="-180975" algn="just" defTabSz="1219170">
              <a:spcBef>
                <a:spcPts val="600"/>
              </a:spcBef>
              <a:buClr>
                <a:srgbClr val="1A60A6"/>
              </a:buClr>
              <a:buSzPct val="100000"/>
              <a:buFont typeface="Arial" panose="020B0604020202020204" pitchFamily="34" charset="0"/>
              <a:buChar char="•"/>
            </a:pPr>
            <a:r>
              <a:rPr lang="en-US" sz="1600" i="1"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Transparent usage of scientific HPDA applications/workflows across different infrastructures</a:t>
            </a:r>
          </a:p>
          <a:p>
            <a:pPr marL="625475" indent="-180975" algn="just" defTabSz="1219170">
              <a:spcBef>
                <a:spcPts val="600"/>
              </a:spcBef>
              <a:buClr>
                <a:srgbClr val="1A60A6"/>
              </a:buClr>
              <a:buSzPct val="100000"/>
              <a:buFont typeface="Arial" panose="020B0604020202020204" pitchFamily="34" charset="0"/>
              <a:buChar char="•"/>
            </a:pPr>
            <a:endParaRPr lang="en-US" sz="1600" i="1"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endParaRPr>
          </a:p>
          <a:p>
            <a:pPr marL="168275" lvl="1" indent="-173038" algn="just" defTabSz="1219170">
              <a:spcBef>
                <a:spcPts val="600"/>
              </a:spcBef>
              <a:buClr>
                <a:srgbClr val="1A60A6"/>
              </a:buClr>
              <a:buSzPct val="100000"/>
              <a:buFont typeface="Arial" panose="020B0604020202020204" pitchFamily="34" charset="0"/>
              <a:buChar char="•"/>
            </a:pPr>
            <a:endParaRPr lang="en-US" sz="1600" b="1" i="1"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endParaRPr>
          </a:p>
          <a:p>
            <a:pPr marL="158750" indent="0">
              <a:buNone/>
            </a:pPr>
            <a:endParaRPr lang="en-US" sz="900" b="0" i="0" u="none" strike="noStrike" cap="none" dirty="0">
              <a:solidFill>
                <a:srgbClr val="000000"/>
              </a:solidFill>
              <a:effectLst/>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b5b6ab0061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b5b6ab0061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it-IT"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userDrawn="1">
  <p:cSld name="Title">
    <p:spTree>
      <p:nvGrpSpPr>
        <p:cNvPr id="1" name="Shape 17"/>
        <p:cNvGrpSpPr/>
        <p:nvPr/>
      </p:nvGrpSpPr>
      <p:grpSpPr>
        <a:xfrm>
          <a:off x="0" y="0"/>
          <a:ext cx="0" cy="0"/>
          <a:chOff x="0" y="0"/>
          <a:chExt cx="0" cy="0"/>
        </a:xfrm>
      </p:grpSpPr>
      <p:sp>
        <p:nvSpPr>
          <p:cNvPr id="6" name="Tijdelijke aanduiding voor tekst 9">
            <a:extLst>
              <a:ext uri="{FF2B5EF4-FFF2-40B4-BE49-F238E27FC236}">
                <a16:creationId xmlns:a16="http://schemas.microsoft.com/office/drawing/2014/main" id="{7BF3C31D-E214-4E4B-8460-6C2BB6E7F89C}"/>
              </a:ext>
            </a:extLst>
          </p:cNvPr>
          <p:cNvSpPr>
            <a:spLocks noGrp="1"/>
          </p:cNvSpPr>
          <p:nvPr>
            <p:ph type="body" sz="quarter" idx="16" hasCustomPrompt="1"/>
          </p:nvPr>
        </p:nvSpPr>
        <p:spPr>
          <a:xfrm>
            <a:off x="727710" y="695714"/>
            <a:ext cx="6365279" cy="436621"/>
          </a:xfrm>
          <a:prstGeom prst="rect">
            <a:avLst/>
          </a:prstGeom>
        </p:spPr>
        <p:txBody>
          <a:bodyPr>
            <a:normAutofit/>
          </a:bodyPr>
          <a:lstStyle>
            <a:lvl1pPr marL="0" indent="0">
              <a:buNone/>
              <a:defRPr sz="3300">
                <a:solidFill>
                  <a:schemeClr val="bg1"/>
                </a:solidFill>
              </a:defRPr>
            </a:lvl1pPr>
          </a:lstStyle>
          <a:p>
            <a:pPr lvl="0"/>
            <a:r>
              <a:rPr lang="pl-PL" dirty="0"/>
              <a:t>Click to add title</a:t>
            </a:r>
            <a:endParaRPr lang="nl-NL" dirty="0"/>
          </a:p>
        </p:txBody>
      </p:sp>
      <p:sp>
        <p:nvSpPr>
          <p:cNvPr id="7" name="Tijdelijke aanduiding voor tekst 30">
            <a:extLst>
              <a:ext uri="{FF2B5EF4-FFF2-40B4-BE49-F238E27FC236}">
                <a16:creationId xmlns:a16="http://schemas.microsoft.com/office/drawing/2014/main" id="{23392A60-EBD0-4E8D-9E41-EAC0B7EEC072}"/>
              </a:ext>
            </a:extLst>
          </p:cNvPr>
          <p:cNvSpPr>
            <a:spLocks noGrp="1"/>
          </p:cNvSpPr>
          <p:nvPr>
            <p:ph type="body" sz="quarter" idx="21" hasCustomPrompt="1"/>
          </p:nvPr>
        </p:nvSpPr>
        <p:spPr>
          <a:xfrm>
            <a:off x="727711" y="1236848"/>
            <a:ext cx="6365081" cy="484584"/>
          </a:xfrm>
          <a:prstGeom prst="rect">
            <a:avLst/>
          </a:prstGeom>
        </p:spPr>
        <p:txBody>
          <a:bodyPr/>
          <a:lstStyle>
            <a:lvl1pPr marL="0" indent="0">
              <a:buNone/>
              <a:defRPr b="0">
                <a:solidFill>
                  <a:schemeClr val="bg1"/>
                </a:solidFill>
              </a:defRPr>
            </a:lvl1pPr>
          </a:lstStyle>
          <a:p>
            <a:pPr lvl="0"/>
            <a:r>
              <a:rPr lang="pl-PL" dirty="0"/>
              <a:t>Click to add subtitle</a:t>
            </a:r>
            <a:endParaRPr lang="nl-NL" dirty="0"/>
          </a:p>
        </p:txBody>
      </p:sp>
      <p:sp>
        <p:nvSpPr>
          <p:cNvPr id="8" name="Tijdelijke aanduiding voor tekst 32">
            <a:extLst>
              <a:ext uri="{FF2B5EF4-FFF2-40B4-BE49-F238E27FC236}">
                <a16:creationId xmlns:a16="http://schemas.microsoft.com/office/drawing/2014/main" id="{0A947C82-1068-4956-B75A-B218DCFD31B1}"/>
              </a:ext>
            </a:extLst>
          </p:cNvPr>
          <p:cNvSpPr>
            <a:spLocks noGrp="1"/>
          </p:cNvSpPr>
          <p:nvPr>
            <p:ph type="body" sz="quarter" idx="22" hasCustomPrompt="1"/>
          </p:nvPr>
        </p:nvSpPr>
        <p:spPr>
          <a:xfrm>
            <a:off x="727710" y="1837855"/>
            <a:ext cx="4100513" cy="956780"/>
          </a:xfrm>
          <a:prstGeom prst="rect">
            <a:avLst/>
          </a:prstGeom>
        </p:spPr>
        <p:txBody>
          <a:bodyPr>
            <a:normAutofit/>
          </a:bodyPr>
          <a:lstStyle>
            <a:lvl1pPr marL="0" indent="0">
              <a:buNone/>
              <a:defRPr sz="900">
                <a:solidFill>
                  <a:schemeClr val="bg1"/>
                </a:solidFill>
              </a:defRPr>
            </a:lvl1pPr>
          </a:lstStyle>
          <a:p>
            <a:pPr lvl="0"/>
            <a:r>
              <a:rPr lang="pl-PL" sz="900" dirty="0"/>
              <a:t>Click to add </a:t>
            </a:r>
            <a:r>
              <a:rPr lang="nl-NL" sz="900" dirty="0"/>
              <a:t>name, affiliation, organization/company, date, location</a:t>
            </a:r>
            <a:endParaRPr lang="pl-PL" sz="900" dirty="0"/>
          </a:p>
        </p:txBody>
      </p:sp>
      <p:sp>
        <p:nvSpPr>
          <p:cNvPr id="9" name="TextBox 8">
            <a:extLst>
              <a:ext uri="{FF2B5EF4-FFF2-40B4-BE49-F238E27FC236}">
                <a16:creationId xmlns:a16="http://schemas.microsoft.com/office/drawing/2014/main" id="{FCD0AA57-E80E-4BBA-99FC-3240CFDD0A23}"/>
              </a:ext>
            </a:extLst>
          </p:cNvPr>
          <p:cNvSpPr txBox="1"/>
          <p:nvPr userDrawn="1"/>
        </p:nvSpPr>
        <p:spPr>
          <a:xfrm>
            <a:off x="643782" y="3581033"/>
            <a:ext cx="2257778" cy="967894"/>
          </a:xfrm>
          <a:prstGeom prst="rect">
            <a:avLst/>
          </a:prstGeom>
          <a:noFill/>
        </p:spPr>
        <p:txBody>
          <a:bodyPr wrap="square" rtlCol="0">
            <a:spAutoFit/>
          </a:bodyPr>
          <a:lstStyle/>
          <a:p>
            <a:pPr lvl="0">
              <a:lnSpc>
                <a:spcPct val="200000"/>
              </a:lnSpc>
            </a:pPr>
            <a:r>
              <a:rPr lang="en-GB" sz="1000" b="1" dirty="0">
                <a:solidFill>
                  <a:schemeClr val="bg1"/>
                </a:solidFill>
              </a:rPr>
              <a:t>Dissemination level: </a:t>
            </a:r>
            <a:endParaRPr lang="pl-PL" sz="1000" b="1" dirty="0">
              <a:solidFill>
                <a:schemeClr val="bg1"/>
              </a:solidFill>
            </a:endParaRPr>
          </a:p>
          <a:p>
            <a:pPr lvl="0">
              <a:lnSpc>
                <a:spcPct val="200000"/>
              </a:lnSpc>
            </a:pPr>
            <a:r>
              <a:rPr lang="en-GB" sz="1000" b="1" dirty="0">
                <a:solidFill>
                  <a:schemeClr val="bg1"/>
                </a:solidFill>
              </a:rPr>
              <a:t>Disclosing Party: </a:t>
            </a:r>
            <a:endParaRPr lang="pl-PL" sz="1000" b="1" dirty="0">
              <a:solidFill>
                <a:schemeClr val="bg1"/>
              </a:solidFill>
            </a:endParaRPr>
          </a:p>
          <a:p>
            <a:pPr lvl="0">
              <a:lnSpc>
                <a:spcPct val="200000"/>
              </a:lnSpc>
            </a:pPr>
            <a:r>
              <a:rPr lang="en-GB" sz="1000" b="1" dirty="0">
                <a:solidFill>
                  <a:schemeClr val="bg1"/>
                </a:solidFill>
              </a:rPr>
              <a:t>Recipient Party:</a:t>
            </a:r>
          </a:p>
        </p:txBody>
      </p:sp>
      <p:sp>
        <p:nvSpPr>
          <p:cNvPr id="10" name="Tijdelijke aanduiding voor tekst 32">
            <a:extLst>
              <a:ext uri="{FF2B5EF4-FFF2-40B4-BE49-F238E27FC236}">
                <a16:creationId xmlns:a16="http://schemas.microsoft.com/office/drawing/2014/main" id="{1E75DED2-B007-4EE8-9ABC-BE582A2E05C2}"/>
              </a:ext>
            </a:extLst>
          </p:cNvPr>
          <p:cNvSpPr>
            <a:spLocks noGrp="1"/>
          </p:cNvSpPr>
          <p:nvPr>
            <p:ph type="body" sz="quarter" idx="23" hasCustomPrompt="1"/>
          </p:nvPr>
        </p:nvSpPr>
        <p:spPr>
          <a:xfrm>
            <a:off x="1983568" y="3635168"/>
            <a:ext cx="4100513" cy="316664"/>
          </a:xfrm>
          <a:prstGeom prst="rect">
            <a:avLst/>
          </a:prstGeom>
        </p:spPr>
        <p:txBody>
          <a:bodyPr>
            <a:normAutofit/>
          </a:bodyPr>
          <a:lstStyle>
            <a:lvl1pPr marL="0" indent="0">
              <a:lnSpc>
                <a:spcPct val="150000"/>
              </a:lnSpc>
              <a:spcBef>
                <a:spcPts val="0"/>
              </a:spcBef>
              <a:buNone/>
              <a:defRPr sz="900" b="0">
                <a:solidFill>
                  <a:schemeClr val="bg1"/>
                </a:solidFill>
              </a:defRPr>
            </a:lvl1pPr>
          </a:lstStyle>
          <a:p>
            <a:pPr lvl="0"/>
            <a:r>
              <a:rPr lang="en-GB" sz="900" dirty="0">
                <a:solidFill>
                  <a:schemeClr val="bg1"/>
                </a:solidFill>
              </a:rPr>
              <a:t>Public/Confidential </a:t>
            </a:r>
            <a:r>
              <a:rPr lang="en-GB" sz="900" i="1" dirty="0">
                <a:solidFill>
                  <a:schemeClr val="bg1"/>
                </a:solidFill>
              </a:rPr>
              <a:t>If confidential, please define:</a:t>
            </a:r>
            <a:endParaRPr lang="pl-PL" sz="900" i="1" dirty="0">
              <a:solidFill>
                <a:schemeClr val="bg1"/>
              </a:solidFill>
            </a:endParaRPr>
          </a:p>
        </p:txBody>
      </p:sp>
      <p:sp>
        <p:nvSpPr>
          <p:cNvPr id="11" name="Tijdelijke aanduiding voor tekst 32">
            <a:extLst>
              <a:ext uri="{FF2B5EF4-FFF2-40B4-BE49-F238E27FC236}">
                <a16:creationId xmlns:a16="http://schemas.microsoft.com/office/drawing/2014/main" id="{3A31EFB2-189B-432E-8033-201CE96CAE08}"/>
              </a:ext>
            </a:extLst>
          </p:cNvPr>
          <p:cNvSpPr>
            <a:spLocks noGrp="1"/>
          </p:cNvSpPr>
          <p:nvPr>
            <p:ph type="body" sz="quarter" idx="24" hasCustomPrompt="1"/>
          </p:nvPr>
        </p:nvSpPr>
        <p:spPr>
          <a:xfrm>
            <a:off x="1983567" y="4263329"/>
            <a:ext cx="4100513" cy="316664"/>
          </a:xfrm>
          <a:prstGeom prst="rect">
            <a:avLst/>
          </a:prstGeom>
        </p:spPr>
        <p:txBody>
          <a:bodyPr>
            <a:normAutofit/>
          </a:bodyPr>
          <a:lstStyle>
            <a:lvl1pPr marL="0" indent="0">
              <a:lnSpc>
                <a:spcPct val="150000"/>
              </a:lnSpc>
              <a:spcBef>
                <a:spcPts val="0"/>
              </a:spcBef>
              <a:buNone/>
              <a:defRPr sz="900" b="0">
                <a:solidFill>
                  <a:schemeClr val="bg1"/>
                </a:solidFill>
              </a:defRPr>
            </a:lvl1pPr>
          </a:lstStyle>
          <a:p>
            <a:pPr lvl="0"/>
            <a:r>
              <a:rPr lang="pl-PL" sz="900" dirty="0">
                <a:solidFill>
                  <a:schemeClr val="bg1"/>
                </a:solidFill>
              </a:rPr>
              <a:t>To whom this information is disclosed, default Project consortium</a:t>
            </a:r>
            <a:endParaRPr lang="pl-PL" sz="900" i="1" dirty="0">
              <a:solidFill>
                <a:schemeClr val="bg1"/>
              </a:solidFill>
            </a:endParaRPr>
          </a:p>
        </p:txBody>
      </p:sp>
      <p:sp>
        <p:nvSpPr>
          <p:cNvPr id="12" name="Tijdelijke aanduiding voor tekst 32">
            <a:extLst>
              <a:ext uri="{FF2B5EF4-FFF2-40B4-BE49-F238E27FC236}">
                <a16:creationId xmlns:a16="http://schemas.microsoft.com/office/drawing/2014/main" id="{54AC94B7-DFA7-4ADA-942A-02CD51B4171A}"/>
              </a:ext>
            </a:extLst>
          </p:cNvPr>
          <p:cNvSpPr>
            <a:spLocks noGrp="1"/>
          </p:cNvSpPr>
          <p:nvPr>
            <p:ph type="body" sz="quarter" idx="25" hasCustomPrompt="1"/>
          </p:nvPr>
        </p:nvSpPr>
        <p:spPr>
          <a:xfrm>
            <a:off x="1983568" y="3946665"/>
            <a:ext cx="4100513" cy="316664"/>
          </a:xfrm>
          <a:prstGeom prst="rect">
            <a:avLst/>
          </a:prstGeom>
        </p:spPr>
        <p:txBody>
          <a:bodyPr>
            <a:normAutofit/>
          </a:bodyPr>
          <a:lstStyle>
            <a:lvl1pPr marL="0" indent="0">
              <a:lnSpc>
                <a:spcPct val="150000"/>
              </a:lnSpc>
              <a:spcBef>
                <a:spcPts val="0"/>
              </a:spcBef>
              <a:buNone/>
              <a:defRPr sz="900" b="0">
                <a:solidFill>
                  <a:schemeClr val="bg1"/>
                </a:solidFill>
              </a:defRPr>
            </a:lvl1pPr>
          </a:lstStyle>
          <a:p>
            <a:pPr lvl="0"/>
            <a:r>
              <a:rPr lang="pl-PL" sz="900" i="1" dirty="0">
                <a:solidFill>
                  <a:schemeClr val="bg1"/>
                </a:solidFill>
              </a:rPr>
              <a:t>Who is disclosing the information </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10" name="Google Shape;64;p11">
            <a:extLst>
              <a:ext uri="{FF2B5EF4-FFF2-40B4-BE49-F238E27FC236}">
                <a16:creationId xmlns:a16="http://schemas.microsoft.com/office/drawing/2014/main" id="{3DFC7B73-B1EC-41FF-A89C-79C9F3635082}"/>
              </a:ext>
            </a:extLst>
          </p:cNvPr>
          <p:cNvSpPr txBox="1">
            <a:spLocks noGrp="1"/>
          </p:cNvSpPr>
          <p:nvPr>
            <p:ph type="title"/>
          </p:nvPr>
        </p:nvSpPr>
        <p:spPr>
          <a:xfrm>
            <a:off x="949504" y="1842458"/>
            <a:ext cx="4728900"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chemeClr val="bg1"/>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dirty="0"/>
          </a:p>
        </p:txBody>
      </p:sp>
      <p:sp>
        <p:nvSpPr>
          <p:cNvPr id="11" name="Google Shape;65;p11">
            <a:extLst>
              <a:ext uri="{FF2B5EF4-FFF2-40B4-BE49-F238E27FC236}">
                <a16:creationId xmlns:a16="http://schemas.microsoft.com/office/drawing/2014/main" id="{0D6DA0D1-542A-40F6-9334-4E45E91640FB}"/>
              </a:ext>
            </a:extLst>
          </p:cNvPr>
          <p:cNvSpPr txBox="1">
            <a:spLocks noGrp="1"/>
          </p:cNvSpPr>
          <p:nvPr>
            <p:ph type="subTitle" idx="1"/>
          </p:nvPr>
        </p:nvSpPr>
        <p:spPr>
          <a:xfrm>
            <a:off x="949503" y="2301671"/>
            <a:ext cx="4728900" cy="369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chemeClr val="bg1"/>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2883072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0773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template)">
    <p:spTree>
      <p:nvGrpSpPr>
        <p:cNvPr id="1" name=""/>
        <p:cNvGrpSpPr/>
        <p:nvPr/>
      </p:nvGrpSpPr>
      <p:grpSpPr>
        <a:xfrm>
          <a:off x="0" y="0"/>
          <a:ext cx="0" cy="0"/>
          <a:chOff x="0" y="0"/>
          <a:chExt cx="0" cy="0"/>
        </a:xfrm>
      </p:grpSpPr>
      <p:sp>
        <p:nvSpPr>
          <p:cNvPr id="9" name="Google Shape;40;p7">
            <a:extLst>
              <a:ext uri="{FF2B5EF4-FFF2-40B4-BE49-F238E27FC236}">
                <a16:creationId xmlns:a16="http://schemas.microsoft.com/office/drawing/2014/main" id="{F65467AF-233E-42B9-A579-C2B502533537}"/>
              </a:ext>
            </a:extLst>
          </p:cNvPr>
          <p:cNvSpPr txBox="1">
            <a:spLocks noGrp="1"/>
          </p:cNvSpPr>
          <p:nvPr>
            <p:ph type="subTitle" idx="10"/>
          </p:nvPr>
        </p:nvSpPr>
        <p:spPr>
          <a:xfrm>
            <a:off x="420612" y="875101"/>
            <a:ext cx="7552568" cy="369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dirty="0"/>
          </a:p>
        </p:txBody>
      </p:sp>
      <p:sp>
        <p:nvSpPr>
          <p:cNvPr id="11" name="Google Shape;47;p8">
            <a:extLst>
              <a:ext uri="{FF2B5EF4-FFF2-40B4-BE49-F238E27FC236}">
                <a16:creationId xmlns:a16="http://schemas.microsoft.com/office/drawing/2014/main" id="{9DC567F5-10E1-49C6-B59E-A294C3EC2750}"/>
              </a:ext>
            </a:extLst>
          </p:cNvPr>
          <p:cNvSpPr txBox="1">
            <a:spLocks noGrp="1"/>
          </p:cNvSpPr>
          <p:nvPr>
            <p:ph type="title"/>
          </p:nvPr>
        </p:nvSpPr>
        <p:spPr>
          <a:xfrm>
            <a:off x="420611" y="457508"/>
            <a:ext cx="7552569"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Arial" panose="020B0604020202020204" pitchFamily="34" charset="0"/>
                <a:ea typeface="Arial" panose="020B0604020202020204" pitchFamily="34" charset="0"/>
                <a:cs typeface="Arial" panose="020B0604020202020204" pitchFamily="34" charset="0"/>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dirty="0"/>
          </a:p>
        </p:txBody>
      </p:sp>
      <p:sp>
        <p:nvSpPr>
          <p:cNvPr id="5" name="Date Placeholder 4">
            <a:extLst>
              <a:ext uri="{FF2B5EF4-FFF2-40B4-BE49-F238E27FC236}">
                <a16:creationId xmlns:a16="http://schemas.microsoft.com/office/drawing/2014/main" id="{33186E37-E5A6-4819-AA91-B75A2BE66F25}"/>
              </a:ext>
            </a:extLst>
          </p:cNvPr>
          <p:cNvSpPr>
            <a:spLocks noGrp="1"/>
          </p:cNvSpPr>
          <p:nvPr>
            <p:ph type="dt" sz="half" idx="11"/>
          </p:nvPr>
        </p:nvSpPr>
        <p:spPr/>
        <p:txBody>
          <a:bodyPr/>
          <a:lstStyle>
            <a:lvl1pPr>
              <a:defRPr>
                <a:solidFill>
                  <a:schemeClr val="bg1"/>
                </a:solidFill>
              </a:defRPr>
            </a:lvl1pPr>
          </a:lstStyle>
          <a:p>
            <a:r>
              <a:rPr lang="es-ES_tradnl"/>
              <a:t>21/9/2022</a:t>
            </a:r>
            <a:endParaRPr lang="en-GB" dirty="0"/>
          </a:p>
        </p:txBody>
      </p:sp>
      <p:sp>
        <p:nvSpPr>
          <p:cNvPr id="6" name="Footer Placeholder 5">
            <a:extLst>
              <a:ext uri="{FF2B5EF4-FFF2-40B4-BE49-F238E27FC236}">
                <a16:creationId xmlns:a16="http://schemas.microsoft.com/office/drawing/2014/main" id="{8E3E495A-28C0-4154-8029-CB701C512232}"/>
              </a:ext>
            </a:extLst>
          </p:cNvPr>
          <p:cNvSpPr>
            <a:spLocks noGrp="1"/>
          </p:cNvSpPr>
          <p:nvPr>
            <p:ph type="ftr" sz="quarter" idx="12"/>
          </p:nvPr>
        </p:nvSpPr>
        <p:spPr/>
        <p:txBody>
          <a:bodyPr/>
          <a:lstStyle/>
          <a:p>
            <a:r>
              <a:rPr lang="en-GB"/>
              <a:t>HPC in EGI-ACE</a:t>
            </a:r>
            <a:endParaRPr lang="en-GB" dirty="0"/>
          </a:p>
        </p:txBody>
      </p:sp>
      <p:sp>
        <p:nvSpPr>
          <p:cNvPr id="2" name="Slide Number Placeholder 1">
            <a:extLst>
              <a:ext uri="{FF2B5EF4-FFF2-40B4-BE49-F238E27FC236}">
                <a16:creationId xmlns:a16="http://schemas.microsoft.com/office/drawing/2014/main" id="{2E3F9306-9AD9-4354-A3CE-456B6DEED20E}"/>
              </a:ext>
            </a:extLst>
          </p:cNvPr>
          <p:cNvSpPr>
            <a:spLocks noGrp="1"/>
          </p:cNvSpPr>
          <p:nvPr>
            <p:ph type="sldNum" sz="quarter" idx="13"/>
          </p:nvPr>
        </p:nvSpPr>
        <p:spPr/>
        <p:txBody>
          <a:bodyPr/>
          <a:lstStyle/>
          <a:p>
            <a:fld id="{C2B6C6E1-372D-4C2B-A8DF-CC8B64996CFB}" type="slidenum">
              <a:rPr lang="en-GB" smtClean="0"/>
              <a:pPr/>
              <a:t>‹#›</a:t>
            </a:fld>
            <a:endParaRPr lang="en-GB" dirty="0"/>
          </a:p>
        </p:txBody>
      </p:sp>
    </p:spTree>
    <p:extLst>
      <p:ext uri="{BB962C8B-B14F-4D97-AF65-F5344CB8AC3E}">
        <p14:creationId xmlns:p14="http://schemas.microsoft.com/office/powerpoint/2010/main" val="3690898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template)">
    <p:spTree>
      <p:nvGrpSpPr>
        <p:cNvPr id="1" name=""/>
        <p:cNvGrpSpPr/>
        <p:nvPr/>
      </p:nvGrpSpPr>
      <p:grpSpPr>
        <a:xfrm>
          <a:off x="0" y="0"/>
          <a:ext cx="0" cy="0"/>
          <a:chOff x="0" y="0"/>
          <a:chExt cx="0" cy="0"/>
        </a:xfrm>
      </p:grpSpPr>
      <p:sp>
        <p:nvSpPr>
          <p:cNvPr id="9" name="Google Shape;40;p7">
            <a:extLst>
              <a:ext uri="{FF2B5EF4-FFF2-40B4-BE49-F238E27FC236}">
                <a16:creationId xmlns:a16="http://schemas.microsoft.com/office/drawing/2014/main" id="{F65467AF-233E-42B9-A579-C2B502533537}"/>
              </a:ext>
            </a:extLst>
          </p:cNvPr>
          <p:cNvSpPr txBox="1">
            <a:spLocks noGrp="1"/>
          </p:cNvSpPr>
          <p:nvPr>
            <p:ph type="subTitle" idx="10"/>
          </p:nvPr>
        </p:nvSpPr>
        <p:spPr>
          <a:xfrm>
            <a:off x="347370" y="729114"/>
            <a:ext cx="7553240" cy="369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dirty="0"/>
          </a:p>
        </p:txBody>
      </p:sp>
      <p:sp>
        <p:nvSpPr>
          <p:cNvPr id="11" name="Google Shape;47;p8">
            <a:extLst>
              <a:ext uri="{FF2B5EF4-FFF2-40B4-BE49-F238E27FC236}">
                <a16:creationId xmlns:a16="http://schemas.microsoft.com/office/drawing/2014/main" id="{9DC567F5-10E1-49C6-B59E-A294C3EC2750}"/>
              </a:ext>
            </a:extLst>
          </p:cNvPr>
          <p:cNvSpPr txBox="1">
            <a:spLocks noGrp="1"/>
          </p:cNvSpPr>
          <p:nvPr>
            <p:ph type="title"/>
          </p:nvPr>
        </p:nvSpPr>
        <p:spPr>
          <a:xfrm>
            <a:off x="347370" y="359374"/>
            <a:ext cx="7553240"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Arial" panose="020B0604020202020204" pitchFamily="34" charset="0"/>
                <a:ea typeface="Arial" panose="020B0604020202020204" pitchFamily="34" charset="0"/>
                <a:cs typeface="Arial" panose="020B0604020202020204" pitchFamily="34" charset="0"/>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dirty="0"/>
          </a:p>
        </p:txBody>
      </p:sp>
      <p:sp>
        <p:nvSpPr>
          <p:cNvPr id="2" name="Date Placeholder 1">
            <a:extLst>
              <a:ext uri="{FF2B5EF4-FFF2-40B4-BE49-F238E27FC236}">
                <a16:creationId xmlns:a16="http://schemas.microsoft.com/office/drawing/2014/main" id="{53EA6EC9-CE80-4F0A-8A64-6B6CA85F7EC1}"/>
              </a:ext>
            </a:extLst>
          </p:cNvPr>
          <p:cNvSpPr>
            <a:spLocks noGrp="1"/>
          </p:cNvSpPr>
          <p:nvPr>
            <p:ph type="dt" sz="half" idx="11"/>
          </p:nvPr>
        </p:nvSpPr>
        <p:spPr/>
        <p:txBody>
          <a:bodyPr/>
          <a:lstStyle/>
          <a:p>
            <a:r>
              <a:rPr lang="es-ES_tradnl"/>
              <a:t>21/9/2022</a:t>
            </a:r>
            <a:endParaRPr lang="en-GB" dirty="0"/>
          </a:p>
        </p:txBody>
      </p:sp>
      <p:sp>
        <p:nvSpPr>
          <p:cNvPr id="3" name="Footer Placeholder 2">
            <a:extLst>
              <a:ext uri="{FF2B5EF4-FFF2-40B4-BE49-F238E27FC236}">
                <a16:creationId xmlns:a16="http://schemas.microsoft.com/office/drawing/2014/main" id="{FD37AD98-57FE-40F9-B66F-71C22DF76EB7}"/>
              </a:ext>
            </a:extLst>
          </p:cNvPr>
          <p:cNvSpPr>
            <a:spLocks noGrp="1"/>
          </p:cNvSpPr>
          <p:nvPr>
            <p:ph type="ftr" sz="quarter" idx="12"/>
          </p:nvPr>
        </p:nvSpPr>
        <p:spPr/>
        <p:txBody>
          <a:bodyPr/>
          <a:lstStyle/>
          <a:p>
            <a:r>
              <a:rPr lang="en-GB"/>
              <a:t>HPC in EGI-ACE</a:t>
            </a:r>
          </a:p>
        </p:txBody>
      </p:sp>
      <p:sp>
        <p:nvSpPr>
          <p:cNvPr id="4" name="Slide Number Placeholder 3">
            <a:extLst>
              <a:ext uri="{FF2B5EF4-FFF2-40B4-BE49-F238E27FC236}">
                <a16:creationId xmlns:a16="http://schemas.microsoft.com/office/drawing/2014/main" id="{DFA2972E-08C7-46C8-BE30-A31A0121BD9D}"/>
              </a:ext>
            </a:extLst>
          </p:cNvPr>
          <p:cNvSpPr>
            <a:spLocks noGrp="1"/>
          </p:cNvSpPr>
          <p:nvPr>
            <p:ph type="sldNum" sz="quarter" idx="13"/>
          </p:nvPr>
        </p:nvSpPr>
        <p:spPr>
          <a:xfrm>
            <a:off x="8758371" y="4773860"/>
            <a:ext cx="332375" cy="286052"/>
          </a:xfrm>
        </p:spPr>
        <p:txBody>
          <a:bodyPr/>
          <a:lstStyle/>
          <a:p>
            <a:fld id="{C2B6C6E1-372D-4C2B-A8DF-CC8B64996CFB}" type="slidenum">
              <a:rPr lang="en-GB" smtClean="0"/>
              <a:pPr/>
              <a:t>‹#›</a:t>
            </a:fld>
            <a:endParaRPr lang="en-GB" dirty="0"/>
          </a:p>
        </p:txBody>
      </p:sp>
      <p:sp>
        <p:nvSpPr>
          <p:cNvPr id="6" name="Content Placeholder 5">
            <a:extLst>
              <a:ext uri="{FF2B5EF4-FFF2-40B4-BE49-F238E27FC236}">
                <a16:creationId xmlns:a16="http://schemas.microsoft.com/office/drawing/2014/main" id="{DCD28A12-D693-4A53-9A16-4006C4924F85}"/>
              </a:ext>
            </a:extLst>
          </p:cNvPr>
          <p:cNvSpPr>
            <a:spLocks noGrp="1"/>
          </p:cNvSpPr>
          <p:nvPr>
            <p:ph sz="quarter" idx="14"/>
          </p:nvPr>
        </p:nvSpPr>
        <p:spPr>
          <a:xfrm>
            <a:off x="347663" y="1190625"/>
            <a:ext cx="7504112" cy="3492500"/>
          </a:xfrm>
          <a:prstGeom prst="rect">
            <a:avLst/>
          </a:prstGeom>
        </p:spPr>
        <p:txBody>
          <a:bodyPr/>
          <a:lstStyle>
            <a:lvl1pPr>
              <a:defRPr>
                <a:solidFill>
                  <a:srgbClr val="F0801A"/>
                </a:solidFill>
              </a:defRPr>
            </a:lvl1pPr>
            <a:lvl2pPr marL="514350" indent="-171450">
              <a:buFont typeface="Arial" panose="020B0604020202020204" pitchFamily="34" charset="0"/>
              <a:buChar char="○"/>
              <a:defRPr/>
            </a:lvl2pPr>
            <a:lvl3pPr marL="857250" indent="-171450">
              <a:buFont typeface="Arial" panose="020B0604020202020204" pitchFamily="34" charset="0"/>
              <a:buChar char="■"/>
              <a:defRPr/>
            </a:lvl3pPr>
            <a:lvl4pPr marL="1200150" indent="-171450">
              <a:buFont typeface="Arial" panose="020B0604020202020204" pitchFamily="34" charset="0"/>
              <a:buChar char="□"/>
              <a:defRPr/>
            </a:lvl4pPr>
            <a:lvl5pPr marL="1543050" indent="-171450">
              <a:buFont typeface="Wingdings" panose="05000000000000000000" pitchFamily="2" charset="2"/>
              <a:buChar char="Ø"/>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708089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ext 2 column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9D31BD4-C496-4A24-95F1-45F4FD09B391}"/>
              </a:ext>
            </a:extLst>
          </p:cNvPr>
          <p:cNvSpPr>
            <a:spLocks noGrp="1"/>
          </p:cNvSpPr>
          <p:nvPr>
            <p:ph type="dt" sz="half" idx="10"/>
          </p:nvPr>
        </p:nvSpPr>
        <p:spPr/>
        <p:txBody>
          <a:bodyPr/>
          <a:lstStyle/>
          <a:p>
            <a:r>
              <a:rPr lang="es-ES_tradnl"/>
              <a:t>21/9/2022</a:t>
            </a:r>
            <a:endParaRPr lang="en-GB" dirty="0"/>
          </a:p>
        </p:txBody>
      </p:sp>
      <p:sp>
        <p:nvSpPr>
          <p:cNvPr id="4" name="Footer Placeholder 3">
            <a:extLst>
              <a:ext uri="{FF2B5EF4-FFF2-40B4-BE49-F238E27FC236}">
                <a16:creationId xmlns:a16="http://schemas.microsoft.com/office/drawing/2014/main" id="{DC709EDD-11BB-4C1C-A2B4-FCAFD27B6D2C}"/>
              </a:ext>
            </a:extLst>
          </p:cNvPr>
          <p:cNvSpPr>
            <a:spLocks noGrp="1"/>
          </p:cNvSpPr>
          <p:nvPr>
            <p:ph type="ftr" sz="quarter" idx="11"/>
          </p:nvPr>
        </p:nvSpPr>
        <p:spPr/>
        <p:txBody>
          <a:bodyPr/>
          <a:lstStyle/>
          <a:p>
            <a:r>
              <a:rPr lang="en-GB"/>
              <a:t>HPC in EGI-ACE</a:t>
            </a:r>
          </a:p>
        </p:txBody>
      </p:sp>
      <p:sp>
        <p:nvSpPr>
          <p:cNvPr id="5" name="Slide Number Placeholder 4">
            <a:extLst>
              <a:ext uri="{FF2B5EF4-FFF2-40B4-BE49-F238E27FC236}">
                <a16:creationId xmlns:a16="http://schemas.microsoft.com/office/drawing/2014/main" id="{A299A8AA-5872-4335-AB4F-9B1D9F17EF91}"/>
              </a:ext>
            </a:extLst>
          </p:cNvPr>
          <p:cNvSpPr>
            <a:spLocks noGrp="1"/>
          </p:cNvSpPr>
          <p:nvPr>
            <p:ph type="sldNum" sz="quarter" idx="12"/>
          </p:nvPr>
        </p:nvSpPr>
        <p:spPr/>
        <p:txBody>
          <a:bodyPr/>
          <a:lstStyle/>
          <a:p>
            <a:fld id="{C2B6C6E1-372D-4C2B-A8DF-CC8B64996CFB}" type="slidenum">
              <a:rPr lang="en-GB" smtClean="0"/>
              <a:pPr/>
              <a:t>‹#›</a:t>
            </a:fld>
            <a:endParaRPr lang="en-GB" dirty="0"/>
          </a:p>
        </p:txBody>
      </p:sp>
      <p:sp>
        <p:nvSpPr>
          <p:cNvPr id="6" name="Google Shape;40;p7">
            <a:extLst>
              <a:ext uri="{FF2B5EF4-FFF2-40B4-BE49-F238E27FC236}">
                <a16:creationId xmlns:a16="http://schemas.microsoft.com/office/drawing/2014/main" id="{1497CCC7-C276-486F-9145-1B7F987C565C}"/>
              </a:ext>
            </a:extLst>
          </p:cNvPr>
          <p:cNvSpPr txBox="1">
            <a:spLocks noGrp="1"/>
          </p:cNvSpPr>
          <p:nvPr>
            <p:ph type="subTitle" idx="13"/>
          </p:nvPr>
        </p:nvSpPr>
        <p:spPr>
          <a:xfrm>
            <a:off x="347369" y="729114"/>
            <a:ext cx="7529050" cy="369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47;p8">
            <a:extLst>
              <a:ext uri="{FF2B5EF4-FFF2-40B4-BE49-F238E27FC236}">
                <a16:creationId xmlns:a16="http://schemas.microsoft.com/office/drawing/2014/main" id="{66F0F598-511E-4474-8897-38CCB69EB675}"/>
              </a:ext>
            </a:extLst>
          </p:cNvPr>
          <p:cNvSpPr txBox="1">
            <a:spLocks noGrp="1"/>
          </p:cNvSpPr>
          <p:nvPr>
            <p:ph type="title"/>
          </p:nvPr>
        </p:nvSpPr>
        <p:spPr>
          <a:xfrm>
            <a:off x="347368" y="359374"/>
            <a:ext cx="7529049"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Arial" panose="020B0604020202020204" pitchFamily="34" charset="0"/>
                <a:ea typeface="Arial" panose="020B0604020202020204" pitchFamily="34" charset="0"/>
                <a:cs typeface="Arial" panose="020B0604020202020204" pitchFamily="34" charset="0"/>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dirty="0"/>
          </a:p>
        </p:txBody>
      </p:sp>
      <p:sp>
        <p:nvSpPr>
          <p:cNvPr id="11" name="Content Placeholder 2">
            <a:extLst>
              <a:ext uri="{FF2B5EF4-FFF2-40B4-BE49-F238E27FC236}">
                <a16:creationId xmlns:a16="http://schemas.microsoft.com/office/drawing/2014/main" id="{89482D58-8658-4639-A231-93F11D8E8C8A}"/>
              </a:ext>
            </a:extLst>
          </p:cNvPr>
          <p:cNvSpPr>
            <a:spLocks noGrp="1"/>
          </p:cNvSpPr>
          <p:nvPr>
            <p:ph idx="1" hasCustomPrompt="1"/>
          </p:nvPr>
        </p:nvSpPr>
        <p:spPr>
          <a:xfrm>
            <a:off x="347369" y="1154494"/>
            <a:ext cx="3821069" cy="3500609"/>
          </a:xfrm>
          <a:prstGeom prst="rect">
            <a:avLst/>
          </a:prstGeom>
        </p:spPr>
        <p:txBody>
          <a:bodyPr/>
          <a:lstStyle>
            <a:lvl1pPr>
              <a:defRPr>
                <a:solidFill>
                  <a:srgbClr val="EF82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t>
            </a:r>
            <a:r>
              <a:rPr lang="pl-PL" dirty="0"/>
              <a:t>add text</a:t>
            </a:r>
            <a:endParaRPr lang="en-US" dirty="0"/>
          </a:p>
        </p:txBody>
      </p:sp>
      <p:sp>
        <p:nvSpPr>
          <p:cNvPr id="9" name="Content Placeholder 2">
            <a:extLst>
              <a:ext uri="{FF2B5EF4-FFF2-40B4-BE49-F238E27FC236}">
                <a16:creationId xmlns:a16="http://schemas.microsoft.com/office/drawing/2014/main" id="{B1269DAB-B27B-4855-B426-D11ADEDF3D76}"/>
              </a:ext>
            </a:extLst>
          </p:cNvPr>
          <p:cNvSpPr>
            <a:spLocks noGrp="1"/>
          </p:cNvSpPr>
          <p:nvPr>
            <p:ph idx="14" hasCustomPrompt="1"/>
          </p:nvPr>
        </p:nvSpPr>
        <p:spPr>
          <a:xfrm>
            <a:off x="4499631" y="1154494"/>
            <a:ext cx="3821069" cy="3500609"/>
          </a:xfrm>
          <a:prstGeom prst="rect">
            <a:avLst/>
          </a:prstGeom>
        </p:spPr>
        <p:txBody>
          <a:bodyPr/>
          <a:lstStyle>
            <a:lvl1pPr>
              <a:defRPr>
                <a:solidFill>
                  <a:srgbClr val="EF82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t>
            </a:r>
            <a:r>
              <a:rPr lang="pl-PL" dirty="0"/>
              <a:t>add text</a:t>
            </a:r>
            <a:endParaRPr lang="en-US" dirty="0"/>
          </a:p>
        </p:txBody>
      </p:sp>
    </p:spTree>
    <p:extLst>
      <p:ext uri="{BB962C8B-B14F-4D97-AF65-F5344CB8AC3E}">
        <p14:creationId xmlns:p14="http://schemas.microsoft.com/office/powerpoint/2010/main" val="16789958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3 Columns">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9D31BD4-C496-4A24-95F1-45F4FD09B391}"/>
              </a:ext>
            </a:extLst>
          </p:cNvPr>
          <p:cNvSpPr>
            <a:spLocks noGrp="1"/>
          </p:cNvSpPr>
          <p:nvPr>
            <p:ph type="dt" sz="half" idx="10"/>
          </p:nvPr>
        </p:nvSpPr>
        <p:spPr/>
        <p:txBody>
          <a:bodyPr/>
          <a:lstStyle/>
          <a:p>
            <a:r>
              <a:rPr lang="es-ES_tradnl"/>
              <a:t>21/9/2022</a:t>
            </a:r>
            <a:endParaRPr lang="en-GB" dirty="0"/>
          </a:p>
        </p:txBody>
      </p:sp>
      <p:sp>
        <p:nvSpPr>
          <p:cNvPr id="4" name="Footer Placeholder 3">
            <a:extLst>
              <a:ext uri="{FF2B5EF4-FFF2-40B4-BE49-F238E27FC236}">
                <a16:creationId xmlns:a16="http://schemas.microsoft.com/office/drawing/2014/main" id="{DC709EDD-11BB-4C1C-A2B4-FCAFD27B6D2C}"/>
              </a:ext>
            </a:extLst>
          </p:cNvPr>
          <p:cNvSpPr>
            <a:spLocks noGrp="1"/>
          </p:cNvSpPr>
          <p:nvPr>
            <p:ph type="ftr" sz="quarter" idx="11"/>
          </p:nvPr>
        </p:nvSpPr>
        <p:spPr/>
        <p:txBody>
          <a:bodyPr/>
          <a:lstStyle/>
          <a:p>
            <a:r>
              <a:rPr lang="en-GB"/>
              <a:t>HPC in EGI-ACE</a:t>
            </a:r>
          </a:p>
        </p:txBody>
      </p:sp>
      <p:sp>
        <p:nvSpPr>
          <p:cNvPr id="5" name="Slide Number Placeholder 4">
            <a:extLst>
              <a:ext uri="{FF2B5EF4-FFF2-40B4-BE49-F238E27FC236}">
                <a16:creationId xmlns:a16="http://schemas.microsoft.com/office/drawing/2014/main" id="{A299A8AA-5872-4335-AB4F-9B1D9F17EF91}"/>
              </a:ext>
            </a:extLst>
          </p:cNvPr>
          <p:cNvSpPr>
            <a:spLocks noGrp="1"/>
          </p:cNvSpPr>
          <p:nvPr>
            <p:ph type="sldNum" sz="quarter" idx="12"/>
          </p:nvPr>
        </p:nvSpPr>
        <p:spPr/>
        <p:txBody>
          <a:bodyPr/>
          <a:lstStyle/>
          <a:p>
            <a:fld id="{C2B6C6E1-372D-4C2B-A8DF-CC8B64996CFB}" type="slidenum">
              <a:rPr lang="en-GB" smtClean="0"/>
              <a:pPr/>
              <a:t>‹#›</a:t>
            </a:fld>
            <a:endParaRPr lang="en-GB" dirty="0"/>
          </a:p>
        </p:txBody>
      </p:sp>
      <p:sp>
        <p:nvSpPr>
          <p:cNvPr id="6" name="Google Shape;40;p7">
            <a:extLst>
              <a:ext uri="{FF2B5EF4-FFF2-40B4-BE49-F238E27FC236}">
                <a16:creationId xmlns:a16="http://schemas.microsoft.com/office/drawing/2014/main" id="{1497CCC7-C276-486F-9145-1B7F987C565C}"/>
              </a:ext>
            </a:extLst>
          </p:cNvPr>
          <p:cNvSpPr txBox="1">
            <a:spLocks noGrp="1"/>
          </p:cNvSpPr>
          <p:nvPr>
            <p:ph type="subTitle" idx="13"/>
          </p:nvPr>
        </p:nvSpPr>
        <p:spPr>
          <a:xfrm>
            <a:off x="347370" y="729114"/>
            <a:ext cx="7558078" cy="369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47;p8">
            <a:extLst>
              <a:ext uri="{FF2B5EF4-FFF2-40B4-BE49-F238E27FC236}">
                <a16:creationId xmlns:a16="http://schemas.microsoft.com/office/drawing/2014/main" id="{66F0F598-511E-4474-8897-38CCB69EB675}"/>
              </a:ext>
            </a:extLst>
          </p:cNvPr>
          <p:cNvSpPr txBox="1">
            <a:spLocks noGrp="1"/>
          </p:cNvSpPr>
          <p:nvPr>
            <p:ph type="title"/>
          </p:nvPr>
        </p:nvSpPr>
        <p:spPr>
          <a:xfrm>
            <a:off x="347369" y="358385"/>
            <a:ext cx="7558077"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Arial" panose="020B0604020202020204" pitchFamily="34" charset="0"/>
                <a:ea typeface="Arial" panose="020B0604020202020204" pitchFamily="34" charset="0"/>
                <a:cs typeface="Arial" panose="020B0604020202020204" pitchFamily="34" charset="0"/>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dirty="0"/>
          </a:p>
        </p:txBody>
      </p:sp>
      <p:sp>
        <p:nvSpPr>
          <p:cNvPr id="11" name="Content Placeholder 2">
            <a:extLst>
              <a:ext uri="{FF2B5EF4-FFF2-40B4-BE49-F238E27FC236}">
                <a16:creationId xmlns:a16="http://schemas.microsoft.com/office/drawing/2014/main" id="{89482D58-8658-4639-A231-93F11D8E8C8A}"/>
              </a:ext>
            </a:extLst>
          </p:cNvPr>
          <p:cNvSpPr>
            <a:spLocks noGrp="1"/>
          </p:cNvSpPr>
          <p:nvPr>
            <p:ph idx="1" hasCustomPrompt="1"/>
          </p:nvPr>
        </p:nvSpPr>
        <p:spPr>
          <a:xfrm>
            <a:off x="347370" y="1154494"/>
            <a:ext cx="2681580" cy="3500609"/>
          </a:xfrm>
          <a:prstGeom prst="rect">
            <a:avLst/>
          </a:prstGeom>
        </p:spPr>
        <p:txBody>
          <a:bodyPr/>
          <a:lstStyle>
            <a:lvl1pPr>
              <a:defRPr>
                <a:solidFill>
                  <a:srgbClr val="EF82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t>
            </a:r>
            <a:r>
              <a:rPr lang="pl-PL" dirty="0"/>
              <a:t>add text</a:t>
            </a:r>
            <a:endParaRPr lang="en-US" dirty="0"/>
          </a:p>
        </p:txBody>
      </p:sp>
      <p:sp>
        <p:nvSpPr>
          <p:cNvPr id="12" name="Content Placeholder 2">
            <a:extLst>
              <a:ext uri="{FF2B5EF4-FFF2-40B4-BE49-F238E27FC236}">
                <a16:creationId xmlns:a16="http://schemas.microsoft.com/office/drawing/2014/main" id="{617856AD-2317-4FF1-9E1F-4C47B1D73897}"/>
              </a:ext>
            </a:extLst>
          </p:cNvPr>
          <p:cNvSpPr>
            <a:spLocks noGrp="1"/>
          </p:cNvSpPr>
          <p:nvPr>
            <p:ph idx="14" hasCustomPrompt="1"/>
          </p:nvPr>
        </p:nvSpPr>
        <p:spPr>
          <a:xfrm>
            <a:off x="5962650" y="1154493"/>
            <a:ext cx="2681580" cy="3500609"/>
          </a:xfrm>
          <a:prstGeom prst="rect">
            <a:avLst/>
          </a:prstGeom>
        </p:spPr>
        <p:txBody>
          <a:bodyPr/>
          <a:lstStyle>
            <a:lvl1pPr>
              <a:defRPr>
                <a:solidFill>
                  <a:srgbClr val="EF82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t>
            </a:r>
            <a:r>
              <a:rPr lang="pl-PL" dirty="0"/>
              <a:t>add text</a:t>
            </a:r>
            <a:endParaRPr lang="en-US" dirty="0"/>
          </a:p>
        </p:txBody>
      </p:sp>
      <p:sp>
        <p:nvSpPr>
          <p:cNvPr id="13" name="Content Placeholder 2">
            <a:extLst>
              <a:ext uri="{FF2B5EF4-FFF2-40B4-BE49-F238E27FC236}">
                <a16:creationId xmlns:a16="http://schemas.microsoft.com/office/drawing/2014/main" id="{5C3729B6-28CC-4A97-B03B-B73A04FB042B}"/>
              </a:ext>
            </a:extLst>
          </p:cNvPr>
          <p:cNvSpPr>
            <a:spLocks noGrp="1"/>
          </p:cNvSpPr>
          <p:nvPr>
            <p:ph idx="15" hasCustomPrompt="1"/>
          </p:nvPr>
        </p:nvSpPr>
        <p:spPr>
          <a:xfrm>
            <a:off x="3155010" y="1154494"/>
            <a:ext cx="2681580" cy="3500609"/>
          </a:xfrm>
          <a:prstGeom prst="rect">
            <a:avLst/>
          </a:prstGeom>
        </p:spPr>
        <p:txBody>
          <a:bodyPr/>
          <a:lstStyle>
            <a:lvl1pPr>
              <a:defRPr>
                <a:solidFill>
                  <a:srgbClr val="EF82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t>
            </a:r>
            <a:r>
              <a:rPr lang="pl-PL" dirty="0"/>
              <a:t>add text</a:t>
            </a:r>
            <a:endParaRPr lang="en-US" dirty="0"/>
          </a:p>
        </p:txBody>
      </p:sp>
    </p:spTree>
    <p:extLst>
      <p:ext uri="{BB962C8B-B14F-4D97-AF65-F5344CB8AC3E}">
        <p14:creationId xmlns:p14="http://schemas.microsoft.com/office/powerpoint/2010/main" val="2448235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xt + imag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19D31BD4-C496-4A24-95F1-45F4FD09B391}"/>
              </a:ext>
            </a:extLst>
          </p:cNvPr>
          <p:cNvSpPr>
            <a:spLocks noGrp="1"/>
          </p:cNvSpPr>
          <p:nvPr>
            <p:ph type="dt" sz="half" idx="10"/>
          </p:nvPr>
        </p:nvSpPr>
        <p:spPr/>
        <p:txBody>
          <a:bodyPr/>
          <a:lstStyle/>
          <a:p>
            <a:r>
              <a:rPr lang="es-ES_tradnl"/>
              <a:t>21/9/2022</a:t>
            </a:r>
            <a:endParaRPr lang="en-GB" dirty="0"/>
          </a:p>
        </p:txBody>
      </p:sp>
      <p:sp>
        <p:nvSpPr>
          <p:cNvPr id="4" name="Footer Placeholder 3">
            <a:extLst>
              <a:ext uri="{FF2B5EF4-FFF2-40B4-BE49-F238E27FC236}">
                <a16:creationId xmlns:a16="http://schemas.microsoft.com/office/drawing/2014/main" id="{DC709EDD-11BB-4C1C-A2B4-FCAFD27B6D2C}"/>
              </a:ext>
            </a:extLst>
          </p:cNvPr>
          <p:cNvSpPr>
            <a:spLocks noGrp="1"/>
          </p:cNvSpPr>
          <p:nvPr>
            <p:ph type="ftr" sz="quarter" idx="11"/>
          </p:nvPr>
        </p:nvSpPr>
        <p:spPr/>
        <p:txBody>
          <a:bodyPr/>
          <a:lstStyle/>
          <a:p>
            <a:r>
              <a:rPr lang="en-GB"/>
              <a:t>HPC in EGI-ACE</a:t>
            </a:r>
          </a:p>
        </p:txBody>
      </p:sp>
      <p:sp>
        <p:nvSpPr>
          <p:cNvPr id="5" name="Slide Number Placeholder 4">
            <a:extLst>
              <a:ext uri="{FF2B5EF4-FFF2-40B4-BE49-F238E27FC236}">
                <a16:creationId xmlns:a16="http://schemas.microsoft.com/office/drawing/2014/main" id="{A299A8AA-5872-4335-AB4F-9B1D9F17EF91}"/>
              </a:ext>
            </a:extLst>
          </p:cNvPr>
          <p:cNvSpPr>
            <a:spLocks noGrp="1"/>
          </p:cNvSpPr>
          <p:nvPr>
            <p:ph type="sldNum" sz="quarter" idx="12"/>
          </p:nvPr>
        </p:nvSpPr>
        <p:spPr/>
        <p:txBody>
          <a:bodyPr/>
          <a:lstStyle/>
          <a:p>
            <a:fld id="{C2B6C6E1-372D-4C2B-A8DF-CC8B64996CFB}" type="slidenum">
              <a:rPr lang="en-GB" smtClean="0"/>
              <a:pPr/>
              <a:t>‹#›</a:t>
            </a:fld>
            <a:endParaRPr lang="en-GB" dirty="0"/>
          </a:p>
        </p:txBody>
      </p:sp>
      <p:sp>
        <p:nvSpPr>
          <p:cNvPr id="6" name="Google Shape;40;p7">
            <a:extLst>
              <a:ext uri="{FF2B5EF4-FFF2-40B4-BE49-F238E27FC236}">
                <a16:creationId xmlns:a16="http://schemas.microsoft.com/office/drawing/2014/main" id="{1497CCC7-C276-486F-9145-1B7F987C565C}"/>
              </a:ext>
            </a:extLst>
          </p:cNvPr>
          <p:cNvSpPr txBox="1">
            <a:spLocks noGrp="1"/>
          </p:cNvSpPr>
          <p:nvPr>
            <p:ph type="subTitle" idx="13"/>
          </p:nvPr>
        </p:nvSpPr>
        <p:spPr>
          <a:xfrm>
            <a:off x="347368" y="729114"/>
            <a:ext cx="7553241" cy="3693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Arial" panose="020B0604020202020204" pitchFamily="34" charset="0"/>
                <a:ea typeface="Arial" panose="020B0604020202020204" pitchFamily="34" charset="0"/>
                <a:cs typeface="Arial" panose="020B0604020202020204" pitchFamily="34" charset="0"/>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dirty="0"/>
          </a:p>
        </p:txBody>
      </p:sp>
      <p:sp>
        <p:nvSpPr>
          <p:cNvPr id="7" name="Google Shape;47;p8">
            <a:extLst>
              <a:ext uri="{FF2B5EF4-FFF2-40B4-BE49-F238E27FC236}">
                <a16:creationId xmlns:a16="http://schemas.microsoft.com/office/drawing/2014/main" id="{66F0F598-511E-4474-8897-38CCB69EB675}"/>
              </a:ext>
            </a:extLst>
          </p:cNvPr>
          <p:cNvSpPr txBox="1">
            <a:spLocks noGrp="1"/>
          </p:cNvSpPr>
          <p:nvPr>
            <p:ph type="title"/>
          </p:nvPr>
        </p:nvSpPr>
        <p:spPr>
          <a:xfrm>
            <a:off x="347368" y="359288"/>
            <a:ext cx="7553240" cy="3417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Arial" panose="020B0604020202020204" pitchFamily="34" charset="0"/>
                <a:ea typeface="Arial" panose="020B0604020202020204" pitchFamily="34" charset="0"/>
                <a:cs typeface="Arial" panose="020B0604020202020204" pitchFamily="34" charset="0"/>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dirty="0"/>
          </a:p>
        </p:txBody>
      </p:sp>
      <p:sp>
        <p:nvSpPr>
          <p:cNvPr id="11" name="Content Placeholder 2">
            <a:extLst>
              <a:ext uri="{FF2B5EF4-FFF2-40B4-BE49-F238E27FC236}">
                <a16:creationId xmlns:a16="http://schemas.microsoft.com/office/drawing/2014/main" id="{89482D58-8658-4639-A231-93F11D8E8C8A}"/>
              </a:ext>
            </a:extLst>
          </p:cNvPr>
          <p:cNvSpPr>
            <a:spLocks noGrp="1"/>
          </p:cNvSpPr>
          <p:nvPr>
            <p:ph idx="1" hasCustomPrompt="1"/>
          </p:nvPr>
        </p:nvSpPr>
        <p:spPr>
          <a:xfrm>
            <a:off x="347369" y="1154494"/>
            <a:ext cx="3821069" cy="3500609"/>
          </a:xfrm>
          <a:prstGeom prst="rect">
            <a:avLst/>
          </a:prstGeom>
        </p:spPr>
        <p:txBody>
          <a:bodyPr/>
          <a:lstStyle>
            <a:lvl1pPr>
              <a:defRPr>
                <a:solidFill>
                  <a:srgbClr val="EF8200"/>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a:t>
            </a:r>
            <a:r>
              <a:rPr lang="pl-PL" dirty="0"/>
              <a:t>add text</a:t>
            </a:r>
            <a:endParaRPr lang="en-US" dirty="0"/>
          </a:p>
        </p:txBody>
      </p:sp>
      <p:sp>
        <p:nvSpPr>
          <p:cNvPr id="8" name="Picture Placeholder 7">
            <a:extLst>
              <a:ext uri="{FF2B5EF4-FFF2-40B4-BE49-F238E27FC236}">
                <a16:creationId xmlns:a16="http://schemas.microsoft.com/office/drawing/2014/main" id="{042BF86E-05D4-471D-8F4F-BF136A31D9E5}"/>
              </a:ext>
            </a:extLst>
          </p:cNvPr>
          <p:cNvSpPr>
            <a:spLocks noGrp="1"/>
          </p:cNvSpPr>
          <p:nvPr>
            <p:ph type="pic" sz="quarter" idx="15"/>
          </p:nvPr>
        </p:nvSpPr>
        <p:spPr>
          <a:xfrm>
            <a:off x="4357981" y="1154666"/>
            <a:ext cx="4438650" cy="3500437"/>
          </a:xfrm>
          <a:prstGeom prst="rect">
            <a:avLst/>
          </a:prstGeom>
        </p:spPr>
        <p:txBody>
          <a:bodyPr/>
          <a:lstStyle>
            <a:lvl1pPr>
              <a:defRPr>
                <a:solidFill>
                  <a:srgbClr val="F0801A"/>
                </a:solidFill>
              </a:defRPr>
            </a:lvl1pPr>
          </a:lstStyle>
          <a:p>
            <a:endParaRPr lang="en-GB" dirty="0"/>
          </a:p>
        </p:txBody>
      </p:sp>
    </p:spTree>
    <p:extLst>
      <p:ext uri="{BB962C8B-B14F-4D97-AF65-F5344CB8AC3E}">
        <p14:creationId xmlns:p14="http://schemas.microsoft.com/office/powerpoint/2010/main" val="2133719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ext">
  <p:cSld name="Text">
    <p:spTree>
      <p:nvGrpSpPr>
        <p:cNvPr id="1" name="Shape 35"/>
        <p:cNvGrpSpPr/>
        <p:nvPr/>
      </p:nvGrpSpPr>
      <p:grpSpPr>
        <a:xfrm>
          <a:off x="0" y="0"/>
          <a:ext cx="0" cy="0"/>
          <a:chOff x="0" y="0"/>
          <a:chExt cx="0" cy="0"/>
        </a:xfrm>
      </p:grpSpPr>
      <p:sp>
        <p:nvSpPr>
          <p:cNvPr id="36" name="Google Shape;36;p34"/>
          <p:cNvSpPr txBox="1">
            <a:spLocks noGrp="1"/>
          </p:cNvSpPr>
          <p:nvPr>
            <p:ph type="body" idx="1"/>
          </p:nvPr>
        </p:nvSpPr>
        <p:spPr>
          <a:xfrm>
            <a:off x="176645" y="1369219"/>
            <a:ext cx="8754341" cy="319737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90000"/>
              </a:lnSpc>
              <a:spcBef>
                <a:spcPts val="75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Noto Sans Symbols"/>
              <a:buChar char="▪"/>
              <a:defRPr sz="1800" b="0" i="0" u="none" strike="noStrike" cap="none">
                <a:solidFill>
                  <a:schemeClr val="dk1"/>
                </a:solidFill>
                <a:latin typeface="Calibri"/>
                <a:ea typeface="Calibri"/>
                <a:cs typeface="Calibri"/>
                <a:sym typeface="Calibri"/>
              </a:defRPr>
            </a:lvl2pPr>
            <a:lvl3pPr marL="1371600" marR="0" lvl="2" indent="-330200" algn="l" rtl="0">
              <a:lnSpc>
                <a:spcPct val="90000"/>
              </a:lnSpc>
              <a:spcBef>
                <a:spcPts val="375"/>
              </a:spcBef>
              <a:spcAft>
                <a:spcPts val="0"/>
              </a:spcAft>
              <a:buClr>
                <a:schemeClr val="dk1"/>
              </a:buClr>
              <a:buSzPts val="1600"/>
              <a:buFont typeface="Courier New"/>
              <a:buChar char="o"/>
              <a:defRPr sz="1600" b="0" i="0" u="none" strike="noStrike" cap="none">
                <a:solidFill>
                  <a:schemeClr val="dk1"/>
                </a:solidFill>
                <a:latin typeface="Calibri"/>
                <a:ea typeface="Calibri"/>
                <a:cs typeface="Calibri"/>
                <a:sym typeface="Calibri"/>
              </a:defRPr>
            </a:lvl3pPr>
            <a:lvl4pPr marL="1828800" marR="0" lvl="3" indent="-290830" algn="l" rtl="0">
              <a:lnSpc>
                <a:spcPct val="90000"/>
              </a:lnSpc>
              <a:spcBef>
                <a:spcPts val="375"/>
              </a:spcBef>
              <a:spcAft>
                <a:spcPts val="0"/>
              </a:spcAft>
              <a:buClr>
                <a:schemeClr val="dk1"/>
              </a:buClr>
              <a:buSzPts val="980"/>
              <a:buFont typeface="Noto Sans Symbols"/>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375"/>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Google Shape;37;p34"/>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 name="Google Shape;38;p34"/>
          <p:cNvSpPr txBox="1">
            <a:spLocks noGrp="1"/>
          </p:cNvSpPr>
          <p:nvPr>
            <p:ph type="subTitle" idx="2"/>
          </p:nvPr>
        </p:nvSpPr>
        <p:spPr>
          <a:xfrm>
            <a:off x="2579076" y="628358"/>
            <a:ext cx="4728795" cy="369332"/>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582846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47"/>
        <p:cNvGrpSpPr/>
        <p:nvPr/>
      </p:nvGrpSpPr>
      <p:grpSpPr>
        <a:xfrm>
          <a:off x="0" y="0"/>
          <a:ext cx="0" cy="0"/>
          <a:chOff x="0" y="0"/>
          <a:chExt cx="0" cy="0"/>
        </a:xfrm>
      </p:grpSpPr>
      <p:sp>
        <p:nvSpPr>
          <p:cNvPr id="48" name="Google Shape;48;p38"/>
          <p:cNvSpPr txBox="1">
            <a:spLocks noGrp="1"/>
          </p:cNvSpPr>
          <p:nvPr>
            <p:ph type="title"/>
          </p:nvPr>
        </p:nvSpPr>
        <p:spPr>
          <a:xfrm>
            <a:off x="2579077" y="169145"/>
            <a:ext cx="4728796" cy="34163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rgbClr val="0E67AD"/>
              </a:buClr>
              <a:buSzPts val="2500"/>
              <a:buFont typeface="Calibri"/>
              <a:buNone/>
              <a:defRPr sz="2500" b="1" i="0" u="none" strike="noStrike" cap="none">
                <a:solidFill>
                  <a:srgbClr val="0E67AD"/>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 name="Google Shape;49;p38"/>
          <p:cNvSpPr txBox="1">
            <a:spLocks noGrp="1"/>
          </p:cNvSpPr>
          <p:nvPr>
            <p:ph type="subTitle" idx="1"/>
          </p:nvPr>
        </p:nvSpPr>
        <p:spPr>
          <a:xfrm>
            <a:off x="2579076" y="628358"/>
            <a:ext cx="4728795" cy="369332"/>
          </a:xfrm>
          <a:prstGeom prst="rect">
            <a:avLst/>
          </a:prstGeom>
          <a:noFill/>
          <a:ln>
            <a:noFill/>
          </a:ln>
        </p:spPr>
        <p:txBody>
          <a:bodyPr spcFirstLastPara="1" wrap="square" lIns="91425" tIns="45700" rIns="91425" bIns="45700" anchor="t" anchorCtr="0">
            <a:spAutoFit/>
          </a:bodyPr>
          <a:lstStyle>
            <a:lvl1pPr marR="0" lvl="0" algn="l" rtl="0">
              <a:lnSpc>
                <a:spcPct val="90000"/>
              </a:lnSpc>
              <a:spcBef>
                <a:spcPts val="750"/>
              </a:spcBef>
              <a:spcAft>
                <a:spcPts val="0"/>
              </a:spcAft>
              <a:buClr>
                <a:srgbClr val="7F7F7F"/>
              </a:buClr>
              <a:buSzPts val="2000"/>
              <a:buFont typeface="Arial"/>
              <a:buNone/>
              <a:defRPr sz="2000" b="0" i="1" u="none" strike="noStrike" cap="none">
                <a:solidFill>
                  <a:srgbClr val="7F7F7F"/>
                </a:solidFill>
                <a:latin typeface="Calibri"/>
                <a:ea typeface="Calibri"/>
                <a:cs typeface="Calibri"/>
                <a:sym typeface="Calibri"/>
              </a:defRPr>
            </a:lvl1pPr>
            <a:lvl2pPr marR="0" lvl="1" algn="ctr"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2pPr>
            <a:lvl3pPr marR="0" lvl="2" algn="ctr" rtl="0">
              <a:lnSpc>
                <a:spcPct val="90000"/>
              </a:lnSpc>
              <a:spcBef>
                <a:spcPts val="375"/>
              </a:spcBef>
              <a:spcAft>
                <a:spcPts val="0"/>
              </a:spcAft>
              <a:buClr>
                <a:schemeClr val="dk1"/>
              </a:buClr>
              <a:buSzPts val="1350"/>
              <a:buFont typeface="Arial"/>
              <a:buNone/>
              <a:defRPr sz="1350" b="0" i="0" u="none" strike="noStrike" cap="none">
                <a:solidFill>
                  <a:schemeClr val="dk1"/>
                </a:solidFill>
                <a:latin typeface="Calibri"/>
                <a:ea typeface="Calibri"/>
                <a:cs typeface="Calibri"/>
                <a:sym typeface="Calibri"/>
              </a:defRPr>
            </a:lvl3pPr>
            <a:lvl4pPr marR="0" lvl="3"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4pPr>
            <a:lvl5pPr marR="0" lvl="4"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5pPr>
            <a:lvl6pPr marR="0" lvl="5"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6pPr>
            <a:lvl7pPr marR="0" lvl="6"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7pPr>
            <a:lvl8pPr marR="0" lvl="7"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8pPr>
            <a:lvl9pPr marR="0" lvl="8" algn="ctr" rtl="0">
              <a:lnSpc>
                <a:spcPct val="90000"/>
              </a:lnSpc>
              <a:spcBef>
                <a:spcPts val="375"/>
              </a:spcBef>
              <a:spcAft>
                <a:spcPts val="0"/>
              </a:spcAft>
              <a:buClr>
                <a:schemeClr val="dk1"/>
              </a:buClr>
              <a:buSzPts val="1200"/>
              <a:buFont typeface="Arial"/>
              <a:buNone/>
              <a:defRPr sz="12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7234469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476A0-A3F5-1046-6973-248DE130307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9B9F8D5-FE3A-9F99-C4D9-53E3DBC667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ECB62E-F62C-3F1D-CED4-798EFA1E94E8}"/>
              </a:ext>
            </a:extLst>
          </p:cNvPr>
          <p:cNvSpPr>
            <a:spLocks noGrp="1"/>
          </p:cNvSpPr>
          <p:nvPr>
            <p:ph type="dt" sz="half" idx="10"/>
          </p:nvPr>
        </p:nvSpPr>
        <p:spPr/>
        <p:txBody>
          <a:bodyPr/>
          <a:lstStyle/>
          <a:p>
            <a:r>
              <a:rPr lang="es-ES_tradnl"/>
              <a:t>21/9/2022</a:t>
            </a:r>
            <a:endParaRPr lang="en-US"/>
          </a:p>
        </p:txBody>
      </p:sp>
      <p:sp>
        <p:nvSpPr>
          <p:cNvPr id="5" name="Footer Placeholder 4">
            <a:extLst>
              <a:ext uri="{FF2B5EF4-FFF2-40B4-BE49-F238E27FC236}">
                <a16:creationId xmlns:a16="http://schemas.microsoft.com/office/drawing/2014/main" id="{66A235E1-89B7-9B0A-4A30-112813E43D3D}"/>
              </a:ext>
            </a:extLst>
          </p:cNvPr>
          <p:cNvSpPr>
            <a:spLocks noGrp="1"/>
          </p:cNvSpPr>
          <p:nvPr>
            <p:ph type="ftr" sz="quarter" idx="11"/>
          </p:nvPr>
        </p:nvSpPr>
        <p:spPr/>
        <p:txBody>
          <a:bodyPr/>
          <a:lstStyle/>
          <a:p>
            <a:r>
              <a:rPr lang="en-US"/>
              <a:t>HPC in EGI-ACE</a:t>
            </a:r>
          </a:p>
        </p:txBody>
      </p:sp>
      <p:sp>
        <p:nvSpPr>
          <p:cNvPr id="6" name="Slide Number Placeholder 5">
            <a:extLst>
              <a:ext uri="{FF2B5EF4-FFF2-40B4-BE49-F238E27FC236}">
                <a16:creationId xmlns:a16="http://schemas.microsoft.com/office/drawing/2014/main" id="{F37D6CC4-26F4-E364-270C-FE1F6DC7DBBE}"/>
              </a:ext>
            </a:extLst>
          </p:cNvPr>
          <p:cNvSpPr>
            <a:spLocks noGrp="1"/>
          </p:cNvSpPr>
          <p:nvPr>
            <p:ph type="sldNum" sz="quarter" idx="12"/>
          </p:nvPr>
        </p:nvSpPr>
        <p:spPr/>
        <p:txBody>
          <a:bodyPr/>
          <a:lstStyle/>
          <a:p>
            <a:fld id="{9AB488C9-0955-9E4B-A348-76EC26CAB608}" type="slidenum">
              <a:rPr lang="en-US" smtClean="0"/>
              <a:t>‹#›</a:t>
            </a:fld>
            <a:endParaRPr lang="en-US"/>
          </a:p>
        </p:txBody>
      </p:sp>
    </p:spTree>
    <p:extLst>
      <p:ext uri="{BB962C8B-B14F-4D97-AF65-F5344CB8AC3E}">
        <p14:creationId xmlns:p14="http://schemas.microsoft.com/office/powerpoint/2010/main" val="4821580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10" Type="http://schemas.openxmlformats.org/officeDocument/2006/relationships/image" Target="../media/image1.png"/><Relationship Id="rId4" Type="http://schemas.openxmlformats.org/officeDocument/2006/relationships/slideLayout" Target="../slideLayouts/slideLayout5.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3.xml"/><Relationship Id="rId1" Type="http://schemas.openxmlformats.org/officeDocument/2006/relationships/slideLayout" Target="../slideLayouts/slideLayout10.xml"/><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http://www.egi.eu/projects/egi-ace" TargetMode="External"/><Relationship Id="rId7" Type="http://schemas.openxmlformats.org/officeDocument/2006/relationships/hyperlink" Target="https://twitter.com/EGI_eInfra?ref_src=twsrc%5Egoogle%7Ctwcamp%5Eserp%7Ctwgr%5Eauthor" TargetMode="External"/><Relationship Id="rId2" Type="http://schemas.openxmlformats.org/officeDocument/2006/relationships/theme" Target="../theme/theme4.xml"/><Relationship Id="rId1" Type="http://schemas.openxmlformats.org/officeDocument/2006/relationships/slideLayout" Target="../slideLayouts/slideLayout11.xml"/><Relationship Id="rId6" Type="http://schemas.openxmlformats.org/officeDocument/2006/relationships/image" Target="../media/image4.png"/><Relationship Id="rId11" Type="http://schemas.openxmlformats.org/officeDocument/2006/relationships/hyperlink" Target="https://twitter.com/egi_einfra" TargetMode="External"/><Relationship Id="rId5" Type="http://schemas.openxmlformats.org/officeDocument/2006/relationships/hyperlink" Target="https://www.linkedin.com/company/egi-foundation" TargetMode="External"/><Relationship Id="rId10" Type="http://schemas.openxmlformats.org/officeDocument/2006/relationships/hyperlink" Target="https://nl.linkedin.com/company/egi-foundation" TargetMode="External"/><Relationship Id="rId4" Type="http://schemas.openxmlformats.org/officeDocument/2006/relationships/image" Target="../media/image1.png"/><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9"/>
        <p:cNvGrpSpPr/>
        <p:nvPr/>
      </p:nvGrpSpPr>
      <p:grpSpPr>
        <a:xfrm>
          <a:off x="0" y="0"/>
          <a:ext cx="0" cy="0"/>
          <a:chOff x="0" y="0"/>
          <a:chExt cx="0" cy="0"/>
        </a:xfrm>
      </p:grpSpPr>
      <p:sp>
        <p:nvSpPr>
          <p:cNvPr id="23" name="Rectangle 22">
            <a:extLst>
              <a:ext uri="{FF2B5EF4-FFF2-40B4-BE49-F238E27FC236}">
                <a16:creationId xmlns:a16="http://schemas.microsoft.com/office/drawing/2014/main" id="{2A5BDC1C-86CB-4D6B-915A-10D7FF717F5A}"/>
              </a:ext>
            </a:extLst>
          </p:cNvPr>
          <p:cNvSpPr/>
          <p:nvPr userDrawn="1"/>
        </p:nvSpPr>
        <p:spPr>
          <a:xfrm>
            <a:off x="5915" y="0"/>
            <a:ext cx="9143999" cy="5143500"/>
          </a:xfrm>
          <a:prstGeom prst="rect">
            <a:avLst/>
          </a:prstGeom>
          <a:solidFill>
            <a:srgbClr val="E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noProof="0" dirty="0"/>
          </a:p>
        </p:txBody>
      </p:sp>
      <p:sp>
        <p:nvSpPr>
          <p:cNvPr id="24" name="Freeform 24">
            <a:extLst>
              <a:ext uri="{FF2B5EF4-FFF2-40B4-BE49-F238E27FC236}">
                <a16:creationId xmlns:a16="http://schemas.microsoft.com/office/drawing/2014/main" id="{4DB6E469-919E-41D9-9D1A-786314BD2E92}"/>
              </a:ext>
            </a:extLst>
          </p:cNvPr>
          <p:cNvSpPr/>
          <p:nvPr userDrawn="1"/>
        </p:nvSpPr>
        <p:spPr>
          <a:xfrm rot="16200000" flipV="1">
            <a:off x="2009236" y="-2014752"/>
            <a:ext cx="5143500" cy="9173003"/>
          </a:xfrm>
          <a:custGeom>
            <a:avLst/>
            <a:gdLst>
              <a:gd name="connsiteX0" fmla="*/ 3685877 w 3804471"/>
              <a:gd name="connsiteY0" fmla="*/ 0 h 4612449"/>
              <a:gd name="connsiteX1" fmla="*/ 3804471 w 3804471"/>
              <a:gd name="connsiteY1" fmla="*/ 838 h 4612449"/>
              <a:gd name="connsiteX2" fmla="*/ 3804471 w 3804471"/>
              <a:gd name="connsiteY2" fmla="*/ 4612449 h 4612449"/>
              <a:gd name="connsiteX3" fmla="*/ 0 w 3804471"/>
              <a:gd name="connsiteY3" fmla="*/ 4612449 h 4612449"/>
              <a:gd name="connsiteX4" fmla="*/ 186163 w 3804471"/>
              <a:gd name="connsiteY4" fmla="*/ 4536246 h 4612449"/>
              <a:gd name="connsiteX5" fmla="*/ 1842322 w 3804471"/>
              <a:gd name="connsiteY5" fmla="*/ 3564696 h 4612449"/>
              <a:gd name="connsiteX6" fmla="*/ 2566222 w 3804471"/>
              <a:gd name="connsiteY6" fmla="*/ 1031046 h 4612449"/>
              <a:gd name="connsiteX7" fmla="*/ 3685877 w 3804471"/>
              <a:gd name="connsiteY7" fmla="*/ 0 h 4612449"/>
              <a:gd name="connsiteX0" fmla="*/ 3685877 w 3804471"/>
              <a:gd name="connsiteY0" fmla="*/ 0 h 4612449"/>
              <a:gd name="connsiteX1" fmla="*/ 3804471 w 3804471"/>
              <a:gd name="connsiteY1" fmla="*/ 838 h 4612449"/>
              <a:gd name="connsiteX2" fmla="*/ 3804471 w 3804471"/>
              <a:gd name="connsiteY2" fmla="*/ 4612449 h 4612449"/>
              <a:gd name="connsiteX3" fmla="*/ 0 w 3804471"/>
              <a:gd name="connsiteY3" fmla="*/ 4612449 h 4612449"/>
              <a:gd name="connsiteX4" fmla="*/ 186163 w 3804471"/>
              <a:gd name="connsiteY4" fmla="*/ 4536246 h 4612449"/>
              <a:gd name="connsiteX5" fmla="*/ 545984 w 3804471"/>
              <a:gd name="connsiteY5" fmla="*/ 1484289 h 4612449"/>
              <a:gd name="connsiteX6" fmla="*/ 2566222 w 3804471"/>
              <a:gd name="connsiteY6" fmla="*/ 1031046 h 4612449"/>
              <a:gd name="connsiteX7" fmla="*/ 3685877 w 3804471"/>
              <a:gd name="connsiteY7" fmla="*/ 0 h 4612449"/>
              <a:gd name="connsiteX0" fmla="*/ 3685877 w 3804471"/>
              <a:gd name="connsiteY0" fmla="*/ 658288 h 5270737"/>
              <a:gd name="connsiteX1" fmla="*/ 3804471 w 3804471"/>
              <a:gd name="connsiteY1" fmla="*/ 659126 h 5270737"/>
              <a:gd name="connsiteX2" fmla="*/ 3804471 w 3804471"/>
              <a:gd name="connsiteY2" fmla="*/ 5270737 h 5270737"/>
              <a:gd name="connsiteX3" fmla="*/ 0 w 3804471"/>
              <a:gd name="connsiteY3" fmla="*/ 5270737 h 5270737"/>
              <a:gd name="connsiteX4" fmla="*/ 186163 w 3804471"/>
              <a:gd name="connsiteY4" fmla="*/ 5194534 h 5270737"/>
              <a:gd name="connsiteX5" fmla="*/ 545984 w 3804471"/>
              <a:gd name="connsiteY5" fmla="*/ 2142577 h 5270737"/>
              <a:gd name="connsiteX6" fmla="*/ 2002597 w 3804471"/>
              <a:gd name="connsiteY6" fmla="*/ 147046 h 5270737"/>
              <a:gd name="connsiteX7" fmla="*/ 3685877 w 3804471"/>
              <a:gd name="connsiteY7" fmla="*/ 658288 h 5270737"/>
              <a:gd name="connsiteX0" fmla="*/ 3685877 w 3804471"/>
              <a:gd name="connsiteY0" fmla="*/ 658288 h 5270737"/>
              <a:gd name="connsiteX1" fmla="*/ 3804471 w 3804471"/>
              <a:gd name="connsiteY1" fmla="*/ 659126 h 5270737"/>
              <a:gd name="connsiteX2" fmla="*/ 3804471 w 3804471"/>
              <a:gd name="connsiteY2" fmla="*/ 5270737 h 5270737"/>
              <a:gd name="connsiteX3" fmla="*/ 0 w 3804471"/>
              <a:gd name="connsiteY3" fmla="*/ 5270737 h 5270737"/>
              <a:gd name="connsiteX4" fmla="*/ 291843 w 3804471"/>
              <a:gd name="connsiteY4" fmla="*/ 2609640 h 5270737"/>
              <a:gd name="connsiteX5" fmla="*/ 545984 w 3804471"/>
              <a:gd name="connsiteY5" fmla="*/ 2142577 h 5270737"/>
              <a:gd name="connsiteX6" fmla="*/ 2002597 w 3804471"/>
              <a:gd name="connsiteY6" fmla="*/ 147046 h 5270737"/>
              <a:gd name="connsiteX7" fmla="*/ 3685877 w 3804471"/>
              <a:gd name="connsiteY7" fmla="*/ 658288 h 5270737"/>
              <a:gd name="connsiteX0" fmla="*/ 3685877 w 3804471"/>
              <a:gd name="connsiteY0" fmla="*/ 658288 h 5270737"/>
              <a:gd name="connsiteX1" fmla="*/ 3804471 w 3804471"/>
              <a:gd name="connsiteY1" fmla="*/ 659126 h 5270737"/>
              <a:gd name="connsiteX2" fmla="*/ 3804471 w 3804471"/>
              <a:gd name="connsiteY2" fmla="*/ 5270737 h 5270737"/>
              <a:gd name="connsiteX3" fmla="*/ 0 w 3804471"/>
              <a:gd name="connsiteY3" fmla="*/ 5270737 h 5270737"/>
              <a:gd name="connsiteX4" fmla="*/ 291843 w 3804471"/>
              <a:gd name="connsiteY4" fmla="*/ 2609640 h 5270737"/>
              <a:gd name="connsiteX5" fmla="*/ 1574600 w 3804471"/>
              <a:gd name="connsiteY5" fmla="*/ 1239306 h 5270737"/>
              <a:gd name="connsiteX6" fmla="*/ 2002597 w 3804471"/>
              <a:gd name="connsiteY6" fmla="*/ 147046 h 5270737"/>
              <a:gd name="connsiteX7" fmla="*/ 3685877 w 3804471"/>
              <a:gd name="connsiteY7" fmla="*/ 658288 h 5270737"/>
              <a:gd name="connsiteX0" fmla="*/ 3685877 w 3804471"/>
              <a:gd name="connsiteY0" fmla="*/ 658288 h 5270737"/>
              <a:gd name="connsiteX1" fmla="*/ 3804471 w 3804471"/>
              <a:gd name="connsiteY1" fmla="*/ 659126 h 5270737"/>
              <a:gd name="connsiteX2" fmla="*/ 3804471 w 3804471"/>
              <a:gd name="connsiteY2" fmla="*/ 5270737 h 5270737"/>
              <a:gd name="connsiteX3" fmla="*/ 0 w 3804471"/>
              <a:gd name="connsiteY3" fmla="*/ 5270737 h 5270737"/>
              <a:gd name="connsiteX4" fmla="*/ 714562 w 3804471"/>
              <a:gd name="connsiteY4" fmla="*/ 1864922 h 5270737"/>
              <a:gd name="connsiteX5" fmla="*/ 1574600 w 3804471"/>
              <a:gd name="connsiteY5" fmla="*/ 1239306 h 5270737"/>
              <a:gd name="connsiteX6" fmla="*/ 2002597 w 3804471"/>
              <a:gd name="connsiteY6" fmla="*/ 147046 h 5270737"/>
              <a:gd name="connsiteX7" fmla="*/ 3685877 w 3804471"/>
              <a:gd name="connsiteY7" fmla="*/ 658288 h 5270737"/>
              <a:gd name="connsiteX0" fmla="*/ 3685877 w 3804471"/>
              <a:gd name="connsiteY0" fmla="*/ 762686 h 5375135"/>
              <a:gd name="connsiteX1" fmla="*/ 3804471 w 3804471"/>
              <a:gd name="connsiteY1" fmla="*/ 763524 h 5375135"/>
              <a:gd name="connsiteX2" fmla="*/ 3804471 w 3804471"/>
              <a:gd name="connsiteY2" fmla="*/ 5375135 h 5375135"/>
              <a:gd name="connsiteX3" fmla="*/ 0 w 3804471"/>
              <a:gd name="connsiteY3" fmla="*/ 5375135 h 5375135"/>
              <a:gd name="connsiteX4" fmla="*/ 714562 w 3804471"/>
              <a:gd name="connsiteY4" fmla="*/ 1969320 h 5375135"/>
              <a:gd name="connsiteX5" fmla="*/ 1574600 w 3804471"/>
              <a:gd name="connsiteY5" fmla="*/ 1343704 h 5375135"/>
              <a:gd name="connsiteX6" fmla="*/ 3221437 w 3804471"/>
              <a:gd name="connsiteY6" fmla="*/ 136133 h 5375135"/>
              <a:gd name="connsiteX7" fmla="*/ 3685877 w 3804471"/>
              <a:gd name="connsiteY7" fmla="*/ 762686 h 5375135"/>
              <a:gd name="connsiteX0" fmla="*/ 4404499 w 4404499"/>
              <a:gd name="connsiteY0" fmla="*/ 59655 h 5551352"/>
              <a:gd name="connsiteX1" fmla="*/ 3804471 w 4404499"/>
              <a:gd name="connsiteY1" fmla="*/ 939741 h 5551352"/>
              <a:gd name="connsiteX2" fmla="*/ 3804471 w 4404499"/>
              <a:gd name="connsiteY2" fmla="*/ 5551352 h 5551352"/>
              <a:gd name="connsiteX3" fmla="*/ 0 w 4404499"/>
              <a:gd name="connsiteY3" fmla="*/ 5551352 h 5551352"/>
              <a:gd name="connsiteX4" fmla="*/ 714562 w 4404499"/>
              <a:gd name="connsiteY4" fmla="*/ 2145537 h 5551352"/>
              <a:gd name="connsiteX5" fmla="*/ 1574600 w 4404499"/>
              <a:gd name="connsiteY5" fmla="*/ 1519921 h 5551352"/>
              <a:gd name="connsiteX6" fmla="*/ 3221437 w 4404499"/>
              <a:gd name="connsiteY6" fmla="*/ 312350 h 5551352"/>
              <a:gd name="connsiteX7" fmla="*/ 4404499 w 4404499"/>
              <a:gd name="connsiteY7" fmla="*/ 59655 h 5551352"/>
              <a:gd name="connsiteX0" fmla="*/ 4746734 w 4746734"/>
              <a:gd name="connsiteY0" fmla="*/ 59655 h 5551352"/>
              <a:gd name="connsiteX1" fmla="*/ 4146706 w 4746734"/>
              <a:gd name="connsiteY1" fmla="*/ 939741 h 5551352"/>
              <a:gd name="connsiteX2" fmla="*/ 4146706 w 4746734"/>
              <a:gd name="connsiteY2" fmla="*/ 5551352 h 5551352"/>
              <a:gd name="connsiteX3" fmla="*/ 342235 w 4746734"/>
              <a:gd name="connsiteY3" fmla="*/ 5551352 h 5551352"/>
              <a:gd name="connsiteX4" fmla="*/ 0 w 4746734"/>
              <a:gd name="connsiteY4" fmla="*/ 3399547 h 5551352"/>
              <a:gd name="connsiteX5" fmla="*/ 1916835 w 4746734"/>
              <a:gd name="connsiteY5" fmla="*/ 1519921 h 5551352"/>
              <a:gd name="connsiteX6" fmla="*/ 3563672 w 4746734"/>
              <a:gd name="connsiteY6" fmla="*/ 312350 h 5551352"/>
              <a:gd name="connsiteX7" fmla="*/ 4746734 w 4746734"/>
              <a:gd name="connsiteY7" fmla="*/ 59655 h 5551352"/>
              <a:gd name="connsiteX0" fmla="*/ 4746734 w 4746734"/>
              <a:gd name="connsiteY0" fmla="*/ 59655 h 5551352"/>
              <a:gd name="connsiteX1" fmla="*/ 4146706 w 4746734"/>
              <a:gd name="connsiteY1" fmla="*/ 939741 h 5551352"/>
              <a:gd name="connsiteX2" fmla="*/ 4146706 w 4746734"/>
              <a:gd name="connsiteY2" fmla="*/ 5551352 h 5551352"/>
              <a:gd name="connsiteX3" fmla="*/ 342235 w 4746734"/>
              <a:gd name="connsiteY3" fmla="*/ 5551352 h 5551352"/>
              <a:gd name="connsiteX4" fmla="*/ 0 w 4746734"/>
              <a:gd name="connsiteY4" fmla="*/ 3399547 h 5551352"/>
              <a:gd name="connsiteX5" fmla="*/ 1015034 w 4746734"/>
              <a:gd name="connsiteY5" fmla="*/ 1313322 h 5551352"/>
              <a:gd name="connsiteX6" fmla="*/ 3563672 w 4746734"/>
              <a:gd name="connsiteY6" fmla="*/ 312350 h 5551352"/>
              <a:gd name="connsiteX7" fmla="*/ 4746734 w 4746734"/>
              <a:gd name="connsiteY7" fmla="*/ 59655 h 5551352"/>
              <a:gd name="connsiteX0" fmla="*/ 4746734 w 4746734"/>
              <a:gd name="connsiteY0" fmla="*/ 0 h 5491697"/>
              <a:gd name="connsiteX1" fmla="*/ 4146706 w 4746734"/>
              <a:gd name="connsiteY1" fmla="*/ 880086 h 5491697"/>
              <a:gd name="connsiteX2" fmla="*/ 4146706 w 4746734"/>
              <a:gd name="connsiteY2" fmla="*/ 5491697 h 5491697"/>
              <a:gd name="connsiteX3" fmla="*/ 342235 w 4746734"/>
              <a:gd name="connsiteY3" fmla="*/ 5491697 h 5491697"/>
              <a:gd name="connsiteX4" fmla="*/ 0 w 4746734"/>
              <a:gd name="connsiteY4" fmla="*/ 3339892 h 5491697"/>
              <a:gd name="connsiteX5" fmla="*/ 1015034 w 4746734"/>
              <a:gd name="connsiteY5" fmla="*/ 1253667 h 5491697"/>
              <a:gd name="connsiteX6" fmla="*/ 2957775 w 4746734"/>
              <a:gd name="connsiteY6" fmla="*/ 776400 h 5491697"/>
              <a:gd name="connsiteX7" fmla="*/ 4746734 w 4746734"/>
              <a:gd name="connsiteY7" fmla="*/ 0 h 5491697"/>
              <a:gd name="connsiteX0" fmla="*/ 4746734 w 4746734"/>
              <a:gd name="connsiteY0" fmla="*/ 1544 h 5493241"/>
              <a:gd name="connsiteX1" fmla="*/ 4146706 w 4746734"/>
              <a:gd name="connsiteY1" fmla="*/ 881630 h 5493241"/>
              <a:gd name="connsiteX2" fmla="*/ 4146706 w 4746734"/>
              <a:gd name="connsiteY2" fmla="*/ 5493241 h 5493241"/>
              <a:gd name="connsiteX3" fmla="*/ 342235 w 4746734"/>
              <a:gd name="connsiteY3" fmla="*/ 5493241 h 5493241"/>
              <a:gd name="connsiteX4" fmla="*/ 0 w 4746734"/>
              <a:gd name="connsiteY4" fmla="*/ 3341436 h 5493241"/>
              <a:gd name="connsiteX5" fmla="*/ 1015034 w 4746734"/>
              <a:gd name="connsiteY5" fmla="*/ 1255211 h 5493241"/>
              <a:gd name="connsiteX6" fmla="*/ 3056411 w 4746734"/>
              <a:gd name="connsiteY6" fmla="*/ 388769 h 5493241"/>
              <a:gd name="connsiteX7" fmla="*/ 4746734 w 4746734"/>
              <a:gd name="connsiteY7" fmla="*/ 1544 h 5493241"/>
              <a:gd name="connsiteX0" fmla="*/ 4429695 w 4429695"/>
              <a:gd name="connsiteY0" fmla="*/ 1544 h 5493241"/>
              <a:gd name="connsiteX1" fmla="*/ 3829667 w 4429695"/>
              <a:gd name="connsiteY1" fmla="*/ 881630 h 5493241"/>
              <a:gd name="connsiteX2" fmla="*/ 3829667 w 4429695"/>
              <a:gd name="connsiteY2" fmla="*/ 5493241 h 5493241"/>
              <a:gd name="connsiteX3" fmla="*/ 25196 w 4429695"/>
              <a:gd name="connsiteY3" fmla="*/ 5493241 h 5493241"/>
              <a:gd name="connsiteX4" fmla="*/ 0 w 4429695"/>
              <a:gd name="connsiteY4" fmla="*/ 3351045 h 5493241"/>
              <a:gd name="connsiteX5" fmla="*/ 697995 w 4429695"/>
              <a:gd name="connsiteY5" fmla="*/ 1255211 h 5493241"/>
              <a:gd name="connsiteX6" fmla="*/ 2739372 w 4429695"/>
              <a:gd name="connsiteY6" fmla="*/ 388769 h 5493241"/>
              <a:gd name="connsiteX7" fmla="*/ 4429695 w 4429695"/>
              <a:gd name="connsiteY7" fmla="*/ 1544 h 5493241"/>
              <a:gd name="connsiteX0" fmla="*/ 4421769 w 4421769"/>
              <a:gd name="connsiteY0" fmla="*/ 1544 h 5493241"/>
              <a:gd name="connsiteX1" fmla="*/ 3821741 w 4421769"/>
              <a:gd name="connsiteY1" fmla="*/ 881630 h 5493241"/>
              <a:gd name="connsiteX2" fmla="*/ 3821741 w 4421769"/>
              <a:gd name="connsiteY2" fmla="*/ 5493241 h 5493241"/>
              <a:gd name="connsiteX3" fmla="*/ 17270 w 4421769"/>
              <a:gd name="connsiteY3" fmla="*/ 5493241 h 5493241"/>
              <a:gd name="connsiteX4" fmla="*/ 0 w 4421769"/>
              <a:gd name="connsiteY4" fmla="*/ 3343838 h 5493241"/>
              <a:gd name="connsiteX5" fmla="*/ 690069 w 4421769"/>
              <a:gd name="connsiteY5" fmla="*/ 1255211 h 5493241"/>
              <a:gd name="connsiteX6" fmla="*/ 2731446 w 4421769"/>
              <a:gd name="connsiteY6" fmla="*/ 388769 h 5493241"/>
              <a:gd name="connsiteX7" fmla="*/ 4421769 w 4421769"/>
              <a:gd name="connsiteY7" fmla="*/ 1544 h 5493241"/>
              <a:gd name="connsiteX0" fmla="*/ 4422993 w 4422993"/>
              <a:gd name="connsiteY0" fmla="*/ 1544 h 5496844"/>
              <a:gd name="connsiteX1" fmla="*/ 3822965 w 4422993"/>
              <a:gd name="connsiteY1" fmla="*/ 881630 h 5496844"/>
              <a:gd name="connsiteX2" fmla="*/ 3822965 w 4422993"/>
              <a:gd name="connsiteY2" fmla="*/ 5493241 h 5496844"/>
              <a:gd name="connsiteX3" fmla="*/ 0 w 4422993"/>
              <a:gd name="connsiteY3" fmla="*/ 5496844 h 5496844"/>
              <a:gd name="connsiteX4" fmla="*/ 1224 w 4422993"/>
              <a:gd name="connsiteY4" fmla="*/ 3343838 h 5496844"/>
              <a:gd name="connsiteX5" fmla="*/ 691293 w 4422993"/>
              <a:gd name="connsiteY5" fmla="*/ 1255211 h 5496844"/>
              <a:gd name="connsiteX6" fmla="*/ 2732670 w 4422993"/>
              <a:gd name="connsiteY6" fmla="*/ 388769 h 5496844"/>
              <a:gd name="connsiteX7" fmla="*/ 4422993 w 4422993"/>
              <a:gd name="connsiteY7" fmla="*/ 1544 h 5496844"/>
              <a:gd name="connsiteX0" fmla="*/ 4424411 w 4424411"/>
              <a:gd name="connsiteY0" fmla="*/ 1544 h 5496844"/>
              <a:gd name="connsiteX1" fmla="*/ 3824383 w 4424411"/>
              <a:gd name="connsiteY1" fmla="*/ 881630 h 5496844"/>
              <a:gd name="connsiteX2" fmla="*/ 3824383 w 4424411"/>
              <a:gd name="connsiteY2" fmla="*/ 5493241 h 5496844"/>
              <a:gd name="connsiteX3" fmla="*/ 1418 w 4424411"/>
              <a:gd name="connsiteY3" fmla="*/ 5496844 h 5496844"/>
              <a:gd name="connsiteX4" fmla="*/ 0 w 4424411"/>
              <a:gd name="connsiteY4" fmla="*/ 3351045 h 5496844"/>
              <a:gd name="connsiteX5" fmla="*/ 692711 w 4424411"/>
              <a:gd name="connsiteY5" fmla="*/ 1255211 h 5496844"/>
              <a:gd name="connsiteX6" fmla="*/ 2734088 w 4424411"/>
              <a:gd name="connsiteY6" fmla="*/ 388769 h 5496844"/>
              <a:gd name="connsiteX7" fmla="*/ 4424411 w 4424411"/>
              <a:gd name="connsiteY7" fmla="*/ 1544 h 5496844"/>
              <a:gd name="connsiteX0" fmla="*/ 3925602 w 3925602"/>
              <a:gd name="connsiteY0" fmla="*/ 104339 h 5389196"/>
              <a:gd name="connsiteX1" fmla="*/ 3824383 w 3925602"/>
              <a:gd name="connsiteY1" fmla="*/ 773982 h 5389196"/>
              <a:gd name="connsiteX2" fmla="*/ 3824383 w 3925602"/>
              <a:gd name="connsiteY2" fmla="*/ 5385593 h 5389196"/>
              <a:gd name="connsiteX3" fmla="*/ 1418 w 3925602"/>
              <a:gd name="connsiteY3" fmla="*/ 5389196 h 5389196"/>
              <a:gd name="connsiteX4" fmla="*/ 0 w 3925602"/>
              <a:gd name="connsiteY4" fmla="*/ 3243397 h 5389196"/>
              <a:gd name="connsiteX5" fmla="*/ 692711 w 3925602"/>
              <a:gd name="connsiteY5" fmla="*/ 1147563 h 5389196"/>
              <a:gd name="connsiteX6" fmla="*/ 2734088 w 3925602"/>
              <a:gd name="connsiteY6" fmla="*/ 281121 h 5389196"/>
              <a:gd name="connsiteX7" fmla="*/ 3925602 w 3925602"/>
              <a:gd name="connsiteY7" fmla="*/ 104339 h 5389196"/>
              <a:gd name="connsiteX0" fmla="*/ 2734088 w 3824383"/>
              <a:gd name="connsiteY0" fmla="*/ 100192 h 5208267"/>
              <a:gd name="connsiteX1" fmla="*/ 3824383 w 3824383"/>
              <a:gd name="connsiteY1" fmla="*/ 593053 h 5208267"/>
              <a:gd name="connsiteX2" fmla="*/ 3824383 w 3824383"/>
              <a:gd name="connsiteY2" fmla="*/ 5204664 h 5208267"/>
              <a:gd name="connsiteX3" fmla="*/ 1418 w 3824383"/>
              <a:gd name="connsiteY3" fmla="*/ 5208267 h 5208267"/>
              <a:gd name="connsiteX4" fmla="*/ 0 w 3824383"/>
              <a:gd name="connsiteY4" fmla="*/ 3062468 h 5208267"/>
              <a:gd name="connsiteX5" fmla="*/ 692711 w 3824383"/>
              <a:gd name="connsiteY5" fmla="*/ 966634 h 5208267"/>
              <a:gd name="connsiteX6" fmla="*/ 2734088 w 3824383"/>
              <a:gd name="connsiteY6" fmla="*/ 100192 h 5208267"/>
              <a:gd name="connsiteX0" fmla="*/ 2607273 w 3824383"/>
              <a:gd name="connsiteY0" fmla="*/ 390313 h 5008315"/>
              <a:gd name="connsiteX1" fmla="*/ 3824383 w 3824383"/>
              <a:gd name="connsiteY1" fmla="*/ 393101 h 5008315"/>
              <a:gd name="connsiteX2" fmla="*/ 3824383 w 3824383"/>
              <a:gd name="connsiteY2" fmla="*/ 5004712 h 5008315"/>
              <a:gd name="connsiteX3" fmla="*/ 1418 w 3824383"/>
              <a:gd name="connsiteY3" fmla="*/ 5008315 h 5008315"/>
              <a:gd name="connsiteX4" fmla="*/ 0 w 3824383"/>
              <a:gd name="connsiteY4" fmla="*/ 2862516 h 5008315"/>
              <a:gd name="connsiteX5" fmla="*/ 692711 w 3824383"/>
              <a:gd name="connsiteY5" fmla="*/ 766682 h 5008315"/>
              <a:gd name="connsiteX6" fmla="*/ 2607273 w 3824383"/>
              <a:gd name="connsiteY6" fmla="*/ 390313 h 5008315"/>
              <a:gd name="connsiteX0" fmla="*/ 2607273 w 3824383"/>
              <a:gd name="connsiteY0" fmla="*/ 390313 h 5008315"/>
              <a:gd name="connsiteX1" fmla="*/ 3824383 w 3824383"/>
              <a:gd name="connsiteY1" fmla="*/ 393101 h 5008315"/>
              <a:gd name="connsiteX2" fmla="*/ 3824383 w 3824383"/>
              <a:gd name="connsiteY2" fmla="*/ 5004712 h 5008315"/>
              <a:gd name="connsiteX3" fmla="*/ 1418 w 3824383"/>
              <a:gd name="connsiteY3" fmla="*/ 5008315 h 5008315"/>
              <a:gd name="connsiteX4" fmla="*/ 0 w 3824383"/>
              <a:gd name="connsiteY4" fmla="*/ 2862516 h 5008315"/>
              <a:gd name="connsiteX5" fmla="*/ 692711 w 3824383"/>
              <a:gd name="connsiteY5" fmla="*/ 766682 h 5008315"/>
              <a:gd name="connsiteX6" fmla="*/ 2607273 w 3824383"/>
              <a:gd name="connsiteY6" fmla="*/ 390313 h 5008315"/>
              <a:gd name="connsiteX0" fmla="*/ 2607273 w 3824383"/>
              <a:gd name="connsiteY0" fmla="*/ 130826 h 4748828"/>
              <a:gd name="connsiteX1" fmla="*/ 3824383 w 3824383"/>
              <a:gd name="connsiteY1" fmla="*/ 133614 h 4748828"/>
              <a:gd name="connsiteX2" fmla="*/ 3824383 w 3824383"/>
              <a:gd name="connsiteY2" fmla="*/ 4745225 h 4748828"/>
              <a:gd name="connsiteX3" fmla="*/ 1418 w 3824383"/>
              <a:gd name="connsiteY3" fmla="*/ 4748828 h 4748828"/>
              <a:gd name="connsiteX4" fmla="*/ 0 w 3824383"/>
              <a:gd name="connsiteY4" fmla="*/ 2603029 h 4748828"/>
              <a:gd name="connsiteX5" fmla="*/ 692711 w 3824383"/>
              <a:gd name="connsiteY5" fmla="*/ 507195 h 4748828"/>
              <a:gd name="connsiteX6" fmla="*/ 2607273 w 3824383"/>
              <a:gd name="connsiteY6" fmla="*/ 130826 h 4748828"/>
              <a:gd name="connsiteX0" fmla="*/ 2607273 w 3824383"/>
              <a:gd name="connsiteY0" fmla="*/ 130826 h 4748828"/>
              <a:gd name="connsiteX1" fmla="*/ 3824383 w 3824383"/>
              <a:gd name="connsiteY1" fmla="*/ 133614 h 4748828"/>
              <a:gd name="connsiteX2" fmla="*/ 3824383 w 3824383"/>
              <a:gd name="connsiteY2" fmla="*/ 4745225 h 4748828"/>
              <a:gd name="connsiteX3" fmla="*/ 1418 w 3824383"/>
              <a:gd name="connsiteY3" fmla="*/ 4748828 h 4748828"/>
              <a:gd name="connsiteX4" fmla="*/ 0 w 3824383"/>
              <a:gd name="connsiteY4" fmla="*/ 2603029 h 4748828"/>
              <a:gd name="connsiteX5" fmla="*/ 692711 w 3824383"/>
              <a:gd name="connsiteY5" fmla="*/ 507195 h 4748828"/>
              <a:gd name="connsiteX6" fmla="*/ 2607273 w 3824383"/>
              <a:gd name="connsiteY6" fmla="*/ 130826 h 4748828"/>
              <a:gd name="connsiteX0" fmla="*/ 2607273 w 3824383"/>
              <a:gd name="connsiteY0" fmla="*/ 7830 h 4625832"/>
              <a:gd name="connsiteX1" fmla="*/ 3824383 w 3824383"/>
              <a:gd name="connsiteY1" fmla="*/ 10618 h 4625832"/>
              <a:gd name="connsiteX2" fmla="*/ 3824383 w 3824383"/>
              <a:gd name="connsiteY2" fmla="*/ 4622229 h 4625832"/>
              <a:gd name="connsiteX3" fmla="*/ 1418 w 3824383"/>
              <a:gd name="connsiteY3" fmla="*/ 4625832 h 4625832"/>
              <a:gd name="connsiteX4" fmla="*/ 0 w 3824383"/>
              <a:gd name="connsiteY4" fmla="*/ 2480033 h 4625832"/>
              <a:gd name="connsiteX5" fmla="*/ 692711 w 3824383"/>
              <a:gd name="connsiteY5" fmla="*/ 384199 h 4625832"/>
              <a:gd name="connsiteX6" fmla="*/ 2607273 w 3824383"/>
              <a:gd name="connsiteY6" fmla="*/ 7830 h 4625832"/>
              <a:gd name="connsiteX0" fmla="*/ 2607273 w 3824383"/>
              <a:gd name="connsiteY0" fmla="*/ 5342 h 4623344"/>
              <a:gd name="connsiteX1" fmla="*/ 3824383 w 3824383"/>
              <a:gd name="connsiteY1" fmla="*/ 8130 h 4623344"/>
              <a:gd name="connsiteX2" fmla="*/ 3824383 w 3824383"/>
              <a:gd name="connsiteY2" fmla="*/ 4619741 h 4623344"/>
              <a:gd name="connsiteX3" fmla="*/ 1418 w 3824383"/>
              <a:gd name="connsiteY3" fmla="*/ 4623344 h 4623344"/>
              <a:gd name="connsiteX4" fmla="*/ 0 w 3824383"/>
              <a:gd name="connsiteY4" fmla="*/ 2477545 h 4623344"/>
              <a:gd name="connsiteX5" fmla="*/ 692711 w 3824383"/>
              <a:gd name="connsiteY5" fmla="*/ 381711 h 4623344"/>
              <a:gd name="connsiteX6" fmla="*/ 2607273 w 3824383"/>
              <a:gd name="connsiteY6" fmla="*/ 5342 h 4623344"/>
              <a:gd name="connsiteX0" fmla="*/ 2607273 w 3824383"/>
              <a:gd name="connsiteY0" fmla="*/ 9077 h 4627079"/>
              <a:gd name="connsiteX1" fmla="*/ 3824383 w 3824383"/>
              <a:gd name="connsiteY1" fmla="*/ 11865 h 4627079"/>
              <a:gd name="connsiteX2" fmla="*/ 3824383 w 3824383"/>
              <a:gd name="connsiteY2" fmla="*/ 4623476 h 4627079"/>
              <a:gd name="connsiteX3" fmla="*/ 1418 w 3824383"/>
              <a:gd name="connsiteY3" fmla="*/ 4627079 h 4627079"/>
              <a:gd name="connsiteX4" fmla="*/ 0 w 3824383"/>
              <a:gd name="connsiteY4" fmla="*/ 2481280 h 4627079"/>
              <a:gd name="connsiteX5" fmla="*/ 692711 w 3824383"/>
              <a:gd name="connsiteY5" fmla="*/ 385446 h 4627079"/>
              <a:gd name="connsiteX6" fmla="*/ 2607273 w 3824383"/>
              <a:gd name="connsiteY6" fmla="*/ 9077 h 462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4383" h="4627079">
                <a:moveTo>
                  <a:pt x="2607273" y="9077"/>
                </a:moveTo>
                <a:lnTo>
                  <a:pt x="3824383" y="11865"/>
                </a:lnTo>
                <a:lnTo>
                  <a:pt x="3824383" y="4623476"/>
                </a:lnTo>
                <a:lnTo>
                  <a:pt x="1418" y="4627079"/>
                </a:lnTo>
                <a:cubicBezTo>
                  <a:pt x="945" y="3911813"/>
                  <a:pt x="473" y="3196546"/>
                  <a:pt x="0" y="2481280"/>
                </a:cubicBezTo>
                <a:cubicBezTo>
                  <a:pt x="579040" y="2243155"/>
                  <a:pt x="327586" y="807721"/>
                  <a:pt x="692711" y="385446"/>
                </a:cubicBezTo>
                <a:cubicBezTo>
                  <a:pt x="1258101" y="-75694"/>
                  <a:pt x="2219038" y="2249"/>
                  <a:pt x="2607273" y="9077"/>
                </a:cubicBezTo>
                <a:close/>
              </a:path>
            </a:pathLst>
          </a:custGeom>
          <a:solidFill>
            <a:srgbClr val="0067B1">
              <a:alpha val="8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50" noProof="0" dirty="0"/>
              <a:t> </a:t>
            </a:r>
          </a:p>
        </p:txBody>
      </p:sp>
      <p:grpSp>
        <p:nvGrpSpPr>
          <p:cNvPr id="25" name="Group 24">
            <a:extLst>
              <a:ext uri="{FF2B5EF4-FFF2-40B4-BE49-F238E27FC236}">
                <a16:creationId xmlns:a16="http://schemas.microsoft.com/office/drawing/2014/main" id="{26844ACE-1380-4F3C-AE96-6A41F0F0344B}"/>
              </a:ext>
            </a:extLst>
          </p:cNvPr>
          <p:cNvGrpSpPr/>
          <p:nvPr userDrawn="1"/>
        </p:nvGrpSpPr>
        <p:grpSpPr>
          <a:xfrm>
            <a:off x="7934475" y="1"/>
            <a:ext cx="1070977" cy="1107924"/>
            <a:chOff x="10195294" y="-38496"/>
            <a:chExt cx="1996706" cy="1864094"/>
          </a:xfrm>
        </p:grpSpPr>
        <p:sp>
          <p:nvSpPr>
            <p:cNvPr id="26" name="Flowchart: Delay 25">
              <a:extLst>
                <a:ext uri="{FF2B5EF4-FFF2-40B4-BE49-F238E27FC236}">
                  <a16:creationId xmlns:a16="http://schemas.microsoft.com/office/drawing/2014/main" id="{9710DCE8-7D17-4AEF-8E15-98EF8B14489C}"/>
                </a:ext>
              </a:extLst>
            </p:cNvPr>
            <p:cNvSpPr/>
            <p:nvPr userDrawn="1"/>
          </p:nvSpPr>
          <p:spPr>
            <a:xfrm rot="5400000">
              <a:off x="10261600" y="-104802"/>
              <a:ext cx="1864094" cy="1996706"/>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noProof="0"/>
            </a:p>
          </p:txBody>
        </p:sp>
        <p:pic>
          <p:nvPicPr>
            <p:cNvPr id="27" name="Picture 26" descr="A picture containing background pattern&#10;&#10;Description automatically generated">
              <a:extLst>
                <a:ext uri="{FF2B5EF4-FFF2-40B4-BE49-F238E27FC236}">
                  <a16:creationId xmlns:a16="http://schemas.microsoft.com/office/drawing/2014/main" id="{42EE5DCE-4C4F-40E8-8F62-282C556C66C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58002" y="184067"/>
              <a:ext cx="1683183" cy="987165"/>
            </a:xfrm>
            <a:prstGeom prst="rect">
              <a:avLst/>
            </a:prstGeom>
            <a:ln>
              <a:noFill/>
            </a:ln>
          </p:spPr>
        </p:pic>
      </p:grpSp>
      <p:pic>
        <p:nvPicPr>
          <p:cNvPr id="28" name="Afbeelding 1" descr="De Europese vlag | Europese Unie">
            <a:extLst>
              <a:ext uri="{FF2B5EF4-FFF2-40B4-BE49-F238E27FC236}">
                <a16:creationId xmlns:a16="http://schemas.microsoft.com/office/drawing/2014/main" id="{C1675103-9CC6-483F-8C89-E768CAAA93A9}"/>
              </a:ext>
            </a:extLst>
          </p:cNvPr>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96795" y="4775240"/>
            <a:ext cx="375285" cy="250031"/>
          </a:xfrm>
          <a:prstGeom prst="rect">
            <a:avLst/>
          </a:prstGeom>
          <a:noFill/>
          <a:ln>
            <a:noFill/>
          </a:ln>
        </p:spPr>
      </p:pic>
      <p:sp>
        <p:nvSpPr>
          <p:cNvPr id="29" name="Tijdelijke aanduiding voor tekst 38">
            <a:extLst>
              <a:ext uri="{FF2B5EF4-FFF2-40B4-BE49-F238E27FC236}">
                <a16:creationId xmlns:a16="http://schemas.microsoft.com/office/drawing/2014/main" id="{B768589F-3077-4704-BA82-96478106C57E}"/>
              </a:ext>
            </a:extLst>
          </p:cNvPr>
          <p:cNvSpPr txBox="1">
            <a:spLocks/>
          </p:cNvSpPr>
          <p:nvPr userDrawn="1"/>
        </p:nvSpPr>
        <p:spPr>
          <a:xfrm>
            <a:off x="1136324" y="4797911"/>
            <a:ext cx="3080623" cy="240030"/>
          </a:xfrm>
          <a:prstGeom prst="rect">
            <a:avLst/>
          </a:prstGeom>
        </p:spPr>
        <p:txBody>
          <a:bodyPr>
            <a:normAutofit lnSpcReduction="10000"/>
          </a:bodyPr>
          <a:lstStyle>
            <a:lvl1pPr marL="0" indent="0" algn="l" defTabSz="685800" rtl="0" eaLnBrk="1" latinLnBrk="0" hangingPunct="1">
              <a:lnSpc>
                <a:spcPct val="90000"/>
              </a:lnSpc>
              <a:spcBef>
                <a:spcPts val="750"/>
              </a:spcBef>
              <a:buFont typeface="Arial" panose="020B0604020202020204" pitchFamily="34" charset="0"/>
              <a:buNone/>
              <a:defRPr sz="600" b="1" kern="1200">
                <a:solidFill>
                  <a:schemeClr val="bg1"/>
                </a:solidFill>
                <a:latin typeface="Arial" panose="020B0604020202020204" pitchFamily="34" charset="0"/>
                <a:ea typeface="Open Sans" panose="020B0606030504020204" pitchFamily="34" charset="0"/>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Arial" panose="020B0604020202020204" pitchFamily="34" charset="0"/>
                <a:ea typeface="Open Sans" panose="020B0606030504020204" pitchFamily="34" charset="0"/>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Arial" panose="020B0604020202020204" pitchFamily="34" charset="0"/>
                <a:ea typeface="Open Sans" panose="020B0606030504020204" pitchFamily="34" charset="0"/>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Open Sans" panose="020B0606030504020204" pitchFamily="34" charset="0"/>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Arial" panose="020B0604020202020204" pitchFamily="34" charset="0"/>
                <a:ea typeface="Open Sans" panose="020B0606030504020204" pitchFamily="34" charset="0"/>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buClrTx/>
            </a:pPr>
            <a:r>
              <a:rPr lang="en-US" dirty="0"/>
              <a:t>EGI-ACE receives funding from the European Union's Horizon 2020 research and innovation programme under grant agreement no. 101017567.</a:t>
            </a:r>
            <a:endParaRPr lang="nl-NL" dirty="0"/>
          </a:p>
        </p:txBody>
      </p:sp>
    </p:spTree>
  </p:cSld>
  <p:clrMap bg1="lt1" tx1="dk1" bg2="dk2" tx2="lt2" accent1="accent1" accent2="accent2" accent3="accent3" accent4="accent4" accent5="accent5" accent6="accent6" hlink="hlink" folHlink="folHlink"/>
  <p:sldLayoutIdLst>
    <p:sldLayoutId id="2147483649" r:id="rId1"/>
  </p:sldLayoutIdLst>
  <p:hf hdr="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Shape 22"/>
        <p:cNvGrpSpPr/>
        <p:nvPr/>
      </p:nvGrpSpPr>
      <p:grpSpPr>
        <a:xfrm>
          <a:off x="0" y="0"/>
          <a:ext cx="0" cy="0"/>
          <a:chOff x="0" y="0"/>
          <a:chExt cx="0" cy="0"/>
        </a:xfrm>
      </p:grpSpPr>
      <p:sp>
        <p:nvSpPr>
          <p:cNvPr id="11" name="Freeform 24">
            <a:extLst>
              <a:ext uri="{FF2B5EF4-FFF2-40B4-BE49-F238E27FC236}">
                <a16:creationId xmlns:a16="http://schemas.microsoft.com/office/drawing/2014/main" id="{A015FD70-9597-4237-81A4-18F1CC64E44F}"/>
              </a:ext>
            </a:extLst>
          </p:cNvPr>
          <p:cNvSpPr/>
          <p:nvPr userDrawn="1"/>
        </p:nvSpPr>
        <p:spPr>
          <a:xfrm rot="5400000" flipV="1">
            <a:off x="7921035" y="3920535"/>
            <a:ext cx="948400" cy="1497530"/>
          </a:xfrm>
          <a:custGeom>
            <a:avLst/>
            <a:gdLst>
              <a:gd name="connsiteX0" fmla="*/ 3685877 w 3804471"/>
              <a:gd name="connsiteY0" fmla="*/ 0 h 4612449"/>
              <a:gd name="connsiteX1" fmla="*/ 3804471 w 3804471"/>
              <a:gd name="connsiteY1" fmla="*/ 838 h 4612449"/>
              <a:gd name="connsiteX2" fmla="*/ 3804471 w 3804471"/>
              <a:gd name="connsiteY2" fmla="*/ 4612449 h 4612449"/>
              <a:gd name="connsiteX3" fmla="*/ 0 w 3804471"/>
              <a:gd name="connsiteY3" fmla="*/ 4612449 h 4612449"/>
              <a:gd name="connsiteX4" fmla="*/ 186163 w 3804471"/>
              <a:gd name="connsiteY4" fmla="*/ 4536246 h 4612449"/>
              <a:gd name="connsiteX5" fmla="*/ 1842322 w 3804471"/>
              <a:gd name="connsiteY5" fmla="*/ 3564696 h 4612449"/>
              <a:gd name="connsiteX6" fmla="*/ 2566222 w 3804471"/>
              <a:gd name="connsiteY6" fmla="*/ 1031046 h 4612449"/>
              <a:gd name="connsiteX7" fmla="*/ 3685877 w 3804471"/>
              <a:gd name="connsiteY7" fmla="*/ 0 h 4612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4471" h="4612449">
                <a:moveTo>
                  <a:pt x="3685877" y="0"/>
                </a:moveTo>
                <a:lnTo>
                  <a:pt x="3804471" y="838"/>
                </a:lnTo>
                <a:lnTo>
                  <a:pt x="3804471" y="4612449"/>
                </a:lnTo>
                <a:lnTo>
                  <a:pt x="0" y="4612449"/>
                </a:lnTo>
                <a:lnTo>
                  <a:pt x="186163" y="4536246"/>
                </a:lnTo>
                <a:cubicBezTo>
                  <a:pt x="765203" y="4298121"/>
                  <a:pt x="1477197" y="3986971"/>
                  <a:pt x="1842322" y="3564696"/>
                </a:cubicBezTo>
                <a:cubicBezTo>
                  <a:pt x="2572572" y="2720146"/>
                  <a:pt x="2296347" y="1802571"/>
                  <a:pt x="2566222" y="1031046"/>
                </a:cubicBezTo>
                <a:cubicBezTo>
                  <a:pt x="2751761" y="500623"/>
                  <a:pt x="3171407" y="36229"/>
                  <a:pt x="3685877" y="0"/>
                </a:cubicBezTo>
                <a:close/>
              </a:path>
            </a:pathLst>
          </a:custGeom>
          <a:solidFill>
            <a:srgbClr val="0067B1">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2" name="Freeform 24">
            <a:extLst>
              <a:ext uri="{FF2B5EF4-FFF2-40B4-BE49-F238E27FC236}">
                <a16:creationId xmlns:a16="http://schemas.microsoft.com/office/drawing/2014/main" id="{83A89809-4461-4A26-AC0E-2F43A05C5B9E}"/>
              </a:ext>
            </a:extLst>
          </p:cNvPr>
          <p:cNvSpPr/>
          <p:nvPr userDrawn="1"/>
        </p:nvSpPr>
        <p:spPr>
          <a:xfrm rot="10800000" flipV="1">
            <a:off x="-1" y="4404220"/>
            <a:ext cx="843095" cy="739280"/>
          </a:xfrm>
          <a:custGeom>
            <a:avLst/>
            <a:gdLst>
              <a:gd name="connsiteX0" fmla="*/ 3685877 w 3804471"/>
              <a:gd name="connsiteY0" fmla="*/ 0 h 4612449"/>
              <a:gd name="connsiteX1" fmla="*/ 3804471 w 3804471"/>
              <a:gd name="connsiteY1" fmla="*/ 838 h 4612449"/>
              <a:gd name="connsiteX2" fmla="*/ 3804471 w 3804471"/>
              <a:gd name="connsiteY2" fmla="*/ 4612449 h 4612449"/>
              <a:gd name="connsiteX3" fmla="*/ 0 w 3804471"/>
              <a:gd name="connsiteY3" fmla="*/ 4612449 h 4612449"/>
              <a:gd name="connsiteX4" fmla="*/ 186163 w 3804471"/>
              <a:gd name="connsiteY4" fmla="*/ 4536246 h 4612449"/>
              <a:gd name="connsiteX5" fmla="*/ 1842322 w 3804471"/>
              <a:gd name="connsiteY5" fmla="*/ 3564696 h 4612449"/>
              <a:gd name="connsiteX6" fmla="*/ 2566222 w 3804471"/>
              <a:gd name="connsiteY6" fmla="*/ 1031046 h 4612449"/>
              <a:gd name="connsiteX7" fmla="*/ 3685877 w 3804471"/>
              <a:gd name="connsiteY7" fmla="*/ 0 h 4612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4471" h="4612449">
                <a:moveTo>
                  <a:pt x="3685877" y="0"/>
                </a:moveTo>
                <a:lnTo>
                  <a:pt x="3804471" y="838"/>
                </a:lnTo>
                <a:lnTo>
                  <a:pt x="3804471" y="4612449"/>
                </a:lnTo>
                <a:lnTo>
                  <a:pt x="0" y="4612449"/>
                </a:lnTo>
                <a:lnTo>
                  <a:pt x="186163" y="4536246"/>
                </a:lnTo>
                <a:cubicBezTo>
                  <a:pt x="765203" y="4298121"/>
                  <a:pt x="1477197" y="3986971"/>
                  <a:pt x="1842322" y="3564696"/>
                </a:cubicBezTo>
                <a:cubicBezTo>
                  <a:pt x="2572572" y="2720146"/>
                  <a:pt x="2296347" y="1802571"/>
                  <a:pt x="2566222" y="1031046"/>
                </a:cubicBezTo>
                <a:cubicBezTo>
                  <a:pt x="2751761" y="500623"/>
                  <a:pt x="3171407" y="36229"/>
                  <a:pt x="3685877" y="0"/>
                </a:cubicBezTo>
                <a:close/>
              </a:path>
            </a:pathLst>
          </a:custGeom>
          <a:solidFill>
            <a:srgbClr val="EF8200">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solidFill>
                <a:srgbClr val="EF8200"/>
              </a:solidFill>
            </a:endParaRPr>
          </a:p>
        </p:txBody>
      </p:sp>
      <p:sp>
        <p:nvSpPr>
          <p:cNvPr id="13" name="Freeform 24">
            <a:extLst>
              <a:ext uri="{FF2B5EF4-FFF2-40B4-BE49-F238E27FC236}">
                <a16:creationId xmlns:a16="http://schemas.microsoft.com/office/drawing/2014/main" id="{920ECE3F-8DD2-45DF-B935-32C41DC01632}"/>
              </a:ext>
            </a:extLst>
          </p:cNvPr>
          <p:cNvSpPr/>
          <p:nvPr userDrawn="1"/>
        </p:nvSpPr>
        <p:spPr>
          <a:xfrm rot="16200000" flipV="1">
            <a:off x="128209" y="-128211"/>
            <a:ext cx="962782" cy="1219201"/>
          </a:xfrm>
          <a:custGeom>
            <a:avLst/>
            <a:gdLst>
              <a:gd name="connsiteX0" fmla="*/ 3685877 w 3804471"/>
              <a:gd name="connsiteY0" fmla="*/ 0 h 4612449"/>
              <a:gd name="connsiteX1" fmla="*/ 3804471 w 3804471"/>
              <a:gd name="connsiteY1" fmla="*/ 838 h 4612449"/>
              <a:gd name="connsiteX2" fmla="*/ 3804471 w 3804471"/>
              <a:gd name="connsiteY2" fmla="*/ 4612449 h 4612449"/>
              <a:gd name="connsiteX3" fmla="*/ 0 w 3804471"/>
              <a:gd name="connsiteY3" fmla="*/ 4612449 h 4612449"/>
              <a:gd name="connsiteX4" fmla="*/ 186163 w 3804471"/>
              <a:gd name="connsiteY4" fmla="*/ 4536246 h 4612449"/>
              <a:gd name="connsiteX5" fmla="*/ 1842322 w 3804471"/>
              <a:gd name="connsiteY5" fmla="*/ 3564696 h 4612449"/>
              <a:gd name="connsiteX6" fmla="*/ 2566222 w 3804471"/>
              <a:gd name="connsiteY6" fmla="*/ 1031046 h 4612449"/>
              <a:gd name="connsiteX7" fmla="*/ 3685877 w 3804471"/>
              <a:gd name="connsiteY7" fmla="*/ 0 h 4612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4471" h="4612449">
                <a:moveTo>
                  <a:pt x="3685877" y="0"/>
                </a:moveTo>
                <a:lnTo>
                  <a:pt x="3804471" y="838"/>
                </a:lnTo>
                <a:lnTo>
                  <a:pt x="3804471" y="4612449"/>
                </a:lnTo>
                <a:lnTo>
                  <a:pt x="0" y="4612449"/>
                </a:lnTo>
                <a:lnTo>
                  <a:pt x="186163" y="4536246"/>
                </a:lnTo>
                <a:cubicBezTo>
                  <a:pt x="765203" y="4298121"/>
                  <a:pt x="1477197" y="3986971"/>
                  <a:pt x="1842322" y="3564696"/>
                </a:cubicBezTo>
                <a:cubicBezTo>
                  <a:pt x="2572572" y="2720146"/>
                  <a:pt x="2296347" y="1802571"/>
                  <a:pt x="2566222" y="1031046"/>
                </a:cubicBezTo>
                <a:cubicBezTo>
                  <a:pt x="2751761" y="500623"/>
                  <a:pt x="3171407" y="36229"/>
                  <a:pt x="3685877" y="0"/>
                </a:cubicBezTo>
                <a:close/>
              </a:path>
            </a:pathLst>
          </a:custGeom>
          <a:solidFill>
            <a:srgbClr val="0067B1">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4" name="Date Placeholder 3">
            <a:extLst>
              <a:ext uri="{FF2B5EF4-FFF2-40B4-BE49-F238E27FC236}">
                <a16:creationId xmlns:a16="http://schemas.microsoft.com/office/drawing/2014/main" id="{AF137199-92C1-48E9-856D-BC3903F8EE17}"/>
              </a:ext>
            </a:extLst>
          </p:cNvPr>
          <p:cNvSpPr>
            <a:spLocks noGrp="1"/>
          </p:cNvSpPr>
          <p:nvPr>
            <p:ph type="dt" sz="half" idx="2"/>
          </p:nvPr>
        </p:nvSpPr>
        <p:spPr>
          <a:xfrm>
            <a:off x="7898890" y="4780436"/>
            <a:ext cx="804031" cy="274637"/>
          </a:xfrm>
          <a:prstGeom prst="rect">
            <a:avLst/>
          </a:prstGeom>
        </p:spPr>
        <p:txBody>
          <a:bodyPr vert="horz" lIns="91440" tIns="45720" rIns="91440" bIns="45720" rtlCol="0" anchor="ctr"/>
          <a:lstStyle>
            <a:lvl1pPr algn="r">
              <a:defRPr sz="900">
                <a:solidFill>
                  <a:schemeClr val="bg1"/>
                </a:solidFill>
              </a:defRPr>
            </a:lvl1pPr>
          </a:lstStyle>
          <a:p>
            <a:r>
              <a:rPr lang="es-ES_tradnl"/>
              <a:t>21/9/2022</a:t>
            </a:r>
            <a:endParaRPr lang="en-GB" dirty="0"/>
          </a:p>
        </p:txBody>
      </p:sp>
      <p:sp>
        <p:nvSpPr>
          <p:cNvPr id="15" name="Footer Placeholder 4">
            <a:extLst>
              <a:ext uri="{FF2B5EF4-FFF2-40B4-BE49-F238E27FC236}">
                <a16:creationId xmlns:a16="http://schemas.microsoft.com/office/drawing/2014/main" id="{59F18DC5-B3F4-4FD7-914D-E8026AEAF5D1}"/>
              </a:ext>
            </a:extLst>
          </p:cNvPr>
          <p:cNvSpPr>
            <a:spLocks noGrp="1"/>
          </p:cNvSpPr>
          <p:nvPr>
            <p:ph type="ftr" sz="quarter" idx="3"/>
          </p:nvPr>
        </p:nvSpPr>
        <p:spPr>
          <a:xfrm>
            <a:off x="5544542" y="4773860"/>
            <a:ext cx="2031698" cy="284154"/>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GB"/>
              <a:t>HPC in EGI-ACE</a:t>
            </a:r>
            <a:endParaRPr lang="en-GB" dirty="0"/>
          </a:p>
        </p:txBody>
      </p:sp>
      <p:sp>
        <p:nvSpPr>
          <p:cNvPr id="16" name="Slide Number Placeholder 1">
            <a:extLst>
              <a:ext uri="{FF2B5EF4-FFF2-40B4-BE49-F238E27FC236}">
                <a16:creationId xmlns:a16="http://schemas.microsoft.com/office/drawing/2014/main" id="{ED08F508-C871-4FEC-9747-96BD9725552E}"/>
              </a:ext>
            </a:extLst>
          </p:cNvPr>
          <p:cNvSpPr>
            <a:spLocks noGrp="1"/>
          </p:cNvSpPr>
          <p:nvPr>
            <p:ph type="sldNum" sz="quarter" idx="4"/>
          </p:nvPr>
        </p:nvSpPr>
        <p:spPr>
          <a:xfrm>
            <a:off x="8758371" y="4773860"/>
            <a:ext cx="332375" cy="286052"/>
          </a:xfrm>
          <a:prstGeom prst="rect">
            <a:avLst/>
          </a:prstGeom>
        </p:spPr>
        <p:txBody>
          <a:bodyPr vert="horz" lIns="91440" tIns="45720" rIns="91440" bIns="45720" rtlCol="0" anchor="ctr"/>
          <a:lstStyle>
            <a:lvl1pPr algn="r">
              <a:defRPr sz="900">
                <a:solidFill>
                  <a:schemeClr val="bg1"/>
                </a:solidFill>
              </a:defRPr>
            </a:lvl1pPr>
          </a:lstStyle>
          <a:p>
            <a:fld id="{C2B6C6E1-372D-4C2B-A8DF-CC8B64996CFB}" type="slidenum">
              <a:rPr lang="en-GB" smtClean="0"/>
              <a:pPr/>
              <a:t>‹#›</a:t>
            </a:fld>
            <a:endParaRPr lang="en-GB" dirty="0"/>
          </a:p>
        </p:txBody>
      </p:sp>
      <p:grpSp>
        <p:nvGrpSpPr>
          <p:cNvPr id="17" name="Group 16">
            <a:extLst>
              <a:ext uri="{FF2B5EF4-FFF2-40B4-BE49-F238E27FC236}">
                <a16:creationId xmlns:a16="http://schemas.microsoft.com/office/drawing/2014/main" id="{30F7B1F1-454E-4C88-B6FB-EBB0942C8979}"/>
              </a:ext>
            </a:extLst>
          </p:cNvPr>
          <p:cNvGrpSpPr/>
          <p:nvPr userDrawn="1"/>
        </p:nvGrpSpPr>
        <p:grpSpPr>
          <a:xfrm>
            <a:off x="7934475" y="1"/>
            <a:ext cx="1070977" cy="1107924"/>
            <a:chOff x="10195294" y="-38496"/>
            <a:chExt cx="1996706" cy="1864094"/>
          </a:xfrm>
        </p:grpSpPr>
        <p:sp>
          <p:nvSpPr>
            <p:cNvPr id="18" name="Flowchart: Delay 17">
              <a:extLst>
                <a:ext uri="{FF2B5EF4-FFF2-40B4-BE49-F238E27FC236}">
                  <a16:creationId xmlns:a16="http://schemas.microsoft.com/office/drawing/2014/main" id="{BDF39B21-6FC9-49B7-B2F3-0BA450ECC36A}"/>
                </a:ext>
              </a:extLst>
            </p:cNvPr>
            <p:cNvSpPr/>
            <p:nvPr userDrawn="1"/>
          </p:nvSpPr>
          <p:spPr>
            <a:xfrm rot="5400000">
              <a:off x="10261600" y="-104802"/>
              <a:ext cx="1864094" cy="1996706"/>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noProof="0"/>
            </a:p>
          </p:txBody>
        </p:sp>
        <p:pic>
          <p:nvPicPr>
            <p:cNvPr id="19" name="Picture 18" descr="A picture containing background pattern&#10;&#10;Description automatically generated">
              <a:extLst>
                <a:ext uri="{FF2B5EF4-FFF2-40B4-BE49-F238E27FC236}">
                  <a16:creationId xmlns:a16="http://schemas.microsoft.com/office/drawing/2014/main" id="{7596CF18-A287-46AF-8E09-BDF7C4BBE2F0}"/>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358002" y="184067"/>
              <a:ext cx="1683183" cy="987165"/>
            </a:xfrm>
            <a:prstGeom prst="rect">
              <a:avLst/>
            </a:prstGeom>
            <a:ln>
              <a:noFill/>
            </a:ln>
          </p:spPr>
        </p:pic>
      </p:grpSp>
    </p:spTree>
  </p:cSld>
  <p:clrMap bg1="lt1" tx1="dk1" bg2="dk2" tx2="lt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7" r:id="rId8"/>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0340C40-80E2-437D-9E2F-E8B335044D8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10706" t="2901" r="40786" b="-496"/>
          <a:stretch/>
        </p:blipFill>
        <p:spPr>
          <a:xfrm>
            <a:off x="5350873" y="0"/>
            <a:ext cx="3806687" cy="5180966"/>
          </a:xfrm>
          <a:prstGeom prst="rect">
            <a:avLst/>
          </a:prstGeom>
        </p:spPr>
      </p:pic>
      <p:sp>
        <p:nvSpPr>
          <p:cNvPr id="8" name="Freeform: Shape 7">
            <a:extLst>
              <a:ext uri="{FF2B5EF4-FFF2-40B4-BE49-F238E27FC236}">
                <a16:creationId xmlns:a16="http://schemas.microsoft.com/office/drawing/2014/main" id="{A83F72B1-75F0-4D54-AB69-DEA4E7541C14}"/>
              </a:ext>
            </a:extLst>
          </p:cNvPr>
          <p:cNvSpPr/>
          <p:nvPr userDrawn="1"/>
        </p:nvSpPr>
        <p:spPr>
          <a:xfrm rot="3564361" flipH="1" flipV="1">
            <a:off x="-554524" y="-1659679"/>
            <a:ext cx="7801870" cy="8462860"/>
          </a:xfrm>
          <a:custGeom>
            <a:avLst/>
            <a:gdLst>
              <a:gd name="connsiteX0" fmla="*/ 10337685 w 10337685"/>
              <a:gd name="connsiteY0" fmla="*/ 3490386 h 11109864"/>
              <a:gd name="connsiteX1" fmla="*/ 5832618 w 10337685"/>
              <a:gd name="connsiteY1" fmla="*/ 11109864 h 11109864"/>
              <a:gd name="connsiteX2" fmla="*/ 5775875 w 10337685"/>
              <a:gd name="connsiteY2" fmla="*/ 11080836 h 11109864"/>
              <a:gd name="connsiteX3" fmla="*/ 5531765 w 10337685"/>
              <a:gd name="connsiteY3" fmla="*/ 10975405 h 11109864"/>
              <a:gd name="connsiteX4" fmla="*/ 3172643 w 10337685"/>
              <a:gd name="connsiteY4" fmla="*/ 10483146 h 11109864"/>
              <a:gd name="connsiteX5" fmla="*/ 2029709 w 10337685"/>
              <a:gd name="connsiteY5" fmla="*/ 10064359 h 11109864"/>
              <a:gd name="connsiteX6" fmla="*/ 1196690 w 10337685"/>
              <a:gd name="connsiteY6" fmla="*/ 9248825 h 11109864"/>
              <a:gd name="connsiteX7" fmla="*/ 445377 w 10337685"/>
              <a:gd name="connsiteY7" fmla="*/ 7742660 h 11109864"/>
              <a:gd name="connsiteX8" fmla="*/ 152364 w 10337685"/>
              <a:gd name="connsiteY8" fmla="*/ 7568166 h 11109864"/>
              <a:gd name="connsiteX9" fmla="*/ 0 w 10337685"/>
              <a:gd name="connsiteY9" fmla="*/ 7499874 h 11109864"/>
              <a:gd name="connsiteX10" fmla="*/ 1079898 w 10337685"/>
              <a:gd name="connsiteY10" fmla="*/ 5673429 h 11109864"/>
              <a:gd name="connsiteX11" fmla="*/ 4434351 w 10337685"/>
              <a:gd name="connsiteY11" fmla="*/ 0 h 11109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337685" h="11109864">
                <a:moveTo>
                  <a:pt x="10337685" y="3490386"/>
                </a:moveTo>
                <a:lnTo>
                  <a:pt x="5832618" y="11109864"/>
                </a:lnTo>
                <a:lnTo>
                  <a:pt x="5775875" y="11080836"/>
                </a:lnTo>
                <a:cubicBezTo>
                  <a:pt x="5695574" y="11041953"/>
                  <a:pt x="5613939" y="11006746"/>
                  <a:pt x="5531765" y="10975405"/>
                </a:cubicBezTo>
                <a:cubicBezTo>
                  <a:pt x="4780452" y="10696213"/>
                  <a:pt x="3961522" y="10659477"/>
                  <a:pt x="3172643" y="10483146"/>
                </a:cubicBezTo>
                <a:cubicBezTo>
                  <a:pt x="2778204" y="10398654"/>
                  <a:pt x="2378130" y="10264569"/>
                  <a:pt x="2029709" y="10064359"/>
                </a:cubicBezTo>
                <a:cubicBezTo>
                  <a:pt x="1681287" y="9864149"/>
                  <a:pt x="1384518" y="9597814"/>
                  <a:pt x="1196690" y="9248825"/>
                </a:cubicBezTo>
                <a:cubicBezTo>
                  <a:pt x="926216" y="8749219"/>
                  <a:pt x="888652" y="8102669"/>
                  <a:pt x="445377" y="7742660"/>
                </a:cubicBezTo>
                <a:cubicBezTo>
                  <a:pt x="355219" y="7672863"/>
                  <a:pt x="255670" y="7617759"/>
                  <a:pt x="152364" y="7568166"/>
                </a:cubicBezTo>
                <a:lnTo>
                  <a:pt x="0" y="7499874"/>
                </a:lnTo>
                <a:lnTo>
                  <a:pt x="1079898" y="5673429"/>
                </a:lnTo>
                <a:lnTo>
                  <a:pt x="4434351" y="0"/>
                </a:lnTo>
                <a:close/>
              </a:path>
            </a:pathLst>
          </a:custGeom>
          <a:solidFill>
            <a:srgbClr val="0067B1"/>
          </a:solidFill>
          <a:ln>
            <a:solidFill>
              <a:srgbClr val="0067B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050" dirty="0"/>
          </a:p>
        </p:txBody>
      </p:sp>
      <p:grpSp>
        <p:nvGrpSpPr>
          <p:cNvPr id="12" name="Group 48">
            <a:extLst>
              <a:ext uri="{FF2B5EF4-FFF2-40B4-BE49-F238E27FC236}">
                <a16:creationId xmlns:a16="http://schemas.microsoft.com/office/drawing/2014/main" id="{4AF4E9AA-A86A-4008-A442-0061C6159E62}"/>
              </a:ext>
            </a:extLst>
          </p:cNvPr>
          <p:cNvGrpSpPr/>
          <p:nvPr userDrawn="1"/>
        </p:nvGrpSpPr>
        <p:grpSpPr>
          <a:xfrm>
            <a:off x="7507923" y="0"/>
            <a:ext cx="1497530" cy="1398071"/>
            <a:chOff x="10195294" y="-38496"/>
            <a:chExt cx="1996706" cy="1864094"/>
          </a:xfrm>
        </p:grpSpPr>
        <p:sp>
          <p:nvSpPr>
            <p:cNvPr id="13" name="Flowchart: Delay 49">
              <a:extLst>
                <a:ext uri="{FF2B5EF4-FFF2-40B4-BE49-F238E27FC236}">
                  <a16:creationId xmlns:a16="http://schemas.microsoft.com/office/drawing/2014/main" id="{62D274FF-B400-4430-BD48-C3F6680639D8}"/>
                </a:ext>
              </a:extLst>
            </p:cNvPr>
            <p:cNvSpPr/>
            <p:nvPr userDrawn="1"/>
          </p:nvSpPr>
          <p:spPr>
            <a:xfrm rot="5400000">
              <a:off x="10261600" y="-104802"/>
              <a:ext cx="1864094" cy="1996706"/>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noProof="0"/>
            </a:p>
          </p:txBody>
        </p:sp>
        <p:pic>
          <p:nvPicPr>
            <p:cNvPr id="14" name="Picture 50" descr="A picture containing background pattern&#10;&#10;Description automatically generated">
              <a:extLst>
                <a:ext uri="{FF2B5EF4-FFF2-40B4-BE49-F238E27FC236}">
                  <a16:creationId xmlns:a16="http://schemas.microsoft.com/office/drawing/2014/main" id="{E798BB11-33A6-4F84-B6E2-995C5AC3BD5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58002" y="184067"/>
              <a:ext cx="1683183" cy="987165"/>
            </a:xfrm>
            <a:prstGeom prst="rect">
              <a:avLst/>
            </a:prstGeom>
            <a:ln>
              <a:noFill/>
            </a:ln>
          </p:spPr>
        </p:pic>
      </p:grpSp>
    </p:spTree>
    <p:extLst>
      <p:ext uri="{BB962C8B-B14F-4D97-AF65-F5344CB8AC3E}">
        <p14:creationId xmlns:p14="http://schemas.microsoft.com/office/powerpoint/2010/main" val="3067304776"/>
      </p:ext>
    </p:extLst>
  </p:cSld>
  <p:clrMap bg1="lt1" tx1="dk1" bg2="lt2" tx2="dk2" accent1="accent1" accent2="accent2" accent3="accent3" accent4="accent4" accent5="accent5" accent6="accent6" hlink="hlink" folHlink="folHlink"/>
  <p:sldLayoutIdLst>
    <p:sldLayoutId id="2147483691"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6BD5388-47B7-4033-AD4A-E4365A619C88}"/>
              </a:ext>
            </a:extLst>
          </p:cNvPr>
          <p:cNvSpPr/>
          <p:nvPr userDrawn="1"/>
        </p:nvSpPr>
        <p:spPr>
          <a:xfrm>
            <a:off x="-1" y="0"/>
            <a:ext cx="9143999" cy="5143500"/>
          </a:xfrm>
          <a:prstGeom prst="rect">
            <a:avLst/>
          </a:prstGeom>
          <a:solidFill>
            <a:srgbClr val="EF8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sz="1050" dirty="0"/>
          </a:p>
        </p:txBody>
      </p:sp>
      <p:sp>
        <p:nvSpPr>
          <p:cNvPr id="13" name="Freeform 24">
            <a:extLst>
              <a:ext uri="{FF2B5EF4-FFF2-40B4-BE49-F238E27FC236}">
                <a16:creationId xmlns:a16="http://schemas.microsoft.com/office/drawing/2014/main" id="{CBF107C6-3D63-434E-9A0A-2F9FFE81E30B}"/>
              </a:ext>
            </a:extLst>
          </p:cNvPr>
          <p:cNvSpPr/>
          <p:nvPr userDrawn="1"/>
        </p:nvSpPr>
        <p:spPr>
          <a:xfrm rot="5400000" flipV="1">
            <a:off x="2994343" y="-1000059"/>
            <a:ext cx="3155315" cy="9144002"/>
          </a:xfrm>
          <a:custGeom>
            <a:avLst/>
            <a:gdLst>
              <a:gd name="connsiteX0" fmla="*/ 3685877 w 3804471"/>
              <a:gd name="connsiteY0" fmla="*/ 0 h 4612449"/>
              <a:gd name="connsiteX1" fmla="*/ 3804471 w 3804471"/>
              <a:gd name="connsiteY1" fmla="*/ 838 h 4612449"/>
              <a:gd name="connsiteX2" fmla="*/ 3804471 w 3804471"/>
              <a:gd name="connsiteY2" fmla="*/ 4612449 h 4612449"/>
              <a:gd name="connsiteX3" fmla="*/ 0 w 3804471"/>
              <a:gd name="connsiteY3" fmla="*/ 4612449 h 4612449"/>
              <a:gd name="connsiteX4" fmla="*/ 186163 w 3804471"/>
              <a:gd name="connsiteY4" fmla="*/ 4536246 h 4612449"/>
              <a:gd name="connsiteX5" fmla="*/ 1842322 w 3804471"/>
              <a:gd name="connsiteY5" fmla="*/ 3564696 h 4612449"/>
              <a:gd name="connsiteX6" fmla="*/ 2566222 w 3804471"/>
              <a:gd name="connsiteY6" fmla="*/ 1031046 h 4612449"/>
              <a:gd name="connsiteX7" fmla="*/ 3685877 w 3804471"/>
              <a:gd name="connsiteY7" fmla="*/ 0 h 4612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04471" h="4612449">
                <a:moveTo>
                  <a:pt x="3685877" y="0"/>
                </a:moveTo>
                <a:lnTo>
                  <a:pt x="3804471" y="838"/>
                </a:lnTo>
                <a:lnTo>
                  <a:pt x="3804471" y="4612449"/>
                </a:lnTo>
                <a:lnTo>
                  <a:pt x="0" y="4612449"/>
                </a:lnTo>
                <a:lnTo>
                  <a:pt x="186163" y="4536246"/>
                </a:lnTo>
                <a:cubicBezTo>
                  <a:pt x="765203" y="4298121"/>
                  <a:pt x="1477197" y="3986971"/>
                  <a:pt x="1842322" y="3564696"/>
                </a:cubicBezTo>
                <a:cubicBezTo>
                  <a:pt x="2572572" y="2720146"/>
                  <a:pt x="2296347" y="1802571"/>
                  <a:pt x="2566222" y="1031046"/>
                </a:cubicBezTo>
                <a:cubicBezTo>
                  <a:pt x="2751761" y="500623"/>
                  <a:pt x="3171407" y="36229"/>
                  <a:pt x="3685877" y="0"/>
                </a:cubicBezTo>
                <a:close/>
              </a:path>
            </a:pathLst>
          </a:custGeom>
          <a:solidFill>
            <a:srgbClr val="0067B1">
              <a:alpha val="9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dirty="0"/>
          </a:p>
        </p:txBody>
      </p:sp>
      <p:sp>
        <p:nvSpPr>
          <p:cNvPr id="15" name="Tekstvak 1">
            <a:extLst>
              <a:ext uri="{FF2B5EF4-FFF2-40B4-BE49-F238E27FC236}">
                <a16:creationId xmlns:a16="http://schemas.microsoft.com/office/drawing/2014/main" id="{E04AC2F8-31D0-4049-9B31-A234BE4E20F1}"/>
              </a:ext>
            </a:extLst>
          </p:cNvPr>
          <p:cNvSpPr txBox="1"/>
          <p:nvPr userDrawn="1"/>
        </p:nvSpPr>
        <p:spPr>
          <a:xfrm>
            <a:off x="746267" y="1422572"/>
            <a:ext cx="2545890" cy="415498"/>
          </a:xfrm>
          <a:prstGeom prst="rect">
            <a:avLst/>
          </a:prstGeom>
          <a:noFill/>
        </p:spPr>
        <p:txBody>
          <a:bodyPr wrap="none" rtlCol="0">
            <a:spAutoFit/>
          </a:bodyPr>
          <a:lstStyle/>
          <a:p>
            <a:r>
              <a:rPr lang="nl-NL" sz="1050" dirty="0">
                <a:solidFill>
                  <a:schemeClr val="bg1"/>
                </a:solidFill>
                <a:latin typeface="Arial" panose="020B0604020202020204" pitchFamily="34" charset="0"/>
                <a:cs typeface="Arial" panose="020B0604020202020204" pitchFamily="34" charset="0"/>
              </a:rPr>
              <a:t>Contact: </a:t>
            </a:r>
            <a:r>
              <a:rPr lang="nl-NL" sz="1050" b="1" dirty="0">
                <a:solidFill>
                  <a:schemeClr val="bg1"/>
                </a:solidFill>
                <a:latin typeface="Arial" panose="020B0604020202020204" pitchFamily="34" charset="0"/>
                <a:cs typeface="Arial" panose="020B0604020202020204" pitchFamily="34" charset="0"/>
              </a:rPr>
              <a:t>egi-ace-po@mailman.egi.eu</a:t>
            </a:r>
            <a:endParaRPr lang="nl-NL" sz="1050" dirty="0">
              <a:solidFill>
                <a:schemeClr val="bg1"/>
              </a:solidFill>
              <a:latin typeface="Arial" panose="020B0604020202020204" pitchFamily="34" charset="0"/>
              <a:cs typeface="Arial" panose="020B0604020202020204" pitchFamily="34" charset="0"/>
            </a:endParaRPr>
          </a:p>
          <a:p>
            <a:r>
              <a:rPr lang="nl-NL" sz="1050" dirty="0">
                <a:solidFill>
                  <a:schemeClr val="bg1"/>
                </a:solidFill>
                <a:latin typeface="Arial" panose="020B0604020202020204" pitchFamily="34" charset="0"/>
                <a:cs typeface="Arial" panose="020B0604020202020204" pitchFamily="34" charset="0"/>
              </a:rPr>
              <a:t>Website: </a:t>
            </a:r>
            <a:r>
              <a:rPr lang="nl-NL" sz="1050" b="1" i="0" kern="1200" dirty="0">
                <a:solidFill>
                  <a:schemeClr val="bg1"/>
                </a:solidFill>
                <a:effectLst/>
                <a:latin typeface="Arial" panose="020B0604020202020204" pitchFamily="34" charset="0"/>
                <a:ea typeface="+mn-ea"/>
                <a:cs typeface="Arial" panose="020B0604020202020204" pitchFamily="34" charset="0"/>
                <a:hlinkClick r:id="rId3">
                  <a:extLst>
                    <a:ext uri="{A12FA001-AC4F-418D-AE19-62706E023703}">
                      <ahyp:hlinkClr xmlns:ahyp="http://schemas.microsoft.com/office/drawing/2018/hyperlinkcolor" val="tx"/>
                    </a:ext>
                  </a:extLst>
                </a:hlinkClick>
              </a:rPr>
              <a:t>www.egi.eu/projects/egi-ace</a:t>
            </a:r>
            <a:endParaRPr lang="nl-NL" sz="1050" dirty="0">
              <a:solidFill>
                <a:schemeClr val="bg1"/>
              </a:solidFill>
              <a:latin typeface="Arial" panose="020B0604020202020204" pitchFamily="34" charset="0"/>
              <a:cs typeface="Arial" panose="020B0604020202020204" pitchFamily="34" charset="0"/>
            </a:endParaRPr>
          </a:p>
        </p:txBody>
      </p:sp>
      <p:grpSp>
        <p:nvGrpSpPr>
          <p:cNvPr id="16" name="Group 48">
            <a:extLst>
              <a:ext uri="{FF2B5EF4-FFF2-40B4-BE49-F238E27FC236}">
                <a16:creationId xmlns:a16="http://schemas.microsoft.com/office/drawing/2014/main" id="{FAADB516-C908-4AF5-864F-397A8E9D5FC5}"/>
              </a:ext>
            </a:extLst>
          </p:cNvPr>
          <p:cNvGrpSpPr/>
          <p:nvPr userDrawn="1"/>
        </p:nvGrpSpPr>
        <p:grpSpPr>
          <a:xfrm>
            <a:off x="7507923" y="0"/>
            <a:ext cx="1497530" cy="1398071"/>
            <a:chOff x="10195294" y="-38496"/>
            <a:chExt cx="1996706" cy="1864094"/>
          </a:xfrm>
        </p:grpSpPr>
        <p:sp>
          <p:nvSpPr>
            <p:cNvPr id="17" name="Flowchart: Delay 49">
              <a:extLst>
                <a:ext uri="{FF2B5EF4-FFF2-40B4-BE49-F238E27FC236}">
                  <a16:creationId xmlns:a16="http://schemas.microsoft.com/office/drawing/2014/main" id="{4989B51C-3DA3-4F61-82E5-2AAEC7B80058}"/>
                </a:ext>
              </a:extLst>
            </p:cNvPr>
            <p:cNvSpPr/>
            <p:nvPr userDrawn="1"/>
          </p:nvSpPr>
          <p:spPr>
            <a:xfrm rot="5400000">
              <a:off x="10261600" y="-104802"/>
              <a:ext cx="1864094" cy="1996706"/>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noProof="0"/>
            </a:p>
          </p:txBody>
        </p:sp>
        <p:pic>
          <p:nvPicPr>
            <p:cNvPr id="18" name="Picture 50" descr="A picture containing background pattern&#10;&#10;Description automatically generated">
              <a:extLst>
                <a:ext uri="{FF2B5EF4-FFF2-40B4-BE49-F238E27FC236}">
                  <a16:creationId xmlns:a16="http://schemas.microsoft.com/office/drawing/2014/main" id="{37A3EBC7-449C-49A5-88F8-D87A141C9F9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58002" y="184067"/>
              <a:ext cx="1683183" cy="987165"/>
            </a:xfrm>
            <a:prstGeom prst="rect">
              <a:avLst/>
            </a:prstGeom>
            <a:ln>
              <a:noFill/>
            </a:ln>
          </p:spPr>
        </p:pic>
      </p:grpSp>
      <p:pic>
        <p:nvPicPr>
          <p:cNvPr id="19" name="Afbeelding 6">
            <a:hlinkClick r:id="rId5"/>
            <a:extLst>
              <a:ext uri="{FF2B5EF4-FFF2-40B4-BE49-F238E27FC236}">
                <a16:creationId xmlns:a16="http://schemas.microsoft.com/office/drawing/2014/main" id="{0DD47815-3B78-483E-A72D-CE381FBF7BE6}"/>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36432" y="1957316"/>
            <a:ext cx="296010" cy="296010"/>
          </a:xfrm>
          <a:prstGeom prst="rect">
            <a:avLst/>
          </a:prstGeom>
        </p:spPr>
      </p:pic>
      <p:pic>
        <p:nvPicPr>
          <p:cNvPr id="20" name="Afbeelding 22" descr="Afbeelding met bijl, vectorafbeeldingen&#10;&#10;Automatisch gegenereerde beschrijving">
            <a:hlinkClick r:id="rId7"/>
            <a:extLst>
              <a:ext uri="{FF2B5EF4-FFF2-40B4-BE49-F238E27FC236}">
                <a16:creationId xmlns:a16="http://schemas.microsoft.com/office/drawing/2014/main" id="{1C371357-99A0-46CC-979A-8B6CC607BDE2}"/>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807572" y="2341022"/>
            <a:ext cx="353729" cy="353729"/>
          </a:xfrm>
          <a:prstGeom prst="rect">
            <a:avLst/>
          </a:prstGeom>
        </p:spPr>
      </p:pic>
      <p:sp>
        <p:nvSpPr>
          <p:cNvPr id="21" name="Tijdelijke aanduiding voor tekst 9">
            <a:extLst>
              <a:ext uri="{FF2B5EF4-FFF2-40B4-BE49-F238E27FC236}">
                <a16:creationId xmlns:a16="http://schemas.microsoft.com/office/drawing/2014/main" id="{9702F475-BFCF-4A1D-A611-C0A59E9F68B4}"/>
              </a:ext>
            </a:extLst>
          </p:cNvPr>
          <p:cNvSpPr txBox="1">
            <a:spLocks/>
          </p:cNvSpPr>
          <p:nvPr userDrawn="1"/>
        </p:nvSpPr>
        <p:spPr>
          <a:xfrm>
            <a:off x="746267" y="868288"/>
            <a:ext cx="3671888" cy="528638"/>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33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nl-NL"/>
              <a:t>Thank you!</a:t>
            </a:r>
            <a:endParaRPr lang="nl-NL" dirty="0"/>
          </a:p>
        </p:txBody>
      </p:sp>
      <p:pic>
        <p:nvPicPr>
          <p:cNvPr id="23" name="Afbeelding 1" descr="De Europese vlag | Europese Unie">
            <a:extLst>
              <a:ext uri="{FF2B5EF4-FFF2-40B4-BE49-F238E27FC236}">
                <a16:creationId xmlns:a16="http://schemas.microsoft.com/office/drawing/2014/main" id="{E27A1DF4-DE3E-44B8-99F7-A5E637B57723}"/>
              </a:ext>
            </a:extLst>
          </p:cNvPr>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796795" y="4775240"/>
            <a:ext cx="375285" cy="250031"/>
          </a:xfrm>
          <a:prstGeom prst="rect">
            <a:avLst/>
          </a:prstGeom>
          <a:noFill/>
          <a:ln>
            <a:noFill/>
          </a:ln>
        </p:spPr>
      </p:pic>
      <p:sp>
        <p:nvSpPr>
          <p:cNvPr id="24" name="Tekstvak 24">
            <a:extLst>
              <a:ext uri="{FF2B5EF4-FFF2-40B4-BE49-F238E27FC236}">
                <a16:creationId xmlns:a16="http://schemas.microsoft.com/office/drawing/2014/main" id="{DD0FB00C-2F39-4C6B-AB26-5BD6918831AB}"/>
              </a:ext>
            </a:extLst>
          </p:cNvPr>
          <p:cNvSpPr txBox="1"/>
          <p:nvPr userDrawn="1"/>
        </p:nvSpPr>
        <p:spPr>
          <a:xfrm>
            <a:off x="1132442" y="1967860"/>
            <a:ext cx="1181734" cy="25391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nl-NL" sz="1050" b="1" i="0" u="none" dirty="0">
                <a:solidFill>
                  <a:schemeClr val="bg1"/>
                </a:solidFill>
                <a:effectLst/>
                <a:latin typeface="Arial" panose="020B0604020202020204" pitchFamily="34" charset="0"/>
                <a:cs typeface="Arial" panose="020B0604020202020204" pitchFamily="34" charset="0"/>
                <a:hlinkClick r:id="rId10">
                  <a:extLst>
                    <a:ext uri="{A12FA001-AC4F-418D-AE19-62706E023703}">
                      <ahyp:hlinkClr xmlns:ahyp="http://schemas.microsoft.com/office/drawing/2018/hyperlinkcolor" val="tx"/>
                    </a:ext>
                  </a:extLst>
                </a:hlinkClick>
              </a:rPr>
              <a:t>EGI Foundation</a:t>
            </a:r>
            <a:endParaRPr lang="nl-NL" sz="1050" b="1" i="0" u="none" dirty="0">
              <a:solidFill>
                <a:schemeClr val="bg1"/>
              </a:solidFill>
              <a:effectLst/>
              <a:latin typeface="Arial" panose="020B0604020202020204" pitchFamily="34" charset="0"/>
              <a:cs typeface="Arial" panose="020B0604020202020204" pitchFamily="34" charset="0"/>
            </a:endParaRPr>
          </a:p>
        </p:txBody>
      </p:sp>
      <p:sp>
        <p:nvSpPr>
          <p:cNvPr id="25" name="Tekstvak 25">
            <a:extLst>
              <a:ext uri="{FF2B5EF4-FFF2-40B4-BE49-F238E27FC236}">
                <a16:creationId xmlns:a16="http://schemas.microsoft.com/office/drawing/2014/main" id="{266700BB-2172-452A-B9DB-93E73E32E1F8}"/>
              </a:ext>
            </a:extLst>
          </p:cNvPr>
          <p:cNvSpPr txBox="1"/>
          <p:nvPr userDrawn="1"/>
        </p:nvSpPr>
        <p:spPr>
          <a:xfrm>
            <a:off x="1132442" y="2356445"/>
            <a:ext cx="989373" cy="253916"/>
          </a:xfrm>
          <a:prstGeom prst="rect">
            <a:avLst/>
          </a:prstGeom>
          <a:noFill/>
        </p:spPr>
        <p:txBody>
          <a:bodyPr wrap="none" rtlCol="0">
            <a:spAutoFit/>
          </a:bodyPr>
          <a:lstStyle/>
          <a:p>
            <a:r>
              <a:rPr lang="nl-NL" sz="1050" b="1" i="0" u="none" dirty="0">
                <a:solidFill>
                  <a:schemeClr val="bg1"/>
                </a:solidFill>
                <a:effectLst/>
                <a:latin typeface="Arial" panose="020B0604020202020204" pitchFamily="34" charset="0"/>
                <a:cs typeface="Arial" panose="020B0604020202020204" pitchFamily="34" charset="0"/>
                <a:hlinkClick r:id="rId11">
                  <a:extLst>
                    <a:ext uri="{A12FA001-AC4F-418D-AE19-62706E023703}">
                      <ahyp:hlinkClr xmlns:ahyp="http://schemas.microsoft.com/office/drawing/2018/hyperlinkcolor" val="tx"/>
                    </a:ext>
                  </a:extLst>
                </a:hlinkClick>
              </a:rPr>
              <a:t>@EGI_eInfra</a:t>
            </a:r>
            <a:endParaRPr lang="nl-NL" sz="1050" b="1" i="0" u="none" dirty="0">
              <a:solidFill>
                <a:schemeClr val="bg1"/>
              </a:solidFill>
              <a:latin typeface="Arial" panose="020B0604020202020204" pitchFamily="34" charset="0"/>
              <a:cs typeface="Arial" panose="020B0604020202020204" pitchFamily="34" charset="0"/>
            </a:endParaRPr>
          </a:p>
        </p:txBody>
      </p:sp>
      <p:sp>
        <p:nvSpPr>
          <p:cNvPr id="26" name="Tijdelijke aanduiding voor tekst 38">
            <a:extLst>
              <a:ext uri="{FF2B5EF4-FFF2-40B4-BE49-F238E27FC236}">
                <a16:creationId xmlns:a16="http://schemas.microsoft.com/office/drawing/2014/main" id="{2393D2A2-2FC0-4416-8329-FD2081D8DCF4}"/>
              </a:ext>
            </a:extLst>
          </p:cNvPr>
          <p:cNvSpPr txBox="1">
            <a:spLocks/>
          </p:cNvSpPr>
          <p:nvPr userDrawn="1"/>
        </p:nvSpPr>
        <p:spPr>
          <a:xfrm>
            <a:off x="1172080" y="4767263"/>
            <a:ext cx="3080623" cy="240030"/>
          </a:xfrm>
          <a:prstGeom prst="rect">
            <a:avLst/>
          </a:prstGeom>
        </p:spPr>
        <p:txBody>
          <a:bodyP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Tx/>
            </a:pPr>
            <a:r>
              <a:rPr lang="en-US" dirty="0">
                <a:latin typeface="Arial" panose="020B0604020202020204" pitchFamily="34" charset="0"/>
                <a:cs typeface="Arial" panose="020B0604020202020204" pitchFamily="34" charset="0"/>
              </a:rPr>
              <a:t>EGI-ACE receives funding from the European Union's Horizon 2020 research and innovation programme under grant agreement no. 101017567.</a:t>
            </a:r>
            <a:endParaRPr lang="nl-NL"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7320639"/>
      </p:ext>
    </p:extLst>
  </p:cSld>
  <p:clrMap bg1="lt1" tx1="dk1" bg2="lt2" tx2="dk2" accent1="accent1" accent2="accent2" accent3="accent3" accent4="accent4" accent5="accent5" accent6="accent6" hlink="hlink" folHlink="folHlink"/>
  <p:sldLayoutIdLst>
    <p:sldLayoutId id="2147483692" r:id="rId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go.egi.eu/hpc-integration/"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0D8A636-E4E2-457F-B774-E3F92B4D6F8E}"/>
              </a:ext>
            </a:extLst>
          </p:cNvPr>
          <p:cNvSpPr>
            <a:spLocks noGrp="1"/>
          </p:cNvSpPr>
          <p:nvPr>
            <p:ph type="body" sz="quarter" idx="16"/>
          </p:nvPr>
        </p:nvSpPr>
        <p:spPr>
          <a:noFill/>
        </p:spPr>
        <p:txBody>
          <a:bodyPr>
            <a:normAutofit fontScale="85000" lnSpcReduction="20000"/>
          </a:bodyPr>
          <a:lstStyle/>
          <a:p>
            <a:r>
              <a:rPr lang="en-GB" dirty="0"/>
              <a:t>HPC in EGI-ACE</a:t>
            </a:r>
          </a:p>
        </p:txBody>
      </p:sp>
      <p:sp>
        <p:nvSpPr>
          <p:cNvPr id="3" name="Text Placeholder 2">
            <a:extLst>
              <a:ext uri="{FF2B5EF4-FFF2-40B4-BE49-F238E27FC236}">
                <a16:creationId xmlns:a16="http://schemas.microsoft.com/office/drawing/2014/main" id="{6EF3960A-05FD-4227-92F0-3C4F1ECC1879}"/>
              </a:ext>
            </a:extLst>
          </p:cNvPr>
          <p:cNvSpPr>
            <a:spLocks noGrp="1"/>
          </p:cNvSpPr>
          <p:nvPr>
            <p:ph type="body" sz="quarter" idx="21"/>
          </p:nvPr>
        </p:nvSpPr>
        <p:spPr/>
        <p:txBody>
          <a:bodyPr/>
          <a:lstStyle/>
          <a:p>
            <a:endParaRPr lang="en-GB"/>
          </a:p>
        </p:txBody>
      </p:sp>
      <p:sp>
        <p:nvSpPr>
          <p:cNvPr id="4" name="Text Placeholder 3">
            <a:extLst>
              <a:ext uri="{FF2B5EF4-FFF2-40B4-BE49-F238E27FC236}">
                <a16:creationId xmlns:a16="http://schemas.microsoft.com/office/drawing/2014/main" id="{F5F16310-A2FD-40AA-BEE3-BF0D47990247}"/>
              </a:ext>
            </a:extLst>
          </p:cNvPr>
          <p:cNvSpPr>
            <a:spLocks noGrp="1"/>
          </p:cNvSpPr>
          <p:nvPr>
            <p:ph type="body" sz="quarter" idx="22"/>
          </p:nvPr>
        </p:nvSpPr>
        <p:spPr>
          <a:noFill/>
        </p:spPr>
        <p:txBody>
          <a:bodyPr/>
          <a:lstStyle/>
          <a:p>
            <a:r>
              <a:rPr lang="en-GB" dirty="0"/>
              <a:t>Enol Fernández (EGI Foundation) with input of the EGI-ACE T73.4 partners: </a:t>
            </a:r>
            <a:r>
              <a:rPr lang="en-GB" sz="1400" b="1" dirty="0"/>
              <a:t>CERN, CESGA, CMCC, ICT-BAS, INFN, LIP, IFIN-HH, TUBITAK &amp; UKEA</a:t>
            </a:r>
          </a:p>
          <a:p>
            <a:endParaRPr lang="en-GB" dirty="0"/>
          </a:p>
          <a:p>
            <a:endParaRPr lang="en-GB" dirty="0"/>
          </a:p>
        </p:txBody>
      </p:sp>
      <p:sp>
        <p:nvSpPr>
          <p:cNvPr id="5" name="Text Placeholder 4">
            <a:extLst>
              <a:ext uri="{FF2B5EF4-FFF2-40B4-BE49-F238E27FC236}">
                <a16:creationId xmlns:a16="http://schemas.microsoft.com/office/drawing/2014/main" id="{026709AB-FCD7-4E83-A145-F652917A7E1A}"/>
              </a:ext>
            </a:extLst>
          </p:cNvPr>
          <p:cNvSpPr>
            <a:spLocks noGrp="1"/>
          </p:cNvSpPr>
          <p:nvPr>
            <p:ph type="body" sz="quarter" idx="23"/>
          </p:nvPr>
        </p:nvSpPr>
        <p:spPr/>
        <p:txBody>
          <a:bodyPr/>
          <a:lstStyle/>
          <a:p>
            <a:r>
              <a:rPr lang="en-GB" dirty="0"/>
              <a:t>Public</a:t>
            </a:r>
          </a:p>
        </p:txBody>
      </p:sp>
      <p:sp>
        <p:nvSpPr>
          <p:cNvPr id="6" name="Text Placeholder 5">
            <a:extLst>
              <a:ext uri="{FF2B5EF4-FFF2-40B4-BE49-F238E27FC236}">
                <a16:creationId xmlns:a16="http://schemas.microsoft.com/office/drawing/2014/main" id="{4D756EA6-72DC-4D61-9800-0D7CCD15D730}"/>
              </a:ext>
            </a:extLst>
          </p:cNvPr>
          <p:cNvSpPr>
            <a:spLocks noGrp="1"/>
          </p:cNvSpPr>
          <p:nvPr>
            <p:ph type="body" sz="quarter" idx="24"/>
          </p:nvPr>
        </p:nvSpPr>
        <p:spPr/>
        <p:txBody>
          <a:bodyPr/>
          <a:lstStyle/>
          <a:p>
            <a:r>
              <a:rPr lang="en-GB" dirty="0"/>
              <a:t>EGI Conference 2022</a:t>
            </a:r>
          </a:p>
        </p:txBody>
      </p:sp>
      <p:sp>
        <p:nvSpPr>
          <p:cNvPr id="7" name="Text Placeholder 6">
            <a:extLst>
              <a:ext uri="{FF2B5EF4-FFF2-40B4-BE49-F238E27FC236}">
                <a16:creationId xmlns:a16="http://schemas.microsoft.com/office/drawing/2014/main" id="{A676B64A-23F6-4B09-9E8A-2EE2EE46AA48}"/>
              </a:ext>
            </a:extLst>
          </p:cNvPr>
          <p:cNvSpPr>
            <a:spLocks noGrp="1"/>
          </p:cNvSpPr>
          <p:nvPr>
            <p:ph type="body" sz="quarter" idx="25"/>
          </p:nvPr>
        </p:nvSpPr>
        <p:spPr/>
        <p:txBody>
          <a:bodyPr/>
          <a:lstStyle/>
          <a:p>
            <a:r>
              <a:rPr lang="en-GB" dirty="0"/>
              <a:t>T7.3</a:t>
            </a:r>
          </a:p>
        </p:txBody>
      </p:sp>
    </p:spTree>
    <p:extLst>
      <p:ext uri="{BB962C8B-B14F-4D97-AF65-F5344CB8AC3E}">
        <p14:creationId xmlns:p14="http://schemas.microsoft.com/office/powerpoint/2010/main" val="2720959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278799DB-B075-246C-E550-F3BBDB30C422}"/>
              </a:ext>
            </a:extLst>
          </p:cNvPr>
          <p:cNvSpPr>
            <a:spLocks noGrp="1"/>
          </p:cNvSpPr>
          <p:nvPr>
            <p:ph type="subTitle" idx="10"/>
          </p:nvPr>
        </p:nvSpPr>
        <p:spPr/>
        <p:txBody>
          <a:bodyPr/>
          <a:lstStyle/>
          <a:p>
            <a:endParaRPr lang="en-ES"/>
          </a:p>
        </p:txBody>
      </p:sp>
      <p:sp>
        <p:nvSpPr>
          <p:cNvPr id="3" name="Title 2">
            <a:extLst>
              <a:ext uri="{FF2B5EF4-FFF2-40B4-BE49-F238E27FC236}">
                <a16:creationId xmlns:a16="http://schemas.microsoft.com/office/drawing/2014/main" id="{6AB961A3-4F45-F6EB-CEA5-E541C43E25EB}"/>
              </a:ext>
            </a:extLst>
          </p:cNvPr>
          <p:cNvSpPr>
            <a:spLocks noGrp="1"/>
          </p:cNvSpPr>
          <p:nvPr>
            <p:ph type="title"/>
          </p:nvPr>
        </p:nvSpPr>
        <p:spPr/>
        <p:txBody>
          <a:bodyPr/>
          <a:lstStyle/>
          <a:p>
            <a:r>
              <a:rPr lang="en-ES" dirty="0"/>
              <a:t>Learn more</a:t>
            </a:r>
          </a:p>
        </p:txBody>
      </p:sp>
      <p:sp>
        <p:nvSpPr>
          <p:cNvPr id="5" name="Footer Placeholder 4">
            <a:extLst>
              <a:ext uri="{FF2B5EF4-FFF2-40B4-BE49-F238E27FC236}">
                <a16:creationId xmlns:a16="http://schemas.microsoft.com/office/drawing/2014/main" id="{EE62C2AA-8B97-D90F-13FE-B3EB121081CA}"/>
              </a:ext>
            </a:extLst>
          </p:cNvPr>
          <p:cNvSpPr>
            <a:spLocks noGrp="1"/>
          </p:cNvSpPr>
          <p:nvPr>
            <p:ph type="ftr" sz="quarter" idx="12"/>
          </p:nvPr>
        </p:nvSpPr>
        <p:spPr/>
        <p:txBody>
          <a:bodyPr/>
          <a:lstStyle/>
          <a:p>
            <a:r>
              <a:rPr lang="en-GB"/>
              <a:t>HPC in EGI-ACE</a:t>
            </a:r>
          </a:p>
        </p:txBody>
      </p:sp>
      <p:sp>
        <p:nvSpPr>
          <p:cNvPr id="6" name="Slide Number Placeholder 5">
            <a:extLst>
              <a:ext uri="{FF2B5EF4-FFF2-40B4-BE49-F238E27FC236}">
                <a16:creationId xmlns:a16="http://schemas.microsoft.com/office/drawing/2014/main" id="{BAB5EAE1-E293-4460-9D59-CDCA66CF99C6}"/>
              </a:ext>
            </a:extLst>
          </p:cNvPr>
          <p:cNvSpPr>
            <a:spLocks noGrp="1"/>
          </p:cNvSpPr>
          <p:nvPr>
            <p:ph type="sldNum" sz="quarter" idx="13"/>
          </p:nvPr>
        </p:nvSpPr>
        <p:spPr/>
        <p:txBody>
          <a:bodyPr/>
          <a:lstStyle/>
          <a:p>
            <a:fld id="{C2B6C6E1-372D-4C2B-A8DF-CC8B64996CFB}" type="slidenum">
              <a:rPr lang="en-GB" smtClean="0"/>
              <a:pPr/>
              <a:t>10</a:t>
            </a:fld>
            <a:endParaRPr lang="en-GB" dirty="0"/>
          </a:p>
        </p:txBody>
      </p:sp>
      <p:sp>
        <p:nvSpPr>
          <p:cNvPr id="7" name="Content Placeholder 6">
            <a:extLst>
              <a:ext uri="{FF2B5EF4-FFF2-40B4-BE49-F238E27FC236}">
                <a16:creationId xmlns:a16="http://schemas.microsoft.com/office/drawing/2014/main" id="{A9EA5A3C-D947-2EEA-34BF-B1BBE666E4BA}"/>
              </a:ext>
            </a:extLst>
          </p:cNvPr>
          <p:cNvSpPr>
            <a:spLocks noGrp="1"/>
          </p:cNvSpPr>
          <p:nvPr>
            <p:ph sz="quarter" idx="14"/>
          </p:nvPr>
        </p:nvSpPr>
        <p:spPr>
          <a:xfrm>
            <a:off x="347663" y="1190625"/>
            <a:ext cx="4224337" cy="3492500"/>
          </a:xfrm>
        </p:spPr>
        <p:txBody>
          <a:bodyPr/>
          <a:lstStyle/>
          <a:p>
            <a:r>
              <a:rPr lang="en-ES" dirty="0">
                <a:solidFill>
                  <a:schemeClr val="tx1"/>
                </a:solidFill>
              </a:rPr>
              <a:t>Experience of the HPC integration is available as D7.3 – </a:t>
            </a:r>
            <a:r>
              <a:rPr lang="en-ES" i="1" dirty="0">
                <a:solidFill>
                  <a:schemeClr val="tx1"/>
                </a:solidFill>
              </a:rPr>
              <a:t>Final version of the HPC integration handbook</a:t>
            </a:r>
          </a:p>
          <a:p>
            <a:r>
              <a:rPr lang="en-ES" dirty="0">
                <a:hlinkClick r:id="rId2"/>
              </a:rPr>
              <a:t>https://go.egi.eu/hpc-integration/</a:t>
            </a:r>
            <a:endParaRPr lang="en-ES" dirty="0"/>
          </a:p>
          <a:p>
            <a:endParaRPr lang="en-ES" dirty="0"/>
          </a:p>
          <a:p>
            <a:r>
              <a:rPr lang="en-GB" dirty="0">
                <a:solidFill>
                  <a:schemeClr val="tx1"/>
                </a:solidFill>
              </a:rPr>
              <a:t>TOC:</a:t>
            </a:r>
          </a:p>
          <a:p>
            <a:pPr marL="285750" indent="-285750">
              <a:buFont typeface="Arial" panose="020B0604020202020204" pitchFamily="34" charset="0"/>
              <a:buChar char="•"/>
            </a:pPr>
            <a:r>
              <a:rPr lang="en-GB" dirty="0">
                <a:solidFill>
                  <a:schemeClr val="tx1"/>
                </a:solidFill>
              </a:rPr>
              <a:t>Requirements from pilots</a:t>
            </a:r>
          </a:p>
          <a:p>
            <a:pPr marL="285750" indent="-285750">
              <a:buFont typeface="Arial" panose="020B0604020202020204" pitchFamily="34" charset="0"/>
              <a:buChar char="•"/>
            </a:pPr>
            <a:r>
              <a:rPr lang="en-GB" dirty="0">
                <a:solidFill>
                  <a:schemeClr val="tx1"/>
                </a:solidFill>
              </a:rPr>
              <a:t>Access to HPC Systems</a:t>
            </a:r>
          </a:p>
          <a:p>
            <a:pPr marL="285750" indent="-285750">
              <a:buFont typeface="Arial" panose="020B0604020202020204" pitchFamily="34" charset="0"/>
              <a:buChar char="•"/>
            </a:pPr>
            <a:r>
              <a:rPr lang="en-GB" dirty="0">
                <a:solidFill>
                  <a:schemeClr val="tx1"/>
                </a:solidFill>
              </a:rPr>
              <a:t>HPC security guidelines</a:t>
            </a:r>
          </a:p>
          <a:p>
            <a:pPr marL="285750" indent="-285750">
              <a:buFont typeface="Arial" panose="020B0604020202020204" pitchFamily="34" charset="0"/>
              <a:buChar char="•"/>
            </a:pPr>
            <a:r>
              <a:rPr lang="en-GB" dirty="0">
                <a:solidFill>
                  <a:schemeClr val="tx1"/>
                </a:solidFill>
              </a:rPr>
              <a:t>Operational integration</a:t>
            </a:r>
          </a:p>
          <a:p>
            <a:pPr marL="285750" indent="-285750">
              <a:buFont typeface="Arial" panose="020B0604020202020204" pitchFamily="34" charset="0"/>
              <a:buChar char="•"/>
            </a:pPr>
            <a:r>
              <a:rPr lang="en-GB" dirty="0">
                <a:solidFill>
                  <a:schemeClr val="tx1"/>
                </a:solidFill>
              </a:rPr>
              <a:t>Data Transfers</a:t>
            </a:r>
          </a:p>
          <a:p>
            <a:pPr marL="285750" indent="-285750">
              <a:buFont typeface="Arial" panose="020B0604020202020204" pitchFamily="34" charset="0"/>
              <a:buChar char="•"/>
            </a:pPr>
            <a:r>
              <a:rPr lang="en-GB" dirty="0">
                <a:solidFill>
                  <a:schemeClr val="tx1"/>
                </a:solidFill>
              </a:rPr>
              <a:t>Application support</a:t>
            </a:r>
          </a:p>
          <a:p>
            <a:pPr marL="285750" indent="-285750">
              <a:buFont typeface="Arial" panose="020B0604020202020204" pitchFamily="34" charset="0"/>
              <a:buChar char="•"/>
            </a:pPr>
            <a:r>
              <a:rPr lang="en-GB" dirty="0">
                <a:solidFill>
                  <a:schemeClr val="tx1"/>
                </a:solidFill>
              </a:rPr>
              <a:t>EOSC Marketplace integration</a:t>
            </a:r>
          </a:p>
          <a:p>
            <a:endParaRPr lang="en-GB" dirty="0"/>
          </a:p>
          <a:p>
            <a:endParaRPr lang="en-ES" dirty="0"/>
          </a:p>
          <a:p>
            <a:endParaRPr lang="en-ES" i="1" dirty="0"/>
          </a:p>
        </p:txBody>
      </p:sp>
      <p:pic>
        <p:nvPicPr>
          <p:cNvPr id="8" name="Picture 7">
            <a:extLst>
              <a:ext uri="{FF2B5EF4-FFF2-40B4-BE49-F238E27FC236}">
                <a16:creationId xmlns:a16="http://schemas.microsoft.com/office/drawing/2014/main" id="{118C5B96-E758-36CA-DB6A-2F3C0DA28508}"/>
              </a:ext>
            </a:extLst>
          </p:cNvPr>
          <p:cNvPicPr>
            <a:picLocks noChangeAspect="1"/>
          </p:cNvPicPr>
          <p:nvPr/>
        </p:nvPicPr>
        <p:blipFill>
          <a:blip r:embed="rId3"/>
          <a:stretch>
            <a:fillRect/>
          </a:stretch>
        </p:blipFill>
        <p:spPr>
          <a:xfrm>
            <a:off x="4672486" y="701074"/>
            <a:ext cx="3775809" cy="3952875"/>
          </a:xfrm>
          <a:prstGeom prst="rect">
            <a:avLst/>
          </a:prstGeom>
        </p:spPr>
      </p:pic>
      <p:sp>
        <p:nvSpPr>
          <p:cNvPr id="9" name="Date Placeholder 8">
            <a:extLst>
              <a:ext uri="{FF2B5EF4-FFF2-40B4-BE49-F238E27FC236}">
                <a16:creationId xmlns:a16="http://schemas.microsoft.com/office/drawing/2014/main" id="{C42771F2-F87A-02D9-AAC0-28082103E588}"/>
              </a:ext>
            </a:extLst>
          </p:cNvPr>
          <p:cNvSpPr>
            <a:spLocks noGrp="1"/>
          </p:cNvSpPr>
          <p:nvPr>
            <p:ph type="dt" sz="half" idx="11"/>
          </p:nvPr>
        </p:nvSpPr>
        <p:spPr/>
        <p:txBody>
          <a:bodyPr/>
          <a:lstStyle/>
          <a:p>
            <a:r>
              <a:rPr lang="es-ES_tradnl"/>
              <a:t>21/9/2022</a:t>
            </a:r>
            <a:endParaRPr lang="en-GB" dirty="0"/>
          </a:p>
        </p:txBody>
      </p:sp>
    </p:spTree>
    <p:extLst>
      <p:ext uri="{BB962C8B-B14F-4D97-AF65-F5344CB8AC3E}">
        <p14:creationId xmlns:p14="http://schemas.microsoft.com/office/powerpoint/2010/main" val="311721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79CFB1-859B-B444-9711-4229E85044E1}"/>
              </a:ext>
            </a:extLst>
          </p:cNvPr>
          <p:cNvSpPr>
            <a:spLocks noGrp="1"/>
          </p:cNvSpPr>
          <p:nvPr>
            <p:ph type="title"/>
          </p:nvPr>
        </p:nvSpPr>
        <p:spPr/>
        <p:txBody>
          <a:bodyPr/>
          <a:lstStyle/>
          <a:p>
            <a:r>
              <a:rPr lang="en-ES" dirty="0"/>
              <a:t>HPC integration WG</a:t>
            </a:r>
          </a:p>
        </p:txBody>
      </p:sp>
      <p:sp>
        <p:nvSpPr>
          <p:cNvPr id="4" name="Content Placeholder 3">
            <a:extLst>
              <a:ext uri="{FF2B5EF4-FFF2-40B4-BE49-F238E27FC236}">
                <a16:creationId xmlns:a16="http://schemas.microsoft.com/office/drawing/2014/main" id="{411EACDC-75A4-9B48-ACB7-BDE12FAD7B8F}"/>
              </a:ext>
            </a:extLst>
          </p:cNvPr>
          <p:cNvSpPr>
            <a:spLocks noGrp="1"/>
          </p:cNvSpPr>
          <p:nvPr>
            <p:ph sz="quarter" idx="14"/>
          </p:nvPr>
        </p:nvSpPr>
        <p:spPr/>
        <p:txBody>
          <a:bodyPr/>
          <a:lstStyle/>
          <a:p>
            <a:r>
              <a:rPr lang="en-ES" dirty="0"/>
              <a:t>Group formed in late 2020 </a:t>
            </a:r>
            <a:r>
              <a:rPr lang="en-GB" dirty="0"/>
              <a:t>to assess and plan the technical integration of HPC systems into the EGI Federation</a:t>
            </a:r>
          </a:p>
          <a:p>
            <a:pPr marL="285750" indent="-285750">
              <a:buFont typeface="Arial" panose="020B0604020202020204" pitchFamily="34" charset="0"/>
              <a:buChar char="•"/>
            </a:pPr>
            <a:r>
              <a:rPr lang="en-GB" dirty="0">
                <a:solidFill>
                  <a:schemeClr val="tx1"/>
                </a:solidFill>
              </a:rPr>
              <a:t>Served as initial seed for the EGI-ACE HPC integration pilots</a:t>
            </a:r>
            <a:endParaRPr lang="en-GB" dirty="0"/>
          </a:p>
          <a:p>
            <a:endParaRPr lang="en-GB" dirty="0"/>
          </a:p>
          <a:p>
            <a:r>
              <a:rPr lang="en-GB" dirty="0"/>
              <a:t>Main activities:</a:t>
            </a:r>
          </a:p>
          <a:p>
            <a:pPr marL="285750" indent="-285750">
              <a:buFont typeface="Arial" panose="020B0604020202020204" pitchFamily="34" charset="0"/>
              <a:buChar char="•"/>
            </a:pPr>
            <a:r>
              <a:rPr lang="en-GB" dirty="0">
                <a:solidFill>
                  <a:schemeClr val="tx1"/>
                </a:solidFill>
              </a:rPr>
              <a:t>Technology scouting to identify available technical solutions to integrate HPC with Cloud and HTC for enabling the execution of user workloads on top of heterogeneous resources;</a:t>
            </a: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r>
              <a:rPr lang="en-GB" dirty="0">
                <a:solidFill>
                  <a:schemeClr val="tx1"/>
                </a:solidFill>
              </a:rPr>
              <a:t>Deal with user communities to gather requirements and recurrent use cases;</a:t>
            </a: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r>
              <a:rPr lang="en-GB" dirty="0">
                <a:solidFill>
                  <a:schemeClr val="tx1"/>
                </a:solidFill>
              </a:rPr>
              <a:t>Identify gaps of the current solutions with a focus on those from the technology providers participating in the WG;</a:t>
            </a:r>
          </a:p>
          <a:p>
            <a:pPr marL="285750" indent="-285750">
              <a:buFont typeface="Arial" panose="020B0604020202020204" pitchFamily="34" charset="0"/>
              <a:buChar char="•"/>
            </a:pPr>
            <a:endParaRPr lang="en-GB" dirty="0">
              <a:solidFill>
                <a:schemeClr val="tx1"/>
              </a:solidFill>
            </a:endParaRPr>
          </a:p>
          <a:p>
            <a:pPr marL="285750" indent="-285750">
              <a:buFont typeface="Arial" panose="020B0604020202020204" pitchFamily="34" charset="0"/>
              <a:buChar char="•"/>
            </a:pPr>
            <a:r>
              <a:rPr lang="en-GB" dirty="0">
                <a:solidFill>
                  <a:schemeClr val="tx1"/>
                </a:solidFill>
              </a:rPr>
              <a:t>Discuss and plan enhancements for technical providers</a:t>
            </a:r>
            <a:endParaRPr lang="en-GB" dirty="0"/>
          </a:p>
          <a:p>
            <a:br>
              <a:rPr lang="en-GB" dirty="0"/>
            </a:br>
            <a:endParaRPr lang="en-ES" dirty="0"/>
          </a:p>
        </p:txBody>
      </p:sp>
      <p:sp>
        <p:nvSpPr>
          <p:cNvPr id="2" name="Rectangle 1">
            <a:extLst>
              <a:ext uri="{FF2B5EF4-FFF2-40B4-BE49-F238E27FC236}">
                <a16:creationId xmlns:a16="http://schemas.microsoft.com/office/drawing/2014/main" id="{BF6A0B7E-2332-FAF9-D5E9-14B7B35E6425}"/>
              </a:ext>
            </a:extLst>
          </p:cNvPr>
          <p:cNvSpPr/>
          <p:nvPr/>
        </p:nvSpPr>
        <p:spPr>
          <a:xfrm>
            <a:off x="5363552" y="3952875"/>
            <a:ext cx="2488223" cy="86164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ES" sz="1800" b="1" dirty="0"/>
              <a:t>Interested? Join us!</a:t>
            </a:r>
          </a:p>
        </p:txBody>
      </p:sp>
      <p:sp>
        <p:nvSpPr>
          <p:cNvPr id="5" name="Date Placeholder 4">
            <a:extLst>
              <a:ext uri="{FF2B5EF4-FFF2-40B4-BE49-F238E27FC236}">
                <a16:creationId xmlns:a16="http://schemas.microsoft.com/office/drawing/2014/main" id="{BDE29A10-AF27-F45D-4AD2-82D92CF6C90B}"/>
              </a:ext>
            </a:extLst>
          </p:cNvPr>
          <p:cNvSpPr>
            <a:spLocks noGrp="1"/>
          </p:cNvSpPr>
          <p:nvPr>
            <p:ph type="dt" sz="half" idx="11"/>
          </p:nvPr>
        </p:nvSpPr>
        <p:spPr/>
        <p:txBody>
          <a:bodyPr/>
          <a:lstStyle/>
          <a:p>
            <a:r>
              <a:rPr lang="es-ES_tradnl"/>
              <a:t>21/9/2022</a:t>
            </a:r>
            <a:endParaRPr lang="en-GB" dirty="0"/>
          </a:p>
        </p:txBody>
      </p:sp>
      <p:sp>
        <p:nvSpPr>
          <p:cNvPr id="6" name="Footer Placeholder 5">
            <a:extLst>
              <a:ext uri="{FF2B5EF4-FFF2-40B4-BE49-F238E27FC236}">
                <a16:creationId xmlns:a16="http://schemas.microsoft.com/office/drawing/2014/main" id="{9A8A512E-970C-D19F-51B0-0C3FB1D7D28B}"/>
              </a:ext>
            </a:extLst>
          </p:cNvPr>
          <p:cNvSpPr>
            <a:spLocks noGrp="1"/>
          </p:cNvSpPr>
          <p:nvPr>
            <p:ph type="ftr" sz="quarter" idx="12"/>
          </p:nvPr>
        </p:nvSpPr>
        <p:spPr/>
        <p:txBody>
          <a:bodyPr/>
          <a:lstStyle/>
          <a:p>
            <a:r>
              <a:rPr lang="en-GB"/>
              <a:t>HPC in EGI-ACE</a:t>
            </a:r>
          </a:p>
        </p:txBody>
      </p:sp>
      <p:sp>
        <p:nvSpPr>
          <p:cNvPr id="7" name="Slide Number Placeholder 6">
            <a:extLst>
              <a:ext uri="{FF2B5EF4-FFF2-40B4-BE49-F238E27FC236}">
                <a16:creationId xmlns:a16="http://schemas.microsoft.com/office/drawing/2014/main" id="{AFD61B85-E31D-9EB6-7F4A-91739363BDB6}"/>
              </a:ext>
            </a:extLst>
          </p:cNvPr>
          <p:cNvSpPr>
            <a:spLocks noGrp="1"/>
          </p:cNvSpPr>
          <p:nvPr>
            <p:ph type="sldNum" sz="quarter" idx="13"/>
          </p:nvPr>
        </p:nvSpPr>
        <p:spPr/>
        <p:txBody>
          <a:bodyPr/>
          <a:lstStyle/>
          <a:p>
            <a:fld id="{C2B6C6E1-372D-4C2B-A8DF-CC8B64996CFB}" type="slidenum">
              <a:rPr lang="en-GB" smtClean="0"/>
              <a:pPr/>
              <a:t>11</a:t>
            </a:fld>
            <a:endParaRPr lang="en-GB" dirty="0"/>
          </a:p>
        </p:txBody>
      </p:sp>
    </p:spTree>
    <p:extLst>
      <p:ext uri="{BB962C8B-B14F-4D97-AF65-F5344CB8AC3E}">
        <p14:creationId xmlns:p14="http://schemas.microsoft.com/office/powerpoint/2010/main" val="323447421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59135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6" name="Google Shape;94;gb5b6ab0061_0_29">
            <a:extLst>
              <a:ext uri="{FF2B5EF4-FFF2-40B4-BE49-F238E27FC236}">
                <a16:creationId xmlns:a16="http://schemas.microsoft.com/office/drawing/2014/main" id="{B92C0416-B33B-8840-6B49-880DAC4EDEF2}"/>
              </a:ext>
            </a:extLst>
          </p:cNvPr>
          <p:cNvSpPr txBox="1">
            <a:spLocks noGrp="1"/>
          </p:cNvSpPr>
          <p:nvPr>
            <p:ph type="title"/>
          </p:nvPr>
        </p:nvSpPr>
        <p:spPr>
          <a:xfrm>
            <a:off x="1155468" y="169145"/>
            <a:ext cx="6903803" cy="341700"/>
          </a:xfrm>
          <a:prstGeom prst="rect">
            <a:avLst/>
          </a:prstGeom>
        </p:spPr>
        <p:txBody>
          <a:bodyPr spcFirstLastPara="1" wrap="square" lIns="91425" tIns="45700" rIns="91425" bIns="45700" anchor="t" anchorCtr="0">
            <a:noAutofit/>
          </a:bodyPr>
          <a:lstStyle/>
          <a:p>
            <a:pPr eaLnBrk="0" hangingPunct="0">
              <a:spcBef>
                <a:spcPct val="0"/>
              </a:spcBef>
            </a:pPr>
            <a:r>
              <a:rPr lang="it-IT" sz="2400" dirty="0"/>
              <a:t>Challenges for HPDA in </a:t>
            </a:r>
            <a:r>
              <a:rPr lang="it-IT" sz="2400" dirty="0" err="1"/>
              <a:t>Climate</a:t>
            </a:r>
            <a:r>
              <a:rPr lang="it-IT" sz="2400" dirty="0"/>
              <a:t> Science</a:t>
            </a:r>
          </a:p>
        </p:txBody>
      </p:sp>
      <p:sp>
        <p:nvSpPr>
          <p:cNvPr id="9" name="Segnaposto data 1">
            <a:extLst>
              <a:ext uri="{FF2B5EF4-FFF2-40B4-BE49-F238E27FC236}">
                <a16:creationId xmlns:a16="http://schemas.microsoft.com/office/drawing/2014/main" id="{8F067904-41BA-7273-4C39-BCA428A5D566}"/>
              </a:ext>
            </a:extLst>
          </p:cNvPr>
          <p:cNvSpPr txBox="1">
            <a:spLocks/>
          </p:cNvSpPr>
          <p:nvPr/>
        </p:nvSpPr>
        <p:spPr>
          <a:xfrm>
            <a:off x="7680959" y="4823476"/>
            <a:ext cx="1212216" cy="274637"/>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r">
              <a:defRPr/>
            </a:pPr>
            <a:r>
              <a:rPr lang="it-IT" sz="900" dirty="0">
                <a:solidFill>
                  <a:schemeClr val="bg1"/>
                </a:solidFill>
              </a:rPr>
              <a:t>24/05/2022</a:t>
            </a:r>
          </a:p>
        </p:txBody>
      </p:sp>
      <p:sp>
        <p:nvSpPr>
          <p:cNvPr id="10" name="Segnaposto numero diapositiva 3">
            <a:extLst>
              <a:ext uri="{FF2B5EF4-FFF2-40B4-BE49-F238E27FC236}">
                <a16:creationId xmlns:a16="http://schemas.microsoft.com/office/drawing/2014/main" id="{D5CCA7B9-492C-628A-1F76-35A45C5F69D6}"/>
              </a:ext>
            </a:extLst>
          </p:cNvPr>
          <p:cNvSpPr txBox="1">
            <a:spLocks/>
          </p:cNvSpPr>
          <p:nvPr/>
        </p:nvSpPr>
        <p:spPr>
          <a:xfrm>
            <a:off x="8893174" y="4823475"/>
            <a:ext cx="250826" cy="274637"/>
          </a:xfrm>
          <a:prstGeom prst="rect">
            <a:avLst/>
          </a:prstGeom>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defRPr/>
            </a:pPr>
            <a:fld id="{2AD6D24C-CEB3-C34C-A267-E52E6AD8D4D3}" type="slidenum">
              <a:rPr lang="it-IT" sz="900" smtClean="0">
                <a:solidFill>
                  <a:schemeClr val="bg1"/>
                </a:solidFill>
              </a:rPr>
              <a:pPr algn="ctr">
                <a:defRPr/>
              </a:pPr>
              <a:t>13</a:t>
            </a:fld>
            <a:endParaRPr lang="it-IT" sz="900" dirty="0">
              <a:solidFill>
                <a:schemeClr val="bg1"/>
              </a:solidFill>
            </a:endParaRPr>
          </a:p>
        </p:txBody>
      </p:sp>
      <p:sp>
        <p:nvSpPr>
          <p:cNvPr id="15" name="Google Shape;100;p14">
            <a:extLst>
              <a:ext uri="{FF2B5EF4-FFF2-40B4-BE49-F238E27FC236}">
                <a16:creationId xmlns:a16="http://schemas.microsoft.com/office/drawing/2014/main" id="{0C79715A-78AD-9D1D-C8A9-B89EEB43E43B}"/>
              </a:ext>
            </a:extLst>
          </p:cNvPr>
          <p:cNvSpPr txBox="1"/>
          <p:nvPr/>
        </p:nvSpPr>
        <p:spPr>
          <a:xfrm>
            <a:off x="250826" y="933173"/>
            <a:ext cx="8677274" cy="1051634"/>
          </a:xfrm>
          <a:prstGeom prst="rect">
            <a:avLst/>
          </a:prstGeom>
          <a:noFill/>
          <a:ln>
            <a:noFill/>
          </a:ln>
        </p:spPr>
        <p:txBody>
          <a:bodyPr spcFirstLastPara="1" wrap="square" lIns="121900" tIns="60933" rIns="121900" bIns="60933" anchor="t" anchorCtr="0">
            <a:noAutofit/>
          </a:bodyPr>
          <a:lstStyle/>
          <a:p>
            <a:pPr marL="293688" indent="-285750" algn="just" defTabSz="1219170">
              <a:buClr>
                <a:srgbClr val="1A60A6"/>
              </a:buClr>
              <a:buSzPct val="100000"/>
              <a:buFont typeface="Wingdings" pitchFamily="2" charset="2"/>
              <a:buChar char="§"/>
            </a:pPr>
            <a:r>
              <a:rPr lang="en-US" sz="1600" b="1"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High-level interfaces</a:t>
            </a:r>
            <a:r>
              <a:rPr lang="en-US" sz="1600"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 (Python-based) and </a:t>
            </a:r>
            <a:r>
              <a:rPr lang="en-US" sz="1600" b="1"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easy-to-use environments </a:t>
            </a:r>
            <a:r>
              <a:rPr lang="en-US" sz="1600"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a:t>
            </a:r>
            <a:r>
              <a:rPr lang="en-US" sz="1600" kern="0" dirty="0" err="1">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Jupyter</a:t>
            </a:r>
            <a:r>
              <a:rPr lang="en-US" sz="1600"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a:t>
            </a:r>
            <a:r>
              <a:rPr lang="en-US" sz="1600" b="1"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 </a:t>
            </a:r>
            <a:r>
              <a:rPr lang="en-US" sz="1600"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to support climate scientists productivity</a:t>
            </a:r>
          </a:p>
          <a:p>
            <a:pPr marL="625475" lvl="2" indent="-173038" algn="just" defTabSz="1219170">
              <a:spcBef>
                <a:spcPts val="600"/>
              </a:spcBef>
              <a:buClr>
                <a:srgbClr val="1A60A6"/>
              </a:buClr>
              <a:buSzPct val="100000"/>
              <a:buFont typeface="Arial" panose="020B0604020202020204" pitchFamily="34" charset="0"/>
              <a:buChar char="•"/>
            </a:pPr>
            <a:r>
              <a:rPr lang="en-US" sz="1600" i="1"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Abstracting from the data and infrastructure complexity and promoting scientist collaboration</a:t>
            </a:r>
            <a:endParaRPr lang="en-US" sz="1600" b="1" i="1"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endParaRPr>
          </a:p>
        </p:txBody>
      </p:sp>
      <p:sp>
        <p:nvSpPr>
          <p:cNvPr id="16" name="Rettangolo 15">
            <a:extLst>
              <a:ext uri="{FF2B5EF4-FFF2-40B4-BE49-F238E27FC236}">
                <a16:creationId xmlns:a16="http://schemas.microsoft.com/office/drawing/2014/main" id="{938ED1C6-4453-574B-EBAA-7A347CA728E0}"/>
              </a:ext>
            </a:extLst>
          </p:cNvPr>
          <p:cNvSpPr/>
          <p:nvPr/>
        </p:nvSpPr>
        <p:spPr>
          <a:xfrm>
            <a:off x="250826" y="1893516"/>
            <a:ext cx="8677274" cy="984885"/>
          </a:xfrm>
          <a:prstGeom prst="rect">
            <a:avLst/>
          </a:prstGeom>
        </p:spPr>
        <p:txBody>
          <a:bodyPr wrap="square">
            <a:spAutoFit/>
          </a:bodyPr>
          <a:lstStyle/>
          <a:p>
            <a:pPr marL="312738" indent="-303213" algn="just" defTabSz="1219170">
              <a:buClr>
                <a:srgbClr val="1A60A6"/>
              </a:buClr>
              <a:buSzPct val="100000"/>
              <a:buFont typeface="Wingdings" pitchFamily="2" charset="2"/>
              <a:buChar char="§"/>
            </a:pPr>
            <a:r>
              <a:rPr lang="en-US" sz="1600" b="1"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Reduce data movement</a:t>
            </a:r>
            <a:r>
              <a:rPr lang="en-US" sz="1600"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 shifting the analysis closer to the data </a:t>
            </a:r>
          </a:p>
          <a:p>
            <a:pPr marL="625475" indent="-180975" algn="just" defTabSz="1219170">
              <a:spcBef>
                <a:spcPts val="600"/>
              </a:spcBef>
              <a:buClr>
                <a:srgbClr val="1A60A6"/>
              </a:buClr>
              <a:buSzPct val="100000"/>
              <a:buFont typeface="Arial" panose="020B0604020202020204" pitchFamily="34" charset="0"/>
              <a:buChar char="•"/>
            </a:pPr>
            <a:r>
              <a:rPr lang="en-US" sz="1600" i="1"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Move the analysis from the client-side to the server-side</a:t>
            </a:r>
          </a:p>
          <a:p>
            <a:pPr marL="625475" indent="-180975" algn="just" defTabSz="1219170">
              <a:spcBef>
                <a:spcPts val="600"/>
              </a:spcBef>
              <a:buClr>
                <a:srgbClr val="1A60A6"/>
              </a:buClr>
              <a:buSzPct val="100000"/>
              <a:buFont typeface="Arial" panose="020B0604020202020204" pitchFamily="34" charset="0"/>
              <a:buChar char="•"/>
            </a:pPr>
            <a:r>
              <a:rPr lang="en-US" sz="1600" i="1"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In-flight, in-transit and in-situ analysis techniques</a:t>
            </a:r>
          </a:p>
        </p:txBody>
      </p:sp>
      <p:sp>
        <p:nvSpPr>
          <p:cNvPr id="17" name="Rettangolo 16">
            <a:extLst>
              <a:ext uri="{FF2B5EF4-FFF2-40B4-BE49-F238E27FC236}">
                <a16:creationId xmlns:a16="http://schemas.microsoft.com/office/drawing/2014/main" id="{86BCDF41-1B63-81A9-AB2F-CF80FD160B40}"/>
              </a:ext>
            </a:extLst>
          </p:cNvPr>
          <p:cNvSpPr/>
          <p:nvPr/>
        </p:nvSpPr>
        <p:spPr>
          <a:xfrm>
            <a:off x="250826" y="2945150"/>
            <a:ext cx="8677274" cy="907941"/>
          </a:xfrm>
          <a:prstGeom prst="rect">
            <a:avLst/>
          </a:prstGeom>
        </p:spPr>
        <p:txBody>
          <a:bodyPr wrap="square">
            <a:spAutoFit/>
          </a:bodyPr>
          <a:lstStyle/>
          <a:p>
            <a:pPr marL="312738" indent="-303213" algn="just" defTabSz="1219170">
              <a:buClr>
                <a:srgbClr val="1A60A6"/>
              </a:buClr>
              <a:buSzPct val="100000"/>
              <a:buFont typeface="Wingdings" pitchFamily="2" charset="2"/>
              <a:buChar char="§"/>
            </a:pPr>
            <a:r>
              <a:rPr lang="en-US" sz="1600"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Use of </a:t>
            </a:r>
            <a:r>
              <a:rPr lang="en-US" sz="1600" b="1"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novel data formats, I/O and storage solutions </a:t>
            </a:r>
            <a:r>
              <a:rPr lang="en-US" sz="1600"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to overcome POSIX I/O scalability limitation and cope with the increasing climate data volumes</a:t>
            </a:r>
          </a:p>
          <a:p>
            <a:pPr marL="625475" indent="-180975" algn="just" defTabSz="1219170">
              <a:spcBef>
                <a:spcPts val="600"/>
              </a:spcBef>
              <a:buClr>
                <a:srgbClr val="1A60A6"/>
              </a:buClr>
              <a:buSzPct val="100000"/>
              <a:buFont typeface="Arial" panose="020B0604020202020204" pitchFamily="34" charset="0"/>
              <a:buChar char="•"/>
            </a:pPr>
            <a:r>
              <a:rPr lang="en-US" sz="1600" i="1"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Object store, NoSQL data stores</a:t>
            </a:r>
          </a:p>
        </p:txBody>
      </p:sp>
      <p:sp>
        <p:nvSpPr>
          <p:cNvPr id="18" name="Rettangolo 17">
            <a:extLst>
              <a:ext uri="{FF2B5EF4-FFF2-40B4-BE49-F238E27FC236}">
                <a16:creationId xmlns:a16="http://schemas.microsoft.com/office/drawing/2014/main" id="{6D0A5F4A-7BF1-8C02-51F8-CCE20F3DD142}"/>
              </a:ext>
            </a:extLst>
          </p:cNvPr>
          <p:cNvSpPr/>
          <p:nvPr/>
        </p:nvSpPr>
        <p:spPr>
          <a:xfrm>
            <a:off x="250824" y="3919840"/>
            <a:ext cx="8677275" cy="661720"/>
          </a:xfrm>
          <a:prstGeom prst="rect">
            <a:avLst/>
          </a:prstGeom>
        </p:spPr>
        <p:txBody>
          <a:bodyPr wrap="square">
            <a:spAutoFit/>
          </a:bodyPr>
          <a:lstStyle/>
          <a:p>
            <a:pPr marL="295275" indent="-285750" algn="just" defTabSz="1219170">
              <a:buClr>
                <a:srgbClr val="1A60A6"/>
              </a:buClr>
              <a:buSzPct val="100000"/>
              <a:buFont typeface="Wingdings" pitchFamily="2" charset="2"/>
              <a:buChar char="§"/>
            </a:pPr>
            <a:r>
              <a:rPr lang="en-US" sz="1600"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Easier </a:t>
            </a:r>
            <a:r>
              <a:rPr lang="en-US" sz="1600" b="1"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portability</a:t>
            </a:r>
            <a:r>
              <a:rPr lang="en-US" sz="1600"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 and </a:t>
            </a:r>
            <a:r>
              <a:rPr lang="en-US" sz="1600" b="1"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deployment</a:t>
            </a:r>
            <a:r>
              <a:rPr lang="en-US" sz="1600"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 of the HPDA software on HPC infrastructures</a:t>
            </a:r>
          </a:p>
          <a:p>
            <a:pPr marL="625475" indent="-180975" algn="just" defTabSz="1219170">
              <a:spcBef>
                <a:spcPts val="600"/>
              </a:spcBef>
              <a:buClr>
                <a:srgbClr val="1A60A6"/>
              </a:buClr>
              <a:buSzPct val="100000"/>
              <a:buFont typeface="Arial" panose="020B0604020202020204" pitchFamily="34" charset="0"/>
              <a:buChar char="•"/>
            </a:pPr>
            <a:r>
              <a:rPr lang="en-US" sz="1600" i="1" kern="0" dirty="0">
                <a:solidFill>
                  <a:srgbClr val="1760A8"/>
                </a:solidFill>
                <a:latin typeface="Calibri" panose="020F0502020204030204" pitchFamily="34" charset="0"/>
                <a:ea typeface="Helvetica Neue" panose="02000503000000020004" pitchFamily="2" charset="0"/>
                <a:cs typeface="Calibri" panose="020F0502020204030204" pitchFamily="34" charset="0"/>
                <a:sym typeface="Arial"/>
              </a:rPr>
              <a:t>Transparent usage of scientific HPDA applications/workflows across different infrastructures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1A4C216-C4AB-48AE-A2BF-FDB22DBCFC9F}"/>
              </a:ext>
            </a:extLst>
          </p:cNvPr>
          <p:cNvSpPr>
            <a:spLocks noGrp="1"/>
          </p:cNvSpPr>
          <p:nvPr>
            <p:ph type="subTitle" idx="13"/>
          </p:nvPr>
        </p:nvSpPr>
        <p:spPr>
          <a:xfrm>
            <a:off x="0" y="864746"/>
            <a:ext cx="9144000" cy="369300"/>
          </a:xfrm>
        </p:spPr>
        <p:txBody>
          <a:bodyPr/>
          <a:lstStyle/>
          <a:p>
            <a:pPr algn="ctr"/>
            <a:r>
              <a:rPr lang="en-US" sz="1600">
                <a:solidFill>
                  <a:srgbClr val="003399"/>
                </a:solidFill>
              </a:rPr>
              <a:t>Configuring InfiniBand networks as PCI Passthrough devices for HPC</a:t>
            </a:r>
            <a:endParaRPr lang="en-GB" sz="1600">
              <a:solidFill>
                <a:srgbClr val="003399"/>
              </a:solidFill>
            </a:endParaRPr>
          </a:p>
        </p:txBody>
      </p:sp>
      <p:sp>
        <p:nvSpPr>
          <p:cNvPr id="4" name="Content Placeholder 3">
            <a:extLst>
              <a:ext uri="{FF2B5EF4-FFF2-40B4-BE49-F238E27FC236}">
                <a16:creationId xmlns:a16="http://schemas.microsoft.com/office/drawing/2014/main" id="{B809BE6F-F2BC-4B9D-929B-A504D5966E62}"/>
              </a:ext>
            </a:extLst>
          </p:cNvPr>
          <p:cNvSpPr>
            <a:spLocks noGrp="1"/>
          </p:cNvSpPr>
          <p:nvPr>
            <p:ph idx="1"/>
          </p:nvPr>
        </p:nvSpPr>
        <p:spPr>
          <a:xfrm>
            <a:off x="944529" y="1408619"/>
            <a:ext cx="7499675" cy="3265702"/>
          </a:xfrm>
        </p:spPr>
        <p:txBody>
          <a:bodyPr/>
          <a:lstStyle/>
          <a:p>
            <a:pPr marL="285750" indent="-285750">
              <a:spcBef>
                <a:spcPts val="1000"/>
              </a:spcBef>
              <a:buFont typeface="Wingdings" panose="05000000000000000000" pitchFamily="2" charset="2"/>
              <a:buChar char="q"/>
            </a:pPr>
            <a:r>
              <a:rPr lang="en-US" sz="1600" b="1"/>
              <a:t>A method of automatic creation of InfiniBand clusters using EC3</a:t>
            </a:r>
          </a:p>
          <a:p>
            <a:pPr marL="285750" lvl="3" indent="-285750">
              <a:spcBef>
                <a:spcPts val="1000"/>
              </a:spcBef>
              <a:buFont typeface="Wingdings" panose="05000000000000000000" pitchFamily="2" charset="2"/>
              <a:buChar char="§"/>
            </a:pPr>
            <a:r>
              <a:rPr lang="en-US" sz="1600">
                <a:solidFill>
                  <a:srgbClr val="003399"/>
                </a:solidFill>
              </a:rPr>
              <a:t>EC3 creates elastic virtual clusters including job management systems such as SLURM.</a:t>
            </a:r>
          </a:p>
          <a:p>
            <a:pPr marL="285750" lvl="3" indent="-285750">
              <a:spcBef>
                <a:spcPts val="1000"/>
              </a:spcBef>
              <a:buFont typeface="Wingdings" panose="05000000000000000000" pitchFamily="2" charset="2"/>
              <a:buChar char="§"/>
            </a:pPr>
            <a:r>
              <a:rPr lang="en-US" sz="1600">
                <a:solidFill>
                  <a:srgbClr val="003399"/>
                </a:solidFill>
              </a:rPr>
              <a:t>EC3 configures the VMs, not the compute nodes.</a:t>
            </a:r>
          </a:p>
          <a:p>
            <a:pPr marL="285750" lvl="3" indent="-285750">
              <a:spcBef>
                <a:spcPts val="1000"/>
              </a:spcBef>
              <a:buFont typeface="Wingdings" panose="05000000000000000000" pitchFamily="2" charset="2"/>
              <a:buChar char="§"/>
            </a:pPr>
            <a:r>
              <a:rPr lang="en-US" sz="1600">
                <a:solidFill>
                  <a:srgbClr val="003399"/>
                </a:solidFill>
              </a:rPr>
              <a:t>At present EC3 works with Ethernet network devices only.</a:t>
            </a:r>
          </a:p>
          <a:p>
            <a:pPr marL="285750" lvl="3" indent="-285750">
              <a:spcBef>
                <a:spcPts val="1000"/>
              </a:spcBef>
              <a:buFont typeface="Wingdings" panose="05000000000000000000" pitchFamily="2" charset="2"/>
              <a:buChar char="§"/>
            </a:pPr>
            <a:r>
              <a:rPr lang="en-US" sz="1600">
                <a:solidFill>
                  <a:srgbClr val="003399"/>
                </a:solidFill>
              </a:rPr>
              <a:t>The attachment of the IB virtual functions (VF) is done on the compute nodes.</a:t>
            </a:r>
          </a:p>
          <a:p>
            <a:pPr lvl="3">
              <a:spcBef>
                <a:spcPts val="1000"/>
              </a:spcBef>
            </a:pPr>
            <a:r>
              <a:rPr lang="en-US" sz="1600">
                <a:solidFill>
                  <a:srgbClr val="003399"/>
                </a:solidFill>
              </a:rPr>
              <a:t>Thus</a:t>
            </a:r>
          </a:p>
          <a:p>
            <a:pPr marL="285750" lvl="3" indent="-285750">
              <a:spcBef>
                <a:spcPts val="1000"/>
              </a:spcBef>
              <a:buFont typeface="Wingdings" panose="05000000000000000000" pitchFamily="2" charset="2"/>
              <a:buChar char="§"/>
            </a:pPr>
            <a:r>
              <a:rPr lang="en-US" sz="1600">
                <a:solidFill>
                  <a:srgbClr val="003399"/>
                </a:solidFill>
              </a:rPr>
              <a:t>It was necessary to develop a tool for attaching IB virtual interfaces on VMs, and then use EC3 for cluster reconfiguration.</a:t>
            </a:r>
          </a:p>
        </p:txBody>
      </p:sp>
      <p:sp>
        <p:nvSpPr>
          <p:cNvPr id="7" name="Title 2">
            <a:extLst>
              <a:ext uri="{FF2B5EF4-FFF2-40B4-BE49-F238E27FC236}">
                <a16:creationId xmlns:a16="http://schemas.microsoft.com/office/drawing/2014/main" id="{B39CE696-6A5B-4F15-9529-FCE6A35419B0}"/>
              </a:ext>
            </a:extLst>
          </p:cNvPr>
          <p:cNvSpPr>
            <a:spLocks noGrp="1"/>
          </p:cNvSpPr>
          <p:nvPr>
            <p:ph type="title"/>
          </p:nvPr>
        </p:nvSpPr>
        <p:spPr>
          <a:xfrm>
            <a:off x="0" y="394531"/>
            <a:ext cx="9144000" cy="341700"/>
          </a:xfrm>
        </p:spPr>
        <p:txBody>
          <a:bodyPr/>
          <a:lstStyle/>
          <a:p>
            <a:pPr algn="ctr"/>
            <a:r>
              <a:rPr lang="en-GB"/>
              <a:t>HPC as a Service</a:t>
            </a:r>
          </a:p>
        </p:txBody>
      </p:sp>
      <p:sp>
        <p:nvSpPr>
          <p:cNvPr id="3" name="Date Placeholder 2">
            <a:extLst>
              <a:ext uri="{FF2B5EF4-FFF2-40B4-BE49-F238E27FC236}">
                <a16:creationId xmlns:a16="http://schemas.microsoft.com/office/drawing/2014/main" id="{5705AFD1-1B8E-735F-FAFF-E1494CC41C22}"/>
              </a:ext>
            </a:extLst>
          </p:cNvPr>
          <p:cNvSpPr>
            <a:spLocks noGrp="1"/>
          </p:cNvSpPr>
          <p:nvPr>
            <p:ph type="dt" sz="half" idx="10"/>
          </p:nvPr>
        </p:nvSpPr>
        <p:spPr/>
        <p:txBody>
          <a:bodyPr/>
          <a:lstStyle/>
          <a:p>
            <a:r>
              <a:rPr lang="es-ES_tradnl"/>
              <a:t>21/9/2022</a:t>
            </a:r>
            <a:endParaRPr lang="en-GB" dirty="0"/>
          </a:p>
        </p:txBody>
      </p:sp>
      <p:sp>
        <p:nvSpPr>
          <p:cNvPr id="5" name="Footer Placeholder 4">
            <a:extLst>
              <a:ext uri="{FF2B5EF4-FFF2-40B4-BE49-F238E27FC236}">
                <a16:creationId xmlns:a16="http://schemas.microsoft.com/office/drawing/2014/main" id="{3A7C76AC-C5B1-FEDC-35C2-3070DFBD29C1}"/>
              </a:ext>
            </a:extLst>
          </p:cNvPr>
          <p:cNvSpPr>
            <a:spLocks noGrp="1"/>
          </p:cNvSpPr>
          <p:nvPr>
            <p:ph type="ftr" sz="quarter" idx="11"/>
          </p:nvPr>
        </p:nvSpPr>
        <p:spPr/>
        <p:txBody>
          <a:bodyPr/>
          <a:lstStyle/>
          <a:p>
            <a:r>
              <a:rPr lang="en-GB"/>
              <a:t>HPC in EGI-ACE</a:t>
            </a:r>
          </a:p>
        </p:txBody>
      </p:sp>
      <p:sp>
        <p:nvSpPr>
          <p:cNvPr id="6" name="Slide Number Placeholder 5">
            <a:extLst>
              <a:ext uri="{FF2B5EF4-FFF2-40B4-BE49-F238E27FC236}">
                <a16:creationId xmlns:a16="http://schemas.microsoft.com/office/drawing/2014/main" id="{C49BCBA1-9532-6A16-FC69-48631307689B}"/>
              </a:ext>
            </a:extLst>
          </p:cNvPr>
          <p:cNvSpPr>
            <a:spLocks noGrp="1"/>
          </p:cNvSpPr>
          <p:nvPr>
            <p:ph type="sldNum" sz="quarter" idx="12"/>
          </p:nvPr>
        </p:nvSpPr>
        <p:spPr/>
        <p:txBody>
          <a:bodyPr/>
          <a:lstStyle/>
          <a:p>
            <a:fld id="{C2B6C6E1-372D-4C2B-A8DF-CC8B64996CFB}" type="slidenum">
              <a:rPr lang="en-GB" smtClean="0"/>
              <a:pPr/>
              <a:t>14</a:t>
            </a:fld>
            <a:endParaRPr lang="en-GB" dirty="0"/>
          </a:p>
        </p:txBody>
      </p:sp>
    </p:spTree>
    <p:extLst>
      <p:ext uri="{BB962C8B-B14F-4D97-AF65-F5344CB8AC3E}">
        <p14:creationId xmlns:p14="http://schemas.microsoft.com/office/powerpoint/2010/main" val="1745634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61A4C216-C4AB-48AE-A2BF-FDB22DBCFC9F}"/>
              </a:ext>
            </a:extLst>
          </p:cNvPr>
          <p:cNvSpPr>
            <a:spLocks noGrp="1"/>
          </p:cNvSpPr>
          <p:nvPr>
            <p:ph type="subTitle" idx="13"/>
          </p:nvPr>
        </p:nvSpPr>
        <p:spPr>
          <a:xfrm>
            <a:off x="0" y="864746"/>
            <a:ext cx="9144000" cy="369300"/>
          </a:xfrm>
        </p:spPr>
        <p:txBody>
          <a:bodyPr/>
          <a:lstStyle/>
          <a:p>
            <a:pPr algn="ctr"/>
            <a:r>
              <a:rPr lang="en-US" sz="1600">
                <a:solidFill>
                  <a:srgbClr val="003399"/>
                </a:solidFill>
              </a:rPr>
              <a:t>Configuring InfiniBand networks as PCI Passthrough devices for HPC</a:t>
            </a:r>
            <a:endParaRPr lang="en-GB" sz="1600">
              <a:solidFill>
                <a:srgbClr val="003399"/>
              </a:solidFill>
            </a:endParaRPr>
          </a:p>
        </p:txBody>
      </p:sp>
      <p:sp>
        <p:nvSpPr>
          <p:cNvPr id="4" name="Content Placeholder 3">
            <a:extLst>
              <a:ext uri="{FF2B5EF4-FFF2-40B4-BE49-F238E27FC236}">
                <a16:creationId xmlns:a16="http://schemas.microsoft.com/office/drawing/2014/main" id="{B809BE6F-F2BC-4B9D-929B-A504D5966E62}"/>
              </a:ext>
            </a:extLst>
          </p:cNvPr>
          <p:cNvSpPr>
            <a:spLocks noGrp="1"/>
          </p:cNvSpPr>
          <p:nvPr>
            <p:ph idx="1"/>
          </p:nvPr>
        </p:nvSpPr>
        <p:spPr>
          <a:xfrm>
            <a:off x="951721" y="1427280"/>
            <a:ext cx="7417837" cy="3321689"/>
          </a:xfrm>
        </p:spPr>
        <p:txBody>
          <a:bodyPr/>
          <a:lstStyle/>
          <a:p>
            <a:pPr marL="285750" indent="-285750">
              <a:buFont typeface="Wingdings" panose="05000000000000000000" pitchFamily="2" charset="2"/>
              <a:buChar char="q"/>
            </a:pPr>
            <a:r>
              <a:rPr lang="en-US" sz="1600" b="1"/>
              <a:t>Solution</a:t>
            </a:r>
          </a:p>
          <a:p>
            <a:pPr marL="285750" lvl="3" indent="-285750">
              <a:spcBef>
                <a:spcPts val="600"/>
              </a:spcBef>
              <a:buFont typeface="Wingdings" panose="05000000000000000000" pitchFamily="2" charset="2"/>
              <a:buChar char="§"/>
            </a:pPr>
            <a:r>
              <a:rPr lang="en-US" sz="1600">
                <a:solidFill>
                  <a:srgbClr val="003399"/>
                </a:solidFill>
              </a:rPr>
              <a:t>Playbook-type files for Ansible were defined for initializing VMs, installing IB drivers, and bringing IB interfaces up.</a:t>
            </a:r>
          </a:p>
          <a:p>
            <a:pPr marL="285750" lvl="3" indent="-285750">
              <a:spcBef>
                <a:spcPts val="600"/>
              </a:spcBef>
              <a:buFont typeface="Wingdings" panose="05000000000000000000" pitchFamily="2" charset="2"/>
              <a:buChar char="§"/>
            </a:pPr>
            <a:r>
              <a:rPr lang="en-US" sz="1600">
                <a:solidFill>
                  <a:srgbClr val="003399"/>
                </a:solidFill>
              </a:rPr>
              <a:t>A python tool has been developed, that uses libvirt module, for attaching an IB VF to any new virtual machine. This runs on the compute node as a daemon and is independent of the EC3.</a:t>
            </a:r>
          </a:p>
          <a:p>
            <a:pPr marL="285750" lvl="3" indent="-285750">
              <a:spcBef>
                <a:spcPts val="600"/>
              </a:spcBef>
              <a:buFont typeface="Wingdings" panose="05000000000000000000" pitchFamily="2" charset="2"/>
              <a:buChar char="§"/>
            </a:pPr>
            <a:r>
              <a:rPr lang="en-US" sz="1600">
                <a:solidFill>
                  <a:srgbClr val="003399"/>
                </a:solidFill>
              </a:rPr>
              <a:t>If another VM is running on the same compute node, the tool is attaching the next available IB VF to the new VM. Even if IB allows tens of VFs per device, for performance reasons the number of available VFs should be limited to a lower value.</a:t>
            </a:r>
          </a:p>
          <a:p>
            <a:pPr marL="285750" lvl="3" indent="-285750">
              <a:spcBef>
                <a:spcPts val="600"/>
              </a:spcBef>
              <a:buFont typeface="Wingdings" panose="05000000000000000000" pitchFamily="2" charset="2"/>
              <a:buChar char="§"/>
            </a:pPr>
            <a:r>
              <a:rPr lang="en-US" sz="1600">
                <a:solidFill>
                  <a:srgbClr val="003399"/>
                </a:solidFill>
              </a:rPr>
              <a:t>This solution was successfully implemented on the CLOUDIFIN site. </a:t>
            </a:r>
          </a:p>
        </p:txBody>
      </p:sp>
      <p:sp>
        <p:nvSpPr>
          <p:cNvPr id="7" name="Title 2">
            <a:extLst>
              <a:ext uri="{FF2B5EF4-FFF2-40B4-BE49-F238E27FC236}">
                <a16:creationId xmlns:a16="http://schemas.microsoft.com/office/drawing/2014/main" id="{B39CE696-6A5B-4F15-9529-FCE6A35419B0}"/>
              </a:ext>
            </a:extLst>
          </p:cNvPr>
          <p:cNvSpPr>
            <a:spLocks noGrp="1"/>
          </p:cNvSpPr>
          <p:nvPr>
            <p:ph type="title"/>
          </p:nvPr>
        </p:nvSpPr>
        <p:spPr>
          <a:xfrm>
            <a:off x="0" y="394531"/>
            <a:ext cx="9144000" cy="341700"/>
          </a:xfrm>
        </p:spPr>
        <p:txBody>
          <a:bodyPr/>
          <a:lstStyle/>
          <a:p>
            <a:pPr algn="ctr"/>
            <a:r>
              <a:rPr lang="en-GB"/>
              <a:t>HPC as a Service</a:t>
            </a:r>
          </a:p>
        </p:txBody>
      </p:sp>
      <p:sp>
        <p:nvSpPr>
          <p:cNvPr id="3" name="Date Placeholder 2">
            <a:extLst>
              <a:ext uri="{FF2B5EF4-FFF2-40B4-BE49-F238E27FC236}">
                <a16:creationId xmlns:a16="http://schemas.microsoft.com/office/drawing/2014/main" id="{B6C3C63E-3130-FB09-9456-0583A8951E6F}"/>
              </a:ext>
            </a:extLst>
          </p:cNvPr>
          <p:cNvSpPr>
            <a:spLocks noGrp="1"/>
          </p:cNvSpPr>
          <p:nvPr>
            <p:ph type="dt" sz="half" idx="10"/>
          </p:nvPr>
        </p:nvSpPr>
        <p:spPr/>
        <p:txBody>
          <a:bodyPr/>
          <a:lstStyle/>
          <a:p>
            <a:r>
              <a:rPr lang="es-ES_tradnl"/>
              <a:t>21/9/2022</a:t>
            </a:r>
            <a:endParaRPr lang="en-GB" dirty="0"/>
          </a:p>
        </p:txBody>
      </p:sp>
      <p:sp>
        <p:nvSpPr>
          <p:cNvPr id="5" name="Footer Placeholder 4">
            <a:extLst>
              <a:ext uri="{FF2B5EF4-FFF2-40B4-BE49-F238E27FC236}">
                <a16:creationId xmlns:a16="http://schemas.microsoft.com/office/drawing/2014/main" id="{B7BC3313-F66A-48EB-FF99-60DC22CEFC03}"/>
              </a:ext>
            </a:extLst>
          </p:cNvPr>
          <p:cNvSpPr>
            <a:spLocks noGrp="1"/>
          </p:cNvSpPr>
          <p:nvPr>
            <p:ph type="ftr" sz="quarter" idx="11"/>
          </p:nvPr>
        </p:nvSpPr>
        <p:spPr/>
        <p:txBody>
          <a:bodyPr/>
          <a:lstStyle/>
          <a:p>
            <a:r>
              <a:rPr lang="en-GB"/>
              <a:t>HPC in EGI-ACE</a:t>
            </a:r>
          </a:p>
        </p:txBody>
      </p:sp>
      <p:sp>
        <p:nvSpPr>
          <p:cNvPr id="6" name="Slide Number Placeholder 5">
            <a:extLst>
              <a:ext uri="{FF2B5EF4-FFF2-40B4-BE49-F238E27FC236}">
                <a16:creationId xmlns:a16="http://schemas.microsoft.com/office/drawing/2014/main" id="{E2597C37-7928-1833-0FC4-64B79E3FD9F1}"/>
              </a:ext>
            </a:extLst>
          </p:cNvPr>
          <p:cNvSpPr>
            <a:spLocks noGrp="1"/>
          </p:cNvSpPr>
          <p:nvPr>
            <p:ph type="sldNum" sz="quarter" idx="12"/>
          </p:nvPr>
        </p:nvSpPr>
        <p:spPr/>
        <p:txBody>
          <a:bodyPr/>
          <a:lstStyle/>
          <a:p>
            <a:fld id="{C2B6C6E1-372D-4C2B-A8DF-CC8B64996CFB}" type="slidenum">
              <a:rPr lang="en-GB" smtClean="0"/>
              <a:pPr/>
              <a:t>15</a:t>
            </a:fld>
            <a:endParaRPr lang="en-GB" dirty="0"/>
          </a:p>
        </p:txBody>
      </p:sp>
    </p:spTree>
    <p:extLst>
      <p:ext uri="{BB962C8B-B14F-4D97-AF65-F5344CB8AC3E}">
        <p14:creationId xmlns:p14="http://schemas.microsoft.com/office/powerpoint/2010/main" val="60329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E273C4-3C76-4D88-1CD0-A9F6B0DBD037}"/>
              </a:ext>
            </a:extLst>
          </p:cNvPr>
          <p:cNvSpPr>
            <a:spLocks noGrp="1"/>
          </p:cNvSpPr>
          <p:nvPr>
            <p:ph type="subTitle" idx="10"/>
          </p:nvPr>
        </p:nvSpPr>
        <p:spPr/>
        <p:txBody>
          <a:bodyPr/>
          <a:lstStyle/>
          <a:p>
            <a:r>
              <a:rPr lang="en-US" dirty="0"/>
              <a:t>2 node experimental cluster installation.</a:t>
            </a:r>
          </a:p>
          <a:p>
            <a:pPr lvl="1"/>
            <a:r>
              <a:rPr lang="en-US" dirty="0"/>
              <a:t>CentOS 7 based</a:t>
            </a:r>
          </a:p>
          <a:p>
            <a:pPr lvl="1"/>
            <a:r>
              <a:rPr lang="en-US" dirty="0"/>
              <a:t>One UI, One Worker Node. Storage on UI.</a:t>
            </a:r>
          </a:p>
          <a:p>
            <a:pPr lvl="1"/>
            <a:r>
              <a:rPr lang="en-US" dirty="0"/>
              <a:t>User/group synchronization via </a:t>
            </a:r>
            <a:r>
              <a:rPr lang="en-US" dirty="0" err="1"/>
              <a:t>lsyncd</a:t>
            </a:r>
            <a:r>
              <a:rPr lang="en-US" dirty="0"/>
              <a:t>.</a:t>
            </a:r>
          </a:p>
          <a:p>
            <a:pPr lvl="1"/>
            <a:r>
              <a:rPr lang="en-US" dirty="0" err="1"/>
              <a:t>Slurm</a:t>
            </a:r>
            <a:r>
              <a:rPr lang="en-US" dirty="0"/>
              <a:t> Scheduler</a:t>
            </a:r>
          </a:p>
          <a:p>
            <a:pPr lvl="1"/>
            <a:r>
              <a:rPr lang="en-US" dirty="0"/>
              <a:t>NFS based shared storage for home folders.</a:t>
            </a:r>
          </a:p>
          <a:p>
            <a:r>
              <a:rPr lang="en-US" dirty="0"/>
              <a:t>Multiple ways for authentication.</a:t>
            </a:r>
          </a:p>
          <a:p>
            <a:pPr lvl="1"/>
            <a:r>
              <a:rPr lang="en-US" dirty="0"/>
              <a:t>Standard user via SSH</a:t>
            </a:r>
          </a:p>
          <a:p>
            <a:pPr lvl="1"/>
            <a:r>
              <a:rPr lang="en-US" dirty="0"/>
              <a:t>OIDC based authentication via SSH-OIDC.</a:t>
            </a:r>
          </a:p>
        </p:txBody>
      </p:sp>
      <p:sp>
        <p:nvSpPr>
          <p:cNvPr id="2" name="Title 1">
            <a:extLst>
              <a:ext uri="{FF2B5EF4-FFF2-40B4-BE49-F238E27FC236}">
                <a16:creationId xmlns:a16="http://schemas.microsoft.com/office/drawing/2014/main" id="{1F72A65A-1C64-2FC7-C760-0D51486C04D8}"/>
              </a:ext>
            </a:extLst>
          </p:cNvPr>
          <p:cNvSpPr>
            <a:spLocks noGrp="1"/>
          </p:cNvSpPr>
          <p:nvPr>
            <p:ph type="title"/>
          </p:nvPr>
        </p:nvSpPr>
        <p:spPr/>
        <p:txBody>
          <a:bodyPr/>
          <a:lstStyle/>
          <a:p>
            <a:r>
              <a:rPr lang="en-US" dirty="0"/>
              <a:t>HPC Integration – TUBITAK ULAKBIM</a:t>
            </a:r>
          </a:p>
        </p:txBody>
      </p:sp>
    </p:spTree>
    <p:extLst>
      <p:ext uri="{BB962C8B-B14F-4D97-AF65-F5344CB8AC3E}">
        <p14:creationId xmlns:p14="http://schemas.microsoft.com/office/powerpoint/2010/main" val="30682464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43937B0-0E0D-2417-E8D8-96824D08BAD6}"/>
              </a:ext>
            </a:extLst>
          </p:cNvPr>
          <p:cNvSpPr>
            <a:spLocks noGrp="1"/>
          </p:cNvSpPr>
          <p:nvPr>
            <p:ph type="body" idx="1"/>
          </p:nvPr>
        </p:nvSpPr>
        <p:spPr/>
        <p:txBody>
          <a:bodyPr/>
          <a:lstStyle/>
          <a:p>
            <a:r>
              <a:rPr lang="en-US" dirty="0"/>
              <a:t>SSH-OIDC deployment, test and feedback.</a:t>
            </a:r>
          </a:p>
          <a:p>
            <a:pPr lvl="1"/>
            <a:r>
              <a:rPr lang="en-US" dirty="0"/>
              <a:t>Allow selected VOs to login.</a:t>
            </a:r>
          </a:p>
          <a:p>
            <a:pPr lvl="1"/>
            <a:r>
              <a:rPr lang="en-US" dirty="0"/>
              <a:t>User generation at first login</a:t>
            </a:r>
          </a:p>
          <a:p>
            <a:pPr lvl="1"/>
            <a:r>
              <a:rPr lang="en-US" dirty="0"/>
              <a:t>Persistent users &amp; home folders.</a:t>
            </a:r>
          </a:p>
          <a:p>
            <a:pPr lvl="1"/>
            <a:r>
              <a:rPr lang="en-US" dirty="0"/>
              <a:t>Add users to relevant groups on login for added capabilities.</a:t>
            </a:r>
          </a:p>
          <a:p>
            <a:r>
              <a:rPr lang="en-US" dirty="0"/>
              <a:t>Containers support</a:t>
            </a:r>
          </a:p>
          <a:p>
            <a:pPr lvl="1"/>
            <a:r>
              <a:rPr lang="en-US" dirty="0" err="1"/>
              <a:t>Udocker</a:t>
            </a:r>
            <a:r>
              <a:rPr lang="en-US" dirty="0"/>
              <a:t> backed, container based workflows.</a:t>
            </a:r>
          </a:p>
        </p:txBody>
      </p:sp>
      <p:sp>
        <p:nvSpPr>
          <p:cNvPr id="2" name="Title 1">
            <a:extLst>
              <a:ext uri="{FF2B5EF4-FFF2-40B4-BE49-F238E27FC236}">
                <a16:creationId xmlns:a16="http://schemas.microsoft.com/office/drawing/2014/main" id="{445F1553-F81F-4387-4AEA-95E7F400FE11}"/>
              </a:ext>
            </a:extLst>
          </p:cNvPr>
          <p:cNvSpPr>
            <a:spLocks noGrp="1"/>
          </p:cNvSpPr>
          <p:nvPr>
            <p:ph type="title"/>
          </p:nvPr>
        </p:nvSpPr>
        <p:spPr/>
        <p:txBody>
          <a:bodyPr/>
          <a:lstStyle/>
          <a:p>
            <a:r>
              <a:rPr lang="en-US" dirty="0"/>
              <a:t>HPC Integration - TUBITAK ULAKBIM</a:t>
            </a:r>
          </a:p>
        </p:txBody>
      </p:sp>
      <p:sp>
        <p:nvSpPr>
          <p:cNvPr id="4" name="Subtitle 3">
            <a:extLst>
              <a:ext uri="{FF2B5EF4-FFF2-40B4-BE49-F238E27FC236}">
                <a16:creationId xmlns:a16="http://schemas.microsoft.com/office/drawing/2014/main" id="{985984D4-8FCD-D0D8-D1E6-30E729577B35}"/>
              </a:ext>
            </a:extLst>
          </p:cNvPr>
          <p:cNvSpPr>
            <a:spLocks noGrp="1"/>
          </p:cNvSpPr>
          <p:nvPr>
            <p:ph type="subTitle" idx="2"/>
          </p:nvPr>
        </p:nvSpPr>
        <p:spPr/>
        <p:txBody>
          <a:bodyPr/>
          <a:lstStyle/>
          <a:p>
            <a:endParaRPr lang="en-ES"/>
          </a:p>
        </p:txBody>
      </p:sp>
    </p:spTree>
    <p:extLst>
      <p:ext uri="{BB962C8B-B14F-4D97-AF65-F5344CB8AC3E}">
        <p14:creationId xmlns:p14="http://schemas.microsoft.com/office/powerpoint/2010/main" val="34366827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gf94641f294_0_283"/>
          <p:cNvSpPr txBox="1">
            <a:spLocks noGrp="1"/>
          </p:cNvSpPr>
          <p:nvPr>
            <p:ph type="title"/>
          </p:nvPr>
        </p:nvSpPr>
        <p:spPr>
          <a:xfrm>
            <a:off x="1363732" y="192299"/>
            <a:ext cx="6042900" cy="341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500"/>
              <a:buFont typeface="Arial"/>
              <a:buNone/>
            </a:pPr>
            <a:r>
              <a:rPr lang="en-US" dirty="0"/>
              <a:t>EGI-ACE</a:t>
            </a:r>
            <a:endParaRPr dirty="0"/>
          </a:p>
        </p:txBody>
      </p:sp>
      <p:sp>
        <p:nvSpPr>
          <p:cNvPr id="107" name="Google Shape;107;gf94641f294_0_283"/>
          <p:cNvSpPr/>
          <p:nvPr/>
        </p:nvSpPr>
        <p:spPr>
          <a:xfrm>
            <a:off x="195300" y="1180913"/>
            <a:ext cx="8753400" cy="1867200"/>
          </a:xfrm>
          <a:prstGeom prst="roundRect">
            <a:avLst>
              <a:gd name="adj" fmla="val 16667"/>
            </a:avLst>
          </a:prstGeom>
          <a:solidFill>
            <a:srgbClr val="D8E2F3"/>
          </a:solidFill>
          <a:ln w="25400" cap="flat" cmpd="sng">
            <a:solidFill>
              <a:srgbClr val="31538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90000"/>
              </a:lnSpc>
              <a:spcBef>
                <a:spcPts val="750"/>
              </a:spcBef>
              <a:spcAft>
                <a:spcPts val="0"/>
              </a:spcAft>
              <a:buClr>
                <a:schemeClr val="dk1"/>
              </a:buClr>
              <a:buSzPts val="2000"/>
              <a:buFont typeface="Arial"/>
              <a:buNone/>
            </a:pPr>
            <a:r>
              <a:rPr lang="en-US" sz="2200" b="0" i="0" u="none" strike="noStrike" cap="none">
                <a:solidFill>
                  <a:srgbClr val="1E4E79"/>
                </a:solidFill>
                <a:latin typeface="Arial"/>
                <a:ea typeface="Arial"/>
                <a:cs typeface="Arial"/>
                <a:sym typeface="Arial"/>
              </a:rPr>
              <a:t>Implement the </a:t>
            </a:r>
            <a:r>
              <a:rPr lang="en-US" sz="2200" b="1" i="0" u="none" strike="noStrike" cap="none">
                <a:solidFill>
                  <a:srgbClr val="1E4E79"/>
                </a:solidFill>
                <a:latin typeface="Arial"/>
                <a:ea typeface="Arial"/>
                <a:cs typeface="Arial"/>
                <a:sym typeface="Arial"/>
              </a:rPr>
              <a:t>Compute Platform of the European Open Science Cloud</a:t>
            </a:r>
            <a:r>
              <a:rPr lang="en-US" sz="2200" b="0" i="0" u="none" strike="noStrike" cap="none">
                <a:solidFill>
                  <a:srgbClr val="1E4E79"/>
                </a:solidFill>
                <a:latin typeface="Arial"/>
                <a:ea typeface="Arial"/>
                <a:cs typeface="Arial"/>
                <a:sym typeface="Arial"/>
              </a:rPr>
              <a:t> and contribute to the </a:t>
            </a:r>
            <a:r>
              <a:rPr lang="en-US" sz="2200" b="1" i="0" u="none" strike="noStrike" cap="none">
                <a:solidFill>
                  <a:srgbClr val="1E4E79"/>
                </a:solidFill>
                <a:latin typeface="Arial"/>
                <a:ea typeface="Arial"/>
                <a:cs typeface="Arial"/>
                <a:sym typeface="Arial"/>
              </a:rPr>
              <a:t>EOSC Data Commons </a:t>
            </a:r>
            <a:r>
              <a:rPr lang="en-US" sz="2200" b="0" i="0" u="none" strike="noStrike" cap="none">
                <a:solidFill>
                  <a:srgbClr val="1E4E79"/>
                </a:solidFill>
                <a:latin typeface="Arial"/>
                <a:ea typeface="Arial"/>
                <a:cs typeface="Arial"/>
                <a:sym typeface="Arial"/>
              </a:rPr>
              <a:t>by delivering integrated computing, platforms, data spaces and tools as an integrated solution that is </a:t>
            </a:r>
            <a:r>
              <a:rPr lang="en-US" sz="2200" b="1" i="0" u="none" strike="noStrike" cap="none">
                <a:solidFill>
                  <a:srgbClr val="1E4E79"/>
                </a:solidFill>
                <a:latin typeface="Arial"/>
                <a:ea typeface="Arial"/>
                <a:cs typeface="Arial"/>
                <a:sym typeface="Arial"/>
              </a:rPr>
              <a:t>aligned with major European cloud federation projects and HPC initiatives</a:t>
            </a:r>
            <a:r>
              <a:rPr lang="en-US" sz="2200" b="0" i="0" u="none" strike="noStrike" cap="none">
                <a:solidFill>
                  <a:srgbClr val="1E4E79"/>
                </a:solidFill>
                <a:latin typeface="Arial"/>
                <a:ea typeface="Arial"/>
                <a:cs typeface="Arial"/>
                <a:sym typeface="Arial"/>
              </a:rPr>
              <a:t>.</a:t>
            </a:r>
            <a:endParaRPr sz="2600" b="0" i="0" u="none" strike="noStrike" cap="none">
              <a:solidFill>
                <a:schemeClr val="dk1"/>
              </a:solidFill>
              <a:latin typeface="Calibri"/>
              <a:ea typeface="Calibri"/>
              <a:cs typeface="Calibri"/>
              <a:sym typeface="Calibri"/>
            </a:endParaRPr>
          </a:p>
        </p:txBody>
      </p:sp>
      <p:sp>
        <p:nvSpPr>
          <p:cNvPr id="108" name="Google Shape;108;gf94641f294_0_283"/>
          <p:cNvSpPr txBox="1"/>
          <p:nvPr/>
        </p:nvSpPr>
        <p:spPr>
          <a:xfrm>
            <a:off x="256592" y="3153137"/>
            <a:ext cx="52779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Start: January 2021</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Duration: 30 months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Consortium: 33 participating partners, 23 third-parties</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dirty="0">
                <a:solidFill>
                  <a:schemeClr val="dk1"/>
                </a:solidFill>
                <a:latin typeface="Calibri"/>
                <a:ea typeface="Calibri"/>
                <a:cs typeface="Calibri"/>
                <a:sym typeface="Calibri"/>
              </a:rPr>
              <a:t>Budget: 12 Million EUR</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3C893DFB-388D-4FFF-BF30-BED7A83F413C}"/>
              </a:ext>
            </a:extLst>
          </p:cNvPr>
          <p:cNvSpPr>
            <a:spLocks noGrp="1"/>
          </p:cNvSpPr>
          <p:nvPr>
            <p:ph type="subTitle" idx="10"/>
          </p:nvPr>
        </p:nvSpPr>
        <p:spPr/>
        <p:txBody>
          <a:bodyPr/>
          <a:lstStyle/>
          <a:p>
            <a:r>
              <a:rPr lang="en-GB" b="1" dirty="0">
                <a:solidFill>
                  <a:schemeClr val="accent2"/>
                </a:solidFill>
              </a:rPr>
              <a:t>Objective</a:t>
            </a:r>
            <a:r>
              <a:rPr lang="en-GB" dirty="0">
                <a:solidFill>
                  <a:schemeClr val="tx1"/>
                </a:solidFill>
              </a:rPr>
              <a:t>: Provide interoperability guidelines for HPC systems with the EOSC Compute Platform delivered by EGI-ACE</a:t>
            </a:r>
          </a:p>
          <a:p>
            <a:endParaRPr lang="en-GB" dirty="0"/>
          </a:p>
        </p:txBody>
      </p:sp>
      <p:sp>
        <p:nvSpPr>
          <p:cNvPr id="3" name="Title 2">
            <a:extLst>
              <a:ext uri="{FF2B5EF4-FFF2-40B4-BE49-F238E27FC236}">
                <a16:creationId xmlns:a16="http://schemas.microsoft.com/office/drawing/2014/main" id="{1BD3AB27-C865-4BFF-9D4C-D1CFB0600358}"/>
              </a:ext>
            </a:extLst>
          </p:cNvPr>
          <p:cNvSpPr>
            <a:spLocks noGrp="1"/>
          </p:cNvSpPr>
          <p:nvPr>
            <p:ph type="title"/>
          </p:nvPr>
        </p:nvSpPr>
        <p:spPr/>
        <p:txBody>
          <a:bodyPr/>
          <a:lstStyle/>
          <a:p>
            <a:r>
              <a:rPr lang="en-GB" dirty="0"/>
              <a:t>Task 7.3 - HPC integration in EGI-ACE</a:t>
            </a:r>
          </a:p>
        </p:txBody>
      </p:sp>
      <p:sp>
        <p:nvSpPr>
          <p:cNvPr id="7" name="Content Placeholder 6">
            <a:extLst>
              <a:ext uri="{FF2B5EF4-FFF2-40B4-BE49-F238E27FC236}">
                <a16:creationId xmlns:a16="http://schemas.microsoft.com/office/drawing/2014/main" id="{D1AA9F4A-5962-1B44-8247-E7B7EC91B46B}"/>
              </a:ext>
            </a:extLst>
          </p:cNvPr>
          <p:cNvSpPr>
            <a:spLocks noGrp="1"/>
          </p:cNvSpPr>
          <p:nvPr>
            <p:ph sz="quarter" idx="14"/>
          </p:nvPr>
        </p:nvSpPr>
        <p:spPr>
          <a:xfrm>
            <a:off x="347663" y="1537867"/>
            <a:ext cx="7504112" cy="2235480"/>
          </a:xfrm>
        </p:spPr>
        <p:txBody>
          <a:bodyPr/>
          <a:lstStyle/>
          <a:p>
            <a:pPr marL="101600" lvl="0">
              <a:lnSpc>
                <a:spcPct val="90000"/>
              </a:lnSpc>
              <a:spcBef>
                <a:spcPts val="750"/>
              </a:spcBef>
              <a:buSzPts val="2000"/>
            </a:pPr>
            <a:r>
              <a:rPr lang="en-GB" sz="1800" dirty="0">
                <a:solidFill>
                  <a:schemeClr val="tx1"/>
                </a:solidFill>
              </a:rPr>
              <a:t>Explore the usage and integration of HPC guided by 4 scientific pilot use cases with combined cloud and HPC needs, focusing on the areas of:</a:t>
            </a:r>
          </a:p>
          <a:p>
            <a:pPr marL="558800" lvl="0" indent="-235799">
              <a:lnSpc>
                <a:spcPct val="90000"/>
              </a:lnSpc>
              <a:spcBef>
                <a:spcPts val="750"/>
              </a:spcBef>
              <a:buSzPct val="100000"/>
              <a:buFont typeface="Arial"/>
              <a:buAutoNum type="arabicPeriod"/>
            </a:pPr>
            <a:r>
              <a:rPr lang="en-GB" sz="1800" dirty="0">
                <a:solidFill>
                  <a:schemeClr val="accent2"/>
                </a:solidFill>
              </a:rPr>
              <a:t>Access federation</a:t>
            </a:r>
            <a:r>
              <a:rPr lang="en-GB" sz="1800" dirty="0">
                <a:solidFill>
                  <a:schemeClr val="tx1"/>
                </a:solidFill>
              </a:rPr>
              <a:t>: Federated Authentication and Authorization</a:t>
            </a:r>
          </a:p>
          <a:p>
            <a:pPr marL="558800" lvl="0" indent="-235799">
              <a:lnSpc>
                <a:spcPct val="90000"/>
              </a:lnSpc>
              <a:spcBef>
                <a:spcPts val="750"/>
              </a:spcBef>
              <a:buSzPct val="100000"/>
              <a:buFont typeface="Arial"/>
              <a:buAutoNum type="arabicPeriod"/>
            </a:pPr>
            <a:r>
              <a:rPr lang="en-GB" sz="1800" dirty="0">
                <a:solidFill>
                  <a:schemeClr val="accent2"/>
                </a:solidFill>
              </a:rPr>
              <a:t>Application federation</a:t>
            </a:r>
            <a:r>
              <a:rPr lang="en-GB" sz="1800" dirty="0">
                <a:solidFill>
                  <a:schemeClr val="tx1"/>
                </a:solidFill>
              </a:rPr>
              <a:t>: Portable execution of container-based workloads</a:t>
            </a:r>
          </a:p>
          <a:p>
            <a:pPr marL="558800" lvl="0" indent="-235799">
              <a:lnSpc>
                <a:spcPct val="90000"/>
              </a:lnSpc>
              <a:spcBef>
                <a:spcPts val="750"/>
              </a:spcBef>
              <a:buSzPct val="100000"/>
              <a:buFont typeface="Arial"/>
              <a:buAutoNum type="arabicPeriod"/>
            </a:pPr>
            <a:r>
              <a:rPr lang="en-GB" sz="1800" dirty="0">
                <a:solidFill>
                  <a:schemeClr val="accent2"/>
                </a:solidFill>
              </a:rPr>
              <a:t>Data federation</a:t>
            </a:r>
            <a:r>
              <a:rPr lang="en-GB" sz="1800" dirty="0">
                <a:solidFill>
                  <a:schemeClr val="tx1"/>
                </a:solidFill>
              </a:rPr>
              <a:t>: Data transfers between systems</a:t>
            </a:r>
          </a:p>
          <a:p>
            <a:pPr marL="558800" lvl="0" indent="-235799">
              <a:lnSpc>
                <a:spcPct val="90000"/>
              </a:lnSpc>
              <a:spcBef>
                <a:spcPts val="750"/>
              </a:spcBef>
              <a:buSzPct val="100000"/>
              <a:buAutoNum type="arabicPeriod"/>
            </a:pPr>
            <a:r>
              <a:rPr lang="en-GB" sz="1800" dirty="0">
                <a:solidFill>
                  <a:schemeClr val="accent2"/>
                </a:solidFill>
              </a:rPr>
              <a:t>Operation federation</a:t>
            </a:r>
            <a:r>
              <a:rPr lang="en-GB" sz="1800" dirty="0">
                <a:solidFill>
                  <a:schemeClr val="tx1"/>
                </a:solidFill>
              </a:rPr>
              <a:t>: Presence in EOSC Portal, A/R monitoring, Usage accounting, Resource allocation, CRM…</a:t>
            </a:r>
          </a:p>
          <a:p>
            <a:endParaRPr lang="en-ES" dirty="0"/>
          </a:p>
        </p:txBody>
      </p:sp>
      <p:pic>
        <p:nvPicPr>
          <p:cNvPr id="14" name="Picture 8" descr="Scientific and Technological Research Council of Turkey - Wikipedia">
            <a:extLst>
              <a:ext uri="{FF2B5EF4-FFF2-40B4-BE49-F238E27FC236}">
                <a16:creationId xmlns:a16="http://schemas.microsoft.com/office/drawing/2014/main" id="{48B4C7E3-C636-6D4C-9772-DBB1E50966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1348" y="4379810"/>
            <a:ext cx="280970" cy="37511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4" descr="CESGA Logo Vector (.EPS) Free Download">
            <a:extLst>
              <a:ext uri="{FF2B5EF4-FFF2-40B4-BE49-F238E27FC236}">
                <a16:creationId xmlns:a16="http://schemas.microsoft.com/office/drawing/2014/main" id="{FC529918-7C5B-584E-B721-BD75E7615FD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992" y="4422560"/>
            <a:ext cx="706366" cy="28961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2" descr="Institute of Information and Communication Technologies - BAS">
            <a:extLst>
              <a:ext uri="{FF2B5EF4-FFF2-40B4-BE49-F238E27FC236}">
                <a16:creationId xmlns:a16="http://schemas.microsoft.com/office/drawing/2014/main" id="{D50163FA-3832-9248-95EB-6BC1B3991D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8689" y="4386394"/>
            <a:ext cx="686135" cy="36194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38" descr="LIP">
            <a:extLst>
              <a:ext uri="{FF2B5EF4-FFF2-40B4-BE49-F238E27FC236}">
                <a16:creationId xmlns:a16="http://schemas.microsoft.com/office/drawing/2014/main" id="{72CD0BD1-1277-0D42-A7C2-69A0211232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73764" y="4443256"/>
            <a:ext cx="369631" cy="248219"/>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CERN – European Organization for Nuclear Research Logo [EPS-PDF] | Cern logo,  Physics, Large hadron collider">
            <a:extLst>
              <a:ext uri="{FF2B5EF4-FFF2-40B4-BE49-F238E27FC236}">
                <a16:creationId xmlns:a16="http://schemas.microsoft.com/office/drawing/2014/main" id="{7B1FF419-582A-4D4D-9CF4-C8B20E16A0D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7988" y="4420647"/>
            <a:ext cx="302730" cy="29343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CMCC Foundation">
            <a:extLst>
              <a:ext uri="{FF2B5EF4-FFF2-40B4-BE49-F238E27FC236}">
                <a16:creationId xmlns:a16="http://schemas.microsoft.com/office/drawing/2014/main" id="{000D59E6-BB05-9A4B-9A8B-4DDA36AB51D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5454" y="4417430"/>
            <a:ext cx="807680" cy="299871"/>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8" descr="UKAEA - Oxford Engineering">
            <a:extLst>
              <a:ext uri="{FF2B5EF4-FFF2-40B4-BE49-F238E27FC236}">
                <a16:creationId xmlns:a16="http://schemas.microsoft.com/office/drawing/2014/main" id="{D421B2F1-60C1-AA40-8399-A994F4D457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52948" y="4379810"/>
            <a:ext cx="375111" cy="37511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6">
            <a:extLst>
              <a:ext uri="{FF2B5EF4-FFF2-40B4-BE49-F238E27FC236}">
                <a16:creationId xmlns:a16="http://schemas.microsoft.com/office/drawing/2014/main" id="{503A7789-FE0C-3145-A170-30FBECBABDD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094025" y="4465936"/>
            <a:ext cx="403166" cy="202859"/>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36" descr="The “Horia Hulubei” National Institute of Physics and Nuclear Engineering ( IFIN-HH) - MHTC - MHTC">
            <a:extLst>
              <a:ext uri="{FF2B5EF4-FFF2-40B4-BE49-F238E27FC236}">
                <a16:creationId xmlns:a16="http://schemas.microsoft.com/office/drawing/2014/main" id="{0A7377ED-8FA1-BC4E-ABC3-BF1030A62BE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947818" y="4345433"/>
            <a:ext cx="443865" cy="44386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5EC14BEB-C1E9-EAB7-621F-8149039FE399}"/>
              </a:ext>
            </a:extLst>
          </p:cNvPr>
          <p:cNvSpPr>
            <a:spLocks noGrp="1"/>
          </p:cNvSpPr>
          <p:nvPr>
            <p:ph type="dt" sz="half" idx="11"/>
          </p:nvPr>
        </p:nvSpPr>
        <p:spPr/>
        <p:txBody>
          <a:bodyPr/>
          <a:lstStyle/>
          <a:p>
            <a:r>
              <a:rPr lang="es-ES_tradnl"/>
              <a:t>21/9/2022</a:t>
            </a:r>
            <a:endParaRPr lang="en-GB" dirty="0"/>
          </a:p>
        </p:txBody>
      </p:sp>
      <p:sp>
        <p:nvSpPr>
          <p:cNvPr id="5" name="Footer Placeholder 4">
            <a:extLst>
              <a:ext uri="{FF2B5EF4-FFF2-40B4-BE49-F238E27FC236}">
                <a16:creationId xmlns:a16="http://schemas.microsoft.com/office/drawing/2014/main" id="{DB71D96A-85DF-1F76-F979-63A71FA85971}"/>
              </a:ext>
            </a:extLst>
          </p:cNvPr>
          <p:cNvSpPr>
            <a:spLocks noGrp="1"/>
          </p:cNvSpPr>
          <p:nvPr>
            <p:ph type="ftr" sz="quarter" idx="12"/>
          </p:nvPr>
        </p:nvSpPr>
        <p:spPr/>
        <p:txBody>
          <a:bodyPr/>
          <a:lstStyle/>
          <a:p>
            <a:r>
              <a:rPr lang="en-GB"/>
              <a:t>HPC in EGI-ACE</a:t>
            </a:r>
          </a:p>
        </p:txBody>
      </p:sp>
      <p:sp>
        <p:nvSpPr>
          <p:cNvPr id="6" name="Slide Number Placeholder 5">
            <a:extLst>
              <a:ext uri="{FF2B5EF4-FFF2-40B4-BE49-F238E27FC236}">
                <a16:creationId xmlns:a16="http://schemas.microsoft.com/office/drawing/2014/main" id="{2398F259-E4A1-14ED-4549-783677941DAD}"/>
              </a:ext>
            </a:extLst>
          </p:cNvPr>
          <p:cNvSpPr>
            <a:spLocks noGrp="1"/>
          </p:cNvSpPr>
          <p:nvPr>
            <p:ph type="sldNum" sz="quarter" idx="13"/>
          </p:nvPr>
        </p:nvSpPr>
        <p:spPr/>
        <p:txBody>
          <a:bodyPr/>
          <a:lstStyle/>
          <a:p>
            <a:fld id="{C2B6C6E1-372D-4C2B-A8DF-CC8B64996CFB}" type="slidenum">
              <a:rPr lang="en-GB" smtClean="0"/>
              <a:pPr/>
              <a:t>3</a:t>
            </a:fld>
            <a:endParaRPr lang="en-GB" dirty="0"/>
          </a:p>
        </p:txBody>
      </p:sp>
    </p:spTree>
    <p:extLst>
      <p:ext uri="{BB962C8B-B14F-4D97-AF65-F5344CB8AC3E}">
        <p14:creationId xmlns:p14="http://schemas.microsoft.com/office/powerpoint/2010/main" val="552782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0D67C17-44EC-FB61-9ABB-C4F4A6A8685F}"/>
              </a:ext>
            </a:extLst>
          </p:cNvPr>
          <p:cNvSpPr>
            <a:spLocks noGrp="1"/>
          </p:cNvSpPr>
          <p:nvPr>
            <p:ph type="subTitle" idx="10"/>
          </p:nvPr>
        </p:nvSpPr>
        <p:spPr/>
        <p:txBody>
          <a:bodyPr/>
          <a:lstStyle/>
          <a:p>
            <a:endParaRPr lang="en-ES"/>
          </a:p>
        </p:txBody>
      </p:sp>
      <p:sp>
        <p:nvSpPr>
          <p:cNvPr id="3" name="Title 2">
            <a:extLst>
              <a:ext uri="{FF2B5EF4-FFF2-40B4-BE49-F238E27FC236}">
                <a16:creationId xmlns:a16="http://schemas.microsoft.com/office/drawing/2014/main" id="{4D45E03B-F221-B4CE-B9D9-0CA88623D60C}"/>
              </a:ext>
            </a:extLst>
          </p:cNvPr>
          <p:cNvSpPr>
            <a:spLocks noGrp="1"/>
          </p:cNvSpPr>
          <p:nvPr>
            <p:ph type="title"/>
          </p:nvPr>
        </p:nvSpPr>
        <p:spPr/>
        <p:txBody>
          <a:bodyPr/>
          <a:lstStyle/>
          <a:p>
            <a:r>
              <a:rPr lang="en-ES" dirty="0"/>
              <a:t>Pilots</a:t>
            </a:r>
          </a:p>
        </p:txBody>
      </p:sp>
      <p:sp>
        <p:nvSpPr>
          <p:cNvPr id="5" name="Footer Placeholder 4">
            <a:extLst>
              <a:ext uri="{FF2B5EF4-FFF2-40B4-BE49-F238E27FC236}">
                <a16:creationId xmlns:a16="http://schemas.microsoft.com/office/drawing/2014/main" id="{72D46B4C-0E17-E272-0D13-203F2D2C0605}"/>
              </a:ext>
            </a:extLst>
          </p:cNvPr>
          <p:cNvSpPr>
            <a:spLocks noGrp="1"/>
          </p:cNvSpPr>
          <p:nvPr>
            <p:ph type="ftr" sz="quarter" idx="12"/>
          </p:nvPr>
        </p:nvSpPr>
        <p:spPr/>
        <p:txBody>
          <a:bodyPr/>
          <a:lstStyle/>
          <a:p>
            <a:r>
              <a:rPr lang="en-GB"/>
              <a:t>HPC in EGI-ACE</a:t>
            </a:r>
          </a:p>
        </p:txBody>
      </p:sp>
      <p:sp>
        <p:nvSpPr>
          <p:cNvPr id="6" name="Slide Number Placeholder 5">
            <a:extLst>
              <a:ext uri="{FF2B5EF4-FFF2-40B4-BE49-F238E27FC236}">
                <a16:creationId xmlns:a16="http://schemas.microsoft.com/office/drawing/2014/main" id="{590457DC-CD19-6B5F-02DD-5522FD58E964}"/>
              </a:ext>
            </a:extLst>
          </p:cNvPr>
          <p:cNvSpPr>
            <a:spLocks noGrp="1"/>
          </p:cNvSpPr>
          <p:nvPr>
            <p:ph type="sldNum" sz="quarter" idx="13"/>
          </p:nvPr>
        </p:nvSpPr>
        <p:spPr/>
        <p:txBody>
          <a:bodyPr/>
          <a:lstStyle/>
          <a:p>
            <a:fld id="{C2B6C6E1-372D-4C2B-A8DF-CC8B64996CFB}" type="slidenum">
              <a:rPr lang="en-GB" smtClean="0"/>
              <a:pPr/>
              <a:t>4</a:t>
            </a:fld>
            <a:endParaRPr lang="en-GB" dirty="0"/>
          </a:p>
        </p:txBody>
      </p:sp>
      <p:sp>
        <p:nvSpPr>
          <p:cNvPr id="7" name="Content Placeholder 6">
            <a:extLst>
              <a:ext uri="{FF2B5EF4-FFF2-40B4-BE49-F238E27FC236}">
                <a16:creationId xmlns:a16="http://schemas.microsoft.com/office/drawing/2014/main" id="{27189ED1-5414-EF87-2970-1FD676F4FFA4}"/>
              </a:ext>
            </a:extLst>
          </p:cNvPr>
          <p:cNvSpPr>
            <a:spLocks noGrp="1"/>
          </p:cNvSpPr>
          <p:nvPr>
            <p:ph sz="quarter" idx="14"/>
          </p:nvPr>
        </p:nvSpPr>
        <p:spPr/>
        <p:txBody>
          <a:bodyPr/>
          <a:lstStyle/>
          <a:p>
            <a:pPr marL="285750" indent="-285750">
              <a:buFont typeface="Arial" panose="020B0604020202020204" pitchFamily="34" charset="0"/>
              <a:buChar char="•"/>
            </a:pPr>
            <a:r>
              <a:rPr lang="en-GB" sz="1800" b="1" dirty="0">
                <a:solidFill>
                  <a:schemeClr val="accent2"/>
                </a:solidFill>
              </a:rPr>
              <a:t>ELI-NP</a:t>
            </a:r>
            <a:r>
              <a:rPr lang="en-GB" sz="1800" dirty="0">
                <a:solidFill>
                  <a:schemeClr val="accent2"/>
                </a:solidFill>
              </a:rPr>
              <a:t> (IFIN-HH)</a:t>
            </a:r>
            <a:r>
              <a:rPr lang="en-GB" sz="1800" dirty="0">
                <a:solidFill>
                  <a:schemeClr val="tx1"/>
                </a:solidFill>
              </a:rPr>
              <a:t>: deployment of HPC-capable systems on IaaS clouds (HPC as a Service)</a:t>
            </a:r>
          </a:p>
          <a:p>
            <a:pPr marL="285750" indent="-285750">
              <a:buFont typeface="Arial" panose="020B0604020202020204" pitchFamily="34" charset="0"/>
              <a:buChar char="•"/>
            </a:pPr>
            <a:endParaRPr lang="en-GB" sz="1800" dirty="0">
              <a:solidFill>
                <a:schemeClr val="tx1"/>
              </a:solidFill>
            </a:endParaRPr>
          </a:p>
          <a:p>
            <a:pPr marL="285750" indent="-285750">
              <a:buFont typeface="Arial" panose="020B0604020202020204" pitchFamily="34" charset="0"/>
              <a:buChar char="•"/>
            </a:pPr>
            <a:r>
              <a:rPr lang="en-GB" sz="1800" b="1" dirty="0">
                <a:solidFill>
                  <a:schemeClr val="accent2"/>
                </a:solidFill>
              </a:rPr>
              <a:t>HEP</a:t>
            </a:r>
            <a:r>
              <a:rPr lang="en-GB" sz="1800" dirty="0">
                <a:solidFill>
                  <a:schemeClr val="accent2"/>
                </a:solidFill>
              </a:rPr>
              <a:t> (CERN)</a:t>
            </a:r>
            <a:r>
              <a:rPr lang="en-GB" sz="1800" dirty="0">
                <a:solidFill>
                  <a:schemeClr val="tx1"/>
                </a:solidFill>
              </a:rPr>
              <a:t>:  benchmarking, data transfer and execution of codes using federated authentication</a:t>
            </a:r>
          </a:p>
          <a:p>
            <a:pPr marL="285750" indent="-285750">
              <a:buFont typeface="Arial" panose="020B0604020202020204" pitchFamily="34" charset="0"/>
              <a:buChar char="•"/>
            </a:pPr>
            <a:endParaRPr lang="en-GB" sz="1800" dirty="0">
              <a:solidFill>
                <a:schemeClr val="tx1"/>
              </a:solidFill>
            </a:endParaRPr>
          </a:p>
          <a:p>
            <a:pPr marL="285750" indent="-285750">
              <a:buFont typeface="Arial" panose="020B0604020202020204" pitchFamily="34" charset="0"/>
              <a:buChar char="•"/>
            </a:pPr>
            <a:r>
              <a:rPr lang="en-GB" sz="1800" b="1" dirty="0">
                <a:solidFill>
                  <a:schemeClr val="accent2"/>
                </a:solidFill>
              </a:rPr>
              <a:t>ENES</a:t>
            </a:r>
            <a:r>
              <a:rPr lang="en-GB" sz="1800" dirty="0">
                <a:solidFill>
                  <a:schemeClr val="accent2"/>
                </a:solidFill>
              </a:rPr>
              <a:t> (CMCC)</a:t>
            </a:r>
            <a:r>
              <a:rPr lang="en-GB" sz="1800" dirty="0">
                <a:solidFill>
                  <a:schemeClr val="tx1"/>
                </a:solidFill>
              </a:rPr>
              <a:t>: execution of container-based climate data analytics and visualization jobs on HPC</a:t>
            </a:r>
          </a:p>
          <a:p>
            <a:pPr marL="285750" indent="-285750">
              <a:buFont typeface="Arial" panose="020B0604020202020204" pitchFamily="34" charset="0"/>
              <a:buChar char="•"/>
            </a:pPr>
            <a:endParaRPr lang="en-GB" sz="1800" dirty="0">
              <a:solidFill>
                <a:schemeClr val="tx1"/>
              </a:solidFill>
            </a:endParaRPr>
          </a:p>
          <a:p>
            <a:pPr marL="285750" indent="-285750">
              <a:buFont typeface="Arial" panose="020B0604020202020204" pitchFamily="34" charset="0"/>
              <a:buChar char="•"/>
            </a:pPr>
            <a:r>
              <a:rPr lang="en-GB" sz="1800" b="1" dirty="0">
                <a:solidFill>
                  <a:schemeClr val="accent2"/>
                </a:solidFill>
              </a:rPr>
              <a:t>PROMINENCE</a:t>
            </a:r>
            <a:r>
              <a:rPr lang="en-GB" sz="1800" dirty="0">
                <a:solidFill>
                  <a:schemeClr val="accent2"/>
                </a:solidFill>
              </a:rPr>
              <a:t> (UKAEA)</a:t>
            </a:r>
            <a:r>
              <a:rPr lang="en-GB" sz="1800" dirty="0">
                <a:solidFill>
                  <a:schemeClr val="tx1"/>
                </a:solidFill>
              </a:rPr>
              <a:t>: facilitate running containerised workflows on HPC resources from the PROMINENCE service</a:t>
            </a:r>
          </a:p>
          <a:p>
            <a:endParaRPr lang="en-GB" dirty="0"/>
          </a:p>
          <a:p>
            <a:endParaRPr lang="en-ES" dirty="0"/>
          </a:p>
        </p:txBody>
      </p:sp>
      <p:sp>
        <p:nvSpPr>
          <p:cNvPr id="4" name="Date Placeholder 3">
            <a:extLst>
              <a:ext uri="{FF2B5EF4-FFF2-40B4-BE49-F238E27FC236}">
                <a16:creationId xmlns:a16="http://schemas.microsoft.com/office/drawing/2014/main" id="{9F2ED248-F46C-E8ED-4EB2-4BCFE216187C}"/>
              </a:ext>
            </a:extLst>
          </p:cNvPr>
          <p:cNvSpPr>
            <a:spLocks noGrp="1"/>
          </p:cNvSpPr>
          <p:nvPr>
            <p:ph type="dt" sz="half" idx="11"/>
          </p:nvPr>
        </p:nvSpPr>
        <p:spPr/>
        <p:txBody>
          <a:bodyPr/>
          <a:lstStyle/>
          <a:p>
            <a:r>
              <a:rPr lang="es-ES_tradnl"/>
              <a:t>21/9/2022</a:t>
            </a:r>
            <a:endParaRPr lang="en-GB" dirty="0"/>
          </a:p>
        </p:txBody>
      </p:sp>
    </p:spTree>
    <p:extLst>
      <p:ext uri="{BB962C8B-B14F-4D97-AF65-F5344CB8AC3E}">
        <p14:creationId xmlns:p14="http://schemas.microsoft.com/office/powerpoint/2010/main" val="2446942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56B65F06-EB22-10CE-9AD2-C48328B8B124}"/>
              </a:ext>
            </a:extLst>
          </p:cNvPr>
          <p:cNvSpPr>
            <a:spLocks noGrp="1"/>
          </p:cNvSpPr>
          <p:nvPr>
            <p:ph type="subTitle" idx="10"/>
          </p:nvPr>
        </p:nvSpPr>
        <p:spPr/>
        <p:txBody>
          <a:bodyPr/>
          <a:lstStyle/>
          <a:p>
            <a:endParaRPr lang="en-ES"/>
          </a:p>
        </p:txBody>
      </p:sp>
      <p:sp>
        <p:nvSpPr>
          <p:cNvPr id="3" name="Title 2">
            <a:extLst>
              <a:ext uri="{FF2B5EF4-FFF2-40B4-BE49-F238E27FC236}">
                <a16:creationId xmlns:a16="http://schemas.microsoft.com/office/drawing/2014/main" id="{0BE85811-264B-FF1A-CE6E-4A586561E3BE}"/>
              </a:ext>
            </a:extLst>
          </p:cNvPr>
          <p:cNvSpPr>
            <a:spLocks noGrp="1"/>
          </p:cNvSpPr>
          <p:nvPr>
            <p:ph type="title"/>
          </p:nvPr>
        </p:nvSpPr>
        <p:spPr/>
        <p:txBody>
          <a:bodyPr/>
          <a:lstStyle/>
          <a:p>
            <a:r>
              <a:rPr lang="en-ES" dirty="0"/>
              <a:t>Integration scenarios</a:t>
            </a:r>
          </a:p>
        </p:txBody>
      </p:sp>
      <p:sp>
        <p:nvSpPr>
          <p:cNvPr id="5" name="Footer Placeholder 4">
            <a:extLst>
              <a:ext uri="{FF2B5EF4-FFF2-40B4-BE49-F238E27FC236}">
                <a16:creationId xmlns:a16="http://schemas.microsoft.com/office/drawing/2014/main" id="{D3A628E1-BD09-3CF5-FAD8-75154500DD98}"/>
              </a:ext>
            </a:extLst>
          </p:cNvPr>
          <p:cNvSpPr>
            <a:spLocks noGrp="1"/>
          </p:cNvSpPr>
          <p:nvPr>
            <p:ph type="ftr" sz="quarter" idx="12"/>
          </p:nvPr>
        </p:nvSpPr>
        <p:spPr/>
        <p:txBody>
          <a:bodyPr/>
          <a:lstStyle/>
          <a:p>
            <a:r>
              <a:rPr lang="en-GB"/>
              <a:t>HPC in EGI-ACE</a:t>
            </a:r>
          </a:p>
        </p:txBody>
      </p:sp>
      <p:sp>
        <p:nvSpPr>
          <p:cNvPr id="6" name="Slide Number Placeholder 5">
            <a:extLst>
              <a:ext uri="{FF2B5EF4-FFF2-40B4-BE49-F238E27FC236}">
                <a16:creationId xmlns:a16="http://schemas.microsoft.com/office/drawing/2014/main" id="{AD8DA47E-7186-2802-FFAC-7859D141796D}"/>
              </a:ext>
            </a:extLst>
          </p:cNvPr>
          <p:cNvSpPr>
            <a:spLocks noGrp="1"/>
          </p:cNvSpPr>
          <p:nvPr>
            <p:ph type="sldNum" sz="quarter" idx="13"/>
          </p:nvPr>
        </p:nvSpPr>
        <p:spPr/>
        <p:txBody>
          <a:bodyPr/>
          <a:lstStyle/>
          <a:p>
            <a:fld id="{C2B6C6E1-372D-4C2B-A8DF-CC8B64996CFB}" type="slidenum">
              <a:rPr lang="en-GB" smtClean="0"/>
              <a:pPr/>
              <a:t>5</a:t>
            </a:fld>
            <a:endParaRPr lang="en-GB" dirty="0"/>
          </a:p>
        </p:txBody>
      </p:sp>
      <p:sp>
        <p:nvSpPr>
          <p:cNvPr id="7" name="Content Placeholder 6">
            <a:extLst>
              <a:ext uri="{FF2B5EF4-FFF2-40B4-BE49-F238E27FC236}">
                <a16:creationId xmlns:a16="http://schemas.microsoft.com/office/drawing/2014/main" id="{7B4525F0-83A7-2E06-ED89-0E18FDB1DEEB}"/>
              </a:ext>
            </a:extLst>
          </p:cNvPr>
          <p:cNvSpPr>
            <a:spLocks noGrp="1"/>
          </p:cNvSpPr>
          <p:nvPr>
            <p:ph sz="quarter" idx="14"/>
          </p:nvPr>
        </p:nvSpPr>
        <p:spPr/>
        <p:txBody>
          <a:bodyPr/>
          <a:lstStyle/>
          <a:p>
            <a:pPr marL="342900" indent="-342900">
              <a:buAutoNum type="arabicPeriod"/>
            </a:pPr>
            <a:r>
              <a:rPr lang="en-GB" sz="1800" b="1" dirty="0">
                <a:solidFill>
                  <a:schemeClr val="accent2"/>
                </a:solidFill>
              </a:rPr>
              <a:t>HPC as a Service</a:t>
            </a:r>
          </a:p>
          <a:p>
            <a:r>
              <a:rPr lang="en-GB" sz="1800" dirty="0">
                <a:solidFill>
                  <a:schemeClr val="tx1"/>
                </a:solidFill>
              </a:rPr>
              <a:t>Build elastic virtual HPC clusters on demand, with access to specialized hardware (e.g. </a:t>
            </a:r>
            <a:r>
              <a:rPr lang="en-GB" sz="1800" dirty="0" err="1">
                <a:solidFill>
                  <a:schemeClr val="tx1"/>
                </a:solidFill>
              </a:rPr>
              <a:t>infiniband</a:t>
            </a:r>
            <a:r>
              <a:rPr lang="en-GB" sz="1800" dirty="0">
                <a:solidFill>
                  <a:schemeClr val="tx1"/>
                </a:solidFill>
              </a:rPr>
              <a:t>). Integration as part of the EGI Cloud</a:t>
            </a:r>
          </a:p>
          <a:p>
            <a:pPr marL="342900" indent="-342900">
              <a:buAutoNum type="arabicPeriod"/>
            </a:pPr>
            <a:endParaRPr lang="en-GB" sz="1800" dirty="0">
              <a:solidFill>
                <a:schemeClr val="tx1"/>
              </a:solidFill>
            </a:endParaRPr>
          </a:p>
          <a:p>
            <a:pPr marL="342900" indent="-342900">
              <a:buFont typeface="+mj-lt"/>
              <a:buAutoNum type="arabicPeriod" startAt="2"/>
            </a:pPr>
            <a:r>
              <a:rPr lang="en-GB" sz="1800" b="1" dirty="0">
                <a:solidFill>
                  <a:schemeClr val="accent2"/>
                </a:solidFill>
              </a:rPr>
              <a:t>Access via </a:t>
            </a:r>
            <a:r>
              <a:rPr lang="en-GB" sz="1800" b="1" dirty="0" err="1">
                <a:solidFill>
                  <a:schemeClr val="accent2"/>
                </a:solidFill>
              </a:rPr>
              <a:t>ssh</a:t>
            </a:r>
            <a:r>
              <a:rPr lang="en-GB" sz="1800" b="1" dirty="0">
                <a:solidFill>
                  <a:schemeClr val="accent2"/>
                </a:solidFill>
              </a:rPr>
              <a:t> + federated identity</a:t>
            </a:r>
          </a:p>
          <a:p>
            <a:r>
              <a:rPr lang="en-GB" sz="1800" dirty="0">
                <a:solidFill>
                  <a:schemeClr val="tx1"/>
                </a:solidFill>
              </a:rPr>
              <a:t>Enable used of OpenID Connect to access </a:t>
            </a:r>
            <a:r>
              <a:rPr lang="en-GB" sz="1800" dirty="0" err="1">
                <a:solidFill>
                  <a:schemeClr val="tx1"/>
                </a:solidFill>
              </a:rPr>
              <a:t>ssh</a:t>
            </a:r>
            <a:r>
              <a:rPr lang="en-GB" sz="1800" dirty="0">
                <a:solidFill>
                  <a:schemeClr val="tx1"/>
                </a:solidFill>
              </a:rPr>
              <a:t> login nodes of HPC systems + integration of accounting and monitoring </a:t>
            </a:r>
          </a:p>
          <a:p>
            <a:pPr marL="342900" indent="-342900">
              <a:buAutoNum type="arabicPeriod" startAt="2"/>
            </a:pPr>
            <a:endParaRPr lang="en-GB" sz="1800" dirty="0">
              <a:solidFill>
                <a:schemeClr val="tx1"/>
              </a:solidFill>
            </a:endParaRPr>
          </a:p>
          <a:p>
            <a:pPr marL="342900" indent="-342900">
              <a:buFont typeface="+mj-lt"/>
              <a:buAutoNum type="arabicPeriod" startAt="3"/>
            </a:pPr>
            <a:r>
              <a:rPr lang="en-GB" sz="1800" b="1" dirty="0">
                <a:solidFill>
                  <a:schemeClr val="accent2"/>
                </a:solidFill>
              </a:rPr>
              <a:t>HTC middleware/Gateways</a:t>
            </a:r>
          </a:p>
          <a:p>
            <a:r>
              <a:rPr lang="en-GB" sz="1800" dirty="0">
                <a:solidFill>
                  <a:schemeClr val="tx1"/>
                </a:solidFill>
              </a:rPr>
              <a:t>Reuse HTC middleware so HPC systems can be integrated into existing research workloads.</a:t>
            </a:r>
            <a:endParaRPr lang="en-ES" sz="1800" dirty="0">
              <a:solidFill>
                <a:schemeClr val="tx1"/>
              </a:solidFill>
            </a:endParaRPr>
          </a:p>
        </p:txBody>
      </p:sp>
      <p:sp>
        <p:nvSpPr>
          <p:cNvPr id="4" name="Date Placeholder 3">
            <a:extLst>
              <a:ext uri="{FF2B5EF4-FFF2-40B4-BE49-F238E27FC236}">
                <a16:creationId xmlns:a16="http://schemas.microsoft.com/office/drawing/2014/main" id="{6DB1B450-AD4D-4242-4BB0-E8E19398F023}"/>
              </a:ext>
            </a:extLst>
          </p:cNvPr>
          <p:cNvSpPr>
            <a:spLocks noGrp="1"/>
          </p:cNvSpPr>
          <p:nvPr>
            <p:ph type="dt" sz="half" idx="11"/>
          </p:nvPr>
        </p:nvSpPr>
        <p:spPr/>
        <p:txBody>
          <a:bodyPr/>
          <a:lstStyle/>
          <a:p>
            <a:r>
              <a:rPr lang="es-ES_tradnl"/>
              <a:t>21/9/2022</a:t>
            </a:r>
            <a:endParaRPr lang="en-GB" dirty="0"/>
          </a:p>
        </p:txBody>
      </p:sp>
    </p:spTree>
    <p:extLst>
      <p:ext uri="{BB962C8B-B14F-4D97-AF65-F5344CB8AC3E}">
        <p14:creationId xmlns:p14="http://schemas.microsoft.com/office/powerpoint/2010/main" val="15264148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1B38E73-67BF-817F-5123-359EF9D61AEB}"/>
              </a:ext>
            </a:extLst>
          </p:cNvPr>
          <p:cNvSpPr>
            <a:spLocks noGrp="1"/>
          </p:cNvSpPr>
          <p:nvPr>
            <p:ph type="ftr" sz="quarter" idx="11"/>
          </p:nvPr>
        </p:nvSpPr>
        <p:spPr/>
        <p:txBody>
          <a:bodyPr/>
          <a:lstStyle/>
          <a:p>
            <a:r>
              <a:rPr lang="en-GB"/>
              <a:t>HPC in EGI-ACE</a:t>
            </a:r>
          </a:p>
        </p:txBody>
      </p:sp>
      <p:sp>
        <p:nvSpPr>
          <p:cNvPr id="4" name="Slide Number Placeholder 3">
            <a:extLst>
              <a:ext uri="{FF2B5EF4-FFF2-40B4-BE49-F238E27FC236}">
                <a16:creationId xmlns:a16="http://schemas.microsoft.com/office/drawing/2014/main" id="{3537715D-FA21-8B73-C691-C9FD066699F9}"/>
              </a:ext>
            </a:extLst>
          </p:cNvPr>
          <p:cNvSpPr>
            <a:spLocks noGrp="1"/>
          </p:cNvSpPr>
          <p:nvPr>
            <p:ph type="sldNum" sz="quarter" idx="12"/>
          </p:nvPr>
        </p:nvSpPr>
        <p:spPr/>
        <p:txBody>
          <a:bodyPr/>
          <a:lstStyle/>
          <a:p>
            <a:fld id="{C2B6C6E1-372D-4C2B-A8DF-CC8B64996CFB}" type="slidenum">
              <a:rPr lang="en-GB" smtClean="0"/>
              <a:pPr/>
              <a:t>6</a:t>
            </a:fld>
            <a:endParaRPr lang="en-GB" dirty="0"/>
          </a:p>
        </p:txBody>
      </p:sp>
      <p:sp>
        <p:nvSpPr>
          <p:cNvPr id="5" name="Subtitle 4">
            <a:extLst>
              <a:ext uri="{FF2B5EF4-FFF2-40B4-BE49-F238E27FC236}">
                <a16:creationId xmlns:a16="http://schemas.microsoft.com/office/drawing/2014/main" id="{045B9CA6-85AC-5775-F678-DD7639AF496F}"/>
              </a:ext>
            </a:extLst>
          </p:cNvPr>
          <p:cNvSpPr>
            <a:spLocks noGrp="1"/>
          </p:cNvSpPr>
          <p:nvPr>
            <p:ph type="subTitle" idx="13"/>
          </p:nvPr>
        </p:nvSpPr>
        <p:spPr/>
        <p:txBody>
          <a:bodyPr/>
          <a:lstStyle/>
          <a:p>
            <a:endParaRPr lang="en-ES"/>
          </a:p>
        </p:txBody>
      </p:sp>
      <p:sp>
        <p:nvSpPr>
          <p:cNvPr id="6" name="Title 5">
            <a:extLst>
              <a:ext uri="{FF2B5EF4-FFF2-40B4-BE49-F238E27FC236}">
                <a16:creationId xmlns:a16="http://schemas.microsoft.com/office/drawing/2014/main" id="{689FBF9C-DE50-8E16-150C-07C945637AAC}"/>
              </a:ext>
            </a:extLst>
          </p:cNvPr>
          <p:cNvSpPr>
            <a:spLocks noGrp="1"/>
          </p:cNvSpPr>
          <p:nvPr>
            <p:ph type="title"/>
          </p:nvPr>
        </p:nvSpPr>
        <p:spPr/>
        <p:txBody>
          <a:bodyPr/>
          <a:lstStyle/>
          <a:p>
            <a:r>
              <a:rPr lang="en-ES" dirty="0"/>
              <a:t>HPC as a Service</a:t>
            </a:r>
          </a:p>
        </p:txBody>
      </p:sp>
      <p:sp>
        <p:nvSpPr>
          <p:cNvPr id="7" name="Content Placeholder 6">
            <a:extLst>
              <a:ext uri="{FF2B5EF4-FFF2-40B4-BE49-F238E27FC236}">
                <a16:creationId xmlns:a16="http://schemas.microsoft.com/office/drawing/2014/main" id="{E1FD5F3A-7575-E023-5C81-8CA9EA4C46B8}"/>
              </a:ext>
            </a:extLst>
          </p:cNvPr>
          <p:cNvSpPr>
            <a:spLocks noGrp="1"/>
          </p:cNvSpPr>
          <p:nvPr>
            <p:ph idx="1"/>
          </p:nvPr>
        </p:nvSpPr>
        <p:spPr>
          <a:xfrm>
            <a:off x="347367" y="1078974"/>
            <a:ext cx="4497195" cy="3900579"/>
          </a:xfrm>
        </p:spPr>
        <p:txBody>
          <a:bodyPr/>
          <a:lstStyle/>
          <a:p>
            <a:pPr marL="85725"/>
            <a:r>
              <a:rPr lang="en-ES" sz="1600" dirty="0"/>
              <a:t>Use existing cloud APIs to create virtual infrastructures with HPC Capabilities</a:t>
            </a:r>
          </a:p>
          <a:p>
            <a:pPr marL="428625" lvl="1" indent="-171450">
              <a:buFont typeface="Arial" panose="020B0604020202020204" pitchFamily="34" charset="0"/>
              <a:buChar char="•"/>
            </a:pPr>
            <a:r>
              <a:rPr lang="en-ES" sz="1600" dirty="0"/>
              <a:t>PCI Passthrough for specialised hardware like GPU and infiniband</a:t>
            </a:r>
          </a:p>
          <a:p>
            <a:pPr marL="428625" lvl="1" indent="-171450">
              <a:buFont typeface="Arial" panose="020B0604020202020204" pitchFamily="34" charset="0"/>
              <a:buChar char="•"/>
            </a:pPr>
            <a:r>
              <a:rPr lang="en-ES" sz="1600" dirty="0"/>
              <a:t>Tools developed for proper configuration of devices at nodes </a:t>
            </a:r>
          </a:p>
          <a:p>
            <a:pPr marL="257175" indent="-171450">
              <a:buFont typeface="Arial" panose="020B0604020202020204" pitchFamily="34" charset="0"/>
              <a:buChar char="•"/>
            </a:pPr>
            <a:endParaRPr lang="en-ES" sz="1600" dirty="0"/>
          </a:p>
          <a:p>
            <a:pPr marL="85725"/>
            <a:r>
              <a:rPr lang="en-ES" sz="1600" dirty="0"/>
              <a:t>Deploy elastic clusters with EC3</a:t>
            </a:r>
          </a:p>
          <a:p>
            <a:pPr marL="428625" lvl="1" indent="-171450">
              <a:buFont typeface="Arial" panose="020B0604020202020204" pitchFamily="34" charset="0"/>
              <a:buChar char="•"/>
            </a:pPr>
            <a:r>
              <a:rPr lang="en-ES" sz="1600" dirty="0"/>
              <a:t>SLURM + shared filesystem</a:t>
            </a:r>
          </a:p>
          <a:p>
            <a:pPr marL="428625" lvl="1" indent="-171450">
              <a:buFont typeface="Arial" panose="020B0604020202020204" pitchFamily="34" charset="0"/>
              <a:buChar char="•"/>
            </a:pPr>
            <a:r>
              <a:rPr lang="en-ES" sz="1600" dirty="0"/>
              <a:t>Automatic elasticity of worker nodes based on load (e.g. number of pending jobs)</a:t>
            </a:r>
          </a:p>
          <a:p>
            <a:pPr marL="257175" lvl="1"/>
            <a:endParaRPr lang="en-ES" sz="1600" dirty="0"/>
          </a:p>
          <a:p>
            <a:pPr marL="85725"/>
            <a:r>
              <a:rPr lang="en-ES" sz="1600" dirty="0"/>
              <a:t>Ideal for testing &amp; development, training environments</a:t>
            </a:r>
          </a:p>
          <a:p>
            <a:pPr marL="85725"/>
            <a:endParaRPr lang="en-ES" sz="1600" dirty="0"/>
          </a:p>
          <a:p>
            <a:pPr marL="85725"/>
            <a:r>
              <a:rPr lang="en-ES" sz="1600" b="1" dirty="0"/>
              <a:t>Fine tuning requires expertise!</a:t>
            </a:r>
          </a:p>
          <a:p>
            <a:pPr marL="257175" lvl="1" indent="0">
              <a:buNone/>
            </a:pPr>
            <a:endParaRPr lang="en-ES" sz="1600" dirty="0"/>
          </a:p>
          <a:p>
            <a:pPr marL="257175" lvl="1" indent="0">
              <a:buNone/>
            </a:pPr>
            <a:endParaRPr lang="en-ES" sz="1600" dirty="0">
              <a:latin typeface="DM Sans" pitchFamily="2" charset="77"/>
            </a:endParaRPr>
          </a:p>
          <a:p>
            <a:endParaRPr lang="en-ES" dirty="0"/>
          </a:p>
        </p:txBody>
      </p:sp>
      <p:pic>
        <p:nvPicPr>
          <p:cNvPr id="9" name="Content Placeholder 8">
            <a:extLst>
              <a:ext uri="{FF2B5EF4-FFF2-40B4-BE49-F238E27FC236}">
                <a16:creationId xmlns:a16="http://schemas.microsoft.com/office/drawing/2014/main" id="{E7331BDF-C71D-CDC2-F2CC-40AD8B5A43A1}"/>
              </a:ext>
            </a:extLst>
          </p:cNvPr>
          <p:cNvPicPr>
            <a:picLocks noGrp="1" noChangeAspect="1"/>
          </p:cNvPicPr>
          <p:nvPr>
            <p:ph idx="14"/>
          </p:nvPr>
        </p:nvPicPr>
        <p:blipFill>
          <a:blip r:embed="rId2"/>
          <a:stretch>
            <a:fillRect/>
          </a:stretch>
        </p:blipFill>
        <p:spPr>
          <a:xfrm>
            <a:off x="4761011" y="1516283"/>
            <a:ext cx="4329735" cy="2547248"/>
          </a:xfrm>
          <a:prstGeom prst="rect">
            <a:avLst/>
          </a:prstGeom>
        </p:spPr>
      </p:pic>
      <p:sp>
        <p:nvSpPr>
          <p:cNvPr id="11" name="TextBox 10">
            <a:extLst>
              <a:ext uri="{FF2B5EF4-FFF2-40B4-BE49-F238E27FC236}">
                <a16:creationId xmlns:a16="http://schemas.microsoft.com/office/drawing/2014/main" id="{312AA672-572D-BE4C-7A3F-876E85AFDB73}"/>
              </a:ext>
            </a:extLst>
          </p:cNvPr>
          <p:cNvSpPr txBox="1"/>
          <p:nvPr/>
        </p:nvSpPr>
        <p:spPr>
          <a:xfrm>
            <a:off x="5087073" y="4327511"/>
            <a:ext cx="4572000" cy="307777"/>
          </a:xfrm>
          <a:prstGeom prst="rect">
            <a:avLst/>
          </a:prstGeom>
          <a:noFill/>
        </p:spPr>
        <p:txBody>
          <a:bodyPr wrap="square">
            <a:spAutoFit/>
          </a:bodyPr>
          <a:lstStyle/>
          <a:p>
            <a:pPr marL="257175" lvl="1" indent="0">
              <a:buNone/>
            </a:pPr>
            <a:r>
              <a:rPr lang="en-ES" sz="1400" dirty="0">
                <a:latin typeface="DM Sans" pitchFamily="2" charset="77"/>
              </a:rPr>
              <a:t>EC3 </a:t>
            </a:r>
            <a:r>
              <a:rPr lang="en-GB" sz="1400" dirty="0"/>
              <a:t>https://servproject.i3m.upv.es/ec3/</a:t>
            </a:r>
            <a:endParaRPr lang="en-ES" sz="1400" dirty="0"/>
          </a:p>
        </p:txBody>
      </p:sp>
      <p:sp>
        <p:nvSpPr>
          <p:cNvPr id="2" name="Date Placeholder 1">
            <a:extLst>
              <a:ext uri="{FF2B5EF4-FFF2-40B4-BE49-F238E27FC236}">
                <a16:creationId xmlns:a16="http://schemas.microsoft.com/office/drawing/2014/main" id="{B969A3DD-DFC0-2B37-5722-576C5C8D0091}"/>
              </a:ext>
            </a:extLst>
          </p:cNvPr>
          <p:cNvSpPr>
            <a:spLocks noGrp="1"/>
          </p:cNvSpPr>
          <p:nvPr>
            <p:ph type="dt" sz="half" idx="10"/>
          </p:nvPr>
        </p:nvSpPr>
        <p:spPr/>
        <p:txBody>
          <a:bodyPr/>
          <a:lstStyle/>
          <a:p>
            <a:r>
              <a:rPr lang="es-ES_tradnl"/>
              <a:t>21/9/2022</a:t>
            </a:r>
            <a:endParaRPr lang="en-GB" dirty="0"/>
          </a:p>
        </p:txBody>
      </p:sp>
    </p:spTree>
    <p:extLst>
      <p:ext uri="{BB962C8B-B14F-4D97-AF65-F5344CB8AC3E}">
        <p14:creationId xmlns:p14="http://schemas.microsoft.com/office/powerpoint/2010/main" val="2346540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1B38E73-67BF-817F-5123-359EF9D61AEB}"/>
              </a:ext>
            </a:extLst>
          </p:cNvPr>
          <p:cNvSpPr>
            <a:spLocks noGrp="1"/>
          </p:cNvSpPr>
          <p:nvPr>
            <p:ph type="ftr" sz="quarter" idx="11"/>
          </p:nvPr>
        </p:nvSpPr>
        <p:spPr/>
        <p:txBody>
          <a:bodyPr/>
          <a:lstStyle/>
          <a:p>
            <a:r>
              <a:rPr lang="en-GB"/>
              <a:t>HPC in EGI-ACE</a:t>
            </a:r>
          </a:p>
        </p:txBody>
      </p:sp>
      <p:sp>
        <p:nvSpPr>
          <p:cNvPr id="4" name="Slide Number Placeholder 3">
            <a:extLst>
              <a:ext uri="{FF2B5EF4-FFF2-40B4-BE49-F238E27FC236}">
                <a16:creationId xmlns:a16="http://schemas.microsoft.com/office/drawing/2014/main" id="{3537715D-FA21-8B73-C691-C9FD066699F9}"/>
              </a:ext>
            </a:extLst>
          </p:cNvPr>
          <p:cNvSpPr>
            <a:spLocks noGrp="1"/>
          </p:cNvSpPr>
          <p:nvPr>
            <p:ph type="sldNum" sz="quarter" idx="12"/>
          </p:nvPr>
        </p:nvSpPr>
        <p:spPr/>
        <p:txBody>
          <a:bodyPr/>
          <a:lstStyle/>
          <a:p>
            <a:fld id="{C2B6C6E1-372D-4C2B-A8DF-CC8B64996CFB}" type="slidenum">
              <a:rPr lang="en-GB" smtClean="0"/>
              <a:pPr/>
              <a:t>7</a:t>
            </a:fld>
            <a:endParaRPr lang="en-GB" dirty="0"/>
          </a:p>
        </p:txBody>
      </p:sp>
      <p:sp>
        <p:nvSpPr>
          <p:cNvPr id="5" name="Subtitle 4">
            <a:extLst>
              <a:ext uri="{FF2B5EF4-FFF2-40B4-BE49-F238E27FC236}">
                <a16:creationId xmlns:a16="http://schemas.microsoft.com/office/drawing/2014/main" id="{045B9CA6-85AC-5775-F678-DD7639AF496F}"/>
              </a:ext>
            </a:extLst>
          </p:cNvPr>
          <p:cNvSpPr>
            <a:spLocks noGrp="1"/>
          </p:cNvSpPr>
          <p:nvPr>
            <p:ph type="subTitle" idx="13"/>
          </p:nvPr>
        </p:nvSpPr>
        <p:spPr/>
        <p:txBody>
          <a:bodyPr/>
          <a:lstStyle/>
          <a:p>
            <a:endParaRPr lang="en-ES"/>
          </a:p>
        </p:txBody>
      </p:sp>
      <p:sp>
        <p:nvSpPr>
          <p:cNvPr id="6" name="Title 5">
            <a:extLst>
              <a:ext uri="{FF2B5EF4-FFF2-40B4-BE49-F238E27FC236}">
                <a16:creationId xmlns:a16="http://schemas.microsoft.com/office/drawing/2014/main" id="{689FBF9C-DE50-8E16-150C-07C945637AAC}"/>
              </a:ext>
            </a:extLst>
          </p:cNvPr>
          <p:cNvSpPr>
            <a:spLocks noGrp="1"/>
          </p:cNvSpPr>
          <p:nvPr>
            <p:ph type="title"/>
          </p:nvPr>
        </p:nvSpPr>
        <p:spPr/>
        <p:txBody>
          <a:bodyPr/>
          <a:lstStyle/>
          <a:p>
            <a:r>
              <a:rPr lang="en-US" dirty="0"/>
              <a:t>Access via </a:t>
            </a:r>
            <a:r>
              <a:rPr lang="en-US" dirty="0" err="1"/>
              <a:t>ssh</a:t>
            </a:r>
            <a:r>
              <a:rPr lang="en-US" dirty="0"/>
              <a:t> + federated identity</a:t>
            </a:r>
            <a:endParaRPr lang="en-ES" dirty="0"/>
          </a:p>
        </p:txBody>
      </p:sp>
      <p:pic>
        <p:nvPicPr>
          <p:cNvPr id="12" name="Google Shape;328;p10" descr="High Performance Computing (HPC) Data Center Specialty">
            <a:extLst>
              <a:ext uri="{FF2B5EF4-FFF2-40B4-BE49-F238E27FC236}">
                <a16:creationId xmlns:a16="http://schemas.microsoft.com/office/drawing/2014/main" id="{79D68F97-274C-3813-CE42-B14DBAE02252}"/>
              </a:ext>
            </a:extLst>
          </p:cNvPr>
          <p:cNvPicPr preferRelativeResize="0"/>
          <p:nvPr/>
        </p:nvPicPr>
        <p:blipFill rotWithShape="1">
          <a:blip r:embed="rId2">
            <a:alphaModFix/>
          </a:blip>
          <a:srcRect l="31324" t="10856" r="31458" b="13445"/>
          <a:stretch/>
        </p:blipFill>
        <p:spPr>
          <a:xfrm>
            <a:off x="7507238" y="2938875"/>
            <a:ext cx="985518" cy="1010746"/>
          </a:xfrm>
          <a:prstGeom prst="rect">
            <a:avLst/>
          </a:prstGeom>
          <a:noFill/>
          <a:ln>
            <a:noFill/>
          </a:ln>
        </p:spPr>
      </p:pic>
      <p:pic>
        <p:nvPicPr>
          <p:cNvPr id="13" name="Google Shape;335;p10" descr="Icon&#10;&#10;Description automatically generated">
            <a:extLst>
              <a:ext uri="{FF2B5EF4-FFF2-40B4-BE49-F238E27FC236}">
                <a16:creationId xmlns:a16="http://schemas.microsoft.com/office/drawing/2014/main" id="{F76A9C57-7B91-A904-B642-3CD7D51D74F3}"/>
              </a:ext>
            </a:extLst>
          </p:cNvPr>
          <p:cNvPicPr preferRelativeResize="0"/>
          <p:nvPr/>
        </p:nvPicPr>
        <p:blipFill rotWithShape="1">
          <a:blip r:embed="rId3">
            <a:alphaModFix/>
          </a:blip>
          <a:srcRect/>
          <a:stretch/>
        </p:blipFill>
        <p:spPr>
          <a:xfrm>
            <a:off x="6582262" y="1260484"/>
            <a:ext cx="568197" cy="620445"/>
          </a:xfrm>
          <a:prstGeom prst="rect">
            <a:avLst/>
          </a:prstGeom>
          <a:noFill/>
          <a:ln>
            <a:noFill/>
          </a:ln>
        </p:spPr>
      </p:pic>
      <p:sp>
        <p:nvSpPr>
          <p:cNvPr id="14" name="Google Shape;336;p10">
            <a:extLst>
              <a:ext uri="{FF2B5EF4-FFF2-40B4-BE49-F238E27FC236}">
                <a16:creationId xmlns:a16="http://schemas.microsoft.com/office/drawing/2014/main" id="{1F26D799-7618-0D51-5C0D-60A83C0976F5}"/>
              </a:ext>
            </a:extLst>
          </p:cNvPr>
          <p:cNvSpPr/>
          <p:nvPr/>
        </p:nvSpPr>
        <p:spPr>
          <a:xfrm>
            <a:off x="7281573" y="3045086"/>
            <a:ext cx="451329" cy="326709"/>
          </a:xfrm>
          <a:prstGeom prst="roundRect">
            <a:avLst>
              <a:gd name="adj" fmla="val 16667"/>
            </a:avLst>
          </a:prstGeom>
          <a:gradFill>
            <a:gsLst>
              <a:gs pos="0">
                <a:schemeClr val="dk1"/>
              </a:gs>
              <a:gs pos="100000">
                <a:srgbClr val="BABABA"/>
              </a:gs>
            </a:gsLst>
            <a:lin ang="16200000" scaled="0"/>
          </a:gradFill>
          <a:ln w="9525" cap="flat" cmpd="sng">
            <a:solidFill>
              <a:schemeClr val="dk1"/>
            </a:solidFill>
            <a:prstDash val="solid"/>
            <a:round/>
            <a:headEnd type="none" w="sm" len="sm"/>
            <a:tailEnd type="none" w="sm" len="sm"/>
          </a:ln>
          <a:effectLst>
            <a:outerShdw blurRad="40000" dist="23000" dir="5400000" rotWithShape="0">
              <a:srgbClr val="000000">
                <a:alpha val="34117"/>
              </a:srgbClr>
            </a:outerShdw>
          </a:effectLst>
        </p:spPr>
        <p:txBody>
          <a:bodyPr spcFirstLastPara="1" wrap="square" lIns="34284" tIns="17138" rIns="34284" bIns="17138" anchor="ctr" anchorCtr="0">
            <a:noAutofit/>
          </a:bodyPr>
          <a:lstStyle/>
          <a:p>
            <a:pPr>
              <a:buSzPts val="1200"/>
            </a:pPr>
            <a:r>
              <a:rPr lang="en-GB" sz="750" dirty="0">
                <a:solidFill>
                  <a:schemeClr val="lt1"/>
                </a:solidFill>
                <a:latin typeface="Lemon"/>
                <a:ea typeface="Lemon"/>
                <a:cs typeface="Lemon"/>
                <a:sym typeface="Lemon"/>
              </a:rPr>
              <a:t>&gt; _</a:t>
            </a:r>
            <a:endParaRPr sz="900" dirty="0"/>
          </a:p>
          <a:p>
            <a:pPr>
              <a:buSzPts val="1200"/>
            </a:pPr>
            <a:r>
              <a:rPr lang="en-GB" sz="750" dirty="0">
                <a:solidFill>
                  <a:schemeClr val="lt1"/>
                </a:solidFill>
                <a:latin typeface="Lemon"/>
                <a:ea typeface="Lemon"/>
                <a:cs typeface="Lemon"/>
                <a:sym typeface="Lemon"/>
              </a:rPr>
              <a:t>SSH</a:t>
            </a:r>
            <a:endParaRPr sz="900" dirty="0"/>
          </a:p>
        </p:txBody>
      </p:sp>
      <p:pic>
        <p:nvPicPr>
          <p:cNvPr id="15" name="Google Shape;337;p10" descr="A black rectangle with a black background&#10;&#10;Description automatically generated with low confidence">
            <a:extLst>
              <a:ext uri="{FF2B5EF4-FFF2-40B4-BE49-F238E27FC236}">
                <a16:creationId xmlns:a16="http://schemas.microsoft.com/office/drawing/2014/main" id="{32561201-E483-6BE9-4780-1FC4284F772E}"/>
              </a:ext>
            </a:extLst>
          </p:cNvPr>
          <p:cNvPicPr preferRelativeResize="0"/>
          <p:nvPr/>
        </p:nvPicPr>
        <p:blipFill rotWithShape="1">
          <a:blip r:embed="rId4">
            <a:alphaModFix/>
          </a:blip>
          <a:srcRect/>
          <a:stretch/>
        </p:blipFill>
        <p:spPr>
          <a:xfrm>
            <a:off x="5399591" y="2590423"/>
            <a:ext cx="451329" cy="451329"/>
          </a:xfrm>
          <a:prstGeom prst="rect">
            <a:avLst/>
          </a:prstGeom>
          <a:noFill/>
          <a:ln>
            <a:noFill/>
          </a:ln>
        </p:spPr>
      </p:pic>
      <p:cxnSp>
        <p:nvCxnSpPr>
          <p:cNvPr id="16" name="Straight Arrow Connector 15">
            <a:extLst>
              <a:ext uri="{FF2B5EF4-FFF2-40B4-BE49-F238E27FC236}">
                <a16:creationId xmlns:a16="http://schemas.microsoft.com/office/drawing/2014/main" id="{97145F38-CFEE-762D-F01E-2F2FBA5736A7}"/>
              </a:ext>
            </a:extLst>
          </p:cNvPr>
          <p:cNvCxnSpPr>
            <a:cxnSpLocks/>
            <a:stCxn id="15" idx="3"/>
            <a:endCxn id="13" idx="2"/>
          </p:cNvCxnSpPr>
          <p:nvPr/>
        </p:nvCxnSpPr>
        <p:spPr>
          <a:xfrm flipV="1">
            <a:off x="5850919" y="1880929"/>
            <a:ext cx="1015442" cy="93515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id="{41FD328E-0CB9-A92C-55C8-C450D61001FB}"/>
              </a:ext>
            </a:extLst>
          </p:cNvPr>
          <p:cNvSpPr txBox="1"/>
          <p:nvPr/>
        </p:nvSpPr>
        <p:spPr>
          <a:xfrm>
            <a:off x="6728948" y="1951642"/>
            <a:ext cx="1555234" cy="253916"/>
          </a:xfrm>
          <a:prstGeom prst="rect">
            <a:avLst/>
          </a:prstGeom>
          <a:noFill/>
        </p:spPr>
        <p:txBody>
          <a:bodyPr wrap="none" rtlCol="0">
            <a:spAutoFit/>
          </a:bodyPr>
          <a:lstStyle/>
          <a:p>
            <a:r>
              <a:rPr lang="en-GB" sz="1050" dirty="0"/>
              <a:t>1. O</a:t>
            </a:r>
            <a:r>
              <a:rPr lang="en-ES" sz="1050" dirty="0"/>
              <a:t>btain access token</a:t>
            </a:r>
          </a:p>
        </p:txBody>
      </p:sp>
      <p:cxnSp>
        <p:nvCxnSpPr>
          <p:cNvPr id="18" name="Straight Arrow Connector 17">
            <a:extLst>
              <a:ext uri="{FF2B5EF4-FFF2-40B4-BE49-F238E27FC236}">
                <a16:creationId xmlns:a16="http://schemas.microsoft.com/office/drawing/2014/main" id="{843E911F-8097-1FEC-5839-BE797927C4D5}"/>
              </a:ext>
            </a:extLst>
          </p:cNvPr>
          <p:cNvCxnSpPr>
            <a:cxnSpLocks/>
            <a:stCxn id="15" idx="3"/>
            <a:endCxn id="14" idx="1"/>
          </p:cNvCxnSpPr>
          <p:nvPr/>
        </p:nvCxnSpPr>
        <p:spPr>
          <a:xfrm>
            <a:off x="5850919" y="2816088"/>
            <a:ext cx="1430654" cy="39235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9" name="TextBox 18">
            <a:extLst>
              <a:ext uri="{FF2B5EF4-FFF2-40B4-BE49-F238E27FC236}">
                <a16:creationId xmlns:a16="http://schemas.microsoft.com/office/drawing/2014/main" id="{CFFAC9CD-11EC-EFF3-68D8-6AB2F966E2DC}"/>
              </a:ext>
            </a:extLst>
          </p:cNvPr>
          <p:cNvSpPr txBox="1"/>
          <p:nvPr/>
        </p:nvSpPr>
        <p:spPr>
          <a:xfrm>
            <a:off x="6142300" y="3045086"/>
            <a:ext cx="665567" cy="253916"/>
          </a:xfrm>
          <a:prstGeom prst="rect">
            <a:avLst/>
          </a:prstGeom>
          <a:noFill/>
        </p:spPr>
        <p:txBody>
          <a:bodyPr wrap="none" rtlCol="0">
            <a:spAutoFit/>
          </a:bodyPr>
          <a:lstStyle/>
          <a:p>
            <a:r>
              <a:rPr lang="en-ES" sz="1050" dirty="0"/>
              <a:t>3. Login</a:t>
            </a:r>
          </a:p>
        </p:txBody>
      </p:sp>
      <p:cxnSp>
        <p:nvCxnSpPr>
          <p:cNvPr id="20" name="Straight Arrow Connector 19">
            <a:extLst>
              <a:ext uri="{FF2B5EF4-FFF2-40B4-BE49-F238E27FC236}">
                <a16:creationId xmlns:a16="http://schemas.microsoft.com/office/drawing/2014/main" id="{2A4356C4-4EE2-9E29-58CB-AA4D06A2AFB3}"/>
              </a:ext>
            </a:extLst>
          </p:cNvPr>
          <p:cNvCxnSpPr>
            <a:cxnSpLocks/>
            <a:stCxn id="15" idx="3"/>
            <a:endCxn id="21" idx="1"/>
          </p:cNvCxnSpPr>
          <p:nvPr/>
        </p:nvCxnSpPr>
        <p:spPr>
          <a:xfrm flipV="1">
            <a:off x="5850919" y="2705473"/>
            <a:ext cx="2371822" cy="1106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1" name="Rounded Rectangle 20">
            <a:extLst>
              <a:ext uri="{FF2B5EF4-FFF2-40B4-BE49-F238E27FC236}">
                <a16:creationId xmlns:a16="http://schemas.microsoft.com/office/drawing/2014/main" id="{F82649FD-C437-5ED5-65BF-88BBAC86C041}"/>
              </a:ext>
            </a:extLst>
          </p:cNvPr>
          <p:cNvSpPr/>
          <p:nvPr/>
        </p:nvSpPr>
        <p:spPr>
          <a:xfrm>
            <a:off x="8222741" y="2472070"/>
            <a:ext cx="722198" cy="4668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a:latin typeface="DM Sans" pitchFamily="2" charset="77"/>
              </a:rPr>
              <a:t>M</a:t>
            </a:r>
            <a:r>
              <a:rPr lang="en-ES" sz="900" dirty="0">
                <a:latin typeface="DM Sans" pitchFamily="2" charset="77"/>
              </a:rPr>
              <a:t>otley-cue</a:t>
            </a:r>
          </a:p>
        </p:txBody>
      </p:sp>
      <p:sp>
        <p:nvSpPr>
          <p:cNvPr id="22" name="TextBox 21">
            <a:extLst>
              <a:ext uri="{FF2B5EF4-FFF2-40B4-BE49-F238E27FC236}">
                <a16:creationId xmlns:a16="http://schemas.microsoft.com/office/drawing/2014/main" id="{C28055FB-E6A5-5DAA-1CC2-56F0C6098F6D}"/>
              </a:ext>
            </a:extLst>
          </p:cNvPr>
          <p:cNvSpPr txBox="1"/>
          <p:nvPr/>
        </p:nvSpPr>
        <p:spPr>
          <a:xfrm>
            <a:off x="6691671" y="2536655"/>
            <a:ext cx="1225015" cy="253916"/>
          </a:xfrm>
          <a:prstGeom prst="rect">
            <a:avLst/>
          </a:prstGeom>
          <a:noFill/>
        </p:spPr>
        <p:txBody>
          <a:bodyPr wrap="none" rtlCol="0">
            <a:spAutoFit/>
          </a:bodyPr>
          <a:lstStyle/>
          <a:p>
            <a:r>
              <a:rPr lang="en-ES" sz="1050" dirty="0"/>
              <a:t>2. Get user name</a:t>
            </a:r>
          </a:p>
        </p:txBody>
      </p:sp>
      <p:cxnSp>
        <p:nvCxnSpPr>
          <p:cNvPr id="23" name="Straight Arrow Connector 22">
            <a:extLst>
              <a:ext uri="{FF2B5EF4-FFF2-40B4-BE49-F238E27FC236}">
                <a16:creationId xmlns:a16="http://schemas.microsoft.com/office/drawing/2014/main" id="{A4348950-FFCA-71E9-0D8E-B6EBB85DC6EE}"/>
              </a:ext>
            </a:extLst>
          </p:cNvPr>
          <p:cNvCxnSpPr>
            <a:cxnSpLocks/>
            <a:stCxn id="21" idx="2"/>
            <a:endCxn id="12" idx="3"/>
          </p:cNvCxnSpPr>
          <p:nvPr/>
        </p:nvCxnSpPr>
        <p:spPr>
          <a:xfrm rot="5400000">
            <a:off x="8285612" y="3146019"/>
            <a:ext cx="505373" cy="91085"/>
          </a:xfrm>
          <a:prstGeom prst="bentConnector2">
            <a:avLst/>
          </a:prstGeom>
          <a:ln>
            <a:tailEnd type="triangle"/>
          </a:ln>
        </p:spPr>
        <p:style>
          <a:lnRef idx="2">
            <a:schemeClr val="dk1"/>
          </a:lnRef>
          <a:fillRef idx="0">
            <a:schemeClr val="dk1"/>
          </a:fillRef>
          <a:effectRef idx="1">
            <a:schemeClr val="dk1"/>
          </a:effectRef>
          <a:fontRef idx="minor">
            <a:schemeClr val="tx1"/>
          </a:fontRef>
        </p:style>
      </p:cxnSp>
      <p:sp>
        <p:nvSpPr>
          <p:cNvPr id="24" name="TextBox 23">
            <a:extLst>
              <a:ext uri="{FF2B5EF4-FFF2-40B4-BE49-F238E27FC236}">
                <a16:creationId xmlns:a16="http://schemas.microsoft.com/office/drawing/2014/main" id="{679B269F-7702-D7EE-EBA6-649A883D3227}"/>
              </a:ext>
            </a:extLst>
          </p:cNvPr>
          <p:cNvSpPr txBox="1"/>
          <p:nvPr/>
        </p:nvSpPr>
        <p:spPr>
          <a:xfrm>
            <a:off x="8633342" y="3191561"/>
            <a:ext cx="514885" cy="415498"/>
          </a:xfrm>
          <a:prstGeom prst="rect">
            <a:avLst/>
          </a:prstGeom>
          <a:noFill/>
        </p:spPr>
        <p:txBody>
          <a:bodyPr wrap="none" rtlCol="0">
            <a:spAutoFit/>
          </a:bodyPr>
          <a:lstStyle/>
          <a:p>
            <a:r>
              <a:rPr lang="en-ES" sz="1050" dirty="0"/>
              <a:t>Map</a:t>
            </a:r>
          </a:p>
          <a:p>
            <a:r>
              <a:rPr lang="en-ES" sz="1050" dirty="0"/>
              <a:t>users</a:t>
            </a:r>
          </a:p>
        </p:txBody>
      </p:sp>
      <p:sp>
        <p:nvSpPr>
          <p:cNvPr id="26" name="TextBox 25">
            <a:extLst>
              <a:ext uri="{FF2B5EF4-FFF2-40B4-BE49-F238E27FC236}">
                <a16:creationId xmlns:a16="http://schemas.microsoft.com/office/drawing/2014/main" id="{6C1DF327-5643-BDDD-5D42-DE6ABC608ACD}"/>
              </a:ext>
            </a:extLst>
          </p:cNvPr>
          <p:cNvSpPr txBox="1"/>
          <p:nvPr/>
        </p:nvSpPr>
        <p:spPr>
          <a:xfrm>
            <a:off x="5399591" y="4202307"/>
            <a:ext cx="4577786" cy="307777"/>
          </a:xfrm>
          <a:prstGeom prst="rect">
            <a:avLst/>
          </a:prstGeom>
          <a:noFill/>
        </p:spPr>
        <p:txBody>
          <a:bodyPr wrap="square">
            <a:spAutoFit/>
          </a:bodyPr>
          <a:lstStyle/>
          <a:p>
            <a:r>
              <a:rPr lang="en-ES" sz="1400" dirty="0"/>
              <a:t>https://github.com/EOSC-synergy/ssh-oidc</a:t>
            </a:r>
            <a:endParaRPr lang="en-ES" dirty="0"/>
          </a:p>
        </p:txBody>
      </p:sp>
      <p:sp>
        <p:nvSpPr>
          <p:cNvPr id="28" name="Content Placeholder 6">
            <a:extLst>
              <a:ext uri="{FF2B5EF4-FFF2-40B4-BE49-F238E27FC236}">
                <a16:creationId xmlns:a16="http://schemas.microsoft.com/office/drawing/2014/main" id="{5EDBD6D1-EF88-23D6-4ACD-ADBC15DA1873}"/>
              </a:ext>
            </a:extLst>
          </p:cNvPr>
          <p:cNvSpPr>
            <a:spLocks noGrp="1"/>
          </p:cNvSpPr>
          <p:nvPr>
            <p:ph idx="1"/>
          </p:nvPr>
        </p:nvSpPr>
        <p:spPr>
          <a:xfrm>
            <a:off x="350632" y="1146629"/>
            <a:ext cx="4957874" cy="3900579"/>
          </a:xfrm>
        </p:spPr>
        <p:txBody>
          <a:bodyPr>
            <a:normAutofit/>
          </a:bodyPr>
          <a:lstStyle/>
          <a:p>
            <a:r>
              <a:rPr lang="en-GB" sz="1800" dirty="0" err="1"/>
              <a:t>ssh-oidc</a:t>
            </a:r>
            <a:r>
              <a:rPr lang="en-GB" sz="1800" dirty="0"/>
              <a:t>: use </a:t>
            </a:r>
            <a:r>
              <a:rPr lang="en-GB" sz="1800" dirty="0" err="1"/>
              <a:t>ssh</a:t>
            </a:r>
            <a:r>
              <a:rPr lang="en-GB" sz="1800" dirty="0"/>
              <a:t> with OIDC access tokens</a:t>
            </a:r>
          </a:p>
          <a:p>
            <a:pPr marL="285750" lvl="5" indent="-285750">
              <a:buFont typeface="Arial" panose="020B0604020202020204" pitchFamily="34" charset="0"/>
              <a:buChar char="•"/>
            </a:pPr>
            <a:r>
              <a:rPr lang="en-GB" sz="1800" dirty="0"/>
              <a:t>Login to HPC (and VMs) with existing AAI</a:t>
            </a:r>
          </a:p>
          <a:p>
            <a:pPr marL="285750" lvl="1" indent="-285750">
              <a:buFont typeface="Arial" panose="020B0604020202020204" pitchFamily="34" charset="0"/>
              <a:buChar char="•"/>
            </a:pPr>
            <a:r>
              <a:rPr lang="en-GB" sz="1800" dirty="0"/>
              <a:t>Don’t modify </a:t>
            </a:r>
            <a:r>
              <a:rPr lang="en-GB" sz="1800" dirty="0" err="1"/>
              <a:t>ssh</a:t>
            </a:r>
            <a:r>
              <a:rPr lang="en-GB" sz="1800" dirty="0"/>
              <a:t> or </a:t>
            </a:r>
            <a:r>
              <a:rPr lang="en-GB" sz="1800" dirty="0" err="1"/>
              <a:t>sshd</a:t>
            </a:r>
            <a:endParaRPr lang="en-GB" sz="1800" dirty="0"/>
          </a:p>
          <a:p>
            <a:pPr marL="285750" lvl="1" indent="-285750">
              <a:buFont typeface="Arial" panose="020B0604020202020204" pitchFamily="34" charset="0"/>
              <a:buChar char="•"/>
            </a:pPr>
            <a:r>
              <a:rPr lang="en-GB" sz="1800" dirty="0"/>
              <a:t>Architecture discussed (and approved) by security experts </a:t>
            </a:r>
          </a:p>
          <a:p>
            <a:pPr lvl="1"/>
            <a:endParaRPr lang="en-GB" sz="1800" dirty="0"/>
          </a:p>
          <a:p>
            <a:r>
              <a:rPr lang="en-GB" sz="1800" dirty="0"/>
              <a:t>Straightforward authorisation model</a:t>
            </a:r>
          </a:p>
          <a:p>
            <a:pPr marL="285750" lvl="7" indent="-285750">
              <a:buFont typeface="Arial" panose="020B0604020202020204" pitchFamily="34" charset="0"/>
              <a:buChar char="•"/>
            </a:pPr>
            <a:r>
              <a:rPr lang="en-GB" sz="1800" dirty="0"/>
              <a:t>Allow members of supported Virtual or  individual users</a:t>
            </a:r>
          </a:p>
          <a:p>
            <a:pPr marL="285750" lvl="7" indent="-285750">
              <a:buFont typeface="Arial" panose="020B0604020202020204" pitchFamily="34" charset="0"/>
              <a:buChar char="•"/>
            </a:pPr>
            <a:r>
              <a:rPr lang="en-GB" sz="1800" dirty="0"/>
              <a:t>Automatic user creation available</a:t>
            </a:r>
          </a:p>
          <a:p>
            <a:pPr marL="285750" lvl="7" indent="-285750">
              <a:buFont typeface="Arial" panose="020B0604020202020204" pitchFamily="34" charset="0"/>
              <a:buChar char="•"/>
            </a:pPr>
            <a:r>
              <a:rPr lang="en-GB" sz="1800" dirty="0"/>
              <a:t>VOs are mapped to Unix Groups</a:t>
            </a:r>
          </a:p>
          <a:p>
            <a:pPr lvl="7"/>
            <a:endParaRPr lang="en-GB" sz="1800" dirty="0"/>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800" dirty="0"/>
              <a:t>No need for user passwords or </a:t>
            </a:r>
            <a:r>
              <a:rPr lang="en-GB" sz="1800" dirty="0" err="1"/>
              <a:t>ssh</a:t>
            </a:r>
            <a:r>
              <a:rPr lang="en-GB" sz="1800" dirty="0"/>
              <a:t> keys</a:t>
            </a:r>
          </a:p>
          <a:p>
            <a:endParaRPr lang="en-ES" sz="1800" dirty="0"/>
          </a:p>
        </p:txBody>
      </p:sp>
      <p:sp>
        <p:nvSpPr>
          <p:cNvPr id="7" name="Date Placeholder 6">
            <a:extLst>
              <a:ext uri="{FF2B5EF4-FFF2-40B4-BE49-F238E27FC236}">
                <a16:creationId xmlns:a16="http://schemas.microsoft.com/office/drawing/2014/main" id="{F7CCB01D-494E-14AA-FE63-5A226428E009}"/>
              </a:ext>
            </a:extLst>
          </p:cNvPr>
          <p:cNvSpPr>
            <a:spLocks noGrp="1"/>
          </p:cNvSpPr>
          <p:nvPr>
            <p:ph type="dt" sz="half" idx="10"/>
          </p:nvPr>
        </p:nvSpPr>
        <p:spPr/>
        <p:txBody>
          <a:bodyPr/>
          <a:lstStyle/>
          <a:p>
            <a:r>
              <a:rPr lang="es-ES_tradnl"/>
              <a:t>21/9/2022</a:t>
            </a:r>
            <a:endParaRPr lang="en-GB" dirty="0"/>
          </a:p>
        </p:txBody>
      </p:sp>
    </p:spTree>
    <p:extLst>
      <p:ext uri="{BB962C8B-B14F-4D97-AF65-F5344CB8AC3E}">
        <p14:creationId xmlns:p14="http://schemas.microsoft.com/office/powerpoint/2010/main" val="2819120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4" name="Google Shape;74;gb5b6ab0061_0_10"/>
          <p:cNvSpPr txBox="1">
            <a:spLocks noGrp="1"/>
          </p:cNvSpPr>
          <p:nvPr>
            <p:ph type="title"/>
          </p:nvPr>
        </p:nvSpPr>
        <p:spPr>
          <a:xfrm>
            <a:off x="1147156" y="169145"/>
            <a:ext cx="6160821" cy="341700"/>
          </a:xfrm>
          <a:prstGeom prst="rect">
            <a:avLst/>
          </a:prstGeom>
        </p:spPr>
        <p:txBody>
          <a:bodyPr spcFirstLastPara="1" wrap="square" lIns="91425" tIns="45700" rIns="91425" bIns="45700" anchor="t" anchorCtr="0">
            <a:noAutofit/>
          </a:bodyPr>
          <a:lstStyle/>
          <a:p>
            <a:pPr lvl="0"/>
            <a:r>
              <a:rPr lang="en-GB" sz="2400" dirty="0">
                <a:solidFill>
                  <a:srgbClr val="1A60A6"/>
                </a:solidFill>
                <a:ea typeface="ＭＳ Ｐゴシック" charset="0"/>
                <a:cs typeface="ＭＳ Ｐゴシック" charset="0"/>
              </a:rPr>
              <a:t>ENES HPC pilot</a:t>
            </a:r>
            <a:br>
              <a:rPr lang="en-GB" sz="2400" dirty="0">
                <a:solidFill>
                  <a:srgbClr val="1A60A6"/>
                </a:solidFill>
                <a:ea typeface="ＭＳ Ｐゴシック" charset="0"/>
                <a:cs typeface="ＭＳ Ｐゴシック" charset="0"/>
              </a:rPr>
            </a:br>
            <a:endParaRPr dirty="0"/>
          </a:p>
        </p:txBody>
      </p:sp>
      <p:sp>
        <p:nvSpPr>
          <p:cNvPr id="75" name="Google Shape;75;gb5b6ab0061_0_10"/>
          <p:cNvSpPr txBox="1">
            <a:spLocks noGrp="1"/>
          </p:cNvSpPr>
          <p:nvPr>
            <p:ph type="subTitle" idx="1"/>
          </p:nvPr>
        </p:nvSpPr>
        <p:spPr>
          <a:xfrm>
            <a:off x="1147156" y="371178"/>
            <a:ext cx="6510944" cy="369300"/>
          </a:xfrm>
          <a:prstGeom prst="rect">
            <a:avLst/>
          </a:prstGeom>
        </p:spPr>
        <p:txBody>
          <a:bodyPr spcFirstLastPara="1" wrap="square" lIns="91425" tIns="45700" rIns="91425" bIns="45700" anchor="t" anchorCtr="0">
            <a:noAutofit/>
          </a:bodyPr>
          <a:lstStyle/>
          <a:p>
            <a:pPr lvl="0"/>
            <a:r>
              <a:rPr lang="en-GB" dirty="0"/>
              <a:t>Portability on HPC infrastructures</a:t>
            </a:r>
            <a:endParaRPr dirty="0"/>
          </a:p>
        </p:txBody>
      </p:sp>
      <p:sp>
        <p:nvSpPr>
          <p:cNvPr id="5" name="Content Placeholder 2">
            <a:extLst>
              <a:ext uri="{FF2B5EF4-FFF2-40B4-BE49-F238E27FC236}">
                <a16:creationId xmlns:a16="http://schemas.microsoft.com/office/drawing/2014/main" id="{098FBE48-7665-4D9C-F412-B1EF11151D58}"/>
              </a:ext>
            </a:extLst>
          </p:cNvPr>
          <p:cNvSpPr txBox="1">
            <a:spLocks/>
          </p:cNvSpPr>
          <p:nvPr/>
        </p:nvSpPr>
        <p:spPr>
          <a:xfrm>
            <a:off x="250825" y="858984"/>
            <a:ext cx="4774329" cy="3692380"/>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pPr marL="285750" indent="-285750" algn="just" defTabSz="1219170">
              <a:lnSpc>
                <a:spcPct val="110000"/>
              </a:lnSpc>
              <a:spcBef>
                <a:spcPts val="0"/>
              </a:spcBef>
              <a:spcAft>
                <a:spcPts val="600"/>
              </a:spcAft>
              <a:buClr>
                <a:srgbClr val="1A60A6"/>
              </a:buClr>
              <a:buSzPct val="100000"/>
              <a:buFont typeface="Wingdings" pitchFamily="2" charset="2"/>
              <a:buChar char="§"/>
            </a:pPr>
            <a:r>
              <a:rPr lang="en-GB" sz="1300" kern="0" dirty="0">
                <a:solidFill>
                  <a:schemeClr val="tx1"/>
                </a:solidFill>
                <a:latin typeface="+mn-lt"/>
                <a:cs typeface="Calibri" panose="020F0502020204030204" pitchFamily="34" charset="0"/>
              </a:rPr>
              <a:t>The </a:t>
            </a:r>
            <a:r>
              <a:rPr lang="en-GB" sz="1300" b="1" kern="0" dirty="0">
                <a:solidFill>
                  <a:schemeClr val="accent2"/>
                </a:solidFill>
                <a:latin typeface="+mn-lt"/>
                <a:cs typeface="Calibri" panose="020F0502020204030204" pitchFamily="34" charset="0"/>
              </a:rPr>
              <a:t>ENES HPC pilot</a:t>
            </a:r>
            <a:r>
              <a:rPr lang="en-GB" sz="1300" kern="0" dirty="0">
                <a:solidFill>
                  <a:schemeClr val="accent2"/>
                </a:solidFill>
                <a:latin typeface="+mn-lt"/>
                <a:cs typeface="Calibri" panose="020F0502020204030204" pitchFamily="34" charset="0"/>
              </a:rPr>
              <a:t> </a:t>
            </a:r>
            <a:r>
              <a:rPr lang="en-GB" sz="1300" kern="0" dirty="0">
                <a:solidFill>
                  <a:schemeClr val="tx1"/>
                </a:solidFill>
                <a:latin typeface="+mn-lt"/>
                <a:cs typeface="Calibri" panose="020F0502020204030204" pitchFamily="34" charset="0"/>
              </a:rPr>
              <a:t>aims to address services and usage scenarios relevant to the </a:t>
            </a:r>
            <a:r>
              <a:rPr lang="en-GB" sz="1300" b="1" kern="0" dirty="0">
                <a:solidFill>
                  <a:schemeClr val="tx1"/>
                </a:solidFill>
                <a:latin typeface="+mn-lt"/>
                <a:cs typeface="Calibri" panose="020F0502020204030204" pitchFamily="34" charset="0"/>
              </a:rPr>
              <a:t>European Network for Earth System modelling </a:t>
            </a:r>
            <a:r>
              <a:rPr lang="en-GB" sz="1300" kern="0" dirty="0">
                <a:solidFill>
                  <a:schemeClr val="tx1"/>
                </a:solidFill>
                <a:latin typeface="+mn-lt"/>
                <a:cs typeface="Calibri" panose="020F0502020204030204" pitchFamily="34" charset="0"/>
              </a:rPr>
              <a:t>(ENES) community</a:t>
            </a:r>
          </a:p>
          <a:p>
            <a:pPr marL="285750" indent="-285750" algn="just" defTabSz="1219170">
              <a:lnSpc>
                <a:spcPct val="110000"/>
              </a:lnSpc>
              <a:spcBef>
                <a:spcPts val="0"/>
              </a:spcBef>
              <a:spcAft>
                <a:spcPts val="600"/>
              </a:spcAft>
              <a:buClr>
                <a:srgbClr val="1A60A6"/>
              </a:buClr>
              <a:buSzPct val="100000"/>
              <a:buFont typeface="Wingdings" pitchFamily="2" charset="2"/>
              <a:buChar char="§"/>
            </a:pPr>
            <a:r>
              <a:rPr lang="en-GB" sz="1300" kern="0" dirty="0">
                <a:solidFill>
                  <a:schemeClr val="tx1"/>
                </a:solidFill>
                <a:latin typeface="+mn-lt"/>
                <a:cs typeface="Calibri" panose="020F0502020204030204" pitchFamily="34" charset="0"/>
              </a:rPr>
              <a:t>Use of </a:t>
            </a:r>
            <a:r>
              <a:rPr lang="en-GB" sz="1300" b="1" kern="0" dirty="0">
                <a:solidFill>
                  <a:schemeClr val="tx1"/>
                </a:solidFill>
                <a:latin typeface="+mn-lt"/>
                <a:cs typeface="Calibri" panose="020F0502020204030204" pitchFamily="34" charset="0"/>
              </a:rPr>
              <a:t>containers</a:t>
            </a:r>
            <a:r>
              <a:rPr lang="en-GB" sz="1300" kern="0" dirty="0">
                <a:solidFill>
                  <a:schemeClr val="tx1"/>
                </a:solidFill>
                <a:latin typeface="+mn-lt"/>
                <a:cs typeface="Calibri" panose="020F0502020204030204" pitchFamily="34" charset="0"/>
              </a:rPr>
              <a:t> as a layer to enhance </a:t>
            </a:r>
            <a:r>
              <a:rPr lang="en-GB" sz="1300" b="1" kern="0" dirty="0">
                <a:solidFill>
                  <a:schemeClr val="accent2"/>
                </a:solidFill>
                <a:latin typeface="+mn-lt"/>
                <a:cs typeface="Calibri" panose="020F0502020204030204" pitchFamily="34" charset="0"/>
              </a:rPr>
              <a:t>HPDA applications</a:t>
            </a:r>
            <a:r>
              <a:rPr lang="en-GB" sz="1300" b="1" kern="0" dirty="0">
                <a:solidFill>
                  <a:schemeClr val="tx1"/>
                </a:solidFill>
                <a:latin typeface="+mn-lt"/>
                <a:cs typeface="Calibri" panose="020F0502020204030204" pitchFamily="34" charset="0"/>
              </a:rPr>
              <a:t> </a:t>
            </a:r>
            <a:r>
              <a:rPr lang="en-GB" sz="1300" kern="0" dirty="0">
                <a:solidFill>
                  <a:schemeClr val="tx1"/>
                </a:solidFill>
                <a:latin typeface="+mn-lt"/>
                <a:cs typeface="Calibri" panose="020F0502020204030204" pitchFamily="34" charset="0"/>
              </a:rPr>
              <a:t>portability and usage across different infrastructures:</a:t>
            </a:r>
          </a:p>
          <a:p>
            <a:pPr marL="581025" lvl="1" indent="-209550" algn="just" defTabSz="1219170">
              <a:lnSpc>
                <a:spcPct val="110000"/>
              </a:lnSpc>
              <a:spcBef>
                <a:spcPts val="0"/>
              </a:spcBef>
              <a:spcAft>
                <a:spcPts val="600"/>
              </a:spcAft>
              <a:buClr>
                <a:srgbClr val="1A60A6"/>
              </a:buClr>
              <a:buSzPct val="100000"/>
              <a:buFont typeface="Arial" panose="020B0604020202020204" pitchFamily="34" charset="0"/>
              <a:buChar char="•"/>
            </a:pPr>
            <a:r>
              <a:rPr lang="en-GB" sz="1300" b="1" kern="0" dirty="0">
                <a:solidFill>
                  <a:schemeClr val="tx1"/>
                </a:solidFill>
                <a:latin typeface="+mn-lt"/>
                <a:cs typeface="Calibri" panose="020F0502020204030204" pitchFamily="34" charset="0"/>
              </a:rPr>
              <a:t>easy</a:t>
            </a:r>
            <a:r>
              <a:rPr lang="en-GB" sz="1300" kern="0" dirty="0">
                <a:solidFill>
                  <a:schemeClr val="tx1"/>
                </a:solidFill>
                <a:latin typeface="+mn-lt"/>
                <a:cs typeface="Calibri" panose="020F0502020204030204" pitchFamily="34" charset="0"/>
              </a:rPr>
              <a:t> and </a:t>
            </a:r>
            <a:r>
              <a:rPr lang="en-GB" sz="1300" b="1" kern="0" dirty="0">
                <a:solidFill>
                  <a:schemeClr val="tx1"/>
                </a:solidFill>
                <a:latin typeface="+mn-lt"/>
                <a:cs typeface="Calibri" panose="020F0502020204030204" pitchFamily="34" charset="0"/>
              </a:rPr>
              <a:t>transparent</a:t>
            </a:r>
            <a:r>
              <a:rPr lang="en-GB" sz="1300" kern="0" dirty="0">
                <a:solidFill>
                  <a:schemeClr val="tx1"/>
                </a:solidFill>
                <a:latin typeface="+mn-lt"/>
                <a:cs typeface="Calibri" panose="020F0502020204030204" pitchFamily="34" charset="0"/>
              </a:rPr>
              <a:t> portability and deployment of the Ophidia framework on </a:t>
            </a:r>
            <a:r>
              <a:rPr lang="en-GB" sz="1300" b="1" kern="0" dirty="0">
                <a:solidFill>
                  <a:schemeClr val="tx1"/>
                </a:solidFill>
                <a:latin typeface="+mn-lt"/>
                <a:cs typeface="Calibri" panose="020F0502020204030204" pitchFamily="34" charset="0"/>
              </a:rPr>
              <a:t>HPC</a:t>
            </a:r>
            <a:r>
              <a:rPr lang="en-GB" sz="1300" kern="0" dirty="0">
                <a:solidFill>
                  <a:schemeClr val="tx1"/>
                </a:solidFill>
                <a:latin typeface="+mn-lt"/>
                <a:cs typeface="Calibri" panose="020F0502020204030204" pitchFamily="34" charset="0"/>
              </a:rPr>
              <a:t> (Singularity and </a:t>
            </a:r>
            <a:r>
              <a:rPr lang="en-GB" sz="1300" kern="0" dirty="0" err="1">
                <a:solidFill>
                  <a:schemeClr val="tx1"/>
                </a:solidFill>
                <a:latin typeface="+mn-lt"/>
                <a:cs typeface="Calibri" panose="020F0502020204030204" pitchFamily="34" charset="0"/>
              </a:rPr>
              <a:t>udocker</a:t>
            </a:r>
            <a:r>
              <a:rPr lang="en-GB" sz="1300" kern="0" dirty="0">
                <a:solidFill>
                  <a:schemeClr val="tx1"/>
                </a:solidFill>
                <a:latin typeface="+mn-lt"/>
                <a:cs typeface="Calibri" panose="020F0502020204030204" pitchFamily="34" charset="0"/>
              </a:rPr>
              <a:t>) and </a:t>
            </a:r>
            <a:r>
              <a:rPr lang="en-GB" sz="1300" b="1" kern="0" dirty="0">
                <a:solidFill>
                  <a:schemeClr val="tx1"/>
                </a:solidFill>
                <a:latin typeface="+mn-lt"/>
                <a:cs typeface="Calibri" panose="020F0502020204030204" pitchFamily="34" charset="0"/>
              </a:rPr>
              <a:t>Cloud</a:t>
            </a:r>
            <a:r>
              <a:rPr lang="en-GB" sz="1300" kern="0" dirty="0">
                <a:solidFill>
                  <a:schemeClr val="tx1"/>
                </a:solidFill>
                <a:latin typeface="+mn-lt"/>
                <a:cs typeface="Calibri" panose="020F0502020204030204" pitchFamily="34" charset="0"/>
              </a:rPr>
              <a:t> (Docker)</a:t>
            </a:r>
          </a:p>
          <a:p>
            <a:pPr marL="581025" lvl="1" indent="-209550" algn="just" defTabSz="1219170">
              <a:lnSpc>
                <a:spcPct val="110000"/>
              </a:lnSpc>
              <a:spcBef>
                <a:spcPts val="0"/>
              </a:spcBef>
              <a:spcAft>
                <a:spcPts val="600"/>
              </a:spcAft>
              <a:buClr>
                <a:srgbClr val="1A60A6"/>
              </a:buClr>
              <a:buSzPct val="100000"/>
              <a:buFont typeface="Arial" panose="020B0604020202020204" pitchFamily="34" charset="0"/>
              <a:buChar char="•"/>
            </a:pPr>
            <a:r>
              <a:rPr lang="en-GB" sz="1300" kern="0" dirty="0">
                <a:solidFill>
                  <a:schemeClr val="tx1"/>
                </a:solidFill>
                <a:latin typeface="+mn-lt"/>
                <a:cs typeface="Calibri" panose="020F0502020204030204" pitchFamily="34" charset="0"/>
              </a:rPr>
              <a:t>ready-to-use </a:t>
            </a:r>
            <a:r>
              <a:rPr lang="en-GB" sz="1300" b="1" kern="0" dirty="0">
                <a:solidFill>
                  <a:schemeClr val="tx1"/>
                </a:solidFill>
                <a:latin typeface="+mn-lt"/>
                <a:cs typeface="Calibri" panose="020F0502020204030204" pitchFamily="34" charset="0"/>
              </a:rPr>
              <a:t>integration</a:t>
            </a:r>
            <a:r>
              <a:rPr lang="en-GB" sz="1300" kern="0" dirty="0">
                <a:solidFill>
                  <a:schemeClr val="tx1"/>
                </a:solidFill>
                <a:latin typeface="+mn-lt"/>
                <a:cs typeface="Calibri" panose="020F0502020204030204" pitchFamily="34" charset="0"/>
              </a:rPr>
              <a:t> of the framework </a:t>
            </a:r>
            <a:r>
              <a:rPr lang="en-GB" sz="1300" b="1" kern="0" dirty="0">
                <a:solidFill>
                  <a:schemeClr val="tx1"/>
                </a:solidFill>
                <a:latin typeface="+mn-lt"/>
                <a:cs typeface="Calibri" panose="020F0502020204030204" pitchFamily="34" charset="0"/>
              </a:rPr>
              <a:t>computing</a:t>
            </a:r>
            <a:r>
              <a:rPr lang="en-GB" sz="1300" kern="0" dirty="0">
                <a:solidFill>
                  <a:schemeClr val="tx1"/>
                </a:solidFill>
                <a:latin typeface="+mn-lt"/>
                <a:cs typeface="Calibri" panose="020F0502020204030204" pitchFamily="34" charset="0"/>
              </a:rPr>
              <a:t> components and </a:t>
            </a:r>
            <a:r>
              <a:rPr lang="en-GB" sz="1300" b="1" kern="0" dirty="0">
                <a:solidFill>
                  <a:schemeClr val="tx1"/>
                </a:solidFill>
                <a:latin typeface="+mn-lt"/>
                <a:cs typeface="Calibri" panose="020F0502020204030204" pitchFamily="34" charset="0"/>
              </a:rPr>
              <a:t>high-level </a:t>
            </a:r>
            <a:r>
              <a:rPr lang="en-GB" sz="1300" kern="0" dirty="0">
                <a:solidFill>
                  <a:schemeClr val="tx1"/>
                </a:solidFill>
                <a:latin typeface="+mn-lt"/>
                <a:cs typeface="Calibri" panose="020F0502020204030204" pitchFamily="34" charset="0"/>
              </a:rPr>
              <a:t>software (</a:t>
            </a:r>
            <a:r>
              <a:rPr lang="en-GB" sz="1300" kern="0" dirty="0" err="1">
                <a:solidFill>
                  <a:schemeClr val="tx1"/>
                </a:solidFill>
                <a:latin typeface="+mn-lt"/>
                <a:cs typeface="Calibri" panose="020F0502020204030204" pitchFamily="34" charset="0"/>
              </a:rPr>
              <a:t>PyOphidia</a:t>
            </a:r>
            <a:r>
              <a:rPr lang="en-GB" sz="1300" kern="0" dirty="0">
                <a:solidFill>
                  <a:schemeClr val="tx1"/>
                </a:solidFill>
                <a:latin typeface="+mn-lt"/>
                <a:cs typeface="Calibri" panose="020F0502020204030204" pitchFamily="34" charset="0"/>
              </a:rPr>
              <a:t>, </a:t>
            </a:r>
            <a:r>
              <a:rPr lang="en-GB" sz="1300" kern="0" dirty="0" err="1">
                <a:solidFill>
                  <a:schemeClr val="tx1"/>
                </a:solidFill>
                <a:latin typeface="+mn-lt"/>
                <a:cs typeface="Calibri" panose="020F0502020204030204" pitchFamily="34" charset="0"/>
              </a:rPr>
              <a:t>Jupyter</a:t>
            </a:r>
            <a:r>
              <a:rPr lang="en-GB" sz="1300" kern="0" dirty="0">
                <a:solidFill>
                  <a:schemeClr val="tx1"/>
                </a:solidFill>
                <a:latin typeface="+mn-lt"/>
                <a:cs typeface="Calibri" panose="020F0502020204030204" pitchFamily="34" charset="0"/>
              </a:rPr>
              <a:t>, visualization libraries) for user </a:t>
            </a:r>
            <a:r>
              <a:rPr lang="en-GB" sz="1300" b="1" kern="0" dirty="0">
                <a:solidFill>
                  <a:schemeClr val="tx1"/>
                </a:solidFill>
                <a:latin typeface="+mn-lt"/>
                <a:cs typeface="Calibri" panose="020F0502020204030204" pitchFamily="34" charset="0"/>
              </a:rPr>
              <a:t>productivity</a:t>
            </a:r>
          </a:p>
          <a:p>
            <a:pPr marL="581025" lvl="1" indent="-209550" algn="just" defTabSz="1219170">
              <a:lnSpc>
                <a:spcPct val="110000"/>
              </a:lnSpc>
              <a:spcBef>
                <a:spcPts val="0"/>
              </a:spcBef>
              <a:spcAft>
                <a:spcPts val="600"/>
              </a:spcAft>
              <a:buClr>
                <a:srgbClr val="1A60A6"/>
              </a:buClr>
              <a:buSzPct val="100000"/>
              <a:buFont typeface="Arial" panose="020B0604020202020204" pitchFamily="34" charset="0"/>
              <a:buChar char="•"/>
            </a:pPr>
            <a:r>
              <a:rPr lang="en-GB" sz="1300" dirty="0">
                <a:solidFill>
                  <a:schemeClr val="tx1"/>
                </a:solidFill>
                <a:latin typeface="+mn-lt"/>
                <a:cs typeface="Calibri" panose="020F0502020204030204" pitchFamily="34" charset="0"/>
              </a:rPr>
              <a:t>execution of container-based </a:t>
            </a:r>
            <a:r>
              <a:rPr lang="en-GB" sz="1300" b="1" dirty="0">
                <a:solidFill>
                  <a:schemeClr val="tx1"/>
                </a:solidFill>
                <a:latin typeface="+mn-lt"/>
                <a:cs typeface="Calibri" panose="020F0502020204030204" pitchFamily="34" charset="0"/>
              </a:rPr>
              <a:t>climate data analytics </a:t>
            </a:r>
            <a:r>
              <a:rPr lang="en-GB" sz="1300" dirty="0">
                <a:solidFill>
                  <a:schemeClr val="tx1"/>
                </a:solidFill>
                <a:latin typeface="+mn-lt"/>
                <a:cs typeface="Calibri" panose="020F0502020204030204" pitchFamily="34" charset="0"/>
              </a:rPr>
              <a:t>and </a:t>
            </a:r>
            <a:r>
              <a:rPr lang="en-GB" sz="1300" b="1" dirty="0">
                <a:solidFill>
                  <a:schemeClr val="tx1"/>
                </a:solidFill>
                <a:latin typeface="+mn-lt"/>
                <a:cs typeface="Calibri" panose="020F0502020204030204" pitchFamily="34" charset="0"/>
              </a:rPr>
              <a:t>visualization</a:t>
            </a:r>
            <a:r>
              <a:rPr lang="en-GB" sz="1300" dirty="0">
                <a:solidFill>
                  <a:schemeClr val="tx1"/>
                </a:solidFill>
                <a:latin typeface="+mn-lt"/>
                <a:cs typeface="Calibri" panose="020F0502020204030204" pitchFamily="34" charset="0"/>
              </a:rPr>
              <a:t> jobs on </a:t>
            </a:r>
            <a:r>
              <a:rPr lang="en-GB" sz="1300" b="1" dirty="0">
                <a:solidFill>
                  <a:schemeClr val="tx1"/>
                </a:solidFill>
                <a:latin typeface="+mn-lt"/>
                <a:cs typeface="Calibri" panose="020F0502020204030204" pitchFamily="34" charset="0"/>
              </a:rPr>
              <a:t>HPC</a:t>
            </a:r>
            <a:endParaRPr lang="en-GB" sz="1300" b="1" kern="0" dirty="0">
              <a:solidFill>
                <a:schemeClr val="tx1"/>
              </a:solidFill>
              <a:latin typeface="+mn-lt"/>
              <a:cs typeface="Calibri" panose="020F0502020204030204" pitchFamily="34" charset="0"/>
            </a:endParaRPr>
          </a:p>
          <a:p>
            <a:pPr marL="285750" indent="-285750" algn="just" defTabSz="1219170">
              <a:lnSpc>
                <a:spcPct val="110000"/>
              </a:lnSpc>
              <a:spcBef>
                <a:spcPts val="0"/>
              </a:spcBef>
              <a:spcAft>
                <a:spcPts val="600"/>
              </a:spcAft>
              <a:buClr>
                <a:srgbClr val="1A60A6"/>
              </a:buClr>
              <a:buSzPct val="100000"/>
              <a:buFont typeface="Wingdings" pitchFamily="2" charset="2"/>
              <a:buChar char="§"/>
            </a:pPr>
            <a:r>
              <a:rPr lang="en-GB" sz="1300" kern="0" dirty="0">
                <a:solidFill>
                  <a:schemeClr val="tx1"/>
                </a:solidFill>
                <a:latin typeface="+mn-lt"/>
                <a:ea typeface="MS PGothic" charset="0"/>
                <a:cs typeface="Calibri" panose="020F0502020204030204" pitchFamily="34" charset="0"/>
              </a:rPr>
              <a:t>Leading to novel service models: </a:t>
            </a:r>
            <a:r>
              <a:rPr lang="en-GB" sz="1300" b="1" kern="0" dirty="0">
                <a:solidFill>
                  <a:schemeClr val="accent2"/>
                </a:solidFill>
                <a:latin typeface="+mn-lt"/>
                <a:ea typeface="MS PGothic" charset="0"/>
                <a:cs typeface="Calibri" panose="020F0502020204030204" pitchFamily="34" charset="0"/>
              </a:rPr>
              <a:t>HPDA as a Service</a:t>
            </a:r>
            <a:endParaRPr lang="en-GB" sz="1300" kern="0" dirty="0">
              <a:solidFill>
                <a:schemeClr val="accent2"/>
              </a:solidFill>
              <a:latin typeface="+mn-lt"/>
              <a:ea typeface="MS PGothic" charset="0"/>
              <a:cs typeface="Calibri" panose="020F0502020204030204" pitchFamily="34" charset="0"/>
            </a:endParaRPr>
          </a:p>
        </p:txBody>
      </p:sp>
      <p:pic>
        <p:nvPicPr>
          <p:cNvPr id="34" name="Immagine 33">
            <a:extLst>
              <a:ext uri="{FF2B5EF4-FFF2-40B4-BE49-F238E27FC236}">
                <a16:creationId xmlns:a16="http://schemas.microsoft.com/office/drawing/2014/main" id="{DA1382FB-4AD8-ACC0-E581-F99FC19C86A8}"/>
              </a:ext>
            </a:extLst>
          </p:cNvPr>
          <p:cNvPicPr>
            <a:picLocks noChangeAspect="1"/>
          </p:cNvPicPr>
          <p:nvPr/>
        </p:nvPicPr>
        <p:blipFill>
          <a:blip r:embed="rId3"/>
          <a:stretch>
            <a:fillRect/>
          </a:stretch>
        </p:blipFill>
        <p:spPr>
          <a:xfrm>
            <a:off x="5352291" y="1007841"/>
            <a:ext cx="3308412" cy="339466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itle 7">
            <a:extLst>
              <a:ext uri="{FF2B5EF4-FFF2-40B4-BE49-F238E27FC236}">
                <a16:creationId xmlns:a16="http://schemas.microsoft.com/office/drawing/2014/main" id="{18B6E902-3B56-0683-16BC-EF605F1DF9FA}"/>
              </a:ext>
            </a:extLst>
          </p:cNvPr>
          <p:cNvSpPr>
            <a:spLocks noGrp="1"/>
          </p:cNvSpPr>
          <p:nvPr>
            <p:ph type="subTitle" idx="13"/>
          </p:nvPr>
        </p:nvSpPr>
        <p:spPr/>
        <p:txBody>
          <a:bodyPr/>
          <a:lstStyle/>
          <a:p>
            <a:endParaRPr lang="en-ES"/>
          </a:p>
        </p:txBody>
      </p:sp>
      <p:sp>
        <p:nvSpPr>
          <p:cNvPr id="6" name="Title 5">
            <a:extLst>
              <a:ext uri="{FF2B5EF4-FFF2-40B4-BE49-F238E27FC236}">
                <a16:creationId xmlns:a16="http://schemas.microsoft.com/office/drawing/2014/main" id="{55725A6D-13BF-1BD6-99E2-C7D496364998}"/>
              </a:ext>
            </a:extLst>
          </p:cNvPr>
          <p:cNvSpPr>
            <a:spLocks noGrp="1"/>
          </p:cNvSpPr>
          <p:nvPr>
            <p:ph type="title"/>
          </p:nvPr>
        </p:nvSpPr>
        <p:spPr/>
        <p:txBody>
          <a:bodyPr/>
          <a:lstStyle/>
          <a:p>
            <a:r>
              <a:rPr lang="en-ES" dirty="0"/>
              <a:t>EGI Accelerated cloud</a:t>
            </a:r>
          </a:p>
        </p:txBody>
      </p:sp>
      <p:sp>
        <p:nvSpPr>
          <p:cNvPr id="7" name="Content Placeholder 6">
            <a:extLst>
              <a:ext uri="{FF2B5EF4-FFF2-40B4-BE49-F238E27FC236}">
                <a16:creationId xmlns:a16="http://schemas.microsoft.com/office/drawing/2014/main" id="{A0AB480D-75BF-0FFB-F5F2-06FDAA9192C8}"/>
              </a:ext>
            </a:extLst>
          </p:cNvPr>
          <p:cNvSpPr>
            <a:spLocks noGrp="1"/>
          </p:cNvSpPr>
          <p:nvPr>
            <p:ph idx="1"/>
          </p:nvPr>
        </p:nvSpPr>
        <p:spPr>
          <a:xfrm>
            <a:off x="347369" y="1154494"/>
            <a:ext cx="4942261" cy="3500609"/>
          </a:xfrm>
        </p:spPr>
        <p:txBody>
          <a:bodyPr>
            <a:normAutofit/>
          </a:bodyPr>
          <a:lstStyle/>
          <a:p>
            <a:r>
              <a:rPr lang="en-GB" sz="1700" b="1" dirty="0"/>
              <a:t>New service offer to be added to the EOSC Portal</a:t>
            </a:r>
          </a:p>
          <a:p>
            <a:endParaRPr lang="en-GB" sz="1700" dirty="0"/>
          </a:p>
          <a:p>
            <a:r>
              <a:rPr lang="en-GB" sz="1700" dirty="0">
                <a:solidFill>
                  <a:schemeClr val="tx1"/>
                </a:solidFill>
              </a:rPr>
              <a:t>Offer access to cloud IaaS infrastructures + HPC </a:t>
            </a:r>
          </a:p>
          <a:p>
            <a:endParaRPr lang="en-GB" sz="1700" dirty="0">
              <a:solidFill>
                <a:schemeClr val="tx1"/>
              </a:solidFill>
            </a:endParaRPr>
          </a:p>
          <a:p>
            <a:pPr marL="285750" indent="-285750">
              <a:buFont typeface="Arial" panose="020B0604020202020204" pitchFamily="34" charset="0"/>
              <a:buChar char="•"/>
            </a:pPr>
            <a:r>
              <a:rPr lang="en-GB" sz="1700" dirty="0">
                <a:solidFill>
                  <a:schemeClr val="tx1"/>
                </a:solidFill>
              </a:rPr>
              <a:t>Hosting long-running services as cloud VM, data transfer using cloud storage, spawning jobs to HPC as needed</a:t>
            </a:r>
          </a:p>
          <a:p>
            <a:endParaRPr lang="en-GB" sz="1700" dirty="0">
              <a:solidFill>
                <a:schemeClr val="tx1"/>
              </a:solidFill>
            </a:endParaRPr>
          </a:p>
          <a:p>
            <a:endParaRPr lang="en-GB" sz="1700" dirty="0">
              <a:solidFill>
                <a:schemeClr val="tx1"/>
              </a:solidFill>
            </a:endParaRPr>
          </a:p>
          <a:p>
            <a:r>
              <a:rPr lang="en-GB" sz="1700" dirty="0">
                <a:solidFill>
                  <a:schemeClr val="tx1"/>
                </a:solidFill>
              </a:rPr>
              <a:t>4 initial providers:</a:t>
            </a:r>
          </a:p>
          <a:p>
            <a:r>
              <a:rPr lang="en-GB" sz="1700" dirty="0">
                <a:solidFill>
                  <a:schemeClr val="tx1"/>
                </a:solidFill>
              </a:rPr>
              <a:t>LIP/INCD (PT), CESGA (ES), TUBITAK (TR), IICT-BAS (BG)</a:t>
            </a:r>
          </a:p>
          <a:p>
            <a:endParaRPr lang="en-GB" sz="1700" dirty="0"/>
          </a:p>
          <a:p>
            <a:endParaRPr lang="en-ES" dirty="0"/>
          </a:p>
        </p:txBody>
      </p:sp>
      <p:pic>
        <p:nvPicPr>
          <p:cNvPr id="10" name="Google Shape;338;p10" descr="Scientific and Technological Research Council of Turkey - Wikipedia">
            <a:extLst>
              <a:ext uri="{FF2B5EF4-FFF2-40B4-BE49-F238E27FC236}">
                <a16:creationId xmlns:a16="http://schemas.microsoft.com/office/drawing/2014/main" id="{E26B11DA-B229-1BB8-5936-7B1494802736}"/>
              </a:ext>
            </a:extLst>
          </p:cNvPr>
          <p:cNvPicPr preferRelativeResize="0"/>
          <p:nvPr/>
        </p:nvPicPr>
        <p:blipFill rotWithShape="1">
          <a:blip r:embed="rId2">
            <a:alphaModFix/>
          </a:blip>
          <a:srcRect/>
          <a:stretch/>
        </p:blipFill>
        <p:spPr>
          <a:xfrm>
            <a:off x="6164114" y="3893711"/>
            <a:ext cx="574813" cy="767406"/>
          </a:xfrm>
          <a:prstGeom prst="rect">
            <a:avLst/>
          </a:prstGeom>
          <a:noFill/>
          <a:ln>
            <a:noFill/>
          </a:ln>
        </p:spPr>
      </p:pic>
      <p:pic>
        <p:nvPicPr>
          <p:cNvPr id="11" name="Google Shape;339;p10" descr="CESGA Logo Vector (.EPS) Free Download">
            <a:extLst>
              <a:ext uri="{FF2B5EF4-FFF2-40B4-BE49-F238E27FC236}">
                <a16:creationId xmlns:a16="http://schemas.microsoft.com/office/drawing/2014/main" id="{2BC8F448-AA3B-67AE-69C4-338EE05B65AB}"/>
              </a:ext>
            </a:extLst>
          </p:cNvPr>
          <p:cNvPicPr preferRelativeResize="0"/>
          <p:nvPr/>
        </p:nvPicPr>
        <p:blipFill rotWithShape="1">
          <a:blip r:embed="rId3">
            <a:alphaModFix/>
          </a:blip>
          <a:srcRect/>
          <a:stretch/>
        </p:blipFill>
        <p:spPr>
          <a:xfrm>
            <a:off x="5844741" y="3289656"/>
            <a:ext cx="1004126" cy="411691"/>
          </a:xfrm>
          <a:prstGeom prst="rect">
            <a:avLst/>
          </a:prstGeom>
          <a:noFill/>
          <a:ln>
            <a:noFill/>
          </a:ln>
        </p:spPr>
      </p:pic>
      <p:pic>
        <p:nvPicPr>
          <p:cNvPr id="12" name="Google Shape;340;p10" descr="Institute of Information and Communication Technologies - BAS">
            <a:extLst>
              <a:ext uri="{FF2B5EF4-FFF2-40B4-BE49-F238E27FC236}">
                <a16:creationId xmlns:a16="http://schemas.microsoft.com/office/drawing/2014/main" id="{5ADC988D-D64B-1C54-5820-8D7B1DA57E90}"/>
              </a:ext>
            </a:extLst>
          </p:cNvPr>
          <p:cNvPicPr preferRelativeResize="0"/>
          <p:nvPr/>
        </p:nvPicPr>
        <p:blipFill rotWithShape="1">
          <a:blip r:embed="rId4">
            <a:alphaModFix/>
          </a:blip>
          <a:srcRect/>
          <a:stretch/>
        </p:blipFill>
        <p:spPr>
          <a:xfrm>
            <a:off x="7146699" y="3989006"/>
            <a:ext cx="933688" cy="492528"/>
          </a:xfrm>
          <a:prstGeom prst="rect">
            <a:avLst/>
          </a:prstGeom>
          <a:noFill/>
          <a:ln>
            <a:noFill/>
          </a:ln>
        </p:spPr>
      </p:pic>
      <p:pic>
        <p:nvPicPr>
          <p:cNvPr id="13" name="Google Shape;341;p10" descr="LIP">
            <a:extLst>
              <a:ext uri="{FF2B5EF4-FFF2-40B4-BE49-F238E27FC236}">
                <a16:creationId xmlns:a16="http://schemas.microsoft.com/office/drawing/2014/main" id="{D7AA182B-7F92-2FAA-BEE4-CDA46690E89E}"/>
              </a:ext>
            </a:extLst>
          </p:cNvPr>
          <p:cNvPicPr preferRelativeResize="0"/>
          <p:nvPr/>
        </p:nvPicPr>
        <p:blipFill rotWithShape="1">
          <a:blip r:embed="rId5">
            <a:alphaModFix/>
          </a:blip>
          <a:srcRect/>
          <a:stretch/>
        </p:blipFill>
        <p:spPr>
          <a:xfrm>
            <a:off x="7386640" y="3320172"/>
            <a:ext cx="678473" cy="455617"/>
          </a:xfrm>
          <a:prstGeom prst="rect">
            <a:avLst/>
          </a:prstGeom>
          <a:noFill/>
          <a:ln>
            <a:noFill/>
          </a:ln>
        </p:spPr>
      </p:pic>
      <p:pic>
        <p:nvPicPr>
          <p:cNvPr id="2" name="Picture 1">
            <a:extLst>
              <a:ext uri="{FF2B5EF4-FFF2-40B4-BE49-F238E27FC236}">
                <a16:creationId xmlns:a16="http://schemas.microsoft.com/office/drawing/2014/main" id="{5CB4BF63-FD30-538C-B695-F1A7FC35A5A0}"/>
              </a:ext>
            </a:extLst>
          </p:cNvPr>
          <p:cNvPicPr>
            <a:picLocks noChangeAspect="1"/>
          </p:cNvPicPr>
          <p:nvPr/>
        </p:nvPicPr>
        <p:blipFill>
          <a:blip r:embed="rId6"/>
          <a:stretch>
            <a:fillRect/>
          </a:stretch>
        </p:blipFill>
        <p:spPr>
          <a:xfrm>
            <a:off x="5521025" y="1154494"/>
            <a:ext cx="3251349" cy="1616981"/>
          </a:xfrm>
          <a:prstGeom prst="rect">
            <a:avLst/>
          </a:prstGeom>
        </p:spPr>
      </p:pic>
      <p:sp>
        <p:nvSpPr>
          <p:cNvPr id="3" name="Cross 2">
            <a:extLst>
              <a:ext uri="{FF2B5EF4-FFF2-40B4-BE49-F238E27FC236}">
                <a16:creationId xmlns:a16="http://schemas.microsoft.com/office/drawing/2014/main" id="{EFC9CAC6-7771-ACE0-A044-53CCC37DE6F7}"/>
              </a:ext>
            </a:extLst>
          </p:cNvPr>
          <p:cNvSpPr/>
          <p:nvPr/>
        </p:nvSpPr>
        <p:spPr>
          <a:xfrm>
            <a:off x="6848867" y="2719083"/>
            <a:ext cx="537773" cy="492528"/>
          </a:xfrm>
          <a:prstGeom prst="plus">
            <a:avLst>
              <a:gd name="adj" fmla="val 4101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ES"/>
          </a:p>
        </p:txBody>
      </p:sp>
      <p:sp>
        <p:nvSpPr>
          <p:cNvPr id="4" name="Date Placeholder 3">
            <a:extLst>
              <a:ext uri="{FF2B5EF4-FFF2-40B4-BE49-F238E27FC236}">
                <a16:creationId xmlns:a16="http://schemas.microsoft.com/office/drawing/2014/main" id="{E04489C4-1353-DC4A-F559-83B07E98F6D8}"/>
              </a:ext>
            </a:extLst>
          </p:cNvPr>
          <p:cNvSpPr>
            <a:spLocks noGrp="1"/>
          </p:cNvSpPr>
          <p:nvPr>
            <p:ph type="dt" sz="half" idx="10"/>
          </p:nvPr>
        </p:nvSpPr>
        <p:spPr/>
        <p:txBody>
          <a:bodyPr/>
          <a:lstStyle/>
          <a:p>
            <a:r>
              <a:rPr lang="es-ES_tradnl"/>
              <a:t>21/9/2022</a:t>
            </a:r>
            <a:endParaRPr lang="en-GB" dirty="0"/>
          </a:p>
        </p:txBody>
      </p:sp>
      <p:sp>
        <p:nvSpPr>
          <p:cNvPr id="5" name="Footer Placeholder 4">
            <a:extLst>
              <a:ext uri="{FF2B5EF4-FFF2-40B4-BE49-F238E27FC236}">
                <a16:creationId xmlns:a16="http://schemas.microsoft.com/office/drawing/2014/main" id="{13C17FCA-8D8A-D997-4BC3-6F1FFB18D053}"/>
              </a:ext>
            </a:extLst>
          </p:cNvPr>
          <p:cNvSpPr>
            <a:spLocks noGrp="1"/>
          </p:cNvSpPr>
          <p:nvPr>
            <p:ph type="ftr" sz="quarter" idx="11"/>
          </p:nvPr>
        </p:nvSpPr>
        <p:spPr/>
        <p:txBody>
          <a:bodyPr/>
          <a:lstStyle/>
          <a:p>
            <a:r>
              <a:rPr lang="en-GB"/>
              <a:t>HPC in EGI-ACE</a:t>
            </a:r>
          </a:p>
        </p:txBody>
      </p:sp>
      <p:sp>
        <p:nvSpPr>
          <p:cNvPr id="9" name="Slide Number Placeholder 8">
            <a:extLst>
              <a:ext uri="{FF2B5EF4-FFF2-40B4-BE49-F238E27FC236}">
                <a16:creationId xmlns:a16="http://schemas.microsoft.com/office/drawing/2014/main" id="{3E6D54A6-D7B7-2EC6-759B-288B4575025E}"/>
              </a:ext>
            </a:extLst>
          </p:cNvPr>
          <p:cNvSpPr>
            <a:spLocks noGrp="1"/>
          </p:cNvSpPr>
          <p:nvPr>
            <p:ph type="sldNum" sz="quarter" idx="12"/>
          </p:nvPr>
        </p:nvSpPr>
        <p:spPr/>
        <p:txBody>
          <a:bodyPr/>
          <a:lstStyle/>
          <a:p>
            <a:fld id="{C2B6C6E1-372D-4C2B-A8DF-CC8B64996CFB}" type="slidenum">
              <a:rPr lang="en-GB" smtClean="0"/>
              <a:pPr/>
              <a:t>9</a:t>
            </a:fld>
            <a:endParaRPr lang="en-GB" dirty="0"/>
          </a:p>
        </p:txBody>
      </p:sp>
    </p:spTree>
    <p:extLst>
      <p:ext uri="{BB962C8B-B14F-4D97-AF65-F5344CB8AC3E}">
        <p14:creationId xmlns:p14="http://schemas.microsoft.com/office/powerpoint/2010/main" val="321711610"/>
      </p:ext>
    </p:extLst>
  </p:cSld>
  <p:clrMapOvr>
    <a:masterClrMapping/>
  </p:clrMapOvr>
</p:sld>
</file>

<file path=ppt/theme/theme1.xml><?xml version="1.0" encoding="utf-8"?>
<a:theme xmlns:a="http://schemas.openxmlformats.org/drawingml/2006/main" name="HOME">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CDA5B65C-89BA-5A47-ADD1-D08C4314CDC2}" vid="{11342A86-E45F-9F40-B616-7844F2CE8D07}"/>
    </a:ext>
  </a:extLst>
</a:theme>
</file>

<file path=ppt/theme/theme2.xml><?xml version="1.0" encoding="utf-8"?>
<a:theme xmlns:a="http://schemas.openxmlformats.org/drawingml/2006/main" name="CONTENT">
  <a:themeElements>
    <a:clrScheme name="Thème 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CDA5B65C-89BA-5A47-ADD1-D08C4314CDC2}" vid="{EF10590A-2D13-2942-970B-2D70D8E2E13F}"/>
    </a:ext>
  </a:extLst>
</a:theme>
</file>

<file path=ppt/theme/theme3.xml><?xml version="1.0" encoding="utf-8"?>
<a:theme xmlns:a="http://schemas.openxmlformats.org/drawingml/2006/main" name="EGI-ACE SECTOI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DA5B65C-89BA-5A47-ADD1-D08C4314CDC2}" vid="{56FFA3D5-9CDB-464D-A52B-ECDBECAA1DD7}"/>
    </a:ext>
  </a:extLst>
</a:theme>
</file>

<file path=ppt/theme/theme4.xml><?xml version="1.0" encoding="utf-8"?>
<a:theme xmlns:a="http://schemas.openxmlformats.org/drawingml/2006/main" name="EGI_ACE END">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DA5B65C-89BA-5A47-ADD1-D08C4314CDC2}" vid="{177F4655-8DB0-6E46-9D49-360A27E0CA9E}"/>
    </a:ext>
  </a:extLst>
</a:theme>
</file>

<file path=ppt/theme/theme5.xml><?xml version="1.0" encoding="utf-8"?>
<a:theme xmlns:a="http://schemas.openxmlformats.org/drawingml/2006/main"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HOME</Template>
  <TotalTime>4349</TotalTime>
  <Words>1468</Words>
  <Application>Microsoft Macintosh PowerPoint</Application>
  <PresentationFormat>On-screen Show (16:9)</PresentationFormat>
  <Paragraphs>203</Paragraphs>
  <Slides>17</Slides>
  <Notes>4</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17</vt:i4>
      </vt:variant>
    </vt:vector>
  </HeadingPairs>
  <TitlesOfParts>
    <vt:vector size="28" baseType="lpstr">
      <vt:lpstr>Arial</vt:lpstr>
      <vt:lpstr>Calibri</vt:lpstr>
      <vt:lpstr>Courier New</vt:lpstr>
      <vt:lpstr>DM Sans</vt:lpstr>
      <vt:lpstr>Lemon</vt:lpstr>
      <vt:lpstr>Noto Sans Symbols</vt:lpstr>
      <vt:lpstr>Wingdings</vt:lpstr>
      <vt:lpstr>HOME</vt:lpstr>
      <vt:lpstr>CONTENT</vt:lpstr>
      <vt:lpstr>EGI-ACE SECTOIN</vt:lpstr>
      <vt:lpstr>EGI_ACE END</vt:lpstr>
      <vt:lpstr>PowerPoint Presentation</vt:lpstr>
      <vt:lpstr>EGI-ACE</vt:lpstr>
      <vt:lpstr>Task 7.3 - HPC integration in EGI-ACE</vt:lpstr>
      <vt:lpstr>Pilots</vt:lpstr>
      <vt:lpstr>Integration scenarios</vt:lpstr>
      <vt:lpstr>HPC as a Service</vt:lpstr>
      <vt:lpstr>Access via ssh + federated identity</vt:lpstr>
      <vt:lpstr>ENES HPC pilot </vt:lpstr>
      <vt:lpstr>EGI Accelerated cloud</vt:lpstr>
      <vt:lpstr>Learn more</vt:lpstr>
      <vt:lpstr>HPC integration WG</vt:lpstr>
      <vt:lpstr>PowerPoint Presentation</vt:lpstr>
      <vt:lpstr>Challenges for HPDA in Climate Science</vt:lpstr>
      <vt:lpstr>HPC as a Service</vt:lpstr>
      <vt:lpstr>HPC as a Service</vt:lpstr>
      <vt:lpstr>HPC Integration – TUBITAK ULAKBIM</vt:lpstr>
      <vt:lpstr>HPC Integration - TUBITAK ULAKBIM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Enol Fernandez</dc:creator>
  <cp:lastModifiedBy>Enol Fernandez</cp:lastModifiedBy>
  <cp:revision>25</cp:revision>
  <dcterms:created xsi:type="dcterms:W3CDTF">2021-10-17T08:05:21Z</dcterms:created>
  <dcterms:modified xsi:type="dcterms:W3CDTF">2022-09-21T09:50:30Z</dcterms:modified>
</cp:coreProperties>
</file>