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60" r:id="rId3"/>
    <p:sldId id="257" r:id="rId4"/>
    <p:sldId id="259" r:id="rId5"/>
    <p:sldId id="261" r:id="rId6"/>
    <p:sldId id="263" r:id="rId7"/>
    <p:sldId id="262" r:id="rId8"/>
    <p:sldId id="264" r:id="rId9"/>
    <p:sldId id="266" r:id="rId10"/>
    <p:sldId id="268" r:id="rId11"/>
    <p:sldId id="267" r:id="rId12"/>
    <p:sldId id="269" r:id="rId13"/>
    <p:sldId id="270" r:id="rId14"/>
    <p:sldId id="265" r:id="rId15"/>
    <p:sldId id="258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84154"/>
  </p:normalViewPr>
  <p:slideViewPr>
    <p:cSldViewPr snapToGrid="0" snapToObjects="1">
      <p:cViewPr varScale="1">
        <p:scale>
          <a:sx n="104" d="100"/>
          <a:sy n="104" d="100"/>
        </p:scale>
        <p:origin x="23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3E5621-AE81-2249-AA2A-F7318BC7C43E}" type="doc">
      <dgm:prSet loTypeId="urn:microsoft.com/office/officeart/2005/8/layout/cycle4" loCatId="matri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2F1CD479-307A-C04B-A85A-40BBA742DB90}">
      <dgm:prSet custT="1"/>
      <dgm:spPr/>
      <dgm:t>
        <a:bodyPr/>
        <a:lstStyle/>
        <a:p>
          <a:r>
            <a:rPr lang="en-SI" sz="1600" b="0" i="0" dirty="0"/>
            <a:t>Semantic resources</a:t>
          </a:r>
          <a:endParaRPr lang="en-SI" sz="1600" dirty="0"/>
        </a:p>
      </dgm:t>
    </dgm:pt>
    <dgm:pt modelId="{EA2848E9-CD8B-DA44-AFA4-7765C9B62DF9}" type="parTrans" cxnId="{7F7F9BB2-EFB5-AF4A-88A1-DDA3EDEB97B8}">
      <dgm:prSet/>
      <dgm:spPr/>
      <dgm:t>
        <a:bodyPr/>
        <a:lstStyle/>
        <a:p>
          <a:endParaRPr lang="en-GB"/>
        </a:p>
      </dgm:t>
    </dgm:pt>
    <dgm:pt modelId="{21C786E7-4F51-2C4D-8850-EF9F22BA1524}" type="sibTrans" cxnId="{7F7F9BB2-EFB5-AF4A-88A1-DDA3EDEB97B8}">
      <dgm:prSet/>
      <dgm:spPr/>
      <dgm:t>
        <a:bodyPr/>
        <a:lstStyle/>
        <a:p>
          <a:endParaRPr lang="en-GB"/>
        </a:p>
      </dgm:t>
    </dgm:pt>
    <dgm:pt modelId="{A231073D-CADE-394F-8622-5A78247ED5F8}">
      <dgm:prSet custT="1"/>
      <dgm:spPr/>
      <dgm:t>
        <a:bodyPr/>
        <a:lstStyle/>
        <a:p>
          <a:r>
            <a:rPr lang="en-SI" sz="1400" b="0" i="0" dirty="0"/>
            <a:t>FNS Harmony ontology</a:t>
          </a:r>
          <a:endParaRPr lang="en-SI" sz="1400" dirty="0"/>
        </a:p>
      </dgm:t>
    </dgm:pt>
    <dgm:pt modelId="{C208C31B-FC8E-3243-B75A-11B00DF369EF}" type="parTrans" cxnId="{3554ADE3-DD35-7943-899A-FA223DBCDC13}">
      <dgm:prSet/>
      <dgm:spPr/>
      <dgm:t>
        <a:bodyPr/>
        <a:lstStyle/>
        <a:p>
          <a:endParaRPr lang="en-GB"/>
        </a:p>
      </dgm:t>
    </dgm:pt>
    <dgm:pt modelId="{264FC236-8E9C-EA49-BB69-AC80CA369AF6}" type="sibTrans" cxnId="{3554ADE3-DD35-7943-899A-FA223DBCDC13}">
      <dgm:prSet/>
      <dgm:spPr/>
      <dgm:t>
        <a:bodyPr/>
        <a:lstStyle/>
        <a:p>
          <a:endParaRPr lang="en-GB"/>
        </a:p>
      </dgm:t>
    </dgm:pt>
    <dgm:pt modelId="{0F84EA17-C020-F940-92EA-0E4C8E5B5A21}">
      <dgm:prSet custT="1"/>
      <dgm:spPr/>
      <dgm:t>
        <a:bodyPr/>
        <a:lstStyle/>
        <a:p>
          <a:r>
            <a:rPr lang="en-SI" sz="1400" b="0" i="0" dirty="0"/>
            <a:t>Knowledge graph (food-chemical-disease)</a:t>
          </a:r>
          <a:endParaRPr lang="en-SI" sz="1400" dirty="0"/>
        </a:p>
      </dgm:t>
    </dgm:pt>
    <dgm:pt modelId="{BA83AB6D-E277-D84D-9ED9-AAC4FF9EA466}" type="parTrans" cxnId="{455BA5B2-AD00-9748-B6FE-2AA0BEB9EA27}">
      <dgm:prSet/>
      <dgm:spPr/>
      <dgm:t>
        <a:bodyPr/>
        <a:lstStyle/>
        <a:p>
          <a:endParaRPr lang="en-GB"/>
        </a:p>
      </dgm:t>
    </dgm:pt>
    <dgm:pt modelId="{BA737DB0-9BAC-FF43-B682-0B6AEE18A5EE}" type="sibTrans" cxnId="{455BA5B2-AD00-9748-B6FE-2AA0BEB9EA27}">
      <dgm:prSet/>
      <dgm:spPr/>
      <dgm:t>
        <a:bodyPr/>
        <a:lstStyle/>
        <a:p>
          <a:endParaRPr lang="en-GB"/>
        </a:p>
      </dgm:t>
    </dgm:pt>
    <dgm:pt modelId="{E43C9583-CE57-2F43-A130-FC9E2485FD99}">
      <dgm:prSet custT="1"/>
      <dgm:spPr/>
      <dgm:t>
        <a:bodyPr/>
        <a:lstStyle/>
        <a:p>
          <a:r>
            <a:rPr lang="en-SI" sz="1600" b="0" i="0" dirty="0"/>
            <a:t>Methods</a:t>
          </a:r>
          <a:endParaRPr lang="en-SI" sz="1600" dirty="0"/>
        </a:p>
      </dgm:t>
    </dgm:pt>
    <dgm:pt modelId="{9DB64F55-334C-8B48-AEF6-8767E2C771E0}" type="parTrans" cxnId="{726C1213-3173-574C-A113-A4FA949B3429}">
      <dgm:prSet/>
      <dgm:spPr/>
      <dgm:t>
        <a:bodyPr/>
        <a:lstStyle/>
        <a:p>
          <a:endParaRPr lang="en-GB"/>
        </a:p>
      </dgm:t>
    </dgm:pt>
    <dgm:pt modelId="{174E6E0D-88EF-7247-B47C-534431B7BAAD}" type="sibTrans" cxnId="{726C1213-3173-574C-A113-A4FA949B3429}">
      <dgm:prSet/>
      <dgm:spPr/>
      <dgm:t>
        <a:bodyPr/>
        <a:lstStyle/>
        <a:p>
          <a:endParaRPr lang="en-GB"/>
        </a:p>
      </dgm:t>
    </dgm:pt>
    <dgm:pt modelId="{D62F918D-5898-004B-A92E-219A4DACDB2A}">
      <dgm:prSet custT="1"/>
      <dgm:spPr/>
      <dgm:t>
        <a:bodyPr/>
        <a:lstStyle/>
        <a:p>
          <a:r>
            <a:rPr lang="en-GB" sz="1250" b="0" i="0" dirty="0"/>
            <a:t>M</a:t>
          </a:r>
          <a:r>
            <a:rPr lang="en-SI" sz="1250" b="0" i="0" dirty="0"/>
            <a:t>issing data imputation</a:t>
          </a:r>
          <a:endParaRPr lang="en-SI" sz="1250" dirty="0"/>
        </a:p>
      </dgm:t>
    </dgm:pt>
    <dgm:pt modelId="{D852126C-E4A5-2347-B91F-D1CD6AEC23BF}" type="parTrans" cxnId="{13F73E1C-C37C-E44B-B09A-9B4CB6D0D763}">
      <dgm:prSet/>
      <dgm:spPr/>
      <dgm:t>
        <a:bodyPr/>
        <a:lstStyle/>
        <a:p>
          <a:endParaRPr lang="en-GB"/>
        </a:p>
      </dgm:t>
    </dgm:pt>
    <dgm:pt modelId="{E36A4A5C-27E5-6843-9298-92A5711EE226}" type="sibTrans" cxnId="{13F73E1C-C37C-E44B-B09A-9B4CB6D0D763}">
      <dgm:prSet/>
      <dgm:spPr/>
      <dgm:t>
        <a:bodyPr/>
        <a:lstStyle/>
        <a:p>
          <a:endParaRPr lang="en-GB"/>
        </a:p>
      </dgm:t>
    </dgm:pt>
    <dgm:pt modelId="{36E85FEB-7A64-2440-A1BC-2C314895E04B}">
      <dgm:prSet custT="1"/>
      <dgm:spPr/>
      <dgm:t>
        <a:bodyPr/>
        <a:lstStyle/>
        <a:p>
          <a:r>
            <a:rPr lang="en-GB" sz="1250" b="0" i="0" dirty="0"/>
            <a:t>NER-based </a:t>
          </a:r>
          <a:r>
            <a:rPr lang="en-GB" sz="1250" b="0" i="0" dirty="0" err="1"/>
            <a:t>i</a:t>
          </a:r>
          <a:r>
            <a:rPr lang="en-SI" sz="1250" b="0" i="0" dirty="0"/>
            <a:t>nformation extraction</a:t>
          </a:r>
          <a:endParaRPr lang="en-SI" sz="1250" dirty="0"/>
        </a:p>
      </dgm:t>
    </dgm:pt>
    <dgm:pt modelId="{A423F000-D67C-6641-B392-A8EB104BAF59}" type="parTrans" cxnId="{CB4BBA81-C5BF-CF49-8C7C-E6C2A8591034}">
      <dgm:prSet/>
      <dgm:spPr/>
      <dgm:t>
        <a:bodyPr/>
        <a:lstStyle/>
        <a:p>
          <a:endParaRPr lang="en-GB"/>
        </a:p>
      </dgm:t>
    </dgm:pt>
    <dgm:pt modelId="{567FD909-17B0-B54F-BDED-1A92090C1F37}" type="sibTrans" cxnId="{CB4BBA81-C5BF-CF49-8C7C-E6C2A8591034}">
      <dgm:prSet/>
      <dgm:spPr/>
      <dgm:t>
        <a:bodyPr/>
        <a:lstStyle/>
        <a:p>
          <a:endParaRPr lang="en-GB"/>
        </a:p>
      </dgm:t>
    </dgm:pt>
    <dgm:pt modelId="{9789356E-4722-664F-A0B9-C2135C18A132}">
      <dgm:prSet custT="1"/>
      <dgm:spPr/>
      <dgm:t>
        <a:bodyPr/>
        <a:lstStyle/>
        <a:p>
          <a:r>
            <a:rPr lang="en-SI" sz="1250" b="0" i="0" dirty="0"/>
            <a:t>Named-entity linking </a:t>
          </a:r>
          <a:endParaRPr lang="en-SI" sz="1250" dirty="0"/>
        </a:p>
      </dgm:t>
    </dgm:pt>
    <dgm:pt modelId="{328CCB66-DE37-E44D-8FF1-5CEEC37BA99E}" type="parTrans" cxnId="{DDE70A18-DBF1-D442-AD4C-B292E379AE8B}">
      <dgm:prSet/>
      <dgm:spPr/>
      <dgm:t>
        <a:bodyPr/>
        <a:lstStyle/>
        <a:p>
          <a:endParaRPr lang="en-GB"/>
        </a:p>
      </dgm:t>
    </dgm:pt>
    <dgm:pt modelId="{D0FCAD0F-3EBF-F24E-8167-F39AE59C0836}" type="sibTrans" cxnId="{DDE70A18-DBF1-D442-AD4C-B292E379AE8B}">
      <dgm:prSet/>
      <dgm:spPr/>
      <dgm:t>
        <a:bodyPr/>
        <a:lstStyle/>
        <a:p>
          <a:endParaRPr lang="en-GB"/>
        </a:p>
      </dgm:t>
    </dgm:pt>
    <dgm:pt modelId="{99E48D6C-B81A-C545-AC64-6E461226878A}">
      <dgm:prSet custT="1"/>
      <dgm:spPr/>
      <dgm:t>
        <a:bodyPr/>
        <a:lstStyle/>
        <a:p>
          <a:r>
            <a:rPr lang="en-SI" sz="1250" b="0" i="0" dirty="0"/>
            <a:t>Relation extraction</a:t>
          </a:r>
          <a:endParaRPr lang="en-SI" sz="1250" dirty="0"/>
        </a:p>
      </dgm:t>
    </dgm:pt>
    <dgm:pt modelId="{811B9183-E212-E244-A7D2-3182954A6F0A}" type="parTrans" cxnId="{9B5C4EA1-CFCB-E943-B6BE-9672D8822A97}">
      <dgm:prSet/>
      <dgm:spPr/>
      <dgm:t>
        <a:bodyPr/>
        <a:lstStyle/>
        <a:p>
          <a:endParaRPr lang="en-GB"/>
        </a:p>
      </dgm:t>
    </dgm:pt>
    <dgm:pt modelId="{B5D6D243-D627-FD4A-BD02-2CB69DC0064D}" type="sibTrans" cxnId="{9B5C4EA1-CFCB-E943-B6BE-9672D8822A97}">
      <dgm:prSet/>
      <dgm:spPr/>
      <dgm:t>
        <a:bodyPr/>
        <a:lstStyle/>
        <a:p>
          <a:endParaRPr lang="en-GB"/>
        </a:p>
      </dgm:t>
    </dgm:pt>
    <dgm:pt modelId="{CD868CF8-F9FF-2347-8B93-CD44D778E69D}">
      <dgm:prSet custT="1"/>
      <dgm:spPr/>
      <dgm:t>
        <a:bodyPr/>
        <a:lstStyle/>
        <a:p>
          <a:r>
            <a:rPr lang="en-SI" sz="1600" b="0" i="0" dirty="0"/>
            <a:t>Services &amp; ML pipelines (workflows)</a:t>
          </a:r>
          <a:endParaRPr lang="en-SI" sz="1600" dirty="0"/>
        </a:p>
      </dgm:t>
    </dgm:pt>
    <dgm:pt modelId="{BAEF4A4F-8C94-9E44-AEE0-4886DAB57C85}" type="parTrans" cxnId="{22BE8BC6-DFC4-C144-82F7-BF36D5B6D5F1}">
      <dgm:prSet/>
      <dgm:spPr/>
      <dgm:t>
        <a:bodyPr/>
        <a:lstStyle/>
        <a:p>
          <a:endParaRPr lang="en-GB"/>
        </a:p>
      </dgm:t>
    </dgm:pt>
    <dgm:pt modelId="{D2B25724-D4D7-9345-8918-0E928AD4A35E}" type="sibTrans" cxnId="{22BE8BC6-DFC4-C144-82F7-BF36D5B6D5F1}">
      <dgm:prSet/>
      <dgm:spPr/>
      <dgm:t>
        <a:bodyPr/>
        <a:lstStyle/>
        <a:p>
          <a:endParaRPr lang="en-GB"/>
        </a:p>
      </dgm:t>
    </dgm:pt>
    <dgm:pt modelId="{DB313B42-3563-914D-8986-130A039226A2}">
      <dgm:prSet custT="1"/>
      <dgm:spPr/>
      <dgm:t>
        <a:bodyPr/>
        <a:lstStyle/>
        <a:p>
          <a:r>
            <a:rPr lang="en-GB" sz="1400" b="0" i="0" dirty="0"/>
            <a:t>F</a:t>
          </a:r>
          <a:r>
            <a:rPr lang="en-SI" sz="1400" b="0" i="0" dirty="0"/>
            <a:t>ood matching</a:t>
          </a:r>
          <a:endParaRPr lang="en-SI" sz="1400" dirty="0"/>
        </a:p>
      </dgm:t>
    </dgm:pt>
    <dgm:pt modelId="{F780CDFE-0F66-6543-B543-A3F9BEBA6FBC}" type="parTrans" cxnId="{0AA4757C-9B7A-604B-8410-21276F844231}">
      <dgm:prSet/>
      <dgm:spPr/>
      <dgm:t>
        <a:bodyPr/>
        <a:lstStyle/>
        <a:p>
          <a:endParaRPr lang="en-GB"/>
        </a:p>
      </dgm:t>
    </dgm:pt>
    <dgm:pt modelId="{DD414BE7-87D8-054B-88FD-B8D6C1606E27}" type="sibTrans" cxnId="{0AA4757C-9B7A-604B-8410-21276F844231}">
      <dgm:prSet/>
      <dgm:spPr/>
      <dgm:t>
        <a:bodyPr/>
        <a:lstStyle/>
        <a:p>
          <a:endParaRPr lang="en-GB"/>
        </a:p>
      </dgm:t>
    </dgm:pt>
    <dgm:pt modelId="{4028A758-B898-3C42-B779-B50823750A38}">
      <dgm:prSet custT="1"/>
      <dgm:spPr/>
      <dgm:t>
        <a:bodyPr/>
        <a:lstStyle/>
        <a:p>
          <a:r>
            <a:rPr lang="en-GB" sz="1400" b="0" i="0" dirty="0"/>
            <a:t>D</a:t>
          </a:r>
          <a:r>
            <a:rPr lang="en-SI" sz="1400" b="0" i="0" dirty="0"/>
            <a:t>ata analysis</a:t>
          </a:r>
          <a:endParaRPr lang="en-SI" sz="1400" dirty="0"/>
        </a:p>
      </dgm:t>
    </dgm:pt>
    <dgm:pt modelId="{53317F73-7C17-AD47-857C-60B56EB55185}" type="parTrans" cxnId="{CE506A85-D246-7549-A834-DCE0173612AA}">
      <dgm:prSet/>
      <dgm:spPr/>
      <dgm:t>
        <a:bodyPr/>
        <a:lstStyle/>
        <a:p>
          <a:endParaRPr lang="en-GB"/>
        </a:p>
      </dgm:t>
    </dgm:pt>
    <dgm:pt modelId="{967DE6FA-2A96-6D47-8D6B-0325B0D503D6}" type="sibTrans" cxnId="{CE506A85-D246-7549-A834-DCE0173612AA}">
      <dgm:prSet/>
      <dgm:spPr/>
      <dgm:t>
        <a:bodyPr/>
        <a:lstStyle/>
        <a:p>
          <a:endParaRPr lang="en-GB"/>
        </a:p>
      </dgm:t>
    </dgm:pt>
    <dgm:pt modelId="{1A377E51-30F6-C44E-A4C4-BD07908521C3}">
      <dgm:prSet custT="1"/>
      <dgm:spPr/>
      <dgm:t>
        <a:bodyPr/>
        <a:lstStyle/>
        <a:p>
          <a:r>
            <a:rPr lang="en-SI" sz="1600" b="0" i="0" dirty="0"/>
            <a:t>Tools</a:t>
          </a:r>
          <a:endParaRPr lang="en-SI" sz="1600" dirty="0"/>
        </a:p>
      </dgm:t>
    </dgm:pt>
    <dgm:pt modelId="{E1576693-B083-CE41-BD03-207E06D718DE}" type="parTrans" cxnId="{FB52E202-E960-544C-A63D-FB920D2DD2AA}">
      <dgm:prSet/>
      <dgm:spPr/>
      <dgm:t>
        <a:bodyPr/>
        <a:lstStyle/>
        <a:p>
          <a:endParaRPr lang="en-GB"/>
        </a:p>
      </dgm:t>
    </dgm:pt>
    <dgm:pt modelId="{2C135D2D-A2EE-074F-9398-1E695207687F}" type="sibTrans" cxnId="{FB52E202-E960-544C-A63D-FB920D2DD2AA}">
      <dgm:prSet/>
      <dgm:spPr/>
      <dgm:t>
        <a:bodyPr/>
        <a:lstStyle/>
        <a:p>
          <a:endParaRPr lang="en-GB"/>
        </a:p>
      </dgm:t>
    </dgm:pt>
    <dgm:pt modelId="{64C023C0-D719-514F-A653-3FAAE1472965}">
      <dgm:prSet custT="1"/>
      <dgm:spPr/>
      <dgm:t>
        <a:bodyPr/>
        <a:lstStyle/>
        <a:p>
          <a:r>
            <a:rPr lang="en-SI" sz="1400" b="0" i="0" dirty="0"/>
            <a:t>FoodViz</a:t>
          </a:r>
          <a:endParaRPr lang="en-SI" sz="1400" dirty="0"/>
        </a:p>
      </dgm:t>
    </dgm:pt>
    <dgm:pt modelId="{B1F41DAA-7767-4D4B-8EE4-B6CC18BFEF51}" type="parTrans" cxnId="{CB171C91-12D3-9246-A9B5-DEAA1746EA47}">
      <dgm:prSet/>
      <dgm:spPr/>
      <dgm:t>
        <a:bodyPr/>
        <a:lstStyle/>
        <a:p>
          <a:endParaRPr lang="en-GB"/>
        </a:p>
      </dgm:t>
    </dgm:pt>
    <dgm:pt modelId="{B17DA829-5FB8-094E-9260-D1BC8195BD98}" type="sibTrans" cxnId="{CB171C91-12D3-9246-A9B5-DEAA1746EA47}">
      <dgm:prSet/>
      <dgm:spPr/>
      <dgm:t>
        <a:bodyPr/>
        <a:lstStyle/>
        <a:p>
          <a:endParaRPr lang="en-GB"/>
        </a:p>
      </dgm:t>
    </dgm:pt>
    <dgm:pt modelId="{A3F4AE29-CDAB-A84F-976E-1EF6366672D1}">
      <dgm:prSet custT="1"/>
      <dgm:spPr/>
      <dgm:t>
        <a:bodyPr/>
        <a:lstStyle/>
        <a:p>
          <a:r>
            <a:rPr lang="en-SI" sz="1400" b="0" i="0" dirty="0"/>
            <a:t>FairSpace</a:t>
          </a:r>
          <a:endParaRPr lang="en-SI" sz="1400" dirty="0"/>
        </a:p>
      </dgm:t>
    </dgm:pt>
    <dgm:pt modelId="{BFB2C0E3-AD7B-CF44-B775-A7E1E03A24E4}" type="parTrans" cxnId="{ACA54928-B84A-A140-B001-C044A647CFDB}">
      <dgm:prSet/>
      <dgm:spPr/>
      <dgm:t>
        <a:bodyPr/>
        <a:lstStyle/>
        <a:p>
          <a:endParaRPr lang="en-GB"/>
        </a:p>
      </dgm:t>
    </dgm:pt>
    <dgm:pt modelId="{B20E5F85-13A7-4B44-9112-63CD3C6AE302}" type="sibTrans" cxnId="{ACA54928-B84A-A140-B001-C044A647CFDB}">
      <dgm:prSet/>
      <dgm:spPr/>
      <dgm:t>
        <a:bodyPr/>
        <a:lstStyle/>
        <a:p>
          <a:endParaRPr lang="en-GB"/>
        </a:p>
      </dgm:t>
    </dgm:pt>
    <dgm:pt modelId="{B6869D8E-588D-C64E-B3D8-E527CBFACC67}">
      <dgm:prSet custT="1"/>
      <dgm:spPr/>
      <dgm:t>
        <a:bodyPr/>
        <a:lstStyle/>
        <a:p>
          <a:r>
            <a:rPr lang="en-SI" sz="1250" dirty="0"/>
            <a:t>Food image recognition</a:t>
          </a:r>
        </a:p>
      </dgm:t>
    </dgm:pt>
    <dgm:pt modelId="{C676C5E1-7541-8847-9055-F929329178F5}" type="parTrans" cxnId="{F9CCCB93-06AD-7D46-99FD-F8ACE2B36941}">
      <dgm:prSet/>
      <dgm:spPr/>
      <dgm:t>
        <a:bodyPr/>
        <a:lstStyle/>
        <a:p>
          <a:endParaRPr lang="en-GB"/>
        </a:p>
      </dgm:t>
    </dgm:pt>
    <dgm:pt modelId="{170C2CE0-4D18-ED42-838B-BC96CF11B0D1}" type="sibTrans" cxnId="{F9CCCB93-06AD-7D46-99FD-F8ACE2B36941}">
      <dgm:prSet/>
      <dgm:spPr/>
      <dgm:t>
        <a:bodyPr/>
        <a:lstStyle/>
        <a:p>
          <a:endParaRPr lang="en-GB"/>
        </a:p>
      </dgm:t>
    </dgm:pt>
    <dgm:pt modelId="{5276B896-1B8B-9547-A17A-E1B585B69959}">
      <dgm:prSet custT="1"/>
      <dgm:spPr/>
      <dgm:t>
        <a:bodyPr/>
        <a:lstStyle/>
        <a:p>
          <a:r>
            <a:rPr lang="en-SI" sz="1400" dirty="0"/>
            <a:t>FNS Catalogue</a:t>
          </a:r>
        </a:p>
      </dgm:t>
    </dgm:pt>
    <dgm:pt modelId="{269DD377-C086-AF4F-8663-A1D3CABADC61}" type="parTrans" cxnId="{AD911F0B-4F7D-DD49-B466-C86BFC1E1B93}">
      <dgm:prSet/>
      <dgm:spPr/>
      <dgm:t>
        <a:bodyPr/>
        <a:lstStyle/>
        <a:p>
          <a:endParaRPr lang="en-GB"/>
        </a:p>
      </dgm:t>
    </dgm:pt>
    <dgm:pt modelId="{98C376FB-C0D2-A14E-A312-CD0E5876F68B}" type="sibTrans" cxnId="{AD911F0B-4F7D-DD49-B466-C86BFC1E1B93}">
      <dgm:prSet/>
      <dgm:spPr/>
      <dgm:t>
        <a:bodyPr/>
        <a:lstStyle/>
        <a:p>
          <a:endParaRPr lang="en-GB"/>
        </a:p>
      </dgm:t>
    </dgm:pt>
    <dgm:pt modelId="{E97F31DB-0638-0E45-A8D4-5656A8AC83D1}">
      <dgm:prSet custT="1"/>
      <dgm:spPr/>
      <dgm:t>
        <a:bodyPr/>
        <a:lstStyle/>
        <a:p>
          <a:r>
            <a:rPr lang="en-SI" sz="1400" dirty="0"/>
            <a:t>FNS Cloud Metadata API</a:t>
          </a:r>
        </a:p>
      </dgm:t>
    </dgm:pt>
    <dgm:pt modelId="{A9414A69-F325-C74B-856C-D00EEEC1CFDB}" type="parTrans" cxnId="{C9E67607-12C2-FE48-8DC2-89CC4D631A36}">
      <dgm:prSet/>
      <dgm:spPr/>
    </dgm:pt>
    <dgm:pt modelId="{ACC92A7D-EDDB-6E4F-AC35-8CDA8C3A7838}" type="sibTrans" cxnId="{C9E67607-12C2-FE48-8DC2-89CC4D631A36}">
      <dgm:prSet/>
      <dgm:spPr/>
    </dgm:pt>
    <dgm:pt modelId="{90C26426-E1C4-6B43-B8AF-7FD15F924C2E}" type="pres">
      <dgm:prSet presAssocID="{E73E5621-AE81-2249-AA2A-F7318BC7C43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7BF9DDC3-ECE6-674E-A7FA-E7F4EEA6A634}" type="pres">
      <dgm:prSet presAssocID="{E73E5621-AE81-2249-AA2A-F7318BC7C43E}" presName="children" presStyleCnt="0"/>
      <dgm:spPr/>
    </dgm:pt>
    <dgm:pt modelId="{5106A107-40FC-4949-9CCF-75AD9AB23ADF}" type="pres">
      <dgm:prSet presAssocID="{E73E5621-AE81-2249-AA2A-F7318BC7C43E}" presName="child1group" presStyleCnt="0"/>
      <dgm:spPr/>
    </dgm:pt>
    <dgm:pt modelId="{F600FD5C-3114-1B49-A2C2-7C76A3EBE659}" type="pres">
      <dgm:prSet presAssocID="{E73E5621-AE81-2249-AA2A-F7318BC7C43E}" presName="child1" presStyleLbl="bgAcc1" presStyleIdx="0" presStyleCnt="4" custScaleX="128957" custScaleY="132006" custLinFactNeighborX="-5760"/>
      <dgm:spPr/>
    </dgm:pt>
    <dgm:pt modelId="{2641D17F-2460-BE45-AA39-B3517D500C54}" type="pres">
      <dgm:prSet presAssocID="{E73E5621-AE81-2249-AA2A-F7318BC7C43E}" presName="child1Text" presStyleLbl="bgAcc1" presStyleIdx="0" presStyleCnt="4">
        <dgm:presLayoutVars>
          <dgm:bulletEnabled val="1"/>
        </dgm:presLayoutVars>
      </dgm:prSet>
      <dgm:spPr/>
    </dgm:pt>
    <dgm:pt modelId="{D782323F-07B6-8541-BC23-7BE3A4B71615}" type="pres">
      <dgm:prSet presAssocID="{E73E5621-AE81-2249-AA2A-F7318BC7C43E}" presName="child2group" presStyleCnt="0"/>
      <dgm:spPr/>
    </dgm:pt>
    <dgm:pt modelId="{4AD22B91-4512-234F-80B2-3445C3CD8F98}" type="pres">
      <dgm:prSet presAssocID="{E73E5621-AE81-2249-AA2A-F7318BC7C43E}" presName="child2" presStyleLbl="bgAcc1" presStyleIdx="1" presStyleCnt="4" custScaleX="128957" custScaleY="132581" custLinFactNeighborX="21730"/>
      <dgm:spPr/>
    </dgm:pt>
    <dgm:pt modelId="{197E5D9B-B368-D94C-960A-0651A0D9456D}" type="pres">
      <dgm:prSet presAssocID="{E73E5621-AE81-2249-AA2A-F7318BC7C43E}" presName="child2Text" presStyleLbl="bgAcc1" presStyleIdx="1" presStyleCnt="4">
        <dgm:presLayoutVars>
          <dgm:bulletEnabled val="1"/>
        </dgm:presLayoutVars>
      </dgm:prSet>
      <dgm:spPr/>
    </dgm:pt>
    <dgm:pt modelId="{94CF7A96-3D86-2040-9C9E-EFD49C1E0403}" type="pres">
      <dgm:prSet presAssocID="{E73E5621-AE81-2249-AA2A-F7318BC7C43E}" presName="child3group" presStyleCnt="0"/>
      <dgm:spPr/>
    </dgm:pt>
    <dgm:pt modelId="{B4A04B80-427B-C149-8FD1-F9BDB2508A4D}" type="pres">
      <dgm:prSet presAssocID="{E73E5621-AE81-2249-AA2A-F7318BC7C43E}" presName="child3" presStyleLbl="bgAcc1" presStyleIdx="2" presStyleCnt="4" custScaleX="128957" custScaleY="129578" custLinFactNeighborX="21730"/>
      <dgm:spPr/>
    </dgm:pt>
    <dgm:pt modelId="{0393A06F-4E26-D34D-A701-AEC17D2E69E5}" type="pres">
      <dgm:prSet presAssocID="{E73E5621-AE81-2249-AA2A-F7318BC7C43E}" presName="child3Text" presStyleLbl="bgAcc1" presStyleIdx="2" presStyleCnt="4">
        <dgm:presLayoutVars>
          <dgm:bulletEnabled val="1"/>
        </dgm:presLayoutVars>
      </dgm:prSet>
      <dgm:spPr/>
    </dgm:pt>
    <dgm:pt modelId="{A121D285-F95C-C943-8779-7ECC4B9DE826}" type="pres">
      <dgm:prSet presAssocID="{E73E5621-AE81-2249-AA2A-F7318BC7C43E}" presName="child4group" presStyleCnt="0"/>
      <dgm:spPr/>
    </dgm:pt>
    <dgm:pt modelId="{A47366AA-F824-0842-9609-D6EC3B685E57}" type="pres">
      <dgm:prSet presAssocID="{E73E5621-AE81-2249-AA2A-F7318BC7C43E}" presName="child4" presStyleLbl="bgAcc1" presStyleIdx="3" presStyleCnt="4" custScaleX="128957" custScaleY="129613" custLinFactNeighborX="-5760"/>
      <dgm:spPr/>
    </dgm:pt>
    <dgm:pt modelId="{12BD1509-97F4-234E-B43A-595754CB7319}" type="pres">
      <dgm:prSet presAssocID="{E73E5621-AE81-2249-AA2A-F7318BC7C43E}" presName="child4Text" presStyleLbl="bgAcc1" presStyleIdx="3" presStyleCnt="4">
        <dgm:presLayoutVars>
          <dgm:bulletEnabled val="1"/>
        </dgm:presLayoutVars>
      </dgm:prSet>
      <dgm:spPr/>
    </dgm:pt>
    <dgm:pt modelId="{B3FF8A93-70FC-2A4A-BD41-7C7452229B54}" type="pres">
      <dgm:prSet presAssocID="{E73E5621-AE81-2249-AA2A-F7318BC7C43E}" presName="childPlaceholder" presStyleCnt="0"/>
      <dgm:spPr/>
    </dgm:pt>
    <dgm:pt modelId="{9A2C86C2-1206-8349-BFBC-B45F9B4C6F23}" type="pres">
      <dgm:prSet presAssocID="{E73E5621-AE81-2249-AA2A-F7318BC7C43E}" presName="circle" presStyleCnt="0"/>
      <dgm:spPr/>
    </dgm:pt>
    <dgm:pt modelId="{25AEC306-4B56-F342-A4E4-CC1C53BA1822}" type="pres">
      <dgm:prSet presAssocID="{E73E5621-AE81-2249-AA2A-F7318BC7C43E}" presName="quadrant1" presStyleLbl="node1" presStyleIdx="0" presStyleCnt="4" custLinFactNeighborX="5256">
        <dgm:presLayoutVars>
          <dgm:chMax val="1"/>
          <dgm:bulletEnabled val="1"/>
        </dgm:presLayoutVars>
      </dgm:prSet>
      <dgm:spPr/>
    </dgm:pt>
    <dgm:pt modelId="{610534AC-4E45-2C43-A518-98123DBDDC81}" type="pres">
      <dgm:prSet presAssocID="{E73E5621-AE81-2249-AA2A-F7318BC7C43E}" presName="quadrant2" presStyleLbl="node1" presStyleIdx="1" presStyleCnt="4" custLinFactNeighborX="5256">
        <dgm:presLayoutVars>
          <dgm:chMax val="1"/>
          <dgm:bulletEnabled val="1"/>
        </dgm:presLayoutVars>
      </dgm:prSet>
      <dgm:spPr/>
    </dgm:pt>
    <dgm:pt modelId="{2DD59722-4A1B-454E-A53D-AA9D6756B842}" type="pres">
      <dgm:prSet presAssocID="{E73E5621-AE81-2249-AA2A-F7318BC7C43E}" presName="quadrant3" presStyleLbl="node1" presStyleIdx="2" presStyleCnt="4" custLinFactNeighborX="5256">
        <dgm:presLayoutVars>
          <dgm:chMax val="1"/>
          <dgm:bulletEnabled val="1"/>
        </dgm:presLayoutVars>
      </dgm:prSet>
      <dgm:spPr/>
    </dgm:pt>
    <dgm:pt modelId="{2E7C6488-54C9-AD4D-A95F-7F76792AF622}" type="pres">
      <dgm:prSet presAssocID="{E73E5621-AE81-2249-AA2A-F7318BC7C43E}" presName="quadrant4" presStyleLbl="node1" presStyleIdx="3" presStyleCnt="4" custLinFactNeighborX="5256">
        <dgm:presLayoutVars>
          <dgm:chMax val="1"/>
          <dgm:bulletEnabled val="1"/>
        </dgm:presLayoutVars>
      </dgm:prSet>
      <dgm:spPr/>
    </dgm:pt>
    <dgm:pt modelId="{9CDF4422-39B1-004D-B893-7B245F14EC7D}" type="pres">
      <dgm:prSet presAssocID="{E73E5621-AE81-2249-AA2A-F7318BC7C43E}" presName="quadrantPlaceholder" presStyleCnt="0"/>
      <dgm:spPr/>
    </dgm:pt>
    <dgm:pt modelId="{9C9B2B86-EAB2-F34B-BE8E-258F9B10A561}" type="pres">
      <dgm:prSet presAssocID="{E73E5621-AE81-2249-AA2A-F7318BC7C43E}" presName="center1" presStyleLbl="fgShp" presStyleIdx="0" presStyleCnt="2" custLinFactNeighborX="17136"/>
      <dgm:spPr/>
    </dgm:pt>
    <dgm:pt modelId="{AF301C70-8516-FE4D-BE40-78DC82F09462}" type="pres">
      <dgm:prSet presAssocID="{E73E5621-AE81-2249-AA2A-F7318BC7C43E}" presName="center2" presStyleLbl="fgShp" presStyleIdx="1" presStyleCnt="2" custLinFactNeighborX="17136"/>
      <dgm:spPr/>
    </dgm:pt>
  </dgm:ptLst>
  <dgm:cxnLst>
    <dgm:cxn modelId="{FB52E202-E960-544C-A63D-FB920D2DD2AA}" srcId="{E73E5621-AE81-2249-AA2A-F7318BC7C43E}" destId="{1A377E51-30F6-C44E-A4C4-BD07908521C3}" srcOrd="3" destOrd="0" parTransId="{E1576693-B083-CE41-BD03-207E06D718DE}" sibTransId="{2C135D2D-A2EE-074F-9398-1E695207687F}"/>
    <dgm:cxn modelId="{C9E67607-12C2-FE48-8DC2-89CC4D631A36}" srcId="{CD868CF8-F9FF-2347-8B93-CD44D778E69D}" destId="{E97F31DB-0638-0E45-A8D4-5656A8AC83D1}" srcOrd="2" destOrd="0" parTransId="{A9414A69-F325-C74B-856C-D00EEEC1CFDB}" sibTransId="{ACC92A7D-EDDB-6E4F-AC35-8CDA8C3A7838}"/>
    <dgm:cxn modelId="{17F6E907-1B33-BE4B-A817-176ED12A5415}" type="presOf" srcId="{99E48D6C-B81A-C545-AC64-6E461226878A}" destId="{197E5D9B-B368-D94C-960A-0651A0D9456D}" srcOrd="1" destOrd="3" presId="urn:microsoft.com/office/officeart/2005/8/layout/cycle4"/>
    <dgm:cxn modelId="{AD911F0B-4F7D-DD49-B466-C86BFC1E1B93}" srcId="{1A377E51-30F6-C44E-A4C4-BD07908521C3}" destId="{5276B896-1B8B-9547-A17A-E1B585B69959}" srcOrd="0" destOrd="0" parTransId="{269DD377-C086-AF4F-8663-A1D3CABADC61}" sibTransId="{98C376FB-C0D2-A14E-A312-CD0E5876F68B}"/>
    <dgm:cxn modelId="{95774512-C7A7-174E-AD7A-3B5685FF4A0D}" type="presOf" srcId="{1A377E51-30F6-C44E-A4C4-BD07908521C3}" destId="{2E7C6488-54C9-AD4D-A95F-7F76792AF622}" srcOrd="0" destOrd="0" presId="urn:microsoft.com/office/officeart/2005/8/layout/cycle4"/>
    <dgm:cxn modelId="{726C1213-3173-574C-A113-A4FA949B3429}" srcId="{E73E5621-AE81-2249-AA2A-F7318BC7C43E}" destId="{E43C9583-CE57-2F43-A130-FC9E2485FD99}" srcOrd="1" destOrd="0" parTransId="{9DB64F55-334C-8B48-AEF6-8767E2C771E0}" sibTransId="{174E6E0D-88EF-7247-B47C-534431B7BAAD}"/>
    <dgm:cxn modelId="{DDE70A18-DBF1-D442-AD4C-B292E379AE8B}" srcId="{E43C9583-CE57-2F43-A130-FC9E2485FD99}" destId="{9789356E-4722-664F-A0B9-C2135C18A132}" srcOrd="2" destOrd="0" parTransId="{328CCB66-DE37-E44D-8FF1-5CEEC37BA99E}" sibTransId="{D0FCAD0F-3EBF-F24E-8167-F39AE59C0836}"/>
    <dgm:cxn modelId="{13F73E1C-C37C-E44B-B09A-9B4CB6D0D763}" srcId="{E43C9583-CE57-2F43-A130-FC9E2485FD99}" destId="{D62F918D-5898-004B-A92E-219A4DACDB2A}" srcOrd="0" destOrd="0" parTransId="{D852126C-E4A5-2347-B91F-D1CD6AEC23BF}" sibTransId="{E36A4A5C-27E5-6843-9298-92A5711EE226}"/>
    <dgm:cxn modelId="{29C64121-EEDA-034D-AF38-26CA8C3D0687}" type="presOf" srcId="{2F1CD479-307A-C04B-A85A-40BBA742DB90}" destId="{25AEC306-4B56-F342-A4E4-CC1C53BA1822}" srcOrd="0" destOrd="0" presId="urn:microsoft.com/office/officeart/2005/8/layout/cycle4"/>
    <dgm:cxn modelId="{6DED8721-0303-7A43-8858-7619345B5DDD}" type="presOf" srcId="{5276B896-1B8B-9547-A17A-E1B585B69959}" destId="{A47366AA-F824-0842-9609-D6EC3B685E57}" srcOrd="0" destOrd="0" presId="urn:microsoft.com/office/officeart/2005/8/layout/cycle4"/>
    <dgm:cxn modelId="{52DE5627-F5E6-8847-82B4-DDEAA07BD792}" type="presOf" srcId="{A231073D-CADE-394F-8622-5A78247ED5F8}" destId="{F600FD5C-3114-1B49-A2C2-7C76A3EBE659}" srcOrd="0" destOrd="0" presId="urn:microsoft.com/office/officeart/2005/8/layout/cycle4"/>
    <dgm:cxn modelId="{ACA54928-B84A-A140-B001-C044A647CFDB}" srcId="{1A377E51-30F6-C44E-A4C4-BD07908521C3}" destId="{A3F4AE29-CDAB-A84F-976E-1EF6366672D1}" srcOrd="2" destOrd="0" parTransId="{BFB2C0E3-AD7B-CF44-B775-A7E1E03A24E4}" sibTransId="{B20E5F85-13A7-4B44-9112-63CD3C6AE302}"/>
    <dgm:cxn modelId="{8654D929-61AB-3948-A3DF-D173A8201ED9}" type="presOf" srcId="{A3F4AE29-CDAB-A84F-976E-1EF6366672D1}" destId="{A47366AA-F824-0842-9609-D6EC3B685E57}" srcOrd="0" destOrd="2" presId="urn:microsoft.com/office/officeart/2005/8/layout/cycle4"/>
    <dgm:cxn modelId="{F9EEF52C-AEFA-1244-A74C-BE8702CC9C58}" type="presOf" srcId="{0F84EA17-C020-F940-92EA-0E4C8E5B5A21}" destId="{2641D17F-2460-BE45-AA39-B3517D500C54}" srcOrd="1" destOrd="1" presId="urn:microsoft.com/office/officeart/2005/8/layout/cycle4"/>
    <dgm:cxn modelId="{5A608036-0A08-3444-883D-A226AFF88666}" type="presOf" srcId="{DB313B42-3563-914D-8986-130A039226A2}" destId="{B4A04B80-427B-C149-8FD1-F9BDB2508A4D}" srcOrd="0" destOrd="0" presId="urn:microsoft.com/office/officeart/2005/8/layout/cycle4"/>
    <dgm:cxn modelId="{E629925C-9E20-A74D-A156-2670818111C1}" type="presOf" srcId="{CD868CF8-F9FF-2347-8B93-CD44D778E69D}" destId="{2DD59722-4A1B-454E-A53D-AA9D6756B842}" srcOrd="0" destOrd="0" presId="urn:microsoft.com/office/officeart/2005/8/layout/cycle4"/>
    <dgm:cxn modelId="{BC3A9B5C-B175-0144-876D-9580D8D4A44A}" type="presOf" srcId="{0F84EA17-C020-F940-92EA-0E4C8E5B5A21}" destId="{F600FD5C-3114-1B49-A2C2-7C76A3EBE659}" srcOrd="0" destOrd="1" presId="urn:microsoft.com/office/officeart/2005/8/layout/cycle4"/>
    <dgm:cxn modelId="{7EF6A05F-08E1-A747-8C2C-020E83FC8C46}" type="presOf" srcId="{4028A758-B898-3C42-B779-B50823750A38}" destId="{B4A04B80-427B-C149-8FD1-F9BDB2508A4D}" srcOrd="0" destOrd="1" presId="urn:microsoft.com/office/officeart/2005/8/layout/cycle4"/>
    <dgm:cxn modelId="{D58BDB67-EE8D-544E-9BF5-8A68045CC2E6}" type="presOf" srcId="{E97F31DB-0638-0E45-A8D4-5656A8AC83D1}" destId="{0393A06F-4E26-D34D-A701-AEC17D2E69E5}" srcOrd="1" destOrd="2" presId="urn:microsoft.com/office/officeart/2005/8/layout/cycle4"/>
    <dgm:cxn modelId="{56A81A69-5633-3245-A219-E102A05E31F7}" type="presOf" srcId="{E43C9583-CE57-2F43-A130-FC9E2485FD99}" destId="{610534AC-4E45-2C43-A518-98123DBDDC81}" srcOrd="0" destOrd="0" presId="urn:microsoft.com/office/officeart/2005/8/layout/cycle4"/>
    <dgm:cxn modelId="{F7D86E6F-EA08-DB43-BFC7-3A3E09C2EC5F}" type="presOf" srcId="{5276B896-1B8B-9547-A17A-E1B585B69959}" destId="{12BD1509-97F4-234E-B43A-595754CB7319}" srcOrd="1" destOrd="0" presId="urn:microsoft.com/office/officeart/2005/8/layout/cycle4"/>
    <dgm:cxn modelId="{C967B67B-6EAA-2B43-BF33-021E257A9515}" type="presOf" srcId="{A3F4AE29-CDAB-A84F-976E-1EF6366672D1}" destId="{12BD1509-97F4-234E-B43A-595754CB7319}" srcOrd="1" destOrd="2" presId="urn:microsoft.com/office/officeart/2005/8/layout/cycle4"/>
    <dgm:cxn modelId="{0AA4757C-9B7A-604B-8410-21276F844231}" srcId="{CD868CF8-F9FF-2347-8B93-CD44D778E69D}" destId="{DB313B42-3563-914D-8986-130A039226A2}" srcOrd="0" destOrd="0" parTransId="{F780CDFE-0F66-6543-B543-A3F9BEBA6FBC}" sibTransId="{DD414BE7-87D8-054B-88FD-B8D6C1606E27}"/>
    <dgm:cxn modelId="{B4ADA17F-3889-F44A-9F96-556504FD1EDD}" type="presOf" srcId="{D62F918D-5898-004B-A92E-219A4DACDB2A}" destId="{4AD22B91-4512-234F-80B2-3445C3CD8F98}" srcOrd="0" destOrd="0" presId="urn:microsoft.com/office/officeart/2005/8/layout/cycle4"/>
    <dgm:cxn modelId="{FE128880-FCDC-5F41-8F64-44CFF89826EE}" type="presOf" srcId="{9789356E-4722-664F-A0B9-C2135C18A132}" destId="{4AD22B91-4512-234F-80B2-3445C3CD8F98}" srcOrd="0" destOrd="2" presId="urn:microsoft.com/office/officeart/2005/8/layout/cycle4"/>
    <dgm:cxn modelId="{CB4BBA81-C5BF-CF49-8C7C-E6C2A8591034}" srcId="{E43C9583-CE57-2F43-A130-FC9E2485FD99}" destId="{36E85FEB-7A64-2440-A1BC-2C314895E04B}" srcOrd="1" destOrd="0" parTransId="{A423F000-D67C-6641-B392-A8EB104BAF59}" sibTransId="{567FD909-17B0-B54F-BDED-1A92090C1F37}"/>
    <dgm:cxn modelId="{CE506A85-D246-7549-A834-DCE0173612AA}" srcId="{CD868CF8-F9FF-2347-8B93-CD44D778E69D}" destId="{4028A758-B898-3C42-B779-B50823750A38}" srcOrd="1" destOrd="0" parTransId="{53317F73-7C17-AD47-857C-60B56EB55185}" sibTransId="{967DE6FA-2A96-6D47-8D6B-0325B0D503D6}"/>
    <dgm:cxn modelId="{F5148085-2DEB-5742-8236-5E543F40E235}" type="presOf" srcId="{36E85FEB-7A64-2440-A1BC-2C314895E04B}" destId="{4AD22B91-4512-234F-80B2-3445C3CD8F98}" srcOrd="0" destOrd="1" presId="urn:microsoft.com/office/officeart/2005/8/layout/cycle4"/>
    <dgm:cxn modelId="{E394428E-4423-8B4D-84D0-77E5AC25A401}" type="presOf" srcId="{D62F918D-5898-004B-A92E-219A4DACDB2A}" destId="{197E5D9B-B368-D94C-960A-0651A0D9456D}" srcOrd="1" destOrd="0" presId="urn:microsoft.com/office/officeart/2005/8/layout/cycle4"/>
    <dgm:cxn modelId="{826DC88F-939E-C542-8BA8-81DE5498AB3F}" type="presOf" srcId="{4028A758-B898-3C42-B779-B50823750A38}" destId="{0393A06F-4E26-D34D-A701-AEC17D2E69E5}" srcOrd="1" destOrd="1" presId="urn:microsoft.com/office/officeart/2005/8/layout/cycle4"/>
    <dgm:cxn modelId="{CB171C91-12D3-9246-A9B5-DEAA1746EA47}" srcId="{1A377E51-30F6-C44E-A4C4-BD07908521C3}" destId="{64C023C0-D719-514F-A653-3FAAE1472965}" srcOrd="1" destOrd="0" parTransId="{B1F41DAA-7767-4D4B-8EE4-B6CC18BFEF51}" sibTransId="{B17DA829-5FB8-094E-9260-D1BC8195BD98}"/>
    <dgm:cxn modelId="{F9CCCB93-06AD-7D46-99FD-F8ACE2B36941}" srcId="{E43C9583-CE57-2F43-A130-FC9E2485FD99}" destId="{B6869D8E-588D-C64E-B3D8-E527CBFACC67}" srcOrd="4" destOrd="0" parTransId="{C676C5E1-7541-8847-9055-F929329178F5}" sibTransId="{170C2CE0-4D18-ED42-838B-BC96CF11B0D1}"/>
    <dgm:cxn modelId="{6102FD9A-D0FD-A342-9480-BD91B6B1851D}" type="presOf" srcId="{B6869D8E-588D-C64E-B3D8-E527CBFACC67}" destId="{197E5D9B-B368-D94C-960A-0651A0D9456D}" srcOrd="1" destOrd="4" presId="urn:microsoft.com/office/officeart/2005/8/layout/cycle4"/>
    <dgm:cxn modelId="{1653439E-F16E-B548-8C76-9DE867E9CA58}" type="presOf" srcId="{E73E5621-AE81-2249-AA2A-F7318BC7C43E}" destId="{90C26426-E1C4-6B43-B8AF-7FD15F924C2E}" srcOrd="0" destOrd="0" presId="urn:microsoft.com/office/officeart/2005/8/layout/cycle4"/>
    <dgm:cxn modelId="{9B5C4EA1-CFCB-E943-B6BE-9672D8822A97}" srcId="{E43C9583-CE57-2F43-A130-FC9E2485FD99}" destId="{99E48D6C-B81A-C545-AC64-6E461226878A}" srcOrd="3" destOrd="0" parTransId="{811B9183-E212-E244-A7D2-3182954A6F0A}" sibTransId="{B5D6D243-D627-FD4A-BD02-2CB69DC0064D}"/>
    <dgm:cxn modelId="{6CDAA5A1-2104-EA42-946C-1FC343453379}" type="presOf" srcId="{64C023C0-D719-514F-A653-3FAAE1472965}" destId="{12BD1509-97F4-234E-B43A-595754CB7319}" srcOrd="1" destOrd="1" presId="urn:microsoft.com/office/officeart/2005/8/layout/cycle4"/>
    <dgm:cxn modelId="{69CF14A5-F150-9340-B99C-306FC742F437}" type="presOf" srcId="{DB313B42-3563-914D-8986-130A039226A2}" destId="{0393A06F-4E26-D34D-A701-AEC17D2E69E5}" srcOrd="1" destOrd="0" presId="urn:microsoft.com/office/officeart/2005/8/layout/cycle4"/>
    <dgm:cxn modelId="{24C9D0A9-5E0B-904F-8188-F5CD9D5BDDDE}" type="presOf" srcId="{99E48D6C-B81A-C545-AC64-6E461226878A}" destId="{4AD22B91-4512-234F-80B2-3445C3CD8F98}" srcOrd="0" destOrd="3" presId="urn:microsoft.com/office/officeart/2005/8/layout/cycle4"/>
    <dgm:cxn modelId="{7F7F9BB2-EFB5-AF4A-88A1-DDA3EDEB97B8}" srcId="{E73E5621-AE81-2249-AA2A-F7318BC7C43E}" destId="{2F1CD479-307A-C04B-A85A-40BBA742DB90}" srcOrd="0" destOrd="0" parTransId="{EA2848E9-CD8B-DA44-AFA4-7765C9B62DF9}" sibTransId="{21C786E7-4F51-2C4D-8850-EF9F22BA1524}"/>
    <dgm:cxn modelId="{455BA5B2-AD00-9748-B6FE-2AA0BEB9EA27}" srcId="{2F1CD479-307A-C04B-A85A-40BBA742DB90}" destId="{0F84EA17-C020-F940-92EA-0E4C8E5B5A21}" srcOrd="1" destOrd="0" parTransId="{BA83AB6D-E277-D84D-9ED9-AAC4FF9EA466}" sibTransId="{BA737DB0-9BAC-FF43-B682-0B6AEE18A5EE}"/>
    <dgm:cxn modelId="{22BE8BC6-DFC4-C144-82F7-BF36D5B6D5F1}" srcId="{E73E5621-AE81-2249-AA2A-F7318BC7C43E}" destId="{CD868CF8-F9FF-2347-8B93-CD44D778E69D}" srcOrd="2" destOrd="0" parTransId="{BAEF4A4F-8C94-9E44-AEE0-4886DAB57C85}" sibTransId="{D2B25724-D4D7-9345-8918-0E928AD4A35E}"/>
    <dgm:cxn modelId="{82247BD3-F13A-4C41-899D-CB11D6150BA3}" type="presOf" srcId="{9789356E-4722-664F-A0B9-C2135C18A132}" destId="{197E5D9B-B368-D94C-960A-0651A0D9456D}" srcOrd="1" destOrd="2" presId="urn:microsoft.com/office/officeart/2005/8/layout/cycle4"/>
    <dgm:cxn modelId="{E5C35BE1-72D6-2C45-A601-D12DE43563D7}" type="presOf" srcId="{B6869D8E-588D-C64E-B3D8-E527CBFACC67}" destId="{4AD22B91-4512-234F-80B2-3445C3CD8F98}" srcOrd="0" destOrd="4" presId="urn:microsoft.com/office/officeart/2005/8/layout/cycle4"/>
    <dgm:cxn modelId="{3554ADE3-DD35-7943-899A-FA223DBCDC13}" srcId="{2F1CD479-307A-C04B-A85A-40BBA742DB90}" destId="{A231073D-CADE-394F-8622-5A78247ED5F8}" srcOrd="0" destOrd="0" parTransId="{C208C31B-FC8E-3243-B75A-11B00DF369EF}" sibTransId="{264FC236-8E9C-EA49-BB69-AC80CA369AF6}"/>
    <dgm:cxn modelId="{B68D1AF6-8547-4F4F-9D5E-A958341E15AF}" type="presOf" srcId="{A231073D-CADE-394F-8622-5A78247ED5F8}" destId="{2641D17F-2460-BE45-AA39-B3517D500C54}" srcOrd="1" destOrd="0" presId="urn:microsoft.com/office/officeart/2005/8/layout/cycle4"/>
    <dgm:cxn modelId="{EBF821FA-46F4-EE4A-809E-BEAA84A6207F}" type="presOf" srcId="{E97F31DB-0638-0E45-A8D4-5656A8AC83D1}" destId="{B4A04B80-427B-C149-8FD1-F9BDB2508A4D}" srcOrd="0" destOrd="2" presId="urn:microsoft.com/office/officeart/2005/8/layout/cycle4"/>
    <dgm:cxn modelId="{513C65FB-B1D6-A740-8B74-E63E5DC30502}" type="presOf" srcId="{36E85FEB-7A64-2440-A1BC-2C314895E04B}" destId="{197E5D9B-B368-D94C-960A-0651A0D9456D}" srcOrd="1" destOrd="1" presId="urn:microsoft.com/office/officeart/2005/8/layout/cycle4"/>
    <dgm:cxn modelId="{C3F5E4FC-D401-EE41-AC07-E2DE70B11798}" type="presOf" srcId="{64C023C0-D719-514F-A653-3FAAE1472965}" destId="{A47366AA-F824-0842-9609-D6EC3B685E57}" srcOrd="0" destOrd="1" presId="urn:microsoft.com/office/officeart/2005/8/layout/cycle4"/>
    <dgm:cxn modelId="{8DEB345B-E3B4-0047-A941-367403E91E70}" type="presParOf" srcId="{90C26426-E1C4-6B43-B8AF-7FD15F924C2E}" destId="{7BF9DDC3-ECE6-674E-A7FA-E7F4EEA6A634}" srcOrd="0" destOrd="0" presId="urn:microsoft.com/office/officeart/2005/8/layout/cycle4"/>
    <dgm:cxn modelId="{575BC71F-322D-D14C-892E-E1AE27241AE5}" type="presParOf" srcId="{7BF9DDC3-ECE6-674E-A7FA-E7F4EEA6A634}" destId="{5106A107-40FC-4949-9CCF-75AD9AB23ADF}" srcOrd="0" destOrd="0" presId="urn:microsoft.com/office/officeart/2005/8/layout/cycle4"/>
    <dgm:cxn modelId="{E443FCEF-74D0-8946-AA5A-915F649E3A98}" type="presParOf" srcId="{5106A107-40FC-4949-9CCF-75AD9AB23ADF}" destId="{F600FD5C-3114-1B49-A2C2-7C76A3EBE659}" srcOrd="0" destOrd="0" presId="urn:microsoft.com/office/officeart/2005/8/layout/cycle4"/>
    <dgm:cxn modelId="{6DEF14ED-CB1C-5C4E-85B5-F24E7C1E809C}" type="presParOf" srcId="{5106A107-40FC-4949-9CCF-75AD9AB23ADF}" destId="{2641D17F-2460-BE45-AA39-B3517D500C54}" srcOrd="1" destOrd="0" presId="urn:microsoft.com/office/officeart/2005/8/layout/cycle4"/>
    <dgm:cxn modelId="{D69B8EF2-D983-134F-9A14-B948EA9495C6}" type="presParOf" srcId="{7BF9DDC3-ECE6-674E-A7FA-E7F4EEA6A634}" destId="{D782323F-07B6-8541-BC23-7BE3A4B71615}" srcOrd="1" destOrd="0" presId="urn:microsoft.com/office/officeart/2005/8/layout/cycle4"/>
    <dgm:cxn modelId="{9D7286A8-C90F-C941-9160-770191900A9C}" type="presParOf" srcId="{D782323F-07B6-8541-BC23-7BE3A4B71615}" destId="{4AD22B91-4512-234F-80B2-3445C3CD8F98}" srcOrd="0" destOrd="0" presId="urn:microsoft.com/office/officeart/2005/8/layout/cycle4"/>
    <dgm:cxn modelId="{A8214AD6-C0DE-F44F-A7E3-78DC10F1A46F}" type="presParOf" srcId="{D782323F-07B6-8541-BC23-7BE3A4B71615}" destId="{197E5D9B-B368-D94C-960A-0651A0D9456D}" srcOrd="1" destOrd="0" presId="urn:microsoft.com/office/officeart/2005/8/layout/cycle4"/>
    <dgm:cxn modelId="{F7692694-2F50-444D-8A6B-2F5543CCCBEE}" type="presParOf" srcId="{7BF9DDC3-ECE6-674E-A7FA-E7F4EEA6A634}" destId="{94CF7A96-3D86-2040-9C9E-EFD49C1E0403}" srcOrd="2" destOrd="0" presId="urn:microsoft.com/office/officeart/2005/8/layout/cycle4"/>
    <dgm:cxn modelId="{F005133F-EEA1-F144-8B7D-446F0DAC27AE}" type="presParOf" srcId="{94CF7A96-3D86-2040-9C9E-EFD49C1E0403}" destId="{B4A04B80-427B-C149-8FD1-F9BDB2508A4D}" srcOrd="0" destOrd="0" presId="urn:microsoft.com/office/officeart/2005/8/layout/cycle4"/>
    <dgm:cxn modelId="{182A54E9-B09F-1949-B84B-D5A92FB93F9B}" type="presParOf" srcId="{94CF7A96-3D86-2040-9C9E-EFD49C1E0403}" destId="{0393A06F-4E26-D34D-A701-AEC17D2E69E5}" srcOrd="1" destOrd="0" presId="urn:microsoft.com/office/officeart/2005/8/layout/cycle4"/>
    <dgm:cxn modelId="{0E2ECE0B-6119-0043-AE84-FBF0794A4D94}" type="presParOf" srcId="{7BF9DDC3-ECE6-674E-A7FA-E7F4EEA6A634}" destId="{A121D285-F95C-C943-8779-7ECC4B9DE826}" srcOrd="3" destOrd="0" presId="urn:microsoft.com/office/officeart/2005/8/layout/cycle4"/>
    <dgm:cxn modelId="{181A2E35-FEB0-5745-89C6-C9BA064C24FA}" type="presParOf" srcId="{A121D285-F95C-C943-8779-7ECC4B9DE826}" destId="{A47366AA-F824-0842-9609-D6EC3B685E57}" srcOrd="0" destOrd="0" presId="urn:microsoft.com/office/officeart/2005/8/layout/cycle4"/>
    <dgm:cxn modelId="{F406080E-165D-3E43-8B89-DCC7BCA4CB8C}" type="presParOf" srcId="{A121D285-F95C-C943-8779-7ECC4B9DE826}" destId="{12BD1509-97F4-234E-B43A-595754CB7319}" srcOrd="1" destOrd="0" presId="urn:microsoft.com/office/officeart/2005/8/layout/cycle4"/>
    <dgm:cxn modelId="{4C7575FB-5A5B-804C-92F9-2621DF58FFCE}" type="presParOf" srcId="{7BF9DDC3-ECE6-674E-A7FA-E7F4EEA6A634}" destId="{B3FF8A93-70FC-2A4A-BD41-7C7452229B54}" srcOrd="4" destOrd="0" presId="urn:microsoft.com/office/officeart/2005/8/layout/cycle4"/>
    <dgm:cxn modelId="{7E05EBB6-27E9-EA43-9EB6-06AEB83B5406}" type="presParOf" srcId="{90C26426-E1C4-6B43-B8AF-7FD15F924C2E}" destId="{9A2C86C2-1206-8349-BFBC-B45F9B4C6F23}" srcOrd="1" destOrd="0" presId="urn:microsoft.com/office/officeart/2005/8/layout/cycle4"/>
    <dgm:cxn modelId="{AB61350A-A471-6141-B864-3605A2DFB581}" type="presParOf" srcId="{9A2C86C2-1206-8349-BFBC-B45F9B4C6F23}" destId="{25AEC306-4B56-F342-A4E4-CC1C53BA1822}" srcOrd="0" destOrd="0" presId="urn:microsoft.com/office/officeart/2005/8/layout/cycle4"/>
    <dgm:cxn modelId="{BC5803EE-C355-8E45-B393-5AEAF03A136B}" type="presParOf" srcId="{9A2C86C2-1206-8349-BFBC-B45F9B4C6F23}" destId="{610534AC-4E45-2C43-A518-98123DBDDC81}" srcOrd="1" destOrd="0" presId="urn:microsoft.com/office/officeart/2005/8/layout/cycle4"/>
    <dgm:cxn modelId="{C9759248-4C2D-644C-AD20-2B093190D6D9}" type="presParOf" srcId="{9A2C86C2-1206-8349-BFBC-B45F9B4C6F23}" destId="{2DD59722-4A1B-454E-A53D-AA9D6756B842}" srcOrd="2" destOrd="0" presId="urn:microsoft.com/office/officeart/2005/8/layout/cycle4"/>
    <dgm:cxn modelId="{CA96004C-D74C-5346-9A96-E8E4B1EB4DB5}" type="presParOf" srcId="{9A2C86C2-1206-8349-BFBC-B45F9B4C6F23}" destId="{2E7C6488-54C9-AD4D-A95F-7F76792AF622}" srcOrd="3" destOrd="0" presId="urn:microsoft.com/office/officeart/2005/8/layout/cycle4"/>
    <dgm:cxn modelId="{811C0FAB-D30A-2241-9922-C89C9253C72F}" type="presParOf" srcId="{9A2C86C2-1206-8349-BFBC-B45F9B4C6F23}" destId="{9CDF4422-39B1-004D-B893-7B245F14EC7D}" srcOrd="4" destOrd="0" presId="urn:microsoft.com/office/officeart/2005/8/layout/cycle4"/>
    <dgm:cxn modelId="{5B18C4B6-6385-EA45-AF3B-5DAAF2EDC300}" type="presParOf" srcId="{90C26426-E1C4-6B43-B8AF-7FD15F924C2E}" destId="{9C9B2B86-EAB2-F34B-BE8E-258F9B10A561}" srcOrd="2" destOrd="0" presId="urn:microsoft.com/office/officeart/2005/8/layout/cycle4"/>
    <dgm:cxn modelId="{97206892-BBA4-364C-A4EE-7447AC6E18C1}" type="presParOf" srcId="{90C26426-E1C4-6B43-B8AF-7FD15F924C2E}" destId="{AF301C70-8516-FE4D-BE40-78DC82F09462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A04B80-427B-C149-8FD1-F9BDB2508A4D}">
      <dsp:nvSpPr>
        <dsp:cNvPr id="0" name=""/>
        <dsp:cNvSpPr/>
      </dsp:nvSpPr>
      <dsp:spPr>
        <a:xfrm>
          <a:off x="5985624" y="2761923"/>
          <a:ext cx="2765443" cy="18000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13383"/>
              <a:satOff val="0"/>
              <a:lumOff val="-20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0" i="0" kern="1200" dirty="0"/>
            <a:t>F</a:t>
          </a:r>
          <a:r>
            <a:rPr lang="en-SI" sz="1400" b="0" i="0" kern="1200" dirty="0"/>
            <a:t>ood matching</a:t>
          </a:r>
          <a:endParaRPr lang="en-SI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0" i="0" kern="1200" dirty="0"/>
            <a:t>D</a:t>
          </a:r>
          <a:r>
            <a:rPr lang="en-SI" sz="1400" b="0" i="0" kern="1200" dirty="0"/>
            <a:t>ata analysis</a:t>
          </a:r>
          <a:endParaRPr lang="en-SI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SI" sz="1400" kern="1200" dirty="0"/>
            <a:t>FNS Cloud Metadata API</a:t>
          </a:r>
        </a:p>
      </dsp:txBody>
      <dsp:txXfrm>
        <a:off x="6854797" y="3251465"/>
        <a:ext cx="1856730" cy="1270924"/>
      </dsp:txXfrm>
    </dsp:sp>
    <dsp:sp modelId="{A47366AA-F824-0842-9609-D6EC3B685E57}">
      <dsp:nvSpPr>
        <dsp:cNvPr id="0" name=""/>
        <dsp:cNvSpPr/>
      </dsp:nvSpPr>
      <dsp:spPr>
        <a:xfrm>
          <a:off x="1897239" y="2761680"/>
          <a:ext cx="2765443" cy="18004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20075"/>
              <a:satOff val="0"/>
              <a:lumOff val="-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SI" sz="1400" kern="1200" dirty="0"/>
            <a:t>FNS Catalogue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SI" sz="1400" b="0" i="0" kern="1200" dirty="0"/>
            <a:t>FoodViz</a:t>
          </a:r>
          <a:endParaRPr lang="en-SI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SI" sz="1400" b="0" i="0" kern="1200" dirty="0"/>
            <a:t>FairSpace</a:t>
          </a:r>
          <a:endParaRPr lang="en-SI" sz="1400" kern="1200" dirty="0"/>
        </a:p>
      </dsp:txBody>
      <dsp:txXfrm>
        <a:off x="1936790" y="3251354"/>
        <a:ext cx="1856708" cy="1271267"/>
      </dsp:txXfrm>
    </dsp:sp>
    <dsp:sp modelId="{4AD22B91-4512-234F-80B2-3445C3CD8F98}">
      <dsp:nvSpPr>
        <dsp:cNvPr id="0" name=""/>
        <dsp:cNvSpPr/>
      </dsp:nvSpPr>
      <dsp:spPr>
        <a:xfrm>
          <a:off x="5985624" y="-210835"/>
          <a:ext cx="2765443" cy="18417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6692"/>
              <a:satOff val="0"/>
              <a:lumOff val="-10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114300" lvl="1" indent="-114300" algn="l" defTabSz="5556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50" b="0" i="0" kern="1200" dirty="0"/>
            <a:t>M</a:t>
          </a:r>
          <a:r>
            <a:rPr lang="en-SI" sz="1250" b="0" i="0" kern="1200" dirty="0"/>
            <a:t>issing data imputation</a:t>
          </a:r>
          <a:endParaRPr lang="en-SI" sz="1250" kern="1200" dirty="0"/>
        </a:p>
        <a:p>
          <a:pPr marL="114300" lvl="1" indent="-114300" algn="l" defTabSz="5556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50" b="0" i="0" kern="1200" dirty="0"/>
            <a:t>NER-based </a:t>
          </a:r>
          <a:r>
            <a:rPr lang="en-GB" sz="1250" b="0" i="0" kern="1200" dirty="0" err="1"/>
            <a:t>i</a:t>
          </a:r>
          <a:r>
            <a:rPr lang="en-SI" sz="1250" b="0" i="0" kern="1200" dirty="0"/>
            <a:t>nformation extraction</a:t>
          </a:r>
          <a:endParaRPr lang="en-SI" sz="1250" kern="1200" dirty="0"/>
        </a:p>
        <a:p>
          <a:pPr marL="114300" lvl="1" indent="-114300" algn="l" defTabSz="5556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SI" sz="1250" b="0" i="0" kern="1200" dirty="0"/>
            <a:t>Named-entity linking </a:t>
          </a:r>
          <a:endParaRPr lang="en-SI" sz="1250" kern="1200" dirty="0"/>
        </a:p>
        <a:p>
          <a:pPr marL="114300" lvl="1" indent="-114300" algn="l" defTabSz="5556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SI" sz="1250" b="0" i="0" kern="1200" dirty="0"/>
            <a:t>Relation extraction</a:t>
          </a:r>
          <a:endParaRPr lang="en-SI" sz="1250" kern="1200" dirty="0"/>
        </a:p>
        <a:p>
          <a:pPr marL="114300" lvl="1" indent="-114300" algn="l" defTabSz="5556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SI" sz="1250" kern="1200" dirty="0"/>
            <a:t>Food image recognition</a:t>
          </a:r>
        </a:p>
      </dsp:txBody>
      <dsp:txXfrm>
        <a:off x="6855714" y="-170378"/>
        <a:ext cx="1854896" cy="1300377"/>
      </dsp:txXfrm>
    </dsp:sp>
    <dsp:sp modelId="{F600FD5C-3114-1B49-A2C2-7C76A3EBE659}">
      <dsp:nvSpPr>
        <dsp:cNvPr id="0" name=""/>
        <dsp:cNvSpPr/>
      </dsp:nvSpPr>
      <dsp:spPr>
        <a:xfrm>
          <a:off x="1897239" y="-206841"/>
          <a:ext cx="2765443" cy="18337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SI" sz="1400" b="0" i="0" kern="1200" dirty="0"/>
            <a:t>FNS Harmony ontology</a:t>
          </a:r>
          <a:endParaRPr lang="en-SI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SI" sz="1400" b="0" i="0" kern="1200" dirty="0"/>
            <a:t>Knowledge graph (food-chemical-disease)</a:t>
          </a:r>
          <a:endParaRPr lang="en-SI" sz="1400" kern="1200" dirty="0"/>
        </a:p>
      </dsp:txBody>
      <dsp:txXfrm>
        <a:off x="1937520" y="-166560"/>
        <a:ext cx="1855248" cy="1294739"/>
      </dsp:txXfrm>
    </dsp:sp>
    <dsp:sp modelId="{25AEC306-4B56-F342-A4E4-CC1C53BA1822}">
      <dsp:nvSpPr>
        <dsp:cNvPr id="0" name=""/>
        <dsp:cNvSpPr/>
      </dsp:nvSpPr>
      <dsp:spPr>
        <a:xfrm>
          <a:off x="3328636" y="252592"/>
          <a:ext cx="1879666" cy="1879666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I" sz="1600" b="0" i="0" kern="1200" dirty="0"/>
            <a:t>Semantic resources</a:t>
          </a:r>
          <a:endParaRPr lang="en-SI" sz="1600" kern="1200" dirty="0"/>
        </a:p>
      </dsp:txBody>
      <dsp:txXfrm>
        <a:off x="3879177" y="803133"/>
        <a:ext cx="1329125" cy="1329125"/>
      </dsp:txXfrm>
    </dsp:sp>
    <dsp:sp modelId="{610534AC-4E45-2C43-A518-98123DBDDC81}">
      <dsp:nvSpPr>
        <dsp:cNvPr id="0" name=""/>
        <dsp:cNvSpPr/>
      </dsp:nvSpPr>
      <dsp:spPr>
        <a:xfrm rot="5400000">
          <a:off x="5295123" y="252592"/>
          <a:ext cx="1879666" cy="1879666"/>
        </a:xfrm>
        <a:prstGeom prst="pieWedge">
          <a:avLst/>
        </a:prstGeom>
        <a:solidFill>
          <a:schemeClr val="accent3">
            <a:hueOff val="-6692"/>
            <a:satOff val="0"/>
            <a:lumOff val="-104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I" sz="1600" b="0" i="0" kern="1200" dirty="0"/>
            <a:t>Methods</a:t>
          </a:r>
          <a:endParaRPr lang="en-SI" sz="1600" kern="1200" dirty="0"/>
        </a:p>
      </dsp:txBody>
      <dsp:txXfrm rot="-5400000">
        <a:off x="5295123" y="803133"/>
        <a:ext cx="1329125" cy="1329125"/>
      </dsp:txXfrm>
    </dsp:sp>
    <dsp:sp modelId="{2DD59722-4A1B-454E-A53D-AA9D6756B842}">
      <dsp:nvSpPr>
        <dsp:cNvPr id="0" name=""/>
        <dsp:cNvSpPr/>
      </dsp:nvSpPr>
      <dsp:spPr>
        <a:xfrm rot="10800000">
          <a:off x="5295123" y="2219079"/>
          <a:ext cx="1879666" cy="1879666"/>
        </a:xfrm>
        <a:prstGeom prst="pieWedge">
          <a:avLst/>
        </a:prstGeom>
        <a:solidFill>
          <a:schemeClr val="accent3">
            <a:hueOff val="-13383"/>
            <a:satOff val="0"/>
            <a:lumOff val="-20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I" sz="1600" b="0" i="0" kern="1200" dirty="0"/>
            <a:t>Services &amp; ML pipelines (workflows)</a:t>
          </a:r>
          <a:endParaRPr lang="en-SI" sz="1600" kern="1200" dirty="0"/>
        </a:p>
      </dsp:txBody>
      <dsp:txXfrm rot="10800000">
        <a:off x="5295123" y="2219079"/>
        <a:ext cx="1329125" cy="1329125"/>
      </dsp:txXfrm>
    </dsp:sp>
    <dsp:sp modelId="{2E7C6488-54C9-AD4D-A95F-7F76792AF622}">
      <dsp:nvSpPr>
        <dsp:cNvPr id="0" name=""/>
        <dsp:cNvSpPr/>
      </dsp:nvSpPr>
      <dsp:spPr>
        <a:xfrm rot="16200000">
          <a:off x="3328636" y="2219079"/>
          <a:ext cx="1879666" cy="1879666"/>
        </a:xfrm>
        <a:prstGeom prst="pieWedge">
          <a:avLst/>
        </a:prstGeom>
        <a:solidFill>
          <a:schemeClr val="accent3">
            <a:hueOff val="-20075"/>
            <a:satOff val="0"/>
            <a:lumOff val="-31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I" sz="1600" b="0" i="0" kern="1200" dirty="0"/>
            <a:t>Tools</a:t>
          </a:r>
          <a:endParaRPr lang="en-SI" sz="1600" kern="1200" dirty="0"/>
        </a:p>
      </dsp:txBody>
      <dsp:txXfrm rot="5400000">
        <a:off x="3879177" y="2219079"/>
        <a:ext cx="1329125" cy="1329125"/>
      </dsp:txXfrm>
    </dsp:sp>
    <dsp:sp modelId="{9C9B2B86-EAB2-F34B-BE8E-258F9B10A561}">
      <dsp:nvSpPr>
        <dsp:cNvPr id="0" name=""/>
        <dsp:cNvSpPr/>
      </dsp:nvSpPr>
      <dsp:spPr>
        <a:xfrm>
          <a:off x="4939635" y="1784976"/>
          <a:ext cx="648984" cy="564333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301C70-8516-FE4D-BE40-78DC82F09462}">
      <dsp:nvSpPr>
        <dsp:cNvPr id="0" name=""/>
        <dsp:cNvSpPr/>
      </dsp:nvSpPr>
      <dsp:spPr>
        <a:xfrm rot="10800000">
          <a:off x="4939635" y="2002027"/>
          <a:ext cx="648984" cy="564333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9855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</a:t>
            </a:r>
            <a:r>
              <a:rPr lang="en-SI" dirty="0"/>
              <a:t>emantic interoperability</a:t>
            </a:r>
          </a:p>
        </p:txBody>
      </p:sp>
    </p:spTree>
    <p:extLst>
      <p:ext uri="{BB962C8B-B14F-4D97-AF65-F5344CB8AC3E}">
        <p14:creationId xmlns:p14="http://schemas.microsoft.com/office/powerpoint/2010/main" val="3211752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</a:t>
            </a:r>
            <a:r>
              <a:rPr lang="en-SI" dirty="0"/>
              <a:t>ata interoperability</a:t>
            </a:r>
          </a:p>
        </p:txBody>
      </p:sp>
    </p:spTree>
    <p:extLst>
      <p:ext uri="{BB962C8B-B14F-4D97-AF65-F5344CB8AC3E}">
        <p14:creationId xmlns:p14="http://schemas.microsoft.com/office/powerpoint/2010/main" val="2639959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fns-cloud.eu/" TargetMode="Externa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fns-cloud.eu/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fns-cloud.eu/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fns-cloud.eu/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fns-cloud.eu/" TargetMode="Externa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fns-cloud.eu/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fns-cloud.eu/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fns-cloud.eu/" TargetMode="Externa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fns-cloud.eu/" TargetMode="Externa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fns-cloud.eu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lvl="1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5" name="Google Shape;15;p2" descr="A close up of a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8717" y="377826"/>
            <a:ext cx="5575300" cy="139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78" name="Google Shape;78;p11"/>
          <p:cNvGrpSpPr/>
          <p:nvPr/>
        </p:nvGrpSpPr>
        <p:grpSpPr>
          <a:xfrm>
            <a:off x="1350818" y="6310542"/>
            <a:ext cx="9490363" cy="364666"/>
            <a:chOff x="1524001" y="6161744"/>
            <a:chExt cx="9490363" cy="364666"/>
          </a:xfrm>
        </p:grpSpPr>
        <p:pic>
          <p:nvPicPr>
            <p:cNvPr id="79" name="Google Shape;79;p11" descr="A close up of a sign&#10;&#10;Description automatically generated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524001" y="6166410"/>
              <a:ext cx="1436727" cy="3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11" descr="A close up of a sig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110838" y="6166410"/>
              <a:ext cx="541837" cy="36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" name="Google Shape;81;p11"/>
            <p:cNvSpPr txBox="1"/>
            <p:nvPr/>
          </p:nvSpPr>
          <p:spPr>
            <a:xfrm>
              <a:off x="3802785" y="6161744"/>
              <a:ext cx="7211579" cy="3539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850"/>
                <a:buFont typeface="Calibri"/>
                <a:buNone/>
              </a:pPr>
              <a:r>
                <a:rPr lang="en-GB" sz="850" b="0" i="0" u="none" strike="noStrike" cap="none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Food Nutrition Security Cloud (FNS-Cloud) has received funding from the European Union’s Horizon 2020 Research and Innovation programme (H2020-EU.3.2.2.3. – A sustainable and competitive agri-food industry) under Grant Agreement No. 863059 – </a:t>
              </a:r>
              <a:r>
                <a:rPr lang="en-GB" sz="850" b="0" i="0" u="sng" strike="noStrike" cap="none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4"/>
                </a:rPr>
                <a:t>www.fns-cloud.eu</a:t>
              </a:r>
              <a:endParaRPr sz="85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85" name="Google Shape;85;p12"/>
          <p:cNvGrpSpPr/>
          <p:nvPr/>
        </p:nvGrpSpPr>
        <p:grpSpPr>
          <a:xfrm>
            <a:off x="1350818" y="6310542"/>
            <a:ext cx="9490363" cy="364666"/>
            <a:chOff x="1524001" y="6161744"/>
            <a:chExt cx="9490363" cy="364666"/>
          </a:xfrm>
        </p:grpSpPr>
        <p:pic>
          <p:nvPicPr>
            <p:cNvPr id="86" name="Google Shape;86;p12" descr="A close up of a sign&#10;&#10;Description automatically generated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524001" y="6166410"/>
              <a:ext cx="1436727" cy="3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87;p12" descr="A close up of a sig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110838" y="6166410"/>
              <a:ext cx="541837" cy="36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8" name="Google Shape;88;p12"/>
            <p:cNvSpPr txBox="1"/>
            <p:nvPr/>
          </p:nvSpPr>
          <p:spPr>
            <a:xfrm>
              <a:off x="3802785" y="6161744"/>
              <a:ext cx="7211579" cy="3539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850"/>
                <a:buFont typeface="Calibri"/>
                <a:buNone/>
              </a:pPr>
              <a:r>
                <a:rPr lang="en-GB" sz="850" b="0" i="0" u="none" strike="noStrike" cap="none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Food Nutrition Security Cloud (FNS-Cloud) has received funding from the European Union’s Horizon 2020 Research and Innovation programme (H2020-EU.3.2.2.3. – A sustainable and competitive agri-food industry) under Grant Agreement No. 863059 – </a:t>
              </a:r>
              <a:r>
                <a:rPr lang="en-GB" sz="850" b="0" i="0" u="sng" strike="noStrike" cap="none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4"/>
                </a:rPr>
                <a:t>www.fns-cloud.eu</a:t>
              </a:r>
              <a:endParaRPr sz="85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/>
            </a:lvl1pPr>
            <a:lvl2pPr marL="914400" lvl="1" indent="-355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/>
            </a:lvl2pPr>
            <a:lvl3pPr marL="1371600" lvl="2" indent="-3429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9" name="Google Shape;19;p3"/>
          <p:cNvGrpSpPr/>
          <p:nvPr/>
        </p:nvGrpSpPr>
        <p:grpSpPr>
          <a:xfrm>
            <a:off x="1350818" y="6310542"/>
            <a:ext cx="9490363" cy="364666"/>
            <a:chOff x="1524001" y="6161744"/>
            <a:chExt cx="9490363" cy="364666"/>
          </a:xfrm>
        </p:grpSpPr>
        <p:pic>
          <p:nvPicPr>
            <p:cNvPr id="20" name="Google Shape;20;p3" descr="A close up of a sign&#10;&#10;Description automatically generated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524001" y="6166410"/>
              <a:ext cx="1436727" cy="3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21;p3" descr="A close up of a sig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110838" y="6166410"/>
              <a:ext cx="541837" cy="36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Google Shape;22;p3"/>
            <p:cNvSpPr txBox="1"/>
            <p:nvPr/>
          </p:nvSpPr>
          <p:spPr>
            <a:xfrm>
              <a:off x="3802785" y="6161744"/>
              <a:ext cx="7211579" cy="3539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850"/>
                <a:buFont typeface="Calibri"/>
                <a:buNone/>
              </a:pPr>
              <a:r>
                <a:rPr lang="en-GB" sz="850" b="0" i="0" u="none" strike="noStrike" cap="none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Food Nutrition Security Cloud (FNS-Cloud) has received funding from the European Union’s Horizon 2020 Research and Innovation programme (H2020-EU.3.2.2.3. – A sustainable and competitive agri-food industry) under Grant Agreement No. 863059 – </a:t>
              </a:r>
              <a:r>
                <a:rPr lang="en-GB" sz="850" b="0" i="0" u="sng" strike="noStrike" cap="none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4"/>
                </a:rPr>
                <a:t>www.fns-cloud.eu</a:t>
              </a:r>
              <a:endParaRPr sz="85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8B8B8B"/>
              </a:buClr>
              <a:buSzPts val="2400"/>
              <a:buNone/>
              <a:defRPr sz="2400">
                <a:solidFill>
                  <a:srgbClr val="8B8B8B"/>
                </a:solidFill>
              </a:defRPr>
            </a:lvl1pPr>
            <a:lvl2pPr marL="914400" lvl="1" indent="-228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8B8B8B"/>
              </a:buClr>
              <a:buSzPts val="2000"/>
              <a:buNone/>
              <a:defRPr sz="2000">
                <a:solidFill>
                  <a:srgbClr val="8B8B8B"/>
                </a:solidFill>
              </a:defRPr>
            </a:lvl2pPr>
            <a:lvl3pPr marL="1371600" lvl="2" indent="-228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 sz="1800">
                <a:solidFill>
                  <a:srgbClr val="8B8B8B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9pPr>
          </a:lstStyle>
          <a:p>
            <a:endParaRPr/>
          </a:p>
        </p:txBody>
      </p:sp>
      <p:grpSp>
        <p:nvGrpSpPr>
          <p:cNvPr id="26" name="Google Shape;26;p4"/>
          <p:cNvGrpSpPr/>
          <p:nvPr/>
        </p:nvGrpSpPr>
        <p:grpSpPr>
          <a:xfrm>
            <a:off x="1350818" y="6310542"/>
            <a:ext cx="9490363" cy="364666"/>
            <a:chOff x="1524001" y="6161744"/>
            <a:chExt cx="9490363" cy="364666"/>
          </a:xfrm>
        </p:grpSpPr>
        <p:pic>
          <p:nvPicPr>
            <p:cNvPr id="27" name="Google Shape;27;p4" descr="A close up of a sign&#10;&#10;Description automatically generated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524001" y="6166410"/>
              <a:ext cx="1436727" cy="3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28;p4" descr="A close up of a sig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110838" y="6166410"/>
              <a:ext cx="541837" cy="36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" name="Google Shape;29;p4"/>
            <p:cNvSpPr txBox="1"/>
            <p:nvPr/>
          </p:nvSpPr>
          <p:spPr>
            <a:xfrm>
              <a:off x="3802785" y="6161744"/>
              <a:ext cx="7211579" cy="3539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850"/>
                <a:buFont typeface="Calibri"/>
                <a:buNone/>
              </a:pPr>
              <a:r>
                <a:rPr lang="en-GB" sz="850" b="0" i="0" u="none" strike="noStrike" cap="none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Food Nutrition Security Cloud (FNS-Cloud) has received funding from the European Union’s Horizon 2020 Research and Innovation programme (H2020-EU.3.2.2.3. – A sustainable and competitive agri-food industry) under Grant Agreement No. 863059 – </a:t>
              </a:r>
              <a:r>
                <a:rPr lang="en-GB" sz="850" b="0" i="0" u="sng" strike="noStrike" cap="none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4"/>
                </a:rPr>
                <a:t>www.fns-cloud.eu</a:t>
              </a:r>
              <a:endParaRPr sz="85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302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b="0"/>
            </a:lvl1pPr>
            <a:lvl2pPr marL="914400" lvl="1" indent="-3429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b="0"/>
            </a:lvl2pPr>
            <a:lvl3pPr marL="1371600" lvl="2" indent="-3302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 b="0"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34" name="Google Shape;34;p5"/>
          <p:cNvGrpSpPr/>
          <p:nvPr/>
        </p:nvGrpSpPr>
        <p:grpSpPr>
          <a:xfrm>
            <a:off x="1350818" y="6310542"/>
            <a:ext cx="9490363" cy="364666"/>
            <a:chOff x="1524001" y="6161744"/>
            <a:chExt cx="9490363" cy="364666"/>
          </a:xfrm>
        </p:grpSpPr>
        <p:pic>
          <p:nvPicPr>
            <p:cNvPr id="35" name="Google Shape;35;p5" descr="A close up of a sign&#10;&#10;Description automatically generated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524001" y="6166410"/>
              <a:ext cx="1436727" cy="3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36;p5" descr="A close up of a sig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110838" y="6166410"/>
              <a:ext cx="541837" cy="36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Google Shape;37;p5"/>
            <p:cNvSpPr txBox="1"/>
            <p:nvPr/>
          </p:nvSpPr>
          <p:spPr>
            <a:xfrm>
              <a:off x="3802785" y="6161744"/>
              <a:ext cx="7211579" cy="3539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850"/>
                <a:buFont typeface="Calibri"/>
                <a:buNone/>
              </a:pPr>
              <a:r>
                <a:rPr lang="en-GB" sz="850" b="0" i="0" u="none" strike="noStrike" cap="none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Food Nutrition Security Cloud (FNS-Cloud) has received funding from the European Union’s Horizon 2020 Research and Innovation programme (H2020-EU.3.2.2.3. – A sustainable and competitive agri-food industry) under Grant Agreement No. 863059 – </a:t>
              </a:r>
              <a:r>
                <a:rPr lang="en-GB" sz="850" b="0" i="0" u="sng" strike="noStrike" cap="none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4"/>
                </a:rPr>
                <a:t>www.fns-cloud.eu</a:t>
              </a:r>
              <a:endParaRPr sz="85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302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302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44" name="Google Shape;44;p6"/>
          <p:cNvGrpSpPr/>
          <p:nvPr/>
        </p:nvGrpSpPr>
        <p:grpSpPr>
          <a:xfrm>
            <a:off x="1350818" y="6310542"/>
            <a:ext cx="9490363" cy="364666"/>
            <a:chOff x="1524001" y="6161744"/>
            <a:chExt cx="9490363" cy="364666"/>
          </a:xfrm>
        </p:grpSpPr>
        <p:pic>
          <p:nvPicPr>
            <p:cNvPr id="45" name="Google Shape;45;p6" descr="A close up of a sign&#10;&#10;Description automatically generated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524001" y="6166410"/>
              <a:ext cx="1436727" cy="3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" name="Google Shape;46;p6" descr="A close up of a sig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110838" y="6166410"/>
              <a:ext cx="541837" cy="36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" name="Google Shape;47;p6"/>
            <p:cNvSpPr txBox="1"/>
            <p:nvPr/>
          </p:nvSpPr>
          <p:spPr>
            <a:xfrm>
              <a:off x="3802785" y="6161744"/>
              <a:ext cx="7211579" cy="3539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850"/>
                <a:buFont typeface="Calibri"/>
                <a:buNone/>
              </a:pPr>
              <a:r>
                <a:rPr lang="en-GB" sz="850" b="0" i="0" u="none" strike="noStrike" cap="none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Food Nutrition Security Cloud (FNS-Cloud) has received funding from the European Union’s Horizon 2020 Research and Innovation programme (H2020-EU.3.2.2.3. – A sustainable and competitive agri-food industry) under Grant Agreement No. 863059 – </a:t>
              </a:r>
              <a:r>
                <a:rPr lang="en-GB" sz="850" b="0" i="0" u="sng" strike="noStrike" cap="none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4"/>
                </a:rPr>
                <a:t>www.fns-cloud.eu</a:t>
              </a:r>
              <a:endParaRPr sz="85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0" name="Google Shape;50;p7"/>
          <p:cNvGrpSpPr/>
          <p:nvPr/>
        </p:nvGrpSpPr>
        <p:grpSpPr>
          <a:xfrm>
            <a:off x="1350818" y="6310542"/>
            <a:ext cx="9490363" cy="364666"/>
            <a:chOff x="1524001" y="6161744"/>
            <a:chExt cx="9490363" cy="364666"/>
          </a:xfrm>
        </p:grpSpPr>
        <p:pic>
          <p:nvPicPr>
            <p:cNvPr id="51" name="Google Shape;51;p7" descr="A close up of a sign&#10;&#10;Description automatically generated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524001" y="6166410"/>
              <a:ext cx="1436727" cy="3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Google Shape;52;p7" descr="A close up of a sig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110838" y="6166410"/>
              <a:ext cx="541837" cy="36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" name="Google Shape;53;p7"/>
            <p:cNvSpPr txBox="1"/>
            <p:nvPr/>
          </p:nvSpPr>
          <p:spPr>
            <a:xfrm>
              <a:off x="3802785" y="6161744"/>
              <a:ext cx="7211579" cy="3539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850"/>
                <a:buFont typeface="Calibri"/>
                <a:buNone/>
              </a:pPr>
              <a:r>
                <a:rPr lang="en-GB" sz="850" b="0" i="0" u="none" strike="noStrike" cap="none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Food Nutrition Security Cloud (FNS-Cloud) has received funding from the European Union’s Horizon 2020 Research and Innovation programme (H2020-EU.3.2.2.3. – A sustainable and competitive agri-food industry) under Grant Agreement No. 863059 – </a:t>
              </a:r>
              <a:r>
                <a:rPr lang="en-GB" sz="850" b="0" i="0" u="sng" strike="noStrike" cap="none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4"/>
                </a:rPr>
                <a:t>www.fns-cloud.eu</a:t>
              </a:r>
              <a:endParaRPr sz="85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8"/>
          <p:cNvGrpSpPr/>
          <p:nvPr/>
        </p:nvGrpSpPr>
        <p:grpSpPr>
          <a:xfrm>
            <a:off x="1350818" y="6310542"/>
            <a:ext cx="9490363" cy="364666"/>
            <a:chOff x="1524001" y="6161744"/>
            <a:chExt cx="9490363" cy="364666"/>
          </a:xfrm>
        </p:grpSpPr>
        <p:pic>
          <p:nvPicPr>
            <p:cNvPr id="56" name="Google Shape;56;p8" descr="A close up of a sign&#10;&#10;Description automatically generated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524001" y="6166410"/>
              <a:ext cx="1436727" cy="3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8" descr="A close up of a sig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110838" y="6166410"/>
              <a:ext cx="541837" cy="36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" name="Google Shape;58;p8"/>
            <p:cNvSpPr txBox="1"/>
            <p:nvPr/>
          </p:nvSpPr>
          <p:spPr>
            <a:xfrm>
              <a:off x="3802785" y="6161744"/>
              <a:ext cx="7211579" cy="3539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850"/>
                <a:buFont typeface="Calibri"/>
                <a:buNone/>
              </a:pPr>
              <a:r>
                <a:rPr lang="en-GB" sz="850" b="0" i="0" u="none" strike="noStrike" cap="none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Food Nutrition Security Cloud (FNS-Cloud) has received funding from the European Union’s Horizon 2020 Research and Innovation programme (H2020-EU.3.2.2.3. – A sustainable and competitive agri-food industry) under Grant Agreement No. 863059 – </a:t>
              </a:r>
              <a:r>
                <a:rPr lang="en-GB" sz="850" b="0" i="0" u="sng" strike="noStrike" cap="none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4"/>
                </a:rPr>
                <a:t>www.fns-cloud.eu</a:t>
              </a:r>
              <a:endParaRPr sz="85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1350818" y="6310542"/>
            <a:ext cx="9490363" cy="364666"/>
            <a:chOff x="1524001" y="6161744"/>
            <a:chExt cx="9490363" cy="364666"/>
          </a:xfrm>
        </p:grpSpPr>
        <p:pic>
          <p:nvPicPr>
            <p:cNvPr id="64" name="Google Shape;64;p9" descr="A close up of a sign&#10;&#10;Description automatically generated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524001" y="6166410"/>
              <a:ext cx="1436727" cy="3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65;p9" descr="A close up of a sig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110838" y="6166410"/>
              <a:ext cx="541837" cy="36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" name="Google Shape;66;p9"/>
            <p:cNvSpPr txBox="1"/>
            <p:nvPr/>
          </p:nvSpPr>
          <p:spPr>
            <a:xfrm>
              <a:off x="3802785" y="6161744"/>
              <a:ext cx="7211579" cy="3539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850"/>
                <a:buFont typeface="Calibri"/>
                <a:buNone/>
              </a:pPr>
              <a:r>
                <a:rPr lang="en-GB" sz="850" b="0" i="0" u="none" strike="noStrike" cap="none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Food Nutrition Security Cloud (FNS-Cloud) has received funding from the European Union’s Horizon 2020 Research and Innovation programme (H2020-EU.3.2.2.3. – A sustainable and competitive agri-food industry) under Grant Agreement No. 863059 – </a:t>
              </a:r>
              <a:r>
                <a:rPr lang="en-GB" sz="850" b="0" i="0" u="sng" strike="noStrike" cap="none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4"/>
                </a:rPr>
                <a:t>www.fns-cloud.eu</a:t>
              </a:r>
              <a:endParaRPr sz="85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grpSp>
        <p:nvGrpSpPr>
          <p:cNvPr id="71" name="Google Shape;71;p10"/>
          <p:cNvGrpSpPr/>
          <p:nvPr/>
        </p:nvGrpSpPr>
        <p:grpSpPr>
          <a:xfrm>
            <a:off x="1350818" y="6310542"/>
            <a:ext cx="9490363" cy="364666"/>
            <a:chOff x="1524001" y="6161744"/>
            <a:chExt cx="9490363" cy="364666"/>
          </a:xfrm>
        </p:grpSpPr>
        <p:pic>
          <p:nvPicPr>
            <p:cNvPr id="72" name="Google Shape;72;p10" descr="A close up of a sign&#10;&#10;Description automatically generated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524001" y="6166410"/>
              <a:ext cx="1436727" cy="3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Google Shape;73;p10" descr="A close up of a sig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110838" y="6166410"/>
              <a:ext cx="541837" cy="36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" name="Google Shape;74;p10"/>
            <p:cNvSpPr txBox="1"/>
            <p:nvPr/>
          </p:nvSpPr>
          <p:spPr>
            <a:xfrm>
              <a:off x="3802785" y="6161744"/>
              <a:ext cx="7211579" cy="3539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850"/>
                <a:buFont typeface="Calibri"/>
                <a:buNone/>
              </a:pPr>
              <a:r>
                <a:rPr lang="en-GB" sz="850" b="0" i="0" u="none" strike="noStrike" cap="none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Food Nutrition Security Cloud (FNS-Cloud) has received funding from the European Union’s Horizon 2020 Research and Innovation programme (H2020-EU.3.2.2.3. – A sustainable and competitive agri-food industry) under Grant Agreement No. 863059 – </a:t>
              </a:r>
              <a:r>
                <a:rPr lang="en-GB" sz="850" b="0" i="0" u="sng" strike="noStrike" cap="none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4"/>
                </a:rPr>
                <a:t>www.fns-cloud.eu</a:t>
              </a:r>
              <a:endParaRPr sz="85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www.fns-cloud.e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8" name="Google Shape;8;p1"/>
          <p:cNvGrpSpPr/>
          <p:nvPr/>
        </p:nvGrpSpPr>
        <p:grpSpPr>
          <a:xfrm>
            <a:off x="1350818" y="6310542"/>
            <a:ext cx="9490363" cy="364666"/>
            <a:chOff x="1524001" y="6161744"/>
            <a:chExt cx="9490363" cy="364666"/>
          </a:xfrm>
        </p:grpSpPr>
        <p:pic>
          <p:nvPicPr>
            <p:cNvPr id="9" name="Google Shape;9;p1" descr="A close up of a sign&#10;&#10;Description automatically generated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1524001" y="6166410"/>
              <a:ext cx="1436727" cy="3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10;p1" descr="A close up of a sign&#10;&#10;Description automatically generated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3110838" y="6166410"/>
              <a:ext cx="541837" cy="36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Google Shape;11;p1"/>
            <p:cNvSpPr txBox="1"/>
            <p:nvPr/>
          </p:nvSpPr>
          <p:spPr>
            <a:xfrm>
              <a:off x="3802785" y="6161744"/>
              <a:ext cx="7211579" cy="3539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850"/>
                <a:buFont typeface="Calibri"/>
                <a:buNone/>
              </a:pPr>
              <a:r>
                <a:rPr lang="en-GB" sz="850" b="0" i="0" u="none" strike="noStrike" cap="none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Food Nutrition Security Cloud (FNS-Cloud) has received funding from the European Union’s Horizon 2020 Research and Innovation programme (H2020-EU.3.2.2.3. – A sustainable and competitive agri-food industry) under Grant Agreement No. 863059 – </a:t>
              </a:r>
              <a:r>
                <a:rPr lang="en-GB" sz="850" b="0" i="0" u="sng" strike="noStrike" cap="none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15"/>
                </a:rPr>
                <a:t>www.fns-cloud.eu</a:t>
              </a:r>
              <a:endParaRPr sz="85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lar.google.si/citations?user=EBvo_2oAAAAJ&amp;hl=en" TargetMode="External"/><Relationship Id="rId7" Type="http://schemas.openxmlformats.org/officeDocument/2006/relationships/image" Target="../media/image23.png"/><Relationship Id="rId2" Type="http://schemas.openxmlformats.org/officeDocument/2006/relationships/hyperlink" Target="https://scholar.google.si/citations?user=MJXKaMsAAAAJ&amp;hl=en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https://scholar.google.si/citations?user=EZKrfCUAAAAJ&amp;hl=en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sl-SI" dirty="0"/>
              <a:t>Interoperability &amp; standardisation</a:t>
            </a:r>
            <a:endParaRPr dirty="0"/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sl-SI" dirty="0"/>
              <a:t>Prof. dr. Barbara Koroušić Seljak</a:t>
            </a: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sl-SI" dirty="0"/>
              <a:t>Jožef Stefan Institute, WP3 leader</a:t>
            </a:r>
            <a:endParaRPr dirty="0"/>
          </a:p>
        </p:txBody>
      </p:sp>
      <p:pic>
        <p:nvPicPr>
          <p:cNvPr id="95" name="Google Shape;95;p13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8717" y="377826"/>
            <a:ext cx="5575300" cy="139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EGI Conference 2022">
            <a:extLst>
              <a:ext uri="{FF2B5EF4-FFF2-40B4-BE49-F238E27FC236}">
                <a16:creationId xmlns:a16="http://schemas.microsoft.com/office/drawing/2014/main" id="{DA01CE75-2813-982B-1E11-B5634746F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683" y="2227262"/>
            <a:ext cx="3657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FF1ED-CD87-415B-A1C2-E96BF4C7F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FNS Catalogue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2AA4D2-11DE-6186-873E-93945D2411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6BDE3E65-0EBF-CAEE-E052-C77A56FAA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064" y="1492785"/>
            <a:ext cx="4876118" cy="4351339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E6FB5DAA-F180-998A-4772-FDEDB0848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03" y="1492785"/>
            <a:ext cx="5519108" cy="387243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994148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EF74B-F3DF-FF79-6989-B6502A6F2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I" sz="4400" b="1" dirty="0"/>
              <a:t>FairSpace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D78AFBC-D5DE-7DB7-B959-48D40A07DA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E057123D-A832-48BF-68B4-E33487E3D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814" y="1140208"/>
            <a:ext cx="7070639" cy="457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636731E1-38E3-17AF-2908-72D249006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813" y="2344523"/>
            <a:ext cx="1141640" cy="373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E11DA74-2C01-3F07-FF77-2F9E45315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1073" y="2453501"/>
            <a:ext cx="1016000" cy="29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9DEDC62-9299-FD17-5B09-F1458C7B7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1073" y="3009494"/>
            <a:ext cx="1013460" cy="26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Gnify">
            <a:extLst>
              <a:ext uri="{FF2B5EF4-FFF2-40B4-BE49-F238E27FC236}">
                <a16:creationId xmlns:a16="http://schemas.microsoft.com/office/drawing/2014/main" id="{9247E595-C7D6-AD29-F633-85F667A70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059" y="4292564"/>
            <a:ext cx="865488" cy="43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oodCASE">
            <a:extLst>
              <a:ext uri="{FF2B5EF4-FFF2-40B4-BE49-F238E27FC236}">
                <a16:creationId xmlns:a16="http://schemas.microsoft.com/office/drawing/2014/main" id="{1721A806-C909-8234-B135-F1874C8CA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936" y="3435178"/>
            <a:ext cx="1253869" cy="35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046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E01AB-448B-BC16-515D-EAE48CAF3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Analysis environment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C0A733-67B6-9FE8-6972-8119E00EF4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/>
          </a:p>
        </p:txBody>
      </p:sp>
      <p:pic>
        <p:nvPicPr>
          <p:cNvPr id="12294" name="Picture 6">
            <a:extLst>
              <a:ext uri="{FF2B5EF4-FFF2-40B4-BE49-F238E27FC236}">
                <a16:creationId xmlns:a16="http://schemas.microsoft.com/office/drawing/2014/main" id="{FDCA3F49-48D9-293D-E42A-D341F9405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2160245"/>
            <a:ext cx="10452465" cy="350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49241A5-43D4-4306-9F48-944D25DB8860}"/>
              </a:ext>
            </a:extLst>
          </p:cNvPr>
          <p:cNvSpPr/>
          <p:nvPr/>
        </p:nvSpPr>
        <p:spPr>
          <a:xfrm>
            <a:off x="838200" y="3954163"/>
            <a:ext cx="1274805" cy="1112108"/>
          </a:xfrm>
          <a:prstGeom prst="rect">
            <a:avLst/>
          </a:prstGeom>
          <a:solidFill>
            <a:schemeClr val="accent1">
              <a:alpha val="37175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898803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54132-9A27-F406-4D50-6C8CF6A0A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FNS-Cloud Metadata API &amp; submission form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B489DD-72AF-9B05-C383-57B2972E4FE8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SI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C27D8128-9A38-905D-F626-402F558C8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7159798" cy="402272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id="{7EE7D81A-605C-5EC8-14E3-11A7E4C76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616" y="3563067"/>
            <a:ext cx="5914768" cy="261389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78AA931-4C91-D530-7647-D2A4CFAB6A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071060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A5B0037-2477-115C-C4FD-816E0232B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References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4B5FEE9-D2D6-F065-8769-99DA3636EA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hlinkClick r:id="rId2"/>
            </a:endParaRPr>
          </a:p>
          <a:p>
            <a:r>
              <a:rPr lang="en-GB" sz="1800" dirty="0">
                <a:hlinkClick r:id="rId2"/>
              </a:rPr>
              <a:t>Tome Eftimov</a:t>
            </a:r>
            <a:endParaRPr lang="en-GB" sz="1800" dirty="0"/>
          </a:p>
          <a:p>
            <a:r>
              <a:rPr lang="en-GB" sz="1800" dirty="0" err="1">
                <a:hlinkClick r:id="rId3"/>
              </a:rPr>
              <a:t>Gjorgjina</a:t>
            </a:r>
            <a:r>
              <a:rPr lang="en-GB" sz="1800" dirty="0">
                <a:hlinkClick r:id="rId3"/>
              </a:rPr>
              <a:t> </a:t>
            </a:r>
            <a:r>
              <a:rPr lang="en-GB" sz="1800" dirty="0" err="1">
                <a:hlinkClick r:id="rId3"/>
              </a:rPr>
              <a:t>Cenikj</a:t>
            </a:r>
            <a:endParaRPr lang="en-GB" sz="1800" dirty="0"/>
          </a:p>
          <a:p>
            <a:r>
              <a:rPr lang="en-GB" sz="1800" dirty="0" err="1"/>
              <a:t>Gordana</a:t>
            </a:r>
            <a:r>
              <a:rPr lang="en-GB" sz="1800" dirty="0"/>
              <a:t> </a:t>
            </a:r>
            <a:r>
              <a:rPr lang="en-GB" sz="1800" dirty="0" err="1"/>
              <a:t>Ispirova</a:t>
            </a:r>
            <a:endParaRPr lang="en-GB" sz="1800" dirty="0"/>
          </a:p>
          <a:p>
            <a:r>
              <a:rPr lang="en-GB" sz="1800" dirty="0">
                <a:hlinkClick r:id="rId4"/>
              </a:rPr>
              <a:t>Barbara Koroušić Seljak</a:t>
            </a:r>
            <a:endParaRPr lang="en-GB" sz="1800" dirty="0"/>
          </a:p>
          <a:p>
            <a:endParaRPr lang="en-GB" dirty="0"/>
          </a:p>
          <a:p>
            <a:pPr marL="101600" indent="0">
              <a:buNone/>
            </a:pPr>
            <a:r>
              <a:rPr lang="en-GB" dirty="0"/>
              <a:t>More at: https://</a:t>
            </a:r>
            <a:r>
              <a:rPr lang="en-GB" dirty="0" err="1"/>
              <a:t>www.fns-cloud.eu</a:t>
            </a:r>
            <a:r>
              <a:rPr lang="en-GB" dirty="0"/>
              <a:t>/outputs/publications/</a:t>
            </a:r>
            <a:endParaRPr lang="en-SI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B2F6B0B-8B36-A7DF-7C3C-AB6B7A00B988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SI"/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0E5A2388-C10C-33DC-CDBC-B16150E48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21" y="148281"/>
            <a:ext cx="3976513" cy="616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D035A064-3C40-F3BC-3C2E-C2818C1A2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336" y="365125"/>
            <a:ext cx="2145998" cy="78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Introducing the International DuraSpace and Google Scholar Webinar Series -  Duraspace.org">
            <a:extLst>
              <a:ext uri="{FF2B5EF4-FFF2-40B4-BE49-F238E27FC236}">
                <a16:creationId xmlns:a16="http://schemas.microsoft.com/office/drawing/2014/main" id="{A20FCDB1-C79B-E1A6-78EF-FCAD658A2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45" y="1825625"/>
            <a:ext cx="1601474" cy="61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824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dirty="0"/>
              <a:t>Thank you for your attention</a:t>
            </a:r>
            <a:endParaRPr dirty="0"/>
          </a:p>
        </p:txBody>
      </p:sp>
      <p:sp>
        <p:nvSpPr>
          <p:cNvPr id="107" name="Google Shape;107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247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l-SI" dirty="0"/>
              <a:t>Team work:</a:t>
            </a:r>
          </a:p>
          <a:p>
            <a:pPr marL="685800" lvl="1" indent="-228600">
              <a:spcBef>
                <a:spcPts val="0"/>
              </a:spcBef>
              <a:buSzPts val="2400"/>
            </a:pPr>
            <a:r>
              <a:rPr lang="sl-SI" dirty="0"/>
              <a:t>Jožef Stefan Institute</a:t>
            </a:r>
          </a:p>
          <a:p>
            <a:pPr marL="685800" lvl="1" indent="-228600">
              <a:spcBef>
                <a:spcPts val="0"/>
              </a:spcBef>
              <a:buSzPts val="2400"/>
            </a:pPr>
            <a:r>
              <a:rPr lang="sl-SI" dirty="0"/>
              <a:t>University of Florence</a:t>
            </a:r>
          </a:p>
          <a:p>
            <a:pPr marL="685800" lvl="1" indent="-228600">
              <a:spcBef>
                <a:spcPts val="0"/>
              </a:spcBef>
              <a:buSzPts val="2400"/>
            </a:pPr>
            <a:r>
              <a:rPr lang="sl-SI" dirty="0"/>
              <a:t>The Hyve</a:t>
            </a:r>
          </a:p>
          <a:p>
            <a:pPr marL="685800" lvl="1" indent="-228600">
              <a:spcBef>
                <a:spcPts val="0"/>
              </a:spcBef>
              <a:buSzPts val="2400"/>
            </a:pPr>
            <a:r>
              <a:rPr lang="sl-SI" dirty="0"/>
              <a:t>ScaleFocus</a:t>
            </a:r>
          </a:p>
          <a:p>
            <a:pPr marL="685800" lvl="1" indent="-228600">
              <a:spcBef>
                <a:spcPts val="0"/>
              </a:spcBef>
              <a:buSzPts val="2400"/>
            </a:pPr>
            <a:r>
              <a:rPr lang="sl-SI" dirty="0"/>
              <a:t>University of Maastricht</a:t>
            </a:r>
          </a:p>
          <a:p>
            <a:pPr marL="685800" lvl="1" indent="-228600">
              <a:spcBef>
                <a:spcPts val="0"/>
              </a:spcBef>
              <a:buSzPts val="2400"/>
            </a:pPr>
            <a:r>
              <a:rPr lang="sl-SI" dirty="0"/>
              <a:t>Premotec</a:t>
            </a:r>
            <a:endParaRPr dirty="0"/>
          </a:p>
        </p:txBody>
      </p:sp>
      <p:grpSp>
        <p:nvGrpSpPr>
          <p:cNvPr id="108" name="Google Shape;108;p15"/>
          <p:cNvGrpSpPr/>
          <p:nvPr/>
        </p:nvGrpSpPr>
        <p:grpSpPr>
          <a:xfrm>
            <a:off x="960361" y="5229922"/>
            <a:ext cx="10271277" cy="552428"/>
            <a:chOff x="1354189" y="5726880"/>
            <a:chExt cx="10271277" cy="552428"/>
          </a:xfrm>
        </p:grpSpPr>
        <p:grpSp>
          <p:nvGrpSpPr>
            <p:cNvPr id="109" name="Google Shape;109;p15"/>
            <p:cNvGrpSpPr/>
            <p:nvPr/>
          </p:nvGrpSpPr>
          <p:grpSpPr>
            <a:xfrm>
              <a:off x="3702869" y="5816880"/>
              <a:ext cx="1608241" cy="360000"/>
              <a:chOff x="3702869" y="5816880"/>
              <a:chExt cx="1608241" cy="360000"/>
            </a:xfrm>
          </p:grpSpPr>
          <p:pic>
            <p:nvPicPr>
              <p:cNvPr id="110" name="Google Shape;110;p15" descr="A picture containing ax, vector graphics, tool&#10;&#10;Description automatically generated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702869" y="5816880"/>
                <a:ext cx="442703" cy="360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1" name="Google Shape;111;p15"/>
              <p:cNvSpPr txBox="1"/>
              <p:nvPr/>
            </p:nvSpPr>
            <p:spPr>
              <a:xfrm flipH="1">
                <a:off x="4104769" y="5826962"/>
                <a:ext cx="1206341" cy="3398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@FNSCloudEU</a:t>
                </a:r>
                <a:endParaRPr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" name="Google Shape;112;p15"/>
            <p:cNvGrpSpPr/>
            <p:nvPr/>
          </p:nvGrpSpPr>
          <p:grpSpPr>
            <a:xfrm>
              <a:off x="6628755" y="5816880"/>
              <a:ext cx="1632947" cy="360000"/>
              <a:chOff x="752443" y="1527625"/>
              <a:chExt cx="1632947" cy="360000"/>
            </a:xfrm>
          </p:grpSpPr>
          <p:pic>
            <p:nvPicPr>
              <p:cNvPr id="113" name="Google Shape;113;p15" descr="A picture containing text, clipart&#10;&#10;Description automatically generated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752443" y="1527625"/>
                <a:ext cx="392727" cy="360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4" name="Google Shape;114;p15"/>
              <p:cNvSpPr txBox="1"/>
              <p:nvPr/>
            </p:nvSpPr>
            <p:spPr>
              <a:xfrm flipH="1">
                <a:off x="1179050" y="1537707"/>
                <a:ext cx="1206340" cy="3398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FNS-Cloud</a:t>
                </a:r>
                <a:endParaRPr sz="12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" name="Google Shape;115;p15"/>
            <p:cNvGrpSpPr/>
            <p:nvPr/>
          </p:nvGrpSpPr>
          <p:grpSpPr>
            <a:xfrm>
              <a:off x="7828971" y="5726880"/>
              <a:ext cx="2143907" cy="540000"/>
              <a:chOff x="678806" y="2175981"/>
              <a:chExt cx="2143907" cy="540000"/>
            </a:xfrm>
          </p:grpSpPr>
          <p:pic>
            <p:nvPicPr>
              <p:cNvPr id="116" name="Google Shape;116;p15" descr="Icon&#10;&#10;Description automatically generated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678806" y="2175981"/>
                <a:ext cx="540000" cy="540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7" name="Google Shape;117;p15"/>
              <p:cNvSpPr txBox="1"/>
              <p:nvPr/>
            </p:nvSpPr>
            <p:spPr>
              <a:xfrm flipH="1">
                <a:off x="1179050" y="2276063"/>
                <a:ext cx="1643663" cy="3398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@FNSCloudEU2019</a:t>
                </a:r>
                <a:endParaRPr/>
              </a:p>
            </p:txBody>
          </p:sp>
        </p:grpSp>
        <p:grpSp>
          <p:nvGrpSpPr>
            <p:cNvPr id="118" name="Google Shape;118;p15"/>
            <p:cNvGrpSpPr/>
            <p:nvPr/>
          </p:nvGrpSpPr>
          <p:grpSpPr>
            <a:xfrm>
              <a:off x="5246122" y="5816880"/>
              <a:ext cx="1616584" cy="360000"/>
              <a:chOff x="768806" y="3017950"/>
              <a:chExt cx="1616584" cy="360000"/>
            </a:xfrm>
          </p:grpSpPr>
          <p:pic>
            <p:nvPicPr>
              <p:cNvPr id="119" name="Google Shape;119;p15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768806" y="3017950"/>
                <a:ext cx="360000" cy="360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0" name="Google Shape;120;p15"/>
              <p:cNvSpPr txBox="1"/>
              <p:nvPr/>
            </p:nvSpPr>
            <p:spPr>
              <a:xfrm flipH="1">
                <a:off x="1179050" y="3028032"/>
                <a:ext cx="1206340" cy="3398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FNSCloudEU</a:t>
                </a:r>
                <a:endParaRPr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1" name="Google Shape;121;p15"/>
            <p:cNvGrpSpPr/>
            <p:nvPr/>
          </p:nvGrpSpPr>
          <p:grpSpPr>
            <a:xfrm>
              <a:off x="9758807" y="5816880"/>
              <a:ext cx="1866659" cy="360000"/>
              <a:chOff x="727455" y="3781010"/>
              <a:chExt cx="1866659" cy="360000"/>
            </a:xfrm>
          </p:grpSpPr>
          <p:sp>
            <p:nvSpPr>
              <p:cNvPr id="122" name="Google Shape;122;p15"/>
              <p:cNvSpPr txBox="1"/>
              <p:nvPr/>
            </p:nvSpPr>
            <p:spPr>
              <a:xfrm flipH="1">
                <a:off x="1179050" y="3791092"/>
                <a:ext cx="1415064" cy="3398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www.fns-cloud.eu</a:t>
                </a:r>
                <a:endParaRPr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23" name="Google Shape;123;p15" descr="Shape&#10;&#10;Description automatically generated with low confidence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727455" y="3781010"/>
                <a:ext cx="360000" cy="360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24" name="Google Shape;124;p15"/>
            <p:cNvSpPr txBox="1"/>
            <p:nvPr/>
          </p:nvSpPr>
          <p:spPr>
            <a:xfrm>
              <a:off x="1354189" y="5797861"/>
              <a:ext cx="3203713" cy="4814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/>
            </a:bodyPr>
            <a:lstStyle/>
            <a:p>
              <a:pPr marL="0" marR="0" lvl="0" indent="0" algn="l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1600"/>
                <a:buFont typeface="Arial"/>
                <a:buNone/>
              </a:pPr>
              <a:r>
                <a:rPr lang="en-GB" sz="1600" b="0" i="0" u="none" strike="noStrike" cap="none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Don’t forget to follow us:</a:t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l-SI" dirty="0"/>
              <a:t>Complexity from the content point of view </a:t>
            </a:r>
            <a:endParaRPr dirty="0"/>
          </a:p>
        </p:txBody>
      </p:sp>
      <p:sp>
        <p:nvSpPr>
          <p:cNvPr id="101" name="Google Shape;10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114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52400" indent="0">
              <a:spcBef>
                <a:spcPts val="0"/>
              </a:spcBef>
              <a:buNone/>
            </a:pPr>
            <a:r>
              <a:rPr lang="sl-SI" sz="2400" dirty="0"/>
              <a:t>The domain of Food and Nutrition Security (FNS) is complex as it addresses so many different aspects. </a:t>
            </a:r>
          </a:p>
          <a:p>
            <a:pPr marL="495300" indent="-342900">
              <a:spcBef>
                <a:spcPts val="0"/>
              </a:spcBef>
            </a:pPr>
            <a:endParaRPr lang="sl-SI" dirty="0"/>
          </a:p>
          <a:p>
            <a:pPr marL="495300" indent="-342900">
              <a:spcBef>
                <a:spcPts val="0"/>
              </a:spcBef>
            </a:pPr>
            <a:endParaRPr lang="sl-SI" dirty="0"/>
          </a:p>
          <a:p>
            <a:pPr marL="495300" indent="-342900">
              <a:spcBef>
                <a:spcPts val="0"/>
              </a:spcBef>
            </a:pPr>
            <a:endParaRPr lang="sl-SI" dirty="0"/>
          </a:p>
          <a:p>
            <a:pPr marL="495300" indent="-342900">
              <a:spcBef>
                <a:spcPts val="0"/>
              </a:spcBef>
            </a:pPr>
            <a:endParaRPr lang="sl-SI" dirty="0"/>
          </a:p>
          <a:p>
            <a:pPr marL="495300" indent="-342900">
              <a:spcBef>
                <a:spcPts val="0"/>
              </a:spcBef>
            </a:pPr>
            <a:endParaRPr lang="sl-SI" dirty="0"/>
          </a:p>
          <a:p>
            <a:pPr marL="495300" indent="-342900">
              <a:spcBef>
                <a:spcPts val="0"/>
              </a:spcBef>
            </a:pPr>
            <a:endParaRPr lang="sl-SI" dirty="0"/>
          </a:p>
          <a:p>
            <a:pPr marL="495300" indent="-342900">
              <a:spcBef>
                <a:spcPts val="0"/>
              </a:spcBef>
            </a:pPr>
            <a:endParaRPr lang="sl-SI" dirty="0"/>
          </a:p>
          <a:p>
            <a:pPr marL="495300" indent="-342900">
              <a:spcBef>
                <a:spcPts val="0"/>
              </a:spcBef>
            </a:pPr>
            <a:endParaRPr lang="sl-SI" dirty="0"/>
          </a:p>
          <a:p>
            <a:pPr marL="152400" indent="0" algn="r">
              <a:spcBef>
                <a:spcPts val="0"/>
              </a:spcBef>
              <a:buNone/>
            </a:pPr>
            <a:r>
              <a:rPr lang="sl-SI" sz="1200" dirty="0"/>
              <a:t>https://foodsystems.wsu.edu/foodsystemsprogram/ </a:t>
            </a:r>
            <a:endParaRPr sz="12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F3ADC5-9EB1-B2AB-4360-739F970D180E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SI"/>
          </a:p>
        </p:txBody>
      </p:sp>
      <p:pic>
        <p:nvPicPr>
          <p:cNvPr id="2050" name="Picture 2" descr="Food System Overview">
            <a:extLst>
              <a:ext uri="{FF2B5EF4-FFF2-40B4-BE49-F238E27FC236}">
                <a16:creationId xmlns:a16="http://schemas.microsoft.com/office/drawing/2014/main" id="{F8BD538D-4F9D-B1B7-3BAB-FA4DDD62D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286" y="1537949"/>
            <a:ext cx="59436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613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sl-SI" dirty="0"/>
              <a:t>Heterogenous FNS data</a:t>
            </a:r>
            <a:endParaRPr dirty="0"/>
          </a:p>
        </p:txBody>
      </p:sp>
      <p:sp>
        <p:nvSpPr>
          <p:cNvPr id="101" name="Google Shape;10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361023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52400" indent="0">
              <a:spcBef>
                <a:spcPts val="0"/>
              </a:spcBef>
              <a:buNone/>
            </a:pPr>
            <a:r>
              <a:rPr lang="sl-SI" sz="2400" dirty="0"/>
              <a:t>This wide spectrum of FNS disciplines collects </a:t>
            </a:r>
          </a:p>
          <a:p>
            <a:pPr marL="495300" indent="-342900">
              <a:spcBef>
                <a:spcPts val="0"/>
              </a:spcBef>
            </a:pP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different types </a:t>
            </a:r>
            <a:r>
              <a:rPr lang="sl-SI" dirty="0"/>
              <a:t>of data in </a:t>
            </a:r>
          </a:p>
          <a:p>
            <a:pPr marL="495300" indent="-342900">
              <a:spcBef>
                <a:spcPts val="0"/>
              </a:spcBef>
            </a:pP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various formats </a:t>
            </a:r>
            <a:r>
              <a:rPr lang="sl-SI" dirty="0"/>
              <a:t>being </a:t>
            </a:r>
          </a:p>
          <a:p>
            <a:pPr marL="495300" indent="-342900">
              <a:spcBef>
                <a:spcPts val="0"/>
              </a:spcBef>
            </a:pP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described &amp; classified using several, already well established, systems</a:t>
            </a:r>
            <a:r>
              <a:rPr lang="sl-SI" dirty="0"/>
              <a:t>, such as LanguaL (FAO, EuroFIR), FoodEx2 (EFSA) etc.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795ECC-9D7A-DDC3-64DA-64C5B2A63093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S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9935EE-12D8-534E-3059-6B93A0F2C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6714" y="2394130"/>
            <a:ext cx="7368933" cy="341561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CBF98-F2FE-303F-77B9-31CD80559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I" b="1" dirty="0"/>
              <a:t>FNS Interoperability &amp; Standardisation - r</a:t>
            </a:r>
            <a:r>
              <a:rPr lang="en-GB" b="1" dirty="0"/>
              <a:t>e</a:t>
            </a:r>
            <a:r>
              <a:rPr lang="en-SI" b="1" dirty="0"/>
              <a:t>latively new research area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2C4D6C-3B16-8416-6C7F-020E13211D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I" dirty="0"/>
              <a:t>In the past two decades, the biomedical domain has made a great progress in the development of methodology and semantic resources required for data interoperability and standardisation, while the FNS domain is still in the relatively early stage of the development:</a:t>
            </a:r>
          </a:p>
          <a:p>
            <a:pPr lvl="1"/>
            <a:r>
              <a:rPr lang="en-SI" dirty="0"/>
              <a:t>Pioneering projects in this domain including but not limited to:</a:t>
            </a:r>
          </a:p>
          <a:p>
            <a:pPr lvl="2"/>
            <a:r>
              <a:rPr lang="en-SI" dirty="0"/>
              <a:t>H2020 FNS-Cloud</a:t>
            </a:r>
          </a:p>
          <a:p>
            <a:pPr lvl="2"/>
            <a:r>
              <a:rPr lang="en-SI" dirty="0"/>
              <a:t>H2020 Blue-Cloud</a:t>
            </a:r>
          </a:p>
          <a:p>
            <a:pPr lvl="2"/>
            <a:r>
              <a:rPr lang="en-SI" dirty="0"/>
              <a:t>ESFRI Metrofood</a:t>
            </a:r>
          </a:p>
          <a:p>
            <a:pPr lvl="2"/>
            <a:r>
              <a:rPr lang="en-SI" dirty="0"/>
              <a:t>EFSA Cafeteria</a:t>
            </a:r>
          </a:p>
          <a:p>
            <a:pPr lvl="2"/>
            <a:r>
              <a:rPr lang="en-SI" dirty="0"/>
              <a:t>ELIXIR Food &amp; Nutrition Use Case</a:t>
            </a:r>
          </a:p>
        </p:txBody>
      </p:sp>
    </p:spTree>
    <p:extLst>
      <p:ext uri="{BB962C8B-B14F-4D97-AF65-F5344CB8AC3E}">
        <p14:creationId xmlns:p14="http://schemas.microsoft.com/office/powerpoint/2010/main" val="2473255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4CBAB-8AE7-C4DB-4D3B-40B304BCF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What has been achieved in FNS Cloud so far?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657B4E3-15AB-A735-FB10-3D3A2D9994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469654"/>
              </p:ext>
            </p:extLst>
          </p:nvPr>
        </p:nvGraphicFramePr>
        <p:xfrm>
          <a:off x="696897" y="1585180"/>
          <a:ext cx="10305836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19305F-6FAB-A656-FE21-030DC4EAFFF1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7010400" y="1825625"/>
            <a:ext cx="5181600" cy="4351338"/>
          </a:xfrm>
        </p:spPr>
        <p:txBody>
          <a:bodyPr/>
          <a:lstStyle/>
          <a:p>
            <a:pPr lvl="1"/>
            <a:endParaRPr lang="en-SI" sz="2200" dirty="0"/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864512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4CBAB-8AE7-C4DB-4D3B-40B304BCF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b="1" dirty="0"/>
              <a:t>FNS ontology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CDD5F8-8C1E-761A-27F9-48F7DEFB4A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SI" sz="2200" dirty="0"/>
              <a:t>Describing metadata of samples from food intake &amp; consumption &amp; ‘omics studies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12A806-E96D-F576-E4EB-0EB9EA817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167" y="2565895"/>
            <a:ext cx="9016314" cy="361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800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FC7EC-6DD2-D854-D27D-818D77005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b="1" dirty="0"/>
              <a:t>The FNS Harmony ontology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46C792-C65D-2C5F-C4CE-89F5D05631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1"/>
          <a:stretch/>
        </p:blipFill>
        <p:spPr>
          <a:xfrm>
            <a:off x="1532236" y="1690688"/>
            <a:ext cx="8169215" cy="419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0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FC7EC-6DD2-D854-D27D-818D77005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b="1" dirty="0"/>
              <a:t>The FNS Harmony ontology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5DCBBEB-7ACC-C3CB-605D-AF49487125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1600" indent="0">
              <a:buNone/>
            </a:pPr>
            <a:r>
              <a:rPr lang="en-GB" sz="2400" dirty="0"/>
              <a:t>Available at: </a:t>
            </a:r>
            <a:r>
              <a:rPr lang="en-GB" dirty="0"/>
              <a:t>https://</a:t>
            </a:r>
            <a:r>
              <a:rPr lang="en-GB" dirty="0" err="1"/>
              <a:t>github.com</a:t>
            </a:r>
            <a:r>
              <a:rPr lang="en-GB" dirty="0"/>
              <a:t>/</a:t>
            </a:r>
            <a:r>
              <a:rPr lang="en-GB" dirty="0" err="1"/>
              <a:t>panovp</a:t>
            </a:r>
            <a:r>
              <a:rPr lang="en-GB" dirty="0"/>
              <a:t>/FNS-Harmony</a:t>
            </a:r>
          </a:p>
          <a:p>
            <a:pPr marL="101600" indent="0">
              <a:buNone/>
            </a:pPr>
            <a:r>
              <a:rPr lang="en-GB" dirty="0"/>
              <a:t>PURL: https://</a:t>
            </a:r>
            <a:r>
              <a:rPr lang="en-GB" dirty="0" err="1"/>
              <a:t>purl.org</a:t>
            </a:r>
            <a:r>
              <a:rPr lang="en-GB" dirty="0"/>
              <a:t>/</a:t>
            </a:r>
            <a:r>
              <a:rPr lang="en-GB" dirty="0" err="1"/>
              <a:t>fns</a:t>
            </a:r>
            <a:r>
              <a:rPr lang="en-GB" dirty="0"/>
              <a:t>-h</a:t>
            </a:r>
          </a:p>
          <a:p>
            <a:endParaRPr lang="en-SI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D79D06C-15A6-055C-2D18-6F25EF16D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631" y="3069946"/>
            <a:ext cx="5077678" cy="267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926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ADA36-2622-FF4F-25CF-88FCE8259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b="1" dirty="0"/>
              <a:t>FoodViz – annotation and linkage via semantic 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01FE5-3714-FA32-CDC4-AE3348107B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A665F42E-4B5F-5759-4843-61FB0C195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438" y="1690688"/>
            <a:ext cx="7510848" cy="443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780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NS-Cloud 1">
      <a:dk1>
        <a:srgbClr val="2B2B2B"/>
      </a:dk1>
      <a:lt1>
        <a:srgbClr val="FFFFFF"/>
      </a:lt1>
      <a:dk2>
        <a:srgbClr val="2B2B2B"/>
      </a:dk2>
      <a:lt2>
        <a:srgbClr val="FFFFFF"/>
      </a:lt2>
      <a:accent1>
        <a:srgbClr val="009C8F"/>
      </a:accent1>
      <a:accent2>
        <a:srgbClr val="00908A"/>
      </a:accent2>
      <a:accent3>
        <a:srgbClr val="00807B"/>
      </a:accent3>
      <a:accent4>
        <a:srgbClr val="00706B"/>
      </a:accent4>
      <a:accent5>
        <a:srgbClr val="00605C"/>
      </a:accent5>
      <a:accent6>
        <a:srgbClr val="00504D"/>
      </a:accent6>
      <a:hlink>
        <a:srgbClr val="1F2837"/>
      </a:hlink>
      <a:folHlink>
        <a:srgbClr val="EC6D6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3972</TotalTime>
  <Words>367</Words>
  <Application>Microsoft Macintosh PowerPoint</Application>
  <PresentationFormat>Widescreen</PresentationFormat>
  <Paragraphs>80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Interoperability &amp; standardisation</vt:lpstr>
      <vt:lpstr>Complexity from the content point of view </vt:lpstr>
      <vt:lpstr>Heterogenous FNS data</vt:lpstr>
      <vt:lpstr>FNS Interoperability &amp; Standardisation - relatively new research area</vt:lpstr>
      <vt:lpstr>What has been achieved in FNS Cloud so far?</vt:lpstr>
      <vt:lpstr>FNS ontology</vt:lpstr>
      <vt:lpstr>The FNS Harmony ontology</vt:lpstr>
      <vt:lpstr>The FNS Harmony ontology</vt:lpstr>
      <vt:lpstr>FoodViz – annotation and linkage via semantic sources</vt:lpstr>
      <vt:lpstr>FNS Catalogue</vt:lpstr>
      <vt:lpstr>FairSpace</vt:lpstr>
      <vt:lpstr>Analysis environment</vt:lpstr>
      <vt:lpstr>FNS-Cloud Metadata API &amp; submission form</vt:lpstr>
      <vt:lpstr>References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Interoperability &amp; standardisation</dc:title>
  <cp:lastModifiedBy>Microsoft Office User</cp:lastModifiedBy>
  <cp:revision>20</cp:revision>
  <dcterms:modified xsi:type="dcterms:W3CDTF">2022-09-18T09:28:22Z</dcterms:modified>
</cp:coreProperties>
</file>