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60" r:id="rId5"/>
    <p:sldId id="655" r:id="rId6"/>
    <p:sldId id="629" r:id="rId7"/>
    <p:sldId id="634" r:id="rId8"/>
    <p:sldId id="656" r:id="rId9"/>
    <p:sldId id="657" r:id="rId10"/>
    <p:sldId id="661" r:id="rId11"/>
    <p:sldId id="659" r:id="rId12"/>
    <p:sldId id="660" r:id="rId13"/>
    <p:sldId id="664" r:id="rId14"/>
    <p:sldId id="658" r:id="rId15"/>
    <p:sldId id="662" r:id="rId16"/>
    <p:sldId id="663" r:id="rId17"/>
    <p:sldId id="65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F7"/>
    <a:srgbClr val="062374"/>
    <a:srgbClr val="4F83D1"/>
    <a:srgbClr val="212121"/>
    <a:srgbClr val="C2D79B"/>
    <a:srgbClr val="395C87"/>
    <a:srgbClr val="ECF0F5"/>
    <a:srgbClr val="34A8E0"/>
    <a:srgbClr val="436EAA"/>
    <a:srgbClr val="295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3" autoAdjust="0"/>
    <p:restoredTop sz="96005" autoAdjust="0"/>
  </p:normalViewPr>
  <p:slideViewPr>
    <p:cSldViewPr>
      <p:cViewPr varScale="1">
        <p:scale>
          <a:sx n="122" d="100"/>
          <a:sy n="122" d="100"/>
        </p:scale>
        <p:origin x="28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7F0-BEA4-416A-AEBD-47A5FB1CD3A3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ED24-8889-4C17-B180-67308CCDB6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76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DED24-8889-4C17-B180-67308CCDB6E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36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Blue Cloud projects federates data in the</a:t>
            </a:r>
            <a:r>
              <a:rPr lang="it-IT" sz="1800" b="0" i="0" u="none" strike="noStrike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blue domain, from genetic data to fisheries data</a:t>
            </a:r>
            <a:endParaRPr lang="it-IT" sz="1800" b="0" i="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it-IT" sz="18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Marine Strategy Framework Directive (MSFD)</a:t>
            </a:r>
            <a:r>
              <a:rPr lang="it-IT" sz="1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Water Framework Directive (WFD)</a:t>
            </a:r>
            <a:r>
              <a:rPr lang="it-IT" sz="1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DED24-8889-4C17-B180-67308CCDB6E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66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gradFill flip="none" rotWithShape="1">
          <a:gsLst>
            <a:gs pos="0">
              <a:schemeClr val="accent1">
                <a:lumMod val="0"/>
                <a:lumOff val="100000"/>
                <a:alpha val="46000"/>
              </a:schemeClr>
            </a:gs>
            <a:gs pos="32000">
              <a:schemeClr val="accent1">
                <a:lumMod val="0"/>
                <a:lumOff val="100000"/>
                <a:alpha val="45000"/>
              </a:schemeClr>
            </a:gs>
            <a:gs pos="100000">
              <a:srgbClr val="39ABE2">
                <a:alpha val="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9656D08E-EDA5-4B4F-B1B2-ABD609F89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935"/>
          <a:stretch/>
        </p:blipFill>
        <p:spPr>
          <a:xfrm>
            <a:off x="-28564" y="5217924"/>
            <a:ext cx="12220564" cy="16400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5440" y="2576180"/>
            <a:ext cx="10363200" cy="1223721"/>
          </a:xfrm>
        </p:spPr>
        <p:txBody>
          <a:bodyPr/>
          <a:lstStyle>
            <a:lvl1pPr>
              <a:defRPr b="1">
                <a:solidFill>
                  <a:srgbClr val="466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95551"/>
            <a:ext cx="8534400" cy="109493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9ABE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E8E732B-62B9-1848-B1BE-35F4581748B1}"/>
              </a:ext>
            </a:extLst>
          </p:cNvPr>
          <p:cNvSpPr/>
          <p:nvPr userDrawn="1"/>
        </p:nvSpPr>
        <p:spPr>
          <a:xfrm>
            <a:off x="-28564" y="6389434"/>
            <a:ext cx="12220564" cy="468565"/>
          </a:xfrm>
          <a:prstGeom prst="rect">
            <a:avLst/>
          </a:prstGeom>
          <a:solidFill>
            <a:srgbClr val="466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52492D-6013-094E-ABA6-75E589039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339" y="6476517"/>
            <a:ext cx="442139" cy="29475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551AFB-85B5-754B-AB7A-668265B4A92C}"/>
              </a:ext>
            </a:extLst>
          </p:cNvPr>
          <p:cNvSpPr txBox="1"/>
          <p:nvPr userDrawn="1"/>
        </p:nvSpPr>
        <p:spPr>
          <a:xfrm>
            <a:off x="623392" y="6525344"/>
            <a:ext cx="11425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schemeClr val="bg1"/>
                </a:solidFill>
              </a:rPr>
              <a:t>Blue-</a:t>
            </a:r>
            <a:r>
              <a:rPr lang="it-IT" sz="1000" dirty="0" err="1">
                <a:solidFill>
                  <a:schemeClr val="bg1"/>
                </a:solidFill>
              </a:rPr>
              <a:t>Cloud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has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received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funding</a:t>
            </a:r>
            <a:r>
              <a:rPr lang="it-IT" sz="1000" dirty="0">
                <a:solidFill>
                  <a:schemeClr val="bg1"/>
                </a:solidFill>
              </a:rPr>
              <a:t> from the </a:t>
            </a:r>
            <a:r>
              <a:rPr lang="it-IT" sz="1000" dirty="0" err="1">
                <a:solidFill>
                  <a:schemeClr val="bg1"/>
                </a:solidFill>
              </a:rPr>
              <a:t>European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Union's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Horizon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Programme</a:t>
            </a:r>
            <a:r>
              <a:rPr lang="it-IT" sz="1000" dirty="0">
                <a:solidFill>
                  <a:schemeClr val="bg1"/>
                </a:solidFill>
              </a:rPr>
              <a:t> call BG-07-2019-2020, </a:t>
            </a:r>
            <a:r>
              <a:rPr lang="it-IT" sz="1000" dirty="0" err="1">
                <a:solidFill>
                  <a:schemeClr val="bg1"/>
                </a:solidFill>
              </a:rPr>
              <a:t>topic</a:t>
            </a:r>
            <a:r>
              <a:rPr lang="it-IT" sz="1000" dirty="0">
                <a:solidFill>
                  <a:schemeClr val="bg1"/>
                </a:solidFill>
              </a:rPr>
              <a:t>: [A] 2019 - Blue </a:t>
            </a:r>
            <a:r>
              <a:rPr lang="it-IT" sz="1000" dirty="0" err="1">
                <a:solidFill>
                  <a:schemeClr val="bg1"/>
                </a:solidFill>
              </a:rPr>
              <a:t>Cloud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services</a:t>
            </a:r>
            <a:r>
              <a:rPr lang="it-IT" sz="1000" dirty="0">
                <a:solidFill>
                  <a:schemeClr val="bg1"/>
                </a:solidFill>
              </a:rPr>
              <a:t>, </a:t>
            </a:r>
            <a:r>
              <a:rPr lang="it-IT" sz="1000" dirty="0" err="1">
                <a:solidFill>
                  <a:schemeClr val="bg1"/>
                </a:solidFill>
              </a:rPr>
              <a:t>grant</a:t>
            </a:r>
            <a:r>
              <a:rPr lang="it-IT" sz="1000" dirty="0">
                <a:solidFill>
                  <a:schemeClr val="bg1"/>
                </a:solidFill>
              </a:rPr>
              <a:t> Agreement </a:t>
            </a:r>
            <a:r>
              <a:rPr lang="it-IT" sz="1000" dirty="0" err="1">
                <a:solidFill>
                  <a:schemeClr val="bg1"/>
                </a:solidFill>
              </a:rPr>
              <a:t>number</a:t>
            </a:r>
            <a:r>
              <a:rPr lang="it-IT" sz="1000" dirty="0">
                <a:solidFill>
                  <a:schemeClr val="bg1"/>
                </a:solidFill>
              </a:rPr>
              <a:t> 862409.</a:t>
            </a:r>
            <a:endParaRPr lang="it-IT" sz="1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E16FBC-54D2-0D4A-B773-EB68CFCAA4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74" y="633642"/>
            <a:ext cx="6057453" cy="10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  <a:alpha val="45000"/>
              </a:schemeClr>
            </a:gs>
            <a:gs pos="100000">
              <a:srgbClr val="39ABE2">
                <a:alpha val="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86ADBF9-1237-8F4A-BC86-0BD81EF128C0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37111"/>
          </a:xfrm>
        </p:spPr>
        <p:txBody>
          <a:bodyPr/>
          <a:lstStyle>
            <a:lvl1pPr>
              <a:defRPr>
                <a:solidFill>
                  <a:srgbClr val="46688E"/>
                </a:solidFill>
              </a:defRPr>
            </a:lvl1pPr>
            <a:lvl2pPr>
              <a:defRPr>
                <a:solidFill>
                  <a:srgbClr val="46688E"/>
                </a:solidFill>
              </a:defRPr>
            </a:lvl2pPr>
            <a:lvl3pPr>
              <a:defRPr>
                <a:solidFill>
                  <a:srgbClr val="46688E"/>
                </a:solidFill>
              </a:defRPr>
            </a:lvl3pPr>
            <a:lvl4pPr>
              <a:defRPr>
                <a:solidFill>
                  <a:srgbClr val="46688E"/>
                </a:solidFill>
              </a:defRPr>
            </a:lvl4pPr>
            <a:lvl5pPr>
              <a:defRPr>
                <a:solidFill>
                  <a:srgbClr val="46688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6299" y="6437102"/>
            <a:ext cx="14072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07568" y="6437102"/>
            <a:ext cx="86409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20535" y="6437102"/>
            <a:ext cx="708563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096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rgbClr val="062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86ADBF9-1237-8F4A-BC86-0BD81EF128C0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37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6299" y="6437102"/>
            <a:ext cx="14072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07568" y="6437102"/>
            <a:ext cx="86409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20535" y="6437102"/>
            <a:ext cx="708563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05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rgbClr val="062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9237372" cy="138950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9237372" cy="1530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7B229CC-CE33-C948-B322-FF8F275E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299" y="6381328"/>
            <a:ext cx="12632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C5B56CAD-0FA5-F44D-AC6C-966757F0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536" y="6381328"/>
            <a:ext cx="89289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AF72EE1-D07E-CA41-8AFF-4B7B5ADB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5" y="6381328"/>
            <a:ext cx="708563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0" name="Google Shape;103;p24">
            <a:extLst>
              <a:ext uri="{FF2B5EF4-FFF2-40B4-BE49-F238E27FC236}">
                <a16:creationId xmlns:a16="http://schemas.microsoft.com/office/drawing/2014/main" id="{12393568-948C-A94E-ACFE-49E19C029B5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611" r="90413"/>
          <a:stretch/>
        </p:blipFill>
        <p:spPr>
          <a:xfrm>
            <a:off x="10416480" y="1196752"/>
            <a:ext cx="1775520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91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2F287205-9EBC-FA4D-9036-A7D13608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299" y="6381328"/>
            <a:ext cx="12632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D1EE283C-0D02-A343-ABCE-857F8E91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1544" y="6381328"/>
            <a:ext cx="88569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D8763CC0-F860-7743-A445-C7CB0A1E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5" y="6381328"/>
            <a:ext cx="708563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995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2D9D9821-CF20-4D4A-A640-6AF53091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299" y="6381328"/>
            <a:ext cx="12632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072BDECF-C9DE-2F4E-8A5F-FF433A0D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1544" y="6381328"/>
            <a:ext cx="88569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5716F21B-87F4-0848-891A-BCC077A9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5" y="6381328"/>
            <a:ext cx="708563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33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ED1593C3-656C-4646-814E-1E310C3B2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99" y="6453336"/>
            <a:ext cx="1335245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6A72715F-2417-5840-AC60-5CA743FC7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48251"/>
            <a:ext cx="8496943" cy="36512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069DA0B4-1B88-2E4E-A663-92B9213EA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448251"/>
            <a:ext cx="996595" cy="365125"/>
          </a:xfrm>
          <a:prstGeom prst="rect">
            <a:avLst/>
          </a:prstGeom>
        </p:spPr>
        <p:txBody>
          <a:bodyPr/>
          <a:lstStyle>
            <a:lvl1pPr algn="r">
              <a:defRPr sz="1500" b="0">
                <a:solidFill>
                  <a:schemeClr val="bg1"/>
                </a:solidFill>
              </a:defRPr>
            </a:lvl1pPr>
          </a:lstStyle>
          <a:p>
            <a:fld id="{415BB6C1-B3E2-4F53-A978-6773EBF9531B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374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3">
            <a:extLst>
              <a:ext uri="{FF2B5EF4-FFF2-40B4-BE49-F238E27FC236}">
                <a16:creationId xmlns:a16="http://schemas.microsoft.com/office/drawing/2014/main" id="{03561BB9-2EF6-9440-9CE2-0FA638E21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99" y="6453336"/>
            <a:ext cx="1335245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0813C946-7136-2A40-8BCC-457BBB11D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48251"/>
            <a:ext cx="8496943" cy="36512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D68A43E-33B1-694D-B146-1BD8702A6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448251"/>
            <a:ext cx="996595" cy="365125"/>
          </a:xfrm>
          <a:prstGeom prst="rect">
            <a:avLst/>
          </a:prstGeom>
        </p:spPr>
        <p:txBody>
          <a:bodyPr/>
          <a:lstStyle>
            <a:lvl1pPr algn="r">
              <a:defRPr sz="1500" b="0">
                <a:solidFill>
                  <a:schemeClr val="bg1"/>
                </a:solidFill>
              </a:defRPr>
            </a:lvl1pPr>
          </a:lstStyle>
          <a:p>
            <a:fld id="{415BB6C1-B3E2-4F53-A978-6773EBF9531B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340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23B571CA-7908-9E46-8CE3-1D2E8255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299" y="6453336"/>
            <a:ext cx="1335245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651BCB56-0DBC-D44A-AF09-34ABE6601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48251"/>
            <a:ext cx="8496943" cy="36512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1537ACC5-911D-D149-BD58-7A5110AD4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448251"/>
            <a:ext cx="996595" cy="365125"/>
          </a:xfrm>
          <a:prstGeom prst="rect">
            <a:avLst/>
          </a:prstGeom>
        </p:spPr>
        <p:txBody>
          <a:bodyPr/>
          <a:lstStyle>
            <a:lvl1pPr algn="r">
              <a:defRPr sz="1500" b="0">
                <a:solidFill>
                  <a:schemeClr val="bg1"/>
                </a:solidFill>
              </a:defRPr>
            </a:lvl1pPr>
          </a:lstStyle>
          <a:p>
            <a:fld id="{415BB6C1-B3E2-4F53-A978-6773EBF9531B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217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  <a:alpha val="45000"/>
              </a:schemeClr>
            </a:gs>
            <a:gs pos="100000">
              <a:srgbClr val="39ABE2">
                <a:alpha val="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102473" y="260648"/>
            <a:ext cx="9048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23D7F49-D431-4E4C-93BB-806C81E89EFF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062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0B178C17-1875-5C4F-B533-10D2A4E5D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99" y="6453336"/>
            <a:ext cx="1335245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CD58C7C1-8B3E-1A43-B5FC-A48CDFAC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48251"/>
            <a:ext cx="8496943" cy="365125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EGI 2022</a:t>
            </a:r>
            <a:endParaRPr lang="en-GB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81F89CE6-6401-214E-8DC3-D6459C08A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3" y="6448251"/>
            <a:ext cx="996595" cy="365125"/>
          </a:xfrm>
          <a:prstGeom prst="rect">
            <a:avLst/>
          </a:prstGeom>
        </p:spPr>
        <p:txBody>
          <a:bodyPr/>
          <a:lstStyle>
            <a:lvl1pPr algn="r">
              <a:defRPr sz="1500" b="0">
                <a:solidFill>
                  <a:schemeClr val="bg1"/>
                </a:solidFill>
              </a:defRPr>
            </a:lvl1pPr>
          </a:lstStyle>
          <a:p>
            <a:fld id="{415BB6C1-B3E2-4F53-A978-6773EBF9531B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6" name="Google Shape;74;p4">
            <a:extLst>
              <a:ext uri="{FF2B5EF4-FFF2-40B4-BE49-F238E27FC236}">
                <a16:creationId xmlns:a16="http://schemas.microsoft.com/office/drawing/2014/main" id="{1EAE1532-2347-6145-9DC9-FBC737349DE4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11150780" y="0"/>
            <a:ext cx="1065900" cy="10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2;p4">
            <a:extLst>
              <a:ext uri="{FF2B5EF4-FFF2-40B4-BE49-F238E27FC236}">
                <a16:creationId xmlns:a16="http://schemas.microsoft.com/office/drawing/2014/main" id="{41071547-3EFD-874B-B0A2-648FC8101BFC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 rot="10800000">
            <a:off x="10200456" y="2722880"/>
            <a:ext cx="1999575" cy="189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88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6688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rgbClr val="46688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rgbClr val="4668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rgbClr val="4668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rgbClr val="4668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rgbClr val="4668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fir.org/FoodEXplorer/API/rest?query=GetFoodName&amp;param=Nile_tilapia" TargetMode="External"/><Relationship Id="rId2" Type="http://schemas.openxmlformats.org/officeDocument/2006/relationships/hyperlink" Target="https://eurofir.org/FoodEXplorer/API/rest?query=GetFoodName&amp;param=%7Bparam%7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fish-client.d4science.org/" TargetMode="External"/><Relationship Id="rId2" Type="http://schemas.openxmlformats.org/officeDocument/2006/relationships/hyperlink" Target="https://www.fao.org/infoods/infoods/tables-and-databases/faoinfoods-databases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Blue-Cloud – FNS Cloud Interoperability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What’s in a fish (name)</a:t>
            </a:r>
            <a:r>
              <a:rPr lang="en-GB" dirty="0" smtClean="0"/>
              <a:t> </a:t>
            </a:r>
            <a:endParaRPr lang="en-US" i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2CA515-A538-D941-BC80-76C895CB660B}"/>
              </a:ext>
            </a:extLst>
          </p:cNvPr>
          <p:cNvSpPr txBox="1">
            <a:spLocks/>
          </p:cNvSpPr>
          <p:nvPr/>
        </p:nvSpPr>
        <p:spPr>
          <a:xfrm>
            <a:off x="1342794" y="5299988"/>
            <a:ext cx="936171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39ABE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it-IT" sz="1800" b="1" dirty="0" smtClean="0">
                <a:solidFill>
                  <a:schemeClr val="bg1"/>
                </a:solidFill>
              </a:rPr>
              <a:t>Anton Ellenbroek</a:t>
            </a:r>
            <a:r>
              <a:rPr lang="it-IT" sz="1800" dirty="0" smtClean="0">
                <a:solidFill>
                  <a:schemeClr val="bg1"/>
                </a:solidFill>
              </a:rPr>
              <a:t>, FAO of the UN </a:t>
            </a:r>
            <a:r>
              <a:rPr lang="it-IT" sz="1800" dirty="0">
                <a:solidFill>
                  <a:schemeClr val="bg1"/>
                </a:solidFill>
              </a:rPr>
              <a:t>(</a:t>
            </a:r>
            <a:r>
              <a:rPr lang="it-IT" sz="1800" dirty="0" smtClean="0">
                <a:solidFill>
                  <a:schemeClr val="bg1"/>
                </a:solidFill>
              </a:rPr>
              <a:t>Italy)</a:t>
            </a:r>
          </a:p>
          <a:p>
            <a:r>
              <a:rPr lang="it-IT" sz="1800" dirty="0" smtClean="0">
                <a:solidFill>
                  <a:schemeClr val="bg1"/>
                </a:solidFill>
              </a:rPr>
              <a:t>Anton.ellenbroek@fao.org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B84AE9-7CB1-CA4E-A34E-451108D21085}"/>
              </a:ext>
            </a:extLst>
          </p:cNvPr>
          <p:cNvSpPr txBox="1">
            <a:spLocks/>
          </p:cNvSpPr>
          <p:nvPr/>
        </p:nvSpPr>
        <p:spPr>
          <a:xfrm>
            <a:off x="1415480" y="1988840"/>
            <a:ext cx="10802482" cy="102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39ABE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 smtClean="0"/>
              <a:t>FNS-Cloud EGI </a:t>
            </a:r>
            <a:r>
              <a:rPr lang="en-US" sz="3200" b="1" i="1" dirty="0"/>
              <a:t>Meeting 2022</a:t>
            </a:r>
          </a:p>
        </p:txBody>
      </p:sp>
    </p:spTree>
    <p:extLst>
      <p:ext uri="{BB962C8B-B14F-4D97-AF65-F5344CB8AC3E}">
        <p14:creationId xmlns:p14="http://schemas.microsoft.com/office/powerpoint/2010/main" val="4985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en-US" dirty="0" smtClean="0"/>
              <a:t>key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future EU and global data platforms that aim to support data from the fishnet to the internet:</a:t>
            </a:r>
          </a:p>
          <a:p>
            <a:pPr lvl="1"/>
            <a:r>
              <a:rPr lang="en-US" dirty="0" smtClean="0"/>
              <a:t>We tested interoperability </a:t>
            </a:r>
            <a:r>
              <a:rPr lang="en-US" dirty="0" smtClean="0"/>
              <a:t>at DATA level, but much more is needed =&gt; Start with vocabularies like FAO AGROVOC</a:t>
            </a:r>
          </a:p>
          <a:p>
            <a:pPr lvl="1"/>
            <a:r>
              <a:rPr lang="en-US" dirty="0" smtClean="0"/>
              <a:t>Reliable digital objects are needed to make reliable errors.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The ocean is like programming; garbage in – garbage out; Keep the oceans clean!!!!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464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Save a food preparation - EUROFIR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Preparation - Food ID - from FNS-Cloud - EuroFIR </a:t>
            </a:r>
            <a:endParaRPr lang="en-US" b="1" dirty="0"/>
          </a:p>
          <a:p>
            <a:pPr lvl="1"/>
            <a:r>
              <a:rPr lang="pl-PL" dirty="0"/>
              <a:t>When a preparation is saved, the following API is called up to fetch the Food ID associated with the preparation:</a:t>
            </a:r>
            <a:endParaRPr lang="en-US" dirty="0"/>
          </a:p>
          <a:p>
            <a:pPr marL="0" indent="0">
              <a:buNone/>
            </a:pPr>
            <a:endParaRPr lang="en-GB" u="sng" dirty="0" smtClean="0">
              <a:hlinkClick r:id="rId2"/>
            </a:endParaRPr>
          </a:p>
          <a:p>
            <a:pPr marL="0" indent="0">
              <a:buNone/>
            </a:pPr>
            <a:r>
              <a:rPr lang="pl-PL" u="sng" dirty="0" smtClean="0">
                <a:hlinkClick r:id="rId2"/>
              </a:rPr>
              <a:t>https</a:t>
            </a:r>
            <a:r>
              <a:rPr lang="pl-PL" u="sng" dirty="0">
                <a:hlinkClick r:id="rId2"/>
              </a:rPr>
              <a:t>://eurofir.org/FoodEXplorer/API/rest?query=GetFoodName&amp;param={param}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pl-PL" dirty="0"/>
              <a:t>In </a:t>
            </a:r>
            <a:r>
              <a:rPr lang="en-GB" dirty="0" smtClean="0"/>
              <a:t>uFish2</a:t>
            </a:r>
            <a:r>
              <a:rPr lang="pl-PL" dirty="0" smtClean="0"/>
              <a:t> </a:t>
            </a:r>
            <a:r>
              <a:rPr lang="pl-PL" dirty="0"/>
              <a:t>prototype to find the match of a FoodID, the parameter used for the search is the English name of the species. Only the first result is taken</a:t>
            </a:r>
            <a:r>
              <a:rPr lang="pl-PL" dirty="0" smtClean="0"/>
              <a:t>.</a:t>
            </a:r>
            <a:endParaRPr lang="en-US" dirty="0"/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pl-PL" u="sng" dirty="0" smtClean="0">
                <a:hlinkClick r:id="rId3"/>
              </a:rPr>
              <a:t>https</a:t>
            </a:r>
            <a:r>
              <a:rPr lang="pl-PL" u="sng" dirty="0">
                <a:hlinkClick r:id="rId3"/>
              </a:rPr>
              <a:t>://eurofir.org/FoodEXplorer/API/rest?query=GetFoodName&amp;param=Nile_tilapia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05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2030 – More context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12</a:t>
            </a:fld>
            <a:endParaRPr lang="it-IT" dirty="0"/>
          </a:p>
        </p:txBody>
      </p:sp>
      <p:pic>
        <p:nvPicPr>
          <p:cNvPr id="7" name="image3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7528" y="1268760"/>
            <a:ext cx="8158173" cy="49685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8132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2030 – More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aim is to add meta-contexts to food-composition data</a:t>
            </a:r>
          </a:p>
          <a:p>
            <a:pPr lvl="1"/>
            <a:r>
              <a:rPr lang="en-US" dirty="0" smtClean="0"/>
              <a:t>Spatial – Atlantic vs. Mediterranean stocks</a:t>
            </a:r>
          </a:p>
          <a:p>
            <a:pPr lvl="1"/>
            <a:r>
              <a:rPr lang="en-US" dirty="0" smtClean="0"/>
              <a:t>Seasonal - North Sea herring fat percentages</a:t>
            </a:r>
          </a:p>
          <a:p>
            <a:pPr lvl="1"/>
            <a:r>
              <a:rPr lang="en-US" dirty="0" smtClean="0"/>
              <a:t>Production methods – Wild vs cultured salmon</a:t>
            </a:r>
          </a:p>
          <a:p>
            <a:pPr lvl="1"/>
            <a:r>
              <a:rPr lang="en-US" dirty="0" smtClean="0"/>
              <a:t>Fishing areas – “you are what you eat” is very true for fish</a:t>
            </a:r>
          </a:p>
          <a:p>
            <a:r>
              <a:rPr lang="en-US" dirty="0" smtClean="0"/>
              <a:t>With this better context we can:</a:t>
            </a:r>
          </a:p>
          <a:p>
            <a:pPr lvl="1"/>
            <a:r>
              <a:rPr lang="en-US" dirty="0" smtClean="0"/>
              <a:t>Find reliable proxies for missing species / food compositions</a:t>
            </a:r>
          </a:p>
          <a:p>
            <a:pPr lvl="1"/>
            <a:r>
              <a:rPr lang="en-US" dirty="0" smtClean="0"/>
              <a:t>Better understand contribution of fish to local food systems</a:t>
            </a:r>
          </a:p>
          <a:p>
            <a:pPr lvl="1"/>
            <a:r>
              <a:rPr lang="en-US" dirty="0" smtClean="0"/>
              <a:t>Improve risk analysis (events) and resilience (cc changes)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091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7AA7-27B2-D84B-8B37-25BFB20F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blue-cloud.d4science.org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92DB41-2CEC-5545-B308-E19562919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68760"/>
            <a:ext cx="10297144" cy="49219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627E-D05E-9447-985A-4FBF8792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38C9-7236-B345-823C-BB3B1F33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Blue-Cloud ESEB Meeting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61A7-DB22-B54B-9D9A-157656B7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5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CB13D92-182C-FD49-8502-2F1B53FC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9" y="260648"/>
            <a:ext cx="930325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Blue-Cloud </a:t>
            </a:r>
            <a:r>
              <a:rPr lang="en-GB" dirty="0" smtClean="0"/>
              <a:t>federates data in the </a:t>
            </a:r>
            <a:r>
              <a:rPr lang="en-GB" dirty="0" err="1" smtClean="0"/>
              <a:t>FAIRly</a:t>
            </a:r>
            <a:r>
              <a:rPr lang="en-GB" dirty="0" smtClean="0"/>
              <a:t> Blue European </a:t>
            </a:r>
            <a:r>
              <a:rPr lang="en-GB" dirty="0"/>
              <a:t>Marine Data </a:t>
            </a:r>
            <a:r>
              <a:rPr lang="en-GB" dirty="0" smtClean="0"/>
              <a:t>Landscape</a:t>
            </a:r>
            <a:endParaRPr lang="en-GB" i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3315BA-356C-283F-2C99-2413A711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13-14/09/22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FD5D7E-FB92-2868-3E85-2318654C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2</a:t>
            </a:fld>
            <a:endParaRPr lang="it-IT"/>
          </a:p>
        </p:txBody>
      </p:sp>
      <p:pic>
        <p:nvPicPr>
          <p:cNvPr id="12" name="image21.png">
            <a:extLst>
              <a:ext uri="{FF2B5EF4-FFF2-40B4-BE49-F238E27FC236}">
                <a16:creationId xmlns:a16="http://schemas.microsoft.com/office/drawing/2014/main" id="{6BD5FB76-ABA9-4FF0-7A6F-CB94678A444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8878" y="1517652"/>
            <a:ext cx="4020955" cy="4691060"/>
          </a:xfrm>
          <a:prstGeom prst="rect">
            <a:avLst/>
          </a:prstGeom>
          <a:ln/>
        </p:spPr>
      </p:pic>
      <p:pic>
        <p:nvPicPr>
          <p:cNvPr id="13" name="image22.jpg">
            <a:extLst>
              <a:ext uri="{FF2B5EF4-FFF2-40B4-BE49-F238E27FC236}">
                <a16:creationId xmlns:a16="http://schemas.microsoft.com/office/drawing/2014/main" id="{0C060ABC-7498-7524-AEB4-13018DDEDE8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41943" y="2074591"/>
            <a:ext cx="6740457" cy="37589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797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41" y="260648"/>
            <a:ext cx="9601067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Blue-Cloud </a:t>
            </a:r>
            <a:r>
              <a:rPr lang="en-GB" dirty="0" smtClean="0"/>
              <a:t>VRE concept 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A </a:t>
            </a:r>
            <a:r>
              <a:rPr lang="en-GB" sz="4000" dirty="0" err="1"/>
              <a:t>SoS</a:t>
            </a:r>
            <a:r>
              <a:rPr lang="en-GB" sz="4000" dirty="0"/>
              <a:t> to support and promote Open Science</a:t>
            </a:r>
            <a:endParaRPr lang="en-GB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84FB7464-3AA3-3B41-A4BA-FFB6B97F4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ym typeface="Gill Sans" charset="0"/>
              </a:rPr>
              <a:t>Enable</a:t>
            </a:r>
          </a:p>
          <a:p>
            <a:r>
              <a:rPr lang="en-US" dirty="0">
                <a:sym typeface="Gill Sans" charset="0"/>
              </a:rPr>
              <a:t>Repeat, Reproduce, Reuse, Evaluate</a:t>
            </a:r>
          </a:p>
          <a:p>
            <a:r>
              <a:rPr lang="en-US" dirty="0">
                <a:sym typeface="Gill Sans" charset="0"/>
              </a:rPr>
              <a:t>Active collaboration</a:t>
            </a:r>
          </a:p>
          <a:p>
            <a:r>
              <a:rPr lang="en-US" dirty="0">
                <a:sym typeface="Gill Sans" charset="0"/>
              </a:rPr>
              <a:t>Effective sharing</a:t>
            </a:r>
          </a:p>
          <a:p>
            <a:r>
              <a:rPr lang="en-US" dirty="0">
                <a:sym typeface="Gill Sans" charset="0"/>
              </a:rPr>
              <a:t>Provenance and attribution</a:t>
            </a:r>
          </a:p>
          <a:p>
            <a:pPr marL="0" indent="0">
              <a:buNone/>
            </a:pPr>
            <a:endParaRPr lang="en-US" dirty="0">
              <a:sym typeface="Gill Sans" charset="0"/>
            </a:endParaRPr>
          </a:p>
          <a:p>
            <a:pPr marL="0" indent="0">
              <a:buNone/>
            </a:pPr>
            <a:r>
              <a:rPr lang="en-US" dirty="0">
                <a:sym typeface="Gill Sans" charset="0"/>
              </a:rPr>
              <a:t>Adopt</a:t>
            </a:r>
          </a:p>
          <a:p>
            <a:r>
              <a:rPr lang="en-US" dirty="0" smtClean="0">
                <a:sym typeface="Gill Sans" charset="0"/>
              </a:rPr>
              <a:t>As-a-service </a:t>
            </a:r>
            <a:r>
              <a:rPr lang="en-US" dirty="0">
                <a:sym typeface="Gill Sans" charset="0"/>
              </a:rPr>
              <a:t>approach</a:t>
            </a:r>
          </a:p>
          <a:p>
            <a:r>
              <a:rPr lang="en-US" dirty="0">
                <a:sym typeface="Gill Sans" charset="0"/>
              </a:rPr>
              <a:t>Standards</a:t>
            </a:r>
          </a:p>
          <a:p>
            <a:r>
              <a:rPr lang="en-US" dirty="0">
                <a:sym typeface="Gill Sans" charset="0"/>
              </a:rPr>
              <a:t>Economy-of-scale to reduce operational costs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29F0EE-16FC-7A4C-B2A0-D2CD1FABFE08}"/>
              </a:ext>
            </a:extLst>
          </p:cNvPr>
          <p:cNvGrpSpPr/>
          <p:nvPr/>
        </p:nvGrpSpPr>
        <p:grpSpPr>
          <a:xfrm>
            <a:off x="263352" y="1600200"/>
            <a:ext cx="5406027" cy="4409334"/>
            <a:chOff x="1041475" y="1419712"/>
            <a:chExt cx="5406027" cy="440933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EE84282-D1CE-6D47-B254-236ED9767054}"/>
                </a:ext>
              </a:extLst>
            </p:cNvPr>
            <p:cNvSpPr/>
            <p:nvPr/>
          </p:nvSpPr>
          <p:spPr>
            <a:xfrm>
              <a:off x="1074853" y="1478853"/>
              <a:ext cx="5372649" cy="4350193"/>
            </a:xfrm>
            <a:prstGeom prst="roundRect">
              <a:avLst/>
            </a:prstGeom>
            <a:solidFill>
              <a:schemeClr val="bg1"/>
            </a:solidFill>
            <a:ln w="3175" cap="flat" cmpd="sng">
              <a:solidFill>
                <a:schemeClr val="tx1"/>
              </a:solidFill>
              <a:prstDash val="dash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rtlCol="0" anchor="ctr">
              <a:noAutofit/>
            </a:bodyPr>
            <a:lstStyle/>
            <a:p>
              <a:pPr algn="ctr" defTabSz="547687" hangingPunct="0"/>
              <a:endParaRPr lang="en-US" sz="2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Circular Arrow 7">
              <a:extLst>
                <a:ext uri="{FF2B5EF4-FFF2-40B4-BE49-F238E27FC236}">
                  <a16:creationId xmlns:a16="http://schemas.microsoft.com/office/drawing/2014/main" id="{B816C13E-6087-7449-81EC-F9A26776622B}"/>
                </a:ext>
              </a:extLst>
            </p:cNvPr>
            <p:cNvSpPr>
              <a:spLocks/>
            </p:cNvSpPr>
            <p:nvPr/>
          </p:nvSpPr>
          <p:spPr>
            <a:xfrm>
              <a:off x="1653667" y="1761259"/>
              <a:ext cx="4217679" cy="4015247"/>
            </a:xfrm>
            <a:prstGeom prst="circularArrow">
              <a:avLst>
                <a:gd name="adj1" fmla="val 5544"/>
                <a:gd name="adj2" fmla="val 1508658"/>
                <a:gd name="adj3" fmla="val 13815233"/>
                <a:gd name="adj4" fmla="val 17399182"/>
                <a:gd name="adj5" fmla="val 575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" name="Picture 37">
              <a:extLst>
                <a:ext uri="{FF2B5EF4-FFF2-40B4-BE49-F238E27FC236}">
                  <a16:creationId xmlns:a16="http://schemas.microsoft.com/office/drawing/2014/main" id="{6F61228A-5BBE-524F-8FB3-3B2302B0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87919" y="3259495"/>
              <a:ext cx="1018675" cy="101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8">
              <a:extLst>
                <a:ext uri="{FF2B5EF4-FFF2-40B4-BE49-F238E27FC236}">
                  <a16:creationId xmlns:a16="http://schemas.microsoft.com/office/drawing/2014/main" id="{FF0C2B41-A7CE-5A4B-8D6D-63319A213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22642" y="4294145"/>
              <a:ext cx="592080" cy="592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81B6B7EC-E81A-2B4E-AB7B-92EDE502AF5A}"/>
                </a:ext>
              </a:extLst>
            </p:cNvPr>
            <p:cNvSpPr>
              <a:spLocks/>
            </p:cNvSpPr>
            <p:nvPr/>
          </p:nvSpPr>
          <p:spPr>
            <a:xfrm rot="13030853">
              <a:off x="2518250" y="3078804"/>
              <a:ext cx="867432" cy="401638"/>
            </a:xfrm>
            <a:prstGeom prst="rightArrow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3200">
                <a:latin typeface="PF Paperback"/>
                <a:cs typeface="PF Paperback"/>
              </a:endParaRP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308FD956-77ED-C84B-AB1A-13438F952D22}"/>
                </a:ext>
              </a:extLst>
            </p:cNvPr>
            <p:cNvSpPr>
              <a:spLocks/>
            </p:cNvSpPr>
            <p:nvPr/>
          </p:nvSpPr>
          <p:spPr>
            <a:xfrm rot="13032314">
              <a:off x="4276428" y="4261146"/>
              <a:ext cx="680912" cy="401638"/>
            </a:xfrm>
            <a:prstGeom prst="rightArrow">
              <a:avLst>
                <a:gd name="adj1" fmla="val 54343"/>
                <a:gd name="adj2" fmla="val 50000"/>
              </a:avLst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3200">
                <a:latin typeface="PF Paperback"/>
                <a:cs typeface="PF Paperback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8E72B8B2-0024-CD4C-818E-F8FFF32188D8}"/>
                </a:ext>
              </a:extLst>
            </p:cNvPr>
            <p:cNvSpPr>
              <a:spLocks/>
            </p:cNvSpPr>
            <p:nvPr/>
          </p:nvSpPr>
          <p:spPr>
            <a:xfrm rot="8344354">
              <a:off x="4474854" y="3101884"/>
              <a:ext cx="788942" cy="401637"/>
            </a:xfrm>
            <a:prstGeom prst="rightArrow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latin typeface="PF Paperback"/>
                <a:cs typeface="PF Paperback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DE81F6-3E61-2F4E-851F-E9EFFFBE932D}"/>
                </a:ext>
              </a:extLst>
            </p:cNvPr>
            <p:cNvSpPr txBox="1">
              <a:spLocks/>
            </p:cNvSpPr>
            <p:nvPr/>
          </p:nvSpPr>
          <p:spPr>
            <a:xfrm>
              <a:off x="1109226" y="1982639"/>
              <a:ext cx="1217000" cy="7487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Research</a:t>
              </a:r>
            </a:p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2427EE-1F52-7A40-B0DF-2D42B2B411C5}"/>
                </a:ext>
              </a:extLst>
            </p:cNvPr>
            <p:cNvSpPr txBox="1">
              <a:spLocks/>
            </p:cNvSpPr>
            <p:nvPr/>
          </p:nvSpPr>
          <p:spPr>
            <a:xfrm>
              <a:off x="5071848" y="4795607"/>
              <a:ext cx="1285749" cy="749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Research </a:t>
              </a:r>
            </a:p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Software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5739F3-BC5B-6448-8AC5-02CCFC22F020}"/>
                </a:ext>
              </a:extLst>
            </p:cNvPr>
            <p:cNvSpPr txBox="1">
              <a:spLocks/>
            </p:cNvSpPr>
            <p:nvPr/>
          </p:nvSpPr>
          <p:spPr>
            <a:xfrm>
              <a:off x="2960994" y="2682274"/>
              <a:ext cx="1939955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>
                  <a:uFillTx/>
                </a:defRPr>
              </a:pPr>
              <a:r>
                <a:rPr lang="en-US" sz="2133" b="1" dirty="0">
                  <a:solidFill>
                    <a:srgbClr val="0070C0"/>
                  </a:solidFill>
                  <a:latin typeface="PF Paperback"/>
                  <a:cs typeface="PF Paperback"/>
                </a:rPr>
                <a:t>Blue-Cloud VRE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88B9F7-EC96-4840-BA94-A27BF26B7429}"/>
                </a:ext>
              </a:extLst>
            </p:cNvPr>
            <p:cNvSpPr txBox="1">
              <a:spLocks/>
            </p:cNvSpPr>
            <p:nvPr/>
          </p:nvSpPr>
          <p:spPr>
            <a:xfrm>
              <a:off x="5196919" y="2329149"/>
              <a:ext cx="1217000" cy="7487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Research</a:t>
              </a:r>
            </a:p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data</a:t>
              </a:r>
            </a:p>
          </p:txBody>
        </p:sp>
        <p:pic>
          <p:nvPicPr>
            <p:cNvPr id="19" name="Picture 48">
              <a:extLst>
                <a:ext uri="{FF2B5EF4-FFF2-40B4-BE49-F238E27FC236}">
                  <a16:creationId xmlns:a16="http://schemas.microsoft.com/office/drawing/2014/main" id="{D6300E6F-6356-144C-B392-41140014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89194" y="1700044"/>
              <a:ext cx="742877" cy="74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9B9CA1-2A26-FF47-8F84-01A717C5A45F}"/>
                </a:ext>
              </a:extLst>
            </p:cNvPr>
            <p:cNvSpPr txBox="1">
              <a:spLocks/>
            </p:cNvSpPr>
            <p:nvPr/>
          </p:nvSpPr>
          <p:spPr>
            <a:xfrm>
              <a:off x="2972822" y="1419712"/>
              <a:ext cx="1976696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2133" dirty="0">
                  <a:latin typeface="PF Paperback"/>
                  <a:cs typeface="PF Paperback"/>
                </a:rPr>
                <a:t>Scientific Result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14FAD15-199F-844A-A6A0-8069946E08EA}"/>
                </a:ext>
              </a:extLst>
            </p:cNvPr>
            <p:cNvSpPr>
              <a:spLocks/>
            </p:cNvSpPr>
            <p:nvPr/>
          </p:nvSpPr>
          <p:spPr>
            <a:xfrm>
              <a:off x="1836053" y="2769515"/>
              <a:ext cx="673034" cy="596900"/>
            </a:xfrm>
            <a:prstGeom prst="roundRect">
              <a:avLst/>
            </a:prstGeom>
            <a:solidFill>
              <a:srgbClr val="FFFFFF"/>
            </a:solidFill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3200">
                <a:latin typeface="PF Paperback"/>
                <a:cs typeface="PF Paperback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D47D31-F603-944C-A6D5-EA8427DA039F}"/>
                </a:ext>
              </a:extLst>
            </p:cNvPr>
            <p:cNvSpPr txBox="1">
              <a:spLocks/>
            </p:cNvSpPr>
            <p:nvPr/>
          </p:nvSpPr>
          <p:spPr>
            <a:xfrm>
              <a:off x="1787743" y="2769516"/>
              <a:ext cx="825419" cy="646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>
                  <a:uFillTx/>
                </a:defRPr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01101010</a:t>
              </a:r>
            </a:p>
            <a:p>
              <a:pPr>
                <a:defRPr>
                  <a:uFillTx/>
                </a:defRPr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01100001</a:t>
              </a:r>
            </a:p>
            <a:p>
              <a:pPr>
                <a:defRPr>
                  <a:uFillTx/>
                </a:defRPr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11010010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BF60029-E3B3-2A4F-8D30-97F0B3A7263F}"/>
                </a:ext>
              </a:extLst>
            </p:cNvPr>
            <p:cNvSpPr>
              <a:spLocks/>
            </p:cNvSpPr>
            <p:nvPr/>
          </p:nvSpPr>
          <p:spPr>
            <a:xfrm>
              <a:off x="5400479" y="3101410"/>
              <a:ext cx="673034" cy="596900"/>
            </a:xfrm>
            <a:prstGeom prst="roundRect">
              <a:avLst/>
            </a:prstGeom>
            <a:solidFill>
              <a:srgbClr val="FFFFFF"/>
            </a:solidFill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3200">
                <a:latin typeface="PF Paperback"/>
                <a:cs typeface="PF Paperback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A0ECE1-024B-6844-92E4-64BF178651F2}"/>
                </a:ext>
              </a:extLst>
            </p:cNvPr>
            <p:cNvSpPr txBox="1">
              <a:spLocks/>
            </p:cNvSpPr>
            <p:nvPr/>
          </p:nvSpPr>
          <p:spPr>
            <a:xfrm>
              <a:off x="5332058" y="3055619"/>
              <a:ext cx="825419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>
                  <a:uFillTx/>
                </a:defRPr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01101010</a:t>
              </a:r>
            </a:p>
            <a:p>
              <a:pPr>
                <a:defRPr>
                  <a:uFillTx/>
                </a:defRPr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01100001</a:t>
              </a:r>
            </a:p>
            <a:p>
              <a:pPr>
                <a:defRPr>
                  <a:uFillTx/>
                </a:defRPr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F Paperback"/>
                  <a:cs typeface="PF Paperback"/>
                </a:rPr>
                <a:t>11010010</a:t>
              </a: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137866B8-4DD7-EB42-800D-0DCE1E7DC641}"/>
                </a:ext>
              </a:extLst>
            </p:cNvPr>
            <p:cNvSpPr>
              <a:spLocks/>
            </p:cNvSpPr>
            <p:nvPr/>
          </p:nvSpPr>
          <p:spPr>
            <a:xfrm rot="8344354">
              <a:off x="2622560" y="4092816"/>
              <a:ext cx="788942" cy="401637"/>
            </a:xfrm>
            <a:prstGeom prst="rightArrow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latin typeface="PF Paperback"/>
                <a:cs typeface="PF Paperback"/>
              </a:endParaRPr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4588AEDB-A598-794C-83BD-739ECB086560}"/>
                </a:ext>
              </a:extLst>
            </p:cNvPr>
            <p:cNvSpPr>
              <a:spLocks/>
            </p:cNvSpPr>
            <p:nvPr/>
          </p:nvSpPr>
          <p:spPr>
            <a:xfrm rot="19144354">
              <a:off x="2924003" y="4487263"/>
              <a:ext cx="788942" cy="401637"/>
            </a:xfrm>
            <a:prstGeom prst="rightArrow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latin typeface="PF Paperback"/>
                <a:cs typeface="PF Paperback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EFDDCE-D682-9641-AD44-71342AE12F03}"/>
                </a:ext>
              </a:extLst>
            </p:cNvPr>
            <p:cNvSpPr txBox="1">
              <a:spLocks/>
            </p:cNvSpPr>
            <p:nvPr/>
          </p:nvSpPr>
          <p:spPr>
            <a:xfrm>
              <a:off x="1041475" y="4795607"/>
              <a:ext cx="1285749" cy="749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Research </a:t>
              </a:r>
            </a:p>
            <a:p>
              <a:pPr algn="ctr">
                <a:defRPr>
                  <a:uFillTx/>
                </a:defRPr>
              </a:pPr>
              <a:r>
                <a:rPr lang="en-US" sz="2133" b="1" dirty="0">
                  <a:latin typeface="PF Paperback"/>
                  <a:cs typeface="PF Paperback"/>
                </a:rPr>
                <a:t>Process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AECC70-F10A-D145-93F9-3866571E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3358" y="4663720"/>
              <a:ext cx="692264" cy="646113"/>
            </a:xfrm>
            <a:prstGeom prst="rect">
              <a:avLst/>
            </a:prstGeom>
          </p:spPr>
        </p:pic>
      </p:grp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5" y="6437102"/>
            <a:ext cx="708563" cy="365125"/>
          </a:xfrm>
        </p:spPr>
        <p:txBody>
          <a:bodyPr/>
          <a:lstStyle/>
          <a:p>
            <a:fld id="{415BB6C1-B3E2-4F53-A978-6773EBF9531B}" type="slidenum">
              <a:rPr lang="it-IT" smtClean="0"/>
              <a:t>3</a:t>
            </a:fld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13/09/2022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5" y="-526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4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76B7-A19F-0E48-B612-2A0F5564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VRE’s allow to </a:t>
            </a:r>
            <a:r>
              <a:rPr lang="en-US" dirty="0"/>
              <a:t>execute analysis and </a:t>
            </a:r>
            <a:r>
              <a:rPr lang="en-US" dirty="0" smtClean="0"/>
              <a:t>processes on top of blue 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7AD15-FF26-464D-89C1-96F974E0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600201"/>
            <a:ext cx="10873208" cy="1900807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 smtClean="0"/>
              <a:t>FAO Fisheries and Aquaculture Division uses VRE’s for capacity development, atlases, registries, literature and publications management. </a:t>
            </a:r>
            <a:r>
              <a:rPr lang="en-GB" sz="4000" dirty="0" err="1" smtClean="0"/>
              <a:t>FAIRly</a:t>
            </a:r>
            <a:r>
              <a:rPr lang="en-GB" sz="4000" dirty="0" smtClean="0"/>
              <a:t> straightforward IT, complex data harmonization processes </a:t>
            </a:r>
          </a:p>
          <a:p>
            <a:r>
              <a:rPr lang="en-GB" sz="4000" dirty="0" smtClean="0"/>
              <a:t>With </a:t>
            </a:r>
            <a:r>
              <a:rPr lang="en-GB" sz="4000" dirty="0" smtClean="0"/>
              <a:t>FNS-Cloud we tested the interoperability of DATA in a specific sub-domain: Fisheries Food composition data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1DAE0-6CCB-EC4B-9D73-33552E3D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4</a:t>
            </a:fld>
            <a:endParaRPr lang="it-IT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BAFF749-E813-F544-828F-CE1C0106F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" y="3368763"/>
            <a:ext cx="4550683" cy="2785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FE18A-42F5-EB48-9672-78BA1BF65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8"/>
          <a:stretch/>
        </p:blipFill>
        <p:spPr>
          <a:xfrm>
            <a:off x="5591944" y="4061960"/>
            <a:ext cx="6392277" cy="1518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8B01AF6-A387-C843-916B-166EED11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09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FNS-Cloud – Blue-Cloud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in a fish-name – an interoperability test</a:t>
            </a:r>
          </a:p>
          <a:p>
            <a:pPr lvl="1"/>
            <a:r>
              <a:rPr lang="en-US" dirty="0" smtClean="0"/>
              <a:t>Fish labels – what do they cover?</a:t>
            </a:r>
          </a:p>
          <a:p>
            <a:pPr lvl="1"/>
            <a:r>
              <a:rPr lang="en-US" dirty="0" smtClean="0"/>
              <a:t>Product / process descriptions – the same cook and recipes?</a:t>
            </a:r>
          </a:p>
          <a:p>
            <a:pPr lvl="1"/>
            <a:r>
              <a:rPr lang="en-US" dirty="0" smtClean="0"/>
              <a:t>Methods and references</a:t>
            </a:r>
          </a:p>
          <a:p>
            <a:pPr lvl="1"/>
            <a:r>
              <a:rPr lang="en-US" dirty="0" smtClean="0"/>
              <a:t>Reliability and provenance</a:t>
            </a:r>
          </a:p>
          <a:p>
            <a:r>
              <a:rPr lang="en-US" dirty="0" smtClean="0"/>
              <a:t>Why is it needed</a:t>
            </a:r>
          </a:p>
          <a:p>
            <a:pPr lvl="1"/>
            <a:r>
              <a:rPr lang="en-US" dirty="0" smtClean="0"/>
              <a:t>SDG 2 and 14; we want to understand the contribution of fish to local diets, but there is a large variety of fish and fish products</a:t>
            </a:r>
          </a:p>
          <a:p>
            <a:pPr lvl="1"/>
            <a:r>
              <a:rPr lang="en-US" dirty="0" smtClean="0"/>
              <a:t>SDG 13; climate impact on seafood quality and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0648"/>
            <a:ext cx="105411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uFish</a:t>
            </a:r>
            <a:r>
              <a:rPr lang="en-US" dirty="0" smtClean="0"/>
              <a:t> FAO dataset to uFish2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uFish</a:t>
            </a:r>
            <a:r>
              <a:rPr lang="en-US" dirty="0" smtClean="0"/>
              <a:t> is FAO’s – INFOODS food composition table</a:t>
            </a:r>
          </a:p>
          <a:p>
            <a:r>
              <a:rPr lang="en-US" dirty="0" smtClean="0">
                <a:hlinkClick r:id="rId3"/>
              </a:rPr>
              <a:t>uFish2</a:t>
            </a:r>
            <a:r>
              <a:rPr lang="en-US" dirty="0" smtClean="0"/>
              <a:t> – the collaboration results online; have a look</a:t>
            </a:r>
          </a:p>
          <a:p>
            <a:pPr lvl="1"/>
            <a:r>
              <a:rPr lang="en-US" dirty="0" smtClean="0"/>
              <a:t>Still in validation phase – can reproduce all results, but …</a:t>
            </a:r>
          </a:p>
          <a:p>
            <a:pPr lvl="1"/>
            <a:r>
              <a:rPr lang="en-US" dirty="0" smtClean="0"/>
              <a:t>A JAVA/Angular application (some 100 developers days)</a:t>
            </a:r>
          </a:p>
          <a:p>
            <a:pPr lvl="1"/>
            <a:r>
              <a:rPr lang="en-US" dirty="0" smtClean="0"/>
              <a:t>Deployed in D4Science as Docker container (a few </a:t>
            </a:r>
            <a:r>
              <a:rPr lang="en-US" dirty="0" err="1" smtClean="0"/>
              <a:t>hrs</a:t>
            </a:r>
            <a:r>
              <a:rPr lang="en-US" dirty="0" smtClean="0"/>
              <a:t> of work)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api’s</a:t>
            </a:r>
            <a:r>
              <a:rPr lang="en-US" dirty="0" smtClean="0"/>
              <a:t> to read from e.g. </a:t>
            </a:r>
          </a:p>
          <a:p>
            <a:pPr lvl="2"/>
            <a:r>
              <a:rPr lang="en-US" b="1" u="sng" dirty="0" smtClean="0"/>
              <a:t>FNS-Cloud Food Explorer (for codes and food labels)</a:t>
            </a:r>
          </a:p>
          <a:p>
            <a:pPr lvl="2"/>
            <a:r>
              <a:rPr lang="en-US" dirty="0" smtClean="0"/>
              <a:t>FAO’s Global Record of Stocks and Fisheries UUID’s</a:t>
            </a:r>
          </a:p>
          <a:p>
            <a:pPr lvl="2"/>
            <a:r>
              <a:rPr lang="en-US" dirty="0" smtClean="0"/>
              <a:t>FAO’s OPENASFA for literature references</a:t>
            </a:r>
          </a:p>
          <a:p>
            <a:pPr lvl="2"/>
            <a:r>
              <a:rPr lang="en-US" dirty="0" err="1" smtClean="0"/>
              <a:t>GeoNames</a:t>
            </a:r>
            <a:r>
              <a:rPr lang="en-US" dirty="0" smtClean="0"/>
              <a:t>, WORMS, etc. for ancillary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335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uFish2 – Food </a:t>
            </a:r>
            <a:r>
              <a:rPr lang="en-US" strike="sngStrike" dirty="0" smtClean="0"/>
              <a:t>composition</a:t>
            </a:r>
            <a:r>
              <a:rPr lang="en-US" dirty="0" smtClean="0"/>
              <a:t> preparation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7</a:t>
            </a:fld>
            <a:endParaRPr lang="it-IT" dirty="0"/>
          </a:p>
        </p:txBody>
      </p:sp>
      <p:pic>
        <p:nvPicPr>
          <p:cNvPr id="7" name="image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9616" y="1268760"/>
            <a:ext cx="6624736" cy="51125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1425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uFish2 –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to add food compositions data (Simplified)</a:t>
            </a:r>
          </a:p>
          <a:p>
            <a:pPr lvl="1"/>
            <a:r>
              <a:rPr lang="en-US" dirty="0" smtClean="0"/>
              <a:t>1. Select your reference from </a:t>
            </a:r>
            <a:r>
              <a:rPr lang="en-US" b="1" u="sng" dirty="0" err="1" smtClean="0"/>
              <a:t>OpenASFA</a:t>
            </a:r>
            <a:r>
              <a:rPr lang="en-US" b="1" u="sng" dirty="0" smtClean="0"/>
              <a:t> VRE</a:t>
            </a:r>
          </a:p>
          <a:p>
            <a:pPr lvl="1"/>
            <a:r>
              <a:rPr lang="en-US" dirty="0" smtClean="0"/>
              <a:t>2. Select the species or species group (3-alfa code)</a:t>
            </a:r>
          </a:p>
          <a:p>
            <a:pPr lvl="1"/>
            <a:r>
              <a:rPr lang="en-US" dirty="0" smtClean="0"/>
              <a:t>3. Select the part consumed</a:t>
            </a:r>
          </a:p>
          <a:p>
            <a:pPr lvl="1"/>
            <a:r>
              <a:rPr lang="en-US" dirty="0" smtClean="0"/>
              <a:t>4. Select the processing</a:t>
            </a:r>
          </a:p>
          <a:p>
            <a:pPr lvl="1"/>
            <a:r>
              <a:rPr lang="en-US" dirty="0" smtClean="0"/>
              <a:t>5. </a:t>
            </a:r>
            <a:r>
              <a:rPr lang="en-US" dirty="0" smtClean="0">
                <a:solidFill>
                  <a:srgbClr val="FF0000"/>
                </a:solidFill>
              </a:rPr>
              <a:t>Select the preparation (Validate against </a:t>
            </a:r>
            <a:r>
              <a:rPr lang="en-US" dirty="0" err="1" smtClean="0">
                <a:solidFill>
                  <a:srgbClr val="FF0000"/>
                </a:solidFill>
              </a:rPr>
              <a:t>Foodexplorer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6. Enter the </a:t>
            </a:r>
            <a:r>
              <a:rPr lang="en-US" b="1" u="sng" dirty="0" smtClean="0"/>
              <a:t>food composition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7. Validate and publish a </a:t>
            </a:r>
            <a:r>
              <a:rPr lang="en-US" dirty="0" err="1" smtClean="0"/>
              <a:t>dereferencable</a:t>
            </a:r>
            <a:r>
              <a:rPr lang="en-US" dirty="0" smtClean="0"/>
              <a:t> FAIR 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05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uFish2 – FNS-Cloud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Consult FNS-domain when adding food compositions</a:t>
            </a:r>
          </a:p>
          <a:p>
            <a:r>
              <a:rPr lang="en-US" dirty="0" smtClean="0"/>
              <a:t>Is there a similar preparation in </a:t>
            </a:r>
            <a:r>
              <a:rPr lang="en-US" dirty="0" err="1" smtClean="0"/>
              <a:t>Foodexplorer</a:t>
            </a:r>
            <a:r>
              <a:rPr lang="en-US" dirty="0" smtClean="0"/>
              <a:t>??</a:t>
            </a:r>
          </a:p>
          <a:p>
            <a:r>
              <a:rPr lang="en-US" dirty="0"/>
              <a:t>I</a:t>
            </a:r>
            <a:r>
              <a:rPr lang="en-US" dirty="0" smtClean="0"/>
              <a:t>f yes, get the </a:t>
            </a:r>
            <a:r>
              <a:rPr lang="en-US" dirty="0" err="1" smtClean="0"/>
              <a:t>FoodID</a:t>
            </a:r>
            <a:r>
              <a:rPr lang="en-US" dirty="0" smtClean="0"/>
              <a:t> </a:t>
            </a:r>
            <a:r>
              <a:rPr lang="en-US" dirty="0" smtClean="0"/>
              <a:t>=&gt; Test result: </a:t>
            </a:r>
            <a:r>
              <a:rPr lang="en-US" dirty="0" err="1" smtClean="0"/>
              <a:t>FAIRly</a:t>
            </a:r>
            <a:r>
              <a:rPr lang="en-US" dirty="0" smtClean="0"/>
              <a:t> ok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13/09/2022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9</a:t>
            </a:fld>
            <a:endParaRPr lang="it-IT" dirty="0"/>
          </a:p>
        </p:txBody>
      </p:sp>
      <p:pic>
        <p:nvPicPr>
          <p:cNvPr id="8" name="image2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99456" y="3280110"/>
            <a:ext cx="11161240" cy="30292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77036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3">
      <a:dk1>
        <a:srgbClr val="2E2E2E"/>
      </a:dk1>
      <a:lt1>
        <a:srgbClr val="FFFFFF"/>
      </a:lt1>
      <a:dk2>
        <a:srgbClr val="46688E"/>
      </a:dk2>
      <a:lt2>
        <a:srgbClr val="38AB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Cloud_PPT" id="{BDA217BE-133E-994B-89F5-154C4DAFD01C}" vid="{56906AC6-D5A8-BC44-9297-F8DD9CE761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574DCA5E8CEA4E912B7198CE871E35" ma:contentTypeVersion="14" ma:contentTypeDescription="Creare un nuovo documento." ma:contentTypeScope="" ma:versionID="fc3f9eb41095b6514b8598c7045eb792">
  <xsd:schema xmlns:xsd="http://www.w3.org/2001/XMLSchema" xmlns:xs="http://www.w3.org/2001/XMLSchema" xmlns:p="http://schemas.microsoft.com/office/2006/metadata/properties" xmlns:ns3="8c2680b1-8717-4e17-af8a-c3c5948a3503" xmlns:ns4="3c9ac98d-36e3-464e-9a3d-571690e2b8cf" targetNamespace="http://schemas.microsoft.com/office/2006/metadata/properties" ma:root="true" ma:fieldsID="2b0046b5774b38bc0cd42d220d2b7657" ns3:_="" ns4:_="">
    <xsd:import namespace="8c2680b1-8717-4e17-af8a-c3c5948a3503"/>
    <xsd:import namespace="3c9ac98d-36e3-464e-9a3d-571690e2b8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680b1-8717-4e17-af8a-c3c5948a35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ac98d-36e3-464e-9a3d-571690e2b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218FA-A14E-4DC6-8A0B-61DC92F1B41D}">
  <ds:schemaRefs>
    <ds:schemaRef ds:uri="http://schemas.microsoft.com/office/2006/metadata/properties"/>
    <ds:schemaRef ds:uri="http://purl.org/dc/terms/"/>
    <ds:schemaRef ds:uri="8c2680b1-8717-4e17-af8a-c3c5948a3503"/>
    <ds:schemaRef ds:uri="http://schemas.microsoft.com/office/2006/documentManagement/types"/>
    <ds:schemaRef ds:uri="http://schemas.microsoft.com/office/infopath/2007/PartnerControls"/>
    <ds:schemaRef ds:uri="3c9ac98d-36e3-464e-9a3d-571690e2b8cf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C71F70-47A7-4101-B23C-A82EB6C0B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D347F7-6E2B-4662-9C3D-8F03AE78E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680b1-8717-4e17-af8a-c3c5948a3503"/>
    <ds:schemaRef ds:uri="3c9ac98d-36e3-464e-9a3d-571690e2b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10270</TotalTime>
  <Words>755</Words>
  <Application>Microsoft Office PowerPoint</Application>
  <PresentationFormat>Widescreen</PresentationFormat>
  <Paragraphs>138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</vt:lpstr>
      <vt:lpstr>Helvetica Light</vt:lpstr>
      <vt:lpstr>PF Paperback</vt:lpstr>
      <vt:lpstr>Tema di Office</vt:lpstr>
      <vt:lpstr>  Blue-Cloud – FNS Cloud Interoperability </vt:lpstr>
      <vt:lpstr>Blue-Cloud federates data in the FAIRly Blue European Marine Data Landscape</vt:lpstr>
      <vt:lpstr>Blue-Cloud VRE concept  A SoS to support and promote Open Science</vt:lpstr>
      <vt:lpstr>VRE’s allow to execute analysis and processes on top of blue Cloud</vt:lpstr>
      <vt:lpstr>FNS-Cloud – Blue-Cloud</vt:lpstr>
      <vt:lpstr>From uFish FAO dataset to uFish2 Online</vt:lpstr>
      <vt:lpstr>uFish2 – Food composition preparation</vt:lpstr>
      <vt:lpstr>uFish2 – data flow</vt:lpstr>
      <vt:lpstr>uFish2 – FNS-Cloud interoperability</vt:lpstr>
      <vt:lpstr>EGI key relevance</vt:lpstr>
      <vt:lpstr>Save a food preparation - EUROFIR </vt:lpstr>
      <vt:lpstr>Objective 2030 – More context</vt:lpstr>
      <vt:lpstr>Objective 2030 – More context</vt:lpstr>
      <vt:lpstr>blue-cloud.d4science.org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Duis mollis, est non commodo luctus, nisi erat porttitor ligula</dc:title>
  <dc:creator>Microsoft Office User</dc:creator>
  <cp:lastModifiedBy>Ellenbroek, Anton (NFISI)</cp:lastModifiedBy>
  <cp:revision>128</cp:revision>
  <dcterms:created xsi:type="dcterms:W3CDTF">2019-09-11T08:56:38Z</dcterms:created>
  <dcterms:modified xsi:type="dcterms:W3CDTF">2022-09-21T09:36:24Z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0x01010069574DCA5E8CEA4E912B7198CE871E35</vt:lpwstr>
  </property>
</Properties>
</file>