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7" r:id="rId5"/>
    <p:sldMasterId id="2147483719" r:id="rId6"/>
  </p:sldMasterIdLst>
  <p:notesMasterIdLst>
    <p:notesMasterId r:id="rId29"/>
  </p:notesMasterIdLst>
  <p:handoutMasterIdLst>
    <p:handoutMasterId r:id="rId30"/>
  </p:handoutMasterIdLst>
  <p:sldIdLst>
    <p:sldId id="294" r:id="rId7"/>
    <p:sldId id="395" r:id="rId8"/>
    <p:sldId id="285" r:id="rId9"/>
    <p:sldId id="286" r:id="rId10"/>
    <p:sldId id="287" r:id="rId11"/>
    <p:sldId id="289" r:id="rId12"/>
    <p:sldId id="290" r:id="rId13"/>
    <p:sldId id="310" r:id="rId14"/>
    <p:sldId id="301" r:id="rId15"/>
    <p:sldId id="311" r:id="rId16"/>
    <p:sldId id="332" r:id="rId17"/>
    <p:sldId id="322" r:id="rId18"/>
    <p:sldId id="396" r:id="rId19"/>
    <p:sldId id="300" r:id="rId20"/>
    <p:sldId id="305" r:id="rId21"/>
    <p:sldId id="307" r:id="rId22"/>
    <p:sldId id="306" r:id="rId23"/>
    <p:sldId id="308" r:id="rId24"/>
    <p:sldId id="397" r:id="rId25"/>
    <p:sldId id="309" r:id="rId26"/>
    <p:sldId id="425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TTARO Silvia (RTD)" initials="BS(" lastIdx="1" clrIdx="0">
    <p:extLst>
      <p:ext uri="{19B8F6BF-5375-455C-9EA6-DF929625EA0E}">
        <p15:presenceInfo xmlns:p15="http://schemas.microsoft.com/office/powerpoint/2012/main" userId="S-1-5-21-1606980848-2025429265-839522115-12868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DC1"/>
    <a:srgbClr val="0356B1"/>
    <a:srgbClr val="024EA2"/>
    <a:srgbClr val="024B9C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 autoAdjust="0"/>
    <p:restoredTop sz="94343" autoAdjust="0"/>
  </p:normalViewPr>
  <p:slideViewPr>
    <p:cSldViewPr snapToGrid="0">
      <p:cViewPr varScale="1">
        <p:scale>
          <a:sx n="107" d="100"/>
          <a:sy n="107" d="100"/>
        </p:scale>
        <p:origin x="636" y="114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FACB4-8969-4C17-8EDD-A7ED2113B5A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3E2B98-0E31-4B6D-B33D-B1FF60D7C75C}">
      <dgm:prSet phldrT="[Text]" custT="1"/>
      <dgm:spPr/>
      <dgm:t>
        <a:bodyPr/>
        <a:lstStyle/>
        <a:p>
          <a:r>
            <a:rPr lang="fr-BE" sz="1400" b="1" dirty="0">
              <a:solidFill>
                <a:srgbClr val="0F5494"/>
              </a:solidFill>
            </a:rPr>
            <a:t>FP7</a:t>
          </a:r>
        </a:p>
        <a:p>
          <a:r>
            <a:rPr lang="fr-BE" sz="1400" dirty="0">
              <a:solidFill>
                <a:srgbClr val="0F5494"/>
              </a:solidFill>
            </a:rPr>
            <a:t>OA </a:t>
          </a:r>
          <a:r>
            <a:rPr lang="fr-BE" sz="1400" b="1" dirty="0">
              <a:solidFill>
                <a:srgbClr val="004494"/>
              </a:solidFill>
            </a:rPr>
            <a:t>Pilot</a:t>
          </a:r>
        </a:p>
        <a:p>
          <a:r>
            <a:rPr lang="fr-BE" sz="1400" b="1" dirty="0">
              <a:solidFill>
                <a:srgbClr val="004494"/>
              </a:solidFill>
            </a:rPr>
            <a:t>Deposit and open access</a:t>
          </a:r>
          <a:endParaRPr lang="en-GB" sz="1400" b="1" dirty="0">
            <a:solidFill>
              <a:srgbClr val="004494"/>
            </a:solidFill>
          </a:endParaRPr>
        </a:p>
      </dgm:t>
    </dgm:pt>
    <dgm:pt modelId="{E549E5BE-149C-4823-863C-10ECA627EE3B}" type="parTrans" cxnId="{0E95B327-E65C-4C64-959F-2DF726D85328}">
      <dgm:prSet/>
      <dgm:spPr/>
      <dgm:t>
        <a:bodyPr/>
        <a:lstStyle/>
        <a:p>
          <a:endParaRPr lang="en-GB"/>
        </a:p>
      </dgm:t>
    </dgm:pt>
    <dgm:pt modelId="{9932FCC9-7EC9-4B97-A75D-11612A5D56FE}" type="sibTrans" cxnId="{0E95B327-E65C-4C64-959F-2DF726D85328}">
      <dgm:prSet/>
      <dgm:spPr/>
      <dgm:t>
        <a:bodyPr/>
        <a:lstStyle/>
        <a:p>
          <a:endParaRPr lang="en-GB"/>
        </a:p>
      </dgm:t>
    </dgm:pt>
    <dgm:pt modelId="{FBE439DE-74BE-4E8B-8EA4-946F833CA123}">
      <dgm:prSet phldrT="[Text]" custT="1"/>
      <dgm:spPr/>
      <dgm:t>
        <a:bodyPr/>
        <a:lstStyle/>
        <a:p>
          <a:r>
            <a:rPr lang="fr-BE" sz="1400" b="1" dirty="0">
              <a:solidFill>
                <a:srgbClr val="0F5494"/>
              </a:solidFill>
            </a:rPr>
            <a:t>H2020</a:t>
          </a:r>
        </a:p>
        <a:p>
          <a:r>
            <a:rPr lang="fr-BE" sz="1400" dirty="0">
              <a:solidFill>
                <a:srgbClr val="0F5494"/>
              </a:solidFill>
            </a:rPr>
            <a:t>OA </a:t>
          </a:r>
          <a:r>
            <a:rPr lang="fr-BE" sz="1400" b="1" dirty="0">
              <a:solidFill>
                <a:srgbClr val="004494"/>
              </a:solidFill>
            </a:rPr>
            <a:t>Mandatory</a:t>
          </a:r>
        </a:p>
        <a:p>
          <a:r>
            <a:rPr lang="fr-BE" sz="1400" dirty="0">
              <a:solidFill>
                <a:srgbClr val="0F5494"/>
              </a:solidFill>
            </a:rPr>
            <a:t>Deposit and open access</a:t>
          </a:r>
        </a:p>
        <a:p>
          <a:endParaRPr lang="fr-BE" sz="1400" b="1" dirty="0">
            <a:solidFill>
              <a:srgbClr val="FFC000"/>
            </a:solidFill>
          </a:endParaRPr>
        </a:p>
        <a:p>
          <a:r>
            <a:rPr lang="fr-BE" sz="1400" dirty="0">
              <a:solidFill>
                <a:srgbClr val="0F5494"/>
              </a:solidFill>
            </a:rPr>
            <a:t>&amp; ORD/DMP </a:t>
          </a:r>
          <a:r>
            <a:rPr lang="fr-BE" sz="1400" b="1" dirty="0">
              <a:solidFill>
                <a:srgbClr val="004494"/>
              </a:solidFill>
            </a:rPr>
            <a:t>Pilot</a:t>
          </a:r>
          <a:endParaRPr lang="en-GB" sz="1400" b="1" dirty="0">
            <a:solidFill>
              <a:srgbClr val="004494"/>
            </a:solidFill>
          </a:endParaRPr>
        </a:p>
      </dgm:t>
    </dgm:pt>
    <dgm:pt modelId="{26167E22-B667-4347-A1D6-AC3D6E2611C5}" type="parTrans" cxnId="{9B095AB0-A72F-4567-A725-08B060DDD42C}">
      <dgm:prSet/>
      <dgm:spPr/>
      <dgm:t>
        <a:bodyPr/>
        <a:lstStyle/>
        <a:p>
          <a:endParaRPr lang="en-GB"/>
        </a:p>
      </dgm:t>
    </dgm:pt>
    <dgm:pt modelId="{1D9835A8-1455-4021-BF4C-4D26DD9783E0}" type="sibTrans" cxnId="{9B095AB0-A72F-4567-A725-08B060DDD42C}">
      <dgm:prSet/>
      <dgm:spPr/>
      <dgm:t>
        <a:bodyPr/>
        <a:lstStyle/>
        <a:p>
          <a:endParaRPr lang="en-GB"/>
        </a:p>
      </dgm:t>
    </dgm:pt>
    <dgm:pt modelId="{0DC698D1-0C48-4289-8DDA-6E3233970A0E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fr-BE" sz="1400" b="1" dirty="0">
              <a:solidFill>
                <a:srgbClr val="0F5494"/>
              </a:solidFill>
            </a:rPr>
            <a:t>H2020</a:t>
          </a:r>
        </a:p>
        <a:p>
          <a:pPr>
            <a:spcAft>
              <a:spcPct val="35000"/>
            </a:spcAft>
          </a:pPr>
          <a:r>
            <a:rPr lang="fr-BE" sz="1400" dirty="0">
              <a:solidFill>
                <a:srgbClr val="0F5494"/>
              </a:solidFill>
            </a:rPr>
            <a:t>OA </a:t>
          </a:r>
          <a:r>
            <a:rPr lang="fr-BE" sz="1400" b="1" dirty="0">
              <a:solidFill>
                <a:srgbClr val="004494"/>
              </a:solidFill>
            </a:rPr>
            <a:t>Mandatory</a:t>
          </a:r>
        </a:p>
        <a:p>
          <a:pPr>
            <a:spcAft>
              <a:spcPct val="35000"/>
            </a:spcAft>
          </a:pPr>
          <a:r>
            <a:rPr lang="fr-BE" sz="1400" dirty="0">
              <a:solidFill>
                <a:srgbClr val="0F5494"/>
              </a:solidFill>
            </a:rPr>
            <a:t>Deposit and open access</a:t>
          </a:r>
        </a:p>
        <a:p>
          <a:pPr>
            <a:spcAft>
              <a:spcPct val="35000"/>
            </a:spcAft>
          </a:pPr>
          <a:endParaRPr lang="fr-BE" sz="1400" b="1" dirty="0">
            <a:solidFill>
              <a:srgbClr val="FFC000"/>
            </a:solidFill>
          </a:endParaRPr>
        </a:p>
        <a:p>
          <a:pPr>
            <a:spcAft>
              <a:spcPts val="0"/>
            </a:spcAft>
          </a:pPr>
          <a:r>
            <a:rPr lang="fr-BE" sz="1400" dirty="0">
              <a:solidFill>
                <a:srgbClr val="0F5494"/>
              </a:solidFill>
            </a:rPr>
            <a:t>&amp; ORD/DMP </a:t>
          </a:r>
          <a:r>
            <a:rPr lang="fr-BE" sz="1400" b="1" dirty="0">
              <a:solidFill>
                <a:srgbClr val="004494"/>
              </a:solidFill>
            </a:rPr>
            <a:t>by default </a:t>
          </a:r>
        </a:p>
        <a:p>
          <a:pPr>
            <a:spcAft>
              <a:spcPts val="0"/>
            </a:spcAft>
          </a:pPr>
          <a:r>
            <a:rPr lang="fr-BE" sz="1400" b="1" dirty="0">
              <a:solidFill>
                <a:srgbClr val="004494"/>
              </a:solidFill>
            </a:rPr>
            <a:t>(exceptions)</a:t>
          </a:r>
          <a:endParaRPr lang="en-GB" sz="1400" b="1" dirty="0">
            <a:solidFill>
              <a:srgbClr val="004494"/>
            </a:solidFill>
          </a:endParaRPr>
        </a:p>
      </dgm:t>
    </dgm:pt>
    <dgm:pt modelId="{7B853194-41FC-444C-908B-A7E26AB2F0D4}" type="parTrans" cxnId="{551AEE50-9D93-42DC-A81F-3D7F10B8BB5D}">
      <dgm:prSet/>
      <dgm:spPr/>
      <dgm:t>
        <a:bodyPr/>
        <a:lstStyle/>
        <a:p>
          <a:endParaRPr lang="en-GB"/>
        </a:p>
      </dgm:t>
    </dgm:pt>
    <dgm:pt modelId="{3C07DC83-3848-41B0-A68D-8F962CF84C3C}" type="sibTrans" cxnId="{551AEE50-9D93-42DC-A81F-3D7F10B8BB5D}">
      <dgm:prSet/>
      <dgm:spPr/>
      <dgm:t>
        <a:bodyPr/>
        <a:lstStyle/>
        <a:p>
          <a:endParaRPr lang="en-GB"/>
        </a:p>
      </dgm:t>
    </dgm:pt>
    <dgm:pt modelId="{BABB4441-26FD-47F1-B93A-6012AE95FB53}">
      <dgm:prSet/>
      <dgm:spPr/>
      <dgm:t>
        <a:bodyPr/>
        <a:lstStyle/>
        <a:p>
          <a:endParaRPr lang="en-GB" dirty="0"/>
        </a:p>
      </dgm:t>
    </dgm:pt>
    <dgm:pt modelId="{A3633E0D-4FDE-4982-8DE1-62DEF3C4EA71}" type="parTrans" cxnId="{A82F7B99-D43E-441A-BEA8-9EF158CEC3A6}">
      <dgm:prSet/>
      <dgm:spPr/>
      <dgm:t>
        <a:bodyPr/>
        <a:lstStyle/>
        <a:p>
          <a:endParaRPr lang="en-GB"/>
        </a:p>
      </dgm:t>
    </dgm:pt>
    <dgm:pt modelId="{BAC21ED4-348A-4305-9E4B-7EF31588801B}" type="sibTrans" cxnId="{A82F7B99-D43E-441A-BEA8-9EF158CEC3A6}">
      <dgm:prSet/>
      <dgm:spPr/>
      <dgm:t>
        <a:bodyPr/>
        <a:lstStyle/>
        <a:p>
          <a:endParaRPr lang="en-GB"/>
        </a:p>
      </dgm:t>
    </dgm:pt>
    <dgm:pt modelId="{B1B74C23-F771-4CEB-A78E-510788D9F43F}" type="pres">
      <dgm:prSet presAssocID="{265FACB4-8969-4C17-8EDD-A7ED2113B5A5}" presName="rootnode" presStyleCnt="0">
        <dgm:presLayoutVars>
          <dgm:chMax/>
          <dgm:chPref/>
          <dgm:dir/>
          <dgm:animLvl val="lvl"/>
        </dgm:presLayoutVars>
      </dgm:prSet>
      <dgm:spPr/>
    </dgm:pt>
    <dgm:pt modelId="{D1B692B9-E15E-4CAE-83F7-3AEE4BC7CE7D}" type="pres">
      <dgm:prSet presAssocID="{E13E2B98-0E31-4B6D-B33D-B1FF60D7C75C}" presName="composite" presStyleCnt="0"/>
      <dgm:spPr/>
    </dgm:pt>
    <dgm:pt modelId="{565D68B4-403F-48A1-B4D8-98727D0D8967}" type="pres">
      <dgm:prSet presAssocID="{E13E2B98-0E31-4B6D-B33D-B1FF60D7C75C}" presName="LShape" presStyleLbl="alignNode1" presStyleIdx="0" presStyleCnt="7"/>
      <dgm:spPr>
        <a:solidFill>
          <a:srgbClr val="004494"/>
        </a:solidFill>
      </dgm:spPr>
    </dgm:pt>
    <dgm:pt modelId="{4A5C3141-D612-4D29-9C64-8E11F18AD33F}" type="pres">
      <dgm:prSet presAssocID="{E13E2B98-0E31-4B6D-B33D-B1FF60D7C75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9D2BFD1-F5E2-448E-873D-BD4112695BC1}" type="pres">
      <dgm:prSet presAssocID="{E13E2B98-0E31-4B6D-B33D-B1FF60D7C75C}" presName="Triangle" presStyleLbl="alignNode1" presStyleIdx="1" presStyleCnt="7"/>
      <dgm:spPr>
        <a:solidFill>
          <a:srgbClr val="004494"/>
        </a:solidFill>
      </dgm:spPr>
    </dgm:pt>
    <dgm:pt modelId="{C0F1B38D-0F91-479B-8807-0066B3829D41}" type="pres">
      <dgm:prSet presAssocID="{9932FCC9-7EC9-4B97-A75D-11612A5D56FE}" presName="sibTrans" presStyleCnt="0"/>
      <dgm:spPr/>
    </dgm:pt>
    <dgm:pt modelId="{59776241-E25D-416C-9E90-7244E667AE28}" type="pres">
      <dgm:prSet presAssocID="{9932FCC9-7EC9-4B97-A75D-11612A5D56FE}" presName="space" presStyleCnt="0"/>
      <dgm:spPr/>
    </dgm:pt>
    <dgm:pt modelId="{D2AE7E04-E772-474D-A539-B58D05AF740A}" type="pres">
      <dgm:prSet presAssocID="{FBE439DE-74BE-4E8B-8EA4-946F833CA123}" presName="composite" presStyleCnt="0"/>
      <dgm:spPr/>
    </dgm:pt>
    <dgm:pt modelId="{C19A2BD2-FDDE-45A9-9BB8-992F6CC2D038}" type="pres">
      <dgm:prSet presAssocID="{FBE439DE-74BE-4E8B-8EA4-946F833CA123}" presName="LShape" presStyleLbl="alignNode1" presStyleIdx="2" presStyleCnt="7"/>
      <dgm:spPr>
        <a:solidFill>
          <a:srgbClr val="004494"/>
        </a:solidFill>
      </dgm:spPr>
    </dgm:pt>
    <dgm:pt modelId="{C3E04CB7-442A-437E-BCD0-E51137A49033}" type="pres">
      <dgm:prSet presAssocID="{FBE439DE-74BE-4E8B-8EA4-946F833CA12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BD1A5A7-DF3D-4E91-8DA0-05F43D168E80}" type="pres">
      <dgm:prSet presAssocID="{FBE439DE-74BE-4E8B-8EA4-946F833CA123}" presName="Triangle" presStyleLbl="alignNode1" presStyleIdx="3" presStyleCnt="7"/>
      <dgm:spPr>
        <a:solidFill>
          <a:srgbClr val="004494"/>
        </a:solidFill>
      </dgm:spPr>
    </dgm:pt>
    <dgm:pt modelId="{B71C8C35-64F7-4BF2-B9F6-5C684E2181E4}" type="pres">
      <dgm:prSet presAssocID="{1D9835A8-1455-4021-BF4C-4D26DD9783E0}" presName="sibTrans" presStyleCnt="0"/>
      <dgm:spPr/>
    </dgm:pt>
    <dgm:pt modelId="{7981E711-A535-40D7-8741-3F5E3A57363C}" type="pres">
      <dgm:prSet presAssocID="{1D9835A8-1455-4021-BF4C-4D26DD9783E0}" presName="space" presStyleCnt="0"/>
      <dgm:spPr/>
    </dgm:pt>
    <dgm:pt modelId="{597E94B1-4A86-4B26-8783-38860E6B0C5E}" type="pres">
      <dgm:prSet presAssocID="{0DC698D1-0C48-4289-8DDA-6E3233970A0E}" presName="composite" presStyleCnt="0"/>
      <dgm:spPr/>
    </dgm:pt>
    <dgm:pt modelId="{823B1718-8BCA-402D-8E35-77EBBA1D4AFE}" type="pres">
      <dgm:prSet presAssocID="{0DC698D1-0C48-4289-8DDA-6E3233970A0E}" presName="LShape" presStyleLbl="alignNode1" presStyleIdx="4" presStyleCnt="7" custLinFactNeighborX="753" custLinFactNeighborY="3721"/>
      <dgm:spPr>
        <a:solidFill>
          <a:srgbClr val="004494"/>
        </a:solidFill>
      </dgm:spPr>
    </dgm:pt>
    <dgm:pt modelId="{5B85BB5C-8F27-45F9-954D-D44A942FEC49}" type="pres">
      <dgm:prSet presAssocID="{0DC698D1-0C48-4289-8DDA-6E3233970A0E}" presName="ParentText" presStyleLbl="revTx" presStyleIdx="2" presStyleCnt="4" custScaleX="99429" custLinFactNeighborX="155" custLinFactNeighborY="5715">
        <dgm:presLayoutVars>
          <dgm:chMax val="0"/>
          <dgm:chPref val="0"/>
          <dgm:bulletEnabled val="1"/>
        </dgm:presLayoutVars>
      </dgm:prSet>
      <dgm:spPr/>
    </dgm:pt>
    <dgm:pt modelId="{DC2C18E0-A8B7-431B-9F90-885E4B4A426B}" type="pres">
      <dgm:prSet presAssocID="{0DC698D1-0C48-4289-8DDA-6E3233970A0E}" presName="Triangle" presStyleLbl="alignNode1" presStyleIdx="5" presStyleCnt="7"/>
      <dgm:spPr>
        <a:solidFill>
          <a:srgbClr val="004494"/>
        </a:solidFill>
      </dgm:spPr>
    </dgm:pt>
    <dgm:pt modelId="{99073267-8B78-45D4-88E6-DB05FF6E56CD}" type="pres">
      <dgm:prSet presAssocID="{3C07DC83-3848-41B0-A68D-8F962CF84C3C}" presName="sibTrans" presStyleCnt="0"/>
      <dgm:spPr/>
    </dgm:pt>
    <dgm:pt modelId="{81472A63-F552-4C7F-8CF8-C73023B9327D}" type="pres">
      <dgm:prSet presAssocID="{3C07DC83-3848-41B0-A68D-8F962CF84C3C}" presName="space" presStyleCnt="0"/>
      <dgm:spPr/>
    </dgm:pt>
    <dgm:pt modelId="{A8CEB2C6-7D55-48C7-85A9-29023DBA930C}" type="pres">
      <dgm:prSet presAssocID="{BABB4441-26FD-47F1-B93A-6012AE95FB53}" presName="composite" presStyleCnt="0"/>
      <dgm:spPr/>
    </dgm:pt>
    <dgm:pt modelId="{66795283-61C8-4927-864F-77B9DAB72824}" type="pres">
      <dgm:prSet presAssocID="{BABB4441-26FD-47F1-B93A-6012AE95FB53}" presName="LShape" presStyleLbl="alignNode1" presStyleIdx="6" presStyleCnt="7" custAng="5400000" custScaleX="2399" custLinFactX="-137507" custLinFactY="87070" custLinFactNeighborX="-200000" custLinFactNeighborY="10000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prstGeom prst="pie">
          <a:avLst/>
        </a:prstGeom>
        <a:ln>
          <a:noFill/>
        </a:ln>
      </dgm:spPr>
    </dgm:pt>
    <dgm:pt modelId="{99B82E22-B053-4E92-876B-DF794DB4385B}" type="pres">
      <dgm:prSet presAssocID="{BABB4441-26FD-47F1-B93A-6012AE95FB5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E95B327-E65C-4C64-959F-2DF726D85328}" srcId="{265FACB4-8969-4C17-8EDD-A7ED2113B5A5}" destId="{E13E2B98-0E31-4B6D-B33D-B1FF60D7C75C}" srcOrd="0" destOrd="0" parTransId="{E549E5BE-149C-4823-863C-10ECA627EE3B}" sibTransId="{9932FCC9-7EC9-4B97-A75D-11612A5D56FE}"/>
    <dgm:cxn modelId="{551AEE50-9D93-42DC-A81F-3D7F10B8BB5D}" srcId="{265FACB4-8969-4C17-8EDD-A7ED2113B5A5}" destId="{0DC698D1-0C48-4289-8DDA-6E3233970A0E}" srcOrd="2" destOrd="0" parTransId="{7B853194-41FC-444C-908B-A7E26AB2F0D4}" sibTransId="{3C07DC83-3848-41B0-A68D-8F962CF84C3C}"/>
    <dgm:cxn modelId="{24AE2974-8FA6-4B4A-93A3-FF217631BC4B}" type="presOf" srcId="{FBE439DE-74BE-4E8B-8EA4-946F833CA123}" destId="{C3E04CB7-442A-437E-BCD0-E51137A49033}" srcOrd="0" destOrd="0" presId="urn:microsoft.com/office/officeart/2009/3/layout/StepUpProcess"/>
    <dgm:cxn modelId="{27ABD97D-6418-4F89-8ABC-6909B2D68633}" type="presOf" srcId="{265FACB4-8969-4C17-8EDD-A7ED2113B5A5}" destId="{B1B74C23-F771-4CEB-A78E-510788D9F43F}" srcOrd="0" destOrd="0" presId="urn:microsoft.com/office/officeart/2009/3/layout/StepUpProcess"/>
    <dgm:cxn modelId="{A82F7B99-D43E-441A-BEA8-9EF158CEC3A6}" srcId="{265FACB4-8969-4C17-8EDD-A7ED2113B5A5}" destId="{BABB4441-26FD-47F1-B93A-6012AE95FB53}" srcOrd="3" destOrd="0" parTransId="{A3633E0D-4FDE-4982-8DE1-62DEF3C4EA71}" sibTransId="{BAC21ED4-348A-4305-9E4B-7EF31588801B}"/>
    <dgm:cxn modelId="{A0FC09A7-6E51-4E75-BFE5-2C122B52BA8D}" type="presOf" srcId="{BABB4441-26FD-47F1-B93A-6012AE95FB53}" destId="{99B82E22-B053-4E92-876B-DF794DB4385B}" srcOrd="0" destOrd="0" presId="urn:microsoft.com/office/officeart/2009/3/layout/StepUpProcess"/>
    <dgm:cxn modelId="{9B095AB0-A72F-4567-A725-08B060DDD42C}" srcId="{265FACB4-8969-4C17-8EDD-A7ED2113B5A5}" destId="{FBE439DE-74BE-4E8B-8EA4-946F833CA123}" srcOrd="1" destOrd="0" parTransId="{26167E22-B667-4347-A1D6-AC3D6E2611C5}" sibTransId="{1D9835A8-1455-4021-BF4C-4D26DD9783E0}"/>
    <dgm:cxn modelId="{9CC782D1-2A98-414F-B3EA-BB6EF060A54E}" type="presOf" srcId="{E13E2B98-0E31-4B6D-B33D-B1FF60D7C75C}" destId="{4A5C3141-D612-4D29-9C64-8E11F18AD33F}" srcOrd="0" destOrd="0" presId="urn:microsoft.com/office/officeart/2009/3/layout/StepUpProcess"/>
    <dgm:cxn modelId="{FABB57F8-7274-4CF9-9111-ADB341C52AD3}" type="presOf" srcId="{0DC698D1-0C48-4289-8DDA-6E3233970A0E}" destId="{5B85BB5C-8F27-45F9-954D-D44A942FEC49}" srcOrd="0" destOrd="0" presId="urn:microsoft.com/office/officeart/2009/3/layout/StepUpProcess"/>
    <dgm:cxn modelId="{DD96111F-EDC4-4CE1-BE47-7853F8D20099}" type="presParOf" srcId="{B1B74C23-F771-4CEB-A78E-510788D9F43F}" destId="{D1B692B9-E15E-4CAE-83F7-3AEE4BC7CE7D}" srcOrd="0" destOrd="0" presId="urn:microsoft.com/office/officeart/2009/3/layout/StepUpProcess"/>
    <dgm:cxn modelId="{AB0060A5-91D7-4E24-BB1F-FCD893ABA5DC}" type="presParOf" srcId="{D1B692B9-E15E-4CAE-83F7-3AEE4BC7CE7D}" destId="{565D68B4-403F-48A1-B4D8-98727D0D8967}" srcOrd="0" destOrd="0" presId="urn:microsoft.com/office/officeart/2009/3/layout/StepUpProcess"/>
    <dgm:cxn modelId="{6020BA76-D14D-4EF9-8D1C-34589B83228A}" type="presParOf" srcId="{D1B692B9-E15E-4CAE-83F7-3AEE4BC7CE7D}" destId="{4A5C3141-D612-4D29-9C64-8E11F18AD33F}" srcOrd="1" destOrd="0" presId="urn:microsoft.com/office/officeart/2009/3/layout/StepUpProcess"/>
    <dgm:cxn modelId="{97146E8D-4050-40D4-96AE-9DC8C925115E}" type="presParOf" srcId="{D1B692B9-E15E-4CAE-83F7-3AEE4BC7CE7D}" destId="{89D2BFD1-F5E2-448E-873D-BD4112695BC1}" srcOrd="2" destOrd="0" presId="urn:microsoft.com/office/officeart/2009/3/layout/StepUpProcess"/>
    <dgm:cxn modelId="{4A65A6C0-9649-45CB-8BCA-2925C045C62B}" type="presParOf" srcId="{B1B74C23-F771-4CEB-A78E-510788D9F43F}" destId="{C0F1B38D-0F91-479B-8807-0066B3829D41}" srcOrd="1" destOrd="0" presId="urn:microsoft.com/office/officeart/2009/3/layout/StepUpProcess"/>
    <dgm:cxn modelId="{3398FE0D-C89F-4594-AED9-ED8FAEA410D8}" type="presParOf" srcId="{C0F1B38D-0F91-479B-8807-0066B3829D41}" destId="{59776241-E25D-416C-9E90-7244E667AE28}" srcOrd="0" destOrd="0" presId="urn:microsoft.com/office/officeart/2009/3/layout/StepUpProcess"/>
    <dgm:cxn modelId="{9F635857-00B5-40BC-ABF8-FE7E016916A6}" type="presParOf" srcId="{B1B74C23-F771-4CEB-A78E-510788D9F43F}" destId="{D2AE7E04-E772-474D-A539-B58D05AF740A}" srcOrd="2" destOrd="0" presId="urn:microsoft.com/office/officeart/2009/3/layout/StepUpProcess"/>
    <dgm:cxn modelId="{3DE7E3FF-E607-4F69-83E8-2903A5571AFE}" type="presParOf" srcId="{D2AE7E04-E772-474D-A539-B58D05AF740A}" destId="{C19A2BD2-FDDE-45A9-9BB8-992F6CC2D038}" srcOrd="0" destOrd="0" presId="urn:microsoft.com/office/officeart/2009/3/layout/StepUpProcess"/>
    <dgm:cxn modelId="{81559191-D22E-4884-B288-EDFF8A1ECFA7}" type="presParOf" srcId="{D2AE7E04-E772-474D-A539-B58D05AF740A}" destId="{C3E04CB7-442A-437E-BCD0-E51137A49033}" srcOrd="1" destOrd="0" presId="urn:microsoft.com/office/officeart/2009/3/layout/StepUpProcess"/>
    <dgm:cxn modelId="{FAD6A7D4-ADC3-4AFF-B1A2-B6B8F54355BF}" type="presParOf" srcId="{D2AE7E04-E772-474D-A539-B58D05AF740A}" destId="{5BD1A5A7-DF3D-4E91-8DA0-05F43D168E80}" srcOrd="2" destOrd="0" presId="urn:microsoft.com/office/officeart/2009/3/layout/StepUpProcess"/>
    <dgm:cxn modelId="{F15CF247-57FF-4715-9C26-15BF49CDC4F0}" type="presParOf" srcId="{B1B74C23-F771-4CEB-A78E-510788D9F43F}" destId="{B71C8C35-64F7-4BF2-B9F6-5C684E2181E4}" srcOrd="3" destOrd="0" presId="urn:microsoft.com/office/officeart/2009/3/layout/StepUpProcess"/>
    <dgm:cxn modelId="{28130129-4DA3-45CA-B464-CE3B226BB117}" type="presParOf" srcId="{B71C8C35-64F7-4BF2-B9F6-5C684E2181E4}" destId="{7981E711-A535-40D7-8741-3F5E3A57363C}" srcOrd="0" destOrd="0" presId="urn:microsoft.com/office/officeart/2009/3/layout/StepUpProcess"/>
    <dgm:cxn modelId="{6DE60090-EC7C-413D-869E-9702E28BD90C}" type="presParOf" srcId="{B1B74C23-F771-4CEB-A78E-510788D9F43F}" destId="{597E94B1-4A86-4B26-8783-38860E6B0C5E}" srcOrd="4" destOrd="0" presId="urn:microsoft.com/office/officeart/2009/3/layout/StepUpProcess"/>
    <dgm:cxn modelId="{C3DEF087-EADD-46EF-AA04-17F3F34C6320}" type="presParOf" srcId="{597E94B1-4A86-4B26-8783-38860E6B0C5E}" destId="{823B1718-8BCA-402D-8E35-77EBBA1D4AFE}" srcOrd="0" destOrd="0" presId="urn:microsoft.com/office/officeart/2009/3/layout/StepUpProcess"/>
    <dgm:cxn modelId="{B57CCA26-989A-44E6-B692-322EBB537AE1}" type="presParOf" srcId="{597E94B1-4A86-4B26-8783-38860E6B0C5E}" destId="{5B85BB5C-8F27-45F9-954D-D44A942FEC49}" srcOrd="1" destOrd="0" presId="urn:microsoft.com/office/officeart/2009/3/layout/StepUpProcess"/>
    <dgm:cxn modelId="{30229292-BF78-4A3B-BB5E-05A4AB2A2622}" type="presParOf" srcId="{597E94B1-4A86-4B26-8783-38860E6B0C5E}" destId="{DC2C18E0-A8B7-431B-9F90-885E4B4A426B}" srcOrd="2" destOrd="0" presId="urn:microsoft.com/office/officeart/2009/3/layout/StepUpProcess"/>
    <dgm:cxn modelId="{CDBCAB1A-5FA7-4234-8A75-55CE9234BA57}" type="presParOf" srcId="{B1B74C23-F771-4CEB-A78E-510788D9F43F}" destId="{99073267-8B78-45D4-88E6-DB05FF6E56CD}" srcOrd="5" destOrd="0" presId="urn:microsoft.com/office/officeart/2009/3/layout/StepUpProcess"/>
    <dgm:cxn modelId="{D693600F-53FB-432C-B941-08C565E710FE}" type="presParOf" srcId="{99073267-8B78-45D4-88E6-DB05FF6E56CD}" destId="{81472A63-F552-4C7F-8CF8-C73023B9327D}" srcOrd="0" destOrd="0" presId="urn:microsoft.com/office/officeart/2009/3/layout/StepUpProcess"/>
    <dgm:cxn modelId="{AAD1ABD2-E200-4E5C-9236-229B8157F414}" type="presParOf" srcId="{B1B74C23-F771-4CEB-A78E-510788D9F43F}" destId="{A8CEB2C6-7D55-48C7-85A9-29023DBA930C}" srcOrd="6" destOrd="0" presId="urn:microsoft.com/office/officeart/2009/3/layout/StepUpProcess"/>
    <dgm:cxn modelId="{B0F5E5A5-0BF0-41A6-B11D-E2669AA69C42}" type="presParOf" srcId="{A8CEB2C6-7D55-48C7-85A9-29023DBA930C}" destId="{66795283-61C8-4927-864F-77B9DAB72824}" srcOrd="0" destOrd="0" presId="urn:microsoft.com/office/officeart/2009/3/layout/StepUpProcess"/>
    <dgm:cxn modelId="{FB7A8D65-0C46-456F-9D67-D7874C1108BD}" type="presParOf" srcId="{A8CEB2C6-7D55-48C7-85A9-29023DBA930C}" destId="{99B82E22-B053-4E92-876B-DF794DB4385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8B2C0-D3E5-4268-BD9C-33EBFFAE4A0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4D0AF87A-4C0F-427F-A3AA-8B7D50B68AD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IE" sz="1400" dirty="0"/>
            <a:t>OS enabler</a:t>
          </a:r>
        </a:p>
        <a:p>
          <a:pPr>
            <a:spcAft>
              <a:spcPts val="0"/>
            </a:spcAft>
          </a:pPr>
          <a:endParaRPr lang="en-IE" sz="1400" dirty="0"/>
        </a:p>
        <a:p>
          <a:pPr>
            <a:spcAft>
              <a:spcPts val="0"/>
            </a:spcAft>
          </a:pPr>
          <a:r>
            <a:rPr lang="en-IE" sz="1400" dirty="0"/>
            <a:t>HE Co-Programmed partnership</a:t>
          </a:r>
        </a:p>
        <a:p>
          <a:pPr>
            <a:spcAft>
              <a:spcPts val="0"/>
            </a:spcAft>
          </a:pPr>
          <a:endParaRPr lang="en-IE" sz="1400" dirty="0"/>
        </a:p>
        <a:p>
          <a:pPr>
            <a:spcAft>
              <a:spcPts val="0"/>
            </a:spcAft>
          </a:pPr>
          <a:r>
            <a:rPr lang="en-IE" sz="1400" dirty="0"/>
            <a:t>CORE FAIR enabling EXCHANGE more </a:t>
          </a:r>
          <a:r>
            <a:rPr lang="en-IE" sz="1400" dirty="0" err="1"/>
            <a:t>FAIRenabling</a:t>
          </a:r>
          <a:endParaRPr lang="en-IE" sz="1400" dirty="0"/>
        </a:p>
        <a:p>
          <a:pPr>
            <a:spcAft>
              <a:spcPts val="0"/>
            </a:spcAft>
          </a:pPr>
          <a:endParaRPr lang="en-IE" sz="1400" dirty="0"/>
        </a:p>
        <a:p>
          <a:pPr>
            <a:spcAft>
              <a:spcPts val="0"/>
            </a:spcAft>
          </a:pPr>
          <a:r>
            <a:rPr lang="en-IE" sz="1400" dirty="0"/>
            <a:t>European/ National/ Institutional</a:t>
          </a:r>
        </a:p>
      </dgm:t>
    </dgm:pt>
    <dgm:pt modelId="{3B9E4334-1D11-4675-AFE0-CDBDB241EA86}" type="parTrans" cxnId="{BDA57938-2121-47C4-BF66-E02369D54794}">
      <dgm:prSet/>
      <dgm:spPr/>
      <dgm:t>
        <a:bodyPr/>
        <a:lstStyle/>
        <a:p>
          <a:endParaRPr lang="en-IE"/>
        </a:p>
      </dgm:t>
    </dgm:pt>
    <dgm:pt modelId="{441A3BDC-114E-4C51-9893-48A8AE13450D}" type="sibTrans" cxnId="{BDA57938-2121-47C4-BF66-E02369D54794}">
      <dgm:prSet/>
      <dgm:spPr/>
      <dgm:t>
        <a:bodyPr/>
        <a:lstStyle/>
        <a:p>
          <a:endParaRPr lang="en-IE"/>
        </a:p>
      </dgm:t>
    </dgm:pt>
    <dgm:pt modelId="{48D9C305-6D30-40B6-8154-8FF2683D09C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IE" sz="1400" dirty="0"/>
            <a:t>New gen. metrics</a:t>
          </a:r>
        </a:p>
        <a:p>
          <a:pPr>
            <a:spcAft>
              <a:spcPts val="0"/>
            </a:spcAft>
          </a:pPr>
          <a:endParaRPr lang="en-IE" sz="700" dirty="0"/>
        </a:p>
        <a:p>
          <a:pPr>
            <a:spcAft>
              <a:spcPts val="0"/>
            </a:spcAft>
          </a:pPr>
          <a:r>
            <a:rPr lang="en-IE" sz="1400" dirty="0"/>
            <a:t>Reforming Research Assessment</a:t>
          </a:r>
        </a:p>
        <a:p>
          <a:pPr>
            <a:spcAft>
              <a:spcPts val="0"/>
            </a:spcAft>
          </a:pPr>
          <a:endParaRPr lang="en-IE" sz="1400" dirty="0"/>
        </a:p>
        <a:p>
          <a:pPr>
            <a:spcAft>
              <a:spcPts val="0"/>
            </a:spcAft>
          </a:pPr>
          <a:r>
            <a:rPr lang="en-IE" sz="1400" dirty="0"/>
            <a:t>[Systemic Change]</a:t>
          </a:r>
        </a:p>
      </dgm:t>
    </dgm:pt>
    <dgm:pt modelId="{2EB2AB7C-3255-47CE-B46B-D07FADC7612C}" type="parTrans" cxnId="{17C23E8C-06C4-40C3-831D-4F7D0704D936}">
      <dgm:prSet/>
      <dgm:spPr/>
      <dgm:t>
        <a:bodyPr/>
        <a:lstStyle/>
        <a:p>
          <a:endParaRPr lang="en-IE"/>
        </a:p>
      </dgm:t>
    </dgm:pt>
    <dgm:pt modelId="{DD115318-15C9-43ED-BB59-C6E565A6F53F}" type="sibTrans" cxnId="{17C23E8C-06C4-40C3-831D-4F7D0704D936}">
      <dgm:prSet/>
      <dgm:spPr/>
      <dgm:t>
        <a:bodyPr/>
        <a:lstStyle/>
        <a:p>
          <a:endParaRPr lang="en-IE"/>
        </a:p>
      </dgm:t>
    </dgm:pt>
    <dgm:pt modelId="{14BA82C9-BD59-47FD-BD72-82D185864816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IE" sz="1400" dirty="0"/>
            <a:t>Future of Scholarly Communication</a:t>
          </a:r>
        </a:p>
        <a:p>
          <a:pPr>
            <a:spcAft>
              <a:spcPts val="0"/>
            </a:spcAft>
          </a:pPr>
          <a:endParaRPr lang="en-IE" sz="700" dirty="0"/>
        </a:p>
        <a:p>
          <a:pPr>
            <a:spcAft>
              <a:spcPts val="0"/>
            </a:spcAft>
          </a:pPr>
          <a:r>
            <a:rPr lang="en-IE" sz="1400" dirty="0"/>
            <a:t>OA</a:t>
          </a:r>
        </a:p>
        <a:p>
          <a:pPr>
            <a:spcAft>
              <a:spcPts val="0"/>
            </a:spcAft>
          </a:pPr>
          <a:endParaRPr lang="en-IE" sz="700" dirty="0"/>
        </a:p>
        <a:p>
          <a:pPr>
            <a:spcAft>
              <a:spcPts val="0"/>
            </a:spcAft>
          </a:pPr>
          <a:r>
            <a:rPr lang="en-IE" sz="1400" dirty="0"/>
            <a:t>Open Research Europe</a:t>
          </a:r>
        </a:p>
        <a:p>
          <a:pPr>
            <a:spcAft>
              <a:spcPts val="0"/>
            </a:spcAft>
          </a:pPr>
          <a:endParaRPr lang="en-IE" sz="700" dirty="0"/>
        </a:p>
        <a:p>
          <a:pPr>
            <a:spcAft>
              <a:spcPts val="0"/>
            </a:spcAft>
          </a:pPr>
          <a:r>
            <a:rPr lang="en-IE" sz="1400" dirty="0"/>
            <a:t>Towards Diamond OA</a:t>
          </a:r>
        </a:p>
      </dgm:t>
    </dgm:pt>
    <dgm:pt modelId="{7EC30B23-F347-433C-81D8-6EDDD6D4F290}" type="parTrans" cxnId="{D2CA9B3D-E602-424C-9330-1D78BD9D5ACF}">
      <dgm:prSet/>
      <dgm:spPr/>
      <dgm:t>
        <a:bodyPr/>
        <a:lstStyle/>
        <a:p>
          <a:endParaRPr lang="en-IE"/>
        </a:p>
      </dgm:t>
    </dgm:pt>
    <dgm:pt modelId="{BE85C2A5-3D32-4918-B195-DB45EDF5DD35}" type="sibTrans" cxnId="{D2CA9B3D-E602-424C-9330-1D78BD9D5ACF}">
      <dgm:prSet/>
      <dgm:spPr/>
      <dgm:t>
        <a:bodyPr/>
        <a:lstStyle/>
        <a:p>
          <a:endParaRPr lang="en-IE"/>
        </a:p>
      </dgm:t>
    </dgm:pt>
    <dgm:pt modelId="{00646BFF-80E7-4084-B081-998EC9F640E6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400" dirty="0"/>
            <a:t>EU Publicly funded research should adhere to standards of research integrity</a:t>
          </a:r>
        </a:p>
        <a:p>
          <a:pPr>
            <a:spcAft>
              <a:spcPts val="0"/>
            </a:spcAft>
          </a:pPr>
          <a:endParaRPr lang="en-IE" sz="700" dirty="0"/>
        </a:p>
        <a:p>
          <a:pPr>
            <a:spcAft>
              <a:spcPts val="0"/>
            </a:spcAft>
          </a:pPr>
          <a:r>
            <a:rPr lang="en-US" sz="1400" dirty="0"/>
            <a:t>R&amp;I results should be reproducible</a:t>
          </a:r>
          <a:endParaRPr lang="en-IE" sz="1400" dirty="0"/>
        </a:p>
      </dgm:t>
    </dgm:pt>
    <dgm:pt modelId="{52DF52E0-408C-4EB7-9E61-D1E2DC45251C}" type="parTrans" cxnId="{41991902-CAD3-40C1-B8A3-E0790F854D84}">
      <dgm:prSet/>
      <dgm:spPr/>
      <dgm:t>
        <a:bodyPr/>
        <a:lstStyle/>
        <a:p>
          <a:endParaRPr lang="en-IE"/>
        </a:p>
      </dgm:t>
    </dgm:pt>
    <dgm:pt modelId="{7A61634F-0BD9-4560-BDBB-F5949C17252D}" type="sibTrans" cxnId="{41991902-CAD3-40C1-B8A3-E0790F854D84}">
      <dgm:prSet/>
      <dgm:spPr/>
      <dgm:t>
        <a:bodyPr/>
        <a:lstStyle/>
        <a:p>
          <a:endParaRPr lang="en-IE"/>
        </a:p>
      </dgm:t>
    </dgm:pt>
    <dgm:pt modelId="{A46ABE1B-19E8-470F-9385-C60D7EFE10A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000" dirty="0"/>
            <a:t> </a:t>
          </a:r>
          <a:r>
            <a:rPr lang="en-US" sz="1400" dirty="0"/>
            <a:t>Training</a:t>
          </a:r>
        </a:p>
        <a:p>
          <a:pPr>
            <a:spcAft>
              <a:spcPts val="0"/>
            </a:spcAft>
          </a:pPr>
          <a:r>
            <a:rPr lang="en-US" sz="1400" dirty="0"/>
            <a:t>Skills</a:t>
          </a:r>
        </a:p>
        <a:p>
          <a:pPr>
            <a:spcAft>
              <a:spcPts val="0"/>
            </a:spcAft>
          </a:pPr>
          <a:r>
            <a:rPr lang="en-US" sz="1400" dirty="0"/>
            <a:t>Support</a:t>
          </a:r>
          <a:r>
            <a:rPr lang="en-US" sz="2000" dirty="0"/>
            <a:t> </a:t>
          </a:r>
        </a:p>
        <a:p>
          <a:pPr>
            <a:spcAft>
              <a:spcPts val="0"/>
            </a:spcAft>
          </a:pPr>
          <a:r>
            <a:rPr lang="en-US" sz="1400" dirty="0"/>
            <a:t>to OS practices</a:t>
          </a:r>
          <a:endParaRPr lang="en-IE" sz="1400" dirty="0"/>
        </a:p>
      </dgm:t>
    </dgm:pt>
    <dgm:pt modelId="{1731B39C-DDD5-461F-ABBA-2FDDDF7F778A}" type="parTrans" cxnId="{2E6C6CB1-C597-4D39-B841-08C069B22D14}">
      <dgm:prSet/>
      <dgm:spPr/>
      <dgm:t>
        <a:bodyPr/>
        <a:lstStyle/>
        <a:p>
          <a:endParaRPr lang="en-IE"/>
        </a:p>
      </dgm:t>
    </dgm:pt>
    <dgm:pt modelId="{D7751328-96B7-4471-A4E4-E55F38419300}" type="sibTrans" cxnId="{2E6C6CB1-C597-4D39-B841-08C069B22D14}">
      <dgm:prSet/>
      <dgm:spPr/>
      <dgm:t>
        <a:bodyPr/>
        <a:lstStyle/>
        <a:p>
          <a:endParaRPr lang="en-IE"/>
        </a:p>
      </dgm:t>
    </dgm:pt>
    <dgm:pt modelId="{39127017-93CE-4A03-8273-CC33636B2CB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400" dirty="0"/>
            <a:t> Citizen Science</a:t>
          </a:r>
          <a:br>
            <a:rPr lang="en-US" sz="1400" dirty="0"/>
          </a:br>
          <a:br>
            <a:rPr lang="en-US" sz="700" dirty="0"/>
          </a:br>
          <a:r>
            <a:rPr lang="en-US" sz="1400" dirty="0"/>
            <a:t>Engagement</a:t>
          </a:r>
        </a:p>
        <a:p>
          <a:r>
            <a:rPr lang="en-US" sz="1400" dirty="0"/>
            <a:t>Recognition as science knowledge producers</a:t>
          </a:r>
          <a:endParaRPr lang="en-IE" sz="1400" dirty="0"/>
        </a:p>
      </dgm:t>
    </dgm:pt>
    <dgm:pt modelId="{F5DE3FC1-C8E0-491D-9149-928A563A70EA}" type="parTrans" cxnId="{0D7F094C-DDC2-4F00-B269-03C7D31EB553}">
      <dgm:prSet/>
      <dgm:spPr/>
      <dgm:t>
        <a:bodyPr/>
        <a:lstStyle/>
        <a:p>
          <a:endParaRPr lang="en-IE"/>
        </a:p>
      </dgm:t>
    </dgm:pt>
    <dgm:pt modelId="{6605E3F5-E30F-4760-9B32-D0EA07D4D45F}" type="sibTrans" cxnId="{0D7F094C-DDC2-4F00-B269-03C7D31EB553}">
      <dgm:prSet/>
      <dgm:spPr/>
      <dgm:t>
        <a:bodyPr/>
        <a:lstStyle/>
        <a:p>
          <a:endParaRPr lang="en-IE"/>
        </a:p>
      </dgm:t>
    </dgm:pt>
    <dgm:pt modelId="{1D1C1985-E8D6-4382-A61C-DA27716C68EF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IE" dirty="0"/>
            <a:t>DATA</a:t>
          </a:r>
        </a:p>
        <a:p>
          <a:r>
            <a:rPr lang="en-IE" dirty="0" err="1"/>
            <a:t>OpenData</a:t>
          </a:r>
          <a:endParaRPr lang="en-IE" dirty="0"/>
        </a:p>
        <a:p>
          <a:r>
            <a:rPr lang="en-IE" dirty="0"/>
            <a:t>FAIR principles</a:t>
          </a:r>
        </a:p>
        <a:p>
          <a:r>
            <a:rPr lang="en-IE" dirty="0"/>
            <a:t>FAIR RDM Culture</a:t>
          </a:r>
        </a:p>
        <a:p>
          <a:endParaRPr lang="en-IE" dirty="0"/>
        </a:p>
        <a:p>
          <a:r>
            <a:rPr lang="en-IE" dirty="0"/>
            <a:t>[HE conditions]</a:t>
          </a:r>
        </a:p>
      </dgm:t>
    </dgm:pt>
    <dgm:pt modelId="{9EBE86BC-8D5F-467F-A615-92E4705642F6}" type="parTrans" cxnId="{F2B99874-32CF-47E9-85A7-0C91F95EBEF0}">
      <dgm:prSet/>
      <dgm:spPr/>
      <dgm:t>
        <a:bodyPr/>
        <a:lstStyle/>
        <a:p>
          <a:endParaRPr lang="en-IE"/>
        </a:p>
      </dgm:t>
    </dgm:pt>
    <dgm:pt modelId="{2BEEB40E-0326-4F88-8469-E70769207AF2}" type="sibTrans" cxnId="{F2B99874-32CF-47E9-85A7-0C91F95EBEF0}">
      <dgm:prSet/>
      <dgm:spPr/>
      <dgm:t>
        <a:bodyPr/>
        <a:lstStyle/>
        <a:p>
          <a:endParaRPr lang="en-IE"/>
        </a:p>
      </dgm:t>
    </dgm:pt>
    <dgm:pt modelId="{1226C77F-32B1-4F95-9CC2-6751035DF39D}" type="pres">
      <dgm:prSet presAssocID="{75E8B2C0-D3E5-4268-BD9C-33EBFFAE4A00}" presName="Name0" presStyleCnt="0">
        <dgm:presLayoutVars>
          <dgm:dir/>
          <dgm:resizeHandles val="exact"/>
        </dgm:presLayoutVars>
      </dgm:prSet>
      <dgm:spPr/>
    </dgm:pt>
    <dgm:pt modelId="{81408046-0F4A-469D-9E8C-F5B61EA569CF}" type="pres">
      <dgm:prSet presAssocID="{75E8B2C0-D3E5-4268-BD9C-33EBFFAE4A00}" presName="bkgdShp" presStyleLbl="alignAccFollowNode1" presStyleIdx="0" presStyleCnt="1" custScaleY="80124" custLinFactNeighborX="-102" custLinFactNeighborY="-1579"/>
      <dgm:spPr/>
    </dgm:pt>
    <dgm:pt modelId="{253D8552-1B8A-49AA-A27A-7E3250DBA169}" type="pres">
      <dgm:prSet presAssocID="{75E8B2C0-D3E5-4268-BD9C-33EBFFAE4A00}" presName="linComp" presStyleCnt="0"/>
      <dgm:spPr/>
    </dgm:pt>
    <dgm:pt modelId="{E4032459-263B-4701-B5E1-975F5C21F009}" type="pres">
      <dgm:prSet presAssocID="{4D0AF87A-4C0F-427F-A3AA-8B7D50B68AD6}" presName="compNode" presStyleCnt="0"/>
      <dgm:spPr/>
    </dgm:pt>
    <dgm:pt modelId="{EBBF7891-7E7E-47F7-ABBA-C10F2BD1D26F}" type="pres">
      <dgm:prSet presAssocID="{4D0AF87A-4C0F-427F-A3AA-8B7D50B68AD6}" presName="node" presStyleLbl="node1" presStyleIdx="0" presStyleCnt="7" custScaleX="152987" custScaleY="112917" custLinFactNeighborX="-2191" custLinFactNeighborY="1753">
        <dgm:presLayoutVars>
          <dgm:bulletEnabled val="1"/>
        </dgm:presLayoutVars>
      </dgm:prSet>
      <dgm:spPr/>
    </dgm:pt>
    <dgm:pt modelId="{B6A212A3-5BBF-482D-A7BD-599D17F38E58}" type="pres">
      <dgm:prSet presAssocID="{4D0AF87A-4C0F-427F-A3AA-8B7D50B68AD6}" presName="invisiNode" presStyleLbl="node1" presStyleIdx="0" presStyleCnt="7"/>
      <dgm:spPr/>
    </dgm:pt>
    <dgm:pt modelId="{7389FB78-18AA-48F6-8983-363FEA9A0EF5}" type="pres">
      <dgm:prSet presAssocID="{4D0AF87A-4C0F-427F-A3AA-8B7D50B68AD6}" presName="imagNode" presStyleLbl="fgImgPlace1" presStyleIdx="0" presStyleCnt="7" custScaleX="169966" custScaleY="102240" custLinFactNeighborX="-4260" custLinFactNeighborY="2980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CB5A0D38-3A56-45F5-A8D7-958D69391538}" type="pres">
      <dgm:prSet presAssocID="{441A3BDC-114E-4C51-9893-48A8AE13450D}" presName="sibTrans" presStyleLbl="sibTrans2D1" presStyleIdx="0" presStyleCnt="0"/>
      <dgm:spPr/>
    </dgm:pt>
    <dgm:pt modelId="{EF408385-C400-492F-A111-322E9660ABDB}" type="pres">
      <dgm:prSet presAssocID="{1D1C1985-E8D6-4382-A61C-DA27716C68EF}" presName="compNode" presStyleCnt="0"/>
      <dgm:spPr/>
    </dgm:pt>
    <dgm:pt modelId="{B4E783B6-79E5-4307-A869-E1C50086F99A}" type="pres">
      <dgm:prSet presAssocID="{1D1C1985-E8D6-4382-A61C-DA27716C68EF}" presName="node" presStyleLbl="node1" presStyleIdx="1" presStyleCnt="7" custScaleY="112917" custLinFactNeighborX="-2191" custLinFactNeighborY="1753">
        <dgm:presLayoutVars>
          <dgm:bulletEnabled val="1"/>
        </dgm:presLayoutVars>
      </dgm:prSet>
      <dgm:spPr/>
    </dgm:pt>
    <dgm:pt modelId="{9BFC6F3D-7F8A-4E93-BACA-C29E12EBC62B}" type="pres">
      <dgm:prSet presAssocID="{1D1C1985-E8D6-4382-A61C-DA27716C68EF}" presName="invisiNode" presStyleLbl="node1" presStyleIdx="1" presStyleCnt="7"/>
      <dgm:spPr/>
    </dgm:pt>
    <dgm:pt modelId="{4F5CCBA0-8AC6-4305-80A4-0657BD8B130E}" type="pres">
      <dgm:prSet presAssocID="{1D1C1985-E8D6-4382-A61C-DA27716C68EF}" presName="imagNode" presStyleLbl="fgImgPlace1" presStyleIdx="1" presStyleCnt="7" custScaleY="76239" custLinFactNeighborX="-4260" custLinFactNeighborY="129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02062467-B3AB-47D5-93F8-43B6E4B3DF05}" type="pres">
      <dgm:prSet presAssocID="{2BEEB40E-0326-4F88-8469-E70769207AF2}" presName="sibTrans" presStyleLbl="sibTrans2D1" presStyleIdx="0" presStyleCnt="0"/>
      <dgm:spPr/>
    </dgm:pt>
    <dgm:pt modelId="{873CF1F9-CBAD-4028-98A4-6A03F25EF04A}" type="pres">
      <dgm:prSet presAssocID="{48D9C305-6D30-40B6-8154-8FF2683D09C6}" presName="compNode" presStyleCnt="0"/>
      <dgm:spPr/>
    </dgm:pt>
    <dgm:pt modelId="{6F2D0542-EC52-4A61-AF88-ABC0E059565B}" type="pres">
      <dgm:prSet presAssocID="{48D9C305-6D30-40B6-8154-8FF2683D09C6}" presName="node" presStyleLbl="node1" presStyleIdx="2" presStyleCnt="7" custScaleY="112917" custLinFactNeighborX="-1672" custLinFactNeighborY="1753">
        <dgm:presLayoutVars>
          <dgm:bulletEnabled val="1"/>
        </dgm:presLayoutVars>
      </dgm:prSet>
      <dgm:spPr/>
    </dgm:pt>
    <dgm:pt modelId="{B60B1D4E-15AC-4252-AE1A-968BE450AEEF}" type="pres">
      <dgm:prSet presAssocID="{48D9C305-6D30-40B6-8154-8FF2683D09C6}" presName="invisiNode" presStyleLbl="node1" presStyleIdx="2" presStyleCnt="7"/>
      <dgm:spPr/>
    </dgm:pt>
    <dgm:pt modelId="{55E99145-9D91-460A-A3DE-B5388796679E}" type="pres">
      <dgm:prSet presAssocID="{48D9C305-6D30-40B6-8154-8FF2683D09C6}" presName="imagNode" presStyleLbl="fgImgPlace1" presStyleIdx="2" presStyleCnt="7" custScaleY="76239" custLinFactNeighborX="-4260" custLinFactNeighborY="129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B190EB50-3C46-441F-8775-B40594E8E630}" type="pres">
      <dgm:prSet presAssocID="{DD115318-15C9-43ED-BB59-C6E565A6F53F}" presName="sibTrans" presStyleLbl="sibTrans2D1" presStyleIdx="0" presStyleCnt="0"/>
      <dgm:spPr/>
    </dgm:pt>
    <dgm:pt modelId="{120449AB-B3A2-4968-B1F5-D17F8C0BCDD4}" type="pres">
      <dgm:prSet presAssocID="{14BA82C9-BD59-47FD-BD72-82D185864816}" presName="compNode" presStyleCnt="0"/>
      <dgm:spPr/>
    </dgm:pt>
    <dgm:pt modelId="{8945102E-9D67-4464-BAFC-25051D2BAE74}" type="pres">
      <dgm:prSet presAssocID="{14BA82C9-BD59-47FD-BD72-82D185864816}" presName="node" presStyleLbl="node1" presStyleIdx="3" presStyleCnt="7" custScaleY="112917" custLinFactNeighborX="-1397">
        <dgm:presLayoutVars>
          <dgm:bulletEnabled val="1"/>
        </dgm:presLayoutVars>
      </dgm:prSet>
      <dgm:spPr/>
    </dgm:pt>
    <dgm:pt modelId="{41A68704-9CA7-4534-8BC5-19DDA97EB6C2}" type="pres">
      <dgm:prSet presAssocID="{14BA82C9-BD59-47FD-BD72-82D185864816}" presName="invisiNode" presStyleLbl="node1" presStyleIdx="3" presStyleCnt="7"/>
      <dgm:spPr/>
    </dgm:pt>
    <dgm:pt modelId="{4A9D9AFA-1F5C-416C-A071-272670718A8B}" type="pres">
      <dgm:prSet presAssocID="{14BA82C9-BD59-47FD-BD72-82D185864816}" presName="imagNode" presStyleLbl="fgImgPlace1" presStyleIdx="3" presStyleCnt="7" custScaleY="76239" custLinFactNeighborX="-4260" custLinFactNeighborY="129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B64A22D-0C29-444E-910F-B7B41D00EE10}" type="pres">
      <dgm:prSet presAssocID="{BE85C2A5-3D32-4918-B195-DB45EDF5DD35}" presName="sibTrans" presStyleLbl="sibTrans2D1" presStyleIdx="0" presStyleCnt="0"/>
      <dgm:spPr/>
    </dgm:pt>
    <dgm:pt modelId="{27812916-736D-4D63-B7EA-73A771E2A95E}" type="pres">
      <dgm:prSet presAssocID="{00646BFF-80E7-4084-B081-998EC9F640E6}" presName="compNode" presStyleCnt="0"/>
      <dgm:spPr/>
    </dgm:pt>
    <dgm:pt modelId="{A03343DF-B45D-4979-9FA9-327340D4BF0A}" type="pres">
      <dgm:prSet presAssocID="{00646BFF-80E7-4084-B081-998EC9F640E6}" presName="node" presStyleLbl="node1" presStyleIdx="4" presStyleCnt="7" custScaleY="112917" custLinFactNeighborX="444">
        <dgm:presLayoutVars>
          <dgm:bulletEnabled val="1"/>
        </dgm:presLayoutVars>
      </dgm:prSet>
      <dgm:spPr/>
    </dgm:pt>
    <dgm:pt modelId="{B119D54C-D95B-4FBE-B5E9-90F11FD221C1}" type="pres">
      <dgm:prSet presAssocID="{00646BFF-80E7-4084-B081-998EC9F640E6}" presName="invisiNode" presStyleLbl="node1" presStyleIdx="4" presStyleCnt="7"/>
      <dgm:spPr/>
    </dgm:pt>
    <dgm:pt modelId="{D58EE6AB-5F0C-460F-A551-28B86B652191}" type="pres">
      <dgm:prSet presAssocID="{00646BFF-80E7-4084-B081-998EC9F640E6}" presName="imagNode" presStyleLbl="fgImgPlace1" presStyleIdx="4" presStyleCnt="7" custScaleY="7623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5DB02C5-5112-4AFC-8F83-9A96DA1ADCFF}" type="pres">
      <dgm:prSet presAssocID="{7A61634F-0BD9-4560-BDBB-F5949C17252D}" presName="sibTrans" presStyleLbl="sibTrans2D1" presStyleIdx="0" presStyleCnt="0"/>
      <dgm:spPr/>
    </dgm:pt>
    <dgm:pt modelId="{C0547F46-0806-408F-8A4E-E96C1E989753}" type="pres">
      <dgm:prSet presAssocID="{A46ABE1B-19E8-470F-9385-C60D7EFE10A8}" presName="compNode" presStyleCnt="0"/>
      <dgm:spPr/>
    </dgm:pt>
    <dgm:pt modelId="{E64266BA-AF29-49C8-9B49-93FE93C68815}" type="pres">
      <dgm:prSet presAssocID="{A46ABE1B-19E8-470F-9385-C60D7EFE10A8}" presName="node" presStyleLbl="node1" presStyleIdx="5" presStyleCnt="7" custScaleY="112917" custLinFactNeighborX="444">
        <dgm:presLayoutVars>
          <dgm:bulletEnabled val="1"/>
        </dgm:presLayoutVars>
      </dgm:prSet>
      <dgm:spPr/>
    </dgm:pt>
    <dgm:pt modelId="{3587DB45-5957-445F-8296-31EE9EB972B9}" type="pres">
      <dgm:prSet presAssocID="{A46ABE1B-19E8-470F-9385-C60D7EFE10A8}" presName="invisiNode" presStyleLbl="node1" presStyleIdx="5" presStyleCnt="7"/>
      <dgm:spPr/>
    </dgm:pt>
    <dgm:pt modelId="{E71E4C2A-60DA-4CF4-AB66-949B697B7843}" type="pres">
      <dgm:prSet presAssocID="{A46ABE1B-19E8-470F-9385-C60D7EFE10A8}" presName="imagNode" presStyleLbl="fgImgPlace1" presStyleIdx="5" presStyleCnt="7" custScaleY="76239"/>
      <dgm:spPr>
        <a:blipFill>
          <a:blip xmlns:r="http://schemas.openxmlformats.org/officeDocument/2006/relationships" r:embed="rId6"/>
          <a:srcRect/>
          <a:stretch>
            <a:fillRect l="-6000" r="-6000"/>
          </a:stretch>
        </a:blipFill>
      </dgm:spPr>
    </dgm:pt>
    <dgm:pt modelId="{76A0C831-95AF-46CB-BBAE-A29F0D5E286F}" type="pres">
      <dgm:prSet presAssocID="{D7751328-96B7-4471-A4E4-E55F38419300}" presName="sibTrans" presStyleLbl="sibTrans2D1" presStyleIdx="0" presStyleCnt="0"/>
      <dgm:spPr/>
    </dgm:pt>
    <dgm:pt modelId="{9F8D02D5-2B54-423D-9930-715FF2F446A8}" type="pres">
      <dgm:prSet presAssocID="{39127017-93CE-4A03-8273-CC33636B2CB9}" presName="compNode" presStyleCnt="0"/>
      <dgm:spPr/>
    </dgm:pt>
    <dgm:pt modelId="{EA22A981-D80E-4F23-9498-D8665D3D0BEA}" type="pres">
      <dgm:prSet presAssocID="{39127017-93CE-4A03-8273-CC33636B2CB9}" presName="node" presStyleLbl="node1" presStyleIdx="6" presStyleCnt="7" custScaleY="112917" custLinFactNeighborX="444">
        <dgm:presLayoutVars>
          <dgm:bulletEnabled val="1"/>
        </dgm:presLayoutVars>
      </dgm:prSet>
      <dgm:spPr/>
    </dgm:pt>
    <dgm:pt modelId="{270EFFB2-B6AE-42C9-8A8A-C45B0CB0CFBB}" type="pres">
      <dgm:prSet presAssocID="{39127017-93CE-4A03-8273-CC33636B2CB9}" presName="invisiNode" presStyleLbl="node1" presStyleIdx="6" presStyleCnt="7"/>
      <dgm:spPr/>
    </dgm:pt>
    <dgm:pt modelId="{A75D7EC7-50EE-4639-9FF6-427F7C008ADE}" type="pres">
      <dgm:prSet presAssocID="{39127017-93CE-4A03-8273-CC33636B2CB9}" presName="imagNode" presStyleLbl="fgImgPlace1" presStyleIdx="6" presStyleCnt="7" custScaleY="76239"/>
      <dgm:spPr>
        <a:blipFill>
          <a:blip xmlns:r="http://schemas.openxmlformats.org/officeDocument/2006/relationships" r:embed="rId7"/>
          <a:srcRect/>
          <a:stretch>
            <a:fillRect l="-6000" r="-6000"/>
          </a:stretch>
        </a:blipFill>
      </dgm:spPr>
    </dgm:pt>
  </dgm:ptLst>
  <dgm:cxnLst>
    <dgm:cxn modelId="{41991902-CAD3-40C1-B8A3-E0790F854D84}" srcId="{75E8B2C0-D3E5-4268-BD9C-33EBFFAE4A00}" destId="{00646BFF-80E7-4084-B081-998EC9F640E6}" srcOrd="4" destOrd="0" parTransId="{52DF52E0-408C-4EB7-9E61-D1E2DC45251C}" sibTransId="{7A61634F-0BD9-4560-BDBB-F5949C17252D}"/>
    <dgm:cxn modelId="{4666E60E-2020-4F3B-8DEA-3DD8CA7B2FEC}" type="presOf" srcId="{00646BFF-80E7-4084-B081-998EC9F640E6}" destId="{A03343DF-B45D-4979-9FA9-327340D4BF0A}" srcOrd="0" destOrd="0" presId="urn:microsoft.com/office/officeart/2005/8/layout/pList2"/>
    <dgm:cxn modelId="{67AAA519-3194-49B5-AC7A-6DC2385B1885}" type="presOf" srcId="{BE85C2A5-3D32-4918-B195-DB45EDF5DD35}" destId="{3B64A22D-0C29-444E-910F-B7B41D00EE10}" srcOrd="0" destOrd="0" presId="urn:microsoft.com/office/officeart/2005/8/layout/pList2"/>
    <dgm:cxn modelId="{422DE531-B20C-4EA5-941D-2A3B06F4DA1A}" type="presOf" srcId="{7A61634F-0BD9-4560-BDBB-F5949C17252D}" destId="{75DB02C5-5112-4AFC-8F83-9A96DA1ADCFF}" srcOrd="0" destOrd="0" presId="urn:microsoft.com/office/officeart/2005/8/layout/pList2"/>
    <dgm:cxn modelId="{8491D736-8C91-4B8E-9118-7515C0DD2838}" type="presOf" srcId="{39127017-93CE-4A03-8273-CC33636B2CB9}" destId="{EA22A981-D80E-4F23-9498-D8665D3D0BEA}" srcOrd="0" destOrd="0" presId="urn:microsoft.com/office/officeart/2005/8/layout/pList2"/>
    <dgm:cxn modelId="{BDA57938-2121-47C4-BF66-E02369D54794}" srcId="{75E8B2C0-D3E5-4268-BD9C-33EBFFAE4A00}" destId="{4D0AF87A-4C0F-427F-A3AA-8B7D50B68AD6}" srcOrd="0" destOrd="0" parTransId="{3B9E4334-1D11-4675-AFE0-CDBDB241EA86}" sibTransId="{441A3BDC-114E-4C51-9893-48A8AE13450D}"/>
    <dgm:cxn modelId="{D2CA9B3D-E602-424C-9330-1D78BD9D5ACF}" srcId="{75E8B2C0-D3E5-4268-BD9C-33EBFFAE4A00}" destId="{14BA82C9-BD59-47FD-BD72-82D185864816}" srcOrd="3" destOrd="0" parTransId="{7EC30B23-F347-433C-81D8-6EDDD6D4F290}" sibTransId="{BE85C2A5-3D32-4918-B195-DB45EDF5DD35}"/>
    <dgm:cxn modelId="{22F9894B-A9ED-4065-AF07-A7CEE3058506}" type="presOf" srcId="{2BEEB40E-0326-4F88-8469-E70769207AF2}" destId="{02062467-B3AB-47D5-93F8-43B6E4B3DF05}" srcOrd="0" destOrd="0" presId="urn:microsoft.com/office/officeart/2005/8/layout/pList2"/>
    <dgm:cxn modelId="{0D7F094C-DDC2-4F00-B269-03C7D31EB553}" srcId="{75E8B2C0-D3E5-4268-BD9C-33EBFFAE4A00}" destId="{39127017-93CE-4A03-8273-CC33636B2CB9}" srcOrd="6" destOrd="0" parTransId="{F5DE3FC1-C8E0-491D-9149-928A563A70EA}" sibTransId="{6605E3F5-E30F-4760-9B32-D0EA07D4D45F}"/>
    <dgm:cxn modelId="{894D6F74-DD18-430D-961D-FCE027B81A0C}" type="presOf" srcId="{4D0AF87A-4C0F-427F-A3AA-8B7D50B68AD6}" destId="{EBBF7891-7E7E-47F7-ABBA-C10F2BD1D26F}" srcOrd="0" destOrd="0" presId="urn:microsoft.com/office/officeart/2005/8/layout/pList2"/>
    <dgm:cxn modelId="{F2B99874-32CF-47E9-85A7-0C91F95EBEF0}" srcId="{75E8B2C0-D3E5-4268-BD9C-33EBFFAE4A00}" destId="{1D1C1985-E8D6-4382-A61C-DA27716C68EF}" srcOrd="1" destOrd="0" parTransId="{9EBE86BC-8D5F-467F-A615-92E4705642F6}" sibTransId="{2BEEB40E-0326-4F88-8469-E70769207AF2}"/>
    <dgm:cxn modelId="{03BDE282-B6B4-4BB8-AF05-2434C2A7765D}" type="presOf" srcId="{A46ABE1B-19E8-470F-9385-C60D7EFE10A8}" destId="{E64266BA-AF29-49C8-9B49-93FE93C68815}" srcOrd="0" destOrd="0" presId="urn:microsoft.com/office/officeart/2005/8/layout/pList2"/>
    <dgm:cxn modelId="{6F6FEE8B-941B-4DF3-99D1-8F439B7D407B}" type="presOf" srcId="{DD115318-15C9-43ED-BB59-C6E565A6F53F}" destId="{B190EB50-3C46-441F-8775-B40594E8E630}" srcOrd="0" destOrd="0" presId="urn:microsoft.com/office/officeart/2005/8/layout/pList2"/>
    <dgm:cxn modelId="{17C23E8C-06C4-40C3-831D-4F7D0704D936}" srcId="{75E8B2C0-D3E5-4268-BD9C-33EBFFAE4A00}" destId="{48D9C305-6D30-40B6-8154-8FF2683D09C6}" srcOrd="2" destOrd="0" parTransId="{2EB2AB7C-3255-47CE-B46B-D07FADC7612C}" sibTransId="{DD115318-15C9-43ED-BB59-C6E565A6F53F}"/>
    <dgm:cxn modelId="{9F1C38AE-B743-42FE-961B-41B324B63CA7}" type="presOf" srcId="{D7751328-96B7-4471-A4E4-E55F38419300}" destId="{76A0C831-95AF-46CB-BBAE-A29F0D5E286F}" srcOrd="0" destOrd="0" presId="urn:microsoft.com/office/officeart/2005/8/layout/pList2"/>
    <dgm:cxn modelId="{2E6C6CB1-C597-4D39-B841-08C069B22D14}" srcId="{75E8B2C0-D3E5-4268-BD9C-33EBFFAE4A00}" destId="{A46ABE1B-19E8-470F-9385-C60D7EFE10A8}" srcOrd="5" destOrd="0" parTransId="{1731B39C-DDD5-461F-ABBA-2FDDDF7F778A}" sibTransId="{D7751328-96B7-4471-A4E4-E55F38419300}"/>
    <dgm:cxn modelId="{389CEBC6-C9EB-4D6E-A8A1-B8C40A184BDD}" type="presOf" srcId="{48D9C305-6D30-40B6-8154-8FF2683D09C6}" destId="{6F2D0542-EC52-4A61-AF88-ABC0E059565B}" srcOrd="0" destOrd="0" presId="urn:microsoft.com/office/officeart/2005/8/layout/pList2"/>
    <dgm:cxn modelId="{593E57D9-5AA8-483D-A57D-A8352293AEC8}" type="presOf" srcId="{75E8B2C0-D3E5-4268-BD9C-33EBFFAE4A00}" destId="{1226C77F-32B1-4F95-9CC2-6751035DF39D}" srcOrd="0" destOrd="0" presId="urn:microsoft.com/office/officeart/2005/8/layout/pList2"/>
    <dgm:cxn modelId="{B41376EE-8C62-43D0-981B-BA05FF0BE61E}" type="presOf" srcId="{14BA82C9-BD59-47FD-BD72-82D185864816}" destId="{8945102E-9D67-4464-BAFC-25051D2BAE74}" srcOrd="0" destOrd="0" presId="urn:microsoft.com/office/officeart/2005/8/layout/pList2"/>
    <dgm:cxn modelId="{E36BA5F7-A5F1-4E44-BE74-1A3C4459AB4A}" type="presOf" srcId="{1D1C1985-E8D6-4382-A61C-DA27716C68EF}" destId="{B4E783B6-79E5-4307-A869-E1C50086F99A}" srcOrd="0" destOrd="0" presId="urn:microsoft.com/office/officeart/2005/8/layout/pList2"/>
    <dgm:cxn modelId="{BC8BBAFF-1BB1-4089-B6AE-855EE75716DB}" type="presOf" srcId="{441A3BDC-114E-4C51-9893-48A8AE13450D}" destId="{CB5A0D38-3A56-45F5-A8D7-958D69391538}" srcOrd="0" destOrd="0" presId="urn:microsoft.com/office/officeart/2005/8/layout/pList2"/>
    <dgm:cxn modelId="{90BD05F7-7FDC-4663-86A7-F27B6BEFC010}" type="presParOf" srcId="{1226C77F-32B1-4F95-9CC2-6751035DF39D}" destId="{81408046-0F4A-469D-9E8C-F5B61EA569CF}" srcOrd="0" destOrd="0" presId="urn:microsoft.com/office/officeart/2005/8/layout/pList2"/>
    <dgm:cxn modelId="{71E06959-0A69-466E-BF25-039E7E4BA89C}" type="presParOf" srcId="{1226C77F-32B1-4F95-9CC2-6751035DF39D}" destId="{253D8552-1B8A-49AA-A27A-7E3250DBA169}" srcOrd="1" destOrd="0" presId="urn:microsoft.com/office/officeart/2005/8/layout/pList2"/>
    <dgm:cxn modelId="{FD686712-A4DE-40D3-A133-AA6B8D2FF907}" type="presParOf" srcId="{253D8552-1B8A-49AA-A27A-7E3250DBA169}" destId="{E4032459-263B-4701-B5E1-975F5C21F009}" srcOrd="0" destOrd="0" presId="urn:microsoft.com/office/officeart/2005/8/layout/pList2"/>
    <dgm:cxn modelId="{7E9633E6-9941-47E3-9D06-FD6D2AD7CAB0}" type="presParOf" srcId="{E4032459-263B-4701-B5E1-975F5C21F009}" destId="{EBBF7891-7E7E-47F7-ABBA-C10F2BD1D26F}" srcOrd="0" destOrd="0" presId="urn:microsoft.com/office/officeart/2005/8/layout/pList2"/>
    <dgm:cxn modelId="{DEE3643D-00CB-429C-A999-9988B4C6424F}" type="presParOf" srcId="{E4032459-263B-4701-B5E1-975F5C21F009}" destId="{B6A212A3-5BBF-482D-A7BD-599D17F38E58}" srcOrd="1" destOrd="0" presId="urn:microsoft.com/office/officeart/2005/8/layout/pList2"/>
    <dgm:cxn modelId="{8D9C5D0E-AB2D-4B6D-96E3-59C039AAA764}" type="presParOf" srcId="{E4032459-263B-4701-B5E1-975F5C21F009}" destId="{7389FB78-18AA-48F6-8983-363FEA9A0EF5}" srcOrd="2" destOrd="0" presId="urn:microsoft.com/office/officeart/2005/8/layout/pList2"/>
    <dgm:cxn modelId="{8CE49C9A-DD19-4AB4-9941-6DFB21908E80}" type="presParOf" srcId="{253D8552-1B8A-49AA-A27A-7E3250DBA169}" destId="{CB5A0D38-3A56-45F5-A8D7-958D69391538}" srcOrd="1" destOrd="0" presId="urn:microsoft.com/office/officeart/2005/8/layout/pList2"/>
    <dgm:cxn modelId="{2F96C3EB-815D-480A-B877-C3399459CE25}" type="presParOf" srcId="{253D8552-1B8A-49AA-A27A-7E3250DBA169}" destId="{EF408385-C400-492F-A111-322E9660ABDB}" srcOrd="2" destOrd="0" presId="urn:microsoft.com/office/officeart/2005/8/layout/pList2"/>
    <dgm:cxn modelId="{795AFFFB-484B-408C-AFC3-29EC23A54DD9}" type="presParOf" srcId="{EF408385-C400-492F-A111-322E9660ABDB}" destId="{B4E783B6-79E5-4307-A869-E1C50086F99A}" srcOrd="0" destOrd="0" presId="urn:microsoft.com/office/officeart/2005/8/layout/pList2"/>
    <dgm:cxn modelId="{5838B18E-0258-4D5D-AA6D-F735460DC253}" type="presParOf" srcId="{EF408385-C400-492F-A111-322E9660ABDB}" destId="{9BFC6F3D-7F8A-4E93-BACA-C29E12EBC62B}" srcOrd="1" destOrd="0" presId="urn:microsoft.com/office/officeart/2005/8/layout/pList2"/>
    <dgm:cxn modelId="{3FEA615A-30AF-415D-8290-BBBCB0D163C3}" type="presParOf" srcId="{EF408385-C400-492F-A111-322E9660ABDB}" destId="{4F5CCBA0-8AC6-4305-80A4-0657BD8B130E}" srcOrd="2" destOrd="0" presId="urn:microsoft.com/office/officeart/2005/8/layout/pList2"/>
    <dgm:cxn modelId="{41AFF520-F9C3-44A3-A3DE-5FD82EC64778}" type="presParOf" srcId="{253D8552-1B8A-49AA-A27A-7E3250DBA169}" destId="{02062467-B3AB-47D5-93F8-43B6E4B3DF05}" srcOrd="3" destOrd="0" presId="urn:microsoft.com/office/officeart/2005/8/layout/pList2"/>
    <dgm:cxn modelId="{38F9F082-1B9D-42E5-8B14-F2C04864E7F2}" type="presParOf" srcId="{253D8552-1B8A-49AA-A27A-7E3250DBA169}" destId="{873CF1F9-CBAD-4028-98A4-6A03F25EF04A}" srcOrd="4" destOrd="0" presId="urn:microsoft.com/office/officeart/2005/8/layout/pList2"/>
    <dgm:cxn modelId="{26556D18-B146-4265-85F4-2DF2E0BBB55C}" type="presParOf" srcId="{873CF1F9-CBAD-4028-98A4-6A03F25EF04A}" destId="{6F2D0542-EC52-4A61-AF88-ABC0E059565B}" srcOrd="0" destOrd="0" presId="urn:microsoft.com/office/officeart/2005/8/layout/pList2"/>
    <dgm:cxn modelId="{9702EBDA-D48C-407C-B234-6EFC3E41441A}" type="presParOf" srcId="{873CF1F9-CBAD-4028-98A4-6A03F25EF04A}" destId="{B60B1D4E-15AC-4252-AE1A-968BE450AEEF}" srcOrd="1" destOrd="0" presId="urn:microsoft.com/office/officeart/2005/8/layout/pList2"/>
    <dgm:cxn modelId="{DE29CC06-34C7-4264-A861-8ADBB5A7910D}" type="presParOf" srcId="{873CF1F9-CBAD-4028-98A4-6A03F25EF04A}" destId="{55E99145-9D91-460A-A3DE-B5388796679E}" srcOrd="2" destOrd="0" presId="urn:microsoft.com/office/officeart/2005/8/layout/pList2"/>
    <dgm:cxn modelId="{F5930E27-E01A-4AA1-B9DF-FD958DA141FC}" type="presParOf" srcId="{253D8552-1B8A-49AA-A27A-7E3250DBA169}" destId="{B190EB50-3C46-441F-8775-B40594E8E630}" srcOrd="5" destOrd="0" presId="urn:microsoft.com/office/officeart/2005/8/layout/pList2"/>
    <dgm:cxn modelId="{72CFF818-F5DE-4F6E-B2CE-EE9EA7A09261}" type="presParOf" srcId="{253D8552-1B8A-49AA-A27A-7E3250DBA169}" destId="{120449AB-B3A2-4968-B1F5-D17F8C0BCDD4}" srcOrd="6" destOrd="0" presId="urn:microsoft.com/office/officeart/2005/8/layout/pList2"/>
    <dgm:cxn modelId="{BD7C62E0-065C-46E4-8DDF-B80C3FE8E69D}" type="presParOf" srcId="{120449AB-B3A2-4968-B1F5-D17F8C0BCDD4}" destId="{8945102E-9D67-4464-BAFC-25051D2BAE74}" srcOrd="0" destOrd="0" presId="urn:microsoft.com/office/officeart/2005/8/layout/pList2"/>
    <dgm:cxn modelId="{31924E0C-9445-4D83-A980-6D04CD6ADD26}" type="presParOf" srcId="{120449AB-B3A2-4968-B1F5-D17F8C0BCDD4}" destId="{41A68704-9CA7-4534-8BC5-19DDA97EB6C2}" srcOrd="1" destOrd="0" presId="urn:microsoft.com/office/officeart/2005/8/layout/pList2"/>
    <dgm:cxn modelId="{E0417D74-FA3C-43E9-9A64-4883251121FF}" type="presParOf" srcId="{120449AB-B3A2-4968-B1F5-D17F8C0BCDD4}" destId="{4A9D9AFA-1F5C-416C-A071-272670718A8B}" srcOrd="2" destOrd="0" presId="urn:microsoft.com/office/officeart/2005/8/layout/pList2"/>
    <dgm:cxn modelId="{D7964DC2-C87B-4814-B9C0-9EE02AC496C7}" type="presParOf" srcId="{253D8552-1B8A-49AA-A27A-7E3250DBA169}" destId="{3B64A22D-0C29-444E-910F-B7B41D00EE10}" srcOrd="7" destOrd="0" presId="urn:microsoft.com/office/officeart/2005/8/layout/pList2"/>
    <dgm:cxn modelId="{6756AAC1-604D-43C9-87EA-6B4630CFC67D}" type="presParOf" srcId="{253D8552-1B8A-49AA-A27A-7E3250DBA169}" destId="{27812916-736D-4D63-B7EA-73A771E2A95E}" srcOrd="8" destOrd="0" presId="urn:microsoft.com/office/officeart/2005/8/layout/pList2"/>
    <dgm:cxn modelId="{44FB32BC-DCF1-4D85-8B13-7DC6F1490145}" type="presParOf" srcId="{27812916-736D-4D63-B7EA-73A771E2A95E}" destId="{A03343DF-B45D-4979-9FA9-327340D4BF0A}" srcOrd="0" destOrd="0" presId="urn:microsoft.com/office/officeart/2005/8/layout/pList2"/>
    <dgm:cxn modelId="{4F05D248-BCCD-401B-A696-8D9CFAB71F77}" type="presParOf" srcId="{27812916-736D-4D63-B7EA-73A771E2A95E}" destId="{B119D54C-D95B-4FBE-B5E9-90F11FD221C1}" srcOrd="1" destOrd="0" presId="urn:microsoft.com/office/officeart/2005/8/layout/pList2"/>
    <dgm:cxn modelId="{FC21F9D7-2CBF-4502-81E5-A50EA3A900A8}" type="presParOf" srcId="{27812916-736D-4D63-B7EA-73A771E2A95E}" destId="{D58EE6AB-5F0C-460F-A551-28B86B652191}" srcOrd="2" destOrd="0" presId="urn:microsoft.com/office/officeart/2005/8/layout/pList2"/>
    <dgm:cxn modelId="{B0991776-CE03-42F5-9CD3-EE2C0CFBFCE8}" type="presParOf" srcId="{253D8552-1B8A-49AA-A27A-7E3250DBA169}" destId="{75DB02C5-5112-4AFC-8F83-9A96DA1ADCFF}" srcOrd="9" destOrd="0" presId="urn:microsoft.com/office/officeart/2005/8/layout/pList2"/>
    <dgm:cxn modelId="{37F5A520-22E7-40D7-B9DE-960D5F06BF31}" type="presParOf" srcId="{253D8552-1B8A-49AA-A27A-7E3250DBA169}" destId="{C0547F46-0806-408F-8A4E-E96C1E989753}" srcOrd="10" destOrd="0" presId="urn:microsoft.com/office/officeart/2005/8/layout/pList2"/>
    <dgm:cxn modelId="{F1A4CB08-D332-4F72-9094-52619055241A}" type="presParOf" srcId="{C0547F46-0806-408F-8A4E-E96C1E989753}" destId="{E64266BA-AF29-49C8-9B49-93FE93C68815}" srcOrd="0" destOrd="0" presId="urn:microsoft.com/office/officeart/2005/8/layout/pList2"/>
    <dgm:cxn modelId="{1F1E39AA-4AA5-4942-B495-B2582E196C49}" type="presParOf" srcId="{C0547F46-0806-408F-8A4E-E96C1E989753}" destId="{3587DB45-5957-445F-8296-31EE9EB972B9}" srcOrd="1" destOrd="0" presId="urn:microsoft.com/office/officeart/2005/8/layout/pList2"/>
    <dgm:cxn modelId="{82404A40-BE91-4CA4-82F5-F38B98C025BC}" type="presParOf" srcId="{C0547F46-0806-408F-8A4E-E96C1E989753}" destId="{E71E4C2A-60DA-4CF4-AB66-949B697B7843}" srcOrd="2" destOrd="0" presId="urn:microsoft.com/office/officeart/2005/8/layout/pList2"/>
    <dgm:cxn modelId="{1ECD4272-9C2D-4348-85D8-F90EEBA73C30}" type="presParOf" srcId="{253D8552-1B8A-49AA-A27A-7E3250DBA169}" destId="{76A0C831-95AF-46CB-BBAE-A29F0D5E286F}" srcOrd="11" destOrd="0" presId="urn:microsoft.com/office/officeart/2005/8/layout/pList2"/>
    <dgm:cxn modelId="{E9D4EEB7-B18D-47CC-8228-04BACBAEC836}" type="presParOf" srcId="{253D8552-1B8A-49AA-A27A-7E3250DBA169}" destId="{9F8D02D5-2B54-423D-9930-715FF2F446A8}" srcOrd="12" destOrd="0" presId="urn:microsoft.com/office/officeart/2005/8/layout/pList2"/>
    <dgm:cxn modelId="{6FF70F43-22FD-478F-829B-DF7E60A34361}" type="presParOf" srcId="{9F8D02D5-2B54-423D-9930-715FF2F446A8}" destId="{EA22A981-D80E-4F23-9498-D8665D3D0BEA}" srcOrd="0" destOrd="0" presId="urn:microsoft.com/office/officeart/2005/8/layout/pList2"/>
    <dgm:cxn modelId="{06931C60-480C-4F0D-9200-B5D4F4586D8E}" type="presParOf" srcId="{9F8D02D5-2B54-423D-9930-715FF2F446A8}" destId="{270EFFB2-B6AE-42C9-8A8A-C45B0CB0CFBB}" srcOrd="1" destOrd="0" presId="urn:microsoft.com/office/officeart/2005/8/layout/pList2"/>
    <dgm:cxn modelId="{A2C31E44-164A-4BDA-AF38-AC6D2E2B13CA}" type="presParOf" srcId="{9F8D02D5-2B54-423D-9930-715FF2F446A8}" destId="{A75D7EC7-50EE-4639-9FF6-427F7C008AD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D68B4-403F-48A1-B4D8-98727D0D8967}">
      <dsp:nvSpPr>
        <dsp:cNvPr id="0" name=""/>
        <dsp:cNvSpPr/>
      </dsp:nvSpPr>
      <dsp:spPr>
        <a:xfrm rot="5400000">
          <a:off x="392265" y="1386302"/>
          <a:ext cx="1171454" cy="1949273"/>
        </a:xfrm>
        <a:prstGeom prst="corner">
          <a:avLst>
            <a:gd name="adj1" fmla="val 16120"/>
            <a:gd name="adj2" fmla="val 1611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C3141-D612-4D29-9C64-8E11F18AD33F}">
      <dsp:nvSpPr>
        <dsp:cNvPr id="0" name=""/>
        <dsp:cNvSpPr/>
      </dsp:nvSpPr>
      <dsp:spPr>
        <a:xfrm>
          <a:off x="196720" y="1968715"/>
          <a:ext cx="1759815" cy="1542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>
              <a:solidFill>
                <a:srgbClr val="0F5494"/>
              </a:solidFill>
            </a:rPr>
            <a:t>FP7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0F5494"/>
              </a:solidFill>
            </a:rPr>
            <a:t>OA </a:t>
          </a:r>
          <a:r>
            <a:rPr lang="fr-BE" sz="1400" b="1" kern="1200" dirty="0">
              <a:solidFill>
                <a:srgbClr val="004494"/>
              </a:solidFill>
            </a:rPr>
            <a:t>Pilot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>
              <a:solidFill>
                <a:srgbClr val="004494"/>
              </a:solidFill>
            </a:rPr>
            <a:t>Deposit and open access</a:t>
          </a:r>
          <a:endParaRPr lang="en-GB" sz="1400" b="1" kern="1200" dirty="0">
            <a:solidFill>
              <a:srgbClr val="004494"/>
            </a:solidFill>
          </a:endParaRPr>
        </a:p>
      </dsp:txBody>
      <dsp:txXfrm>
        <a:off x="196720" y="1968715"/>
        <a:ext cx="1759815" cy="1542581"/>
      </dsp:txXfrm>
    </dsp:sp>
    <dsp:sp modelId="{89D2BFD1-F5E2-448E-873D-BD4112695BC1}">
      <dsp:nvSpPr>
        <dsp:cNvPr id="0" name=""/>
        <dsp:cNvSpPr/>
      </dsp:nvSpPr>
      <dsp:spPr>
        <a:xfrm>
          <a:off x="1624495" y="1242795"/>
          <a:ext cx="332040" cy="332040"/>
        </a:xfrm>
        <a:prstGeom prst="triangle">
          <a:avLst>
            <a:gd name="adj" fmla="val 10000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A2BD2-FDDE-45A9-9BB8-992F6CC2D038}">
      <dsp:nvSpPr>
        <dsp:cNvPr id="0" name=""/>
        <dsp:cNvSpPr/>
      </dsp:nvSpPr>
      <dsp:spPr>
        <a:xfrm rot="5400000">
          <a:off x="2546623" y="853204"/>
          <a:ext cx="1171454" cy="1949273"/>
        </a:xfrm>
        <a:prstGeom prst="corner">
          <a:avLst>
            <a:gd name="adj1" fmla="val 16120"/>
            <a:gd name="adj2" fmla="val 1611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04CB7-442A-437E-BCD0-E51137A49033}">
      <dsp:nvSpPr>
        <dsp:cNvPr id="0" name=""/>
        <dsp:cNvSpPr/>
      </dsp:nvSpPr>
      <dsp:spPr>
        <a:xfrm>
          <a:off x="2351078" y="1435617"/>
          <a:ext cx="1759815" cy="1542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>
              <a:solidFill>
                <a:srgbClr val="0F5494"/>
              </a:solidFill>
            </a:rPr>
            <a:t>H2020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0F5494"/>
              </a:solidFill>
            </a:rPr>
            <a:t>OA </a:t>
          </a:r>
          <a:r>
            <a:rPr lang="fr-BE" sz="1400" b="1" kern="1200" dirty="0">
              <a:solidFill>
                <a:srgbClr val="004494"/>
              </a:solidFill>
            </a:rPr>
            <a:t>Mandatory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0F5494"/>
              </a:solidFill>
            </a:rPr>
            <a:t>Deposit and open access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b="1" kern="1200" dirty="0">
            <a:solidFill>
              <a:srgbClr val="FFC000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0F5494"/>
              </a:solidFill>
            </a:rPr>
            <a:t>&amp; ORD/DMP </a:t>
          </a:r>
          <a:r>
            <a:rPr lang="fr-BE" sz="1400" b="1" kern="1200" dirty="0">
              <a:solidFill>
                <a:srgbClr val="004494"/>
              </a:solidFill>
            </a:rPr>
            <a:t>Pilot</a:t>
          </a:r>
          <a:endParaRPr lang="en-GB" sz="1400" b="1" kern="1200" dirty="0">
            <a:solidFill>
              <a:srgbClr val="004494"/>
            </a:solidFill>
          </a:endParaRPr>
        </a:p>
      </dsp:txBody>
      <dsp:txXfrm>
        <a:off x="2351078" y="1435617"/>
        <a:ext cx="1759815" cy="1542581"/>
      </dsp:txXfrm>
    </dsp:sp>
    <dsp:sp modelId="{5BD1A5A7-DF3D-4E91-8DA0-05F43D168E80}">
      <dsp:nvSpPr>
        <dsp:cNvPr id="0" name=""/>
        <dsp:cNvSpPr/>
      </dsp:nvSpPr>
      <dsp:spPr>
        <a:xfrm>
          <a:off x="3778852" y="709697"/>
          <a:ext cx="332040" cy="332040"/>
        </a:xfrm>
        <a:prstGeom prst="triangle">
          <a:avLst>
            <a:gd name="adj" fmla="val 10000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B1718-8BCA-402D-8E35-77EBBA1D4AFE}">
      <dsp:nvSpPr>
        <dsp:cNvPr id="0" name=""/>
        <dsp:cNvSpPr/>
      </dsp:nvSpPr>
      <dsp:spPr>
        <a:xfrm rot="5400000">
          <a:off x="4715658" y="363696"/>
          <a:ext cx="1171454" cy="1949273"/>
        </a:xfrm>
        <a:prstGeom prst="corner">
          <a:avLst>
            <a:gd name="adj1" fmla="val 16120"/>
            <a:gd name="adj2" fmla="val 1611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5BB5C-8F27-45F9-954D-D44A942FEC49}">
      <dsp:nvSpPr>
        <dsp:cNvPr id="0" name=""/>
        <dsp:cNvSpPr/>
      </dsp:nvSpPr>
      <dsp:spPr>
        <a:xfrm>
          <a:off x="4513188" y="990678"/>
          <a:ext cx="1749766" cy="1542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>
              <a:solidFill>
                <a:srgbClr val="0F5494"/>
              </a:solidFill>
            </a:rPr>
            <a:t>H2020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0F5494"/>
              </a:solidFill>
            </a:rPr>
            <a:t>OA </a:t>
          </a:r>
          <a:r>
            <a:rPr lang="fr-BE" sz="1400" b="1" kern="1200" dirty="0">
              <a:solidFill>
                <a:srgbClr val="004494"/>
              </a:solidFill>
            </a:rPr>
            <a:t>Mandatory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>
              <a:solidFill>
                <a:srgbClr val="0F5494"/>
              </a:solidFill>
            </a:rPr>
            <a:t>Deposit and open access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1400" b="1" kern="1200" dirty="0">
            <a:solidFill>
              <a:srgbClr val="FFC000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1400" kern="1200" dirty="0">
              <a:solidFill>
                <a:srgbClr val="0F5494"/>
              </a:solidFill>
            </a:rPr>
            <a:t>&amp; ORD/DMP </a:t>
          </a:r>
          <a:r>
            <a:rPr lang="fr-BE" sz="1400" b="1" kern="1200" dirty="0">
              <a:solidFill>
                <a:srgbClr val="004494"/>
              </a:solidFill>
            </a:rPr>
            <a:t>by default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1400" b="1" kern="1200" dirty="0">
              <a:solidFill>
                <a:srgbClr val="004494"/>
              </a:solidFill>
            </a:rPr>
            <a:t>(exceptions)</a:t>
          </a:r>
          <a:endParaRPr lang="en-GB" sz="1400" b="1" kern="1200" dirty="0">
            <a:solidFill>
              <a:srgbClr val="004494"/>
            </a:solidFill>
          </a:endParaRPr>
        </a:p>
      </dsp:txBody>
      <dsp:txXfrm>
        <a:off x="4513188" y="990678"/>
        <a:ext cx="1749766" cy="1542581"/>
      </dsp:txXfrm>
    </dsp:sp>
    <dsp:sp modelId="{DC2C18E0-A8B7-431B-9F90-885E4B4A426B}">
      <dsp:nvSpPr>
        <dsp:cNvPr id="0" name=""/>
        <dsp:cNvSpPr/>
      </dsp:nvSpPr>
      <dsp:spPr>
        <a:xfrm>
          <a:off x="5933210" y="176599"/>
          <a:ext cx="332040" cy="332040"/>
        </a:xfrm>
        <a:prstGeom prst="triangle">
          <a:avLst>
            <a:gd name="adj" fmla="val 100000"/>
          </a:avLst>
        </a:prstGeom>
        <a:solidFill>
          <a:srgbClr val="00449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95283-61C8-4927-864F-77B9DAB72824}">
      <dsp:nvSpPr>
        <dsp:cNvPr id="0" name=""/>
        <dsp:cNvSpPr/>
      </dsp:nvSpPr>
      <dsp:spPr>
        <a:xfrm rot="10800000">
          <a:off x="83038" y="2929704"/>
          <a:ext cx="1171454" cy="46763"/>
        </a:xfrm>
        <a:prstGeom prst="pie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99B82E22-B053-4E92-876B-DF794DB4385B}">
      <dsp:nvSpPr>
        <dsp:cNvPr id="0" name=""/>
        <dsp:cNvSpPr/>
      </dsp:nvSpPr>
      <dsp:spPr>
        <a:xfrm>
          <a:off x="6466429" y="369421"/>
          <a:ext cx="1759815" cy="1542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6466429" y="369421"/>
        <a:ext cx="1759815" cy="1542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08046-0F4A-469D-9E8C-F5B61EA569CF}">
      <dsp:nvSpPr>
        <dsp:cNvPr id="0" name=""/>
        <dsp:cNvSpPr/>
      </dsp:nvSpPr>
      <dsp:spPr>
        <a:xfrm>
          <a:off x="0" y="134364"/>
          <a:ext cx="9991804" cy="12879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9FB78-18AA-48F6-8983-363FEA9A0EF5}">
      <dsp:nvSpPr>
        <dsp:cNvPr id="0" name=""/>
        <dsp:cNvSpPr/>
      </dsp:nvSpPr>
      <dsp:spPr>
        <a:xfrm>
          <a:off x="256315" y="172805"/>
          <a:ext cx="1921483" cy="12051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F7891-7E7E-47F7-ABBA-C10F2BD1D26F}">
      <dsp:nvSpPr>
        <dsp:cNvPr id="0" name=""/>
        <dsp:cNvSpPr/>
      </dsp:nvSpPr>
      <dsp:spPr>
        <a:xfrm rot="10800000">
          <a:off x="375680" y="1417097"/>
          <a:ext cx="1729534" cy="2218402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400" kern="1200" dirty="0"/>
            <a:t>OS enabler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IE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400" kern="1200" dirty="0"/>
            <a:t>HE Co-Programmed partnership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IE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400" kern="1200" dirty="0"/>
            <a:t>CORE FAIR enabling EXCHANGE more </a:t>
          </a:r>
          <a:r>
            <a:rPr lang="en-IE" sz="1400" kern="1200" dirty="0" err="1"/>
            <a:t>FAIRenabling</a:t>
          </a:r>
          <a:endParaRPr lang="en-IE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IE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400" kern="1200" dirty="0"/>
            <a:t>European/ National/ Institutional</a:t>
          </a:r>
        </a:p>
      </dsp:txBody>
      <dsp:txXfrm rot="10800000">
        <a:off x="428869" y="1417097"/>
        <a:ext cx="1623156" cy="2165213"/>
      </dsp:txXfrm>
    </dsp:sp>
    <dsp:sp modelId="{4F5CCBA0-8AC6-4305-80A4-0657BD8B130E}">
      <dsp:nvSpPr>
        <dsp:cNvPr id="0" name=""/>
        <dsp:cNvSpPr/>
      </dsp:nvSpPr>
      <dsp:spPr>
        <a:xfrm>
          <a:off x="2290850" y="306155"/>
          <a:ext cx="1130510" cy="8986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783B6-79E5-4307-A869-E1C50086F99A}">
      <dsp:nvSpPr>
        <dsp:cNvPr id="0" name=""/>
        <dsp:cNvSpPr/>
      </dsp:nvSpPr>
      <dsp:spPr>
        <a:xfrm rot="10800000">
          <a:off x="2314240" y="1417097"/>
          <a:ext cx="1130510" cy="2218402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DATA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 err="1"/>
            <a:t>OpenData</a:t>
          </a:r>
          <a:endParaRPr lang="en-IE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FAIR principles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FAIR RDM Culture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[HE conditions]</a:t>
          </a:r>
        </a:p>
      </dsp:txBody>
      <dsp:txXfrm rot="10800000">
        <a:off x="2349007" y="1417097"/>
        <a:ext cx="1060976" cy="2183635"/>
      </dsp:txXfrm>
    </dsp:sp>
    <dsp:sp modelId="{55E99145-9D91-460A-A3DE-B5388796679E}">
      <dsp:nvSpPr>
        <dsp:cNvPr id="0" name=""/>
        <dsp:cNvSpPr/>
      </dsp:nvSpPr>
      <dsp:spPr>
        <a:xfrm>
          <a:off x="3534411" y="306155"/>
          <a:ext cx="1130510" cy="8986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D0542-EC52-4A61-AF88-ABC0E059565B}">
      <dsp:nvSpPr>
        <dsp:cNvPr id="0" name=""/>
        <dsp:cNvSpPr/>
      </dsp:nvSpPr>
      <dsp:spPr>
        <a:xfrm rot="10800000">
          <a:off x="3563669" y="1417097"/>
          <a:ext cx="1130510" cy="2218402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400" kern="1200" dirty="0"/>
            <a:t>New gen. metrics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IE" sz="7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400" kern="1200" dirty="0"/>
            <a:t>Reforming Research Assessment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IE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400" kern="1200" dirty="0"/>
            <a:t>[Systemic Change]</a:t>
          </a:r>
        </a:p>
      </dsp:txBody>
      <dsp:txXfrm rot="10800000">
        <a:off x="3598436" y="1417097"/>
        <a:ext cx="1060976" cy="2183635"/>
      </dsp:txXfrm>
    </dsp:sp>
    <dsp:sp modelId="{4A9D9AFA-1F5C-416C-A071-272670718A8B}">
      <dsp:nvSpPr>
        <dsp:cNvPr id="0" name=""/>
        <dsp:cNvSpPr/>
      </dsp:nvSpPr>
      <dsp:spPr>
        <a:xfrm>
          <a:off x="4777973" y="306155"/>
          <a:ext cx="1130510" cy="8986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5102E-9D67-4464-BAFC-25051D2BAE74}">
      <dsp:nvSpPr>
        <dsp:cNvPr id="0" name=""/>
        <dsp:cNvSpPr/>
      </dsp:nvSpPr>
      <dsp:spPr>
        <a:xfrm rot="10800000">
          <a:off x="4810339" y="1417097"/>
          <a:ext cx="1130510" cy="2218402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400" kern="1200" dirty="0"/>
            <a:t>Future of Scholarly Communication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IE" sz="7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400" kern="1200" dirty="0"/>
            <a:t>OA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IE" sz="7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400" kern="1200" dirty="0"/>
            <a:t>Open Research Europe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IE" sz="7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1400" kern="1200" dirty="0"/>
            <a:t>Towards Diamond OA</a:t>
          </a:r>
        </a:p>
      </dsp:txBody>
      <dsp:txXfrm rot="10800000">
        <a:off x="4845106" y="1417097"/>
        <a:ext cx="1060976" cy="2183635"/>
      </dsp:txXfrm>
    </dsp:sp>
    <dsp:sp modelId="{D58EE6AB-5F0C-460F-A551-28B86B652191}">
      <dsp:nvSpPr>
        <dsp:cNvPr id="0" name=""/>
        <dsp:cNvSpPr/>
      </dsp:nvSpPr>
      <dsp:spPr>
        <a:xfrm>
          <a:off x="6069694" y="290925"/>
          <a:ext cx="1130510" cy="8986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343DF-B45D-4979-9FA9-327340D4BF0A}">
      <dsp:nvSpPr>
        <dsp:cNvPr id="0" name=""/>
        <dsp:cNvSpPr/>
      </dsp:nvSpPr>
      <dsp:spPr>
        <a:xfrm rot="10800000">
          <a:off x="6074714" y="1417097"/>
          <a:ext cx="1130510" cy="2218402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EU Publicly funded research should adhere to standards of research integrity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IE" sz="7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R&amp;I results should be reproducible</a:t>
          </a:r>
          <a:endParaRPr lang="en-IE" sz="1400" kern="1200" dirty="0"/>
        </a:p>
      </dsp:txBody>
      <dsp:txXfrm rot="10800000">
        <a:off x="6109481" y="1417097"/>
        <a:ext cx="1060976" cy="2183635"/>
      </dsp:txXfrm>
    </dsp:sp>
    <dsp:sp modelId="{E71E4C2A-60DA-4CF4-AB66-949B697B7843}">
      <dsp:nvSpPr>
        <dsp:cNvPr id="0" name=""/>
        <dsp:cNvSpPr/>
      </dsp:nvSpPr>
      <dsp:spPr>
        <a:xfrm>
          <a:off x="7313256" y="290925"/>
          <a:ext cx="1130510" cy="8986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266BA-AF29-49C8-9B49-93FE93C68815}">
      <dsp:nvSpPr>
        <dsp:cNvPr id="0" name=""/>
        <dsp:cNvSpPr/>
      </dsp:nvSpPr>
      <dsp:spPr>
        <a:xfrm rot="10800000">
          <a:off x="7318276" y="1417097"/>
          <a:ext cx="1130510" cy="2218402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 </a:t>
          </a:r>
          <a:r>
            <a:rPr lang="en-US" sz="1400" kern="1200" dirty="0"/>
            <a:t>Training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Skills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Support</a:t>
          </a:r>
          <a:r>
            <a:rPr lang="en-US" sz="2000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to OS practices</a:t>
          </a:r>
          <a:endParaRPr lang="en-IE" sz="1400" kern="1200" dirty="0"/>
        </a:p>
      </dsp:txBody>
      <dsp:txXfrm rot="10800000">
        <a:off x="7353043" y="1417097"/>
        <a:ext cx="1060976" cy="2183635"/>
      </dsp:txXfrm>
    </dsp:sp>
    <dsp:sp modelId="{A75D7EC7-50EE-4639-9FF6-427F7C008ADE}">
      <dsp:nvSpPr>
        <dsp:cNvPr id="0" name=""/>
        <dsp:cNvSpPr/>
      </dsp:nvSpPr>
      <dsp:spPr>
        <a:xfrm>
          <a:off x="8556818" y="290925"/>
          <a:ext cx="1130510" cy="8986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2A981-D80E-4F23-9498-D8665D3D0BEA}">
      <dsp:nvSpPr>
        <dsp:cNvPr id="0" name=""/>
        <dsp:cNvSpPr/>
      </dsp:nvSpPr>
      <dsp:spPr>
        <a:xfrm rot="10800000">
          <a:off x="8561837" y="1417097"/>
          <a:ext cx="1130510" cy="2218402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Citizen Science</a:t>
          </a:r>
          <a:br>
            <a:rPr lang="en-US" sz="1400" kern="1200" dirty="0"/>
          </a:br>
          <a:br>
            <a:rPr lang="en-US" sz="700" kern="1200" dirty="0"/>
          </a:br>
          <a:r>
            <a:rPr lang="en-US" sz="1400" kern="1200" dirty="0"/>
            <a:t>Engagement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Recognition as science knowledge producers</a:t>
          </a:r>
          <a:endParaRPr lang="en-IE" sz="1400" kern="1200" dirty="0"/>
        </a:p>
      </dsp:txBody>
      <dsp:txXfrm rot="10800000">
        <a:off x="8596604" y="1417097"/>
        <a:ext cx="1060976" cy="2183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60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12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396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13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0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35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466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50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31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19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472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44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4F2B-51D9-4AE6-903E-8F64CDF3F578}" type="datetimeFigureOut">
              <a:rPr lang="fr-FR" altLang="fr-FR"/>
              <a:pPr>
                <a:defRPr/>
              </a:pPr>
              <a:t>20/09/2022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7FB3-3B73-4097-8D48-2418076C651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6544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BF91-6143-4C07-BBC5-B44CDA75A498}" type="datetimeFigureOut">
              <a:rPr lang="fr-FR" altLang="fr-FR"/>
              <a:pPr>
                <a:defRPr/>
              </a:pPr>
              <a:t>20/09/2022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3A96B-4494-4964-8876-51FB1437D05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6502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B6C0-B432-44A8-BE9A-B31DFBD08256}" type="datetimeFigureOut">
              <a:rPr lang="fr-FR" altLang="fr-FR"/>
              <a:pPr>
                <a:defRPr/>
              </a:pPr>
              <a:t>20/09/2022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A0BBB-9181-40CB-A467-1D35BA48962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0672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798A-9147-4E7F-A447-13A64E417B7E}" type="datetimeFigureOut">
              <a:rPr lang="fr-FR" altLang="fr-FR"/>
              <a:pPr>
                <a:defRPr/>
              </a:pPr>
              <a:t>20/09/2022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B9AE8-E150-421D-8F2C-EA9971D2183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0597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FDAD-92D8-4D39-8A85-3E74EB9BAE1E}" type="datetimeFigureOut">
              <a:rPr lang="fr-FR" altLang="fr-FR"/>
              <a:pPr>
                <a:defRPr/>
              </a:pPr>
              <a:t>20/09/2022</a:t>
            </a:fld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C492-44AC-47AA-AE9F-F363B107A82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5685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58C4-A4DE-4365-9C0F-E6BB4913033B}" type="datetimeFigureOut">
              <a:rPr lang="fr-FR" altLang="fr-FR"/>
              <a:pPr>
                <a:defRPr/>
              </a:pPr>
              <a:t>20/09/2022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371C3-31CD-4D23-8F7C-9340E86E6C9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0629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2FA2-4913-4E19-BEC7-4189BA8E1926}" type="datetimeFigureOut">
              <a:rPr lang="fr-FR" altLang="fr-FR"/>
              <a:pPr>
                <a:defRPr/>
              </a:pPr>
              <a:t>20/09/2022</a:t>
            </a:fld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A14F-F39E-46EF-9243-4DDEA49B97E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2264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B567-2F92-4B40-B022-07F5C1C842AE}" type="datetimeFigureOut">
              <a:rPr lang="fr-FR" altLang="fr-FR"/>
              <a:pPr>
                <a:defRPr/>
              </a:pPr>
              <a:t>20/09/2022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0E11D-F0BB-4638-B562-DFA26F3F58D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73824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BE" noProof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7161-0B92-4343-908F-9824FC2CF1D0}" type="datetimeFigureOut">
              <a:rPr lang="fr-FR" altLang="fr-FR"/>
              <a:pPr>
                <a:defRPr/>
              </a:pPr>
              <a:t>20/09/2022</a:t>
            </a:fld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F4F4-3B85-4C6E-8C3C-3902796B9A6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2472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36301-99A6-4471-A55E-6F81ADEB43E2}" type="datetimeFigureOut">
              <a:rPr lang="fr-FR" altLang="fr-FR"/>
              <a:pPr>
                <a:defRPr/>
              </a:pPr>
              <a:t>20/09/2022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DE4BD-176B-498D-9E71-6B9281E6914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471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959D-BE2B-4C5D-8536-E6DEED280201}" type="datetimeFigureOut">
              <a:rPr lang="fr-FR" altLang="fr-FR"/>
              <a:pPr>
                <a:defRPr/>
              </a:pPr>
              <a:t>20/09/2022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D87A-7DC8-42C3-A54F-0682F98B9F2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7034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E2AF-945B-4DE7-88D3-DDBBE858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EA2EE-1B8E-4219-A881-4EA287D92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EE7C7-748A-4778-BA4B-25F8798D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F941-6E3D-47BD-9BFB-48BB0DEC4803}" type="datetimeFigureOut">
              <a:rPr lang="en-BE" smtClean="0"/>
              <a:t>09/20/2022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BA9CB-7CB4-4B9B-8BA4-711129DD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STAKEHOLDER ASSEMBLY ON REFORMING RESEARCH ASSESSMENT – 19 MAY 2022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0FDE6-D91A-438F-85C1-1F0990AA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E7933D-7E93-4995-AB7C-1FD1F79E7B09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0883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1198563"/>
            <a:ext cx="12192000" cy="5689600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7F7F7F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/>
              <a:t>Chapter 1 – Open Innovation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0B1CE1C-4245-4DFE-A994-E5D50A857953}" type="slidenum">
              <a:rPr lang="fr-FR" altLang="fr-FR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fr-FR">
              <a:ea typeface="ＭＳ Ｐゴシック" pitchFamily="34" charset="-128"/>
            </a:endParaRPr>
          </a:p>
        </p:txBody>
      </p:sp>
      <p:grpSp>
        <p:nvGrpSpPr>
          <p:cNvPr id="1030" name="Grouper 7"/>
          <p:cNvGrpSpPr>
            <a:grpSpLocks/>
          </p:cNvGrpSpPr>
          <p:nvPr/>
        </p:nvGrpSpPr>
        <p:grpSpPr bwMode="auto">
          <a:xfrm>
            <a:off x="5149851" y="349251"/>
            <a:ext cx="2317749" cy="1203325"/>
            <a:chOff x="3623982" y="348927"/>
            <a:chExt cx="1738358" cy="1202994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70066" y="1177374"/>
              <a:ext cx="768370" cy="345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pic>
          <p:nvPicPr>
            <p:cNvPr id="1034" name="Image 9" descr="logo_ce-en-quadri.jpg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982" y="348927"/>
              <a:ext cx="1738358" cy="120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70066" y="1504309"/>
              <a:ext cx="768370" cy="47612"/>
            </a:xfrm>
            <a:prstGeom prst="rect">
              <a:avLst/>
            </a:prstGeom>
            <a:solidFill>
              <a:srgbClr val="428C88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11284" y="6359526"/>
            <a:ext cx="1024467" cy="506413"/>
          </a:xfrm>
          <a:prstGeom prst="rect">
            <a:avLst/>
          </a:prstGeom>
          <a:solidFill>
            <a:srgbClr val="418784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32" name="ZoneTexte 12"/>
          <p:cNvSpPr txBox="1">
            <a:spLocks noChangeArrowheads="1"/>
          </p:cNvSpPr>
          <p:nvPr/>
        </p:nvSpPr>
        <p:spPr bwMode="auto">
          <a:xfrm>
            <a:off x="5588001" y="6359526"/>
            <a:ext cx="1039284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000" i="1" baseline="30000" dirty="0" err="1">
                <a:solidFill>
                  <a:prstClr val="white"/>
                </a:solidFill>
                <a:latin typeface="Verdana" charset="0"/>
                <a:cs typeface="Verdana" charset="0"/>
              </a:rPr>
              <a:t>Research</a:t>
            </a:r>
            <a:r>
              <a:rPr lang="fr-FR" sz="1000" i="1" baseline="30000" dirty="0">
                <a:solidFill>
                  <a:prstClr val="white"/>
                </a:solidFill>
                <a:latin typeface="Verdana" charset="0"/>
                <a:cs typeface="Verdana" charset="0"/>
              </a:rPr>
              <a:t>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264949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/>
          <a:ea typeface="Verdana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/>
          <a:ea typeface="Verdana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Verdana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Verdana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3B5E66-E099-BDA2-9598-2F290C611D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844" y="4231798"/>
            <a:ext cx="12255688" cy="323653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46DEA-2435-45F6-83F7-ECE7EB48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38" y="365125"/>
            <a:ext cx="102278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0C788-4E08-4F79-B321-BA52C5956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5940" y="1825625"/>
            <a:ext cx="102278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C8F3-125E-403E-9A96-123A6C649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937" y="6356350"/>
            <a:ext cx="97786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2ND STAKEHOLDER ASSEMBLY ON REFORMING RESEARCH ASSESSMENT – 19 MAY 2022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7D905-29DF-440F-AD51-F93243BA7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5976" y="6356350"/>
            <a:ext cx="994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421A8D0-5284-4E96-814D-E35F5F2CFE5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7" name="Image 18">
            <a:extLst>
              <a:ext uri="{FF2B5EF4-FFF2-40B4-BE49-F238E27FC236}">
                <a16:creationId xmlns:a16="http://schemas.microsoft.com/office/drawing/2014/main" id="{C5CB36F4-9DC3-4469-8773-0439C24A98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57644" y="5467706"/>
            <a:ext cx="698439" cy="4905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D64DE6-1FC5-4AB1-A3CD-321F20DE5AFB}"/>
              </a:ext>
            </a:extLst>
          </p:cNvPr>
          <p:cNvSpPr/>
          <p:nvPr userDrawn="1"/>
        </p:nvSpPr>
        <p:spPr>
          <a:xfrm>
            <a:off x="-2589" y="1200150"/>
            <a:ext cx="609455" cy="48174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8A3B79-8FD3-4BB5-A3C4-956F6C3A6203}"/>
              </a:ext>
            </a:extLst>
          </p:cNvPr>
          <p:cNvSpPr/>
          <p:nvPr userDrawn="1"/>
        </p:nvSpPr>
        <p:spPr>
          <a:xfrm>
            <a:off x="11382000" y="6726194"/>
            <a:ext cx="810000" cy="131806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pic>
        <p:nvPicPr>
          <p:cNvPr id="10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27A6898-4575-492C-A824-741EBF72BA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5" y="6404106"/>
            <a:ext cx="457300" cy="3173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12A295-17DA-43A9-9D56-0724DC2DF4B9}"/>
              </a:ext>
            </a:extLst>
          </p:cNvPr>
          <p:cNvSpPr txBox="1"/>
          <p:nvPr userDrawn="1"/>
        </p:nvSpPr>
        <p:spPr>
          <a:xfrm>
            <a:off x="42601" y="6155369"/>
            <a:ext cx="11285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the support of</a:t>
            </a:r>
            <a:endParaRPr lang="en-BE" sz="700" i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2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4B6E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4B6EA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4B6EA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doi/10.2777/70744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-and-innovation/en/statistics/policy-support-facility/mutual-learning-exercise-citizen-science-initiatives-policy-and-practic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dannykay68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data.consilium.europa.eu/doc/document/ST-13701-2021-INIT/en/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852" y="1697604"/>
            <a:ext cx="10376463" cy="2149523"/>
          </a:xfrm>
        </p:spPr>
        <p:txBody>
          <a:bodyPr/>
          <a:lstStyle/>
          <a:p>
            <a:pPr algn="ctr"/>
            <a:r>
              <a:rPr lang="en-US" dirty="0"/>
              <a:t>EC commitment to </a:t>
            </a:r>
            <a:br>
              <a:rPr lang="en-US" dirty="0"/>
            </a:br>
            <a:r>
              <a:rPr lang="en-US" dirty="0"/>
              <a:t>Open Science</a:t>
            </a:r>
            <a:br>
              <a:rPr lang="en-US" sz="2400" dirty="0"/>
            </a:br>
            <a:br>
              <a:rPr lang="en-US" sz="2400" dirty="0"/>
            </a:br>
            <a:r>
              <a:rPr lang="en-US" sz="700" dirty="0"/>
              <a:t> </a:t>
            </a:r>
            <a:br>
              <a:rPr lang="en-US" sz="2400" dirty="0"/>
            </a:br>
            <a:r>
              <a:rPr lang="en-US" sz="2400" dirty="0"/>
              <a:t>EGI Conference 2022</a:t>
            </a:r>
            <a:br>
              <a:rPr lang="en-US" sz="2400" dirty="0"/>
            </a:br>
            <a:r>
              <a:rPr lang="en-US" sz="1200" dirty="0"/>
              <a:t> </a:t>
            </a:r>
            <a:br>
              <a:rPr lang="en-US" sz="2400" dirty="0"/>
            </a:br>
            <a:r>
              <a:rPr lang="en-US" sz="2000" dirty="0"/>
              <a:t>Prague, 21/09/2022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91908" y="5093808"/>
            <a:ext cx="5544405" cy="5289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BE" dirty="0"/>
              <a:t>Christian Cuciniello</a:t>
            </a:r>
          </a:p>
          <a:p>
            <a:pPr>
              <a:spcAft>
                <a:spcPts val="600"/>
              </a:spcAft>
            </a:pPr>
            <a:r>
              <a:rPr lang="fr-BE" dirty="0"/>
              <a:t>Open Science Unit, DG R&amp;I</a:t>
            </a:r>
          </a:p>
          <a:p>
            <a:pPr>
              <a:spcAft>
                <a:spcPts val="600"/>
              </a:spcAft>
            </a:pPr>
            <a:r>
              <a:rPr lang="fr-BE" dirty="0"/>
              <a:t>European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97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482860"/>
            <a:ext cx="10872935" cy="782357"/>
          </a:xfrm>
        </p:spPr>
        <p:txBody>
          <a:bodyPr/>
          <a:lstStyle/>
          <a:p>
            <a:r>
              <a:rPr lang="en-GB" sz="2400" dirty="0"/>
              <a:t>Council Conclusions on the Future Governance of the ERA</a:t>
            </a:r>
            <a:br>
              <a:rPr lang="en-GB" sz="3600" dirty="0"/>
            </a:br>
            <a:r>
              <a:rPr lang="en-GB" sz="3600" dirty="0" err="1"/>
              <a:t>ERA</a:t>
            </a:r>
            <a:r>
              <a:rPr lang="en-GB" sz="3600" dirty="0"/>
              <a:t> Policy Agenda 2022-24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EC347-5329-459E-8967-E5BAE1B59725}"/>
              </a:ext>
            </a:extLst>
          </p:cNvPr>
          <p:cNvSpPr txBox="1"/>
          <p:nvPr/>
        </p:nvSpPr>
        <p:spPr>
          <a:xfrm>
            <a:off x="545284" y="1656474"/>
            <a:ext cx="11298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ERA action 3: </a:t>
            </a:r>
            <a:br>
              <a:rPr lang="en-US" sz="2400" dirty="0"/>
            </a:br>
            <a:r>
              <a:rPr lang="en-US" sz="2400" dirty="0"/>
              <a:t>Reforming research assessment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DB48038-A60A-4727-A243-F3564FB926A5}"/>
              </a:ext>
            </a:extLst>
          </p:cNvPr>
          <p:cNvSpPr txBox="1">
            <a:spLocks/>
          </p:cNvSpPr>
          <p:nvPr/>
        </p:nvSpPr>
        <p:spPr>
          <a:xfrm>
            <a:off x="8791828" y="5769387"/>
            <a:ext cx="3480566" cy="9872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1FBAD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1FBAD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1FBAD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1FBAD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1B3B5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1FBAD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+mn-cs"/>
              </a:rPr>
              <a:t>Scoping report: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3B51"/>
                </a:solidFill>
                <a:effectLst/>
                <a:uLnTx/>
                <a:uFillTx/>
                <a:latin typeface="EC Square Sans Cond Pro" panose="020B0506040000020004" pitchFamily="34" charset="0"/>
                <a:ea typeface="+mn-ea"/>
                <a:cs typeface="Calibri"/>
                <a:hlinkClick r:id="rId3"/>
              </a:rPr>
              <a:t>https://data.europa.eu/doi/10.2777/707440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Cond Pro" panose="020B0506040000020004" pitchFamily="34" charset="0"/>
              <a:ea typeface="+mn-ea"/>
              <a:cs typeface="+mn-cs"/>
            </a:endParaRPr>
          </a:p>
          <a:p>
            <a:pPr marL="228600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FBA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228600" marR="0" lvl="1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FBAD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BE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800100" marR="0" lvl="2" indent="-34290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1FBAD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BE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  <a:p>
            <a:pPr marL="800100" marR="0" lvl="2" indent="-34290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1FBAD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B3B51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9E98F49-E058-48DC-8EFE-886606CCF08C}"/>
              </a:ext>
            </a:extLst>
          </p:cNvPr>
          <p:cNvSpPr txBox="1">
            <a:spLocks/>
          </p:cNvSpPr>
          <p:nvPr/>
        </p:nvSpPr>
        <p:spPr>
          <a:xfrm>
            <a:off x="616656" y="2701390"/>
            <a:ext cx="8470760" cy="3496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BE" sz="1800" dirty="0" err="1"/>
              <a:t>Towards</a:t>
            </a:r>
            <a:r>
              <a:rPr lang="fr-BE" sz="1800" dirty="0"/>
              <a:t> r</a:t>
            </a:r>
            <a:r>
              <a:rPr lang="en-US" sz="1800" dirty="0" err="1"/>
              <a:t>esearch</a:t>
            </a:r>
            <a:r>
              <a:rPr lang="en-US" sz="1800" dirty="0"/>
              <a:t> assessment that rewards intrinsic quality and impact: </a:t>
            </a:r>
            <a:endParaRPr lang="fr-BE" sz="1800" dirty="0"/>
          </a:p>
          <a:p>
            <a:pPr marL="8001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Relies on </a:t>
            </a:r>
            <a:r>
              <a:rPr lang="en-US" sz="1600" b="1" dirty="0"/>
              <a:t>qualitative judgement</a:t>
            </a:r>
            <a:r>
              <a:rPr lang="en-US" sz="1600" dirty="0"/>
              <a:t> with peer-review, supported by responsible use of quantitative indicators; </a:t>
            </a:r>
            <a:endParaRPr lang="en-US" sz="1600" dirty="0">
              <a:cs typeface="Arial"/>
            </a:endParaRPr>
          </a:p>
          <a:p>
            <a:pPr marL="8001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Values a </a:t>
            </a:r>
            <a:r>
              <a:rPr lang="en-US" sz="1600" b="1" dirty="0"/>
              <a:t>diversity of research outputs</a:t>
            </a:r>
            <a:r>
              <a:rPr lang="en-US" sz="1600" dirty="0"/>
              <a:t> and their impact;</a:t>
            </a:r>
            <a:endParaRPr lang="en-US" sz="1600" dirty="0">
              <a:cs typeface="Arial"/>
            </a:endParaRPr>
          </a:p>
          <a:p>
            <a:pPr marL="8001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Rewards the </a:t>
            </a:r>
            <a:r>
              <a:rPr lang="en-US" sz="1600" b="1" dirty="0"/>
              <a:t>diversity of tasks</a:t>
            </a:r>
            <a:r>
              <a:rPr lang="en-US" sz="1600" dirty="0"/>
              <a:t> of researchers, and supports </a:t>
            </a:r>
            <a:r>
              <a:rPr lang="en-US" sz="1600" b="1" dirty="0"/>
              <a:t>team science</a:t>
            </a:r>
            <a:r>
              <a:rPr lang="en-US" sz="1600" dirty="0"/>
              <a:t>;</a:t>
            </a:r>
            <a:endParaRPr lang="fr-BE" sz="1600" b="1" dirty="0"/>
          </a:p>
          <a:p>
            <a:pPr marL="8001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Incentivises</a:t>
            </a:r>
            <a:r>
              <a:rPr lang="en-US" sz="1600" dirty="0"/>
              <a:t> open </a:t>
            </a:r>
            <a:r>
              <a:rPr lang="en-US" sz="1600" b="1" dirty="0"/>
              <a:t>collaboration </a:t>
            </a:r>
            <a:r>
              <a:rPr lang="en-US" sz="1600" dirty="0"/>
              <a:t>and early knowledge and data </a:t>
            </a:r>
            <a:r>
              <a:rPr lang="en-US" sz="1600" b="1" dirty="0"/>
              <a:t>sharing</a:t>
            </a:r>
            <a:r>
              <a:rPr lang="en-US" sz="1600" dirty="0"/>
              <a:t>.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Way forward: Creation of a </a:t>
            </a:r>
            <a:r>
              <a:rPr lang="en-US" sz="1800" b="1" dirty="0"/>
              <a:t>stakeholder-owned coalition </a:t>
            </a:r>
            <a:r>
              <a:rPr lang="en-US" sz="1800" dirty="0"/>
              <a:t>and implementation plan, bringing together all research </a:t>
            </a:r>
            <a:r>
              <a:rPr lang="en-US" sz="1800" dirty="0" err="1"/>
              <a:t>organisations</a:t>
            </a:r>
            <a:r>
              <a:rPr lang="en-US" sz="1800" dirty="0"/>
              <a:t> willing to take the lead in reforming the current research assessment system</a:t>
            </a:r>
          </a:p>
          <a:p>
            <a:r>
              <a:rPr lang="en-US" sz="1800" dirty="0"/>
              <a:t>Complemented by an analysis of national &amp; transnational </a:t>
            </a:r>
            <a:r>
              <a:rPr lang="en-US" sz="1800" b="1" dirty="0"/>
              <a:t>legal and administrative barriers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D2815C3-BC71-43A9-88CC-F7E612BE3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270" y="2363787"/>
            <a:ext cx="2371681" cy="33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77" y="303635"/>
            <a:ext cx="10905698" cy="782357"/>
          </a:xfrm>
        </p:spPr>
        <p:txBody>
          <a:bodyPr/>
          <a:lstStyle/>
          <a:p>
            <a:r>
              <a:rPr lang="en-GB" dirty="0"/>
              <a:t>Open Science under Horizon Europe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7529" y="2139072"/>
            <a:ext cx="8280920" cy="3687216"/>
            <a:chOff x="488232" y="2636912"/>
            <a:chExt cx="8280920" cy="3687216"/>
          </a:xfrm>
        </p:grpSpPr>
        <p:graphicFrame>
          <p:nvGraphicFramePr>
            <p:cNvPr id="7" name="Content Placeholder 3"/>
            <p:cNvGraphicFramePr>
              <a:graphicFrameLocks/>
            </p:cNvGraphicFramePr>
            <p:nvPr/>
          </p:nvGraphicFramePr>
          <p:xfrm>
            <a:off x="539552" y="2636912"/>
            <a:ext cx="8229600" cy="3687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488232" y="3729803"/>
              <a:ext cx="1440160" cy="461665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2008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48472" y="3247648"/>
              <a:ext cx="1368152" cy="461665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2014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36704" y="2725823"/>
              <a:ext cx="1405152" cy="461665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2017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120950" y="1514585"/>
            <a:ext cx="4975976" cy="509370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 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Horizon Europe (2021)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Open Science (OA, RDM, Citizen Engagement, etc.) embedded across the FP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Evaluation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proposals (excellence –methodology-, quality &amp; efficiency of implementation )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Grant Agreement, guidelines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Reporting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—during the project’s lifetime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 programmes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Strengthening of the obligations with respect to open access and focus on responsible RDM in line with FAIR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6775" y="5260450"/>
            <a:ext cx="4065451" cy="159755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07529" y="1411754"/>
            <a:ext cx="10905698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Evolution of OS policies across FPs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67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5603" y="1358565"/>
            <a:ext cx="10905699" cy="5109968"/>
          </a:xfrm>
        </p:spPr>
        <p:txBody>
          <a:bodyPr/>
          <a:lstStyle/>
          <a:p>
            <a:r>
              <a:rPr lang="en-IE" b="1" dirty="0"/>
              <a:t>The problem: </a:t>
            </a:r>
            <a:r>
              <a:rPr lang="en-IE" dirty="0"/>
              <a:t>large percentage of publications and outputs locked behind paywalls and not accessible early or to all; largely controlled by few publishers; lack </a:t>
            </a:r>
            <a:r>
              <a:rPr lang="en-IE"/>
              <a:t>of transparency; </a:t>
            </a:r>
            <a:r>
              <a:rPr lang="en-IE" dirty="0"/>
              <a:t>loss of copyright</a:t>
            </a:r>
          </a:p>
          <a:p>
            <a:pPr>
              <a:spcAft>
                <a:spcPts val="0"/>
              </a:spcAft>
            </a:pPr>
            <a:r>
              <a:rPr lang="en-IE" b="1" dirty="0"/>
              <a:t>The future we see: </a:t>
            </a:r>
          </a:p>
          <a:p>
            <a:pPr lvl="1">
              <a:spcAft>
                <a:spcPts val="600"/>
              </a:spcAft>
            </a:pPr>
            <a:r>
              <a:rPr lang="en-IE" sz="2400" dirty="0"/>
              <a:t>Immediate open access; early sharing of outputs; open peer review</a:t>
            </a:r>
          </a:p>
          <a:p>
            <a:pPr lvl="1">
              <a:spcAft>
                <a:spcPts val="600"/>
              </a:spcAft>
            </a:pPr>
            <a:r>
              <a:rPr lang="en-IE" sz="2400" dirty="0"/>
              <a:t>Research actors (authors, institutions) taking ownership of their scientific production</a:t>
            </a:r>
          </a:p>
          <a:p>
            <a:pPr lvl="2">
              <a:spcAft>
                <a:spcPts val="600"/>
              </a:spcAft>
            </a:pPr>
            <a:r>
              <a:rPr lang="en-IE" sz="2000" dirty="0"/>
              <a:t>Retention of copyright</a:t>
            </a:r>
          </a:p>
          <a:p>
            <a:pPr lvl="1">
              <a:spcAft>
                <a:spcPts val="600"/>
              </a:spcAft>
            </a:pPr>
            <a:r>
              <a:rPr lang="en-IE" sz="2400" dirty="0"/>
              <a:t>Diversification of publishing with participation of institutions and/or funders</a:t>
            </a:r>
          </a:p>
          <a:p>
            <a:pPr lvl="2">
              <a:spcAft>
                <a:spcPts val="600"/>
              </a:spcAft>
            </a:pPr>
            <a:r>
              <a:rPr lang="en-IE" sz="2000" dirty="0"/>
              <a:t>Publishing infrastructures and services; </a:t>
            </a:r>
          </a:p>
          <a:p>
            <a:pPr lvl="1"/>
            <a:r>
              <a:rPr lang="en-IE" sz="2400" dirty="0"/>
              <a:t>Affordable, sustainable and equitable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5603" y="482860"/>
            <a:ext cx="11260130" cy="702473"/>
          </a:xfrm>
        </p:spPr>
        <p:txBody>
          <a:bodyPr anchor="t"/>
          <a:lstStyle/>
          <a:p>
            <a:r>
              <a:rPr lang="en-IE" dirty="0"/>
              <a:t>Scholarly communication fit for modern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4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769" y="1144421"/>
            <a:ext cx="10905699" cy="532539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rgbClr val="FFC000"/>
                </a:solidFill>
              </a:rPr>
              <a:t>What is Open Research Europe?</a:t>
            </a:r>
          </a:p>
          <a:p>
            <a:r>
              <a:rPr lang="en-US" sz="1800" b="1" dirty="0">
                <a:solidFill>
                  <a:srgbClr val="024EA2"/>
                </a:solidFill>
              </a:rPr>
              <a:t>An open access peer-reviewed </a:t>
            </a:r>
            <a:r>
              <a:rPr lang="en-US" sz="1800" u="sng" dirty="0">
                <a:solidFill>
                  <a:srgbClr val="024EA2"/>
                </a:solidFill>
              </a:rPr>
              <a:t>publishing platform</a:t>
            </a:r>
            <a:r>
              <a:rPr lang="en-US" sz="1800" dirty="0">
                <a:solidFill>
                  <a:srgbClr val="024EA2"/>
                </a:solidFill>
              </a:rPr>
              <a:t> (Not a repository)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24EA2"/>
                </a:solidFill>
              </a:rPr>
              <a:t>Post-publication open peer-review</a:t>
            </a:r>
            <a:r>
              <a:rPr lang="en-US" sz="1400" dirty="0">
                <a:solidFill>
                  <a:srgbClr val="024EA2"/>
                </a:solidFill>
              </a:rPr>
              <a:t> model:  First you publish, then review takes place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24EA2"/>
                </a:solidFill>
              </a:rPr>
              <a:t>Articles and reviews </a:t>
            </a:r>
            <a:r>
              <a:rPr lang="en-US" sz="1400" u="sng" dirty="0">
                <a:solidFill>
                  <a:srgbClr val="024EA2"/>
                </a:solidFill>
              </a:rPr>
              <a:t>open access under CC BY </a:t>
            </a:r>
            <a:r>
              <a:rPr lang="en-US" sz="1400" dirty="0">
                <a:solidFill>
                  <a:srgbClr val="024EA2"/>
                </a:solidFill>
              </a:rPr>
              <a:t>licenses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24EA2"/>
                </a:solidFill>
              </a:rPr>
              <a:t>Optional service </a:t>
            </a:r>
            <a:r>
              <a:rPr lang="en-US" sz="1400" dirty="0">
                <a:solidFill>
                  <a:srgbClr val="024EA2"/>
                </a:solidFill>
              </a:rPr>
              <a:t>for our beneficiaries at </a:t>
            </a:r>
            <a:r>
              <a:rPr lang="en-US" sz="1400" u="sng" dirty="0">
                <a:solidFill>
                  <a:srgbClr val="024EA2"/>
                </a:solidFill>
              </a:rPr>
              <a:t>no cost to them</a:t>
            </a:r>
            <a:r>
              <a:rPr lang="en-US" sz="1400" dirty="0">
                <a:solidFill>
                  <a:srgbClr val="024EA2"/>
                </a:solidFill>
              </a:rPr>
              <a:t> during </a:t>
            </a:r>
            <a:r>
              <a:rPr lang="en-IE" sz="1400" dirty="0">
                <a:solidFill>
                  <a:srgbClr val="024EA2"/>
                </a:solidFill>
              </a:rPr>
              <a:t>and after end of their projects</a:t>
            </a:r>
            <a:endParaRPr lang="en-US" sz="1400" dirty="0">
              <a:solidFill>
                <a:srgbClr val="024EA2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24EA2"/>
                </a:solidFill>
              </a:rPr>
              <a:t>Rapid and transparent </a:t>
            </a:r>
            <a:r>
              <a:rPr lang="en-US" sz="1400" dirty="0">
                <a:solidFill>
                  <a:srgbClr val="024EA2"/>
                </a:solidFill>
              </a:rPr>
              <a:t>service</a:t>
            </a:r>
          </a:p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004494"/>
                </a:solidFill>
              </a:rPr>
              <a:t>Currently </a:t>
            </a:r>
            <a:r>
              <a:rPr lang="en-US" sz="1800" dirty="0">
                <a:solidFill>
                  <a:srgbClr val="004494"/>
                </a:solidFill>
              </a:rPr>
              <a:t>214 publications; celebrated 1 year of operation on 24</a:t>
            </a:r>
            <a:r>
              <a:rPr lang="en-US" sz="1800" baseline="30000" dirty="0">
                <a:solidFill>
                  <a:srgbClr val="004494"/>
                </a:solidFill>
              </a:rPr>
              <a:t>th</a:t>
            </a:r>
            <a:r>
              <a:rPr lang="en-US" sz="1800" dirty="0">
                <a:solidFill>
                  <a:srgbClr val="004494"/>
                </a:solidFill>
              </a:rPr>
              <a:t> March</a:t>
            </a:r>
            <a:endParaRPr lang="en-GB" sz="18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1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FFC000"/>
                </a:solidFill>
              </a:rPr>
              <a:t>Why Open Research Europe?</a:t>
            </a:r>
          </a:p>
          <a:p>
            <a:r>
              <a:rPr lang="en-GB" sz="1800" b="1" dirty="0">
                <a:solidFill>
                  <a:srgbClr val="024EA2"/>
                </a:solidFill>
              </a:rPr>
              <a:t>Lead by example </a:t>
            </a:r>
            <a:r>
              <a:rPr lang="en-GB" sz="1800" dirty="0">
                <a:solidFill>
                  <a:srgbClr val="024EA2"/>
                </a:solidFill>
              </a:rPr>
              <a:t>in operationalising </a:t>
            </a:r>
            <a:r>
              <a:rPr lang="en-GB" sz="1800" b="1" dirty="0">
                <a:solidFill>
                  <a:srgbClr val="024EA2"/>
                </a:solidFill>
              </a:rPr>
              <a:t>open science principles </a:t>
            </a:r>
            <a:r>
              <a:rPr lang="en-GB" sz="1800" dirty="0">
                <a:solidFill>
                  <a:srgbClr val="024EA2"/>
                </a:solidFill>
              </a:rPr>
              <a:t>within scientific publishing </a:t>
            </a:r>
          </a:p>
          <a:p>
            <a:pPr>
              <a:spcAft>
                <a:spcPts val="0"/>
              </a:spcAft>
            </a:pPr>
            <a:r>
              <a:rPr lang="en-GB" sz="1800" dirty="0">
                <a:solidFill>
                  <a:srgbClr val="024EA2"/>
                </a:solidFill>
              </a:rPr>
              <a:t>Contribute to </a:t>
            </a:r>
            <a:r>
              <a:rPr lang="en-GB" sz="1800" b="1" dirty="0">
                <a:solidFill>
                  <a:srgbClr val="024EA2"/>
                </a:solidFill>
              </a:rPr>
              <a:t>transparency</a:t>
            </a:r>
            <a:r>
              <a:rPr lang="en-GB" sz="1800" dirty="0">
                <a:solidFill>
                  <a:srgbClr val="024EA2"/>
                </a:solidFill>
              </a:rPr>
              <a:t> and </a:t>
            </a:r>
            <a:r>
              <a:rPr lang="en-GB" sz="1800" b="1" dirty="0">
                <a:solidFill>
                  <a:srgbClr val="024EA2"/>
                </a:solidFill>
              </a:rPr>
              <a:t>cost-effectiveness</a:t>
            </a:r>
            <a:endParaRPr lang="en-GB" sz="1800" dirty="0">
              <a:solidFill>
                <a:srgbClr val="024EA2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1800" b="1" dirty="0">
                <a:solidFill>
                  <a:srgbClr val="024EA2"/>
                </a:solidFill>
              </a:rPr>
              <a:t>Support Horizon Europe open access policy </a:t>
            </a:r>
            <a:r>
              <a:rPr lang="en-GB" sz="1800" dirty="0">
                <a:solidFill>
                  <a:srgbClr val="024EA2"/>
                </a:solidFill>
              </a:rPr>
              <a:t>and compliance to it; </a:t>
            </a:r>
            <a:r>
              <a:rPr lang="en-GB" sz="1800" dirty="0">
                <a:solidFill>
                  <a:srgbClr val="004494"/>
                </a:solidFill>
              </a:rPr>
              <a:t>enable </a:t>
            </a:r>
            <a:r>
              <a:rPr lang="en-GB" sz="1800" b="1" dirty="0">
                <a:solidFill>
                  <a:srgbClr val="004494"/>
                </a:solidFill>
              </a:rPr>
              <a:t>publishing post-grant</a:t>
            </a:r>
            <a:endParaRPr lang="en-GB" sz="1800" dirty="0">
              <a:solidFill>
                <a:srgbClr val="024EA2"/>
              </a:solidFill>
            </a:endParaRPr>
          </a:p>
          <a:p>
            <a:pPr marL="0" lvl="0" indent="0">
              <a:buClr>
                <a:srgbClr val="034EA2"/>
              </a:buClr>
              <a:buNone/>
            </a:pPr>
            <a:r>
              <a:rPr lang="en-GB" sz="1800" b="1" dirty="0">
                <a:solidFill>
                  <a:srgbClr val="FFC000"/>
                </a:solidFill>
              </a:rPr>
              <a:t>Vision beyond 2024</a:t>
            </a:r>
          </a:p>
          <a:p>
            <a:pPr>
              <a:buClr>
                <a:srgbClr val="034EA2"/>
              </a:buClr>
            </a:pPr>
            <a:r>
              <a:rPr lang="en-GB" sz="1800" dirty="0">
                <a:solidFill>
                  <a:srgbClr val="024EA2"/>
                </a:solidFill>
              </a:rPr>
              <a:t>Inclusion of other funders?</a:t>
            </a:r>
          </a:p>
          <a:p>
            <a:pPr>
              <a:buClr>
                <a:srgbClr val="034EA2"/>
              </a:buClr>
            </a:pPr>
            <a:r>
              <a:rPr lang="en-GB" sz="1800" dirty="0">
                <a:solidFill>
                  <a:srgbClr val="024EA2"/>
                </a:solidFill>
              </a:rPr>
              <a:t>A pan-European publishing service?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3424" y="181032"/>
            <a:ext cx="10515600" cy="782357"/>
          </a:xfrm>
        </p:spPr>
        <p:txBody>
          <a:bodyPr/>
          <a:lstStyle/>
          <a:p>
            <a:r>
              <a:rPr lang="en-US" dirty="0"/>
              <a:t>Open Research Europe</a:t>
            </a:r>
            <a:r>
              <a:rPr lang="en-US" sz="1800" b="1" dirty="0">
                <a:solidFill>
                  <a:srgbClr val="024EA2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dirty="0">
                <a:solidFill>
                  <a:srgbClr val="024EA2"/>
                </a:solidFill>
                <a:latin typeface="+mn-lt"/>
                <a:ea typeface="+mn-ea"/>
                <a:cs typeface="+mn-cs"/>
              </a:rPr>
              <a:t>(ORE)</a:t>
            </a:r>
            <a:endParaRPr lang="en-GB" sz="7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8492"/>
          <a:stretch/>
        </p:blipFill>
        <p:spPr>
          <a:xfrm>
            <a:off x="9884780" y="0"/>
            <a:ext cx="2307220" cy="20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6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769" y="1144421"/>
            <a:ext cx="10905699" cy="532539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rgbClr val="FFC000"/>
                </a:solidFill>
              </a:rPr>
              <a:t>What is Open Research Europe?</a:t>
            </a:r>
          </a:p>
          <a:p>
            <a:r>
              <a:rPr lang="en-US" sz="1800" b="1" dirty="0">
                <a:solidFill>
                  <a:srgbClr val="024EA2"/>
                </a:solidFill>
              </a:rPr>
              <a:t>An open access peer-reviewed </a:t>
            </a:r>
            <a:r>
              <a:rPr lang="en-US" sz="1800" u="sng" dirty="0">
                <a:solidFill>
                  <a:srgbClr val="024EA2"/>
                </a:solidFill>
              </a:rPr>
              <a:t>publishing platform</a:t>
            </a:r>
            <a:r>
              <a:rPr lang="en-US" sz="1800" dirty="0">
                <a:solidFill>
                  <a:srgbClr val="024EA2"/>
                </a:solidFill>
              </a:rPr>
              <a:t> (Not a repository)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24EA2"/>
                </a:solidFill>
              </a:rPr>
              <a:t>Post-publication open peer-review</a:t>
            </a:r>
            <a:r>
              <a:rPr lang="en-US" sz="1400" dirty="0">
                <a:solidFill>
                  <a:srgbClr val="024EA2"/>
                </a:solidFill>
              </a:rPr>
              <a:t> model:  First you publish, then review takes place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24EA2"/>
                </a:solidFill>
              </a:rPr>
              <a:t>Articles and reviews </a:t>
            </a:r>
            <a:r>
              <a:rPr lang="en-US" sz="1400" u="sng" dirty="0">
                <a:solidFill>
                  <a:srgbClr val="024EA2"/>
                </a:solidFill>
              </a:rPr>
              <a:t>open access under CC BY </a:t>
            </a:r>
            <a:r>
              <a:rPr lang="en-US" sz="1400" dirty="0">
                <a:solidFill>
                  <a:srgbClr val="024EA2"/>
                </a:solidFill>
              </a:rPr>
              <a:t>licenses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24EA2"/>
                </a:solidFill>
              </a:rPr>
              <a:t>Optional service </a:t>
            </a:r>
            <a:r>
              <a:rPr lang="en-US" sz="1400" dirty="0">
                <a:solidFill>
                  <a:srgbClr val="024EA2"/>
                </a:solidFill>
              </a:rPr>
              <a:t>for our beneficiaries at </a:t>
            </a:r>
            <a:r>
              <a:rPr lang="en-US" sz="1400" u="sng" dirty="0">
                <a:solidFill>
                  <a:srgbClr val="024EA2"/>
                </a:solidFill>
              </a:rPr>
              <a:t>no cost to them</a:t>
            </a:r>
            <a:r>
              <a:rPr lang="en-US" sz="1400" dirty="0">
                <a:solidFill>
                  <a:srgbClr val="024EA2"/>
                </a:solidFill>
              </a:rPr>
              <a:t> during </a:t>
            </a:r>
            <a:r>
              <a:rPr lang="en-IE" sz="1400" dirty="0">
                <a:solidFill>
                  <a:srgbClr val="024EA2"/>
                </a:solidFill>
              </a:rPr>
              <a:t>and after end of their projects</a:t>
            </a:r>
            <a:endParaRPr lang="en-US" sz="1400" dirty="0">
              <a:solidFill>
                <a:srgbClr val="024EA2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24EA2"/>
                </a:solidFill>
              </a:rPr>
              <a:t>Rapid and transparent </a:t>
            </a:r>
            <a:r>
              <a:rPr lang="en-US" sz="1400" dirty="0">
                <a:solidFill>
                  <a:srgbClr val="024EA2"/>
                </a:solidFill>
              </a:rPr>
              <a:t>service</a:t>
            </a:r>
          </a:p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004494"/>
                </a:solidFill>
              </a:rPr>
              <a:t>Currently </a:t>
            </a:r>
            <a:r>
              <a:rPr lang="en-US" sz="1800" dirty="0">
                <a:solidFill>
                  <a:srgbClr val="004494"/>
                </a:solidFill>
              </a:rPr>
              <a:t>~300 publications; celebrated 1 year of operation on 24</a:t>
            </a:r>
            <a:r>
              <a:rPr lang="en-US" sz="1800" baseline="30000" dirty="0">
                <a:solidFill>
                  <a:srgbClr val="004494"/>
                </a:solidFill>
              </a:rPr>
              <a:t>th</a:t>
            </a:r>
            <a:r>
              <a:rPr lang="en-US" sz="1800" dirty="0">
                <a:solidFill>
                  <a:srgbClr val="004494"/>
                </a:solidFill>
              </a:rPr>
              <a:t> March</a:t>
            </a:r>
            <a:endParaRPr lang="en-GB" sz="18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GB" sz="1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1800" b="1" dirty="0">
                <a:solidFill>
                  <a:srgbClr val="FFC000"/>
                </a:solidFill>
              </a:rPr>
              <a:t>Why Open Research Europe?</a:t>
            </a:r>
          </a:p>
          <a:p>
            <a:r>
              <a:rPr lang="en-GB" sz="1800" b="1" dirty="0">
                <a:solidFill>
                  <a:srgbClr val="024EA2"/>
                </a:solidFill>
              </a:rPr>
              <a:t>Lead by example </a:t>
            </a:r>
            <a:r>
              <a:rPr lang="en-GB" sz="1800" dirty="0">
                <a:solidFill>
                  <a:srgbClr val="024EA2"/>
                </a:solidFill>
              </a:rPr>
              <a:t>in operationalising </a:t>
            </a:r>
            <a:r>
              <a:rPr lang="en-GB" sz="1800" b="1" dirty="0">
                <a:solidFill>
                  <a:srgbClr val="024EA2"/>
                </a:solidFill>
              </a:rPr>
              <a:t>open science principles </a:t>
            </a:r>
            <a:r>
              <a:rPr lang="en-GB" sz="1800" dirty="0">
                <a:solidFill>
                  <a:srgbClr val="024EA2"/>
                </a:solidFill>
              </a:rPr>
              <a:t>within scientific publishing </a:t>
            </a:r>
          </a:p>
          <a:p>
            <a:pPr>
              <a:spcAft>
                <a:spcPts val="0"/>
              </a:spcAft>
            </a:pPr>
            <a:r>
              <a:rPr lang="en-GB" sz="1800" dirty="0">
                <a:solidFill>
                  <a:srgbClr val="024EA2"/>
                </a:solidFill>
              </a:rPr>
              <a:t>Contribute to </a:t>
            </a:r>
            <a:r>
              <a:rPr lang="en-GB" sz="1800" b="1" dirty="0">
                <a:solidFill>
                  <a:srgbClr val="024EA2"/>
                </a:solidFill>
              </a:rPr>
              <a:t>transparency</a:t>
            </a:r>
            <a:r>
              <a:rPr lang="en-GB" sz="1800" dirty="0">
                <a:solidFill>
                  <a:srgbClr val="024EA2"/>
                </a:solidFill>
              </a:rPr>
              <a:t> and </a:t>
            </a:r>
            <a:r>
              <a:rPr lang="en-GB" sz="1800" b="1" dirty="0">
                <a:solidFill>
                  <a:srgbClr val="024EA2"/>
                </a:solidFill>
              </a:rPr>
              <a:t>cost-effectiveness</a:t>
            </a:r>
            <a:endParaRPr lang="en-GB" sz="1800" dirty="0">
              <a:solidFill>
                <a:srgbClr val="024EA2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1800" b="1" dirty="0">
                <a:solidFill>
                  <a:srgbClr val="024EA2"/>
                </a:solidFill>
              </a:rPr>
              <a:t>Support Horizon Europe open access policy </a:t>
            </a:r>
            <a:r>
              <a:rPr lang="en-GB" sz="1800" dirty="0">
                <a:solidFill>
                  <a:srgbClr val="024EA2"/>
                </a:solidFill>
              </a:rPr>
              <a:t>and compliance to it; </a:t>
            </a:r>
            <a:r>
              <a:rPr lang="en-GB" sz="1800" dirty="0">
                <a:solidFill>
                  <a:srgbClr val="004494"/>
                </a:solidFill>
              </a:rPr>
              <a:t>enable </a:t>
            </a:r>
            <a:r>
              <a:rPr lang="en-GB" sz="1800" b="1" dirty="0">
                <a:solidFill>
                  <a:srgbClr val="004494"/>
                </a:solidFill>
              </a:rPr>
              <a:t>publishing post-grant</a:t>
            </a:r>
            <a:endParaRPr lang="en-GB" sz="1800" dirty="0">
              <a:solidFill>
                <a:srgbClr val="024EA2"/>
              </a:solidFill>
            </a:endParaRPr>
          </a:p>
          <a:p>
            <a:pPr marL="0" lvl="0" indent="0">
              <a:buClr>
                <a:srgbClr val="034EA2"/>
              </a:buClr>
              <a:buNone/>
            </a:pPr>
            <a:r>
              <a:rPr lang="en-GB" sz="1800" b="1" dirty="0">
                <a:solidFill>
                  <a:srgbClr val="FFC000"/>
                </a:solidFill>
              </a:rPr>
              <a:t>Vision beyond 2024</a:t>
            </a:r>
          </a:p>
          <a:p>
            <a:pPr>
              <a:buClr>
                <a:srgbClr val="034EA2"/>
              </a:buClr>
            </a:pPr>
            <a:r>
              <a:rPr lang="en-GB" sz="1800" dirty="0">
                <a:solidFill>
                  <a:srgbClr val="024EA2"/>
                </a:solidFill>
              </a:rPr>
              <a:t>Extension to other funders</a:t>
            </a:r>
          </a:p>
          <a:p>
            <a:pPr>
              <a:buClr>
                <a:srgbClr val="034EA2"/>
              </a:buClr>
            </a:pPr>
            <a:r>
              <a:rPr lang="en-GB" sz="1800" dirty="0">
                <a:solidFill>
                  <a:srgbClr val="024EA2"/>
                </a:solidFill>
              </a:rPr>
              <a:t>Towards a pan-European publishing service?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3424" y="181032"/>
            <a:ext cx="10515600" cy="782357"/>
          </a:xfrm>
        </p:spPr>
        <p:txBody>
          <a:bodyPr/>
          <a:lstStyle/>
          <a:p>
            <a:r>
              <a:rPr lang="en-US" dirty="0"/>
              <a:t>Open Research Europe</a:t>
            </a:r>
            <a:r>
              <a:rPr lang="en-US" sz="1800" b="1" dirty="0">
                <a:solidFill>
                  <a:srgbClr val="024EA2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dirty="0">
                <a:solidFill>
                  <a:srgbClr val="024EA2"/>
                </a:solidFill>
                <a:latin typeface="+mn-lt"/>
                <a:ea typeface="+mn-ea"/>
                <a:cs typeface="+mn-cs"/>
              </a:rPr>
              <a:t>(ORE)</a:t>
            </a:r>
            <a:endParaRPr lang="en-GB" sz="7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8492"/>
          <a:stretch/>
        </p:blipFill>
        <p:spPr>
          <a:xfrm>
            <a:off x="9884780" y="0"/>
            <a:ext cx="2307220" cy="205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38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83" t="13987" r="33687" b="8086"/>
          <a:stretch/>
        </p:blipFill>
        <p:spPr>
          <a:xfrm>
            <a:off x="2295525" y="0"/>
            <a:ext cx="7581900" cy="68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63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81330" y="1696538"/>
            <a:ext cx="10905699" cy="3881904"/>
          </a:xfrm>
        </p:spPr>
        <p:txBody>
          <a:bodyPr/>
          <a:lstStyle/>
          <a:p>
            <a:r>
              <a:rPr lang="en-IE" dirty="0"/>
              <a:t>A top quality </a:t>
            </a:r>
            <a:r>
              <a:rPr lang="en-IE" b="1" dirty="0"/>
              <a:t>trusted pan-European publishing service</a:t>
            </a:r>
            <a:endParaRPr lang="en-IE" dirty="0"/>
          </a:p>
          <a:p>
            <a:pPr lvl="1"/>
            <a:r>
              <a:rPr lang="en-IE" b="1" dirty="0"/>
              <a:t>Managed collectively by European funders (and maybe institutions) </a:t>
            </a:r>
            <a:r>
              <a:rPr lang="en-IE" dirty="0"/>
              <a:t>for all researchers</a:t>
            </a:r>
          </a:p>
          <a:p>
            <a:pPr lvl="1"/>
            <a:r>
              <a:rPr lang="en-IE" dirty="0"/>
              <a:t>No author-facing fees (i.e. </a:t>
            </a:r>
            <a:r>
              <a:rPr lang="en-IE" b="1" dirty="0"/>
              <a:t>no APC</a:t>
            </a:r>
            <a:r>
              <a:rPr lang="en-IE" dirty="0"/>
              <a:t>)</a:t>
            </a:r>
          </a:p>
          <a:p>
            <a:pPr lvl="1"/>
            <a:r>
              <a:rPr lang="en-IE" b="1" dirty="0"/>
              <a:t>Technological autonomy secured </a:t>
            </a:r>
            <a:r>
              <a:rPr lang="en-IE" dirty="0"/>
              <a:t>for the long-term, and </a:t>
            </a:r>
            <a:r>
              <a:rPr lang="en-IE" b="1" dirty="0"/>
              <a:t>open source</a:t>
            </a:r>
          </a:p>
          <a:p>
            <a:r>
              <a:rPr lang="en-IE" dirty="0"/>
              <a:t>Political support</a:t>
            </a:r>
          </a:p>
          <a:p>
            <a:pPr lvl="1"/>
            <a:r>
              <a:rPr lang="en-IE" dirty="0"/>
              <a:t>ORE is part of the European Research Area priorities</a:t>
            </a:r>
          </a:p>
          <a:p>
            <a:pPr lvl="1"/>
            <a:r>
              <a:rPr lang="en-IE" dirty="0"/>
              <a:t>June Council Conclusions on Open Science</a:t>
            </a:r>
          </a:p>
          <a:p>
            <a:endParaRPr lang="en-IE" dirty="0">
              <a:solidFill>
                <a:srgbClr val="024EA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 vision beyond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99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D826500-4726-4AD7-A2D3-447CCAF8B466}"/>
              </a:ext>
            </a:extLst>
          </p:cNvPr>
          <p:cNvSpPr/>
          <p:nvPr/>
        </p:nvSpPr>
        <p:spPr>
          <a:xfrm>
            <a:off x="1292011" y="4365029"/>
            <a:ext cx="7137750" cy="578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4EA991-5A4C-4B3C-B4FF-EA363E087FF4}"/>
              </a:ext>
            </a:extLst>
          </p:cNvPr>
          <p:cNvSpPr/>
          <p:nvPr/>
        </p:nvSpPr>
        <p:spPr>
          <a:xfrm>
            <a:off x="8439285" y="3510190"/>
            <a:ext cx="2617445" cy="577718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25400">
            <a:solidFill>
              <a:schemeClr val="accent4">
                <a:lumMod val="60000"/>
                <a:lumOff val="40000"/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Next steps </a:t>
            </a:r>
            <a:r>
              <a:rPr lang="en-IE" sz="2800" dirty="0"/>
              <a:t>(tentative)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80D64B-7B86-475E-909C-1089831ACA2A}"/>
              </a:ext>
            </a:extLst>
          </p:cNvPr>
          <p:cNvSpPr/>
          <p:nvPr/>
        </p:nvSpPr>
        <p:spPr>
          <a:xfrm>
            <a:off x="461730" y="2638425"/>
            <a:ext cx="4305685" cy="578080"/>
          </a:xfrm>
          <a:prstGeom prst="rect">
            <a:avLst/>
          </a:prstGeom>
          <a:gradFill>
            <a:gsLst>
              <a:gs pos="0">
                <a:schemeClr val="bg1">
                  <a:alpha val="47000"/>
                </a:schemeClr>
              </a:gs>
              <a:gs pos="5000">
                <a:schemeClr val="accent3">
                  <a:lumMod val="75000"/>
                </a:schemeClr>
              </a:gs>
              <a:gs pos="83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FB25BB-8224-435A-AC2D-E327C2E512CF}"/>
              </a:ext>
            </a:extLst>
          </p:cNvPr>
          <p:cNvSpPr/>
          <p:nvPr/>
        </p:nvSpPr>
        <p:spPr>
          <a:xfrm>
            <a:off x="2568362" y="3509828"/>
            <a:ext cx="5870924" cy="578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C522BC-A67F-4AF7-82C4-5C117A3824E4}"/>
              </a:ext>
            </a:extLst>
          </p:cNvPr>
          <p:cNvSpPr/>
          <p:nvPr/>
        </p:nvSpPr>
        <p:spPr>
          <a:xfrm>
            <a:off x="7851683" y="2668315"/>
            <a:ext cx="578078" cy="2265636"/>
          </a:xfrm>
          <a:prstGeom prst="rect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 w="25400">
            <a:solidFill>
              <a:schemeClr val="accent3">
                <a:lumMod val="60000"/>
                <a:lumOff val="40000"/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DED59B-5F6A-4555-A4E4-DE0EC0FC653A}"/>
              </a:ext>
            </a:extLst>
          </p:cNvPr>
          <p:cNvSpPr/>
          <p:nvPr/>
        </p:nvSpPr>
        <p:spPr>
          <a:xfrm>
            <a:off x="4767416" y="2638425"/>
            <a:ext cx="3681396" cy="578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1A2B52-3C55-4452-910A-8D2281F9B2D9}"/>
              </a:ext>
            </a:extLst>
          </p:cNvPr>
          <p:cNvGrpSpPr/>
          <p:nvPr/>
        </p:nvGrpSpPr>
        <p:grpSpPr>
          <a:xfrm>
            <a:off x="595516" y="1978239"/>
            <a:ext cx="11069162" cy="3128791"/>
            <a:chOff x="1122839" y="2798284"/>
            <a:chExt cx="11069162" cy="31287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8243F1-3322-42D1-B813-61F91FAFD8C9}"/>
                </a:ext>
              </a:extLst>
            </p:cNvPr>
            <p:cNvGrpSpPr/>
            <p:nvPr/>
          </p:nvGrpSpPr>
          <p:grpSpPr>
            <a:xfrm>
              <a:off x="1122839" y="2798284"/>
              <a:ext cx="1840698" cy="3084723"/>
              <a:chOff x="1133856" y="2456761"/>
              <a:chExt cx="2578828" cy="3084723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61886A9-3684-4CC3-B9FF-FCE2C0CEF4F5}"/>
                  </a:ext>
                </a:extLst>
              </p:cNvPr>
              <p:cNvSpPr/>
              <p:nvPr/>
            </p:nvSpPr>
            <p:spPr>
              <a:xfrm>
                <a:off x="1133856" y="2843784"/>
                <a:ext cx="2578828" cy="2697700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40000"/>
                    <a:lumOff val="60000"/>
                    <a:alpha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017520"/>
                          <a:gd name="connsiteY0" fmla="*/ 0 h 2258568"/>
                          <a:gd name="connsiteX1" fmla="*/ 573329 w 3017520"/>
                          <a:gd name="connsiteY1" fmla="*/ 0 h 2258568"/>
                          <a:gd name="connsiteX2" fmla="*/ 1086307 w 3017520"/>
                          <a:gd name="connsiteY2" fmla="*/ 0 h 2258568"/>
                          <a:gd name="connsiteX3" fmla="*/ 1750162 w 3017520"/>
                          <a:gd name="connsiteY3" fmla="*/ 0 h 2258568"/>
                          <a:gd name="connsiteX4" fmla="*/ 2323490 w 3017520"/>
                          <a:gd name="connsiteY4" fmla="*/ 0 h 2258568"/>
                          <a:gd name="connsiteX5" fmla="*/ 3017520 w 3017520"/>
                          <a:gd name="connsiteY5" fmla="*/ 0 h 2258568"/>
                          <a:gd name="connsiteX6" fmla="*/ 3017520 w 3017520"/>
                          <a:gd name="connsiteY6" fmla="*/ 609813 h 2258568"/>
                          <a:gd name="connsiteX7" fmla="*/ 3017520 w 3017520"/>
                          <a:gd name="connsiteY7" fmla="*/ 1174455 h 2258568"/>
                          <a:gd name="connsiteX8" fmla="*/ 3017520 w 3017520"/>
                          <a:gd name="connsiteY8" fmla="*/ 1739097 h 2258568"/>
                          <a:gd name="connsiteX9" fmla="*/ 3017520 w 3017520"/>
                          <a:gd name="connsiteY9" fmla="*/ 2258568 h 2258568"/>
                          <a:gd name="connsiteX10" fmla="*/ 2474366 w 3017520"/>
                          <a:gd name="connsiteY10" fmla="*/ 2258568 h 2258568"/>
                          <a:gd name="connsiteX11" fmla="*/ 1870862 w 3017520"/>
                          <a:gd name="connsiteY11" fmla="*/ 2258568 h 2258568"/>
                          <a:gd name="connsiteX12" fmla="*/ 1297534 w 3017520"/>
                          <a:gd name="connsiteY12" fmla="*/ 2258568 h 2258568"/>
                          <a:gd name="connsiteX13" fmla="*/ 633679 w 3017520"/>
                          <a:gd name="connsiteY13" fmla="*/ 2258568 h 2258568"/>
                          <a:gd name="connsiteX14" fmla="*/ 0 w 3017520"/>
                          <a:gd name="connsiteY14" fmla="*/ 2258568 h 2258568"/>
                          <a:gd name="connsiteX15" fmla="*/ 0 w 3017520"/>
                          <a:gd name="connsiteY15" fmla="*/ 1739097 h 2258568"/>
                          <a:gd name="connsiteX16" fmla="*/ 0 w 3017520"/>
                          <a:gd name="connsiteY16" fmla="*/ 1174455 h 2258568"/>
                          <a:gd name="connsiteX17" fmla="*/ 0 w 3017520"/>
                          <a:gd name="connsiteY17" fmla="*/ 632399 h 2258568"/>
                          <a:gd name="connsiteX18" fmla="*/ 0 w 3017520"/>
                          <a:gd name="connsiteY18" fmla="*/ 0 h 22585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017520" h="2258568" extrusionOk="0">
                            <a:moveTo>
                              <a:pt x="0" y="0"/>
                            </a:moveTo>
                            <a:cubicBezTo>
                              <a:pt x="177487" y="-4302"/>
                              <a:pt x="287499" y="4997"/>
                              <a:pt x="573329" y="0"/>
                            </a:cubicBezTo>
                            <a:cubicBezTo>
                              <a:pt x="859159" y="-4997"/>
                              <a:pt x="843735" y="19030"/>
                              <a:pt x="1086307" y="0"/>
                            </a:cubicBezTo>
                            <a:cubicBezTo>
                              <a:pt x="1328879" y="-19030"/>
                              <a:pt x="1608247" y="-27242"/>
                              <a:pt x="1750162" y="0"/>
                            </a:cubicBezTo>
                            <a:cubicBezTo>
                              <a:pt x="1892077" y="27242"/>
                              <a:pt x="2040835" y="-2754"/>
                              <a:pt x="2323490" y="0"/>
                            </a:cubicBezTo>
                            <a:cubicBezTo>
                              <a:pt x="2606145" y="2754"/>
                              <a:pt x="2777975" y="28737"/>
                              <a:pt x="3017520" y="0"/>
                            </a:cubicBezTo>
                            <a:cubicBezTo>
                              <a:pt x="3022089" y="208195"/>
                              <a:pt x="3039309" y="486872"/>
                              <a:pt x="3017520" y="609813"/>
                            </a:cubicBezTo>
                            <a:cubicBezTo>
                              <a:pt x="2995731" y="732754"/>
                              <a:pt x="3003631" y="998610"/>
                              <a:pt x="3017520" y="1174455"/>
                            </a:cubicBezTo>
                            <a:cubicBezTo>
                              <a:pt x="3031409" y="1350300"/>
                              <a:pt x="3003139" y="1608479"/>
                              <a:pt x="3017520" y="1739097"/>
                            </a:cubicBezTo>
                            <a:cubicBezTo>
                              <a:pt x="3031901" y="1869715"/>
                              <a:pt x="3030557" y="2064831"/>
                              <a:pt x="3017520" y="2258568"/>
                            </a:cubicBezTo>
                            <a:cubicBezTo>
                              <a:pt x="2900062" y="2275927"/>
                              <a:pt x="2624677" y="2270880"/>
                              <a:pt x="2474366" y="2258568"/>
                            </a:cubicBezTo>
                            <a:cubicBezTo>
                              <a:pt x="2324055" y="2246256"/>
                              <a:pt x="2107159" y="2240180"/>
                              <a:pt x="1870862" y="2258568"/>
                            </a:cubicBezTo>
                            <a:cubicBezTo>
                              <a:pt x="1634565" y="2276956"/>
                              <a:pt x="1467833" y="2264847"/>
                              <a:pt x="1297534" y="2258568"/>
                            </a:cubicBezTo>
                            <a:cubicBezTo>
                              <a:pt x="1127235" y="2252289"/>
                              <a:pt x="935262" y="2283464"/>
                              <a:pt x="633679" y="2258568"/>
                            </a:cubicBezTo>
                            <a:cubicBezTo>
                              <a:pt x="332097" y="2233672"/>
                              <a:pt x="244890" y="2259048"/>
                              <a:pt x="0" y="2258568"/>
                            </a:cubicBezTo>
                            <a:cubicBezTo>
                              <a:pt x="12716" y="2067836"/>
                              <a:pt x="3120" y="1955679"/>
                              <a:pt x="0" y="1739097"/>
                            </a:cubicBezTo>
                            <a:cubicBezTo>
                              <a:pt x="-3120" y="1522515"/>
                              <a:pt x="8464" y="1410162"/>
                              <a:pt x="0" y="1174455"/>
                            </a:cubicBezTo>
                            <a:cubicBezTo>
                              <a:pt x="-8464" y="938748"/>
                              <a:pt x="1960" y="792117"/>
                              <a:pt x="0" y="632399"/>
                            </a:cubicBezTo>
                            <a:cubicBezTo>
                              <a:pt x="-1960" y="472681"/>
                              <a:pt x="8323" y="29583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73216B-8483-48A9-BE00-840AE97AFE48}"/>
                  </a:ext>
                </a:extLst>
              </p:cNvPr>
              <p:cNvSpPr txBox="1"/>
              <p:nvPr/>
            </p:nvSpPr>
            <p:spPr>
              <a:xfrm>
                <a:off x="1134737" y="2456761"/>
                <a:ext cx="2577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/>
                  <a:t>2022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F1156E-53F7-4F67-A5B5-C1C4BCE65417}"/>
                </a:ext>
              </a:extLst>
            </p:cNvPr>
            <p:cNvGrpSpPr/>
            <p:nvPr/>
          </p:nvGrpSpPr>
          <p:grpSpPr>
            <a:xfrm>
              <a:off x="2963537" y="2798284"/>
              <a:ext cx="1840698" cy="3084723"/>
              <a:chOff x="1133856" y="2456761"/>
              <a:chExt cx="2578828" cy="308472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ED7737-6C79-44AF-A6DF-F6C20C893737}"/>
                  </a:ext>
                </a:extLst>
              </p:cNvPr>
              <p:cNvSpPr/>
              <p:nvPr/>
            </p:nvSpPr>
            <p:spPr>
              <a:xfrm>
                <a:off x="1133856" y="2843784"/>
                <a:ext cx="2578828" cy="2697700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40000"/>
                    <a:lumOff val="60000"/>
                    <a:alpha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017520"/>
                          <a:gd name="connsiteY0" fmla="*/ 0 h 2258568"/>
                          <a:gd name="connsiteX1" fmla="*/ 573329 w 3017520"/>
                          <a:gd name="connsiteY1" fmla="*/ 0 h 2258568"/>
                          <a:gd name="connsiteX2" fmla="*/ 1086307 w 3017520"/>
                          <a:gd name="connsiteY2" fmla="*/ 0 h 2258568"/>
                          <a:gd name="connsiteX3" fmla="*/ 1750162 w 3017520"/>
                          <a:gd name="connsiteY3" fmla="*/ 0 h 2258568"/>
                          <a:gd name="connsiteX4" fmla="*/ 2323490 w 3017520"/>
                          <a:gd name="connsiteY4" fmla="*/ 0 h 2258568"/>
                          <a:gd name="connsiteX5" fmla="*/ 3017520 w 3017520"/>
                          <a:gd name="connsiteY5" fmla="*/ 0 h 2258568"/>
                          <a:gd name="connsiteX6" fmla="*/ 3017520 w 3017520"/>
                          <a:gd name="connsiteY6" fmla="*/ 609813 h 2258568"/>
                          <a:gd name="connsiteX7" fmla="*/ 3017520 w 3017520"/>
                          <a:gd name="connsiteY7" fmla="*/ 1174455 h 2258568"/>
                          <a:gd name="connsiteX8" fmla="*/ 3017520 w 3017520"/>
                          <a:gd name="connsiteY8" fmla="*/ 1739097 h 2258568"/>
                          <a:gd name="connsiteX9" fmla="*/ 3017520 w 3017520"/>
                          <a:gd name="connsiteY9" fmla="*/ 2258568 h 2258568"/>
                          <a:gd name="connsiteX10" fmla="*/ 2474366 w 3017520"/>
                          <a:gd name="connsiteY10" fmla="*/ 2258568 h 2258568"/>
                          <a:gd name="connsiteX11" fmla="*/ 1870862 w 3017520"/>
                          <a:gd name="connsiteY11" fmla="*/ 2258568 h 2258568"/>
                          <a:gd name="connsiteX12" fmla="*/ 1297534 w 3017520"/>
                          <a:gd name="connsiteY12" fmla="*/ 2258568 h 2258568"/>
                          <a:gd name="connsiteX13" fmla="*/ 633679 w 3017520"/>
                          <a:gd name="connsiteY13" fmla="*/ 2258568 h 2258568"/>
                          <a:gd name="connsiteX14" fmla="*/ 0 w 3017520"/>
                          <a:gd name="connsiteY14" fmla="*/ 2258568 h 2258568"/>
                          <a:gd name="connsiteX15" fmla="*/ 0 w 3017520"/>
                          <a:gd name="connsiteY15" fmla="*/ 1739097 h 2258568"/>
                          <a:gd name="connsiteX16" fmla="*/ 0 w 3017520"/>
                          <a:gd name="connsiteY16" fmla="*/ 1174455 h 2258568"/>
                          <a:gd name="connsiteX17" fmla="*/ 0 w 3017520"/>
                          <a:gd name="connsiteY17" fmla="*/ 632399 h 2258568"/>
                          <a:gd name="connsiteX18" fmla="*/ 0 w 3017520"/>
                          <a:gd name="connsiteY18" fmla="*/ 0 h 22585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017520" h="2258568" extrusionOk="0">
                            <a:moveTo>
                              <a:pt x="0" y="0"/>
                            </a:moveTo>
                            <a:cubicBezTo>
                              <a:pt x="177487" y="-4302"/>
                              <a:pt x="287499" y="4997"/>
                              <a:pt x="573329" y="0"/>
                            </a:cubicBezTo>
                            <a:cubicBezTo>
                              <a:pt x="859159" y="-4997"/>
                              <a:pt x="843735" y="19030"/>
                              <a:pt x="1086307" y="0"/>
                            </a:cubicBezTo>
                            <a:cubicBezTo>
                              <a:pt x="1328879" y="-19030"/>
                              <a:pt x="1608247" y="-27242"/>
                              <a:pt x="1750162" y="0"/>
                            </a:cubicBezTo>
                            <a:cubicBezTo>
                              <a:pt x="1892077" y="27242"/>
                              <a:pt x="2040835" y="-2754"/>
                              <a:pt x="2323490" y="0"/>
                            </a:cubicBezTo>
                            <a:cubicBezTo>
                              <a:pt x="2606145" y="2754"/>
                              <a:pt x="2777975" y="28737"/>
                              <a:pt x="3017520" y="0"/>
                            </a:cubicBezTo>
                            <a:cubicBezTo>
                              <a:pt x="3022089" y="208195"/>
                              <a:pt x="3039309" y="486872"/>
                              <a:pt x="3017520" y="609813"/>
                            </a:cubicBezTo>
                            <a:cubicBezTo>
                              <a:pt x="2995731" y="732754"/>
                              <a:pt x="3003631" y="998610"/>
                              <a:pt x="3017520" y="1174455"/>
                            </a:cubicBezTo>
                            <a:cubicBezTo>
                              <a:pt x="3031409" y="1350300"/>
                              <a:pt x="3003139" y="1608479"/>
                              <a:pt x="3017520" y="1739097"/>
                            </a:cubicBezTo>
                            <a:cubicBezTo>
                              <a:pt x="3031901" y="1869715"/>
                              <a:pt x="3030557" y="2064831"/>
                              <a:pt x="3017520" y="2258568"/>
                            </a:cubicBezTo>
                            <a:cubicBezTo>
                              <a:pt x="2900062" y="2275927"/>
                              <a:pt x="2624677" y="2270880"/>
                              <a:pt x="2474366" y="2258568"/>
                            </a:cubicBezTo>
                            <a:cubicBezTo>
                              <a:pt x="2324055" y="2246256"/>
                              <a:pt x="2107159" y="2240180"/>
                              <a:pt x="1870862" y="2258568"/>
                            </a:cubicBezTo>
                            <a:cubicBezTo>
                              <a:pt x="1634565" y="2276956"/>
                              <a:pt x="1467833" y="2264847"/>
                              <a:pt x="1297534" y="2258568"/>
                            </a:cubicBezTo>
                            <a:cubicBezTo>
                              <a:pt x="1127235" y="2252289"/>
                              <a:pt x="935262" y="2283464"/>
                              <a:pt x="633679" y="2258568"/>
                            </a:cubicBezTo>
                            <a:cubicBezTo>
                              <a:pt x="332097" y="2233672"/>
                              <a:pt x="244890" y="2259048"/>
                              <a:pt x="0" y="2258568"/>
                            </a:cubicBezTo>
                            <a:cubicBezTo>
                              <a:pt x="12716" y="2067836"/>
                              <a:pt x="3120" y="1955679"/>
                              <a:pt x="0" y="1739097"/>
                            </a:cubicBezTo>
                            <a:cubicBezTo>
                              <a:pt x="-3120" y="1522515"/>
                              <a:pt x="8464" y="1410162"/>
                              <a:pt x="0" y="1174455"/>
                            </a:cubicBezTo>
                            <a:cubicBezTo>
                              <a:pt x="-8464" y="938748"/>
                              <a:pt x="1960" y="792117"/>
                              <a:pt x="0" y="632399"/>
                            </a:cubicBezTo>
                            <a:cubicBezTo>
                              <a:pt x="-1960" y="472681"/>
                              <a:pt x="8323" y="29583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A7A95E-D5C7-41DE-A091-1A154DA131D5}"/>
                  </a:ext>
                </a:extLst>
              </p:cNvPr>
              <p:cNvSpPr txBox="1"/>
              <p:nvPr/>
            </p:nvSpPr>
            <p:spPr>
              <a:xfrm>
                <a:off x="1134737" y="2456761"/>
                <a:ext cx="2577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/>
                  <a:t>2023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CF898A9-E79F-4B11-972F-8EF965D77EA7}"/>
                </a:ext>
              </a:extLst>
            </p:cNvPr>
            <p:cNvGrpSpPr/>
            <p:nvPr/>
          </p:nvGrpSpPr>
          <p:grpSpPr>
            <a:xfrm>
              <a:off x="4804235" y="2798284"/>
              <a:ext cx="1840698" cy="3084723"/>
              <a:chOff x="1133856" y="2456761"/>
              <a:chExt cx="2578828" cy="308472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329AF6-EBEB-4669-85EB-5AEEB49E1E67}"/>
                  </a:ext>
                </a:extLst>
              </p:cNvPr>
              <p:cNvSpPr txBox="1"/>
              <p:nvPr/>
            </p:nvSpPr>
            <p:spPr>
              <a:xfrm>
                <a:off x="1134737" y="2456761"/>
                <a:ext cx="2577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/>
                  <a:t>2024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D583ECE-2DD4-41C7-9AE6-C555BF4B40CF}"/>
                  </a:ext>
                </a:extLst>
              </p:cNvPr>
              <p:cNvSpPr/>
              <p:nvPr/>
            </p:nvSpPr>
            <p:spPr>
              <a:xfrm>
                <a:off x="1133856" y="2843784"/>
                <a:ext cx="2578828" cy="2697700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40000"/>
                    <a:lumOff val="60000"/>
                    <a:alpha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017520"/>
                          <a:gd name="connsiteY0" fmla="*/ 0 h 2258568"/>
                          <a:gd name="connsiteX1" fmla="*/ 573329 w 3017520"/>
                          <a:gd name="connsiteY1" fmla="*/ 0 h 2258568"/>
                          <a:gd name="connsiteX2" fmla="*/ 1086307 w 3017520"/>
                          <a:gd name="connsiteY2" fmla="*/ 0 h 2258568"/>
                          <a:gd name="connsiteX3" fmla="*/ 1750162 w 3017520"/>
                          <a:gd name="connsiteY3" fmla="*/ 0 h 2258568"/>
                          <a:gd name="connsiteX4" fmla="*/ 2323490 w 3017520"/>
                          <a:gd name="connsiteY4" fmla="*/ 0 h 2258568"/>
                          <a:gd name="connsiteX5" fmla="*/ 3017520 w 3017520"/>
                          <a:gd name="connsiteY5" fmla="*/ 0 h 2258568"/>
                          <a:gd name="connsiteX6" fmla="*/ 3017520 w 3017520"/>
                          <a:gd name="connsiteY6" fmla="*/ 609813 h 2258568"/>
                          <a:gd name="connsiteX7" fmla="*/ 3017520 w 3017520"/>
                          <a:gd name="connsiteY7" fmla="*/ 1174455 h 2258568"/>
                          <a:gd name="connsiteX8" fmla="*/ 3017520 w 3017520"/>
                          <a:gd name="connsiteY8" fmla="*/ 1739097 h 2258568"/>
                          <a:gd name="connsiteX9" fmla="*/ 3017520 w 3017520"/>
                          <a:gd name="connsiteY9" fmla="*/ 2258568 h 2258568"/>
                          <a:gd name="connsiteX10" fmla="*/ 2474366 w 3017520"/>
                          <a:gd name="connsiteY10" fmla="*/ 2258568 h 2258568"/>
                          <a:gd name="connsiteX11" fmla="*/ 1870862 w 3017520"/>
                          <a:gd name="connsiteY11" fmla="*/ 2258568 h 2258568"/>
                          <a:gd name="connsiteX12" fmla="*/ 1297534 w 3017520"/>
                          <a:gd name="connsiteY12" fmla="*/ 2258568 h 2258568"/>
                          <a:gd name="connsiteX13" fmla="*/ 633679 w 3017520"/>
                          <a:gd name="connsiteY13" fmla="*/ 2258568 h 2258568"/>
                          <a:gd name="connsiteX14" fmla="*/ 0 w 3017520"/>
                          <a:gd name="connsiteY14" fmla="*/ 2258568 h 2258568"/>
                          <a:gd name="connsiteX15" fmla="*/ 0 w 3017520"/>
                          <a:gd name="connsiteY15" fmla="*/ 1739097 h 2258568"/>
                          <a:gd name="connsiteX16" fmla="*/ 0 w 3017520"/>
                          <a:gd name="connsiteY16" fmla="*/ 1174455 h 2258568"/>
                          <a:gd name="connsiteX17" fmla="*/ 0 w 3017520"/>
                          <a:gd name="connsiteY17" fmla="*/ 632399 h 2258568"/>
                          <a:gd name="connsiteX18" fmla="*/ 0 w 3017520"/>
                          <a:gd name="connsiteY18" fmla="*/ 0 h 22585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017520" h="2258568" extrusionOk="0">
                            <a:moveTo>
                              <a:pt x="0" y="0"/>
                            </a:moveTo>
                            <a:cubicBezTo>
                              <a:pt x="177487" y="-4302"/>
                              <a:pt x="287499" y="4997"/>
                              <a:pt x="573329" y="0"/>
                            </a:cubicBezTo>
                            <a:cubicBezTo>
                              <a:pt x="859159" y="-4997"/>
                              <a:pt x="843735" y="19030"/>
                              <a:pt x="1086307" y="0"/>
                            </a:cubicBezTo>
                            <a:cubicBezTo>
                              <a:pt x="1328879" y="-19030"/>
                              <a:pt x="1608247" y="-27242"/>
                              <a:pt x="1750162" y="0"/>
                            </a:cubicBezTo>
                            <a:cubicBezTo>
                              <a:pt x="1892077" y="27242"/>
                              <a:pt x="2040835" y="-2754"/>
                              <a:pt x="2323490" y="0"/>
                            </a:cubicBezTo>
                            <a:cubicBezTo>
                              <a:pt x="2606145" y="2754"/>
                              <a:pt x="2777975" y="28737"/>
                              <a:pt x="3017520" y="0"/>
                            </a:cubicBezTo>
                            <a:cubicBezTo>
                              <a:pt x="3022089" y="208195"/>
                              <a:pt x="3039309" y="486872"/>
                              <a:pt x="3017520" y="609813"/>
                            </a:cubicBezTo>
                            <a:cubicBezTo>
                              <a:pt x="2995731" y="732754"/>
                              <a:pt x="3003631" y="998610"/>
                              <a:pt x="3017520" y="1174455"/>
                            </a:cubicBezTo>
                            <a:cubicBezTo>
                              <a:pt x="3031409" y="1350300"/>
                              <a:pt x="3003139" y="1608479"/>
                              <a:pt x="3017520" y="1739097"/>
                            </a:cubicBezTo>
                            <a:cubicBezTo>
                              <a:pt x="3031901" y="1869715"/>
                              <a:pt x="3030557" y="2064831"/>
                              <a:pt x="3017520" y="2258568"/>
                            </a:cubicBezTo>
                            <a:cubicBezTo>
                              <a:pt x="2900062" y="2275927"/>
                              <a:pt x="2624677" y="2270880"/>
                              <a:pt x="2474366" y="2258568"/>
                            </a:cubicBezTo>
                            <a:cubicBezTo>
                              <a:pt x="2324055" y="2246256"/>
                              <a:pt x="2107159" y="2240180"/>
                              <a:pt x="1870862" y="2258568"/>
                            </a:cubicBezTo>
                            <a:cubicBezTo>
                              <a:pt x="1634565" y="2276956"/>
                              <a:pt x="1467833" y="2264847"/>
                              <a:pt x="1297534" y="2258568"/>
                            </a:cubicBezTo>
                            <a:cubicBezTo>
                              <a:pt x="1127235" y="2252289"/>
                              <a:pt x="935262" y="2283464"/>
                              <a:pt x="633679" y="2258568"/>
                            </a:cubicBezTo>
                            <a:cubicBezTo>
                              <a:pt x="332097" y="2233672"/>
                              <a:pt x="244890" y="2259048"/>
                              <a:pt x="0" y="2258568"/>
                            </a:cubicBezTo>
                            <a:cubicBezTo>
                              <a:pt x="12716" y="2067836"/>
                              <a:pt x="3120" y="1955679"/>
                              <a:pt x="0" y="1739097"/>
                            </a:cubicBezTo>
                            <a:cubicBezTo>
                              <a:pt x="-3120" y="1522515"/>
                              <a:pt x="8464" y="1410162"/>
                              <a:pt x="0" y="1174455"/>
                            </a:cubicBezTo>
                            <a:cubicBezTo>
                              <a:pt x="-8464" y="938748"/>
                              <a:pt x="1960" y="792117"/>
                              <a:pt x="0" y="632399"/>
                            </a:cubicBezTo>
                            <a:cubicBezTo>
                              <a:pt x="-1960" y="472681"/>
                              <a:pt x="8323" y="29583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D41C0B1-A2B3-4698-A072-0374A9B09E25}"/>
                </a:ext>
              </a:extLst>
            </p:cNvPr>
            <p:cNvGrpSpPr/>
            <p:nvPr/>
          </p:nvGrpSpPr>
          <p:grpSpPr>
            <a:xfrm>
              <a:off x="6644933" y="2798284"/>
              <a:ext cx="1840698" cy="3084723"/>
              <a:chOff x="1133856" y="2456761"/>
              <a:chExt cx="2578828" cy="308472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D0B881-EC6C-4CFF-9443-0AC289399172}"/>
                  </a:ext>
                </a:extLst>
              </p:cNvPr>
              <p:cNvSpPr/>
              <p:nvPr/>
            </p:nvSpPr>
            <p:spPr>
              <a:xfrm>
                <a:off x="1133856" y="2843784"/>
                <a:ext cx="2578828" cy="2697700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40000"/>
                    <a:lumOff val="60000"/>
                    <a:alpha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017520"/>
                          <a:gd name="connsiteY0" fmla="*/ 0 h 2258568"/>
                          <a:gd name="connsiteX1" fmla="*/ 573329 w 3017520"/>
                          <a:gd name="connsiteY1" fmla="*/ 0 h 2258568"/>
                          <a:gd name="connsiteX2" fmla="*/ 1086307 w 3017520"/>
                          <a:gd name="connsiteY2" fmla="*/ 0 h 2258568"/>
                          <a:gd name="connsiteX3" fmla="*/ 1750162 w 3017520"/>
                          <a:gd name="connsiteY3" fmla="*/ 0 h 2258568"/>
                          <a:gd name="connsiteX4" fmla="*/ 2323490 w 3017520"/>
                          <a:gd name="connsiteY4" fmla="*/ 0 h 2258568"/>
                          <a:gd name="connsiteX5" fmla="*/ 3017520 w 3017520"/>
                          <a:gd name="connsiteY5" fmla="*/ 0 h 2258568"/>
                          <a:gd name="connsiteX6" fmla="*/ 3017520 w 3017520"/>
                          <a:gd name="connsiteY6" fmla="*/ 609813 h 2258568"/>
                          <a:gd name="connsiteX7" fmla="*/ 3017520 w 3017520"/>
                          <a:gd name="connsiteY7" fmla="*/ 1174455 h 2258568"/>
                          <a:gd name="connsiteX8" fmla="*/ 3017520 w 3017520"/>
                          <a:gd name="connsiteY8" fmla="*/ 1739097 h 2258568"/>
                          <a:gd name="connsiteX9" fmla="*/ 3017520 w 3017520"/>
                          <a:gd name="connsiteY9" fmla="*/ 2258568 h 2258568"/>
                          <a:gd name="connsiteX10" fmla="*/ 2474366 w 3017520"/>
                          <a:gd name="connsiteY10" fmla="*/ 2258568 h 2258568"/>
                          <a:gd name="connsiteX11" fmla="*/ 1870862 w 3017520"/>
                          <a:gd name="connsiteY11" fmla="*/ 2258568 h 2258568"/>
                          <a:gd name="connsiteX12" fmla="*/ 1297534 w 3017520"/>
                          <a:gd name="connsiteY12" fmla="*/ 2258568 h 2258568"/>
                          <a:gd name="connsiteX13" fmla="*/ 633679 w 3017520"/>
                          <a:gd name="connsiteY13" fmla="*/ 2258568 h 2258568"/>
                          <a:gd name="connsiteX14" fmla="*/ 0 w 3017520"/>
                          <a:gd name="connsiteY14" fmla="*/ 2258568 h 2258568"/>
                          <a:gd name="connsiteX15" fmla="*/ 0 w 3017520"/>
                          <a:gd name="connsiteY15" fmla="*/ 1739097 h 2258568"/>
                          <a:gd name="connsiteX16" fmla="*/ 0 w 3017520"/>
                          <a:gd name="connsiteY16" fmla="*/ 1174455 h 2258568"/>
                          <a:gd name="connsiteX17" fmla="*/ 0 w 3017520"/>
                          <a:gd name="connsiteY17" fmla="*/ 632399 h 2258568"/>
                          <a:gd name="connsiteX18" fmla="*/ 0 w 3017520"/>
                          <a:gd name="connsiteY18" fmla="*/ 0 h 22585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017520" h="2258568" extrusionOk="0">
                            <a:moveTo>
                              <a:pt x="0" y="0"/>
                            </a:moveTo>
                            <a:cubicBezTo>
                              <a:pt x="177487" y="-4302"/>
                              <a:pt x="287499" y="4997"/>
                              <a:pt x="573329" y="0"/>
                            </a:cubicBezTo>
                            <a:cubicBezTo>
                              <a:pt x="859159" y="-4997"/>
                              <a:pt x="843735" y="19030"/>
                              <a:pt x="1086307" y="0"/>
                            </a:cubicBezTo>
                            <a:cubicBezTo>
                              <a:pt x="1328879" y="-19030"/>
                              <a:pt x="1608247" y="-27242"/>
                              <a:pt x="1750162" y="0"/>
                            </a:cubicBezTo>
                            <a:cubicBezTo>
                              <a:pt x="1892077" y="27242"/>
                              <a:pt x="2040835" y="-2754"/>
                              <a:pt x="2323490" y="0"/>
                            </a:cubicBezTo>
                            <a:cubicBezTo>
                              <a:pt x="2606145" y="2754"/>
                              <a:pt x="2777975" y="28737"/>
                              <a:pt x="3017520" y="0"/>
                            </a:cubicBezTo>
                            <a:cubicBezTo>
                              <a:pt x="3022089" y="208195"/>
                              <a:pt x="3039309" y="486872"/>
                              <a:pt x="3017520" y="609813"/>
                            </a:cubicBezTo>
                            <a:cubicBezTo>
                              <a:pt x="2995731" y="732754"/>
                              <a:pt x="3003631" y="998610"/>
                              <a:pt x="3017520" y="1174455"/>
                            </a:cubicBezTo>
                            <a:cubicBezTo>
                              <a:pt x="3031409" y="1350300"/>
                              <a:pt x="3003139" y="1608479"/>
                              <a:pt x="3017520" y="1739097"/>
                            </a:cubicBezTo>
                            <a:cubicBezTo>
                              <a:pt x="3031901" y="1869715"/>
                              <a:pt x="3030557" y="2064831"/>
                              <a:pt x="3017520" y="2258568"/>
                            </a:cubicBezTo>
                            <a:cubicBezTo>
                              <a:pt x="2900062" y="2275927"/>
                              <a:pt x="2624677" y="2270880"/>
                              <a:pt x="2474366" y="2258568"/>
                            </a:cubicBezTo>
                            <a:cubicBezTo>
                              <a:pt x="2324055" y="2246256"/>
                              <a:pt x="2107159" y="2240180"/>
                              <a:pt x="1870862" y="2258568"/>
                            </a:cubicBezTo>
                            <a:cubicBezTo>
                              <a:pt x="1634565" y="2276956"/>
                              <a:pt x="1467833" y="2264847"/>
                              <a:pt x="1297534" y="2258568"/>
                            </a:cubicBezTo>
                            <a:cubicBezTo>
                              <a:pt x="1127235" y="2252289"/>
                              <a:pt x="935262" y="2283464"/>
                              <a:pt x="633679" y="2258568"/>
                            </a:cubicBezTo>
                            <a:cubicBezTo>
                              <a:pt x="332097" y="2233672"/>
                              <a:pt x="244890" y="2259048"/>
                              <a:pt x="0" y="2258568"/>
                            </a:cubicBezTo>
                            <a:cubicBezTo>
                              <a:pt x="12716" y="2067836"/>
                              <a:pt x="3120" y="1955679"/>
                              <a:pt x="0" y="1739097"/>
                            </a:cubicBezTo>
                            <a:cubicBezTo>
                              <a:pt x="-3120" y="1522515"/>
                              <a:pt x="8464" y="1410162"/>
                              <a:pt x="0" y="1174455"/>
                            </a:cubicBezTo>
                            <a:cubicBezTo>
                              <a:pt x="-8464" y="938748"/>
                              <a:pt x="1960" y="792117"/>
                              <a:pt x="0" y="632399"/>
                            </a:cubicBezTo>
                            <a:cubicBezTo>
                              <a:pt x="-1960" y="472681"/>
                              <a:pt x="8323" y="29583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F76EBD-9111-4857-AC4D-520D2CA28209}"/>
                  </a:ext>
                </a:extLst>
              </p:cNvPr>
              <p:cNvSpPr txBox="1"/>
              <p:nvPr/>
            </p:nvSpPr>
            <p:spPr>
              <a:xfrm>
                <a:off x="1134737" y="2456761"/>
                <a:ext cx="2577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/>
                  <a:t>2025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59B9667-B2EC-4471-AD1F-BAEFDAE3DD1D}"/>
                </a:ext>
              </a:extLst>
            </p:cNvPr>
            <p:cNvGrpSpPr/>
            <p:nvPr/>
          </p:nvGrpSpPr>
          <p:grpSpPr>
            <a:xfrm>
              <a:off x="8485631" y="2798284"/>
              <a:ext cx="1840698" cy="3084723"/>
              <a:chOff x="1133856" y="2456761"/>
              <a:chExt cx="2578828" cy="308472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75DC3F4-F5CF-458C-9605-9C22F94A0A8B}"/>
                  </a:ext>
                </a:extLst>
              </p:cNvPr>
              <p:cNvSpPr/>
              <p:nvPr/>
            </p:nvSpPr>
            <p:spPr>
              <a:xfrm>
                <a:off x="1133856" y="2843784"/>
                <a:ext cx="2578828" cy="2697700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40000"/>
                    <a:lumOff val="60000"/>
                    <a:alpha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017520"/>
                          <a:gd name="connsiteY0" fmla="*/ 0 h 2258568"/>
                          <a:gd name="connsiteX1" fmla="*/ 573329 w 3017520"/>
                          <a:gd name="connsiteY1" fmla="*/ 0 h 2258568"/>
                          <a:gd name="connsiteX2" fmla="*/ 1086307 w 3017520"/>
                          <a:gd name="connsiteY2" fmla="*/ 0 h 2258568"/>
                          <a:gd name="connsiteX3" fmla="*/ 1750162 w 3017520"/>
                          <a:gd name="connsiteY3" fmla="*/ 0 h 2258568"/>
                          <a:gd name="connsiteX4" fmla="*/ 2323490 w 3017520"/>
                          <a:gd name="connsiteY4" fmla="*/ 0 h 2258568"/>
                          <a:gd name="connsiteX5" fmla="*/ 3017520 w 3017520"/>
                          <a:gd name="connsiteY5" fmla="*/ 0 h 2258568"/>
                          <a:gd name="connsiteX6" fmla="*/ 3017520 w 3017520"/>
                          <a:gd name="connsiteY6" fmla="*/ 609813 h 2258568"/>
                          <a:gd name="connsiteX7" fmla="*/ 3017520 w 3017520"/>
                          <a:gd name="connsiteY7" fmla="*/ 1174455 h 2258568"/>
                          <a:gd name="connsiteX8" fmla="*/ 3017520 w 3017520"/>
                          <a:gd name="connsiteY8" fmla="*/ 1739097 h 2258568"/>
                          <a:gd name="connsiteX9" fmla="*/ 3017520 w 3017520"/>
                          <a:gd name="connsiteY9" fmla="*/ 2258568 h 2258568"/>
                          <a:gd name="connsiteX10" fmla="*/ 2474366 w 3017520"/>
                          <a:gd name="connsiteY10" fmla="*/ 2258568 h 2258568"/>
                          <a:gd name="connsiteX11" fmla="*/ 1870862 w 3017520"/>
                          <a:gd name="connsiteY11" fmla="*/ 2258568 h 2258568"/>
                          <a:gd name="connsiteX12" fmla="*/ 1297534 w 3017520"/>
                          <a:gd name="connsiteY12" fmla="*/ 2258568 h 2258568"/>
                          <a:gd name="connsiteX13" fmla="*/ 633679 w 3017520"/>
                          <a:gd name="connsiteY13" fmla="*/ 2258568 h 2258568"/>
                          <a:gd name="connsiteX14" fmla="*/ 0 w 3017520"/>
                          <a:gd name="connsiteY14" fmla="*/ 2258568 h 2258568"/>
                          <a:gd name="connsiteX15" fmla="*/ 0 w 3017520"/>
                          <a:gd name="connsiteY15" fmla="*/ 1739097 h 2258568"/>
                          <a:gd name="connsiteX16" fmla="*/ 0 w 3017520"/>
                          <a:gd name="connsiteY16" fmla="*/ 1174455 h 2258568"/>
                          <a:gd name="connsiteX17" fmla="*/ 0 w 3017520"/>
                          <a:gd name="connsiteY17" fmla="*/ 632399 h 2258568"/>
                          <a:gd name="connsiteX18" fmla="*/ 0 w 3017520"/>
                          <a:gd name="connsiteY18" fmla="*/ 0 h 22585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017520" h="2258568" extrusionOk="0">
                            <a:moveTo>
                              <a:pt x="0" y="0"/>
                            </a:moveTo>
                            <a:cubicBezTo>
                              <a:pt x="177487" y="-4302"/>
                              <a:pt x="287499" y="4997"/>
                              <a:pt x="573329" y="0"/>
                            </a:cubicBezTo>
                            <a:cubicBezTo>
                              <a:pt x="859159" y="-4997"/>
                              <a:pt x="843735" y="19030"/>
                              <a:pt x="1086307" y="0"/>
                            </a:cubicBezTo>
                            <a:cubicBezTo>
                              <a:pt x="1328879" y="-19030"/>
                              <a:pt x="1608247" y="-27242"/>
                              <a:pt x="1750162" y="0"/>
                            </a:cubicBezTo>
                            <a:cubicBezTo>
                              <a:pt x="1892077" y="27242"/>
                              <a:pt x="2040835" y="-2754"/>
                              <a:pt x="2323490" y="0"/>
                            </a:cubicBezTo>
                            <a:cubicBezTo>
                              <a:pt x="2606145" y="2754"/>
                              <a:pt x="2777975" y="28737"/>
                              <a:pt x="3017520" y="0"/>
                            </a:cubicBezTo>
                            <a:cubicBezTo>
                              <a:pt x="3022089" y="208195"/>
                              <a:pt x="3039309" y="486872"/>
                              <a:pt x="3017520" y="609813"/>
                            </a:cubicBezTo>
                            <a:cubicBezTo>
                              <a:pt x="2995731" y="732754"/>
                              <a:pt x="3003631" y="998610"/>
                              <a:pt x="3017520" y="1174455"/>
                            </a:cubicBezTo>
                            <a:cubicBezTo>
                              <a:pt x="3031409" y="1350300"/>
                              <a:pt x="3003139" y="1608479"/>
                              <a:pt x="3017520" y="1739097"/>
                            </a:cubicBezTo>
                            <a:cubicBezTo>
                              <a:pt x="3031901" y="1869715"/>
                              <a:pt x="3030557" y="2064831"/>
                              <a:pt x="3017520" y="2258568"/>
                            </a:cubicBezTo>
                            <a:cubicBezTo>
                              <a:pt x="2900062" y="2275927"/>
                              <a:pt x="2624677" y="2270880"/>
                              <a:pt x="2474366" y="2258568"/>
                            </a:cubicBezTo>
                            <a:cubicBezTo>
                              <a:pt x="2324055" y="2246256"/>
                              <a:pt x="2107159" y="2240180"/>
                              <a:pt x="1870862" y="2258568"/>
                            </a:cubicBezTo>
                            <a:cubicBezTo>
                              <a:pt x="1634565" y="2276956"/>
                              <a:pt x="1467833" y="2264847"/>
                              <a:pt x="1297534" y="2258568"/>
                            </a:cubicBezTo>
                            <a:cubicBezTo>
                              <a:pt x="1127235" y="2252289"/>
                              <a:pt x="935262" y="2283464"/>
                              <a:pt x="633679" y="2258568"/>
                            </a:cubicBezTo>
                            <a:cubicBezTo>
                              <a:pt x="332097" y="2233672"/>
                              <a:pt x="244890" y="2259048"/>
                              <a:pt x="0" y="2258568"/>
                            </a:cubicBezTo>
                            <a:cubicBezTo>
                              <a:pt x="12716" y="2067836"/>
                              <a:pt x="3120" y="1955679"/>
                              <a:pt x="0" y="1739097"/>
                            </a:cubicBezTo>
                            <a:cubicBezTo>
                              <a:pt x="-3120" y="1522515"/>
                              <a:pt x="8464" y="1410162"/>
                              <a:pt x="0" y="1174455"/>
                            </a:cubicBezTo>
                            <a:cubicBezTo>
                              <a:pt x="-8464" y="938748"/>
                              <a:pt x="1960" y="792117"/>
                              <a:pt x="0" y="632399"/>
                            </a:cubicBezTo>
                            <a:cubicBezTo>
                              <a:pt x="-1960" y="472681"/>
                              <a:pt x="8323" y="29583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CEECAC-E2BE-4154-9610-F802642464CE}"/>
                  </a:ext>
                </a:extLst>
              </p:cNvPr>
              <p:cNvSpPr txBox="1"/>
              <p:nvPr/>
            </p:nvSpPr>
            <p:spPr>
              <a:xfrm>
                <a:off x="1134737" y="2456761"/>
                <a:ext cx="2577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/>
                  <a:t>2026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9A52A71-E505-4326-B3D8-DAB4339A2D58}"/>
                </a:ext>
              </a:extLst>
            </p:cNvPr>
            <p:cNvGrpSpPr/>
            <p:nvPr/>
          </p:nvGrpSpPr>
          <p:grpSpPr>
            <a:xfrm>
              <a:off x="10326329" y="2798284"/>
              <a:ext cx="1840698" cy="3084723"/>
              <a:chOff x="1133856" y="2456761"/>
              <a:chExt cx="2578828" cy="308472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10E419F-E26D-4FDE-A2BC-D8F7F8D89C82}"/>
                  </a:ext>
                </a:extLst>
              </p:cNvPr>
              <p:cNvSpPr/>
              <p:nvPr/>
            </p:nvSpPr>
            <p:spPr>
              <a:xfrm>
                <a:off x="1133856" y="2843784"/>
                <a:ext cx="2578828" cy="2697700"/>
              </a:xfrm>
              <a:prstGeom prst="rect">
                <a:avLst/>
              </a:prstGeom>
              <a:noFill/>
              <a:ln w="25400">
                <a:solidFill>
                  <a:schemeClr val="tx2">
                    <a:lumMod val="40000"/>
                    <a:lumOff val="60000"/>
                    <a:alpha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3017520"/>
                          <a:gd name="connsiteY0" fmla="*/ 0 h 2258568"/>
                          <a:gd name="connsiteX1" fmla="*/ 573329 w 3017520"/>
                          <a:gd name="connsiteY1" fmla="*/ 0 h 2258568"/>
                          <a:gd name="connsiteX2" fmla="*/ 1086307 w 3017520"/>
                          <a:gd name="connsiteY2" fmla="*/ 0 h 2258568"/>
                          <a:gd name="connsiteX3" fmla="*/ 1750162 w 3017520"/>
                          <a:gd name="connsiteY3" fmla="*/ 0 h 2258568"/>
                          <a:gd name="connsiteX4" fmla="*/ 2323490 w 3017520"/>
                          <a:gd name="connsiteY4" fmla="*/ 0 h 2258568"/>
                          <a:gd name="connsiteX5" fmla="*/ 3017520 w 3017520"/>
                          <a:gd name="connsiteY5" fmla="*/ 0 h 2258568"/>
                          <a:gd name="connsiteX6" fmla="*/ 3017520 w 3017520"/>
                          <a:gd name="connsiteY6" fmla="*/ 609813 h 2258568"/>
                          <a:gd name="connsiteX7" fmla="*/ 3017520 w 3017520"/>
                          <a:gd name="connsiteY7" fmla="*/ 1174455 h 2258568"/>
                          <a:gd name="connsiteX8" fmla="*/ 3017520 w 3017520"/>
                          <a:gd name="connsiteY8" fmla="*/ 1739097 h 2258568"/>
                          <a:gd name="connsiteX9" fmla="*/ 3017520 w 3017520"/>
                          <a:gd name="connsiteY9" fmla="*/ 2258568 h 2258568"/>
                          <a:gd name="connsiteX10" fmla="*/ 2474366 w 3017520"/>
                          <a:gd name="connsiteY10" fmla="*/ 2258568 h 2258568"/>
                          <a:gd name="connsiteX11" fmla="*/ 1870862 w 3017520"/>
                          <a:gd name="connsiteY11" fmla="*/ 2258568 h 2258568"/>
                          <a:gd name="connsiteX12" fmla="*/ 1297534 w 3017520"/>
                          <a:gd name="connsiteY12" fmla="*/ 2258568 h 2258568"/>
                          <a:gd name="connsiteX13" fmla="*/ 633679 w 3017520"/>
                          <a:gd name="connsiteY13" fmla="*/ 2258568 h 2258568"/>
                          <a:gd name="connsiteX14" fmla="*/ 0 w 3017520"/>
                          <a:gd name="connsiteY14" fmla="*/ 2258568 h 2258568"/>
                          <a:gd name="connsiteX15" fmla="*/ 0 w 3017520"/>
                          <a:gd name="connsiteY15" fmla="*/ 1739097 h 2258568"/>
                          <a:gd name="connsiteX16" fmla="*/ 0 w 3017520"/>
                          <a:gd name="connsiteY16" fmla="*/ 1174455 h 2258568"/>
                          <a:gd name="connsiteX17" fmla="*/ 0 w 3017520"/>
                          <a:gd name="connsiteY17" fmla="*/ 632399 h 2258568"/>
                          <a:gd name="connsiteX18" fmla="*/ 0 w 3017520"/>
                          <a:gd name="connsiteY18" fmla="*/ 0 h 22585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017520" h="2258568" extrusionOk="0">
                            <a:moveTo>
                              <a:pt x="0" y="0"/>
                            </a:moveTo>
                            <a:cubicBezTo>
                              <a:pt x="177487" y="-4302"/>
                              <a:pt x="287499" y="4997"/>
                              <a:pt x="573329" y="0"/>
                            </a:cubicBezTo>
                            <a:cubicBezTo>
                              <a:pt x="859159" y="-4997"/>
                              <a:pt x="843735" y="19030"/>
                              <a:pt x="1086307" y="0"/>
                            </a:cubicBezTo>
                            <a:cubicBezTo>
                              <a:pt x="1328879" y="-19030"/>
                              <a:pt x="1608247" y="-27242"/>
                              <a:pt x="1750162" y="0"/>
                            </a:cubicBezTo>
                            <a:cubicBezTo>
                              <a:pt x="1892077" y="27242"/>
                              <a:pt x="2040835" y="-2754"/>
                              <a:pt x="2323490" y="0"/>
                            </a:cubicBezTo>
                            <a:cubicBezTo>
                              <a:pt x="2606145" y="2754"/>
                              <a:pt x="2777975" y="28737"/>
                              <a:pt x="3017520" y="0"/>
                            </a:cubicBezTo>
                            <a:cubicBezTo>
                              <a:pt x="3022089" y="208195"/>
                              <a:pt x="3039309" y="486872"/>
                              <a:pt x="3017520" y="609813"/>
                            </a:cubicBezTo>
                            <a:cubicBezTo>
                              <a:pt x="2995731" y="732754"/>
                              <a:pt x="3003631" y="998610"/>
                              <a:pt x="3017520" y="1174455"/>
                            </a:cubicBezTo>
                            <a:cubicBezTo>
                              <a:pt x="3031409" y="1350300"/>
                              <a:pt x="3003139" y="1608479"/>
                              <a:pt x="3017520" y="1739097"/>
                            </a:cubicBezTo>
                            <a:cubicBezTo>
                              <a:pt x="3031901" y="1869715"/>
                              <a:pt x="3030557" y="2064831"/>
                              <a:pt x="3017520" y="2258568"/>
                            </a:cubicBezTo>
                            <a:cubicBezTo>
                              <a:pt x="2900062" y="2275927"/>
                              <a:pt x="2624677" y="2270880"/>
                              <a:pt x="2474366" y="2258568"/>
                            </a:cubicBezTo>
                            <a:cubicBezTo>
                              <a:pt x="2324055" y="2246256"/>
                              <a:pt x="2107159" y="2240180"/>
                              <a:pt x="1870862" y="2258568"/>
                            </a:cubicBezTo>
                            <a:cubicBezTo>
                              <a:pt x="1634565" y="2276956"/>
                              <a:pt x="1467833" y="2264847"/>
                              <a:pt x="1297534" y="2258568"/>
                            </a:cubicBezTo>
                            <a:cubicBezTo>
                              <a:pt x="1127235" y="2252289"/>
                              <a:pt x="935262" y="2283464"/>
                              <a:pt x="633679" y="2258568"/>
                            </a:cubicBezTo>
                            <a:cubicBezTo>
                              <a:pt x="332097" y="2233672"/>
                              <a:pt x="244890" y="2259048"/>
                              <a:pt x="0" y="2258568"/>
                            </a:cubicBezTo>
                            <a:cubicBezTo>
                              <a:pt x="12716" y="2067836"/>
                              <a:pt x="3120" y="1955679"/>
                              <a:pt x="0" y="1739097"/>
                            </a:cubicBezTo>
                            <a:cubicBezTo>
                              <a:pt x="-3120" y="1522515"/>
                              <a:pt x="8464" y="1410162"/>
                              <a:pt x="0" y="1174455"/>
                            </a:cubicBezTo>
                            <a:cubicBezTo>
                              <a:pt x="-8464" y="938748"/>
                              <a:pt x="1960" y="792117"/>
                              <a:pt x="0" y="632399"/>
                            </a:cubicBezTo>
                            <a:cubicBezTo>
                              <a:pt x="-1960" y="472681"/>
                              <a:pt x="8323" y="29583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F156E8-C691-44B7-9262-200AAD8076C0}"/>
                  </a:ext>
                </a:extLst>
              </p:cNvPr>
              <p:cNvSpPr txBox="1"/>
              <p:nvPr/>
            </p:nvSpPr>
            <p:spPr>
              <a:xfrm>
                <a:off x="1134737" y="2456761"/>
                <a:ext cx="2577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dirty="0"/>
                  <a:t>.</a:t>
                </a: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E242A2-B75A-4EE5-877B-78F5D4373F2E}"/>
                </a:ext>
              </a:extLst>
            </p:cNvPr>
            <p:cNvSpPr/>
            <p:nvPr/>
          </p:nvSpPr>
          <p:spPr>
            <a:xfrm>
              <a:off x="11112601" y="3079481"/>
              <a:ext cx="1079400" cy="284759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10000"/>
                  </a:schemeClr>
                </a:gs>
                <a:gs pos="22000">
                  <a:schemeClr val="bg1">
                    <a:alpha val="50000"/>
                  </a:schemeClr>
                </a:gs>
                <a:gs pos="36000">
                  <a:schemeClr val="bg1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022299A-B5C3-4BAA-B437-21D2BF4F9EFD}"/>
              </a:ext>
            </a:extLst>
          </p:cNvPr>
          <p:cNvSpPr txBox="1"/>
          <p:nvPr/>
        </p:nvSpPr>
        <p:spPr>
          <a:xfrm>
            <a:off x="770656" y="2771371"/>
            <a:ext cx="379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ORE 2021-2024 (current FWC)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051A49-81B7-4131-A530-053FEC61C367}"/>
              </a:ext>
            </a:extLst>
          </p:cNvPr>
          <p:cNvSpPr txBox="1"/>
          <p:nvPr/>
        </p:nvSpPr>
        <p:spPr>
          <a:xfrm>
            <a:off x="4659293" y="2682471"/>
            <a:ext cx="3930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tx2">
                    <a:lumMod val="75000"/>
                  </a:schemeClr>
                </a:solidFill>
              </a:rPr>
              <a:t>ORE 2024-20226 </a:t>
            </a:r>
            <a:br>
              <a:rPr lang="en-IE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IE" sz="1400" dirty="0">
                <a:solidFill>
                  <a:schemeClr val="tx2">
                    <a:lumMod val="75000"/>
                  </a:schemeClr>
                </a:solidFill>
              </a:rPr>
              <a:t>(new FWC business as usual)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87B37B-EC11-4D98-9163-4747A2C616E9}"/>
              </a:ext>
            </a:extLst>
          </p:cNvPr>
          <p:cNvSpPr txBox="1"/>
          <p:nvPr/>
        </p:nvSpPr>
        <p:spPr>
          <a:xfrm>
            <a:off x="2604182" y="3561269"/>
            <a:ext cx="5186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Development of a </a:t>
            </a:r>
            <a:r>
              <a:rPr lang="en-IE" sz="1400" b="1" dirty="0">
                <a:solidFill>
                  <a:schemeClr val="bg1"/>
                </a:solidFill>
              </a:rPr>
              <a:t>OSS publishing solution </a:t>
            </a:r>
            <a:r>
              <a:rPr lang="en-IE" sz="1400" dirty="0">
                <a:solidFill>
                  <a:schemeClr val="bg1"/>
                </a:solidFill>
              </a:rPr>
              <a:t>(tech autonomy)</a:t>
            </a:r>
            <a:br>
              <a:rPr lang="en-IE" sz="1400" dirty="0">
                <a:solidFill>
                  <a:schemeClr val="bg1"/>
                </a:solidFill>
              </a:rPr>
            </a:br>
            <a:r>
              <a:rPr lang="en-IE" sz="1400" dirty="0">
                <a:solidFill>
                  <a:schemeClr val="bg1"/>
                </a:solidFill>
              </a:rPr>
              <a:t>HE action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D8397B-572F-4004-8911-2259B5A2D85A}"/>
              </a:ext>
            </a:extLst>
          </p:cNvPr>
          <p:cNvSpPr txBox="1"/>
          <p:nvPr/>
        </p:nvSpPr>
        <p:spPr>
          <a:xfrm>
            <a:off x="8398590" y="3568035"/>
            <a:ext cx="341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case of ORE will not expand beyond EC</a:t>
            </a:r>
            <a:r>
              <a:rPr lang="en-I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E" sz="1200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t</a:t>
            </a:r>
            <a:r>
              <a:rPr lang="en-IE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 OSS solution will be used by the EC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B9C820-815C-49BD-9317-B72C98922310}"/>
              </a:ext>
            </a:extLst>
          </p:cNvPr>
          <p:cNvSpPr txBox="1"/>
          <p:nvPr/>
        </p:nvSpPr>
        <p:spPr>
          <a:xfrm>
            <a:off x="1342155" y="4416021"/>
            <a:ext cx="644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>
                <a:solidFill>
                  <a:schemeClr val="bg1"/>
                </a:solidFill>
              </a:rPr>
              <a:t>Case studies / Liaise with funders &amp; institutions/ Legal, organizational financial implementation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9D5D63-6A1A-4750-80D2-2EB7B59AF493}"/>
              </a:ext>
            </a:extLst>
          </p:cNvPr>
          <p:cNvSpPr/>
          <p:nvPr/>
        </p:nvSpPr>
        <p:spPr>
          <a:xfrm>
            <a:off x="8408737" y="4365029"/>
            <a:ext cx="3144620" cy="578080"/>
          </a:xfrm>
          <a:prstGeom prst="rect">
            <a:avLst/>
          </a:prstGeom>
          <a:gradFill>
            <a:gsLst>
              <a:gs pos="0">
                <a:schemeClr val="bg1">
                  <a:alpha val="47000"/>
                </a:schemeClr>
              </a:gs>
              <a:gs pos="5000">
                <a:srgbClr val="0A3CDC">
                  <a:alpha val="20000"/>
                </a:srgbClr>
              </a:gs>
              <a:gs pos="13000">
                <a:srgbClr val="0A3CDC">
                  <a:alpha val="60000"/>
                </a:srgbClr>
              </a:gs>
              <a:gs pos="27000">
                <a:srgbClr val="0A3CD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80A543-06E3-4837-92DC-60C440D88A9F}"/>
              </a:ext>
            </a:extLst>
          </p:cNvPr>
          <p:cNvSpPr txBox="1"/>
          <p:nvPr/>
        </p:nvSpPr>
        <p:spPr>
          <a:xfrm>
            <a:off x="8322390" y="4415722"/>
            <a:ext cx="331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dirty="0">
                <a:solidFill>
                  <a:schemeClr val="bg1"/>
                </a:solidFill>
              </a:rPr>
              <a:t>ORE as the ERA publishing platform</a:t>
            </a:r>
            <a:br>
              <a:rPr lang="en-IE" sz="1400" b="1" dirty="0">
                <a:solidFill>
                  <a:schemeClr val="bg1"/>
                </a:solidFill>
              </a:rPr>
            </a:br>
            <a:r>
              <a:rPr lang="en-IE" sz="1400" dirty="0">
                <a:solidFill>
                  <a:schemeClr val="bg1"/>
                </a:solidFill>
              </a:rPr>
              <a:t>multi funder / shared / transparent</a:t>
            </a:r>
          </a:p>
        </p:txBody>
      </p:sp>
    </p:spTree>
    <p:extLst>
      <p:ext uri="{BB962C8B-B14F-4D97-AF65-F5344CB8AC3E}">
        <p14:creationId xmlns:p14="http://schemas.microsoft.com/office/powerpoint/2010/main" val="2622743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130" y="0"/>
            <a:ext cx="10390796" cy="936625"/>
          </a:xfrm>
        </p:spPr>
        <p:txBody>
          <a:bodyPr/>
          <a:lstStyle/>
          <a:p>
            <a:r>
              <a:rPr lang="en-IE" sz="3600" dirty="0"/>
              <a:t>Why </a:t>
            </a:r>
            <a:r>
              <a:rPr lang="en-GB" sz="3600" dirty="0">
                <a:solidFill>
                  <a:srgbClr val="004494"/>
                </a:solidFill>
              </a:rPr>
              <a:t>promote citizen and societal engagement?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130" y="1352035"/>
            <a:ext cx="10815071" cy="5137438"/>
          </a:xfrm>
        </p:spPr>
        <p:txBody>
          <a:bodyPr/>
          <a:lstStyle/>
          <a:p>
            <a:pPr marL="266700" indent="-266700">
              <a:spcAft>
                <a:spcPts val="600"/>
              </a:spcAft>
            </a:pPr>
            <a:r>
              <a:rPr lang="en-GB" dirty="0"/>
              <a:t>Contributes to </a:t>
            </a:r>
            <a:r>
              <a:rPr lang="en-GB" b="1" dirty="0">
                <a:solidFill>
                  <a:srgbClr val="0070C0"/>
                </a:solidFill>
              </a:rPr>
              <a:t>excellence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  <a:p>
            <a:pPr marL="723900" lvl="1" indent="-266700"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rgbClr val="002060"/>
                </a:solidFill>
              </a:rPr>
              <a:t>Enlarges the scope of R&amp;I and the quality and quantity of data collected, discussed and analysed</a:t>
            </a:r>
          </a:p>
          <a:p>
            <a:pPr marL="723900" lvl="1" indent="-266700"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rgbClr val="002060"/>
                </a:solidFill>
              </a:rPr>
              <a:t>Increases the robustness of the outcomes </a:t>
            </a:r>
          </a:p>
          <a:p>
            <a:pPr marL="723900" lvl="1" indent="-266700"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rgbClr val="002060"/>
                </a:solidFill>
              </a:rPr>
              <a:t>Enables innovative and creative approaches</a:t>
            </a:r>
          </a:p>
          <a:p>
            <a:pPr marL="723900" lvl="1" indent="-266700"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rgbClr val="002060"/>
                </a:solidFill>
              </a:rPr>
              <a:t>Leverages collective intelligence (often excluded from contributing to R&amp;I)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dirty="0"/>
              <a:t>Contributes to </a:t>
            </a:r>
            <a:r>
              <a:rPr lang="en-GB" b="1" dirty="0">
                <a:solidFill>
                  <a:srgbClr val="FF9900"/>
                </a:solidFill>
              </a:rPr>
              <a:t>effectiveness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Aligns outcomes with the needs, values and expectations of society, ensuring greater relevance and uptake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Reduces time-to-market of innovative products and services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</a:rPr>
              <a:t>Triggers behavioural changes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dirty="0"/>
              <a:t>Contributes to </a:t>
            </a:r>
            <a:r>
              <a:rPr lang="en-GB" b="1" dirty="0">
                <a:solidFill>
                  <a:srgbClr val="00B050"/>
                </a:solidFill>
              </a:rPr>
              <a:t>trust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b="1" dirty="0">
                <a:solidFill>
                  <a:srgbClr val="00B050"/>
                </a:solidFill>
              </a:rPr>
              <a:t>of society in science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rgbClr val="006600"/>
                </a:solidFill>
              </a:rPr>
              <a:t>Increases openness, transparency, and ‘co-ownership’ of society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6600"/>
                </a:solidFill>
              </a:rPr>
              <a:t>Often leads to more inclusive outcomes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6600"/>
                </a:solidFill>
              </a:rPr>
              <a:t>Encourages mutual learning between science and society</a:t>
            </a:r>
          </a:p>
        </p:txBody>
      </p:sp>
    </p:spTree>
    <p:extLst>
      <p:ext uri="{BB962C8B-B14F-4D97-AF65-F5344CB8AC3E}">
        <p14:creationId xmlns:p14="http://schemas.microsoft.com/office/powerpoint/2010/main" val="3805533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618" y="279427"/>
            <a:ext cx="10515600" cy="782357"/>
          </a:xfrm>
        </p:spPr>
        <p:txBody>
          <a:bodyPr/>
          <a:lstStyle/>
          <a:p>
            <a:r>
              <a:rPr lang="en-IE" sz="3600" dirty="0"/>
              <a:t>Mutual Learning Exercise: policy initiative on Citizen Science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20618" y="2899471"/>
            <a:ext cx="67077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4494"/>
                </a:solidFill>
              </a:rPr>
              <a:t>CS MLE Topics:</a:t>
            </a:r>
            <a:endParaRPr lang="en-US" b="1" dirty="0">
              <a:solidFill>
                <a:srgbClr val="004494"/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Introduction and overview on citizen science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Ensuring good practices and </a:t>
            </a:r>
            <a:r>
              <a:rPr lang="en-US" sz="2000" b="1" dirty="0">
                <a:solidFill>
                  <a:schemeClr val="accent4"/>
                </a:solidFill>
              </a:rPr>
              <a:t>impacts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Maximizing the relevance and excellence of citizen science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Enabling environments and sustaining citizen science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Scaling up citizen science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0618" y="1302641"/>
            <a:ext cx="10132046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b="1" dirty="0">
                <a:solidFill>
                  <a:schemeClr val="accent4"/>
                </a:solidFill>
              </a:rPr>
              <a:t>MLE on Citizen Science (CS) </a:t>
            </a:r>
            <a:r>
              <a:rPr lang="en-GB" dirty="0"/>
              <a:t>proposed from MSs to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accent4"/>
                </a:solidFill>
              </a:rPr>
              <a:t>strengthen their CS national policies and initiative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rgbClr val="024EA2"/>
                </a:solidFill>
              </a:rPr>
              <a:t>by </a:t>
            </a:r>
            <a:r>
              <a:rPr lang="en-GB" dirty="0">
                <a:solidFill>
                  <a:srgbClr val="024EA2"/>
                </a:solidFill>
              </a:rPr>
              <a:t>exchanging lesson learnt and </a:t>
            </a:r>
            <a:r>
              <a:rPr lang="en-US" dirty="0">
                <a:solidFill>
                  <a:srgbClr val="024EA2"/>
                </a:solidFill>
              </a:rPr>
              <a:t>best practice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24EA2"/>
                </a:solidFill>
              </a:rPr>
              <a:t>exploit synergies and </a:t>
            </a:r>
            <a:r>
              <a:rPr lang="en-GB" b="1" dirty="0">
                <a:solidFill>
                  <a:schemeClr val="accent4"/>
                </a:solidFill>
              </a:rPr>
              <a:t>upscale suitable (cross-) national CS initiatives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dirty="0">
                <a:solidFill>
                  <a:srgbClr val="035DC1"/>
                </a:solidFill>
              </a:rPr>
              <a:t>across the 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0618" y="5034459"/>
            <a:ext cx="7983904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IE" b="1" dirty="0">
                <a:solidFill>
                  <a:srgbClr val="004494"/>
                </a:solidFill>
              </a:rPr>
              <a:t>11 MSs/ACs: </a:t>
            </a:r>
            <a:r>
              <a:rPr lang="en-GB" dirty="0"/>
              <a:t>Germany, Slovenia, Austria, Belgium, France, Hungary, Portugal, Romania, Italy, Sweden and Norway</a:t>
            </a:r>
            <a:r>
              <a:rPr lang="en-IE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771C26-55C0-40AF-A50C-FAF1A4DD86FB}"/>
              </a:ext>
            </a:extLst>
          </p:cNvPr>
          <p:cNvSpPr txBox="1"/>
          <p:nvPr/>
        </p:nvSpPr>
        <p:spPr>
          <a:xfrm>
            <a:off x="271822" y="5992463"/>
            <a:ext cx="9812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r-BE" sz="1600" dirty="0">
                <a:hlinkClick r:id="rId3"/>
              </a:rPr>
              <a:t>https://ec.europa.eu/research-and-innovation/en/statistics/policy-support-facility/mutual-learning-exercise-citizen-science-initiatives-policy-and-practice</a:t>
            </a: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E5BC58-0800-422E-8A5B-92673F318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706" y="2759450"/>
            <a:ext cx="1620000" cy="2295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E65493-51D7-44D7-8F76-7163AF325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6961" y="3585245"/>
            <a:ext cx="1620000" cy="23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4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9232" y="1377389"/>
            <a:ext cx="9694335" cy="1446494"/>
          </a:xfrm>
        </p:spPr>
        <p:txBody>
          <a:bodyPr/>
          <a:lstStyle/>
          <a:p>
            <a:r>
              <a:rPr lang="fr-BE" sz="3200" dirty="0"/>
              <a:t>  </a:t>
            </a:r>
            <a:r>
              <a:rPr lang="fr-BE" sz="3200" dirty="0" err="1"/>
              <a:t>Re-inventing</a:t>
            </a:r>
            <a:r>
              <a:rPr lang="fr-BE" sz="3200" dirty="0"/>
              <a:t> the </a:t>
            </a:r>
            <a:r>
              <a:rPr lang="fr-BE" sz="3200" dirty="0" err="1"/>
              <a:t>scientific</a:t>
            </a:r>
            <a:r>
              <a:rPr lang="fr-BE" sz="3200" dirty="0"/>
              <a:t> </a:t>
            </a:r>
            <a:r>
              <a:rPr lang="fr-BE" sz="3200" dirty="0" err="1"/>
              <a:t>process</a:t>
            </a:r>
            <a:r>
              <a:rPr lang="fr-BE" sz="3200" dirty="0"/>
              <a:t>?</a:t>
            </a:r>
          </a:p>
          <a:p>
            <a:r>
              <a:rPr lang="fr-BE" sz="3200" dirty="0"/>
              <a:t>  Is the system fit-for-</a:t>
            </a:r>
            <a:r>
              <a:rPr lang="fr-BE" sz="3200" dirty="0" err="1"/>
              <a:t>purpose</a:t>
            </a:r>
            <a:r>
              <a:rPr lang="fr-BE" sz="3200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Science in digital transition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514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732" y="1261452"/>
            <a:ext cx="11302550" cy="5420161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IE" dirty="0"/>
          </a:p>
          <a:p>
            <a:pPr>
              <a:spcAft>
                <a:spcPts val="0"/>
              </a:spcAft>
            </a:pPr>
            <a:r>
              <a:rPr lang="en-IE" dirty="0"/>
              <a:t>Overarching challenge: A </a:t>
            </a:r>
            <a:r>
              <a:rPr lang="en-IE" i="1" dirty="0"/>
              <a:t>cultural shift </a:t>
            </a:r>
            <a:r>
              <a:rPr lang="en-IE" dirty="0"/>
              <a:t>to openness, collaboration and responsibility enabled by digital means</a:t>
            </a:r>
          </a:p>
          <a:p>
            <a:pPr>
              <a:spcAft>
                <a:spcPts val="0"/>
              </a:spcAft>
            </a:pPr>
            <a:endParaRPr lang="en-IE" dirty="0"/>
          </a:p>
          <a:p>
            <a:pPr>
              <a:spcAft>
                <a:spcPts val="0"/>
              </a:spcAft>
            </a:pPr>
            <a:r>
              <a:rPr lang="en-IE" dirty="0"/>
              <a:t>EOSC must deliver its promise and assessment of research must be reformed</a:t>
            </a:r>
          </a:p>
          <a:p>
            <a:pPr>
              <a:spcAft>
                <a:spcPts val="0"/>
              </a:spcAft>
            </a:pPr>
            <a:endParaRPr lang="en-IE" dirty="0"/>
          </a:p>
          <a:p>
            <a:pPr>
              <a:spcAft>
                <a:spcPts val="0"/>
              </a:spcAft>
            </a:pPr>
            <a:r>
              <a:rPr lang="en-IE" dirty="0"/>
              <a:t>Policy gaps and uncertainties:</a:t>
            </a:r>
          </a:p>
          <a:p>
            <a:pPr lvl="1">
              <a:spcAft>
                <a:spcPts val="0"/>
              </a:spcAft>
            </a:pPr>
            <a:r>
              <a:rPr lang="en-IE" sz="2400" dirty="0"/>
              <a:t>Equity and inclusion, also at the global level</a:t>
            </a:r>
          </a:p>
          <a:p>
            <a:pPr lvl="1">
              <a:spcAft>
                <a:spcPts val="0"/>
              </a:spcAft>
            </a:pPr>
            <a:r>
              <a:rPr lang="en-IE" sz="2400" dirty="0"/>
              <a:t>Legal and regulatory environment for data; AI</a:t>
            </a:r>
          </a:p>
          <a:p>
            <a:pPr lvl="1">
              <a:spcAft>
                <a:spcPts val="0"/>
              </a:spcAft>
            </a:pPr>
            <a:r>
              <a:rPr lang="en-IE" sz="2400" dirty="0"/>
              <a:t>Improving reproducibility</a:t>
            </a:r>
          </a:p>
          <a:p>
            <a:pPr>
              <a:spcAft>
                <a:spcPts val="0"/>
              </a:spcAft>
            </a:pPr>
            <a:endParaRPr lang="en-IE" dirty="0"/>
          </a:p>
          <a:p>
            <a:pPr>
              <a:spcAft>
                <a:spcPts val="0"/>
              </a:spcAft>
            </a:pPr>
            <a:r>
              <a:rPr lang="en-IE" dirty="0"/>
              <a:t>At institutional, national, funder, European and global levels </a:t>
            </a:r>
          </a:p>
          <a:p>
            <a:pPr>
              <a:spcAft>
                <a:spcPts val="0"/>
              </a:spcAft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9207" y="479095"/>
            <a:ext cx="10515600" cy="78235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br>
              <a:rPr lang="en-IE" sz="20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IE" dirty="0"/>
              <a:t>Open Science: what’s next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18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12A71-706F-4CEA-B71A-0670251CF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087" y="5949617"/>
            <a:ext cx="2962913" cy="908383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6B956E8E-1B77-47B0-BF3B-DC57BA43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098" y="144671"/>
            <a:ext cx="9991804" cy="782357"/>
          </a:xfrm>
        </p:spPr>
        <p:txBody>
          <a:bodyPr/>
          <a:lstStyle/>
          <a:p>
            <a:r>
              <a:rPr lang="en-GB" sz="3600" b="1" dirty="0"/>
              <a:t>EOSC and digital infrastructures for OS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C92FA9E-92C3-44C2-B0F4-B7BFEDA28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91" y="927028"/>
            <a:ext cx="11481293" cy="53373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1600" dirty="0"/>
              <a:t>Means and support:</a:t>
            </a:r>
          </a:p>
          <a:p>
            <a:pPr>
              <a:spcAft>
                <a:spcPts val="0"/>
              </a:spcAft>
            </a:pPr>
            <a:r>
              <a:rPr lang="en-US" sz="1600" dirty="0"/>
              <a:t>To embrace open science as the modus operandi for researchers</a:t>
            </a:r>
          </a:p>
          <a:p>
            <a:pPr>
              <a:spcAft>
                <a:spcPts val="0"/>
              </a:spcAft>
            </a:pPr>
            <a:r>
              <a:rPr lang="en-US" sz="1600" dirty="0"/>
              <a:t>digital transition of the research process</a:t>
            </a:r>
          </a:p>
          <a:p>
            <a:pPr>
              <a:spcAft>
                <a:spcPts val="0"/>
              </a:spcAft>
            </a:pPr>
            <a:r>
              <a:rPr lang="en-US" sz="1600" dirty="0"/>
              <a:t>collaboration and openness</a:t>
            </a:r>
          </a:p>
          <a:p>
            <a:pPr>
              <a:spcAft>
                <a:spcPts val="0"/>
              </a:spcAft>
            </a:pPr>
            <a:r>
              <a:rPr lang="en-US" sz="1600" dirty="0"/>
              <a:t>Diversity of outputs</a:t>
            </a:r>
            <a:br>
              <a:rPr lang="en-US" sz="1600" dirty="0"/>
            </a:br>
            <a:endParaRPr lang="en-US" sz="1600" dirty="0"/>
          </a:p>
          <a:p>
            <a:pPr marL="0" indent="0">
              <a:spcAft>
                <a:spcPts val="0"/>
              </a:spcAft>
              <a:buNone/>
            </a:pPr>
            <a:endParaRPr lang="en-NL" sz="16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2FBFB1E-322B-408D-A3DF-A1B89D99899D}"/>
              </a:ext>
            </a:extLst>
          </p:cNvPr>
          <p:cNvGraphicFramePr/>
          <p:nvPr/>
        </p:nvGraphicFramePr>
        <p:xfrm>
          <a:off x="718739" y="2377560"/>
          <a:ext cx="9991804" cy="357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433BF-A09F-4A0D-B151-3830086B9213}"/>
              </a:ext>
            </a:extLst>
          </p:cNvPr>
          <p:cNvGrpSpPr/>
          <p:nvPr/>
        </p:nvGrpSpPr>
        <p:grpSpPr>
          <a:xfrm>
            <a:off x="1804998" y="6007897"/>
            <a:ext cx="8125738" cy="664494"/>
            <a:chOff x="1804998" y="6007897"/>
            <a:chExt cx="8125738" cy="664494"/>
          </a:xfrm>
        </p:grpSpPr>
        <p:sp>
          <p:nvSpPr>
            <p:cNvPr id="9" name="Arrow: Bent-Up 8">
              <a:extLst>
                <a:ext uri="{FF2B5EF4-FFF2-40B4-BE49-F238E27FC236}">
                  <a16:creationId xmlns:a16="http://schemas.microsoft.com/office/drawing/2014/main" id="{760D7793-0D94-4709-8FEA-F54F70D43C27}"/>
                </a:ext>
              </a:extLst>
            </p:cNvPr>
            <p:cNvSpPr/>
            <p:nvPr/>
          </p:nvSpPr>
          <p:spPr>
            <a:xfrm>
              <a:off x="1804998" y="6121576"/>
              <a:ext cx="1943387" cy="490949"/>
            </a:xfrm>
            <a:prstGeom prst="bent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Arrow: Bent-Up 9">
              <a:extLst>
                <a:ext uri="{FF2B5EF4-FFF2-40B4-BE49-F238E27FC236}">
                  <a16:creationId xmlns:a16="http://schemas.microsoft.com/office/drawing/2014/main" id="{6E957DF1-BC68-411D-9406-CA94C7056200}"/>
                </a:ext>
              </a:extLst>
            </p:cNvPr>
            <p:cNvSpPr/>
            <p:nvPr/>
          </p:nvSpPr>
          <p:spPr>
            <a:xfrm>
              <a:off x="3580011" y="6122020"/>
              <a:ext cx="1382282" cy="490949"/>
            </a:xfrm>
            <a:prstGeom prst="bent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Arrow: Bent-Up 10">
              <a:extLst>
                <a:ext uri="{FF2B5EF4-FFF2-40B4-BE49-F238E27FC236}">
                  <a16:creationId xmlns:a16="http://schemas.microsoft.com/office/drawing/2014/main" id="{BCB4A273-6F32-4202-AA73-CA5F63B1610A}"/>
                </a:ext>
              </a:extLst>
            </p:cNvPr>
            <p:cNvSpPr/>
            <p:nvPr/>
          </p:nvSpPr>
          <p:spPr>
            <a:xfrm>
              <a:off x="4825231" y="6122019"/>
              <a:ext cx="1382282" cy="490949"/>
            </a:xfrm>
            <a:prstGeom prst="bent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Arrow: Bent-Up 11">
              <a:extLst>
                <a:ext uri="{FF2B5EF4-FFF2-40B4-BE49-F238E27FC236}">
                  <a16:creationId xmlns:a16="http://schemas.microsoft.com/office/drawing/2014/main" id="{EEDC46ED-2D7C-4279-B5B7-A9A096656E5F}"/>
                </a:ext>
              </a:extLst>
            </p:cNvPr>
            <p:cNvSpPr/>
            <p:nvPr/>
          </p:nvSpPr>
          <p:spPr>
            <a:xfrm>
              <a:off x="6036998" y="6122018"/>
              <a:ext cx="1382282" cy="490949"/>
            </a:xfrm>
            <a:prstGeom prst="bent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Arrow: Bent-Up 12">
              <a:extLst>
                <a:ext uri="{FF2B5EF4-FFF2-40B4-BE49-F238E27FC236}">
                  <a16:creationId xmlns:a16="http://schemas.microsoft.com/office/drawing/2014/main" id="{FC766748-98C5-4EAB-8F4A-1A661C8A4D42}"/>
                </a:ext>
              </a:extLst>
            </p:cNvPr>
            <p:cNvSpPr/>
            <p:nvPr/>
          </p:nvSpPr>
          <p:spPr>
            <a:xfrm>
              <a:off x="7292726" y="6122017"/>
              <a:ext cx="1382282" cy="490949"/>
            </a:xfrm>
            <a:prstGeom prst="bent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Arrow: Bent-Up 13">
              <a:extLst>
                <a:ext uri="{FF2B5EF4-FFF2-40B4-BE49-F238E27FC236}">
                  <a16:creationId xmlns:a16="http://schemas.microsoft.com/office/drawing/2014/main" id="{80C44638-6927-41A0-9AF8-9FAB33138297}"/>
                </a:ext>
              </a:extLst>
            </p:cNvPr>
            <p:cNvSpPr/>
            <p:nvPr/>
          </p:nvSpPr>
          <p:spPr>
            <a:xfrm>
              <a:off x="8548454" y="6121577"/>
              <a:ext cx="1382282" cy="490949"/>
            </a:xfrm>
            <a:prstGeom prst="bent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5" name="Arrow: Bent-Up 14">
              <a:extLst>
                <a:ext uri="{FF2B5EF4-FFF2-40B4-BE49-F238E27FC236}">
                  <a16:creationId xmlns:a16="http://schemas.microsoft.com/office/drawing/2014/main" id="{B9230230-2EAE-49B8-BB63-67BAF8FC8D5B}"/>
                </a:ext>
              </a:extLst>
            </p:cNvPr>
            <p:cNvSpPr/>
            <p:nvPr/>
          </p:nvSpPr>
          <p:spPr>
            <a:xfrm rot="16200000" flipH="1" flipV="1">
              <a:off x="1710871" y="6102024"/>
              <a:ext cx="664494" cy="476239"/>
            </a:xfrm>
            <a:prstGeom prst="bentUpArrow">
              <a:avLst>
                <a:gd name="adj1" fmla="val 25000"/>
                <a:gd name="adj2" fmla="val 25000"/>
                <a:gd name="adj3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56816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2022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err="1"/>
              <a:t>Skewed</a:t>
            </a:r>
            <a:r>
              <a:rPr lang="fr-BE" dirty="0"/>
              <a:t> perceptions of </a:t>
            </a:r>
            <a:r>
              <a:rPr lang="fr-BE" dirty="0" err="1"/>
              <a:t>quality</a:t>
            </a:r>
            <a:r>
              <a:rPr lang="fr-BE" dirty="0"/>
              <a:t>; </a:t>
            </a:r>
            <a:r>
              <a:rPr lang="fr-BE" dirty="0" err="1"/>
              <a:t>reproducibility</a:t>
            </a:r>
            <a:r>
              <a:rPr lang="fr-BE" dirty="0"/>
              <a:t>, </a:t>
            </a:r>
            <a:r>
              <a:rPr lang="fr-BE" dirty="0" err="1"/>
              <a:t>replicability</a:t>
            </a:r>
            <a:endParaRPr lang="fr-BE" dirty="0"/>
          </a:p>
          <a:p>
            <a:r>
              <a:rPr lang="fr-BE" dirty="0"/>
              <a:t>Focus on ‘stars’ </a:t>
            </a:r>
            <a:r>
              <a:rPr lang="fr-BE" dirty="0" err="1"/>
              <a:t>rather</a:t>
            </a:r>
            <a:r>
              <a:rPr lang="fr-BE" dirty="0"/>
              <a:t> </a:t>
            </a:r>
            <a:r>
              <a:rPr lang="fr-BE" dirty="0" err="1"/>
              <a:t>than</a:t>
            </a:r>
            <a:r>
              <a:rPr lang="fr-BE" dirty="0"/>
              <a:t> collaboration</a:t>
            </a:r>
            <a:endParaRPr lang="en-GB" dirty="0"/>
          </a:p>
          <a:p>
            <a:r>
              <a:rPr lang="fr-BE" dirty="0" err="1"/>
              <a:t>Publishing</a:t>
            </a:r>
            <a:r>
              <a:rPr lang="fr-BE" dirty="0"/>
              <a:t> in a </a:t>
            </a:r>
            <a:r>
              <a:rPr lang="fr-BE" dirty="0" err="1"/>
              <a:t>market</a:t>
            </a:r>
            <a:r>
              <a:rPr lang="fr-BE" dirty="0"/>
              <a:t> </a:t>
            </a:r>
            <a:r>
              <a:rPr lang="fr-BE" dirty="0" err="1"/>
              <a:t>where</a:t>
            </a:r>
            <a:r>
              <a:rPr lang="fr-BE" dirty="0"/>
              <a:t> client </a:t>
            </a:r>
            <a:r>
              <a:rPr lang="fr-BE" dirty="0" err="1"/>
              <a:t>is</a:t>
            </a:r>
            <a:r>
              <a:rPr lang="fr-BE" dirty="0"/>
              <a:t> not the </a:t>
            </a:r>
            <a:r>
              <a:rPr lang="fr-BE" dirty="0" err="1"/>
              <a:t>king</a:t>
            </a:r>
            <a:r>
              <a:rPr lang="fr-BE" dirty="0"/>
              <a:t>; </a:t>
            </a:r>
            <a:r>
              <a:rPr lang="fr-BE" dirty="0" err="1"/>
              <a:t>closed</a:t>
            </a:r>
            <a:r>
              <a:rPr lang="fr-BE" dirty="0"/>
              <a:t> </a:t>
            </a:r>
            <a:r>
              <a:rPr lang="fr-BE" dirty="0" err="1"/>
              <a:t>access</a:t>
            </a:r>
            <a:r>
              <a:rPr lang="fr-BE" dirty="0"/>
              <a:t> </a:t>
            </a:r>
          </a:p>
          <a:p>
            <a:r>
              <a:rPr lang="fr-BE" dirty="0"/>
              <a:t>Obsession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rankings</a:t>
            </a:r>
            <a:endParaRPr lang="fr-B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/>
              <a:t>Risk</a:t>
            </a:r>
            <a:r>
              <a:rPr lang="fr-BE" dirty="0"/>
              <a:t>-averse </a:t>
            </a:r>
            <a:r>
              <a:rPr lang="fr-BE" dirty="0" err="1"/>
              <a:t>research</a:t>
            </a:r>
            <a:r>
              <a:rPr lang="fr-B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Hyper-</a:t>
            </a:r>
            <a:r>
              <a:rPr lang="fr-BE" dirty="0" err="1"/>
              <a:t>publishing</a:t>
            </a:r>
            <a:r>
              <a:rPr lang="fr-BE" dirty="0"/>
              <a:t> and hyper-</a:t>
            </a:r>
            <a:r>
              <a:rPr lang="fr-BE" dirty="0" err="1"/>
              <a:t>authorship</a:t>
            </a:r>
            <a:endParaRPr lang="fr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/>
              <a:t>Fight</a:t>
            </a:r>
            <a:r>
              <a:rPr lang="fr-BE" dirty="0"/>
              <a:t> for </a:t>
            </a:r>
            <a:r>
              <a:rPr lang="fr-BE" dirty="0" err="1"/>
              <a:t>funding</a:t>
            </a:r>
            <a:endParaRPr lang="fr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/>
              <a:t>Wasting</a:t>
            </a:r>
            <a:r>
              <a:rPr lang="fr-BE" dirty="0"/>
              <a:t> (data) </a:t>
            </a:r>
            <a:r>
              <a:rPr lang="fr-BE" dirty="0" err="1"/>
              <a:t>resources</a:t>
            </a:r>
            <a:r>
              <a:rPr lang="fr-BE" dirty="0"/>
              <a:t>, </a:t>
            </a:r>
            <a:r>
              <a:rPr lang="fr-BE" dirty="0" err="1"/>
              <a:t>repeating</a:t>
            </a:r>
            <a:r>
              <a:rPr lang="fr-BE" dirty="0"/>
              <a:t> </a:t>
            </a:r>
            <a:r>
              <a:rPr lang="fr-BE" dirty="0" err="1"/>
              <a:t>doomed</a:t>
            </a:r>
            <a:r>
              <a:rPr lang="fr-BE" dirty="0"/>
              <a:t> </a:t>
            </a:r>
            <a:r>
              <a:rPr lang="fr-BE" dirty="0" err="1"/>
              <a:t>research</a:t>
            </a:r>
            <a:endParaRPr lang="fr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Gaming the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Some</a:t>
            </a:r>
            <a:r>
              <a:rPr lang="fr-BE" dirty="0"/>
              <a:t> of the challenges for science </a:t>
            </a:r>
            <a:r>
              <a:rPr lang="fr-BE" dirty="0" err="1"/>
              <a:t>today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0722" y="6244669"/>
            <a:ext cx="6131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fr-B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presentation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Danny Kingsley</a:t>
            </a: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Flinders University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5732060"/>
            <a:ext cx="4689987" cy="51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Is this the research culture we want?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52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672" y="2746646"/>
            <a:ext cx="10905699" cy="3881904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000" dirty="0">
              <a:solidFill>
                <a:srgbClr val="004494"/>
              </a:solidFill>
            </a:endParaRPr>
          </a:p>
          <a:p>
            <a:pPr marL="0" indent="0">
              <a:buClr>
                <a:srgbClr val="004494"/>
              </a:buClr>
              <a:buNone/>
            </a:pPr>
            <a:r>
              <a:rPr lang="en-US" dirty="0"/>
              <a:t>Open science can increase</a:t>
            </a:r>
          </a:p>
          <a:p>
            <a:pPr lvl="1">
              <a:buClr>
                <a:srgbClr val="004494"/>
              </a:buClr>
            </a:pPr>
            <a:r>
              <a:rPr lang="en-US" sz="2400" b="1" dirty="0"/>
              <a:t>Quality &amp; efficiency of R&amp;I</a:t>
            </a:r>
            <a:r>
              <a:rPr lang="en-US" sz="2400" dirty="0"/>
              <a:t>, if all the produced results are shared, made reusable, and if collaboration, reproducibility and openness are rewarded</a:t>
            </a:r>
          </a:p>
          <a:p>
            <a:pPr lvl="1">
              <a:buClr>
                <a:srgbClr val="004494"/>
              </a:buClr>
            </a:pPr>
            <a:r>
              <a:rPr lang="en-US" sz="2400" b="1" dirty="0"/>
              <a:t>Creativity</a:t>
            </a:r>
            <a:r>
              <a:rPr lang="en-US" sz="2400" dirty="0"/>
              <a:t>, through collective intelligence and enabling cross-disciplinary research that does not require laborious data wrangling</a:t>
            </a:r>
          </a:p>
          <a:p>
            <a:pPr lvl="1">
              <a:buClr>
                <a:srgbClr val="004494"/>
              </a:buClr>
            </a:pPr>
            <a:r>
              <a:rPr lang="en-US" sz="2400" b="1" dirty="0"/>
              <a:t>Trust</a:t>
            </a:r>
            <a:r>
              <a:rPr lang="en-US" sz="2400" dirty="0"/>
              <a:t> in the science system, engaging both researchers &amp; citizens</a:t>
            </a:r>
          </a:p>
          <a:p>
            <a:endParaRPr lang="en-GB" dirty="0"/>
          </a:p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Is Open Science (part of) the answer?</a:t>
            </a:r>
            <a:endParaRPr lang="en-GB" sz="3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80623" y="1696316"/>
            <a:ext cx="10905699" cy="8749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None/>
            </a:pPr>
            <a:r>
              <a:rPr lang="en-US" b="1" i="1" dirty="0"/>
              <a:t>Open science: </a:t>
            </a:r>
            <a:r>
              <a:rPr lang="en-US" dirty="0">
                <a:solidFill>
                  <a:srgbClr val="4D4D4D"/>
                </a:solidFill>
              </a:rPr>
              <a:t>sharing knowledge, data and tools as early as possible in the research process in open collaboration with all relevant knowledge actors</a:t>
            </a:r>
            <a:endParaRPr lang="en-US" sz="2200" i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90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979" y="-223124"/>
            <a:ext cx="10823314" cy="1082384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GB" sz="3200" dirty="0"/>
              <a:t>The European Commission commitment to Open Science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45781" y="1160141"/>
            <a:ext cx="5405897" cy="370332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Improve </a:t>
            </a:r>
            <a:r>
              <a:rPr lang="en-GB" b="1" i="1" kern="0" dirty="0">
                <a:solidFill>
                  <a:srgbClr val="035DC1"/>
                </a:solidFill>
              </a:rPr>
              <a:t>the practice </a:t>
            </a:r>
            <a:r>
              <a:rPr lang="en-GB" b="1" dirty="0"/>
              <a:t>of R&amp;I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Openly accessible scholarly publications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Institutional publishing models, open review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Early sharing of all research outputs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All data FAIR, Research Data Management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Reproducible results</a:t>
            </a:r>
            <a:endParaRPr lang="en-GB" sz="2000" dirty="0"/>
          </a:p>
          <a:p>
            <a:pPr>
              <a:spcAft>
                <a:spcPts val="1200"/>
              </a:spcAft>
            </a:pPr>
            <a:r>
              <a:rPr lang="en-GB" sz="2000" dirty="0"/>
              <a:t>Societal engagement and responsibility</a:t>
            </a:r>
          </a:p>
          <a:p>
            <a:pPr>
              <a:spcAft>
                <a:spcPts val="1200"/>
              </a:spcAft>
            </a:pPr>
            <a:r>
              <a:rPr lang="en-IE" sz="2000" dirty="0"/>
              <a:t>…</a:t>
            </a:r>
            <a:endParaRPr lang="en-GB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63733" y="1160141"/>
            <a:ext cx="5835238" cy="370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i="0" kern="0" dirty="0">
                <a:solidFill>
                  <a:schemeClr val="tx1"/>
                </a:solidFill>
              </a:rPr>
              <a:t>Develop proper </a:t>
            </a:r>
            <a:r>
              <a:rPr lang="en-GB" b="1" kern="0" dirty="0">
                <a:solidFill>
                  <a:srgbClr val="035DC1"/>
                </a:solidFill>
              </a:rPr>
              <a:t>enablers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i="0" dirty="0">
                <a:solidFill>
                  <a:schemeClr val="tx1"/>
                </a:solidFill>
              </a:rPr>
              <a:t>Rewards and incentives to adopt Open Science practices, with appropriate metrics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i="0" dirty="0">
                <a:solidFill>
                  <a:schemeClr val="tx1"/>
                </a:solidFill>
              </a:rPr>
              <a:t>Appropriate skills and education, including for research integrity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i="0" dirty="0">
                <a:solidFill>
                  <a:schemeClr val="tx1"/>
                </a:solidFill>
              </a:rPr>
              <a:t>Open Research Infrastructures including the European Open Science Cloud (EOSC) </a:t>
            </a:r>
          </a:p>
          <a:p>
            <a:pPr marL="354013" lvl="0" indent="-354013" fontAlgn="auto"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</a:pPr>
            <a:r>
              <a:rPr lang="en-US" sz="2000" i="0" dirty="0">
                <a:solidFill>
                  <a:srgbClr val="4D4D4D"/>
                </a:solidFill>
              </a:rPr>
              <a:t>Legal and regulatory environment for data and      copyright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00" i="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7387" y="4916247"/>
            <a:ext cx="2997905" cy="909792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European Research Area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55277" y="4758595"/>
            <a:ext cx="3443694" cy="909792"/>
          </a:xfrm>
          <a:prstGeom prst="round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Provisions on Open Science under Horizon Europe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29702" y="5811719"/>
            <a:ext cx="2428098" cy="909792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Reform of research assessment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56073" y="5805333"/>
            <a:ext cx="1859127" cy="909792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/>
              <a:t>European Open Science Cloud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513473" y="5805333"/>
            <a:ext cx="2428098" cy="909792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/>
              <a:t>Open Research Europe publishing platform</a:t>
            </a:r>
            <a:endParaRPr lang="en-GB" b="1" dirty="0"/>
          </a:p>
        </p:txBody>
      </p:sp>
      <p:cxnSp>
        <p:nvCxnSpPr>
          <p:cNvPr id="4" name="Elbow Connector 3"/>
          <p:cNvCxnSpPr>
            <a:stCxn id="6" idx="2"/>
            <a:endCxn id="12" idx="1"/>
          </p:cNvCxnSpPr>
          <p:nvPr/>
        </p:nvCxnSpPr>
        <p:spPr>
          <a:xfrm rot="16200000" flipH="1">
            <a:off x="2297733" y="5734646"/>
            <a:ext cx="440576" cy="6233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257944" y="6260229"/>
            <a:ext cx="198273" cy="6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3"/>
            <a:endCxn id="9" idx="1"/>
          </p:cNvCxnSpPr>
          <p:nvPr/>
        </p:nvCxnSpPr>
        <p:spPr>
          <a:xfrm>
            <a:off x="7315200" y="6260229"/>
            <a:ext cx="198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9058935" y="5633455"/>
            <a:ext cx="1" cy="178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0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577" y="1478674"/>
            <a:ext cx="10905699" cy="9176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1800" dirty="0">
                <a:solidFill>
                  <a:schemeClr val="tx1">
                    <a:lumMod val="50000"/>
                  </a:schemeClr>
                </a:solidFill>
              </a:rPr>
              <a:t>Open science </a:t>
            </a:r>
            <a:r>
              <a:rPr lang="en-IE" sz="1800" b="1" dirty="0">
                <a:solidFill>
                  <a:schemeClr val="tx1">
                    <a:lumMod val="50000"/>
                  </a:schemeClr>
                </a:solidFill>
              </a:rPr>
              <a:t>central to the values and principles </a:t>
            </a:r>
            <a:r>
              <a:rPr lang="en-IE" sz="1800" dirty="0">
                <a:solidFill>
                  <a:schemeClr val="tx1">
                    <a:lumMod val="50000"/>
                  </a:schemeClr>
                </a:solidFill>
              </a:rPr>
              <a:t>for R&amp;I in the Union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b="1" dirty="0">
                <a:solidFill>
                  <a:schemeClr val="tx1">
                    <a:lumMod val="50000"/>
                  </a:schemeClr>
                </a:solidFill>
              </a:rPr>
              <a:t>Priority areas for joint action </a:t>
            </a:r>
            <a:r>
              <a:rPr lang="en-IE" sz="1800" dirty="0">
                <a:solidFill>
                  <a:schemeClr val="tx1">
                    <a:lumMod val="50000"/>
                  </a:schemeClr>
                </a:solidFill>
              </a:rPr>
              <a:t>in support of the ERA include:</a:t>
            </a:r>
          </a:p>
          <a:p>
            <a:endParaRPr lang="en-IE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482860"/>
            <a:ext cx="10872935" cy="782357"/>
          </a:xfrm>
        </p:spPr>
        <p:txBody>
          <a:bodyPr/>
          <a:lstStyle/>
          <a:p>
            <a:r>
              <a:rPr lang="en-GB" sz="2400" dirty="0"/>
              <a:t>Council Recommendation on a</a:t>
            </a:r>
            <a:r>
              <a:rPr lang="en-GB" sz="3600" dirty="0"/>
              <a:t> </a:t>
            </a:r>
            <a:br>
              <a:rPr lang="en-GB" sz="3600" dirty="0"/>
            </a:br>
            <a:r>
              <a:rPr lang="en-GB" sz="3600" dirty="0"/>
              <a:t>Pact for R&amp;I in Europe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04" y="3711199"/>
            <a:ext cx="4679308" cy="190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22" y="4240288"/>
            <a:ext cx="4905473" cy="1383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721" y="2609816"/>
            <a:ext cx="5199073" cy="1101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531" y="2609817"/>
            <a:ext cx="4970752" cy="31845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0044" y="6184998"/>
            <a:ext cx="5439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7"/>
              </a:rPr>
              <a:t>https://data.consilium.europa.eu/doc/document/ST-13701-2021-INIT/en/pdf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0973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482860"/>
            <a:ext cx="10872935" cy="782357"/>
          </a:xfrm>
        </p:spPr>
        <p:txBody>
          <a:bodyPr/>
          <a:lstStyle/>
          <a:p>
            <a:r>
              <a:rPr lang="en-GB" sz="2400" dirty="0"/>
              <a:t>Council Conclusions on the Future Governance of the ERA</a:t>
            </a:r>
            <a:br>
              <a:rPr lang="en-GB" sz="3600" dirty="0"/>
            </a:br>
            <a:r>
              <a:rPr lang="en-GB" sz="3600" dirty="0" err="1"/>
              <a:t>ERA</a:t>
            </a:r>
            <a:r>
              <a:rPr lang="en-GB" sz="3600" dirty="0"/>
              <a:t> Policy Agenda 2022-24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EC347-5329-459E-8967-E5BAE1B59725}"/>
              </a:ext>
            </a:extLst>
          </p:cNvPr>
          <p:cNvSpPr txBox="1"/>
          <p:nvPr/>
        </p:nvSpPr>
        <p:spPr>
          <a:xfrm>
            <a:off x="545284" y="1656474"/>
            <a:ext cx="11298372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/>
              <a:t>ERA action 1</a:t>
            </a:r>
            <a:r>
              <a:rPr lang="en-IE" sz="2000" dirty="0"/>
              <a:t>: </a:t>
            </a:r>
            <a:br>
              <a:rPr lang="en-IE" sz="2000" dirty="0"/>
            </a:br>
            <a:r>
              <a:rPr lang="en-IE" sz="2000" dirty="0"/>
              <a:t>Enabling the open sharing of knowledge and the re-use of research outputs, including through the development of the EOSC </a:t>
            </a:r>
          </a:p>
          <a:p>
            <a:endParaRPr lang="en-IE" sz="20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Deploy the core components and services of EOSC and federate existing data infrastructures in Europe, working towards the interoperability of research data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Establish a monitoring mechanism to collect data and benchmark investments, policies, digital research outputs, open science skills and infrastructure capacities related to EOSC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Deploy Open Science principles &amp; identify best practices</a:t>
            </a:r>
          </a:p>
          <a:p>
            <a:endParaRPr lang="en-IE" sz="2000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8647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482860"/>
            <a:ext cx="10872935" cy="782357"/>
          </a:xfrm>
        </p:spPr>
        <p:txBody>
          <a:bodyPr/>
          <a:lstStyle/>
          <a:p>
            <a:r>
              <a:rPr lang="en-GB" sz="2400" dirty="0"/>
              <a:t>Council Conclusions on the Future Governance of the ERA</a:t>
            </a:r>
            <a:br>
              <a:rPr lang="en-GB" sz="3600" dirty="0"/>
            </a:br>
            <a:r>
              <a:rPr lang="en-GB" sz="3600" dirty="0" err="1"/>
              <a:t>ERA</a:t>
            </a:r>
            <a:r>
              <a:rPr lang="en-GB" sz="3600" dirty="0"/>
              <a:t> Policy Agenda 2022-24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EC347-5329-459E-8967-E5BAE1B59725}"/>
              </a:ext>
            </a:extLst>
          </p:cNvPr>
          <p:cNvSpPr txBox="1"/>
          <p:nvPr/>
        </p:nvSpPr>
        <p:spPr>
          <a:xfrm>
            <a:off x="545284" y="1656474"/>
            <a:ext cx="1129837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ERA action 2: </a:t>
            </a:r>
            <a:br>
              <a:rPr lang="en-US" sz="2400" dirty="0"/>
            </a:br>
            <a:r>
              <a:rPr lang="en-US" sz="2400" dirty="0"/>
              <a:t>Propose an EU copyright and data legislative and regulatory framework that is fit for research</a:t>
            </a:r>
          </a:p>
          <a:p>
            <a:endParaRPr lang="en-IE" sz="20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EF7460A-BC2D-4250-9A87-8EBD9FB14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950" y="3667939"/>
            <a:ext cx="11447647" cy="2634069"/>
          </a:xfrm>
          <a:noFill/>
        </p:spPr>
        <p:txBody>
          <a:bodyPr/>
          <a:lstStyle/>
          <a:p>
            <a:pPr>
              <a:spcAft>
                <a:spcPts val="300"/>
              </a:spcAft>
            </a:pPr>
            <a:r>
              <a:rPr lang="en-IE" sz="1600" b="1" dirty="0"/>
              <a:t>Ongoing EC analysis </a:t>
            </a:r>
            <a:r>
              <a:rPr lang="en-IE" sz="1600" dirty="0"/>
              <a:t>of EU copyright and data legislation </a:t>
            </a:r>
          </a:p>
          <a:p>
            <a:pPr>
              <a:spcAft>
                <a:spcPts val="300"/>
              </a:spcAft>
            </a:pPr>
            <a:r>
              <a:rPr lang="en-IE" sz="1600" b="1" dirty="0"/>
              <a:t>Independent experts</a:t>
            </a:r>
            <a:r>
              <a:rPr lang="en-IE" sz="1600" dirty="0"/>
              <a:t>´ </a:t>
            </a:r>
            <a:r>
              <a:rPr lang="en-IE" sz="1600" b="1" dirty="0"/>
              <a:t>studies</a:t>
            </a:r>
            <a:r>
              <a:rPr lang="en-IE" sz="1600" dirty="0"/>
              <a:t> to support the EC analysis on: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IE" sz="1600" dirty="0"/>
              <a:t>	-copyright and related rights and access to and reuse of scientific publications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IE" sz="1600" dirty="0"/>
              <a:t>	-copyright and related rights and access to and reuse of data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IE" sz="1600" dirty="0"/>
              <a:t>	-the Open Data Directive, the Data Governance Act and the Data Act and their </a:t>
            </a:r>
            <a:r>
              <a:rPr lang="en-IE" sz="1600" dirty="0" err="1"/>
              <a:t>possiblevimpact</a:t>
            </a:r>
            <a:r>
              <a:rPr lang="en-IE" sz="1600" dirty="0"/>
              <a:t> on research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IE" sz="1600" dirty="0"/>
              <a:t>	-the Digital Services Act and the Digital Markets Act and their possible impact on research</a:t>
            </a:r>
          </a:p>
          <a:p>
            <a:pPr>
              <a:spcAft>
                <a:spcPts val="300"/>
              </a:spcAft>
            </a:pPr>
            <a:r>
              <a:rPr lang="en-US" sz="1600" b="1" dirty="0"/>
              <a:t>Online workshops </a:t>
            </a:r>
            <a:r>
              <a:rPr lang="en-US" sz="1600" dirty="0"/>
              <a:t>(20/06 &amp; 23/06)</a:t>
            </a:r>
          </a:p>
          <a:p>
            <a:pPr>
              <a:spcAft>
                <a:spcPts val="300"/>
              </a:spcAft>
            </a:pPr>
            <a:r>
              <a:rPr lang="en-US" sz="1600" b="1" dirty="0"/>
              <a:t>Finalising the identification of barriers, challenges and potential impacts on research, and developing proposals for possible legislative and non-legislative measures </a:t>
            </a:r>
            <a:r>
              <a:rPr lang="en-US" sz="1600" dirty="0"/>
              <a:t>(Autumn 2022).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AFE250A-B2B2-46F9-B40D-78DF641E0F2B}"/>
              </a:ext>
            </a:extLst>
          </p:cNvPr>
          <p:cNvSpPr txBox="1">
            <a:spLocks/>
          </p:cNvSpPr>
          <p:nvPr/>
        </p:nvSpPr>
        <p:spPr>
          <a:xfrm>
            <a:off x="600950" y="2939493"/>
            <a:ext cx="10981623" cy="61634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1800" b="1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Goal:</a:t>
            </a:r>
            <a:r>
              <a:rPr lang="en-IE" sz="1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E"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barriers, challenges and potential impacts on research &amp; proposing legislative and non-legislative measures</a:t>
            </a:r>
            <a:endParaRPr lang="en-IE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2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12" y="266657"/>
            <a:ext cx="10515600" cy="501676"/>
          </a:xfrm>
        </p:spPr>
        <p:txBody>
          <a:bodyPr/>
          <a:lstStyle/>
          <a:p>
            <a:pPr algn="ctr"/>
            <a:r>
              <a:rPr lang="fr-BE" dirty="0">
                <a:latin typeface="+mj-lt"/>
              </a:rPr>
              <a:t>Main </a:t>
            </a:r>
            <a:r>
              <a:rPr lang="fr-BE" dirty="0" err="1">
                <a:latin typeface="+mj-lt"/>
              </a:rPr>
              <a:t>legislative</a:t>
            </a:r>
            <a:r>
              <a:rPr lang="fr-BE" dirty="0">
                <a:latin typeface="+mj-lt"/>
              </a:rPr>
              <a:t> instruments </a:t>
            </a:r>
            <a:r>
              <a:rPr lang="fr-BE" dirty="0" err="1">
                <a:latin typeface="+mj-lt"/>
              </a:rPr>
              <a:t>concerned</a:t>
            </a:r>
            <a:endParaRPr lang="en-GB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2034" y="2832762"/>
          <a:ext cx="11589026" cy="400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578">
                  <a:extLst>
                    <a:ext uri="{9D8B030D-6E8A-4147-A177-3AD203B41FA5}">
                      <a16:colId xmlns:a16="http://schemas.microsoft.com/office/drawing/2014/main" val="1301361459"/>
                    </a:ext>
                  </a:extLst>
                </a:gridCol>
                <a:gridCol w="2509935">
                  <a:extLst>
                    <a:ext uri="{9D8B030D-6E8A-4147-A177-3AD203B41FA5}">
                      <a16:colId xmlns:a16="http://schemas.microsoft.com/office/drawing/2014/main" val="2838861508"/>
                    </a:ext>
                  </a:extLst>
                </a:gridCol>
                <a:gridCol w="2196816">
                  <a:extLst>
                    <a:ext uri="{9D8B030D-6E8A-4147-A177-3AD203B41FA5}">
                      <a16:colId xmlns:a16="http://schemas.microsoft.com/office/drawing/2014/main" val="1621765963"/>
                    </a:ext>
                  </a:extLst>
                </a:gridCol>
                <a:gridCol w="2328531">
                  <a:extLst>
                    <a:ext uri="{9D8B030D-6E8A-4147-A177-3AD203B41FA5}">
                      <a16:colId xmlns:a16="http://schemas.microsoft.com/office/drawing/2014/main" val="1872064205"/>
                    </a:ext>
                  </a:extLst>
                </a:gridCol>
                <a:gridCol w="2293166">
                  <a:extLst>
                    <a:ext uri="{9D8B030D-6E8A-4147-A177-3AD203B41FA5}">
                      <a16:colId xmlns:a16="http://schemas.microsoft.com/office/drawing/2014/main" val="1095746143"/>
                    </a:ext>
                  </a:extLst>
                </a:gridCol>
              </a:tblGrid>
              <a:tr h="566630">
                <a:tc gridSpan="5">
                  <a:txBody>
                    <a:bodyPr/>
                    <a:lstStyle/>
                    <a:p>
                      <a:pPr algn="ctr"/>
                      <a:r>
                        <a:rPr lang="fr-BE" sz="2400" dirty="0"/>
                        <a:t>EU</a:t>
                      </a:r>
                      <a:r>
                        <a:rPr lang="fr-BE" sz="2400" baseline="0" dirty="0"/>
                        <a:t> data and digital </a:t>
                      </a:r>
                      <a:r>
                        <a:rPr lang="fr-BE" sz="2400" baseline="0" dirty="0" err="1"/>
                        <a:t>legislation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702685"/>
                  </a:ext>
                </a:extLst>
              </a:tr>
              <a:tr h="721409">
                <a:tc>
                  <a:txBody>
                    <a:bodyPr/>
                    <a:lstStyle/>
                    <a:p>
                      <a:pPr algn="ctr"/>
                      <a:r>
                        <a:rPr lang="fr-BE" sz="1700" b="1" dirty="0"/>
                        <a:t>Open Data</a:t>
                      </a:r>
                      <a:r>
                        <a:rPr lang="fr-BE" sz="1700" b="1" baseline="0" dirty="0"/>
                        <a:t> Directive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dirty="0"/>
                        <a:t>Data </a:t>
                      </a:r>
                      <a:r>
                        <a:rPr lang="fr-BE" sz="1700" b="1" dirty="0" err="1"/>
                        <a:t>Governance</a:t>
                      </a:r>
                      <a:r>
                        <a:rPr lang="fr-BE" sz="1700" b="1" dirty="0"/>
                        <a:t> </a:t>
                      </a:r>
                      <a:r>
                        <a:rPr lang="fr-BE" sz="1700" b="1" dirty="0" err="1"/>
                        <a:t>Act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dirty="0"/>
                        <a:t>Data </a:t>
                      </a:r>
                      <a:r>
                        <a:rPr lang="fr-BE" sz="1700" b="1" dirty="0" err="1"/>
                        <a:t>Act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dirty="0"/>
                        <a:t>Digital Services </a:t>
                      </a:r>
                      <a:r>
                        <a:rPr lang="fr-BE" sz="1700" b="1" dirty="0" err="1"/>
                        <a:t>Act</a:t>
                      </a:r>
                      <a:r>
                        <a:rPr lang="fr-BE" sz="1700" b="1" baseline="0" dirty="0"/>
                        <a:t> 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dirty="0"/>
                        <a:t>Digital </a:t>
                      </a:r>
                      <a:r>
                        <a:rPr lang="fr-BE" sz="1700" b="1" dirty="0" err="1"/>
                        <a:t>Markets</a:t>
                      </a:r>
                      <a:r>
                        <a:rPr lang="fr-BE" sz="1700" b="1" dirty="0"/>
                        <a:t> </a:t>
                      </a:r>
                      <a:r>
                        <a:rPr lang="fr-BE" sz="1700" b="1" dirty="0" err="1"/>
                        <a:t>Act</a:t>
                      </a:r>
                      <a:endParaRPr lang="en-GB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06810"/>
                  </a:ext>
                </a:extLst>
              </a:tr>
              <a:tr h="2398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Adopted in 2019.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Transposition was due by 17 July 2021.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3A5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effectLst/>
                          <a:latin typeface="+mn-lt"/>
                        </a:rPr>
                        <a:t>Published in the EU</a:t>
                      </a:r>
                      <a:r>
                        <a:rPr lang="en-GB" sz="1400" b="0" baseline="0" dirty="0">
                          <a:effectLst/>
                          <a:latin typeface="+mn-lt"/>
                        </a:rPr>
                        <a:t> Official Journal on 3 June 2022.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>
                          <a:effectLst/>
                          <a:latin typeface="+mn-lt"/>
                        </a:rPr>
                        <a:t>It will apply from 24 September 2023.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 proposal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adopted on 23 February 2022.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Provisional agreement </a:t>
                      </a:r>
                      <a:r>
                        <a:rPr kumimoji="0" lang="fr-BE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reached</a:t>
                      </a:r>
                      <a:r>
                        <a:rPr kumimoji="0" lang="fr-B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by the Co and EP on 23 April 2022. </a:t>
                      </a:r>
                      <a:endParaRPr kumimoji="0" lang="fr-B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3A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IMCO </a:t>
                      </a:r>
                      <a:r>
                        <a:rPr kumimoji="0" lang="fr-B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endorsed</a:t>
                      </a:r>
                      <a:r>
                        <a:rPr kumimoji="0" lang="fr-B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the agreement on 16/06.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The DSA is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expected to be put for a final vote in Parliament in July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before being formally adopted by Council and published in the EU Official Journal. </a:t>
                      </a:r>
                      <a:endParaRPr kumimoji="0" lang="fr-B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3A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Provisional agreement reached by the EP and Co on 22 March 2022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DMA is 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expected to be put for a final vote in Parliament in July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3A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before being formally adopted by Council and published in the EU Official Journal.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38902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2034" y="955665"/>
          <a:ext cx="11589026" cy="1877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846">
                  <a:extLst>
                    <a:ext uri="{9D8B030D-6E8A-4147-A177-3AD203B41FA5}">
                      <a16:colId xmlns:a16="http://schemas.microsoft.com/office/drawing/2014/main" val="1301361459"/>
                    </a:ext>
                  </a:extLst>
                </a:gridCol>
                <a:gridCol w="3470090">
                  <a:extLst>
                    <a:ext uri="{9D8B030D-6E8A-4147-A177-3AD203B41FA5}">
                      <a16:colId xmlns:a16="http://schemas.microsoft.com/office/drawing/2014/main" val="2838861508"/>
                    </a:ext>
                  </a:extLst>
                </a:gridCol>
                <a:gridCol w="3470090">
                  <a:extLst>
                    <a:ext uri="{9D8B030D-6E8A-4147-A177-3AD203B41FA5}">
                      <a16:colId xmlns:a16="http://schemas.microsoft.com/office/drawing/2014/main" val="1621765963"/>
                    </a:ext>
                  </a:extLst>
                </a:gridCol>
              </a:tblGrid>
              <a:tr h="444683">
                <a:tc gridSpan="3">
                  <a:txBody>
                    <a:bodyPr/>
                    <a:lstStyle/>
                    <a:p>
                      <a:pPr algn="ctr"/>
                      <a:r>
                        <a:rPr lang="fr-BE" sz="2400" dirty="0"/>
                        <a:t>EU</a:t>
                      </a:r>
                      <a:r>
                        <a:rPr lang="fr-BE" sz="2400" baseline="0" dirty="0"/>
                        <a:t> copyright </a:t>
                      </a:r>
                      <a:r>
                        <a:rPr lang="fr-BE" sz="2400" baseline="0" dirty="0" err="1"/>
                        <a:t>legislation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702685"/>
                  </a:ext>
                </a:extLst>
              </a:tr>
              <a:tr h="688377">
                <a:tc>
                  <a:txBody>
                    <a:bodyPr/>
                    <a:lstStyle/>
                    <a:p>
                      <a:pPr algn="ctr"/>
                      <a:r>
                        <a:rPr lang="fr-BE" sz="1700" b="1" dirty="0" err="1"/>
                        <a:t>Database</a:t>
                      </a:r>
                      <a:r>
                        <a:rPr lang="fr-BE" sz="1700" b="1" dirty="0"/>
                        <a:t> Directive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dirty="0" err="1"/>
                        <a:t>InfoSoc</a:t>
                      </a:r>
                      <a:r>
                        <a:rPr lang="fr-BE" sz="1700" b="1" baseline="0" dirty="0"/>
                        <a:t> Directive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700" b="1" dirty="0"/>
                        <a:t>Copyright in the Digital Single </a:t>
                      </a:r>
                      <a:r>
                        <a:rPr lang="fr-BE" sz="1700" b="1" dirty="0" err="1"/>
                        <a:t>Market</a:t>
                      </a:r>
                      <a:r>
                        <a:rPr lang="fr-BE" sz="1700" b="1" dirty="0"/>
                        <a:t> Directive</a:t>
                      </a:r>
                      <a:endParaRPr lang="en-GB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06810"/>
                  </a:ext>
                </a:extLst>
              </a:tr>
              <a:tr h="382492">
                <a:tc>
                  <a:txBody>
                    <a:bodyPr/>
                    <a:lstStyle/>
                    <a:p>
                      <a:r>
                        <a:rPr lang="fr-BE" sz="1400" b="1" dirty="0" err="1"/>
                        <a:t>Adopted</a:t>
                      </a:r>
                      <a:r>
                        <a:rPr lang="fr-BE" sz="1400" b="1" dirty="0"/>
                        <a:t> in 1996.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b="1" dirty="0" err="1"/>
                        <a:t>Adopted</a:t>
                      </a:r>
                      <a:r>
                        <a:rPr lang="fr-BE" sz="1400" b="1" dirty="0"/>
                        <a:t> in 2001.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Adopted in 2019</a:t>
                      </a:r>
                      <a:r>
                        <a:rPr lang="en-GB" sz="1400" dirty="0">
                          <a:effectLst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Transposition was due by 7 June 2021.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389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015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54568c4-943d-4844-8e5f-787791c788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dd45522-ac8a-4aa4-a1c9-07b8d4ca5a14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Ec-DG-ENV-IPCHEM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29E421B7D0B4085855E79BFBD84D8" ma:contentTypeVersion="13" ma:contentTypeDescription="Create a new document." ma:contentTypeScope="" ma:versionID="b52327bcb820a0be4b34bbcf5cc6bd3e">
  <xsd:schema xmlns:xsd="http://www.w3.org/2001/XMLSchema" xmlns:xs="http://www.w3.org/2001/XMLSchema" xmlns:p="http://schemas.microsoft.com/office/2006/metadata/properties" xmlns:ns2="1124f467-e8a7-4788-95b6-921cce7bcfae" xmlns:ns3="d56ed46a-4164-40b6-a09a-3a2f9edb41ee" targetNamespace="http://schemas.microsoft.com/office/2006/metadata/properties" ma:root="true" ma:fieldsID="a256ce28a64c671e0a77429670cda683" ns2:_="" ns3:_="">
    <xsd:import namespace="1124f467-e8a7-4788-95b6-921cce7bcfae"/>
    <xsd:import namespace="d56ed46a-4164-40b6-a09a-3a2f9edb4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4f467-e8a7-4788-95b6-921cce7bcf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ed46a-4164-40b6-a09a-3a2f9edb41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0C9E57-A13D-4D25-A3EB-C6FFEC04ACC1}">
  <ds:schemaRefs>
    <ds:schemaRef ds:uri="d56ed46a-4164-40b6-a09a-3a2f9edb41e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124f467-e8a7-4788-95b6-921cce7bcfa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990334C-F310-45DA-AABB-5A7A9FC27B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F7C839-1148-426C-BE53-0953E3C01F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24f467-e8a7-4788-95b6-921cce7bcfae"/>
    <ds:schemaRef ds:uri="d56ed46a-4164-40b6-a09a-3a2f9edb4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5902</TotalTime>
  <Words>2074</Words>
  <Application>Microsoft Office PowerPoint</Application>
  <PresentationFormat>Widescreen</PresentationFormat>
  <Paragraphs>284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Courier New</vt:lpstr>
      <vt:lpstr>EC Square Sans Cond Pro</vt:lpstr>
      <vt:lpstr>EC Square Sans Pro</vt:lpstr>
      <vt:lpstr>Open Sans</vt:lpstr>
      <vt:lpstr>Times New Roman</vt:lpstr>
      <vt:lpstr>Verdana</vt:lpstr>
      <vt:lpstr>Wingdings</vt:lpstr>
      <vt:lpstr>Office Theme</vt:lpstr>
      <vt:lpstr>Ec-DG-ENV-IPCHEM</vt:lpstr>
      <vt:lpstr>Custom Design</vt:lpstr>
      <vt:lpstr>EC commitment to  Open Science    EGI Conference 2022   Prague, 21/09/2022</vt:lpstr>
      <vt:lpstr>Science in digital transition</vt:lpstr>
      <vt:lpstr>Some of the challenges for science today</vt:lpstr>
      <vt:lpstr>Is Open Science (part of) the answer?</vt:lpstr>
      <vt:lpstr>The European Commission commitment to Open Science</vt:lpstr>
      <vt:lpstr>Council Recommendation on a  Pact for R&amp;I in Europe</vt:lpstr>
      <vt:lpstr>Council Conclusions on the Future Governance of the ERA ERA Policy Agenda 2022-24</vt:lpstr>
      <vt:lpstr>Council Conclusions on the Future Governance of the ERA ERA Policy Agenda 2022-24</vt:lpstr>
      <vt:lpstr>Main legislative instruments concerned</vt:lpstr>
      <vt:lpstr>Council Conclusions on the Future Governance of the ERA ERA Policy Agenda 2022-24</vt:lpstr>
      <vt:lpstr>Open Science under Horizon Europe</vt:lpstr>
      <vt:lpstr>Scholarly communication fit for modern research</vt:lpstr>
      <vt:lpstr>Open Research Europe  (ORE)</vt:lpstr>
      <vt:lpstr>Open Research Europe  (ORE)</vt:lpstr>
      <vt:lpstr>PowerPoint Presentation</vt:lpstr>
      <vt:lpstr>A vision beyond 2024</vt:lpstr>
      <vt:lpstr>Next steps (tentative)</vt:lpstr>
      <vt:lpstr>Why promote citizen and societal engagement? </vt:lpstr>
      <vt:lpstr>Mutual Learning Exercise: policy initiative on Citizen Science</vt:lpstr>
      <vt:lpstr> Open Science: what’s next</vt:lpstr>
      <vt:lpstr>EOSC and digital infrastructures for OS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 of research assessment Policy context</dc:title>
  <dc:creator>Michael.Arentoft@ec.europa.eu</dc:creator>
  <cp:lastModifiedBy>CUCINIELLO Christian (RTD)</cp:lastModifiedBy>
  <cp:revision>179</cp:revision>
  <dcterms:created xsi:type="dcterms:W3CDTF">2021-09-10T09:22:50Z</dcterms:created>
  <dcterms:modified xsi:type="dcterms:W3CDTF">2022-09-20T09:33:20Z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0x010100F6429E421B7D0B4085855E79BFBD84D8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2022-09-20T08:24:46Z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ed73957a-e71a-4bc9-89cd-91a3d08b7c90</vt:lpwstr>
  </property>
  <property fmtid="{D5CDD505-2E9C-101B-9397-08002B2CF9AE}" pid="9" name="MSIP_Label_6bd9ddd1-4d20-43f6-abfa-fc3c07406f94_ContentBits">
    <vt:lpwstr>0</vt:lpwstr>
  </property>
</Properties>
</file>