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2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13716000" cx="24384000"/>
  <p:notesSz cx="6858000" cy="9144000"/>
  <p:embeddedFontLst>
    <p:embeddedFont>
      <p:font typeface="Helvetica Neue"/>
      <p:regular r:id="rId31"/>
      <p:bold r:id="rId32"/>
      <p:italic r:id="rId33"/>
      <p:boldItalic r:id="rId34"/>
    </p:embeddedFont>
    <p:embeddedFont>
      <p:font typeface="DM Sans"/>
      <p:bold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4320" orient="horz"/>
        <p:guide pos="76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HelveticaNeue-regular.fntdata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HelveticaNeue-italic.fntdata"/><Relationship Id="rId10" Type="http://schemas.openxmlformats.org/officeDocument/2006/relationships/slide" Target="slides/slide5.xml"/><Relationship Id="rId32" Type="http://schemas.openxmlformats.org/officeDocument/2006/relationships/font" Target="fonts/HelveticaNeue-bold.fntdata"/><Relationship Id="rId13" Type="http://schemas.openxmlformats.org/officeDocument/2006/relationships/slide" Target="slides/slide8.xml"/><Relationship Id="rId35" Type="http://schemas.openxmlformats.org/officeDocument/2006/relationships/font" Target="fonts/DMSans-bold.fntdata"/><Relationship Id="rId12" Type="http://schemas.openxmlformats.org/officeDocument/2006/relationships/slide" Target="slides/slide7.xml"/><Relationship Id="rId34" Type="http://schemas.openxmlformats.org/officeDocument/2006/relationships/font" Target="fonts/HelveticaNeue-bold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36" Type="http://schemas.openxmlformats.org/officeDocument/2006/relationships/font" Target="fonts/DMSans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2" name="Google Shape;572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g15520cd1db7_0_60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1" name="Google Shape;741;g15520cd1db7_0_60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g155eb33d471_0_1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0" name="Google Shape;770;g155eb33d471_0_13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fee9860a50_0_6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1" name="Google Shape;781;gfee9860a50_0_6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9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g15520cd1db7_0_66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1" name="Google Shape;791;g15520cd1db7_0_66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gfee9860a50_0_185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9" name="Google Shape;799;gfee9860a50_0_185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gfee9860a50_0_18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3" name="Google Shape;813;gfee9860a50_0_184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g15520cd1db7_0_69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0" name="Google Shape;830;g15520cd1db7_0_69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2" name="Shape 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3" name="Google Shape;843;gfee9860a50_0_18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4" name="Google Shape;844;gfee9860a50_0_18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g15520cd1db7_0_70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0" name="Google Shape;860;g15520cd1db7_0_70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3" name="Google Shape;873;gfee9860a50_0_18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4" name="Google Shape;874;gfee9860a50_0_18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3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1" name="Google Shape;581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8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g15520cd1db7_0_7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0" name="Google Shape;890;g15520cd1db7_0_7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2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fee9860a50_0_188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Google Shape;904;gfee9860a50_0_188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4" name="Shape 9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5" name="Google Shape;915;g15520cd1db7_0_7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6" name="Google Shape;916;g15520cd1db7_0_72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8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fee9860a50_0_190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0" name="Google Shape;930;gfee9860a50_0_190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2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3" name="Google Shape;943;gfee9860a50_0_19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4" name="Google Shape;944;gfee9860a50_0_19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0" name="Shape 9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1" name="Google Shape;951;g155eb33d471_0_13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2" name="Google Shape;952;g155eb33d471_0_1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8" name="Google Shape;588;g15520cd1db7_0_5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9" name="Google Shape;589;g15520cd1db7_0_54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15520cd1db7_0_55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0" name="Google Shape;610;g15520cd1db7_0_55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0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fee9860a50_0_11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32" name="Google Shape;632;gfee9860a50_0_11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fee9860a50_0_116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fee9860a50_0_116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9" name="Shape 6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0" name="Google Shape;680;g15520cd1db7_0_57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1" name="Google Shape;681;g15520cd1db7_0_57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9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g15520cd1db7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1" name="Google Shape;711;g15520cd1db7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fee9860a50_0_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9" name="Google Shape;719;gfee9860a50_0_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5" Type="http://schemas.openxmlformats.org/officeDocument/2006/relationships/image" Target="../media/image10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1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1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1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1.png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1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1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1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1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1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twitter.com/EGI_eInfra" TargetMode="External"/><Relationship Id="rId3" Type="http://schemas.openxmlformats.org/officeDocument/2006/relationships/hyperlink" Target="https://www.linkedin.com/company/1024536" TargetMode="External"/><Relationship Id="rId4" Type="http://schemas.openxmlformats.org/officeDocument/2006/relationships/image" Target="../media/image6.png"/><Relationship Id="rId5" Type="http://schemas.openxmlformats.org/officeDocument/2006/relationships/hyperlink" Target="https://www.youtube.com/c/EGIFederation" TargetMode="External"/><Relationship Id="rId6" Type="http://schemas.openxmlformats.org/officeDocument/2006/relationships/image" Target="../media/image10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twitter.com/EGI_eInfra" TargetMode="External"/><Relationship Id="rId3" Type="http://schemas.openxmlformats.org/officeDocument/2006/relationships/hyperlink" Target="https://www.linkedin.com/company/1024536" TargetMode="External"/><Relationship Id="rId4" Type="http://schemas.openxmlformats.org/officeDocument/2006/relationships/image" Target="../media/image6.png"/><Relationship Id="rId5" Type="http://schemas.openxmlformats.org/officeDocument/2006/relationships/hyperlink" Target="https://www.youtube.com/c/EGIFederation" TargetMode="External"/><Relationship Id="rId6" Type="http://schemas.openxmlformats.org/officeDocument/2006/relationships/image" Target="../media/image10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24.png"/><Relationship Id="rId4" Type="http://schemas.openxmlformats.org/officeDocument/2006/relationships/image" Target="../media/image12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Relationship Id="rId3" Type="http://schemas.openxmlformats.org/officeDocument/2006/relationships/image" Target="../media/image11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Relationship Id="rId3" Type="http://schemas.openxmlformats.org/officeDocument/2006/relationships/image" Target="../media/image11.png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Relationship Id="rId3" Type="http://schemas.openxmlformats.org/officeDocument/2006/relationships/image" Target="../media/image11.png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Relationship Id="rId3" Type="http://schemas.openxmlformats.org/officeDocument/2006/relationships/image" Target="../media/image11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5.png"/><Relationship Id="rId3" Type="http://schemas.openxmlformats.org/officeDocument/2006/relationships/image" Target="../media/image20.png"/><Relationship Id="rId4" Type="http://schemas.openxmlformats.org/officeDocument/2006/relationships/image" Target="../media/image10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7.png"/><Relationship Id="rId3" Type="http://schemas.openxmlformats.org/officeDocument/2006/relationships/image" Target="../media/image15.png"/><Relationship Id="rId4" Type="http://schemas.openxmlformats.org/officeDocument/2006/relationships/image" Target="../media/image20.png"/><Relationship Id="rId11" Type="http://schemas.openxmlformats.org/officeDocument/2006/relationships/image" Target="../media/image14.png"/><Relationship Id="rId10" Type="http://schemas.openxmlformats.org/officeDocument/2006/relationships/hyperlink" Target="https://www.youtube.com/c/EGIFederation" TargetMode="External"/><Relationship Id="rId12" Type="http://schemas.openxmlformats.org/officeDocument/2006/relationships/image" Target="../media/image10.png"/><Relationship Id="rId9" Type="http://schemas.openxmlformats.org/officeDocument/2006/relationships/image" Target="../media/image19.png"/><Relationship Id="rId5" Type="http://schemas.openxmlformats.org/officeDocument/2006/relationships/image" Target="../media/image1.png"/><Relationship Id="rId6" Type="http://schemas.openxmlformats.org/officeDocument/2006/relationships/hyperlink" Target="https://twitter.com/EGI_eInfra" TargetMode="External"/><Relationship Id="rId7" Type="http://schemas.openxmlformats.org/officeDocument/2006/relationships/image" Target="../media/image21.png"/><Relationship Id="rId8" Type="http://schemas.openxmlformats.org/officeDocument/2006/relationships/hyperlink" Target="https://www.linkedin.com/company/1024536" TargetMode="Externa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Relationship Id="rId3" Type="http://schemas.openxmlformats.org/officeDocument/2006/relationships/image" Target="../media/image20.png"/><Relationship Id="rId4" Type="http://schemas.openxmlformats.org/officeDocument/2006/relationships/hyperlink" Target="https://twitter.com/EGI_eInfra" TargetMode="External"/><Relationship Id="rId10" Type="http://schemas.openxmlformats.org/officeDocument/2006/relationships/image" Target="../media/image10.png"/><Relationship Id="rId9" Type="http://schemas.openxmlformats.org/officeDocument/2006/relationships/image" Target="../media/image14.png"/><Relationship Id="rId5" Type="http://schemas.openxmlformats.org/officeDocument/2006/relationships/image" Target="../media/image21.png"/><Relationship Id="rId6" Type="http://schemas.openxmlformats.org/officeDocument/2006/relationships/hyperlink" Target="https://www.linkedin.com/company/1024536" TargetMode="External"/><Relationship Id="rId7" Type="http://schemas.openxmlformats.org/officeDocument/2006/relationships/image" Target="../media/image19.png"/><Relationship Id="rId8" Type="http://schemas.openxmlformats.org/officeDocument/2006/relationships/hyperlink" Target="https://www.youtube.com/c/EGIFederation" TargetMode="Externa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3.png"/><Relationship Id="rId3" Type="http://schemas.openxmlformats.org/officeDocument/2006/relationships/image" Target="../media/image10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11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0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34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Relationship Id="rId3" Type="http://schemas.openxmlformats.org/officeDocument/2006/relationships/image" Target="../media/image34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Relationship Id="rId3" Type="http://schemas.openxmlformats.org/officeDocument/2006/relationships/image" Target="../media/image10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png"/><Relationship Id="rId3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png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White Blank" showMasterSp="0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1. Image - Divider" showMasterSp="0">
  <p:cSld name="Image - Divider">
    <p:bg>
      <p:bgPr>
        <a:solidFill>
          <a:srgbClr val="09142E"/>
        </a:solidFill>
      </p:bgPr>
    </p:bg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2" id="91" name="Google Shape;91;p1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91911" y="-107950"/>
            <a:ext cx="24756533" cy="1392555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p11"/>
          <p:cNvSpPr/>
          <p:nvPr/>
        </p:nvSpPr>
        <p:spPr>
          <a:xfrm>
            <a:off x="-191912" y="-66776"/>
            <a:ext cx="24756533" cy="13849552"/>
          </a:xfrm>
          <a:prstGeom prst="rect">
            <a:avLst/>
          </a:prstGeom>
          <a:solidFill>
            <a:srgbClr val="09142E">
              <a:alpha val="60000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descr="img 32x.png" id="93" name="Google Shape;93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129419" y="-800684"/>
            <a:ext cx="7298147" cy="153173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rame 132x.png" id="94" name="Google Shape;94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5400000">
            <a:off x="14572301" y="1010510"/>
            <a:ext cx="2813261" cy="2813261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1"/>
          <p:cNvSpPr txBox="1"/>
          <p:nvPr>
            <p:ph idx="1" type="body"/>
          </p:nvPr>
        </p:nvSpPr>
        <p:spPr>
          <a:xfrm>
            <a:off x="1209182" y="9219545"/>
            <a:ext cx="11318423" cy="123815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DM Sans"/>
              <a:buNone/>
              <a:defRPr i="0" sz="9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6" name="Google Shape;96;p11"/>
          <p:cNvSpPr txBox="1"/>
          <p:nvPr>
            <p:ph idx="2" type="body"/>
          </p:nvPr>
        </p:nvSpPr>
        <p:spPr>
          <a:xfrm>
            <a:off x="1209182" y="6753290"/>
            <a:ext cx="11318424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97" name="Google Shape;97;p11"/>
          <p:cNvSpPr txBox="1"/>
          <p:nvPr>
            <p:ph idx="12" type="sldNum"/>
          </p:nvPr>
        </p:nvSpPr>
        <p:spPr>
          <a:xfrm>
            <a:off x="23212925" y="13031650"/>
            <a:ext cx="84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8" name="Google Shape;98;p11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99" name="Google Shape;99;p1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5. Content - Text only">
  <p:cSld name="Content - Text with Bulle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01" name="Google Shape;101;p12"/>
          <p:cNvPicPr preferRelativeResize="0"/>
          <p:nvPr/>
        </p:nvPicPr>
        <p:blipFill rotWithShape="1">
          <a:blip r:embed="rId2">
            <a:alphaModFix amt="25000"/>
          </a:blip>
          <a:srcRect b="11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2" name="Google Shape;102;p12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103" name="Google Shape;103;p12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104" name="Google Shape;104;p1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5" name="Google Shape;105;p12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6" name="Google Shape;106;p12"/>
          <p:cNvSpPr txBox="1"/>
          <p:nvPr>
            <p:ph idx="12" type="sldNum"/>
          </p:nvPr>
        </p:nvSpPr>
        <p:spPr>
          <a:xfrm>
            <a:off x="23212925" y="13031650"/>
            <a:ext cx="84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07" name="Google Shape;107;p12"/>
          <p:cNvSpPr txBox="1"/>
          <p:nvPr>
            <p:ph idx="2" type="body"/>
          </p:nvPr>
        </p:nvSpPr>
        <p:spPr>
          <a:xfrm>
            <a:off x="1015999" y="2844812"/>
            <a:ext cx="22578900" cy="6989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318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318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4318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4318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DM Sans"/>
              <a:buChar char="•"/>
              <a:defRPr b="0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8" name="Google Shape;108;p12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pic>
        <p:nvPicPr>
          <p:cNvPr id="109" name="Google Shape;109;p1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8100" y="471123"/>
            <a:ext cx="1276649" cy="9750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6. Content - Text bullet">
  <p:cSld name="Content - Text Only (v2)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11" name="Google Shape;111;p13"/>
          <p:cNvPicPr preferRelativeResize="0"/>
          <p:nvPr/>
        </p:nvPicPr>
        <p:blipFill rotWithShape="1">
          <a:blip r:embed="rId2">
            <a:alphaModFix amt="25000"/>
          </a:blip>
          <a:srcRect b="11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2" name="Google Shape;112;p13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113" name="Google Shape;113;p13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114" name="Google Shape;114;p1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5" name="Google Shape;115;p13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16" name="Google Shape;116;p13"/>
          <p:cNvSpPr txBox="1"/>
          <p:nvPr>
            <p:ph idx="12" type="sldNum"/>
          </p:nvPr>
        </p:nvSpPr>
        <p:spPr>
          <a:xfrm>
            <a:off x="23212925" y="13031650"/>
            <a:ext cx="84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7" name="Google Shape;117;p13"/>
          <p:cNvSpPr txBox="1"/>
          <p:nvPr>
            <p:ph idx="2" type="body"/>
          </p:nvPr>
        </p:nvSpPr>
        <p:spPr>
          <a:xfrm>
            <a:off x="1016000" y="2903618"/>
            <a:ext cx="22579013" cy="827714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254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100"/>
              <a:buChar char="•"/>
              <a:defRPr b="1" i="0" sz="4300" u="none" cap="none" strike="noStrike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318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Char char="•"/>
              <a:defRPr b="1"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370839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07E13"/>
              </a:buClr>
              <a:buSzPts val="2240"/>
              <a:buFont typeface="Courier New"/>
              <a:buChar char="o"/>
              <a:defRPr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4318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DM Sans"/>
              <a:buChar char="•"/>
              <a:defRPr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4318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200"/>
              <a:buFont typeface="DM Sans"/>
              <a:buChar char="•"/>
              <a:defRPr i="0" sz="32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18" name="Google Shape;118;p13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7. Content - 3 Horizontal Icon">
  <p:cSld name="Content - 3 Horizontal Icon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20" name="Google Shape;120;p14"/>
          <p:cNvPicPr preferRelativeResize="0"/>
          <p:nvPr/>
        </p:nvPicPr>
        <p:blipFill rotWithShape="1">
          <a:blip r:embed="rId2">
            <a:alphaModFix amt="25000"/>
          </a:blip>
          <a:srcRect b="11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1" name="Google Shape;121;p14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122" name="Google Shape;122;p14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123" name="Google Shape;123;p1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4" name="Google Shape;124;p14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25" name="Google Shape;125;p14"/>
          <p:cNvSpPr txBox="1"/>
          <p:nvPr>
            <p:ph idx="2" type="body"/>
          </p:nvPr>
        </p:nvSpPr>
        <p:spPr>
          <a:xfrm>
            <a:off x="1763211" y="6110694"/>
            <a:ext cx="6350001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26" name="Google Shape;126;p14"/>
          <p:cNvSpPr txBox="1"/>
          <p:nvPr>
            <p:ph idx="3" type="body"/>
          </p:nvPr>
        </p:nvSpPr>
        <p:spPr>
          <a:xfrm>
            <a:off x="1763211" y="7922928"/>
            <a:ext cx="6350001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27" name="Google Shape;127;p14"/>
          <p:cNvSpPr txBox="1"/>
          <p:nvPr>
            <p:ph idx="4" type="body"/>
          </p:nvPr>
        </p:nvSpPr>
        <p:spPr>
          <a:xfrm>
            <a:off x="9017000" y="6110694"/>
            <a:ext cx="6350001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28" name="Google Shape;128;p14"/>
          <p:cNvSpPr txBox="1"/>
          <p:nvPr>
            <p:ph idx="5" type="body"/>
          </p:nvPr>
        </p:nvSpPr>
        <p:spPr>
          <a:xfrm>
            <a:off x="16786860" y="6110694"/>
            <a:ext cx="6350001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29" name="Google Shape;129;p14"/>
          <p:cNvSpPr/>
          <p:nvPr>
            <p:ph idx="6" type="pic"/>
          </p:nvPr>
        </p:nvSpPr>
        <p:spPr>
          <a:xfrm>
            <a:off x="1763211" y="3866660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30" name="Google Shape;130;p14"/>
          <p:cNvSpPr/>
          <p:nvPr>
            <p:ph idx="7" type="pic"/>
          </p:nvPr>
        </p:nvSpPr>
        <p:spPr>
          <a:xfrm>
            <a:off x="9017000" y="3866660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31" name="Google Shape;131;p14"/>
          <p:cNvSpPr/>
          <p:nvPr>
            <p:ph idx="8" type="pic"/>
          </p:nvPr>
        </p:nvSpPr>
        <p:spPr>
          <a:xfrm>
            <a:off x="16786860" y="3866660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32" name="Google Shape;132;p14"/>
          <p:cNvSpPr txBox="1"/>
          <p:nvPr>
            <p:ph idx="12" type="sldNum"/>
          </p:nvPr>
        </p:nvSpPr>
        <p:spPr>
          <a:xfrm>
            <a:off x="23212925" y="13031650"/>
            <a:ext cx="84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3" name="Google Shape;133;p14"/>
          <p:cNvSpPr txBox="1"/>
          <p:nvPr>
            <p:ph idx="9" type="body"/>
          </p:nvPr>
        </p:nvSpPr>
        <p:spPr>
          <a:xfrm>
            <a:off x="8993350" y="7922928"/>
            <a:ext cx="6350001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34" name="Google Shape;134;p14"/>
          <p:cNvSpPr txBox="1"/>
          <p:nvPr>
            <p:ph idx="13" type="body"/>
          </p:nvPr>
        </p:nvSpPr>
        <p:spPr>
          <a:xfrm>
            <a:off x="16755117" y="7922928"/>
            <a:ext cx="6350001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35" name="Google Shape;135;p14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8. Content - 3 Horizontal Icon with Box">
  <p:cSld name="Content - 3 Horizontal Icon with Box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37" name="Google Shape;137;p15"/>
          <p:cNvPicPr preferRelativeResize="0"/>
          <p:nvPr/>
        </p:nvPicPr>
        <p:blipFill rotWithShape="1">
          <a:blip r:embed="rId2">
            <a:alphaModFix amt="25000"/>
          </a:blip>
          <a:srcRect b="11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5"/>
          <p:cNvSpPr/>
          <p:nvPr/>
        </p:nvSpPr>
        <p:spPr>
          <a:xfrm>
            <a:off x="869684" y="3294515"/>
            <a:ext cx="7335688" cy="8136692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882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39" name="Google Shape;139;p15"/>
          <p:cNvSpPr/>
          <p:nvPr/>
        </p:nvSpPr>
        <p:spPr>
          <a:xfrm>
            <a:off x="8607335" y="3294515"/>
            <a:ext cx="7335688" cy="8136692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882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140" name="Google Shape;140;p15"/>
          <p:cNvSpPr/>
          <p:nvPr/>
        </p:nvSpPr>
        <p:spPr>
          <a:xfrm>
            <a:off x="16344985" y="3294515"/>
            <a:ext cx="7335688" cy="8136691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882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141" name="Google Shape;141;p15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142" name="Google Shape;142;p15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143" name="Google Shape;143;p15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4" name="Google Shape;144;p15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45" name="Google Shape;145;p15"/>
          <p:cNvSpPr txBox="1"/>
          <p:nvPr>
            <p:ph idx="2" type="body"/>
          </p:nvPr>
        </p:nvSpPr>
        <p:spPr>
          <a:xfrm>
            <a:off x="1362528" y="6110694"/>
            <a:ext cx="6350001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46" name="Google Shape;146;p15"/>
          <p:cNvSpPr txBox="1"/>
          <p:nvPr>
            <p:ph idx="3" type="body"/>
          </p:nvPr>
        </p:nvSpPr>
        <p:spPr>
          <a:xfrm>
            <a:off x="9017000" y="6110694"/>
            <a:ext cx="6350000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47" name="Google Shape;147;p15"/>
          <p:cNvSpPr txBox="1"/>
          <p:nvPr>
            <p:ph idx="4" type="body"/>
          </p:nvPr>
        </p:nvSpPr>
        <p:spPr>
          <a:xfrm>
            <a:off x="16837828" y="6110694"/>
            <a:ext cx="6350001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48" name="Google Shape;148;p15"/>
          <p:cNvSpPr/>
          <p:nvPr>
            <p:ph idx="5" type="pic"/>
          </p:nvPr>
        </p:nvSpPr>
        <p:spPr>
          <a:xfrm>
            <a:off x="1362528" y="3866660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49" name="Google Shape;149;p15"/>
          <p:cNvSpPr/>
          <p:nvPr>
            <p:ph idx="6" type="pic"/>
          </p:nvPr>
        </p:nvSpPr>
        <p:spPr>
          <a:xfrm>
            <a:off x="9017000" y="3866660"/>
            <a:ext cx="2032000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50" name="Google Shape;150;p15"/>
          <p:cNvSpPr/>
          <p:nvPr>
            <p:ph idx="7" type="pic"/>
          </p:nvPr>
        </p:nvSpPr>
        <p:spPr>
          <a:xfrm>
            <a:off x="16837828" y="3866660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51" name="Google Shape;151;p15"/>
          <p:cNvSpPr txBox="1"/>
          <p:nvPr>
            <p:ph idx="12" type="sldNum"/>
          </p:nvPr>
        </p:nvSpPr>
        <p:spPr>
          <a:xfrm>
            <a:off x="23212925" y="13031650"/>
            <a:ext cx="84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2" name="Google Shape;152;p15"/>
          <p:cNvSpPr txBox="1"/>
          <p:nvPr>
            <p:ph idx="8" type="body"/>
          </p:nvPr>
        </p:nvSpPr>
        <p:spPr>
          <a:xfrm>
            <a:off x="1362528" y="7800055"/>
            <a:ext cx="6350001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53" name="Google Shape;153;p15"/>
          <p:cNvSpPr txBox="1"/>
          <p:nvPr>
            <p:ph idx="9" type="body"/>
          </p:nvPr>
        </p:nvSpPr>
        <p:spPr>
          <a:xfrm>
            <a:off x="9017000" y="7800055"/>
            <a:ext cx="6350001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54" name="Google Shape;154;p15"/>
          <p:cNvSpPr txBox="1"/>
          <p:nvPr>
            <p:ph idx="13" type="body"/>
          </p:nvPr>
        </p:nvSpPr>
        <p:spPr>
          <a:xfrm>
            <a:off x="16837827" y="7800055"/>
            <a:ext cx="6350001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55" name="Google Shape;155;p15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9. Content - 3 Vertical Icon with Big title">
  <p:cSld name="Content - 3 Vertical Icon with Big title"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57" name="Google Shape;157;p16"/>
          <p:cNvPicPr preferRelativeResize="0"/>
          <p:nvPr/>
        </p:nvPicPr>
        <p:blipFill rotWithShape="1">
          <a:blip r:embed="rId2">
            <a:alphaModFix amt="25000"/>
          </a:blip>
          <a:srcRect b="11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8" name="Google Shape;158;p16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159" name="Google Shape;159;p16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160" name="Google Shape;160;p1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1" name="Google Shape;161;p16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62" name="Google Shape;162;p16"/>
          <p:cNvSpPr txBox="1"/>
          <p:nvPr>
            <p:ph idx="2" type="body"/>
          </p:nvPr>
        </p:nvSpPr>
        <p:spPr>
          <a:xfrm>
            <a:off x="13238491" y="9755637"/>
            <a:ext cx="9398001" cy="51591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000"/>
              <a:buFont typeface="DM Sans"/>
              <a:buNone/>
              <a:defRPr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63" name="Google Shape;163;p16"/>
          <p:cNvSpPr txBox="1"/>
          <p:nvPr>
            <p:ph idx="3" type="body"/>
          </p:nvPr>
        </p:nvSpPr>
        <p:spPr>
          <a:xfrm>
            <a:off x="13238491" y="10552221"/>
            <a:ext cx="9398001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64" name="Google Shape;164;p16"/>
          <p:cNvSpPr txBox="1"/>
          <p:nvPr>
            <p:ph idx="4" type="body"/>
          </p:nvPr>
        </p:nvSpPr>
        <p:spPr>
          <a:xfrm>
            <a:off x="999052" y="6026169"/>
            <a:ext cx="8175791" cy="221599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7200"/>
              <a:buFont typeface="DM Sans"/>
              <a:buNone/>
              <a:defRPr i="0" sz="72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65" name="Google Shape;165;p16"/>
          <p:cNvSpPr txBox="1"/>
          <p:nvPr>
            <p:ph idx="5" type="body"/>
          </p:nvPr>
        </p:nvSpPr>
        <p:spPr>
          <a:xfrm>
            <a:off x="999051" y="8663253"/>
            <a:ext cx="8175791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66" name="Google Shape;166;p16"/>
          <p:cNvSpPr/>
          <p:nvPr>
            <p:ph idx="6" type="pic"/>
          </p:nvPr>
        </p:nvSpPr>
        <p:spPr>
          <a:xfrm>
            <a:off x="10427608" y="3586441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67" name="Google Shape;167;p16"/>
          <p:cNvSpPr/>
          <p:nvPr>
            <p:ph idx="7" type="pic"/>
          </p:nvPr>
        </p:nvSpPr>
        <p:spPr>
          <a:xfrm>
            <a:off x="10427608" y="6472695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68" name="Google Shape;168;p16"/>
          <p:cNvSpPr/>
          <p:nvPr>
            <p:ph idx="8" type="pic"/>
          </p:nvPr>
        </p:nvSpPr>
        <p:spPr>
          <a:xfrm>
            <a:off x="10427608" y="9358949"/>
            <a:ext cx="2032001" cy="2032001"/>
          </a:xfrm>
          <a:prstGeom prst="rect">
            <a:avLst/>
          </a:prstGeom>
          <a:noFill/>
          <a:ln>
            <a:noFill/>
          </a:ln>
        </p:spPr>
      </p:sp>
      <p:sp>
        <p:nvSpPr>
          <p:cNvPr id="169" name="Google Shape;169;p16"/>
          <p:cNvSpPr txBox="1"/>
          <p:nvPr>
            <p:ph idx="12" type="sldNum"/>
          </p:nvPr>
        </p:nvSpPr>
        <p:spPr>
          <a:xfrm>
            <a:off x="23212925" y="13031650"/>
            <a:ext cx="84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0" name="Google Shape;170;p16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171" name="Google Shape;171;p16"/>
          <p:cNvSpPr txBox="1"/>
          <p:nvPr>
            <p:ph idx="9" type="body"/>
          </p:nvPr>
        </p:nvSpPr>
        <p:spPr>
          <a:xfrm>
            <a:off x="13238491" y="3969054"/>
            <a:ext cx="9398100" cy="5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000"/>
              <a:buFont typeface="DM Sans"/>
              <a:buNone/>
              <a:defRPr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72" name="Google Shape;172;p16"/>
          <p:cNvSpPr txBox="1"/>
          <p:nvPr>
            <p:ph idx="13" type="body"/>
          </p:nvPr>
        </p:nvSpPr>
        <p:spPr>
          <a:xfrm>
            <a:off x="13238491" y="4765640"/>
            <a:ext cx="9398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None/>
              <a:defRPr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73" name="Google Shape;173;p16"/>
          <p:cNvSpPr txBox="1"/>
          <p:nvPr>
            <p:ph idx="14" type="body"/>
          </p:nvPr>
        </p:nvSpPr>
        <p:spPr>
          <a:xfrm>
            <a:off x="13238491" y="6813601"/>
            <a:ext cx="9398100" cy="51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000"/>
              <a:buFont typeface="DM Sans"/>
              <a:buNone/>
              <a:defRPr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74" name="Google Shape;174;p16"/>
          <p:cNvSpPr txBox="1"/>
          <p:nvPr>
            <p:ph idx="15" type="body"/>
          </p:nvPr>
        </p:nvSpPr>
        <p:spPr>
          <a:xfrm>
            <a:off x="13238491" y="7610185"/>
            <a:ext cx="9398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None/>
              <a:defRPr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0. Content - 4 Icon">
  <p:cSld name="Content - 4 Icon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76" name="Google Shape;176;p17"/>
          <p:cNvPicPr preferRelativeResize="0"/>
          <p:nvPr/>
        </p:nvPicPr>
        <p:blipFill rotWithShape="1">
          <a:blip r:embed="rId2">
            <a:alphaModFix amt="25000"/>
          </a:blip>
          <a:srcRect b="11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7" name="Google Shape;177;p17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178" name="Google Shape;178;p17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179" name="Google Shape;179;p17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0" name="Google Shape;180;p17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81" name="Google Shape;181;p17"/>
          <p:cNvSpPr txBox="1"/>
          <p:nvPr>
            <p:ph idx="2" type="body"/>
          </p:nvPr>
        </p:nvSpPr>
        <p:spPr>
          <a:xfrm>
            <a:off x="1094735" y="4461632"/>
            <a:ext cx="6452207" cy="147732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82" name="Google Shape;182;p17"/>
          <p:cNvSpPr txBox="1"/>
          <p:nvPr>
            <p:ph idx="3" type="body"/>
          </p:nvPr>
        </p:nvSpPr>
        <p:spPr>
          <a:xfrm>
            <a:off x="1094738" y="6070641"/>
            <a:ext cx="6452207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83" name="Google Shape;183;p17"/>
          <p:cNvSpPr txBox="1"/>
          <p:nvPr>
            <p:ph idx="4" type="body"/>
          </p:nvPr>
        </p:nvSpPr>
        <p:spPr>
          <a:xfrm>
            <a:off x="9969729" y="4461632"/>
            <a:ext cx="6452207" cy="147732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84" name="Google Shape;184;p17"/>
          <p:cNvSpPr txBox="1"/>
          <p:nvPr>
            <p:ph idx="5" type="body"/>
          </p:nvPr>
        </p:nvSpPr>
        <p:spPr>
          <a:xfrm>
            <a:off x="9969730" y="6070643"/>
            <a:ext cx="6452210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85" name="Google Shape;185;p17"/>
          <p:cNvSpPr txBox="1"/>
          <p:nvPr>
            <p:ph idx="6" type="body"/>
          </p:nvPr>
        </p:nvSpPr>
        <p:spPr>
          <a:xfrm>
            <a:off x="1094736" y="9779054"/>
            <a:ext cx="6452206" cy="147732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86" name="Google Shape;186;p17"/>
          <p:cNvSpPr txBox="1"/>
          <p:nvPr>
            <p:ph idx="7" type="body"/>
          </p:nvPr>
        </p:nvSpPr>
        <p:spPr>
          <a:xfrm>
            <a:off x="1094738" y="11388065"/>
            <a:ext cx="6452207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None/>
              <a:defRPr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87" name="Google Shape;187;p17"/>
          <p:cNvSpPr txBox="1"/>
          <p:nvPr>
            <p:ph idx="8" type="body"/>
          </p:nvPr>
        </p:nvSpPr>
        <p:spPr>
          <a:xfrm>
            <a:off x="9969730" y="9779054"/>
            <a:ext cx="6452206" cy="147732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88" name="Google Shape;188;p17"/>
          <p:cNvSpPr txBox="1"/>
          <p:nvPr>
            <p:ph idx="9" type="body"/>
          </p:nvPr>
        </p:nvSpPr>
        <p:spPr>
          <a:xfrm>
            <a:off x="9969730" y="11388065"/>
            <a:ext cx="6452210" cy="110799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None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89" name="Google Shape;189;p17"/>
          <p:cNvSpPr/>
          <p:nvPr>
            <p:ph idx="13" type="pic"/>
          </p:nvPr>
        </p:nvSpPr>
        <p:spPr>
          <a:xfrm>
            <a:off x="1110331" y="2683074"/>
            <a:ext cx="1524001" cy="1524001"/>
          </a:xfrm>
          <a:prstGeom prst="rect">
            <a:avLst/>
          </a:prstGeom>
          <a:noFill/>
          <a:ln>
            <a:noFill/>
          </a:ln>
        </p:spPr>
      </p:sp>
      <p:sp>
        <p:nvSpPr>
          <p:cNvPr id="190" name="Google Shape;190;p17"/>
          <p:cNvSpPr/>
          <p:nvPr>
            <p:ph idx="14" type="pic"/>
          </p:nvPr>
        </p:nvSpPr>
        <p:spPr>
          <a:xfrm>
            <a:off x="9969730" y="2683074"/>
            <a:ext cx="1524001" cy="1524001"/>
          </a:xfrm>
          <a:prstGeom prst="rect">
            <a:avLst/>
          </a:prstGeom>
          <a:noFill/>
          <a:ln>
            <a:noFill/>
          </a:ln>
        </p:spPr>
      </p:sp>
      <p:sp>
        <p:nvSpPr>
          <p:cNvPr id="191" name="Google Shape;191;p17"/>
          <p:cNvSpPr/>
          <p:nvPr>
            <p:ph idx="15" type="pic"/>
          </p:nvPr>
        </p:nvSpPr>
        <p:spPr>
          <a:xfrm>
            <a:off x="1110331" y="8000496"/>
            <a:ext cx="1524001" cy="1524001"/>
          </a:xfrm>
          <a:prstGeom prst="rect">
            <a:avLst/>
          </a:prstGeom>
          <a:noFill/>
          <a:ln>
            <a:noFill/>
          </a:ln>
        </p:spPr>
      </p:sp>
      <p:sp>
        <p:nvSpPr>
          <p:cNvPr id="192" name="Google Shape;192;p17"/>
          <p:cNvSpPr/>
          <p:nvPr>
            <p:ph idx="16" type="pic"/>
          </p:nvPr>
        </p:nvSpPr>
        <p:spPr>
          <a:xfrm>
            <a:off x="9969730" y="8000496"/>
            <a:ext cx="1524001" cy="1524001"/>
          </a:xfrm>
          <a:prstGeom prst="rect">
            <a:avLst/>
          </a:prstGeom>
          <a:noFill/>
          <a:ln>
            <a:noFill/>
          </a:ln>
        </p:spPr>
      </p:sp>
      <p:sp>
        <p:nvSpPr>
          <p:cNvPr id="193" name="Google Shape;193;p17"/>
          <p:cNvSpPr txBox="1"/>
          <p:nvPr>
            <p:ph idx="12" type="sldNum"/>
          </p:nvPr>
        </p:nvSpPr>
        <p:spPr>
          <a:xfrm>
            <a:off x="23212925" y="13031650"/>
            <a:ext cx="84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4" name="Google Shape;194;p17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1. Content - 3 Vertical with Lines">
  <p:cSld name="Content - 3 Vertical with Lines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196" name="Google Shape;196;p18"/>
          <p:cNvPicPr preferRelativeResize="0"/>
          <p:nvPr/>
        </p:nvPicPr>
        <p:blipFill rotWithShape="1">
          <a:blip r:embed="rId2">
            <a:alphaModFix amt="25000"/>
          </a:blip>
          <a:srcRect b="11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7" name="Google Shape;197;p18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198" name="Google Shape;198;p18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199" name="Google Shape;199;p18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0" name="Google Shape;200;p18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01" name="Google Shape;201;p18"/>
          <p:cNvSpPr txBox="1"/>
          <p:nvPr>
            <p:ph idx="2" type="body"/>
          </p:nvPr>
        </p:nvSpPr>
        <p:spPr>
          <a:xfrm>
            <a:off x="2025367" y="6109742"/>
            <a:ext cx="15240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02" name="Google Shape;202;p18"/>
          <p:cNvSpPr txBox="1"/>
          <p:nvPr>
            <p:ph idx="3" type="body"/>
          </p:nvPr>
        </p:nvSpPr>
        <p:spPr>
          <a:xfrm>
            <a:off x="2025366" y="7060439"/>
            <a:ext cx="15240001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None/>
              <a:defRPr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03" name="Google Shape;203;p18"/>
          <p:cNvSpPr txBox="1"/>
          <p:nvPr/>
        </p:nvSpPr>
        <p:spPr>
          <a:xfrm>
            <a:off x="1015862" y="6048305"/>
            <a:ext cx="607177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/>
          </a:p>
        </p:txBody>
      </p:sp>
      <p:sp>
        <p:nvSpPr>
          <p:cNvPr id="204" name="Google Shape;204;p18"/>
          <p:cNvSpPr txBox="1"/>
          <p:nvPr>
            <p:ph idx="4" type="body"/>
          </p:nvPr>
        </p:nvSpPr>
        <p:spPr>
          <a:xfrm>
            <a:off x="2025368" y="9332748"/>
            <a:ext cx="15240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05" name="Google Shape;205;p18"/>
          <p:cNvSpPr txBox="1"/>
          <p:nvPr>
            <p:ph idx="5" type="body"/>
          </p:nvPr>
        </p:nvSpPr>
        <p:spPr>
          <a:xfrm>
            <a:off x="2025367" y="10283444"/>
            <a:ext cx="15240001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None/>
              <a:defRPr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06" name="Google Shape;206;p18"/>
          <p:cNvSpPr txBox="1"/>
          <p:nvPr/>
        </p:nvSpPr>
        <p:spPr>
          <a:xfrm>
            <a:off x="1015862" y="9271311"/>
            <a:ext cx="607177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endParaRPr/>
          </a:p>
        </p:txBody>
      </p:sp>
      <p:sp>
        <p:nvSpPr>
          <p:cNvPr id="207" name="Google Shape;207;p18"/>
          <p:cNvSpPr txBox="1"/>
          <p:nvPr>
            <p:ph idx="6" type="body"/>
          </p:nvPr>
        </p:nvSpPr>
        <p:spPr>
          <a:xfrm>
            <a:off x="2025368" y="3065324"/>
            <a:ext cx="15240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08" name="Google Shape;208;p18"/>
          <p:cNvSpPr txBox="1"/>
          <p:nvPr/>
        </p:nvSpPr>
        <p:spPr>
          <a:xfrm>
            <a:off x="1015862" y="3003888"/>
            <a:ext cx="607177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endParaRPr/>
          </a:p>
        </p:txBody>
      </p:sp>
      <p:cxnSp>
        <p:nvCxnSpPr>
          <p:cNvPr id="209" name="Google Shape;209;p18"/>
          <p:cNvCxnSpPr/>
          <p:nvPr/>
        </p:nvCxnSpPr>
        <p:spPr>
          <a:xfrm>
            <a:off x="2025368" y="5635413"/>
            <a:ext cx="15131990" cy="1"/>
          </a:xfrm>
          <a:prstGeom prst="straightConnector1">
            <a:avLst/>
          </a:prstGeom>
          <a:noFill/>
          <a:ln cap="flat" cmpd="sng" w="12700">
            <a:solidFill>
              <a:srgbClr val="999999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210" name="Google Shape;210;p18"/>
          <p:cNvCxnSpPr/>
          <p:nvPr/>
        </p:nvCxnSpPr>
        <p:spPr>
          <a:xfrm>
            <a:off x="2025368" y="8813388"/>
            <a:ext cx="15131990" cy="1"/>
          </a:xfrm>
          <a:prstGeom prst="straightConnector1">
            <a:avLst/>
          </a:prstGeom>
          <a:noFill/>
          <a:ln cap="flat" cmpd="sng" w="12700">
            <a:solidFill>
              <a:srgbClr val="999999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211" name="Google Shape;211;p18"/>
          <p:cNvSpPr txBox="1"/>
          <p:nvPr>
            <p:ph idx="12" type="sldNum"/>
          </p:nvPr>
        </p:nvSpPr>
        <p:spPr>
          <a:xfrm>
            <a:off x="23212925" y="13031650"/>
            <a:ext cx="84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12" name="Google Shape;212;p18"/>
          <p:cNvSpPr txBox="1"/>
          <p:nvPr>
            <p:ph idx="7" type="body"/>
          </p:nvPr>
        </p:nvSpPr>
        <p:spPr>
          <a:xfrm>
            <a:off x="2025366" y="3901720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None/>
              <a:defRPr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13" name="Google Shape;213;p18"/>
          <p:cNvSpPr txBox="1"/>
          <p:nvPr>
            <p:ph type="title"/>
          </p:nvPr>
        </p:nvSpPr>
        <p:spPr>
          <a:xfrm>
            <a:off x="2564146" y="790816"/>
            <a:ext cx="21971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2. Content - 3 Vertical with Bullet">
  <p:cSld name="Content - 3 Vertical with Bullet"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15" name="Google Shape;215;p19"/>
          <p:cNvPicPr preferRelativeResize="0"/>
          <p:nvPr/>
        </p:nvPicPr>
        <p:blipFill rotWithShape="1">
          <a:blip r:embed="rId2">
            <a:alphaModFix amt="25000"/>
          </a:blip>
          <a:srcRect b="11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6" name="Google Shape;216;p19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217" name="Google Shape;217;p19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218" name="Google Shape;218;p1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9" name="Google Shape;219;p19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20" name="Google Shape;220;p19"/>
          <p:cNvSpPr txBox="1"/>
          <p:nvPr>
            <p:ph idx="2" type="body"/>
          </p:nvPr>
        </p:nvSpPr>
        <p:spPr>
          <a:xfrm>
            <a:off x="2025366" y="7060439"/>
            <a:ext cx="15240001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21" name="Google Shape;221;p19"/>
          <p:cNvSpPr txBox="1"/>
          <p:nvPr>
            <p:ph idx="3" type="body"/>
          </p:nvPr>
        </p:nvSpPr>
        <p:spPr>
          <a:xfrm>
            <a:off x="2025368" y="9332748"/>
            <a:ext cx="15240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cxnSp>
        <p:nvCxnSpPr>
          <p:cNvPr id="222" name="Google Shape;222;p19"/>
          <p:cNvCxnSpPr/>
          <p:nvPr/>
        </p:nvCxnSpPr>
        <p:spPr>
          <a:xfrm>
            <a:off x="2025368" y="5635413"/>
            <a:ext cx="15131990" cy="1"/>
          </a:xfrm>
          <a:prstGeom prst="straightConnector1">
            <a:avLst/>
          </a:prstGeom>
          <a:noFill/>
          <a:ln cap="flat" cmpd="sng" w="12700">
            <a:solidFill>
              <a:srgbClr val="999999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223" name="Google Shape;223;p19"/>
          <p:cNvCxnSpPr/>
          <p:nvPr/>
        </p:nvCxnSpPr>
        <p:spPr>
          <a:xfrm>
            <a:off x="2025368" y="8813388"/>
            <a:ext cx="15131990" cy="1"/>
          </a:xfrm>
          <a:prstGeom prst="straightConnector1">
            <a:avLst/>
          </a:prstGeom>
          <a:noFill/>
          <a:ln cap="flat" cmpd="sng" w="12700">
            <a:solidFill>
              <a:srgbClr val="999999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224" name="Google Shape;224;p19"/>
          <p:cNvSpPr/>
          <p:nvPr/>
        </p:nvSpPr>
        <p:spPr>
          <a:xfrm>
            <a:off x="1083888" y="3331529"/>
            <a:ext cx="206253" cy="206253"/>
          </a:xfrm>
          <a:prstGeom prst="ellipse">
            <a:avLst/>
          </a:prstGeom>
          <a:solidFill>
            <a:srgbClr val="EF82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25" name="Google Shape;225;p19"/>
          <p:cNvSpPr/>
          <p:nvPr/>
        </p:nvSpPr>
        <p:spPr>
          <a:xfrm>
            <a:off x="1083888" y="6395571"/>
            <a:ext cx="206253" cy="206253"/>
          </a:xfrm>
          <a:prstGeom prst="ellipse">
            <a:avLst/>
          </a:prstGeom>
          <a:solidFill>
            <a:srgbClr val="EF82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26" name="Google Shape;226;p19"/>
          <p:cNvSpPr/>
          <p:nvPr/>
        </p:nvSpPr>
        <p:spPr>
          <a:xfrm>
            <a:off x="1083888" y="9603992"/>
            <a:ext cx="206253" cy="206253"/>
          </a:xfrm>
          <a:prstGeom prst="ellipse">
            <a:avLst/>
          </a:prstGeom>
          <a:solidFill>
            <a:srgbClr val="EF82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227" name="Google Shape;227;p19"/>
          <p:cNvSpPr txBox="1"/>
          <p:nvPr>
            <p:ph idx="12" type="sldNum"/>
          </p:nvPr>
        </p:nvSpPr>
        <p:spPr>
          <a:xfrm>
            <a:off x="23212925" y="13031650"/>
            <a:ext cx="84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28" name="Google Shape;228;p19"/>
          <p:cNvSpPr txBox="1"/>
          <p:nvPr>
            <p:ph idx="4" type="body"/>
          </p:nvPr>
        </p:nvSpPr>
        <p:spPr>
          <a:xfrm>
            <a:off x="2025368" y="3065324"/>
            <a:ext cx="1524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29" name="Google Shape;229;p19"/>
          <p:cNvSpPr txBox="1"/>
          <p:nvPr>
            <p:ph type="title"/>
          </p:nvPr>
        </p:nvSpPr>
        <p:spPr>
          <a:xfrm>
            <a:off x="2564146" y="790816"/>
            <a:ext cx="21971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230" name="Google Shape;230;p19"/>
          <p:cNvSpPr txBox="1"/>
          <p:nvPr>
            <p:ph idx="5" type="body"/>
          </p:nvPr>
        </p:nvSpPr>
        <p:spPr>
          <a:xfrm>
            <a:off x="2025367" y="10283444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31" name="Google Shape;231;p19"/>
          <p:cNvSpPr txBox="1"/>
          <p:nvPr>
            <p:ph idx="6" type="body"/>
          </p:nvPr>
        </p:nvSpPr>
        <p:spPr>
          <a:xfrm>
            <a:off x="2025366" y="3901720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None/>
              <a:defRPr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32" name="Google Shape;232;p19"/>
          <p:cNvSpPr txBox="1"/>
          <p:nvPr>
            <p:ph idx="7" type="body"/>
          </p:nvPr>
        </p:nvSpPr>
        <p:spPr>
          <a:xfrm>
            <a:off x="2025367" y="6109742"/>
            <a:ext cx="1524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4. Content - 3 Horizontal with Number Bullet">
  <p:cSld name="Content - 3 Horizontal with Number Bullet"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34" name="Google Shape;234;p20"/>
          <p:cNvPicPr preferRelativeResize="0"/>
          <p:nvPr/>
        </p:nvPicPr>
        <p:blipFill rotWithShape="1">
          <a:blip r:embed="rId2">
            <a:alphaModFix amt="25000"/>
          </a:blip>
          <a:srcRect b="11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5" name="Google Shape;235;p20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236" name="Google Shape;236;p20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237" name="Google Shape;237;p2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38" name="Google Shape;238;p20"/>
          <p:cNvSpPr txBox="1"/>
          <p:nvPr/>
        </p:nvSpPr>
        <p:spPr>
          <a:xfrm>
            <a:off x="20867075" y="13045341"/>
            <a:ext cx="2516597" cy="3302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2000"/>
              <a:buFont typeface="DM Sans"/>
              <a:buNone/>
            </a:pPr>
            <a:r>
              <a:rPr b="0" i="0" lang="en" sz="2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www.egi.eu  |</a:t>
            </a:r>
            <a:endParaRPr/>
          </a:p>
        </p:txBody>
      </p:sp>
      <p:sp>
        <p:nvSpPr>
          <p:cNvPr id="239" name="Google Shape;239;p20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40" name="Google Shape;240;p20"/>
          <p:cNvSpPr txBox="1"/>
          <p:nvPr>
            <p:ph idx="2" type="body"/>
          </p:nvPr>
        </p:nvSpPr>
        <p:spPr>
          <a:xfrm>
            <a:off x="1831774" y="4433997"/>
            <a:ext cx="5588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41" name="Google Shape;241;p20"/>
          <p:cNvSpPr txBox="1"/>
          <p:nvPr>
            <p:ph idx="3" type="body"/>
          </p:nvPr>
        </p:nvSpPr>
        <p:spPr>
          <a:xfrm>
            <a:off x="1831773" y="6213423"/>
            <a:ext cx="5588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42" name="Google Shape;242;p20"/>
          <p:cNvSpPr txBox="1"/>
          <p:nvPr>
            <p:ph idx="4" type="body"/>
          </p:nvPr>
        </p:nvSpPr>
        <p:spPr>
          <a:xfrm>
            <a:off x="9055918" y="4433997"/>
            <a:ext cx="5588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43" name="Google Shape;243;p20"/>
          <p:cNvSpPr txBox="1"/>
          <p:nvPr>
            <p:ph idx="5" type="body"/>
          </p:nvPr>
        </p:nvSpPr>
        <p:spPr>
          <a:xfrm>
            <a:off x="9055918" y="6213423"/>
            <a:ext cx="5588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44" name="Google Shape;244;p20"/>
          <p:cNvSpPr txBox="1"/>
          <p:nvPr>
            <p:ph idx="6" type="body"/>
          </p:nvPr>
        </p:nvSpPr>
        <p:spPr>
          <a:xfrm>
            <a:off x="16786860" y="4433997"/>
            <a:ext cx="5588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45" name="Google Shape;245;p20"/>
          <p:cNvSpPr txBox="1"/>
          <p:nvPr>
            <p:ph idx="7" type="body"/>
          </p:nvPr>
        </p:nvSpPr>
        <p:spPr>
          <a:xfrm>
            <a:off x="16811059" y="6213423"/>
            <a:ext cx="5588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46" name="Google Shape;246;p20"/>
          <p:cNvSpPr txBox="1"/>
          <p:nvPr/>
        </p:nvSpPr>
        <p:spPr>
          <a:xfrm>
            <a:off x="1015862" y="4371177"/>
            <a:ext cx="607177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endParaRPr/>
          </a:p>
        </p:txBody>
      </p:sp>
      <p:sp>
        <p:nvSpPr>
          <p:cNvPr id="247" name="Google Shape;247;p20"/>
          <p:cNvSpPr txBox="1"/>
          <p:nvPr/>
        </p:nvSpPr>
        <p:spPr>
          <a:xfrm>
            <a:off x="8079200" y="4371177"/>
            <a:ext cx="607178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/>
          </a:p>
        </p:txBody>
      </p:sp>
      <p:sp>
        <p:nvSpPr>
          <p:cNvPr id="248" name="Google Shape;248;p20"/>
          <p:cNvSpPr txBox="1"/>
          <p:nvPr/>
        </p:nvSpPr>
        <p:spPr>
          <a:xfrm>
            <a:off x="15767772" y="4371177"/>
            <a:ext cx="607178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endParaRPr/>
          </a:p>
        </p:txBody>
      </p:sp>
      <p:sp>
        <p:nvSpPr>
          <p:cNvPr id="249" name="Google Shape;249;p20"/>
          <p:cNvSpPr txBox="1"/>
          <p:nvPr>
            <p:ph idx="8" type="body"/>
          </p:nvPr>
        </p:nvSpPr>
        <p:spPr>
          <a:xfrm>
            <a:off x="1831775" y="8333727"/>
            <a:ext cx="5588000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50" name="Google Shape;250;p20"/>
          <p:cNvSpPr txBox="1"/>
          <p:nvPr>
            <p:ph idx="9" type="body"/>
          </p:nvPr>
        </p:nvSpPr>
        <p:spPr>
          <a:xfrm>
            <a:off x="9054627" y="8333727"/>
            <a:ext cx="5588000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51" name="Google Shape;251;p20"/>
          <p:cNvSpPr txBox="1"/>
          <p:nvPr>
            <p:ph idx="13" type="body"/>
          </p:nvPr>
        </p:nvSpPr>
        <p:spPr>
          <a:xfrm>
            <a:off x="16811060" y="8333727"/>
            <a:ext cx="5588000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52" name="Google Shape;252;p20"/>
          <p:cNvSpPr txBox="1"/>
          <p:nvPr>
            <p:ph idx="12" type="sldNum"/>
          </p:nvPr>
        </p:nvSpPr>
        <p:spPr>
          <a:xfrm>
            <a:off x="23212925" y="13031650"/>
            <a:ext cx="84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53" name="Google Shape;253;p20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3. Blank - Title without Background">
  <p:cSld name="Blank - Title without Background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23212925" y="13031650"/>
            <a:ext cx="84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2564146" y="790816"/>
            <a:ext cx="21971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5. Content - 3 Numbers">
  <p:cSld name="Content - 3 Numbers"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55" name="Google Shape;255;p21"/>
          <p:cNvPicPr preferRelativeResize="0"/>
          <p:nvPr/>
        </p:nvPicPr>
        <p:blipFill rotWithShape="1">
          <a:blip r:embed="rId2">
            <a:alphaModFix amt="25000"/>
          </a:blip>
          <a:srcRect b="11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6" name="Google Shape;256;p21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257" name="Google Shape;257;p21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258" name="Google Shape;258;p2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59" name="Google Shape;259;p21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60" name="Google Shape;260;p21"/>
          <p:cNvSpPr txBox="1"/>
          <p:nvPr>
            <p:ph idx="2" type="body"/>
          </p:nvPr>
        </p:nvSpPr>
        <p:spPr>
          <a:xfrm>
            <a:off x="1715859" y="5347556"/>
            <a:ext cx="6350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11500"/>
              <a:buFont typeface="DM Sans"/>
              <a:buNone/>
              <a:defRPr i="0" sz="115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78028" lvl="1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78028" lvl="2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478028" lvl="3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478028" lvl="4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478028" lvl="5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478028" lvl="6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478028" lvl="7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478028" lvl="8" marL="4114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61" name="Google Shape;261;p21"/>
          <p:cNvSpPr txBox="1"/>
          <p:nvPr>
            <p:ph idx="3" type="body"/>
          </p:nvPr>
        </p:nvSpPr>
        <p:spPr>
          <a:xfrm>
            <a:off x="1715859" y="7655821"/>
            <a:ext cx="6350001" cy="17235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62" name="Google Shape;262;p21"/>
          <p:cNvSpPr txBox="1"/>
          <p:nvPr>
            <p:ph idx="4" type="body"/>
          </p:nvPr>
        </p:nvSpPr>
        <p:spPr>
          <a:xfrm>
            <a:off x="9017000" y="5339088"/>
            <a:ext cx="6350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11500"/>
              <a:buFont typeface="DM Sans"/>
              <a:buNone/>
              <a:defRPr i="0" sz="115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78028" lvl="1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78028" lvl="2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478028" lvl="3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478028" lvl="4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478028" lvl="5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478028" lvl="6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478028" lvl="7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478028" lvl="8" marL="4114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63" name="Google Shape;263;p21"/>
          <p:cNvSpPr txBox="1"/>
          <p:nvPr>
            <p:ph idx="5" type="body"/>
          </p:nvPr>
        </p:nvSpPr>
        <p:spPr>
          <a:xfrm>
            <a:off x="9017000" y="7655821"/>
            <a:ext cx="6350001" cy="17235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64" name="Google Shape;264;p21"/>
          <p:cNvSpPr txBox="1"/>
          <p:nvPr>
            <p:ph idx="6" type="body"/>
          </p:nvPr>
        </p:nvSpPr>
        <p:spPr>
          <a:xfrm>
            <a:off x="16318140" y="5339088"/>
            <a:ext cx="6350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11500"/>
              <a:buFont typeface="DM Sans"/>
              <a:buNone/>
              <a:defRPr i="0" sz="115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78028" lvl="1" marL="914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78028" lvl="2" marL="1371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478028" lvl="3" marL="1828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478028" lvl="4" marL="22860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478028" lvl="5" marL="2743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478028" lvl="6" marL="32004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478028" lvl="7" marL="36576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478028" lvl="8" marL="41148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28"/>
              <a:buFont typeface="DM Sans"/>
              <a:buChar char="•"/>
              <a:defRPr i="0" sz="31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65" name="Google Shape;265;p21"/>
          <p:cNvSpPr txBox="1"/>
          <p:nvPr>
            <p:ph idx="7" type="body"/>
          </p:nvPr>
        </p:nvSpPr>
        <p:spPr>
          <a:xfrm>
            <a:off x="16318140" y="7655821"/>
            <a:ext cx="6350001" cy="172354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66" name="Google Shape;266;p21"/>
          <p:cNvSpPr txBox="1"/>
          <p:nvPr>
            <p:ph idx="12" type="sldNum"/>
          </p:nvPr>
        </p:nvSpPr>
        <p:spPr>
          <a:xfrm>
            <a:off x="23212925" y="13031650"/>
            <a:ext cx="84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7" name="Google Shape;267;p21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7. Content - 4 Numbers">
  <p:cSld name="Content - 4 Numbers"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69" name="Google Shape;269;p22"/>
          <p:cNvPicPr preferRelativeResize="0"/>
          <p:nvPr/>
        </p:nvPicPr>
        <p:blipFill rotWithShape="1">
          <a:blip r:embed="rId2">
            <a:alphaModFix amt="25000"/>
          </a:blip>
          <a:srcRect b="11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0" name="Google Shape;270;p22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271" name="Google Shape;271;p22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272" name="Google Shape;272;p2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73" name="Google Shape;273;p22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74" name="Google Shape;274;p22"/>
          <p:cNvSpPr txBox="1"/>
          <p:nvPr>
            <p:ph idx="2" type="body"/>
          </p:nvPr>
        </p:nvSpPr>
        <p:spPr>
          <a:xfrm>
            <a:off x="497496" y="5703886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75" name="Google Shape;275;p22"/>
          <p:cNvSpPr txBox="1"/>
          <p:nvPr>
            <p:ph idx="3" type="body"/>
          </p:nvPr>
        </p:nvSpPr>
        <p:spPr>
          <a:xfrm>
            <a:off x="497496" y="7516121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76" name="Google Shape;276;p22"/>
          <p:cNvSpPr txBox="1"/>
          <p:nvPr>
            <p:ph idx="4" type="body"/>
          </p:nvPr>
        </p:nvSpPr>
        <p:spPr>
          <a:xfrm>
            <a:off x="6561331" y="5703886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77" name="Google Shape;277;p22"/>
          <p:cNvSpPr txBox="1"/>
          <p:nvPr>
            <p:ph idx="5" type="body"/>
          </p:nvPr>
        </p:nvSpPr>
        <p:spPr>
          <a:xfrm>
            <a:off x="6561331" y="7516121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78" name="Google Shape;278;p22"/>
          <p:cNvSpPr txBox="1"/>
          <p:nvPr>
            <p:ph idx="6" type="body"/>
          </p:nvPr>
        </p:nvSpPr>
        <p:spPr>
          <a:xfrm>
            <a:off x="12615666" y="5703886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79" name="Google Shape;279;p22"/>
          <p:cNvSpPr txBox="1"/>
          <p:nvPr>
            <p:ph idx="7" type="body"/>
          </p:nvPr>
        </p:nvSpPr>
        <p:spPr>
          <a:xfrm>
            <a:off x="18679501" y="7516121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80" name="Google Shape;280;p22"/>
          <p:cNvSpPr txBox="1"/>
          <p:nvPr>
            <p:ph idx="8" type="body"/>
          </p:nvPr>
        </p:nvSpPr>
        <p:spPr>
          <a:xfrm>
            <a:off x="18679501" y="5703886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81" name="Google Shape;281;p22"/>
          <p:cNvSpPr txBox="1"/>
          <p:nvPr>
            <p:ph idx="9" type="body"/>
          </p:nvPr>
        </p:nvSpPr>
        <p:spPr>
          <a:xfrm>
            <a:off x="12615666" y="7516121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82" name="Google Shape;282;p22"/>
          <p:cNvSpPr txBox="1"/>
          <p:nvPr>
            <p:ph idx="12" type="sldNum"/>
          </p:nvPr>
        </p:nvSpPr>
        <p:spPr>
          <a:xfrm>
            <a:off x="23212925" y="13031650"/>
            <a:ext cx="84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83" name="Google Shape;283;p22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8. Content - 6 Numbers">
  <p:cSld name="Content - 6 Numbers"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285" name="Google Shape;285;p23"/>
          <p:cNvPicPr preferRelativeResize="0"/>
          <p:nvPr/>
        </p:nvPicPr>
        <p:blipFill rotWithShape="1">
          <a:blip r:embed="rId2">
            <a:alphaModFix amt="25000"/>
          </a:blip>
          <a:srcRect b="11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86" name="Google Shape;286;p23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287" name="Google Shape;287;p23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288" name="Google Shape;288;p2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89" name="Google Shape;289;p23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0" name="Google Shape;290;p23"/>
          <p:cNvSpPr txBox="1"/>
          <p:nvPr>
            <p:ph idx="2" type="body"/>
          </p:nvPr>
        </p:nvSpPr>
        <p:spPr>
          <a:xfrm>
            <a:off x="1990793" y="3335644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1" name="Google Shape;291;p23"/>
          <p:cNvSpPr txBox="1"/>
          <p:nvPr>
            <p:ph idx="3" type="body"/>
          </p:nvPr>
        </p:nvSpPr>
        <p:spPr>
          <a:xfrm>
            <a:off x="1990793" y="5147878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2" name="Google Shape;292;p23"/>
          <p:cNvSpPr txBox="1"/>
          <p:nvPr>
            <p:ph idx="4" type="body"/>
          </p:nvPr>
        </p:nvSpPr>
        <p:spPr>
          <a:xfrm>
            <a:off x="9588499" y="3335644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3" name="Google Shape;293;p23"/>
          <p:cNvSpPr txBox="1"/>
          <p:nvPr>
            <p:ph idx="5" type="body"/>
          </p:nvPr>
        </p:nvSpPr>
        <p:spPr>
          <a:xfrm>
            <a:off x="9588497" y="5147878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4" name="Google Shape;294;p23"/>
          <p:cNvSpPr txBox="1"/>
          <p:nvPr>
            <p:ph idx="6" type="body"/>
          </p:nvPr>
        </p:nvSpPr>
        <p:spPr>
          <a:xfrm>
            <a:off x="17186205" y="3335644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5" name="Google Shape;295;p23"/>
          <p:cNvSpPr txBox="1"/>
          <p:nvPr>
            <p:ph idx="7" type="body"/>
          </p:nvPr>
        </p:nvSpPr>
        <p:spPr>
          <a:xfrm>
            <a:off x="17186205" y="5147878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6" name="Google Shape;296;p23"/>
          <p:cNvSpPr txBox="1"/>
          <p:nvPr>
            <p:ph idx="8" type="body"/>
          </p:nvPr>
        </p:nvSpPr>
        <p:spPr>
          <a:xfrm>
            <a:off x="1990793" y="7910837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7" name="Google Shape;297;p23"/>
          <p:cNvSpPr txBox="1"/>
          <p:nvPr>
            <p:ph idx="9" type="body"/>
          </p:nvPr>
        </p:nvSpPr>
        <p:spPr>
          <a:xfrm>
            <a:off x="1990793" y="9723072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8" name="Google Shape;298;p23"/>
          <p:cNvSpPr txBox="1"/>
          <p:nvPr>
            <p:ph idx="13" type="body"/>
          </p:nvPr>
        </p:nvSpPr>
        <p:spPr>
          <a:xfrm>
            <a:off x="9588499" y="7910837"/>
            <a:ext cx="5207002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99" name="Google Shape;299;p23"/>
          <p:cNvSpPr txBox="1"/>
          <p:nvPr>
            <p:ph idx="14" type="body"/>
          </p:nvPr>
        </p:nvSpPr>
        <p:spPr>
          <a:xfrm>
            <a:off x="9588497" y="9723072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00" name="Google Shape;300;p23"/>
          <p:cNvSpPr txBox="1"/>
          <p:nvPr>
            <p:ph idx="15" type="body"/>
          </p:nvPr>
        </p:nvSpPr>
        <p:spPr>
          <a:xfrm>
            <a:off x="17186203" y="7910837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9600"/>
              <a:buFont typeface="DM Sans"/>
              <a:buNone/>
              <a:defRPr i="0" sz="9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01" name="Google Shape;301;p23"/>
          <p:cNvSpPr txBox="1"/>
          <p:nvPr>
            <p:ph idx="16" type="body"/>
          </p:nvPr>
        </p:nvSpPr>
        <p:spPr>
          <a:xfrm>
            <a:off x="17186203" y="9723072"/>
            <a:ext cx="520700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02" name="Google Shape;302;p23"/>
          <p:cNvSpPr txBox="1"/>
          <p:nvPr>
            <p:ph idx="12" type="sldNum"/>
          </p:nvPr>
        </p:nvSpPr>
        <p:spPr>
          <a:xfrm>
            <a:off x="23212925" y="13031650"/>
            <a:ext cx="84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3" name="Google Shape;303;p23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5. Light - Contact" showMasterSp="0">
  <p:cSld name="Light - Contact">
    <p:bg>
      <p:bgPr>
        <a:solidFill>
          <a:srgbClr val="FFFFFF"/>
        </a:solidFill>
      </p:bgPr>
    </p:bg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24"/>
          <p:cNvSpPr/>
          <p:nvPr/>
        </p:nvSpPr>
        <p:spPr>
          <a:xfrm>
            <a:off x="1119253" y="10552007"/>
            <a:ext cx="6321242" cy="1270004"/>
          </a:xfrm>
          <a:prstGeom prst="roundRect">
            <a:avLst>
              <a:gd fmla="val 7600" name="adj"/>
            </a:avLst>
          </a:prstGeom>
          <a:solidFill>
            <a:srgbClr val="EF82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M Sans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06" name="Google Shape;306;p24"/>
          <p:cNvSpPr txBox="1"/>
          <p:nvPr>
            <p:ph idx="1" type="body"/>
          </p:nvPr>
        </p:nvSpPr>
        <p:spPr>
          <a:xfrm>
            <a:off x="1147521" y="10858712"/>
            <a:ext cx="6264705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DM Sans"/>
              <a:buNone/>
              <a:defRPr b="0" i="0" sz="3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07" name="Google Shape;307;p24"/>
          <p:cNvSpPr txBox="1"/>
          <p:nvPr>
            <p:ph idx="2" type="body"/>
          </p:nvPr>
        </p:nvSpPr>
        <p:spPr>
          <a:xfrm>
            <a:off x="1185056" y="5747995"/>
            <a:ext cx="13433369" cy="3127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2000"/>
              <a:buFont typeface="DM Sans"/>
              <a:buNone/>
              <a:defRPr i="0" sz="12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08" name="Google Shape;308;p24"/>
          <p:cNvSpPr txBox="1"/>
          <p:nvPr>
            <p:ph idx="3" type="body"/>
          </p:nvPr>
        </p:nvSpPr>
        <p:spPr>
          <a:xfrm>
            <a:off x="1185056" y="9264484"/>
            <a:ext cx="13433369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09" name="Google Shape;309;p24"/>
          <p:cNvSpPr txBox="1"/>
          <p:nvPr>
            <p:ph idx="4" type="body"/>
          </p:nvPr>
        </p:nvSpPr>
        <p:spPr>
          <a:xfrm>
            <a:off x="1185055" y="4376604"/>
            <a:ext cx="13433369" cy="94897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500"/>
              <a:buFont typeface="DM Sans"/>
              <a:buNone/>
              <a:defRPr i="0" sz="55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10" name="Google Shape;310;p24">
            <a:hlinkClick r:id="rId2"/>
          </p:cNvPr>
          <p:cNvSpPr/>
          <p:nvPr>
            <p:ph idx="5" type="pic"/>
          </p:nvPr>
        </p:nvSpPr>
        <p:spPr>
          <a:xfrm>
            <a:off x="8032346" y="10882207"/>
            <a:ext cx="609602" cy="609602"/>
          </a:xfrm>
          <a:prstGeom prst="rect">
            <a:avLst/>
          </a:prstGeom>
          <a:noFill/>
          <a:ln>
            <a:noFill/>
          </a:ln>
        </p:spPr>
      </p:sp>
      <p:sp>
        <p:nvSpPr>
          <p:cNvPr id="311" name="Google Shape;311;p24">
            <a:hlinkClick r:id="rId3"/>
          </p:cNvPr>
          <p:cNvSpPr/>
          <p:nvPr>
            <p:ph idx="6" type="pic"/>
          </p:nvPr>
        </p:nvSpPr>
        <p:spPr>
          <a:xfrm>
            <a:off x="9152770" y="10882207"/>
            <a:ext cx="609602" cy="609602"/>
          </a:xfrm>
          <a:prstGeom prst="rect">
            <a:avLst/>
          </a:prstGeom>
          <a:noFill/>
          <a:ln>
            <a:noFill/>
          </a:ln>
        </p:spPr>
      </p:sp>
      <p:pic>
        <p:nvPicPr>
          <p:cNvPr descr="img 6@4x.png" id="312" name="Google Shape;312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22410" y="-1225251"/>
            <a:ext cx="15642027" cy="8633423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p24">
            <a:hlinkClick r:id="rId5"/>
          </p:cNvPr>
          <p:cNvSpPr/>
          <p:nvPr>
            <p:ph idx="7" type="pic"/>
          </p:nvPr>
        </p:nvSpPr>
        <p:spPr>
          <a:xfrm>
            <a:off x="10273193" y="10882207"/>
            <a:ext cx="609602" cy="609602"/>
          </a:xfrm>
          <a:prstGeom prst="rect">
            <a:avLst/>
          </a:prstGeom>
          <a:noFill/>
          <a:ln>
            <a:noFill/>
          </a:ln>
        </p:spPr>
      </p:sp>
      <p:sp>
        <p:nvSpPr>
          <p:cNvPr id="314" name="Google Shape;314;p24"/>
          <p:cNvSpPr txBox="1"/>
          <p:nvPr>
            <p:ph idx="12" type="sldNum"/>
          </p:nvPr>
        </p:nvSpPr>
        <p:spPr>
          <a:xfrm>
            <a:off x="23212925" y="13031650"/>
            <a:ext cx="84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5" name="Google Shape;315;p24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316" name="Google Shape;316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4. Dark - Contact" showMasterSp="0">
  <p:cSld name="Dark - Contact">
    <p:bg>
      <p:bgPr>
        <a:solidFill>
          <a:srgbClr val="09142E"/>
        </a:solidFill>
      </p:bgPr>
    </p:bg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5"/>
          <p:cNvSpPr/>
          <p:nvPr/>
        </p:nvSpPr>
        <p:spPr>
          <a:xfrm>
            <a:off x="1119253" y="10552007"/>
            <a:ext cx="6321242" cy="1270004"/>
          </a:xfrm>
          <a:prstGeom prst="roundRect">
            <a:avLst>
              <a:gd fmla="val 7600" name="adj"/>
            </a:avLst>
          </a:prstGeom>
          <a:solidFill>
            <a:srgbClr val="EF82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DM Sans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19" name="Google Shape;319;p25"/>
          <p:cNvSpPr txBox="1"/>
          <p:nvPr>
            <p:ph idx="1" type="body"/>
          </p:nvPr>
        </p:nvSpPr>
        <p:spPr>
          <a:xfrm>
            <a:off x="1147521" y="10858712"/>
            <a:ext cx="6264705" cy="65659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DM Sans"/>
              <a:buNone/>
              <a:defRPr b="0" i="0" sz="3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20" name="Google Shape;320;p25"/>
          <p:cNvSpPr txBox="1"/>
          <p:nvPr>
            <p:ph idx="2" type="body"/>
          </p:nvPr>
        </p:nvSpPr>
        <p:spPr>
          <a:xfrm>
            <a:off x="1078896" y="5747995"/>
            <a:ext cx="13781891" cy="312758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0"/>
              <a:buFont typeface="DM Sans"/>
              <a:buNone/>
              <a:defRPr i="0" sz="12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21" name="Google Shape;321;p25"/>
          <p:cNvSpPr txBox="1"/>
          <p:nvPr>
            <p:ph idx="3" type="body"/>
          </p:nvPr>
        </p:nvSpPr>
        <p:spPr>
          <a:xfrm>
            <a:off x="1078897" y="9264487"/>
            <a:ext cx="1378189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22" name="Google Shape;322;p25"/>
          <p:cNvSpPr txBox="1"/>
          <p:nvPr>
            <p:ph idx="4" type="body"/>
          </p:nvPr>
        </p:nvSpPr>
        <p:spPr>
          <a:xfrm>
            <a:off x="1078896" y="4376604"/>
            <a:ext cx="13781891" cy="94897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500"/>
              <a:buFont typeface="DM Sans"/>
              <a:buNone/>
              <a:defRPr i="0" sz="55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23" name="Google Shape;323;p25">
            <a:hlinkClick r:id="rId2"/>
          </p:cNvPr>
          <p:cNvSpPr/>
          <p:nvPr>
            <p:ph idx="5" type="pic"/>
          </p:nvPr>
        </p:nvSpPr>
        <p:spPr>
          <a:xfrm>
            <a:off x="8032346" y="10882207"/>
            <a:ext cx="609602" cy="609602"/>
          </a:xfrm>
          <a:prstGeom prst="rect">
            <a:avLst/>
          </a:prstGeom>
          <a:noFill/>
          <a:ln>
            <a:noFill/>
          </a:ln>
        </p:spPr>
      </p:sp>
      <p:sp>
        <p:nvSpPr>
          <p:cNvPr id="324" name="Google Shape;324;p25">
            <a:hlinkClick r:id="rId3"/>
          </p:cNvPr>
          <p:cNvSpPr/>
          <p:nvPr>
            <p:ph idx="6" type="pic"/>
          </p:nvPr>
        </p:nvSpPr>
        <p:spPr>
          <a:xfrm>
            <a:off x="9152770" y="10882207"/>
            <a:ext cx="609602" cy="609602"/>
          </a:xfrm>
          <a:prstGeom prst="rect">
            <a:avLst/>
          </a:prstGeom>
          <a:noFill/>
          <a:ln>
            <a:noFill/>
          </a:ln>
        </p:spPr>
      </p:sp>
      <p:pic>
        <p:nvPicPr>
          <p:cNvPr descr="img 6@4x.png" id="325" name="Google Shape;325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122410" y="-1225251"/>
            <a:ext cx="15642027" cy="8633423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25">
            <a:hlinkClick r:id="rId5"/>
          </p:cNvPr>
          <p:cNvSpPr/>
          <p:nvPr>
            <p:ph idx="7" type="pic"/>
          </p:nvPr>
        </p:nvSpPr>
        <p:spPr>
          <a:xfrm>
            <a:off x="10273193" y="10882207"/>
            <a:ext cx="609602" cy="609602"/>
          </a:xfrm>
          <a:prstGeom prst="rect">
            <a:avLst/>
          </a:prstGeom>
          <a:noFill/>
          <a:ln>
            <a:noFill/>
          </a:ln>
        </p:spPr>
      </p:sp>
      <p:sp>
        <p:nvSpPr>
          <p:cNvPr id="327" name="Google Shape;327;p25"/>
          <p:cNvSpPr txBox="1"/>
          <p:nvPr>
            <p:ph idx="12" type="sldNum"/>
          </p:nvPr>
        </p:nvSpPr>
        <p:spPr>
          <a:xfrm>
            <a:off x="23212925" y="13031650"/>
            <a:ext cx="84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28" name="Google Shape;328;p25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329" name="Google Shape;329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9. Image - 2 Content Left">
  <p:cSld name="Image - 2 Content Left"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1" name="Google Shape;331;p26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332" name="Google Shape;332;p26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333" name="Google Shape;333;p26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34" name="Google Shape;334;p26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35" name="Google Shape;335;p26"/>
          <p:cNvSpPr txBox="1"/>
          <p:nvPr>
            <p:ph idx="2" type="body"/>
          </p:nvPr>
        </p:nvSpPr>
        <p:spPr>
          <a:xfrm>
            <a:off x="2086903" y="3637208"/>
            <a:ext cx="754336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36" name="Google Shape;336;p26"/>
          <p:cNvSpPr txBox="1"/>
          <p:nvPr>
            <p:ph idx="3" type="body"/>
          </p:nvPr>
        </p:nvSpPr>
        <p:spPr>
          <a:xfrm>
            <a:off x="2086903" y="5246215"/>
            <a:ext cx="7543363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37" name="Google Shape;337;p26"/>
          <p:cNvSpPr txBox="1"/>
          <p:nvPr>
            <p:ph idx="4" type="body"/>
          </p:nvPr>
        </p:nvSpPr>
        <p:spPr>
          <a:xfrm>
            <a:off x="2086903" y="8408578"/>
            <a:ext cx="7543363" cy="1477328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38" name="Google Shape;338;p26"/>
          <p:cNvSpPr txBox="1"/>
          <p:nvPr>
            <p:ph idx="5" type="body"/>
          </p:nvPr>
        </p:nvSpPr>
        <p:spPr>
          <a:xfrm>
            <a:off x="2086903" y="10017586"/>
            <a:ext cx="7543363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cxnSp>
        <p:nvCxnSpPr>
          <p:cNvPr id="339" name="Google Shape;339;p26"/>
          <p:cNvCxnSpPr/>
          <p:nvPr/>
        </p:nvCxnSpPr>
        <p:spPr>
          <a:xfrm>
            <a:off x="1925729" y="7256795"/>
            <a:ext cx="7865707" cy="1"/>
          </a:xfrm>
          <a:prstGeom prst="straightConnector1">
            <a:avLst/>
          </a:prstGeom>
          <a:noFill/>
          <a:ln cap="rnd" cmpd="sng" w="88900">
            <a:solidFill>
              <a:srgbClr val="EF8200"/>
            </a:solidFill>
            <a:prstDash val="dashDot"/>
            <a:round/>
            <a:headEnd len="sm" w="sm" type="none"/>
            <a:tailEnd len="sm" w="sm" type="none"/>
          </a:ln>
        </p:spPr>
      </p:cxnSp>
      <p:pic>
        <p:nvPicPr>
          <p:cNvPr descr="Image" id="340" name="Google Shape;340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4760" y="6062738"/>
            <a:ext cx="507462" cy="40062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341" name="Google Shape;341;p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9324760" y="10810761"/>
            <a:ext cx="507462" cy="400629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26"/>
          <p:cNvSpPr/>
          <p:nvPr>
            <p:ph idx="6" type="pic"/>
          </p:nvPr>
        </p:nvSpPr>
        <p:spPr>
          <a:xfrm>
            <a:off x="15135246" y="-975654"/>
            <a:ext cx="11121134" cy="13333083"/>
          </a:xfrm>
          <a:prstGeom prst="roundRect">
            <a:avLst>
              <a:gd fmla="val 5757" name="adj"/>
            </a:avLst>
          </a:prstGeom>
          <a:noFill/>
          <a:ln>
            <a:noFill/>
          </a:ln>
        </p:spPr>
      </p:sp>
      <p:pic>
        <p:nvPicPr>
          <p:cNvPr descr="Image" id="343" name="Google Shape;343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5400000">
            <a:off x="14842049" y="3151514"/>
            <a:ext cx="13097614" cy="6223129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26"/>
          <p:cNvSpPr txBox="1"/>
          <p:nvPr>
            <p:ph idx="12" type="sldNum"/>
          </p:nvPr>
        </p:nvSpPr>
        <p:spPr>
          <a:xfrm>
            <a:off x="23212925" y="13031650"/>
            <a:ext cx="84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45" name="Google Shape;345;p26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0. Image - 3 Points with Images &amp; Box">
  <p:cSld name="Image - 3 Points with Images &amp; Box"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7"/>
          <p:cNvSpPr/>
          <p:nvPr/>
        </p:nvSpPr>
        <p:spPr>
          <a:xfrm>
            <a:off x="869684" y="2587215"/>
            <a:ext cx="7335688" cy="10160001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882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48" name="Google Shape;348;p27"/>
          <p:cNvSpPr/>
          <p:nvPr/>
        </p:nvSpPr>
        <p:spPr>
          <a:xfrm>
            <a:off x="8607335" y="2587214"/>
            <a:ext cx="7335688" cy="10160001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882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49" name="Google Shape;349;p27"/>
          <p:cNvSpPr/>
          <p:nvPr/>
        </p:nvSpPr>
        <p:spPr>
          <a:xfrm>
            <a:off x="16344985" y="2587214"/>
            <a:ext cx="7335688" cy="10160001"/>
          </a:xfrm>
          <a:prstGeom prst="roundRect">
            <a:avLst>
              <a:gd fmla="val 4218" name="adj"/>
            </a:avLst>
          </a:prstGeom>
          <a:solidFill>
            <a:srgbClr val="FFFFFF"/>
          </a:solidFill>
          <a:ln>
            <a:noFill/>
          </a:ln>
          <a:effectLst>
            <a:outerShdw blurRad="228600" rotWithShape="0" dir="5400000" dist="25400">
              <a:srgbClr val="000000">
                <a:alpha val="5882"/>
              </a:srgbClr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350" name="Google Shape;350;p27"/>
          <p:cNvSpPr txBox="1"/>
          <p:nvPr>
            <p:ph idx="1" type="body"/>
          </p:nvPr>
        </p:nvSpPr>
        <p:spPr>
          <a:xfrm>
            <a:off x="1363387" y="7403909"/>
            <a:ext cx="6096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51" name="Google Shape;351;p27"/>
          <p:cNvSpPr txBox="1"/>
          <p:nvPr>
            <p:ph idx="2" type="body"/>
          </p:nvPr>
        </p:nvSpPr>
        <p:spPr>
          <a:xfrm>
            <a:off x="1363387" y="9207677"/>
            <a:ext cx="6096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52" name="Google Shape;352;p27"/>
          <p:cNvSpPr txBox="1"/>
          <p:nvPr>
            <p:ph idx="3" type="body"/>
          </p:nvPr>
        </p:nvSpPr>
        <p:spPr>
          <a:xfrm>
            <a:off x="9095877" y="7281036"/>
            <a:ext cx="6096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53" name="Google Shape;353;p27"/>
          <p:cNvSpPr txBox="1"/>
          <p:nvPr>
            <p:ph idx="4" type="body"/>
          </p:nvPr>
        </p:nvSpPr>
        <p:spPr>
          <a:xfrm>
            <a:off x="9095877" y="9207677"/>
            <a:ext cx="6096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54" name="Google Shape;354;p27"/>
          <p:cNvSpPr txBox="1"/>
          <p:nvPr>
            <p:ph idx="5" type="body"/>
          </p:nvPr>
        </p:nvSpPr>
        <p:spPr>
          <a:xfrm>
            <a:off x="16831806" y="7281036"/>
            <a:ext cx="6096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55" name="Google Shape;355;p27"/>
          <p:cNvSpPr txBox="1"/>
          <p:nvPr>
            <p:ph idx="6" type="body"/>
          </p:nvPr>
        </p:nvSpPr>
        <p:spPr>
          <a:xfrm>
            <a:off x="16831806" y="9207677"/>
            <a:ext cx="6096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grpSp>
        <p:nvGrpSpPr>
          <p:cNvPr id="356" name="Google Shape;356;p27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357" name="Google Shape;357;p27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358" name="Google Shape;358;p27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59" name="Google Shape;359;p27"/>
          <p:cNvSpPr txBox="1"/>
          <p:nvPr>
            <p:ph idx="7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60" name="Google Shape;360;p27"/>
          <p:cNvSpPr/>
          <p:nvPr>
            <p:ph idx="8" type="pic"/>
          </p:nvPr>
        </p:nvSpPr>
        <p:spPr>
          <a:xfrm>
            <a:off x="1363387" y="2961517"/>
            <a:ext cx="6355008" cy="4051699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361" name="Google Shape;361;p27"/>
          <p:cNvSpPr/>
          <p:nvPr>
            <p:ph idx="9" type="pic"/>
          </p:nvPr>
        </p:nvSpPr>
        <p:spPr>
          <a:xfrm>
            <a:off x="9095877" y="2961517"/>
            <a:ext cx="6355008" cy="4051699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362" name="Google Shape;362;p27"/>
          <p:cNvSpPr/>
          <p:nvPr>
            <p:ph idx="13" type="pic"/>
          </p:nvPr>
        </p:nvSpPr>
        <p:spPr>
          <a:xfrm>
            <a:off x="16831806" y="2961517"/>
            <a:ext cx="6355008" cy="4051699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363" name="Google Shape;363;p27"/>
          <p:cNvSpPr txBox="1"/>
          <p:nvPr>
            <p:ph idx="12" type="sldNum"/>
          </p:nvPr>
        </p:nvSpPr>
        <p:spPr>
          <a:xfrm>
            <a:off x="23212925" y="13031650"/>
            <a:ext cx="84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64" name="Google Shape;364;p27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2. Image - Big Title">
  <p:cSld name="Image - Big Title"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6" name="Google Shape;366;p28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367" name="Google Shape;367;p28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368" name="Google Shape;368;p28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69" name="Google Shape;369;p28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70" name="Google Shape;370;p28"/>
          <p:cNvSpPr/>
          <p:nvPr>
            <p:ph idx="2" type="pic"/>
          </p:nvPr>
        </p:nvSpPr>
        <p:spPr>
          <a:xfrm>
            <a:off x="15135246" y="-975655"/>
            <a:ext cx="11121134" cy="13333084"/>
          </a:xfrm>
          <a:prstGeom prst="roundRect">
            <a:avLst>
              <a:gd fmla="val 5598" name="adj"/>
            </a:avLst>
          </a:prstGeom>
          <a:noFill/>
          <a:ln>
            <a:noFill/>
          </a:ln>
        </p:spPr>
      </p:sp>
      <p:pic>
        <p:nvPicPr>
          <p:cNvPr descr="Image" id="371" name="Google Shape;37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14842049" y="3151514"/>
            <a:ext cx="13097614" cy="6223129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p28"/>
          <p:cNvSpPr txBox="1"/>
          <p:nvPr>
            <p:ph idx="3" type="body"/>
          </p:nvPr>
        </p:nvSpPr>
        <p:spPr>
          <a:xfrm>
            <a:off x="1406240" y="7682375"/>
            <a:ext cx="10160001" cy="17953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5500"/>
              <a:buFont typeface="Arial"/>
              <a:buNone/>
              <a:defRPr b="0" i="0" sz="55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73" name="Google Shape;373;p28"/>
          <p:cNvSpPr txBox="1"/>
          <p:nvPr>
            <p:ph idx="4" type="body"/>
          </p:nvPr>
        </p:nvSpPr>
        <p:spPr>
          <a:xfrm>
            <a:off x="1406240" y="5117113"/>
            <a:ext cx="10160001" cy="141064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500"/>
              <a:buFont typeface="DM Sans"/>
              <a:buNone/>
              <a:defRPr i="0" sz="85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74" name="Google Shape;374;p28"/>
          <p:cNvSpPr txBox="1"/>
          <p:nvPr>
            <p:ph idx="12" type="sldNum"/>
          </p:nvPr>
        </p:nvSpPr>
        <p:spPr>
          <a:xfrm>
            <a:off x="23212925" y="13031650"/>
            <a:ext cx="84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5" name="Google Shape;375;p28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3. Image - 2 Points and Images">
  <p:cSld name="Image - 2 Points and Images"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9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378" name="Google Shape;378;p29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379" name="Google Shape;379;p29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80" name="Google Shape;380;p29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81" name="Google Shape;381;p29"/>
          <p:cNvSpPr/>
          <p:nvPr>
            <p:ph idx="2" type="pic"/>
          </p:nvPr>
        </p:nvSpPr>
        <p:spPr>
          <a:xfrm>
            <a:off x="1143097" y="2787537"/>
            <a:ext cx="5605862" cy="3790952"/>
          </a:xfrm>
          <a:prstGeom prst="roundRect">
            <a:avLst>
              <a:gd fmla="val 8781" name="adj"/>
            </a:avLst>
          </a:prstGeom>
          <a:noFill/>
          <a:ln>
            <a:noFill/>
          </a:ln>
        </p:spPr>
      </p:sp>
      <p:sp>
        <p:nvSpPr>
          <p:cNvPr id="382" name="Google Shape;382;p29"/>
          <p:cNvSpPr/>
          <p:nvPr>
            <p:ph idx="3" type="pic"/>
          </p:nvPr>
        </p:nvSpPr>
        <p:spPr>
          <a:xfrm>
            <a:off x="1143097" y="7781568"/>
            <a:ext cx="5605862" cy="3790952"/>
          </a:xfrm>
          <a:prstGeom prst="roundRect">
            <a:avLst>
              <a:gd fmla="val 8781" name="adj"/>
            </a:avLst>
          </a:prstGeom>
          <a:noFill/>
          <a:ln>
            <a:noFill/>
          </a:ln>
        </p:spPr>
      </p:sp>
      <p:sp>
        <p:nvSpPr>
          <p:cNvPr id="383" name="Google Shape;383;p29"/>
          <p:cNvSpPr txBox="1"/>
          <p:nvPr>
            <p:ph idx="4" type="body"/>
          </p:nvPr>
        </p:nvSpPr>
        <p:spPr>
          <a:xfrm>
            <a:off x="7896090" y="3213205"/>
            <a:ext cx="11366518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84" name="Google Shape;384;p29"/>
          <p:cNvSpPr txBox="1"/>
          <p:nvPr>
            <p:ph idx="5" type="body"/>
          </p:nvPr>
        </p:nvSpPr>
        <p:spPr>
          <a:xfrm>
            <a:off x="7896090" y="4191000"/>
            <a:ext cx="113664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85" name="Google Shape;385;p29"/>
          <p:cNvSpPr txBox="1"/>
          <p:nvPr>
            <p:ph idx="6" type="body"/>
          </p:nvPr>
        </p:nvSpPr>
        <p:spPr>
          <a:xfrm>
            <a:off x="7896090" y="8259990"/>
            <a:ext cx="11366518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86" name="Google Shape;386;p29"/>
          <p:cNvSpPr txBox="1"/>
          <p:nvPr>
            <p:ph idx="7" type="body"/>
          </p:nvPr>
        </p:nvSpPr>
        <p:spPr>
          <a:xfrm>
            <a:off x="7896090" y="9237785"/>
            <a:ext cx="11366400" cy="12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87" name="Google Shape;387;p29"/>
          <p:cNvSpPr txBox="1"/>
          <p:nvPr>
            <p:ph idx="12" type="sldNum"/>
          </p:nvPr>
        </p:nvSpPr>
        <p:spPr>
          <a:xfrm>
            <a:off x="23212925" y="13031650"/>
            <a:ext cx="84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88" name="Google Shape;388;p29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4. Image - 2 Points and Images (Right)">
  <p:cSld name="Image - 2 Points and Images (Right)"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0" name="Google Shape;390;p30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391" name="Google Shape;391;p30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392" name="Google Shape;392;p30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3" name="Google Shape;393;p30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94" name="Google Shape;394;p30"/>
          <p:cNvSpPr/>
          <p:nvPr>
            <p:ph idx="2" type="pic"/>
          </p:nvPr>
        </p:nvSpPr>
        <p:spPr>
          <a:xfrm>
            <a:off x="17373697" y="2787537"/>
            <a:ext cx="5605862" cy="3790952"/>
          </a:xfrm>
          <a:prstGeom prst="roundRect">
            <a:avLst>
              <a:gd fmla="val 8781" name="adj"/>
            </a:avLst>
          </a:prstGeom>
          <a:noFill/>
          <a:ln>
            <a:noFill/>
          </a:ln>
        </p:spPr>
      </p:sp>
      <p:sp>
        <p:nvSpPr>
          <p:cNvPr id="395" name="Google Shape;395;p30"/>
          <p:cNvSpPr/>
          <p:nvPr>
            <p:ph idx="3" type="pic"/>
          </p:nvPr>
        </p:nvSpPr>
        <p:spPr>
          <a:xfrm>
            <a:off x="17373697" y="7781568"/>
            <a:ext cx="5605862" cy="3790952"/>
          </a:xfrm>
          <a:prstGeom prst="roundRect">
            <a:avLst>
              <a:gd fmla="val 8781" name="adj"/>
            </a:avLst>
          </a:prstGeom>
          <a:noFill/>
          <a:ln>
            <a:noFill/>
          </a:ln>
        </p:spPr>
      </p:sp>
      <p:sp>
        <p:nvSpPr>
          <p:cNvPr id="396" name="Google Shape;396;p30"/>
          <p:cNvSpPr txBox="1"/>
          <p:nvPr>
            <p:ph idx="4" type="body"/>
          </p:nvPr>
        </p:nvSpPr>
        <p:spPr>
          <a:xfrm>
            <a:off x="1143096" y="3213205"/>
            <a:ext cx="1450721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97" name="Google Shape;397;p30"/>
          <p:cNvSpPr txBox="1"/>
          <p:nvPr>
            <p:ph idx="5" type="body"/>
          </p:nvPr>
        </p:nvSpPr>
        <p:spPr>
          <a:xfrm>
            <a:off x="1143097" y="4938653"/>
            <a:ext cx="14507210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98" name="Google Shape;398;p30"/>
          <p:cNvSpPr txBox="1"/>
          <p:nvPr>
            <p:ph idx="6" type="body"/>
          </p:nvPr>
        </p:nvSpPr>
        <p:spPr>
          <a:xfrm>
            <a:off x="1143096" y="8259990"/>
            <a:ext cx="14507209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99" name="Google Shape;399;p30"/>
          <p:cNvSpPr txBox="1"/>
          <p:nvPr>
            <p:ph idx="7" type="body"/>
          </p:nvPr>
        </p:nvSpPr>
        <p:spPr>
          <a:xfrm>
            <a:off x="1143097" y="9985438"/>
            <a:ext cx="14507208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Arial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00" name="Google Shape;400;p30"/>
          <p:cNvSpPr txBox="1"/>
          <p:nvPr>
            <p:ph idx="12" type="sldNum"/>
          </p:nvPr>
        </p:nvSpPr>
        <p:spPr>
          <a:xfrm>
            <a:off x="23212925" y="13031650"/>
            <a:ext cx="84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1" name="Google Shape;401;p30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1. Image - 3 Points with Images">
  <p:cSld name="Image - 3 Points with Images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/>
          <p:nvPr>
            <p:ph idx="1" type="body"/>
          </p:nvPr>
        </p:nvSpPr>
        <p:spPr>
          <a:xfrm>
            <a:off x="1363387" y="7642791"/>
            <a:ext cx="6096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0" name="Google Shape;20;p4"/>
          <p:cNvSpPr txBox="1"/>
          <p:nvPr>
            <p:ph idx="2" type="body"/>
          </p:nvPr>
        </p:nvSpPr>
        <p:spPr>
          <a:xfrm>
            <a:off x="1363387" y="9446560"/>
            <a:ext cx="60960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None/>
              <a:defRPr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1" name="Google Shape;21;p4"/>
          <p:cNvSpPr txBox="1"/>
          <p:nvPr>
            <p:ph idx="3" type="body"/>
          </p:nvPr>
        </p:nvSpPr>
        <p:spPr>
          <a:xfrm>
            <a:off x="9095877" y="7642791"/>
            <a:ext cx="6096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2" name="Google Shape;22;p4"/>
          <p:cNvSpPr txBox="1"/>
          <p:nvPr>
            <p:ph idx="4" type="body"/>
          </p:nvPr>
        </p:nvSpPr>
        <p:spPr>
          <a:xfrm>
            <a:off x="9095877" y="9446560"/>
            <a:ext cx="60960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None/>
              <a:defRPr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3" name="Google Shape;23;p4"/>
          <p:cNvSpPr txBox="1"/>
          <p:nvPr>
            <p:ph idx="5" type="body"/>
          </p:nvPr>
        </p:nvSpPr>
        <p:spPr>
          <a:xfrm>
            <a:off x="16831806" y="7642791"/>
            <a:ext cx="6096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idx="6" type="body"/>
          </p:nvPr>
        </p:nvSpPr>
        <p:spPr>
          <a:xfrm>
            <a:off x="16831806" y="9446560"/>
            <a:ext cx="6096000" cy="18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None/>
              <a:defRPr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5" name="Google Shape;25;p4"/>
          <p:cNvSpPr/>
          <p:nvPr>
            <p:ph idx="7" type="pic"/>
          </p:nvPr>
        </p:nvSpPr>
        <p:spPr>
          <a:xfrm>
            <a:off x="1363387" y="3200400"/>
            <a:ext cx="6354900" cy="4051800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26" name="Google Shape;26;p4"/>
          <p:cNvSpPr txBox="1"/>
          <p:nvPr>
            <p:ph idx="8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7" name="Google Shape;27;p4"/>
          <p:cNvSpPr/>
          <p:nvPr>
            <p:ph idx="9" type="pic"/>
          </p:nvPr>
        </p:nvSpPr>
        <p:spPr>
          <a:xfrm>
            <a:off x="9095877" y="3200400"/>
            <a:ext cx="6354900" cy="4051800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28" name="Google Shape;28;p4"/>
          <p:cNvSpPr/>
          <p:nvPr>
            <p:ph idx="13" type="pic"/>
          </p:nvPr>
        </p:nvSpPr>
        <p:spPr>
          <a:xfrm>
            <a:off x="16831806" y="3200400"/>
            <a:ext cx="6354900" cy="4051800"/>
          </a:xfrm>
          <a:prstGeom prst="roundRect">
            <a:avLst>
              <a:gd fmla="val 6685" name="adj"/>
            </a:avLst>
          </a:prstGeom>
          <a:noFill/>
          <a:ln>
            <a:noFill/>
          </a:ln>
        </p:spPr>
      </p:sp>
      <p:sp>
        <p:nvSpPr>
          <p:cNvPr id="29" name="Google Shape;29;p4"/>
          <p:cNvSpPr txBox="1"/>
          <p:nvPr>
            <p:ph idx="12" type="sldNum"/>
          </p:nvPr>
        </p:nvSpPr>
        <p:spPr>
          <a:xfrm>
            <a:off x="23212925" y="13031650"/>
            <a:ext cx="84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" name="Google Shape;30;p4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5. Dark - Quote" showMasterSp="0">
  <p:cSld name="Dark - Quote">
    <p:bg>
      <p:bgPr>
        <a:solidFill>
          <a:srgbClr val="09142E"/>
        </a:solidFill>
      </p:bgPr>
    </p:bg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1"/>
          <p:cNvSpPr txBox="1"/>
          <p:nvPr>
            <p:ph idx="1" type="body"/>
          </p:nvPr>
        </p:nvSpPr>
        <p:spPr>
          <a:xfrm>
            <a:off x="2438050" y="5738098"/>
            <a:ext cx="12751449" cy="133369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DM Sans"/>
              <a:buNone/>
              <a:defRPr i="0" sz="8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04" name="Google Shape;404;p31"/>
          <p:cNvSpPr txBox="1"/>
          <p:nvPr>
            <p:ph idx="2" type="body"/>
          </p:nvPr>
        </p:nvSpPr>
        <p:spPr>
          <a:xfrm>
            <a:off x="4944943" y="9173020"/>
            <a:ext cx="7737662" cy="7386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05" name="Google Shape;405;p31"/>
          <p:cNvSpPr/>
          <p:nvPr>
            <p:ph idx="3" type="pic"/>
          </p:nvPr>
        </p:nvSpPr>
        <p:spPr>
          <a:xfrm>
            <a:off x="2584376" y="8918881"/>
            <a:ext cx="1781375" cy="1781246"/>
          </a:xfrm>
          <a:prstGeom prst="ellipse">
            <a:avLst/>
          </a:prstGeom>
          <a:noFill/>
          <a:ln>
            <a:noFill/>
          </a:ln>
        </p:spPr>
      </p:sp>
      <p:sp>
        <p:nvSpPr>
          <p:cNvPr id="406" name="Google Shape;406;p31"/>
          <p:cNvSpPr/>
          <p:nvPr/>
        </p:nvSpPr>
        <p:spPr>
          <a:xfrm>
            <a:off x="2586281" y="8918881"/>
            <a:ext cx="1778003" cy="1778003"/>
          </a:xfrm>
          <a:prstGeom prst="ellipse">
            <a:avLst/>
          </a:prstGeom>
          <a:solidFill>
            <a:srgbClr val="005FAA">
              <a:alpha val="49411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407" name="Google Shape;407;p31"/>
          <p:cNvSpPr txBox="1"/>
          <p:nvPr/>
        </p:nvSpPr>
        <p:spPr>
          <a:xfrm>
            <a:off x="13477400" y="8383174"/>
            <a:ext cx="6829016" cy="437115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0"/>
              <a:buFont typeface="Arial"/>
              <a:buNone/>
            </a:pPr>
            <a:r>
              <a:rPr b="1" i="0" lang="en" sz="30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  <p:pic>
        <p:nvPicPr>
          <p:cNvPr descr="Image" id="408" name="Google Shape;408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401" y="2597725"/>
            <a:ext cx="13751180" cy="852864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9" name="Google Shape;409;p31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410" name="Google Shape;410;p31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411" name="Google Shape;411;p3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2" name="Google Shape;412;p31"/>
          <p:cNvSpPr txBox="1"/>
          <p:nvPr>
            <p:ph idx="4" type="body"/>
          </p:nvPr>
        </p:nvSpPr>
        <p:spPr>
          <a:xfrm>
            <a:off x="4944943" y="9953199"/>
            <a:ext cx="7737662" cy="61555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13" name="Google Shape;413;p31"/>
          <p:cNvSpPr txBox="1"/>
          <p:nvPr>
            <p:ph idx="12" type="sldNum"/>
          </p:nvPr>
        </p:nvSpPr>
        <p:spPr>
          <a:xfrm>
            <a:off x="23212925" y="13031650"/>
            <a:ext cx="84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4" name="Google Shape;414;p31"/>
          <p:cNvSpPr txBox="1"/>
          <p:nvPr/>
        </p:nvSpPr>
        <p:spPr>
          <a:xfrm>
            <a:off x="2151116" y="1939012"/>
            <a:ext cx="6828900" cy="472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0"/>
              <a:buFont typeface="Arial"/>
              <a:buNone/>
            </a:pPr>
            <a:r>
              <a:rPr b="1" i="0" lang="en" sz="300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6. Light - Quote" showMasterSp="0">
  <p:cSld name="Light - Quote">
    <p:bg>
      <p:bgPr>
        <a:solidFill>
          <a:srgbClr val="FFFFFF"/>
        </a:solidFill>
      </p:bgPr>
    </p:bg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416" name="Google Shape;416;p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401" y="2597725"/>
            <a:ext cx="13751180" cy="8528649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32"/>
          <p:cNvSpPr txBox="1"/>
          <p:nvPr>
            <p:ph idx="1" type="body"/>
          </p:nvPr>
        </p:nvSpPr>
        <p:spPr>
          <a:xfrm>
            <a:off x="2438050" y="5738098"/>
            <a:ext cx="12751449" cy="1333698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000"/>
              <a:buFont typeface="DM Sans"/>
              <a:buNone/>
              <a:defRPr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18" name="Google Shape;418;p32"/>
          <p:cNvSpPr/>
          <p:nvPr>
            <p:ph idx="2" type="pic"/>
          </p:nvPr>
        </p:nvSpPr>
        <p:spPr>
          <a:xfrm>
            <a:off x="2584376" y="8918881"/>
            <a:ext cx="1781375" cy="1781246"/>
          </a:xfrm>
          <a:prstGeom prst="ellipse">
            <a:avLst/>
          </a:prstGeom>
          <a:noFill/>
          <a:ln>
            <a:noFill/>
          </a:ln>
        </p:spPr>
      </p:sp>
      <p:sp>
        <p:nvSpPr>
          <p:cNvPr id="419" name="Google Shape;419;p32"/>
          <p:cNvSpPr/>
          <p:nvPr/>
        </p:nvSpPr>
        <p:spPr>
          <a:xfrm>
            <a:off x="2586281" y="8922124"/>
            <a:ext cx="1778003" cy="1778003"/>
          </a:xfrm>
          <a:prstGeom prst="ellipse">
            <a:avLst/>
          </a:prstGeom>
          <a:solidFill>
            <a:srgbClr val="005FAA">
              <a:alpha val="49411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420" name="Google Shape;420;p32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421" name="Google Shape;421;p32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422" name="Google Shape;422;p32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23" name="Google Shape;423;p32"/>
          <p:cNvSpPr txBox="1"/>
          <p:nvPr>
            <p:ph idx="3" type="body"/>
          </p:nvPr>
        </p:nvSpPr>
        <p:spPr>
          <a:xfrm>
            <a:off x="4944943" y="9173020"/>
            <a:ext cx="7737662" cy="7386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24" name="Google Shape;424;p32"/>
          <p:cNvSpPr txBox="1"/>
          <p:nvPr>
            <p:ph idx="4" type="body"/>
          </p:nvPr>
        </p:nvSpPr>
        <p:spPr>
          <a:xfrm>
            <a:off x="4944943" y="9953199"/>
            <a:ext cx="7737662" cy="61555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25" name="Google Shape;425;p32"/>
          <p:cNvSpPr txBox="1"/>
          <p:nvPr>
            <p:ph idx="12" type="sldNum"/>
          </p:nvPr>
        </p:nvSpPr>
        <p:spPr>
          <a:xfrm>
            <a:off x="23212925" y="13031650"/>
            <a:ext cx="84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7. Light - Quote No Image" showMasterSp="0">
  <p:cSld name="Light - Quote No Image">
    <p:bg>
      <p:bgPr>
        <a:solidFill>
          <a:srgbClr val="FFFFFF"/>
        </a:solidFill>
      </p:bgPr>
    </p:bg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427" name="Google Shape;427;p3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401" y="2597725"/>
            <a:ext cx="13751180" cy="8528649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33"/>
          <p:cNvSpPr txBox="1"/>
          <p:nvPr>
            <p:ph idx="1" type="body"/>
          </p:nvPr>
        </p:nvSpPr>
        <p:spPr>
          <a:xfrm>
            <a:off x="2589076" y="9777087"/>
            <a:ext cx="12700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29" name="Google Shape;429;p33"/>
          <p:cNvSpPr txBox="1"/>
          <p:nvPr>
            <p:ph idx="2" type="body"/>
          </p:nvPr>
        </p:nvSpPr>
        <p:spPr>
          <a:xfrm>
            <a:off x="2589076" y="10591560"/>
            <a:ext cx="12700001" cy="61555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grpSp>
        <p:nvGrpSpPr>
          <p:cNvPr id="430" name="Google Shape;430;p33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431" name="Google Shape;431;p33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432" name="Google Shape;432;p33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33" name="Google Shape;433;p33"/>
          <p:cNvSpPr txBox="1"/>
          <p:nvPr>
            <p:ph idx="3" type="body"/>
          </p:nvPr>
        </p:nvSpPr>
        <p:spPr>
          <a:xfrm>
            <a:off x="2589076" y="4997302"/>
            <a:ext cx="12700001" cy="42265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000"/>
              <a:buFont typeface="DM Sans"/>
              <a:buNone/>
              <a:defRPr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853439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853439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853439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853439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34" name="Google Shape;434;p33"/>
          <p:cNvSpPr txBox="1"/>
          <p:nvPr>
            <p:ph idx="12" type="sldNum"/>
          </p:nvPr>
        </p:nvSpPr>
        <p:spPr>
          <a:xfrm>
            <a:off x="23212925" y="13031650"/>
            <a:ext cx="84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35" name="Google Shape;435;p33"/>
          <p:cNvSpPr txBox="1"/>
          <p:nvPr/>
        </p:nvSpPr>
        <p:spPr>
          <a:xfrm>
            <a:off x="2151116" y="1939012"/>
            <a:ext cx="6828900" cy="472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0"/>
              <a:buFont typeface="Arial"/>
              <a:buNone/>
            </a:pPr>
            <a:r>
              <a:rPr b="1" i="0" lang="en" sz="30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>
              <a:solidFill>
                <a:schemeClr val="accent2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8. Blue - Quote No Image" showMasterSp="0">
  <p:cSld name="Blue - Quote No Image">
    <p:bg>
      <p:bgPr>
        <a:solidFill>
          <a:srgbClr val="005FAA"/>
        </a:solidFill>
      </p:bgPr>
    </p:bg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437" name="Google Shape;437;p3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401" y="2597725"/>
            <a:ext cx="13751180" cy="8528649"/>
          </a:xfrm>
          <a:prstGeom prst="rect">
            <a:avLst/>
          </a:prstGeom>
          <a:noFill/>
          <a:ln>
            <a:noFill/>
          </a:ln>
        </p:spPr>
      </p:pic>
      <p:sp>
        <p:nvSpPr>
          <p:cNvPr id="438" name="Google Shape;438;p34"/>
          <p:cNvSpPr txBox="1"/>
          <p:nvPr>
            <p:ph idx="1" type="body"/>
          </p:nvPr>
        </p:nvSpPr>
        <p:spPr>
          <a:xfrm>
            <a:off x="2589076" y="9777087"/>
            <a:ext cx="12700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39" name="Google Shape;439;p34"/>
          <p:cNvSpPr txBox="1"/>
          <p:nvPr>
            <p:ph idx="2" type="body"/>
          </p:nvPr>
        </p:nvSpPr>
        <p:spPr>
          <a:xfrm>
            <a:off x="2589076" y="10591560"/>
            <a:ext cx="12700001" cy="615553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grpSp>
        <p:nvGrpSpPr>
          <p:cNvPr id="440" name="Google Shape;440;p34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441" name="Google Shape;441;p34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442" name="Google Shape;442;p3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43" name="Google Shape;443;p34"/>
          <p:cNvSpPr txBox="1"/>
          <p:nvPr>
            <p:ph idx="3" type="body"/>
          </p:nvPr>
        </p:nvSpPr>
        <p:spPr>
          <a:xfrm>
            <a:off x="2589076" y="4997302"/>
            <a:ext cx="12700001" cy="422657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DM Sans"/>
              <a:buNone/>
              <a:defRPr i="0" sz="8000" u="none" cap="none" strike="noStrike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853439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853439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853439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853439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840"/>
              <a:buFont typeface="DM Sans"/>
              <a:buChar char="•"/>
              <a:defRPr b="1"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44" name="Google Shape;444;p34"/>
          <p:cNvSpPr txBox="1"/>
          <p:nvPr>
            <p:ph idx="12" type="sldNum"/>
          </p:nvPr>
        </p:nvSpPr>
        <p:spPr>
          <a:xfrm>
            <a:off x="23212925" y="13031650"/>
            <a:ext cx="84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45" name="Google Shape;445;p34"/>
          <p:cNvSpPr txBox="1"/>
          <p:nvPr/>
        </p:nvSpPr>
        <p:spPr>
          <a:xfrm>
            <a:off x="2151116" y="1939012"/>
            <a:ext cx="6828900" cy="472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0"/>
              <a:buFont typeface="Arial"/>
              <a:buNone/>
            </a:pPr>
            <a:r>
              <a:rPr b="1" i="0" lang="en" sz="30000" u="none" cap="none" strike="noStrik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>
              <a:solidFill>
                <a:schemeClr val="accent2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6. Logo Only" showMasterSp="0">
  <p:cSld name="Logo Only"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7" name="Google Shape;447;p35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448" name="Google Shape;448;p35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449" name="Google Shape;449;p35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50" name="Google Shape;450;p35"/>
          <p:cNvSpPr txBox="1"/>
          <p:nvPr>
            <p:ph idx="12" type="sldNum"/>
          </p:nvPr>
        </p:nvSpPr>
        <p:spPr>
          <a:xfrm>
            <a:off x="23212925" y="13031650"/>
            <a:ext cx="84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8. Light - Closing" showMasterSp="0">
  <p:cSld name="Light - Closing">
    <p:bg>
      <p:bgPr>
        <a:solidFill>
          <a:srgbClr val="FFFFFF"/>
        </a:solidFill>
      </p:bgPr>
    </p:bg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452" name="Google Shape;452;p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3974408" y="5242843"/>
            <a:ext cx="17939063" cy="8523463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36"/>
          <p:cNvSpPr txBox="1"/>
          <p:nvPr>
            <p:ph idx="1" type="body"/>
          </p:nvPr>
        </p:nvSpPr>
        <p:spPr>
          <a:xfrm>
            <a:off x="13019212" y="2334101"/>
            <a:ext cx="8958299" cy="123110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000"/>
              <a:buFont typeface="DM Sans"/>
              <a:buNone/>
              <a:defRPr i="0" sz="8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54" name="Google Shape;454;p36"/>
          <p:cNvSpPr txBox="1"/>
          <p:nvPr>
            <p:ph idx="2" type="body"/>
          </p:nvPr>
        </p:nvSpPr>
        <p:spPr>
          <a:xfrm>
            <a:off x="13019213" y="5761760"/>
            <a:ext cx="8972038" cy="86177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55" name="Google Shape;455;p36"/>
          <p:cNvSpPr txBox="1"/>
          <p:nvPr>
            <p:ph idx="3" type="body"/>
          </p:nvPr>
        </p:nvSpPr>
        <p:spPr>
          <a:xfrm>
            <a:off x="13019212" y="8750802"/>
            <a:ext cx="8972037" cy="963277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500"/>
              <a:buFont typeface="DM Sans"/>
              <a:buNone/>
              <a:defRPr i="0" sz="55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Image" id="456" name="Google Shape;456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19213" y="10402830"/>
            <a:ext cx="728239" cy="486708"/>
          </a:xfrm>
          <a:prstGeom prst="rect">
            <a:avLst/>
          </a:prstGeom>
          <a:noFill/>
          <a:ln>
            <a:noFill/>
          </a:ln>
        </p:spPr>
      </p:pic>
      <p:sp>
        <p:nvSpPr>
          <p:cNvPr id="457" name="Google Shape;457;p36"/>
          <p:cNvSpPr txBox="1"/>
          <p:nvPr/>
        </p:nvSpPr>
        <p:spPr>
          <a:xfrm>
            <a:off x="14251179" y="10252484"/>
            <a:ext cx="6895618" cy="7874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</a:pPr>
            <a:r>
              <a:rPr b="0" i="0" lang="en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This work is partially funded by the EU research and innovation programme</a:t>
            </a:r>
            <a:endParaRPr/>
          </a:p>
        </p:txBody>
      </p:sp>
      <p:sp>
        <p:nvSpPr>
          <p:cNvPr id="458" name="Google Shape;458;p36"/>
          <p:cNvSpPr txBox="1"/>
          <p:nvPr/>
        </p:nvSpPr>
        <p:spPr>
          <a:xfrm>
            <a:off x="13019213" y="6714498"/>
            <a:ext cx="287935" cy="9271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</a:pPr>
            <a:r>
              <a:rPr b="0" i="0" lang="en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t</a:t>
            </a:r>
            <a:endParaRPr/>
          </a:p>
        </p:txBody>
      </p:sp>
      <p:sp>
        <p:nvSpPr>
          <p:cNvPr id="459" name="Google Shape;459;p36"/>
          <p:cNvSpPr txBox="1"/>
          <p:nvPr/>
        </p:nvSpPr>
        <p:spPr>
          <a:xfrm>
            <a:off x="13019213" y="7641598"/>
            <a:ext cx="417373" cy="9271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</a:pPr>
            <a:r>
              <a:rPr b="0" i="0" lang="en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e</a:t>
            </a:r>
            <a:endParaRPr/>
          </a:p>
        </p:txBody>
      </p:sp>
      <p:sp>
        <p:nvSpPr>
          <p:cNvPr id="460" name="Google Shape;460;p36"/>
          <p:cNvSpPr txBox="1"/>
          <p:nvPr>
            <p:ph idx="4" type="body"/>
          </p:nvPr>
        </p:nvSpPr>
        <p:spPr>
          <a:xfrm>
            <a:off x="13682636" y="6747161"/>
            <a:ext cx="8294876" cy="86177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61" name="Google Shape;461;p36"/>
          <p:cNvSpPr txBox="1"/>
          <p:nvPr>
            <p:ph idx="5" type="body"/>
          </p:nvPr>
        </p:nvSpPr>
        <p:spPr>
          <a:xfrm>
            <a:off x="13682636" y="7674261"/>
            <a:ext cx="8294876" cy="86177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62" name="Google Shape;462;p36"/>
          <p:cNvSpPr/>
          <p:nvPr/>
        </p:nvSpPr>
        <p:spPr>
          <a:xfrm>
            <a:off x="1336227" y="-2443695"/>
            <a:ext cx="6300900" cy="79041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463" name="Google Shape;463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41637" y="1115272"/>
            <a:ext cx="4067122" cy="31061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7. Dark - Closing" showMasterSp="0">
  <p:cSld name="Dark - Closing">
    <p:bg>
      <p:bgPr>
        <a:solidFill>
          <a:srgbClr val="09142E"/>
        </a:solidFill>
      </p:bgPr>
    </p:bg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37"/>
          <p:cNvSpPr txBox="1"/>
          <p:nvPr>
            <p:ph idx="1" type="body"/>
          </p:nvPr>
        </p:nvSpPr>
        <p:spPr>
          <a:xfrm>
            <a:off x="2438050" y="4854090"/>
            <a:ext cx="9378290" cy="1231106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DM Sans"/>
              <a:buNone/>
              <a:defRPr i="0" sz="8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66" name="Google Shape;466;p37"/>
          <p:cNvSpPr txBox="1"/>
          <p:nvPr>
            <p:ph idx="2" type="body"/>
          </p:nvPr>
        </p:nvSpPr>
        <p:spPr>
          <a:xfrm>
            <a:off x="2438050" y="6909472"/>
            <a:ext cx="9378290" cy="86177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DM Sans"/>
              <a:buNone/>
              <a:defRPr i="0" sz="5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67" name="Google Shape;467;p37"/>
          <p:cNvSpPr txBox="1"/>
          <p:nvPr>
            <p:ph idx="3" type="body"/>
          </p:nvPr>
        </p:nvSpPr>
        <p:spPr>
          <a:xfrm>
            <a:off x="2438050" y="10646726"/>
            <a:ext cx="6012491" cy="927101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600"/>
              <a:buFont typeface="DM Sans"/>
              <a:buNone/>
              <a:defRPr i="0" sz="5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Image" id="468" name="Google Shape;468;p3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2438050" y="8180185"/>
            <a:ext cx="622303" cy="6223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469" name="Google Shape;469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8050" y="9127962"/>
            <a:ext cx="622303" cy="62230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470" name="Google Shape;470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39674" y="12602216"/>
            <a:ext cx="728240" cy="486708"/>
          </a:xfrm>
          <a:prstGeom prst="rect">
            <a:avLst/>
          </a:prstGeom>
          <a:noFill/>
          <a:ln>
            <a:noFill/>
          </a:ln>
        </p:spPr>
      </p:pic>
      <p:sp>
        <p:nvSpPr>
          <p:cNvPr id="471" name="Google Shape;471;p37"/>
          <p:cNvSpPr txBox="1"/>
          <p:nvPr/>
        </p:nvSpPr>
        <p:spPr>
          <a:xfrm>
            <a:off x="3771641" y="12648720"/>
            <a:ext cx="11318423" cy="3937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</a:pPr>
            <a:r>
              <a:rPr b="0" i="0" lang="en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This work is partially funded by the EU research and innovation programme</a:t>
            </a:r>
            <a:endParaRPr/>
          </a:p>
        </p:txBody>
      </p:sp>
      <p:pic>
        <p:nvPicPr>
          <p:cNvPr descr="img 32x.png" id="472" name="Google Shape;472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5400000">
            <a:off x="14519096" y="-5088052"/>
            <a:ext cx="8811388" cy="1849336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473" name="Google Shape;473;p3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005629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474" name="Google Shape;474;p37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126052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475" name="Google Shape;475;p37">
            <a:hlinkClick r:id="rId10"/>
          </p:cNvPr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0246475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6" name="Google Shape;476;p37"/>
          <p:cNvCxnSpPr/>
          <p:nvPr/>
        </p:nvCxnSpPr>
        <p:spPr>
          <a:xfrm flipH="1" rot="10800000">
            <a:off x="7306906" y="10695622"/>
            <a:ext cx="2" cy="829307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77" name="Google Shape;477;p37"/>
          <p:cNvSpPr txBox="1"/>
          <p:nvPr>
            <p:ph idx="4" type="body"/>
          </p:nvPr>
        </p:nvSpPr>
        <p:spPr>
          <a:xfrm>
            <a:off x="3523239" y="8010452"/>
            <a:ext cx="8293101" cy="86177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78" name="Google Shape;478;p37"/>
          <p:cNvSpPr txBox="1"/>
          <p:nvPr>
            <p:ph idx="5" type="body"/>
          </p:nvPr>
        </p:nvSpPr>
        <p:spPr>
          <a:xfrm>
            <a:off x="3523239" y="8958494"/>
            <a:ext cx="8293101" cy="861774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DM Sans"/>
              <a:buNone/>
              <a:defRPr b="0" i="0" sz="5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79" name="Google Shape;479;p37"/>
          <p:cNvSpPr/>
          <p:nvPr/>
        </p:nvSpPr>
        <p:spPr>
          <a:xfrm>
            <a:off x="2438225" y="-1835475"/>
            <a:ext cx="4614900" cy="5788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480" name="Google Shape;480;p3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247822" y="771092"/>
            <a:ext cx="2978738" cy="22749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9. Dark - Closing (Simple)" showMasterSp="0">
  <p:cSld name="Dark - Closing (Simple)">
    <p:bg>
      <p:bgPr>
        <a:solidFill>
          <a:srgbClr val="09142E"/>
        </a:solidFill>
      </p:bgPr>
    </p:bg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38"/>
          <p:cNvSpPr txBox="1"/>
          <p:nvPr>
            <p:ph idx="1" type="body"/>
          </p:nvPr>
        </p:nvSpPr>
        <p:spPr>
          <a:xfrm>
            <a:off x="2438050" y="5092234"/>
            <a:ext cx="12319001" cy="1231106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DM Sans"/>
              <a:buNone/>
              <a:defRPr i="0" sz="8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83" name="Google Shape;483;p38"/>
          <p:cNvSpPr txBox="1"/>
          <p:nvPr>
            <p:ph idx="2" type="body"/>
          </p:nvPr>
        </p:nvSpPr>
        <p:spPr>
          <a:xfrm>
            <a:off x="2438049" y="6667500"/>
            <a:ext cx="1231702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0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Image" id="484" name="Google Shape;484;p3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401" y="2597725"/>
            <a:ext cx="13751180" cy="852864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485" name="Google Shape;485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39674" y="12602216"/>
            <a:ext cx="728240" cy="486708"/>
          </a:xfrm>
          <a:prstGeom prst="rect">
            <a:avLst/>
          </a:prstGeom>
          <a:noFill/>
          <a:ln>
            <a:noFill/>
          </a:ln>
        </p:spPr>
      </p:pic>
      <p:sp>
        <p:nvSpPr>
          <p:cNvPr id="486" name="Google Shape;486;p38"/>
          <p:cNvSpPr txBox="1"/>
          <p:nvPr/>
        </p:nvSpPr>
        <p:spPr>
          <a:xfrm>
            <a:off x="3771641" y="12648720"/>
            <a:ext cx="11318423" cy="393701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</a:pPr>
            <a:r>
              <a:rPr b="0" i="0" lang="en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This work is partially funded by the EU research and innovation programme</a:t>
            </a:r>
            <a:endParaRPr/>
          </a:p>
        </p:txBody>
      </p:sp>
      <p:pic>
        <p:nvPicPr>
          <p:cNvPr descr="Image" id="487" name="Google Shape;487;p38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05629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488" name="Google Shape;488;p38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126052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" id="489" name="Google Shape;489;p38">
            <a:hlinkClick r:id="rId8"/>
          </p:cNvPr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246475" y="10805475"/>
            <a:ext cx="609602" cy="6096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0" name="Google Shape;490;p38"/>
          <p:cNvCxnSpPr/>
          <p:nvPr/>
        </p:nvCxnSpPr>
        <p:spPr>
          <a:xfrm flipH="1" rot="10800000">
            <a:off x="7306906" y="10695622"/>
            <a:ext cx="2" cy="829307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91" name="Google Shape;491;p38"/>
          <p:cNvSpPr txBox="1"/>
          <p:nvPr/>
        </p:nvSpPr>
        <p:spPr>
          <a:xfrm>
            <a:off x="2438049" y="10646726"/>
            <a:ext cx="6012600" cy="86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5600"/>
              <a:buFont typeface="DM Sans"/>
              <a:buNone/>
            </a:pPr>
            <a:r>
              <a:rPr i="0" lang="en" sz="56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www.egi.eu</a:t>
            </a:r>
            <a:endParaRPr/>
          </a:p>
        </p:txBody>
      </p:sp>
      <p:sp>
        <p:nvSpPr>
          <p:cNvPr id="492" name="Google Shape;492;p38"/>
          <p:cNvSpPr/>
          <p:nvPr/>
        </p:nvSpPr>
        <p:spPr>
          <a:xfrm>
            <a:off x="2438225" y="-1835475"/>
            <a:ext cx="4614900" cy="5788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493" name="Google Shape;493;p3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247822" y="771092"/>
            <a:ext cx="2978738" cy="22749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2. Light - Divider (Title)" showMasterSp="0">
  <p:cSld name="Light - Divider (Title)">
    <p:bg>
      <p:bgPr>
        <a:solidFill>
          <a:srgbClr val="FFFFFF"/>
        </a:solidFill>
      </p:bgPr>
    </p:bg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39"/>
          <p:cNvSpPr txBox="1"/>
          <p:nvPr>
            <p:ph idx="1" type="body"/>
          </p:nvPr>
        </p:nvSpPr>
        <p:spPr>
          <a:xfrm>
            <a:off x="1198153" y="5934669"/>
            <a:ext cx="13402702" cy="184665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2000"/>
              <a:buFont typeface="DM Sans"/>
              <a:buNone/>
              <a:defRPr i="0" sz="12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Image" id="496" name="Google Shape;496;p3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 rot="-5400000">
            <a:off x="13236401" y="2597725"/>
            <a:ext cx="13751180" cy="8528649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39"/>
          <p:cNvSpPr txBox="1"/>
          <p:nvPr>
            <p:ph idx="12" type="sldNum"/>
          </p:nvPr>
        </p:nvSpPr>
        <p:spPr>
          <a:xfrm>
            <a:off x="23212925" y="13031650"/>
            <a:ext cx="84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98" name="Google Shape;498;p39"/>
          <p:cNvSpPr/>
          <p:nvPr/>
        </p:nvSpPr>
        <p:spPr>
          <a:xfrm>
            <a:off x="1031425" y="-1646575"/>
            <a:ext cx="3512100" cy="44055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499" name="Google Shape;499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47541" y="337063"/>
            <a:ext cx="2266868" cy="17312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0. (extra) Content - 3 Horizontal with Two Bullets">
  <p:cSld name="Content - 3 Horizontal with Two Bullets"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501" name="Google Shape;501;p40"/>
          <p:cNvPicPr preferRelativeResize="0"/>
          <p:nvPr/>
        </p:nvPicPr>
        <p:blipFill rotWithShape="1">
          <a:blip r:embed="rId2">
            <a:alphaModFix amt="25000"/>
          </a:blip>
          <a:srcRect b="11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2" name="Google Shape;502;p40"/>
          <p:cNvGrpSpPr/>
          <p:nvPr/>
        </p:nvGrpSpPr>
        <p:grpSpPr>
          <a:xfrm>
            <a:off x="313398" y="-641338"/>
            <a:ext cx="1926057" cy="2416205"/>
            <a:chOff x="0" y="0"/>
            <a:chExt cx="1926056" cy="2416204"/>
          </a:xfrm>
        </p:grpSpPr>
        <p:sp>
          <p:nvSpPr>
            <p:cNvPr id="503" name="Google Shape;503;p40"/>
            <p:cNvSpPr/>
            <p:nvPr/>
          </p:nvSpPr>
          <p:spPr>
            <a:xfrm>
              <a:off x="0" y="0"/>
              <a:ext cx="1926056" cy="2416204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  <p:pic>
          <p:nvPicPr>
            <p:cNvPr descr="Image" id="504" name="Google Shape;504;p4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05" name="Google Shape;505;p40"/>
          <p:cNvSpPr txBox="1"/>
          <p:nvPr/>
        </p:nvSpPr>
        <p:spPr>
          <a:xfrm>
            <a:off x="20867075" y="13045341"/>
            <a:ext cx="2516597" cy="3302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2000"/>
              <a:buFont typeface="DM Sans"/>
              <a:buNone/>
            </a:pPr>
            <a:r>
              <a:rPr b="0" i="0" lang="en" sz="2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www.egi.eu  |</a:t>
            </a:r>
            <a:endParaRPr/>
          </a:p>
        </p:txBody>
      </p:sp>
      <p:sp>
        <p:nvSpPr>
          <p:cNvPr id="506" name="Google Shape;506;p40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07" name="Google Shape;507;p40"/>
          <p:cNvSpPr txBox="1"/>
          <p:nvPr>
            <p:ph idx="2" type="body"/>
          </p:nvPr>
        </p:nvSpPr>
        <p:spPr>
          <a:xfrm>
            <a:off x="1831774" y="3108471"/>
            <a:ext cx="5588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08" name="Google Shape;508;p40"/>
          <p:cNvSpPr txBox="1"/>
          <p:nvPr>
            <p:ph idx="3" type="body"/>
          </p:nvPr>
        </p:nvSpPr>
        <p:spPr>
          <a:xfrm>
            <a:off x="1831773" y="4887897"/>
            <a:ext cx="5588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09" name="Google Shape;509;p40"/>
          <p:cNvSpPr txBox="1"/>
          <p:nvPr>
            <p:ph idx="4" type="body"/>
          </p:nvPr>
        </p:nvSpPr>
        <p:spPr>
          <a:xfrm>
            <a:off x="9055918" y="3108471"/>
            <a:ext cx="5588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10" name="Google Shape;510;p40"/>
          <p:cNvSpPr txBox="1"/>
          <p:nvPr>
            <p:ph idx="5" type="body"/>
          </p:nvPr>
        </p:nvSpPr>
        <p:spPr>
          <a:xfrm>
            <a:off x="9055918" y="4887897"/>
            <a:ext cx="5588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11" name="Google Shape;511;p40"/>
          <p:cNvSpPr txBox="1"/>
          <p:nvPr>
            <p:ph idx="6" type="body"/>
          </p:nvPr>
        </p:nvSpPr>
        <p:spPr>
          <a:xfrm>
            <a:off x="16786860" y="3108471"/>
            <a:ext cx="5588001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12" name="Google Shape;512;p40"/>
          <p:cNvSpPr txBox="1"/>
          <p:nvPr>
            <p:ph idx="7" type="body"/>
          </p:nvPr>
        </p:nvSpPr>
        <p:spPr>
          <a:xfrm>
            <a:off x="16811059" y="4887897"/>
            <a:ext cx="5588001" cy="184665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13" name="Google Shape;513;p40"/>
          <p:cNvSpPr txBox="1"/>
          <p:nvPr/>
        </p:nvSpPr>
        <p:spPr>
          <a:xfrm>
            <a:off x="1015862" y="3045651"/>
            <a:ext cx="607177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1</a:t>
            </a:r>
            <a:endParaRPr/>
          </a:p>
        </p:txBody>
      </p:sp>
      <p:sp>
        <p:nvSpPr>
          <p:cNvPr id="514" name="Google Shape;514;p40"/>
          <p:cNvSpPr txBox="1"/>
          <p:nvPr/>
        </p:nvSpPr>
        <p:spPr>
          <a:xfrm>
            <a:off x="8079200" y="3045651"/>
            <a:ext cx="607178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2</a:t>
            </a:r>
            <a:endParaRPr/>
          </a:p>
        </p:txBody>
      </p:sp>
      <p:sp>
        <p:nvSpPr>
          <p:cNvPr id="515" name="Google Shape;515;p40"/>
          <p:cNvSpPr txBox="1"/>
          <p:nvPr/>
        </p:nvSpPr>
        <p:spPr>
          <a:xfrm>
            <a:off x="15767772" y="3045651"/>
            <a:ext cx="607178" cy="800101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800"/>
              <a:buFont typeface="DM Sans"/>
              <a:buNone/>
            </a:pPr>
            <a:r>
              <a:rPr b="0" i="0" lang="en" sz="48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3</a:t>
            </a:r>
            <a:endParaRPr/>
          </a:p>
        </p:txBody>
      </p:sp>
      <p:sp>
        <p:nvSpPr>
          <p:cNvPr id="516" name="Google Shape;516;p40"/>
          <p:cNvSpPr txBox="1"/>
          <p:nvPr>
            <p:ph idx="8" type="body"/>
          </p:nvPr>
        </p:nvSpPr>
        <p:spPr>
          <a:xfrm>
            <a:off x="1831775" y="7008201"/>
            <a:ext cx="5588000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57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17" name="Google Shape;517;p40"/>
          <p:cNvSpPr txBox="1"/>
          <p:nvPr>
            <p:ph idx="9" type="body"/>
          </p:nvPr>
        </p:nvSpPr>
        <p:spPr>
          <a:xfrm>
            <a:off x="9054627" y="7008201"/>
            <a:ext cx="5588000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57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18" name="Google Shape;518;p40"/>
          <p:cNvSpPr txBox="1"/>
          <p:nvPr>
            <p:ph idx="13" type="body"/>
          </p:nvPr>
        </p:nvSpPr>
        <p:spPr>
          <a:xfrm>
            <a:off x="16811060" y="7008201"/>
            <a:ext cx="5588000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57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19" name="Google Shape;519;p40"/>
          <p:cNvSpPr txBox="1"/>
          <p:nvPr>
            <p:ph idx="12" type="sldNum"/>
          </p:nvPr>
        </p:nvSpPr>
        <p:spPr>
          <a:xfrm>
            <a:off x="23212925" y="13031650"/>
            <a:ext cx="84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520" name="Google Shape;520;p40"/>
          <p:cNvCxnSpPr/>
          <p:nvPr/>
        </p:nvCxnSpPr>
        <p:spPr>
          <a:xfrm>
            <a:off x="1128823" y="9257413"/>
            <a:ext cx="22126354" cy="0"/>
          </a:xfrm>
          <a:prstGeom prst="straightConnector1">
            <a:avLst/>
          </a:prstGeom>
          <a:noFill/>
          <a:ln cap="flat" cmpd="sng" w="38100">
            <a:solidFill>
              <a:srgbClr val="0061B0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21" name="Google Shape;521;p40"/>
          <p:cNvSpPr txBox="1"/>
          <p:nvPr>
            <p:ph idx="14" type="body"/>
          </p:nvPr>
        </p:nvSpPr>
        <p:spPr>
          <a:xfrm>
            <a:off x="2324417" y="9560757"/>
            <a:ext cx="5095358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57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22" name="Google Shape;522;p40"/>
          <p:cNvSpPr txBox="1"/>
          <p:nvPr>
            <p:ph idx="15" type="body"/>
          </p:nvPr>
        </p:nvSpPr>
        <p:spPr>
          <a:xfrm>
            <a:off x="9547269" y="9560757"/>
            <a:ext cx="5095358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57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23" name="Google Shape;523;p40"/>
          <p:cNvSpPr txBox="1"/>
          <p:nvPr>
            <p:ph idx="16" type="body"/>
          </p:nvPr>
        </p:nvSpPr>
        <p:spPr>
          <a:xfrm>
            <a:off x="17303702" y="9560757"/>
            <a:ext cx="5095358" cy="16494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57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4572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4572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600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428"/>
              <a:buFont typeface="DM Sans"/>
              <a:buChar char="•"/>
              <a:defRPr b="0" i="0" sz="36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24" name="Google Shape;524;p40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1. Dark - Title" showMasterSp="0">
  <p:cSld name="Dark - Title">
    <p:bg>
      <p:bgPr>
        <a:solidFill>
          <a:srgbClr val="09142E"/>
        </a:solidFill>
      </p:bgPr>
    </p:bg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idx="1" type="body"/>
          </p:nvPr>
        </p:nvSpPr>
        <p:spPr>
          <a:xfrm>
            <a:off x="1079500" y="7525869"/>
            <a:ext cx="23063494" cy="108747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DM Sans"/>
              <a:buNone/>
              <a:defRPr b="0" i="0" sz="64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3" name="Google Shape;33;p5"/>
          <p:cNvSpPr txBox="1"/>
          <p:nvPr>
            <p:ph idx="2" type="body"/>
          </p:nvPr>
        </p:nvSpPr>
        <p:spPr>
          <a:xfrm>
            <a:off x="1079500" y="5707173"/>
            <a:ext cx="23063494" cy="154914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400"/>
              <a:buFont typeface="DM Sans"/>
              <a:buNone/>
              <a:defRPr i="0" sz="94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4" name="Google Shape;34;p5"/>
          <p:cNvSpPr txBox="1"/>
          <p:nvPr>
            <p:ph idx="3" type="body"/>
          </p:nvPr>
        </p:nvSpPr>
        <p:spPr>
          <a:xfrm>
            <a:off x="1209182" y="10729563"/>
            <a:ext cx="11318423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5" name="Google Shape;35;p5"/>
          <p:cNvSpPr txBox="1"/>
          <p:nvPr>
            <p:ph idx="4" type="body"/>
          </p:nvPr>
        </p:nvSpPr>
        <p:spPr>
          <a:xfrm>
            <a:off x="1209182" y="11648613"/>
            <a:ext cx="11318424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6" name="Google Shape;36;p5"/>
          <p:cNvSpPr txBox="1"/>
          <p:nvPr>
            <p:ph idx="5" type="body"/>
          </p:nvPr>
        </p:nvSpPr>
        <p:spPr>
          <a:xfrm>
            <a:off x="15133504" y="10805763"/>
            <a:ext cx="8124360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7" name="Google Shape;37;p5"/>
          <p:cNvSpPr txBox="1"/>
          <p:nvPr>
            <p:ph idx="6" type="body"/>
          </p:nvPr>
        </p:nvSpPr>
        <p:spPr>
          <a:xfrm>
            <a:off x="15133505" y="11648613"/>
            <a:ext cx="8124357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img 6@4x.png" id="38" name="Google Shape;38;p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22410" y="-3760448"/>
            <a:ext cx="15642027" cy="8633422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5"/>
          <p:cNvSpPr txBox="1"/>
          <p:nvPr>
            <p:ph idx="7" type="body"/>
          </p:nvPr>
        </p:nvSpPr>
        <p:spPr>
          <a:xfrm>
            <a:off x="6484470" y="12746860"/>
            <a:ext cx="5802298" cy="36933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0" name="Google Shape;40;p5"/>
          <p:cNvSpPr txBox="1"/>
          <p:nvPr>
            <p:ph idx="8" type="body"/>
          </p:nvPr>
        </p:nvSpPr>
        <p:spPr>
          <a:xfrm>
            <a:off x="1210140" y="12746860"/>
            <a:ext cx="4320001" cy="36933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1" name="Google Shape;41;p5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42" name="Google Shape;42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41. (extra) Image - Big Title (Right)" showMasterSp="0">
  <p:cSld name="Image - Big Title (Right)"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41"/>
          <p:cNvSpPr/>
          <p:nvPr>
            <p:ph idx="2" type="pic"/>
          </p:nvPr>
        </p:nvSpPr>
        <p:spPr>
          <a:xfrm>
            <a:off x="-1512277" y="955533"/>
            <a:ext cx="13404678" cy="11679778"/>
          </a:xfrm>
          <a:prstGeom prst="roundRect">
            <a:avLst>
              <a:gd fmla="val 6128" name="adj"/>
            </a:avLst>
          </a:prstGeom>
          <a:noFill/>
          <a:ln>
            <a:noFill/>
          </a:ln>
        </p:spPr>
      </p:sp>
      <p:sp>
        <p:nvSpPr>
          <p:cNvPr id="527" name="Google Shape;527;p41"/>
          <p:cNvSpPr txBox="1"/>
          <p:nvPr>
            <p:ph idx="1" type="body"/>
          </p:nvPr>
        </p:nvSpPr>
        <p:spPr>
          <a:xfrm>
            <a:off x="13035190" y="6443141"/>
            <a:ext cx="10156110" cy="130805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8500"/>
              <a:buFont typeface="DM Sans"/>
              <a:buNone/>
              <a:defRPr i="0" sz="85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28" name="Google Shape;528;p41"/>
          <p:cNvSpPr txBox="1"/>
          <p:nvPr>
            <p:ph idx="3" type="body"/>
          </p:nvPr>
        </p:nvSpPr>
        <p:spPr>
          <a:xfrm>
            <a:off x="13035190" y="7894938"/>
            <a:ext cx="10160001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Image" id="529" name="Google Shape;529;p4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10374232" y="2136913"/>
            <a:ext cx="22092041" cy="10496687"/>
          </a:xfrm>
          <a:prstGeom prst="rect">
            <a:avLst/>
          </a:prstGeom>
          <a:noFill/>
          <a:ln>
            <a:noFill/>
          </a:ln>
        </p:spPr>
      </p:pic>
      <p:sp>
        <p:nvSpPr>
          <p:cNvPr id="530" name="Google Shape;530;p41"/>
          <p:cNvSpPr txBox="1"/>
          <p:nvPr>
            <p:ph idx="12" type="sldNum"/>
          </p:nvPr>
        </p:nvSpPr>
        <p:spPr>
          <a:xfrm>
            <a:off x="23212925" y="13031650"/>
            <a:ext cx="84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Title and Background">
  <p:cSld name="Content with Title and Background"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2" name="Google Shape;532;p42"/>
          <p:cNvGrpSpPr/>
          <p:nvPr/>
        </p:nvGrpSpPr>
        <p:grpSpPr>
          <a:xfrm>
            <a:off x="313398" y="-641338"/>
            <a:ext cx="1926000" cy="2416200"/>
            <a:chOff x="0" y="0"/>
            <a:chExt cx="1926000" cy="2416200"/>
          </a:xfrm>
        </p:grpSpPr>
        <p:sp>
          <p:nvSpPr>
            <p:cNvPr id="533" name="Google Shape;533;p42"/>
            <p:cNvSpPr/>
            <p:nvPr/>
          </p:nvSpPr>
          <p:spPr>
            <a:xfrm>
              <a:off x="0" y="0"/>
              <a:ext cx="1926000" cy="2416200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0" i="0" sz="2400" u="none" cap="none" strike="noStrik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descr="Image" id="534" name="Google Shape;534;p42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35" name="Google Shape;535;p42"/>
          <p:cNvSpPr txBox="1"/>
          <p:nvPr/>
        </p:nvSpPr>
        <p:spPr>
          <a:xfrm>
            <a:off x="20867075" y="13045342"/>
            <a:ext cx="25167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2000"/>
              <a:buFont typeface="DM Sans"/>
              <a:buNone/>
            </a:pPr>
            <a:r>
              <a:rPr b="0" i="0" lang="en" sz="2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www.egi.eu  |</a:t>
            </a:r>
            <a:endParaRPr/>
          </a:p>
        </p:txBody>
      </p:sp>
      <p:pic>
        <p:nvPicPr>
          <p:cNvPr descr="Image" id="536" name="Google Shape;536;p42"/>
          <p:cNvPicPr preferRelativeResize="0"/>
          <p:nvPr/>
        </p:nvPicPr>
        <p:blipFill rotWithShape="1">
          <a:blip r:embed="rId3">
            <a:alphaModFix amt="24770"/>
          </a:blip>
          <a:srcRect b="0" l="0" r="0" t="0"/>
          <a:stretch/>
        </p:blipFill>
        <p:spPr>
          <a:xfrm>
            <a:off x="19856949" y="815931"/>
            <a:ext cx="4902204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537" name="Google Shape;537;p42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538" name="Google Shape;538;p42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39" name="Google Shape;539;p42"/>
          <p:cNvSpPr txBox="1"/>
          <p:nvPr>
            <p:ph idx="12" type="sldNum"/>
          </p:nvPr>
        </p:nvSpPr>
        <p:spPr>
          <a:xfrm>
            <a:off x="23383674" y="13045350"/>
            <a:ext cx="4512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b="0" i="0" u="none" cap="none" strike="noStrike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- Title without Background">
  <p:cSld name="TITLE_AND_BODY_1"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1" name="Google Shape;541;p43"/>
          <p:cNvGrpSpPr/>
          <p:nvPr/>
        </p:nvGrpSpPr>
        <p:grpSpPr>
          <a:xfrm>
            <a:off x="313398" y="-641338"/>
            <a:ext cx="1926000" cy="2416200"/>
            <a:chOff x="0" y="0"/>
            <a:chExt cx="1926000" cy="2416200"/>
          </a:xfrm>
        </p:grpSpPr>
        <p:sp>
          <p:nvSpPr>
            <p:cNvPr id="542" name="Google Shape;542;p43"/>
            <p:cNvSpPr/>
            <p:nvPr/>
          </p:nvSpPr>
          <p:spPr>
            <a:xfrm>
              <a:off x="0" y="0"/>
              <a:ext cx="1926000" cy="2416200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0" i="0" sz="2400" u="none" cap="none" strike="noStrik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descr="Image" id="543" name="Google Shape;543;p43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44" name="Google Shape;544;p43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545" name="Google Shape;545;p43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46" name="Google Shape;546;p43"/>
          <p:cNvSpPr txBox="1"/>
          <p:nvPr>
            <p:ph idx="12" type="sldNum"/>
          </p:nvPr>
        </p:nvSpPr>
        <p:spPr>
          <a:xfrm>
            <a:off x="23351074" y="13045350"/>
            <a:ext cx="483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b="0" i="0" u="none" cap="none" strike="noStrike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- 3 Vertical with Bullet">
  <p:cSld name="Content - 3 Vertical with Bullet_1"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8" name="Google Shape;548;p44"/>
          <p:cNvGrpSpPr/>
          <p:nvPr/>
        </p:nvGrpSpPr>
        <p:grpSpPr>
          <a:xfrm>
            <a:off x="313398" y="-641338"/>
            <a:ext cx="1926000" cy="2416200"/>
            <a:chOff x="0" y="0"/>
            <a:chExt cx="1926000" cy="2416200"/>
          </a:xfrm>
        </p:grpSpPr>
        <p:sp>
          <p:nvSpPr>
            <p:cNvPr id="549" name="Google Shape;549;p44"/>
            <p:cNvSpPr/>
            <p:nvPr/>
          </p:nvSpPr>
          <p:spPr>
            <a:xfrm>
              <a:off x="0" y="0"/>
              <a:ext cx="1926000" cy="2416200"/>
            </a:xfrm>
            <a:prstGeom prst="roundRect">
              <a:avLst>
                <a:gd fmla="val 18817" name="adj"/>
              </a:avLst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400"/>
                <a:buFont typeface="Helvetica Neue"/>
                <a:buNone/>
              </a:pPr>
              <a:r>
                <a:t/>
              </a:r>
              <a:endParaRPr b="0" i="0" sz="2400" u="none" cap="none" strike="noStrike">
                <a:solidFill>
                  <a:srgbClr val="5E5E5E"/>
                </a:solidFill>
                <a:latin typeface="Helvetica Neue"/>
                <a:ea typeface="Helvetica Neue"/>
                <a:cs typeface="Helvetica Neue"/>
                <a:sym typeface="Helvetica Neue"/>
              </a:endParaRPr>
            </a:p>
          </p:txBody>
        </p:sp>
        <p:pic>
          <p:nvPicPr>
            <p:cNvPr descr="Image" id="550" name="Google Shape;550;p44"/>
            <p:cNvPicPr preferRelativeResize="0"/>
            <p:nvPr/>
          </p:nvPicPr>
          <p:blipFill rotWithShape="1">
            <a:blip r:embed="rId2">
              <a:alphaModFix/>
            </a:blip>
            <a:srcRect b="0" l="0" r="0" t="0"/>
            <a:stretch/>
          </p:blipFill>
          <p:spPr>
            <a:xfrm>
              <a:off x="324692" y="1128751"/>
              <a:ext cx="1276671" cy="942421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descr="Image" id="551" name="Google Shape;551;p44"/>
          <p:cNvPicPr preferRelativeResize="0"/>
          <p:nvPr/>
        </p:nvPicPr>
        <p:blipFill rotWithShape="1">
          <a:blip r:embed="rId3">
            <a:alphaModFix amt="24770"/>
          </a:blip>
          <a:srcRect b="0" l="0" r="0" t="0"/>
          <a:stretch/>
        </p:blipFill>
        <p:spPr>
          <a:xfrm>
            <a:off x="19856949" y="815931"/>
            <a:ext cx="4902204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552" name="Google Shape;552;p44"/>
          <p:cNvSpPr txBox="1"/>
          <p:nvPr>
            <p:ph type="title"/>
          </p:nvPr>
        </p:nvSpPr>
        <p:spPr>
          <a:xfrm>
            <a:off x="2564146" y="859196"/>
            <a:ext cx="21031200" cy="75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45700" spcFirstLastPara="1" rIns="45700" wrap="square" tIns="45700">
            <a:sp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61B0"/>
              </a:buClr>
              <a:buSzPts val="5400"/>
              <a:buFont typeface="DM Sans"/>
              <a:buNone/>
              <a:defRPr>
                <a:solidFill>
                  <a:srgbClr val="0061B0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  <p:sp>
        <p:nvSpPr>
          <p:cNvPr id="553" name="Google Shape;553;p44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54" name="Google Shape;554;p44"/>
          <p:cNvSpPr txBox="1"/>
          <p:nvPr>
            <p:ph idx="12" type="sldNum"/>
          </p:nvPr>
        </p:nvSpPr>
        <p:spPr>
          <a:xfrm>
            <a:off x="23368000" y="13045350"/>
            <a:ext cx="624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>
            <a:lvl1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sz="18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b="0" i="0" u="none" cap="none" strike="noStrike"/>
          </a:p>
        </p:txBody>
      </p:sp>
      <p:sp>
        <p:nvSpPr>
          <p:cNvPr id="555" name="Google Shape;555;p44"/>
          <p:cNvSpPr txBox="1"/>
          <p:nvPr>
            <p:ph idx="2" type="body"/>
          </p:nvPr>
        </p:nvSpPr>
        <p:spPr>
          <a:xfrm>
            <a:off x="2025367" y="6109742"/>
            <a:ext cx="1524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56" name="Google Shape;556;p44"/>
          <p:cNvSpPr txBox="1"/>
          <p:nvPr>
            <p:ph idx="3" type="body"/>
          </p:nvPr>
        </p:nvSpPr>
        <p:spPr>
          <a:xfrm>
            <a:off x="2025366" y="7060439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57" name="Google Shape;557;p44"/>
          <p:cNvSpPr txBox="1"/>
          <p:nvPr>
            <p:ph idx="4" type="body"/>
          </p:nvPr>
        </p:nvSpPr>
        <p:spPr>
          <a:xfrm>
            <a:off x="2025368" y="9332748"/>
            <a:ext cx="1524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58" name="Google Shape;558;p44"/>
          <p:cNvSpPr txBox="1"/>
          <p:nvPr>
            <p:ph idx="5" type="body"/>
          </p:nvPr>
        </p:nvSpPr>
        <p:spPr>
          <a:xfrm>
            <a:off x="2025367" y="10283444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59" name="Google Shape;559;p44"/>
          <p:cNvSpPr txBox="1"/>
          <p:nvPr>
            <p:ph idx="6" type="body"/>
          </p:nvPr>
        </p:nvSpPr>
        <p:spPr>
          <a:xfrm>
            <a:off x="2025368" y="3065324"/>
            <a:ext cx="152400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60" name="Google Shape;560;p44"/>
          <p:cNvSpPr txBox="1"/>
          <p:nvPr>
            <p:ph idx="7" type="body"/>
          </p:nvPr>
        </p:nvSpPr>
        <p:spPr>
          <a:xfrm>
            <a:off x="2025366" y="3901720"/>
            <a:ext cx="152400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Helvetica Neue"/>
              <a:buChar char="•"/>
              <a:defRPr b="1" i="0" sz="36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cxnSp>
        <p:nvCxnSpPr>
          <p:cNvPr id="561" name="Google Shape;561;p44"/>
          <p:cNvCxnSpPr/>
          <p:nvPr/>
        </p:nvCxnSpPr>
        <p:spPr>
          <a:xfrm>
            <a:off x="2025368" y="5635413"/>
            <a:ext cx="15132000" cy="0"/>
          </a:xfrm>
          <a:prstGeom prst="straightConnector1">
            <a:avLst/>
          </a:prstGeom>
          <a:noFill/>
          <a:ln cap="flat" cmpd="sng" w="12700">
            <a:solidFill>
              <a:srgbClr val="999999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562" name="Google Shape;562;p44"/>
          <p:cNvCxnSpPr/>
          <p:nvPr/>
        </p:nvCxnSpPr>
        <p:spPr>
          <a:xfrm>
            <a:off x="2025368" y="8813388"/>
            <a:ext cx="15132000" cy="0"/>
          </a:xfrm>
          <a:prstGeom prst="straightConnector1">
            <a:avLst/>
          </a:prstGeom>
          <a:noFill/>
          <a:ln cap="flat" cmpd="sng" w="12700">
            <a:solidFill>
              <a:srgbClr val="999999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563" name="Google Shape;563;p44"/>
          <p:cNvSpPr/>
          <p:nvPr/>
        </p:nvSpPr>
        <p:spPr>
          <a:xfrm>
            <a:off x="1083888" y="3331529"/>
            <a:ext cx="206400" cy="206400"/>
          </a:xfrm>
          <a:prstGeom prst="ellipse">
            <a:avLst/>
          </a:prstGeom>
          <a:solidFill>
            <a:srgbClr val="EF82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4" name="Google Shape;564;p44"/>
          <p:cNvSpPr/>
          <p:nvPr/>
        </p:nvSpPr>
        <p:spPr>
          <a:xfrm>
            <a:off x="1083888" y="6395571"/>
            <a:ext cx="206400" cy="206400"/>
          </a:xfrm>
          <a:prstGeom prst="ellipse">
            <a:avLst/>
          </a:prstGeom>
          <a:solidFill>
            <a:srgbClr val="EF82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65" name="Google Shape;565;p44"/>
          <p:cNvSpPr/>
          <p:nvPr/>
        </p:nvSpPr>
        <p:spPr>
          <a:xfrm>
            <a:off x="1083888" y="9603992"/>
            <a:ext cx="206400" cy="206400"/>
          </a:xfrm>
          <a:prstGeom prst="ellipse">
            <a:avLst/>
          </a:prstGeom>
          <a:solidFill>
            <a:srgbClr val="EF8200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0" i="0" sz="2400" u="none" cap="none" strike="noStrike">
              <a:solidFill>
                <a:srgbClr val="5E5E5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">
  <p:cSld name="Text"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p45"/>
          <p:cNvSpPr txBox="1"/>
          <p:nvPr>
            <p:ph idx="1" type="body"/>
          </p:nvPr>
        </p:nvSpPr>
        <p:spPr>
          <a:xfrm>
            <a:off x="471053" y="3651251"/>
            <a:ext cx="23344800" cy="85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>
            <a:lvl1pPr indent="-565150" lvl="0" marL="45720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5300"/>
              <a:buFont typeface="Arial"/>
              <a:buChar char="•"/>
              <a:defRPr b="0" i="0" sz="5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5334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Noto Sans Symbols"/>
              <a:buChar char="▪"/>
              <a:defRPr b="0" i="0" sz="4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50165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300"/>
              <a:buFont typeface="Courier New"/>
              <a:buChar char="o"/>
              <a:defRPr b="0" i="0" sz="4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937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Noto Sans Symbols"/>
              <a:buChar char="⮚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46355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700"/>
              <a:buFont typeface="Arial"/>
              <a:buChar char="•"/>
              <a:defRPr b="0" i="0" sz="37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457200" lvl="5" marL="2743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457200" lvl="6" marL="3200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457200" lvl="7" marL="3657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457200" lvl="8" marL="4114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68" name="Google Shape;568;p45"/>
          <p:cNvSpPr txBox="1"/>
          <p:nvPr>
            <p:ph type="title"/>
          </p:nvPr>
        </p:nvSpPr>
        <p:spPr>
          <a:xfrm>
            <a:off x="6877539" y="451053"/>
            <a:ext cx="12610500" cy="9111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E67AD"/>
              </a:buClr>
              <a:buSzPts val="6700"/>
              <a:buFont typeface="Calibri"/>
              <a:buNone/>
              <a:defRPr b="1" i="0" sz="6700" u="none" cap="none" strike="noStrike">
                <a:solidFill>
                  <a:srgbClr val="0E67AD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Arial"/>
              <a:buNone/>
              <a:defRPr b="0" i="0" sz="4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69" name="Google Shape;569;p45"/>
          <p:cNvSpPr txBox="1"/>
          <p:nvPr>
            <p:ph idx="2" type="subTitle"/>
          </p:nvPr>
        </p:nvSpPr>
        <p:spPr>
          <a:xfrm>
            <a:off x="6877536" y="1675621"/>
            <a:ext cx="12610500" cy="9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spAutoFit/>
          </a:bodyPr>
          <a:lstStyle>
            <a:lvl1pPr lvl="0" marR="0" rtl="0" algn="l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rgbClr val="7F7F7F"/>
              </a:buClr>
              <a:buSzPts val="5300"/>
              <a:buFont typeface="Arial"/>
              <a:buNone/>
              <a:defRPr b="0" i="1" sz="5300" u="none" cap="none" strike="noStrike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b="0" i="0" sz="4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. Light - Title" showMasterSp="0">
  <p:cSld name="Light - Title">
    <p:bg>
      <p:bgPr>
        <a:solidFill>
          <a:srgbClr val="FFFFFF"/>
        </a:solid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 6@4x.png" id="44" name="Google Shape;44;p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0122410" y="-3760448"/>
            <a:ext cx="15642027" cy="8633422"/>
          </a:xfrm>
          <a:prstGeom prst="rect">
            <a:avLst/>
          </a:prstGeom>
          <a:noFill/>
          <a:ln>
            <a:noFill/>
          </a:ln>
        </p:spPr>
      </p:pic>
      <p:sp>
        <p:nvSpPr>
          <p:cNvPr id="45" name="Google Shape;45;p6"/>
          <p:cNvSpPr txBox="1"/>
          <p:nvPr>
            <p:ph idx="1" type="body"/>
          </p:nvPr>
        </p:nvSpPr>
        <p:spPr>
          <a:xfrm>
            <a:off x="1079500" y="7525869"/>
            <a:ext cx="23063494" cy="108747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6400"/>
              <a:buFont typeface="DM Sans"/>
              <a:buNone/>
              <a:defRPr b="0" i="0" sz="64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6" name="Google Shape;46;p6"/>
          <p:cNvSpPr txBox="1"/>
          <p:nvPr>
            <p:ph idx="2" type="body"/>
          </p:nvPr>
        </p:nvSpPr>
        <p:spPr>
          <a:xfrm>
            <a:off x="1079500" y="5824288"/>
            <a:ext cx="23063494" cy="131491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400"/>
              <a:buFont typeface="DM Sans"/>
              <a:buNone/>
              <a:defRPr i="0" sz="9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7" name="Google Shape;47;p6"/>
          <p:cNvSpPr txBox="1"/>
          <p:nvPr>
            <p:ph idx="3" type="body"/>
          </p:nvPr>
        </p:nvSpPr>
        <p:spPr>
          <a:xfrm>
            <a:off x="1209182" y="10729563"/>
            <a:ext cx="11318423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800"/>
              <a:buFont typeface="DM Sans"/>
              <a:buNone/>
              <a:defRPr i="0" sz="48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8" name="Google Shape;48;p6"/>
          <p:cNvSpPr txBox="1"/>
          <p:nvPr>
            <p:ph idx="4" type="body"/>
          </p:nvPr>
        </p:nvSpPr>
        <p:spPr>
          <a:xfrm>
            <a:off x="1209182" y="11648613"/>
            <a:ext cx="11318424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4000"/>
              <a:buFont typeface="DM Sans"/>
              <a:buNone/>
              <a:defRPr i="0" sz="40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49" name="Google Shape;49;p6"/>
          <p:cNvSpPr txBox="1"/>
          <p:nvPr>
            <p:ph idx="5" type="body"/>
          </p:nvPr>
        </p:nvSpPr>
        <p:spPr>
          <a:xfrm>
            <a:off x="15133504" y="10805763"/>
            <a:ext cx="8124360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0" name="Google Shape;50;p6"/>
          <p:cNvSpPr txBox="1"/>
          <p:nvPr>
            <p:ph idx="6" type="body"/>
          </p:nvPr>
        </p:nvSpPr>
        <p:spPr>
          <a:xfrm>
            <a:off x="15133502" y="11648613"/>
            <a:ext cx="8124360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Font typeface="DM Sans"/>
              <a:buNone/>
              <a:defRPr i="0" sz="40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1" name="Google Shape;51;p6"/>
          <p:cNvSpPr txBox="1"/>
          <p:nvPr>
            <p:ph idx="7" type="body"/>
          </p:nvPr>
        </p:nvSpPr>
        <p:spPr>
          <a:xfrm>
            <a:off x="6484470" y="12746860"/>
            <a:ext cx="5802298" cy="36933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2" name="Google Shape;52;p6"/>
          <p:cNvSpPr txBox="1"/>
          <p:nvPr>
            <p:ph idx="8" type="body"/>
          </p:nvPr>
        </p:nvSpPr>
        <p:spPr>
          <a:xfrm>
            <a:off x="1210140" y="12746860"/>
            <a:ext cx="4320001" cy="36933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3" name="Google Shape;53;p6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54" name="Google Shape;54;p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3. Image - Title" showMasterSp="0">
  <p:cSld name="Image - Title">
    <p:bg>
      <p:bgPr>
        <a:solidFill>
          <a:srgbClr val="09142E"/>
        </a:solidFill>
      </p:bgPr>
    </p:bg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cture 2" id="56" name="Google Shape;56;p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-3" y="-98118"/>
            <a:ext cx="24711380" cy="13900152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7"/>
          <p:cNvSpPr/>
          <p:nvPr/>
        </p:nvSpPr>
        <p:spPr>
          <a:xfrm>
            <a:off x="-76202" y="-98119"/>
            <a:ext cx="24711300" cy="14124900"/>
          </a:xfrm>
          <a:prstGeom prst="rect">
            <a:avLst/>
          </a:prstGeom>
          <a:solidFill>
            <a:srgbClr val="09142E">
              <a:alpha val="60000"/>
            </a:srgbClr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58" name="Google Shape;58;p7"/>
          <p:cNvSpPr txBox="1"/>
          <p:nvPr>
            <p:ph idx="1" type="body"/>
          </p:nvPr>
        </p:nvSpPr>
        <p:spPr>
          <a:xfrm>
            <a:off x="1079499" y="7525869"/>
            <a:ext cx="23063495" cy="108747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00"/>
              <a:buFont typeface="DM Sans"/>
              <a:buNone/>
              <a:defRPr b="0" i="0" sz="64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59" name="Google Shape;59;p7"/>
          <p:cNvSpPr txBox="1"/>
          <p:nvPr>
            <p:ph idx="2" type="body"/>
          </p:nvPr>
        </p:nvSpPr>
        <p:spPr>
          <a:xfrm>
            <a:off x="1079499" y="5707173"/>
            <a:ext cx="23063495" cy="154914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400"/>
              <a:buFont typeface="DM Sans"/>
              <a:buNone/>
              <a:defRPr i="0" sz="94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0" name="Google Shape;60;p7"/>
          <p:cNvSpPr txBox="1"/>
          <p:nvPr>
            <p:ph idx="3" type="body"/>
          </p:nvPr>
        </p:nvSpPr>
        <p:spPr>
          <a:xfrm>
            <a:off x="1209182" y="10729563"/>
            <a:ext cx="11318423" cy="73866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  <a:defRPr b="1" i="0" sz="48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1" name="Google Shape;61;p7"/>
          <p:cNvSpPr txBox="1"/>
          <p:nvPr>
            <p:ph idx="4" type="body"/>
          </p:nvPr>
        </p:nvSpPr>
        <p:spPr>
          <a:xfrm>
            <a:off x="1209182" y="11648613"/>
            <a:ext cx="11318424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2" name="Google Shape;62;p7"/>
          <p:cNvSpPr txBox="1"/>
          <p:nvPr>
            <p:ph idx="5" type="body"/>
          </p:nvPr>
        </p:nvSpPr>
        <p:spPr>
          <a:xfrm>
            <a:off x="15133504" y="10805763"/>
            <a:ext cx="8124360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3" name="Google Shape;63;p7"/>
          <p:cNvSpPr txBox="1"/>
          <p:nvPr>
            <p:ph idx="6" type="body"/>
          </p:nvPr>
        </p:nvSpPr>
        <p:spPr>
          <a:xfrm>
            <a:off x="15133505" y="11648613"/>
            <a:ext cx="8124357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  <a:defRPr i="0" sz="40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4" name="Google Shape;64;p7"/>
          <p:cNvSpPr txBox="1"/>
          <p:nvPr>
            <p:ph idx="7" type="body"/>
          </p:nvPr>
        </p:nvSpPr>
        <p:spPr>
          <a:xfrm>
            <a:off x="6484470" y="12746860"/>
            <a:ext cx="5802298" cy="36933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5" name="Google Shape;65;p7"/>
          <p:cNvSpPr txBox="1"/>
          <p:nvPr>
            <p:ph idx="8" type="body"/>
          </p:nvPr>
        </p:nvSpPr>
        <p:spPr>
          <a:xfrm>
            <a:off x="1210140" y="12746860"/>
            <a:ext cx="4320001" cy="369332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400"/>
              <a:buFont typeface="DM Sans"/>
              <a:buNone/>
              <a:defRPr i="0" sz="24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img 6@4x.png" id="66" name="Google Shape;66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122410" y="-3760448"/>
            <a:ext cx="15642027" cy="8633422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7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68" name="Google Shape;68;p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4. Blank - Title with Background">
  <p:cSld name="Blank - Title with Background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" id="70" name="Google Shape;70;p8"/>
          <p:cNvPicPr preferRelativeResize="0"/>
          <p:nvPr/>
        </p:nvPicPr>
        <p:blipFill rotWithShape="1">
          <a:blip r:embed="rId2">
            <a:alphaModFix amt="25000"/>
          </a:blip>
          <a:srcRect b="11" l="0" r="0" t="12"/>
          <a:stretch/>
        </p:blipFill>
        <p:spPr>
          <a:xfrm>
            <a:off x="19856949" y="815931"/>
            <a:ext cx="4902205" cy="12315870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8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  <a:defRPr b="0" i="0" sz="3100" u="none" cap="none" strike="noStrike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2" name="Google Shape;72;p8"/>
          <p:cNvSpPr txBox="1"/>
          <p:nvPr>
            <p:ph idx="12" type="sldNum"/>
          </p:nvPr>
        </p:nvSpPr>
        <p:spPr>
          <a:xfrm>
            <a:off x="23212925" y="13031650"/>
            <a:ext cx="84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3" name="Google Shape;73;p8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1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9. Dark - Divider" showMasterSp="0">
  <p:cSld name="Dark - Divider">
    <p:bg>
      <p:bgPr>
        <a:solidFill>
          <a:srgbClr val="09142E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 32x.png" id="75" name="Google Shape;75;p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129419" y="-800684"/>
            <a:ext cx="7298147" cy="15317367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9"/>
          <p:cNvSpPr txBox="1"/>
          <p:nvPr>
            <p:ph idx="1" type="body"/>
          </p:nvPr>
        </p:nvSpPr>
        <p:spPr>
          <a:xfrm>
            <a:off x="1209182" y="9219545"/>
            <a:ext cx="11318423" cy="123815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DM Sans"/>
              <a:buNone/>
              <a:defRPr i="0" sz="9600" u="none" cap="none" strike="noStrike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77" name="Google Shape;77;p9"/>
          <p:cNvSpPr txBox="1"/>
          <p:nvPr>
            <p:ph idx="2" type="body"/>
          </p:nvPr>
        </p:nvSpPr>
        <p:spPr>
          <a:xfrm>
            <a:off x="1209182" y="6753290"/>
            <a:ext cx="11318424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pic>
        <p:nvPicPr>
          <p:cNvPr descr="Frame 132x.png" id="78" name="Google Shape;78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4572301" y="1010510"/>
            <a:ext cx="2813261" cy="2813261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Google Shape;79;p9"/>
          <p:cNvSpPr txBox="1"/>
          <p:nvPr>
            <p:ph idx="12" type="sldNum"/>
          </p:nvPr>
        </p:nvSpPr>
        <p:spPr>
          <a:xfrm>
            <a:off x="23212925" y="13031650"/>
            <a:ext cx="84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0" name="Google Shape;80;p9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81" name="Google Shape;81;p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0. Light - Divider" showMasterSp="0">
  <p:cSld name="Light - Divider">
    <p:bg>
      <p:bgPr>
        <a:solidFill>
          <a:srgbClr val="FFFFFF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g 32x.png" id="83" name="Google Shape;83;p1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7129419" y="-800684"/>
            <a:ext cx="7298147" cy="1531736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rame 132x.png" id="84" name="Google Shape;84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5400000">
            <a:off x="14572301" y="1010510"/>
            <a:ext cx="2813261" cy="2813261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0"/>
          <p:cNvSpPr txBox="1"/>
          <p:nvPr>
            <p:ph idx="1" type="body"/>
          </p:nvPr>
        </p:nvSpPr>
        <p:spPr>
          <a:xfrm>
            <a:off x="1209182" y="9219545"/>
            <a:ext cx="11318424" cy="123815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9600"/>
              <a:buFont typeface="DM Sans"/>
              <a:buNone/>
              <a:defRPr i="0" sz="96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6" name="Google Shape;86;p10"/>
          <p:cNvSpPr txBox="1"/>
          <p:nvPr>
            <p:ph idx="2" type="body"/>
          </p:nvPr>
        </p:nvSpPr>
        <p:spPr>
          <a:xfrm>
            <a:off x="1209182" y="6753290"/>
            <a:ext cx="11318424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4000"/>
              <a:buFont typeface="DM Sans"/>
              <a:buNone/>
              <a:defRPr b="0" i="0" sz="40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-509778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-509778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-509778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-509778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-509778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-509778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-509778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-509778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28"/>
              <a:buFont typeface="DM Sans"/>
              <a:buChar char="•"/>
              <a:defRPr b="1" i="0" sz="3600" u="none" cap="none" strike="noStrike">
                <a:solidFill>
                  <a:srgbClr val="000000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7" name="Google Shape;87;p10"/>
          <p:cNvSpPr txBox="1"/>
          <p:nvPr>
            <p:ph idx="12" type="sldNum"/>
          </p:nvPr>
        </p:nvSpPr>
        <p:spPr>
          <a:xfrm>
            <a:off x="23212925" y="13031650"/>
            <a:ext cx="84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8" name="Google Shape;88;p10"/>
          <p:cNvSpPr/>
          <p:nvPr/>
        </p:nvSpPr>
        <p:spPr>
          <a:xfrm>
            <a:off x="1183823" y="-1494181"/>
            <a:ext cx="3512100" cy="4405800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89" name="Google Shape;89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99975" y="489575"/>
            <a:ext cx="2267000" cy="1731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19.xml"/><Relationship Id="rId42" Type="http://schemas.openxmlformats.org/officeDocument/2006/relationships/slideLayout" Target="../slideLayouts/slideLayout41.xml"/><Relationship Id="rId41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21.xml"/><Relationship Id="rId44" Type="http://schemas.openxmlformats.org/officeDocument/2006/relationships/slideLayout" Target="../slideLayouts/slideLayout43.xml"/><Relationship Id="rId21" Type="http://schemas.openxmlformats.org/officeDocument/2006/relationships/slideLayout" Target="../slideLayouts/slideLayout20.xml"/><Relationship Id="rId43" Type="http://schemas.openxmlformats.org/officeDocument/2006/relationships/slideLayout" Target="../slideLayouts/slideLayout42.xml"/><Relationship Id="rId24" Type="http://schemas.openxmlformats.org/officeDocument/2006/relationships/slideLayout" Target="../slideLayouts/slideLayout23.xml"/><Relationship Id="rId46" Type="http://schemas.openxmlformats.org/officeDocument/2006/relationships/theme" Target="../theme/theme1.xml"/><Relationship Id="rId23" Type="http://schemas.openxmlformats.org/officeDocument/2006/relationships/slideLayout" Target="../slideLayouts/slideLayout22.xml"/><Relationship Id="rId45" Type="http://schemas.openxmlformats.org/officeDocument/2006/relationships/slideLayout" Target="../slideLayouts/slideLayout44.xml"/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6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26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29" Type="http://schemas.openxmlformats.org/officeDocument/2006/relationships/slideLayout" Target="../slideLayouts/slideLayout28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31" Type="http://schemas.openxmlformats.org/officeDocument/2006/relationships/slideLayout" Target="../slideLayouts/slideLayout30.xml"/><Relationship Id="rId30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0.xml"/><Relationship Id="rId33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9.xml"/><Relationship Id="rId32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12.xml"/><Relationship Id="rId35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11.xml"/><Relationship Id="rId34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14.xml"/><Relationship Id="rId37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13.xml"/><Relationship Id="rId36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16.xml"/><Relationship Id="rId39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15.xml"/><Relationship Id="rId38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313398" y="-641338"/>
            <a:ext cx="1926056" cy="2416204"/>
          </a:xfrm>
          <a:prstGeom prst="roundRect">
            <a:avLst>
              <a:gd fmla="val 18817" name="adj"/>
            </a:avLst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Helvetica Neue"/>
              <a:buNone/>
            </a:pPr>
            <a:r>
              <a:t/>
            </a:r>
            <a:endParaRPr b="1" i="0" sz="2400" u="none" cap="none" strike="noStrike">
              <a:solidFill>
                <a:srgbClr val="5E5E5E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" name="Google Shape;7;p1"/>
          <p:cNvSpPr txBox="1"/>
          <p:nvPr>
            <p:ph type="title"/>
          </p:nvPr>
        </p:nvSpPr>
        <p:spPr>
          <a:xfrm>
            <a:off x="2564146" y="790816"/>
            <a:ext cx="21971005" cy="830999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  <a:defRPr b="1" i="0" sz="5400" u="none" cap="none" strike="noStrike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8" name="Google Shape;8;p1"/>
          <p:cNvSpPr txBox="1"/>
          <p:nvPr/>
        </p:nvSpPr>
        <p:spPr>
          <a:xfrm>
            <a:off x="487718" y="13036990"/>
            <a:ext cx="9652867" cy="33855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2200"/>
              <a:buFont typeface="DM Sans"/>
              <a:buNone/>
            </a:pPr>
            <a:r>
              <a:rPr lang="en" sz="22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21 Sep 2022</a:t>
            </a:r>
            <a:r>
              <a:rPr b="0" i="0" lang="en" sz="22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  |  </a:t>
            </a:r>
            <a:r>
              <a:rPr lang="en" sz="2200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rPr>
              <a:t>EGI Service Strategy 2022-2024</a:t>
            </a:r>
            <a:endParaRPr/>
          </a:p>
        </p:txBody>
      </p:sp>
      <p:sp>
        <p:nvSpPr>
          <p:cNvPr id="9" name="Google Shape;9;p1"/>
          <p:cNvSpPr txBox="1"/>
          <p:nvPr/>
        </p:nvSpPr>
        <p:spPr>
          <a:xfrm>
            <a:off x="20960202" y="13036989"/>
            <a:ext cx="2287815" cy="338554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F8200"/>
              </a:buClr>
              <a:buSzPts val="2200"/>
              <a:buFont typeface="DM Sans"/>
              <a:buNone/>
            </a:pPr>
            <a:r>
              <a:rPr b="0" i="0" lang="en" sz="2200" u="none" cap="none" strike="noStrike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www.egi.eu  |</a:t>
            </a:r>
            <a:endParaRPr/>
          </a:p>
        </p:txBody>
      </p:sp>
      <p:sp>
        <p:nvSpPr>
          <p:cNvPr id="10" name="Google Shape;10;p1"/>
          <p:cNvSpPr txBox="1"/>
          <p:nvPr>
            <p:ph idx="11" type="ftr"/>
          </p:nvPr>
        </p:nvSpPr>
        <p:spPr>
          <a:xfrm>
            <a:off x="8077200" y="12712700"/>
            <a:ext cx="8229600" cy="7302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C"/>
              </a:buClr>
              <a:buSzPts val="1200"/>
              <a:buFont typeface="DM Sans"/>
              <a:buNone/>
              <a:defRPr b="1" i="0" sz="1200" u="none" cap="none" strike="noStrike">
                <a:solidFill>
                  <a:srgbClr val="88888C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E5E5E"/>
              </a:buClr>
              <a:buSzPts val="2400"/>
              <a:buFont typeface="DM Sans"/>
              <a:buNone/>
              <a:defRPr b="1" i="0" sz="2400" u="none" cap="none" strike="noStrike">
                <a:solidFill>
                  <a:srgbClr val="5E5E5E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2" type="sldNum"/>
          </p:nvPr>
        </p:nvSpPr>
        <p:spPr>
          <a:xfrm>
            <a:off x="23212925" y="13031650"/>
            <a:ext cx="84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  <a:defRPr b="0" i="0" sz="1800" u="none" cap="none" strike="noStrike">
                <a:solidFill>
                  <a:srgbClr val="999999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" name="Google Shape;12;p1"/>
          <p:cNvPicPr preferRelativeResize="0"/>
          <p:nvPr/>
        </p:nvPicPr>
        <p:blipFill>
          <a:blip r:embed="rId1">
            <a:alphaModFix/>
          </a:blip>
          <a:stretch>
            <a:fillRect/>
          </a:stretch>
        </p:blipFill>
        <p:spPr>
          <a:xfrm>
            <a:off x="638100" y="471123"/>
            <a:ext cx="1276649" cy="975006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80" r:id="rId34"/>
    <p:sldLayoutId id="2147483681" r:id="rId35"/>
    <p:sldLayoutId id="2147483682" r:id="rId36"/>
    <p:sldLayoutId id="2147483683" r:id="rId37"/>
    <p:sldLayoutId id="2147483684" r:id="rId38"/>
    <p:sldLayoutId id="2147483685" r:id="rId39"/>
    <p:sldLayoutId id="2147483686" r:id="rId40"/>
    <p:sldLayoutId id="2147483687" r:id="rId41"/>
    <p:sldLayoutId id="2147483688" r:id="rId42"/>
    <p:sldLayoutId id="2147483689" r:id="rId43"/>
    <p:sldLayoutId id="2147483690" r:id="rId44"/>
    <p:sldLayoutId id="2147483691" r:id="rId4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9.png"/><Relationship Id="rId4" Type="http://schemas.openxmlformats.org/officeDocument/2006/relationships/hyperlink" Target="https://go.egi.eu/service-strategy" TargetMode="External"/><Relationship Id="rId5" Type="http://schemas.openxmlformats.org/officeDocument/2006/relationships/image" Target="../media/image35.png"/><Relationship Id="rId6" Type="http://schemas.openxmlformats.org/officeDocument/2006/relationships/hyperlink" Target="https://go.egi.eu/strategy" TargetMode="Externa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1.png"/><Relationship Id="rId4" Type="http://schemas.openxmlformats.org/officeDocument/2006/relationships/image" Target="../media/image41.png"/><Relationship Id="rId5" Type="http://schemas.openxmlformats.org/officeDocument/2006/relationships/hyperlink" Target="https://wiki.eoscfuture.eu/display/PUBLIC/Compute+Continuum+Working+Group" TargetMode="External"/><Relationship Id="rId6" Type="http://schemas.openxmlformats.org/officeDocument/2006/relationships/image" Target="../media/image38.png"/><Relationship Id="rId7" Type="http://schemas.openxmlformats.org/officeDocument/2006/relationships/image" Target="../media/image4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2.png"/><Relationship Id="rId4" Type="http://schemas.openxmlformats.org/officeDocument/2006/relationships/image" Target="../media/image46.png"/><Relationship Id="rId5" Type="http://schemas.openxmlformats.org/officeDocument/2006/relationships/image" Target="../media/image4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1.png"/><Relationship Id="rId4" Type="http://schemas.openxmlformats.org/officeDocument/2006/relationships/image" Target="../media/image44.png"/><Relationship Id="rId5" Type="http://schemas.openxmlformats.org/officeDocument/2006/relationships/image" Target="../media/image48.png"/><Relationship Id="rId6" Type="http://schemas.openxmlformats.org/officeDocument/2006/relationships/image" Target="../media/image47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docs.google.com/document/d/1RzOxx-Q4bPDuNQvmdixWqO8UZPYAbiG0/edit#" TargetMode="External"/><Relationship Id="rId4" Type="http://schemas.openxmlformats.org/officeDocument/2006/relationships/image" Target="../media/image4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6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1.png"/><Relationship Id="rId4" Type="http://schemas.openxmlformats.org/officeDocument/2006/relationships/image" Target="../media/image54.png"/><Relationship Id="rId5" Type="http://schemas.openxmlformats.org/officeDocument/2006/relationships/image" Target="../media/image57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hyperlink" Target="https://www.egi.eu/services/federation/" TargetMode="Externa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8.gif"/><Relationship Id="rId4" Type="http://schemas.openxmlformats.org/officeDocument/2006/relationships/image" Target="../media/image26.gif"/><Relationship Id="rId5" Type="http://schemas.openxmlformats.org/officeDocument/2006/relationships/hyperlink" Target="https://www.egi.eu/services/federation/" TargetMode="Externa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Relationship Id="rId3" Type="http://schemas.openxmlformats.org/officeDocument/2006/relationships/hyperlink" Target="https://www.egi.eu/services/research/" TargetMode="Externa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3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46"/>
          <p:cNvSpPr txBox="1"/>
          <p:nvPr>
            <p:ph idx="2" type="body"/>
          </p:nvPr>
        </p:nvSpPr>
        <p:spPr>
          <a:xfrm>
            <a:off x="1079500" y="5707173"/>
            <a:ext cx="23063400" cy="154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400"/>
              <a:buFont typeface="DM Sans"/>
              <a:buNone/>
            </a:pPr>
            <a:r>
              <a:rPr lang="en"/>
              <a:t>EGI Service Strategy 2022-2024</a:t>
            </a:r>
            <a:endParaRPr/>
          </a:p>
        </p:txBody>
      </p:sp>
      <p:sp>
        <p:nvSpPr>
          <p:cNvPr id="575" name="Google Shape;575;p46"/>
          <p:cNvSpPr txBox="1"/>
          <p:nvPr>
            <p:ph idx="3" type="body"/>
          </p:nvPr>
        </p:nvSpPr>
        <p:spPr>
          <a:xfrm>
            <a:off x="1209182" y="10729563"/>
            <a:ext cx="113184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DM Sans"/>
              <a:buNone/>
            </a:pPr>
            <a:r>
              <a:rPr lang="en"/>
              <a:t>Sergio Andreozzi</a:t>
            </a:r>
            <a:endParaRPr/>
          </a:p>
        </p:txBody>
      </p:sp>
      <p:sp>
        <p:nvSpPr>
          <p:cNvPr id="576" name="Google Shape;576;p46"/>
          <p:cNvSpPr txBox="1"/>
          <p:nvPr>
            <p:ph idx="4" type="body"/>
          </p:nvPr>
        </p:nvSpPr>
        <p:spPr>
          <a:xfrm>
            <a:off x="1209175" y="11648625"/>
            <a:ext cx="146832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</a:pPr>
            <a:r>
              <a:rPr lang="en" sz="3400"/>
              <a:t>Head of Strategy, Innovation and Communications, EGI Foundation</a:t>
            </a:r>
            <a:endParaRPr sz="3400"/>
          </a:p>
        </p:txBody>
      </p:sp>
      <p:sp>
        <p:nvSpPr>
          <p:cNvPr id="577" name="Google Shape;577;p46"/>
          <p:cNvSpPr txBox="1"/>
          <p:nvPr>
            <p:ph idx="5" type="body"/>
          </p:nvPr>
        </p:nvSpPr>
        <p:spPr>
          <a:xfrm>
            <a:off x="15133504" y="10805763"/>
            <a:ext cx="8124360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</a:pPr>
            <a:r>
              <a:rPr lang="en"/>
              <a:t>EGI Conference</a:t>
            </a:r>
            <a:endParaRPr/>
          </a:p>
        </p:txBody>
      </p:sp>
      <p:sp>
        <p:nvSpPr>
          <p:cNvPr id="578" name="Google Shape;578;p46"/>
          <p:cNvSpPr txBox="1"/>
          <p:nvPr>
            <p:ph idx="6" type="body"/>
          </p:nvPr>
        </p:nvSpPr>
        <p:spPr>
          <a:xfrm>
            <a:off x="15133505" y="11648613"/>
            <a:ext cx="8124357" cy="615553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DM Sans"/>
              <a:buNone/>
            </a:pPr>
            <a:r>
              <a:rPr lang="en"/>
              <a:t>21 Sep 2022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3" name="Google Shape;743;p55"/>
          <p:cNvGrpSpPr/>
          <p:nvPr/>
        </p:nvGrpSpPr>
        <p:grpSpPr>
          <a:xfrm>
            <a:off x="16929417" y="2100777"/>
            <a:ext cx="4557641" cy="4614981"/>
            <a:chOff x="3263096" y="71333"/>
            <a:chExt cx="2344104" cy="2370669"/>
          </a:xfrm>
        </p:grpSpPr>
        <p:sp>
          <p:nvSpPr>
            <p:cNvPr id="744" name="Google Shape;744;p55"/>
            <p:cNvSpPr/>
            <p:nvPr/>
          </p:nvSpPr>
          <p:spPr>
            <a:xfrm rot="-2081187">
              <a:off x="3407226" y="525393"/>
              <a:ext cx="1943480" cy="1113468"/>
            </a:xfrm>
            <a:custGeom>
              <a:rect b="b" l="l" r="r" t="t"/>
              <a:pathLst>
                <a:path extrusionOk="0" h="172" w="299">
                  <a:moveTo>
                    <a:pt x="45" y="32"/>
                  </a:moveTo>
                  <a:cubicBezTo>
                    <a:pt x="146" y="32"/>
                    <a:pt x="233" y="89"/>
                    <a:pt x="276" y="172"/>
                  </a:cubicBezTo>
                  <a:cubicBezTo>
                    <a:pt x="284" y="164"/>
                    <a:pt x="292" y="155"/>
                    <a:pt x="299" y="146"/>
                  </a:cubicBezTo>
                  <a:cubicBezTo>
                    <a:pt x="248" y="59"/>
                    <a:pt x="153" y="0"/>
                    <a:pt x="45" y="0"/>
                  </a:cubicBezTo>
                  <a:cubicBezTo>
                    <a:pt x="30" y="0"/>
                    <a:pt x="14" y="1"/>
                    <a:pt x="0" y="3"/>
                  </a:cubicBezTo>
                  <a:cubicBezTo>
                    <a:pt x="6" y="13"/>
                    <a:pt x="12" y="23"/>
                    <a:pt x="18" y="33"/>
                  </a:cubicBezTo>
                  <a:cubicBezTo>
                    <a:pt x="27" y="32"/>
                    <a:pt x="36" y="32"/>
                    <a:pt x="45" y="32"/>
                  </a:cubicBezTo>
                  <a:close/>
                </a:path>
              </a:pathLst>
            </a:custGeom>
            <a:solidFill>
              <a:srgbClr val="073763"/>
            </a:solidFill>
            <a:ln cap="flat" cmpd="sng" w="95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121875" lIns="243800" spcFirstLastPara="1" rIns="243800" wrap="square" tIns="121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45" name="Google Shape;745;p55"/>
            <p:cNvSpPr/>
            <p:nvPr/>
          </p:nvSpPr>
          <p:spPr>
            <a:xfrm rot="-2081187">
              <a:off x="3761328" y="760580"/>
              <a:ext cx="1606237" cy="1343790"/>
            </a:xfrm>
            <a:custGeom>
              <a:rect b="b" l="l" r="r" t="t"/>
              <a:pathLst>
                <a:path extrusionOk="0" h="217" w="258">
                  <a:moveTo>
                    <a:pt x="132" y="200"/>
                  </a:moveTo>
                  <a:cubicBezTo>
                    <a:pt x="135" y="205"/>
                    <a:pt x="138" y="211"/>
                    <a:pt x="140" y="217"/>
                  </a:cubicBezTo>
                  <a:cubicBezTo>
                    <a:pt x="186" y="200"/>
                    <a:pt x="227" y="174"/>
                    <a:pt x="258" y="140"/>
                  </a:cubicBezTo>
                  <a:cubicBezTo>
                    <a:pt x="215" y="57"/>
                    <a:pt x="128" y="0"/>
                    <a:pt x="27" y="0"/>
                  </a:cubicBezTo>
                  <a:cubicBezTo>
                    <a:pt x="18" y="0"/>
                    <a:pt x="9" y="0"/>
                    <a:pt x="0" y="1"/>
                  </a:cubicBezTo>
                  <a:cubicBezTo>
                    <a:pt x="21" y="43"/>
                    <a:pt x="34" y="90"/>
                    <a:pt x="34" y="140"/>
                  </a:cubicBezTo>
                  <a:cubicBezTo>
                    <a:pt x="74" y="142"/>
                    <a:pt x="111" y="163"/>
                    <a:pt x="132" y="200"/>
                  </a:cubicBezTo>
                  <a:close/>
                </a:path>
              </a:pathLst>
            </a:custGeom>
            <a:solidFill>
              <a:srgbClr val="073763"/>
            </a:solidFill>
            <a:ln cap="flat" cmpd="sng" w="127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121875" lIns="243800" spcFirstLastPara="1" rIns="243800" wrap="square" tIns="121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46" name="Google Shape;746;p55"/>
            <p:cNvSpPr txBox="1"/>
            <p:nvPr/>
          </p:nvSpPr>
          <p:spPr>
            <a:xfrm>
              <a:off x="3919788" y="1123225"/>
              <a:ext cx="1304400" cy="563100"/>
            </a:xfrm>
            <a:prstGeom prst="rect">
              <a:avLst/>
            </a:prstGeom>
            <a:solidFill>
              <a:srgbClr val="073763"/>
            </a:solidFill>
            <a:ln>
              <a:noFill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700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Scientific Applications</a:t>
              </a:r>
              <a:endParaRPr sz="2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747" name="Google Shape;747;p55"/>
          <p:cNvSpPr txBox="1"/>
          <p:nvPr>
            <p:ph idx="2" type="body"/>
          </p:nvPr>
        </p:nvSpPr>
        <p:spPr>
          <a:xfrm>
            <a:off x="1016000" y="2903618"/>
            <a:ext cx="22578900" cy="827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25450" lvl="0" marL="457200" rtl="0" algn="l">
              <a:spcBef>
                <a:spcPts val="0"/>
              </a:spcBef>
              <a:spcAft>
                <a:spcPts val="0"/>
              </a:spcAft>
              <a:buSzPts val="3100"/>
              <a:buChar char="•"/>
            </a:pPr>
            <a:r>
              <a:rPr lang="en"/>
              <a:t>Service owner: service provider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425450" lvl="0" marL="457200" rtl="0" algn="l">
              <a:spcBef>
                <a:spcPts val="0"/>
              </a:spcBef>
              <a:spcAft>
                <a:spcPts val="0"/>
              </a:spcAft>
              <a:buSzPts val="3100"/>
              <a:buChar char="•"/>
            </a:pPr>
            <a:r>
              <a:rPr lang="en"/>
              <a:t>Requirements to join this portfolio (initial ideas)</a:t>
            </a:r>
            <a:endParaRPr/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b="0" lang="en"/>
              <a:t>Some level of integration with EGI services</a:t>
            </a:r>
            <a:endParaRPr b="0"/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b="0" lang="en"/>
              <a:t>Compliance to EGI policies</a:t>
            </a:r>
            <a:endParaRPr b="0"/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b="0" lang="en"/>
              <a:t>Sign some form of collaboration agreement</a:t>
            </a:r>
            <a:endParaRPr b="0"/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b="0" lang="en"/>
              <a:t>Different levels of partnership may be defined, e.g. </a:t>
            </a:r>
            <a:endParaRPr b="0"/>
          </a:p>
          <a:p>
            <a:pPr indent="-370839" lvl="2" marL="1371600" rtl="0" algn="l">
              <a:spcBef>
                <a:spcPts val="0"/>
              </a:spcBef>
              <a:spcAft>
                <a:spcPts val="0"/>
              </a:spcAft>
              <a:buSzPts val="2240"/>
              <a:buChar char="o"/>
            </a:pPr>
            <a:r>
              <a:rPr b="0" lang="en"/>
              <a:t>EGI as promotion channel</a:t>
            </a:r>
            <a:endParaRPr b="0"/>
          </a:p>
          <a:p>
            <a:pPr indent="-370839" lvl="2" marL="1371600" rtl="0" algn="l">
              <a:spcBef>
                <a:spcPts val="0"/>
              </a:spcBef>
              <a:spcAft>
                <a:spcPts val="0"/>
              </a:spcAft>
              <a:buSzPts val="2240"/>
              <a:buChar char="o"/>
            </a:pPr>
            <a:r>
              <a:rPr b="0" lang="en"/>
              <a:t>EGI as support for tech integration</a:t>
            </a:r>
            <a:endParaRPr b="0"/>
          </a:p>
          <a:p>
            <a:pPr indent="-370839" lvl="2" marL="1371600" rtl="0" algn="l">
              <a:spcBef>
                <a:spcPts val="0"/>
              </a:spcBef>
              <a:spcAft>
                <a:spcPts val="0"/>
              </a:spcAft>
              <a:buSzPts val="2240"/>
              <a:buChar char="o"/>
            </a:pPr>
            <a:r>
              <a:rPr b="0" lang="en"/>
              <a:t>EGI as front-end negotiation</a:t>
            </a:r>
            <a:endParaRPr b="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425450" lvl="0" marL="457200" rtl="0" algn="l">
              <a:spcBef>
                <a:spcPts val="0"/>
              </a:spcBef>
              <a:spcAft>
                <a:spcPts val="0"/>
              </a:spcAft>
              <a:buSzPts val="3100"/>
              <a:buChar char="•"/>
            </a:pPr>
            <a:r>
              <a:rPr lang="en"/>
              <a:t>Plan </a:t>
            </a:r>
            <a:endParaRPr/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b="0" lang="en"/>
              <a:t>Q4/2022: develop the concept and requirements </a:t>
            </a:r>
            <a:endParaRPr b="0"/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b="0" lang="en"/>
              <a:t>Q1/2023: update EGI SPM process and launch and onboarding of initial services</a:t>
            </a:r>
            <a:endParaRPr b="0"/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b="0" lang="en"/>
              <a:t>Q2/2023: interested services from EGI-ACE onboarded + open to other community members</a:t>
            </a:r>
            <a:endParaRPr b="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</p:txBody>
      </p:sp>
      <p:sp>
        <p:nvSpPr>
          <p:cNvPr id="748" name="Google Shape;748;p55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M Sans"/>
                <a:ea typeface="DM Sans"/>
                <a:cs typeface="DM Sans"/>
                <a:sym typeface="DM Sans"/>
              </a:rPr>
              <a:t>EGI “Community” Service Portfolio</a:t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749" name="Google Shape;749;p55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Services offered by organisations part of the EGI community under their own brand</a:t>
            </a:r>
            <a:endParaRPr/>
          </a:p>
        </p:txBody>
      </p:sp>
      <p:sp>
        <p:nvSpPr>
          <p:cNvPr id="750" name="Google Shape;750;p55"/>
          <p:cNvSpPr txBox="1"/>
          <p:nvPr>
            <p:ph idx="12" type="sldNum"/>
          </p:nvPr>
        </p:nvSpPr>
        <p:spPr>
          <a:xfrm>
            <a:off x="23212925" y="13031650"/>
            <a:ext cx="842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751" name="Google Shape;751;p55"/>
          <p:cNvGrpSpPr/>
          <p:nvPr/>
        </p:nvGrpSpPr>
        <p:grpSpPr>
          <a:xfrm>
            <a:off x="14432043" y="4301978"/>
            <a:ext cx="4680217" cy="4264077"/>
            <a:chOff x="1978637" y="1202068"/>
            <a:chExt cx="2407147" cy="2190413"/>
          </a:xfrm>
        </p:grpSpPr>
        <p:sp>
          <p:nvSpPr>
            <p:cNvPr id="752" name="Google Shape;752;p55"/>
            <p:cNvSpPr/>
            <p:nvPr/>
          </p:nvSpPr>
          <p:spPr>
            <a:xfrm rot="-2081187">
              <a:off x="2278971" y="1519484"/>
              <a:ext cx="1601327" cy="1555582"/>
            </a:xfrm>
            <a:custGeom>
              <a:rect b="b" l="l" r="r" t="t"/>
              <a:pathLst>
                <a:path extrusionOk="0" h="240" w="246">
                  <a:moveTo>
                    <a:pt x="246" y="29"/>
                  </a:moveTo>
                  <a:cubicBezTo>
                    <a:pt x="241" y="19"/>
                    <a:pt x="235" y="9"/>
                    <a:pt x="228" y="0"/>
                  </a:cubicBezTo>
                  <a:cubicBezTo>
                    <a:pt x="111" y="25"/>
                    <a:pt x="19" y="120"/>
                    <a:pt x="0" y="240"/>
                  </a:cubicBezTo>
                  <a:cubicBezTo>
                    <a:pt x="11" y="237"/>
                    <a:pt x="22" y="234"/>
                    <a:pt x="34" y="232"/>
                  </a:cubicBezTo>
                  <a:cubicBezTo>
                    <a:pt x="56" y="128"/>
                    <a:pt x="140" y="46"/>
                    <a:pt x="246" y="29"/>
                  </a:cubicBezTo>
                  <a:close/>
                </a:path>
              </a:pathLst>
            </a:custGeom>
            <a:solidFill>
              <a:srgbClr val="073763"/>
            </a:solidFill>
            <a:ln cap="flat" cmpd="sng" w="95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121875" lIns="243800" spcFirstLastPara="1" rIns="243800" wrap="square" tIns="121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53" name="Google Shape;753;p55"/>
            <p:cNvSpPr/>
            <p:nvPr/>
          </p:nvSpPr>
          <p:spPr>
            <a:xfrm rot="-2081188">
              <a:off x="2605674" y="1601249"/>
              <a:ext cx="1541190" cy="1320966"/>
            </a:xfrm>
            <a:custGeom>
              <a:rect b="b" l="l" r="r" t="t"/>
              <a:pathLst>
                <a:path extrusionOk="0" h="213" w="248">
                  <a:moveTo>
                    <a:pt x="142" y="213"/>
                  </a:moveTo>
                  <a:cubicBezTo>
                    <a:pt x="152" y="188"/>
                    <a:pt x="170" y="167"/>
                    <a:pt x="194" y="153"/>
                  </a:cubicBezTo>
                  <a:cubicBezTo>
                    <a:pt x="211" y="143"/>
                    <a:pt x="230" y="137"/>
                    <a:pt x="248" y="136"/>
                  </a:cubicBezTo>
                  <a:cubicBezTo>
                    <a:pt x="247" y="87"/>
                    <a:pt x="234" y="41"/>
                    <a:pt x="212" y="0"/>
                  </a:cubicBezTo>
                  <a:cubicBezTo>
                    <a:pt x="106" y="17"/>
                    <a:pt x="22" y="99"/>
                    <a:pt x="0" y="203"/>
                  </a:cubicBezTo>
                  <a:cubicBezTo>
                    <a:pt x="46" y="195"/>
                    <a:pt x="95" y="198"/>
                    <a:pt x="142" y="213"/>
                  </a:cubicBezTo>
                  <a:close/>
                </a:path>
              </a:pathLst>
            </a:custGeom>
            <a:solidFill>
              <a:srgbClr val="073763"/>
            </a:solidFill>
            <a:ln cap="flat" cmpd="sng" w="127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121875" lIns="243800" spcFirstLastPara="1" rIns="243800" wrap="square" tIns="121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54" name="Google Shape;754;p55"/>
            <p:cNvSpPr txBox="1"/>
            <p:nvPr/>
          </p:nvSpPr>
          <p:spPr>
            <a:xfrm rot="-4432199">
              <a:off x="2798390" y="1964894"/>
              <a:ext cx="1304451" cy="562537"/>
            </a:xfrm>
            <a:prstGeom prst="rect">
              <a:avLst/>
            </a:prstGeom>
            <a:solidFill>
              <a:srgbClr val="073763"/>
            </a:solidFill>
            <a:ln>
              <a:noFill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000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…</a:t>
              </a:r>
              <a:endParaRPr sz="4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grpSp>
        <p:nvGrpSpPr>
          <p:cNvPr id="755" name="Google Shape;755;p55"/>
          <p:cNvGrpSpPr/>
          <p:nvPr/>
        </p:nvGrpSpPr>
        <p:grpSpPr>
          <a:xfrm>
            <a:off x="16159505" y="7023191"/>
            <a:ext cx="4098595" cy="4744426"/>
            <a:chOff x="2867112" y="2599927"/>
            <a:chExt cx="2108006" cy="2437164"/>
          </a:xfrm>
        </p:grpSpPr>
        <p:sp>
          <p:nvSpPr>
            <p:cNvPr id="756" name="Google Shape;756;p55"/>
            <p:cNvSpPr/>
            <p:nvPr/>
          </p:nvSpPr>
          <p:spPr>
            <a:xfrm rot="-2081188">
              <a:off x="3325156" y="2966530"/>
              <a:ext cx="1061085" cy="1941128"/>
            </a:xfrm>
            <a:custGeom>
              <a:rect b="b" l="l" r="r" t="t"/>
              <a:pathLst>
                <a:path extrusionOk="0" h="300" w="163">
                  <a:moveTo>
                    <a:pt x="32" y="39"/>
                  </a:moveTo>
                  <a:cubicBezTo>
                    <a:pt x="32" y="26"/>
                    <a:pt x="33" y="13"/>
                    <a:pt x="35" y="0"/>
                  </a:cubicBezTo>
                  <a:cubicBezTo>
                    <a:pt x="24" y="2"/>
                    <a:pt x="13" y="5"/>
                    <a:pt x="2" y="8"/>
                  </a:cubicBezTo>
                  <a:cubicBezTo>
                    <a:pt x="1" y="19"/>
                    <a:pt x="0" y="29"/>
                    <a:pt x="0" y="39"/>
                  </a:cubicBezTo>
                  <a:cubicBezTo>
                    <a:pt x="0" y="153"/>
                    <a:pt x="65" y="252"/>
                    <a:pt x="160" y="300"/>
                  </a:cubicBezTo>
                  <a:cubicBezTo>
                    <a:pt x="160" y="289"/>
                    <a:pt x="161" y="277"/>
                    <a:pt x="163" y="265"/>
                  </a:cubicBezTo>
                  <a:cubicBezTo>
                    <a:pt x="85" y="220"/>
                    <a:pt x="32" y="136"/>
                    <a:pt x="32" y="39"/>
                  </a:cubicBezTo>
                  <a:close/>
                </a:path>
              </a:pathLst>
            </a:custGeom>
            <a:solidFill>
              <a:srgbClr val="073763"/>
            </a:solidFill>
            <a:ln cap="flat" cmpd="sng" w="95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121875" lIns="243800" spcFirstLastPara="1" rIns="243800" wrap="square" tIns="121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57" name="Google Shape;757;p55"/>
            <p:cNvSpPr/>
            <p:nvPr/>
          </p:nvSpPr>
          <p:spPr>
            <a:xfrm rot="-2081187">
              <a:off x="3456358" y="2773799"/>
              <a:ext cx="1138968" cy="1690435"/>
            </a:xfrm>
            <a:custGeom>
              <a:rect b="b" l="l" r="r" t="t"/>
              <a:pathLst>
                <a:path extrusionOk="0" h="273" w="183">
                  <a:moveTo>
                    <a:pt x="156" y="108"/>
                  </a:moveTo>
                  <a:cubicBezTo>
                    <a:pt x="139" y="79"/>
                    <a:pt x="136" y="46"/>
                    <a:pt x="144" y="16"/>
                  </a:cubicBezTo>
                  <a:cubicBezTo>
                    <a:pt x="97" y="2"/>
                    <a:pt x="48" y="0"/>
                    <a:pt x="3" y="8"/>
                  </a:cubicBezTo>
                  <a:cubicBezTo>
                    <a:pt x="1" y="21"/>
                    <a:pt x="0" y="34"/>
                    <a:pt x="0" y="47"/>
                  </a:cubicBezTo>
                  <a:cubicBezTo>
                    <a:pt x="0" y="144"/>
                    <a:pt x="53" y="228"/>
                    <a:pt x="131" y="273"/>
                  </a:cubicBezTo>
                  <a:cubicBezTo>
                    <a:pt x="138" y="227"/>
                    <a:pt x="155" y="182"/>
                    <a:pt x="183" y="141"/>
                  </a:cubicBezTo>
                  <a:cubicBezTo>
                    <a:pt x="173" y="132"/>
                    <a:pt x="163" y="121"/>
                    <a:pt x="156" y="108"/>
                  </a:cubicBezTo>
                  <a:close/>
                </a:path>
              </a:pathLst>
            </a:custGeom>
            <a:solidFill>
              <a:srgbClr val="073763"/>
            </a:solidFill>
            <a:ln cap="flat" cmpd="sng" w="127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121875" lIns="243800" spcFirstLastPara="1" rIns="243800" wrap="square" tIns="121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58" name="Google Shape;758;p55"/>
            <p:cNvSpPr txBox="1"/>
            <p:nvPr/>
          </p:nvSpPr>
          <p:spPr>
            <a:xfrm rot="2156063">
              <a:off x="3231785" y="3231412"/>
              <a:ext cx="1304574" cy="562882"/>
            </a:xfrm>
            <a:prstGeom prst="rect">
              <a:avLst/>
            </a:prstGeom>
            <a:solidFill>
              <a:srgbClr val="073763"/>
            </a:solidFill>
            <a:ln>
              <a:noFill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700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Research Platforms</a:t>
              </a:r>
              <a:endParaRPr sz="2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grpSp>
        <p:nvGrpSpPr>
          <p:cNvPr id="759" name="Google Shape;759;p55"/>
          <p:cNvGrpSpPr/>
          <p:nvPr/>
        </p:nvGrpSpPr>
        <p:grpSpPr>
          <a:xfrm>
            <a:off x="19018411" y="6759387"/>
            <a:ext cx="4713968" cy="4083285"/>
            <a:chOff x="4337515" y="2464414"/>
            <a:chExt cx="2424506" cy="2097542"/>
          </a:xfrm>
        </p:grpSpPr>
        <p:sp>
          <p:nvSpPr>
            <p:cNvPr id="760" name="Google Shape;760;p55"/>
            <p:cNvSpPr/>
            <p:nvPr/>
          </p:nvSpPr>
          <p:spPr>
            <a:xfrm rot="-2081187">
              <a:off x="4648818" y="3375680"/>
              <a:ext cx="2119401" cy="640096"/>
            </a:xfrm>
            <a:custGeom>
              <a:rect b="b" l="l" r="r" t="t"/>
              <a:pathLst>
                <a:path extrusionOk="0" h="99" w="326">
                  <a:moveTo>
                    <a:pt x="119" y="67"/>
                  </a:moveTo>
                  <a:cubicBezTo>
                    <a:pt x="77" y="67"/>
                    <a:pt x="37" y="57"/>
                    <a:pt x="2" y="40"/>
                  </a:cubicBezTo>
                  <a:cubicBezTo>
                    <a:pt x="1" y="51"/>
                    <a:pt x="0" y="63"/>
                    <a:pt x="0" y="74"/>
                  </a:cubicBezTo>
                  <a:cubicBezTo>
                    <a:pt x="36" y="90"/>
                    <a:pt x="76" y="99"/>
                    <a:pt x="119" y="99"/>
                  </a:cubicBezTo>
                  <a:cubicBezTo>
                    <a:pt x="200" y="99"/>
                    <a:pt x="273" y="67"/>
                    <a:pt x="326" y="14"/>
                  </a:cubicBezTo>
                  <a:cubicBezTo>
                    <a:pt x="315" y="10"/>
                    <a:pt x="304" y="5"/>
                    <a:pt x="294" y="0"/>
                  </a:cubicBezTo>
                  <a:cubicBezTo>
                    <a:pt x="247" y="42"/>
                    <a:pt x="186" y="67"/>
                    <a:pt x="119" y="67"/>
                  </a:cubicBezTo>
                  <a:close/>
                </a:path>
              </a:pathLst>
            </a:custGeom>
            <a:solidFill>
              <a:srgbClr val="073763"/>
            </a:solidFill>
            <a:ln cap="flat" cmpd="sng" w="95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121875" lIns="243800" spcFirstLastPara="1" rIns="243800" wrap="square" tIns="121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61" name="Google Shape;761;p55"/>
            <p:cNvSpPr/>
            <p:nvPr/>
          </p:nvSpPr>
          <p:spPr>
            <a:xfrm rot="-2081187">
              <a:off x="4457034" y="2893418"/>
              <a:ext cx="1815979" cy="987157"/>
            </a:xfrm>
            <a:custGeom>
              <a:rect b="b" l="l" r="r" t="t"/>
              <a:pathLst>
                <a:path extrusionOk="0" h="159" w="292">
                  <a:moveTo>
                    <a:pt x="182" y="1"/>
                  </a:moveTo>
                  <a:cubicBezTo>
                    <a:pt x="181" y="2"/>
                    <a:pt x="179" y="3"/>
                    <a:pt x="177" y="4"/>
                  </a:cubicBezTo>
                  <a:cubicBezTo>
                    <a:pt x="137" y="27"/>
                    <a:pt x="88" y="24"/>
                    <a:pt x="51" y="0"/>
                  </a:cubicBezTo>
                  <a:cubicBezTo>
                    <a:pt x="23" y="41"/>
                    <a:pt x="6" y="86"/>
                    <a:pt x="0" y="132"/>
                  </a:cubicBezTo>
                  <a:cubicBezTo>
                    <a:pt x="35" y="149"/>
                    <a:pt x="75" y="159"/>
                    <a:pt x="117" y="159"/>
                  </a:cubicBezTo>
                  <a:cubicBezTo>
                    <a:pt x="184" y="159"/>
                    <a:pt x="245" y="134"/>
                    <a:pt x="292" y="92"/>
                  </a:cubicBezTo>
                  <a:cubicBezTo>
                    <a:pt x="250" y="71"/>
                    <a:pt x="212" y="41"/>
                    <a:pt x="182" y="1"/>
                  </a:cubicBezTo>
                  <a:close/>
                </a:path>
              </a:pathLst>
            </a:custGeom>
            <a:solidFill>
              <a:srgbClr val="073763"/>
            </a:solidFill>
            <a:ln cap="flat" cmpd="sng" w="127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121875" lIns="243800" spcFirstLastPara="1" rIns="243800" wrap="square" tIns="121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62" name="Google Shape;762;p55"/>
            <p:cNvSpPr txBox="1"/>
            <p:nvPr/>
          </p:nvSpPr>
          <p:spPr>
            <a:xfrm rot="-2245873">
              <a:off x="4639442" y="3207930"/>
              <a:ext cx="1304523" cy="563064"/>
            </a:xfrm>
            <a:prstGeom prst="rect">
              <a:avLst/>
            </a:prstGeom>
            <a:solidFill>
              <a:srgbClr val="073763"/>
            </a:solidFill>
            <a:ln>
              <a:noFill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700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Data Spaces</a:t>
              </a:r>
              <a:endParaRPr sz="2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grpSp>
        <p:nvGrpSpPr>
          <p:cNvPr id="763" name="Google Shape;763;p55"/>
          <p:cNvGrpSpPr/>
          <p:nvPr/>
        </p:nvGrpSpPr>
        <p:grpSpPr>
          <a:xfrm>
            <a:off x="19515746" y="3527791"/>
            <a:ext cx="4411114" cy="4757734"/>
            <a:chOff x="4593307" y="804376"/>
            <a:chExt cx="2268741" cy="2444000"/>
          </a:xfrm>
        </p:grpSpPr>
        <p:sp>
          <p:nvSpPr>
            <p:cNvPr id="764" name="Google Shape;764;p55"/>
            <p:cNvSpPr/>
            <p:nvPr/>
          </p:nvSpPr>
          <p:spPr>
            <a:xfrm rot="-2081188">
              <a:off x="5623193" y="814800"/>
              <a:ext cx="698156" cy="2118270"/>
            </a:xfrm>
            <a:custGeom>
              <a:rect b="b" l="l" r="r" t="t"/>
              <a:pathLst>
                <a:path extrusionOk="0" h="328" w="107">
                  <a:moveTo>
                    <a:pt x="52" y="26"/>
                  </a:moveTo>
                  <a:cubicBezTo>
                    <a:pt x="67" y="59"/>
                    <a:pt x="75" y="95"/>
                    <a:pt x="75" y="132"/>
                  </a:cubicBezTo>
                  <a:cubicBezTo>
                    <a:pt x="75" y="204"/>
                    <a:pt x="46" y="268"/>
                    <a:pt x="0" y="315"/>
                  </a:cubicBezTo>
                  <a:cubicBezTo>
                    <a:pt x="10" y="320"/>
                    <a:pt x="21" y="325"/>
                    <a:pt x="32" y="328"/>
                  </a:cubicBezTo>
                  <a:cubicBezTo>
                    <a:pt x="78" y="276"/>
                    <a:pt x="107" y="208"/>
                    <a:pt x="107" y="132"/>
                  </a:cubicBezTo>
                  <a:cubicBezTo>
                    <a:pt x="107" y="85"/>
                    <a:pt x="95" y="40"/>
                    <a:pt x="75" y="0"/>
                  </a:cubicBezTo>
                  <a:cubicBezTo>
                    <a:pt x="68" y="9"/>
                    <a:pt x="60" y="18"/>
                    <a:pt x="52" y="26"/>
                  </a:cubicBezTo>
                  <a:close/>
                </a:path>
              </a:pathLst>
            </a:custGeom>
            <a:solidFill>
              <a:srgbClr val="073763"/>
            </a:solidFill>
            <a:ln cap="flat" cmpd="sng" w="95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121875" lIns="243800" spcFirstLastPara="1" rIns="243800" wrap="square" tIns="121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65" name="Google Shape;765;p55"/>
            <p:cNvSpPr/>
            <p:nvPr/>
          </p:nvSpPr>
          <p:spPr>
            <a:xfrm rot="-2081187">
              <a:off x="5001092" y="1289142"/>
              <a:ext cx="1148261" cy="1791718"/>
            </a:xfrm>
            <a:custGeom>
              <a:rect b="b" l="l" r="r" t="t"/>
              <a:pathLst>
                <a:path extrusionOk="0" h="289" w="184">
                  <a:moveTo>
                    <a:pt x="161" y="0"/>
                  </a:moveTo>
                  <a:cubicBezTo>
                    <a:pt x="128" y="34"/>
                    <a:pt x="87" y="60"/>
                    <a:pt x="40" y="76"/>
                  </a:cubicBezTo>
                  <a:cubicBezTo>
                    <a:pt x="52" y="121"/>
                    <a:pt x="36" y="170"/>
                    <a:pt x="0" y="200"/>
                  </a:cubicBezTo>
                  <a:cubicBezTo>
                    <a:pt x="29" y="240"/>
                    <a:pt x="67" y="270"/>
                    <a:pt x="109" y="289"/>
                  </a:cubicBezTo>
                  <a:cubicBezTo>
                    <a:pt x="155" y="242"/>
                    <a:pt x="184" y="178"/>
                    <a:pt x="184" y="106"/>
                  </a:cubicBezTo>
                  <a:cubicBezTo>
                    <a:pt x="184" y="69"/>
                    <a:pt x="176" y="33"/>
                    <a:pt x="161" y="0"/>
                  </a:cubicBezTo>
                  <a:close/>
                </a:path>
              </a:pathLst>
            </a:custGeom>
            <a:solidFill>
              <a:srgbClr val="073763"/>
            </a:solidFill>
            <a:ln cap="flat" cmpd="sng" w="127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121875" lIns="243800" spcFirstLastPara="1" rIns="243800" wrap="square" tIns="121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66" name="Google Shape;766;p55"/>
            <p:cNvSpPr txBox="1"/>
            <p:nvPr/>
          </p:nvSpPr>
          <p:spPr>
            <a:xfrm rot="4352156">
              <a:off x="5032997" y="1939707"/>
              <a:ext cx="1304532" cy="562935"/>
            </a:xfrm>
            <a:prstGeom prst="rect">
              <a:avLst/>
            </a:prstGeom>
            <a:solidFill>
              <a:srgbClr val="073763"/>
            </a:solidFill>
            <a:ln>
              <a:noFill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700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Science</a:t>
              </a:r>
              <a:endParaRPr sz="2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endParaRPr>
            </a:p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700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Gateways</a:t>
              </a:r>
              <a:endParaRPr sz="2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pic>
        <p:nvPicPr>
          <p:cNvPr id="767" name="Google Shape;76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978811">
            <a:off x="9744900" y="8016730"/>
            <a:ext cx="4713975" cy="19392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56"/>
          <p:cNvSpPr txBox="1"/>
          <p:nvPr>
            <p:ph idx="1" type="body"/>
          </p:nvPr>
        </p:nvSpPr>
        <p:spPr>
          <a:xfrm>
            <a:off x="1209182" y="9219545"/>
            <a:ext cx="11318400" cy="2364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Service Strategy 2022-2024</a:t>
            </a:r>
            <a:endParaRPr/>
          </a:p>
        </p:txBody>
      </p:sp>
      <p:sp>
        <p:nvSpPr>
          <p:cNvPr id="773" name="Google Shape;773;p56"/>
          <p:cNvSpPr txBox="1"/>
          <p:nvPr>
            <p:ph idx="12" type="sldNum"/>
          </p:nvPr>
        </p:nvSpPr>
        <p:spPr>
          <a:xfrm>
            <a:off x="23212925" y="13031650"/>
            <a:ext cx="842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74" name="Google Shape;774;p56"/>
          <p:cNvSpPr txBox="1"/>
          <p:nvPr>
            <p:ph idx="2" type="body"/>
          </p:nvPr>
        </p:nvSpPr>
        <p:spPr>
          <a:xfrm>
            <a:off x="1209182" y="6753290"/>
            <a:ext cx="11318400" cy="615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EGI Federation</a:t>
            </a:r>
            <a:endParaRPr/>
          </a:p>
        </p:txBody>
      </p:sp>
      <p:pic>
        <p:nvPicPr>
          <p:cNvPr id="775" name="Google Shape;775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93053" y="7039913"/>
            <a:ext cx="3717549" cy="5223621"/>
          </a:xfrm>
          <a:prstGeom prst="rect">
            <a:avLst/>
          </a:prstGeom>
          <a:noFill/>
          <a:ln>
            <a:noFill/>
          </a:ln>
        </p:spPr>
      </p:pic>
      <p:sp>
        <p:nvSpPr>
          <p:cNvPr id="776" name="Google Shape;776;p56"/>
          <p:cNvSpPr txBox="1"/>
          <p:nvPr>
            <p:ph idx="2" type="body"/>
          </p:nvPr>
        </p:nvSpPr>
        <p:spPr>
          <a:xfrm>
            <a:off x="15997177" y="12416050"/>
            <a:ext cx="8109300" cy="615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accent2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https://go.egi.eu/service-strategy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777" name="Google Shape;777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193052" y="372300"/>
            <a:ext cx="3717551" cy="5259920"/>
          </a:xfrm>
          <a:prstGeom prst="rect">
            <a:avLst/>
          </a:prstGeom>
          <a:noFill/>
          <a:ln>
            <a:noFill/>
          </a:ln>
        </p:spPr>
      </p:pic>
      <p:sp>
        <p:nvSpPr>
          <p:cNvPr id="778" name="Google Shape;778;p56"/>
          <p:cNvSpPr txBox="1"/>
          <p:nvPr>
            <p:ph idx="2" type="body"/>
          </p:nvPr>
        </p:nvSpPr>
        <p:spPr>
          <a:xfrm>
            <a:off x="16879927" y="5806650"/>
            <a:ext cx="6343800" cy="615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accent2"/>
                </a:solid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https://go.egi.eu/strategy</a:t>
            </a:r>
            <a:endParaRPr>
              <a:solidFill>
                <a:schemeClr val="accent2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57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4" name="Google Shape;784;p57"/>
          <p:cNvSpPr txBox="1"/>
          <p:nvPr>
            <p:ph idx="12" type="sldNum"/>
          </p:nvPr>
        </p:nvSpPr>
        <p:spPr>
          <a:xfrm>
            <a:off x="23212925" y="13031650"/>
            <a:ext cx="842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85" name="Google Shape;785;p57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Target groups</a:t>
            </a:r>
            <a:endParaRPr/>
          </a:p>
        </p:txBody>
      </p:sp>
      <p:pic>
        <p:nvPicPr>
          <p:cNvPr id="786" name="Google Shape;786;p57"/>
          <p:cNvPicPr preferRelativeResize="0"/>
          <p:nvPr/>
        </p:nvPicPr>
        <p:blipFill rotWithShape="1">
          <a:blip r:embed="rId3">
            <a:alphaModFix/>
          </a:blip>
          <a:srcRect b="-2006" l="0" r="0" t="-3068"/>
          <a:stretch/>
        </p:blipFill>
        <p:spPr>
          <a:xfrm>
            <a:off x="166075" y="2790225"/>
            <a:ext cx="24065526" cy="9803838"/>
          </a:xfrm>
          <a:prstGeom prst="rect">
            <a:avLst/>
          </a:prstGeom>
          <a:noFill/>
          <a:ln>
            <a:noFill/>
          </a:ln>
        </p:spPr>
      </p:pic>
      <p:sp>
        <p:nvSpPr>
          <p:cNvPr id="787" name="Google Shape;787;p57"/>
          <p:cNvSpPr/>
          <p:nvPr/>
        </p:nvSpPr>
        <p:spPr>
          <a:xfrm>
            <a:off x="1156650" y="8288550"/>
            <a:ext cx="6456600" cy="1638300"/>
          </a:xfrm>
          <a:prstGeom prst="roundRect">
            <a:avLst>
              <a:gd fmla="val 16667" name="adj"/>
            </a:avLst>
          </a:prstGeom>
          <a:noFill/>
          <a:ln cap="flat" cmpd="sng" w="28575">
            <a:solidFill>
              <a:schemeClr val="dk2"/>
            </a:solidFill>
            <a:prstDash val="dash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8" name="Google Shape;788;p57"/>
          <p:cNvSpPr txBox="1"/>
          <p:nvPr/>
        </p:nvSpPr>
        <p:spPr>
          <a:xfrm rot="5400000">
            <a:off x="6782688" y="8846100"/>
            <a:ext cx="21843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2"/>
                </a:solidFill>
              </a:rPr>
              <a:t>Primary groups</a:t>
            </a:r>
            <a:endParaRPr sz="22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2" name="Shape 7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Google Shape;793;p58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Service Strategy 2022-2024</a:t>
            </a:r>
            <a:endParaRPr/>
          </a:p>
        </p:txBody>
      </p:sp>
      <p:sp>
        <p:nvSpPr>
          <p:cNvPr id="794" name="Google Shape;794;p58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5 Strategic Objectives</a:t>
            </a:r>
            <a:endParaRPr/>
          </a:p>
        </p:txBody>
      </p:sp>
      <p:sp>
        <p:nvSpPr>
          <p:cNvPr id="795" name="Google Shape;795;p58"/>
          <p:cNvSpPr txBox="1"/>
          <p:nvPr>
            <p:ph idx="12" type="sldNum"/>
          </p:nvPr>
        </p:nvSpPr>
        <p:spPr>
          <a:xfrm>
            <a:off x="23212925" y="13031650"/>
            <a:ext cx="842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96" name="Google Shape;796;p58"/>
          <p:cNvSpPr txBox="1"/>
          <p:nvPr/>
        </p:nvSpPr>
        <p:spPr>
          <a:xfrm>
            <a:off x="1075750" y="3206925"/>
            <a:ext cx="19379100" cy="84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400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SO1</a:t>
            </a:r>
            <a:r>
              <a:rPr b="1" lang="en" sz="54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 Federated compute continuum</a:t>
            </a:r>
            <a:endParaRPr b="1" sz="5400">
              <a:solidFill>
                <a:srgbClr val="005FAA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400">
              <a:solidFill>
                <a:srgbClr val="005FAA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400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SO2</a:t>
            </a:r>
            <a:r>
              <a:rPr b="1" lang="en" sz="54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 Federated data lakes and repositories</a:t>
            </a:r>
            <a:endParaRPr b="1" sz="5400">
              <a:solidFill>
                <a:srgbClr val="005FAA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400">
              <a:solidFill>
                <a:srgbClr val="005FAA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400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SO3</a:t>
            </a:r>
            <a:r>
              <a:rPr b="1" lang="en" sz="54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 Data analytics and scientific tools including AI</a:t>
            </a:r>
            <a:endParaRPr b="1" sz="5400">
              <a:solidFill>
                <a:srgbClr val="005FAA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400">
              <a:solidFill>
                <a:srgbClr val="005FAA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400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SO4</a:t>
            </a:r>
            <a:r>
              <a:rPr b="1" lang="en" sz="54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 Professional support and consultancy</a:t>
            </a:r>
            <a:endParaRPr b="1" sz="5400">
              <a:solidFill>
                <a:srgbClr val="005FAA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5400">
              <a:solidFill>
                <a:srgbClr val="005FAA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400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SO5</a:t>
            </a:r>
            <a:r>
              <a:rPr b="1" lang="en" sz="54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 Investigation of a trusted compute platform </a:t>
            </a:r>
            <a:br>
              <a:rPr b="1" lang="en" sz="54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1" lang="en" sz="54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         for sensitive data processing</a:t>
            </a:r>
            <a:endParaRPr b="1" sz="5400">
              <a:solidFill>
                <a:srgbClr val="005FAA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p59"/>
          <p:cNvSpPr txBox="1"/>
          <p:nvPr>
            <p:ph type="title"/>
          </p:nvPr>
        </p:nvSpPr>
        <p:spPr>
          <a:xfrm>
            <a:off x="2564146" y="859196"/>
            <a:ext cx="21031200" cy="923400"/>
          </a:xfrm>
          <a:prstGeom prst="rect">
            <a:avLst/>
          </a:prstGeom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SO1</a:t>
            </a:r>
            <a:r>
              <a:rPr lang="en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 Federated compute continuum</a:t>
            </a:r>
            <a:endParaRPr/>
          </a:p>
        </p:txBody>
      </p:sp>
      <p:sp>
        <p:nvSpPr>
          <p:cNvPr id="802" name="Google Shape;802;p59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Equip researchers with a federated hybrid compute infrastructure for convergent use of HTC, HPC, Cloud and Edge</a:t>
            </a:r>
            <a:endParaRPr/>
          </a:p>
        </p:txBody>
      </p:sp>
      <p:sp>
        <p:nvSpPr>
          <p:cNvPr id="803" name="Google Shape;803;p59"/>
          <p:cNvSpPr txBox="1"/>
          <p:nvPr>
            <p:ph idx="12" type="sldNum"/>
          </p:nvPr>
        </p:nvSpPr>
        <p:spPr>
          <a:xfrm>
            <a:off x="23368000" y="13045350"/>
            <a:ext cx="624600" cy="369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04" name="Google Shape;804;p59"/>
          <p:cNvSpPr txBox="1"/>
          <p:nvPr>
            <p:ph idx="2" type="body"/>
          </p:nvPr>
        </p:nvSpPr>
        <p:spPr>
          <a:xfrm>
            <a:off x="2025367" y="6109742"/>
            <a:ext cx="15240000" cy="7389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results</a:t>
            </a:r>
            <a:endParaRPr/>
          </a:p>
        </p:txBody>
      </p:sp>
      <p:sp>
        <p:nvSpPr>
          <p:cNvPr id="805" name="Google Shape;805;p59"/>
          <p:cNvSpPr txBox="1"/>
          <p:nvPr>
            <p:ph idx="3" type="body"/>
          </p:nvPr>
        </p:nvSpPr>
        <p:spPr>
          <a:xfrm>
            <a:off x="2025376" y="7060450"/>
            <a:ext cx="16255200" cy="1169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-469900" lvl="0" marL="457200" rtl="0" algn="l">
              <a:spcBef>
                <a:spcPts val="0"/>
              </a:spcBef>
              <a:spcAft>
                <a:spcPts val="0"/>
              </a:spcAft>
              <a:buSzPts val="3800"/>
              <a:buChar char="●"/>
            </a:pPr>
            <a:r>
              <a:rPr lang="en" sz="3800"/>
              <a:t>Run/scale up workflows on heterogeneous resources from edge to HPC </a:t>
            </a:r>
            <a:endParaRPr sz="3800"/>
          </a:p>
          <a:p>
            <a:pPr indent="-469900" lvl="0" marL="457200" rtl="0" algn="l">
              <a:spcBef>
                <a:spcPts val="0"/>
              </a:spcBef>
              <a:spcAft>
                <a:spcPts val="0"/>
              </a:spcAft>
              <a:buSzPts val="3800"/>
              <a:buChar char="●"/>
            </a:pPr>
            <a:r>
              <a:rPr lang="en" sz="3800"/>
              <a:t>Distributed data processing model including where data is generated</a:t>
            </a:r>
            <a:endParaRPr sz="3800"/>
          </a:p>
        </p:txBody>
      </p:sp>
      <p:sp>
        <p:nvSpPr>
          <p:cNvPr id="806" name="Google Shape;806;p59"/>
          <p:cNvSpPr txBox="1"/>
          <p:nvPr>
            <p:ph idx="4" type="body"/>
          </p:nvPr>
        </p:nvSpPr>
        <p:spPr>
          <a:xfrm>
            <a:off x="2025368" y="9332748"/>
            <a:ext cx="15240000" cy="7389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Areas of work</a:t>
            </a:r>
            <a:endParaRPr/>
          </a:p>
        </p:txBody>
      </p:sp>
      <p:sp>
        <p:nvSpPr>
          <p:cNvPr id="807" name="Google Shape;807;p59"/>
          <p:cNvSpPr txBox="1"/>
          <p:nvPr>
            <p:ph idx="5" type="body"/>
          </p:nvPr>
        </p:nvSpPr>
        <p:spPr>
          <a:xfrm>
            <a:off x="2025376" y="10283450"/>
            <a:ext cx="16255200" cy="1754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-469900" lvl="0" marL="457200" rtl="0" algn="l">
              <a:spcBef>
                <a:spcPts val="0"/>
              </a:spcBef>
              <a:spcAft>
                <a:spcPts val="0"/>
              </a:spcAft>
              <a:buSzPts val="3800"/>
              <a:buChar char="●"/>
            </a:pPr>
            <a:r>
              <a:rPr lang="en" sz="3800"/>
              <a:t>Advancement of solutions for federation</a:t>
            </a:r>
            <a:endParaRPr sz="3800"/>
          </a:p>
          <a:p>
            <a:pPr indent="-469900" lvl="0" marL="457200" rtl="0" algn="l">
              <a:spcBef>
                <a:spcPts val="0"/>
              </a:spcBef>
              <a:spcAft>
                <a:spcPts val="0"/>
              </a:spcAft>
              <a:buSzPts val="3800"/>
              <a:buChar char="●"/>
            </a:pPr>
            <a:r>
              <a:rPr lang="en" sz="3800"/>
              <a:t>Harmonisation of security and access policies</a:t>
            </a:r>
            <a:endParaRPr sz="3800"/>
          </a:p>
          <a:p>
            <a:pPr indent="-469900" lvl="0" marL="457200" rtl="0" algn="l">
              <a:spcBef>
                <a:spcPts val="0"/>
              </a:spcBef>
              <a:spcAft>
                <a:spcPts val="0"/>
              </a:spcAft>
              <a:buSzPts val="3800"/>
              <a:buChar char="●"/>
            </a:pPr>
            <a:r>
              <a:rPr lang="en" sz="3800"/>
              <a:t>Evolution of EGI solutions (e.g. workflow management, data transfer)</a:t>
            </a:r>
            <a:endParaRPr sz="3800"/>
          </a:p>
        </p:txBody>
      </p:sp>
      <p:sp>
        <p:nvSpPr>
          <p:cNvPr id="808" name="Google Shape;808;p59"/>
          <p:cNvSpPr txBox="1"/>
          <p:nvPr>
            <p:ph idx="6" type="body"/>
          </p:nvPr>
        </p:nvSpPr>
        <p:spPr>
          <a:xfrm>
            <a:off x="2025368" y="3065324"/>
            <a:ext cx="15240000" cy="7389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Motivations</a:t>
            </a:r>
            <a:endParaRPr/>
          </a:p>
        </p:txBody>
      </p:sp>
      <p:sp>
        <p:nvSpPr>
          <p:cNvPr id="809" name="Google Shape;809;p59"/>
          <p:cNvSpPr txBox="1"/>
          <p:nvPr>
            <p:ph idx="7" type="body"/>
          </p:nvPr>
        </p:nvSpPr>
        <p:spPr>
          <a:xfrm>
            <a:off x="2025366" y="3901720"/>
            <a:ext cx="15240000" cy="1754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-469900" lvl="0" marL="457200" rtl="0" algn="l">
              <a:spcBef>
                <a:spcPts val="0"/>
              </a:spcBef>
              <a:spcAft>
                <a:spcPts val="0"/>
              </a:spcAft>
              <a:buSzPts val="3800"/>
              <a:buChar char="●"/>
            </a:pPr>
            <a:r>
              <a:rPr lang="en" sz="3800"/>
              <a:t>For users: complexity of computing workflows and data needs heterogeneous architectures</a:t>
            </a:r>
            <a:endParaRPr sz="3800"/>
          </a:p>
          <a:p>
            <a:pPr indent="-469900" lvl="0" marL="457200" rtl="0" algn="l">
              <a:spcBef>
                <a:spcPts val="0"/>
              </a:spcBef>
              <a:spcAft>
                <a:spcPts val="0"/>
              </a:spcAft>
              <a:buSzPts val="3800"/>
              <a:buChar char="●"/>
            </a:pPr>
            <a:r>
              <a:rPr lang="en" sz="3800"/>
              <a:t>For EGI: strategic alignment, technical, economic</a:t>
            </a:r>
            <a:endParaRPr sz="3800"/>
          </a:p>
        </p:txBody>
      </p:sp>
      <p:pic>
        <p:nvPicPr>
          <p:cNvPr id="810" name="Google Shape;810;p59"/>
          <p:cNvPicPr preferRelativeResize="0"/>
          <p:nvPr/>
        </p:nvPicPr>
        <p:blipFill rotWithShape="1">
          <a:blip r:embed="rId3">
            <a:alphaModFix/>
          </a:blip>
          <a:srcRect b="0" l="26286" r="0" t="0"/>
          <a:stretch/>
        </p:blipFill>
        <p:spPr>
          <a:xfrm>
            <a:off x="18458475" y="2441575"/>
            <a:ext cx="5696925" cy="10304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5" name="Google Shape;815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14486" y="8767373"/>
            <a:ext cx="5206277" cy="3469973"/>
          </a:xfrm>
          <a:prstGeom prst="rect">
            <a:avLst/>
          </a:prstGeom>
          <a:noFill/>
          <a:ln>
            <a:noFill/>
          </a:ln>
        </p:spPr>
      </p:pic>
      <p:sp>
        <p:nvSpPr>
          <p:cNvPr id="816" name="Google Shape;816;p60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Progress update: Highlights</a:t>
            </a:r>
            <a:endParaRPr/>
          </a:p>
        </p:txBody>
      </p:sp>
      <p:sp>
        <p:nvSpPr>
          <p:cNvPr id="817" name="Google Shape;817;p60"/>
          <p:cNvSpPr txBox="1"/>
          <p:nvPr>
            <p:ph idx="12" type="sldNum"/>
          </p:nvPr>
        </p:nvSpPr>
        <p:spPr>
          <a:xfrm>
            <a:off x="23212925" y="13031650"/>
            <a:ext cx="842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18" name="Google Shape;818;p60"/>
          <p:cNvSpPr txBox="1"/>
          <p:nvPr>
            <p:ph idx="2" type="body"/>
          </p:nvPr>
        </p:nvSpPr>
        <p:spPr>
          <a:xfrm>
            <a:off x="9747953" y="2355325"/>
            <a:ext cx="4587000" cy="738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HPC Integration</a:t>
            </a:r>
            <a:endParaRPr/>
          </a:p>
        </p:txBody>
      </p:sp>
      <p:sp>
        <p:nvSpPr>
          <p:cNvPr id="819" name="Google Shape;819;p60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SO1</a:t>
            </a:r>
            <a:r>
              <a:rPr lang="en">
                <a:solidFill>
                  <a:schemeClr val="accent1"/>
                </a:solidFill>
              </a:rPr>
              <a:t> Federated compute continuum</a:t>
            </a:r>
            <a:endParaRPr/>
          </a:p>
        </p:txBody>
      </p:sp>
      <p:sp>
        <p:nvSpPr>
          <p:cNvPr id="820" name="Google Shape;820;p60"/>
          <p:cNvSpPr txBox="1"/>
          <p:nvPr>
            <p:ph idx="3" type="body"/>
          </p:nvPr>
        </p:nvSpPr>
        <p:spPr>
          <a:xfrm>
            <a:off x="6099028" y="3160375"/>
            <a:ext cx="15362400" cy="54225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</a:t>
            </a:r>
            <a:r>
              <a:rPr lang="en"/>
              <a:t>cientific use cases with combined cloud and HPC needs:</a:t>
            </a:r>
            <a:endParaRPr/>
          </a:p>
          <a:p>
            <a:pPr indent="-457200" lvl="0" marL="914400" rtl="0" algn="l">
              <a:spcBef>
                <a:spcPts val="0"/>
              </a:spcBef>
              <a:spcAft>
                <a:spcPts val="0"/>
              </a:spcAft>
              <a:buSzPts val="3600"/>
              <a:buAutoNum type="arabicPeriod"/>
            </a:pPr>
            <a:r>
              <a:rPr lang="en" sz="3600"/>
              <a:t>Access with Check-in credentials</a:t>
            </a:r>
            <a:endParaRPr sz="3600"/>
          </a:p>
          <a:p>
            <a:pPr indent="-457200" lvl="0" marL="914400" rtl="0" algn="l">
              <a:spcBef>
                <a:spcPts val="0"/>
              </a:spcBef>
              <a:spcAft>
                <a:spcPts val="0"/>
              </a:spcAft>
              <a:buSzPts val="3600"/>
              <a:buAutoNum type="arabicPeriod"/>
            </a:pPr>
            <a:r>
              <a:rPr lang="en" sz="3600"/>
              <a:t>Portable container execution with udocker</a:t>
            </a:r>
            <a:endParaRPr sz="3600"/>
          </a:p>
          <a:p>
            <a:pPr indent="-457200" lvl="0" marL="914400" rtl="0" algn="l">
              <a:spcBef>
                <a:spcPts val="0"/>
              </a:spcBef>
              <a:spcAft>
                <a:spcPts val="0"/>
              </a:spcAft>
              <a:buSzPts val="3600"/>
              <a:buAutoNum type="arabicPeriod"/>
            </a:pPr>
            <a:r>
              <a:rPr lang="en" sz="3600"/>
              <a:t>Data access via Datahub</a:t>
            </a:r>
            <a:endParaRPr sz="3600"/>
          </a:p>
          <a:p>
            <a:pPr indent="-482600" lvl="0" marL="914400" rtl="0" algn="l">
              <a:spcBef>
                <a:spcPts val="0"/>
              </a:spcBef>
              <a:spcAft>
                <a:spcPts val="0"/>
              </a:spcAft>
              <a:buSzPts val="4000"/>
              <a:buAutoNum type="arabicPeriod"/>
            </a:pPr>
            <a:r>
              <a:rPr lang="en" sz="3600"/>
              <a:t>Integration into the federation: accounting, monitoring</a:t>
            </a:r>
            <a:br>
              <a:rPr lang="en"/>
            </a:b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New service to be developed: EGI Accelerated Cloud</a:t>
            </a:r>
            <a:endParaRPr/>
          </a:p>
          <a:p>
            <a:pPr indent="-509778" lvl="1" marL="1371600" rtl="0" algn="l">
              <a:spcBef>
                <a:spcPts val="0"/>
              </a:spcBef>
              <a:spcAft>
                <a:spcPts val="0"/>
              </a:spcAft>
              <a:buClr>
                <a:srgbClr val="88888C"/>
              </a:buClr>
              <a:buSzPts val="4428"/>
              <a:buChar char="○"/>
            </a:pPr>
            <a:r>
              <a:rPr b="0" lang="en">
                <a:solidFill>
                  <a:srgbClr val="828282"/>
                </a:solidFill>
              </a:rPr>
              <a:t>Access to cloud IaaS + HPC</a:t>
            </a:r>
            <a:r>
              <a:rPr b="0" lang="en">
                <a:solidFill>
                  <a:srgbClr val="88888C"/>
                </a:solidFill>
              </a:rPr>
              <a:t> </a:t>
            </a:r>
            <a:endParaRPr b="0">
              <a:solidFill>
                <a:srgbClr val="88888C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1" name="Google Shape;821;p60"/>
          <p:cNvSpPr txBox="1"/>
          <p:nvPr>
            <p:ph idx="4" type="body"/>
          </p:nvPr>
        </p:nvSpPr>
        <p:spPr>
          <a:xfrm>
            <a:off x="10618850" y="9056975"/>
            <a:ext cx="7612800" cy="738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Compute Continuum WG</a:t>
            </a:r>
            <a:endParaRPr/>
          </a:p>
        </p:txBody>
      </p:sp>
      <p:pic>
        <p:nvPicPr>
          <p:cNvPr id="822" name="Google Shape;822;p60"/>
          <p:cNvPicPr preferRelativeResize="0"/>
          <p:nvPr>
            <p:ph idx="6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38326" y="4351375"/>
            <a:ext cx="3612324" cy="2031901"/>
          </a:xfrm>
          <a:prstGeom prst="rect">
            <a:avLst/>
          </a:prstGeom>
        </p:spPr>
      </p:pic>
      <p:sp>
        <p:nvSpPr>
          <p:cNvPr id="823" name="Google Shape;823;p60"/>
          <p:cNvSpPr txBox="1"/>
          <p:nvPr>
            <p:ph idx="9" type="body"/>
          </p:nvPr>
        </p:nvSpPr>
        <p:spPr>
          <a:xfrm>
            <a:off x="16468550" y="16563678"/>
            <a:ext cx="6350100" cy="615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Diego/Enol?</a:t>
            </a:r>
            <a:endParaRPr/>
          </a:p>
        </p:txBody>
      </p:sp>
      <p:cxnSp>
        <p:nvCxnSpPr>
          <p:cNvPr id="824" name="Google Shape;824;p60"/>
          <p:cNvCxnSpPr/>
          <p:nvPr/>
        </p:nvCxnSpPr>
        <p:spPr>
          <a:xfrm flipH="1" rot="10800000">
            <a:off x="1188925" y="8445475"/>
            <a:ext cx="22099800" cy="642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25" name="Google Shape;825;p60"/>
          <p:cNvSpPr txBox="1"/>
          <p:nvPr>
            <p:ph idx="3" type="body"/>
          </p:nvPr>
        </p:nvSpPr>
        <p:spPr>
          <a:xfrm>
            <a:off x="7850528" y="10037975"/>
            <a:ext cx="15362400" cy="30786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Create metadata schema as extension of the EOSC profile to describe the compute resources in the EOSC resource catalogue</a:t>
            </a:r>
            <a:br>
              <a:rPr lang="en"/>
            </a:br>
            <a:br>
              <a:rPr lang="en"/>
            </a:br>
            <a:r>
              <a:rPr lang="en"/>
              <a:t>See </a:t>
            </a:r>
            <a:r>
              <a:rPr lang="en" u="sng">
                <a:solidFill>
                  <a:schemeClr val="hlink"/>
                </a:solidFill>
                <a:hlinkClick r:id="rId5"/>
              </a:rPr>
              <a:t>info page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26" name="Google Shape;826;p6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0595153" y="3485725"/>
            <a:ext cx="2617771" cy="392665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827" name="Google Shape;827;p6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663350" y="1312675"/>
            <a:ext cx="4481369" cy="1757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61"/>
          <p:cNvSpPr txBox="1"/>
          <p:nvPr>
            <p:ph type="title"/>
          </p:nvPr>
        </p:nvSpPr>
        <p:spPr>
          <a:xfrm>
            <a:off x="2564146" y="859196"/>
            <a:ext cx="21031200" cy="923400"/>
          </a:xfrm>
          <a:prstGeom prst="rect">
            <a:avLst/>
          </a:prstGeom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SO2</a:t>
            </a:r>
            <a:r>
              <a:rPr lang="en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 Federated data lakes and repositories</a:t>
            </a:r>
            <a:endParaRPr>
              <a:solidFill>
                <a:srgbClr val="EF82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33" name="Google Shape;833;p61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Equip European researchers with shared and federated high quality research object data lakes for storing and analysis integrated with big data processing, real-time analytics, and machine learning solutions</a:t>
            </a:r>
            <a:endParaRPr/>
          </a:p>
        </p:txBody>
      </p:sp>
      <p:sp>
        <p:nvSpPr>
          <p:cNvPr id="834" name="Google Shape;834;p61"/>
          <p:cNvSpPr txBox="1"/>
          <p:nvPr>
            <p:ph idx="12" type="sldNum"/>
          </p:nvPr>
        </p:nvSpPr>
        <p:spPr>
          <a:xfrm>
            <a:off x="23368000" y="13045350"/>
            <a:ext cx="624600" cy="369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35" name="Google Shape;835;p61"/>
          <p:cNvSpPr txBox="1"/>
          <p:nvPr>
            <p:ph idx="2" type="body"/>
          </p:nvPr>
        </p:nvSpPr>
        <p:spPr>
          <a:xfrm>
            <a:off x="2025367" y="6109742"/>
            <a:ext cx="15240000" cy="7389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results</a:t>
            </a:r>
            <a:endParaRPr/>
          </a:p>
        </p:txBody>
      </p:sp>
      <p:sp>
        <p:nvSpPr>
          <p:cNvPr id="836" name="Google Shape;836;p61"/>
          <p:cNvSpPr txBox="1"/>
          <p:nvPr>
            <p:ph idx="3" type="body"/>
          </p:nvPr>
        </p:nvSpPr>
        <p:spPr>
          <a:xfrm>
            <a:off x="2025366" y="7060439"/>
            <a:ext cx="15240000" cy="1754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-469900" lvl="0" marL="457200" rtl="0" algn="l">
              <a:spcBef>
                <a:spcPts val="0"/>
              </a:spcBef>
              <a:spcAft>
                <a:spcPts val="0"/>
              </a:spcAft>
              <a:buSzPts val="3800"/>
              <a:buChar char="●"/>
            </a:pPr>
            <a:r>
              <a:rPr lang="en" sz="3800"/>
              <a:t>National and thematic data repositories usage increases via EU-wide infrastructures</a:t>
            </a:r>
            <a:endParaRPr sz="3800"/>
          </a:p>
          <a:p>
            <a:pPr indent="-469900" lvl="0" marL="457200" rtl="0" algn="l">
              <a:spcBef>
                <a:spcPts val="0"/>
              </a:spcBef>
              <a:spcAft>
                <a:spcPts val="0"/>
              </a:spcAft>
              <a:buSzPts val="3800"/>
              <a:buChar char="●"/>
            </a:pPr>
            <a:r>
              <a:rPr lang="en" sz="3800"/>
              <a:t>Data processing workflows are more efficient </a:t>
            </a:r>
            <a:endParaRPr sz="3800"/>
          </a:p>
        </p:txBody>
      </p:sp>
      <p:sp>
        <p:nvSpPr>
          <p:cNvPr id="837" name="Google Shape;837;p61"/>
          <p:cNvSpPr txBox="1"/>
          <p:nvPr>
            <p:ph idx="4" type="body"/>
          </p:nvPr>
        </p:nvSpPr>
        <p:spPr>
          <a:xfrm>
            <a:off x="2025368" y="9332748"/>
            <a:ext cx="15240000" cy="7389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Areas of work</a:t>
            </a:r>
            <a:endParaRPr/>
          </a:p>
        </p:txBody>
      </p:sp>
      <p:sp>
        <p:nvSpPr>
          <p:cNvPr id="838" name="Google Shape;838;p61"/>
          <p:cNvSpPr txBox="1"/>
          <p:nvPr>
            <p:ph idx="5" type="body"/>
          </p:nvPr>
        </p:nvSpPr>
        <p:spPr>
          <a:xfrm>
            <a:off x="2025375" y="10283450"/>
            <a:ext cx="16224600" cy="2924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-469900" lvl="0" marL="457200" rtl="0" algn="l">
              <a:spcBef>
                <a:spcPts val="0"/>
              </a:spcBef>
              <a:spcAft>
                <a:spcPts val="0"/>
              </a:spcAft>
              <a:buSzPts val="3800"/>
              <a:buChar char="●"/>
            </a:pPr>
            <a:r>
              <a:rPr lang="en" sz="3800"/>
              <a:t>Collaborate on data spaces, architectures, interoperability and business models</a:t>
            </a:r>
            <a:endParaRPr sz="3800"/>
          </a:p>
          <a:p>
            <a:pPr indent="-469900" lvl="0" marL="457200" rtl="0" algn="l">
              <a:spcBef>
                <a:spcPts val="0"/>
              </a:spcBef>
              <a:spcAft>
                <a:spcPts val="0"/>
              </a:spcAft>
              <a:buSzPts val="3800"/>
              <a:buChar char="●"/>
            </a:pPr>
            <a:r>
              <a:rPr lang="en" sz="3800"/>
              <a:t>Establish partnership agreements with data provider and national or community initiatives</a:t>
            </a:r>
            <a:endParaRPr sz="3800"/>
          </a:p>
          <a:p>
            <a:pPr indent="-469900" lvl="0" marL="457200" rtl="0" algn="l">
              <a:spcBef>
                <a:spcPts val="0"/>
              </a:spcBef>
              <a:spcAft>
                <a:spcPts val="0"/>
              </a:spcAft>
              <a:buSzPts val="3800"/>
              <a:buChar char="●"/>
            </a:pPr>
            <a:r>
              <a:rPr lang="en" sz="3800"/>
              <a:t>Repurpose existing solutions for access to big data </a:t>
            </a:r>
            <a:endParaRPr sz="3800"/>
          </a:p>
        </p:txBody>
      </p:sp>
      <p:sp>
        <p:nvSpPr>
          <p:cNvPr id="839" name="Google Shape;839;p61"/>
          <p:cNvSpPr txBox="1"/>
          <p:nvPr>
            <p:ph idx="6" type="body"/>
          </p:nvPr>
        </p:nvSpPr>
        <p:spPr>
          <a:xfrm>
            <a:off x="2025368" y="3065324"/>
            <a:ext cx="15240000" cy="7389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Motivations</a:t>
            </a:r>
            <a:endParaRPr/>
          </a:p>
        </p:txBody>
      </p:sp>
      <p:sp>
        <p:nvSpPr>
          <p:cNvPr id="840" name="Google Shape;840;p61"/>
          <p:cNvSpPr txBox="1"/>
          <p:nvPr>
            <p:ph idx="7" type="body"/>
          </p:nvPr>
        </p:nvSpPr>
        <p:spPr>
          <a:xfrm>
            <a:off x="2025366" y="3901720"/>
            <a:ext cx="15240000" cy="1754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-469900" lvl="0" marL="457200" rtl="0" algn="l">
              <a:spcBef>
                <a:spcPts val="0"/>
              </a:spcBef>
              <a:spcAft>
                <a:spcPts val="0"/>
              </a:spcAft>
              <a:buSzPts val="3800"/>
              <a:buChar char="●"/>
            </a:pPr>
            <a:r>
              <a:rPr lang="en" sz="3800"/>
              <a:t>For users: integration of data providers with EGI processing, reduction of barriers in big data science</a:t>
            </a:r>
            <a:endParaRPr sz="3800"/>
          </a:p>
          <a:p>
            <a:pPr indent="-469900" lvl="0" marL="457200" rtl="0" algn="l">
              <a:spcBef>
                <a:spcPts val="0"/>
              </a:spcBef>
              <a:spcAft>
                <a:spcPts val="0"/>
              </a:spcAft>
              <a:buSzPts val="3800"/>
              <a:buChar char="●"/>
            </a:pPr>
            <a:r>
              <a:rPr lang="en" sz="3800"/>
              <a:t>For EGI: leveraging national initiatives, expand capabilities</a:t>
            </a:r>
            <a:endParaRPr sz="3800"/>
          </a:p>
        </p:txBody>
      </p:sp>
      <p:pic>
        <p:nvPicPr>
          <p:cNvPr id="841" name="Google Shape;841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>
            <a:off x="15881875" y="4756225"/>
            <a:ext cx="10087575" cy="6163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5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p62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</a:rPr>
              <a:t>Progress update: Highlights</a:t>
            </a:r>
            <a:endParaRPr/>
          </a:p>
        </p:txBody>
      </p:sp>
      <p:sp>
        <p:nvSpPr>
          <p:cNvPr id="847" name="Google Shape;847;p62"/>
          <p:cNvSpPr txBox="1"/>
          <p:nvPr>
            <p:ph idx="2" type="body"/>
          </p:nvPr>
        </p:nvSpPr>
        <p:spPr>
          <a:xfrm>
            <a:off x="576497" y="4941413"/>
            <a:ext cx="7843800" cy="738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Federating data catalogues</a:t>
            </a:r>
            <a:endParaRPr/>
          </a:p>
        </p:txBody>
      </p:sp>
      <p:sp>
        <p:nvSpPr>
          <p:cNvPr id="848" name="Google Shape;848;p62"/>
          <p:cNvSpPr txBox="1"/>
          <p:nvPr>
            <p:ph idx="3" type="body"/>
          </p:nvPr>
        </p:nvSpPr>
        <p:spPr>
          <a:xfrm>
            <a:off x="8511649" y="2456600"/>
            <a:ext cx="10076100" cy="4155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-482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Char char="•"/>
            </a:pPr>
            <a:r>
              <a:rPr b="0" lang="en" sz="4000">
                <a:solidFill>
                  <a:srgbClr val="828282"/>
                </a:solidFill>
              </a:rPr>
              <a:t>Setup of federated data catalogue (DIHs and other initiatives)</a:t>
            </a:r>
            <a:endParaRPr/>
          </a:p>
          <a:p>
            <a:pPr indent="-4826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4000"/>
              <a:buChar char="•"/>
            </a:pPr>
            <a:r>
              <a:rPr b="0" lang="en" sz="4000">
                <a:solidFill>
                  <a:srgbClr val="828282"/>
                </a:solidFill>
              </a:rPr>
              <a:t>Integrating EGI DataHub with the International Data Space (IDS) connectors for data sovereignty and interoperability</a:t>
            </a:r>
            <a:endParaRPr/>
          </a:p>
        </p:txBody>
      </p:sp>
      <p:sp>
        <p:nvSpPr>
          <p:cNvPr id="849" name="Google Shape;849;p62"/>
          <p:cNvSpPr txBox="1"/>
          <p:nvPr>
            <p:ph idx="5" type="body"/>
          </p:nvPr>
        </p:nvSpPr>
        <p:spPr>
          <a:xfrm>
            <a:off x="216575" y="9365675"/>
            <a:ext cx="9092700" cy="738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Green Deal Data Space (GDDS)</a:t>
            </a:r>
            <a:endParaRPr/>
          </a:p>
        </p:txBody>
      </p:sp>
      <p:sp>
        <p:nvSpPr>
          <p:cNvPr id="850" name="Google Shape;850;p62"/>
          <p:cNvSpPr txBox="1"/>
          <p:nvPr>
            <p:ph idx="12" type="sldNum"/>
          </p:nvPr>
        </p:nvSpPr>
        <p:spPr>
          <a:xfrm>
            <a:off x="23212925" y="13031650"/>
            <a:ext cx="842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51" name="Google Shape;851;p62"/>
          <p:cNvSpPr txBox="1"/>
          <p:nvPr>
            <p:ph idx="13" type="body"/>
          </p:nvPr>
        </p:nvSpPr>
        <p:spPr>
          <a:xfrm>
            <a:off x="9309275" y="8195825"/>
            <a:ext cx="10076100" cy="36942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Char char="●"/>
            </a:pPr>
            <a:r>
              <a:rPr lang="en"/>
              <a:t>Deliver GDDS MVP</a:t>
            </a:r>
            <a:endParaRPr/>
          </a:p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Char char="●"/>
            </a:pPr>
            <a:r>
              <a:rPr lang="en"/>
              <a:t>Reference blueprint of the technical architecture</a:t>
            </a:r>
            <a:endParaRPr/>
          </a:p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Char char="●"/>
            </a:pPr>
            <a:r>
              <a:rPr lang="en"/>
              <a:t>Roadmap for future implementation</a:t>
            </a:r>
            <a:endParaRPr/>
          </a:p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Char char="●"/>
            </a:pPr>
            <a:r>
              <a:rPr lang="en"/>
              <a:t>Governance</a:t>
            </a:r>
            <a:endParaRPr/>
          </a:p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Char char="●"/>
            </a:pPr>
            <a:r>
              <a:rPr lang="en"/>
              <a:t>Community of Practice</a:t>
            </a:r>
            <a:endParaRPr/>
          </a:p>
        </p:txBody>
      </p:sp>
      <p:sp>
        <p:nvSpPr>
          <p:cNvPr id="852" name="Google Shape;852;p62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SO2</a:t>
            </a:r>
            <a:r>
              <a:rPr lang="en">
                <a:solidFill>
                  <a:schemeClr val="accent1"/>
                </a:solidFill>
              </a:rPr>
              <a:t> Federated data lakes and repositories</a:t>
            </a:r>
            <a:endParaRPr/>
          </a:p>
        </p:txBody>
      </p:sp>
      <p:sp>
        <p:nvSpPr>
          <p:cNvPr id="853" name="Google Shape;853;p62"/>
          <p:cNvSpPr txBox="1"/>
          <p:nvPr/>
        </p:nvSpPr>
        <p:spPr>
          <a:xfrm>
            <a:off x="2564150" y="8534375"/>
            <a:ext cx="46389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200">
                <a:solidFill>
                  <a:schemeClr val="accent1"/>
                </a:solidFill>
              </a:rPr>
              <a:t>GREAT</a:t>
            </a:r>
            <a:r>
              <a:rPr b="1" lang="en" sz="3300">
                <a:solidFill>
                  <a:schemeClr val="accent1"/>
                </a:solidFill>
              </a:rPr>
              <a:t> Project</a:t>
            </a:r>
            <a:endParaRPr b="1" sz="3300">
              <a:solidFill>
                <a:schemeClr val="accent1"/>
              </a:solidFill>
            </a:endParaRPr>
          </a:p>
        </p:txBody>
      </p:sp>
      <p:pic>
        <p:nvPicPr>
          <p:cNvPr id="854" name="Google Shape;854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855550" y="2693775"/>
            <a:ext cx="5232041" cy="301448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855" name="Google Shape;855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779350" y="8880872"/>
            <a:ext cx="5232050" cy="2362861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cxnSp>
        <p:nvCxnSpPr>
          <p:cNvPr id="856" name="Google Shape;856;p62"/>
          <p:cNvCxnSpPr/>
          <p:nvPr/>
        </p:nvCxnSpPr>
        <p:spPr>
          <a:xfrm>
            <a:off x="863325" y="7221275"/>
            <a:ext cx="228402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857" name="Google Shape;857;p62"/>
          <p:cNvPicPr preferRelativeResize="0"/>
          <p:nvPr>
            <p:ph idx="6" type="pic"/>
          </p:nvPr>
        </p:nvPicPr>
        <p:blipFill rotWithShape="1">
          <a:blip r:embed="rId5">
            <a:alphaModFix/>
          </a:blip>
          <a:srcRect b="0" l="9663" r="9671" t="0"/>
          <a:stretch/>
        </p:blipFill>
        <p:spPr>
          <a:xfrm>
            <a:off x="3102797" y="2372885"/>
            <a:ext cx="2484825" cy="248482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63"/>
          <p:cNvSpPr txBox="1"/>
          <p:nvPr>
            <p:ph type="title"/>
          </p:nvPr>
        </p:nvSpPr>
        <p:spPr>
          <a:xfrm>
            <a:off x="2564146" y="859196"/>
            <a:ext cx="21031200" cy="923400"/>
          </a:xfrm>
          <a:prstGeom prst="rect">
            <a:avLst/>
          </a:prstGeom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SO3</a:t>
            </a:r>
            <a:r>
              <a:rPr lang="en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 Data analytics and scientific tools including AI</a:t>
            </a:r>
            <a:endParaRPr>
              <a:solidFill>
                <a:srgbClr val="EF82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63" name="Google Shape;863;p63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Equip researchers with scientific applications, data analytics tools and AI applications that provide an integrated point of access to European core data resources and computing</a:t>
            </a:r>
            <a:endParaRPr/>
          </a:p>
        </p:txBody>
      </p:sp>
      <p:sp>
        <p:nvSpPr>
          <p:cNvPr id="864" name="Google Shape;864;p63"/>
          <p:cNvSpPr txBox="1"/>
          <p:nvPr>
            <p:ph idx="12" type="sldNum"/>
          </p:nvPr>
        </p:nvSpPr>
        <p:spPr>
          <a:xfrm>
            <a:off x="23368000" y="13045350"/>
            <a:ext cx="624600" cy="369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65" name="Google Shape;865;p63"/>
          <p:cNvSpPr txBox="1"/>
          <p:nvPr>
            <p:ph idx="2" type="body"/>
          </p:nvPr>
        </p:nvSpPr>
        <p:spPr>
          <a:xfrm>
            <a:off x="2025367" y="6109742"/>
            <a:ext cx="15240000" cy="7389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results</a:t>
            </a:r>
            <a:endParaRPr/>
          </a:p>
        </p:txBody>
      </p:sp>
      <p:sp>
        <p:nvSpPr>
          <p:cNvPr id="866" name="Google Shape;866;p63"/>
          <p:cNvSpPr txBox="1"/>
          <p:nvPr>
            <p:ph idx="3" type="body"/>
          </p:nvPr>
        </p:nvSpPr>
        <p:spPr>
          <a:xfrm>
            <a:off x="2025366" y="7060439"/>
            <a:ext cx="15240000" cy="1754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-469900" lvl="0" marL="457200" rtl="0" algn="l">
              <a:spcBef>
                <a:spcPts val="0"/>
              </a:spcBef>
              <a:spcAft>
                <a:spcPts val="0"/>
              </a:spcAft>
              <a:buSzPts val="3800"/>
              <a:buChar char="●"/>
            </a:pPr>
            <a:r>
              <a:rPr lang="en" sz="3800"/>
              <a:t>Large portfolio of scientific applications integrated with EGI Fed</a:t>
            </a:r>
            <a:endParaRPr sz="3800"/>
          </a:p>
          <a:p>
            <a:pPr indent="-469900" lvl="0" marL="457200" rtl="0" algn="l">
              <a:spcBef>
                <a:spcPts val="0"/>
              </a:spcBef>
              <a:spcAft>
                <a:spcPts val="0"/>
              </a:spcAft>
              <a:buSzPts val="3800"/>
              <a:buChar char="●"/>
            </a:pPr>
            <a:r>
              <a:rPr lang="en" sz="3800"/>
              <a:t>EGI Notebooks access data + tools for AI/deep learning on GPUs</a:t>
            </a:r>
            <a:endParaRPr sz="3800"/>
          </a:p>
          <a:p>
            <a:pPr indent="-469900" lvl="0" marL="457200" rtl="0" algn="l">
              <a:spcBef>
                <a:spcPts val="0"/>
              </a:spcBef>
              <a:spcAft>
                <a:spcPts val="0"/>
              </a:spcAft>
              <a:buSzPts val="3800"/>
              <a:buChar char="●"/>
            </a:pPr>
            <a:r>
              <a:rPr lang="en" sz="3800"/>
              <a:t>Users can share models and exploit them in the cloud</a:t>
            </a:r>
            <a:endParaRPr sz="3800"/>
          </a:p>
        </p:txBody>
      </p:sp>
      <p:sp>
        <p:nvSpPr>
          <p:cNvPr id="867" name="Google Shape;867;p63"/>
          <p:cNvSpPr txBox="1"/>
          <p:nvPr>
            <p:ph idx="4" type="body"/>
          </p:nvPr>
        </p:nvSpPr>
        <p:spPr>
          <a:xfrm>
            <a:off x="2025368" y="9332748"/>
            <a:ext cx="15240000" cy="7389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Areas of work</a:t>
            </a:r>
            <a:endParaRPr/>
          </a:p>
        </p:txBody>
      </p:sp>
      <p:sp>
        <p:nvSpPr>
          <p:cNvPr id="868" name="Google Shape;868;p63"/>
          <p:cNvSpPr txBox="1"/>
          <p:nvPr>
            <p:ph idx="5" type="body"/>
          </p:nvPr>
        </p:nvSpPr>
        <p:spPr>
          <a:xfrm>
            <a:off x="2025376" y="10283450"/>
            <a:ext cx="16193700" cy="1754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-469900" lvl="0" marL="457200" rtl="0" algn="l">
              <a:spcBef>
                <a:spcPts val="0"/>
              </a:spcBef>
              <a:spcAft>
                <a:spcPts val="0"/>
              </a:spcAft>
              <a:buSzPts val="3800"/>
              <a:buChar char="●"/>
            </a:pPr>
            <a:r>
              <a:rPr lang="en" sz="3800"/>
              <a:t>Collaborate with members offering AI/ML analytics for researchers</a:t>
            </a:r>
            <a:endParaRPr sz="3800"/>
          </a:p>
          <a:p>
            <a:pPr indent="-469900" lvl="0" marL="457200" rtl="0" algn="l">
              <a:spcBef>
                <a:spcPts val="0"/>
              </a:spcBef>
              <a:spcAft>
                <a:spcPts val="0"/>
              </a:spcAft>
              <a:buSzPts val="3800"/>
              <a:buChar char="●"/>
            </a:pPr>
            <a:r>
              <a:rPr lang="en" sz="3800"/>
              <a:t>Provide adequate resources for AI/ML algorithms/platforms/training </a:t>
            </a:r>
            <a:endParaRPr sz="3800"/>
          </a:p>
          <a:p>
            <a:pPr indent="-469900" lvl="0" marL="457200" rtl="0" algn="l">
              <a:spcBef>
                <a:spcPts val="0"/>
              </a:spcBef>
              <a:spcAft>
                <a:spcPts val="0"/>
              </a:spcAft>
              <a:buSzPts val="3800"/>
              <a:buChar char="●"/>
            </a:pPr>
            <a:r>
              <a:rPr lang="en" sz="3800"/>
              <a:t>Create a Competence Centre on AI/ML in EGI</a:t>
            </a:r>
            <a:endParaRPr sz="3800"/>
          </a:p>
        </p:txBody>
      </p:sp>
      <p:sp>
        <p:nvSpPr>
          <p:cNvPr id="869" name="Google Shape;869;p63"/>
          <p:cNvSpPr txBox="1"/>
          <p:nvPr>
            <p:ph idx="6" type="body"/>
          </p:nvPr>
        </p:nvSpPr>
        <p:spPr>
          <a:xfrm>
            <a:off x="2025368" y="3065324"/>
            <a:ext cx="15240000" cy="7389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Motivations</a:t>
            </a:r>
            <a:endParaRPr/>
          </a:p>
        </p:txBody>
      </p:sp>
      <p:sp>
        <p:nvSpPr>
          <p:cNvPr id="870" name="Google Shape;870;p63"/>
          <p:cNvSpPr txBox="1"/>
          <p:nvPr>
            <p:ph idx="7" type="body"/>
          </p:nvPr>
        </p:nvSpPr>
        <p:spPr>
          <a:xfrm>
            <a:off x="2025366" y="3901720"/>
            <a:ext cx="15240000" cy="1754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-469900" lvl="0" marL="457200" rtl="0" algn="l">
              <a:spcBef>
                <a:spcPts val="0"/>
              </a:spcBef>
              <a:spcAft>
                <a:spcPts val="0"/>
              </a:spcAft>
              <a:buSzPts val="3800"/>
              <a:buChar char="●"/>
            </a:pPr>
            <a:r>
              <a:rPr lang="en" sz="3800"/>
              <a:t>For users: access AI/ML applications and receive support for their development and operations</a:t>
            </a:r>
            <a:endParaRPr sz="3000">
              <a:solidFill>
                <a:schemeClr val="lt1"/>
              </a:solidFill>
            </a:endParaRPr>
          </a:p>
          <a:p>
            <a:pPr indent="-469900" lvl="0" marL="457200" rtl="0" algn="l">
              <a:spcBef>
                <a:spcPts val="0"/>
              </a:spcBef>
              <a:spcAft>
                <a:spcPts val="0"/>
              </a:spcAft>
              <a:buSzPts val="3800"/>
              <a:buChar char="●"/>
            </a:pPr>
            <a:r>
              <a:rPr lang="en" sz="3800"/>
              <a:t>For EGI: add bespoke solutions and innovative products for ML/AI</a:t>
            </a:r>
            <a:endParaRPr sz="3800"/>
          </a:p>
        </p:txBody>
      </p:sp>
      <p:pic>
        <p:nvPicPr>
          <p:cNvPr id="871" name="Google Shape;871;p63"/>
          <p:cNvPicPr preferRelativeResize="0"/>
          <p:nvPr/>
        </p:nvPicPr>
        <p:blipFill rotWithShape="1">
          <a:blip r:embed="rId3">
            <a:alphaModFix/>
          </a:blip>
          <a:srcRect b="0" l="37999" r="7894" t="0"/>
          <a:stretch/>
        </p:blipFill>
        <p:spPr>
          <a:xfrm>
            <a:off x="17448375" y="3676700"/>
            <a:ext cx="6749976" cy="7017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p64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</a:rPr>
              <a:t>Progress update: Highlights</a:t>
            </a:r>
            <a:endParaRPr/>
          </a:p>
        </p:txBody>
      </p:sp>
      <p:sp>
        <p:nvSpPr>
          <p:cNvPr id="877" name="Google Shape;877;p64"/>
          <p:cNvSpPr txBox="1"/>
          <p:nvPr>
            <p:ph idx="3" type="body"/>
          </p:nvPr>
        </p:nvSpPr>
        <p:spPr>
          <a:xfrm>
            <a:off x="1763211" y="4798728"/>
            <a:ext cx="6350100" cy="4309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Char char="●"/>
            </a:pPr>
            <a:r>
              <a:rPr lang="en">
                <a:solidFill>
                  <a:schemeClr val="accent5"/>
                </a:solidFill>
              </a:rPr>
              <a:t>Development of the EGI Community Service portfolio</a:t>
            </a:r>
            <a:endParaRPr>
              <a:solidFill>
                <a:schemeClr val="accent5"/>
              </a:solidFill>
            </a:endParaRPr>
          </a:p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Char char="●"/>
            </a:pPr>
            <a:r>
              <a:rPr lang="en">
                <a:solidFill>
                  <a:schemeClr val="accent5"/>
                </a:solidFill>
              </a:rPr>
              <a:t>Onboarding of existing application-level services and tools</a:t>
            </a:r>
            <a:endParaRPr>
              <a:solidFill>
                <a:schemeClr val="accent5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8" name="Google Shape;878;p64"/>
          <p:cNvSpPr txBox="1"/>
          <p:nvPr>
            <p:ph idx="12" type="sldNum"/>
          </p:nvPr>
        </p:nvSpPr>
        <p:spPr>
          <a:xfrm>
            <a:off x="23212925" y="13031650"/>
            <a:ext cx="842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79" name="Google Shape;879;p64"/>
          <p:cNvSpPr txBox="1"/>
          <p:nvPr>
            <p:ph idx="9" type="body"/>
          </p:nvPr>
        </p:nvSpPr>
        <p:spPr>
          <a:xfrm>
            <a:off x="8993350" y="4798728"/>
            <a:ext cx="6350100" cy="12315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Char char="●"/>
            </a:pPr>
            <a:r>
              <a:rPr lang="en">
                <a:solidFill>
                  <a:schemeClr val="accent5"/>
                </a:solidFill>
              </a:rPr>
              <a:t>AI/ML for image analysis in aquatic sciences</a:t>
            </a:r>
            <a:endParaRPr/>
          </a:p>
        </p:txBody>
      </p:sp>
      <p:sp>
        <p:nvSpPr>
          <p:cNvPr id="880" name="Google Shape;880;p64"/>
          <p:cNvSpPr txBox="1"/>
          <p:nvPr>
            <p:ph idx="13" type="body"/>
          </p:nvPr>
        </p:nvSpPr>
        <p:spPr>
          <a:xfrm>
            <a:off x="16755117" y="4798728"/>
            <a:ext cx="6350100" cy="4925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Char char="●"/>
            </a:pPr>
            <a:r>
              <a:rPr lang="en"/>
              <a:t>Digital Twin Engine (DTE) for complex application specific Digital Twins</a:t>
            </a:r>
            <a:endParaRPr/>
          </a:p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Char char="●"/>
            </a:pPr>
            <a:r>
              <a:rPr lang="en"/>
              <a:t>Tools to manage AI workflows and the model lifecycle while reinforcing open science practices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1" name="Google Shape;881;p64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SO3</a:t>
            </a:r>
            <a:r>
              <a:rPr lang="en">
                <a:solidFill>
                  <a:schemeClr val="accent1"/>
                </a:solidFill>
              </a:rPr>
              <a:t> Data analytics and scientific tools including AI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882" name="Google Shape;882;p64"/>
          <p:cNvPicPr preferRelativeResize="0"/>
          <p:nvPr>
            <p:ph idx="6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132076" y="2571250"/>
            <a:ext cx="3612324" cy="2031901"/>
          </a:xfrm>
          <a:prstGeom prst="rect">
            <a:avLst/>
          </a:prstGeom>
        </p:spPr>
      </p:pic>
      <p:pic>
        <p:nvPicPr>
          <p:cNvPr id="883" name="Google Shape;883;p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69000" y="2654552"/>
            <a:ext cx="2398776" cy="1865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84" name="Google Shape;884;p6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353857" y="2654550"/>
            <a:ext cx="3152621" cy="18653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85" name="Google Shape;885;p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865800" y="9649678"/>
            <a:ext cx="3640666" cy="2162772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886" name="Google Shape;886;p6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64161" y="8854641"/>
            <a:ext cx="3790950" cy="37528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pic>
        <p:nvPicPr>
          <p:cNvPr id="887" name="Google Shape;887;p6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9743307" y="8883225"/>
            <a:ext cx="4434067" cy="33102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47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5FAA"/>
              </a:buClr>
              <a:buSzPts val="5400"/>
              <a:buFont typeface="DM Sans"/>
              <a:buNone/>
            </a:pPr>
            <a:r>
              <a:rPr lang="en"/>
              <a:t>Outline</a:t>
            </a:r>
            <a:endParaRPr/>
          </a:p>
        </p:txBody>
      </p:sp>
      <p:sp>
        <p:nvSpPr>
          <p:cNvPr id="584" name="Google Shape;584;p47"/>
          <p:cNvSpPr txBox="1"/>
          <p:nvPr>
            <p:ph idx="1" type="body"/>
          </p:nvPr>
        </p:nvSpPr>
        <p:spPr>
          <a:xfrm>
            <a:off x="2563814" y="1755775"/>
            <a:ext cx="21031201" cy="5333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28282"/>
              </a:buClr>
              <a:buSzPts val="3100"/>
              <a:buFont typeface="DM Sans"/>
              <a:buNone/>
            </a:pPr>
            <a:r>
              <a:t/>
            </a:r>
            <a:endParaRPr/>
          </a:p>
        </p:txBody>
      </p:sp>
      <p:sp>
        <p:nvSpPr>
          <p:cNvPr id="585" name="Google Shape;585;p47"/>
          <p:cNvSpPr txBox="1"/>
          <p:nvPr>
            <p:ph idx="12" type="sldNum"/>
          </p:nvPr>
        </p:nvSpPr>
        <p:spPr>
          <a:xfrm>
            <a:off x="23212925" y="13031650"/>
            <a:ext cx="84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6" name="Google Shape;586;p47"/>
          <p:cNvSpPr txBox="1"/>
          <p:nvPr>
            <p:ph idx="2" type="body"/>
          </p:nvPr>
        </p:nvSpPr>
        <p:spPr>
          <a:xfrm>
            <a:off x="1016000" y="2903618"/>
            <a:ext cx="22578900" cy="8277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57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</a:pPr>
            <a:r>
              <a:rPr lang="en"/>
              <a:t>Overview of EGI Service Portfolios</a:t>
            </a:r>
            <a:endParaRPr/>
          </a:p>
          <a:p>
            <a:pPr indent="-457200" lvl="1" marL="1066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"/>
              <a:t>For Federation (“internal”)</a:t>
            </a:r>
            <a:endParaRPr/>
          </a:p>
          <a:p>
            <a:pPr indent="-457200" lvl="1" marL="1066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"/>
              <a:t>For Research (“external”)</a:t>
            </a:r>
            <a:endParaRPr/>
          </a:p>
          <a:p>
            <a:pPr indent="-457200" lvl="1" marL="1066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"/>
              <a:t>From the Community</a:t>
            </a:r>
            <a:endParaRPr/>
          </a:p>
          <a:p>
            <a:pPr indent="0" lvl="0" marL="1066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4572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Char char="•"/>
            </a:pPr>
            <a:r>
              <a:rPr lang="en"/>
              <a:t>EGI Service Strategy 2022-2024</a:t>
            </a:r>
            <a:endParaRPr/>
          </a:p>
          <a:p>
            <a:pPr indent="-457200" lvl="1" marL="1066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"/>
              <a:t>5 strategic objectives</a:t>
            </a:r>
            <a:endParaRPr/>
          </a:p>
          <a:p>
            <a:pPr indent="-457200" lvl="1" marL="10668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"/>
              <a:t>Highlights on progress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65"/>
          <p:cNvSpPr txBox="1"/>
          <p:nvPr>
            <p:ph type="title"/>
          </p:nvPr>
        </p:nvSpPr>
        <p:spPr>
          <a:xfrm>
            <a:off x="2564146" y="859196"/>
            <a:ext cx="21031200" cy="923400"/>
          </a:xfrm>
          <a:prstGeom prst="rect">
            <a:avLst/>
          </a:prstGeom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SO4</a:t>
            </a:r>
            <a:r>
              <a:rPr lang="en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 Professional support and consultancy</a:t>
            </a:r>
            <a:endParaRPr>
              <a:solidFill>
                <a:srgbClr val="EF82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893" name="Google Shape;893;p65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Users receive professional consultancy and technical support for their complex digital needs</a:t>
            </a:r>
            <a:endParaRPr/>
          </a:p>
        </p:txBody>
      </p:sp>
      <p:sp>
        <p:nvSpPr>
          <p:cNvPr id="894" name="Google Shape;894;p65"/>
          <p:cNvSpPr txBox="1"/>
          <p:nvPr>
            <p:ph idx="12" type="sldNum"/>
          </p:nvPr>
        </p:nvSpPr>
        <p:spPr>
          <a:xfrm>
            <a:off x="23368000" y="13045350"/>
            <a:ext cx="624600" cy="369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95" name="Google Shape;895;p65"/>
          <p:cNvSpPr txBox="1"/>
          <p:nvPr>
            <p:ph idx="2" type="body"/>
          </p:nvPr>
        </p:nvSpPr>
        <p:spPr>
          <a:xfrm>
            <a:off x="2025367" y="6109742"/>
            <a:ext cx="15240000" cy="7389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results</a:t>
            </a:r>
            <a:endParaRPr/>
          </a:p>
        </p:txBody>
      </p:sp>
      <p:sp>
        <p:nvSpPr>
          <p:cNvPr id="896" name="Google Shape;896;p65"/>
          <p:cNvSpPr txBox="1"/>
          <p:nvPr>
            <p:ph idx="3" type="body"/>
          </p:nvPr>
        </p:nvSpPr>
        <p:spPr>
          <a:xfrm>
            <a:off x="2025366" y="7060439"/>
            <a:ext cx="15240000" cy="1169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-469900" lvl="0" marL="457200" rtl="0" algn="l">
              <a:spcBef>
                <a:spcPts val="0"/>
              </a:spcBef>
              <a:spcAft>
                <a:spcPts val="0"/>
              </a:spcAft>
              <a:buSzPts val="3800"/>
              <a:buChar char="●"/>
            </a:pPr>
            <a:r>
              <a:rPr lang="en" sz="3800"/>
              <a:t>Increase awareness of EGI expert support</a:t>
            </a:r>
            <a:endParaRPr sz="3800"/>
          </a:p>
          <a:p>
            <a:pPr indent="-469900" lvl="0" marL="457200" rtl="0" algn="l">
              <a:spcBef>
                <a:spcPts val="0"/>
              </a:spcBef>
              <a:spcAft>
                <a:spcPts val="0"/>
              </a:spcAft>
              <a:buSzPts val="3800"/>
              <a:buChar char="●"/>
            </a:pPr>
            <a:r>
              <a:rPr lang="en" sz="3800"/>
              <a:t>Wider involvement of EGI participants in technical support</a:t>
            </a:r>
            <a:endParaRPr sz="3800"/>
          </a:p>
        </p:txBody>
      </p:sp>
      <p:sp>
        <p:nvSpPr>
          <p:cNvPr id="897" name="Google Shape;897;p65"/>
          <p:cNvSpPr txBox="1"/>
          <p:nvPr>
            <p:ph idx="4" type="body"/>
          </p:nvPr>
        </p:nvSpPr>
        <p:spPr>
          <a:xfrm>
            <a:off x="2025368" y="9332748"/>
            <a:ext cx="15240000" cy="7389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Areas of work</a:t>
            </a:r>
            <a:endParaRPr/>
          </a:p>
        </p:txBody>
      </p:sp>
      <p:sp>
        <p:nvSpPr>
          <p:cNvPr id="898" name="Google Shape;898;p65"/>
          <p:cNvSpPr txBox="1"/>
          <p:nvPr>
            <p:ph idx="5" type="body"/>
          </p:nvPr>
        </p:nvSpPr>
        <p:spPr>
          <a:xfrm>
            <a:off x="2025375" y="10283450"/>
            <a:ext cx="15740700" cy="2339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-469900" lvl="0" marL="457200" rtl="0" algn="l">
              <a:spcBef>
                <a:spcPts val="0"/>
              </a:spcBef>
              <a:spcAft>
                <a:spcPts val="0"/>
              </a:spcAft>
              <a:buSzPts val="3800"/>
              <a:buChar char="●"/>
            </a:pPr>
            <a:r>
              <a:rPr lang="en" sz="3800"/>
              <a:t>Increase participation of EGI Federation in user community projects </a:t>
            </a:r>
            <a:endParaRPr sz="3800"/>
          </a:p>
          <a:p>
            <a:pPr indent="-469900" lvl="0" marL="457200" rtl="0" algn="l">
              <a:spcBef>
                <a:spcPts val="0"/>
              </a:spcBef>
              <a:spcAft>
                <a:spcPts val="0"/>
              </a:spcAft>
              <a:buSzPts val="3800"/>
              <a:buChar char="●"/>
            </a:pPr>
            <a:r>
              <a:rPr lang="en" sz="3800"/>
              <a:t>Develop a network of experts for consultancy and support</a:t>
            </a:r>
            <a:endParaRPr sz="3800"/>
          </a:p>
          <a:p>
            <a:pPr indent="-469900" lvl="0" marL="457200" rtl="0" algn="l">
              <a:spcBef>
                <a:spcPts val="0"/>
              </a:spcBef>
              <a:spcAft>
                <a:spcPts val="0"/>
              </a:spcAft>
              <a:buSzPts val="3800"/>
              <a:buChar char="●"/>
            </a:pPr>
            <a:r>
              <a:rPr lang="en" sz="3800"/>
              <a:t>Create a sustainable model that is not dependent on projects</a:t>
            </a:r>
            <a:endParaRPr sz="3800"/>
          </a:p>
          <a:p>
            <a:pPr indent="-469900" lvl="0" marL="457200" rtl="0" algn="l">
              <a:spcBef>
                <a:spcPts val="0"/>
              </a:spcBef>
              <a:spcAft>
                <a:spcPts val="0"/>
              </a:spcAft>
              <a:buSzPts val="3800"/>
              <a:buChar char="●"/>
            </a:pPr>
            <a:r>
              <a:rPr lang="en" sz="3800"/>
              <a:t>Improve training resources </a:t>
            </a:r>
            <a:endParaRPr sz="3800"/>
          </a:p>
        </p:txBody>
      </p:sp>
      <p:sp>
        <p:nvSpPr>
          <p:cNvPr id="899" name="Google Shape;899;p65"/>
          <p:cNvSpPr txBox="1"/>
          <p:nvPr>
            <p:ph idx="6" type="body"/>
          </p:nvPr>
        </p:nvSpPr>
        <p:spPr>
          <a:xfrm>
            <a:off x="2025368" y="3065324"/>
            <a:ext cx="15240000" cy="7389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Motivations</a:t>
            </a:r>
            <a:endParaRPr/>
          </a:p>
        </p:txBody>
      </p:sp>
      <p:sp>
        <p:nvSpPr>
          <p:cNvPr id="900" name="Google Shape;900;p65"/>
          <p:cNvSpPr txBox="1"/>
          <p:nvPr>
            <p:ph idx="7" type="body"/>
          </p:nvPr>
        </p:nvSpPr>
        <p:spPr>
          <a:xfrm>
            <a:off x="2025366" y="3901720"/>
            <a:ext cx="15240000" cy="1754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-469900" lvl="0" marL="457200" rtl="0" algn="l">
              <a:spcBef>
                <a:spcPts val="0"/>
              </a:spcBef>
              <a:spcAft>
                <a:spcPts val="0"/>
              </a:spcAft>
              <a:buSzPts val="3800"/>
              <a:buChar char="●"/>
            </a:pPr>
            <a:r>
              <a:rPr lang="en" sz="3800"/>
              <a:t>For users: complexity of computing workflows and the data models requires expert support</a:t>
            </a:r>
            <a:endParaRPr sz="3000">
              <a:solidFill>
                <a:schemeClr val="lt1"/>
              </a:solidFill>
            </a:endParaRPr>
          </a:p>
          <a:p>
            <a:pPr indent="-469900" lvl="0" marL="457200" rtl="0" algn="l">
              <a:spcBef>
                <a:spcPts val="0"/>
              </a:spcBef>
              <a:spcAft>
                <a:spcPts val="0"/>
              </a:spcAft>
              <a:buSzPts val="3800"/>
              <a:buChar char="●"/>
            </a:pPr>
            <a:r>
              <a:rPr lang="en" sz="3800"/>
              <a:t>For EGI: strategic alignment, skills development</a:t>
            </a:r>
            <a:endParaRPr sz="3800"/>
          </a:p>
        </p:txBody>
      </p:sp>
      <p:pic>
        <p:nvPicPr>
          <p:cNvPr id="901" name="Google Shape;901;p65"/>
          <p:cNvPicPr preferRelativeResize="0"/>
          <p:nvPr/>
        </p:nvPicPr>
        <p:blipFill rotWithShape="1">
          <a:blip r:embed="rId3">
            <a:alphaModFix/>
          </a:blip>
          <a:srcRect b="13380" l="8593" r="7323" t="13504"/>
          <a:stretch/>
        </p:blipFill>
        <p:spPr>
          <a:xfrm rot="-5400000">
            <a:off x="16001138" y="4238088"/>
            <a:ext cx="10147699" cy="661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5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66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</a:rPr>
              <a:t>Progress update: Highlights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907" name="Google Shape;907;p66"/>
          <p:cNvSpPr txBox="1"/>
          <p:nvPr>
            <p:ph idx="3" type="body"/>
          </p:nvPr>
        </p:nvSpPr>
        <p:spPr>
          <a:xfrm>
            <a:off x="2688000" y="5255925"/>
            <a:ext cx="6960300" cy="5874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Char char="●"/>
            </a:pPr>
            <a:r>
              <a:rPr lang="en">
                <a:solidFill>
                  <a:schemeClr val="accent5"/>
                </a:solidFill>
              </a:rPr>
              <a:t>Established </a:t>
            </a:r>
            <a:r>
              <a:rPr b="1" lang="en">
                <a:solidFill>
                  <a:schemeClr val="accent5"/>
                </a:solidFill>
              </a:rPr>
              <a:t>shepherd</a:t>
            </a:r>
            <a:r>
              <a:rPr b="1" lang="en">
                <a:solidFill>
                  <a:schemeClr val="accent5"/>
                </a:solidFill>
              </a:rPr>
              <a:t> role </a:t>
            </a:r>
            <a:r>
              <a:rPr lang="en">
                <a:solidFill>
                  <a:schemeClr val="accent5"/>
                </a:solidFill>
              </a:rPr>
              <a:t>with responsibilities to: </a:t>
            </a:r>
            <a:endParaRPr>
              <a:solidFill>
                <a:schemeClr val="accent5"/>
              </a:solidFill>
            </a:endParaRPr>
          </a:p>
          <a:p>
            <a:pPr indent="-509778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28"/>
              <a:buChar char="○"/>
            </a:pPr>
            <a:r>
              <a:rPr b="0" lang="en">
                <a:solidFill>
                  <a:schemeClr val="accent5"/>
                </a:solidFill>
              </a:rPr>
              <a:t>Clarify</a:t>
            </a:r>
            <a:r>
              <a:rPr b="0" lang="en">
                <a:solidFill>
                  <a:schemeClr val="accent5"/>
                </a:solidFill>
              </a:rPr>
              <a:t> requirements </a:t>
            </a:r>
            <a:r>
              <a:rPr b="0" lang="en">
                <a:solidFill>
                  <a:schemeClr val="accent5"/>
                </a:solidFill>
              </a:rPr>
              <a:t>with</a:t>
            </a:r>
            <a:r>
              <a:rPr b="0" lang="en">
                <a:solidFill>
                  <a:schemeClr val="accent5"/>
                </a:solidFill>
              </a:rPr>
              <a:t> PI</a:t>
            </a:r>
            <a:endParaRPr b="0">
              <a:solidFill>
                <a:schemeClr val="accent5"/>
              </a:solidFill>
            </a:endParaRPr>
          </a:p>
          <a:p>
            <a:pPr indent="-509778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28"/>
              <a:buChar char="○"/>
            </a:pPr>
            <a:r>
              <a:rPr b="0" lang="en">
                <a:solidFill>
                  <a:schemeClr val="accent5"/>
                </a:solidFill>
              </a:rPr>
              <a:t>Enable capacity allocation</a:t>
            </a:r>
            <a:endParaRPr b="0">
              <a:solidFill>
                <a:schemeClr val="accent5"/>
              </a:solidFill>
            </a:endParaRPr>
          </a:p>
          <a:p>
            <a:pPr indent="-509778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28"/>
              <a:buChar char="○"/>
            </a:pPr>
            <a:r>
              <a:rPr b="0" lang="en">
                <a:solidFill>
                  <a:schemeClr val="accent5"/>
                </a:solidFill>
              </a:rPr>
              <a:t>Maintain CRM entry</a:t>
            </a:r>
            <a:endParaRPr b="0">
              <a:solidFill>
                <a:schemeClr val="accent5"/>
              </a:solidFill>
            </a:endParaRPr>
          </a:p>
          <a:p>
            <a:pPr indent="-509778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28"/>
              <a:buChar char="○"/>
            </a:pPr>
            <a:r>
              <a:rPr b="0" lang="en">
                <a:solidFill>
                  <a:schemeClr val="accent5"/>
                </a:solidFill>
              </a:rPr>
              <a:t>Monitor progress</a:t>
            </a:r>
            <a:endParaRPr b="0">
              <a:solidFill>
                <a:schemeClr val="accent5"/>
              </a:solidFill>
            </a:endParaRPr>
          </a:p>
          <a:p>
            <a:pPr indent="-509778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28"/>
              <a:buChar char="○"/>
            </a:pPr>
            <a:r>
              <a:rPr b="0" lang="en">
                <a:solidFill>
                  <a:schemeClr val="accent5"/>
                </a:solidFill>
              </a:rPr>
              <a:t>Write case study with PI</a:t>
            </a:r>
            <a:endParaRPr b="0">
              <a:solidFill>
                <a:schemeClr val="accent5"/>
              </a:solidFill>
            </a:endParaRPr>
          </a:p>
          <a:p>
            <a:pPr indent="-509778" lvl="1" marL="91440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428"/>
              <a:buChar char="○"/>
            </a:pPr>
            <a:r>
              <a:rPr b="0" lang="en">
                <a:solidFill>
                  <a:schemeClr val="accent5"/>
                </a:solidFill>
              </a:rPr>
              <a:t>…</a:t>
            </a:r>
            <a:endParaRPr b="0">
              <a:solidFill>
                <a:schemeClr val="accent5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chemeClr val="accent5"/>
                </a:solidFill>
              </a:rPr>
              <a:t>(see </a:t>
            </a:r>
            <a:r>
              <a:rPr lang="en" sz="3600" u="sng">
                <a:solidFill>
                  <a:schemeClr val="hlink"/>
                </a:solidFill>
                <a:hlinkClick r:id="rId3"/>
              </a:rPr>
              <a:t>Sheperd Handbook</a:t>
            </a:r>
            <a:r>
              <a:rPr lang="en" sz="3600">
                <a:solidFill>
                  <a:schemeClr val="accent5"/>
                </a:solidFill>
              </a:rPr>
              <a:t>)</a:t>
            </a:r>
            <a:endParaRPr b="0">
              <a:solidFill>
                <a:schemeClr val="accent5"/>
              </a:solidFill>
            </a:endParaRPr>
          </a:p>
        </p:txBody>
      </p:sp>
      <p:sp>
        <p:nvSpPr>
          <p:cNvPr id="908" name="Google Shape;908;p66"/>
          <p:cNvSpPr txBox="1"/>
          <p:nvPr>
            <p:ph idx="12" type="sldNum"/>
          </p:nvPr>
        </p:nvSpPr>
        <p:spPr>
          <a:xfrm>
            <a:off x="23212925" y="13031650"/>
            <a:ext cx="842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09" name="Google Shape;909;p66"/>
          <p:cNvSpPr txBox="1"/>
          <p:nvPr>
            <p:ph idx="9" type="body"/>
          </p:nvPr>
        </p:nvSpPr>
        <p:spPr>
          <a:xfrm>
            <a:off x="14079775" y="5194278"/>
            <a:ext cx="6350100" cy="4309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-4318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Char char="●"/>
            </a:pPr>
            <a:r>
              <a:rPr lang="en">
                <a:solidFill>
                  <a:schemeClr val="accent5"/>
                </a:solidFill>
              </a:rPr>
              <a:t>Launched the EGI DIH to support companies in the adoption/ test/ validation of advanced computing technologies to become more competitive</a:t>
            </a:r>
            <a:endParaRPr/>
          </a:p>
        </p:txBody>
      </p:sp>
      <p:sp>
        <p:nvSpPr>
          <p:cNvPr id="910" name="Google Shape;910;p66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2"/>
                </a:solidFill>
              </a:rPr>
              <a:t>SO4</a:t>
            </a:r>
            <a:r>
              <a:rPr lang="en">
                <a:solidFill>
                  <a:schemeClr val="accent1"/>
                </a:solidFill>
              </a:rPr>
              <a:t> Professional support and consultancy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911" name="Google Shape;911;p66"/>
          <p:cNvPicPr preferRelativeResize="0"/>
          <p:nvPr>
            <p:ph idx="6" type="pic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56876" y="2876050"/>
            <a:ext cx="3612324" cy="2031901"/>
          </a:xfrm>
          <a:prstGeom prst="rect">
            <a:avLst/>
          </a:prstGeom>
        </p:spPr>
      </p:pic>
      <p:pic>
        <p:nvPicPr>
          <p:cNvPr id="912" name="Google Shape;912;p66"/>
          <p:cNvPicPr preferRelativeResize="0"/>
          <p:nvPr/>
        </p:nvPicPr>
        <p:blipFill rotWithShape="1">
          <a:blip r:embed="rId5">
            <a:alphaModFix/>
          </a:blip>
          <a:srcRect b="17823" l="0" r="0" t="0"/>
          <a:stretch/>
        </p:blipFill>
        <p:spPr>
          <a:xfrm>
            <a:off x="15027675" y="2075125"/>
            <a:ext cx="5168870" cy="2830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13" name="Google Shape;913;p6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30625" y="9718003"/>
            <a:ext cx="6248400" cy="314325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7" name="Shape 9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8" name="Google Shape;918;p67"/>
          <p:cNvSpPr txBox="1"/>
          <p:nvPr>
            <p:ph type="title"/>
          </p:nvPr>
        </p:nvSpPr>
        <p:spPr>
          <a:xfrm>
            <a:off x="2564146" y="859196"/>
            <a:ext cx="21031200" cy="754200"/>
          </a:xfrm>
          <a:prstGeom prst="rect">
            <a:avLst/>
          </a:prstGeom>
        </p:spPr>
        <p:txBody>
          <a:bodyPr anchorCtr="0" anchor="ctr" bIns="45700" lIns="45700" spcFirstLastPara="1" rIns="45700" wrap="square" tIns="4570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>
                <a:solidFill>
                  <a:srgbClr val="EF8200"/>
                </a:solidFill>
                <a:latin typeface="DM Sans"/>
                <a:ea typeface="DM Sans"/>
                <a:cs typeface="DM Sans"/>
                <a:sym typeface="DM Sans"/>
              </a:rPr>
              <a:t>SO5</a:t>
            </a:r>
            <a:r>
              <a:rPr lang="en" sz="4300">
                <a:solidFill>
                  <a:srgbClr val="005FAA"/>
                </a:solidFill>
                <a:latin typeface="DM Sans"/>
                <a:ea typeface="DM Sans"/>
                <a:cs typeface="DM Sans"/>
                <a:sym typeface="DM Sans"/>
              </a:rPr>
              <a:t> Investigation of a trusted compute platform for sensitive data processing</a:t>
            </a:r>
            <a:endParaRPr sz="4300">
              <a:solidFill>
                <a:srgbClr val="EF8200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919" name="Google Shape;919;p67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Investigate the cross-border demand for sensitive data processing services, existing solutions, EGI federation data centre capabilities</a:t>
            </a:r>
            <a:endParaRPr/>
          </a:p>
        </p:txBody>
      </p:sp>
      <p:sp>
        <p:nvSpPr>
          <p:cNvPr id="920" name="Google Shape;920;p67"/>
          <p:cNvSpPr txBox="1"/>
          <p:nvPr>
            <p:ph idx="12" type="sldNum"/>
          </p:nvPr>
        </p:nvSpPr>
        <p:spPr>
          <a:xfrm>
            <a:off x="23368000" y="13045350"/>
            <a:ext cx="624600" cy="3693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21" name="Google Shape;921;p67"/>
          <p:cNvSpPr txBox="1"/>
          <p:nvPr>
            <p:ph idx="2" type="body"/>
          </p:nvPr>
        </p:nvSpPr>
        <p:spPr>
          <a:xfrm>
            <a:off x="2025367" y="6109742"/>
            <a:ext cx="15240000" cy="7389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results</a:t>
            </a:r>
            <a:endParaRPr/>
          </a:p>
        </p:txBody>
      </p:sp>
      <p:sp>
        <p:nvSpPr>
          <p:cNvPr id="922" name="Google Shape;922;p67"/>
          <p:cNvSpPr txBox="1"/>
          <p:nvPr>
            <p:ph idx="3" type="body"/>
          </p:nvPr>
        </p:nvSpPr>
        <p:spPr>
          <a:xfrm>
            <a:off x="2025366" y="7060439"/>
            <a:ext cx="15240000" cy="1754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-469900" lvl="0" marL="457200" rtl="0" algn="l">
              <a:spcBef>
                <a:spcPts val="0"/>
              </a:spcBef>
              <a:spcAft>
                <a:spcPts val="0"/>
              </a:spcAft>
              <a:buSzPts val="3800"/>
              <a:buChar char="●"/>
            </a:pPr>
            <a:r>
              <a:rPr lang="en" sz="3800"/>
              <a:t>Awareness of cross-border sensitive data management reqs </a:t>
            </a:r>
            <a:endParaRPr sz="3800"/>
          </a:p>
          <a:p>
            <a:pPr indent="-469900" lvl="0" marL="457200" rtl="0" algn="l">
              <a:spcBef>
                <a:spcPts val="0"/>
              </a:spcBef>
              <a:spcAft>
                <a:spcPts val="0"/>
              </a:spcAft>
              <a:buSzPts val="3800"/>
              <a:buChar char="●"/>
            </a:pPr>
            <a:r>
              <a:rPr lang="en" sz="3800"/>
              <a:t>Awareness of distributed sensitive data management solutions and capabilities of EGI data centres </a:t>
            </a:r>
            <a:endParaRPr sz="3800"/>
          </a:p>
        </p:txBody>
      </p:sp>
      <p:sp>
        <p:nvSpPr>
          <p:cNvPr id="923" name="Google Shape;923;p67"/>
          <p:cNvSpPr txBox="1"/>
          <p:nvPr>
            <p:ph idx="4" type="body"/>
          </p:nvPr>
        </p:nvSpPr>
        <p:spPr>
          <a:xfrm>
            <a:off x="2025368" y="9332748"/>
            <a:ext cx="15240000" cy="7389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Areas of work</a:t>
            </a:r>
            <a:endParaRPr/>
          </a:p>
        </p:txBody>
      </p:sp>
      <p:sp>
        <p:nvSpPr>
          <p:cNvPr id="924" name="Google Shape;924;p67"/>
          <p:cNvSpPr txBox="1"/>
          <p:nvPr>
            <p:ph idx="5" type="body"/>
          </p:nvPr>
        </p:nvSpPr>
        <p:spPr>
          <a:xfrm>
            <a:off x="2025367" y="10283444"/>
            <a:ext cx="15240000" cy="2924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-469900" lvl="0" marL="457200" rtl="0" algn="l">
              <a:spcBef>
                <a:spcPts val="0"/>
              </a:spcBef>
              <a:spcAft>
                <a:spcPts val="0"/>
              </a:spcAft>
              <a:buSzPts val="3800"/>
              <a:buChar char="●"/>
            </a:pPr>
            <a:r>
              <a:rPr lang="en" sz="3800"/>
              <a:t>Scouting of production ready solutions for cross-border sensitive data processing </a:t>
            </a:r>
            <a:endParaRPr sz="3800"/>
          </a:p>
          <a:p>
            <a:pPr indent="-469900" lvl="0" marL="457200" rtl="0" algn="l">
              <a:spcBef>
                <a:spcPts val="0"/>
              </a:spcBef>
              <a:spcAft>
                <a:spcPts val="0"/>
              </a:spcAft>
              <a:buSzPts val="3800"/>
              <a:buChar char="●"/>
            </a:pPr>
            <a:r>
              <a:rPr lang="en" sz="3800"/>
              <a:t>Exploration of approaches such as secure VMs for data transfer </a:t>
            </a:r>
            <a:endParaRPr sz="3800"/>
          </a:p>
          <a:p>
            <a:pPr indent="-469900" lvl="0" marL="457200" rtl="0" algn="l">
              <a:spcBef>
                <a:spcPts val="0"/>
              </a:spcBef>
              <a:spcAft>
                <a:spcPts val="0"/>
              </a:spcAft>
              <a:buSzPts val="3800"/>
              <a:buChar char="●"/>
            </a:pPr>
            <a:r>
              <a:rPr lang="en" sz="3800"/>
              <a:t>Collaborations with support activities to the health and social science communities</a:t>
            </a:r>
            <a:endParaRPr sz="3800"/>
          </a:p>
        </p:txBody>
      </p:sp>
      <p:sp>
        <p:nvSpPr>
          <p:cNvPr id="925" name="Google Shape;925;p67"/>
          <p:cNvSpPr txBox="1"/>
          <p:nvPr>
            <p:ph idx="6" type="body"/>
          </p:nvPr>
        </p:nvSpPr>
        <p:spPr>
          <a:xfrm>
            <a:off x="2025368" y="3065324"/>
            <a:ext cx="15240000" cy="738900"/>
          </a:xfrm>
          <a:prstGeom prst="rect">
            <a:avLst/>
          </a:prstGeom>
        </p:spPr>
        <p:txBody>
          <a:bodyPr anchorCtr="0" anchor="b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Motivations</a:t>
            </a:r>
            <a:endParaRPr/>
          </a:p>
        </p:txBody>
      </p:sp>
      <p:sp>
        <p:nvSpPr>
          <p:cNvPr id="926" name="Google Shape;926;p67"/>
          <p:cNvSpPr txBox="1"/>
          <p:nvPr>
            <p:ph idx="7" type="body"/>
          </p:nvPr>
        </p:nvSpPr>
        <p:spPr>
          <a:xfrm>
            <a:off x="2025375" y="3901725"/>
            <a:ext cx="14868000" cy="17547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-469900" lvl="0" marL="457200" rtl="0" algn="l">
              <a:spcBef>
                <a:spcPts val="0"/>
              </a:spcBef>
              <a:spcAft>
                <a:spcPts val="0"/>
              </a:spcAft>
              <a:buSzPts val="3800"/>
              <a:buChar char="●"/>
            </a:pPr>
            <a:r>
              <a:rPr lang="en" sz="3800"/>
              <a:t>For users: growing need for secure processing of sensitive data vs access to shared infrastructures</a:t>
            </a:r>
            <a:endParaRPr sz="3000">
              <a:solidFill>
                <a:schemeClr val="lt1"/>
              </a:solidFill>
            </a:endParaRPr>
          </a:p>
          <a:p>
            <a:pPr indent="-469900" lvl="0" marL="457200" rtl="0" algn="l">
              <a:spcBef>
                <a:spcPts val="0"/>
              </a:spcBef>
              <a:spcAft>
                <a:spcPts val="0"/>
              </a:spcAft>
              <a:buSzPts val="3800"/>
              <a:buChar char="●"/>
            </a:pPr>
            <a:r>
              <a:rPr lang="en" sz="3800"/>
              <a:t>For EGI: strategic alignment</a:t>
            </a:r>
            <a:endParaRPr sz="3800"/>
          </a:p>
        </p:txBody>
      </p:sp>
      <p:pic>
        <p:nvPicPr>
          <p:cNvPr id="927" name="Google Shape;927;p67"/>
          <p:cNvPicPr preferRelativeResize="0"/>
          <p:nvPr/>
        </p:nvPicPr>
        <p:blipFill rotWithShape="1">
          <a:blip r:embed="rId3">
            <a:alphaModFix/>
          </a:blip>
          <a:srcRect b="6607" l="4410" r="51611" t="6564"/>
          <a:stretch/>
        </p:blipFill>
        <p:spPr>
          <a:xfrm>
            <a:off x="17170575" y="2289175"/>
            <a:ext cx="7150200" cy="10588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p68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</a:rPr>
              <a:t>Progress update: Highlights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933" name="Google Shape;933;p68"/>
          <p:cNvSpPr txBox="1"/>
          <p:nvPr>
            <p:ph idx="2" type="body"/>
          </p:nvPr>
        </p:nvSpPr>
        <p:spPr>
          <a:xfrm>
            <a:off x="1764786" y="4968169"/>
            <a:ext cx="6350100" cy="738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4" name="Google Shape;934;p68"/>
          <p:cNvSpPr txBox="1"/>
          <p:nvPr>
            <p:ph idx="3" type="body"/>
          </p:nvPr>
        </p:nvSpPr>
        <p:spPr>
          <a:xfrm>
            <a:off x="1764786" y="6094603"/>
            <a:ext cx="6350100" cy="6156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Char char="●"/>
            </a:pPr>
            <a:r>
              <a:rPr lang="en">
                <a:solidFill>
                  <a:schemeClr val="accent5"/>
                </a:solidFill>
              </a:rPr>
              <a:t>Main goal: define a Strategic Agenda for the European Health Research and Innovation Cloud</a:t>
            </a:r>
            <a:endParaRPr>
              <a:solidFill>
                <a:schemeClr val="accent5"/>
              </a:solidFill>
            </a:endParaRPr>
          </a:p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Char char="●"/>
            </a:pPr>
            <a:r>
              <a:rPr lang="en">
                <a:solidFill>
                  <a:schemeClr val="accent5"/>
                </a:solidFill>
              </a:rPr>
              <a:t>EGI contributed to a landscape of European computational infrastructures for a health data space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935" name="Google Shape;935;p68"/>
          <p:cNvSpPr txBox="1"/>
          <p:nvPr>
            <p:ph idx="4" type="body"/>
          </p:nvPr>
        </p:nvSpPr>
        <p:spPr>
          <a:xfrm>
            <a:off x="10386475" y="5098894"/>
            <a:ext cx="6350100" cy="7389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6" name="Google Shape;936;p68"/>
          <p:cNvSpPr txBox="1"/>
          <p:nvPr>
            <p:ph idx="12" type="sldNum"/>
          </p:nvPr>
        </p:nvSpPr>
        <p:spPr>
          <a:xfrm>
            <a:off x="23212925" y="13031650"/>
            <a:ext cx="842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37" name="Google Shape;937;p68"/>
          <p:cNvSpPr txBox="1"/>
          <p:nvPr>
            <p:ph idx="9" type="body"/>
          </p:nvPr>
        </p:nvSpPr>
        <p:spPr>
          <a:xfrm>
            <a:off x="10362825" y="6225328"/>
            <a:ext cx="6350100" cy="6772800"/>
          </a:xfrm>
          <a:prstGeom prst="rect">
            <a:avLst/>
          </a:prstGeom>
        </p:spPr>
        <p:txBody>
          <a:bodyPr anchorCtr="0" anchor="t" bIns="0" lIns="0" spcFirstLastPara="1" rIns="0" wrap="square" tIns="0">
            <a:spAutoFit/>
          </a:bodyPr>
          <a:lstStyle/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SzPts val="4000"/>
              <a:buChar char="●"/>
            </a:pPr>
            <a:r>
              <a:rPr lang="en">
                <a:solidFill>
                  <a:schemeClr val="accent5"/>
                </a:solidFill>
              </a:rPr>
              <a:t>Architecture for the health data management and processing has created with project partners</a:t>
            </a:r>
            <a:endParaRPr>
              <a:solidFill>
                <a:schemeClr val="accent5"/>
              </a:solidFill>
            </a:endParaRPr>
          </a:p>
          <a:p>
            <a:pPr indent="-482600" lvl="0" marL="457200" rtl="0" algn="l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4000"/>
              <a:buChar char="●"/>
            </a:pPr>
            <a:r>
              <a:rPr lang="en">
                <a:solidFill>
                  <a:schemeClr val="accent5"/>
                </a:solidFill>
              </a:rPr>
              <a:t>Trusted platform for the project applications and workflows based on the EGI services (e.g. Check-In, Cloud Compute, DataHub)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938" name="Google Shape;938;p68"/>
          <p:cNvSpPr txBox="1"/>
          <p:nvPr>
            <p:ph type="title"/>
          </p:nvPr>
        </p:nvSpPr>
        <p:spPr>
          <a:xfrm>
            <a:off x="2564146" y="790816"/>
            <a:ext cx="21971100" cy="6618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300">
                <a:solidFill>
                  <a:schemeClr val="accent2"/>
                </a:solidFill>
              </a:rPr>
              <a:t>SO5</a:t>
            </a:r>
            <a:r>
              <a:rPr lang="en" sz="4300">
                <a:solidFill>
                  <a:schemeClr val="accent1"/>
                </a:solidFill>
              </a:rPr>
              <a:t> Investigation of a trusted compute platform for sensitive data processing</a:t>
            </a:r>
            <a:endParaRPr>
              <a:solidFill>
                <a:schemeClr val="accent2"/>
              </a:solidFill>
            </a:endParaRPr>
          </a:p>
        </p:txBody>
      </p:sp>
      <p:pic>
        <p:nvPicPr>
          <p:cNvPr id="939" name="Google Shape;939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40100" y="2592326"/>
            <a:ext cx="3503600" cy="218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40" name="Google Shape;940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907500" y="2592313"/>
            <a:ext cx="2863058" cy="2182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941" name="Google Shape;941;p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008186" y="4774575"/>
            <a:ext cx="3905250" cy="58674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5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p69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7" name="Google Shape;947;p69"/>
          <p:cNvSpPr txBox="1"/>
          <p:nvPr>
            <p:ph idx="12" type="sldNum"/>
          </p:nvPr>
        </p:nvSpPr>
        <p:spPr>
          <a:xfrm>
            <a:off x="23212925" y="13031650"/>
            <a:ext cx="842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48" name="Google Shape;948;p69"/>
          <p:cNvSpPr txBox="1"/>
          <p:nvPr>
            <p:ph idx="2" type="body"/>
          </p:nvPr>
        </p:nvSpPr>
        <p:spPr>
          <a:xfrm>
            <a:off x="1016000" y="2903618"/>
            <a:ext cx="22578900" cy="827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100"/>
          </a:p>
          <a:p>
            <a:pPr indent="-476250" lvl="0" marL="457200" rtl="0" algn="l">
              <a:spcBef>
                <a:spcPts val="0"/>
              </a:spcBef>
              <a:spcAft>
                <a:spcPts val="0"/>
              </a:spcAft>
              <a:buSzPts val="3900"/>
              <a:buChar char="•"/>
            </a:pPr>
            <a:r>
              <a:rPr lang="en" sz="5100"/>
              <a:t>EGI Service Portfolios</a:t>
            </a:r>
            <a:endParaRPr sz="5100"/>
          </a:p>
          <a:p>
            <a:pPr indent="-482600" lvl="1" marL="914400" rtl="0" algn="l">
              <a:spcBef>
                <a:spcPts val="0"/>
              </a:spcBef>
              <a:spcAft>
                <a:spcPts val="0"/>
              </a:spcAft>
              <a:buSzPts val="4000"/>
              <a:buChar char="•"/>
            </a:pPr>
            <a:r>
              <a:rPr b="0" lang="en" sz="4000"/>
              <a:t>Many i</a:t>
            </a:r>
            <a:r>
              <a:rPr b="0" lang="en" sz="4000"/>
              <a:t>nnovations in the existing service portfolios</a:t>
            </a:r>
            <a:endParaRPr b="0" sz="4000"/>
          </a:p>
          <a:p>
            <a:pPr indent="-482600" lvl="1" marL="914400" rtl="0" algn="l">
              <a:spcBef>
                <a:spcPts val="0"/>
              </a:spcBef>
              <a:spcAft>
                <a:spcPts val="0"/>
              </a:spcAft>
              <a:buSzPts val="4000"/>
              <a:buChar char="•"/>
            </a:pPr>
            <a:r>
              <a:rPr b="0" lang="en" sz="4000"/>
              <a:t>Adding the “Community” layer</a:t>
            </a:r>
            <a:endParaRPr b="0" sz="40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5100"/>
          </a:p>
          <a:p>
            <a:pPr indent="-476250" lvl="0" marL="457200" rtl="0" algn="l">
              <a:spcBef>
                <a:spcPts val="0"/>
              </a:spcBef>
              <a:spcAft>
                <a:spcPts val="0"/>
              </a:spcAft>
              <a:buSzPts val="3900"/>
              <a:buChar char="•"/>
            </a:pPr>
            <a:r>
              <a:rPr lang="en" sz="5100"/>
              <a:t>Major shifts</a:t>
            </a:r>
            <a:endParaRPr sz="5100"/>
          </a:p>
          <a:p>
            <a:pPr indent="-482600" lvl="1" marL="914400" rtl="0" algn="l">
              <a:spcBef>
                <a:spcPts val="0"/>
              </a:spcBef>
              <a:spcAft>
                <a:spcPts val="0"/>
              </a:spcAft>
              <a:buSzPts val="4000"/>
              <a:buChar char="•"/>
            </a:pPr>
            <a:r>
              <a:rPr b="0" lang="en" sz="4000"/>
              <a:t>5 top-objectives identified in the 3-year service strategy</a:t>
            </a:r>
            <a:endParaRPr b="0" sz="4000"/>
          </a:p>
          <a:p>
            <a:pPr indent="-482600" lvl="1" marL="914400" rtl="0" algn="l">
              <a:spcBef>
                <a:spcPts val="0"/>
              </a:spcBef>
              <a:spcAft>
                <a:spcPts val="0"/>
              </a:spcAft>
              <a:buSzPts val="4000"/>
              <a:buChar char="•"/>
            </a:pPr>
            <a:r>
              <a:rPr b="0" lang="en" sz="4000"/>
              <a:t>Implementation </a:t>
            </a:r>
            <a:r>
              <a:rPr b="0" lang="en" sz="4000"/>
              <a:t>supported</a:t>
            </a:r>
            <a:r>
              <a:rPr b="0" lang="en" sz="4000"/>
              <a:t> by current and future projects</a:t>
            </a:r>
            <a:endParaRPr sz="4000"/>
          </a:p>
        </p:txBody>
      </p:sp>
      <p:sp>
        <p:nvSpPr>
          <p:cNvPr id="949" name="Google Shape;949;p69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Summary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3" name="Shape 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4" name="Google Shape;954;p70"/>
          <p:cNvSpPr txBox="1"/>
          <p:nvPr>
            <p:ph idx="1" type="body"/>
          </p:nvPr>
        </p:nvSpPr>
        <p:spPr>
          <a:xfrm>
            <a:off x="2438050" y="5092234"/>
            <a:ext cx="12318900" cy="1231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000"/>
              <a:buFont typeface="DM Sans"/>
              <a:buNone/>
            </a:pPr>
            <a:r>
              <a:rPr lang="en"/>
              <a:t>Thank you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0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p48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EGI Service Portfolios</a:t>
            </a:r>
            <a:endParaRPr/>
          </a:p>
        </p:txBody>
      </p:sp>
      <p:sp>
        <p:nvSpPr>
          <p:cNvPr id="592" name="Google Shape;592;p48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p48"/>
          <p:cNvSpPr txBox="1"/>
          <p:nvPr>
            <p:ph idx="12" type="sldNum"/>
          </p:nvPr>
        </p:nvSpPr>
        <p:spPr>
          <a:xfrm>
            <a:off x="23212925" y="13031650"/>
            <a:ext cx="842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94" name="Google Shape;594;p48"/>
          <p:cNvSpPr/>
          <p:nvPr/>
        </p:nvSpPr>
        <p:spPr>
          <a:xfrm>
            <a:off x="1626145" y="3012865"/>
            <a:ext cx="8589707" cy="8588107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5" name="Google Shape;595;p48"/>
          <p:cNvSpPr txBox="1"/>
          <p:nvPr/>
        </p:nvSpPr>
        <p:spPr>
          <a:xfrm>
            <a:off x="3816572" y="3651673"/>
            <a:ext cx="4208053" cy="1501619"/>
          </a:xfrm>
          <a:prstGeom prst="rect">
            <a:avLst/>
          </a:prstGeom>
          <a:noFill/>
          <a:ln>
            <a:noFill/>
          </a:ln>
        </p:spPr>
        <p:txBody>
          <a:bodyPr anchorCtr="0" anchor="ctr" bIns="243800" lIns="243800" spcFirstLastPara="1" rIns="243800" wrap="square" tIns="2438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From </a:t>
            </a:r>
            <a:br>
              <a:rPr b="1" lang="en" sz="3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1" lang="en" sz="3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EGI </a:t>
            </a:r>
            <a:r>
              <a:rPr b="1" lang="en" sz="3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rPr>
              <a:t>Community</a:t>
            </a:r>
            <a:endParaRPr b="1" sz="3800">
              <a:solidFill>
                <a:srgbClr val="FFFFFF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596" name="Google Shape;596;p48"/>
          <p:cNvGrpSpPr/>
          <p:nvPr/>
        </p:nvGrpSpPr>
        <p:grpSpPr>
          <a:xfrm>
            <a:off x="2799989" y="5359807"/>
            <a:ext cx="6241678" cy="6241678"/>
            <a:chOff x="3401686" y="1841492"/>
            <a:chExt cx="2340600" cy="2340600"/>
          </a:xfrm>
        </p:grpSpPr>
        <p:sp>
          <p:nvSpPr>
            <p:cNvPr id="597" name="Google Shape;597;p48"/>
            <p:cNvSpPr/>
            <p:nvPr/>
          </p:nvSpPr>
          <p:spPr>
            <a:xfrm>
              <a:off x="3401686" y="1841492"/>
              <a:ext cx="2340600" cy="2340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48"/>
            <p:cNvSpPr txBox="1"/>
            <p:nvPr/>
          </p:nvSpPr>
          <p:spPr>
            <a:xfrm>
              <a:off x="3833274" y="2126800"/>
              <a:ext cx="1477200" cy="534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3800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EGI for Research</a:t>
              </a:r>
              <a:endParaRPr b="1" sz="3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grpSp>
        <p:nvGrpSpPr>
          <p:cNvPr id="599" name="Google Shape;599;p48"/>
          <p:cNvGrpSpPr/>
          <p:nvPr/>
        </p:nvGrpSpPr>
        <p:grpSpPr>
          <a:xfrm>
            <a:off x="3951827" y="7662297"/>
            <a:ext cx="3938449" cy="3939249"/>
            <a:chOff x="3833620" y="2704915"/>
            <a:chExt cx="1476900" cy="1477200"/>
          </a:xfrm>
        </p:grpSpPr>
        <p:sp>
          <p:nvSpPr>
            <p:cNvPr id="600" name="Google Shape;600;p48"/>
            <p:cNvSpPr/>
            <p:nvPr/>
          </p:nvSpPr>
          <p:spPr>
            <a:xfrm>
              <a:off x="3833620" y="2704915"/>
              <a:ext cx="1476900" cy="14772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48"/>
            <p:cNvSpPr txBox="1"/>
            <p:nvPr/>
          </p:nvSpPr>
          <p:spPr>
            <a:xfrm>
              <a:off x="3957047" y="3143188"/>
              <a:ext cx="1230000" cy="6492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3800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EGI f</a:t>
              </a:r>
              <a:r>
                <a:rPr b="1" lang="en" sz="3800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or Federation</a:t>
              </a:r>
              <a:endParaRPr b="1" sz="38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602" name="Google Shape;602;p48"/>
          <p:cNvSpPr/>
          <p:nvPr/>
        </p:nvSpPr>
        <p:spPr>
          <a:xfrm rot="10800000">
            <a:off x="11437250" y="6407825"/>
            <a:ext cx="11544600" cy="1798200"/>
          </a:xfrm>
          <a:prstGeom prst="homePlate">
            <a:avLst>
              <a:gd fmla="val 50000" name="adj"/>
            </a:avLst>
          </a:prstGeom>
          <a:solidFill>
            <a:schemeClr val="accen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3" name="Google Shape;603;p48"/>
          <p:cNvSpPr/>
          <p:nvPr/>
        </p:nvSpPr>
        <p:spPr>
          <a:xfrm rot="10800000">
            <a:off x="11437250" y="9366250"/>
            <a:ext cx="11544600" cy="1798200"/>
          </a:xfrm>
          <a:prstGeom prst="homePlate">
            <a:avLst>
              <a:gd fmla="val 50000" name="adj"/>
            </a:avLst>
          </a:prstGeom>
          <a:solidFill>
            <a:schemeClr val="accen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4" name="Google Shape;604;p48"/>
          <p:cNvSpPr txBox="1"/>
          <p:nvPr/>
        </p:nvSpPr>
        <p:spPr>
          <a:xfrm>
            <a:off x="12865400" y="9937450"/>
            <a:ext cx="9782400" cy="65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Services needed to enable the EGI federation</a:t>
            </a:r>
            <a:endParaRPr b="1" sz="1700">
              <a:solidFill>
                <a:schemeClr val="lt1"/>
              </a:solidFill>
            </a:endParaRPr>
          </a:p>
        </p:txBody>
      </p:sp>
      <p:sp>
        <p:nvSpPr>
          <p:cNvPr id="605" name="Google Shape;605;p48"/>
          <p:cNvSpPr/>
          <p:nvPr/>
        </p:nvSpPr>
        <p:spPr>
          <a:xfrm rot="10800000">
            <a:off x="11437250" y="3449388"/>
            <a:ext cx="11544600" cy="1798200"/>
          </a:xfrm>
          <a:prstGeom prst="homePlate">
            <a:avLst>
              <a:gd fmla="val 50000" name="adj"/>
            </a:avLst>
          </a:prstGeom>
          <a:solidFill>
            <a:schemeClr val="dk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6" name="Google Shape;606;p48"/>
          <p:cNvSpPr txBox="1"/>
          <p:nvPr/>
        </p:nvSpPr>
        <p:spPr>
          <a:xfrm>
            <a:off x="12865400" y="6743525"/>
            <a:ext cx="9602700" cy="11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Services for research and innovation </a:t>
            </a:r>
            <a:br>
              <a:rPr b="1" lang="en" sz="3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1" lang="en" sz="3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From the EGI Federation (EGI-branded)</a:t>
            </a:r>
            <a:endParaRPr b="1" sz="34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07" name="Google Shape;607;p48"/>
          <p:cNvSpPr txBox="1"/>
          <p:nvPr/>
        </p:nvSpPr>
        <p:spPr>
          <a:xfrm>
            <a:off x="12865400" y="3785100"/>
            <a:ext cx="9602700" cy="112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b="1" lang="en" sz="3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Services for research and innovation </a:t>
            </a:r>
            <a:br>
              <a:rPr b="1" lang="en" sz="3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</a:br>
            <a:r>
              <a:rPr b="1" lang="en" sz="3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From the EGI Community (own brand)</a:t>
            </a:r>
            <a:endParaRPr b="1" sz="34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p49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EGI Services for Federation</a:t>
            </a:r>
            <a:endParaRPr/>
          </a:p>
        </p:txBody>
      </p:sp>
      <p:sp>
        <p:nvSpPr>
          <p:cNvPr id="613" name="Google Shape;613;p49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Services needed to enable the federation</a:t>
            </a:r>
            <a:endParaRPr/>
          </a:p>
        </p:txBody>
      </p:sp>
      <p:sp>
        <p:nvSpPr>
          <p:cNvPr id="614" name="Google Shape;614;p49"/>
          <p:cNvSpPr txBox="1"/>
          <p:nvPr>
            <p:ph idx="12" type="sldNum"/>
          </p:nvPr>
        </p:nvSpPr>
        <p:spPr>
          <a:xfrm>
            <a:off x="23212925" y="13031650"/>
            <a:ext cx="842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15" name="Google Shape;615;p49"/>
          <p:cNvSpPr/>
          <p:nvPr/>
        </p:nvSpPr>
        <p:spPr>
          <a:xfrm rot="-3321259">
            <a:off x="17967547" y="5390612"/>
            <a:ext cx="2659103" cy="2631289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21875" lIns="243800" spcFirstLastPara="1" rIns="243800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16" name="Google Shape;616;p49"/>
          <p:cNvGrpSpPr/>
          <p:nvPr/>
        </p:nvGrpSpPr>
        <p:grpSpPr>
          <a:xfrm>
            <a:off x="18541050" y="4585109"/>
            <a:ext cx="5842947" cy="6683110"/>
            <a:chOff x="4184863" y="1520198"/>
            <a:chExt cx="2958454" cy="3298347"/>
          </a:xfrm>
        </p:grpSpPr>
        <p:sp>
          <p:nvSpPr>
            <p:cNvPr id="617" name="Google Shape;617;p49"/>
            <p:cNvSpPr/>
            <p:nvPr/>
          </p:nvSpPr>
          <p:spPr>
            <a:xfrm rot="-3280088">
              <a:off x="4136321" y="2563569"/>
              <a:ext cx="3184127" cy="1211606"/>
            </a:xfrm>
            <a:custGeom>
              <a:rect b="b" l="l" r="r" t="t"/>
              <a:pathLst>
                <a:path extrusionOk="0" h="187" w="492">
                  <a:moveTo>
                    <a:pt x="457" y="0"/>
                  </a:moveTo>
                  <a:cubicBezTo>
                    <a:pt x="416" y="91"/>
                    <a:pt x="325" y="155"/>
                    <a:pt x="218" y="155"/>
                  </a:cubicBezTo>
                  <a:cubicBezTo>
                    <a:pt x="137" y="155"/>
                    <a:pt x="64" y="118"/>
                    <a:pt x="17" y="60"/>
                  </a:cubicBezTo>
                  <a:cubicBezTo>
                    <a:pt x="11" y="70"/>
                    <a:pt x="5" y="80"/>
                    <a:pt x="0" y="90"/>
                  </a:cubicBezTo>
                  <a:cubicBezTo>
                    <a:pt x="54" y="150"/>
                    <a:pt x="132" y="187"/>
                    <a:pt x="218" y="187"/>
                  </a:cubicBezTo>
                  <a:cubicBezTo>
                    <a:pt x="343" y="187"/>
                    <a:pt x="449" y="109"/>
                    <a:pt x="492" y="0"/>
                  </a:cubicBezTo>
                  <a:cubicBezTo>
                    <a:pt x="480" y="0"/>
                    <a:pt x="468" y="1"/>
                    <a:pt x="457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121875" lIns="243800" spcFirstLastPara="1" rIns="243800" wrap="square" tIns="121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49"/>
            <p:cNvSpPr/>
            <p:nvPr/>
          </p:nvSpPr>
          <p:spPr>
            <a:xfrm rot="-3280088">
              <a:off x="4100923" y="2460157"/>
              <a:ext cx="2729637" cy="1205146"/>
            </a:xfrm>
            <a:custGeom>
              <a:rect b="b" l="l" r="r" t="t"/>
              <a:pathLst>
                <a:path extrusionOk="0" h="194" w="440">
                  <a:moveTo>
                    <a:pt x="262" y="39"/>
                  </a:moveTo>
                  <a:cubicBezTo>
                    <a:pt x="206" y="71"/>
                    <a:pt x="134" y="53"/>
                    <a:pt x="100" y="0"/>
                  </a:cubicBezTo>
                  <a:cubicBezTo>
                    <a:pt x="57" y="25"/>
                    <a:pt x="24" y="60"/>
                    <a:pt x="0" y="99"/>
                  </a:cubicBezTo>
                  <a:cubicBezTo>
                    <a:pt x="47" y="157"/>
                    <a:pt x="120" y="194"/>
                    <a:pt x="201" y="194"/>
                  </a:cubicBezTo>
                  <a:cubicBezTo>
                    <a:pt x="308" y="194"/>
                    <a:pt x="399" y="130"/>
                    <a:pt x="440" y="39"/>
                  </a:cubicBezTo>
                  <a:cubicBezTo>
                    <a:pt x="393" y="37"/>
                    <a:pt x="346" y="24"/>
                    <a:pt x="303" y="0"/>
                  </a:cubicBezTo>
                  <a:cubicBezTo>
                    <a:pt x="292" y="15"/>
                    <a:pt x="279" y="29"/>
                    <a:pt x="262" y="39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121875" lIns="243800" spcFirstLastPara="1" rIns="243800" wrap="square" tIns="121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49"/>
            <p:cNvSpPr txBox="1"/>
            <p:nvPr/>
          </p:nvSpPr>
          <p:spPr>
            <a:xfrm rot="-3779206">
              <a:off x="4733052" y="2863735"/>
              <a:ext cx="1577952" cy="56323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>
                  <a:solidFill>
                    <a:schemeClr val="lt1"/>
                  </a:solidFill>
                  <a:latin typeface="DM Sans"/>
                  <a:ea typeface="DM Sans"/>
                  <a:cs typeface="DM Sans"/>
                  <a:sym typeface="DM Sans"/>
                </a:rPr>
                <a:t>Operations</a:t>
              </a:r>
              <a:endParaRPr sz="3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grpSp>
        <p:nvGrpSpPr>
          <p:cNvPr id="620" name="Google Shape;620;p49"/>
          <p:cNvGrpSpPr/>
          <p:nvPr/>
        </p:nvGrpSpPr>
        <p:grpSpPr>
          <a:xfrm>
            <a:off x="15919966" y="1360350"/>
            <a:ext cx="6504814" cy="6530272"/>
            <a:chOff x="2857731" y="-71332"/>
            <a:chExt cx="3293577" cy="3222916"/>
          </a:xfrm>
        </p:grpSpPr>
        <p:sp>
          <p:nvSpPr>
            <p:cNvPr id="621" name="Google Shape;621;p49"/>
            <p:cNvSpPr/>
            <p:nvPr/>
          </p:nvSpPr>
          <p:spPr>
            <a:xfrm rot="-3280089">
              <a:off x="3410337" y="297186"/>
              <a:ext cx="2188366" cy="2485879"/>
            </a:xfrm>
            <a:custGeom>
              <a:rect b="b" l="l" r="r" t="t"/>
              <a:pathLst>
                <a:path extrusionOk="0" h="384" w="338">
                  <a:moveTo>
                    <a:pt x="45" y="32"/>
                  </a:moveTo>
                  <a:cubicBezTo>
                    <a:pt x="189" y="32"/>
                    <a:pt x="306" y="148"/>
                    <a:pt x="306" y="292"/>
                  </a:cubicBezTo>
                  <a:cubicBezTo>
                    <a:pt x="306" y="325"/>
                    <a:pt x="300" y="355"/>
                    <a:pt x="289" y="384"/>
                  </a:cubicBezTo>
                  <a:cubicBezTo>
                    <a:pt x="301" y="384"/>
                    <a:pt x="312" y="384"/>
                    <a:pt x="324" y="383"/>
                  </a:cubicBezTo>
                  <a:cubicBezTo>
                    <a:pt x="333" y="354"/>
                    <a:pt x="338" y="324"/>
                    <a:pt x="338" y="292"/>
                  </a:cubicBezTo>
                  <a:cubicBezTo>
                    <a:pt x="338" y="131"/>
                    <a:pt x="207" y="0"/>
                    <a:pt x="45" y="0"/>
                  </a:cubicBezTo>
                  <a:cubicBezTo>
                    <a:pt x="30" y="0"/>
                    <a:pt x="15" y="1"/>
                    <a:pt x="0" y="3"/>
                  </a:cubicBezTo>
                  <a:cubicBezTo>
                    <a:pt x="6" y="13"/>
                    <a:pt x="12" y="23"/>
                    <a:pt x="18" y="33"/>
                  </a:cubicBezTo>
                  <a:cubicBezTo>
                    <a:pt x="27" y="32"/>
                    <a:pt x="36" y="32"/>
                    <a:pt x="45" y="32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121875" lIns="243800" spcFirstLastPara="1" rIns="243800" wrap="square" tIns="121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49"/>
            <p:cNvSpPr/>
            <p:nvPr/>
          </p:nvSpPr>
          <p:spPr>
            <a:xfrm rot="-3280088">
              <a:off x="3667674" y="581521"/>
              <a:ext cx="1790169" cy="2186080"/>
            </a:xfrm>
            <a:custGeom>
              <a:rect b="b" l="l" r="r" t="t"/>
              <a:pathLst>
                <a:path extrusionOk="0" h="352" w="288">
                  <a:moveTo>
                    <a:pt x="27" y="0"/>
                  </a:moveTo>
                  <a:cubicBezTo>
                    <a:pt x="18" y="0"/>
                    <a:pt x="9" y="0"/>
                    <a:pt x="0" y="1"/>
                  </a:cubicBezTo>
                  <a:cubicBezTo>
                    <a:pt x="21" y="43"/>
                    <a:pt x="34" y="90"/>
                    <a:pt x="35" y="140"/>
                  </a:cubicBezTo>
                  <a:cubicBezTo>
                    <a:pt x="74" y="142"/>
                    <a:pt x="111" y="163"/>
                    <a:pt x="132" y="200"/>
                  </a:cubicBezTo>
                  <a:cubicBezTo>
                    <a:pt x="153" y="236"/>
                    <a:pt x="153" y="279"/>
                    <a:pt x="136" y="315"/>
                  </a:cubicBezTo>
                  <a:cubicBezTo>
                    <a:pt x="179" y="339"/>
                    <a:pt x="225" y="351"/>
                    <a:pt x="271" y="352"/>
                  </a:cubicBezTo>
                  <a:cubicBezTo>
                    <a:pt x="282" y="323"/>
                    <a:pt x="288" y="293"/>
                    <a:pt x="288" y="260"/>
                  </a:cubicBezTo>
                  <a:cubicBezTo>
                    <a:pt x="288" y="116"/>
                    <a:pt x="171" y="0"/>
                    <a:pt x="27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121875" lIns="243800" spcFirstLastPara="1" rIns="243800" wrap="square" tIns="121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49"/>
            <p:cNvSpPr txBox="1"/>
            <p:nvPr/>
          </p:nvSpPr>
          <p:spPr>
            <a:xfrm>
              <a:off x="3782825" y="1153125"/>
              <a:ext cx="1578000" cy="563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Coordination</a:t>
              </a:r>
              <a:endParaRPr sz="3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grpSp>
        <p:nvGrpSpPr>
          <p:cNvPr id="624" name="Google Shape;624;p49"/>
          <p:cNvGrpSpPr/>
          <p:nvPr/>
        </p:nvGrpSpPr>
        <p:grpSpPr>
          <a:xfrm>
            <a:off x="14146723" y="4918363"/>
            <a:ext cx="6763255" cy="6326361"/>
            <a:chOff x="1959887" y="1684671"/>
            <a:chExt cx="3424433" cy="3122279"/>
          </a:xfrm>
        </p:grpSpPr>
        <p:sp>
          <p:nvSpPr>
            <p:cNvPr id="625" name="Google Shape;625;p49"/>
            <p:cNvSpPr/>
            <p:nvPr/>
          </p:nvSpPr>
          <p:spPr>
            <a:xfrm rot="-3280088">
              <a:off x="2859669" y="1740600"/>
              <a:ext cx="1624870" cy="3045726"/>
            </a:xfrm>
            <a:custGeom>
              <a:rect b="b" l="l" r="r" t="t"/>
              <a:pathLst>
                <a:path extrusionOk="0" h="470" w="251">
                  <a:moveTo>
                    <a:pt x="32" y="286"/>
                  </a:moveTo>
                  <a:cubicBezTo>
                    <a:pt x="32" y="157"/>
                    <a:pt x="127" y="49"/>
                    <a:pt x="251" y="29"/>
                  </a:cubicBezTo>
                  <a:cubicBezTo>
                    <a:pt x="245" y="19"/>
                    <a:pt x="239" y="9"/>
                    <a:pt x="233" y="0"/>
                  </a:cubicBezTo>
                  <a:cubicBezTo>
                    <a:pt x="100" y="28"/>
                    <a:pt x="0" y="145"/>
                    <a:pt x="0" y="286"/>
                  </a:cubicBezTo>
                  <a:cubicBezTo>
                    <a:pt x="0" y="356"/>
                    <a:pt x="25" y="420"/>
                    <a:pt x="65" y="470"/>
                  </a:cubicBezTo>
                  <a:cubicBezTo>
                    <a:pt x="70" y="460"/>
                    <a:pt x="76" y="450"/>
                    <a:pt x="82" y="440"/>
                  </a:cubicBezTo>
                  <a:cubicBezTo>
                    <a:pt x="51" y="397"/>
                    <a:pt x="32" y="344"/>
                    <a:pt x="32" y="286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121875" lIns="243800" spcFirstLastPara="1" rIns="243800" wrap="square" tIns="121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49"/>
            <p:cNvSpPr/>
            <p:nvPr/>
          </p:nvSpPr>
          <p:spPr>
            <a:xfrm rot="-3280089">
              <a:off x="3037225" y="1789647"/>
              <a:ext cx="1575644" cy="2550423"/>
            </a:xfrm>
            <a:custGeom>
              <a:rect b="b" l="l" r="r" t="t"/>
              <a:pathLst>
                <a:path extrusionOk="0" h="411" w="254">
                  <a:moveTo>
                    <a:pt x="152" y="311"/>
                  </a:moveTo>
                  <a:cubicBezTo>
                    <a:pt x="124" y="254"/>
                    <a:pt x="145" y="185"/>
                    <a:pt x="200" y="153"/>
                  </a:cubicBezTo>
                  <a:cubicBezTo>
                    <a:pt x="217" y="143"/>
                    <a:pt x="236" y="137"/>
                    <a:pt x="254" y="136"/>
                  </a:cubicBezTo>
                  <a:cubicBezTo>
                    <a:pt x="253" y="87"/>
                    <a:pt x="241" y="41"/>
                    <a:pt x="219" y="0"/>
                  </a:cubicBezTo>
                  <a:cubicBezTo>
                    <a:pt x="95" y="20"/>
                    <a:pt x="0" y="128"/>
                    <a:pt x="0" y="257"/>
                  </a:cubicBezTo>
                  <a:cubicBezTo>
                    <a:pt x="0" y="315"/>
                    <a:pt x="19" y="368"/>
                    <a:pt x="50" y="411"/>
                  </a:cubicBezTo>
                  <a:cubicBezTo>
                    <a:pt x="75" y="371"/>
                    <a:pt x="110" y="337"/>
                    <a:pt x="152" y="31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95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121875" lIns="243800" spcFirstLastPara="1" rIns="243800" wrap="square" tIns="121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49"/>
            <p:cNvSpPr txBox="1"/>
            <p:nvPr/>
          </p:nvSpPr>
          <p:spPr>
            <a:xfrm flipH="1" rot="3725110">
              <a:off x="2866277" y="2863871"/>
              <a:ext cx="1577671" cy="563103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3000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Security</a:t>
              </a:r>
              <a:endParaRPr sz="30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628" name="Google Shape;628;p49"/>
          <p:cNvSpPr txBox="1"/>
          <p:nvPr/>
        </p:nvSpPr>
        <p:spPr>
          <a:xfrm>
            <a:off x="14930450" y="11268225"/>
            <a:ext cx="87333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u="sng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https://www.egi.eu/services/federation/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629" name="Google Shape;629;p49"/>
          <p:cNvSpPr txBox="1"/>
          <p:nvPr>
            <p:ph idx="2" type="body"/>
          </p:nvPr>
        </p:nvSpPr>
        <p:spPr>
          <a:xfrm>
            <a:off x="1016000" y="2903625"/>
            <a:ext cx="14085600" cy="827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25450" lvl="0" marL="457200" rtl="0" algn="l">
              <a:spcBef>
                <a:spcPts val="0"/>
              </a:spcBef>
              <a:spcAft>
                <a:spcPts val="0"/>
              </a:spcAft>
              <a:buSzPts val="3100"/>
              <a:buChar char="•"/>
            </a:pPr>
            <a:r>
              <a:rPr lang="en"/>
              <a:t>Service owner: EGI Foundation</a:t>
            </a:r>
            <a:endParaRPr/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b="0" lang="en"/>
              <a:t>Supplied also by some EGI Participants selected via periodic bid process</a:t>
            </a:r>
            <a:endParaRPr b="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425450" lvl="0" marL="457200" rtl="0" algn="l">
              <a:spcBef>
                <a:spcPts val="0"/>
              </a:spcBef>
              <a:spcAft>
                <a:spcPts val="0"/>
              </a:spcAft>
              <a:buSzPts val="3100"/>
              <a:buChar char="•"/>
            </a:pPr>
            <a:r>
              <a:rPr lang="en"/>
              <a:t>Access: available to the</a:t>
            </a:r>
            <a:r>
              <a:rPr lang="en"/>
              <a:t> EGI Federation</a:t>
            </a:r>
            <a:endParaRPr/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b="0" lang="en"/>
              <a:t>Publicly-funded organisations represented in the EGI Council</a:t>
            </a:r>
            <a:endParaRPr b="0"/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b="0" lang="en"/>
              <a:t>Commercial providers as “Federation” partner in the EGI DIH</a:t>
            </a:r>
            <a:endParaRPr b="0"/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b="0" lang="en"/>
              <a:t>Organisations collaborating via MoUs or other agreements</a:t>
            </a:r>
            <a:endParaRPr b="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425450" lvl="0" marL="457200" rtl="0" algn="l">
              <a:spcBef>
                <a:spcPts val="0"/>
              </a:spcBef>
              <a:spcAft>
                <a:spcPts val="0"/>
              </a:spcAft>
              <a:buSzPts val="3100"/>
              <a:buChar char="•"/>
            </a:pPr>
            <a:r>
              <a:rPr lang="en"/>
              <a:t>Funding model: combination of</a:t>
            </a:r>
            <a:endParaRPr/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b="0" lang="en"/>
              <a:t>Fees to be part of the EGI Federation</a:t>
            </a:r>
            <a:endParaRPr b="0"/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b="0" lang="en"/>
              <a:t>In-kind contributions</a:t>
            </a:r>
            <a:endParaRPr b="0"/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b="0" lang="en"/>
              <a:t>EC-funded projects</a:t>
            </a:r>
            <a:endParaRPr b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3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50"/>
          <p:cNvSpPr txBox="1"/>
          <p:nvPr>
            <p:ph type="title"/>
          </p:nvPr>
        </p:nvSpPr>
        <p:spPr>
          <a:xfrm>
            <a:off x="2564146" y="790816"/>
            <a:ext cx="21971100" cy="831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5400">
                <a:solidFill>
                  <a:srgbClr val="0061B0"/>
                </a:solidFill>
                <a:latin typeface="DM Sans"/>
                <a:ea typeface="DM Sans"/>
                <a:cs typeface="DM Sans"/>
                <a:sym typeface="DM Sans"/>
              </a:rPr>
              <a:t>EGI Services for Federation</a:t>
            </a:r>
            <a:endParaRPr b="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35" name="Google Shape;635;p50"/>
          <p:cNvSpPr txBox="1"/>
          <p:nvPr>
            <p:ph idx="1" type="body"/>
          </p:nvPr>
        </p:nvSpPr>
        <p:spPr>
          <a:xfrm>
            <a:off x="2563814" y="1755775"/>
            <a:ext cx="21031200" cy="6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sp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i="0" lang="en" sz="3100">
                <a:solidFill>
                  <a:srgbClr val="828282"/>
                </a:solidFill>
                <a:latin typeface="DM Sans"/>
                <a:ea typeface="DM Sans"/>
                <a:cs typeface="DM Sans"/>
                <a:sym typeface="DM Sans"/>
              </a:rPr>
              <a:t>Service catalogue overview</a:t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636" name="Google Shape;636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234400" y="10828287"/>
            <a:ext cx="3419414" cy="1698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7" name="Google Shape;637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0720611" y="10828291"/>
            <a:ext cx="3419414" cy="1698309"/>
          </a:xfrm>
          <a:prstGeom prst="rect">
            <a:avLst/>
          </a:prstGeom>
          <a:noFill/>
          <a:ln>
            <a:noFill/>
          </a:ln>
        </p:spPr>
      </p:pic>
      <p:sp>
        <p:nvSpPr>
          <p:cNvPr id="638" name="Google Shape;638;p50"/>
          <p:cNvSpPr/>
          <p:nvPr/>
        </p:nvSpPr>
        <p:spPr>
          <a:xfrm>
            <a:off x="13834316" y="3751330"/>
            <a:ext cx="636000" cy="40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21875" lIns="243800" spcFirstLastPara="1" rIns="243800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53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39" name="Google Shape;639;p50"/>
          <p:cNvSpPr/>
          <p:nvPr/>
        </p:nvSpPr>
        <p:spPr>
          <a:xfrm>
            <a:off x="8979177" y="12664650"/>
            <a:ext cx="8200500" cy="7383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875" lIns="243800" spcFirstLastPara="1" rIns="243800" wrap="square" tIns="1218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" sz="2900" u="sng">
                <a:solidFill>
                  <a:schemeClr val="accent1"/>
                </a:solidFill>
                <a:latin typeface="DM Sans"/>
                <a:ea typeface="DM Sans"/>
                <a:cs typeface="DM Sans"/>
                <a:sym typeface="DM Sans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https://www.egi.eu/services/federation/</a:t>
            </a:r>
            <a:endParaRPr i="0" sz="2900" u="none" cap="none" strike="noStrike">
              <a:solidFill>
                <a:schemeClr val="accen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40" name="Google Shape;640;p50"/>
          <p:cNvSpPr/>
          <p:nvPr/>
        </p:nvSpPr>
        <p:spPr>
          <a:xfrm>
            <a:off x="13288324" y="3428543"/>
            <a:ext cx="636000" cy="40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21875" lIns="243800" spcFirstLastPara="1" rIns="243800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53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1" name="Google Shape;641;p50"/>
          <p:cNvSpPr/>
          <p:nvPr/>
        </p:nvSpPr>
        <p:spPr>
          <a:xfrm>
            <a:off x="423950" y="3108750"/>
            <a:ext cx="7281900" cy="1221900"/>
          </a:xfrm>
          <a:prstGeom prst="rect">
            <a:avLst/>
          </a:prstGeom>
          <a:solidFill>
            <a:srgbClr val="0067B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COORDINATION SERVICES</a:t>
            </a:r>
            <a:endParaRPr b="1" sz="37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42" name="Google Shape;642;p50"/>
          <p:cNvSpPr/>
          <p:nvPr/>
        </p:nvSpPr>
        <p:spPr>
          <a:xfrm rot="10800000">
            <a:off x="1346650" y="4333550"/>
            <a:ext cx="1770600" cy="457500"/>
          </a:xfrm>
          <a:prstGeom prst="triangle">
            <a:avLst>
              <a:gd fmla="val 19716" name="adj"/>
            </a:avLst>
          </a:prstGeom>
          <a:solidFill>
            <a:srgbClr val="0067B2"/>
          </a:solidFill>
          <a:ln cap="flat" cmpd="sng" w="9525">
            <a:solidFill>
              <a:srgbClr val="0067B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3" name="Google Shape;643;p50"/>
          <p:cNvSpPr/>
          <p:nvPr/>
        </p:nvSpPr>
        <p:spPr>
          <a:xfrm>
            <a:off x="648400" y="5005075"/>
            <a:ext cx="6629400" cy="10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DM Sans"/>
                <a:ea typeface="DM Sans"/>
                <a:cs typeface="DM Sans"/>
                <a:sym typeface="DM Sans"/>
              </a:rPr>
              <a:t>Operations Coordination and Support</a:t>
            </a:r>
            <a:endParaRPr sz="29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44" name="Google Shape;644;p50"/>
          <p:cNvSpPr/>
          <p:nvPr/>
        </p:nvSpPr>
        <p:spPr>
          <a:xfrm>
            <a:off x="648400" y="5847672"/>
            <a:ext cx="6629400" cy="10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DM Sans"/>
                <a:ea typeface="DM Sans"/>
                <a:cs typeface="DM Sans"/>
                <a:sym typeface="DM Sans"/>
              </a:rPr>
              <a:t>Community Coordination</a:t>
            </a:r>
            <a:endParaRPr sz="29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45" name="Google Shape;645;p50"/>
          <p:cNvSpPr/>
          <p:nvPr/>
        </p:nvSpPr>
        <p:spPr>
          <a:xfrm>
            <a:off x="648400" y="6690269"/>
            <a:ext cx="6629400" cy="10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DM Sans"/>
                <a:ea typeface="DM Sans"/>
                <a:cs typeface="DM Sans"/>
                <a:sym typeface="DM Sans"/>
              </a:rPr>
              <a:t>ITSM Coordination</a:t>
            </a:r>
            <a:endParaRPr sz="29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46" name="Google Shape;646;p50"/>
          <p:cNvSpPr/>
          <p:nvPr/>
        </p:nvSpPr>
        <p:spPr>
          <a:xfrm>
            <a:off x="648400" y="7532866"/>
            <a:ext cx="6629400" cy="10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DM Sans"/>
                <a:ea typeface="DM Sans"/>
                <a:cs typeface="DM Sans"/>
                <a:sym typeface="DM Sans"/>
              </a:rPr>
              <a:t>Technical Coordination</a:t>
            </a:r>
            <a:endParaRPr sz="29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47" name="Google Shape;647;p50"/>
          <p:cNvSpPr/>
          <p:nvPr/>
        </p:nvSpPr>
        <p:spPr>
          <a:xfrm>
            <a:off x="648400" y="8375463"/>
            <a:ext cx="6629400" cy="10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DM Sans"/>
                <a:ea typeface="DM Sans"/>
                <a:cs typeface="DM Sans"/>
                <a:sym typeface="DM Sans"/>
              </a:rPr>
              <a:t>Project Management and Planning</a:t>
            </a:r>
            <a:endParaRPr sz="29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48" name="Google Shape;648;p50"/>
          <p:cNvSpPr/>
          <p:nvPr/>
        </p:nvSpPr>
        <p:spPr>
          <a:xfrm>
            <a:off x="648400" y="9218059"/>
            <a:ext cx="6629400" cy="10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DM Sans"/>
                <a:ea typeface="DM Sans"/>
                <a:cs typeface="DM Sans"/>
                <a:sym typeface="DM Sans"/>
              </a:rPr>
              <a:t>Security Coordination</a:t>
            </a:r>
            <a:endParaRPr sz="29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49" name="Google Shape;649;p50"/>
          <p:cNvSpPr/>
          <p:nvPr/>
        </p:nvSpPr>
        <p:spPr>
          <a:xfrm>
            <a:off x="648400" y="10060656"/>
            <a:ext cx="6629400" cy="10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DM Sans"/>
                <a:ea typeface="DM Sans"/>
                <a:cs typeface="DM Sans"/>
                <a:sym typeface="DM Sans"/>
              </a:rPr>
              <a:t>Strategy and Policy Development</a:t>
            </a:r>
            <a:endParaRPr sz="29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50" name="Google Shape;650;p50"/>
          <p:cNvSpPr/>
          <p:nvPr/>
        </p:nvSpPr>
        <p:spPr>
          <a:xfrm>
            <a:off x="648400" y="10903253"/>
            <a:ext cx="6629400" cy="10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DM Sans"/>
                <a:ea typeface="DM Sans"/>
                <a:cs typeface="DM Sans"/>
                <a:sym typeface="DM Sans"/>
              </a:rPr>
              <a:t>Communications</a:t>
            </a:r>
            <a:endParaRPr sz="29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51" name="Google Shape;651;p50"/>
          <p:cNvSpPr/>
          <p:nvPr/>
        </p:nvSpPr>
        <p:spPr>
          <a:xfrm>
            <a:off x="648400" y="11745850"/>
            <a:ext cx="6629400" cy="10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DM Sans"/>
                <a:ea typeface="DM Sans"/>
                <a:cs typeface="DM Sans"/>
                <a:sym typeface="DM Sans"/>
              </a:rPr>
              <a:t>Industry Engagement</a:t>
            </a:r>
            <a:endParaRPr sz="29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52" name="Google Shape;652;p50"/>
          <p:cNvSpPr/>
          <p:nvPr/>
        </p:nvSpPr>
        <p:spPr>
          <a:xfrm>
            <a:off x="8505838" y="3108750"/>
            <a:ext cx="7281900" cy="1221900"/>
          </a:xfrm>
          <a:prstGeom prst="rect">
            <a:avLst/>
          </a:prstGeom>
          <a:solidFill>
            <a:srgbClr val="F07E1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TECHNICAL TOOLS</a:t>
            </a:r>
            <a:endParaRPr b="1" sz="37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53" name="Google Shape;653;p50"/>
          <p:cNvSpPr/>
          <p:nvPr/>
        </p:nvSpPr>
        <p:spPr>
          <a:xfrm rot="10800000">
            <a:off x="11306713" y="4288775"/>
            <a:ext cx="1770600" cy="457500"/>
          </a:xfrm>
          <a:prstGeom prst="triangle">
            <a:avLst>
              <a:gd fmla="val 51252" name="adj"/>
            </a:avLst>
          </a:prstGeom>
          <a:solidFill>
            <a:srgbClr val="F07E13"/>
          </a:solidFill>
          <a:ln cap="flat" cmpd="sng" w="9525">
            <a:solidFill>
              <a:srgbClr val="F07E1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4" name="Google Shape;654;p50"/>
          <p:cNvSpPr/>
          <p:nvPr/>
        </p:nvSpPr>
        <p:spPr>
          <a:xfrm>
            <a:off x="8730288" y="5005075"/>
            <a:ext cx="6629400" cy="10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DM Sans"/>
                <a:ea typeface="DM Sans"/>
                <a:cs typeface="DM Sans"/>
                <a:sym typeface="DM Sans"/>
              </a:rPr>
              <a:t>Accounting</a:t>
            </a:r>
            <a:endParaRPr sz="29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55" name="Google Shape;655;p50"/>
          <p:cNvSpPr/>
          <p:nvPr/>
        </p:nvSpPr>
        <p:spPr>
          <a:xfrm>
            <a:off x="8730288" y="5847672"/>
            <a:ext cx="6629400" cy="10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DM Sans"/>
                <a:ea typeface="DM Sans"/>
                <a:cs typeface="DM Sans"/>
                <a:sym typeface="DM Sans"/>
              </a:rPr>
              <a:t>Collaboration Tools</a:t>
            </a:r>
            <a:endParaRPr sz="29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56" name="Google Shape;656;p50"/>
          <p:cNvSpPr/>
          <p:nvPr/>
        </p:nvSpPr>
        <p:spPr>
          <a:xfrm>
            <a:off x="8730288" y="6690269"/>
            <a:ext cx="6629400" cy="10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DM Sans"/>
                <a:ea typeface="DM Sans"/>
                <a:cs typeface="DM Sans"/>
                <a:sym typeface="DM Sans"/>
              </a:rPr>
              <a:t>Configuration Database</a:t>
            </a:r>
            <a:endParaRPr sz="29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57" name="Google Shape;657;p50"/>
          <p:cNvSpPr/>
          <p:nvPr/>
        </p:nvSpPr>
        <p:spPr>
          <a:xfrm>
            <a:off x="8730288" y="7532866"/>
            <a:ext cx="6629400" cy="10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DM Sans"/>
                <a:ea typeface="DM Sans"/>
                <a:cs typeface="DM Sans"/>
                <a:sym typeface="DM Sans"/>
              </a:rPr>
              <a:t>Operational Tools</a:t>
            </a:r>
            <a:endParaRPr sz="29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58" name="Google Shape;658;p50"/>
          <p:cNvSpPr/>
          <p:nvPr/>
        </p:nvSpPr>
        <p:spPr>
          <a:xfrm>
            <a:off x="8730288" y="8375463"/>
            <a:ext cx="6629400" cy="10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DM Sans"/>
                <a:ea typeface="DM Sans"/>
                <a:cs typeface="DM Sans"/>
                <a:sym typeface="DM Sans"/>
              </a:rPr>
              <a:t>Helpdesk</a:t>
            </a:r>
            <a:endParaRPr sz="29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59" name="Google Shape;659;p50"/>
          <p:cNvSpPr/>
          <p:nvPr/>
        </p:nvSpPr>
        <p:spPr>
          <a:xfrm>
            <a:off x="8730288" y="9218059"/>
            <a:ext cx="6629400" cy="10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DM Sans"/>
                <a:ea typeface="DM Sans"/>
                <a:cs typeface="DM Sans"/>
                <a:sym typeface="DM Sans"/>
              </a:rPr>
              <a:t>Service Monitoring</a:t>
            </a:r>
            <a:endParaRPr sz="29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60" name="Google Shape;660;p50"/>
          <p:cNvSpPr/>
          <p:nvPr/>
        </p:nvSpPr>
        <p:spPr>
          <a:xfrm>
            <a:off x="8730288" y="10060656"/>
            <a:ext cx="6629400" cy="10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DM Sans"/>
                <a:ea typeface="DM Sans"/>
                <a:cs typeface="DM Sans"/>
                <a:sym typeface="DM Sans"/>
              </a:rPr>
              <a:t>Validated Software and Repository</a:t>
            </a:r>
            <a:endParaRPr sz="29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61" name="Google Shape;661;p50"/>
          <p:cNvSpPr/>
          <p:nvPr/>
        </p:nvSpPr>
        <p:spPr>
          <a:xfrm>
            <a:off x="8730288" y="10903253"/>
            <a:ext cx="6629400" cy="10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DM Sans"/>
                <a:ea typeface="DM Sans"/>
                <a:cs typeface="DM Sans"/>
                <a:sym typeface="DM Sans"/>
              </a:rPr>
              <a:t>Marketplace</a:t>
            </a:r>
            <a:endParaRPr sz="29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62" name="Google Shape;662;p50"/>
          <p:cNvSpPr/>
          <p:nvPr/>
        </p:nvSpPr>
        <p:spPr>
          <a:xfrm>
            <a:off x="21916203" y="3751330"/>
            <a:ext cx="636000" cy="40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21875" lIns="243800" spcFirstLastPara="1" rIns="243800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53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3" name="Google Shape;663;p50"/>
          <p:cNvSpPr/>
          <p:nvPr/>
        </p:nvSpPr>
        <p:spPr>
          <a:xfrm>
            <a:off x="21046861" y="3518093"/>
            <a:ext cx="636000" cy="403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21875" lIns="243800" spcFirstLastPara="1" rIns="243800" wrap="square" tIns="1218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r>
              <a:t/>
            </a:r>
            <a:endParaRPr b="0" i="0" sz="53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4" name="Google Shape;664;p50"/>
          <p:cNvSpPr/>
          <p:nvPr/>
        </p:nvSpPr>
        <p:spPr>
          <a:xfrm>
            <a:off x="16587725" y="3108750"/>
            <a:ext cx="7281900" cy="1221900"/>
          </a:xfrm>
          <a:prstGeom prst="rect">
            <a:avLst/>
          </a:prstGeom>
          <a:solidFill>
            <a:srgbClr val="548135"/>
          </a:solidFill>
          <a:ln cap="flat" cmpd="sng" w="9525">
            <a:solidFill>
              <a:srgbClr val="5481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SECURITY AND IDENTITY</a:t>
            </a:r>
            <a:endParaRPr b="1" sz="37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65" name="Google Shape;665;p50"/>
          <p:cNvSpPr/>
          <p:nvPr/>
        </p:nvSpPr>
        <p:spPr>
          <a:xfrm rot="10800000">
            <a:off x="21682775" y="4239450"/>
            <a:ext cx="2008500" cy="569100"/>
          </a:xfrm>
          <a:prstGeom prst="triangle">
            <a:avLst>
              <a:gd fmla="val 79527" name="adj"/>
            </a:avLst>
          </a:prstGeom>
          <a:solidFill>
            <a:srgbClr val="548135"/>
          </a:solidFill>
          <a:ln cap="flat" cmpd="sng" w="9525">
            <a:solidFill>
              <a:srgbClr val="5481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6" name="Google Shape;666;p50"/>
          <p:cNvSpPr/>
          <p:nvPr/>
        </p:nvSpPr>
        <p:spPr>
          <a:xfrm>
            <a:off x="16812175" y="5005075"/>
            <a:ext cx="6629400" cy="10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DM Sans"/>
                <a:ea typeface="DM Sans"/>
                <a:cs typeface="DM Sans"/>
                <a:sym typeface="DM Sans"/>
              </a:rPr>
              <a:t>Check-in</a:t>
            </a:r>
            <a:endParaRPr sz="29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67" name="Google Shape;667;p50"/>
          <p:cNvSpPr/>
          <p:nvPr/>
        </p:nvSpPr>
        <p:spPr>
          <a:xfrm>
            <a:off x="16812175" y="5847672"/>
            <a:ext cx="6629400" cy="1072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900">
                <a:latin typeface="DM Sans"/>
                <a:ea typeface="DM Sans"/>
                <a:cs typeface="DM Sans"/>
                <a:sym typeface="DM Sans"/>
              </a:rPr>
              <a:t>Attribute Management</a:t>
            </a:r>
            <a:endParaRPr sz="2900"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68" name="Google Shape;668;p50"/>
          <p:cNvSpPr txBox="1"/>
          <p:nvPr>
            <p:ph idx="12" type="sldNum"/>
          </p:nvPr>
        </p:nvSpPr>
        <p:spPr>
          <a:xfrm>
            <a:off x="23212925" y="13031650"/>
            <a:ext cx="842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51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EGI Services for Federation</a:t>
            </a:r>
            <a:endParaRPr/>
          </a:p>
        </p:txBody>
      </p:sp>
      <p:sp>
        <p:nvSpPr>
          <p:cNvPr id="674" name="Google Shape;674;p51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5"/>
                </a:solidFill>
              </a:rPr>
              <a:t>Progress update: Highlights</a:t>
            </a:r>
            <a:endParaRPr/>
          </a:p>
        </p:txBody>
      </p:sp>
      <p:sp>
        <p:nvSpPr>
          <p:cNvPr id="675" name="Google Shape;675;p51"/>
          <p:cNvSpPr txBox="1"/>
          <p:nvPr>
            <p:ph idx="12" type="sldNum"/>
          </p:nvPr>
        </p:nvSpPr>
        <p:spPr>
          <a:xfrm>
            <a:off x="23212925" y="13031650"/>
            <a:ext cx="842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76" name="Google Shape;676;p51"/>
          <p:cNvSpPr txBox="1"/>
          <p:nvPr>
            <p:ph idx="2" type="body"/>
          </p:nvPr>
        </p:nvSpPr>
        <p:spPr>
          <a:xfrm>
            <a:off x="1016000" y="2903625"/>
            <a:ext cx="9860400" cy="94281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25450" lvl="0" marL="457200" rtl="0" algn="l">
              <a:spcBef>
                <a:spcPts val="0"/>
              </a:spcBef>
              <a:spcAft>
                <a:spcPts val="0"/>
              </a:spcAft>
              <a:buSzPts val="3100"/>
              <a:buChar char="•"/>
            </a:pPr>
            <a:r>
              <a:rPr lang="en"/>
              <a:t>EGI Service Monitoring</a:t>
            </a:r>
            <a:endParaRPr/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b="0" lang="en"/>
              <a:t>Adding</a:t>
            </a:r>
            <a:r>
              <a:rPr lang="en"/>
              <a:t> </a:t>
            </a:r>
            <a:r>
              <a:rPr lang="en"/>
              <a:t>Service Trends</a:t>
            </a:r>
            <a:r>
              <a:rPr lang="en"/>
              <a:t> </a:t>
            </a:r>
            <a:r>
              <a:rPr b="0" lang="en"/>
              <a:t>and</a:t>
            </a:r>
            <a:r>
              <a:rPr lang="en"/>
              <a:t> Service Pages</a:t>
            </a:r>
            <a:endParaRPr/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b="0" lang="en"/>
              <a:t>Easier definition of </a:t>
            </a:r>
            <a:r>
              <a:rPr lang="en"/>
              <a:t>new metrics</a:t>
            </a:r>
            <a:endParaRPr/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"/>
              <a:t>All-inclusive </a:t>
            </a:r>
            <a:r>
              <a:rPr lang="en"/>
              <a:t>reports generation</a:t>
            </a:r>
            <a:endParaRPr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highlight>
                  <a:schemeClr val="accent2"/>
                </a:highlight>
              </a:rPr>
              <a:t>– See Poster –         </a:t>
            </a:r>
            <a:endParaRPr>
              <a:solidFill>
                <a:schemeClr val="lt1"/>
              </a:solidFill>
              <a:highlight>
                <a:schemeClr val="accent2"/>
              </a:highlight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425450" lvl="0" marL="457200" rtl="0" algn="l">
              <a:spcBef>
                <a:spcPts val="0"/>
              </a:spcBef>
              <a:spcAft>
                <a:spcPts val="0"/>
              </a:spcAft>
              <a:buSzPts val="3100"/>
              <a:buChar char="•"/>
            </a:pPr>
            <a:r>
              <a:rPr lang="en"/>
              <a:t>Accounting</a:t>
            </a:r>
            <a:endParaRPr/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b="0" lang="en"/>
              <a:t>Adding</a:t>
            </a:r>
            <a:r>
              <a:rPr lang="en"/>
              <a:t> </a:t>
            </a:r>
            <a:r>
              <a:rPr b="0" lang="en"/>
              <a:t>accounting records for</a:t>
            </a:r>
            <a:r>
              <a:rPr lang="en"/>
              <a:t> storage, GPU and datasets</a:t>
            </a:r>
            <a:endParaRPr/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lang="en"/>
              <a:t>New protocol </a:t>
            </a:r>
            <a:r>
              <a:rPr b="0" lang="en"/>
              <a:t>for data transfer</a:t>
            </a:r>
            <a:endParaRPr b="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425450" lvl="0" marL="457200" rtl="0" algn="l">
              <a:spcBef>
                <a:spcPts val="0"/>
              </a:spcBef>
              <a:spcAft>
                <a:spcPts val="0"/>
              </a:spcAft>
              <a:buSzPts val="3100"/>
              <a:buChar char="•"/>
            </a:pPr>
            <a:r>
              <a:rPr lang="en"/>
              <a:t>Configuration Database</a:t>
            </a:r>
            <a:endParaRPr/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b="0" lang="en"/>
              <a:t>Support authentication with </a:t>
            </a:r>
            <a:r>
              <a:rPr lang="en"/>
              <a:t>new IdPs</a:t>
            </a:r>
            <a:endParaRPr/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b="0" lang="en"/>
              <a:t>Extending support for </a:t>
            </a:r>
            <a:r>
              <a:rPr lang="en"/>
              <a:t>different DBMS</a:t>
            </a:r>
            <a:endParaRPr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425450" lvl="0" marL="457200" rtl="0" algn="l">
              <a:spcBef>
                <a:spcPts val="0"/>
              </a:spcBef>
              <a:spcAft>
                <a:spcPts val="0"/>
              </a:spcAft>
              <a:buSzPts val="3100"/>
              <a:buChar char="•"/>
            </a:pPr>
            <a:r>
              <a:t/>
            </a:r>
            <a:endParaRPr/>
          </a:p>
        </p:txBody>
      </p:sp>
      <p:sp>
        <p:nvSpPr>
          <p:cNvPr id="677" name="Google Shape;677;p51"/>
          <p:cNvSpPr txBox="1"/>
          <p:nvPr>
            <p:ph idx="2" type="body"/>
          </p:nvPr>
        </p:nvSpPr>
        <p:spPr>
          <a:xfrm>
            <a:off x="13012050" y="2903625"/>
            <a:ext cx="9860400" cy="56274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25450" lvl="0" marL="457200" rtl="0" algn="l">
              <a:spcBef>
                <a:spcPts val="0"/>
              </a:spcBef>
              <a:spcAft>
                <a:spcPts val="0"/>
              </a:spcAft>
              <a:buSzPts val="3100"/>
              <a:buChar char="•"/>
            </a:pPr>
            <a:r>
              <a:rPr lang="en"/>
              <a:t>Check-in</a:t>
            </a:r>
            <a:endParaRPr/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b="0" lang="en"/>
              <a:t>Adoption of</a:t>
            </a:r>
            <a:r>
              <a:rPr lang="en"/>
              <a:t> Keycloak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  <a:highlight>
                  <a:schemeClr val="lt1"/>
                </a:highlight>
              </a:rPr>
              <a:t>       </a:t>
            </a:r>
            <a:r>
              <a:rPr lang="en" sz="4300">
                <a:solidFill>
                  <a:schemeClr val="lt1"/>
                </a:solidFill>
                <a:highlight>
                  <a:schemeClr val="accent2"/>
                </a:highlight>
              </a:rPr>
              <a:t>– </a:t>
            </a:r>
            <a:r>
              <a:rPr lang="en">
                <a:solidFill>
                  <a:schemeClr val="lt1"/>
                </a:solidFill>
                <a:highlight>
                  <a:schemeClr val="accent2"/>
                </a:highlight>
              </a:rPr>
              <a:t>Want to know more?</a:t>
            </a:r>
            <a:r>
              <a:rPr lang="en" sz="4300">
                <a:solidFill>
                  <a:schemeClr val="lt1"/>
                </a:solidFill>
                <a:highlight>
                  <a:schemeClr val="accent2"/>
                </a:highlight>
              </a:rPr>
              <a:t> –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200">
              <a:solidFill>
                <a:srgbClr val="828282"/>
              </a:solidFill>
            </a:endParaRPr>
          </a:p>
        </p:txBody>
      </p:sp>
      <p:pic>
        <p:nvPicPr>
          <p:cNvPr id="678" name="Google Shape;678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732675" y="6702275"/>
            <a:ext cx="7136144" cy="5013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2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p52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DM Sans"/>
                <a:ea typeface="DM Sans"/>
                <a:cs typeface="DM Sans"/>
                <a:sym typeface="DM Sans"/>
              </a:rPr>
              <a:t>EGI </a:t>
            </a:r>
            <a:r>
              <a:rPr lang="en"/>
              <a:t>Services for Research</a:t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sp>
        <p:nvSpPr>
          <p:cNvPr id="684" name="Google Shape;684;p52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EGI-branded services delivered by the EGI Federation that researchers and communities can order individually</a:t>
            </a:r>
            <a:endParaRPr/>
          </a:p>
        </p:txBody>
      </p:sp>
      <p:sp>
        <p:nvSpPr>
          <p:cNvPr id="685" name="Google Shape;685;p52"/>
          <p:cNvSpPr txBox="1"/>
          <p:nvPr>
            <p:ph idx="12" type="sldNum"/>
          </p:nvPr>
        </p:nvSpPr>
        <p:spPr>
          <a:xfrm>
            <a:off x="23212925" y="13031650"/>
            <a:ext cx="842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86" name="Google Shape;686;p52"/>
          <p:cNvSpPr/>
          <p:nvPr/>
        </p:nvSpPr>
        <p:spPr>
          <a:xfrm rot="-2083179">
            <a:off x="17659913" y="4756717"/>
            <a:ext cx="2574613" cy="2570818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121875" lIns="243800" spcFirstLastPara="1" rIns="243800" wrap="square" tIns="12187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687" name="Google Shape;687;p52"/>
          <p:cNvGrpSpPr/>
          <p:nvPr/>
        </p:nvGrpSpPr>
        <p:grpSpPr>
          <a:xfrm>
            <a:off x="13212843" y="4301978"/>
            <a:ext cx="4680217" cy="4264077"/>
            <a:chOff x="1978637" y="1202068"/>
            <a:chExt cx="2407147" cy="2190413"/>
          </a:xfrm>
        </p:grpSpPr>
        <p:sp>
          <p:nvSpPr>
            <p:cNvPr id="688" name="Google Shape;688;p52"/>
            <p:cNvSpPr/>
            <p:nvPr/>
          </p:nvSpPr>
          <p:spPr>
            <a:xfrm rot="-2081187">
              <a:off x="2278971" y="1519484"/>
              <a:ext cx="1601327" cy="1555582"/>
            </a:xfrm>
            <a:custGeom>
              <a:rect b="b" l="l" r="r" t="t"/>
              <a:pathLst>
                <a:path extrusionOk="0" h="240" w="246">
                  <a:moveTo>
                    <a:pt x="246" y="29"/>
                  </a:moveTo>
                  <a:cubicBezTo>
                    <a:pt x="241" y="19"/>
                    <a:pt x="235" y="9"/>
                    <a:pt x="228" y="0"/>
                  </a:cubicBezTo>
                  <a:cubicBezTo>
                    <a:pt x="111" y="25"/>
                    <a:pt x="19" y="120"/>
                    <a:pt x="0" y="240"/>
                  </a:cubicBezTo>
                  <a:cubicBezTo>
                    <a:pt x="11" y="237"/>
                    <a:pt x="22" y="234"/>
                    <a:pt x="34" y="232"/>
                  </a:cubicBezTo>
                  <a:cubicBezTo>
                    <a:pt x="56" y="128"/>
                    <a:pt x="140" y="46"/>
                    <a:pt x="246" y="29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121875" lIns="243800" spcFirstLastPara="1" rIns="243800" wrap="square" tIns="121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89" name="Google Shape;689;p52"/>
            <p:cNvSpPr/>
            <p:nvPr/>
          </p:nvSpPr>
          <p:spPr>
            <a:xfrm rot="-2081188">
              <a:off x="2605674" y="1601249"/>
              <a:ext cx="1541190" cy="1320966"/>
            </a:xfrm>
            <a:custGeom>
              <a:rect b="b" l="l" r="r" t="t"/>
              <a:pathLst>
                <a:path extrusionOk="0" h="213" w="248">
                  <a:moveTo>
                    <a:pt x="142" y="213"/>
                  </a:moveTo>
                  <a:cubicBezTo>
                    <a:pt x="152" y="188"/>
                    <a:pt x="170" y="167"/>
                    <a:pt x="194" y="153"/>
                  </a:cubicBezTo>
                  <a:cubicBezTo>
                    <a:pt x="211" y="143"/>
                    <a:pt x="230" y="137"/>
                    <a:pt x="248" y="136"/>
                  </a:cubicBezTo>
                  <a:cubicBezTo>
                    <a:pt x="247" y="87"/>
                    <a:pt x="234" y="41"/>
                    <a:pt x="212" y="0"/>
                  </a:cubicBezTo>
                  <a:cubicBezTo>
                    <a:pt x="106" y="17"/>
                    <a:pt x="22" y="99"/>
                    <a:pt x="0" y="203"/>
                  </a:cubicBezTo>
                  <a:cubicBezTo>
                    <a:pt x="46" y="195"/>
                    <a:pt x="95" y="198"/>
                    <a:pt x="142" y="213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127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121875" lIns="243800" spcFirstLastPara="1" rIns="243800" wrap="square" tIns="121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90" name="Google Shape;690;p52"/>
            <p:cNvSpPr txBox="1"/>
            <p:nvPr/>
          </p:nvSpPr>
          <p:spPr>
            <a:xfrm rot="-4432199">
              <a:off x="2798390" y="1964894"/>
              <a:ext cx="1304451" cy="56253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700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Training</a:t>
              </a:r>
              <a:endParaRPr sz="2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grpSp>
        <p:nvGrpSpPr>
          <p:cNvPr id="691" name="Google Shape;691;p52"/>
          <p:cNvGrpSpPr/>
          <p:nvPr/>
        </p:nvGrpSpPr>
        <p:grpSpPr>
          <a:xfrm>
            <a:off x="14940305" y="7023191"/>
            <a:ext cx="4098595" cy="4744426"/>
            <a:chOff x="2867112" y="2599927"/>
            <a:chExt cx="2108006" cy="2437164"/>
          </a:xfrm>
        </p:grpSpPr>
        <p:sp>
          <p:nvSpPr>
            <p:cNvPr id="692" name="Google Shape;692;p52"/>
            <p:cNvSpPr/>
            <p:nvPr/>
          </p:nvSpPr>
          <p:spPr>
            <a:xfrm rot="-2081188">
              <a:off x="3325156" y="2966530"/>
              <a:ext cx="1061085" cy="1941128"/>
            </a:xfrm>
            <a:custGeom>
              <a:rect b="b" l="l" r="r" t="t"/>
              <a:pathLst>
                <a:path extrusionOk="0" h="300" w="163">
                  <a:moveTo>
                    <a:pt x="32" y="39"/>
                  </a:moveTo>
                  <a:cubicBezTo>
                    <a:pt x="32" y="26"/>
                    <a:pt x="33" y="13"/>
                    <a:pt x="35" y="0"/>
                  </a:cubicBezTo>
                  <a:cubicBezTo>
                    <a:pt x="24" y="2"/>
                    <a:pt x="13" y="5"/>
                    <a:pt x="2" y="8"/>
                  </a:cubicBezTo>
                  <a:cubicBezTo>
                    <a:pt x="1" y="19"/>
                    <a:pt x="0" y="29"/>
                    <a:pt x="0" y="39"/>
                  </a:cubicBezTo>
                  <a:cubicBezTo>
                    <a:pt x="0" y="153"/>
                    <a:pt x="65" y="252"/>
                    <a:pt x="160" y="300"/>
                  </a:cubicBezTo>
                  <a:cubicBezTo>
                    <a:pt x="160" y="289"/>
                    <a:pt x="161" y="277"/>
                    <a:pt x="163" y="265"/>
                  </a:cubicBezTo>
                  <a:cubicBezTo>
                    <a:pt x="85" y="220"/>
                    <a:pt x="32" y="136"/>
                    <a:pt x="32" y="39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121875" lIns="243800" spcFirstLastPara="1" rIns="243800" wrap="square" tIns="121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93" name="Google Shape;693;p52"/>
            <p:cNvSpPr/>
            <p:nvPr/>
          </p:nvSpPr>
          <p:spPr>
            <a:xfrm rot="-2081187">
              <a:off x="3456358" y="2773799"/>
              <a:ext cx="1138968" cy="1690435"/>
            </a:xfrm>
            <a:custGeom>
              <a:rect b="b" l="l" r="r" t="t"/>
              <a:pathLst>
                <a:path extrusionOk="0" h="273" w="183">
                  <a:moveTo>
                    <a:pt x="156" y="108"/>
                  </a:moveTo>
                  <a:cubicBezTo>
                    <a:pt x="139" y="79"/>
                    <a:pt x="136" y="46"/>
                    <a:pt x="144" y="16"/>
                  </a:cubicBezTo>
                  <a:cubicBezTo>
                    <a:pt x="97" y="2"/>
                    <a:pt x="48" y="0"/>
                    <a:pt x="3" y="8"/>
                  </a:cubicBezTo>
                  <a:cubicBezTo>
                    <a:pt x="1" y="21"/>
                    <a:pt x="0" y="34"/>
                    <a:pt x="0" y="47"/>
                  </a:cubicBezTo>
                  <a:cubicBezTo>
                    <a:pt x="0" y="144"/>
                    <a:pt x="53" y="228"/>
                    <a:pt x="131" y="273"/>
                  </a:cubicBezTo>
                  <a:cubicBezTo>
                    <a:pt x="138" y="227"/>
                    <a:pt x="155" y="182"/>
                    <a:pt x="183" y="141"/>
                  </a:cubicBezTo>
                  <a:cubicBezTo>
                    <a:pt x="173" y="132"/>
                    <a:pt x="163" y="121"/>
                    <a:pt x="156" y="108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127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121875" lIns="243800" spcFirstLastPara="1" rIns="243800" wrap="square" tIns="121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94" name="Google Shape;694;p52"/>
            <p:cNvSpPr txBox="1"/>
            <p:nvPr/>
          </p:nvSpPr>
          <p:spPr>
            <a:xfrm rot="2156063">
              <a:off x="3231785" y="3231412"/>
              <a:ext cx="1304574" cy="56288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700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Applications</a:t>
              </a:r>
              <a:endParaRPr sz="2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grpSp>
        <p:nvGrpSpPr>
          <p:cNvPr id="695" name="Google Shape;695;p52"/>
          <p:cNvGrpSpPr/>
          <p:nvPr/>
        </p:nvGrpSpPr>
        <p:grpSpPr>
          <a:xfrm>
            <a:off x="17799211" y="6759387"/>
            <a:ext cx="4713968" cy="4083285"/>
            <a:chOff x="4337515" y="2464414"/>
            <a:chExt cx="2424506" cy="2097542"/>
          </a:xfrm>
        </p:grpSpPr>
        <p:sp>
          <p:nvSpPr>
            <p:cNvPr id="696" name="Google Shape;696;p52"/>
            <p:cNvSpPr/>
            <p:nvPr/>
          </p:nvSpPr>
          <p:spPr>
            <a:xfrm rot="-2081187">
              <a:off x="4648818" y="3375680"/>
              <a:ext cx="2119401" cy="640096"/>
            </a:xfrm>
            <a:custGeom>
              <a:rect b="b" l="l" r="r" t="t"/>
              <a:pathLst>
                <a:path extrusionOk="0" h="99" w="326">
                  <a:moveTo>
                    <a:pt x="119" y="67"/>
                  </a:moveTo>
                  <a:cubicBezTo>
                    <a:pt x="77" y="67"/>
                    <a:pt x="37" y="57"/>
                    <a:pt x="2" y="40"/>
                  </a:cubicBezTo>
                  <a:cubicBezTo>
                    <a:pt x="1" y="51"/>
                    <a:pt x="0" y="63"/>
                    <a:pt x="0" y="74"/>
                  </a:cubicBezTo>
                  <a:cubicBezTo>
                    <a:pt x="36" y="90"/>
                    <a:pt x="76" y="99"/>
                    <a:pt x="119" y="99"/>
                  </a:cubicBezTo>
                  <a:cubicBezTo>
                    <a:pt x="200" y="99"/>
                    <a:pt x="273" y="67"/>
                    <a:pt x="326" y="14"/>
                  </a:cubicBezTo>
                  <a:cubicBezTo>
                    <a:pt x="315" y="10"/>
                    <a:pt x="304" y="5"/>
                    <a:pt x="294" y="0"/>
                  </a:cubicBezTo>
                  <a:cubicBezTo>
                    <a:pt x="247" y="42"/>
                    <a:pt x="186" y="67"/>
                    <a:pt x="119" y="67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121875" lIns="243800" spcFirstLastPara="1" rIns="243800" wrap="square" tIns="121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97" name="Google Shape;697;p52"/>
            <p:cNvSpPr/>
            <p:nvPr/>
          </p:nvSpPr>
          <p:spPr>
            <a:xfrm rot="-2081187">
              <a:off x="4457034" y="2893418"/>
              <a:ext cx="1815979" cy="987157"/>
            </a:xfrm>
            <a:custGeom>
              <a:rect b="b" l="l" r="r" t="t"/>
              <a:pathLst>
                <a:path extrusionOk="0" h="159" w="292">
                  <a:moveTo>
                    <a:pt x="182" y="1"/>
                  </a:moveTo>
                  <a:cubicBezTo>
                    <a:pt x="181" y="2"/>
                    <a:pt x="179" y="3"/>
                    <a:pt x="177" y="4"/>
                  </a:cubicBezTo>
                  <a:cubicBezTo>
                    <a:pt x="137" y="27"/>
                    <a:pt x="88" y="24"/>
                    <a:pt x="51" y="0"/>
                  </a:cubicBezTo>
                  <a:cubicBezTo>
                    <a:pt x="23" y="41"/>
                    <a:pt x="6" y="86"/>
                    <a:pt x="0" y="132"/>
                  </a:cubicBezTo>
                  <a:cubicBezTo>
                    <a:pt x="35" y="149"/>
                    <a:pt x="75" y="159"/>
                    <a:pt x="117" y="159"/>
                  </a:cubicBezTo>
                  <a:cubicBezTo>
                    <a:pt x="184" y="159"/>
                    <a:pt x="245" y="134"/>
                    <a:pt x="292" y="92"/>
                  </a:cubicBezTo>
                  <a:cubicBezTo>
                    <a:pt x="250" y="71"/>
                    <a:pt x="212" y="41"/>
                    <a:pt x="182" y="1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127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121875" lIns="243800" spcFirstLastPara="1" rIns="243800" wrap="square" tIns="121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698" name="Google Shape;698;p52"/>
            <p:cNvSpPr txBox="1"/>
            <p:nvPr/>
          </p:nvSpPr>
          <p:spPr>
            <a:xfrm rot="-2245873">
              <a:off x="4639442" y="3207930"/>
              <a:ext cx="1304523" cy="563064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700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Security &amp; Identity</a:t>
              </a:r>
              <a:endParaRPr sz="2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grpSp>
        <p:nvGrpSpPr>
          <p:cNvPr id="699" name="Google Shape;699;p52"/>
          <p:cNvGrpSpPr/>
          <p:nvPr/>
        </p:nvGrpSpPr>
        <p:grpSpPr>
          <a:xfrm>
            <a:off x="15710217" y="2100777"/>
            <a:ext cx="4557641" cy="4614981"/>
            <a:chOff x="3263096" y="71333"/>
            <a:chExt cx="2344104" cy="2370669"/>
          </a:xfrm>
        </p:grpSpPr>
        <p:sp>
          <p:nvSpPr>
            <p:cNvPr id="700" name="Google Shape;700;p52"/>
            <p:cNvSpPr/>
            <p:nvPr/>
          </p:nvSpPr>
          <p:spPr>
            <a:xfrm rot="-2081187">
              <a:off x="3407226" y="525393"/>
              <a:ext cx="1943480" cy="1113468"/>
            </a:xfrm>
            <a:custGeom>
              <a:rect b="b" l="l" r="r" t="t"/>
              <a:pathLst>
                <a:path extrusionOk="0" h="172" w="299">
                  <a:moveTo>
                    <a:pt x="45" y="32"/>
                  </a:moveTo>
                  <a:cubicBezTo>
                    <a:pt x="146" y="32"/>
                    <a:pt x="233" y="89"/>
                    <a:pt x="276" y="172"/>
                  </a:cubicBezTo>
                  <a:cubicBezTo>
                    <a:pt x="284" y="164"/>
                    <a:pt x="292" y="155"/>
                    <a:pt x="299" y="146"/>
                  </a:cubicBezTo>
                  <a:cubicBezTo>
                    <a:pt x="248" y="59"/>
                    <a:pt x="153" y="0"/>
                    <a:pt x="45" y="0"/>
                  </a:cubicBezTo>
                  <a:cubicBezTo>
                    <a:pt x="30" y="0"/>
                    <a:pt x="14" y="1"/>
                    <a:pt x="0" y="3"/>
                  </a:cubicBezTo>
                  <a:cubicBezTo>
                    <a:pt x="6" y="13"/>
                    <a:pt x="12" y="23"/>
                    <a:pt x="18" y="33"/>
                  </a:cubicBezTo>
                  <a:cubicBezTo>
                    <a:pt x="27" y="32"/>
                    <a:pt x="36" y="32"/>
                    <a:pt x="45" y="32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121875" lIns="243800" spcFirstLastPara="1" rIns="243800" wrap="square" tIns="121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01" name="Google Shape;701;p52"/>
            <p:cNvSpPr/>
            <p:nvPr/>
          </p:nvSpPr>
          <p:spPr>
            <a:xfrm rot="-2081187">
              <a:off x="3761328" y="760580"/>
              <a:ext cx="1606237" cy="1343790"/>
            </a:xfrm>
            <a:custGeom>
              <a:rect b="b" l="l" r="r" t="t"/>
              <a:pathLst>
                <a:path extrusionOk="0" h="217" w="258">
                  <a:moveTo>
                    <a:pt x="132" y="200"/>
                  </a:moveTo>
                  <a:cubicBezTo>
                    <a:pt x="135" y="205"/>
                    <a:pt x="138" y="211"/>
                    <a:pt x="140" y="217"/>
                  </a:cubicBezTo>
                  <a:cubicBezTo>
                    <a:pt x="186" y="200"/>
                    <a:pt x="227" y="174"/>
                    <a:pt x="258" y="140"/>
                  </a:cubicBezTo>
                  <a:cubicBezTo>
                    <a:pt x="215" y="57"/>
                    <a:pt x="128" y="0"/>
                    <a:pt x="27" y="0"/>
                  </a:cubicBezTo>
                  <a:cubicBezTo>
                    <a:pt x="18" y="0"/>
                    <a:pt x="9" y="0"/>
                    <a:pt x="0" y="1"/>
                  </a:cubicBezTo>
                  <a:cubicBezTo>
                    <a:pt x="21" y="43"/>
                    <a:pt x="34" y="90"/>
                    <a:pt x="34" y="140"/>
                  </a:cubicBezTo>
                  <a:cubicBezTo>
                    <a:pt x="74" y="142"/>
                    <a:pt x="111" y="163"/>
                    <a:pt x="132" y="20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127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121875" lIns="243800" spcFirstLastPara="1" rIns="243800" wrap="square" tIns="121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02" name="Google Shape;702;p52"/>
            <p:cNvSpPr txBox="1"/>
            <p:nvPr/>
          </p:nvSpPr>
          <p:spPr>
            <a:xfrm>
              <a:off x="3919788" y="1123225"/>
              <a:ext cx="1304400" cy="563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700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Compute</a:t>
              </a:r>
              <a:endParaRPr sz="2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grpSp>
        <p:nvGrpSpPr>
          <p:cNvPr id="703" name="Google Shape;703;p52"/>
          <p:cNvGrpSpPr/>
          <p:nvPr/>
        </p:nvGrpSpPr>
        <p:grpSpPr>
          <a:xfrm>
            <a:off x="18296546" y="3527791"/>
            <a:ext cx="4411114" cy="4757734"/>
            <a:chOff x="4593307" y="804376"/>
            <a:chExt cx="2268741" cy="2444000"/>
          </a:xfrm>
        </p:grpSpPr>
        <p:sp>
          <p:nvSpPr>
            <p:cNvPr id="704" name="Google Shape;704;p52"/>
            <p:cNvSpPr/>
            <p:nvPr/>
          </p:nvSpPr>
          <p:spPr>
            <a:xfrm rot="-2081188">
              <a:off x="5623193" y="814800"/>
              <a:ext cx="698156" cy="2118270"/>
            </a:xfrm>
            <a:custGeom>
              <a:rect b="b" l="l" r="r" t="t"/>
              <a:pathLst>
                <a:path extrusionOk="0" h="328" w="107">
                  <a:moveTo>
                    <a:pt x="52" y="26"/>
                  </a:moveTo>
                  <a:cubicBezTo>
                    <a:pt x="67" y="59"/>
                    <a:pt x="75" y="95"/>
                    <a:pt x="75" y="132"/>
                  </a:cubicBezTo>
                  <a:cubicBezTo>
                    <a:pt x="75" y="204"/>
                    <a:pt x="46" y="268"/>
                    <a:pt x="0" y="315"/>
                  </a:cubicBezTo>
                  <a:cubicBezTo>
                    <a:pt x="10" y="320"/>
                    <a:pt x="21" y="325"/>
                    <a:pt x="32" y="328"/>
                  </a:cubicBezTo>
                  <a:cubicBezTo>
                    <a:pt x="78" y="276"/>
                    <a:pt x="107" y="208"/>
                    <a:pt x="107" y="132"/>
                  </a:cubicBezTo>
                  <a:cubicBezTo>
                    <a:pt x="107" y="85"/>
                    <a:pt x="95" y="40"/>
                    <a:pt x="75" y="0"/>
                  </a:cubicBezTo>
                  <a:cubicBezTo>
                    <a:pt x="68" y="9"/>
                    <a:pt x="60" y="18"/>
                    <a:pt x="52" y="26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9525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121875" lIns="243800" spcFirstLastPara="1" rIns="243800" wrap="square" tIns="121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05" name="Google Shape;705;p52"/>
            <p:cNvSpPr/>
            <p:nvPr/>
          </p:nvSpPr>
          <p:spPr>
            <a:xfrm rot="-2081187">
              <a:off x="5001092" y="1289142"/>
              <a:ext cx="1148261" cy="1791718"/>
            </a:xfrm>
            <a:custGeom>
              <a:rect b="b" l="l" r="r" t="t"/>
              <a:pathLst>
                <a:path extrusionOk="0" h="289" w="184">
                  <a:moveTo>
                    <a:pt x="161" y="0"/>
                  </a:moveTo>
                  <a:cubicBezTo>
                    <a:pt x="128" y="34"/>
                    <a:pt x="87" y="60"/>
                    <a:pt x="40" y="76"/>
                  </a:cubicBezTo>
                  <a:cubicBezTo>
                    <a:pt x="52" y="121"/>
                    <a:pt x="36" y="170"/>
                    <a:pt x="0" y="200"/>
                  </a:cubicBezTo>
                  <a:cubicBezTo>
                    <a:pt x="29" y="240"/>
                    <a:pt x="67" y="270"/>
                    <a:pt x="109" y="289"/>
                  </a:cubicBezTo>
                  <a:cubicBezTo>
                    <a:pt x="155" y="242"/>
                    <a:pt x="184" y="178"/>
                    <a:pt x="184" y="106"/>
                  </a:cubicBezTo>
                  <a:cubicBezTo>
                    <a:pt x="184" y="69"/>
                    <a:pt x="176" y="33"/>
                    <a:pt x="161" y="0"/>
                  </a:cubicBezTo>
                  <a:close/>
                </a:path>
              </a:pathLst>
            </a:custGeom>
            <a:solidFill>
              <a:schemeClr val="accent1"/>
            </a:solidFill>
            <a:ln cap="flat" cmpd="sng" w="12700">
              <a:solidFill>
                <a:srgbClr val="FFFFFF"/>
              </a:solidFill>
              <a:prstDash val="solid"/>
              <a:miter lim="8000"/>
              <a:headEnd len="sm" w="sm" type="none"/>
              <a:tailEnd len="sm" w="sm" type="none"/>
            </a:ln>
          </p:spPr>
          <p:txBody>
            <a:bodyPr anchorCtr="0" anchor="t" bIns="121875" lIns="243800" spcFirstLastPara="1" rIns="243800" wrap="square" tIns="12187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latin typeface="DM Sans"/>
                <a:ea typeface="DM Sans"/>
                <a:cs typeface="DM Sans"/>
                <a:sym typeface="DM Sans"/>
              </a:endParaRPr>
            </a:p>
          </p:txBody>
        </p:sp>
        <p:sp>
          <p:nvSpPr>
            <p:cNvPr id="706" name="Google Shape;706;p52"/>
            <p:cNvSpPr txBox="1"/>
            <p:nvPr/>
          </p:nvSpPr>
          <p:spPr>
            <a:xfrm rot="4352156">
              <a:off x="5032997" y="1939707"/>
              <a:ext cx="1304532" cy="56293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243800" lIns="243800" spcFirstLastPara="1" rIns="243800" wrap="square" tIns="243800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700">
                  <a:solidFill>
                    <a:srgbClr val="FFFFFF"/>
                  </a:solidFill>
                  <a:latin typeface="DM Sans"/>
                  <a:ea typeface="DM Sans"/>
                  <a:cs typeface="DM Sans"/>
                  <a:sym typeface="DM Sans"/>
                </a:rPr>
                <a:t>Storage &amp; Data</a:t>
              </a:r>
              <a:endParaRPr sz="2700">
                <a:solidFill>
                  <a:srgbClr val="FFFFFF"/>
                </a:solidFill>
                <a:latin typeface="DM Sans"/>
                <a:ea typeface="DM Sans"/>
                <a:cs typeface="DM Sans"/>
                <a:sym typeface="DM Sans"/>
              </a:endParaRPr>
            </a:p>
          </p:txBody>
        </p:sp>
      </p:grpSp>
      <p:sp>
        <p:nvSpPr>
          <p:cNvPr id="707" name="Google Shape;707;p52"/>
          <p:cNvSpPr txBox="1"/>
          <p:nvPr/>
        </p:nvSpPr>
        <p:spPr>
          <a:xfrm>
            <a:off x="13970975" y="11226425"/>
            <a:ext cx="87333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u="sng">
                <a:solidFill>
                  <a:schemeClr val="hlink"/>
                </a:solidFill>
                <a:latin typeface="DM Sans"/>
                <a:ea typeface="DM Sans"/>
                <a:cs typeface="DM Sans"/>
                <a:sym typeface="DM Sans"/>
                <a:hlinkClick r:id="rId3"/>
              </a:rPr>
              <a:t>https://www.egi.eu/services/research/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708" name="Google Shape;708;p52"/>
          <p:cNvSpPr txBox="1"/>
          <p:nvPr>
            <p:ph idx="2" type="body"/>
          </p:nvPr>
        </p:nvSpPr>
        <p:spPr>
          <a:xfrm>
            <a:off x="1016000" y="2903625"/>
            <a:ext cx="12129600" cy="827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425450" lvl="0" marL="457200" rtl="0" algn="l">
              <a:spcBef>
                <a:spcPts val="0"/>
              </a:spcBef>
              <a:spcAft>
                <a:spcPts val="0"/>
              </a:spcAft>
              <a:buSzPts val="3100"/>
              <a:buChar char="•"/>
            </a:pPr>
            <a:r>
              <a:rPr lang="en"/>
              <a:t>Service owner: EGI Foundation</a:t>
            </a:r>
            <a:endParaRPr/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b="0" lang="en"/>
              <a:t>Supplied mostly by EGI Federation members</a:t>
            </a:r>
            <a:endParaRPr b="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425450" lvl="0" marL="457200" rtl="0" algn="l">
              <a:spcBef>
                <a:spcPts val="0"/>
              </a:spcBef>
              <a:spcAft>
                <a:spcPts val="0"/>
              </a:spcAft>
              <a:buSzPts val="3100"/>
              <a:buChar char="•"/>
            </a:pPr>
            <a:r>
              <a:rPr lang="en"/>
              <a:t>Access: orderable</a:t>
            </a:r>
            <a:endParaRPr/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b="0" lang="en"/>
              <a:t>Via EGI channels </a:t>
            </a:r>
            <a:endParaRPr b="0"/>
          </a:p>
          <a:p>
            <a:pPr indent="-370839" lvl="2" marL="1371600" rtl="0" algn="l">
              <a:spcBef>
                <a:spcPts val="0"/>
              </a:spcBef>
              <a:spcAft>
                <a:spcPts val="0"/>
              </a:spcAft>
              <a:buSzPts val="2240"/>
              <a:buChar char="o"/>
            </a:pPr>
            <a:r>
              <a:rPr lang="en"/>
              <a:t>Simple request</a:t>
            </a:r>
            <a:endParaRPr/>
          </a:p>
          <a:p>
            <a:pPr indent="-370839" lvl="2" marL="1371600" rtl="0" algn="l">
              <a:spcBef>
                <a:spcPts val="0"/>
              </a:spcBef>
              <a:spcAft>
                <a:spcPts val="0"/>
              </a:spcAft>
              <a:buSzPts val="2240"/>
              <a:buChar char="o"/>
            </a:pPr>
            <a:r>
              <a:rPr lang="en"/>
              <a:t>Application in Open Call</a:t>
            </a:r>
            <a:endParaRPr/>
          </a:p>
          <a:p>
            <a:pPr indent="-370839" lvl="2" marL="1371600" rtl="0" algn="l">
              <a:spcBef>
                <a:spcPts val="0"/>
              </a:spcBef>
              <a:spcAft>
                <a:spcPts val="0"/>
              </a:spcAft>
              <a:buSzPts val="2240"/>
              <a:buChar char="o"/>
            </a:pPr>
            <a:r>
              <a:rPr lang="en"/>
              <a:t>Order via EGI marketplace</a:t>
            </a:r>
            <a:endParaRPr/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b="0" lang="en"/>
              <a:t>Via EOSC Portal</a:t>
            </a:r>
            <a:endParaRPr b="0"/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425450" lvl="0" marL="457200" rtl="0" algn="l">
              <a:spcBef>
                <a:spcPts val="0"/>
              </a:spcBef>
              <a:spcAft>
                <a:spcPts val="0"/>
              </a:spcAft>
              <a:buSzPts val="3100"/>
              <a:buChar char="•"/>
            </a:pPr>
            <a:r>
              <a:rPr lang="en"/>
              <a:t>Funding model: combination of</a:t>
            </a:r>
            <a:endParaRPr/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b="0" lang="en"/>
              <a:t>In-kind</a:t>
            </a:r>
            <a:endParaRPr b="0"/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b="0" lang="en">
                <a:solidFill>
                  <a:schemeClr val="accent5"/>
                </a:solidFill>
              </a:rPr>
              <a:t>Grants from projects</a:t>
            </a:r>
            <a:endParaRPr b="0"/>
          </a:p>
          <a:p>
            <a:pPr indent="-431800" lvl="1" marL="914400" rtl="0" algn="l">
              <a:spcBef>
                <a:spcPts val="0"/>
              </a:spcBef>
              <a:spcAft>
                <a:spcPts val="0"/>
              </a:spcAft>
              <a:buSzPts val="3200"/>
              <a:buChar char="•"/>
            </a:pPr>
            <a:r>
              <a:rPr b="0" lang="en"/>
              <a:t>Pay for use</a:t>
            </a:r>
            <a:endParaRPr b="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53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Service catalogue overview</a:t>
            </a:r>
            <a:endParaRPr/>
          </a:p>
        </p:txBody>
      </p:sp>
      <p:sp>
        <p:nvSpPr>
          <p:cNvPr id="714" name="Google Shape;714;p53"/>
          <p:cNvSpPr txBox="1"/>
          <p:nvPr>
            <p:ph idx="12" type="sldNum"/>
          </p:nvPr>
        </p:nvSpPr>
        <p:spPr>
          <a:xfrm>
            <a:off x="23212925" y="13031650"/>
            <a:ext cx="842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15" name="Google Shape;715;p53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Services for Research</a:t>
            </a:r>
            <a:endParaRPr/>
          </a:p>
        </p:txBody>
      </p:sp>
      <p:pic>
        <p:nvPicPr>
          <p:cNvPr id="716" name="Google Shape;716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69925" y="2289175"/>
            <a:ext cx="15767251" cy="10511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54"/>
          <p:cNvSpPr txBox="1"/>
          <p:nvPr>
            <p:ph idx="1" type="body"/>
          </p:nvPr>
        </p:nvSpPr>
        <p:spPr>
          <a:xfrm>
            <a:off x="2563814" y="1755775"/>
            <a:ext cx="21031200" cy="533400"/>
          </a:xfrm>
          <a:prstGeom prst="rect">
            <a:avLst/>
          </a:prstGeom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1000"/>
              </a:spcBef>
              <a:spcAft>
                <a:spcPts val="0"/>
              </a:spcAft>
              <a:buNone/>
            </a:pPr>
            <a:r>
              <a:rPr lang="en"/>
              <a:t>What’s New</a:t>
            </a:r>
            <a:endParaRPr/>
          </a:p>
        </p:txBody>
      </p:sp>
      <p:sp>
        <p:nvSpPr>
          <p:cNvPr id="722" name="Google Shape;722;p54"/>
          <p:cNvSpPr txBox="1"/>
          <p:nvPr>
            <p:ph idx="12" type="sldNum"/>
          </p:nvPr>
        </p:nvSpPr>
        <p:spPr>
          <a:xfrm>
            <a:off x="23212925" y="13031650"/>
            <a:ext cx="842400" cy="3693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800"/>
              <a:buFont typeface="DM Sans"/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23" name="Google Shape;723;p54"/>
          <p:cNvSpPr txBox="1"/>
          <p:nvPr>
            <p:ph type="title"/>
          </p:nvPr>
        </p:nvSpPr>
        <p:spPr>
          <a:xfrm>
            <a:off x="2564146" y="790816"/>
            <a:ext cx="21971100" cy="831300"/>
          </a:xfrm>
          <a:prstGeom prst="rect">
            <a:avLst/>
          </a:prstGeom>
        </p:spPr>
        <p:txBody>
          <a:bodyPr anchorCtr="0" anchor="ctr" bIns="0" lIns="0" spcFirstLastPara="1" rIns="0" wrap="square" tIns="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Services for Research</a:t>
            </a:r>
            <a:endParaRPr/>
          </a:p>
        </p:txBody>
      </p:sp>
      <p:sp>
        <p:nvSpPr>
          <p:cNvPr id="724" name="Google Shape;724;p54"/>
          <p:cNvSpPr/>
          <p:nvPr/>
        </p:nvSpPr>
        <p:spPr>
          <a:xfrm>
            <a:off x="1088450" y="2721300"/>
            <a:ext cx="3837000" cy="9879000"/>
          </a:xfrm>
          <a:prstGeom prst="roundRect">
            <a:avLst>
              <a:gd fmla="val 16667" name="adj"/>
            </a:avLst>
          </a:prstGeom>
          <a:solidFill>
            <a:srgbClr val="C9DAF8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5" name="Google Shape;725;p54"/>
          <p:cNvSpPr/>
          <p:nvPr/>
        </p:nvSpPr>
        <p:spPr>
          <a:xfrm>
            <a:off x="5335600" y="2721300"/>
            <a:ext cx="3837000" cy="9879000"/>
          </a:xfrm>
          <a:prstGeom prst="roundRect">
            <a:avLst>
              <a:gd fmla="val 16667" name="adj"/>
            </a:avLst>
          </a:prstGeom>
          <a:solidFill>
            <a:srgbClr val="A4C2F4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6" name="Google Shape;726;p54"/>
          <p:cNvSpPr/>
          <p:nvPr/>
        </p:nvSpPr>
        <p:spPr>
          <a:xfrm>
            <a:off x="9783200" y="2721300"/>
            <a:ext cx="3837000" cy="9879000"/>
          </a:xfrm>
          <a:prstGeom prst="roundRect">
            <a:avLst>
              <a:gd fmla="val 16667" name="adj"/>
            </a:avLst>
          </a:prstGeom>
          <a:solidFill>
            <a:srgbClr val="6D9EEB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7" name="Google Shape;727;p54"/>
          <p:cNvSpPr/>
          <p:nvPr/>
        </p:nvSpPr>
        <p:spPr>
          <a:xfrm>
            <a:off x="14230800" y="2721300"/>
            <a:ext cx="3837000" cy="9879000"/>
          </a:xfrm>
          <a:prstGeom prst="roundRect">
            <a:avLst>
              <a:gd fmla="val 16667" name="adj"/>
            </a:avLst>
          </a:prstGeom>
          <a:solidFill>
            <a:srgbClr val="3C78D8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8" name="Google Shape;728;p54"/>
          <p:cNvSpPr/>
          <p:nvPr/>
        </p:nvSpPr>
        <p:spPr>
          <a:xfrm>
            <a:off x="18678400" y="2721300"/>
            <a:ext cx="3837000" cy="9879000"/>
          </a:xfrm>
          <a:prstGeom prst="roundRect">
            <a:avLst>
              <a:gd fmla="val 16667" name="adj"/>
            </a:avLst>
          </a:prstGeom>
          <a:solidFill>
            <a:srgbClr val="1155CC"/>
          </a:solidFill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9" name="Google Shape;729;p54"/>
          <p:cNvSpPr txBox="1"/>
          <p:nvPr/>
        </p:nvSpPr>
        <p:spPr>
          <a:xfrm>
            <a:off x="1517900" y="3064925"/>
            <a:ext cx="2978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Discovery</a:t>
            </a:r>
            <a:endParaRPr b="1" sz="3000"/>
          </a:p>
        </p:txBody>
      </p:sp>
      <p:sp>
        <p:nvSpPr>
          <p:cNvPr id="730" name="Google Shape;730;p54"/>
          <p:cNvSpPr txBox="1"/>
          <p:nvPr/>
        </p:nvSpPr>
        <p:spPr>
          <a:xfrm>
            <a:off x="5765050" y="3064925"/>
            <a:ext cx="2978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Planning</a:t>
            </a:r>
            <a:endParaRPr b="1" sz="3000"/>
          </a:p>
        </p:txBody>
      </p:sp>
      <p:sp>
        <p:nvSpPr>
          <p:cNvPr id="731" name="Google Shape;731;p54"/>
          <p:cNvSpPr txBox="1"/>
          <p:nvPr/>
        </p:nvSpPr>
        <p:spPr>
          <a:xfrm>
            <a:off x="10212650" y="3064925"/>
            <a:ext cx="2978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Alpha</a:t>
            </a:r>
            <a:endParaRPr b="1" sz="3000"/>
          </a:p>
        </p:txBody>
      </p:sp>
      <p:sp>
        <p:nvSpPr>
          <p:cNvPr id="732" name="Google Shape;732;p54"/>
          <p:cNvSpPr txBox="1"/>
          <p:nvPr/>
        </p:nvSpPr>
        <p:spPr>
          <a:xfrm>
            <a:off x="14660250" y="3064925"/>
            <a:ext cx="2978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lt1"/>
                </a:solidFill>
              </a:rPr>
              <a:t>Beta</a:t>
            </a:r>
            <a:endParaRPr b="1" sz="3000">
              <a:solidFill>
                <a:schemeClr val="lt1"/>
              </a:solidFill>
            </a:endParaRPr>
          </a:p>
        </p:txBody>
      </p:sp>
      <p:sp>
        <p:nvSpPr>
          <p:cNvPr id="733" name="Google Shape;733;p54"/>
          <p:cNvSpPr txBox="1"/>
          <p:nvPr/>
        </p:nvSpPr>
        <p:spPr>
          <a:xfrm>
            <a:off x="19107850" y="3064925"/>
            <a:ext cx="29781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chemeClr val="lt1"/>
                </a:solidFill>
              </a:rPr>
              <a:t>Production</a:t>
            </a:r>
            <a:endParaRPr b="1" sz="3000">
              <a:solidFill>
                <a:schemeClr val="lt1"/>
              </a:solidFill>
            </a:endParaRPr>
          </a:p>
        </p:txBody>
      </p:sp>
      <p:sp>
        <p:nvSpPr>
          <p:cNvPr id="734" name="Google Shape;734;p54"/>
          <p:cNvSpPr/>
          <p:nvPr/>
        </p:nvSpPr>
        <p:spPr>
          <a:xfrm>
            <a:off x="16293450" y="4238925"/>
            <a:ext cx="4381200" cy="8313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Workload Manager</a:t>
            </a:r>
            <a:endParaRPr sz="3000"/>
          </a:p>
        </p:txBody>
      </p:sp>
      <p:sp>
        <p:nvSpPr>
          <p:cNvPr id="735" name="Google Shape;735;p54"/>
          <p:cNvSpPr/>
          <p:nvPr/>
        </p:nvSpPr>
        <p:spPr>
          <a:xfrm>
            <a:off x="2992175" y="7547100"/>
            <a:ext cx="8724300" cy="831300"/>
          </a:xfrm>
          <a:prstGeom prst="homePlat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Data Orchestrator</a:t>
            </a:r>
            <a:endParaRPr sz="3000"/>
          </a:p>
        </p:txBody>
      </p:sp>
      <p:sp>
        <p:nvSpPr>
          <p:cNvPr id="736" name="Google Shape;736;p54"/>
          <p:cNvSpPr/>
          <p:nvPr/>
        </p:nvSpPr>
        <p:spPr>
          <a:xfrm>
            <a:off x="11716475" y="5893025"/>
            <a:ext cx="4863300" cy="831300"/>
          </a:xfrm>
          <a:prstGeom prst="chevron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Software Distribution</a:t>
            </a:r>
            <a:endParaRPr sz="3000"/>
          </a:p>
        </p:txBody>
      </p:sp>
      <p:sp>
        <p:nvSpPr>
          <p:cNvPr id="737" name="Google Shape;737;p54"/>
          <p:cNvSpPr/>
          <p:nvPr/>
        </p:nvSpPr>
        <p:spPr>
          <a:xfrm>
            <a:off x="2992175" y="9201188"/>
            <a:ext cx="8724300" cy="831300"/>
          </a:xfrm>
          <a:prstGeom prst="homePlat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Replay</a:t>
            </a:r>
            <a:endParaRPr sz="3000"/>
          </a:p>
        </p:txBody>
      </p:sp>
      <p:sp>
        <p:nvSpPr>
          <p:cNvPr id="738" name="Google Shape;738;p54"/>
          <p:cNvSpPr/>
          <p:nvPr/>
        </p:nvSpPr>
        <p:spPr>
          <a:xfrm>
            <a:off x="2992175" y="10855275"/>
            <a:ext cx="8724300" cy="831300"/>
          </a:xfrm>
          <a:prstGeom prst="homePlate">
            <a:avLst>
              <a:gd fmla="val 50000" name="adj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Infrastructure Manager</a:t>
            </a:r>
            <a:endParaRPr sz="3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EGI Theme">
  <a:themeElements>
    <a:clrScheme name="EGI">
      <a:dk1>
        <a:srgbClr val="09142E"/>
      </a:dk1>
      <a:lt1>
        <a:srgbClr val="FFFFFF"/>
      </a:lt1>
      <a:dk2>
        <a:srgbClr val="1E315D"/>
      </a:dk2>
      <a:lt2>
        <a:srgbClr val="F7F7F7"/>
      </a:lt2>
      <a:accent1>
        <a:srgbClr val="005FAA"/>
      </a:accent1>
      <a:accent2>
        <a:srgbClr val="EF8200"/>
      </a:accent2>
      <a:accent3>
        <a:srgbClr val="09142E"/>
      </a:accent3>
      <a:accent4>
        <a:srgbClr val="1E315D"/>
      </a:accent4>
      <a:accent5>
        <a:srgbClr val="828282"/>
      </a:accent5>
      <a:accent6>
        <a:srgbClr val="999999"/>
      </a:accent6>
      <a:hlink>
        <a:srgbClr val="005FAA"/>
      </a:hlink>
      <a:folHlink>
        <a:srgbClr val="EF82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