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7" r:id="rId18"/>
    <p:sldId id="278" r:id="rId19"/>
    <p:sldId id="279" r:id="rId20"/>
    <p:sldId id="281" r:id="rId21"/>
    <p:sldId id="282" r:id="rId22"/>
    <p:sldId id="283" r:id="rId23"/>
    <p:sldId id="284" r:id="rId24"/>
    <p:sldId id="285" r:id="rId25"/>
    <p:sldId id="286" r:id="rId26"/>
    <p:sldId id="287" r:id="rId27"/>
    <p:sldId id="289"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027"/>
  </p:normalViewPr>
  <p:slideViewPr>
    <p:cSldViewPr snapToGrid="0">
      <p:cViewPr varScale="1">
        <p:scale>
          <a:sx n="69" d="100"/>
          <a:sy n="69" d="100"/>
        </p:scale>
        <p:origin x="2504"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1143000" y="685800"/>
            <a:ext cx="4572000" cy="3429000"/>
          </a:xfrm>
          <a:prstGeom prst="rect">
            <a:avLst/>
          </a:prstGeom>
        </p:spPr>
        <p:txBody>
          <a:bodyPr/>
          <a:lstStyle/>
          <a:p>
            <a:endParaRPr/>
          </a:p>
        </p:txBody>
      </p:sp>
      <p:sp>
        <p:nvSpPr>
          <p:cNvPr id="185" name="Shape 18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a:defRPr sz="1400"/>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lvl1pPr>
              <a:defRPr sz="1400"/>
            </a:lvl1p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lvl1pPr>
              <a:defRPr sz="1600"/>
            </a:lvl1p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Tree>
    <p:extLst>
      <p:ext uri="{BB962C8B-B14F-4D97-AF65-F5344CB8AC3E}">
        <p14:creationId xmlns:p14="http://schemas.microsoft.com/office/powerpoint/2010/main" val="3596726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a:defRPr sz="1400"/>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pPr>
              <a:defRPr sz="1600"/>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pPr>
              <a:defRPr sz="1600"/>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a:defRPr sz="1600"/>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lvl1pPr>
              <a:defRPr sz="1600"/>
            </a:lvl1pPr>
          </a:lstStyle>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lvl1pPr>
              <a:defRPr sz="1600"/>
            </a:lvl1pPr>
          </a:lstStyle>
          <a:p>
            <a:r>
              <a:t>In terms of the model of collaborations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lvl1pPr>
              <a:defRPr sz="1600"/>
            </a:lvl1pPr>
          </a:lstStyle>
          <a:p>
            <a:r>
              <a:t>Your participation is the best support to this collaboration.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pPr>
              <a:defRPr sz="1400"/>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pPr marL="284479" indent="-284479">
              <a:buSzPct val="100000"/>
              <a:buAutoNum type="arabicPeriod"/>
              <a:defRPr sz="1600"/>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lvl1pPr>
              <a:defRPr sz="1600"/>
            </a:lvl1pPr>
          </a:lstStyle>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lvl1pPr>
              <a:defRPr sz="1600"/>
            </a:lvl1pPr>
          </a:lstStyle>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lvl1pPr>
              <a:defRPr sz="1600"/>
            </a:lvl1p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lvl1pPr>
              <a:defRPr sz="1600"/>
            </a:lvl1p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pPr>
              <a:defRPr sz="1600"/>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defRPr sz="1400"/>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lvl1pPr defTabSz="914400">
              <a:lnSpc>
                <a:spcPct val="100000"/>
              </a:lnSpc>
              <a:defRPr sz="1600">
                <a:latin typeface="Calibri"/>
                <a:ea typeface="Calibri"/>
                <a:cs typeface="Calibri"/>
                <a:sym typeface="Calibri"/>
              </a:defRPr>
            </a:lvl1p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lvl1pPr>
              <a:defRPr sz="1600"/>
            </a:lvl1p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sz="2304" b="1"/>
            </a:lvl1pPr>
          </a:lstStyle>
          <a:p>
            <a:r>
              <a:t>Author and Date</a:t>
            </a:r>
          </a:p>
        </p:txBody>
      </p:sp>
      <p:sp>
        <p:nvSpPr>
          <p:cNvPr id="12" name="Presentation Title"/>
          <p:cNvSpPr txBox="1">
            <a:spLocks noGrp="1"/>
          </p:cNvSpPr>
          <p:nvPr>
            <p:ph type="title" hasCustomPrompt="1"/>
          </p:nvPr>
        </p:nvSpPr>
        <p:spPr>
          <a:xfrm>
            <a:off x="698500" y="1854200"/>
            <a:ext cx="11609057" cy="3302000"/>
          </a:xfrm>
          <a:prstGeom prst="rect">
            <a:avLst/>
          </a:prstGeom>
        </p:spPr>
        <p:txBody>
          <a:bodyPr anchor="b"/>
          <a:lstStyle>
            <a:lvl1pPr>
              <a:defRPr sz="8200" spc="-164"/>
            </a:lvl1pPr>
          </a:lstStyle>
          <a:p>
            <a:r>
              <a:t>Presentation Title</a:t>
            </a:r>
          </a:p>
        </p:txBody>
      </p:sp>
      <p:sp>
        <p:nvSpPr>
          <p:cNvPr id="13" name="Body Level One…"/>
          <p:cNvSpPr txBox="1">
            <a:spLocks noGrp="1"/>
          </p:cNvSpPr>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353454" y="9220199"/>
            <a:ext cx="297892"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8200" spc="-164">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8200" spc="-164">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8200" spc="-164">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8200" spc="-164">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b="1"/>
            </a:lvl1pPr>
          </a:lstStyle>
          <a:p>
            <a:r>
              <a:t>Fact information</a:t>
            </a:r>
          </a:p>
        </p:txBody>
      </p:sp>
      <p:sp>
        <p:nvSpPr>
          <p:cNvPr id="107" name="Body Level One…"/>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6" name="Attribution"/>
          <p:cNvSpPr txBox="1">
            <a:spLocks noGrp="1"/>
          </p:cNvSpPr>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pappardelle pasta with parsley butter, roasted hazelnuts, and shaved parmesan cheese"/>
          <p:cNvSpPr>
            <a:spLocks noGrp="1"/>
          </p:cNvSpPr>
          <p:nvPr>
            <p:ph type="pic" idx="21"/>
          </p:nvPr>
        </p:nvSpPr>
        <p:spPr>
          <a:xfrm>
            <a:off x="-2082800" y="687558"/>
            <a:ext cx="11165190" cy="8373892"/>
          </a:xfrm>
          <a:prstGeom prst="rect">
            <a:avLst/>
          </a:prstGeom>
        </p:spPr>
        <p:txBody>
          <a:bodyPr lIns="91439" tIns="45719" rIns="91439" bIns="45719">
            <a:noAutofit/>
          </a:bodyPr>
          <a:lstStyle/>
          <a:p>
            <a:endParaRPr/>
          </a:p>
        </p:txBody>
      </p:sp>
      <p:sp>
        <p:nvSpPr>
          <p:cNvPr id="125" name="Bowl of salad with fried rice, boiled eggs, and chopsticks"/>
          <p:cNvSpPr>
            <a:spLocks noGrp="1"/>
          </p:cNvSpPr>
          <p:nvPr>
            <p:ph type="pic" sz="half" idx="22"/>
          </p:nvPr>
        </p:nvSpPr>
        <p:spPr>
          <a:xfrm>
            <a:off x="6597650" y="292100"/>
            <a:ext cx="5740400" cy="4592321"/>
          </a:xfrm>
          <a:prstGeom prst="rect">
            <a:avLst/>
          </a:prstGeom>
        </p:spPr>
        <p:txBody>
          <a:bodyPr lIns="91439" tIns="45719" rIns="91439" bIns="45719">
            <a:noAutofit/>
          </a:bodyPr>
          <a:lstStyle/>
          <a:p>
            <a:endParaRPr/>
          </a:p>
        </p:txBody>
      </p:sp>
      <p:sp>
        <p:nvSpPr>
          <p:cNvPr id="126" name="Bowl with salmon cakes, salad, and hummus"/>
          <p:cNvSpPr>
            <a:spLocks noGrp="1"/>
          </p:cNvSpPr>
          <p:nvPr>
            <p:ph type="pic" idx="23"/>
          </p:nvPr>
        </p:nvSpPr>
        <p:spPr>
          <a:xfrm>
            <a:off x="4984750" y="2749413"/>
            <a:ext cx="7937500" cy="9238277"/>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016000" y="-1054100"/>
            <a:ext cx="14427200" cy="1154176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6353454" y="9220199"/>
            <a:ext cx="297892" cy="287479"/>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標題及物件">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894079" y="519290"/>
            <a:ext cx="11216641" cy="1885246"/>
          </a:xfrm>
          <a:prstGeom prst="rect">
            <a:avLst/>
          </a:prstGeom>
        </p:spPr>
        <p:txBody>
          <a:bodyPr lIns="65023" tIns="65023" rIns="65023" bIns="65023" anchor="ctr"/>
          <a:lstStyle>
            <a:lvl1pPr defTabSz="1300480">
              <a:lnSpc>
                <a:spcPct val="90000"/>
              </a:lnSpc>
              <a:defRPr sz="6200" b="0" spc="0">
                <a:latin typeface="Calibri Light"/>
                <a:ea typeface="Calibri Light"/>
                <a:cs typeface="Calibri Light"/>
                <a:sym typeface="Calibri Light"/>
              </a:defRPr>
            </a:lvl1pPr>
          </a:lstStyle>
          <a:p>
            <a:r>
              <a:t>Title Text</a:t>
            </a:r>
          </a:p>
        </p:txBody>
      </p:sp>
      <p:sp>
        <p:nvSpPr>
          <p:cNvPr id="150" name="Body Level One…"/>
          <p:cNvSpPr txBox="1">
            <a:spLocks noGrp="1"/>
          </p:cNvSpPr>
          <p:nvPr>
            <p:ph type="body" idx="1"/>
          </p:nvPr>
        </p:nvSpPr>
        <p:spPr>
          <a:xfrm>
            <a:off x="894079" y="2596444"/>
            <a:ext cx="11216641" cy="6188570"/>
          </a:xfrm>
          <a:prstGeom prst="rect">
            <a:avLst/>
          </a:prstGeom>
        </p:spPr>
        <p:txBody>
          <a:bodyPr lIns="65023" tIns="65023" rIns="65023" bIns="65023"/>
          <a:lstStyle>
            <a:lvl1pPr marL="310242" indent="-310242" defTabSz="1300480">
              <a:spcBef>
                <a:spcPts val="1400"/>
              </a:spcBef>
              <a:buSzPct val="100000"/>
              <a:buFont typeface="Arial"/>
              <a:defRPr sz="3800">
                <a:latin typeface="Calibri"/>
                <a:ea typeface="Calibri"/>
                <a:cs typeface="Calibri"/>
                <a:sym typeface="Calibri"/>
              </a:defRPr>
            </a:lvl1pPr>
            <a:lvl2pPr marL="819150" indent="-361950" defTabSz="1300480">
              <a:spcBef>
                <a:spcPts val="1400"/>
              </a:spcBef>
              <a:buSzPct val="100000"/>
              <a:buFont typeface="Arial"/>
              <a:defRPr sz="3800">
                <a:latin typeface="Calibri"/>
                <a:ea typeface="Calibri"/>
                <a:cs typeface="Calibri"/>
                <a:sym typeface="Calibri"/>
              </a:defRPr>
            </a:lvl2pPr>
            <a:lvl3pPr marL="1348739" indent="-434339" defTabSz="1300480">
              <a:spcBef>
                <a:spcPts val="1400"/>
              </a:spcBef>
              <a:buSzPct val="100000"/>
              <a:buFont typeface="Arial"/>
              <a:defRPr sz="3800">
                <a:latin typeface="Calibri"/>
                <a:ea typeface="Calibri"/>
                <a:cs typeface="Calibri"/>
                <a:sym typeface="Calibri"/>
              </a:defRPr>
            </a:lvl3pPr>
            <a:lvl4pPr marL="1854200" indent="-482600" defTabSz="1300480">
              <a:spcBef>
                <a:spcPts val="1400"/>
              </a:spcBef>
              <a:buSzPct val="100000"/>
              <a:buFont typeface="Arial"/>
              <a:defRPr sz="3800">
                <a:latin typeface="Calibri"/>
                <a:ea typeface="Calibri"/>
                <a:cs typeface="Calibri"/>
                <a:sym typeface="Calibri"/>
              </a:defRPr>
            </a:lvl4pPr>
            <a:lvl5pPr marL="2311400" indent="-482600" defTabSz="1300480">
              <a:spcBef>
                <a:spcPts val="1400"/>
              </a:spcBef>
              <a:buSzPct val="100000"/>
              <a:buFont typeface="Arial"/>
              <a:defRPr sz="3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11754850" y="9114114"/>
            <a:ext cx="355871" cy="371349"/>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952500" y="-16527"/>
            <a:ext cx="11099800" cy="2159001"/>
          </a:xfrm>
          <a:prstGeom prst="rect">
            <a:avLst/>
          </a:prstGeom>
        </p:spPr>
        <p:txBody>
          <a:bodyPr anchor="ctr"/>
          <a:lstStyle>
            <a:lvl1pPr algn="ctr" defTabSz="584200">
              <a:lnSpc>
                <a:spcPct val="100000"/>
              </a:lnSpc>
              <a:defRPr sz="8000" spc="0">
                <a:solidFill>
                  <a:srgbClr val="FF2600"/>
                </a:solidFill>
                <a:latin typeface="Helvetica"/>
                <a:ea typeface="Helvetica"/>
                <a:cs typeface="Helvetica"/>
                <a:sym typeface="Helvetica"/>
              </a:defRPr>
            </a:lvl1pPr>
          </a:lstStyle>
          <a:p>
            <a:r>
              <a:t>Title Text</a:t>
            </a:r>
          </a:p>
        </p:txBody>
      </p:sp>
      <p:sp>
        <p:nvSpPr>
          <p:cNvPr id="159" name="Body Level One…"/>
          <p:cNvSpPr txBox="1">
            <a:spLocks noGrp="1"/>
          </p:cNvSpPr>
          <p:nvPr>
            <p:ph type="body" idx="1"/>
          </p:nvPr>
        </p:nvSpPr>
        <p:spPr>
          <a:xfrm>
            <a:off x="497926" y="1754231"/>
            <a:ext cx="12100043" cy="7595070"/>
          </a:xfrm>
          <a:prstGeom prst="rect">
            <a:avLst/>
          </a:prstGeom>
        </p:spPr>
        <p:txBody>
          <a:bodyPr anchor="ctr"/>
          <a:lstStyle>
            <a:lvl1pPr marL="444500" indent="-444500" defTabSz="584200">
              <a:lnSpc>
                <a:spcPct val="100000"/>
              </a:lnSpc>
              <a:spcBef>
                <a:spcPts val="800"/>
              </a:spcBef>
              <a:buSzPct val="100000"/>
              <a:defRPr sz="3600" b="1">
                <a:solidFill>
                  <a:srgbClr val="0433FF"/>
                </a:solidFill>
                <a:latin typeface="Helvetica"/>
                <a:ea typeface="Helvetica"/>
                <a:cs typeface="Helvetica"/>
                <a:sym typeface="Helvetica"/>
              </a:defRPr>
            </a:lvl1pPr>
            <a:lvl2pPr marL="889000" indent="-444500" defTabSz="584200">
              <a:lnSpc>
                <a:spcPct val="100000"/>
              </a:lnSpc>
              <a:spcBef>
                <a:spcPts val="800"/>
              </a:spcBef>
              <a:buSzPct val="100000"/>
              <a:defRPr sz="3200" b="1">
                <a:solidFill>
                  <a:srgbClr val="942193"/>
                </a:solidFill>
                <a:latin typeface="Helvetica"/>
                <a:ea typeface="Helvetica"/>
                <a:cs typeface="Helvetica"/>
                <a:sym typeface="Helvetica"/>
              </a:defRPr>
            </a:lvl2pPr>
            <a:lvl3pPr marL="1333500" indent="-444500" defTabSz="584200">
              <a:lnSpc>
                <a:spcPct val="100000"/>
              </a:lnSpc>
              <a:spcBef>
                <a:spcPts val="800"/>
              </a:spcBef>
              <a:buSzPct val="100000"/>
              <a:defRPr sz="2800" b="1">
                <a:solidFill>
                  <a:srgbClr val="009051"/>
                </a:solidFill>
                <a:latin typeface="Helvetica"/>
                <a:ea typeface="Helvetica"/>
                <a:cs typeface="Helvetica"/>
                <a:sym typeface="Helvetica"/>
              </a:defRPr>
            </a:lvl3pPr>
            <a:lvl4pPr marL="1778000" indent="-444500" defTabSz="584200">
              <a:lnSpc>
                <a:spcPct val="100000"/>
              </a:lnSpc>
              <a:spcBef>
                <a:spcPts val="800"/>
              </a:spcBef>
              <a:buSzPct val="100000"/>
              <a:defRPr sz="2400" b="1">
                <a:solidFill>
                  <a:srgbClr val="941751"/>
                </a:solidFill>
                <a:latin typeface="Helvetica"/>
                <a:ea typeface="Helvetica"/>
                <a:cs typeface="Helvetica"/>
                <a:sym typeface="Helvetica"/>
              </a:defRPr>
            </a:lvl4pPr>
            <a:lvl5pPr marL="2222500" indent="-444500" defTabSz="584200">
              <a:lnSpc>
                <a:spcPct val="100000"/>
              </a:lnSpc>
              <a:spcBef>
                <a:spcPts val="800"/>
              </a:spcBef>
              <a:buSzPct val="100000"/>
              <a:defRPr sz="2000" b="1">
                <a:solidFill>
                  <a:srgbClr val="011993"/>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6311763" y="9251950"/>
            <a:ext cx="368574" cy="381000"/>
          </a:xfrm>
          <a:prstGeom prst="rect">
            <a:avLst/>
          </a:prstGeom>
        </p:spPr>
        <p:txBody>
          <a:bodyPr anchor="t"/>
          <a:lstStyle>
            <a:lvl1pPr>
              <a:defRPr sz="1800">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952500" y="-16527"/>
            <a:ext cx="11099800" cy="2159001"/>
          </a:xfrm>
          <a:prstGeom prst="rect">
            <a:avLst/>
          </a:prstGeom>
        </p:spPr>
        <p:txBody>
          <a:bodyPr anchor="ctr"/>
          <a:lstStyle>
            <a:lvl1pPr algn="ctr" defTabSz="584200">
              <a:lnSpc>
                <a:spcPct val="100000"/>
              </a:lnSpc>
              <a:defRPr sz="8000" spc="0">
                <a:solidFill>
                  <a:srgbClr val="FF2600"/>
                </a:solidFill>
                <a:latin typeface="Helvetica"/>
                <a:ea typeface="Helvetica"/>
                <a:cs typeface="Helvetica"/>
                <a:sym typeface="Helvetica"/>
              </a:defRPr>
            </a:lvl1pPr>
          </a:lstStyle>
          <a:p>
            <a:r>
              <a:t>Title Text</a:t>
            </a:r>
          </a:p>
        </p:txBody>
      </p:sp>
      <p:sp>
        <p:nvSpPr>
          <p:cNvPr id="168" name="Body Level One…"/>
          <p:cNvSpPr txBox="1">
            <a:spLocks noGrp="1"/>
          </p:cNvSpPr>
          <p:nvPr>
            <p:ph type="body" idx="1"/>
          </p:nvPr>
        </p:nvSpPr>
        <p:spPr>
          <a:xfrm>
            <a:off x="497926" y="1754231"/>
            <a:ext cx="12100043" cy="7595070"/>
          </a:xfrm>
          <a:prstGeom prst="rect">
            <a:avLst/>
          </a:prstGeom>
        </p:spPr>
        <p:txBody>
          <a:bodyPr anchor="ctr"/>
          <a:lstStyle>
            <a:lvl1pPr marL="444500" indent="-444500" defTabSz="584200">
              <a:lnSpc>
                <a:spcPct val="100000"/>
              </a:lnSpc>
              <a:spcBef>
                <a:spcPts val="800"/>
              </a:spcBef>
              <a:buSzPct val="100000"/>
              <a:defRPr sz="3600" b="1">
                <a:solidFill>
                  <a:srgbClr val="0433FF"/>
                </a:solidFill>
                <a:latin typeface="Helvetica"/>
                <a:ea typeface="Helvetica"/>
                <a:cs typeface="Helvetica"/>
                <a:sym typeface="Helvetica"/>
              </a:defRPr>
            </a:lvl1pPr>
            <a:lvl2pPr marL="889000" indent="-444500" defTabSz="584200">
              <a:lnSpc>
                <a:spcPct val="100000"/>
              </a:lnSpc>
              <a:spcBef>
                <a:spcPts val="800"/>
              </a:spcBef>
              <a:buSzPct val="100000"/>
              <a:defRPr sz="3200" b="1">
                <a:solidFill>
                  <a:srgbClr val="942193"/>
                </a:solidFill>
                <a:latin typeface="Helvetica"/>
                <a:ea typeface="Helvetica"/>
                <a:cs typeface="Helvetica"/>
                <a:sym typeface="Helvetica"/>
              </a:defRPr>
            </a:lvl2pPr>
            <a:lvl3pPr marL="1333500" indent="-444500" defTabSz="584200">
              <a:lnSpc>
                <a:spcPct val="100000"/>
              </a:lnSpc>
              <a:spcBef>
                <a:spcPts val="800"/>
              </a:spcBef>
              <a:buSzPct val="100000"/>
              <a:defRPr sz="2800" b="1">
                <a:solidFill>
                  <a:srgbClr val="009051"/>
                </a:solidFill>
                <a:latin typeface="Helvetica"/>
                <a:ea typeface="Helvetica"/>
                <a:cs typeface="Helvetica"/>
                <a:sym typeface="Helvetica"/>
              </a:defRPr>
            </a:lvl3pPr>
            <a:lvl4pPr marL="1778000" indent="-444500" defTabSz="584200">
              <a:lnSpc>
                <a:spcPct val="100000"/>
              </a:lnSpc>
              <a:spcBef>
                <a:spcPts val="800"/>
              </a:spcBef>
              <a:buSzPct val="100000"/>
              <a:defRPr sz="2400" b="1">
                <a:solidFill>
                  <a:srgbClr val="941751"/>
                </a:solidFill>
                <a:latin typeface="Helvetica"/>
                <a:ea typeface="Helvetica"/>
                <a:cs typeface="Helvetica"/>
                <a:sym typeface="Helvetica"/>
              </a:defRPr>
            </a:lvl4pPr>
            <a:lvl5pPr marL="2222500" indent="-444500" defTabSz="584200">
              <a:lnSpc>
                <a:spcPct val="100000"/>
              </a:lnSpc>
              <a:spcBef>
                <a:spcPts val="800"/>
              </a:spcBef>
              <a:buSzPct val="100000"/>
              <a:defRPr sz="2000" b="1">
                <a:solidFill>
                  <a:srgbClr val="011993"/>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6311763" y="9251950"/>
            <a:ext cx="368574" cy="381000"/>
          </a:xfrm>
          <a:prstGeom prst="rect">
            <a:avLst/>
          </a:prstGeom>
        </p:spPr>
        <p:txBody>
          <a:bodyPr anchor="t"/>
          <a:lstStyle>
            <a:lvl1pPr>
              <a:defRPr sz="1800">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6" name="Title Text"/>
          <p:cNvSpPr txBox="1">
            <a:spLocks noGrp="1"/>
          </p:cNvSpPr>
          <p:nvPr>
            <p:ph type="title"/>
          </p:nvPr>
        </p:nvSpPr>
        <p:spPr>
          <a:xfrm>
            <a:off x="952500" y="-16527"/>
            <a:ext cx="11099800" cy="2159001"/>
          </a:xfrm>
          <a:prstGeom prst="rect">
            <a:avLst/>
          </a:prstGeom>
        </p:spPr>
        <p:txBody>
          <a:bodyPr anchor="ctr"/>
          <a:lstStyle>
            <a:lvl1pPr algn="ctr" defTabSz="584200">
              <a:lnSpc>
                <a:spcPct val="100000"/>
              </a:lnSpc>
              <a:defRPr sz="8000" spc="0">
                <a:solidFill>
                  <a:srgbClr val="FF2600"/>
                </a:solidFill>
                <a:latin typeface="Helvetica"/>
                <a:ea typeface="Helvetica"/>
                <a:cs typeface="Helvetica"/>
                <a:sym typeface="Helvetica"/>
              </a:defRPr>
            </a:lvl1pPr>
          </a:lstStyle>
          <a:p>
            <a:r>
              <a:t>Title Text</a:t>
            </a:r>
          </a:p>
        </p:txBody>
      </p:sp>
      <p:sp>
        <p:nvSpPr>
          <p:cNvPr id="177" name="Body Level One…"/>
          <p:cNvSpPr txBox="1">
            <a:spLocks noGrp="1"/>
          </p:cNvSpPr>
          <p:nvPr>
            <p:ph type="body" idx="1"/>
          </p:nvPr>
        </p:nvSpPr>
        <p:spPr>
          <a:xfrm>
            <a:off x="497926" y="1754230"/>
            <a:ext cx="12100043" cy="7595071"/>
          </a:xfrm>
          <a:prstGeom prst="rect">
            <a:avLst/>
          </a:prstGeom>
        </p:spPr>
        <p:txBody>
          <a:bodyPr anchor="ctr"/>
          <a:lstStyle>
            <a:lvl1pPr marL="444500" indent="-444500" defTabSz="584200">
              <a:lnSpc>
                <a:spcPct val="100000"/>
              </a:lnSpc>
              <a:spcBef>
                <a:spcPts val="800"/>
              </a:spcBef>
              <a:buSzPct val="100000"/>
              <a:defRPr sz="3600" b="1">
                <a:solidFill>
                  <a:srgbClr val="0433FF"/>
                </a:solidFill>
                <a:latin typeface="Helvetica"/>
                <a:ea typeface="Helvetica"/>
                <a:cs typeface="Helvetica"/>
                <a:sym typeface="Helvetica"/>
              </a:defRPr>
            </a:lvl1pPr>
            <a:lvl2pPr marL="944562" indent="-500062" defTabSz="584200">
              <a:lnSpc>
                <a:spcPct val="100000"/>
              </a:lnSpc>
              <a:spcBef>
                <a:spcPts val="800"/>
              </a:spcBef>
              <a:buSzPct val="100000"/>
              <a:defRPr sz="3600" b="1">
                <a:solidFill>
                  <a:srgbClr val="0433FF"/>
                </a:solidFill>
                <a:latin typeface="Helvetica"/>
                <a:ea typeface="Helvetica"/>
                <a:cs typeface="Helvetica"/>
                <a:sym typeface="Helvetica"/>
              </a:defRPr>
            </a:lvl2pPr>
            <a:lvl3pPr marL="1460500" indent="-571500" defTabSz="584200">
              <a:lnSpc>
                <a:spcPct val="100000"/>
              </a:lnSpc>
              <a:spcBef>
                <a:spcPts val="800"/>
              </a:spcBef>
              <a:buSzPct val="100000"/>
              <a:defRPr sz="3600" b="1">
                <a:solidFill>
                  <a:srgbClr val="0433FF"/>
                </a:solidFill>
                <a:latin typeface="Helvetica"/>
                <a:ea typeface="Helvetica"/>
                <a:cs typeface="Helvetica"/>
                <a:sym typeface="Helvetica"/>
              </a:defRPr>
            </a:lvl3pPr>
            <a:lvl4pPr marL="2000250" indent="-666750" defTabSz="584200">
              <a:lnSpc>
                <a:spcPct val="100000"/>
              </a:lnSpc>
              <a:spcBef>
                <a:spcPts val="800"/>
              </a:spcBef>
              <a:buSzPct val="100000"/>
              <a:defRPr sz="3600" b="1">
                <a:solidFill>
                  <a:srgbClr val="0433FF"/>
                </a:solidFill>
                <a:latin typeface="Helvetica"/>
                <a:ea typeface="Helvetica"/>
                <a:cs typeface="Helvetica"/>
                <a:sym typeface="Helvetica"/>
              </a:defRPr>
            </a:lvl4pPr>
            <a:lvl5pPr marL="2578100" indent="-800100" defTabSz="584200">
              <a:lnSpc>
                <a:spcPct val="100000"/>
              </a:lnSpc>
              <a:spcBef>
                <a:spcPts val="800"/>
              </a:spcBef>
              <a:buSzPct val="100000"/>
              <a:defRPr sz="3600" b="1">
                <a:solidFill>
                  <a:srgbClr val="0433FF"/>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6311763" y="9251950"/>
            <a:ext cx="368574" cy="381000"/>
          </a:xfrm>
          <a:prstGeom prst="rect">
            <a:avLst/>
          </a:prstGeom>
        </p:spPr>
        <p:txBody>
          <a:bodyPr anchor="t"/>
          <a:lstStyle>
            <a:lvl1pPr>
              <a:defRPr sz="1800">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376767" y="-915894"/>
            <a:ext cx="17835652" cy="10682195"/>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Presentation Title</a:t>
            </a:r>
          </a:p>
        </p:txBody>
      </p:sp>
      <p:sp>
        <p:nvSpPr>
          <p:cNvPr id="23" name="Body Level One…"/>
          <p:cNvSpPr txBox="1">
            <a:spLocks noGrp="1"/>
          </p:cNvSpPr>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sz="2304" b="1"/>
            </a:lvl1pPr>
          </a:lstStyle>
          <a:p>
            <a:r>
              <a:t>Author and Date</a:t>
            </a:r>
          </a:p>
        </p:txBody>
      </p:sp>
      <p:sp>
        <p:nvSpPr>
          <p:cNvPr id="25" name="Slide Number"/>
          <p:cNvSpPr txBox="1">
            <a:spLocks noGrp="1"/>
          </p:cNvSpPr>
          <p:nvPr>
            <p:ph type="sldNum" sz="quarter" idx="2"/>
          </p:nvPr>
        </p:nvSpPr>
        <p:spPr>
          <a:xfrm>
            <a:off x="6349999" y="9220199"/>
            <a:ext cx="297893"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
          <p:cNvSpPr>
            <a:spLocks noGrp="1"/>
          </p:cNvSpPr>
          <p:nvPr>
            <p:ph type="pic" idx="21"/>
          </p:nvPr>
        </p:nvSpPr>
        <p:spPr>
          <a:xfrm>
            <a:off x="5319129" y="495299"/>
            <a:ext cx="7543801" cy="8780059"/>
          </a:xfrm>
          <a:prstGeom prst="rect">
            <a:avLst/>
          </a:prstGeom>
        </p:spPr>
        <p:txBody>
          <a:bodyPr lIns="91439" tIns="45719" rIns="91439" bIns="45719">
            <a:noAutofit/>
          </a:bodyPr>
          <a:lstStyle/>
          <a:p>
            <a:endParaRPr/>
          </a:p>
        </p:txBody>
      </p:sp>
      <p:sp>
        <p:nvSpPr>
          <p:cNvPr id="33" name="Body Level One…"/>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Slide Subtitle</a:t>
            </a:r>
          </a:p>
          <a:p>
            <a:pPr lvl="1"/>
            <a:endParaRPr/>
          </a:p>
          <a:p>
            <a:pPr lvl="2"/>
            <a:endParaRPr/>
          </a:p>
          <a:p>
            <a:pPr lvl="3"/>
            <a:endParaRPr/>
          </a:p>
          <a:p>
            <a:pPr lvl="4"/>
            <a:endParaRPr/>
          </a:p>
        </p:txBody>
      </p:sp>
      <p:sp>
        <p:nvSpPr>
          <p:cNvPr id="34" name="Slide Title"/>
          <p:cNvSpPr txBox="1">
            <a:spLocks noGrp="1"/>
          </p:cNvSpPr>
          <p:nvPr>
            <p:ph type="title" hasCustomPrompt="1"/>
          </p:nvPr>
        </p:nvSpPr>
        <p:spPr>
          <a:xfrm>
            <a:off x="698500" y="692534"/>
            <a:ext cx="5105400" cy="4387466"/>
          </a:xfrm>
          <a:prstGeom prst="rect">
            <a:avLst/>
          </a:prstGeom>
        </p:spPr>
        <p:txBody>
          <a:bodyPr anchor="b"/>
          <a:lstStyle/>
          <a:p>
            <a:r>
              <a:t>Slide Title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589358"/>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a:spLocks noGrp="1"/>
          </p:cNvSpPr>
          <p:nvPr>
            <p:ph type="pic" idx="21"/>
          </p:nvPr>
        </p:nvSpPr>
        <p:spPr>
          <a:xfrm>
            <a:off x="6172200" y="596900"/>
            <a:ext cx="6448425" cy="8597900"/>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62" name="Slide Subtitle"/>
          <p:cNvSpPr txBox="1">
            <a:spLocks noGrp="1"/>
          </p:cNvSpPr>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63"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98500" y="3225800"/>
            <a:ext cx="11607800"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98500" y="444500"/>
            <a:ext cx="11607800" cy="10160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ti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hyperlink" Target="http://grmt.earth.sinica.edu.tw" TargetMode="External"/><Relationship Id="rId4" Type="http://schemas.openxmlformats.org/officeDocument/2006/relationships/hyperlink" Target="https://palert.earth.sinica.edu.tw"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hyperlink" Target="https://www.undrr.org/climate-action-and-disaster-risk-reducti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indico4.twgrid.org/event/25/abstracts/"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2.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44.tif"/><Relationship Id="rId13" Type="http://schemas.openxmlformats.org/officeDocument/2006/relationships/image" Target="../media/image47.tif"/><Relationship Id="rId18" Type="http://schemas.openxmlformats.org/officeDocument/2006/relationships/image" Target="../media/image51.png"/><Relationship Id="rId26" Type="http://schemas.openxmlformats.org/officeDocument/2006/relationships/image" Target="../media/image59.tif"/><Relationship Id="rId3" Type="http://schemas.openxmlformats.org/officeDocument/2006/relationships/image" Target="../media/image1.png"/><Relationship Id="rId21" Type="http://schemas.openxmlformats.org/officeDocument/2006/relationships/image" Target="../media/image54.png"/><Relationship Id="rId7" Type="http://schemas.openxmlformats.org/officeDocument/2006/relationships/image" Target="../media/image43.tif"/><Relationship Id="rId12" Type="http://schemas.openxmlformats.org/officeDocument/2006/relationships/image" Target="../media/image46.tif"/><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notesSlide" Target="../notesSlides/notesSlide23.xml"/><Relationship Id="rId16" Type="http://schemas.openxmlformats.org/officeDocument/2006/relationships/image" Target="../media/image49.tif"/><Relationship Id="rId20" Type="http://schemas.openxmlformats.org/officeDocument/2006/relationships/image" Target="../media/image53.tif"/><Relationship Id="rId1" Type="http://schemas.openxmlformats.org/officeDocument/2006/relationships/slideLayout" Target="../slideLayouts/slideLayout18.xml"/><Relationship Id="rId6" Type="http://schemas.openxmlformats.org/officeDocument/2006/relationships/image" Target="../media/image4.tif"/><Relationship Id="rId11" Type="http://schemas.openxmlformats.org/officeDocument/2006/relationships/image" Target="../media/image9.png"/><Relationship Id="rId24" Type="http://schemas.openxmlformats.org/officeDocument/2006/relationships/image" Target="../media/image57.tif"/><Relationship Id="rId5" Type="http://schemas.openxmlformats.org/officeDocument/2006/relationships/image" Target="../media/image3.png"/><Relationship Id="rId15" Type="http://schemas.openxmlformats.org/officeDocument/2006/relationships/image" Target="../media/image6.png"/><Relationship Id="rId23" Type="http://schemas.openxmlformats.org/officeDocument/2006/relationships/image" Target="../media/image56.tif"/><Relationship Id="rId28" Type="http://schemas.openxmlformats.org/officeDocument/2006/relationships/image" Target="../media/image61.tif"/><Relationship Id="rId10" Type="http://schemas.openxmlformats.org/officeDocument/2006/relationships/image" Target="../media/image45.tif"/><Relationship Id="rId19" Type="http://schemas.openxmlformats.org/officeDocument/2006/relationships/image" Target="../media/image52.tif"/><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48.tif"/><Relationship Id="rId22" Type="http://schemas.openxmlformats.org/officeDocument/2006/relationships/image" Target="../media/image55.tif"/><Relationship Id="rId27" Type="http://schemas.openxmlformats.org/officeDocument/2006/relationships/image" Target="../media/image60.t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hyperlink" Target="http://www.google.com.tw/url?sa=i&amp;rct=j&amp;q=&amp;esrc=s&amp;source=images&amp;cd=&amp;cad=rja&amp;uact=8&amp;ved=0ahUKEwiX-4jJqcTKAhUF5qYKHSKHBdMQjRwIBw&amp;url=http://news.mongabay.com/2015/10/greenpeace-releases-dramatic-drone-video-of-indonesias-fires/&amp;psig=AFQjCNFYqDROwk0qpjhD0TuKqoVHQYoMdg&amp;ust=1453788539259434"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0.gif"/><Relationship Id="rId11" Type="http://schemas.openxmlformats.org/officeDocument/2006/relationships/image" Target="../media/image24.png"/><Relationship Id="rId5" Type="http://schemas.openxmlformats.org/officeDocument/2006/relationships/image" Target="../media/image19.gif"/><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hyperlink" Target="https://icomcot.twgrid.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apacity Development on Disaster Mitigation"/>
          <p:cNvSpPr txBox="1">
            <a:spLocks noGrp="1"/>
          </p:cNvSpPr>
          <p:nvPr>
            <p:ph type="title"/>
          </p:nvPr>
        </p:nvSpPr>
        <p:spPr>
          <a:xfrm>
            <a:off x="248630" y="2000460"/>
            <a:ext cx="12507540" cy="3428776"/>
          </a:xfrm>
          <a:prstGeom prst="rect">
            <a:avLst/>
          </a:prstGeom>
        </p:spPr>
        <p:txBody>
          <a:bodyPr/>
          <a:lstStyle/>
          <a:p>
            <a:pPr defTabSz="327152">
              <a:defRPr sz="4400"/>
            </a:pPr>
            <a:r>
              <a:t>Asia Regional Collaborations on </a:t>
            </a:r>
          </a:p>
          <a:p>
            <a:pPr defTabSz="327152">
              <a:defRPr sz="4400"/>
            </a:pPr>
            <a:r>
              <a:t>Disaster Mitigation &amp; Agriculture</a:t>
            </a:r>
          </a:p>
        </p:txBody>
      </p:sp>
      <p:sp>
        <p:nvSpPr>
          <p:cNvPr id="188" name="Eric Yen1, Felix Lee1 and Bor-Chuan Chen2…"/>
          <p:cNvSpPr txBox="1">
            <a:spLocks noGrp="1"/>
          </p:cNvSpPr>
          <p:nvPr>
            <p:ph type="body" sz="half" idx="1"/>
          </p:nvPr>
        </p:nvSpPr>
        <p:spPr>
          <a:xfrm>
            <a:off x="397596" y="5580791"/>
            <a:ext cx="12182747" cy="3386969"/>
          </a:xfrm>
          <a:prstGeom prst="rect">
            <a:avLst/>
          </a:prstGeom>
        </p:spPr>
        <p:txBody>
          <a:bodyPr/>
          <a:lstStyle/>
          <a:p>
            <a:pPr marL="0" indent="0" algn="ctr" defTabSz="368045">
              <a:spcBef>
                <a:spcPts val="500"/>
              </a:spcBef>
              <a:buSzTx/>
              <a:buNone/>
              <a:defRPr sz="2200"/>
            </a:pPr>
            <a:r>
              <a:t>Eric Yen</a:t>
            </a:r>
          </a:p>
          <a:p>
            <a:pPr marL="0" indent="0" algn="ctr" defTabSz="368045">
              <a:spcBef>
                <a:spcPts val="500"/>
              </a:spcBef>
              <a:buSzTx/>
              <a:buNone/>
              <a:defRPr sz="2200"/>
            </a:pPr>
            <a:endParaRPr/>
          </a:p>
          <a:p>
            <a:pPr marL="0" indent="0" algn="ctr" defTabSz="368045">
              <a:spcBef>
                <a:spcPts val="500"/>
              </a:spcBef>
              <a:buSzTx/>
              <a:buNone/>
              <a:defRPr sz="2200" baseline="31999"/>
            </a:pPr>
            <a:r>
              <a:t>1</a:t>
            </a:r>
            <a:r>
              <a:rPr baseline="0"/>
              <a:t>Academia Sinica Grid Computing Centre (ASGC), Taiwan</a:t>
            </a:r>
          </a:p>
          <a:p>
            <a:pPr marL="0" indent="0" algn="ctr" defTabSz="368045">
              <a:spcBef>
                <a:spcPts val="500"/>
              </a:spcBef>
              <a:buSzTx/>
              <a:buNone/>
              <a:defRPr sz="2200"/>
            </a:pPr>
            <a:r>
              <a:t>On behalf of this collaboration</a:t>
            </a:r>
          </a:p>
          <a:p>
            <a:pPr marL="0" indent="0" algn="ctr" defTabSz="368045">
              <a:spcBef>
                <a:spcPts val="500"/>
              </a:spcBef>
              <a:buSzTx/>
              <a:buNone/>
              <a:defRPr sz="2200"/>
            </a:pPr>
            <a:endParaRPr/>
          </a:p>
          <a:p>
            <a:pPr marL="0" indent="0" algn="ctr" defTabSz="368045">
              <a:spcBef>
                <a:spcPts val="500"/>
              </a:spcBef>
              <a:buSzTx/>
              <a:buNone/>
              <a:defRPr sz="2200">
                <a:solidFill>
                  <a:srgbClr val="941100"/>
                </a:solidFill>
              </a:defRPr>
            </a:pPr>
            <a:r>
              <a:t>EGI Conference 2022</a:t>
            </a:r>
          </a:p>
          <a:p>
            <a:pPr marL="0" indent="0" algn="ctr" defTabSz="368045">
              <a:spcBef>
                <a:spcPts val="500"/>
              </a:spcBef>
              <a:buSzTx/>
              <a:buNone/>
              <a:defRPr sz="2200">
                <a:solidFill>
                  <a:srgbClr val="941100"/>
                </a:solidFill>
              </a:defRPr>
            </a:pPr>
            <a:r>
              <a:t>22 September 2022</a:t>
            </a:r>
          </a:p>
        </p:txBody>
      </p:sp>
      <p:grpSp>
        <p:nvGrpSpPr>
          <p:cNvPr id="198" name="Group"/>
          <p:cNvGrpSpPr/>
          <p:nvPr/>
        </p:nvGrpSpPr>
        <p:grpSpPr>
          <a:xfrm>
            <a:off x="84079" y="-455604"/>
            <a:ext cx="12809780" cy="2304509"/>
            <a:chOff x="0" y="0"/>
            <a:chExt cx="12809778" cy="2304508"/>
          </a:xfrm>
        </p:grpSpPr>
        <p:pic>
          <p:nvPicPr>
            <p:cNvPr id="189" name="圖片 7" descr="圖片 7"/>
            <p:cNvPicPr>
              <a:picLocks noChangeAspect="1"/>
            </p:cNvPicPr>
            <p:nvPr/>
          </p:nvPicPr>
          <p:blipFill>
            <a:blip r:embed="rId2"/>
            <a:stretch>
              <a:fillRect/>
            </a:stretch>
          </p:blipFill>
          <p:spPr>
            <a:xfrm>
              <a:off x="5234808" y="491416"/>
              <a:ext cx="1611050" cy="891654"/>
            </a:xfrm>
            <a:prstGeom prst="rect">
              <a:avLst/>
            </a:prstGeom>
            <a:ln w="12700" cap="flat">
              <a:noFill/>
              <a:miter lim="400000"/>
            </a:ln>
            <a:effectLst/>
          </p:spPr>
        </p:pic>
        <p:pic>
          <p:nvPicPr>
            <p:cNvPr id="190" name="圖片 6" descr="圖片 6"/>
            <p:cNvPicPr>
              <a:picLocks noChangeAspect="1"/>
            </p:cNvPicPr>
            <p:nvPr/>
          </p:nvPicPr>
          <p:blipFill>
            <a:blip r:embed="rId3"/>
            <a:stretch>
              <a:fillRect/>
            </a:stretch>
          </p:blipFill>
          <p:spPr>
            <a:xfrm>
              <a:off x="3618461" y="611465"/>
              <a:ext cx="1844421" cy="836898"/>
            </a:xfrm>
            <a:prstGeom prst="rect">
              <a:avLst/>
            </a:prstGeom>
            <a:ln w="12700" cap="flat">
              <a:noFill/>
              <a:miter lim="400000"/>
            </a:ln>
            <a:effectLst/>
          </p:spPr>
        </p:pic>
        <p:pic>
          <p:nvPicPr>
            <p:cNvPr id="191" name="圖片 8" descr="圖片 8"/>
            <p:cNvPicPr>
              <a:picLocks noChangeAspect="1"/>
            </p:cNvPicPr>
            <p:nvPr/>
          </p:nvPicPr>
          <p:blipFill>
            <a:blip r:embed="rId4"/>
            <a:stretch>
              <a:fillRect/>
            </a:stretch>
          </p:blipFill>
          <p:spPr>
            <a:xfrm>
              <a:off x="8181857" y="536396"/>
              <a:ext cx="1370877" cy="987035"/>
            </a:xfrm>
            <a:prstGeom prst="rect">
              <a:avLst/>
            </a:prstGeom>
            <a:ln w="12700" cap="flat">
              <a:noFill/>
              <a:miter lim="400000"/>
            </a:ln>
            <a:effectLst/>
          </p:spPr>
        </p:pic>
        <p:pic>
          <p:nvPicPr>
            <p:cNvPr id="192" name="Image" descr="Image"/>
            <p:cNvPicPr>
              <a:picLocks noChangeAspect="1"/>
            </p:cNvPicPr>
            <p:nvPr/>
          </p:nvPicPr>
          <p:blipFill>
            <a:blip r:embed="rId5"/>
            <a:stretch>
              <a:fillRect/>
            </a:stretch>
          </p:blipFill>
          <p:spPr>
            <a:xfrm>
              <a:off x="1594658" y="539014"/>
              <a:ext cx="1032012" cy="1032016"/>
            </a:xfrm>
            <a:prstGeom prst="rect">
              <a:avLst/>
            </a:prstGeom>
            <a:ln w="12700" cap="flat">
              <a:noFill/>
              <a:miter lim="400000"/>
            </a:ln>
            <a:effectLst/>
          </p:spPr>
        </p:pic>
        <p:pic>
          <p:nvPicPr>
            <p:cNvPr id="193" name="Image" descr="Image"/>
            <p:cNvPicPr>
              <a:picLocks noChangeAspect="1"/>
            </p:cNvPicPr>
            <p:nvPr/>
          </p:nvPicPr>
          <p:blipFill>
            <a:blip r:embed="rId6"/>
            <a:stretch>
              <a:fillRect/>
            </a:stretch>
          </p:blipFill>
          <p:spPr>
            <a:xfrm>
              <a:off x="9559954" y="434964"/>
              <a:ext cx="916263" cy="1240116"/>
            </a:xfrm>
            <a:prstGeom prst="rect">
              <a:avLst/>
            </a:prstGeom>
            <a:ln w="12700" cap="flat">
              <a:noFill/>
              <a:miter lim="400000"/>
            </a:ln>
            <a:effectLst/>
          </p:spPr>
        </p:pic>
        <p:pic>
          <p:nvPicPr>
            <p:cNvPr id="194" name="Image" descr="Image"/>
            <p:cNvPicPr>
              <a:picLocks noChangeAspect="1"/>
            </p:cNvPicPr>
            <p:nvPr/>
          </p:nvPicPr>
          <p:blipFill>
            <a:blip r:embed="rId7"/>
            <a:stretch>
              <a:fillRect/>
            </a:stretch>
          </p:blipFill>
          <p:spPr>
            <a:xfrm>
              <a:off x="10434001" y="809058"/>
              <a:ext cx="2375778" cy="491927"/>
            </a:xfrm>
            <a:prstGeom prst="rect">
              <a:avLst/>
            </a:prstGeom>
            <a:ln w="12700" cap="flat">
              <a:noFill/>
              <a:miter lim="400000"/>
            </a:ln>
            <a:effectLst/>
          </p:spPr>
        </p:pic>
        <p:pic>
          <p:nvPicPr>
            <p:cNvPr id="195" name="Image" descr="Image"/>
            <p:cNvPicPr>
              <a:picLocks noChangeAspect="1"/>
            </p:cNvPicPr>
            <p:nvPr/>
          </p:nvPicPr>
          <p:blipFill>
            <a:blip r:embed="rId8"/>
            <a:stretch>
              <a:fillRect/>
            </a:stretch>
          </p:blipFill>
          <p:spPr>
            <a:xfrm>
              <a:off x="0" y="298536"/>
              <a:ext cx="1512971" cy="1512972"/>
            </a:xfrm>
            <a:prstGeom prst="rect">
              <a:avLst/>
            </a:prstGeom>
            <a:ln w="12700" cap="flat">
              <a:noFill/>
              <a:miter lim="400000"/>
            </a:ln>
            <a:effectLst/>
          </p:spPr>
        </p:pic>
        <p:pic>
          <p:nvPicPr>
            <p:cNvPr id="196" name="Google Shape;12;p20" descr="Google Shape;12;p20"/>
            <p:cNvPicPr>
              <a:picLocks noChangeAspect="1"/>
            </p:cNvPicPr>
            <p:nvPr/>
          </p:nvPicPr>
          <p:blipFill>
            <a:blip r:embed="rId9"/>
            <a:stretch>
              <a:fillRect/>
            </a:stretch>
          </p:blipFill>
          <p:spPr>
            <a:xfrm>
              <a:off x="6576588" y="620445"/>
              <a:ext cx="1512971" cy="869154"/>
            </a:xfrm>
            <a:prstGeom prst="rect">
              <a:avLst/>
            </a:prstGeom>
            <a:ln w="12700" cap="flat">
              <a:noFill/>
              <a:miter lim="400000"/>
            </a:ln>
            <a:effectLst/>
          </p:spPr>
        </p:pic>
        <p:pic>
          <p:nvPicPr>
            <p:cNvPr id="197" name="asgclogo.png" descr="asgclogo.png"/>
            <p:cNvPicPr>
              <a:picLocks noChangeAspect="1"/>
            </p:cNvPicPr>
            <p:nvPr/>
          </p:nvPicPr>
          <p:blipFill>
            <a:blip r:embed="rId10"/>
            <a:stretch>
              <a:fillRect/>
            </a:stretch>
          </p:blipFill>
          <p:spPr>
            <a:xfrm>
              <a:off x="1674513" y="0"/>
              <a:ext cx="3072678" cy="2304509"/>
            </a:xfrm>
            <a:prstGeom prst="rect">
              <a:avLst/>
            </a:prstGeom>
            <a:ln w="12700" cap="flat">
              <a:noFill/>
              <a:miter lim="400000"/>
            </a:ln>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 descr="Image"/>
          <p:cNvPicPr>
            <a:picLocks noChangeAspect="1"/>
          </p:cNvPicPr>
          <p:nvPr/>
        </p:nvPicPr>
        <p:blipFill>
          <a:blip r:embed="rId3"/>
          <a:stretch>
            <a:fillRect/>
          </a:stretch>
        </p:blipFill>
        <p:spPr>
          <a:xfrm>
            <a:off x="6573141" y="-1"/>
            <a:ext cx="6470422" cy="9753601"/>
          </a:xfrm>
          <a:prstGeom prst="rect">
            <a:avLst/>
          </a:prstGeom>
          <a:ln w="12700">
            <a:miter lim="400000"/>
          </a:ln>
        </p:spPr>
      </p:pic>
      <p:sp>
        <p:nvSpPr>
          <p:cNvPr id="27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77" name="Summary on Flood Case (4-5 Nov. 2017) in Malaysia"/>
          <p:cNvSpPr txBox="1">
            <a:spLocks noGrp="1"/>
          </p:cNvSpPr>
          <p:nvPr>
            <p:ph type="title"/>
          </p:nvPr>
        </p:nvSpPr>
        <p:spPr>
          <a:xfrm>
            <a:off x="16966" y="59673"/>
            <a:ext cx="6682314" cy="1504504"/>
          </a:xfrm>
          <a:prstGeom prst="rect">
            <a:avLst/>
          </a:prstGeom>
        </p:spPr>
        <p:txBody>
          <a:bodyPr/>
          <a:lstStyle>
            <a:lvl1pPr defTabSz="297941">
              <a:defRPr sz="4080"/>
            </a:lvl1pPr>
          </a:lstStyle>
          <a:p>
            <a:r>
              <a:t>Summary on Flood Case (4-5 Nov. 2017) in Malaysia</a:t>
            </a:r>
          </a:p>
        </p:txBody>
      </p:sp>
      <p:sp>
        <p:nvSpPr>
          <p:cNvPr id="278" name="Conducted by Prof. JN Liew, UKM, MY…"/>
          <p:cNvSpPr txBox="1">
            <a:spLocks noGrp="1"/>
          </p:cNvSpPr>
          <p:nvPr>
            <p:ph type="body" idx="1"/>
          </p:nvPr>
        </p:nvSpPr>
        <p:spPr>
          <a:xfrm>
            <a:off x="155026" y="1754231"/>
            <a:ext cx="7368449" cy="7799858"/>
          </a:xfrm>
          <a:prstGeom prst="rect">
            <a:avLst/>
          </a:prstGeom>
        </p:spPr>
        <p:txBody>
          <a:bodyPr/>
          <a:lstStyle/>
          <a:p>
            <a:pPr marL="293370" indent="-293370" defTabSz="385572">
              <a:spcBef>
                <a:spcPts val="500"/>
              </a:spcBef>
              <a:defRPr sz="2376"/>
            </a:pPr>
            <a:r>
              <a:t>Conducted by Prof. JN Liew, UKM, MY</a:t>
            </a:r>
          </a:p>
          <a:p>
            <a:pPr marL="293370" indent="-293370" defTabSz="385572">
              <a:spcBef>
                <a:spcPts val="500"/>
              </a:spcBef>
              <a:defRPr sz="2376"/>
            </a:pPr>
            <a:r>
              <a:t>More test cases are needed to understand various extreme rainfall producing mechanism at different part of Malaysia</a:t>
            </a:r>
            <a:endParaRPr>
              <a:solidFill>
                <a:srgbClr val="000000"/>
              </a:solidFill>
            </a:endParaRPr>
          </a:p>
          <a:p>
            <a:pPr marL="293370" indent="-293370" defTabSz="385572">
              <a:spcBef>
                <a:spcPts val="500"/>
              </a:spcBef>
              <a:defRPr sz="2376"/>
            </a:pPr>
            <a:r>
              <a:t>Northern part of Peninsular Malaysia and  Sabah has experienced increase in interannual variability.  In certain area, the interannual variability has doubled.</a:t>
            </a:r>
            <a:endParaRPr sz="1320"/>
          </a:p>
          <a:p>
            <a:pPr marL="293370" indent="-293370" defTabSz="385572">
              <a:spcBef>
                <a:spcPts val="500"/>
              </a:spcBef>
              <a:defRPr sz="2376"/>
            </a:pPr>
            <a:r>
              <a:t>Accurate forecast of different time-scales is expected to become more crucial for disaster mitigation purpose. </a:t>
            </a:r>
          </a:p>
          <a:p>
            <a:pPr marL="293370" indent="-293370" defTabSz="385572">
              <a:spcBef>
                <a:spcPts val="500"/>
              </a:spcBef>
              <a:defRPr sz="2376"/>
            </a:pPr>
            <a:r>
              <a:t>Questions of interest which require further analysis:</a:t>
            </a:r>
            <a:endParaRPr sz="1914"/>
          </a:p>
          <a:p>
            <a:pPr marL="586740" lvl="1" indent="-293370" defTabSz="385572">
              <a:spcBef>
                <a:spcPts val="500"/>
              </a:spcBef>
              <a:defRPr sz="2112"/>
            </a:pPr>
            <a:r>
              <a:t>How is the quality of the simulations affected by model resolutions and moisture schemes?</a:t>
            </a:r>
            <a:endParaRPr sz="1914"/>
          </a:p>
          <a:p>
            <a:pPr marL="586740" lvl="1" indent="-293370" defTabSz="385572">
              <a:spcBef>
                <a:spcPts val="500"/>
              </a:spcBef>
              <a:defRPr sz="2112"/>
            </a:pPr>
            <a:r>
              <a:t>How is the local topography influence the rainfall intensity? </a:t>
            </a:r>
            <a:endParaRPr sz="1914"/>
          </a:p>
          <a:p>
            <a:pPr marL="586740" lvl="1" indent="-293370" defTabSz="385572">
              <a:spcBef>
                <a:spcPts val="500"/>
              </a:spcBef>
              <a:defRPr sz="2112"/>
            </a:pPr>
            <a:r>
              <a:t>Where does the system obtain its moisture from?</a:t>
            </a:r>
            <a:endParaRPr sz="1914"/>
          </a:p>
          <a:p>
            <a:pPr marL="586740" lvl="1" indent="-293370" defTabSz="385572">
              <a:spcBef>
                <a:spcPts val="500"/>
              </a:spcBef>
              <a:defRPr sz="2112"/>
            </a:pPr>
            <a:r>
              <a:t>How does the Typhoon Damrey affected the events?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mage" descr="Image"/>
          <p:cNvPicPr>
            <a:picLocks noChangeAspect="1"/>
          </p:cNvPicPr>
          <p:nvPr/>
        </p:nvPicPr>
        <p:blipFill>
          <a:blip r:embed="rId3"/>
          <a:stretch>
            <a:fillRect/>
          </a:stretch>
        </p:blipFill>
        <p:spPr>
          <a:xfrm>
            <a:off x="1800654" y="2471897"/>
            <a:ext cx="9403492" cy="7088280"/>
          </a:xfrm>
          <a:prstGeom prst="rect">
            <a:avLst/>
          </a:prstGeom>
          <a:ln w="12700">
            <a:miter lim="400000"/>
          </a:ln>
        </p:spPr>
      </p:pic>
      <p:sp>
        <p:nvSpPr>
          <p:cNvPr id="283" name="2022 Hunga Tonga Volcano Eruption and Tsunami"/>
          <p:cNvSpPr txBox="1">
            <a:spLocks noGrp="1"/>
          </p:cNvSpPr>
          <p:nvPr>
            <p:ph type="title" idx="4294967295"/>
          </p:nvPr>
        </p:nvSpPr>
        <p:spPr>
          <a:xfrm>
            <a:off x="952500" y="-2514"/>
            <a:ext cx="11099800" cy="754883"/>
          </a:xfrm>
          <a:prstGeom prst="rect">
            <a:avLst/>
          </a:prstGeom>
        </p:spPr>
        <p:txBody>
          <a:bodyPr anchor="ctr"/>
          <a:lstStyle>
            <a:lvl1pPr algn="ctr" defTabSz="262889">
              <a:lnSpc>
                <a:spcPct val="100000"/>
              </a:lnSpc>
              <a:defRPr sz="3600" spc="0">
                <a:solidFill>
                  <a:srgbClr val="FF2600"/>
                </a:solidFill>
                <a:latin typeface="Helvetica"/>
                <a:ea typeface="Helvetica"/>
                <a:cs typeface="Helvetica"/>
                <a:sym typeface="Helvetica"/>
              </a:defRPr>
            </a:lvl1pPr>
          </a:lstStyle>
          <a:p>
            <a:r>
              <a:t>2022 Hunga Tonga Volcano Eruption and Tsunami</a:t>
            </a:r>
          </a:p>
        </p:txBody>
      </p:sp>
      <p:sp>
        <p:nvSpPr>
          <p:cNvPr id="284" name="Tsunami triggered by volcano eruption on 15 Jan. 2022. Shockwave from the eruption caused abnormal high waves along the coast of Peru and Japan.…"/>
          <p:cNvSpPr txBox="1">
            <a:spLocks noGrp="1"/>
          </p:cNvSpPr>
          <p:nvPr>
            <p:ph type="body" sz="quarter" idx="4294967295"/>
          </p:nvPr>
        </p:nvSpPr>
        <p:spPr>
          <a:xfrm>
            <a:off x="363768" y="783806"/>
            <a:ext cx="12277264" cy="1656655"/>
          </a:xfrm>
          <a:prstGeom prst="rect">
            <a:avLst/>
          </a:prstGeom>
        </p:spPr>
        <p:txBody>
          <a:bodyPr anchor="ctr"/>
          <a:lstStyle/>
          <a:p>
            <a:pPr marL="315594" indent="-315594" defTabSz="414781">
              <a:lnSpc>
                <a:spcPct val="100000"/>
              </a:lnSpc>
              <a:spcBef>
                <a:spcPts val="500"/>
              </a:spcBef>
              <a:buSzPct val="100000"/>
              <a:defRPr sz="2556" b="1">
                <a:solidFill>
                  <a:srgbClr val="0433FF"/>
                </a:solidFill>
                <a:latin typeface="Helvetica"/>
                <a:ea typeface="Helvetica"/>
                <a:cs typeface="Helvetica"/>
                <a:sym typeface="Helvetica"/>
              </a:defRPr>
            </a:pPr>
            <a:r>
              <a:t>Tsunami triggered by volcano eruption on 15 Jan. 2022. Shockwave from the eruption caused abnormal high waves along the coast of Peru and Japan.</a:t>
            </a:r>
          </a:p>
          <a:p>
            <a:pPr marL="315594" indent="-315594" defTabSz="414781">
              <a:lnSpc>
                <a:spcPct val="100000"/>
              </a:lnSpc>
              <a:spcBef>
                <a:spcPts val="500"/>
              </a:spcBef>
              <a:buSzPct val="100000"/>
              <a:defRPr sz="2556" b="1">
                <a:solidFill>
                  <a:srgbClr val="0433FF"/>
                </a:solidFill>
                <a:latin typeface="Helvetica"/>
                <a:ea typeface="Helvetica"/>
                <a:cs typeface="Helvetica"/>
                <a:sym typeface="Helvetica"/>
              </a:defRPr>
            </a:pPr>
            <a:r>
              <a:t>Details, as a case study, was introduced by Prof. TR Wu at ISGC2022</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Effects of biomass burning transport from Indochina during EMeRGe-Asia identified by WRF-Chem"/>
          <p:cNvSpPr txBox="1">
            <a:spLocks noGrp="1"/>
          </p:cNvSpPr>
          <p:nvPr>
            <p:ph type="title"/>
          </p:nvPr>
        </p:nvSpPr>
        <p:spPr>
          <a:xfrm>
            <a:off x="217116" y="-16527"/>
            <a:ext cx="12570568" cy="1150750"/>
          </a:xfrm>
          <a:prstGeom prst="rect">
            <a:avLst/>
          </a:prstGeom>
        </p:spPr>
        <p:txBody>
          <a:bodyPr/>
          <a:lstStyle>
            <a:lvl1pPr defTabSz="233679">
              <a:defRPr sz="3200"/>
            </a:lvl1pPr>
          </a:lstStyle>
          <a:p>
            <a:r>
              <a:t>Effects of biomass burning transport from Indochina during EMeRGe-Asia identified by WRF-Chem </a:t>
            </a:r>
            <a:endParaRPr sz="480" b="0">
              <a:solidFill>
                <a:srgbClr val="000000"/>
              </a:solidFill>
              <a:latin typeface="Times Roman"/>
              <a:ea typeface="Times Roman"/>
              <a:cs typeface="Times Roman"/>
              <a:sym typeface="Times Roman"/>
            </a:endParaRPr>
          </a:p>
        </p:txBody>
      </p:sp>
      <p:sp>
        <p:nvSpPr>
          <p:cNvPr id="289" name="The Indochina biomass burning season in springtime has a substantial environmental impact on the surrounding areas in Asia. This study evaluated the environmental impact of a major long-range BB transport event on 19 March 2018…"/>
          <p:cNvSpPr txBox="1">
            <a:spLocks noGrp="1"/>
          </p:cNvSpPr>
          <p:nvPr>
            <p:ph type="body" sz="half" idx="1"/>
          </p:nvPr>
        </p:nvSpPr>
        <p:spPr>
          <a:xfrm>
            <a:off x="224337" y="1244486"/>
            <a:ext cx="5405421" cy="8265714"/>
          </a:xfrm>
          <a:prstGeom prst="rect">
            <a:avLst/>
          </a:prstGeom>
        </p:spPr>
        <p:txBody>
          <a:bodyPr/>
          <a:lstStyle/>
          <a:p>
            <a:pPr marL="248920" indent="-248920" defTabSz="327152">
              <a:spcBef>
                <a:spcPts val="400"/>
              </a:spcBef>
              <a:defRPr sz="2016"/>
            </a:pPr>
            <a:r>
              <a:t>The Indochina biomass burning season in springtime has a substantial environmental impact on the surrounding areas in Asia. This study evaluated the environmental impact of a major long-range BB transport event on 19 March 2018</a:t>
            </a:r>
          </a:p>
          <a:p>
            <a:pPr marL="248920" indent="-248920" defTabSz="327152">
              <a:spcBef>
                <a:spcPts val="400"/>
              </a:spcBef>
              <a:defRPr sz="2016"/>
            </a:pPr>
            <a:r>
              <a:t>Contribution of long-range transported biomass burning plume was </a:t>
            </a:r>
            <a:r>
              <a:rPr>
                <a:latin typeface="Times Roman"/>
                <a:ea typeface="Times Roman"/>
                <a:cs typeface="Times Roman"/>
                <a:sym typeface="Times Roman"/>
              </a:rPr>
              <a:t>30–80 %, </a:t>
            </a:r>
            <a:r>
              <a:t>or even higher, for many of the trace constituents (NO</a:t>
            </a:r>
            <a:r>
              <a:rPr sz="896" baseline="-61383"/>
              <a:t>y</a:t>
            </a:r>
            <a:r>
              <a:t>, NO</a:t>
            </a:r>
            <a:r>
              <a:rPr sz="896" baseline="-61383"/>
              <a:t>x</a:t>
            </a:r>
            <a:r>
              <a:t>, CO, OH, O</a:t>
            </a:r>
            <a:r>
              <a:rPr sz="896" baseline="-61383"/>
              <a:t>3</a:t>
            </a:r>
            <a:r>
              <a:t>, BC and PM</a:t>
            </a:r>
            <a:r>
              <a:rPr sz="896" baseline="-61383"/>
              <a:t>2.5</a:t>
            </a:r>
            <a:r>
              <a:t>) in the altitude range between 2000 and 4000 m for SC, Taiwan, and the ECS. </a:t>
            </a:r>
            <a:endParaRPr>
              <a:latin typeface="Arial"/>
              <a:ea typeface="Arial"/>
              <a:cs typeface="Arial"/>
              <a:sym typeface="Arial"/>
            </a:endParaRPr>
          </a:p>
          <a:p>
            <a:pPr marL="248920" indent="-248920" defTabSz="327152">
              <a:spcBef>
                <a:spcPts val="400"/>
              </a:spcBef>
              <a:defRPr sz="2016"/>
            </a:pPr>
            <a:r>
              <a:t>BB aerosols were identified as a potential source of cloud condensation nuclei, and the simulation results indicated that the transported BB plume had an effect on cloud water formation over SC and the ECS. The combination of BB aerosol enhancement with cloud water resulted in a reduction of incoming shortwave radiation at the surface in SC and the ECS which potentially has significant regional climate implications. </a:t>
            </a:r>
          </a:p>
        </p:txBody>
      </p:sp>
      <p:sp>
        <p:nvSpPr>
          <p:cNvPr id="29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291" name="Image" descr="Image"/>
          <p:cNvPicPr>
            <a:picLocks noChangeAspect="1"/>
          </p:cNvPicPr>
          <p:nvPr/>
        </p:nvPicPr>
        <p:blipFill>
          <a:blip r:embed="rId3"/>
          <a:stretch>
            <a:fillRect/>
          </a:stretch>
        </p:blipFill>
        <p:spPr>
          <a:xfrm>
            <a:off x="5680522" y="1324936"/>
            <a:ext cx="7257031" cy="810481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age" descr="Image"/>
          <p:cNvPicPr>
            <a:picLocks noChangeAspect="1"/>
          </p:cNvPicPr>
          <p:nvPr/>
        </p:nvPicPr>
        <p:blipFill>
          <a:blip r:embed="rId3"/>
          <a:stretch>
            <a:fillRect/>
          </a:stretch>
        </p:blipFill>
        <p:spPr>
          <a:xfrm>
            <a:off x="11064" y="1884036"/>
            <a:ext cx="11477038" cy="7738128"/>
          </a:xfrm>
          <a:prstGeom prst="rect">
            <a:avLst/>
          </a:prstGeom>
          <a:ln w="12700">
            <a:miter lim="400000"/>
          </a:ln>
        </p:spPr>
      </p:pic>
      <p:sp>
        <p:nvSpPr>
          <p:cNvPr id="296" name="SEA-HAZEMON: Active Forest Fire and Haze Monitoring Platform"/>
          <p:cNvSpPr txBox="1">
            <a:spLocks noGrp="1"/>
          </p:cNvSpPr>
          <p:nvPr>
            <p:ph type="title"/>
          </p:nvPr>
        </p:nvSpPr>
        <p:spPr>
          <a:xfrm>
            <a:off x="122961" y="50096"/>
            <a:ext cx="12758878" cy="860452"/>
          </a:xfrm>
          <a:prstGeom prst="rect">
            <a:avLst/>
          </a:prstGeom>
        </p:spPr>
        <p:txBody>
          <a:bodyPr/>
          <a:lstStyle>
            <a:lvl1pPr defTabSz="233679">
              <a:defRPr sz="3200"/>
            </a:lvl1pPr>
          </a:lstStyle>
          <a:p>
            <a:r>
              <a:t>SEA-HAZEMON: Active Forest Fire and Haze Monitoring Platform </a:t>
            </a:r>
            <a:endParaRPr sz="480" b="0">
              <a:solidFill>
                <a:srgbClr val="000000"/>
              </a:solidFill>
              <a:latin typeface="Times Roman"/>
              <a:ea typeface="Times Roman"/>
              <a:cs typeface="Times Roman"/>
              <a:sym typeface="Times Roman"/>
            </a:endParaRPr>
          </a:p>
        </p:txBody>
      </p:sp>
      <p:sp>
        <p:nvSpPr>
          <p:cNvPr id="297" name="From 2016, low-cost real-time monitoring of haze air quality disasters in rural communities in TH and southeast Asia was conducted by UPMC (FR) and AIT…"/>
          <p:cNvSpPr txBox="1">
            <a:spLocks noGrp="1"/>
          </p:cNvSpPr>
          <p:nvPr>
            <p:ph type="body" sz="half" idx="1"/>
          </p:nvPr>
        </p:nvSpPr>
        <p:spPr>
          <a:xfrm>
            <a:off x="7802148" y="621398"/>
            <a:ext cx="5049016" cy="5489715"/>
          </a:xfrm>
          <a:prstGeom prst="rect">
            <a:avLst/>
          </a:prstGeom>
        </p:spPr>
        <p:txBody>
          <a:bodyPr/>
          <a:lstStyle/>
          <a:p>
            <a:pPr marL="240030" indent="-240030" defTabSz="315468">
              <a:spcBef>
                <a:spcPts val="400"/>
              </a:spcBef>
              <a:defRPr sz="1944"/>
            </a:pPr>
            <a:r>
              <a:t>From 2016, low-cost real-time monitoring of haze air quality disasters in rural communities in TH and southeast Asia was conducted by UPMC (FR) and AIT</a:t>
            </a:r>
            <a:endParaRPr sz="648">
              <a:solidFill>
                <a:srgbClr val="000000"/>
              </a:solidFill>
              <a:latin typeface="Times Roman"/>
              <a:ea typeface="Times Roman"/>
              <a:cs typeface="Times Roman"/>
              <a:sym typeface="Times Roman"/>
            </a:endParaRPr>
          </a:p>
          <a:p>
            <a:pPr marL="240030" indent="-240030" defTabSz="315468">
              <a:spcBef>
                <a:spcPts val="400"/>
              </a:spcBef>
              <a:defRPr sz="1944"/>
            </a:pPr>
            <a:r>
              <a:t>SEA-HAZEMON was funded by Asi@Connect  from 2019 for: </a:t>
            </a:r>
          </a:p>
          <a:p>
            <a:pPr marL="480060" lvl="1" indent="-240030" defTabSz="315468">
              <a:spcBef>
                <a:spcPts val="400"/>
              </a:spcBef>
              <a:defRPr sz="1728"/>
            </a:pPr>
            <a:r>
              <a:t>Development fo real-filed air quality sensor network</a:t>
            </a:r>
          </a:p>
          <a:p>
            <a:pPr marL="480060" lvl="1" indent="-240030" defTabSz="315468">
              <a:spcBef>
                <a:spcPts val="400"/>
              </a:spcBef>
              <a:defRPr sz="1728"/>
            </a:pPr>
            <a:r>
              <a:t>Large scale deployment of low-cost IoT sensors in Thailand and SEA region</a:t>
            </a:r>
          </a:p>
          <a:p>
            <a:pPr marL="480060" lvl="1" indent="-240030" defTabSz="315468">
              <a:spcBef>
                <a:spcPts val="400"/>
              </a:spcBef>
              <a:defRPr sz="1728"/>
            </a:pPr>
            <a:r>
              <a:t>Post and Real-Time Data Analysis for environment research</a:t>
            </a:r>
          </a:p>
          <a:p>
            <a:pPr marL="480060" lvl="1" indent="-240030" defTabSz="315468">
              <a:spcBef>
                <a:spcPts val="400"/>
              </a:spcBef>
              <a:defRPr sz="1728"/>
            </a:pPr>
            <a:r>
              <a:t>Capacity building through intensive hands-on training IoT and Data analytics</a:t>
            </a:r>
          </a:p>
          <a:p>
            <a:pPr marL="240030" indent="-240030" defTabSz="315468">
              <a:spcBef>
                <a:spcPts val="400"/>
              </a:spcBef>
              <a:defRPr sz="1944"/>
            </a:pPr>
            <a:r>
              <a:t>SEA-HAZEMON keeps going with improved models, sensors, communications and collaborations</a:t>
            </a:r>
          </a:p>
        </p:txBody>
      </p:sp>
      <p:sp>
        <p:nvSpPr>
          <p:cNvPr id="2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299" name="Image" descr="Image"/>
          <p:cNvPicPr>
            <a:picLocks noChangeAspect="1"/>
          </p:cNvPicPr>
          <p:nvPr/>
        </p:nvPicPr>
        <p:blipFill>
          <a:blip r:embed="rId4"/>
          <a:stretch>
            <a:fillRect/>
          </a:stretch>
        </p:blipFill>
        <p:spPr>
          <a:xfrm>
            <a:off x="11509826" y="7574093"/>
            <a:ext cx="1431917" cy="189702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Image" descr="Image"/>
          <p:cNvPicPr>
            <a:picLocks noChangeAspect="1"/>
          </p:cNvPicPr>
          <p:nvPr/>
        </p:nvPicPr>
        <p:blipFill>
          <a:blip r:embed="rId3"/>
          <a:stretch>
            <a:fillRect/>
          </a:stretch>
        </p:blipFill>
        <p:spPr>
          <a:xfrm>
            <a:off x="461836" y="115927"/>
            <a:ext cx="4672703" cy="3698909"/>
          </a:xfrm>
          <a:prstGeom prst="rect">
            <a:avLst/>
          </a:prstGeom>
          <a:ln w="12700">
            <a:miter lim="400000"/>
          </a:ln>
        </p:spPr>
      </p:pic>
      <p:pic>
        <p:nvPicPr>
          <p:cNvPr id="302" name="Image" descr="Image"/>
          <p:cNvPicPr>
            <a:picLocks noChangeAspect="1"/>
          </p:cNvPicPr>
          <p:nvPr/>
        </p:nvPicPr>
        <p:blipFill>
          <a:blip r:embed="rId4"/>
          <a:stretch>
            <a:fillRect/>
          </a:stretch>
        </p:blipFill>
        <p:spPr>
          <a:xfrm>
            <a:off x="6302120" y="59187"/>
            <a:ext cx="6406618" cy="3501548"/>
          </a:xfrm>
          <a:prstGeom prst="rect">
            <a:avLst/>
          </a:prstGeom>
          <a:ln w="12700">
            <a:miter lim="400000"/>
          </a:ln>
        </p:spPr>
      </p:pic>
      <p:pic>
        <p:nvPicPr>
          <p:cNvPr id="303" name="Image" descr="Image"/>
          <p:cNvPicPr>
            <a:picLocks noChangeAspect="1"/>
          </p:cNvPicPr>
          <p:nvPr/>
        </p:nvPicPr>
        <p:blipFill>
          <a:blip r:embed="rId5"/>
          <a:stretch>
            <a:fillRect/>
          </a:stretch>
        </p:blipFill>
        <p:spPr>
          <a:xfrm>
            <a:off x="6258022" y="6455557"/>
            <a:ext cx="6651618" cy="3240387"/>
          </a:xfrm>
          <a:prstGeom prst="rect">
            <a:avLst/>
          </a:prstGeom>
          <a:ln w="12700">
            <a:miter lim="400000"/>
          </a:ln>
        </p:spPr>
      </p:pic>
      <p:sp>
        <p:nvSpPr>
          <p:cNvPr id="304" name="Project duration: 6 months (Dec 2020 - May 2021)…"/>
          <p:cNvSpPr txBox="1">
            <a:spLocks noGrp="1"/>
          </p:cNvSpPr>
          <p:nvPr>
            <p:ph type="body" sz="half" idx="4294967295"/>
          </p:nvPr>
        </p:nvSpPr>
        <p:spPr>
          <a:xfrm>
            <a:off x="176739" y="4264388"/>
            <a:ext cx="5451282" cy="5241276"/>
          </a:xfrm>
          <a:prstGeom prst="rect">
            <a:avLst/>
          </a:prstGeom>
        </p:spPr>
        <p:txBody>
          <a:bodyPr anchor="ctr"/>
          <a:lstStyle/>
          <a:p>
            <a:pPr marL="280034" indent="-280034" defTabSz="368045">
              <a:lnSpc>
                <a:spcPct val="100000"/>
              </a:lnSpc>
              <a:spcBef>
                <a:spcPts val="500"/>
              </a:spcBef>
              <a:buSzPct val="100000"/>
              <a:defRPr sz="2268" b="1">
                <a:solidFill>
                  <a:srgbClr val="0433FF"/>
                </a:solidFill>
                <a:latin typeface="Helvetica"/>
                <a:ea typeface="Helvetica"/>
                <a:cs typeface="Helvetica"/>
                <a:sym typeface="Helvetica"/>
              </a:defRPr>
            </a:pPr>
            <a:r>
              <a:t>Project duration: 6 months (Dec 2020 - May 2021)</a:t>
            </a:r>
          </a:p>
          <a:p>
            <a:pPr marL="280034" indent="-280034" defTabSz="368045">
              <a:lnSpc>
                <a:spcPct val="100000"/>
              </a:lnSpc>
              <a:spcBef>
                <a:spcPts val="500"/>
              </a:spcBef>
              <a:buSzPct val="100000"/>
              <a:defRPr sz="2268" b="1">
                <a:solidFill>
                  <a:srgbClr val="0433FF"/>
                </a:solidFill>
                <a:latin typeface="Helvetica"/>
                <a:ea typeface="Helvetica"/>
                <a:cs typeface="Helvetica"/>
                <a:sym typeface="Helvetica"/>
              </a:defRPr>
            </a:pPr>
            <a:r>
              <a:t>1x Online Training and 3 Workshops: 190 participants from 12 countries</a:t>
            </a:r>
          </a:p>
          <a:p>
            <a:pPr marL="280034" indent="-280034" defTabSz="368045">
              <a:lnSpc>
                <a:spcPct val="100000"/>
              </a:lnSpc>
              <a:spcBef>
                <a:spcPts val="500"/>
              </a:spcBef>
              <a:buSzPct val="100000"/>
              <a:defRPr sz="2268" b="1">
                <a:solidFill>
                  <a:srgbClr val="0433FF"/>
                </a:solidFill>
                <a:latin typeface="Helvetica"/>
                <a:ea typeface="Helvetica"/>
                <a:cs typeface="Helvetica"/>
                <a:sym typeface="Helvetica"/>
              </a:defRPr>
            </a:pPr>
            <a:r>
              <a:t>Outcomes</a:t>
            </a:r>
          </a:p>
          <a:p>
            <a:pPr marL="560069" lvl="1" indent="-280034" defTabSz="368045">
              <a:lnSpc>
                <a:spcPct val="100000"/>
              </a:lnSpc>
              <a:spcBef>
                <a:spcPts val="500"/>
              </a:spcBef>
              <a:buSzPct val="100000"/>
              <a:defRPr sz="2016" b="1">
                <a:solidFill>
                  <a:srgbClr val="942193"/>
                </a:solidFill>
                <a:latin typeface="Helvetica"/>
                <a:ea typeface="Helvetica"/>
                <a:cs typeface="Helvetica"/>
                <a:sym typeface="Helvetica"/>
              </a:defRPr>
            </a:pPr>
            <a:r>
              <a:t>Online Training of how to access and utilize District Real-time Information</a:t>
            </a:r>
          </a:p>
          <a:p>
            <a:pPr marL="560069" lvl="1" indent="-280034" defTabSz="368045">
              <a:lnSpc>
                <a:spcPct val="100000"/>
              </a:lnSpc>
              <a:spcBef>
                <a:spcPts val="500"/>
              </a:spcBef>
              <a:buSzPct val="100000"/>
              <a:defRPr sz="2016" b="1">
                <a:solidFill>
                  <a:srgbClr val="942193"/>
                </a:solidFill>
                <a:latin typeface="Helvetica"/>
                <a:ea typeface="Helvetica"/>
                <a:cs typeface="Helvetica"/>
                <a:sym typeface="Helvetica"/>
              </a:defRPr>
            </a:pPr>
            <a:r>
              <a:t>Evaluation of Meteorological Parameters Impact on Agricultural Production for Climate-resilience Agriculture (Fact finding)</a:t>
            </a:r>
          </a:p>
          <a:p>
            <a:pPr marL="560069" lvl="1" indent="-280034" defTabSz="368045">
              <a:lnSpc>
                <a:spcPct val="100000"/>
              </a:lnSpc>
              <a:spcBef>
                <a:spcPts val="500"/>
              </a:spcBef>
              <a:buSzPct val="100000"/>
              <a:defRPr sz="2016" b="1">
                <a:solidFill>
                  <a:srgbClr val="942193"/>
                </a:solidFill>
                <a:latin typeface="Helvetica"/>
                <a:ea typeface="Helvetica"/>
                <a:cs typeface="Helvetica"/>
                <a:sym typeface="Helvetica"/>
              </a:defRPr>
            </a:pPr>
            <a:r>
              <a:t>Evaluation of Science, Technology, and Innovation for Climate-Smart Agriculture at the Case Study Area</a:t>
            </a:r>
          </a:p>
        </p:txBody>
      </p:sp>
      <p:sp>
        <p:nvSpPr>
          <p:cNvPr id="305" name="Conclusion…"/>
          <p:cNvSpPr txBox="1"/>
          <p:nvPr/>
        </p:nvSpPr>
        <p:spPr>
          <a:xfrm>
            <a:off x="5526097" y="3550418"/>
            <a:ext cx="7384382" cy="2807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200025" indent="-200025" algn="l" defTabSz="262889">
              <a:spcBef>
                <a:spcPts val="300"/>
              </a:spcBef>
              <a:buSzPct val="100000"/>
              <a:buChar char="•"/>
              <a:defRPr sz="1619" b="1">
                <a:solidFill>
                  <a:srgbClr val="0433FF"/>
                </a:solidFill>
                <a:latin typeface="Helvetica"/>
                <a:ea typeface="Helvetica"/>
                <a:cs typeface="Helvetica"/>
                <a:sym typeface="Helvetica"/>
              </a:defRPr>
            </a:pPr>
            <a:r>
              <a:t>Conclusion</a:t>
            </a:r>
          </a:p>
          <a:p>
            <a:pPr marL="400050" lvl="1" indent="-200025" algn="l" defTabSz="262889">
              <a:spcBef>
                <a:spcPts val="300"/>
              </a:spcBef>
              <a:buSzPct val="100000"/>
              <a:buChar char="•"/>
              <a:defRPr sz="1440" b="1">
                <a:solidFill>
                  <a:srgbClr val="942193"/>
                </a:solidFill>
                <a:latin typeface="Helvetica"/>
                <a:ea typeface="Helvetica"/>
                <a:cs typeface="Helvetica"/>
                <a:sym typeface="Helvetica"/>
              </a:defRPr>
            </a:pPr>
            <a:r>
              <a:t>Heading towards smart agriculture is a consensus</a:t>
            </a:r>
          </a:p>
          <a:p>
            <a:pPr marL="400050" lvl="1" indent="-200025" algn="l" defTabSz="262889">
              <a:spcBef>
                <a:spcPts val="300"/>
              </a:spcBef>
              <a:buSzPct val="100000"/>
              <a:buChar char="•"/>
              <a:defRPr sz="1440" b="1">
                <a:solidFill>
                  <a:srgbClr val="942193"/>
                </a:solidFill>
                <a:latin typeface="Helvetica"/>
                <a:ea typeface="Helvetica"/>
                <a:cs typeface="Helvetica"/>
                <a:sym typeface="Helvetica"/>
              </a:defRPr>
            </a:pPr>
            <a:r>
              <a:t>Systematic data management and common information platform is core to the supporting infrastructure – an existing infrastructure is the key for successful Provincial Water Resource Management</a:t>
            </a:r>
          </a:p>
          <a:p>
            <a:pPr marL="400050" lvl="1" indent="-200025" algn="l" defTabSz="262889">
              <a:spcBef>
                <a:spcPts val="300"/>
              </a:spcBef>
              <a:buSzPct val="100000"/>
              <a:buChar char="•"/>
              <a:defRPr sz="1440" b="1">
                <a:solidFill>
                  <a:srgbClr val="942193"/>
                </a:solidFill>
                <a:latin typeface="Helvetica"/>
                <a:ea typeface="Helvetica"/>
                <a:cs typeface="Helvetica"/>
                <a:sym typeface="Helvetica"/>
              </a:defRPr>
            </a:pPr>
            <a:r>
              <a:t>Capacity building for climate-resilient agriculture is instrumental to all Asia partners and shouldbe supported at all levels (individual, organization, and society) by any means</a:t>
            </a:r>
          </a:p>
          <a:p>
            <a:pPr marL="400050" lvl="1" indent="-200025" algn="l" defTabSz="262889">
              <a:spcBef>
                <a:spcPts val="300"/>
              </a:spcBef>
              <a:buSzPct val="100000"/>
              <a:buChar char="•"/>
              <a:defRPr sz="1440" b="1">
                <a:solidFill>
                  <a:srgbClr val="942193"/>
                </a:solidFill>
                <a:latin typeface="Helvetica"/>
                <a:ea typeface="Helvetica"/>
                <a:cs typeface="Helvetica"/>
                <a:sym typeface="Helvetica"/>
              </a:defRPr>
            </a:pPr>
            <a:r>
              <a:t>Case study is a valuable approach for capacity building for technical application and direct experience from the field</a:t>
            </a:r>
          </a:p>
          <a:p>
            <a:pPr marL="400050" lvl="1" indent="-200025" algn="l" defTabSz="262889">
              <a:spcBef>
                <a:spcPts val="300"/>
              </a:spcBef>
              <a:buSzPct val="100000"/>
              <a:buChar char="•"/>
              <a:defRPr sz="1440" b="1">
                <a:solidFill>
                  <a:srgbClr val="942193"/>
                </a:solidFill>
                <a:latin typeface="Helvetica"/>
                <a:ea typeface="Helvetica"/>
                <a:cs typeface="Helvetica"/>
                <a:sym typeface="Helvetica"/>
              </a:defRPr>
            </a:pPr>
            <a:r>
              <a:t>Open data principles and open science mechanism is a necessary roadmap</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Image" descr="Image"/>
          <p:cNvPicPr>
            <a:picLocks noChangeAspect="1"/>
          </p:cNvPicPr>
          <p:nvPr/>
        </p:nvPicPr>
        <p:blipFill>
          <a:blip r:embed="rId3"/>
          <a:stretch>
            <a:fillRect/>
          </a:stretch>
        </p:blipFill>
        <p:spPr>
          <a:xfrm>
            <a:off x="-1" y="3699168"/>
            <a:ext cx="13004801" cy="5984511"/>
          </a:xfrm>
          <a:prstGeom prst="rect">
            <a:avLst/>
          </a:prstGeom>
          <a:ln w="12700">
            <a:miter lim="400000"/>
          </a:ln>
        </p:spPr>
      </p:pic>
      <p:sp>
        <p:nvSpPr>
          <p:cNvPr id="314" name="Earthquake Applications"/>
          <p:cNvSpPr txBox="1">
            <a:spLocks noGrp="1"/>
          </p:cNvSpPr>
          <p:nvPr>
            <p:ph type="title"/>
          </p:nvPr>
        </p:nvSpPr>
        <p:spPr>
          <a:xfrm>
            <a:off x="952500" y="20870"/>
            <a:ext cx="11099800" cy="761103"/>
          </a:xfrm>
          <a:prstGeom prst="rect">
            <a:avLst/>
          </a:prstGeom>
        </p:spPr>
        <p:txBody>
          <a:bodyPr/>
          <a:lstStyle>
            <a:lvl1pPr defTabSz="315468">
              <a:defRPr sz="4320"/>
            </a:lvl1pPr>
          </a:lstStyle>
          <a:p>
            <a:r>
              <a:t>Earthquake Applications</a:t>
            </a:r>
          </a:p>
        </p:txBody>
      </p:sp>
      <p:sp>
        <p:nvSpPr>
          <p:cNvPr id="315" name="P-Alert onsite warning system: Strong Motion Network…"/>
          <p:cNvSpPr txBox="1">
            <a:spLocks noGrp="1"/>
          </p:cNvSpPr>
          <p:nvPr>
            <p:ph type="body" sz="quarter" idx="1"/>
          </p:nvPr>
        </p:nvSpPr>
        <p:spPr>
          <a:xfrm>
            <a:off x="114734" y="880944"/>
            <a:ext cx="6110967" cy="2621878"/>
          </a:xfrm>
          <a:prstGeom prst="rect">
            <a:avLst/>
          </a:prstGeom>
        </p:spPr>
        <p:txBody>
          <a:bodyPr/>
          <a:lstStyle/>
          <a:p>
            <a:pPr marL="208915" indent="-208915" defTabSz="274574">
              <a:spcBef>
                <a:spcPts val="300"/>
              </a:spcBef>
              <a:defRPr sz="1692"/>
            </a:pPr>
            <a:r>
              <a:t>P-Alert onsite warning system: Strong Motion Network</a:t>
            </a:r>
          </a:p>
          <a:p>
            <a:pPr marL="417830" lvl="1" indent="-208915" defTabSz="274574">
              <a:spcBef>
                <a:spcPts val="300"/>
              </a:spcBef>
              <a:defRPr sz="1504"/>
            </a:pPr>
            <a:r>
              <a:t>P wave brings information and S wave brings energy —&gt; gaining warning time in the blind zone</a:t>
            </a:r>
          </a:p>
          <a:p>
            <a:pPr marL="417830" lvl="1" indent="-208915" defTabSz="274574">
              <a:spcBef>
                <a:spcPts val="300"/>
              </a:spcBef>
              <a:defRPr sz="1504"/>
            </a:pPr>
            <a:r>
              <a:t>700+ sites installed mostly in elementary schools</a:t>
            </a:r>
          </a:p>
          <a:p>
            <a:pPr marL="208915" indent="-208915" defTabSz="274574">
              <a:spcBef>
                <a:spcPts val="300"/>
              </a:spcBef>
              <a:defRPr sz="1692"/>
            </a:pPr>
            <a:r>
              <a:t>Applications</a:t>
            </a:r>
          </a:p>
          <a:p>
            <a:pPr marL="417830" lvl="1" indent="-208915" defTabSz="274574">
              <a:spcBef>
                <a:spcPts val="300"/>
              </a:spcBef>
              <a:defRPr sz="1504"/>
            </a:pPr>
            <a:r>
              <a:t>Real-time observed shakeup</a:t>
            </a:r>
          </a:p>
          <a:p>
            <a:pPr marL="417830" lvl="1" indent="-208915" defTabSz="274574">
              <a:spcBef>
                <a:spcPts val="300"/>
              </a:spcBef>
              <a:defRPr sz="1504"/>
            </a:pPr>
            <a:r>
              <a:t>PGA attenuation relationship</a:t>
            </a:r>
          </a:p>
          <a:p>
            <a:pPr marL="417830" lvl="1" indent="-208915" defTabSz="274574">
              <a:spcBef>
                <a:spcPts val="300"/>
              </a:spcBef>
              <a:defRPr sz="1504"/>
            </a:pPr>
            <a:r>
              <a:t>Scientific and educational applications</a:t>
            </a:r>
          </a:p>
          <a:p>
            <a:pPr marL="208915" indent="-208915" defTabSz="274574">
              <a:spcBef>
                <a:spcPts val="300"/>
              </a:spcBef>
              <a:defRPr sz="1692"/>
            </a:pPr>
            <a:r>
              <a:rPr u="sng">
                <a:hlinkClick r:id="rId4"/>
              </a:rPr>
              <a:t>https://palert.earth.sinica.edu.tw</a:t>
            </a:r>
          </a:p>
        </p:txBody>
      </p:sp>
      <p:sp>
        <p:nvSpPr>
          <p:cNvPr id="316" name="Global Real-Time Moment Tensor Monitoring System (GRMT)…"/>
          <p:cNvSpPr txBox="1"/>
          <p:nvPr/>
        </p:nvSpPr>
        <p:spPr>
          <a:xfrm>
            <a:off x="6936091" y="962190"/>
            <a:ext cx="5861467" cy="4663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235584" indent="-235584" algn="l" defTabSz="309625">
              <a:spcBef>
                <a:spcPts val="400"/>
              </a:spcBef>
              <a:buSzPct val="100000"/>
              <a:buChar char="•"/>
              <a:defRPr sz="1907" b="1">
                <a:solidFill>
                  <a:srgbClr val="0433FF"/>
                </a:solidFill>
                <a:latin typeface="Helvetica"/>
                <a:ea typeface="Helvetica"/>
                <a:cs typeface="Helvetica"/>
                <a:sym typeface="Helvetica"/>
              </a:defRPr>
            </a:pPr>
            <a:r>
              <a:t>Global Real-Time Moment Tensor Monitoring System (GRMT)</a:t>
            </a:r>
          </a:p>
          <a:p>
            <a:pPr marL="471169" lvl="1" indent="-235584" algn="l" defTabSz="309625">
              <a:spcBef>
                <a:spcPts val="400"/>
              </a:spcBef>
              <a:buSzPct val="100000"/>
              <a:buChar char="•"/>
              <a:defRPr sz="1695" b="1">
                <a:solidFill>
                  <a:srgbClr val="942193"/>
                </a:solidFill>
                <a:latin typeface="Helvetica"/>
                <a:ea typeface="Helvetica"/>
                <a:cs typeface="Helvetica"/>
                <a:sym typeface="Helvetica"/>
              </a:defRPr>
            </a:pPr>
            <a:r>
              <a:t>Updated in every 2 seconds</a:t>
            </a:r>
          </a:p>
          <a:p>
            <a:pPr marL="471169" lvl="1" indent="-235584" algn="l" defTabSz="309625">
              <a:spcBef>
                <a:spcPts val="400"/>
              </a:spcBef>
              <a:buSzPct val="100000"/>
              <a:buChar char="•"/>
              <a:defRPr sz="1695" b="1">
                <a:solidFill>
                  <a:srgbClr val="942193"/>
                </a:solidFill>
                <a:latin typeface="Helvetica"/>
                <a:ea typeface="Helvetica"/>
                <a:cs typeface="Helvetica"/>
                <a:sym typeface="Helvetica"/>
              </a:defRPr>
            </a:pPr>
            <a:r>
              <a:t>Best fit solution in real-time</a:t>
            </a:r>
          </a:p>
          <a:p>
            <a:pPr marL="706754" lvl="2" indent="-235584" algn="l" defTabSz="309625">
              <a:spcBef>
                <a:spcPts val="400"/>
              </a:spcBef>
              <a:buSzPct val="100000"/>
              <a:buChar char="•"/>
              <a:defRPr sz="1483" b="1">
                <a:solidFill>
                  <a:srgbClr val="009051"/>
                </a:solidFill>
                <a:latin typeface="Helvetica"/>
                <a:ea typeface="Helvetica"/>
                <a:cs typeface="Helvetica"/>
                <a:sym typeface="Helvetica"/>
              </a:defRPr>
            </a:pPr>
            <a:r>
              <a:t>provides all the point source information automatically in real time, including event occurrence time, hypocentral location, moment magnitude, moment tensor and focal mechanism simultaneously once the earthquake is detected.</a:t>
            </a:r>
          </a:p>
          <a:p>
            <a:pPr marL="471169" lvl="1" indent="-235584" algn="l" defTabSz="309625">
              <a:spcBef>
                <a:spcPts val="400"/>
              </a:spcBef>
              <a:buSzPct val="100000"/>
              <a:buChar char="•"/>
              <a:defRPr sz="1695" b="1">
                <a:solidFill>
                  <a:srgbClr val="942193"/>
                </a:solidFill>
                <a:latin typeface="Helvetica"/>
                <a:ea typeface="Helvetica"/>
                <a:cs typeface="Helvetica"/>
                <a:sym typeface="Helvetica"/>
              </a:defRPr>
            </a:pPr>
            <a:r>
              <a:t>Performance improved by DB search and HPC</a:t>
            </a:r>
          </a:p>
          <a:p>
            <a:pPr marL="235584" indent="-235584" algn="l" defTabSz="309625">
              <a:spcBef>
                <a:spcPts val="400"/>
              </a:spcBef>
              <a:buSzPct val="100000"/>
              <a:buChar char="•"/>
              <a:defRPr sz="1907" b="1">
                <a:solidFill>
                  <a:srgbClr val="0433FF"/>
                </a:solidFill>
                <a:latin typeface="Helvetica"/>
                <a:ea typeface="Helvetica"/>
                <a:cs typeface="Helvetica"/>
                <a:sym typeface="Helvetica"/>
              </a:defRPr>
            </a:pPr>
            <a:r>
              <a:t>Helpful for fast assessment and response to seismic hazards</a:t>
            </a:r>
          </a:p>
          <a:p>
            <a:pPr marL="235584" indent="-235584" algn="l" defTabSz="309625">
              <a:spcBef>
                <a:spcPts val="400"/>
              </a:spcBef>
              <a:buSzPct val="100000"/>
              <a:buChar char="•"/>
              <a:defRPr sz="1907" b="1">
                <a:solidFill>
                  <a:srgbClr val="0433FF"/>
                </a:solidFill>
                <a:latin typeface="Helvetica"/>
                <a:ea typeface="Helvetica"/>
                <a:cs typeface="Helvetica"/>
                <a:sym typeface="Helvetica"/>
              </a:defRPr>
            </a:pPr>
            <a:r>
              <a:t>Combining RMT with a real-time online earthquake simulation (ROS) system, the real-time earthquake simulation has been feasible.</a:t>
            </a:r>
          </a:p>
          <a:p>
            <a:pPr marL="235584" indent="-235584" algn="l" defTabSz="309625">
              <a:spcBef>
                <a:spcPts val="400"/>
              </a:spcBef>
              <a:buSzPct val="100000"/>
              <a:buChar char="•"/>
              <a:defRPr sz="1907" b="1">
                <a:solidFill>
                  <a:srgbClr val="0433FF"/>
                </a:solidFill>
                <a:latin typeface="Helvetica"/>
                <a:ea typeface="Helvetica"/>
                <a:cs typeface="Helvetica"/>
                <a:sym typeface="Helvetica"/>
              </a:defRPr>
            </a:pPr>
            <a:r>
              <a:rPr u="sng">
                <a:hlinkClick r:id="rId5"/>
              </a:rPr>
              <a:t>http://grmt.earth.sinica.edu.tw</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al-time Online Earthquake Simulation System (ROS)"/>
          <p:cNvSpPr txBox="1">
            <a:spLocks noGrp="1"/>
          </p:cNvSpPr>
          <p:nvPr>
            <p:ph type="title"/>
          </p:nvPr>
        </p:nvSpPr>
        <p:spPr>
          <a:xfrm>
            <a:off x="952500" y="47347"/>
            <a:ext cx="11099800" cy="1605590"/>
          </a:xfrm>
          <a:prstGeom prst="rect">
            <a:avLst/>
          </a:prstGeom>
        </p:spPr>
        <p:txBody>
          <a:bodyPr/>
          <a:lstStyle>
            <a:lvl1pPr defTabSz="362204">
              <a:defRPr sz="4960"/>
            </a:lvl1pPr>
          </a:lstStyle>
          <a:p>
            <a:r>
              <a:t>Real-time Online Earthquake Simulation System (ROS)</a:t>
            </a:r>
          </a:p>
        </p:txBody>
      </p:sp>
      <p:sp>
        <p:nvSpPr>
          <p:cNvPr id="321" name="Generating the shake movie and shake map of an seismic event according to user-provided source parameters, in &lt; 5 min…"/>
          <p:cNvSpPr txBox="1">
            <a:spLocks noGrp="1"/>
          </p:cNvSpPr>
          <p:nvPr>
            <p:ph type="body" sz="half" idx="1"/>
          </p:nvPr>
        </p:nvSpPr>
        <p:spPr>
          <a:xfrm>
            <a:off x="280753" y="1744179"/>
            <a:ext cx="12349193" cy="2064900"/>
          </a:xfrm>
          <a:prstGeom prst="rect">
            <a:avLst/>
          </a:prstGeom>
        </p:spPr>
        <p:txBody>
          <a:bodyPr/>
          <a:lstStyle/>
          <a:p>
            <a:pPr marL="280034" indent="-280034" defTabSz="368045">
              <a:spcBef>
                <a:spcPts val="500"/>
              </a:spcBef>
              <a:defRPr sz="2268"/>
            </a:pPr>
            <a:r>
              <a:t>Generating the shake movie and shake map of an seismic event according to user-provided source parameters, in &lt; 5 min</a:t>
            </a:r>
          </a:p>
          <a:p>
            <a:pPr marL="280034" indent="-280034" defTabSz="368045">
              <a:spcBef>
                <a:spcPts val="500"/>
              </a:spcBef>
              <a:defRPr sz="2268"/>
            </a:pPr>
            <a:r>
              <a:t>High-performance spectral-element method (SPECFEM3D) based simulation</a:t>
            </a:r>
          </a:p>
          <a:p>
            <a:pPr marL="280034" indent="-280034" defTabSz="368045">
              <a:spcBef>
                <a:spcPts val="500"/>
              </a:spcBef>
              <a:defRPr sz="2268"/>
            </a:pPr>
            <a:r>
              <a:t>Applications: education, real-time ground motion prediction</a:t>
            </a:r>
          </a:p>
          <a:p>
            <a:pPr marL="280034" indent="-280034" defTabSz="368045">
              <a:spcBef>
                <a:spcPts val="500"/>
              </a:spcBef>
              <a:defRPr sz="2268"/>
            </a:pPr>
            <a:r>
              <a:t>http://ros.earth.sinica.edu.tw/</a:t>
            </a:r>
          </a:p>
        </p:txBody>
      </p:sp>
      <p:sp>
        <p:nvSpPr>
          <p:cNvPr id="3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23" name="ROSExample-20220913.mov" descr="ROSExample-20220913.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391349" y="3900322"/>
            <a:ext cx="8128001" cy="56896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50" fill="hold"/>
                                        <p:tgtEl>
                                          <p:spTgt spid="3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323"/>
                </p:tgtEl>
              </p:cMediaNode>
            </p:video>
            <p:seq concurrent="1" prevAc="none" nextAc="seek">
              <p:cTn id="8" restart="whenNotActive" fill="hold" evtFilter="cancelBubble" nodeType="interactiveSeq">
                <p:stCondLst>
                  <p:cond evt="onClick" delay="0">
                    <p:tgtEl>
                      <p:spTgt spid="3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3"/>
                                        </p:tgtEl>
                                      </p:cBhvr>
                                    </p:cmd>
                                  </p:childTnLst>
                                </p:cTn>
                              </p:par>
                            </p:childTnLst>
                          </p:cTn>
                        </p:par>
                      </p:childTnLst>
                    </p:cTn>
                  </p:par>
                </p:childTnLst>
              </p:cTn>
              <p:nextCondLst>
                <p:cond evt="onClick" delay="0">
                  <p:tgtEl>
                    <p:spTgt spid="32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342" name="Image" descr="Image"/>
          <p:cNvPicPr>
            <a:picLocks noChangeAspect="1"/>
          </p:cNvPicPr>
          <p:nvPr/>
        </p:nvPicPr>
        <p:blipFill>
          <a:blip r:embed="rId3"/>
          <a:stretch>
            <a:fillRect/>
          </a:stretch>
        </p:blipFill>
        <p:spPr>
          <a:xfrm>
            <a:off x="4250656" y="3276694"/>
            <a:ext cx="8417594" cy="5981606"/>
          </a:xfrm>
          <a:prstGeom prst="rect">
            <a:avLst/>
          </a:prstGeom>
          <a:ln w="12700">
            <a:miter lim="400000"/>
          </a:ln>
        </p:spPr>
      </p:pic>
      <p:sp>
        <p:nvSpPr>
          <p:cNvPr id="343" name="EODC-enabled Spatiotemporal Information Infrastructure"/>
          <p:cNvSpPr txBox="1">
            <a:spLocks noGrp="1"/>
          </p:cNvSpPr>
          <p:nvPr>
            <p:ph type="title"/>
          </p:nvPr>
        </p:nvSpPr>
        <p:spPr>
          <a:xfrm>
            <a:off x="94902" y="108228"/>
            <a:ext cx="12814996" cy="790340"/>
          </a:xfrm>
          <a:prstGeom prst="rect">
            <a:avLst/>
          </a:prstGeom>
        </p:spPr>
        <p:txBody>
          <a:bodyPr/>
          <a:lstStyle>
            <a:lvl1pPr defTabSz="262889">
              <a:defRPr sz="3600"/>
            </a:lvl1pPr>
          </a:lstStyle>
          <a:p>
            <a:r>
              <a:t>EODC-enabled Spatiotemporal Information Infrastructure</a:t>
            </a:r>
          </a:p>
        </p:txBody>
      </p:sp>
      <p:sp>
        <p:nvSpPr>
          <p:cNvPr id="344" name="Support gaining insights from big data of heterogeneous resources effectively and leverage the values of big EO data…"/>
          <p:cNvSpPr txBox="1">
            <a:spLocks noGrp="1"/>
          </p:cNvSpPr>
          <p:nvPr>
            <p:ph type="body" sz="half" idx="1"/>
          </p:nvPr>
        </p:nvSpPr>
        <p:spPr>
          <a:xfrm>
            <a:off x="169025" y="880944"/>
            <a:ext cx="12671678" cy="2750344"/>
          </a:xfrm>
          <a:prstGeom prst="rect">
            <a:avLst/>
          </a:prstGeom>
        </p:spPr>
        <p:txBody>
          <a:bodyPr/>
          <a:lstStyle/>
          <a:p>
            <a:pPr marL="293370" indent="-293370" defTabSz="385572">
              <a:spcBef>
                <a:spcPts val="500"/>
              </a:spcBef>
              <a:defRPr sz="2376"/>
            </a:pPr>
            <a:r>
              <a:t>Support gaining insights from big data of heterogeneous resources effectively and leverage the values of big EO data</a:t>
            </a:r>
          </a:p>
          <a:p>
            <a:pPr marL="586740" lvl="1" indent="-293370" defTabSz="385572">
              <a:spcBef>
                <a:spcPts val="500"/>
              </a:spcBef>
              <a:defRPr sz="2112"/>
            </a:pPr>
            <a:r>
              <a:t>Coverage of whole workflow according to applications - including data collection, access, management, simulation, analysis</a:t>
            </a:r>
          </a:p>
          <a:p>
            <a:pPr marL="586740" lvl="1" indent="-293370" defTabSz="385572">
              <a:spcBef>
                <a:spcPts val="500"/>
              </a:spcBef>
              <a:defRPr sz="2112"/>
            </a:pPr>
            <a:r>
              <a:t>Merging insights from ML-enabled BDA and domain knowledge</a:t>
            </a:r>
          </a:p>
          <a:p>
            <a:pPr marL="293370" indent="-293370" defTabSz="385572">
              <a:spcBef>
                <a:spcPts val="500"/>
              </a:spcBef>
              <a:defRPr sz="2376"/>
            </a:pPr>
            <a:r>
              <a:t>Earth Observation Data Cube (EODC) serves as an open integration platform of heterogeneous data sources by coordinates, time and themes.</a:t>
            </a:r>
          </a:p>
        </p:txBody>
      </p:sp>
      <p:pic>
        <p:nvPicPr>
          <p:cNvPr id="345" name="Image" descr="Image"/>
          <p:cNvPicPr>
            <a:picLocks noChangeAspect="1"/>
          </p:cNvPicPr>
          <p:nvPr/>
        </p:nvPicPr>
        <p:blipFill>
          <a:blip r:embed="rId4"/>
          <a:stretch>
            <a:fillRect/>
          </a:stretch>
        </p:blipFill>
        <p:spPr>
          <a:xfrm>
            <a:off x="38571" y="3989290"/>
            <a:ext cx="4118653" cy="352762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Image" descr="Image"/>
          <p:cNvPicPr>
            <a:picLocks noChangeAspect="1"/>
          </p:cNvPicPr>
          <p:nvPr/>
        </p:nvPicPr>
        <p:blipFill>
          <a:blip r:embed="rId3"/>
          <a:stretch>
            <a:fillRect/>
          </a:stretch>
        </p:blipFill>
        <p:spPr>
          <a:xfrm>
            <a:off x="-1" y="1116596"/>
            <a:ext cx="13004801" cy="8558143"/>
          </a:xfrm>
          <a:prstGeom prst="rect">
            <a:avLst/>
          </a:prstGeom>
          <a:ln w="12700">
            <a:miter lim="400000"/>
          </a:ln>
        </p:spPr>
      </p:pic>
      <p:sp>
        <p:nvSpPr>
          <p:cNvPr id="350" name="Supporting Disaster Management Workflow in collaboration with Sentinel Asia, DMCC and NSPO"/>
          <p:cNvSpPr txBox="1">
            <a:spLocks noGrp="1"/>
          </p:cNvSpPr>
          <p:nvPr>
            <p:ph type="title"/>
          </p:nvPr>
        </p:nvSpPr>
        <p:spPr>
          <a:xfrm>
            <a:off x="228331" y="-16527"/>
            <a:ext cx="12548138" cy="1271372"/>
          </a:xfrm>
          <a:prstGeom prst="rect">
            <a:avLst/>
          </a:prstGeom>
        </p:spPr>
        <p:txBody>
          <a:bodyPr/>
          <a:lstStyle>
            <a:lvl1pPr defTabSz="397256">
              <a:defRPr sz="3808"/>
            </a:lvl1pPr>
          </a:lstStyle>
          <a:p>
            <a:r>
              <a:t>Supporting Disaster Management Workflow in collaboration with Sentinel Asia, DMCC and NSPO</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Image" descr="Image"/>
          <p:cNvPicPr>
            <a:picLocks noChangeAspect="1"/>
          </p:cNvPicPr>
          <p:nvPr/>
        </p:nvPicPr>
        <p:blipFill>
          <a:blip r:embed="rId2"/>
          <a:stretch>
            <a:fillRect/>
          </a:stretch>
        </p:blipFill>
        <p:spPr>
          <a:xfrm>
            <a:off x="349250" y="1968500"/>
            <a:ext cx="12306300" cy="7721600"/>
          </a:xfrm>
          <a:prstGeom prst="rect">
            <a:avLst/>
          </a:prstGeom>
          <a:ln w="12700">
            <a:miter lim="400000"/>
          </a:ln>
        </p:spPr>
      </p:pic>
      <p:sp>
        <p:nvSpPr>
          <p:cNvPr id="355" name="DATOS (The Remote Sensing and Data Science) Project of PH (ASTI)"/>
          <p:cNvSpPr txBox="1">
            <a:spLocks noGrp="1"/>
          </p:cNvSpPr>
          <p:nvPr>
            <p:ph type="title"/>
          </p:nvPr>
        </p:nvSpPr>
        <p:spPr>
          <a:xfrm>
            <a:off x="39737" y="-16527"/>
            <a:ext cx="9831177" cy="1147390"/>
          </a:xfrm>
          <a:prstGeom prst="rect">
            <a:avLst/>
          </a:prstGeom>
        </p:spPr>
        <p:txBody>
          <a:bodyPr/>
          <a:lstStyle>
            <a:lvl1pPr defTabSz="274574">
              <a:defRPr sz="3384"/>
            </a:lvl1pPr>
          </a:lstStyle>
          <a:p>
            <a:r>
              <a:t>DATOS (The Remote Sensing and Data Science) Project of PH (ASTI)</a:t>
            </a:r>
          </a:p>
        </p:txBody>
      </p:sp>
      <p:sp>
        <p:nvSpPr>
          <p:cNvPr id="356" name="Slide Number"/>
          <p:cNvSpPr txBox="1">
            <a:spLocks noGrp="1"/>
          </p:cNvSpPr>
          <p:nvPr>
            <p:ph type="sldNum" sz="quarter" idx="2"/>
          </p:nvPr>
        </p:nvSpPr>
        <p:spPr>
          <a:xfrm>
            <a:off x="6311763" y="9328150"/>
            <a:ext cx="36857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57" name="Taal Volcano Eruption Monitoring and Risk Analysis"/>
          <p:cNvSpPr txBox="1"/>
          <p:nvPr/>
        </p:nvSpPr>
        <p:spPr>
          <a:xfrm>
            <a:off x="307804" y="5937637"/>
            <a:ext cx="3662625" cy="578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solidFill>
                  <a:srgbClr val="941100"/>
                </a:solidFill>
              </a:defRPr>
            </a:lvl1pPr>
          </a:lstStyle>
          <a:p>
            <a:r>
              <a:t>Taal Volcano Eruption Monitoring and Risk Analysis</a:t>
            </a:r>
          </a:p>
        </p:txBody>
      </p:sp>
      <p:sp>
        <p:nvSpPr>
          <p:cNvPr id="358" name="Patched land cover prediction from individual planet land class AIs"/>
          <p:cNvSpPr txBox="1"/>
          <p:nvPr/>
        </p:nvSpPr>
        <p:spPr>
          <a:xfrm>
            <a:off x="2055444" y="1628938"/>
            <a:ext cx="6558586" cy="337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941100"/>
                </a:solidFill>
              </a:defRPr>
            </a:lvl1pPr>
          </a:lstStyle>
          <a:p>
            <a:r>
              <a:t>Patched land cover prediction from individual planet land class AIs</a:t>
            </a:r>
          </a:p>
        </p:txBody>
      </p:sp>
      <p:sp>
        <p:nvSpPr>
          <p:cNvPr id="359" name="Mapping, change detection and prediction of specific type of crops (rice, sugarcane, corn, etc.)"/>
          <p:cNvSpPr txBox="1"/>
          <p:nvPr/>
        </p:nvSpPr>
        <p:spPr>
          <a:xfrm>
            <a:off x="10643041" y="4501685"/>
            <a:ext cx="2234954" cy="1302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solidFill>
                  <a:srgbClr val="941100"/>
                </a:solidFill>
              </a:defRPr>
            </a:lvl1pPr>
          </a:lstStyle>
          <a:p>
            <a:r>
              <a:t>Mapping, change detection and prediction of specific type of crops (rice, sugarcane, corn, etc.)</a:t>
            </a:r>
          </a:p>
        </p:txBody>
      </p:sp>
      <p:sp>
        <p:nvSpPr>
          <p:cNvPr id="360" name="Disaster mapping and damage detection"/>
          <p:cNvSpPr txBox="1"/>
          <p:nvPr/>
        </p:nvSpPr>
        <p:spPr>
          <a:xfrm>
            <a:off x="5351572" y="5773485"/>
            <a:ext cx="3662625" cy="578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solidFill>
                  <a:srgbClr val="941100"/>
                </a:solidFill>
              </a:defRPr>
            </a:lvl1pPr>
          </a:lstStyle>
          <a:p>
            <a:r>
              <a:t>Disaster mapping and damage detection</a:t>
            </a:r>
          </a:p>
        </p:txBody>
      </p:sp>
      <p:sp>
        <p:nvSpPr>
          <p:cNvPr id="361" name="Making sense of disaster data"/>
          <p:cNvSpPr txBox="1">
            <a:spLocks noGrp="1"/>
          </p:cNvSpPr>
          <p:nvPr>
            <p:ph type="body" sz="quarter" idx="1"/>
          </p:nvPr>
        </p:nvSpPr>
        <p:spPr>
          <a:xfrm>
            <a:off x="4114858" y="1156690"/>
            <a:ext cx="4775084" cy="485829"/>
          </a:xfrm>
          <a:prstGeom prst="rect">
            <a:avLst/>
          </a:prstGeom>
        </p:spPr>
        <p:txBody>
          <a:bodyPr/>
          <a:lstStyle>
            <a:lvl1pPr marL="0" indent="0" defTabSz="408940">
              <a:spcBef>
                <a:spcPts val="500"/>
              </a:spcBef>
              <a:buSzTx/>
              <a:buNone/>
              <a:defRPr sz="2520"/>
            </a:lvl1pPr>
          </a:lstStyle>
          <a:p>
            <a:r>
              <a:t>Making sense of disaster data</a:t>
            </a:r>
          </a:p>
        </p:txBody>
      </p:sp>
      <p:pic>
        <p:nvPicPr>
          <p:cNvPr id="362" name="Image" descr="Image"/>
          <p:cNvPicPr>
            <a:picLocks noChangeAspect="1"/>
          </p:cNvPicPr>
          <p:nvPr/>
        </p:nvPicPr>
        <p:blipFill>
          <a:blip r:embed="rId3"/>
          <a:stretch>
            <a:fillRect/>
          </a:stretch>
        </p:blipFill>
        <p:spPr>
          <a:xfrm>
            <a:off x="10086956" y="228599"/>
            <a:ext cx="2953119" cy="174619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3"/>
          <a:stretch>
            <a:fillRect/>
          </a:stretch>
        </p:blipFill>
        <p:spPr>
          <a:xfrm>
            <a:off x="6769505" y="1438647"/>
            <a:ext cx="6040799" cy="7982887"/>
          </a:xfrm>
          <a:prstGeom prst="rect">
            <a:avLst/>
          </a:prstGeom>
          <a:ln w="12700">
            <a:miter lim="400000"/>
          </a:ln>
        </p:spPr>
      </p:pic>
      <p:sp>
        <p:nvSpPr>
          <p:cNvPr id="201" name="Disaster Risks Reduction Is Crucial to…"/>
          <p:cNvSpPr txBox="1">
            <a:spLocks noGrp="1"/>
          </p:cNvSpPr>
          <p:nvPr>
            <p:ph type="title"/>
          </p:nvPr>
        </p:nvSpPr>
        <p:spPr>
          <a:xfrm>
            <a:off x="193569" y="-16527"/>
            <a:ext cx="12514353" cy="1342579"/>
          </a:xfrm>
          <a:prstGeom prst="rect">
            <a:avLst/>
          </a:prstGeom>
        </p:spPr>
        <p:txBody>
          <a:bodyPr/>
          <a:lstStyle/>
          <a:p>
            <a:pPr defTabSz="297941">
              <a:defRPr sz="4080"/>
            </a:pPr>
            <a:r>
              <a:t>Disaster Risks Reduction Is Crucial to </a:t>
            </a:r>
          </a:p>
          <a:p>
            <a:pPr defTabSz="297941">
              <a:defRPr sz="4080"/>
            </a:pPr>
            <a:r>
              <a:t>Sustainability of the Humanity and Earth</a:t>
            </a:r>
          </a:p>
        </p:txBody>
      </p:sp>
      <p:sp>
        <p:nvSpPr>
          <p:cNvPr id="202" name="“The number of weather, climate and water extremes are increasing and will become more frequent and severe in many parts of the world as a result of climate change”…"/>
          <p:cNvSpPr txBox="1">
            <a:spLocks noGrp="1"/>
          </p:cNvSpPr>
          <p:nvPr>
            <p:ph type="body" idx="1"/>
          </p:nvPr>
        </p:nvSpPr>
        <p:spPr>
          <a:xfrm>
            <a:off x="194773" y="1240190"/>
            <a:ext cx="6337631" cy="8379801"/>
          </a:xfrm>
          <a:prstGeom prst="rect">
            <a:avLst/>
          </a:prstGeom>
        </p:spPr>
        <p:txBody>
          <a:bodyPr/>
          <a:lstStyle/>
          <a:p>
            <a:pPr marL="280034" indent="-280034" defTabSz="368045">
              <a:spcBef>
                <a:spcPts val="500"/>
              </a:spcBef>
              <a:defRPr sz="2268"/>
            </a:pPr>
            <a:r>
              <a:t>“The number of weather, climate and water extremes are increasing and will become more frequent and severe in many parts of the world as a result of climate change”</a:t>
            </a:r>
          </a:p>
          <a:p>
            <a:pPr marL="280034" indent="-280034" defTabSz="368045">
              <a:spcBef>
                <a:spcPts val="500"/>
              </a:spcBef>
              <a:defRPr sz="2268"/>
            </a:pPr>
            <a:r>
              <a:t>Strategy is to reduce the impact by turning down any of the key parameters</a:t>
            </a:r>
          </a:p>
          <a:p>
            <a:pPr marL="560069" lvl="1" indent="-280034" defTabSz="368045">
              <a:spcBef>
                <a:spcPts val="500"/>
              </a:spcBef>
              <a:defRPr sz="2016"/>
            </a:pPr>
            <a:r>
              <a:t>Disaster risk = Hazard x Exposure x Vulnerability</a:t>
            </a:r>
          </a:p>
          <a:p>
            <a:pPr marL="280034" indent="-280034" defTabSz="368045">
              <a:spcBef>
                <a:spcPts val="500"/>
              </a:spcBef>
              <a:defRPr sz="2268"/>
            </a:pPr>
            <a:r>
              <a:t>Targeting on this pivotal common concerns of almost every Asia countries, the collaboration aims to develop the capacity of hazard risk analysis by high-performance accurate numerical simulations, based on deeper understanding to the physical mechanisms behind</a:t>
            </a:r>
          </a:p>
          <a:p>
            <a:pPr marL="280034" indent="-280034" defTabSz="368045">
              <a:spcBef>
                <a:spcPts val="500"/>
              </a:spcBef>
              <a:defRPr sz="2268"/>
            </a:pPr>
            <a:r>
              <a:t>This collaboration serves as a Data Space of EGI-ACE (unfunded)</a:t>
            </a:r>
          </a:p>
          <a:p>
            <a:pPr marL="560069" lvl="1" indent="-280034" defTabSz="368045">
              <a:spcBef>
                <a:spcPts val="500"/>
              </a:spcBef>
              <a:defRPr sz="2016"/>
            </a:pPr>
            <a:r>
              <a:t>Disaster Mitigation Competence Centre was supported since EGI-Engage in 2015 (unfunded)</a:t>
            </a:r>
          </a:p>
          <a:p>
            <a:pPr marL="560069" lvl="1" indent="-280034" defTabSz="368045">
              <a:spcBef>
                <a:spcPts val="500"/>
              </a:spcBef>
              <a:defRPr sz="2016"/>
            </a:pPr>
            <a:r>
              <a:t>This regional collaboration was initiated from EUAsiaGrid project in 2008</a:t>
            </a:r>
          </a:p>
        </p:txBody>
      </p:sp>
      <p:sp>
        <p:nvSpPr>
          <p:cNvPr id="203" name="Slide Number"/>
          <p:cNvSpPr txBox="1">
            <a:spLocks noGrp="1"/>
          </p:cNvSpPr>
          <p:nvPr>
            <p:ph type="sldNum" sz="quarter" idx="2"/>
          </p:nvPr>
        </p:nvSpPr>
        <p:spPr>
          <a:xfrm>
            <a:off x="6381681" y="9329129"/>
            <a:ext cx="241438" cy="38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04" name="Source: ISC-UNDRR-IRDR. 2021. A Framework for Global Science in support of Risk Informed Sustainable Development and Planetary Health [eds Handmer et al]"/>
          <p:cNvSpPr txBox="1"/>
          <p:nvPr/>
        </p:nvSpPr>
        <p:spPr>
          <a:xfrm>
            <a:off x="9502978" y="9242071"/>
            <a:ext cx="3615643" cy="555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 b="1">
                <a:solidFill>
                  <a:srgbClr val="941100"/>
                </a:solidFill>
              </a:defRPr>
            </a:lvl1pPr>
          </a:lstStyle>
          <a:p>
            <a:r>
              <a:t>Source: ISC-UNDRR-IRDR. 2021. A Framework for Global Science in support of Risk Informed Sustainable Development and Planetary Health [eds Handmer et al]</a:t>
            </a:r>
          </a:p>
        </p:txBody>
      </p:sp>
      <p:sp>
        <p:nvSpPr>
          <p:cNvPr id="205" name="Source: UNDRR, https://www.undrr.org/climate-action-and-disaster-risk-reduction"/>
          <p:cNvSpPr txBox="1"/>
          <p:nvPr/>
        </p:nvSpPr>
        <p:spPr>
          <a:xfrm>
            <a:off x="10274016" y="4557958"/>
            <a:ext cx="2806205" cy="402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000" b="1">
                <a:solidFill>
                  <a:srgbClr val="941100"/>
                </a:solidFill>
              </a:defRPr>
            </a:pPr>
            <a:r>
              <a:t>Source: UNDRR, </a:t>
            </a:r>
            <a:r>
              <a:rPr u="sng">
                <a:hlinkClick r:id="rId4"/>
              </a:rPr>
              <a:t>https://www.undrr.org/climate-action-and-disaster-risk-reduction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Research Data Management - Depositar"/>
          <p:cNvSpPr txBox="1">
            <a:spLocks noGrp="1"/>
          </p:cNvSpPr>
          <p:nvPr>
            <p:ph type="title"/>
          </p:nvPr>
        </p:nvSpPr>
        <p:spPr>
          <a:xfrm>
            <a:off x="378762" y="-16527"/>
            <a:ext cx="12338371" cy="622739"/>
          </a:xfrm>
          <a:prstGeom prst="rect">
            <a:avLst/>
          </a:prstGeom>
        </p:spPr>
        <p:txBody>
          <a:bodyPr/>
          <a:lstStyle>
            <a:lvl1pPr defTabSz="251206">
              <a:defRPr sz="3440"/>
            </a:lvl1pPr>
          </a:lstStyle>
          <a:p>
            <a:r>
              <a:t>Research Data Management - Depositar</a:t>
            </a:r>
          </a:p>
        </p:txBody>
      </p:sp>
      <p:sp>
        <p:nvSpPr>
          <p:cNvPr id="36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pic>
        <p:nvPicPr>
          <p:cNvPr id="370" name="Image" descr="Image"/>
          <p:cNvPicPr>
            <a:picLocks noChangeAspect="1"/>
          </p:cNvPicPr>
          <p:nvPr/>
        </p:nvPicPr>
        <p:blipFill>
          <a:blip r:embed="rId3"/>
          <a:stretch>
            <a:fillRect/>
          </a:stretch>
        </p:blipFill>
        <p:spPr>
          <a:xfrm>
            <a:off x="1085148" y="2590794"/>
            <a:ext cx="10834504" cy="7061108"/>
          </a:xfrm>
          <a:prstGeom prst="rect">
            <a:avLst/>
          </a:prstGeom>
          <a:ln w="12700">
            <a:miter lim="400000"/>
          </a:ln>
        </p:spPr>
      </p:pic>
      <p:sp>
        <p:nvSpPr>
          <p:cNvPr id="371" name="https://data.depositar.io"/>
          <p:cNvSpPr txBox="1"/>
          <p:nvPr/>
        </p:nvSpPr>
        <p:spPr>
          <a:xfrm>
            <a:off x="9655258" y="1695514"/>
            <a:ext cx="3306725" cy="43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b="1">
                <a:solidFill>
                  <a:srgbClr val="941100"/>
                </a:solidFill>
              </a:defRPr>
            </a:lvl1pPr>
          </a:lstStyle>
          <a:p>
            <a:r>
              <a:t>https://data.depositar.io</a:t>
            </a:r>
          </a:p>
        </p:txBody>
      </p:sp>
      <p:sp>
        <p:nvSpPr>
          <p:cNvPr id="372" name="Deposit, Discover and Reuse - An extensible and programmable research data repository (based on CKAN)…"/>
          <p:cNvSpPr txBox="1">
            <a:spLocks noGrp="1"/>
          </p:cNvSpPr>
          <p:nvPr>
            <p:ph type="body" sz="quarter" idx="1"/>
          </p:nvPr>
        </p:nvSpPr>
        <p:spPr>
          <a:xfrm>
            <a:off x="995558" y="613415"/>
            <a:ext cx="10834504" cy="1995780"/>
          </a:xfrm>
          <a:prstGeom prst="rect">
            <a:avLst/>
          </a:prstGeom>
        </p:spPr>
        <p:txBody>
          <a:bodyPr/>
          <a:lstStyle/>
          <a:p>
            <a:pPr marL="204470" indent="-204470" defTabSz="268731">
              <a:spcBef>
                <a:spcPts val="300"/>
              </a:spcBef>
              <a:defRPr sz="1656"/>
            </a:pPr>
            <a:r>
              <a:t>Deposit, Discover and Reuse - An extensible and programmable research data repository (based on CKAN)</a:t>
            </a:r>
          </a:p>
          <a:p>
            <a:pPr marL="408940" lvl="1" indent="-204470" defTabSz="268731">
              <a:spcBef>
                <a:spcPts val="300"/>
              </a:spcBef>
              <a:defRPr sz="1472"/>
            </a:pPr>
            <a:r>
              <a:t>Features: file preview (CSV, WMTS, Shapefile, ...), Wikidata as control vocabularies, Archival Resource Keys (ARKs) for PIDs, data catalogs in DCAT, etc. </a:t>
            </a:r>
          </a:p>
          <a:p>
            <a:pPr marL="204470" indent="-204470" defTabSz="268731">
              <a:spcBef>
                <a:spcPts val="300"/>
              </a:spcBef>
              <a:defRPr sz="1656"/>
            </a:pPr>
            <a:r>
              <a:t>Sample datasets: </a:t>
            </a:r>
            <a:endParaRPr sz="552"/>
          </a:p>
          <a:p>
            <a:pPr marL="408940" lvl="1" indent="-204470" defTabSz="268731">
              <a:spcBef>
                <a:spcPts val="300"/>
              </a:spcBef>
              <a:defRPr sz="1472"/>
            </a:pPr>
            <a:r>
              <a:rPr>
                <a:solidFill>
                  <a:srgbClr val="1B6ACB"/>
                </a:solidFill>
              </a:rPr>
              <a:t>ark:37281/k5d515442 </a:t>
            </a:r>
            <a:r>
              <a:t>(Coral Reef Soundscapes off Sesoko Island, Okinawa, Japan) </a:t>
            </a:r>
          </a:p>
          <a:p>
            <a:pPr marL="408940" lvl="1" indent="-204470" defTabSz="268731">
              <a:spcBef>
                <a:spcPts val="300"/>
              </a:spcBef>
              <a:defRPr sz="1472"/>
            </a:pPr>
            <a:r>
              <a:rPr>
                <a:solidFill>
                  <a:srgbClr val="1B6ACB"/>
                </a:solidFill>
              </a:rPr>
              <a:t>ark:37281/k507h112r </a:t>
            </a:r>
            <a:r>
              <a:t>(Cultural Landscapes in Emerging Digital Scholarship) </a:t>
            </a:r>
            <a:br>
              <a:rPr sz="552"/>
            </a:br>
            <a:endParaRPr sz="552"/>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Collaboration Framework"/>
          <p:cNvSpPr txBox="1">
            <a:spLocks noGrp="1"/>
          </p:cNvSpPr>
          <p:nvPr>
            <p:ph type="title"/>
          </p:nvPr>
        </p:nvSpPr>
        <p:spPr>
          <a:xfrm>
            <a:off x="310028" y="94085"/>
            <a:ext cx="12384744" cy="836168"/>
          </a:xfrm>
          <a:prstGeom prst="rect">
            <a:avLst/>
          </a:prstGeom>
        </p:spPr>
        <p:txBody>
          <a:bodyPr/>
          <a:lstStyle>
            <a:lvl1pPr defTabSz="350520">
              <a:defRPr sz="4800"/>
            </a:lvl1pPr>
          </a:lstStyle>
          <a:p>
            <a:r>
              <a:t>Collaboration Framework</a:t>
            </a:r>
          </a:p>
        </p:txBody>
      </p:sp>
      <p:sp>
        <p:nvSpPr>
          <p:cNvPr id="377" name="Regional collaboration platform: APAN, ASEAN and ISGC…"/>
          <p:cNvSpPr txBox="1">
            <a:spLocks noGrp="1"/>
          </p:cNvSpPr>
          <p:nvPr>
            <p:ph type="body" idx="1"/>
          </p:nvPr>
        </p:nvSpPr>
        <p:spPr>
          <a:xfrm>
            <a:off x="213224" y="932626"/>
            <a:ext cx="12384745" cy="8416675"/>
          </a:xfrm>
          <a:prstGeom prst="rect">
            <a:avLst/>
          </a:prstGeom>
        </p:spPr>
        <p:txBody>
          <a:bodyPr/>
          <a:lstStyle/>
          <a:p>
            <a:pPr marL="324485" indent="-324485" defTabSz="426466">
              <a:spcBef>
                <a:spcPts val="500"/>
              </a:spcBef>
              <a:defRPr sz="2628"/>
            </a:pPr>
            <a:r>
              <a:t>Regional collaboration platform: APAN, ASEAN and ISGC</a:t>
            </a:r>
          </a:p>
          <a:p>
            <a:pPr marL="648970" lvl="1" indent="-324485" defTabSz="426466">
              <a:spcBef>
                <a:spcPts val="500"/>
              </a:spcBef>
              <a:defRPr sz="2336"/>
            </a:pPr>
            <a:r>
              <a:t>More new partners as well as more engaged local user communities involved in new case studies as well as services support etc. are happening</a:t>
            </a:r>
          </a:p>
          <a:p>
            <a:pPr marL="648970" lvl="1" indent="-324485" defTabSz="426466">
              <a:spcBef>
                <a:spcPts val="500"/>
              </a:spcBef>
              <a:defRPr sz="2336"/>
            </a:pPr>
            <a:r>
              <a:t>Coordinators of Disaster Mitigation Working Groups, Agriculture WG and Open &amp; Data Sharing WG in APAN, and related initiatives in ASEAN are also co-leaders of this collaborations</a:t>
            </a:r>
          </a:p>
          <a:p>
            <a:pPr marL="324485" indent="-324485" defTabSz="426466">
              <a:spcBef>
                <a:spcPts val="500"/>
              </a:spcBef>
              <a:defRPr sz="2628"/>
            </a:pPr>
            <a:r>
              <a:t>Collaborations with EGI and WLCG are the primary drivers of e-Science and e-Infrastructure in Asia —&gt; community-based solution —&gt; infrastructure and scientific services</a:t>
            </a:r>
          </a:p>
          <a:p>
            <a:pPr marL="324485" indent="-324485" defTabSz="426466">
              <a:spcBef>
                <a:spcPts val="500"/>
              </a:spcBef>
              <a:defRPr sz="2628"/>
            </a:pPr>
            <a:r>
              <a:t>Activities</a:t>
            </a:r>
          </a:p>
          <a:p>
            <a:pPr marL="648970" lvl="1" indent="-324485" defTabSz="426466">
              <a:spcBef>
                <a:spcPts val="500"/>
              </a:spcBef>
              <a:defRPr sz="2336"/>
            </a:pPr>
            <a:r>
              <a:t>Joint workshop on disaster mitigation (together with Environmental Computing leading by LRZ-DE) @ISGC (2018 - 2022)</a:t>
            </a:r>
          </a:p>
          <a:p>
            <a:pPr marL="648970" lvl="1" indent="-324485" defTabSz="426466">
              <a:spcBef>
                <a:spcPts val="500"/>
              </a:spcBef>
              <a:defRPr sz="2336"/>
            </a:pPr>
            <a:r>
              <a:t>Disaster Mitigation Working Group meetings @APAN (twice a year, 2018 - )</a:t>
            </a:r>
          </a:p>
          <a:p>
            <a:pPr marL="973455" lvl="2" indent="-324485" defTabSz="426466">
              <a:spcBef>
                <a:spcPts val="500"/>
              </a:spcBef>
              <a:defRPr sz="2044"/>
            </a:pPr>
            <a:r>
              <a:t>3 masterclass conducted @ID, SG and NZ (2016 - 2018)</a:t>
            </a:r>
          </a:p>
          <a:p>
            <a:pPr marL="648970" lvl="1" indent="-324485" defTabSz="426466">
              <a:spcBef>
                <a:spcPts val="500"/>
              </a:spcBef>
              <a:defRPr sz="2336"/>
            </a:pPr>
            <a:r>
              <a:t>UND project meeting and training @NZ, MM, BD, MY, TH (2018 - 2020)</a:t>
            </a:r>
          </a:p>
          <a:p>
            <a:pPr marL="648970" lvl="1" indent="-324485" defTabSz="426466">
              <a:spcBef>
                <a:spcPts val="500"/>
              </a:spcBef>
              <a:defRPr sz="2336"/>
            </a:pPr>
            <a:r>
              <a:t>CRADR Workshop - 3 events in 2021</a:t>
            </a:r>
          </a:p>
          <a:p>
            <a:pPr marL="648970" lvl="1" indent="-324485" defTabSz="426466">
              <a:spcBef>
                <a:spcPts val="500"/>
              </a:spcBef>
              <a:defRPr sz="2336"/>
            </a:pPr>
            <a:r>
              <a:t>Agriculture Working Meeting @APAN (2018 - )</a:t>
            </a:r>
          </a:p>
          <a:p>
            <a:pPr marL="648970" lvl="1" indent="-324485" defTabSz="426466">
              <a:spcBef>
                <a:spcPts val="500"/>
              </a:spcBef>
              <a:defRPr sz="2336"/>
            </a:pPr>
            <a:r>
              <a:t>Open &amp; Sharing Data Working Group Meeting @APAN (2020 - )</a:t>
            </a:r>
          </a:p>
          <a:p>
            <a:pPr marL="324485" indent="-324485" defTabSz="426466">
              <a:spcBef>
                <a:spcPts val="500"/>
              </a:spcBef>
              <a:defRPr sz="2628"/>
            </a:pPr>
            <a:r>
              <a:t>Future events: APAN55 (Nepal, Feb. 2023), ISGC2023 (Taiwan, 19-24 March 2023)</a:t>
            </a:r>
          </a:p>
        </p:txBody>
      </p:sp>
      <p:sp>
        <p:nvSpPr>
          <p:cNvPr id="37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ISGC 2023…"/>
          <p:cNvSpPr txBox="1">
            <a:spLocks noGrp="1"/>
          </p:cNvSpPr>
          <p:nvPr>
            <p:ph type="title"/>
          </p:nvPr>
        </p:nvSpPr>
        <p:spPr>
          <a:xfrm>
            <a:off x="101997" y="351076"/>
            <a:ext cx="12570859" cy="1772489"/>
          </a:xfrm>
          <a:prstGeom prst="rect">
            <a:avLst/>
          </a:prstGeom>
        </p:spPr>
        <p:txBody>
          <a:bodyPr/>
          <a:lstStyle/>
          <a:p>
            <a:pPr defTabSz="268731">
              <a:defRPr sz="3680"/>
            </a:pPr>
            <a:r>
              <a:t>ISGC 2023</a:t>
            </a:r>
          </a:p>
          <a:p>
            <a:pPr defTabSz="268731">
              <a:defRPr sz="3680"/>
            </a:pPr>
            <a:endParaRPr/>
          </a:p>
          <a:p>
            <a:pPr defTabSz="268731">
              <a:defRPr sz="3680"/>
            </a:pPr>
            <a:r>
              <a:t>Accelerating time-to-science through computing</a:t>
            </a:r>
          </a:p>
        </p:txBody>
      </p:sp>
      <p:sp>
        <p:nvSpPr>
          <p:cNvPr id="383" name="20th anniversary of ISGC…"/>
          <p:cNvSpPr txBox="1">
            <a:spLocks noGrp="1"/>
          </p:cNvSpPr>
          <p:nvPr>
            <p:ph type="body" sz="half" idx="1"/>
          </p:nvPr>
        </p:nvSpPr>
        <p:spPr>
          <a:xfrm>
            <a:off x="452378" y="5915762"/>
            <a:ext cx="12100044" cy="3471864"/>
          </a:xfrm>
          <a:prstGeom prst="rect">
            <a:avLst/>
          </a:prstGeom>
        </p:spPr>
        <p:txBody>
          <a:bodyPr/>
          <a:lstStyle/>
          <a:p>
            <a:pPr marL="351155" indent="-351155" defTabSz="461518">
              <a:spcBef>
                <a:spcPts val="600"/>
              </a:spcBef>
              <a:defRPr sz="2844"/>
            </a:pPr>
            <a:r>
              <a:t>20th anniversary of ISGC</a:t>
            </a:r>
          </a:p>
          <a:p>
            <a:pPr marL="351155" indent="-351155" defTabSz="461518">
              <a:spcBef>
                <a:spcPts val="600"/>
              </a:spcBef>
              <a:defRPr sz="2844"/>
            </a:pPr>
            <a:r>
              <a:t>International Symposium on Grids and Clouds (ISGC) 2023</a:t>
            </a:r>
          </a:p>
          <a:p>
            <a:pPr marL="702310" lvl="1" indent="-351155" defTabSz="461518">
              <a:spcBef>
                <a:spcPts val="600"/>
              </a:spcBef>
              <a:defRPr sz="2528"/>
            </a:pPr>
            <a:r>
              <a:t>19~24 March 2023, Academia Sinica, Taipei, Taiwan</a:t>
            </a:r>
          </a:p>
          <a:p>
            <a:pPr marL="351155" indent="-351155" defTabSz="461518">
              <a:spcBef>
                <a:spcPts val="600"/>
              </a:spcBef>
              <a:defRPr sz="2844"/>
            </a:pPr>
            <a:r>
              <a:t>Call for Abstract</a:t>
            </a:r>
          </a:p>
          <a:p>
            <a:pPr marL="702310" lvl="1" indent="-351155" defTabSz="461518">
              <a:spcBef>
                <a:spcPts val="600"/>
              </a:spcBef>
              <a:defRPr sz="2528"/>
            </a:pPr>
            <a:r>
              <a:t>On-line Submission: </a:t>
            </a:r>
            <a:r>
              <a:rPr u="sng">
                <a:hlinkClick r:id="rId3"/>
              </a:rPr>
              <a:t>https://indico4.twgrid.org/event/25/abstracts/</a:t>
            </a:r>
            <a:r>
              <a:rPr b="0">
                <a:solidFill>
                  <a:srgbClr val="0433FF"/>
                </a:solidFill>
              </a:rPr>
              <a:t> </a:t>
            </a:r>
          </a:p>
          <a:p>
            <a:pPr marL="702310" lvl="1" indent="-351155" defTabSz="461518">
              <a:spcBef>
                <a:spcPts val="600"/>
              </a:spcBef>
              <a:defRPr sz="2528"/>
            </a:pPr>
            <a:r>
              <a:t>Submission Deadline: Monday, 31 October 2022</a:t>
            </a:r>
          </a:p>
          <a:p>
            <a:pPr marL="702310" lvl="1" indent="-351155" defTabSz="461518">
              <a:spcBef>
                <a:spcPts val="600"/>
              </a:spcBef>
              <a:defRPr sz="2528"/>
            </a:pPr>
            <a:r>
              <a:t>Acceptance Notification: Friday, 16 December 2022</a:t>
            </a:r>
          </a:p>
        </p:txBody>
      </p:sp>
      <p:sp>
        <p:nvSpPr>
          <p:cNvPr id="3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pic>
        <p:nvPicPr>
          <p:cNvPr id="385" name="Image" descr="Image"/>
          <p:cNvPicPr>
            <a:picLocks noChangeAspect="1"/>
          </p:cNvPicPr>
          <p:nvPr/>
        </p:nvPicPr>
        <p:blipFill>
          <a:blip r:embed="rId4"/>
          <a:stretch>
            <a:fillRect/>
          </a:stretch>
        </p:blipFill>
        <p:spPr>
          <a:xfrm>
            <a:off x="-1" y="2387290"/>
            <a:ext cx="13004801" cy="3264748"/>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Moving Towards open Science"/>
          <p:cNvSpPr txBox="1">
            <a:spLocks noGrp="1"/>
          </p:cNvSpPr>
          <p:nvPr>
            <p:ph type="title"/>
          </p:nvPr>
        </p:nvSpPr>
        <p:spPr>
          <a:xfrm>
            <a:off x="952500" y="-16527"/>
            <a:ext cx="11099800" cy="1137028"/>
          </a:xfrm>
          <a:prstGeom prst="rect">
            <a:avLst/>
          </a:prstGeom>
        </p:spPr>
        <p:txBody>
          <a:bodyPr/>
          <a:lstStyle>
            <a:lvl1pPr defTabSz="426466">
              <a:defRPr sz="5840"/>
            </a:lvl1pPr>
          </a:lstStyle>
          <a:p>
            <a:r>
              <a:t>Moving Towards open Science </a:t>
            </a:r>
          </a:p>
        </p:txBody>
      </p:sp>
      <p:sp>
        <p:nvSpPr>
          <p:cNvPr id="390" name="In collaboration with Open and Sharing Data WG…"/>
          <p:cNvSpPr txBox="1">
            <a:spLocks noGrp="1"/>
          </p:cNvSpPr>
          <p:nvPr>
            <p:ph type="body" idx="1"/>
          </p:nvPr>
        </p:nvSpPr>
        <p:spPr>
          <a:xfrm>
            <a:off x="214963" y="926712"/>
            <a:ext cx="12574874" cy="8383901"/>
          </a:xfrm>
          <a:prstGeom prst="rect">
            <a:avLst/>
          </a:prstGeom>
        </p:spPr>
        <p:txBody>
          <a:bodyPr/>
          <a:lstStyle/>
          <a:p>
            <a:pPr marL="280034" indent="-280034" defTabSz="368045">
              <a:spcBef>
                <a:spcPts val="500"/>
              </a:spcBef>
              <a:defRPr sz="2268"/>
            </a:pPr>
            <a:r>
              <a:t>In collaboration with Open and Sharing Data WG</a:t>
            </a:r>
          </a:p>
          <a:p>
            <a:pPr marL="560069" lvl="1" indent="-280034" defTabSz="368045">
              <a:spcBef>
                <a:spcPts val="500"/>
              </a:spcBef>
              <a:defRPr sz="2016"/>
            </a:pPr>
            <a:r>
              <a:t>Open Data Common document (white paper) is at open comment stage now (until when ? Should be finalized by/in APAN55 ?)</a:t>
            </a:r>
          </a:p>
          <a:p>
            <a:pPr marL="280034" indent="-280034" defTabSz="368045">
              <a:spcBef>
                <a:spcPts val="500"/>
              </a:spcBef>
              <a:defRPr sz="2268"/>
            </a:pPr>
            <a:r>
              <a:t>Partnership with European Open Science Cloud (through collaborations with EGI and EGI-ACE)</a:t>
            </a:r>
          </a:p>
          <a:p>
            <a:pPr marL="280034" indent="-280034" defTabSz="368045">
              <a:spcBef>
                <a:spcPts val="500"/>
              </a:spcBef>
              <a:defRPr sz="2268"/>
            </a:pPr>
            <a:r>
              <a:t>Approaches: basic level of sharing (v1 is planned to be released after APAN55), case-based open access and reproducibility</a:t>
            </a:r>
          </a:p>
          <a:p>
            <a:pPr marL="560069" lvl="1" indent="-280034" defTabSz="368045">
              <a:spcBef>
                <a:spcPts val="500"/>
              </a:spcBef>
              <a:defRPr sz="2016"/>
            </a:pPr>
            <a:r>
              <a:t>Generic data management plan for each case study has to be in place</a:t>
            </a:r>
          </a:p>
          <a:p>
            <a:pPr marL="560069" lvl="1" indent="-280034" defTabSz="368045">
              <a:spcBef>
                <a:spcPts val="500"/>
              </a:spcBef>
              <a:defRPr sz="2016"/>
            </a:pPr>
            <a:r>
              <a:t>All publication-related data are openly available at time of publication</a:t>
            </a:r>
          </a:p>
          <a:p>
            <a:pPr marL="560069" lvl="1" indent="-280034" defTabSz="368045">
              <a:spcBef>
                <a:spcPts val="500"/>
              </a:spcBef>
              <a:defRPr sz="2016"/>
            </a:pPr>
            <a:r>
              <a:t>For outreach and education, simplified data sets are available</a:t>
            </a:r>
          </a:p>
          <a:p>
            <a:pPr marL="560069" lvl="1" indent="-280034" defTabSz="368045">
              <a:spcBef>
                <a:spcPts val="500"/>
              </a:spcBef>
              <a:defRPr sz="2016"/>
            </a:pPr>
            <a:r>
              <a:t>Release full data sets and analysis tools of a case study with the level of detail useful for algorithm, performance and scientific studies</a:t>
            </a:r>
          </a:p>
          <a:p>
            <a:pPr marL="560069" lvl="1" indent="-280034" defTabSz="368045">
              <a:spcBef>
                <a:spcPts val="500"/>
              </a:spcBef>
              <a:defRPr sz="2016"/>
            </a:pPr>
            <a:r>
              <a:t>Support reproduction, reuse, repurpose of all materials from case studies</a:t>
            </a:r>
          </a:p>
          <a:p>
            <a:pPr marL="560069" lvl="1" indent="-280034" defTabSz="368045">
              <a:spcBef>
                <a:spcPts val="500"/>
              </a:spcBef>
              <a:defRPr sz="2016"/>
            </a:pPr>
            <a:r>
              <a:t>Based on FAIR (Findability, Accessibility, Interoperability,  and Reusability) principles</a:t>
            </a:r>
          </a:p>
          <a:p>
            <a:pPr marL="560069" lvl="1" indent="-280034" defTabSz="368045">
              <a:spcBef>
                <a:spcPts val="500"/>
              </a:spcBef>
              <a:defRPr sz="2016"/>
            </a:pPr>
            <a:r>
              <a:t>Implemented over EOSC interoperable cloud infrastructure - regional infrastructure federated by ASGC and partners, leveraging EGI services.</a:t>
            </a:r>
          </a:p>
          <a:p>
            <a:pPr marL="280034" indent="-280034" defTabSz="368045">
              <a:spcBef>
                <a:spcPts val="500"/>
              </a:spcBef>
              <a:defRPr sz="2268"/>
            </a:pPr>
            <a:r>
              <a:t>Science Gateway: Support reproducibility/reusability/repurposing by integrating data analysis pipeline and e-Infrastructure</a:t>
            </a:r>
          </a:p>
          <a:p>
            <a:pPr marL="560069" lvl="1" indent="-280034" defTabSz="368045">
              <a:spcBef>
                <a:spcPts val="500"/>
              </a:spcBef>
              <a:defRPr sz="2016"/>
            </a:pPr>
            <a:r>
              <a:t>Web portal based</a:t>
            </a:r>
          </a:p>
          <a:p>
            <a:pPr marL="280034" indent="-280034" defTabSz="368045">
              <a:spcBef>
                <a:spcPts val="500"/>
              </a:spcBef>
              <a:defRPr sz="2268"/>
            </a:pPr>
            <a:r>
              <a:t>Community-wide or generic resource sharing &amp; openness</a:t>
            </a:r>
          </a:p>
          <a:p>
            <a:pPr marL="560069" lvl="1" indent="-280034" defTabSz="368045">
              <a:spcBef>
                <a:spcPts val="500"/>
              </a:spcBef>
              <a:defRPr sz="2016"/>
            </a:pPr>
            <a:r>
              <a:t>Identify requirements &amp; challenges (gap analysis) from case studies</a:t>
            </a:r>
          </a:p>
          <a:p>
            <a:pPr marL="280034" indent="-280034" defTabSz="368045">
              <a:spcBef>
                <a:spcPts val="500"/>
              </a:spcBef>
              <a:defRPr sz="2268"/>
            </a:pPr>
            <a:r>
              <a:t>e-Infrastructure: distributed cloud, AAI, FAIR, data infrastructure</a:t>
            </a:r>
          </a:p>
        </p:txBody>
      </p:sp>
      <p:sp>
        <p:nvSpPr>
          <p:cNvPr id="39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Expected outcomes: Case studies, Services, collaboration framework…"/>
          <p:cNvSpPr txBox="1">
            <a:spLocks noGrp="1"/>
          </p:cNvSpPr>
          <p:nvPr>
            <p:ph type="body" idx="1"/>
          </p:nvPr>
        </p:nvSpPr>
        <p:spPr>
          <a:xfrm>
            <a:off x="315353" y="1413605"/>
            <a:ext cx="12268635" cy="8115670"/>
          </a:xfrm>
          <a:prstGeom prst="rect">
            <a:avLst/>
          </a:prstGeom>
        </p:spPr>
        <p:txBody>
          <a:bodyPr/>
          <a:lstStyle/>
          <a:p>
            <a:pPr marL="320040" indent="-320040" defTabSz="420624">
              <a:spcBef>
                <a:spcPts val="500"/>
              </a:spcBef>
              <a:defRPr sz="2592"/>
            </a:pPr>
            <a:r>
              <a:t>Expected outcomes: Case studies, Services, collaboration framework</a:t>
            </a:r>
          </a:p>
          <a:p>
            <a:pPr marL="640080" lvl="1" indent="-320040" defTabSz="420624">
              <a:spcBef>
                <a:spcPts val="500"/>
              </a:spcBef>
              <a:defRPr sz="2304"/>
            </a:pPr>
            <a:r>
              <a:t>E-infrastructure and collaboration framework keep growing according to the needs of user communities as well as technology evolution </a:t>
            </a:r>
          </a:p>
          <a:p>
            <a:pPr marL="320040" indent="-320040" defTabSz="420624">
              <a:spcBef>
                <a:spcPts val="500"/>
              </a:spcBef>
              <a:defRPr sz="2592"/>
            </a:pPr>
            <a:r>
              <a:t>Extending case studies based on deeper understanding approach - types of hazards; local user communities; analysis methodologies</a:t>
            </a:r>
          </a:p>
          <a:p>
            <a:pPr marL="320040" indent="-320040" defTabSz="420624">
              <a:spcBef>
                <a:spcPts val="500"/>
              </a:spcBef>
              <a:defRPr sz="2592"/>
            </a:pPr>
            <a:r>
              <a:t>Observation data (ground truth), domain knowledge &amp; scientists, models and simulation tools/methods are the core components</a:t>
            </a:r>
          </a:p>
          <a:p>
            <a:pPr marL="320040" indent="-320040" defTabSz="420624">
              <a:spcBef>
                <a:spcPts val="500"/>
              </a:spcBef>
              <a:defRPr sz="2592"/>
            </a:pPr>
            <a:r>
              <a:t>Every hazard event could contribute to the physical mechanism behind or the characteristics of earth systems. </a:t>
            </a:r>
          </a:p>
          <a:p>
            <a:pPr marL="640080" lvl="1" indent="-320040" defTabSz="420624">
              <a:spcBef>
                <a:spcPts val="500"/>
              </a:spcBef>
              <a:defRPr sz="2304"/>
            </a:pPr>
            <a:r>
              <a:t>For instance, identification of initial condition, boundary condition and right resolution for each simulation is essential for weather &amp; climate simulation</a:t>
            </a:r>
          </a:p>
          <a:p>
            <a:pPr marL="640080" lvl="1" indent="-320040" defTabSz="420624">
              <a:spcBef>
                <a:spcPts val="500"/>
              </a:spcBef>
              <a:defRPr sz="2304"/>
            </a:pPr>
            <a:r>
              <a:t>Effective data sharing and engagement of domain scientists in general is still a barrier.</a:t>
            </a:r>
          </a:p>
          <a:p>
            <a:pPr marL="640080" lvl="1" indent="-320040" defTabSz="420624">
              <a:spcBef>
                <a:spcPts val="500"/>
              </a:spcBef>
              <a:defRPr sz="2304"/>
            </a:pPr>
            <a:r>
              <a:t>Data-centric, machine learning-enhanced approach by taking advantages of huge data from historical events should be available soon</a:t>
            </a:r>
          </a:p>
          <a:p>
            <a:pPr marL="320040" indent="-320040" defTabSz="420624">
              <a:spcBef>
                <a:spcPts val="500"/>
              </a:spcBef>
              <a:defRPr sz="2592"/>
            </a:pPr>
            <a:r>
              <a:t>Tools, methods, data and knowledge from each case study will be FAIR.</a:t>
            </a:r>
          </a:p>
          <a:p>
            <a:pPr marL="640080" lvl="1" indent="-320040" defTabSz="420624">
              <a:spcBef>
                <a:spcPts val="500"/>
              </a:spcBef>
              <a:defRPr sz="2304"/>
            </a:pPr>
            <a:r>
              <a:t>e-Infrastructure has to uphold all these and support services and collaborations</a:t>
            </a:r>
          </a:p>
          <a:p>
            <a:pPr marL="640080" lvl="1" indent="-320040" defTabSz="420624">
              <a:spcBef>
                <a:spcPts val="500"/>
              </a:spcBef>
              <a:defRPr sz="2304"/>
            </a:pPr>
            <a:r>
              <a:t>EGI services and interoperable infrastructure help tremendously !</a:t>
            </a:r>
          </a:p>
          <a:p>
            <a:pPr marL="640080" lvl="1" indent="-320040" defTabSz="420624">
              <a:spcBef>
                <a:spcPts val="500"/>
              </a:spcBef>
              <a:defRPr sz="2304"/>
            </a:pPr>
            <a:r>
              <a:t>Significant duplicate efforts and investments in partner institutes would be saved</a:t>
            </a:r>
          </a:p>
        </p:txBody>
      </p:sp>
      <p:sp>
        <p:nvSpPr>
          <p:cNvPr id="3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395" name="Challenges &amp; Lessons Learned"/>
          <p:cNvSpPr txBox="1">
            <a:spLocks noGrp="1"/>
          </p:cNvSpPr>
          <p:nvPr>
            <p:ph type="title"/>
          </p:nvPr>
        </p:nvSpPr>
        <p:spPr>
          <a:xfrm>
            <a:off x="1854131" y="33236"/>
            <a:ext cx="9191079" cy="1186858"/>
          </a:xfrm>
          <a:prstGeom prst="rect">
            <a:avLst/>
          </a:prstGeom>
        </p:spPr>
        <p:txBody>
          <a:bodyPr/>
          <a:lstStyle>
            <a:lvl1pPr defTabSz="350520">
              <a:defRPr sz="4800"/>
            </a:lvl1pPr>
          </a:lstStyle>
          <a:p>
            <a:r>
              <a:t>Challenges &amp; Lessons Learned</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Future Works"/>
          <p:cNvSpPr txBox="1">
            <a:spLocks noGrp="1"/>
          </p:cNvSpPr>
          <p:nvPr>
            <p:ph type="title"/>
          </p:nvPr>
        </p:nvSpPr>
        <p:spPr>
          <a:xfrm>
            <a:off x="952500" y="-16527"/>
            <a:ext cx="11099800" cy="1036592"/>
          </a:xfrm>
          <a:prstGeom prst="rect">
            <a:avLst/>
          </a:prstGeom>
        </p:spPr>
        <p:txBody>
          <a:bodyPr/>
          <a:lstStyle>
            <a:lvl1pPr defTabSz="455675">
              <a:defRPr sz="6240"/>
            </a:lvl1pPr>
          </a:lstStyle>
          <a:p>
            <a:r>
              <a:t>Future Works</a:t>
            </a:r>
          </a:p>
        </p:txBody>
      </p:sp>
      <p:sp>
        <p:nvSpPr>
          <p:cNvPr id="400" name="More case studies are happening in next few years: domain scientists + user communities + service/application providers…"/>
          <p:cNvSpPr txBox="1">
            <a:spLocks noGrp="1"/>
          </p:cNvSpPr>
          <p:nvPr>
            <p:ph type="body" idx="1"/>
          </p:nvPr>
        </p:nvSpPr>
        <p:spPr>
          <a:xfrm>
            <a:off x="193490" y="1026771"/>
            <a:ext cx="12617820" cy="8460905"/>
          </a:xfrm>
          <a:prstGeom prst="rect">
            <a:avLst/>
          </a:prstGeom>
        </p:spPr>
        <p:txBody>
          <a:bodyPr/>
          <a:lstStyle/>
          <a:p>
            <a:pPr marL="324485" indent="-324485" defTabSz="426466">
              <a:spcBef>
                <a:spcPts val="500"/>
              </a:spcBef>
              <a:defRPr sz="2628"/>
            </a:pPr>
            <a:r>
              <a:t>More case studies are happening in next few years: domain scientists + user communities + service/application providers</a:t>
            </a:r>
          </a:p>
          <a:p>
            <a:pPr marL="648970" lvl="1" indent="-324485" defTabSz="426466">
              <a:spcBef>
                <a:spcPts val="500"/>
              </a:spcBef>
              <a:defRPr sz="2336"/>
            </a:pPr>
            <a:r>
              <a:t>Scientists: Tsunami(ID, TW)), Forest fire/haze/smoke(TH), Floods(MY, VN), Storm Surge(PH, TW), Extreme weather (MY, TW), Volcano (PH), and Agriculture (JP, IN, TH, TW)</a:t>
            </a:r>
          </a:p>
          <a:p>
            <a:pPr marL="648970" lvl="1" indent="-324485" defTabSz="426466">
              <a:spcBef>
                <a:spcPts val="500"/>
              </a:spcBef>
              <a:defRPr sz="2336"/>
            </a:pPr>
            <a:r>
              <a:t>Satellite images: (Himawari, Sentinel Asia, JAXA, NSPO-TW)</a:t>
            </a:r>
          </a:p>
          <a:p>
            <a:pPr marL="648970" lvl="1" indent="-324485" defTabSz="426466">
              <a:spcBef>
                <a:spcPts val="500"/>
              </a:spcBef>
              <a:defRPr sz="2336"/>
            </a:pPr>
            <a:r>
              <a:t>Infrastructure and platform: TW, ASTI, MY, ID, TH, …</a:t>
            </a:r>
          </a:p>
          <a:p>
            <a:pPr marL="973455" lvl="2" indent="-324485" defTabSz="426466">
              <a:spcBef>
                <a:spcPts val="500"/>
              </a:spcBef>
              <a:defRPr sz="2044"/>
            </a:pPr>
            <a:r>
              <a:t>EGI-ACE/EOSC interoperable infrastructure, based on APAN - EGI collaboration framework</a:t>
            </a:r>
          </a:p>
          <a:p>
            <a:pPr marL="324485" indent="-324485" defTabSz="426466">
              <a:spcBef>
                <a:spcPts val="500"/>
              </a:spcBef>
              <a:defRPr sz="2628"/>
            </a:pPr>
            <a:r>
              <a:t>Moving towards open data and open science (interoperable with EGI/EOSC services, guidelines and e-Infrastrcuture)</a:t>
            </a:r>
          </a:p>
          <a:p>
            <a:pPr marL="324485" indent="-324485" defTabSz="426466">
              <a:spcBef>
                <a:spcPts val="500"/>
              </a:spcBef>
              <a:defRPr sz="2628"/>
            </a:pPr>
            <a:r>
              <a:t>Capacity building for dealing with more complex multi-hazard scenarios by advanced analysis possibilities</a:t>
            </a:r>
          </a:p>
          <a:p>
            <a:pPr marL="648970" lvl="1" indent="-324485" defTabSz="426466">
              <a:spcBef>
                <a:spcPts val="500"/>
              </a:spcBef>
              <a:defRPr sz="2336"/>
            </a:pPr>
            <a:r>
              <a:t>With support of accurate hazard risk assessment by numerical simulation, correlation analysis between potential threats and types of interactions between hazards as well as patterns of combination of geophysical environment and triggers would be useful for new discoveries and better predictability with ML methodologies </a:t>
            </a:r>
          </a:p>
          <a:p>
            <a:pPr marL="324485" indent="-324485" defTabSz="426466">
              <a:spcBef>
                <a:spcPts val="500"/>
              </a:spcBef>
              <a:defRPr sz="2628"/>
            </a:pPr>
            <a:r>
              <a:t>Topographical structure might be changed after a disaster. Related data has to be updated accordingly in time. Such changes should be all managed by the open application framework.</a:t>
            </a:r>
          </a:p>
        </p:txBody>
      </p:sp>
      <p:sp>
        <p:nvSpPr>
          <p:cNvPr id="40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ummary"/>
          <p:cNvSpPr txBox="1">
            <a:spLocks noGrp="1"/>
          </p:cNvSpPr>
          <p:nvPr>
            <p:ph type="title"/>
          </p:nvPr>
        </p:nvSpPr>
        <p:spPr>
          <a:xfrm>
            <a:off x="952500" y="-16527"/>
            <a:ext cx="11099800" cy="974339"/>
          </a:xfrm>
          <a:prstGeom prst="rect">
            <a:avLst/>
          </a:prstGeom>
        </p:spPr>
        <p:txBody>
          <a:bodyPr/>
          <a:lstStyle>
            <a:lvl1pPr defTabSz="420624">
              <a:defRPr sz="5760"/>
            </a:lvl1pPr>
          </a:lstStyle>
          <a:p>
            <a:r>
              <a:t>Summary</a:t>
            </a:r>
          </a:p>
        </p:txBody>
      </p:sp>
      <p:sp>
        <p:nvSpPr>
          <p:cNvPr id="406" name="Collaboratively, we are able to achieve bigger goals - beyond the limits of resource and knowledge of each individual…"/>
          <p:cNvSpPr txBox="1">
            <a:spLocks noGrp="1"/>
          </p:cNvSpPr>
          <p:nvPr>
            <p:ph type="body" idx="1"/>
          </p:nvPr>
        </p:nvSpPr>
        <p:spPr>
          <a:xfrm>
            <a:off x="131019" y="802992"/>
            <a:ext cx="12742762" cy="8641745"/>
          </a:xfrm>
          <a:prstGeom prst="rect">
            <a:avLst/>
          </a:prstGeom>
        </p:spPr>
        <p:txBody>
          <a:bodyPr/>
          <a:lstStyle/>
          <a:p>
            <a:pPr marL="280034" indent="-280034" defTabSz="368045">
              <a:spcBef>
                <a:spcPts val="500"/>
              </a:spcBef>
              <a:defRPr sz="2268"/>
            </a:pPr>
            <a:r>
              <a:t>Collaboratively, we are able to achieve bigger goals - beyond the limits of resource and knowledge of each individual</a:t>
            </a:r>
          </a:p>
          <a:p>
            <a:pPr marL="560069" lvl="1" indent="-280034" defTabSz="368045">
              <a:spcBef>
                <a:spcPts val="500"/>
              </a:spcBef>
              <a:defRPr sz="2016"/>
            </a:pPr>
            <a:r>
              <a:t>Targeting on the commons is a good strategy of collaboration across boundaries</a:t>
            </a:r>
          </a:p>
          <a:p>
            <a:pPr marL="280034" indent="-280034" defTabSz="368045">
              <a:spcBef>
                <a:spcPts val="500"/>
              </a:spcBef>
              <a:defRPr sz="2268"/>
            </a:pPr>
            <a:r>
              <a:t>Through case study and deeper understanding approaches, capacity is growing systematically according to partners needs</a:t>
            </a:r>
          </a:p>
          <a:p>
            <a:pPr marL="560069" lvl="1" indent="-280034" defTabSz="368045">
              <a:spcBef>
                <a:spcPts val="500"/>
              </a:spcBef>
              <a:defRPr sz="2016"/>
            </a:pPr>
            <a:r>
              <a:t>Partners are able to conduct their own case studies and establish their best practices</a:t>
            </a:r>
          </a:p>
          <a:p>
            <a:pPr marL="560069" lvl="1" indent="-280034" defTabSz="368045">
              <a:spcBef>
                <a:spcPts val="500"/>
              </a:spcBef>
              <a:defRPr sz="2016"/>
            </a:pPr>
            <a:r>
              <a:t>More open resource and materials are available from increasing case studies for training, sharing, reuse and repurposing</a:t>
            </a:r>
          </a:p>
          <a:p>
            <a:pPr marL="560069" lvl="1" indent="-280034" defTabSz="368045">
              <a:spcBef>
                <a:spcPts val="500"/>
              </a:spcBef>
              <a:defRPr sz="2016"/>
            </a:pPr>
            <a:r>
              <a:t>Regional infrastructure and supporting facility are advanced</a:t>
            </a:r>
          </a:p>
          <a:p>
            <a:pPr marL="280034" indent="-280034" defTabSz="368045">
              <a:spcBef>
                <a:spcPts val="500"/>
              </a:spcBef>
              <a:defRPr sz="2268"/>
            </a:pPr>
            <a:r>
              <a:t>Deeper understanding approach: from data-driven, science-driven towards ML-enabled</a:t>
            </a:r>
          </a:p>
          <a:p>
            <a:pPr marL="560069" lvl="1" indent="-280034" defTabSz="368045">
              <a:spcBef>
                <a:spcPts val="500"/>
              </a:spcBef>
              <a:defRPr sz="2016"/>
            </a:pPr>
            <a:r>
              <a:t>Attaining actionable insights from big data analytics and scientific computing efficiently</a:t>
            </a:r>
          </a:p>
          <a:p>
            <a:pPr marL="280034" indent="-280034" defTabSz="368045">
              <a:spcBef>
                <a:spcPts val="500"/>
              </a:spcBef>
              <a:defRPr sz="2268"/>
            </a:pPr>
            <a:r>
              <a:t>APAN &amp; ISGC - the active open collaboration platform </a:t>
            </a:r>
          </a:p>
          <a:p>
            <a:pPr marL="560069" lvl="1" indent="-280034" defTabSz="368045">
              <a:spcBef>
                <a:spcPts val="500"/>
              </a:spcBef>
              <a:defRPr sz="2016"/>
            </a:pPr>
            <a:r>
              <a:t>Foster collaborations on regional commons and capacity building, from infrastructure to sustainability development</a:t>
            </a:r>
          </a:p>
          <a:p>
            <a:pPr marL="560069" lvl="1" indent="-280034" defTabSz="368045">
              <a:spcBef>
                <a:spcPts val="500"/>
              </a:spcBef>
              <a:defRPr sz="2016"/>
            </a:pPr>
            <a:r>
              <a:t>Encourage interactions and cooperations of Working Groups</a:t>
            </a:r>
          </a:p>
          <a:p>
            <a:pPr marL="560069" lvl="1" indent="-280034" defTabSz="368045">
              <a:spcBef>
                <a:spcPts val="500"/>
              </a:spcBef>
              <a:defRPr sz="2016"/>
            </a:pPr>
            <a:r>
              <a:t>Engage user/expert/support communities from all partners around the world</a:t>
            </a:r>
          </a:p>
          <a:p>
            <a:pPr marL="560069" lvl="1" indent="-280034" defTabSz="368045">
              <a:spcBef>
                <a:spcPts val="500"/>
              </a:spcBef>
              <a:defRPr sz="2016"/>
            </a:pPr>
            <a:r>
              <a:t>Promote open and sharing resources by Open Science paradigm</a:t>
            </a:r>
          </a:p>
          <a:p>
            <a:pPr marL="280034" indent="-280034" defTabSz="368045">
              <a:spcBef>
                <a:spcPts val="500"/>
              </a:spcBef>
              <a:defRPr sz="2268"/>
            </a:pPr>
            <a:r>
              <a:t>Collaboration with and support of EGI is essential</a:t>
            </a:r>
          </a:p>
          <a:p>
            <a:pPr marL="560069" lvl="1" indent="-280034" defTabSz="368045">
              <a:spcBef>
                <a:spcPts val="500"/>
              </a:spcBef>
              <a:defRPr sz="2016"/>
            </a:pPr>
            <a:r>
              <a:t>Build up the interoperable infrastructure in Asia </a:t>
            </a:r>
          </a:p>
          <a:p>
            <a:pPr marL="560069" lvl="1" indent="-280034" defTabSz="368045">
              <a:spcBef>
                <a:spcPts val="500"/>
              </a:spcBef>
              <a:defRPr sz="2016"/>
            </a:pPr>
            <a:r>
              <a:t>Contribute to EOSC Data Space and Marketplace, as an instance of disaster mitigation community</a:t>
            </a:r>
          </a:p>
          <a:p>
            <a:pPr marL="560069" lvl="1" indent="-280034" defTabSz="368045">
              <a:spcBef>
                <a:spcPts val="500"/>
              </a:spcBef>
              <a:defRPr sz="2016"/>
            </a:pPr>
            <a:r>
              <a:t>Extending and promoting EGI services to Asia partners (broader user communities of Asia)</a:t>
            </a:r>
          </a:p>
          <a:p>
            <a:pPr marL="280034" indent="-280034" defTabSz="368045">
              <a:spcBef>
                <a:spcPts val="500"/>
              </a:spcBef>
              <a:defRPr sz="2268"/>
            </a:pPr>
            <a:r>
              <a:t>Collaboration is always OPEN ! </a:t>
            </a:r>
          </a:p>
        </p:txBody>
      </p:sp>
      <p:sp>
        <p:nvSpPr>
          <p:cNvPr id="4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pecial thanks to great supports from EGI, Asi@Connect, NSPO and Academia Sinica…"/>
          <p:cNvSpPr txBox="1"/>
          <p:nvPr/>
        </p:nvSpPr>
        <p:spPr>
          <a:xfrm>
            <a:off x="395433" y="2781011"/>
            <a:ext cx="12213934" cy="4629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530859" indent="-530859" algn="l" defTabSz="554990">
              <a:buSzPct val="123000"/>
              <a:buChar char="•"/>
              <a:defRPr sz="4180" b="1">
                <a:solidFill>
                  <a:srgbClr val="009051"/>
                </a:solidFill>
                <a:latin typeface="Helvetica"/>
                <a:ea typeface="Helvetica"/>
                <a:cs typeface="Helvetica"/>
                <a:sym typeface="Helvetica"/>
              </a:defRPr>
            </a:pPr>
            <a:r>
              <a:t>Special thanks to great supports from EGI, Asi@Connect, NSPO and Academia Sinica</a:t>
            </a:r>
          </a:p>
          <a:p>
            <a:pPr marL="530859" indent="-530859" algn="l" defTabSz="554990">
              <a:buSzPct val="123000"/>
              <a:buChar char="•"/>
              <a:defRPr sz="4180" b="1">
                <a:solidFill>
                  <a:srgbClr val="009051"/>
                </a:solidFill>
                <a:latin typeface="Helvetica"/>
                <a:ea typeface="Helvetica"/>
                <a:cs typeface="Helvetica"/>
                <a:sym typeface="Helvetica"/>
              </a:defRPr>
            </a:pPr>
            <a:r>
              <a:t>Grateful for the scientific groups and user communities</a:t>
            </a:r>
          </a:p>
          <a:p>
            <a:pPr marL="530859" indent="-530859" algn="l" defTabSz="554990">
              <a:buSzPct val="123000"/>
              <a:buChar char="•"/>
              <a:defRPr sz="4180" b="1">
                <a:solidFill>
                  <a:srgbClr val="009051"/>
                </a:solidFill>
                <a:latin typeface="Helvetica"/>
                <a:ea typeface="Helvetica"/>
                <a:cs typeface="Helvetica"/>
                <a:sym typeface="Helvetica"/>
              </a:defRPr>
            </a:pPr>
            <a:r>
              <a:t>Also appreciate all contributions from partners - BD, ID, IN, JP, MM, MY, NZ, PH, TH, TW, VN, DE, CZ and other ASEAN countries</a:t>
            </a:r>
          </a:p>
        </p:txBody>
      </p:sp>
      <p:pic>
        <p:nvPicPr>
          <p:cNvPr id="416" name="圖片 7" descr="圖片 7"/>
          <p:cNvPicPr>
            <a:picLocks noChangeAspect="1"/>
          </p:cNvPicPr>
          <p:nvPr/>
        </p:nvPicPr>
        <p:blipFill>
          <a:blip r:embed="rId3"/>
          <a:stretch>
            <a:fillRect/>
          </a:stretch>
        </p:blipFill>
        <p:spPr>
          <a:xfrm>
            <a:off x="7881475" y="378834"/>
            <a:ext cx="1343600" cy="743629"/>
          </a:xfrm>
          <a:prstGeom prst="rect">
            <a:avLst/>
          </a:prstGeom>
          <a:ln w="12700">
            <a:miter lim="400000"/>
          </a:ln>
        </p:spPr>
      </p:pic>
      <p:pic>
        <p:nvPicPr>
          <p:cNvPr id="417" name="圖片 6" descr="圖片 6"/>
          <p:cNvPicPr>
            <a:picLocks noChangeAspect="1"/>
          </p:cNvPicPr>
          <p:nvPr/>
        </p:nvPicPr>
        <p:blipFill>
          <a:blip r:embed="rId4"/>
          <a:stretch>
            <a:fillRect/>
          </a:stretch>
        </p:blipFill>
        <p:spPr>
          <a:xfrm>
            <a:off x="4837305" y="478953"/>
            <a:ext cx="1538228" cy="697963"/>
          </a:xfrm>
          <a:prstGeom prst="rect">
            <a:avLst/>
          </a:prstGeom>
          <a:ln w="12700">
            <a:miter lim="400000"/>
          </a:ln>
        </p:spPr>
      </p:pic>
      <p:pic>
        <p:nvPicPr>
          <p:cNvPr id="418" name="圖片 8" descr="圖片 8"/>
          <p:cNvPicPr>
            <a:picLocks noChangeAspect="1"/>
          </p:cNvPicPr>
          <p:nvPr/>
        </p:nvPicPr>
        <p:blipFill>
          <a:blip r:embed="rId5"/>
          <a:stretch>
            <a:fillRect/>
          </a:stretch>
        </p:blipFill>
        <p:spPr>
          <a:xfrm>
            <a:off x="9050408" y="416347"/>
            <a:ext cx="1143296" cy="823175"/>
          </a:xfrm>
          <a:prstGeom prst="rect">
            <a:avLst/>
          </a:prstGeom>
          <a:ln w="12700">
            <a:miter lim="400000"/>
          </a:ln>
        </p:spPr>
      </p:pic>
      <p:pic>
        <p:nvPicPr>
          <p:cNvPr id="419" name="Image" descr="Image"/>
          <p:cNvPicPr>
            <a:picLocks noChangeAspect="1"/>
          </p:cNvPicPr>
          <p:nvPr/>
        </p:nvPicPr>
        <p:blipFill>
          <a:blip r:embed="rId6"/>
          <a:stretch>
            <a:fillRect/>
          </a:stretch>
        </p:blipFill>
        <p:spPr>
          <a:xfrm>
            <a:off x="3972336" y="458228"/>
            <a:ext cx="860688" cy="860688"/>
          </a:xfrm>
          <a:prstGeom prst="rect">
            <a:avLst/>
          </a:prstGeom>
          <a:ln w="12700">
            <a:miter lim="400000"/>
          </a:ln>
        </p:spPr>
      </p:pic>
      <p:pic>
        <p:nvPicPr>
          <p:cNvPr id="420" name="Image" descr="Image"/>
          <p:cNvPicPr>
            <a:picLocks noChangeAspect="1"/>
          </p:cNvPicPr>
          <p:nvPr/>
        </p:nvPicPr>
        <p:blipFill>
          <a:blip r:embed="rId7"/>
          <a:stretch>
            <a:fillRect/>
          </a:stretch>
        </p:blipFill>
        <p:spPr>
          <a:xfrm>
            <a:off x="1815165" y="-108254"/>
            <a:ext cx="1993652" cy="1993652"/>
          </a:xfrm>
          <a:prstGeom prst="rect">
            <a:avLst/>
          </a:prstGeom>
          <a:ln w="12700">
            <a:miter lim="400000"/>
          </a:ln>
        </p:spPr>
      </p:pic>
      <p:pic>
        <p:nvPicPr>
          <p:cNvPr id="421" name="Image" descr="Image"/>
          <p:cNvPicPr>
            <a:picLocks noChangeAspect="1"/>
          </p:cNvPicPr>
          <p:nvPr/>
        </p:nvPicPr>
        <p:blipFill>
          <a:blip r:embed="rId8"/>
          <a:stretch>
            <a:fillRect/>
          </a:stretch>
        </p:blipFill>
        <p:spPr>
          <a:xfrm>
            <a:off x="6510376" y="452891"/>
            <a:ext cx="1375626" cy="791968"/>
          </a:xfrm>
          <a:prstGeom prst="rect">
            <a:avLst/>
          </a:prstGeom>
          <a:ln w="12700">
            <a:miter lim="400000"/>
          </a:ln>
        </p:spPr>
      </p:pic>
      <p:pic>
        <p:nvPicPr>
          <p:cNvPr id="422" name="Image" descr="Image"/>
          <p:cNvPicPr>
            <a:picLocks noChangeAspect="1"/>
          </p:cNvPicPr>
          <p:nvPr/>
        </p:nvPicPr>
        <p:blipFill>
          <a:blip r:embed="rId9"/>
          <a:stretch>
            <a:fillRect/>
          </a:stretch>
        </p:blipFill>
        <p:spPr>
          <a:xfrm>
            <a:off x="10297006" y="296031"/>
            <a:ext cx="892629" cy="1208127"/>
          </a:xfrm>
          <a:prstGeom prst="rect">
            <a:avLst/>
          </a:prstGeom>
          <a:ln w="12700">
            <a:miter lim="400000"/>
          </a:ln>
        </p:spPr>
      </p:pic>
      <p:grpSp>
        <p:nvGrpSpPr>
          <p:cNvPr id="427" name="Group"/>
          <p:cNvGrpSpPr/>
          <p:nvPr/>
        </p:nvGrpSpPr>
        <p:grpSpPr>
          <a:xfrm>
            <a:off x="338320" y="8306439"/>
            <a:ext cx="6123727" cy="1704427"/>
            <a:chOff x="0" y="0"/>
            <a:chExt cx="6123726" cy="1704426"/>
          </a:xfrm>
        </p:grpSpPr>
        <p:pic>
          <p:nvPicPr>
            <p:cNvPr id="423" name="Image" descr="Image"/>
            <p:cNvPicPr>
              <a:picLocks noChangeAspect="1"/>
            </p:cNvPicPr>
            <p:nvPr/>
          </p:nvPicPr>
          <p:blipFill>
            <a:blip r:embed="rId10"/>
            <a:stretch>
              <a:fillRect/>
            </a:stretch>
          </p:blipFill>
          <p:spPr>
            <a:xfrm>
              <a:off x="1442610" y="355238"/>
              <a:ext cx="993950" cy="993950"/>
            </a:xfrm>
            <a:prstGeom prst="rect">
              <a:avLst/>
            </a:prstGeom>
            <a:ln w="12700" cap="flat">
              <a:noFill/>
              <a:miter lim="400000"/>
            </a:ln>
            <a:effectLst/>
          </p:spPr>
        </p:pic>
        <p:pic>
          <p:nvPicPr>
            <p:cNvPr id="424" name="asgclogo.png" descr="asgclogo.png"/>
            <p:cNvPicPr>
              <a:picLocks noChangeAspect="1"/>
            </p:cNvPicPr>
            <p:nvPr/>
          </p:nvPicPr>
          <p:blipFill>
            <a:blip r:embed="rId11"/>
            <a:stretch>
              <a:fillRect/>
            </a:stretch>
          </p:blipFill>
          <p:spPr>
            <a:xfrm>
              <a:off x="0" y="0"/>
              <a:ext cx="2272569" cy="1704427"/>
            </a:xfrm>
            <a:prstGeom prst="rect">
              <a:avLst/>
            </a:prstGeom>
            <a:ln w="12700" cap="flat">
              <a:noFill/>
              <a:miter lim="400000"/>
            </a:ln>
            <a:effectLst/>
          </p:spPr>
        </p:pic>
        <p:pic>
          <p:nvPicPr>
            <p:cNvPr id="425" name="Image" descr="Image"/>
            <p:cNvPicPr>
              <a:picLocks noChangeAspect="1"/>
            </p:cNvPicPr>
            <p:nvPr/>
          </p:nvPicPr>
          <p:blipFill>
            <a:blip r:embed="rId12"/>
            <a:stretch>
              <a:fillRect/>
            </a:stretch>
          </p:blipFill>
          <p:spPr>
            <a:xfrm>
              <a:off x="2290731" y="587516"/>
              <a:ext cx="2070946" cy="529395"/>
            </a:xfrm>
            <a:prstGeom prst="rect">
              <a:avLst/>
            </a:prstGeom>
            <a:ln w="12700" cap="flat">
              <a:noFill/>
              <a:miter lim="400000"/>
            </a:ln>
            <a:effectLst/>
          </p:spPr>
        </p:pic>
        <p:pic>
          <p:nvPicPr>
            <p:cNvPr id="426" name="Image" descr="Image"/>
            <p:cNvPicPr>
              <a:picLocks noChangeAspect="1"/>
            </p:cNvPicPr>
            <p:nvPr/>
          </p:nvPicPr>
          <p:blipFill>
            <a:blip r:embed="rId13"/>
            <a:stretch>
              <a:fillRect/>
            </a:stretch>
          </p:blipFill>
          <p:spPr>
            <a:xfrm>
              <a:off x="4379839" y="587516"/>
              <a:ext cx="1743888" cy="529395"/>
            </a:xfrm>
            <a:prstGeom prst="rect">
              <a:avLst/>
            </a:prstGeom>
            <a:ln w="12700" cap="flat">
              <a:noFill/>
              <a:miter lim="400000"/>
            </a:ln>
            <a:effectLst/>
          </p:spPr>
        </p:pic>
      </p:grpSp>
      <p:grpSp>
        <p:nvGrpSpPr>
          <p:cNvPr id="432" name="Group"/>
          <p:cNvGrpSpPr/>
          <p:nvPr/>
        </p:nvGrpSpPr>
        <p:grpSpPr>
          <a:xfrm>
            <a:off x="6582948" y="8735503"/>
            <a:ext cx="5409371" cy="846299"/>
            <a:chOff x="0" y="0"/>
            <a:chExt cx="5409369" cy="846298"/>
          </a:xfrm>
        </p:grpSpPr>
        <p:pic>
          <p:nvPicPr>
            <p:cNvPr id="428" name="Image" descr="Image"/>
            <p:cNvPicPr>
              <a:picLocks noChangeAspect="1"/>
            </p:cNvPicPr>
            <p:nvPr/>
          </p:nvPicPr>
          <p:blipFill>
            <a:blip r:embed="rId14"/>
            <a:stretch>
              <a:fillRect/>
            </a:stretch>
          </p:blipFill>
          <p:spPr>
            <a:xfrm>
              <a:off x="2681533" y="0"/>
              <a:ext cx="846300" cy="846299"/>
            </a:xfrm>
            <a:prstGeom prst="rect">
              <a:avLst/>
            </a:prstGeom>
            <a:ln w="12700" cap="flat">
              <a:noFill/>
              <a:miter lim="400000"/>
            </a:ln>
            <a:effectLst/>
          </p:spPr>
        </p:pic>
        <p:pic>
          <p:nvPicPr>
            <p:cNvPr id="429" name="Image" descr="Image"/>
            <p:cNvPicPr>
              <a:picLocks noChangeAspect="1"/>
            </p:cNvPicPr>
            <p:nvPr/>
          </p:nvPicPr>
          <p:blipFill>
            <a:blip r:embed="rId15"/>
            <a:stretch>
              <a:fillRect/>
            </a:stretch>
          </p:blipFill>
          <p:spPr>
            <a:xfrm>
              <a:off x="3709336" y="219351"/>
              <a:ext cx="1700034" cy="352008"/>
            </a:xfrm>
            <a:prstGeom prst="rect">
              <a:avLst/>
            </a:prstGeom>
            <a:ln w="12700" cap="flat">
              <a:noFill/>
              <a:miter lim="400000"/>
            </a:ln>
            <a:effectLst/>
          </p:spPr>
        </p:pic>
        <p:pic>
          <p:nvPicPr>
            <p:cNvPr id="430" name="Image" descr="Image"/>
            <p:cNvPicPr>
              <a:picLocks noChangeAspect="1"/>
            </p:cNvPicPr>
            <p:nvPr/>
          </p:nvPicPr>
          <p:blipFill>
            <a:blip r:embed="rId16"/>
            <a:stretch>
              <a:fillRect/>
            </a:stretch>
          </p:blipFill>
          <p:spPr>
            <a:xfrm>
              <a:off x="1783742" y="10690"/>
              <a:ext cx="846299" cy="824919"/>
            </a:xfrm>
            <a:prstGeom prst="rect">
              <a:avLst/>
            </a:prstGeom>
            <a:ln w="12700" cap="flat">
              <a:noFill/>
              <a:miter lim="400000"/>
            </a:ln>
            <a:effectLst/>
          </p:spPr>
        </p:pic>
        <p:pic>
          <p:nvPicPr>
            <p:cNvPr id="431" name="Image" descr="Image"/>
            <p:cNvPicPr>
              <a:picLocks noChangeAspect="1"/>
            </p:cNvPicPr>
            <p:nvPr/>
          </p:nvPicPr>
          <p:blipFill>
            <a:blip r:embed="rId17"/>
            <a:stretch>
              <a:fillRect/>
            </a:stretch>
          </p:blipFill>
          <p:spPr>
            <a:xfrm>
              <a:off x="0" y="166590"/>
              <a:ext cx="1700034" cy="457530"/>
            </a:xfrm>
            <a:prstGeom prst="rect">
              <a:avLst/>
            </a:prstGeom>
            <a:ln w="12700" cap="flat">
              <a:noFill/>
              <a:miter lim="400000"/>
            </a:ln>
            <a:effectLst/>
          </p:spPr>
        </p:pic>
      </p:grpSp>
      <p:sp>
        <p:nvSpPr>
          <p:cNvPr id="433" name="Acknowledgement"/>
          <p:cNvSpPr txBox="1">
            <a:spLocks noGrp="1"/>
          </p:cNvSpPr>
          <p:nvPr>
            <p:ph type="title"/>
          </p:nvPr>
        </p:nvSpPr>
        <p:spPr>
          <a:xfrm>
            <a:off x="111666" y="1213373"/>
            <a:ext cx="12781468" cy="1731086"/>
          </a:xfrm>
          <a:prstGeom prst="rect">
            <a:avLst/>
          </a:prstGeom>
        </p:spPr>
        <p:txBody>
          <a:bodyPr/>
          <a:lstStyle/>
          <a:p>
            <a:r>
              <a:t>Acknowledgement </a:t>
            </a:r>
            <a:endParaRPr sz="1200"/>
          </a:p>
        </p:txBody>
      </p:sp>
      <p:grpSp>
        <p:nvGrpSpPr>
          <p:cNvPr id="440" name="Group"/>
          <p:cNvGrpSpPr/>
          <p:nvPr/>
        </p:nvGrpSpPr>
        <p:grpSpPr>
          <a:xfrm>
            <a:off x="1274419" y="7799181"/>
            <a:ext cx="5589910" cy="896930"/>
            <a:chOff x="0" y="0"/>
            <a:chExt cx="5589908" cy="896929"/>
          </a:xfrm>
        </p:grpSpPr>
        <p:pic>
          <p:nvPicPr>
            <p:cNvPr id="434" name="Image" descr="Image"/>
            <p:cNvPicPr>
              <a:picLocks noChangeAspect="1"/>
            </p:cNvPicPr>
            <p:nvPr/>
          </p:nvPicPr>
          <p:blipFill>
            <a:blip r:embed="rId18"/>
            <a:stretch>
              <a:fillRect/>
            </a:stretch>
          </p:blipFill>
          <p:spPr>
            <a:xfrm>
              <a:off x="2525495" y="173916"/>
              <a:ext cx="1178109" cy="549097"/>
            </a:xfrm>
            <a:prstGeom prst="rect">
              <a:avLst/>
            </a:prstGeom>
            <a:ln w="12700" cap="flat">
              <a:noFill/>
              <a:miter lim="400000"/>
            </a:ln>
            <a:effectLst/>
          </p:spPr>
        </p:pic>
        <p:pic>
          <p:nvPicPr>
            <p:cNvPr id="435" name="Image" descr="Image"/>
            <p:cNvPicPr>
              <a:picLocks noChangeAspect="1"/>
            </p:cNvPicPr>
            <p:nvPr/>
          </p:nvPicPr>
          <p:blipFill>
            <a:blip r:embed="rId14"/>
            <a:stretch>
              <a:fillRect/>
            </a:stretch>
          </p:blipFill>
          <p:spPr>
            <a:xfrm>
              <a:off x="3726280" y="0"/>
              <a:ext cx="896931" cy="896930"/>
            </a:xfrm>
            <a:prstGeom prst="rect">
              <a:avLst/>
            </a:prstGeom>
            <a:ln w="12700" cap="flat">
              <a:noFill/>
              <a:miter lim="400000"/>
            </a:ln>
            <a:effectLst/>
          </p:spPr>
        </p:pic>
        <p:pic>
          <p:nvPicPr>
            <p:cNvPr id="436" name="Image" descr="Image"/>
            <p:cNvPicPr>
              <a:picLocks noChangeAspect="1"/>
            </p:cNvPicPr>
            <p:nvPr/>
          </p:nvPicPr>
          <p:blipFill>
            <a:blip r:embed="rId19"/>
            <a:stretch>
              <a:fillRect/>
            </a:stretch>
          </p:blipFill>
          <p:spPr>
            <a:xfrm>
              <a:off x="0" y="37383"/>
              <a:ext cx="684532" cy="822163"/>
            </a:xfrm>
            <a:prstGeom prst="rect">
              <a:avLst/>
            </a:prstGeom>
            <a:ln w="12700" cap="flat">
              <a:noFill/>
              <a:miter lim="400000"/>
            </a:ln>
            <a:effectLst/>
          </p:spPr>
        </p:pic>
        <p:pic>
          <p:nvPicPr>
            <p:cNvPr id="437" name="Image" descr="Image"/>
            <p:cNvPicPr>
              <a:picLocks noChangeAspect="1"/>
            </p:cNvPicPr>
            <p:nvPr/>
          </p:nvPicPr>
          <p:blipFill>
            <a:blip r:embed="rId20"/>
            <a:stretch>
              <a:fillRect/>
            </a:stretch>
          </p:blipFill>
          <p:spPr>
            <a:xfrm>
              <a:off x="4679320" y="0"/>
              <a:ext cx="910589" cy="896930"/>
            </a:xfrm>
            <a:prstGeom prst="rect">
              <a:avLst/>
            </a:prstGeom>
            <a:ln w="12700" cap="flat">
              <a:noFill/>
              <a:miter lim="400000"/>
            </a:ln>
            <a:effectLst/>
          </p:spPr>
        </p:pic>
        <p:pic>
          <p:nvPicPr>
            <p:cNvPr id="438" name="Image" descr="Image"/>
            <p:cNvPicPr>
              <a:picLocks noChangeAspect="1"/>
            </p:cNvPicPr>
            <p:nvPr/>
          </p:nvPicPr>
          <p:blipFill>
            <a:blip r:embed="rId21"/>
            <a:stretch>
              <a:fillRect/>
            </a:stretch>
          </p:blipFill>
          <p:spPr>
            <a:xfrm>
              <a:off x="1612238" y="95329"/>
              <a:ext cx="834683" cy="706271"/>
            </a:xfrm>
            <a:prstGeom prst="rect">
              <a:avLst/>
            </a:prstGeom>
            <a:ln w="12700" cap="flat">
              <a:noFill/>
              <a:miter lim="400000"/>
            </a:ln>
            <a:effectLst/>
          </p:spPr>
        </p:pic>
        <p:pic>
          <p:nvPicPr>
            <p:cNvPr id="439" name="Image" descr="Image"/>
            <p:cNvPicPr>
              <a:picLocks noChangeAspect="1"/>
            </p:cNvPicPr>
            <p:nvPr/>
          </p:nvPicPr>
          <p:blipFill>
            <a:blip r:embed="rId22"/>
            <a:stretch>
              <a:fillRect/>
            </a:stretch>
          </p:blipFill>
          <p:spPr>
            <a:xfrm>
              <a:off x="763107" y="55160"/>
              <a:ext cx="770556" cy="786609"/>
            </a:xfrm>
            <a:prstGeom prst="rect">
              <a:avLst/>
            </a:prstGeom>
            <a:ln w="12700" cap="flat">
              <a:noFill/>
              <a:miter lim="400000"/>
            </a:ln>
            <a:effectLst/>
          </p:spPr>
        </p:pic>
      </p:grpSp>
      <p:grpSp>
        <p:nvGrpSpPr>
          <p:cNvPr id="446" name="Group"/>
          <p:cNvGrpSpPr/>
          <p:nvPr/>
        </p:nvGrpSpPr>
        <p:grpSpPr>
          <a:xfrm>
            <a:off x="7056900" y="7739379"/>
            <a:ext cx="4732362" cy="979279"/>
            <a:chOff x="0" y="0"/>
            <a:chExt cx="4732361" cy="979278"/>
          </a:xfrm>
        </p:grpSpPr>
        <p:pic>
          <p:nvPicPr>
            <p:cNvPr id="441" name="Image" descr="Image"/>
            <p:cNvPicPr>
              <a:picLocks noChangeAspect="1"/>
            </p:cNvPicPr>
            <p:nvPr/>
          </p:nvPicPr>
          <p:blipFill>
            <a:blip r:embed="rId23"/>
            <a:stretch>
              <a:fillRect/>
            </a:stretch>
          </p:blipFill>
          <p:spPr>
            <a:xfrm>
              <a:off x="3735410" y="278581"/>
              <a:ext cx="996952" cy="509636"/>
            </a:xfrm>
            <a:prstGeom prst="rect">
              <a:avLst/>
            </a:prstGeom>
            <a:ln w="12700" cap="flat">
              <a:noFill/>
              <a:miter lim="400000"/>
            </a:ln>
            <a:effectLst/>
          </p:spPr>
        </p:pic>
        <p:pic>
          <p:nvPicPr>
            <p:cNvPr id="442" name="Image" descr="Image"/>
            <p:cNvPicPr>
              <a:picLocks noChangeAspect="1"/>
            </p:cNvPicPr>
            <p:nvPr/>
          </p:nvPicPr>
          <p:blipFill>
            <a:blip r:embed="rId24"/>
            <a:stretch>
              <a:fillRect/>
            </a:stretch>
          </p:blipFill>
          <p:spPr>
            <a:xfrm>
              <a:off x="2382106" y="134073"/>
              <a:ext cx="1460721" cy="798651"/>
            </a:xfrm>
            <a:prstGeom prst="rect">
              <a:avLst/>
            </a:prstGeom>
            <a:ln w="12700" cap="flat">
              <a:noFill/>
              <a:miter lim="400000"/>
            </a:ln>
            <a:effectLst/>
          </p:spPr>
        </p:pic>
        <p:pic>
          <p:nvPicPr>
            <p:cNvPr id="443" name="Image" descr="Image"/>
            <p:cNvPicPr>
              <a:picLocks noChangeAspect="1"/>
            </p:cNvPicPr>
            <p:nvPr/>
          </p:nvPicPr>
          <p:blipFill>
            <a:blip r:embed="rId25"/>
            <a:stretch>
              <a:fillRect/>
            </a:stretch>
          </p:blipFill>
          <p:spPr>
            <a:xfrm>
              <a:off x="677035" y="0"/>
              <a:ext cx="815345" cy="954395"/>
            </a:xfrm>
            <a:prstGeom prst="rect">
              <a:avLst/>
            </a:prstGeom>
            <a:ln w="12700" cap="flat">
              <a:noFill/>
              <a:miter lim="400000"/>
            </a:ln>
            <a:effectLst/>
          </p:spPr>
        </p:pic>
        <p:pic>
          <p:nvPicPr>
            <p:cNvPr id="444" name="Image" descr="Image"/>
            <p:cNvPicPr>
              <a:picLocks noChangeAspect="1"/>
            </p:cNvPicPr>
            <p:nvPr/>
          </p:nvPicPr>
          <p:blipFill>
            <a:blip r:embed="rId26"/>
            <a:stretch>
              <a:fillRect/>
            </a:stretch>
          </p:blipFill>
          <p:spPr>
            <a:xfrm>
              <a:off x="1499242" y="154779"/>
              <a:ext cx="996951" cy="644837"/>
            </a:xfrm>
            <a:prstGeom prst="rect">
              <a:avLst/>
            </a:prstGeom>
            <a:ln w="12700" cap="flat">
              <a:noFill/>
              <a:miter lim="400000"/>
            </a:ln>
            <a:effectLst/>
          </p:spPr>
        </p:pic>
        <p:pic>
          <p:nvPicPr>
            <p:cNvPr id="445" name="Image" descr="Image"/>
            <p:cNvPicPr>
              <a:picLocks noChangeAspect="1"/>
            </p:cNvPicPr>
            <p:nvPr/>
          </p:nvPicPr>
          <p:blipFill>
            <a:blip r:embed="rId27"/>
            <a:stretch>
              <a:fillRect/>
            </a:stretch>
          </p:blipFill>
          <p:spPr>
            <a:xfrm>
              <a:off x="0" y="87518"/>
              <a:ext cx="659903" cy="891761"/>
            </a:xfrm>
            <a:prstGeom prst="rect">
              <a:avLst/>
            </a:prstGeom>
            <a:ln w="12700" cap="flat">
              <a:noFill/>
              <a:miter lim="400000"/>
            </a:ln>
            <a:effectLst/>
          </p:spPr>
        </p:pic>
      </p:grpSp>
      <p:pic>
        <p:nvPicPr>
          <p:cNvPr id="447" name="Image" descr="Image"/>
          <p:cNvPicPr>
            <a:picLocks noChangeAspect="1"/>
          </p:cNvPicPr>
          <p:nvPr/>
        </p:nvPicPr>
        <p:blipFill>
          <a:blip r:embed="rId28"/>
          <a:stretch>
            <a:fillRect/>
          </a:stretch>
        </p:blipFill>
        <p:spPr>
          <a:xfrm>
            <a:off x="133350" y="8729154"/>
            <a:ext cx="860687" cy="84173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Introduction"/>
          <p:cNvSpPr txBox="1">
            <a:spLocks noGrp="1"/>
          </p:cNvSpPr>
          <p:nvPr>
            <p:ph type="title"/>
          </p:nvPr>
        </p:nvSpPr>
        <p:spPr>
          <a:xfrm>
            <a:off x="952500" y="59475"/>
            <a:ext cx="11099800" cy="865199"/>
          </a:xfrm>
          <a:prstGeom prst="rect">
            <a:avLst/>
          </a:prstGeom>
        </p:spPr>
        <p:txBody>
          <a:bodyPr/>
          <a:lstStyle>
            <a:lvl1pPr defTabSz="362204">
              <a:defRPr sz="4960"/>
            </a:lvl1pPr>
          </a:lstStyle>
          <a:p>
            <a:r>
              <a:t>Introduction</a:t>
            </a:r>
          </a:p>
        </p:txBody>
      </p:sp>
      <p:sp>
        <p:nvSpPr>
          <p:cNvPr id="215" name="Objectives: by sharing case studies, supported with regional e-Infrastructure…"/>
          <p:cNvSpPr txBox="1">
            <a:spLocks noGrp="1"/>
          </p:cNvSpPr>
          <p:nvPr>
            <p:ph type="body" idx="1"/>
          </p:nvPr>
        </p:nvSpPr>
        <p:spPr>
          <a:xfrm>
            <a:off x="256162" y="1003939"/>
            <a:ext cx="12492476" cy="8417588"/>
          </a:xfrm>
          <a:prstGeom prst="rect">
            <a:avLst/>
          </a:prstGeom>
        </p:spPr>
        <p:txBody>
          <a:bodyPr/>
          <a:lstStyle/>
          <a:p>
            <a:pPr marL="400050" indent="-400050" defTabSz="525779">
              <a:spcBef>
                <a:spcPts val="700"/>
              </a:spcBef>
              <a:defRPr sz="3239"/>
            </a:pPr>
            <a:r>
              <a:t>Objectives: by sharing case studies, supported with regional e-Infrastructure</a:t>
            </a:r>
          </a:p>
          <a:p>
            <a:pPr marL="800100" lvl="1" indent="-400050" defTabSz="525779">
              <a:spcBef>
                <a:spcPts val="700"/>
              </a:spcBef>
              <a:defRPr sz="2880"/>
            </a:pPr>
            <a:r>
              <a:t>Capacity development of hazard risk analysis</a:t>
            </a:r>
          </a:p>
          <a:p>
            <a:pPr marL="800100" lvl="1" indent="-400050" defTabSz="525779">
              <a:spcBef>
                <a:spcPts val="700"/>
              </a:spcBef>
              <a:defRPr sz="2880"/>
            </a:pPr>
            <a:r>
              <a:t>Engagement of local user communities</a:t>
            </a:r>
          </a:p>
          <a:p>
            <a:pPr marL="800100" lvl="1" indent="-400050" defTabSz="525779">
              <a:spcBef>
                <a:spcPts val="700"/>
              </a:spcBef>
              <a:defRPr sz="2880"/>
            </a:pPr>
            <a:r>
              <a:t>Facilitate regional collaborations and Resource sharing</a:t>
            </a:r>
          </a:p>
          <a:p>
            <a:pPr marL="400050" indent="-400050" defTabSz="525779">
              <a:spcBef>
                <a:spcPts val="700"/>
              </a:spcBef>
              <a:defRPr sz="3239"/>
            </a:pPr>
            <a:r>
              <a:t>Expected Outcomes</a:t>
            </a:r>
          </a:p>
          <a:p>
            <a:pPr marL="800100" lvl="1" indent="-400050" defTabSz="525779">
              <a:spcBef>
                <a:spcPts val="700"/>
              </a:spcBef>
              <a:defRPr sz="2880"/>
            </a:pPr>
            <a:r>
              <a:t>Reproducible case studies and open access data and services</a:t>
            </a:r>
          </a:p>
          <a:p>
            <a:pPr marL="800100" lvl="1" indent="-400050" defTabSz="525779">
              <a:spcBef>
                <a:spcPts val="700"/>
              </a:spcBef>
              <a:defRPr sz="2880"/>
            </a:pPr>
            <a:r>
              <a:t>Catalog of shared resource (data, experts, institutes, knowledge, etc.), applications and services</a:t>
            </a:r>
          </a:p>
          <a:p>
            <a:pPr marL="800100" lvl="1" indent="-400050" defTabSz="525779">
              <a:spcBef>
                <a:spcPts val="700"/>
              </a:spcBef>
              <a:defRPr sz="2880"/>
            </a:pPr>
            <a:r>
              <a:t>Training and promotion activities: Training, workshop, master class, etc.</a:t>
            </a:r>
          </a:p>
          <a:p>
            <a:pPr marL="400050" indent="-400050" defTabSz="525779">
              <a:spcBef>
                <a:spcPts val="700"/>
              </a:spcBef>
              <a:defRPr sz="3239"/>
            </a:pPr>
            <a:r>
              <a:t>Collaboration Framework: APAN, ISGC, ASEAN and project-based events</a:t>
            </a:r>
          </a:p>
          <a:p>
            <a:pPr marL="800100" lvl="1" indent="-400050" defTabSz="525779">
              <a:spcBef>
                <a:spcPts val="700"/>
              </a:spcBef>
              <a:defRPr sz="2880"/>
            </a:pPr>
            <a:r>
              <a:t>Partners meet up at these events, at least 3 times a year</a:t>
            </a:r>
          </a:p>
          <a:p>
            <a:pPr marL="800100" lvl="1" indent="-400050" defTabSz="525779">
              <a:spcBef>
                <a:spcPts val="700"/>
              </a:spcBef>
              <a:defRPr sz="2880"/>
            </a:pPr>
            <a:r>
              <a:t>DMCC/EGI-ACE, DMWG/APAN, and other regional collaborations/projects</a:t>
            </a:r>
          </a:p>
        </p:txBody>
      </p:sp>
      <p:sp>
        <p:nvSpPr>
          <p:cNvPr id="216"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Building Hazard Risk Analysis Capacity by Deeper Understanding Approach"/>
          <p:cNvSpPr txBox="1">
            <a:spLocks noGrp="1"/>
          </p:cNvSpPr>
          <p:nvPr>
            <p:ph type="title"/>
          </p:nvPr>
        </p:nvSpPr>
        <p:spPr>
          <a:xfrm>
            <a:off x="164981" y="-77354"/>
            <a:ext cx="12763750" cy="729233"/>
          </a:xfrm>
          <a:prstGeom prst="rect">
            <a:avLst/>
          </a:prstGeom>
        </p:spPr>
        <p:txBody>
          <a:bodyPr/>
          <a:lstStyle>
            <a:lvl1pPr defTabSz="262889">
              <a:defRPr sz="2700"/>
            </a:lvl1pPr>
          </a:lstStyle>
          <a:p>
            <a:r>
              <a:t>Building Hazard Risk Analysis Capacity by Deeper Understanding Approach</a:t>
            </a:r>
          </a:p>
        </p:txBody>
      </p:sp>
      <p:sp>
        <p:nvSpPr>
          <p:cNvPr id="221" name="Deeper understanding approach: Quantify risks and Reduce risk factors (Vulnerability x Exposure x Hazards) by evolved knowledge of physical processes behind the disaster events, as well as by improved numerical simulations…"/>
          <p:cNvSpPr txBox="1">
            <a:spLocks noGrp="1"/>
          </p:cNvSpPr>
          <p:nvPr>
            <p:ph type="body" sz="half" idx="1"/>
          </p:nvPr>
        </p:nvSpPr>
        <p:spPr>
          <a:xfrm>
            <a:off x="233461" y="526683"/>
            <a:ext cx="12626789" cy="2371436"/>
          </a:xfrm>
          <a:prstGeom prst="rect">
            <a:avLst/>
          </a:prstGeom>
        </p:spPr>
        <p:txBody>
          <a:bodyPr/>
          <a:lstStyle/>
          <a:p>
            <a:pPr marL="244475" indent="-244475" defTabSz="321310">
              <a:spcBef>
                <a:spcPts val="400"/>
              </a:spcBef>
              <a:defRPr sz="1980"/>
            </a:pPr>
            <a:r>
              <a:t>Deeper understanding approach: Quantify risks and Reduce risk factors (Vulnerability x Exposure x Hazards) by evolved knowledge of physical processes behind the disaster events, as well as by improved numerical simulations</a:t>
            </a:r>
          </a:p>
          <a:p>
            <a:pPr marL="244475" indent="-244475" defTabSz="321310">
              <a:spcBef>
                <a:spcPts val="400"/>
              </a:spcBef>
              <a:defRPr sz="1980"/>
            </a:pPr>
            <a:r>
              <a:t>Improving accuracy and efficiency of numerical simulations according to the knowledge of root cause and drivers of target hazards, as well as ITs</a:t>
            </a:r>
          </a:p>
          <a:p>
            <a:pPr marL="244475" indent="-244475" defTabSz="321310">
              <a:spcBef>
                <a:spcPts val="400"/>
              </a:spcBef>
              <a:defRPr sz="1980"/>
            </a:pPr>
            <a:r>
              <a:t>Deeper quantitative understandings such as possible weather and disaster patterns are crucial to develop strategies against natural hazards </a:t>
            </a:r>
          </a:p>
        </p:txBody>
      </p:sp>
      <p:sp>
        <p:nvSpPr>
          <p:cNvPr id="222"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223" name="Image" descr="Image"/>
          <p:cNvPicPr>
            <a:picLocks noChangeAspect="1"/>
          </p:cNvPicPr>
          <p:nvPr/>
        </p:nvPicPr>
        <p:blipFill>
          <a:blip r:embed="rId3"/>
          <a:stretch>
            <a:fillRect/>
          </a:stretch>
        </p:blipFill>
        <p:spPr>
          <a:xfrm>
            <a:off x="1662617" y="2910967"/>
            <a:ext cx="9768478" cy="670582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ase Study by Deeper Understanding Approach…"/>
          <p:cNvSpPr txBox="1">
            <a:spLocks noGrp="1"/>
          </p:cNvSpPr>
          <p:nvPr>
            <p:ph type="title"/>
          </p:nvPr>
        </p:nvSpPr>
        <p:spPr>
          <a:xfrm>
            <a:off x="172859" y="-3827"/>
            <a:ext cx="12659082" cy="1074868"/>
          </a:xfrm>
          <a:prstGeom prst="rect">
            <a:avLst/>
          </a:prstGeom>
        </p:spPr>
        <p:txBody>
          <a:bodyPr/>
          <a:lstStyle/>
          <a:p>
            <a:pPr defTabSz="233679">
              <a:defRPr sz="3200"/>
            </a:pPr>
            <a:r>
              <a:t>Case Study by Deeper Understanding Approach</a:t>
            </a:r>
          </a:p>
          <a:p>
            <a:pPr defTabSz="233679">
              <a:defRPr sz="3200"/>
            </a:pPr>
            <a:r>
              <a:t>Realize Best Practices for Capacity Building</a:t>
            </a:r>
          </a:p>
        </p:txBody>
      </p:sp>
      <p:sp>
        <p:nvSpPr>
          <p:cNvPr id="228" name="18 case studies of 6 types of hazards in 8 partner country had been Conducted during 2015 - 2020…"/>
          <p:cNvSpPr txBox="1">
            <a:spLocks noGrp="1"/>
          </p:cNvSpPr>
          <p:nvPr>
            <p:ph type="body" idx="1"/>
          </p:nvPr>
        </p:nvSpPr>
        <p:spPr>
          <a:xfrm>
            <a:off x="270150" y="1004931"/>
            <a:ext cx="12464500" cy="8464891"/>
          </a:xfrm>
          <a:prstGeom prst="rect">
            <a:avLst/>
          </a:prstGeom>
        </p:spPr>
        <p:txBody>
          <a:bodyPr/>
          <a:lstStyle/>
          <a:p>
            <a:pPr marL="311150" indent="-311150" defTabSz="408940">
              <a:spcBef>
                <a:spcPts val="500"/>
              </a:spcBef>
              <a:defRPr sz="2520"/>
            </a:pPr>
            <a:r>
              <a:t>18 case studies of 6 types of hazards in 8 partner country had been Conducted during 2015 - 2020</a:t>
            </a:r>
          </a:p>
          <a:p>
            <a:pPr marL="622300" lvl="1" indent="-311150" defTabSz="408940">
              <a:spcBef>
                <a:spcPts val="500"/>
              </a:spcBef>
              <a:defRPr sz="2240"/>
            </a:pPr>
            <a:r>
              <a:t>Tsunami, Typhoon &amp; Storm surge, Dust transportation of biomass burning, Flood, Fire/Haze/Smoke monitoring, Lightning</a:t>
            </a:r>
          </a:p>
          <a:p>
            <a:pPr marL="311150" indent="-311150" defTabSz="408940">
              <a:spcBef>
                <a:spcPts val="500"/>
              </a:spcBef>
              <a:defRPr sz="2520"/>
            </a:pPr>
            <a:r>
              <a:t>Values of Case Study commented by Prof. JN Liew (UKM, MY)</a:t>
            </a:r>
          </a:p>
          <a:p>
            <a:pPr marL="622300" lvl="1" indent="-311150" defTabSz="408940">
              <a:spcBef>
                <a:spcPts val="500"/>
              </a:spcBef>
              <a:defRPr sz="2240"/>
            </a:pPr>
            <a:r>
              <a:t>Case studies are important in meteorology</a:t>
            </a:r>
          </a:p>
          <a:p>
            <a:pPr marL="933450" lvl="2" indent="-311150" defTabSz="408940">
              <a:spcBef>
                <a:spcPts val="500"/>
              </a:spcBef>
              <a:defRPr sz="1960"/>
            </a:pPr>
            <a:r>
              <a:t>as integral component to improve weather forecast</a:t>
            </a:r>
          </a:p>
          <a:p>
            <a:pPr marL="933450" lvl="2" indent="-311150" defTabSz="408940">
              <a:spcBef>
                <a:spcPts val="500"/>
              </a:spcBef>
              <a:defRPr sz="1960"/>
            </a:pPr>
            <a:r>
              <a:t>Reveal processes that were not understood previously</a:t>
            </a:r>
          </a:p>
          <a:p>
            <a:pPr marL="622300" lvl="1" indent="-311150" defTabSz="408940">
              <a:spcBef>
                <a:spcPts val="500"/>
              </a:spcBef>
              <a:defRPr sz="2240"/>
            </a:pPr>
            <a:r>
              <a:t>Assist in future field programs and numerical experiments design</a:t>
            </a:r>
          </a:p>
          <a:p>
            <a:pPr marL="622300" lvl="1" indent="-311150" defTabSz="408940">
              <a:spcBef>
                <a:spcPts val="500"/>
              </a:spcBef>
              <a:defRPr sz="2240"/>
            </a:pPr>
            <a:r>
              <a:t>Contribute to meta-analysis</a:t>
            </a:r>
          </a:p>
          <a:p>
            <a:pPr marL="311150" indent="-311150" defTabSz="408940">
              <a:spcBef>
                <a:spcPts val="500"/>
              </a:spcBef>
              <a:defRPr sz="2520"/>
            </a:pPr>
            <a:r>
              <a:t>Deeper understanding approach:</a:t>
            </a:r>
          </a:p>
          <a:p>
            <a:pPr marL="622300" lvl="1" indent="-311150" defTabSz="408940">
              <a:spcBef>
                <a:spcPts val="500"/>
              </a:spcBef>
              <a:defRPr sz="2240"/>
            </a:pPr>
            <a:r>
              <a:t>Translate evolving scientific advancement into accurate numerical simulations</a:t>
            </a:r>
          </a:p>
          <a:p>
            <a:pPr marL="622300" lvl="1" indent="-311150" defTabSz="408940">
              <a:spcBef>
                <a:spcPts val="500"/>
              </a:spcBef>
              <a:defRPr sz="2240"/>
            </a:pPr>
            <a:r>
              <a:t>Understand the trends of changes of hazard impacts</a:t>
            </a:r>
          </a:p>
          <a:p>
            <a:pPr marL="622300" lvl="1" indent="-311150" defTabSz="408940">
              <a:spcBef>
                <a:spcPts val="500"/>
              </a:spcBef>
              <a:defRPr sz="2240"/>
            </a:pPr>
            <a:r>
              <a:t>Develop risk analysis and mitigation capability</a:t>
            </a:r>
          </a:p>
          <a:p>
            <a:pPr marL="622300" lvl="1" indent="-311150" defTabSz="408940">
              <a:spcBef>
                <a:spcPts val="500"/>
              </a:spcBef>
              <a:defRPr sz="2240"/>
            </a:pPr>
            <a:r>
              <a:t>Buildup flexible/dynamic collaboration models of all parties</a:t>
            </a:r>
          </a:p>
          <a:p>
            <a:pPr marL="622300" lvl="1" indent="-311150" defTabSz="408940">
              <a:spcBef>
                <a:spcPts val="500"/>
              </a:spcBef>
              <a:defRPr sz="2240"/>
            </a:pPr>
            <a:r>
              <a:t>Improve the infrastructure to support all these actives and required resources federatedly</a:t>
            </a:r>
          </a:p>
          <a:p>
            <a:pPr marL="311150" indent="-311150" defTabSz="408940">
              <a:spcBef>
                <a:spcPts val="500"/>
              </a:spcBef>
              <a:defRPr sz="2520"/>
            </a:pPr>
            <a:r>
              <a:t>More case studies of various types of hazards in different countries and more new partners as well as more engaged local user communities are happening</a:t>
            </a:r>
          </a:p>
          <a:p>
            <a:pPr marL="311150" indent="-311150" defTabSz="408940">
              <a:spcBef>
                <a:spcPts val="500"/>
              </a:spcBef>
              <a:defRPr sz="2520"/>
            </a:pPr>
            <a:r>
              <a:t>More data/analysis methods/simulation engine/knowledge resulted from case studies will be shared </a:t>
            </a:r>
          </a:p>
        </p:txBody>
      </p:sp>
      <p:sp>
        <p:nvSpPr>
          <p:cNvPr id="229"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ase Study is a core component of Deeper Understanding Approach"/>
          <p:cNvSpPr txBox="1">
            <a:spLocks noGrp="1"/>
          </p:cNvSpPr>
          <p:nvPr>
            <p:ph type="title"/>
          </p:nvPr>
        </p:nvSpPr>
        <p:spPr>
          <a:xfrm>
            <a:off x="-19099" y="-16527"/>
            <a:ext cx="12933390" cy="555765"/>
          </a:xfrm>
          <a:prstGeom prst="rect">
            <a:avLst/>
          </a:prstGeom>
        </p:spPr>
        <p:txBody>
          <a:bodyPr/>
          <a:lstStyle>
            <a:lvl1pPr defTabSz="233679">
              <a:defRPr sz="3040"/>
            </a:lvl1pPr>
          </a:lstStyle>
          <a:p>
            <a:r>
              <a:t>Case Study is a core component of Deeper Understanding Approach</a:t>
            </a:r>
          </a:p>
        </p:txBody>
      </p:sp>
      <p:sp>
        <p:nvSpPr>
          <p:cNvPr id="234"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235" name="Image" descr="Image"/>
          <p:cNvPicPr>
            <a:picLocks noChangeAspect="1"/>
          </p:cNvPicPr>
          <p:nvPr/>
        </p:nvPicPr>
        <p:blipFill>
          <a:blip r:embed="rId3"/>
          <a:stretch>
            <a:fillRect/>
          </a:stretch>
        </p:blipFill>
        <p:spPr>
          <a:xfrm>
            <a:off x="327958" y="522663"/>
            <a:ext cx="12348884" cy="912267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圖片 4" descr="圖片 4"/>
          <p:cNvPicPr>
            <a:picLocks/>
          </p:cNvPicPr>
          <p:nvPr/>
        </p:nvPicPr>
        <p:blipFill>
          <a:blip r:embed="rId3"/>
          <a:stretch>
            <a:fillRect/>
          </a:stretch>
        </p:blipFill>
        <p:spPr>
          <a:xfrm>
            <a:off x="6617025" y="485298"/>
            <a:ext cx="6481684" cy="4862613"/>
          </a:xfrm>
          <a:prstGeom prst="rect">
            <a:avLst/>
          </a:prstGeom>
          <a:ln w="12700">
            <a:miter lim="400000"/>
          </a:ln>
        </p:spPr>
      </p:pic>
      <p:pic>
        <p:nvPicPr>
          <p:cNvPr id="240" name="內容版面配置區 3" descr="內容版面配置區 3"/>
          <p:cNvPicPr>
            <a:picLocks/>
          </p:cNvPicPr>
          <p:nvPr/>
        </p:nvPicPr>
        <p:blipFill>
          <a:blip r:embed="rId4"/>
          <a:stretch>
            <a:fillRect/>
          </a:stretch>
        </p:blipFill>
        <p:spPr>
          <a:xfrm>
            <a:off x="-189532" y="-1373584"/>
            <a:ext cx="8028849" cy="6202288"/>
          </a:xfrm>
          <a:prstGeom prst="rect">
            <a:avLst/>
          </a:prstGeom>
          <a:ln w="12700">
            <a:miter lim="400000"/>
          </a:ln>
        </p:spPr>
      </p:pic>
      <p:pic>
        <p:nvPicPr>
          <p:cNvPr id="241" name="Picture 2" descr="Picture 2"/>
          <p:cNvPicPr>
            <a:picLocks noChangeAspect="1"/>
          </p:cNvPicPr>
          <p:nvPr/>
        </p:nvPicPr>
        <p:blipFill>
          <a:blip r:embed="rId5">
            <a:alphaModFix amt="42116"/>
          </a:blip>
          <a:srcRect t="24673" b="21465"/>
          <a:stretch>
            <a:fillRect/>
          </a:stretch>
        </p:blipFill>
        <p:spPr>
          <a:xfrm>
            <a:off x="206384" y="248208"/>
            <a:ext cx="7609716" cy="3166307"/>
          </a:xfrm>
          <a:prstGeom prst="rect">
            <a:avLst/>
          </a:prstGeom>
          <a:ln w="12700">
            <a:miter lim="400000"/>
          </a:ln>
        </p:spPr>
      </p:pic>
      <p:sp>
        <p:nvSpPr>
          <p:cNvPr id="242" name="標題 2"/>
          <p:cNvSpPr txBox="1"/>
          <p:nvPr/>
        </p:nvSpPr>
        <p:spPr>
          <a:xfrm>
            <a:off x="7509664" y="29570"/>
            <a:ext cx="5415166" cy="72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667512">
              <a:lnSpc>
                <a:spcPct val="90000"/>
              </a:lnSpc>
              <a:defRPr sz="2336" b="1">
                <a:solidFill>
                  <a:srgbClr val="FF2600"/>
                </a:solidFill>
                <a:latin typeface="Calibri Light"/>
                <a:ea typeface="Calibri Light"/>
                <a:cs typeface="Calibri Light"/>
                <a:sym typeface="Calibri Light"/>
              </a:defRPr>
            </a:pPr>
            <a:r>
              <a:t>2013 Super Typhoon Haiyan (Yolanda) </a:t>
            </a:r>
          </a:p>
          <a:p>
            <a:pPr defTabSz="667512">
              <a:lnSpc>
                <a:spcPct val="90000"/>
              </a:lnSpc>
              <a:defRPr sz="2336" b="1">
                <a:solidFill>
                  <a:srgbClr val="FF2600"/>
                </a:solidFill>
                <a:latin typeface="Calibri Light"/>
                <a:ea typeface="Calibri Light"/>
                <a:cs typeface="Calibri Light"/>
                <a:sym typeface="Calibri Light"/>
              </a:defRPr>
            </a:pPr>
            <a:r>
              <a:rPr sz="2044" b="0"/>
              <a:t>Typhoon Life Cycle: November 3</a:t>
            </a:r>
            <a:r>
              <a:rPr sz="2044" b="0" baseline="29260"/>
              <a:t>rd</a:t>
            </a:r>
            <a:r>
              <a:rPr sz="2044" b="0"/>
              <a:t> – 11</a:t>
            </a:r>
            <a:r>
              <a:rPr sz="2044" b="0" baseline="29260"/>
              <a:t>th</a:t>
            </a:r>
            <a:r>
              <a:rPr sz="2044" b="0"/>
              <a:t> </a:t>
            </a:r>
          </a:p>
        </p:txBody>
      </p:sp>
      <p:sp>
        <p:nvSpPr>
          <p:cNvPr id="243" name="Simulation of impacts from Storm surge caused by super typhoon by combining atmospheric model and oceanic model"/>
          <p:cNvSpPr txBox="1"/>
          <p:nvPr/>
        </p:nvSpPr>
        <p:spPr>
          <a:xfrm>
            <a:off x="7693211" y="826973"/>
            <a:ext cx="5048072" cy="819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solidFill>
                  <a:srgbClr val="942193"/>
                </a:solidFill>
              </a:defRPr>
            </a:lvl1pPr>
          </a:lstStyle>
          <a:p>
            <a:r>
              <a:t>Simulation of impacts from Storm surge caused by super typhoon by combining atmospheric model and oceanic model </a:t>
            </a:r>
          </a:p>
        </p:txBody>
      </p:sp>
      <p:sp>
        <p:nvSpPr>
          <p:cNvPr id="244" name="Rectangle"/>
          <p:cNvSpPr/>
          <p:nvPr/>
        </p:nvSpPr>
        <p:spPr>
          <a:xfrm>
            <a:off x="5600011" y="3784478"/>
            <a:ext cx="1682981" cy="895186"/>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45" name="Image" descr="Image"/>
          <p:cNvPicPr>
            <a:picLocks noChangeAspect="1"/>
          </p:cNvPicPr>
          <p:nvPr/>
        </p:nvPicPr>
        <p:blipFill>
          <a:blip r:embed="rId6"/>
          <a:stretch>
            <a:fillRect/>
          </a:stretch>
        </p:blipFill>
        <p:spPr>
          <a:xfrm>
            <a:off x="-1" y="3509695"/>
            <a:ext cx="13004801" cy="625028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 descr="Picture 2"/>
          <p:cNvPicPr>
            <a:picLocks noChangeAspect="1"/>
          </p:cNvPicPr>
          <p:nvPr/>
        </p:nvPicPr>
        <p:blipFill>
          <a:blip r:embed="rId3"/>
          <a:stretch>
            <a:fillRect/>
          </a:stretch>
        </p:blipFill>
        <p:spPr>
          <a:xfrm>
            <a:off x="11131018" y="4027260"/>
            <a:ext cx="2503340" cy="1898444"/>
          </a:xfrm>
          <a:prstGeom prst="rect">
            <a:avLst/>
          </a:prstGeom>
          <a:ln w="12700">
            <a:miter lim="400000"/>
          </a:ln>
        </p:spPr>
      </p:pic>
      <p:sp>
        <p:nvSpPr>
          <p:cNvPr id="250" name="標題 1"/>
          <p:cNvSpPr txBox="1"/>
          <p:nvPr/>
        </p:nvSpPr>
        <p:spPr>
          <a:xfrm>
            <a:off x="4325309" y="107025"/>
            <a:ext cx="5760001" cy="7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ormAutofit/>
          </a:bodyPr>
          <a:lstStyle/>
          <a:p>
            <a:pPr defTabSz="1300480">
              <a:lnSpc>
                <a:spcPct val="90000"/>
              </a:lnSpc>
              <a:defRPr sz="2300">
                <a:solidFill>
                  <a:srgbClr val="011993"/>
                </a:solidFill>
                <a:latin typeface="Calibri Light"/>
                <a:ea typeface="Calibri Light"/>
                <a:cs typeface="Calibri Light"/>
                <a:sym typeface="Calibri Light"/>
              </a:defRPr>
            </a:pPr>
            <a:r>
              <a:t>2018 Sulawesi earthquake and tsunami</a:t>
            </a:r>
            <a:br/>
            <a:r>
              <a:rPr b="1">
                <a:latin typeface="Times New Roman"/>
                <a:ea typeface="Times New Roman"/>
                <a:cs typeface="Times New Roman"/>
                <a:sym typeface="Times New Roman"/>
              </a:rPr>
              <a:t>M 7.5 - 78km N of Palu, Indonesia</a:t>
            </a:r>
          </a:p>
        </p:txBody>
      </p:sp>
      <p:sp>
        <p:nvSpPr>
          <p:cNvPr id="251" name="副標題 2"/>
          <p:cNvSpPr txBox="1"/>
          <p:nvPr/>
        </p:nvSpPr>
        <p:spPr>
          <a:xfrm>
            <a:off x="5842648" y="728465"/>
            <a:ext cx="2503340" cy="3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ormAutofit/>
          </a:bodyPr>
          <a:lstStyle>
            <a:lvl1pPr defTabSz="754278">
              <a:lnSpc>
                <a:spcPct val="81000"/>
              </a:lnSpc>
              <a:spcBef>
                <a:spcPts val="800"/>
              </a:spcBef>
              <a:defRPr sz="1624">
                <a:solidFill>
                  <a:srgbClr val="000000"/>
                </a:solidFill>
                <a:latin typeface="Times New Roman"/>
                <a:ea typeface="Times New Roman"/>
                <a:cs typeface="Times New Roman"/>
                <a:sym typeface="Times New Roman"/>
              </a:defRPr>
            </a:lvl1pPr>
          </a:lstStyle>
          <a:p>
            <a:r>
              <a:t>2018/09/28 UTC10:03</a:t>
            </a:r>
          </a:p>
        </p:txBody>
      </p:sp>
      <p:pic>
        <p:nvPicPr>
          <p:cNvPr id="252" name="Image" descr="Image"/>
          <p:cNvPicPr>
            <a:picLocks noChangeAspect="1"/>
          </p:cNvPicPr>
          <p:nvPr/>
        </p:nvPicPr>
        <p:blipFill>
          <a:blip r:embed="rId4"/>
          <a:stretch>
            <a:fillRect/>
          </a:stretch>
        </p:blipFill>
        <p:spPr>
          <a:xfrm>
            <a:off x="4826364" y="6395898"/>
            <a:ext cx="3641455" cy="2762215"/>
          </a:xfrm>
          <a:prstGeom prst="rect">
            <a:avLst/>
          </a:prstGeom>
          <a:ln w="12700">
            <a:miter lim="400000"/>
          </a:ln>
        </p:spPr>
      </p:pic>
      <p:sp>
        <p:nvSpPr>
          <p:cNvPr id="253" name="矩形 4"/>
          <p:cNvSpPr txBox="1"/>
          <p:nvPr/>
        </p:nvSpPr>
        <p:spPr>
          <a:xfrm>
            <a:off x="145840" y="129230"/>
            <a:ext cx="4058473"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914400">
              <a:defRPr sz="2500" b="1" i="1">
                <a:solidFill>
                  <a:srgbClr val="941100"/>
                </a:solidFill>
                <a:latin typeface="Calibri"/>
                <a:ea typeface="Calibri"/>
                <a:cs typeface="Calibri"/>
                <a:sym typeface="Calibri"/>
              </a:defRPr>
            </a:lvl1pPr>
          </a:lstStyle>
          <a:p>
            <a:r>
              <a:t>South East Asia haze 2015</a:t>
            </a:r>
          </a:p>
        </p:txBody>
      </p:sp>
      <p:pic>
        <p:nvPicPr>
          <p:cNvPr id="254" name="圖片 2" descr="圖片 2"/>
          <p:cNvPicPr>
            <a:picLocks/>
          </p:cNvPicPr>
          <p:nvPr/>
        </p:nvPicPr>
        <p:blipFill>
          <a:blip r:embed="rId5"/>
          <a:stretch>
            <a:fillRect/>
          </a:stretch>
        </p:blipFill>
        <p:spPr>
          <a:xfrm>
            <a:off x="3941107" y="1950398"/>
            <a:ext cx="6088245" cy="4566185"/>
          </a:xfrm>
          <a:prstGeom prst="rect">
            <a:avLst/>
          </a:prstGeom>
          <a:ln w="12700">
            <a:miter lim="400000"/>
          </a:ln>
        </p:spPr>
      </p:pic>
      <p:pic>
        <p:nvPicPr>
          <p:cNvPr id="255" name="圖片 3" descr="圖片 3"/>
          <p:cNvPicPr>
            <a:picLocks/>
          </p:cNvPicPr>
          <p:nvPr/>
        </p:nvPicPr>
        <p:blipFill>
          <a:blip r:embed="rId6"/>
          <a:stretch>
            <a:fillRect/>
          </a:stretch>
        </p:blipFill>
        <p:spPr>
          <a:xfrm>
            <a:off x="-780383" y="4986801"/>
            <a:ext cx="5910919" cy="4566184"/>
          </a:xfrm>
          <a:prstGeom prst="rect">
            <a:avLst/>
          </a:prstGeom>
          <a:ln w="12700">
            <a:miter lim="400000"/>
          </a:ln>
        </p:spPr>
      </p:pic>
      <p:pic>
        <p:nvPicPr>
          <p:cNvPr id="256" name="Picture 8" descr="Picture 8">
            <a:hlinkClick r:id="rId7"/>
          </p:cNvPr>
          <p:cNvPicPr>
            <a:picLocks noChangeAspect="1"/>
          </p:cNvPicPr>
          <p:nvPr/>
        </p:nvPicPr>
        <p:blipFill>
          <a:blip r:embed="rId8"/>
          <a:stretch>
            <a:fillRect/>
          </a:stretch>
        </p:blipFill>
        <p:spPr>
          <a:xfrm>
            <a:off x="217793" y="670673"/>
            <a:ext cx="3914566" cy="3051818"/>
          </a:xfrm>
          <a:prstGeom prst="rect">
            <a:avLst/>
          </a:prstGeom>
          <a:ln w="12700">
            <a:miter lim="400000"/>
          </a:ln>
        </p:spPr>
      </p:pic>
      <p:sp>
        <p:nvSpPr>
          <p:cNvPr id="257" name="矩形 10"/>
          <p:cNvSpPr txBox="1"/>
          <p:nvPr/>
        </p:nvSpPr>
        <p:spPr>
          <a:xfrm>
            <a:off x="204572" y="3902526"/>
            <a:ext cx="3941009" cy="90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l" defTabSz="914400">
              <a:defRPr sz="1400">
                <a:solidFill>
                  <a:srgbClr val="000000"/>
                </a:solidFill>
                <a:latin typeface="Calibri"/>
                <a:ea typeface="Calibri"/>
                <a:cs typeface="Calibri"/>
                <a:sym typeface="Calibri"/>
              </a:defRPr>
            </a:lvl1pPr>
          </a:lstStyle>
          <a:p>
            <a:r>
              <a:t>NASA's Aqua satellite collected this natural-color image with the Moderate Resolution Imaging Spectroradiometer, MODIS, instrument on September 22, 2015.</a:t>
            </a:r>
          </a:p>
        </p:txBody>
      </p:sp>
      <p:pic>
        <p:nvPicPr>
          <p:cNvPr id="258" name="圖片 3" descr="圖片 3"/>
          <p:cNvPicPr>
            <a:picLocks/>
          </p:cNvPicPr>
          <p:nvPr/>
        </p:nvPicPr>
        <p:blipFill>
          <a:blip r:embed="rId9"/>
          <a:stretch>
            <a:fillRect/>
          </a:stretch>
        </p:blipFill>
        <p:spPr>
          <a:xfrm>
            <a:off x="8812651" y="6017271"/>
            <a:ext cx="4058473" cy="3043855"/>
          </a:xfrm>
          <a:prstGeom prst="rect">
            <a:avLst/>
          </a:prstGeom>
          <a:ln w="12700">
            <a:miter lim="400000"/>
          </a:ln>
        </p:spPr>
      </p:pic>
      <p:sp>
        <p:nvSpPr>
          <p:cNvPr id="259" name="標題 1"/>
          <p:cNvSpPr txBox="1"/>
          <p:nvPr/>
        </p:nvSpPr>
        <p:spPr>
          <a:xfrm>
            <a:off x="8235443" y="9097942"/>
            <a:ext cx="4655681"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defTabSz="914400">
              <a:defRPr b="1" i="1">
                <a:solidFill>
                  <a:srgbClr val="254061"/>
                </a:solidFill>
                <a:latin typeface="Calibri"/>
                <a:ea typeface="Calibri"/>
                <a:cs typeface="Calibri"/>
                <a:sym typeface="Calibri"/>
              </a:defRPr>
            </a:pPr>
            <a:r>
              <a:t>Simulation of  summer thunderstorm</a:t>
            </a:r>
          </a:p>
          <a:p>
            <a:pPr algn="r" defTabSz="914400">
              <a:defRPr b="1" i="1">
                <a:solidFill>
                  <a:srgbClr val="254061"/>
                </a:solidFill>
                <a:latin typeface="Calibri"/>
                <a:ea typeface="Calibri"/>
                <a:cs typeface="Calibri"/>
                <a:sym typeface="Calibri"/>
              </a:defRPr>
            </a:pPr>
            <a:r>
              <a:t>Composited atmospheric conditions (78 cases)</a:t>
            </a:r>
          </a:p>
        </p:txBody>
      </p:sp>
      <p:sp>
        <p:nvSpPr>
          <p:cNvPr id="260" name="文字方塊 4"/>
          <p:cNvSpPr txBox="1"/>
          <p:nvPr/>
        </p:nvSpPr>
        <p:spPr>
          <a:xfrm>
            <a:off x="1187316" y="9323624"/>
            <a:ext cx="1721722" cy="345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1300480">
              <a:defRPr sz="1500">
                <a:solidFill>
                  <a:srgbClr val="000000"/>
                </a:solidFill>
                <a:latin typeface="Calibri"/>
                <a:ea typeface="Calibri"/>
                <a:cs typeface="Calibri"/>
                <a:sym typeface="Calibri"/>
              </a:defRPr>
            </a:lvl1pPr>
          </a:lstStyle>
          <a:p>
            <a:r>
              <a:t>Resolution: 10 km </a:t>
            </a:r>
          </a:p>
        </p:txBody>
      </p:sp>
      <p:sp>
        <p:nvSpPr>
          <p:cNvPr id="261" name="標題 1"/>
          <p:cNvSpPr txBox="1">
            <a:spLocks noGrp="1"/>
          </p:cNvSpPr>
          <p:nvPr>
            <p:ph type="title"/>
          </p:nvPr>
        </p:nvSpPr>
        <p:spPr>
          <a:xfrm>
            <a:off x="4487527" y="927558"/>
            <a:ext cx="5213581" cy="1217903"/>
          </a:xfrm>
          <a:prstGeom prst="rect">
            <a:avLst/>
          </a:prstGeom>
        </p:spPr>
        <p:txBody>
          <a:bodyPr/>
          <a:lstStyle/>
          <a:p>
            <a:pPr algn="ctr" defTabSz="1287475">
              <a:defRPr sz="1683" b="1">
                <a:solidFill>
                  <a:srgbClr val="941100"/>
                </a:solidFill>
              </a:defRPr>
            </a:pPr>
            <a:r>
              <a:t>Ground movement: A Strike-Slip Fault</a:t>
            </a:r>
            <a:br/>
            <a:r>
              <a:rPr u="sng">
                <a:latin typeface="Source Sans Pro"/>
                <a:ea typeface="Source Sans Pro"/>
                <a:cs typeface="Source Sans Pro"/>
                <a:sym typeface="Source Sans Pro"/>
              </a:rPr>
              <a:t>“Tracking surface features in satellite imagery, we see up to 7 metres of displacement in opposite directions across the sharp fault surface break,” </a:t>
            </a:r>
          </a:p>
        </p:txBody>
      </p:sp>
      <p:pic>
        <p:nvPicPr>
          <p:cNvPr id="262" name="圖片 10" descr="圖片 10"/>
          <p:cNvPicPr>
            <a:picLocks noChangeAspect="1"/>
          </p:cNvPicPr>
          <p:nvPr/>
        </p:nvPicPr>
        <p:blipFill>
          <a:blip r:embed="rId10"/>
          <a:srcRect r="14673" b="14662"/>
          <a:stretch>
            <a:fillRect/>
          </a:stretch>
        </p:blipFill>
        <p:spPr>
          <a:xfrm>
            <a:off x="9759863" y="2146047"/>
            <a:ext cx="3143199" cy="1828897"/>
          </a:xfrm>
          <a:prstGeom prst="rect">
            <a:avLst/>
          </a:prstGeom>
          <a:ln w="12700">
            <a:miter lim="400000"/>
          </a:ln>
        </p:spPr>
      </p:pic>
      <p:pic>
        <p:nvPicPr>
          <p:cNvPr id="263" name="內容版面配置區 4" descr="內容版面配置區 4"/>
          <p:cNvPicPr>
            <a:picLocks noChangeAspect="1"/>
          </p:cNvPicPr>
          <p:nvPr/>
        </p:nvPicPr>
        <p:blipFill>
          <a:blip r:embed="rId11"/>
          <a:srcRect r="22596"/>
          <a:stretch>
            <a:fillRect/>
          </a:stretch>
        </p:blipFill>
        <p:spPr>
          <a:xfrm>
            <a:off x="9759894" y="61493"/>
            <a:ext cx="3143167" cy="19587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3"/>
          <a:stretch>
            <a:fillRect/>
          </a:stretch>
        </p:blipFill>
        <p:spPr>
          <a:xfrm>
            <a:off x="0" y="81675"/>
            <a:ext cx="13004800" cy="9590250"/>
          </a:xfrm>
          <a:prstGeom prst="rect">
            <a:avLst/>
          </a:prstGeom>
          <a:ln w="12700">
            <a:miter lim="400000"/>
          </a:ln>
        </p:spPr>
      </p:pic>
      <p:sp>
        <p:nvSpPr>
          <p:cNvPr id="268" name="Slide Number"/>
          <p:cNvSpPr txBox="1">
            <a:spLocks noGrp="1"/>
          </p:cNvSpPr>
          <p:nvPr>
            <p:ph type="sldNum" sz="quarter" idx="2"/>
          </p:nvPr>
        </p:nvSpPr>
        <p:spPr>
          <a:xfrm>
            <a:off x="6375331" y="9251950"/>
            <a:ext cx="241438"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69" name="iCOMCOT Tsunami Wave Propagation Simulation portals"/>
          <p:cNvSpPr txBox="1">
            <a:spLocks noGrp="1"/>
          </p:cNvSpPr>
          <p:nvPr>
            <p:ph type="title"/>
          </p:nvPr>
        </p:nvSpPr>
        <p:spPr>
          <a:xfrm>
            <a:off x="8875811" y="542273"/>
            <a:ext cx="4037956" cy="2226817"/>
          </a:xfrm>
          <a:prstGeom prst="rect">
            <a:avLst/>
          </a:prstGeom>
        </p:spPr>
        <p:txBody>
          <a:bodyPr/>
          <a:lstStyle>
            <a:lvl1pPr defTabSz="473201">
              <a:defRPr sz="3402"/>
            </a:lvl1pPr>
          </a:lstStyle>
          <a:p>
            <a:r>
              <a:t>iCOMCOT Tsunami Wave Propagation Simulation portals</a:t>
            </a:r>
          </a:p>
        </p:txBody>
      </p:sp>
      <p:sp>
        <p:nvSpPr>
          <p:cNvPr id="270" name="https://icomcot.twgrid.org"/>
          <p:cNvSpPr txBox="1"/>
          <p:nvPr/>
        </p:nvSpPr>
        <p:spPr>
          <a:xfrm>
            <a:off x="140230" y="8719953"/>
            <a:ext cx="4028177" cy="733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344677">
              <a:defRPr sz="2478" b="1" u="sng">
                <a:solidFill>
                  <a:srgbClr val="FF2600"/>
                </a:solidFill>
                <a:latin typeface="Helvetica"/>
                <a:ea typeface="Helvetica"/>
                <a:cs typeface="Helvetica"/>
                <a:sym typeface="Helvetica"/>
                <a:hlinkClick r:id="rId4"/>
              </a:defRPr>
            </a:lvl1pPr>
          </a:lstStyle>
          <a:p>
            <a:pPr>
              <a:defRPr u="none"/>
            </a:pPr>
            <a:r>
              <a:rPr u="sng">
                <a:hlinkClick r:id="rId4"/>
              </a:rPr>
              <a:t>https://icomcot.twgrid.org</a:t>
            </a:r>
          </a:p>
        </p:txBody>
      </p:sp>
      <p:sp>
        <p:nvSpPr>
          <p:cNvPr id="271" name="Core tool of the tsunami early warning system in Taiwan…"/>
          <p:cNvSpPr txBox="1">
            <a:spLocks noGrp="1"/>
          </p:cNvSpPr>
          <p:nvPr>
            <p:ph type="body" sz="quarter" idx="1"/>
          </p:nvPr>
        </p:nvSpPr>
        <p:spPr>
          <a:xfrm>
            <a:off x="37921" y="3117706"/>
            <a:ext cx="4369564" cy="5706510"/>
          </a:xfrm>
          <a:prstGeom prst="rect">
            <a:avLst/>
          </a:prstGeom>
        </p:spPr>
        <p:txBody>
          <a:bodyPr/>
          <a:lstStyle/>
          <a:p>
            <a:pPr marL="248920" indent="-248920" defTabSz="327152">
              <a:spcBef>
                <a:spcPts val="400"/>
              </a:spcBef>
              <a:defRPr sz="2016"/>
            </a:pPr>
            <a:endParaRPr/>
          </a:p>
          <a:p>
            <a:pPr marL="248920" indent="-248920" defTabSz="327152">
              <a:spcBef>
                <a:spcPts val="400"/>
              </a:spcBef>
              <a:defRPr sz="2016"/>
            </a:pPr>
            <a:r>
              <a:t>Core tool of the tsunami early warning system in Taiwan</a:t>
            </a:r>
          </a:p>
          <a:p>
            <a:pPr marL="497840" lvl="1" indent="-248920" defTabSz="327152">
              <a:spcBef>
                <a:spcPts val="400"/>
              </a:spcBef>
              <a:defRPr sz="1792"/>
            </a:pPr>
            <a:r>
              <a:t>Based on </a:t>
            </a:r>
            <a:r>
              <a:rPr sz="1904">
                <a:solidFill>
                  <a:srgbClr val="C55A11"/>
                </a:solidFill>
                <a:latin typeface="Calibri"/>
                <a:ea typeface="Calibri"/>
                <a:cs typeface="Calibri"/>
                <a:sym typeface="Calibri"/>
              </a:rPr>
              <a:t>CO</a:t>
            </a:r>
            <a:r>
              <a:rPr sz="1904">
                <a:solidFill>
                  <a:srgbClr val="0433FF"/>
                </a:solidFill>
              </a:rPr>
              <a:t>rnell </a:t>
            </a:r>
            <a:r>
              <a:rPr sz="1904">
                <a:solidFill>
                  <a:srgbClr val="C55A11"/>
                </a:solidFill>
                <a:latin typeface="Calibri"/>
                <a:ea typeface="Calibri"/>
                <a:cs typeface="Calibri"/>
                <a:sym typeface="Calibri"/>
              </a:rPr>
              <a:t>M</a:t>
            </a:r>
            <a:r>
              <a:rPr sz="1904">
                <a:solidFill>
                  <a:srgbClr val="0433FF"/>
                </a:solidFill>
              </a:rPr>
              <a:t>ulti-grid </a:t>
            </a:r>
            <a:r>
              <a:rPr sz="1904">
                <a:solidFill>
                  <a:srgbClr val="C55A11"/>
                </a:solidFill>
                <a:latin typeface="Calibri"/>
                <a:ea typeface="Calibri"/>
                <a:cs typeface="Calibri"/>
                <a:sym typeface="Calibri"/>
              </a:rPr>
              <a:t>CO</a:t>
            </a:r>
            <a:r>
              <a:rPr sz="1904">
                <a:solidFill>
                  <a:srgbClr val="0433FF"/>
                </a:solidFill>
              </a:rPr>
              <a:t>upled of </a:t>
            </a:r>
            <a:r>
              <a:rPr sz="1904">
                <a:solidFill>
                  <a:srgbClr val="C55A11"/>
                </a:solidFill>
                <a:latin typeface="Calibri"/>
                <a:ea typeface="Calibri"/>
                <a:cs typeface="Calibri"/>
                <a:sym typeface="Calibri"/>
              </a:rPr>
              <a:t>T</a:t>
            </a:r>
            <a:r>
              <a:rPr sz="1904">
                <a:solidFill>
                  <a:srgbClr val="0433FF"/>
                </a:solidFill>
              </a:rPr>
              <a:t>sunami Model</a:t>
            </a:r>
          </a:p>
          <a:p>
            <a:pPr marL="248920" indent="-248920" defTabSz="327152">
              <a:spcBef>
                <a:spcPts val="400"/>
              </a:spcBef>
              <a:defRPr sz="2016"/>
            </a:pPr>
            <a:r>
              <a:t>Tsunami Propagation and Maximum Wave Height with Associated Arrival Time are provided</a:t>
            </a:r>
          </a:p>
          <a:p>
            <a:pPr marL="497840" lvl="1" indent="-248920" defTabSz="327152">
              <a:spcBef>
                <a:spcPts val="400"/>
              </a:spcBef>
              <a:defRPr sz="1792"/>
            </a:pPr>
            <a:r>
              <a:t>9 parameters of Epicenter location, Depth, Fault Size and Direction are needed input</a:t>
            </a:r>
          </a:p>
          <a:p>
            <a:pPr marL="248920" indent="-248920" defTabSz="327152">
              <a:spcBef>
                <a:spcPts val="400"/>
              </a:spcBef>
              <a:defRPr sz="2016"/>
            </a:pPr>
            <a:r>
              <a:t>Usages</a:t>
            </a:r>
          </a:p>
          <a:p>
            <a:pPr marL="497840" lvl="1" indent="-248920" defTabSz="327152">
              <a:spcBef>
                <a:spcPts val="400"/>
              </a:spcBef>
              <a:defRPr sz="1792"/>
            </a:pPr>
            <a:r>
              <a:t>O(100) users from 10+ countries, mostly in Asia</a:t>
            </a:r>
          </a:p>
          <a:p>
            <a:pPr marL="497840" lvl="1" indent="-248920" defTabSz="327152">
              <a:spcBef>
                <a:spcPts val="400"/>
              </a:spcBef>
              <a:defRPr sz="1792"/>
            </a:pPr>
            <a:r>
              <a:t>O(1000) simulation jobs supported from 2017</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3094</Words>
  <Application>Microsoft Macintosh PowerPoint</Application>
  <PresentationFormat>Custom</PresentationFormat>
  <Paragraphs>262</Paragraphs>
  <Slides>27</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Calibri Light</vt:lpstr>
      <vt:lpstr>Helvetica</vt:lpstr>
      <vt:lpstr>Helvetica Neue</vt:lpstr>
      <vt:lpstr>Helvetica Neue Medium</vt:lpstr>
      <vt:lpstr>Source Sans Pro</vt:lpstr>
      <vt:lpstr>Times New Roman</vt:lpstr>
      <vt:lpstr>Times Roman</vt:lpstr>
      <vt:lpstr>21_BasicWhite</vt:lpstr>
      <vt:lpstr>Asia Regional Collaborations on  Disaster Mitigation &amp; Agriculture</vt:lpstr>
      <vt:lpstr>Disaster Risks Reduction Is Crucial to  Sustainability of the Humanity and Earth</vt:lpstr>
      <vt:lpstr>Introduction</vt:lpstr>
      <vt:lpstr>Building Hazard Risk Analysis Capacity by Deeper Understanding Approach</vt:lpstr>
      <vt:lpstr>Case Study by Deeper Understanding Approach Realize Best Practices for Capacity Building</vt:lpstr>
      <vt:lpstr>Case Study is a core component of Deeper Understanding Approach</vt:lpstr>
      <vt:lpstr>PowerPoint Presentation</vt:lpstr>
      <vt:lpstr>Ground movement: A Strike-Slip Fault “Tracking surface features in satellite imagery, we see up to 7 metres of displacement in opposite directions across the sharp fault surface break,” </vt:lpstr>
      <vt:lpstr>iCOMCOT Tsunami Wave Propagation Simulation portals</vt:lpstr>
      <vt:lpstr>Summary on Flood Case (4-5 Nov. 2017) in Malaysia</vt:lpstr>
      <vt:lpstr>2022 Hunga Tonga Volcano Eruption and Tsunami</vt:lpstr>
      <vt:lpstr>Effects of biomass burning transport from Indochina during EMeRGe-Asia identified by WRF-Chem </vt:lpstr>
      <vt:lpstr>SEA-HAZEMON: Active Forest Fire and Haze Monitoring Platform </vt:lpstr>
      <vt:lpstr>PowerPoint Presentation</vt:lpstr>
      <vt:lpstr>Earthquake Applications</vt:lpstr>
      <vt:lpstr>Real-time Online Earthquake Simulation System (ROS)</vt:lpstr>
      <vt:lpstr>EODC-enabled Spatiotemporal Information Infrastructure</vt:lpstr>
      <vt:lpstr>Supporting Disaster Management Workflow in collaboration with Sentinel Asia, DMCC and NSPO</vt:lpstr>
      <vt:lpstr>DATOS (The Remote Sensing and Data Science) Project of PH (ASTI)</vt:lpstr>
      <vt:lpstr>Research Data Management - Depositar</vt:lpstr>
      <vt:lpstr>Collaboration Framework</vt:lpstr>
      <vt:lpstr>ISGC 2023  Accelerating time-to-science through computing</vt:lpstr>
      <vt:lpstr>Moving Towards open Science </vt:lpstr>
      <vt:lpstr>Challenges &amp; Lessons Learned</vt:lpstr>
      <vt:lpstr>Future Works</vt:lpstr>
      <vt:lpstr>Summary</vt:lpstr>
      <vt:lpstr>Acknowledgement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Asia Regional Collaborations on  Disaster Mitigation &amp; Agriculture</dc:title>
  <cp:lastModifiedBy>Eric Yen</cp:lastModifiedBy>
  <cp:revision>1</cp:revision>
  <dcterms:modified xsi:type="dcterms:W3CDTF">2022-09-21T14:09:36Z</dcterms:modified>
</cp:coreProperties>
</file>