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y="13716000" cx="24384000"/>
  <p:notesSz cx="6858000" cy="9144000"/>
  <p:embeddedFontLst>
    <p:embeddedFont>
      <p:font typeface="Helvetica Neue"/>
      <p:regular r:id="rId60"/>
      <p:bold r:id="rId61"/>
      <p:italic r:id="rId62"/>
      <p:boldItalic r:id="rId63"/>
    </p:embeddedFont>
    <p:embeddedFont>
      <p:font typeface="DM Sans"/>
      <p:bold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HelveticaNeue-italic.fntdata"/><Relationship Id="rId61" Type="http://schemas.openxmlformats.org/officeDocument/2006/relationships/font" Target="fonts/HelveticaNeue-bold.fntdata"/><Relationship Id="rId20" Type="http://schemas.openxmlformats.org/officeDocument/2006/relationships/slide" Target="slides/slide15.xml"/><Relationship Id="rId64" Type="http://schemas.openxmlformats.org/officeDocument/2006/relationships/font" Target="fonts/DMSans-bold.fntdata"/><Relationship Id="rId63" Type="http://schemas.openxmlformats.org/officeDocument/2006/relationships/font" Target="fonts/HelveticaNeue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65" Type="http://schemas.openxmlformats.org/officeDocument/2006/relationships/font" Target="fonts/DMSans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HelveticaNeue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3995217e95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3995217e95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39a1170e71_0_6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139a1170e71_0_6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39a03f36ad_5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40" name="Google Shape;640;g139a03f36ad_5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39a1170e71_0_38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g139a1170e71_0_38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39a03f36ad_5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7" name="Google Shape;687;g139a03f36ad_5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39a1170e71_0_17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139a1170e71_0_17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39a1170e71_0_37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39a1170e71_0_37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39a1170e71_0_17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3" name="Google Shape;723;g139a1170e71_0_17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39a1170e71_0_178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2" name="Google Shape;732;g139a1170e71_0_17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139a1170e71_0_17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139a1170e71_0_17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5740528b57_0_7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2" name="Google Shape;762;g15740528b57_0_7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5740528b57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15740528b57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39a1170e71_0_24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4" name="Google Shape;774;g139a1170e71_0_24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139a1170e71_0_24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/>
          </a:p>
        </p:txBody>
      </p:sp>
      <p:sp>
        <p:nvSpPr>
          <p:cNvPr id="784" name="Google Shape;784;g139a1170e71_0_24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39a1170e71_0_29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139a1170e71_0_29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5740528b57_0_7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0" name="Google Shape;800;g15740528b57_0_7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1" name="Google Shape;801;g15740528b57_0_7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5740528b57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0" name="Google Shape;810;g15740528b57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1" name="Google Shape;811;g15740528b57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15740528b57_0_8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15740528b57_0_80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5740528b57_0_7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15740528b57_0_7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139a1170e71_0_30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7" name="Google Shape;837;g139a1170e71_0_30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39a1170e71_0_30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200">
                <a:solidFill>
                  <a:schemeClr val="dk1"/>
                </a:solidFill>
              </a:rPr>
              <a:t>Climate modelling take into consideration information from atmosphere, the cloud, the winds, temperature of oceans and salinity, land representation with vegetation, and the greenhouse gases emission.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200">
                <a:solidFill>
                  <a:schemeClr val="dk1"/>
                </a:solidFill>
              </a:rPr>
              <a:t>These models are quite keen to understand what’s happening and also predict how climate can vary and change considering different scenarios</a:t>
            </a:r>
            <a:endParaRPr sz="1200"/>
          </a:p>
        </p:txBody>
      </p:sp>
      <p:sp>
        <p:nvSpPr>
          <p:cNvPr id="847" name="Google Shape;847;g139a1170e71_0_30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139a1170e71_0_30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139a1170e71_0_30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There are phases organized by WCRP to use the results of the simulations of the different assessment reports.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 objective of the </a:t>
            </a:r>
            <a:r>
              <a:rPr b="1" lang="en" sz="1200"/>
              <a:t>Coupled Model Intercomparison Project (CMIP)</a:t>
            </a:r>
            <a:r>
              <a:rPr lang="en" sz="1200"/>
              <a:t> is to </a:t>
            </a:r>
            <a:r>
              <a:rPr lang="en" sz="1200">
                <a:solidFill>
                  <a:schemeClr val="dk1"/>
                </a:solidFill>
              </a:rPr>
              <a:t>provides insight to understand the past, the current situation and predict the future</a:t>
            </a:r>
            <a:r>
              <a:rPr lang="en" sz="1200"/>
              <a:t>. CMIP began in 1995. CIMP6 is the last phase.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CIMP6 encompases 23 different Modelling Intercomparison Projects which incorporate 20 to 50K simulated years. We reached 100M CPU/h, 1-10 PB produced / model</a:t>
            </a:r>
            <a:endParaRPr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5443f15958_0_6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5443f15958_0_6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139a1170e71_0_30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139a1170e71_0_30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 huge amount of data sets available by CIMP6 pose serious data management challenges for processing, archiving and data sharing.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 the climate change domain, to support large scale climate modelling has let to the development of the </a:t>
            </a:r>
            <a:r>
              <a:rPr b="1" lang="en" sz="1200"/>
              <a:t>Earth System Grid Federation (ESGF)</a:t>
            </a:r>
            <a:r>
              <a:rPr lang="en" sz="1200"/>
              <a:t>. ESGF is a federation infrastructure to facilitate the access and the management of large data volume for climate change research. Several providers around the world are involved.</a:t>
            </a:r>
            <a:endParaRPr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39a1170e71_0_30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139a1170e71_0_30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5766c47a9d_0_5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15766c47a9d_0_5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5766c47a9d_0_5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2" name="Google Shape;892;g15766c47a9d_0_5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200"/>
              <a:t>Motivations of providers – National/institutional mission  vs. pay for use</a:t>
            </a:r>
            <a:endParaRPr sz="1200"/>
          </a:p>
        </p:txBody>
      </p:sp>
      <p:sp>
        <p:nvSpPr>
          <p:cNvPr id="893" name="Google Shape;893;g15766c47a9d_0_5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15766c47a9d_0_6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9" name="Google Shape;929;g15766c47a9d_0_6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15766c47a9d_0_6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0" name="Google Shape;940;g15766c47a9d_0_6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15766c47a9d_0_6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15766c47a9d_0_6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15766c47a9d_0_6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9" name="Google Shape;979;g15766c47a9d_0_6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15766c47a9d_0_6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15766c47a9d_0_6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15766c47a9d_0_7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15766c47a9d_0_7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5443f15958_0_5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5443f15958_0_5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15766c47a9d_0_7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7" name="Google Shape;1047;g15766c47a9d_0_7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15766c47a9d_0_7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2" name="Google Shape;1062;g15766c47a9d_0_7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15766c47a9d_0_7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15766c47a9d_0_7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15766c47a9d_0_7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15766c47a9d_0_7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15766c47a9d_0_7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15766c47a9d_0_7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15766c47a9d_0_8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15766c47a9d_0_8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15766c47a9d_0_8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15766c47a9d_0_8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15766c47a9d_0_8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3" name="Google Shape;1143;g15766c47a9d_0_8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4" name="Google Shape;1144;g15766c47a9d_0_8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15740528b57_0_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15740528b57_0_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Largest scientific apparatus ever build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27km around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2 general purpose detectors: Huge microscopes – to explore the very small – using a long lever arm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2 specialized detectors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The process to transform raw data into useful physics datasets. This is a complicated series of steps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Requiring a distributed and well-managed IT infrastructure.</a:t>
            </a:r>
            <a:endParaRPr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15443f15958_0_7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15443f15958_0_7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39a1170e71_0_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39a1170e71_0_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15740528b57_0_7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15740528b57_0_7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15740528b57_0_7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3" name="Google Shape;1203;g15740528b57_0_7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15740528b57_0_7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200">
                <a:solidFill>
                  <a:schemeClr val="dk1"/>
                </a:solidFill>
              </a:rPr>
              <a:t>Climate modelling take into consideration information from atmosphere, the cloud, the winds, temperature of oceans and salinity, land representation with vegetation, and the greenhouse gases emission.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200">
                <a:solidFill>
                  <a:schemeClr val="dk1"/>
                </a:solidFill>
              </a:rPr>
              <a:t>These models are quite keen to understand what’s happening and also predict how climate can vary and change considering different scenarios</a:t>
            </a:r>
            <a:endParaRPr sz="1200"/>
          </a:p>
        </p:txBody>
      </p:sp>
      <p:sp>
        <p:nvSpPr>
          <p:cNvPr id="1213" name="Google Shape;1213;g15740528b57_0_7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15740528b57_0_7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15740528b57_0_7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There are phases organized by WCRP to use the results of the simulations of the different assessment reports.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 objective of the </a:t>
            </a:r>
            <a:r>
              <a:rPr b="1" lang="en" sz="1200"/>
              <a:t>Coupled Model Intercomparison Project (CMIP)</a:t>
            </a:r>
            <a:r>
              <a:rPr lang="en" sz="1200"/>
              <a:t> is to </a:t>
            </a:r>
            <a:r>
              <a:rPr lang="en" sz="1200">
                <a:solidFill>
                  <a:schemeClr val="dk1"/>
                </a:solidFill>
              </a:rPr>
              <a:t>provides insight to understand the past, the current situation and predict the future</a:t>
            </a:r>
            <a:r>
              <a:rPr lang="en" sz="1200"/>
              <a:t>. CMIP began in 1995. CIMP6 is the last phase.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CIMP6 encompases 23 different Modelling Intercomparison Projects which incorporate 20 to 50K simulated years. We reached 100M CPU/h, 1-10 PB produced / model</a:t>
            </a:r>
            <a:endParaRPr sz="12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15740528b57_0_7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15740528b57_0_7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 huge amount of data sets available by CIMP6 pose serious data management challenges for processing, archiving and data sharing.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 the climate change domain, to support large scale climate modelling has let to the development of the </a:t>
            </a:r>
            <a:r>
              <a:rPr b="1" lang="en" sz="1200"/>
              <a:t>Earth System Grid Federation (ESGF)</a:t>
            </a:r>
            <a:r>
              <a:rPr lang="en" sz="1200"/>
              <a:t>. ESGF is a federation infrastructure to facilitate the access and the management of large data volume for climate change research. Several providers around the world are involved.</a:t>
            </a:r>
            <a:endParaRPr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15740528b57_0_1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15740528b57_0_1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39a1170e71_0_37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39a1170e71_0_379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5740528b57_0_6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15740528b57_0_6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5740528b57_0_6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5740528b57_0_6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15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15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0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0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11" Type="http://schemas.openxmlformats.org/officeDocument/2006/relationships/image" Target="../media/image23.png"/><Relationship Id="rId10" Type="http://schemas.openxmlformats.org/officeDocument/2006/relationships/hyperlink" Target="https://www.youtube.com/c/EGIFederation" TargetMode="External"/><Relationship Id="rId12" Type="http://schemas.openxmlformats.org/officeDocument/2006/relationships/image" Target="../media/image2.png"/><Relationship Id="rId9" Type="http://schemas.openxmlformats.org/officeDocument/2006/relationships/image" Target="../media/image22.png"/><Relationship Id="rId5" Type="http://schemas.openxmlformats.org/officeDocument/2006/relationships/image" Target="../media/image5.png"/><Relationship Id="rId6" Type="http://schemas.openxmlformats.org/officeDocument/2006/relationships/hyperlink" Target="https://twitter.com/EGI_eInfra" TargetMode="External"/><Relationship Id="rId7" Type="http://schemas.openxmlformats.org/officeDocument/2006/relationships/image" Target="../media/image18.png"/><Relationship Id="rId8" Type="http://schemas.openxmlformats.org/officeDocument/2006/relationships/hyperlink" Target="https://www.linkedin.com/company/1024536" TargetMode="Externa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1.png"/><Relationship Id="rId4" Type="http://schemas.openxmlformats.org/officeDocument/2006/relationships/hyperlink" Target="https://twitter.com/EGI_eInfra" TargetMode="External"/><Relationship Id="rId10" Type="http://schemas.openxmlformats.org/officeDocument/2006/relationships/image" Target="../media/image2.png"/><Relationship Id="rId9" Type="http://schemas.openxmlformats.org/officeDocument/2006/relationships/image" Target="../media/image23.png"/><Relationship Id="rId5" Type="http://schemas.openxmlformats.org/officeDocument/2006/relationships/image" Target="../media/image18.png"/><Relationship Id="rId6" Type="http://schemas.openxmlformats.org/officeDocument/2006/relationships/hyperlink" Target="https://www.linkedin.com/company/1024536" TargetMode="External"/><Relationship Id="rId7" Type="http://schemas.openxmlformats.org/officeDocument/2006/relationships/image" Target="../media/image22.png"/><Relationship Id="rId8" Type="http://schemas.openxmlformats.org/officeDocument/2006/relationships/hyperlink" Target="https://www.youtube.com/c/EGIFederation" TargetMode="Externa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lank" showMasterSp="0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. Image - Divider" showMasterSp="0">
  <p:cSld name="Image - Divider">
    <p:bg>
      <p:bgPr>
        <a:solidFill>
          <a:srgbClr val="09142E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91" name="Google Shape;91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1911" y="-107950"/>
            <a:ext cx="24756533" cy="139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/>
          <p:nvPr/>
        </p:nvSpPr>
        <p:spPr>
          <a:xfrm>
            <a:off x="-191912" y="-66776"/>
            <a:ext cx="24756533" cy="13849552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img 32x.png" id="93" name="Google Shape;9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94" name="Google Shape;9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11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9" name="Google Shape;9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. Content - Text only">
  <p:cSld name="Content - Text with Bulle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01" name="Google Shape;101;p12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03" name="Google Shape;103;p1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04" name="Google Shape;104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" name="Google Shape;105;p12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6" name="Google Shape;106;p1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12"/>
          <p:cNvSpPr txBox="1"/>
          <p:nvPr>
            <p:ph idx="2" type="body"/>
          </p:nvPr>
        </p:nvSpPr>
        <p:spPr>
          <a:xfrm>
            <a:off x="1015999" y="2844812"/>
            <a:ext cx="22578900" cy="69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8" name="Google Shape;108;p12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pic>
        <p:nvPicPr>
          <p:cNvPr id="109" name="Google Shape;10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. Content - Text bullet">
  <p:cSld name="Content - Text Only (v2)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1" name="Google Shape;111;p13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1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13" name="Google Shape;113;p1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14" name="Google Shape;114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" name="Google Shape;115;p1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6" name="Google Shape;116;p1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13"/>
          <p:cNvSpPr txBox="1"/>
          <p:nvPr>
            <p:ph idx="2" type="body"/>
          </p:nvPr>
        </p:nvSpPr>
        <p:spPr>
          <a:xfrm>
            <a:off x="1016000" y="2903618"/>
            <a:ext cx="22579013" cy="8277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25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Char char="•"/>
              <a:defRPr b="1" i="0" sz="43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Char char="•"/>
              <a:defRPr b="1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70839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07E13"/>
              </a:buClr>
              <a:buSzPts val="2240"/>
              <a:buFont typeface="Courier New"/>
              <a:buChar char="o"/>
              <a:defRPr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8" name="Google Shape;118;p1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. Content - 3 Horizontal Icon">
  <p:cSld name="Content - 3 Horizontal Ic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20" name="Google Shape;120;p14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1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22" name="Google Shape;122;p1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23" name="Google Shape;123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" name="Google Shape;124;p14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5" name="Google Shape;125;p14"/>
          <p:cNvSpPr txBox="1"/>
          <p:nvPr>
            <p:ph idx="2" type="body"/>
          </p:nvPr>
        </p:nvSpPr>
        <p:spPr>
          <a:xfrm>
            <a:off x="1763211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6" name="Google Shape;126;p14"/>
          <p:cNvSpPr txBox="1"/>
          <p:nvPr>
            <p:ph idx="3" type="body"/>
          </p:nvPr>
        </p:nvSpPr>
        <p:spPr>
          <a:xfrm>
            <a:off x="1763211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7" name="Google Shape;127;p14"/>
          <p:cNvSpPr txBox="1"/>
          <p:nvPr>
            <p:ph idx="4" type="body"/>
          </p:nvPr>
        </p:nvSpPr>
        <p:spPr>
          <a:xfrm>
            <a:off x="901700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8" name="Google Shape;128;p14"/>
          <p:cNvSpPr txBox="1"/>
          <p:nvPr>
            <p:ph idx="5" type="body"/>
          </p:nvPr>
        </p:nvSpPr>
        <p:spPr>
          <a:xfrm>
            <a:off x="1678686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9" name="Google Shape;129;p14"/>
          <p:cNvSpPr/>
          <p:nvPr>
            <p:ph idx="6" type="pic"/>
          </p:nvPr>
        </p:nvSpPr>
        <p:spPr>
          <a:xfrm>
            <a:off x="1763211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14"/>
          <p:cNvSpPr/>
          <p:nvPr>
            <p:ph idx="7" type="pic"/>
          </p:nvPr>
        </p:nvSpPr>
        <p:spPr>
          <a:xfrm>
            <a:off x="901700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14"/>
          <p:cNvSpPr/>
          <p:nvPr>
            <p:ph idx="8" type="pic"/>
          </p:nvPr>
        </p:nvSpPr>
        <p:spPr>
          <a:xfrm>
            <a:off x="1678686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1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14"/>
          <p:cNvSpPr txBox="1"/>
          <p:nvPr>
            <p:ph idx="9" type="body"/>
          </p:nvPr>
        </p:nvSpPr>
        <p:spPr>
          <a:xfrm>
            <a:off x="8993350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4" name="Google Shape;134;p14"/>
          <p:cNvSpPr txBox="1"/>
          <p:nvPr>
            <p:ph idx="13" type="body"/>
          </p:nvPr>
        </p:nvSpPr>
        <p:spPr>
          <a:xfrm>
            <a:off x="16755117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5" name="Google Shape;135;p1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. Content - 3 Horizontal Icon with Box">
  <p:cSld name="Content - 3 Horizontal Icon with Box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37" name="Google Shape;137;p15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5"/>
          <p:cNvSpPr/>
          <p:nvPr/>
        </p:nvSpPr>
        <p:spPr>
          <a:xfrm>
            <a:off x="869684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8607335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0" name="Google Shape;140;p15"/>
          <p:cNvSpPr/>
          <p:nvPr/>
        </p:nvSpPr>
        <p:spPr>
          <a:xfrm>
            <a:off x="16344985" y="3294515"/>
            <a:ext cx="7335688" cy="813669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41" name="Google Shape;141;p1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42" name="Google Shape;142;p1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43" name="Google Shape;143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" name="Google Shape;144;p15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5" name="Google Shape;145;p15"/>
          <p:cNvSpPr txBox="1"/>
          <p:nvPr>
            <p:ph idx="2" type="body"/>
          </p:nvPr>
        </p:nvSpPr>
        <p:spPr>
          <a:xfrm>
            <a:off x="13625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6" name="Google Shape;146;p15"/>
          <p:cNvSpPr txBox="1"/>
          <p:nvPr>
            <p:ph idx="3" type="body"/>
          </p:nvPr>
        </p:nvSpPr>
        <p:spPr>
          <a:xfrm>
            <a:off x="9017000" y="6110694"/>
            <a:ext cx="6350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7" name="Google Shape;147;p15"/>
          <p:cNvSpPr txBox="1"/>
          <p:nvPr>
            <p:ph idx="4" type="body"/>
          </p:nvPr>
        </p:nvSpPr>
        <p:spPr>
          <a:xfrm>
            <a:off x="168378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8" name="Google Shape;148;p15"/>
          <p:cNvSpPr/>
          <p:nvPr>
            <p:ph idx="5" type="pic"/>
          </p:nvPr>
        </p:nvSpPr>
        <p:spPr>
          <a:xfrm>
            <a:off x="13625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15"/>
          <p:cNvSpPr/>
          <p:nvPr>
            <p:ph idx="6" type="pic"/>
          </p:nvPr>
        </p:nvSpPr>
        <p:spPr>
          <a:xfrm>
            <a:off x="9017000" y="3866660"/>
            <a:ext cx="2032000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15"/>
          <p:cNvSpPr/>
          <p:nvPr>
            <p:ph idx="7" type="pic"/>
          </p:nvPr>
        </p:nvSpPr>
        <p:spPr>
          <a:xfrm>
            <a:off x="168378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1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15"/>
          <p:cNvSpPr txBox="1"/>
          <p:nvPr>
            <p:ph idx="8" type="body"/>
          </p:nvPr>
        </p:nvSpPr>
        <p:spPr>
          <a:xfrm>
            <a:off x="1362528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3" name="Google Shape;153;p15"/>
          <p:cNvSpPr txBox="1"/>
          <p:nvPr>
            <p:ph idx="9" type="body"/>
          </p:nvPr>
        </p:nvSpPr>
        <p:spPr>
          <a:xfrm>
            <a:off x="9017000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4" name="Google Shape;154;p15"/>
          <p:cNvSpPr txBox="1"/>
          <p:nvPr>
            <p:ph idx="13" type="body"/>
          </p:nvPr>
        </p:nvSpPr>
        <p:spPr>
          <a:xfrm>
            <a:off x="16837827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5" name="Google Shape;155;p15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. Content - 3 Vertical Icon with Big title">
  <p:cSld name="Content - 3 Vertical Icon with Big title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57" name="Google Shape;157;p16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59" name="Google Shape;159;p1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60" name="Google Shape;160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" name="Google Shape;161;p16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2" name="Google Shape;162;p16"/>
          <p:cNvSpPr txBox="1"/>
          <p:nvPr>
            <p:ph idx="2" type="body"/>
          </p:nvPr>
        </p:nvSpPr>
        <p:spPr>
          <a:xfrm>
            <a:off x="13238491" y="9755637"/>
            <a:ext cx="9398001" cy="515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3" name="Google Shape;163;p16"/>
          <p:cNvSpPr txBox="1"/>
          <p:nvPr>
            <p:ph idx="3" type="body"/>
          </p:nvPr>
        </p:nvSpPr>
        <p:spPr>
          <a:xfrm>
            <a:off x="13238491" y="10552221"/>
            <a:ext cx="9398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4" name="Google Shape;164;p16"/>
          <p:cNvSpPr txBox="1"/>
          <p:nvPr>
            <p:ph idx="4" type="body"/>
          </p:nvPr>
        </p:nvSpPr>
        <p:spPr>
          <a:xfrm>
            <a:off x="999052" y="6026169"/>
            <a:ext cx="8175791" cy="2215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7200"/>
              <a:buFont typeface="DM Sans"/>
              <a:buNone/>
              <a:defRPr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5" name="Google Shape;165;p16"/>
          <p:cNvSpPr txBox="1"/>
          <p:nvPr>
            <p:ph idx="5" type="body"/>
          </p:nvPr>
        </p:nvSpPr>
        <p:spPr>
          <a:xfrm>
            <a:off x="999051" y="8663253"/>
            <a:ext cx="817579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6" name="Google Shape;166;p16"/>
          <p:cNvSpPr/>
          <p:nvPr>
            <p:ph idx="6" type="pic"/>
          </p:nvPr>
        </p:nvSpPr>
        <p:spPr>
          <a:xfrm>
            <a:off x="10427608" y="3586441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16"/>
          <p:cNvSpPr/>
          <p:nvPr>
            <p:ph idx="7" type="pic"/>
          </p:nvPr>
        </p:nvSpPr>
        <p:spPr>
          <a:xfrm>
            <a:off x="10427608" y="6472695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16"/>
          <p:cNvSpPr/>
          <p:nvPr>
            <p:ph idx="8" type="pic"/>
          </p:nvPr>
        </p:nvSpPr>
        <p:spPr>
          <a:xfrm>
            <a:off x="10427608" y="9358949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16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16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71" name="Google Shape;171;p16"/>
          <p:cNvSpPr txBox="1"/>
          <p:nvPr>
            <p:ph idx="9" type="body"/>
          </p:nvPr>
        </p:nvSpPr>
        <p:spPr>
          <a:xfrm>
            <a:off x="13238491" y="3969054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2" name="Google Shape;172;p16"/>
          <p:cNvSpPr txBox="1"/>
          <p:nvPr>
            <p:ph idx="13" type="body"/>
          </p:nvPr>
        </p:nvSpPr>
        <p:spPr>
          <a:xfrm>
            <a:off x="13238491" y="4765640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3" name="Google Shape;173;p16"/>
          <p:cNvSpPr txBox="1"/>
          <p:nvPr>
            <p:ph idx="14" type="body"/>
          </p:nvPr>
        </p:nvSpPr>
        <p:spPr>
          <a:xfrm>
            <a:off x="13238491" y="6813601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4" name="Google Shape;174;p16"/>
          <p:cNvSpPr txBox="1"/>
          <p:nvPr>
            <p:ph idx="15" type="body"/>
          </p:nvPr>
        </p:nvSpPr>
        <p:spPr>
          <a:xfrm>
            <a:off x="13238491" y="7610185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. Content - 4 Icon">
  <p:cSld name="Content - 4 Icon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76" name="Google Shape;176;p17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1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78" name="Google Shape;178;p1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79" name="Google Shape;179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0" name="Google Shape;180;p17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1" name="Google Shape;181;p17"/>
          <p:cNvSpPr txBox="1"/>
          <p:nvPr>
            <p:ph idx="2" type="body"/>
          </p:nvPr>
        </p:nvSpPr>
        <p:spPr>
          <a:xfrm>
            <a:off x="1094735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2" name="Google Shape;182;p17"/>
          <p:cNvSpPr txBox="1"/>
          <p:nvPr>
            <p:ph idx="3" type="body"/>
          </p:nvPr>
        </p:nvSpPr>
        <p:spPr>
          <a:xfrm>
            <a:off x="1094738" y="6070641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3" name="Google Shape;183;p17"/>
          <p:cNvSpPr txBox="1"/>
          <p:nvPr>
            <p:ph idx="4" type="body"/>
          </p:nvPr>
        </p:nvSpPr>
        <p:spPr>
          <a:xfrm>
            <a:off x="9969729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4" name="Google Shape;184;p17"/>
          <p:cNvSpPr txBox="1"/>
          <p:nvPr>
            <p:ph idx="5" type="body"/>
          </p:nvPr>
        </p:nvSpPr>
        <p:spPr>
          <a:xfrm>
            <a:off x="9969730" y="6070643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5" name="Google Shape;185;p17"/>
          <p:cNvSpPr txBox="1"/>
          <p:nvPr>
            <p:ph idx="6" type="body"/>
          </p:nvPr>
        </p:nvSpPr>
        <p:spPr>
          <a:xfrm>
            <a:off x="1094736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6" name="Google Shape;186;p17"/>
          <p:cNvSpPr txBox="1"/>
          <p:nvPr>
            <p:ph idx="7" type="body"/>
          </p:nvPr>
        </p:nvSpPr>
        <p:spPr>
          <a:xfrm>
            <a:off x="1094738" y="11388065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None/>
              <a:defRPr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7" name="Google Shape;187;p17"/>
          <p:cNvSpPr txBox="1"/>
          <p:nvPr>
            <p:ph idx="8" type="body"/>
          </p:nvPr>
        </p:nvSpPr>
        <p:spPr>
          <a:xfrm>
            <a:off x="9969730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8" name="Google Shape;188;p17"/>
          <p:cNvSpPr txBox="1"/>
          <p:nvPr>
            <p:ph idx="9" type="body"/>
          </p:nvPr>
        </p:nvSpPr>
        <p:spPr>
          <a:xfrm>
            <a:off x="9969730" y="11388065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9" name="Google Shape;189;p17"/>
          <p:cNvSpPr/>
          <p:nvPr>
            <p:ph idx="13" type="pic"/>
          </p:nvPr>
        </p:nvSpPr>
        <p:spPr>
          <a:xfrm>
            <a:off x="1110331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17"/>
          <p:cNvSpPr/>
          <p:nvPr>
            <p:ph idx="14" type="pic"/>
          </p:nvPr>
        </p:nvSpPr>
        <p:spPr>
          <a:xfrm>
            <a:off x="9969730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17"/>
          <p:cNvSpPr/>
          <p:nvPr>
            <p:ph idx="15" type="pic"/>
          </p:nvPr>
        </p:nvSpPr>
        <p:spPr>
          <a:xfrm>
            <a:off x="1110331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17"/>
          <p:cNvSpPr/>
          <p:nvPr>
            <p:ph idx="16" type="pic"/>
          </p:nvPr>
        </p:nvSpPr>
        <p:spPr>
          <a:xfrm>
            <a:off x="9969730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1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" name="Google Shape;194;p17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. Content - 3 Vertical with Lines">
  <p:cSld name="Content - 3 Vertical with Lines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96" name="Google Shape;196;p18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1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98" name="Google Shape;198;p1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99" name="Google Shape;199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0" name="Google Shape;200;p1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1" name="Google Shape;201;p18"/>
          <p:cNvSpPr txBox="1"/>
          <p:nvPr>
            <p:ph idx="2" type="body"/>
          </p:nvPr>
        </p:nvSpPr>
        <p:spPr>
          <a:xfrm>
            <a:off x="2025367" y="6109742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2" name="Google Shape;202;p18"/>
          <p:cNvSpPr txBox="1"/>
          <p:nvPr>
            <p:ph idx="3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3" name="Google Shape;203;p18"/>
          <p:cNvSpPr txBox="1"/>
          <p:nvPr/>
        </p:nvSpPr>
        <p:spPr>
          <a:xfrm>
            <a:off x="1015862" y="6048305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204" name="Google Shape;204;p18"/>
          <p:cNvSpPr txBox="1"/>
          <p:nvPr>
            <p:ph idx="4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5" name="Google Shape;205;p18"/>
          <p:cNvSpPr txBox="1"/>
          <p:nvPr>
            <p:ph idx="5" type="body"/>
          </p:nvPr>
        </p:nvSpPr>
        <p:spPr>
          <a:xfrm>
            <a:off x="2025367" y="10283444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6" name="Google Shape;206;p18"/>
          <p:cNvSpPr txBox="1"/>
          <p:nvPr/>
        </p:nvSpPr>
        <p:spPr>
          <a:xfrm>
            <a:off x="1015862" y="927131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207" name="Google Shape;207;p18"/>
          <p:cNvSpPr txBox="1"/>
          <p:nvPr>
            <p:ph idx="6" type="body"/>
          </p:nvPr>
        </p:nvSpPr>
        <p:spPr>
          <a:xfrm>
            <a:off x="2025368" y="3065324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8" name="Google Shape;208;p18"/>
          <p:cNvSpPr txBox="1"/>
          <p:nvPr/>
        </p:nvSpPr>
        <p:spPr>
          <a:xfrm>
            <a:off x="1015862" y="3003888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cxnSp>
        <p:nvCxnSpPr>
          <p:cNvPr id="209" name="Google Shape;209;p18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10" name="Google Shape;210;p18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11" name="Google Shape;211;p1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18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3" name="Google Shape;213;p18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. Content - 3 Vertical with Bullet">
  <p:cSld name="Content - 3 Vertical with Bulle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15" name="Google Shape;215;p19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1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17" name="Google Shape;217;p1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18" name="Google Shape;218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9" name="Google Shape;219;p1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0" name="Google Shape;220;p19"/>
          <p:cNvSpPr txBox="1"/>
          <p:nvPr>
            <p:ph idx="2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1" name="Google Shape;221;p19"/>
          <p:cNvSpPr txBox="1"/>
          <p:nvPr>
            <p:ph idx="3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222" name="Google Shape;222;p19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23" name="Google Shape;223;p19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24" name="Google Shape;224;p19"/>
          <p:cNvSpPr/>
          <p:nvPr/>
        </p:nvSpPr>
        <p:spPr>
          <a:xfrm>
            <a:off x="1083888" y="3331529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5" name="Google Shape;225;p19"/>
          <p:cNvSpPr/>
          <p:nvPr/>
        </p:nvSpPr>
        <p:spPr>
          <a:xfrm>
            <a:off x="1083888" y="6395571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6" name="Google Shape;226;p19"/>
          <p:cNvSpPr/>
          <p:nvPr/>
        </p:nvSpPr>
        <p:spPr>
          <a:xfrm>
            <a:off x="1083888" y="9603992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7" name="Google Shape;227;p1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" name="Google Shape;228;p19"/>
          <p:cNvSpPr txBox="1"/>
          <p:nvPr>
            <p:ph idx="4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9" name="Google Shape;229;p19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30" name="Google Shape;230;p19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1" name="Google Shape;231;p19"/>
          <p:cNvSpPr txBox="1"/>
          <p:nvPr>
            <p:ph idx="6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2" name="Google Shape;232;p19"/>
          <p:cNvSpPr txBox="1"/>
          <p:nvPr>
            <p:ph idx="7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. Content - 3 Horizontal with Number Bullet">
  <p:cSld name="Content - 3 Horizontal with Number Bullet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34" name="Google Shape;234;p20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2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36" name="Google Shape;236;p2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37" name="Google Shape;237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8" name="Google Shape;238;p20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sp>
        <p:nvSpPr>
          <p:cNvPr id="239" name="Google Shape;239;p2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0" name="Google Shape;240;p20"/>
          <p:cNvSpPr txBox="1"/>
          <p:nvPr>
            <p:ph idx="2" type="body"/>
          </p:nvPr>
        </p:nvSpPr>
        <p:spPr>
          <a:xfrm>
            <a:off x="1831774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1" name="Google Shape;241;p20"/>
          <p:cNvSpPr txBox="1"/>
          <p:nvPr>
            <p:ph idx="3" type="body"/>
          </p:nvPr>
        </p:nvSpPr>
        <p:spPr>
          <a:xfrm>
            <a:off x="1831773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2" name="Google Shape;242;p20"/>
          <p:cNvSpPr txBox="1"/>
          <p:nvPr>
            <p:ph idx="4" type="body"/>
          </p:nvPr>
        </p:nvSpPr>
        <p:spPr>
          <a:xfrm>
            <a:off x="9055918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3" name="Google Shape;243;p20"/>
          <p:cNvSpPr txBox="1"/>
          <p:nvPr>
            <p:ph idx="5" type="body"/>
          </p:nvPr>
        </p:nvSpPr>
        <p:spPr>
          <a:xfrm>
            <a:off x="9055918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4" name="Google Shape;244;p20"/>
          <p:cNvSpPr txBox="1"/>
          <p:nvPr>
            <p:ph idx="6" type="body"/>
          </p:nvPr>
        </p:nvSpPr>
        <p:spPr>
          <a:xfrm>
            <a:off x="16786860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5" name="Google Shape;245;p20"/>
          <p:cNvSpPr txBox="1"/>
          <p:nvPr>
            <p:ph idx="7" type="body"/>
          </p:nvPr>
        </p:nvSpPr>
        <p:spPr>
          <a:xfrm>
            <a:off x="16811059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6" name="Google Shape;246;p20"/>
          <p:cNvSpPr txBox="1"/>
          <p:nvPr/>
        </p:nvSpPr>
        <p:spPr>
          <a:xfrm>
            <a:off x="1015862" y="4371177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sp>
        <p:nvSpPr>
          <p:cNvPr id="247" name="Google Shape;247;p20"/>
          <p:cNvSpPr txBox="1"/>
          <p:nvPr/>
        </p:nvSpPr>
        <p:spPr>
          <a:xfrm>
            <a:off x="8079200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248" name="Google Shape;248;p20"/>
          <p:cNvSpPr txBox="1"/>
          <p:nvPr/>
        </p:nvSpPr>
        <p:spPr>
          <a:xfrm>
            <a:off x="15767772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249" name="Google Shape;249;p20"/>
          <p:cNvSpPr txBox="1"/>
          <p:nvPr>
            <p:ph idx="8" type="body"/>
          </p:nvPr>
        </p:nvSpPr>
        <p:spPr>
          <a:xfrm>
            <a:off x="1831775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0" name="Google Shape;250;p20"/>
          <p:cNvSpPr txBox="1"/>
          <p:nvPr>
            <p:ph idx="9" type="body"/>
          </p:nvPr>
        </p:nvSpPr>
        <p:spPr>
          <a:xfrm>
            <a:off x="9054627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1" name="Google Shape;251;p20"/>
          <p:cNvSpPr txBox="1"/>
          <p:nvPr>
            <p:ph idx="13" type="body"/>
          </p:nvPr>
        </p:nvSpPr>
        <p:spPr>
          <a:xfrm>
            <a:off x="16811060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2" name="Google Shape;252;p2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3" name="Google Shape;253;p2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. Blank - Title without Background">
  <p:cSld name="Blank - Title without Background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. Content - 3 Numbers">
  <p:cSld name="Content - 3 Numbers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55" name="Google Shape;255;p21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2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57" name="Google Shape;257;p2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58" name="Google Shape;258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p21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0" name="Google Shape;260;p21"/>
          <p:cNvSpPr txBox="1"/>
          <p:nvPr>
            <p:ph idx="2" type="body"/>
          </p:nvPr>
        </p:nvSpPr>
        <p:spPr>
          <a:xfrm>
            <a:off x="1715859" y="5347556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1" name="Google Shape;261;p21"/>
          <p:cNvSpPr txBox="1"/>
          <p:nvPr>
            <p:ph idx="3" type="body"/>
          </p:nvPr>
        </p:nvSpPr>
        <p:spPr>
          <a:xfrm>
            <a:off x="1715859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2" name="Google Shape;262;p21"/>
          <p:cNvSpPr txBox="1"/>
          <p:nvPr>
            <p:ph idx="4" type="body"/>
          </p:nvPr>
        </p:nvSpPr>
        <p:spPr>
          <a:xfrm>
            <a:off x="901700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3" name="Google Shape;263;p21"/>
          <p:cNvSpPr txBox="1"/>
          <p:nvPr>
            <p:ph idx="5" type="body"/>
          </p:nvPr>
        </p:nvSpPr>
        <p:spPr>
          <a:xfrm>
            <a:off x="901700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4" name="Google Shape;264;p21"/>
          <p:cNvSpPr txBox="1"/>
          <p:nvPr>
            <p:ph idx="6" type="body"/>
          </p:nvPr>
        </p:nvSpPr>
        <p:spPr>
          <a:xfrm>
            <a:off x="1631814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5" name="Google Shape;265;p21"/>
          <p:cNvSpPr txBox="1"/>
          <p:nvPr>
            <p:ph idx="7" type="body"/>
          </p:nvPr>
        </p:nvSpPr>
        <p:spPr>
          <a:xfrm>
            <a:off x="1631814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6" name="Google Shape;266;p2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" name="Google Shape;267;p2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. Content - 4 Numbers">
  <p:cSld name="Content - 4 Numbers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69" name="Google Shape;269;p22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2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71" name="Google Shape;271;p2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72" name="Google Shape;272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3" name="Google Shape;273;p22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4" name="Google Shape;274;p22"/>
          <p:cNvSpPr txBox="1"/>
          <p:nvPr>
            <p:ph idx="2" type="body"/>
          </p:nvPr>
        </p:nvSpPr>
        <p:spPr>
          <a:xfrm>
            <a:off x="49749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5" name="Google Shape;275;p22"/>
          <p:cNvSpPr txBox="1"/>
          <p:nvPr>
            <p:ph idx="3" type="body"/>
          </p:nvPr>
        </p:nvSpPr>
        <p:spPr>
          <a:xfrm>
            <a:off x="49749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6" name="Google Shape;276;p22"/>
          <p:cNvSpPr txBox="1"/>
          <p:nvPr>
            <p:ph idx="4" type="body"/>
          </p:nvPr>
        </p:nvSpPr>
        <p:spPr>
          <a:xfrm>
            <a:off x="656133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7" name="Google Shape;277;p22"/>
          <p:cNvSpPr txBox="1"/>
          <p:nvPr>
            <p:ph idx="5" type="body"/>
          </p:nvPr>
        </p:nvSpPr>
        <p:spPr>
          <a:xfrm>
            <a:off x="656133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8" name="Google Shape;278;p22"/>
          <p:cNvSpPr txBox="1"/>
          <p:nvPr>
            <p:ph idx="6" type="body"/>
          </p:nvPr>
        </p:nvSpPr>
        <p:spPr>
          <a:xfrm>
            <a:off x="1261566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9" name="Google Shape;279;p22"/>
          <p:cNvSpPr txBox="1"/>
          <p:nvPr>
            <p:ph idx="7" type="body"/>
          </p:nvPr>
        </p:nvSpPr>
        <p:spPr>
          <a:xfrm>
            <a:off x="1867950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0" name="Google Shape;280;p22"/>
          <p:cNvSpPr txBox="1"/>
          <p:nvPr>
            <p:ph idx="8" type="body"/>
          </p:nvPr>
        </p:nvSpPr>
        <p:spPr>
          <a:xfrm>
            <a:off x="1867950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1" name="Google Shape;281;p22"/>
          <p:cNvSpPr txBox="1"/>
          <p:nvPr>
            <p:ph idx="9" type="body"/>
          </p:nvPr>
        </p:nvSpPr>
        <p:spPr>
          <a:xfrm>
            <a:off x="1261566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2" name="Google Shape;282;p2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3" name="Google Shape;283;p22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. Content - 6 Numbers">
  <p:cSld name="Content - 6 Numbers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85" name="Google Shape;285;p23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2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87" name="Google Shape;287;p2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88" name="Google Shape;288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9" name="Google Shape;289;p2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0" name="Google Shape;290;p23"/>
          <p:cNvSpPr txBox="1"/>
          <p:nvPr>
            <p:ph idx="2" type="body"/>
          </p:nvPr>
        </p:nvSpPr>
        <p:spPr>
          <a:xfrm>
            <a:off x="1990793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1" name="Google Shape;291;p23"/>
          <p:cNvSpPr txBox="1"/>
          <p:nvPr>
            <p:ph idx="3" type="body"/>
          </p:nvPr>
        </p:nvSpPr>
        <p:spPr>
          <a:xfrm>
            <a:off x="1990793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2" name="Google Shape;292;p23"/>
          <p:cNvSpPr txBox="1"/>
          <p:nvPr>
            <p:ph idx="4" type="body"/>
          </p:nvPr>
        </p:nvSpPr>
        <p:spPr>
          <a:xfrm>
            <a:off x="9588499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3" name="Google Shape;293;p23"/>
          <p:cNvSpPr txBox="1"/>
          <p:nvPr>
            <p:ph idx="5" type="body"/>
          </p:nvPr>
        </p:nvSpPr>
        <p:spPr>
          <a:xfrm>
            <a:off x="9588497" y="5147878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4" name="Google Shape;294;p23"/>
          <p:cNvSpPr txBox="1"/>
          <p:nvPr>
            <p:ph idx="6" type="body"/>
          </p:nvPr>
        </p:nvSpPr>
        <p:spPr>
          <a:xfrm>
            <a:off x="17186205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5" name="Google Shape;295;p23"/>
          <p:cNvSpPr txBox="1"/>
          <p:nvPr>
            <p:ph idx="7" type="body"/>
          </p:nvPr>
        </p:nvSpPr>
        <p:spPr>
          <a:xfrm>
            <a:off x="17186205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6" name="Google Shape;296;p23"/>
          <p:cNvSpPr txBox="1"/>
          <p:nvPr>
            <p:ph idx="8" type="body"/>
          </p:nvPr>
        </p:nvSpPr>
        <p:spPr>
          <a:xfrm>
            <a:off x="1990793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7" name="Google Shape;297;p23"/>
          <p:cNvSpPr txBox="1"/>
          <p:nvPr>
            <p:ph idx="9" type="body"/>
          </p:nvPr>
        </p:nvSpPr>
        <p:spPr>
          <a:xfrm>
            <a:off x="1990793" y="9723072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8" name="Google Shape;298;p23"/>
          <p:cNvSpPr txBox="1"/>
          <p:nvPr>
            <p:ph idx="13" type="body"/>
          </p:nvPr>
        </p:nvSpPr>
        <p:spPr>
          <a:xfrm>
            <a:off x="9588499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9" name="Google Shape;299;p23"/>
          <p:cNvSpPr txBox="1"/>
          <p:nvPr>
            <p:ph idx="14" type="body"/>
          </p:nvPr>
        </p:nvSpPr>
        <p:spPr>
          <a:xfrm>
            <a:off x="9588497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0" name="Google Shape;300;p23"/>
          <p:cNvSpPr txBox="1"/>
          <p:nvPr>
            <p:ph idx="15" type="body"/>
          </p:nvPr>
        </p:nvSpPr>
        <p:spPr>
          <a:xfrm>
            <a:off x="17186203" y="7910837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1" name="Google Shape;301;p23"/>
          <p:cNvSpPr txBox="1"/>
          <p:nvPr>
            <p:ph idx="16" type="body"/>
          </p:nvPr>
        </p:nvSpPr>
        <p:spPr>
          <a:xfrm>
            <a:off x="17186203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2" name="Google Shape;302;p2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3" name="Google Shape;303;p2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. Light - Contact" showMasterSp="0">
  <p:cSld name="Light - Contact">
    <p:bg>
      <p:bgPr>
        <a:solidFill>
          <a:srgbClr val="FFFFFF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4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6" name="Google Shape;306;p24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7" name="Google Shape;307;p24"/>
          <p:cNvSpPr txBox="1"/>
          <p:nvPr>
            <p:ph idx="2" type="body"/>
          </p:nvPr>
        </p:nvSpPr>
        <p:spPr>
          <a:xfrm>
            <a:off x="1185056" y="5747995"/>
            <a:ext cx="13433369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8" name="Google Shape;308;p24"/>
          <p:cNvSpPr txBox="1"/>
          <p:nvPr>
            <p:ph idx="3" type="body"/>
          </p:nvPr>
        </p:nvSpPr>
        <p:spPr>
          <a:xfrm>
            <a:off x="1185056" y="9264484"/>
            <a:ext cx="1343336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9" name="Google Shape;309;p24"/>
          <p:cNvSpPr txBox="1"/>
          <p:nvPr>
            <p:ph idx="4" type="body"/>
          </p:nvPr>
        </p:nvSpPr>
        <p:spPr>
          <a:xfrm>
            <a:off x="1185055" y="4376604"/>
            <a:ext cx="13433369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0" name="Google Shape;310;p24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24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12" name="Google Shape;31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4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2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5" name="Google Shape;315;p24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16" name="Google Shape;31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. Dark - Contact" showMasterSp="0">
  <p:cSld name="Dark - Contact">
    <p:bg>
      <p:bgPr>
        <a:solidFill>
          <a:srgbClr val="09142E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5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9" name="Google Shape;319;p25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0" name="Google Shape;320;p25"/>
          <p:cNvSpPr txBox="1"/>
          <p:nvPr>
            <p:ph idx="2" type="body"/>
          </p:nvPr>
        </p:nvSpPr>
        <p:spPr>
          <a:xfrm>
            <a:off x="1078896" y="5747995"/>
            <a:ext cx="13781891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DM Sans"/>
              <a:buNone/>
              <a:defRPr i="0" sz="12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1" name="Google Shape;321;p25"/>
          <p:cNvSpPr txBox="1"/>
          <p:nvPr>
            <p:ph idx="3" type="body"/>
          </p:nvPr>
        </p:nvSpPr>
        <p:spPr>
          <a:xfrm>
            <a:off x="1078897" y="9264487"/>
            <a:ext cx="1378189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2" name="Google Shape;322;p25"/>
          <p:cNvSpPr txBox="1"/>
          <p:nvPr>
            <p:ph idx="4" type="body"/>
          </p:nvPr>
        </p:nvSpPr>
        <p:spPr>
          <a:xfrm>
            <a:off x="1078896" y="4376604"/>
            <a:ext cx="13781891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3" name="Google Shape;323;p25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24" name="Google Shape;324;p25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25" name="Google Shape;32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5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27" name="Google Shape;327;p2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8" name="Google Shape;328;p25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29" name="Google Shape;32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. Image - 2 Content Left">
  <p:cSld name="Image - 2 Content Left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2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32" name="Google Shape;332;p2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33" name="Google Shape;333;p2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26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5" name="Google Shape;335;p26"/>
          <p:cNvSpPr txBox="1"/>
          <p:nvPr>
            <p:ph idx="2" type="body"/>
          </p:nvPr>
        </p:nvSpPr>
        <p:spPr>
          <a:xfrm>
            <a:off x="2086903" y="363720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6" name="Google Shape;336;p26"/>
          <p:cNvSpPr txBox="1"/>
          <p:nvPr>
            <p:ph idx="3" type="body"/>
          </p:nvPr>
        </p:nvSpPr>
        <p:spPr>
          <a:xfrm>
            <a:off x="2086903" y="5246215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7" name="Google Shape;337;p26"/>
          <p:cNvSpPr txBox="1"/>
          <p:nvPr>
            <p:ph idx="4" type="body"/>
          </p:nvPr>
        </p:nvSpPr>
        <p:spPr>
          <a:xfrm>
            <a:off x="2086903" y="840857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8" name="Google Shape;338;p26"/>
          <p:cNvSpPr txBox="1"/>
          <p:nvPr>
            <p:ph idx="5" type="body"/>
          </p:nvPr>
        </p:nvSpPr>
        <p:spPr>
          <a:xfrm>
            <a:off x="2086903" y="10017586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339" name="Google Shape;339;p26"/>
          <p:cNvCxnSpPr/>
          <p:nvPr/>
        </p:nvCxnSpPr>
        <p:spPr>
          <a:xfrm>
            <a:off x="1925729" y="7256795"/>
            <a:ext cx="7865707" cy="1"/>
          </a:xfrm>
          <a:prstGeom prst="straightConnector1">
            <a:avLst/>
          </a:prstGeom>
          <a:noFill/>
          <a:ln cap="rnd" cmpd="sng" w="88900">
            <a:solidFill>
              <a:srgbClr val="EF8200"/>
            </a:solidFill>
            <a:prstDash val="dashDot"/>
            <a:round/>
            <a:headEnd len="sm" w="sm" type="none"/>
            <a:tailEnd len="sm" w="sm" type="none"/>
          </a:ln>
        </p:spPr>
      </p:cxnSp>
      <p:pic>
        <p:nvPicPr>
          <p:cNvPr descr="Image" id="340" name="Google Shape;34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41" name="Google Shape;34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6"/>
          <p:cNvSpPr/>
          <p:nvPr>
            <p:ph idx="6" type="pic"/>
          </p:nvPr>
        </p:nvSpPr>
        <p:spPr>
          <a:xfrm>
            <a:off x="15135246" y="-975654"/>
            <a:ext cx="11121134" cy="13333083"/>
          </a:xfrm>
          <a:prstGeom prst="roundRect">
            <a:avLst>
              <a:gd fmla="val 5757" name="adj"/>
            </a:avLst>
          </a:prstGeom>
          <a:noFill/>
          <a:ln>
            <a:noFill/>
          </a:ln>
        </p:spPr>
      </p:sp>
      <p:pic>
        <p:nvPicPr>
          <p:cNvPr descr="Image" id="343" name="Google Shape;34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6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5" name="Google Shape;345;p26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. Image - 3 Points with Images &amp; Box">
  <p:cSld name="Image - 3 Points with Images &amp; Box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7"/>
          <p:cNvSpPr/>
          <p:nvPr/>
        </p:nvSpPr>
        <p:spPr>
          <a:xfrm>
            <a:off x="869684" y="2587215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8" name="Google Shape;348;p27"/>
          <p:cNvSpPr/>
          <p:nvPr/>
        </p:nvSpPr>
        <p:spPr>
          <a:xfrm>
            <a:off x="860733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9" name="Google Shape;349;p27"/>
          <p:cNvSpPr/>
          <p:nvPr/>
        </p:nvSpPr>
        <p:spPr>
          <a:xfrm>
            <a:off x="1634498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0" name="Google Shape;350;p27"/>
          <p:cNvSpPr txBox="1"/>
          <p:nvPr>
            <p:ph idx="1" type="body"/>
          </p:nvPr>
        </p:nvSpPr>
        <p:spPr>
          <a:xfrm>
            <a:off x="1363387" y="7403909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1" name="Google Shape;351;p27"/>
          <p:cNvSpPr txBox="1"/>
          <p:nvPr>
            <p:ph idx="2" type="body"/>
          </p:nvPr>
        </p:nvSpPr>
        <p:spPr>
          <a:xfrm>
            <a:off x="136338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2" name="Google Shape;352;p27"/>
          <p:cNvSpPr txBox="1"/>
          <p:nvPr>
            <p:ph idx="3" type="body"/>
          </p:nvPr>
        </p:nvSpPr>
        <p:spPr>
          <a:xfrm>
            <a:off x="9095877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3" name="Google Shape;353;p27"/>
          <p:cNvSpPr txBox="1"/>
          <p:nvPr>
            <p:ph idx="4" type="body"/>
          </p:nvPr>
        </p:nvSpPr>
        <p:spPr>
          <a:xfrm>
            <a:off x="909587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4" name="Google Shape;354;p27"/>
          <p:cNvSpPr txBox="1"/>
          <p:nvPr>
            <p:ph idx="5" type="body"/>
          </p:nvPr>
        </p:nvSpPr>
        <p:spPr>
          <a:xfrm>
            <a:off x="16831806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5" name="Google Shape;355;p27"/>
          <p:cNvSpPr txBox="1"/>
          <p:nvPr>
            <p:ph idx="6" type="body"/>
          </p:nvPr>
        </p:nvSpPr>
        <p:spPr>
          <a:xfrm>
            <a:off x="16831806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356" name="Google Shape;356;p2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57" name="Google Shape;357;p2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58" name="Google Shape;358;p2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9" name="Google Shape;359;p27"/>
          <p:cNvSpPr txBox="1"/>
          <p:nvPr>
            <p:ph idx="7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0" name="Google Shape;360;p27"/>
          <p:cNvSpPr/>
          <p:nvPr>
            <p:ph idx="8" type="pic"/>
          </p:nvPr>
        </p:nvSpPr>
        <p:spPr>
          <a:xfrm>
            <a:off x="136338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61" name="Google Shape;361;p27"/>
          <p:cNvSpPr/>
          <p:nvPr>
            <p:ph idx="9" type="pic"/>
          </p:nvPr>
        </p:nvSpPr>
        <p:spPr>
          <a:xfrm>
            <a:off x="909587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62" name="Google Shape;362;p27"/>
          <p:cNvSpPr/>
          <p:nvPr>
            <p:ph idx="13" type="pic"/>
          </p:nvPr>
        </p:nvSpPr>
        <p:spPr>
          <a:xfrm>
            <a:off x="16831806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63" name="Google Shape;363;p27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4" name="Google Shape;364;p27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. Image - Big Title">
  <p:cSld name="Image - Big Title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2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67" name="Google Shape;367;p2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68" name="Google Shape;368;p2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9" name="Google Shape;369;p2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0" name="Google Shape;370;p28"/>
          <p:cNvSpPr/>
          <p:nvPr>
            <p:ph idx="2" type="pic"/>
          </p:nvPr>
        </p:nvSpPr>
        <p:spPr>
          <a:xfrm>
            <a:off x="15135246" y="-975655"/>
            <a:ext cx="11121134" cy="13333084"/>
          </a:xfrm>
          <a:prstGeom prst="roundRect">
            <a:avLst>
              <a:gd fmla="val 5598" name="adj"/>
            </a:avLst>
          </a:prstGeom>
          <a:noFill/>
          <a:ln>
            <a:noFill/>
          </a:ln>
        </p:spPr>
      </p:sp>
      <p:pic>
        <p:nvPicPr>
          <p:cNvPr descr="Image" id="371" name="Google Shape;37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8"/>
          <p:cNvSpPr txBox="1"/>
          <p:nvPr>
            <p:ph idx="3" type="body"/>
          </p:nvPr>
        </p:nvSpPr>
        <p:spPr>
          <a:xfrm>
            <a:off x="1406240" y="7682375"/>
            <a:ext cx="10160001" cy="17953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5500"/>
              <a:buFont typeface="Arial"/>
              <a:buNone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3" name="Google Shape;373;p28"/>
          <p:cNvSpPr txBox="1"/>
          <p:nvPr>
            <p:ph idx="4" type="body"/>
          </p:nvPr>
        </p:nvSpPr>
        <p:spPr>
          <a:xfrm>
            <a:off x="1406240" y="5117113"/>
            <a:ext cx="10160001" cy="1410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4" name="Google Shape;374;p2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5" name="Google Shape;375;p2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. Image - 2 Points and Images">
  <p:cSld name="Image - 2 Points and Images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78" name="Google Shape;378;p2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79" name="Google Shape;379;p2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0" name="Google Shape;380;p2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1" name="Google Shape;381;p29"/>
          <p:cNvSpPr/>
          <p:nvPr>
            <p:ph idx="2" type="pic"/>
          </p:nvPr>
        </p:nvSpPr>
        <p:spPr>
          <a:xfrm>
            <a:off x="11430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82" name="Google Shape;382;p29"/>
          <p:cNvSpPr/>
          <p:nvPr>
            <p:ph idx="3" type="pic"/>
          </p:nvPr>
        </p:nvSpPr>
        <p:spPr>
          <a:xfrm>
            <a:off x="11430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83" name="Google Shape;383;p29"/>
          <p:cNvSpPr txBox="1"/>
          <p:nvPr>
            <p:ph idx="4" type="body"/>
          </p:nvPr>
        </p:nvSpPr>
        <p:spPr>
          <a:xfrm>
            <a:off x="7896090" y="3213205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4" name="Google Shape;384;p29"/>
          <p:cNvSpPr txBox="1"/>
          <p:nvPr>
            <p:ph idx="5" type="body"/>
          </p:nvPr>
        </p:nvSpPr>
        <p:spPr>
          <a:xfrm>
            <a:off x="7896090" y="4191000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5" name="Google Shape;385;p29"/>
          <p:cNvSpPr txBox="1"/>
          <p:nvPr>
            <p:ph idx="6" type="body"/>
          </p:nvPr>
        </p:nvSpPr>
        <p:spPr>
          <a:xfrm>
            <a:off x="7896090" y="8259990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6" name="Google Shape;386;p29"/>
          <p:cNvSpPr txBox="1"/>
          <p:nvPr>
            <p:ph idx="7" type="body"/>
          </p:nvPr>
        </p:nvSpPr>
        <p:spPr>
          <a:xfrm>
            <a:off x="7896090" y="9237785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7" name="Google Shape;387;p2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8" name="Google Shape;388;p29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. Image - 2 Points and Images (Right)">
  <p:cSld name="Image - 2 Points and Images (Right)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3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91" name="Google Shape;391;p3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92" name="Google Shape;392;p3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3" name="Google Shape;393;p3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4" name="Google Shape;394;p30"/>
          <p:cNvSpPr/>
          <p:nvPr>
            <p:ph idx="2" type="pic"/>
          </p:nvPr>
        </p:nvSpPr>
        <p:spPr>
          <a:xfrm>
            <a:off x="173736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95" name="Google Shape;395;p30"/>
          <p:cNvSpPr/>
          <p:nvPr>
            <p:ph idx="3" type="pic"/>
          </p:nvPr>
        </p:nvSpPr>
        <p:spPr>
          <a:xfrm>
            <a:off x="173736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96" name="Google Shape;396;p30"/>
          <p:cNvSpPr txBox="1"/>
          <p:nvPr>
            <p:ph idx="4" type="body"/>
          </p:nvPr>
        </p:nvSpPr>
        <p:spPr>
          <a:xfrm>
            <a:off x="1143096" y="3213205"/>
            <a:ext cx="1450721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7" name="Google Shape;397;p30"/>
          <p:cNvSpPr txBox="1"/>
          <p:nvPr>
            <p:ph idx="5" type="body"/>
          </p:nvPr>
        </p:nvSpPr>
        <p:spPr>
          <a:xfrm>
            <a:off x="1143097" y="4938653"/>
            <a:ext cx="1450721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8" name="Google Shape;398;p30"/>
          <p:cNvSpPr txBox="1"/>
          <p:nvPr>
            <p:ph idx="6" type="body"/>
          </p:nvPr>
        </p:nvSpPr>
        <p:spPr>
          <a:xfrm>
            <a:off x="1143096" y="8259990"/>
            <a:ext cx="1450720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9" name="Google Shape;399;p30"/>
          <p:cNvSpPr txBox="1"/>
          <p:nvPr>
            <p:ph idx="7" type="body"/>
          </p:nvPr>
        </p:nvSpPr>
        <p:spPr>
          <a:xfrm>
            <a:off x="1143097" y="9985438"/>
            <a:ext cx="14507208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0" name="Google Shape;400;p3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1" name="Google Shape;401;p3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. Image - 3 Points with Images">
  <p:cSld name="Image - 3 Points with Image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" type="body"/>
          </p:nvPr>
        </p:nvSpPr>
        <p:spPr>
          <a:xfrm>
            <a:off x="136338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2" type="body"/>
          </p:nvPr>
        </p:nvSpPr>
        <p:spPr>
          <a:xfrm>
            <a:off x="136338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3" type="body"/>
          </p:nvPr>
        </p:nvSpPr>
        <p:spPr>
          <a:xfrm>
            <a:off x="909587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4" type="body"/>
          </p:nvPr>
        </p:nvSpPr>
        <p:spPr>
          <a:xfrm>
            <a:off x="909587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5" type="body"/>
          </p:nvPr>
        </p:nvSpPr>
        <p:spPr>
          <a:xfrm>
            <a:off x="16831806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6" type="body"/>
          </p:nvPr>
        </p:nvSpPr>
        <p:spPr>
          <a:xfrm>
            <a:off x="16831806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" name="Google Shape;25;p4"/>
          <p:cNvSpPr/>
          <p:nvPr>
            <p:ph idx="7" type="pic"/>
          </p:nvPr>
        </p:nvSpPr>
        <p:spPr>
          <a:xfrm>
            <a:off x="136338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6" name="Google Shape;26;p4"/>
          <p:cNvSpPr txBox="1"/>
          <p:nvPr>
            <p:ph idx="8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" name="Google Shape;27;p4"/>
          <p:cNvSpPr/>
          <p:nvPr>
            <p:ph idx="9" type="pic"/>
          </p:nvPr>
        </p:nvSpPr>
        <p:spPr>
          <a:xfrm>
            <a:off x="909587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8" name="Google Shape;28;p4"/>
          <p:cNvSpPr/>
          <p:nvPr>
            <p:ph idx="13" type="pic"/>
          </p:nvPr>
        </p:nvSpPr>
        <p:spPr>
          <a:xfrm>
            <a:off x="16831806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. Dark - Quote" showMasterSp="0">
  <p:cSld name="Dark - Quote">
    <p:bg>
      <p:bgPr>
        <a:solidFill>
          <a:srgbClr val="09142E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1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4" name="Google Shape;404;p31"/>
          <p:cNvSpPr txBox="1"/>
          <p:nvPr>
            <p:ph idx="2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5" name="Google Shape;405;p31"/>
          <p:cNvSpPr/>
          <p:nvPr>
            <p:ph idx="3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06" name="Google Shape;406;p31"/>
          <p:cNvSpPr/>
          <p:nvPr/>
        </p:nvSpPr>
        <p:spPr>
          <a:xfrm>
            <a:off x="2586281" y="8918881"/>
            <a:ext cx="1778003" cy="1778003"/>
          </a:xfrm>
          <a:prstGeom prst="ellipse">
            <a:avLst/>
          </a:prstGeom>
          <a:solidFill>
            <a:srgbClr val="005FAA">
              <a:alpha val="49411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7" name="Google Shape;407;p31"/>
          <p:cNvSpPr txBox="1"/>
          <p:nvPr/>
        </p:nvSpPr>
        <p:spPr>
          <a:xfrm>
            <a:off x="13477400" y="8383174"/>
            <a:ext cx="6829016" cy="4371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pic>
        <p:nvPicPr>
          <p:cNvPr descr="Image" id="408" name="Google Shape;40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3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10" name="Google Shape;410;p3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11" name="Google Shape;411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2" name="Google Shape;412;p31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3" name="Google Shape;413;p3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4" name="Google Shape;414;p31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. Light - Quote" showMasterSp="0">
  <p:cSld name="Light - Quote">
    <p:bg>
      <p:bgPr>
        <a:solidFill>
          <a:srgbClr val="FFFFFF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16" name="Google Shape;416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2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8" name="Google Shape;418;p32"/>
          <p:cNvSpPr/>
          <p:nvPr>
            <p:ph idx="2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19" name="Google Shape;419;p32"/>
          <p:cNvSpPr/>
          <p:nvPr/>
        </p:nvSpPr>
        <p:spPr>
          <a:xfrm>
            <a:off x="2586281" y="8922124"/>
            <a:ext cx="1778003" cy="1778003"/>
          </a:xfrm>
          <a:prstGeom prst="ellipse">
            <a:avLst/>
          </a:prstGeom>
          <a:solidFill>
            <a:srgbClr val="005FAA">
              <a:alpha val="49411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20" name="Google Shape;420;p3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21" name="Google Shape;421;p3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22" name="Google Shape;422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3" name="Google Shape;423;p32"/>
          <p:cNvSpPr txBox="1"/>
          <p:nvPr>
            <p:ph idx="3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4" name="Google Shape;424;p32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5" name="Google Shape;425;p32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. Light - Quote No Image" showMasterSp="0">
  <p:cSld name="Light - Quote No Image">
    <p:bg>
      <p:bgPr>
        <a:solidFill>
          <a:srgbClr val="FFFFFF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27" name="Google Shape;427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3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9" name="Google Shape;429;p33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30" name="Google Shape;430;p3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31" name="Google Shape;431;p3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32" name="Google Shape;432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3" name="Google Shape;433;p33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4" name="Google Shape;434;p33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5" name="Google Shape;435;p33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. Blue - Quote No Image" showMasterSp="0">
  <p:cSld name="Blue - Quote No Image">
    <p:bg>
      <p:bgPr>
        <a:solidFill>
          <a:srgbClr val="005FAA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37" name="Google Shape;437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4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9" name="Google Shape;439;p34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40" name="Google Shape;440;p3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41" name="Google Shape;441;p3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42" name="Google Shape;442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3" name="Google Shape;443;p34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DM Sans"/>
              <a:buNone/>
              <a:defRPr i="0" sz="80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4" name="Google Shape;444;p34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5" name="Google Shape;445;p34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. Logo Only" showMasterSp="0">
  <p:cSld name="Logo Only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3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48" name="Google Shape;448;p3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49" name="Google Shape;449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0" name="Google Shape;450;p35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. Light - Closing" showMasterSp="0">
  <p:cSld name="Light - Closing">
    <p:bg>
      <p:bgPr>
        <a:solidFill>
          <a:srgbClr val="FFFFFF"/>
        </a:soli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52" name="Google Shape;452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974408" y="5242843"/>
            <a:ext cx="17939063" cy="8523463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6"/>
          <p:cNvSpPr txBox="1"/>
          <p:nvPr>
            <p:ph idx="1" type="body"/>
          </p:nvPr>
        </p:nvSpPr>
        <p:spPr>
          <a:xfrm>
            <a:off x="13019212" y="2334101"/>
            <a:ext cx="8958299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4" name="Google Shape;454;p36"/>
          <p:cNvSpPr txBox="1"/>
          <p:nvPr>
            <p:ph idx="2" type="body"/>
          </p:nvPr>
        </p:nvSpPr>
        <p:spPr>
          <a:xfrm>
            <a:off x="13019213" y="5761760"/>
            <a:ext cx="8972038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5" name="Google Shape;455;p36"/>
          <p:cNvSpPr txBox="1"/>
          <p:nvPr>
            <p:ph idx="3" type="body"/>
          </p:nvPr>
        </p:nvSpPr>
        <p:spPr>
          <a:xfrm>
            <a:off x="13019212" y="8750802"/>
            <a:ext cx="8972037" cy="9632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56" name="Google Shape;45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19213" y="10402830"/>
            <a:ext cx="728239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6"/>
          <p:cNvSpPr txBox="1"/>
          <p:nvPr/>
        </p:nvSpPr>
        <p:spPr>
          <a:xfrm>
            <a:off x="14251179" y="10252484"/>
            <a:ext cx="6895618" cy="787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/>
          </a:p>
        </p:txBody>
      </p:sp>
      <p:sp>
        <p:nvSpPr>
          <p:cNvPr id="458" name="Google Shape;458;p36"/>
          <p:cNvSpPr txBox="1"/>
          <p:nvPr/>
        </p:nvSpPr>
        <p:spPr>
          <a:xfrm>
            <a:off x="13019213" y="6714498"/>
            <a:ext cx="287935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endParaRPr/>
          </a:p>
        </p:txBody>
      </p:sp>
      <p:sp>
        <p:nvSpPr>
          <p:cNvPr id="459" name="Google Shape;459;p36"/>
          <p:cNvSpPr txBox="1"/>
          <p:nvPr/>
        </p:nvSpPr>
        <p:spPr>
          <a:xfrm>
            <a:off x="13019213" y="7641598"/>
            <a:ext cx="417373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/>
          </a:p>
        </p:txBody>
      </p:sp>
      <p:sp>
        <p:nvSpPr>
          <p:cNvPr id="460" name="Google Shape;460;p36"/>
          <p:cNvSpPr txBox="1"/>
          <p:nvPr>
            <p:ph idx="4" type="body"/>
          </p:nvPr>
        </p:nvSpPr>
        <p:spPr>
          <a:xfrm>
            <a:off x="13682636" y="67471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1" name="Google Shape;461;p36"/>
          <p:cNvSpPr txBox="1"/>
          <p:nvPr>
            <p:ph idx="5" type="body"/>
          </p:nvPr>
        </p:nvSpPr>
        <p:spPr>
          <a:xfrm>
            <a:off x="13682636" y="76742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2" name="Google Shape;462;p36"/>
          <p:cNvSpPr/>
          <p:nvPr/>
        </p:nvSpPr>
        <p:spPr>
          <a:xfrm>
            <a:off x="1336227" y="-2443695"/>
            <a:ext cx="6300900" cy="79041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63" name="Google Shape;4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1637" y="1115272"/>
            <a:ext cx="4067122" cy="3106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. Dark - Closing" showMasterSp="0">
  <p:cSld name="Dark - Closing">
    <p:bg>
      <p:bgPr>
        <a:solidFill>
          <a:srgbClr val="09142E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7"/>
          <p:cNvSpPr txBox="1"/>
          <p:nvPr>
            <p:ph idx="1" type="body"/>
          </p:nvPr>
        </p:nvSpPr>
        <p:spPr>
          <a:xfrm>
            <a:off x="2438050" y="4854090"/>
            <a:ext cx="937829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6" name="Google Shape;466;p37"/>
          <p:cNvSpPr txBox="1"/>
          <p:nvPr>
            <p:ph idx="2" type="body"/>
          </p:nvPr>
        </p:nvSpPr>
        <p:spPr>
          <a:xfrm>
            <a:off x="2438050" y="6909472"/>
            <a:ext cx="9378290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7" name="Google Shape;467;p37"/>
          <p:cNvSpPr txBox="1"/>
          <p:nvPr>
            <p:ph idx="3" type="body"/>
          </p:nvPr>
        </p:nvSpPr>
        <p:spPr>
          <a:xfrm>
            <a:off x="2438050" y="10646726"/>
            <a:ext cx="6012491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  <a:defRPr i="0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68" name="Google Shape;468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38050" y="8180185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69" name="Google Shape;46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050" y="9127962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70" name="Google Shape;47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7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/>
          </a:p>
        </p:txBody>
      </p:sp>
      <p:pic>
        <p:nvPicPr>
          <p:cNvPr descr="img 32x.png" id="472" name="Google Shape;472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4519096" y="-5088052"/>
            <a:ext cx="8811388" cy="18493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73" name="Google Shape;473;p3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74" name="Google Shape;474;p37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75" name="Google Shape;475;p37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6" name="Google Shape;476;p37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7" name="Google Shape;477;p37"/>
          <p:cNvSpPr txBox="1"/>
          <p:nvPr>
            <p:ph idx="4" type="body"/>
          </p:nvPr>
        </p:nvSpPr>
        <p:spPr>
          <a:xfrm>
            <a:off x="3523239" y="8010452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8" name="Google Shape;478;p37"/>
          <p:cNvSpPr txBox="1"/>
          <p:nvPr>
            <p:ph idx="5" type="body"/>
          </p:nvPr>
        </p:nvSpPr>
        <p:spPr>
          <a:xfrm>
            <a:off x="3523239" y="8958494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9" name="Google Shape;479;p37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80" name="Google Shape;480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. Dark - Closing (Simple)" showMasterSp="0">
  <p:cSld name="Dark - Closing (Simple)">
    <p:bg>
      <p:bgPr>
        <a:solidFill>
          <a:srgbClr val="09142E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8"/>
          <p:cNvSpPr txBox="1"/>
          <p:nvPr>
            <p:ph idx="1" type="body"/>
          </p:nvPr>
        </p:nvSpPr>
        <p:spPr>
          <a:xfrm>
            <a:off x="2438050" y="5092234"/>
            <a:ext cx="12319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3" name="Google Shape;483;p38"/>
          <p:cNvSpPr txBox="1"/>
          <p:nvPr>
            <p:ph idx="2" type="body"/>
          </p:nvPr>
        </p:nvSpPr>
        <p:spPr>
          <a:xfrm>
            <a:off x="2438049" y="6667500"/>
            <a:ext cx="1231702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84" name="Google Shape;48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5" name="Google Shape;48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8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/>
          </a:p>
        </p:txBody>
      </p:sp>
      <p:pic>
        <p:nvPicPr>
          <p:cNvPr descr="Image" id="487" name="Google Shape;487;p3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8" name="Google Shape;488;p38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9" name="Google Shape;489;p38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0" name="Google Shape;490;p38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1" name="Google Shape;491;p38"/>
          <p:cNvSpPr txBox="1"/>
          <p:nvPr/>
        </p:nvSpPr>
        <p:spPr>
          <a:xfrm>
            <a:off x="2438049" y="10646726"/>
            <a:ext cx="6012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i="0" lang="en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</a:t>
            </a:r>
            <a:endParaRPr/>
          </a:p>
        </p:txBody>
      </p:sp>
      <p:sp>
        <p:nvSpPr>
          <p:cNvPr id="492" name="Google Shape;492;p38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3" name="Google Shape;493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. Light - Divider (Title)" showMasterSp="0">
  <p:cSld name="Light - Divider (Title)">
    <p:bg>
      <p:bgPr>
        <a:solidFill>
          <a:srgbClr val="FFFFFF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9"/>
          <p:cNvSpPr txBox="1"/>
          <p:nvPr>
            <p:ph idx="1" type="body"/>
          </p:nvPr>
        </p:nvSpPr>
        <p:spPr>
          <a:xfrm>
            <a:off x="1198153" y="5934669"/>
            <a:ext cx="13402702" cy="18466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96" name="Google Shape;496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8" name="Google Shape;498;p39"/>
          <p:cNvSpPr/>
          <p:nvPr/>
        </p:nvSpPr>
        <p:spPr>
          <a:xfrm>
            <a:off x="1031425" y="-1646575"/>
            <a:ext cx="3512100" cy="44055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9" name="Google Shape;49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541" y="337063"/>
            <a:ext cx="2266868" cy="173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. (extra) Content - 3 Horizontal with Two Bullets">
  <p:cSld name="Content - 3 Horizontal with Two Bullets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01" name="Google Shape;501;p40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2" name="Google Shape;502;p4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503" name="Google Shape;503;p4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504" name="Google Shape;504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5" name="Google Shape;505;p40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sp>
        <p:nvSpPr>
          <p:cNvPr id="506" name="Google Shape;506;p4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7" name="Google Shape;507;p40"/>
          <p:cNvSpPr txBox="1"/>
          <p:nvPr>
            <p:ph idx="2" type="body"/>
          </p:nvPr>
        </p:nvSpPr>
        <p:spPr>
          <a:xfrm>
            <a:off x="1831774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8" name="Google Shape;508;p40"/>
          <p:cNvSpPr txBox="1"/>
          <p:nvPr>
            <p:ph idx="3" type="body"/>
          </p:nvPr>
        </p:nvSpPr>
        <p:spPr>
          <a:xfrm>
            <a:off x="1831773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9" name="Google Shape;509;p40"/>
          <p:cNvSpPr txBox="1"/>
          <p:nvPr>
            <p:ph idx="4" type="body"/>
          </p:nvPr>
        </p:nvSpPr>
        <p:spPr>
          <a:xfrm>
            <a:off x="9055918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0" name="Google Shape;510;p40"/>
          <p:cNvSpPr txBox="1"/>
          <p:nvPr>
            <p:ph idx="5" type="body"/>
          </p:nvPr>
        </p:nvSpPr>
        <p:spPr>
          <a:xfrm>
            <a:off x="9055918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1" name="Google Shape;511;p40"/>
          <p:cNvSpPr txBox="1"/>
          <p:nvPr>
            <p:ph idx="6" type="body"/>
          </p:nvPr>
        </p:nvSpPr>
        <p:spPr>
          <a:xfrm>
            <a:off x="16786860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2" name="Google Shape;512;p40"/>
          <p:cNvSpPr txBox="1"/>
          <p:nvPr>
            <p:ph idx="7" type="body"/>
          </p:nvPr>
        </p:nvSpPr>
        <p:spPr>
          <a:xfrm>
            <a:off x="16811059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3" name="Google Shape;513;p40"/>
          <p:cNvSpPr txBox="1"/>
          <p:nvPr/>
        </p:nvSpPr>
        <p:spPr>
          <a:xfrm>
            <a:off x="1015862" y="304565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sp>
        <p:nvSpPr>
          <p:cNvPr id="514" name="Google Shape;514;p40"/>
          <p:cNvSpPr txBox="1"/>
          <p:nvPr/>
        </p:nvSpPr>
        <p:spPr>
          <a:xfrm>
            <a:off x="8079200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515" name="Google Shape;515;p40"/>
          <p:cNvSpPr txBox="1"/>
          <p:nvPr/>
        </p:nvSpPr>
        <p:spPr>
          <a:xfrm>
            <a:off x="15767772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516" name="Google Shape;516;p40"/>
          <p:cNvSpPr txBox="1"/>
          <p:nvPr>
            <p:ph idx="8" type="body"/>
          </p:nvPr>
        </p:nvSpPr>
        <p:spPr>
          <a:xfrm>
            <a:off x="1831775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7" name="Google Shape;517;p40"/>
          <p:cNvSpPr txBox="1"/>
          <p:nvPr>
            <p:ph idx="9" type="body"/>
          </p:nvPr>
        </p:nvSpPr>
        <p:spPr>
          <a:xfrm>
            <a:off x="9054627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8" name="Google Shape;518;p40"/>
          <p:cNvSpPr txBox="1"/>
          <p:nvPr>
            <p:ph idx="13" type="body"/>
          </p:nvPr>
        </p:nvSpPr>
        <p:spPr>
          <a:xfrm>
            <a:off x="16811060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9" name="Google Shape;519;p4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20" name="Google Shape;520;p40"/>
          <p:cNvCxnSpPr/>
          <p:nvPr/>
        </p:nvCxnSpPr>
        <p:spPr>
          <a:xfrm>
            <a:off x="1128823" y="9257413"/>
            <a:ext cx="22126354" cy="0"/>
          </a:xfrm>
          <a:prstGeom prst="straightConnector1">
            <a:avLst/>
          </a:prstGeom>
          <a:noFill/>
          <a:ln cap="flat" cmpd="sng" w="38100">
            <a:solidFill>
              <a:srgbClr val="0061B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1" name="Google Shape;521;p40"/>
          <p:cNvSpPr txBox="1"/>
          <p:nvPr>
            <p:ph idx="14" type="body"/>
          </p:nvPr>
        </p:nvSpPr>
        <p:spPr>
          <a:xfrm>
            <a:off x="2324417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2" name="Google Shape;522;p40"/>
          <p:cNvSpPr txBox="1"/>
          <p:nvPr>
            <p:ph idx="15" type="body"/>
          </p:nvPr>
        </p:nvSpPr>
        <p:spPr>
          <a:xfrm>
            <a:off x="9547269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3" name="Google Shape;523;p40"/>
          <p:cNvSpPr txBox="1"/>
          <p:nvPr>
            <p:ph idx="16" type="body"/>
          </p:nvPr>
        </p:nvSpPr>
        <p:spPr>
          <a:xfrm>
            <a:off x="17303702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4" name="Google Shape;524;p4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. Dark - Title" showMasterSp="0">
  <p:cSld name="Dark - Title">
    <p:bg>
      <p:bgPr>
        <a:solidFill>
          <a:srgbClr val="09142E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1079500" y="5707173"/>
            <a:ext cx="23063494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38" name="Google Shape;3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" name="Google Shape;41;p5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. (extra) Image - Big Title (Right)" showMasterSp="0">
  <p:cSld name="Image - Big Title (Right)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1"/>
          <p:cNvSpPr/>
          <p:nvPr>
            <p:ph idx="2" type="pic"/>
          </p:nvPr>
        </p:nvSpPr>
        <p:spPr>
          <a:xfrm>
            <a:off x="-1512277" y="955533"/>
            <a:ext cx="13404678" cy="11679778"/>
          </a:xfrm>
          <a:prstGeom prst="roundRect">
            <a:avLst>
              <a:gd fmla="val 6128" name="adj"/>
            </a:avLst>
          </a:prstGeom>
          <a:noFill/>
          <a:ln>
            <a:noFill/>
          </a:ln>
        </p:spPr>
      </p:sp>
      <p:sp>
        <p:nvSpPr>
          <p:cNvPr id="527" name="Google Shape;527;p41"/>
          <p:cNvSpPr txBox="1"/>
          <p:nvPr>
            <p:ph idx="1" type="body"/>
          </p:nvPr>
        </p:nvSpPr>
        <p:spPr>
          <a:xfrm>
            <a:off x="13035190" y="6443141"/>
            <a:ext cx="10156110" cy="13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8" name="Google Shape;528;p41"/>
          <p:cNvSpPr txBox="1"/>
          <p:nvPr>
            <p:ph idx="3" type="body"/>
          </p:nvPr>
        </p:nvSpPr>
        <p:spPr>
          <a:xfrm>
            <a:off x="13035190" y="7894938"/>
            <a:ext cx="1016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529" name="Google Shape;529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374232" y="2136913"/>
            <a:ext cx="22092041" cy="10496687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2"/>
          <p:cNvSpPr txBox="1"/>
          <p:nvPr>
            <p:ph idx="1" type="subTitle"/>
          </p:nvPr>
        </p:nvSpPr>
        <p:spPr>
          <a:xfrm>
            <a:off x="879784" y="6642157"/>
            <a:ext cx="12116700" cy="12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b="0" i="1" sz="7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3" name="Google Shape;533;p42"/>
          <p:cNvSpPr txBox="1"/>
          <p:nvPr>
            <p:ph type="title"/>
          </p:nvPr>
        </p:nvSpPr>
        <p:spPr>
          <a:xfrm>
            <a:off x="879784" y="5196571"/>
            <a:ext cx="12840900" cy="13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  <a:defRPr b="1" i="0" sz="8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4" name="Google Shape;534;p42"/>
          <p:cNvSpPr txBox="1"/>
          <p:nvPr>
            <p:ph idx="2" type="body"/>
          </p:nvPr>
        </p:nvSpPr>
        <p:spPr>
          <a:xfrm>
            <a:off x="945691" y="9696544"/>
            <a:ext cx="51639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1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5" name="Google Shape;535;p42"/>
          <p:cNvSpPr txBox="1"/>
          <p:nvPr>
            <p:ph idx="3" type="body"/>
          </p:nvPr>
        </p:nvSpPr>
        <p:spPr>
          <a:xfrm>
            <a:off x="945691" y="8942814"/>
            <a:ext cx="51639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Arial"/>
              <a:buNone/>
              <a:defRPr b="1" i="0" sz="5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82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Text"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3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Char char="•"/>
              <a:defRPr b="0" i="0" sz="5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oto Sans Symbols"/>
              <a:buChar char="▪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ourier New"/>
              <a:buChar char="o"/>
              <a:defRPr b="0" i="0" sz="4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⮚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8" name="Google Shape;538;p43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  <a:defRPr b="1" i="0" sz="67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9" name="Google Shape;539;p43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Arial"/>
              <a:buNone/>
              <a:defRPr b="0" i="1" sz="53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4"/>
          <p:cNvSpPr txBox="1"/>
          <p:nvPr>
            <p:ph idx="10" type="dt"/>
          </p:nvPr>
        </p:nvSpPr>
        <p:spPr>
          <a:xfrm>
            <a:off x="7918227" y="12724760"/>
            <a:ext cx="56895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725" spcFirstLastPara="1" rIns="243725" wrap="square" tIns="121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2" name="Google Shape;542;p44"/>
          <p:cNvSpPr txBox="1"/>
          <p:nvPr>
            <p:ph idx="11" type="ftr"/>
          </p:nvPr>
        </p:nvSpPr>
        <p:spPr>
          <a:xfrm>
            <a:off x="13820682" y="12712704"/>
            <a:ext cx="77217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725" spcFirstLastPara="1" rIns="243725" wrap="square" tIns="121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3" name="Google Shape;543;p44"/>
          <p:cNvSpPr txBox="1"/>
          <p:nvPr>
            <p:ph idx="12" type="sldNum"/>
          </p:nvPr>
        </p:nvSpPr>
        <p:spPr>
          <a:xfrm>
            <a:off x="21827673" y="12712704"/>
            <a:ext cx="13368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3725" spcFirstLastPara="1" rIns="243725" wrap="square" tIns="121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1">
  <p:cSld name="Text_1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5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Char char="•"/>
              <a:defRPr b="0" i="0" sz="5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oto Sans Symbols"/>
              <a:buChar char="▪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ourier New"/>
              <a:buChar char="o"/>
              <a:defRPr b="0" i="0" sz="4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⮚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6" name="Google Shape;546;p45"/>
          <p:cNvSpPr txBox="1"/>
          <p:nvPr>
            <p:ph type="title"/>
          </p:nvPr>
        </p:nvSpPr>
        <p:spPr>
          <a:xfrm>
            <a:off x="6877536" y="451053"/>
            <a:ext cx="169383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  <a:defRPr b="1" i="0" sz="67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7" name="Google Shape;547;p45"/>
          <p:cNvSpPr txBox="1"/>
          <p:nvPr>
            <p:ph idx="2" type="subTitle"/>
          </p:nvPr>
        </p:nvSpPr>
        <p:spPr>
          <a:xfrm>
            <a:off x="6877536" y="1675621"/>
            <a:ext cx="169383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Arial"/>
              <a:buNone/>
              <a:defRPr b="0" i="1" sz="53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">
  <p:cSld name="1_Text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6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5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Noto Sans Symbols"/>
              <a:buChar char="▪"/>
              <a:defRPr b="0" i="0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Courier New"/>
              <a:buChar char="o"/>
              <a:defRPr b="0" i="0" sz="4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37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⮚"/>
              <a:defRPr b="0" i="0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0" name="Google Shape;550;p46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1" i="0" sz="67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1" name="Google Shape;551;p46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  <a:defRPr b="0" i="1" sz="53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">
  <p:cSld name="end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7"/>
          <p:cNvSpPr txBox="1"/>
          <p:nvPr/>
        </p:nvSpPr>
        <p:spPr>
          <a:xfrm>
            <a:off x="1928267" y="12156821"/>
            <a:ext cx="5796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2400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The work of the EGI Foundation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1900"/>
              <a:buFont typeface="Arial"/>
              <a:buNone/>
            </a:pPr>
            <a:r>
              <a:rPr b="0" i="1" lang="en" sz="19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is partly funded by the European Commission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1900"/>
              <a:buFont typeface="Arial"/>
              <a:buNone/>
            </a:pPr>
            <a:r>
              <a:rPr b="0" i="1" lang="en" sz="19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rPr>
              <a:t>under H2020 Framework Programme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1363" y="12156821"/>
            <a:ext cx="1256841" cy="824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8"/>
          <p:cNvSpPr txBox="1"/>
          <p:nvPr>
            <p:ph type="title"/>
          </p:nvPr>
        </p:nvSpPr>
        <p:spPr>
          <a:xfrm>
            <a:off x="6877539" y="451053"/>
            <a:ext cx="12610400" cy="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  <a:defRPr b="1" i="0" sz="67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7" name="Google Shape;557;p48"/>
          <p:cNvSpPr txBox="1"/>
          <p:nvPr>
            <p:ph idx="1" type="subTitle"/>
          </p:nvPr>
        </p:nvSpPr>
        <p:spPr>
          <a:xfrm>
            <a:off x="6877536" y="1675621"/>
            <a:ext cx="12610400" cy="9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Arial"/>
              <a:buNone/>
              <a:defRPr b="0" i="1" sz="53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. Light - Title" showMasterSp="0">
  <p:cSld name="Light - Title">
    <p:bg>
      <p:bgPr>
        <a:solidFill>
          <a:srgbClr val="FFFFFF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6@4x.png"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2" type="body"/>
          </p:nvPr>
        </p:nvSpPr>
        <p:spPr>
          <a:xfrm>
            <a:off x="1079500" y="5824288"/>
            <a:ext cx="23063494" cy="1314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  <a:defRPr i="0" sz="9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6" type="body"/>
          </p:nvPr>
        </p:nvSpPr>
        <p:spPr>
          <a:xfrm>
            <a:off x="15133502" y="1164861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" name="Google Shape;51;p6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" name="Google Shape;52;p6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" name="Google Shape;53;p6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4" name="Google Shape;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. Image - Title" showMasterSp="0">
  <p:cSld name="Image - Title">
    <p:bg>
      <p:bgPr>
        <a:solidFill>
          <a:srgbClr val="09142E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56" name="Google Shape;5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" y="-98118"/>
            <a:ext cx="24711380" cy="1390015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/>
          <p:nvPr/>
        </p:nvSpPr>
        <p:spPr>
          <a:xfrm>
            <a:off x="-76202" y="-98119"/>
            <a:ext cx="24711300" cy="14124900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" name="Google Shape;58;p7"/>
          <p:cNvSpPr txBox="1"/>
          <p:nvPr>
            <p:ph idx="1" type="body"/>
          </p:nvPr>
        </p:nvSpPr>
        <p:spPr>
          <a:xfrm>
            <a:off x="1079499" y="7525869"/>
            <a:ext cx="23063495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" name="Google Shape;59;p7"/>
          <p:cNvSpPr txBox="1"/>
          <p:nvPr>
            <p:ph idx="2" type="body"/>
          </p:nvPr>
        </p:nvSpPr>
        <p:spPr>
          <a:xfrm>
            <a:off x="1079499" y="5707173"/>
            <a:ext cx="23063495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0" name="Google Shape;60;p7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2" name="Google Shape;62;p7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3" name="Google Shape;63;p7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4" name="Google Shape;64;p7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5" name="Google Shape;65;p7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66" name="Google Shape;6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7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8" name="Google Shape;6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. Blank - Title with Background">
  <p:cSld name="Blank - Title with Background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0" name="Google Shape;70;p8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" name="Google Shape;72;p8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. Dark - Divider" showMasterSp="0">
  <p:cSld name="Dark - Divider">
    <p:bg>
      <p:bgPr>
        <a:solidFill>
          <a:srgbClr val="09142E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75" name="Google Shape;7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7" name="Google Shape;77;p9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Frame 132x.png" id="78" name="Google Shape;7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9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9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1" name="Google Shape;8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. Light - Divider" showMasterSp="0">
  <p:cSld name="Light - Divider">
    <p:bg>
      <p:bgPr>
        <a:solidFill>
          <a:srgbClr val="FFFF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83" name="Google Shape;8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84" name="Google Shape;8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 txBox="1"/>
          <p:nvPr>
            <p:ph idx="1" type="body"/>
          </p:nvPr>
        </p:nvSpPr>
        <p:spPr>
          <a:xfrm>
            <a:off x="1209182" y="9219545"/>
            <a:ext cx="11318424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6" name="Google Shape;86;p10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7" name="Google Shape;87;p10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0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9" name="Google Shape;8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48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46.xml"/><Relationship Id="rId49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13398" y="-641338"/>
            <a:ext cx="1926056" cy="2416204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1"/>
          <p:cNvSpPr txBox="1"/>
          <p:nvPr/>
        </p:nvSpPr>
        <p:spPr>
          <a:xfrm>
            <a:off x="487718" y="13036990"/>
            <a:ext cx="9652867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200"/>
              <a:buFont typeface="DM Sans"/>
              <a:buNone/>
            </a:pPr>
            <a:r>
              <a:rPr lang="en" sz="22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20 September</a:t>
            </a:r>
            <a:r>
              <a:rPr b="0" i="0" lang="en" sz="22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 2022 </a:t>
            </a:r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20960202" y="13036989"/>
            <a:ext cx="22878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200"/>
              <a:buFont typeface="DM Sans"/>
              <a:buNone/>
            </a:pPr>
            <a:r>
              <a:rPr b="0" i="0" lang="en" sz="22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C"/>
              </a:buClr>
              <a:buSzPts val="1200"/>
              <a:buFont typeface="DM Sans"/>
              <a:buNone/>
              <a:defRPr b="1" i="0" sz="1200" u="none" cap="none" strike="noStrike">
                <a:solidFill>
                  <a:srgbClr val="88888C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5" Type="http://schemas.openxmlformats.org/officeDocument/2006/relationships/image" Target="../media/image43.png"/><Relationship Id="rId6" Type="http://schemas.openxmlformats.org/officeDocument/2006/relationships/image" Target="../media/image38.jpg"/><Relationship Id="rId7" Type="http://schemas.openxmlformats.org/officeDocument/2006/relationships/image" Target="../media/image37.png"/><Relationship Id="rId8" Type="http://schemas.openxmlformats.org/officeDocument/2006/relationships/image" Target="../media/image39.png"/><Relationship Id="rId11" Type="http://schemas.openxmlformats.org/officeDocument/2006/relationships/image" Target="../media/image42.png"/><Relationship Id="rId10" Type="http://schemas.openxmlformats.org/officeDocument/2006/relationships/image" Target="../media/image36.png"/><Relationship Id="rId13" Type="http://schemas.openxmlformats.org/officeDocument/2006/relationships/image" Target="../media/image41.png"/><Relationship Id="rId12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Relationship Id="rId5" Type="http://schemas.openxmlformats.org/officeDocument/2006/relationships/image" Target="../media/image47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8.png"/><Relationship Id="rId11" Type="http://schemas.openxmlformats.org/officeDocument/2006/relationships/image" Target="../media/image31.png"/><Relationship Id="rId10" Type="http://schemas.openxmlformats.org/officeDocument/2006/relationships/image" Target="../media/image51.png"/><Relationship Id="rId13" Type="http://schemas.openxmlformats.org/officeDocument/2006/relationships/image" Target="../media/image38.jpg"/><Relationship Id="rId12" Type="http://schemas.openxmlformats.org/officeDocument/2006/relationships/image" Target="../media/image43.png"/><Relationship Id="rId14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3.png"/><Relationship Id="rId6" Type="http://schemas.openxmlformats.org/officeDocument/2006/relationships/image" Target="../media/image5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5" Type="http://schemas.openxmlformats.org/officeDocument/2006/relationships/hyperlink" Target="https://wenmr.science.uu.nl/user_map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marketplace.eosc-portal.eu/" TargetMode="External"/><Relationship Id="rId4" Type="http://schemas.openxmlformats.org/officeDocument/2006/relationships/image" Target="../media/image57.png"/><Relationship Id="rId5" Type="http://schemas.openxmlformats.org/officeDocument/2006/relationships/image" Target="../media/image61.png"/><Relationship Id="rId6" Type="http://schemas.openxmlformats.org/officeDocument/2006/relationships/image" Target="../media/image63.png"/><Relationship Id="rId7" Type="http://schemas.openxmlformats.org/officeDocument/2006/relationships/image" Target="../media/image6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marketplace.eosc-portal.eu/services/haddock2-4-web-portal" TargetMode="External"/><Relationship Id="rId4" Type="http://schemas.openxmlformats.org/officeDocument/2006/relationships/hyperlink" Target="https://wlcg.web.cern.ch/" TargetMode="External"/><Relationship Id="rId9" Type="http://schemas.openxmlformats.org/officeDocument/2006/relationships/image" Target="../media/image66.png"/><Relationship Id="rId5" Type="http://schemas.openxmlformats.org/officeDocument/2006/relationships/hyperlink" Target="https://osg-htc.org/" TargetMode="External"/><Relationship Id="rId6" Type="http://schemas.openxmlformats.org/officeDocument/2006/relationships/hyperlink" Target="https://www.egi.eu/service/workload-manager/" TargetMode="External"/><Relationship Id="rId7" Type="http://schemas.openxmlformats.org/officeDocument/2006/relationships/image" Target="../media/image69.png"/><Relationship Id="rId8" Type="http://schemas.openxmlformats.org/officeDocument/2006/relationships/image" Target="../media/image6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5.png"/><Relationship Id="rId4" Type="http://schemas.openxmlformats.org/officeDocument/2006/relationships/hyperlink" Target="https://icecube.wisc.edu/collaboration/meet-the-collaboration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documents.egi.eu/document/3913" TargetMode="External"/><Relationship Id="rId4" Type="http://schemas.openxmlformats.org/officeDocument/2006/relationships/image" Target="../media/image6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8.png"/><Relationship Id="rId4" Type="http://schemas.openxmlformats.org/officeDocument/2006/relationships/image" Target="../media/image70.png"/><Relationship Id="rId5" Type="http://schemas.openxmlformats.org/officeDocument/2006/relationships/image" Target="../media/image7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egi.eu/case-study/emso-eric/" TargetMode="External"/><Relationship Id="rId4" Type="http://schemas.openxmlformats.org/officeDocument/2006/relationships/image" Target="../media/image71.png"/><Relationship Id="rId5" Type="http://schemas.openxmlformats.org/officeDocument/2006/relationships/image" Target="../media/image73.png"/><Relationship Id="rId6" Type="http://schemas.openxmlformats.org/officeDocument/2006/relationships/image" Target="../media/image7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egi.eu/publications/" TargetMode="External"/><Relationship Id="rId4" Type="http://schemas.openxmlformats.org/officeDocument/2006/relationships/image" Target="../media/image77.png"/><Relationship Id="rId5" Type="http://schemas.openxmlformats.org/officeDocument/2006/relationships/image" Target="../media/image75.png"/><Relationship Id="rId6" Type="http://schemas.openxmlformats.org/officeDocument/2006/relationships/image" Target="../media/image79.png"/><Relationship Id="rId7" Type="http://schemas.openxmlformats.org/officeDocument/2006/relationships/hyperlink" Target="https://www.egi.eu/services/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1.png"/><Relationship Id="rId4" Type="http://schemas.openxmlformats.org/officeDocument/2006/relationships/image" Target="../media/image80.png"/><Relationship Id="rId5" Type="http://schemas.openxmlformats.org/officeDocument/2006/relationships/image" Target="../media/image8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wcrp-climate.org/" TargetMode="External"/><Relationship Id="rId4" Type="http://schemas.openxmlformats.org/officeDocument/2006/relationships/image" Target="../media/image83.png"/><Relationship Id="rId5" Type="http://schemas.openxmlformats.org/officeDocument/2006/relationships/hyperlink" Target="https://www.wcrp-climate.org/wgcm-cmip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esgf.llnl.gov/" TargetMode="External"/><Relationship Id="rId4" Type="http://schemas.openxmlformats.org/officeDocument/2006/relationships/image" Target="../media/image8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marketplace.eosc-portal.eu/services/enes-data-space" TargetMode="External"/><Relationship Id="rId4" Type="http://schemas.openxmlformats.org/officeDocument/2006/relationships/image" Target="../media/image8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9.jpg"/><Relationship Id="rId4" Type="http://schemas.openxmlformats.org/officeDocument/2006/relationships/image" Target="../media/image87.jpg"/><Relationship Id="rId5" Type="http://schemas.openxmlformats.org/officeDocument/2006/relationships/image" Target="../media/image90.png"/><Relationship Id="rId6" Type="http://schemas.openxmlformats.org/officeDocument/2006/relationships/image" Target="../media/image4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5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3.gif"/><Relationship Id="rId4" Type="http://schemas.openxmlformats.org/officeDocument/2006/relationships/image" Target="../media/image95.gif"/><Relationship Id="rId9" Type="http://schemas.openxmlformats.org/officeDocument/2006/relationships/image" Target="../media/image98.png"/><Relationship Id="rId5" Type="http://schemas.openxmlformats.org/officeDocument/2006/relationships/hyperlink" Target="https://www.egi.eu/services/federation/" TargetMode="External"/><Relationship Id="rId6" Type="http://schemas.openxmlformats.org/officeDocument/2006/relationships/image" Target="../media/image99.png"/><Relationship Id="rId7" Type="http://schemas.openxmlformats.org/officeDocument/2006/relationships/image" Target="../media/image101.png"/><Relationship Id="rId8" Type="http://schemas.openxmlformats.org/officeDocument/2006/relationships/image" Target="../media/image94.png"/><Relationship Id="rId11" Type="http://schemas.openxmlformats.org/officeDocument/2006/relationships/image" Target="../media/image96.png"/><Relationship Id="rId10" Type="http://schemas.openxmlformats.org/officeDocument/2006/relationships/image" Target="../media/image100.png"/><Relationship Id="rId12" Type="http://schemas.openxmlformats.org/officeDocument/2006/relationships/image" Target="../media/image10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8.png"/><Relationship Id="rId4" Type="http://schemas.openxmlformats.org/officeDocument/2006/relationships/image" Target="../media/image99.png"/><Relationship Id="rId9" Type="http://schemas.openxmlformats.org/officeDocument/2006/relationships/image" Target="../media/image94.png"/><Relationship Id="rId5" Type="http://schemas.openxmlformats.org/officeDocument/2006/relationships/image" Target="../media/image96.png"/><Relationship Id="rId6" Type="http://schemas.openxmlformats.org/officeDocument/2006/relationships/image" Target="../media/image100.png"/><Relationship Id="rId7" Type="http://schemas.openxmlformats.org/officeDocument/2006/relationships/image" Target="../media/image98.png"/><Relationship Id="rId8" Type="http://schemas.openxmlformats.org/officeDocument/2006/relationships/image" Target="../media/image101.png"/><Relationship Id="rId10" Type="http://schemas.openxmlformats.org/officeDocument/2006/relationships/image" Target="../media/image10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8.png"/><Relationship Id="rId4" Type="http://schemas.openxmlformats.org/officeDocument/2006/relationships/image" Target="../media/image1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Relationship Id="rId4" Type="http://schemas.openxmlformats.org/officeDocument/2006/relationships/image" Target="../media/image3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6.png"/><Relationship Id="rId4" Type="http://schemas.openxmlformats.org/officeDocument/2006/relationships/image" Target="../media/image109.png"/><Relationship Id="rId5" Type="http://schemas.openxmlformats.org/officeDocument/2006/relationships/image" Target="../media/image111.png"/><Relationship Id="rId6" Type="http://schemas.openxmlformats.org/officeDocument/2006/relationships/image" Target="../media/image10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7.png"/><Relationship Id="rId4" Type="http://schemas.openxmlformats.org/officeDocument/2006/relationships/image" Target="../media/image112.png"/><Relationship Id="rId5" Type="http://schemas.openxmlformats.org/officeDocument/2006/relationships/hyperlink" Target="https://ec.europa.eu/digital-single-market/en/european-cloud-initiative" TargetMode="External"/><Relationship Id="rId6" Type="http://schemas.openxmlformats.org/officeDocument/2006/relationships/image" Target="../media/image11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5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8.png"/><Relationship Id="rId4" Type="http://schemas.openxmlformats.org/officeDocument/2006/relationships/hyperlink" Target="https://www.egi.eu/services/business/" TargetMode="External"/><Relationship Id="rId5" Type="http://schemas.openxmlformats.org/officeDocument/2006/relationships/image" Target="../media/image121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2.png"/><Relationship Id="rId4" Type="http://schemas.openxmlformats.org/officeDocument/2006/relationships/image" Target="../media/image12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9.png"/><Relationship Id="rId4" Type="http://schemas.openxmlformats.org/officeDocument/2006/relationships/image" Target="../media/image122.png"/><Relationship Id="rId5" Type="http://schemas.openxmlformats.org/officeDocument/2006/relationships/image" Target="../media/image125.png"/><Relationship Id="rId6" Type="http://schemas.openxmlformats.org/officeDocument/2006/relationships/image" Target="../media/image31.png"/><Relationship Id="rId7" Type="http://schemas.openxmlformats.org/officeDocument/2006/relationships/image" Target="../media/image4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30.png"/><Relationship Id="rId4" Type="http://schemas.openxmlformats.org/officeDocument/2006/relationships/image" Target="../media/image99.png"/><Relationship Id="rId9" Type="http://schemas.openxmlformats.org/officeDocument/2006/relationships/image" Target="../media/image94.png"/><Relationship Id="rId5" Type="http://schemas.openxmlformats.org/officeDocument/2006/relationships/image" Target="../media/image96.png"/><Relationship Id="rId6" Type="http://schemas.openxmlformats.org/officeDocument/2006/relationships/image" Target="../media/image100.png"/><Relationship Id="rId7" Type="http://schemas.openxmlformats.org/officeDocument/2006/relationships/image" Target="../media/image98.png"/><Relationship Id="rId8" Type="http://schemas.openxmlformats.org/officeDocument/2006/relationships/image" Target="../media/image101.png"/><Relationship Id="rId10" Type="http://schemas.openxmlformats.org/officeDocument/2006/relationships/image" Target="../media/image10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1.png"/><Relationship Id="rId4" Type="http://schemas.openxmlformats.org/officeDocument/2006/relationships/image" Target="../media/image80.png"/><Relationship Id="rId5" Type="http://schemas.openxmlformats.org/officeDocument/2006/relationships/image" Target="../media/image8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www.wcrp-climate.org/" TargetMode="External"/><Relationship Id="rId4" Type="http://schemas.openxmlformats.org/officeDocument/2006/relationships/image" Target="../media/image83.png"/><Relationship Id="rId5" Type="http://schemas.openxmlformats.org/officeDocument/2006/relationships/hyperlink" Target="https://www.wcrp-climate.org/wgcm-cmip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s://esgf.llnl.gov/" TargetMode="External"/><Relationship Id="rId4" Type="http://schemas.openxmlformats.org/officeDocument/2006/relationships/image" Target="../media/image8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9"/>
          <p:cNvSpPr txBox="1"/>
          <p:nvPr>
            <p:ph idx="2" type="body"/>
          </p:nvPr>
        </p:nvSpPr>
        <p:spPr>
          <a:xfrm>
            <a:off x="1079500" y="5707173"/>
            <a:ext cx="23063400" cy="29964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EGI support for global science - approaches and experiences</a:t>
            </a:r>
            <a:endParaRPr/>
          </a:p>
        </p:txBody>
      </p:sp>
      <p:sp>
        <p:nvSpPr>
          <p:cNvPr id="563" name="Google Shape;563;p49"/>
          <p:cNvSpPr txBox="1"/>
          <p:nvPr>
            <p:ph idx="3" type="body"/>
          </p:nvPr>
        </p:nvSpPr>
        <p:spPr>
          <a:xfrm>
            <a:off x="1209182" y="10729563"/>
            <a:ext cx="113184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Giuseppe La Rocca</a:t>
            </a:r>
            <a:endParaRPr/>
          </a:p>
        </p:txBody>
      </p:sp>
      <p:sp>
        <p:nvSpPr>
          <p:cNvPr id="564" name="Google Shape;564;p49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Support Lead</a:t>
            </a:r>
            <a:endParaRPr/>
          </a:p>
        </p:txBody>
      </p:sp>
      <p:sp>
        <p:nvSpPr>
          <p:cNvPr id="565" name="Google Shape;565;p49"/>
          <p:cNvSpPr txBox="1"/>
          <p:nvPr>
            <p:ph idx="7" type="body"/>
          </p:nvPr>
        </p:nvSpPr>
        <p:spPr>
          <a:xfrm>
            <a:off x="9684870" y="12746860"/>
            <a:ext cx="5802300" cy="369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EGI Conference 2022, Prague</a:t>
            </a:r>
            <a:endParaRPr/>
          </a:p>
        </p:txBody>
      </p:sp>
      <p:sp>
        <p:nvSpPr>
          <p:cNvPr id="566" name="Google Shape;566;p49"/>
          <p:cNvSpPr txBox="1"/>
          <p:nvPr>
            <p:ph idx="8" type="body"/>
          </p:nvPr>
        </p:nvSpPr>
        <p:spPr>
          <a:xfrm>
            <a:off x="1210140" y="12746860"/>
            <a:ext cx="4320000" cy="369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7" name="Google Shape;637;p58"/>
          <p:cNvSpPr txBox="1"/>
          <p:nvPr/>
        </p:nvSpPr>
        <p:spPr>
          <a:xfrm>
            <a:off x="1949175" y="6989625"/>
            <a:ext cx="21947100" cy="3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9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r>
              <a:rPr b="1" lang="en" sz="109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/ Technical integration activities (w. e-Infrastructures)</a:t>
            </a:r>
            <a:endParaRPr b="1" sz="109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9"/>
          <p:cNvSpPr txBox="1"/>
          <p:nvPr>
            <p:ph type="title"/>
          </p:nvPr>
        </p:nvSpPr>
        <p:spPr>
          <a:xfrm>
            <a:off x="2942533" y="451067"/>
            <a:ext cx="180129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>
                <a:latin typeface="DM Sans"/>
                <a:ea typeface="DM Sans"/>
                <a:cs typeface="DM Sans"/>
                <a:sym typeface="DM Sans"/>
              </a:rPr>
              <a:t>Cloud Integration Programme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Map&#10;&#10;Description automatically generated" id="643" name="Google Shape;64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49675" y="2145025"/>
            <a:ext cx="12581925" cy="1074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78891" y="8532469"/>
            <a:ext cx="2899482" cy="723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978891" y="12074104"/>
            <a:ext cx="3195013" cy="8553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nvipro_pv0odg | MENVIPRO" id="646" name="Google Shape;646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115813" y="5135464"/>
            <a:ext cx="2940704" cy="11999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percomputing in the Open Telekom Cloud | Deutsche Telekom" id="647" name="Google Shape;647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978891" y="10086496"/>
            <a:ext cx="1545283" cy="1157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075483" y="10119013"/>
            <a:ext cx="1098421" cy="10984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in page" id="649" name="Google Shape;649;p5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8978891" y="6847024"/>
            <a:ext cx="3143434" cy="85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5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6501" y="9628023"/>
            <a:ext cx="1938600" cy="1817427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59"/>
          <p:cNvSpPr txBox="1"/>
          <p:nvPr/>
        </p:nvSpPr>
        <p:spPr>
          <a:xfrm>
            <a:off x="2925467" y="3639000"/>
            <a:ext cx="79992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" sz="4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Check-in</a:t>
            </a:r>
            <a:r>
              <a:rPr i="0" lang="en" sz="4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– </a:t>
            </a: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i="0" lang="en" sz="4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ingle </a:t>
            </a: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i="0" lang="en" sz="4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ign </a:t>
            </a: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O</a:t>
            </a:r>
            <a:r>
              <a:rPr i="0" lang="en" sz="4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 </a:t>
            </a:r>
            <a:br>
              <a:rPr i="0" lang="en" sz="4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0" lang="en" sz="4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across services and providers</a:t>
            </a:r>
            <a:endParaRPr i="0" sz="41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2" name="Google Shape;652;p59"/>
          <p:cNvSpPr txBox="1"/>
          <p:nvPr/>
        </p:nvSpPr>
        <p:spPr>
          <a:xfrm>
            <a:off x="2925664" y="6481933"/>
            <a:ext cx="79992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" sz="4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DataHub</a:t>
            </a:r>
            <a:r>
              <a:rPr i="0" lang="en" sz="4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– </a:t>
            </a: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i="0" lang="en" sz="4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eplication of scientific data to national/</a:t>
            </a: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community</a:t>
            </a:r>
            <a:r>
              <a:rPr i="0" lang="en" sz="4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clouds</a:t>
            </a:r>
            <a:endParaRPr i="0" sz="41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3" name="Google Shape;653;p59"/>
          <p:cNvSpPr txBox="1"/>
          <p:nvPr/>
        </p:nvSpPr>
        <p:spPr>
          <a:xfrm>
            <a:off x="3077867" y="9539400"/>
            <a:ext cx="81639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" sz="4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AppDB</a:t>
            </a:r>
            <a:r>
              <a:rPr i="0" lang="en" sz="4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– </a:t>
            </a:r>
            <a:r>
              <a:rPr lang="en" sz="4100">
                <a:latin typeface="DM Sans"/>
                <a:ea typeface="DM Sans"/>
                <a:cs typeface="DM Sans"/>
                <a:sym typeface="DM Sans"/>
              </a:rPr>
              <a:t>D</a:t>
            </a:r>
            <a:r>
              <a:rPr i="0" lang="en" sz="4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istribution of applications &amp; services to national/community clouds</a:t>
            </a:r>
            <a:endParaRPr i="0" sz="41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4" name="Google Shape;654;p59"/>
          <p:cNvSpPr/>
          <p:nvPr/>
        </p:nvSpPr>
        <p:spPr>
          <a:xfrm>
            <a:off x="10710700" y="3959950"/>
            <a:ext cx="1938600" cy="10983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logo&#10;&#10;Description automatically generated" id="655" name="Google Shape;655;p5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9154544" y="2056768"/>
            <a:ext cx="2621168" cy="2642506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59"/>
          <p:cNvSpPr/>
          <p:nvPr/>
        </p:nvSpPr>
        <p:spPr>
          <a:xfrm>
            <a:off x="10634500" y="6703150"/>
            <a:ext cx="1938600" cy="10983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59"/>
          <p:cNvSpPr/>
          <p:nvPr/>
        </p:nvSpPr>
        <p:spPr>
          <a:xfrm>
            <a:off x="10710700" y="9674950"/>
            <a:ext cx="1938600" cy="10983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p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7200" y="6248400"/>
            <a:ext cx="2637734" cy="263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5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57200" y="3276600"/>
            <a:ext cx="2637734" cy="2637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0"/>
          <p:cNvSpPr/>
          <p:nvPr/>
        </p:nvSpPr>
        <p:spPr>
          <a:xfrm>
            <a:off x="1166150" y="10941665"/>
            <a:ext cx="21138000" cy="171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c</a:t>
            </a:r>
            <a:r>
              <a:rPr lang="en" sz="3700">
                <a:solidFill>
                  <a:schemeClr val="dk1"/>
                </a:solidFill>
              </a:rPr>
              <a:t>loud</a:t>
            </a:r>
            <a:r>
              <a:rPr b="0" i="0" lang="en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infrastructures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60"/>
          <p:cNvSpPr/>
          <p:nvPr/>
        </p:nvSpPr>
        <p:spPr>
          <a:xfrm>
            <a:off x="11078406" y="4644733"/>
            <a:ext cx="2148000" cy="6611700"/>
          </a:xfrm>
          <a:prstGeom prst="downArrow">
            <a:avLst>
              <a:gd fmla="val 50000" name="adj1"/>
              <a:gd fmla="val 37281" name="adj2"/>
            </a:avLst>
          </a:prstGeom>
          <a:solidFill>
            <a:schemeClr val="accen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60"/>
          <p:cNvSpPr/>
          <p:nvPr/>
        </p:nvSpPr>
        <p:spPr>
          <a:xfrm>
            <a:off x="1166150" y="5742366"/>
            <a:ext cx="21138000" cy="17115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Resource brokering and access management process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60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en" sz="6700"/>
              <a:t>Serving International Communities</a:t>
            </a:r>
            <a:endParaRPr sz="6700"/>
          </a:p>
        </p:txBody>
      </p:sp>
      <p:sp>
        <p:nvSpPr>
          <p:cNvPr id="668" name="Google Shape;668;p60"/>
          <p:cNvSpPr/>
          <p:nvPr/>
        </p:nvSpPr>
        <p:spPr>
          <a:xfrm>
            <a:off x="1181660" y="2276750"/>
            <a:ext cx="21138000" cy="257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 research infrastructures and projects</a:t>
            </a:r>
            <a:endParaRPr b="0" i="0" sz="3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LI ERIC | Home" id="669" name="Google Shape;66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2340" y="3420131"/>
            <a:ext cx="2367132" cy="10920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: European XFEL (EIROforum member) | ESO España" id="670" name="Google Shape;670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28696" y="3290795"/>
            <a:ext cx="1383084" cy="1350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page | CLARIN ERIC" id="671" name="Google Shape;671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61473" y="3320198"/>
            <a:ext cx="2903330" cy="1417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537607" y="3196835"/>
            <a:ext cx="2556479" cy="15386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 - E-RIHS" id="673" name="Google Shape;673;p60"/>
          <p:cNvPicPr preferRelativeResize="0"/>
          <p:nvPr/>
        </p:nvPicPr>
        <p:blipFill rotWithShape="1">
          <a:blip r:embed="rId7">
            <a:alphaModFix/>
          </a:blip>
          <a:srcRect b="31979" l="0" r="14515" t="17443"/>
          <a:stretch/>
        </p:blipFill>
        <p:spPr>
          <a:xfrm>
            <a:off x="17850058" y="3373894"/>
            <a:ext cx="4199846" cy="1213385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60"/>
          <p:cNvSpPr/>
          <p:nvPr/>
        </p:nvSpPr>
        <p:spPr>
          <a:xfrm>
            <a:off x="1166150" y="8342016"/>
            <a:ext cx="21138000" cy="17115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Technical Federation 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Single Sign On  +  Data replication  +  Application distribution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60"/>
          <p:cNvSpPr/>
          <p:nvPr/>
        </p:nvSpPr>
        <p:spPr>
          <a:xfrm>
            <a:off x="18589922" y="9047117"/>
            <a:ext cx="2903364" cy="2422602"/>
          </a:xfrm>
          <a:prstGeom prst="flowChartMultidocument">
            <a:avLst/>
          </a:prstGeom>
          <a:solidFill>
            <a:srgbClr val="D7E4BD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2900" u="none" cap="none" strike="noStrike">
                <a:solidFill>
                  <a:srgbClr val="4F6228"/>
                </a:solidFill>
                <a:latin typeface="Calibri"/>
                <a:ea typeface="Calibri"/>
                <a:cs typeface="Calibri"/>
                <a:sym typeface="Calibri"/>
              </a:rPr>
              <a:t>Operation Level Agreement</a:t>
            </a:r>
            <a:endParaRPr b="1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60"/>
          <p:cNvSpPr/>
          <p:nvPr/>
        </p:nvSpPr>
        <p:spPr>
          <a:xfrm>
            <a:off x="18647963" y="4615263"/>
            <a:ext cx="2674350" cy="2254284"/>
          </a:xfrm>
          <a:prstGeom prst="flowChartDocument">
            <a:avLst/>
          </a:prstGeom>
          <a:solidFill>
            <a:srgbClr val="D7E4BD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2900" u="none" cap="none" strike="noStrike">
                <a:solidFill>
                  <a:srgbClr val="4F6228"/>
                </a:solidFill>
                <a:latin typeface="Calibri"/>
                <a:ea typeface="Calibri"/>
                <a:cs typeface="Calibri"/>
                <a:sym typeface="Calibri"/>
              </a:rPr>
              <a:t>Service Level Agreement</a:t>
            </a:r>
            <a:endParaRPr b="1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Google Shape;677;p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41838" y="5863440"/>
            <a:ext cx="1752794" cy="171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6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03583" y="8485503"/>
            <a:ext cx="2367126" cy="1333148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6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0" name="Google Shape;680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66312" y="3050519"/>
            <a:ext cx="2903332" cy="1803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6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5690441" y="11498219"/>
            <a:ext cx="2899482" cy="723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6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902691" y="11464504"/>
            <a:ext cx="3195013" cy="8553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nvipro_pv0odg | MENVIPRO" id="683" name="Google Shape;683;p6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918088" y="11197427"/>
            <a:ext cx="2940704" cy="11999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ogo&#10;&#10;Description automatically generated" id="684" name="Google Shape;684;p6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360225" y="10998465"/>
            <a:ext cx="1545276" cy="1557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1"/>
          <p:cNvSpPr txBox="1"/>
          <p:nvPr>
            <p:ph idx="1" type="body"/>
          </p:nvPr>
        </p:nvSpPr>
        <p:spPr>
          <a:xfrm>
            <a:off x="316995" y="5017987"/>
            <a:ext cx="4949952" cy="2623971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2667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en" sz="4000">
                <a:latin typeface="DM Sans"/>
                <a:ea typeface="DM Sans"/>
                <a:cs typeface="DM Sans"/>
                <a:sym typeface="DM Sans"/>
              </a:rPr>
              <a:t>DataHub integration for transparent access to distributed data</a:t>
            </a:r>
            <a:endParaRPr sz="5100">
              <a:latin typeface="DM Sans"/>
              <a:ea typeface="DM Sans"/>
              <a:cs typeface="DM Sans"/>
              <a:sym typeface="DM Sans"/>
            </a:endParaRPr>
          </a:p>
          <a:p>
            <a:pPr indent="-609600" lvl="0" marL="1219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sz="5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90" name="Google Shape;690;p61"/>
          <p:cNvSpPr txBox="1"/>
          <p:nvPr>
            <p:ph type="title"/>
          </p:nvPr>
        </p:nvSpPr>
        <p:spPr>
          <a:xfrm>
            <a:off x="3067524" y="451075"/>
            <a:ext cx="201939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>
                <a:latin typeface="DM Sans"/>
                <a:ea typeface="DM Sans"/>
                <a:cs typeface="DM Sans"/>
                <a:sym typeface="DM Sans"/>
              </a:rPr>
              <a:t>Notebooks &amp; Binder: reproducible Open Science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91" name="Google Shape;691;p61"/>
          <p:cNvSpPr/>
          <p:nvPr/>
        </p:nvSpPr>
        <p:spPr>
          <a:xfrm>
            <a:off x="653232" y="2261739"/>
            <a:ext cx="7492000" cy="2098400"/>
          </a:xfrm>
          <a:prstGeom prst="chevron">
            <a:avLst>
              <a:gd fmla="val 50000" name="adj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9707" y="2466720"/>
            <a:ext cx="2141216" cy="16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61"/>
          <p:cNvSpPr txBox="1"/>
          <p:nvPr/>
        </p:nvSpPr>
        <p:spPr>
          <a:xfrm>
            <a:off x="3660683" y="2425856"/>
            <a:ext cx="39808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 shared data</a:t>
            </a:r>
            <a:endParaRPr b="0" i="0" sz="3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61"/>
          <p:cNvSpPr/>
          <p:nvPr/>
        </p:nvSpPr>
        <p:spPr>
          <a:xfrm>
            <a:off x="8488597" y="2238320"/>
            <a:ext cx="7492000" cy="2098400"/>
          </a:xfrm>
          <a:prstGeom prst="chevron">
            <a:avLst>
              <a:gd fmla="val 50000" name="adj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61"/>
          <p:cNvSpPr txBox="1"/>
          <p:nvPr/>
        </p:nvSpPr>
        <p:spPr>
          <a:xfrm>
            <a:off x="11496048" y="2402437"/>
            <a:ext cx="39808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Run Data Analytics</a:t>
            </a:r>
            <a:endParaRPr b="0" i="0" sz="3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upyterHub" id="696" name="Google Shape;696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77075" y="2388707"/>
            <a:ext cx="2055136" cy="1776299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61"/>
          <p:cNvSpPr/>
          <p:nvPr/>
        </p:nvSpPr>
        <p:spPr>
          <a:xfrm>
            <a:off x="16323963" y="2250605"/>
            <a:ext cx="7492000" cy="2098400"/>
          </a:xfrm>
          <a:prstGeom prst="chevron">
            <a:avLst>
              <a:gd fmla="val 50000" name="adj"/>
            </a:avLst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con&#10;&#10;Description automatically generated" id="698" name="Google Shape;698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501333" y="2178376"/>
            <a:ext cx="2181763" cy="2181763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61"/>
          <p:cNvSpPr txBox="1"/>
          <p:nvPr/>
        </p:nvSpPr>
        <p:spPr>
          <a:xfrm>
            <a:off x="19280541" y="2353136"/>
            <a:ext cx="39808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Share and reproduce</a:t>
            </a:r>
            <a:endParaRPr b="0" i="0" sz="3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61"/>
          <p:cNvSpPr txBox="1"/>
          <p:nvPr/>
        </p:nvSpPr>
        <p:spPr>
          <a:xfrm>
            <a:off x="367800" y="8348661"/>
            <a:ext cx="4949700" cy="3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2667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i="0" lang="en" sz="4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Create documents with code, visualisation and text that run on cloud providers</a:t>
            </a:r>
            <a:endParaRPr i="0" sz="35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2667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i="0" sz="51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09600" lvl="0" marL="1219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i="0" sz="51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Graphical user interface, application&#10;&#10;Description automatically generated" id="701" name="Google Shape;701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66947" y="4208155"/>
            <a:ext cx="13280704" cy="95833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2" name="Google Shape;702;p61"/>
          <p:cNvCxnSpPr/>
          <p:nvPr/>
        </p:nvCxnSpPr>
        <p:spPr>
          <a:xfrm>
            <a:off x="4399232" y="7144512"/>
            <a:ext cx="1335795" cy="112384"/>
          </a:xfrm>
          <a:prstGeom prst="straightConnector1">
            <a:avLst/>
          </a:prstGeom>
          <a:noFill/>
          <a:ln cap="flat" cmpd="sng" w="12700">
            <a:solidFill>
              <a:srgbClr val="3E6EC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03" name="Google Shape;703;p61"/>
          <p:cNvCxnSpPr/>
          <p:nvPr/>
        </p:nvCxnSpPr>
        <p:spPr>
          <a:xfrm flipH="1" rot="10800000">
            <a:off x="4805632" y="9355864"/>
            <a:ext cx="4094528" cy="1714472"/>
          </a:xfrm>
          <a:prstGeom prst="straightConnector1">
            <a:avLst/>
          </a:prstGeom>
          <a:noFill/>
          <a:ln cap="flat" cmpd="sng" w="12700">
            <a:solidFill>
              <a:srgbClr val="3E6EC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04" name="Google Shape;704;p61"/>
          <p:cNvSpPr txBox="1"/>
          <p:nvPr/>
        </p:nvSpPr>
        <p:spPr>
          <a:xfrm>
            <a:off x="18311389" y="4652584"/>
            <a:ext cx="4949952" cy="2623971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2667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i="0" lang="en" sz="4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Share notebooks with just a link, reproduce with binder</a:t>
            </a:r>
            <a:endParaRPr i="0" sz="35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05" name="Google Shape;705;p61"/>
          <p:cNvSpPr txBox="1"/>
          <p:nvPr/>
        </p:nvSpPr>
        <p:spPr>
          <a:xfrm>
            <a:off x="18311389" y="8429016"/>
            <a:ext cx="4949952" cy="2623971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609600" lvl="0" marL="1219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b="0" i="0" sz="5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61"/>
          <p:cNvSpPr txBox="1"/>
          <p:nvPr/>
        </p:nvSpPr>
        <p:spPr>
          <a:xfrm>
            <a:off x="18267829" y="8530536"/>
            <a:ext cx="5799173" cy="2623971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2667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i="0" lang="en" sz="4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Access EGI Federation and national infrastructure from your web browser</a:t>
            </a:r>
            <a:endParaRPr i="0" sz="35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09600" lvl="0" marL="1219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t/>
            </a:r>
            <a:endParaRPr i="0" sz="51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07" name="Google Shape;707;p61"/>
          <p:cNvSpPr txBox="1"/>
          <p:nvPr/>
        </p:nvSpPr>
        <p:spPr>
          <a:xfrm>
            <a:off x="872125" y="12205475"/>
            <a:ext cx="23172600" cy="7080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TUTORIAL</a:t>
            </a:r>
            <a:r>
              <a:rPr lang="en" sz="3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 Reproducible Open Science With Big Data - The EGI Notebooks and Binder services - Fri 23/09 11:30 AM</a:t>
            </a:r>
            <a:endParaRPr i="0" sz="30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3" name="Google Shape;713;p62"/>
          <p:cNvSpPr txBox="1"/>
          <p:nvPr/>
        </p:nvSpPr>
        <p:spPr>
          <a:xfrm>
            <a:off x="1796775" y="9123225"/>
            <a:ext cx="21947100" cy="16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9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Community Support activities</a:t>
            </a:r>
            <a:endParaRPr b="1" sz="109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9" name="Google Shape;719;p63"/>
          <p:cNvSpPr txBox="1"/>
          <p:nvPr/>
        </p:nvSpPr>
        <p:spPr>
          <a:xfrm>
            <a:off x="1949175" y="8818425"/>
            <a:ext cx="21947100" cy="16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9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Open Software and Applications</a:t>
            </a:r>
            <a:endParaRPr b="1" sz="109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20" name="Google Shape;720;p63"/>
          <p:cNvSpPr txBox="1"/>
          <p:nvPr/>
        </p:nvSpPr>
        <p:spPr>
          <a:xfrm>
            <a:off x="2025376" y="10645425"/>
            <a:ext cx="188658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The structural biology success story</a:t>
            </a:r>
            <a:endParaRPr sz="75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4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The WeNMR international community</a:t>
            </a:r>
            <a:endParaRPr/>
          </a:p>
        </p:txBody>
      </p:sp>
      <p:sp>
        <p:nvSpPr>
          <p:cNvPr id="726" name="Google Shape;726;p6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7" name="Google Shape;727;p64"/>
          <p:cNvSpPr txBox="1"/>
          <p:nvPr>
            <p:ph idx="2" type="body"/>
          </p:nvPr>
        </p:nvSpPr>
        <p:spPr>
          <a:xfrm>
            <a:off x="1016000" y="2827425"/>
            <a:ext cx="14800200" cy="50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u="sng"/>
              <a:t>Mission</a:t>
            </a:r>
            <a:endParaRPr sz="5500" u="sng"/>
          </a:p>
          <a:p>
            <a:pPr indent="-5334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" sz="4800"/>
              <a:t>Study</a:t>
            </a:r>
            <a:r>
              <a:rPr b="0" lang="en" sz="4800"/>
              <a:t> of the molecular structure and dynamics of biological macromolecules, particularly proteins and nucleic acids</a:t>
            </a:r>
            <a:endParaRPr b="0" sz="4800"/>
          </a:p>
          <a:p>
            <a:pPr indent="-5334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" sz="4800"/>
              <a:t>Understand</a:t>
            </a:r>
            <a:r>
              <a:rPr b="0" lang="en" sz="4800"/>
              <a:t> how alterations in their structures affect their functions. </a:t>
            </a:r>
            <a:endParaRPr b="0" sz="4800"/>
          </a:p>
        </p:txBody>
      </p:sp>
      <p:pic>
        <p:nvPicPr>
          <p:cNvPr descr="A picture containing broccoli&#10;&#10;Description automatically generated" id="728" name="Google Shape;72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16101" y="4057427"/>
            <a:ext cx="8096842" cy="5038317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64"/>
          <p:cNvSpPr txBox="1"/>
          <p:nvPr/>
        </p:nvSpPr>
        <p:spPr>
          <a:xfrm>
            <a:off x="990600" y="8793900"/>
            <a:ext cx="21656700" cy="3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5400" u="sng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Collaboration with EGI</a:t>
            </a:r>
            <a:endParaRPr b="1" sz="5400" u="sng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1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 sz="4700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&gt;</a:t>
            </a:r>
            <a:r>
              <a:rPr lang="en" sz="4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 sz="47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Support the structural biology community to drive modelling process</a:t>
            </a:r>
            <a:endParaRPr sz="47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1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7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&gt; Contribute to operate the thematic services for the community</a:t>
            </a:r>
            <a:br>
              <a:rPr lang="en" sz="47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47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&gt; Scale up resources and facilitate the dispatch of computing jobs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65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The WeNMR international community</a:t>
            </a:r>
            <a:endParaRPr/>
          </a:p>
        </p:txBody>
      </p:sp>
      <p:sp>
        <p:nvSpPr>
          <p:cNvPr id="735" name="Google Shape;735;p6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36" name="Google Shape;736;p65"/>
          <p:cNvGrpSpPr/>
          <p:nvPr/>
        </p:nvGrpSpPr>
        <p:grpSpPr>
          <a:xfrm>
            <a:off x="1973725" y="2499768"/>
            <a:ext cx="5894474" cy="5894474"/>
            <a:chOff x="400270" y="0"/>
            <a:chExt cx="2210400" cy="2210400"/>
          </a:xfrm>
        </p:grpSpPr>
        <p:sp>
          <p:nvSpPr>
            <p:cNvPr id="737" name="Google Shape;737;p65"/>
            <p:cNvSpPr/>
            <p:nvPr/>
          </p:nvSpPr>
          <p:spPr>
            <a:xfrm>
              <a:off x="400270" y="0"/>
              <a:ext cx="2210400" cy="2210400"/>
            </a:xfrm>
            <a:prstGeom prst="ellipse">
              <a:avLst/>
            </a:prstGeom>
            <a:gradFill>
              <a:gsLst>
                <a:gs pos="0">
                  <a:srgbClr val="FF7714">
                    <a:alpha val="49019"/>
                  </a:srgbClr>
                </a:gs>
                <a:gs pos="100000">
                  <a:srgbClr val="FFA773">
                    <a:alpha val="49019"/>
                  </a:srgbClr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20"/>
                </a:srgbClr>
              </a:outerShdw>
            </a:effectLst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65"/>
            <p:cNvSpPr txBox="1"/>
            <p:nvPr/>
          </p:nvSpPr>
          <p:spPr>
            <a:xfrm>
              <a:off x="666828" y="237983"/>
              <a:ext cx="1563000" cy="156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324325" spcFirstLastPara="1" rIns="324325" wrap="square" tIns="609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lang="en" sz="4500">
                  <a:solidFill>
                    <a:srgbClr val="0061B0"/>
                  </a:solidFill>
                  <a:latin typeface="DM Sans"/>
                  <a:ea typeface="DM Sans"/>
                  <a:cs typeface="DM Sans"/>
                  <a:sym typeface="DM Sans"/>
                </a:rPr>
                <a:t>+31,000 </a:t>
              </a:r>
              <a:r>
                <a:rPr lang="en" sz="4500">
                  <a:solidFill>
                    <a:srgbClr val="0061B0"/>
                  </a:solidFill>
                  <a:latin typeface="DM Sans"/>
                  <a:ea typeface="DM Sans"/>
                  <a:cs typeface="DM Sans"/>
                  <a:sym typeface="DM Sans"/>
                </a:rPr>
                <a:t>researchers across </a:t>
              </a:r>
              <a:r>
                <a:rPr b="1" lang="en" sz="4500">
                  <a:solidFill>
                    <a:srgbClr val="0061B0"/>
                  </a:solidFill>
                  <a:latin typeface="DM Sans"/>
                  <a:ea typeface="DM Sans"/>
                  <a:cs typeface="DM Sans"/>
                  <a:sym typeface="DM Sans"/>
                </a:rPr>
                <a:t>136</a:t>
              </a:r>
              <a:r>
                <a:rPr lang="en" sz="4500">
                  <a:solidFill>
                    <a:srgbClr val="0061B0"/>
                  </a:solidFill>
                  <a:latin typeface="DM Sans"/>
                  <a:ea typeface="DM Sans"/>
                  <a:cs typeface="DM Sans"/>
                  <a:sym typeface="DM Sans"/>
                </a:rPr>
                <a:t> countries</a:t>
              </a:r>
              <a:endParaRPr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739" name="Google Shape;739;p65"/>
          <p:cNvGrpSpPr/>
          <p:nvPr/>
        </p:nvGrpSpPr>
        <p:grpSpPr>
          <a:xfrm>
            <a:off x="2111901" y="7197752"/>
            <a:ext cx="5894474" cy="5894474"/>
            <a:chOff x="400270" y="0"/>
            <a:chExt cx="2210400" cy="2210400"/>
          </a:xfrm>
        </p:grpSpPr>
        <p:sp>
          <p:nvSpPr>
            <p:cNvPr id="740" name="Google Shape;740;p65"/>
            <p:cNvSpPr/>
            <p:nvPr/>
          </p:nvSpPr>
          <p:spPr>
            <a:xfrm>
              <a:off x="400270" y="0"/>
              <a:ext cx="2210400" cy="2210400"/>
            </a:xfrm>
            <a:prstGeom prst="ellipse">
              <a:avLst/>
            </a:prstGeom>
            <a:gradFill>
              <a:gsLst>
                <a:gs pos="0">
                  <a:srgbClr val="FF7714">
                    <a:alpha val="49019"/>
                  </a:srgbClr>
                </a:gs>
                <a:gs pos="100000">
                  <a:srgbClr val="FFA773">
                    <a:alpha val="49019"/>
                  </a:srgbClr>
                </a:gs>
              </a:gsLst>
              <a:lin ang="16200038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120"/>
                </a:srgbClr>
              </a:outerShdw>
            </a:effectLst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t/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65"/>
            <p:cNvSpPr txBox="1"/>
            <p:nvPr/>
          </p:nvSpPr>
          <p:spPr>
            <a:xfrm>
              <a:off x="723977" y="323707"/>
              <a:ext cx="1563000" cy="156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324325" spcFirstLastPara="1" rIns="324325" wrap="square" tIns="609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" sz="4500">
                  <a:solidFill>
                    <a:srgbClr val="0061B0"/>
                  </a:solidFill>
                  <a:latin typeface="DM Sans"/>
                  <a:ea typeface="DM Sans"/>
                  <a:cs typeface="DM Sans"/>
                  <a:sym typeface="DM Sans"/>
                </a:rPr>
                <a:t>Millions</a:t>
              </a:r>
              <a:r>
                <a:rPr b="1" i="0" lang="en" sz="48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" sz="4500">
                  <a:solidFill>
                    <a:srgbClr val="0061B0"/>
                  </a:solidFill>
                  <a:latin typeface="DM Sans"/>
                  <a:ea typeface="DM Sans"/>
                  <a:cs typeface="DM Sans"/>
                  <a:sym typeface="DM Sans"/>
                </a:rPr>
                <a:t>of CPU hours delivered</a:t>
              </a:r>
              <a:r>
                <a:rPr b="1" i="0" lang="en" sz="48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endParaRPr i="0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pic>
        <p:nvPicPr>
          <p:cNvPr descr="A map of the world&#10;&#10;Description automatically generated with medium confidence" id="742" name="Google Shape;74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14147" y="1774269"/>
            <a:ext cx="15154462" cy="954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52604" y="461397"/>
            <a:ext cx="3718066" cy="14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6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DM Sans"/>
                <a:ea typeface="DM Sans"/>
                <a:cs typeface="DM Sans"/>
                <a:sym typeface="DM Sans"/>
              </a:rPr>
              <a:t>From </a:t>
            </a:r>
            <a:r>
              <a:rPr lang="en" sz="31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https://wenmr.science.uu.nl/user_map</a:t>
            </a:r>
            <a:r>
              <a:rPr lang="en" sz="3100">
                <a:latin typeface="DM Sans"/>
                <a:ea typeface="DM Sans"/>
                <a:cs typeface="DM Sans"/>
                <a:sym typeface="DM Sans"/>
              </a:rPr>
              <a:t> </a:t>
            </a:r>
            <a:endParaRPr sz="31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6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From: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https://marketplace.eosc-portal.eu/</a:t>
            </a:r>
            <a:r>
              <a:rPr lang="en"/>
              <a:t> </a:t>
            </a:r>
            <a:endParaRPr/>
          </a:p>
        </p:txBody>
      </p:sp>
      <p:sp>
        <p:nvSpPr>
          <p:cNvPr id="750" name="Google Shape;750;p6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1" name="Google Shape;751;p66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WeNMR services portfolio in EOSC</a:t>
            </a:r>
            <a:endParaRPr/>
          </a:p>
        </p:txBody>
      </p:sp>
      <p:grpSp>
        <p:nvGrpSpPr>
          <p:cNvPr id="752" name="Google Shape;752;p66"/>
          <p:cNvGrpSpPr/>
          <p:nvPr/>
        </p:nvGrpSpPr>
        <p:grpSpPr>
          <a:xfrm>
            <a:off x="533400" y="2546289"/>
            <a:ext cx="23060190" cy="10845921"/>
            <a:chOff x="533400" y="2546289"/>
            <a:chExt cx="23060190" cy="10845921"/>
          </a:xfrm>
        </p:grpSpPr>
        <p:pic>
          <p:nvPicPr>
            <p:cNvPr id="753" name="Google Shape;753;p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3400" y="2546289"/>
              <a:ext cx="21578093" cy="3215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6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33400" y="5602618"/>
              <a:ext cx="3418201" cy="77895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p6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79090" y="4510291"/>
              <a:ext cx="7141236" cy="82367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p6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4467743" y="4491226"/>
              <a:ext cx="9125847" cy="82367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7" name="Google Shape;757;p66"/>
            <p:cNvSpPr/>
            <p:nvPr/>
          </p:nvSpPr>
          <p:spPr>
            <a:xfrm>
              <a:off x="1120503" y="4804868"/>
              <a:ext cx="5982000" cy="13626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66"/>
            <p:cNvSpPr/>
            <p:nvPr/>
          </p:nvSpPr>
          <p:spPr>
            <a:xfrm>
              <a:off x="583651" y="10008494"/>
              <a:ext cx="3418500" cy="76950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9" name="Google Shape;759;p66"/>
          <p:cNvSpPr/>
          <p:nvPr/>
        </p:nvSpPr>
        <p:spPr>
          <a:xfrm>
            <a:off x="7209975" y="6731900"/>
            <a:ext cx="7031100" cy="1910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67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Supporting COVID-19 related research</a:t>
            </a:r>
            <a:endParaRPr/>
          </a:p>
        </p:txBody>
      </p:sp>
      <p:sp>
        <p:nvSpPr>
          <p:cNvPr id="765" name="Google Shape;765;p6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6" name="Google Shape;766;p67"/>
          <p:cNvSpPr txBox="1"/>
          <p:nvPr>
            <p:ph idx="2" type="body"/>
          </p:nvPr>
        </p:nvSpPr>
        <p:spPr>
          <a:xfrm>
            <a:off x="635000" y="2903625"/>
            <a:ext cx="13294500" cy="9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Char char="•"/>
            </a:pPr>
            <a:r>
              <a:rPr lang="en" sz="4500" u="sng">
                <a:solidFill>
                  <a:schemeClr val="hlink"/>
                </a:solidFill>
                <a:hlinkClick r:id="rId3"/>
              </a:rPr>
              <a:t>HADDOCK</a:t>
            </a:r>
            <a:r>
              <a:rPr b="0" lang="en" sz="4500"/>
              <a:t> can be used to model interactions between virus and human proteins and for drug screening</a:t>
            </a:r>
            <a:endParaRPr b="0" sz="4500"/>
          </a:p>
          <a:p>
            <a:pPr indent="-5143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Char char="•"/>
            </a:pPr>
            <a:r>
              <a:rPr b="0" lang="en" sz="4500"/>
              <a:t>Increased number of registrations since the lockdown measures in March 2020</a:t>
            </a:r>
            <a:br>
              <a:rPr b="0" lang="en" sz="4500"/>
            </a:br>
            <a:endParaRPr b="0" sz="4500"/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Char char="•"/>
            </a:pPr>
            <a:r>
              <a:rPr b="0" lang="en" sz="4500"/>
              <a:t>Additional HTC resources were allocated to WeNMR from the </a:t>
            </a:r>
            <a:r>
              <a:rPr lang="en" sz="4500" u="sng">
                <a:solidFill>
                  <a:schemeClr val="hlink"/>
                </a:solidFill>
                <a:hlinkClick r:id="rId4"/>
              </a:rPr>
              <a:t>WLCG</a:t>
            </a:r>
            <a:r>
              <a:rPr b="0" lang="en" sz="4500"/>
              <a:t> and </a:t>
            </a:r>
            <a:r>
              <a:rPr lang="en" sz="4500" u="sng">
                <a:solidFill>
                  <a:schemeClr val="hlink"/>
                </a:solidFill>
                <a:hlinkClick r:id="rId5"/>
              </a:rPr>
              <a:t>OSG</a:t>
            </a:r>
            <a:r>
              <a:rPr b="0" lang="en" sz="4500"/>
              <a:t> HTC resource providers via the </a:t>
            </a:r>
            <a:r>
              <a:rPr lang="en" sz="4500" u="sng">
                <a:solidFill>
                  <a:schemeClr val="hlink"/>
                </a:solidFill>
                <a:hlinkClick r:id="rId6"/>
              </a:rPr>
              <a:t>EGI Workload Manager</a:t>
            </a:r>
            <a:endParaRPr sz="4500"/>
          </a:p>
          <a:p>
            <a:pPr indent="-5143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Char char="•"/>
            </a:pPr>
            <a:r>
              <a:rPr b="0" lang="en" sz="4500">
                <a:solidFill>
                  <a:schemeClr val="accent5"/>
                </a:solidFill>
              </a:rPr>
              <a:t>Mechanism in place to tag COVID-related jobs </a:t>
            </a:r>
            <a:endParaRPr b="0" sz="4500"/>
          </a:p>
        </p:txBody>
      </p:sp>
      <p:pic>
        <p:nvPicPr>
          <p:cNvPr descr="A screenshot of a social media post&#10;&#10;Description automatically generated" id="767" name="Google Shape;767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914200" y="1836826"/>
            <a:ext cx="9816998" cy="661390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grpSp>
        <p:nvGrpSpPr>
          <p:cNvPr id="768" name="Google Shape;768;p67"/>
          <p:cNvGrpSpPr/>
          <p:nvPr/>
        </p:nvGrpSpPr>
        <p:grpSpPr>
          <a:xfrm>
            <a:off x="14865300" y="7949900"/>
            <a:ext cx="9160851" cy="4947326"/>
            <a:chOff x="13493700" y="8483300"/>
            <a:chExt cx="9160851" cy="4947326"/>
          </a:xfrm>
        </p:grpSpPr>
        <p:pic>
          <p:nvPicPr>
            <p:cNvPr descr="A screenshot of a cell phone&#10;&#10;Description automatically generated" id="769" name="Google Shape;769;p67"/>
            <p:cNvPicPr preferRelativeResize="0"/>
            <p:nvPr/>
          </p:nvPicPr>
          <p:blipFill rotWithShape="1">
            <a:blip r:embed="rId8">
              <a:alphaModFix/>
            </a:blip>
            <a:srcRect b="21160" l="0" r="0" t="0"/>
            <a:stretch/>
          </p:blipFill>
          <p:spPr>
            <a:xfrm>
              <a:off x="13493700" y="8483300"/>
              <a:ext cx="9160851" cy="4947326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9"/>
                </a:srgbClr>
              </a:outerShdw>
            </a:effectLst>
          </p:spPr>
        </p:pic>
        <p:sp>
          <p:nvSpPr>
            <p:cNvPr id="770" name="Google Shape;770;p67"/>
            <p:cNvSpPr/>
            <p:nvPr/>
          </p:nvSpPr>
          <p:spPr>
            <a:xfrm>
              <a:off x="13507000" y="12013934"/>
              <a:ext cx="5274900" cy="831300"/>
            </a:xfrm>
            <a:prstGeom prst="rect">
              <a:avLst/>
            </a:prstGeom>
            <a:noFill/>
            <a:ln cap="flat" cmpd="sng" w="38100">
              <a:solidFill>
                <a:srgbClr val="08C8E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71" name="Google Shape;771;p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99975" y="10936353"/>
            <a:ext cx="3709075" cy="180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0"/>
          <p:cNvSpPr txBox="1"/>
          <p:nvPr>
            <p:ph type="title"/>
          </p:nvPr>
        </p:nvSpPr>
        <p:spPr>
          <a:xfrm>
            <a:off x="6267954" y="451050"/>
            <a:ext cx="170394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(and Science) are global!</a:t>
            </a:r>
            <a:endParaRPr/>
          </a:p>
        </p:txBody>
      </p:sp>
      <p:pic>
        <p:nvPicPr>
          <p:cNvPr id="572" name="Google Shape;57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5850" y="1443425"/>
            <a:ext cx="18411700" cy="1150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68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The IceCube Neutrino Observatory</a:t>
            </a:r>
            <a:endParaRPr/>
          </a:p>
        </p:txBody>
      </p:sp>
      <p:sp>
        <p:nvSpPr>
          <p:cNvPr id="777" name="Google Shape;777;p6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8" name="Google Shape;778;p68"/>
          <p:cNvSpPr txBox="1"/>
          <p:nvPr>
            <p:ph idx="2" type="body"/>
          </p:nvPr>
        </p:nvSpPr>
        <p:spPr>
          <a:xfrm>
            <a:off x="1016000" y="2675025"/>
            <a:ext cx="219711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u="sng"/>
              <a:t>Mission</a:t>
            </a:r>
            <a:endParaRPr sz="5500" u="sng"/>
          </a:p>
          <a:p>
            <a:pPr indent="-5270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Char char="•"/>
            </a:pPr>
            <a:r>
              <a:rPr lang="en" sz="4700"/>
              <a:t>Observe</a:t>
            </a:r>
            <a:r>
              <a:rPr b="0" lang="en" sz="4700"/>
              <a:t> cosmic rays interactions with the Earth’s atmosphere</a:t>
            </a:r>
            <a:endParaRPr b="0" sz="4700"/>
          </a:p>
          <a:p>
            <a:pPr indent="-5270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Char char="•"/>
            </a:pPr>
            <a:r>
              <a:rPr lang="en" sz="4700"/>
              <a:t>Address</a:t>
            </a:r>
            <a:r>
              <a:rPr b="0" lang="en" sz="4700"/>
              <a:t> several big questions in physics, like the nature of dark matter and the properties of the neutrino itself.</a:t>
            </a:r>
            <a:endParaRPr b="0" sz="47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/>
          </a:p>
        </p:txBody>
      </p:sp>
      <p:sp>
        <p:nvSpPr>
          <p:cNvPr id="779" name="Google Shape;779;p68"/>
          <p:cNvSpPr txBox="1"/>
          <p:nvPr/>
        </p:nvSpPr>
        <p:spPr>
          <a:xfrm>
            <a:off x="1016000" y="9327300"/>
            <a:ext cx="22880400" cy="31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5500" u="sng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Collaboration with EGI</a:t>
            </a:r>
            <a:endParaRPr b="1" sz="5500" u="sng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1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&gt; Support to IceCube computing needs in Europe for running scientific workflows</a:t>
            </a:r>
            <a:endParaRPr sz="4700">
              <a:solidFill>
                <a:srgbClr val="0070C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&gt; Promote technical and procedural alignment of federating services including AAI, accounting, helpdesk </a:t>
            </a:r>
            <a:endParaRPr sz="4700">
              <a:solidFill>
                <a:srgbClr val="0070C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80" name="Google Shape;78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05450" y="498622"/>
            <a:ext cx="6079324" cy="15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68"/>
          <p:cNvSpPr txBox="1"/>
          <p:nvPr>
            <p:ph idx="2" type="body"/>
          </p:nvPr>
        </p:nvSpPr>
        <p:spPr>
          <a:xfrm>
            <a:off x="1016000" y="6180225"/>
            <a:ext cx="21971100" cy="27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u="sng"/>
              <a:t>About the Collaboration</a:t>
            </a:r>
            <a:endParaRPr sz="5500" u="sng"/>
          </a:p>
          <a:p>
            <a:pPr indent="-5270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Char char="•"/>
            </a:pPr>
            <a:r>
              <a:rPr b="0" lang="en" sz="4700"/>
              <a:t>Approximately </a:t>
            </a:r>
            <a:r>
              <a:rPr lang="en" sz="4700"/>
              <a:t>300</a:t>
            </a:r>
            <a:r>
              <a:rPr b="0" lang="en" sz="4700"/>
              <a:t> physicists from </a:t>
            </a:r>
            <a:r>
              <a:rPr lang="en" sz="4700"/>
              <a:t>53</a:t>
            </a:r>
            <a:r>
              <a:rPr b="0" lang="en" sz="4700"/>
              <a:t> institutions in </a:t>
            </a:r>
            <a:r>
              <a:rPr lang="en" sz="4700"/>
              <a:t>12</a:t>
            </a:r>
            <a:r>
              <a:rPr b="0" lang="en" sz="4700"/>
              <a:t> countries make up the IceCube </a:t>
            </a:r>
            <a:r>
              <a:rPr b="0" lang="en" sz="4700" u="sng">
                <a:solidFill>
                  <a:schemeClr val="hlink"/>
                </a:solidFill>
                <a:hlinkClick r:id="rId4"/>
              </a:rPr>
              <a:t>Collaboration</a:t>
            </a:r>
            <a:r>
              <a:rPr b="0" lang="en" sz="4700"/>
              <a:t>.</a:t>
            </a:r>
            <a:endParaRPr b="0" sz="47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69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GPU cloud burst </a:t>
            </a:r>
            <a:endParaRPr/>
          </a:p>
        </p:txBody>
      </p:sp>
      <p:sp>
        <p:nvSpPr>
          <p:cNvPr id="787" name="Google Shape;787;p6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8" name="Google Shape;788;p69"/>
          <p:cNvSpPr txBox="1"/>
          <p:nvPr>
            <p:ph idx="2" type="body"/>
          </p:nvPr>
        </p:nvSpPr>
        <p:spPr>
          <a:xfrm>
            <a:off x="558800" y="2598825"/>
            <a:ext cx="23060400" cy="26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1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•"/>
            </a:pPr>
            <a:r>
              <a:rPr lang="en" sz="5500"/>
              <a:t>HTCondor</a:t>
            </a:r>
            <a:r>
              <a:rPr b="0" lang="en" sz="5500"/>
              <a:t> used to integrate all purchased GPUs into a single </a:t>
            </a:r>
            <a:r>
              <a:rPr lang="en" sz="5500"/>
              <a:t>resource pool</a:t>
            </a:r>
            <a:r>
              <a:rPr b="0" lang="en" sz="5500"/>
              <a:t> to which IceCube submitted their scientific workflows</a:t>
            </a:r>
            <a:endParaRPr b="0" sz="4500"/>
          </a:p>
        </p:txBody>
      </p:sp>
      <p:sp>
        <p:nvSpPr>
          <p:cNvPr id="789" name="Google Shape;789;p69"/>
          <p:cNvSpPr txBox="1"/>
          <p:nvPr>
            <p:ph idx="2" type="body"/>
          </p:nvPr>
        </p:nvSpPr>
        <p:spPr>
          <a:xfrm>
            <a:off x="482600" y="4961025"/>
            <a:ext cx="230604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1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Char char="•"/>
            </a:pPr>
            <a:r>
              <a:rPr b="0" lang="en" sz="5500"/>
              <a:t>Additional GPU resources from the </a:t>
            </a:r>
            <a:r>
              <a:rPr lang="en" sz="5500"/>
              <a:t>IFCA-LCG2</a:t>
            </a:r>
            <a:r>
              <a:rPr b="0" lang="en" sz="5500"/>
              <a:t> and </a:t>
            </a:r>
            <a:r>
              <a:rPr lang="en" sz="5500"/>
              <a:t>CESNET-MCC</a:t>
            </a:r>
            <a:r>
              <a:rPr b="0" lang="en" sz="5500"/>
              <a:t> were included in the resource pool and used by the collaboration.</a:t>
            </a:r>
            <a:endParaRPr b="0" sz="5500"/>
          </a:p>
          <a:p>
            <a:pPr indent="-5143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Char char="•"/>
            </a:pPr>
            <a:r>
              <a:rPr b="0" lang="en" sz="4500" u="sng">
                <a:solidFill>
                  <a:schemeClr val="hlink"/>
                </a:solidFill>
                <a:hlinkClick r:id="rId3"/>
              </a:rPr>
              <a:t>SLA</a:t>
            </a:r>
            <a:r>
              <a:rPr b="0" lang="en" sz="4500"/>
              <a:t> agreed on Aug. 2022; </a:t>
            </a:r>
            <a:r>
              <a:rPr lang="en" sz="4500"/>
              <a:t>MoU</a:t>
            </a:r>
            <a:r>
              <a:rPr b="0" lang="en" sz="4500"/>
              <a:t> in progress</a:t>
            </a:r>
            <a:endParaRPr b="0" sz="4500"/>
          </a:p>
          <a:p>
            <a:pPr indent="-5143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Char char="•"/>
            </a:pPr>
            <a:r>
              <a:rPr lang="en" sz="4500"/>
              <a:t>621,939</a:t>
            </a:r>
            <a:r>
              <a:rPr b="0" lang="en" sz="4500"/>
              <a:t> CPU/h consumed in 2022</a:t>
            </a:r>
            <a:endParaRPr b="0" sz="4500"/>
          </a:p>
        </p:txBody>
      </p:sp>
      <p:pic>
        <p:nvPicPr>
          <p:cNvPr id="790" name="Google Shape;79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" y="9052550"/>
            <a:ext cx="23060526" cy="272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6" name="Google Shape;796;p70"/>
          <p:cNvSpPr txBox="1"/>
          <p:nvPr/>
        </p:nvSpPr>
        <p:spPr>
          <a:xfrm>
            <a:off x="1949175" y="8361225"/>
            <a:ext cx="19853700" cy="16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9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Open Data</a:t>
            </a:r>
            <a:endParaRPr b="1" sz="109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97" name="Google Shape;797;p70"/>
          <p:cNvSpPr txBox="1"/>
          <p:nvPr/>
        </p:nvSpPr>
        <p:spPr>
          <a:xfrm>
            <a:off x="2025375" y="10112025"/>
            <a:ext cx="205857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European Multidisciplinary Seafloor and water column Observatory (EMSO)</a:t>
            </a:r>
            <a:r>
              <a:rPr lang="en" sz="75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success story</a:t>
            </a:r>
            <a:endParaRPr sz="75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71"/>
          <p:cNvSpPr txBox="1"/>
          <p:nvPr>
            <p:ph type="title"/>
          </p:nvPr>
        </p:nvSpPr>
        <p:spPr>
          <a:xfrm>
            <a:off x="2882189" y="5334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The </a:t>
            </a: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EMSO-ERIC </a:t>
            </a: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challenge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04" name="Google Shape;804;p71"/>
          <p:cNvSpPr txBox="1"/>
          <p:nvPr>
            <p:ph idx="1" type="body"/>
          </p:nvPr>
        </p:nvSpPr>
        <p:spPr>
          <a:xfrm>
            <a:off x="711200" y="2217825"/>
            <a:ext cx="23190000" cy="41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 u="sng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Goal:</a:t>
            </a:r>
            <a:endParaRPr sz="5700" u="sng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842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Char char="●"/>
            </a:pPr>
            <a:r>
              <a:rPr b="1" lang="en" sz="56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Explore</a:t>
            </a:r>
            <a:r>
              <a:rPr lang="en" sz="56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 the oceans to gain a better understanding of phenomena happening within and below them, and</a:t>
            </a:r>
            <a:endParaRPr sz="56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842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Char char="●"/>
            </a:pPr>
            <a:r>
              <a:rPr b="1" lang="en" sz="56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Explain</a:t>
            </a:r>
            <a:r>
              <a:rPr lang="en" sz="56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 the critical role that these phenomena play in the broader Earth systems.</a:t>
            </a:r>
            <a:endParaRPr sz="56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05" name="Google Shape;80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6267" y="6903459"/>
            <a:ext cx="3594267" cy="21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71"/>
          <p:cNvPicPr preferRelativeResize="0"/>
          <p:nvPr/>
        </p:nvPicPr>
        <p:blipFill rotWithShape="1">
          <a:blip r:embed="rId4">
            <a:alphaModFix/>
          </a:blip>
          <a:srcRect b="10007" l="0" r="10007" t="0"/>
          <a:stretch/>
        </p:blipFill>
        <p:spPr>
          <a:xfrm>
            <a:off x="5182475" y="6934200"/>
            <a:ext cx="3234450" cy="21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64450" y="7021600"/>
            <a:ext cx="3234451" cy="1819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72"/>
          <p:cNvSpPr txBox="1"/>
          <p:nvPr>
            <p:ph type="title"/>
          </p:nvPr>
        </p:nvSpPr>
        <p:spPr>
          <a:xfrm>
            <a:off x="2882206" y="533450"/>
            <a:ext cx="187296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The </a:t>
            </a: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EMSO-ERIC </a:t>
            </a:r>
            <a:r>
              <a:rPr b="0" lang="en" sz="5400">
                <a:latin typeface="DM Sans"/>
                <a:ea typeface="DM Sans"/>
                <a:cs typeface="DM Sans"/>
                <a:sym typeface="DM Sans"/>
              </a:rPr>
              <a:t>Data Management Platform</a:t>
            </a:r>
            <a:endParaRPr b="0" sz="5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14" name="Google Shape;814;p72"/>
          <p:cNvSpPr txBox="1"/>
          <p:nvPr/>
        </p:nvSpPr>
        <p:spPr>
          <a:xfrm>
            <a:off x="170750" y="11644900"/>
            <a:ext cx="97794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i="0" lang="en" sz="29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Read the full story: </a:t>
            </a:r>
            <a:r>
              <a:rPr lang="en" sz="29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https://www.egi.eu/case-study/emso-eric/</a:t>
            </a:r>
            <a:r>
              <a:rPr lang="en" sz="2900" u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i="0" sz="29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15" name="Google Shape;815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" y="1977950"/>
            <a:ext cx="21714588" cy="96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16100" y="12178300"/>
            <a:ext cx="2286976" cy="115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07876" y="11797300"/>
            <a:ext cx="4895850" cy="17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73"/>
          <p:cNvSpPr txBox="1"/>
          <p:nvPr>
            <p:ph type="title"/>
          </p:nvPr>
        </p:nvSpPr>
        <p:spPr>
          <a:xfrm>
            <a:off x="2610339" y="451053"/>
            <a:ext cx="126105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DM Sans"/>
                <a:ea typeface="DM Sans"/>
                <a:cs typeface="DM Sans"/>
                <a:sym typeface="DM Sans"/>
              </a:rPr>
              <a:t>Learn more about EGI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23" name="Google Shape;823;p73"/>
          <p:cNvSpPr txBox="1"/>
          <p:nvPr>
            <p:ph idx="2" type="subTitle"/>
          </p:nvPr>
        </p:nvSpPr>
        <p:spPr>
          <a:xfrm>
            <a:off x="2838936" y="1675621"/>
            <a:ext cx="12610500" cy="7587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rPr i="0" lang="en" sz="3700">
                <a:latin typeface="DM Sans"/>
                <a:ea typeface="DM Sans"/>
                <a:cs typeface="DM Sans"/>
                <a:sym typeface="DM Sans"/>
              </a:rPr>
              <a:t>From </a:t>
            </a:r>
            <a:r>
              <a:rPr i="0" lang="en" sz="37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https://www.egi.eu/publications/</a:t>
            </a:r>
            <a:r>
              <a:rPr i="0" lang="en" sz="3700">
                <a:latin typeface="DM Sans"/>
                <a:ea typeface="DM Sans"/>
                <a:cs typeface="DM Sans"/>
                <a:sym typeface="DM Sans"/>
              </a:rPr>
              <a:t> </a:t>
            </a:r>
            <a:endParaRPr i="0" sz="37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24" name="Google Shape;824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950" y="5323125"/>
            <a:ext cx="8962476" cy="734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050" y="2656027"/>
            <a:ext cx="9497124" cy="26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73"/>
          <p:cNvPicPr preferRelativeResize="0"/>
          <p:nvPr/>
        </p:nvPicPr>
        <p:blipFill rotWithShape="1">
          <a:blip r:embed="rId6">
            <a:alphaModFix/>
          </a:blip>
          <a:srcRect b="0" l="5787" r="12466" t="378"/>
          <a:stretch/>
        </p:blipFill>
        <p:spPr>
          <a:xfrm>
            <a:off x="12467150" y="1741625"/>
            <a:ext cx="11602775" cy="11059976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73"/>
          <p:cNvSpPr/>
          <p:nvPr/>
        </p:nvSpPr>
        <p:spPr>
          <a:xfrm>
            <a:off x="15428250" y="12250625"/>
            <a:ext cx="71298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i="0" lang="en" sz="3700" u="sng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https://www.egi.eu/services/</a:t>
            </a:r>
            <a:endParaRPr i="0" sz="37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7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3" name="Google Shape;833;p74"/>
          <p:cNvSpPr txBox="1"/>
          <p:nvPr/>
        </p:nvSpPr>
        <p:spPr>
          <a:xfrm>
            <a:off x="1949175" y="8361225"/>
            <a:ext cx="19853700" cy="16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9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Open Data</a:t>
            </a:r>
            <a:endParaRPr b="1" sz="109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34" name="Google Shape;834;p74"/>
          <p:cNvSpPr txBox="1"/>
          <p:nvPr/>
        </p:nvSpPr>
        <p:spPr>
          <a:xfrm>
            <a:off x="2025376" y="10112025"/>
            <a:ext cx="188658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The European Network for Earth System Modelling success story</a:t>
            </a:r>
            <a:endParaRPr sz="75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phical user interface, diagram&#10;&#10;Description automatically generated" id="839" name="Google Shape;839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12684" y="5949788"/>
            <a:ext cx="11406340" cy="7733312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75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European Network for Earth System Modelling (ENES)</a:t>
            </a:r>
            <a:endParaRPr/>
          </a:p>
        </p:txBody>
      </p:sp>
      <p:sp>
        <p:nvSpPr>
          <p:cNvPr id="841" name="Google Shape;841;p7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2" name="Google Shape;842;p75"/>
          <p:cNvSpPr txBox="1"/>
          <p:nvPr>
            <p:ph idx="2" type="body"/>
          </p:nvPr>
        </p:nvSpPr>
        <p:spPr>
          <a:xfrm>
            <a:off x="711200" y="2675025"/>
            <a:ext cx="13853100" cy="72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u="sng"/>
              <a:t>Mission</a:t>
            </a:r>
            <a:endParaRPr sz="5500" u="sng"/>
          </a:p>
          <a:p>
            <a:pPr indent="-5270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Char char="•"/>
            </a:pPr>
            <a:r>
              <a:rPr lang="en" sz="4700"/>
              <a:t>Accelerate</a:t>
            </a:r>
            <a:r>
              <a:rPr b="0" lang="en" sz="4700"/>
              <a:t> progress in climate and Earth system modelling </a:t>
            </a:r>
            <a:endParaRPr b="0" sz="4700"/>
          </a:p>
          <a:p>
            <a:pPr indent="-5270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Char char="•"/>
            </a:pPr>
            <a:r>
              <a:rPr lang="en" sz="4700"/>
              <a:t>Foster</a:t>
            </a:r>
            <a:r>
              <a:rPr b="0" lang="en" sz="4700"/>
              <a:t> the common development of models and tools and efficient use of HPC</a:t>
            </a:r>
            <a:endParaRPr b="0" sz="4700"/>
          </a:p>
          <a:p>
            <a:pPr indent="-5270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Char char="•"/>
            </a:pPr>
            <a:r>
              <a:rPr lang="en" sz="4700"/>
              <a:t>Support</a:t>
            </a:r>
            <a:r>
              <a:rPr b="0" lang="en" sz="4700"/>
              <a:t> the exploitation of model data </a:t>
            </a:r>
            <a:br>
              <a:rPr b="0" lang="en" sz="4700"/>
            </a:br>
            <a:r>
              <a:rPr b="0" lang="en" sz="4700"/>
              <a:t>by the Earth System science</a:t>
            </a:r>
            <a:endParaRPr b="0" sz="47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/>
          </a:p>
        </p:txBody>
      </p:sp>
      <p:pic>
        <p:nvPicPr>
          <p:cNvPr descr="Logo&#10;&#10;Description automatically generated" id="843" name="Google Shape;843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61575" y="2319000"/>
            <a:ext cx="8534750" cy="2339616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75"/>
          <p:cNvSpPr txBox="1"/>
          <p:nvPr/>
        </p:nvSpPr>
        <p:spPr>
          <a:xfrm>
            <a:off x="685800" y="9022500"/>
            <a:ext cx="21656700" cy="3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5300" u="sng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Collaboration with EGI</a:t>
            </a:r>
            <a:endParaRPr b="1" sz="5300" u="sng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1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	</a:t>
            </a:r>
            <a:r>
              <a:rPr lang="en" sz="4800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&gt; Support the climate modelling community</a:t>
            </a:r>
            <a:endParaRPr sz="4800">
              <a:solidFill>
                <a:srgbClr val="0070C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   &gt; Scale up services to new user communities</a:t>
            </a:r>
            <a:endParaRPr sz="4800">
              <a:solidFill>
                <a:srgbClr val="0070C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   &gt; Federation</a:t>
            </a:r>
            <a:endParaRPr sz="4800">
              <a:solidFill>
                <a:srgbClr val="0070C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76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Climate modelling: from Science to society</a:t>
            </a:r>
            <a:endParaRPr/>
          </a:p>
        </p:txBody>
      </p:sp>
      <p:sp>
        <p:nvSpPr>
          <p:cNvPr id="850" name="Google Shape;850;p7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chart&#10;&#10;Description automatically generated" id="851" name="Google Shape;85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425" y="1888225"/>
            <a:ext cx="7325041" cy="69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7201" y="6900251"/>
            <a:ext cx="8866998" cy="59789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, shape&#10;&#10;Description automatically generated" id="853" name="Google Shape;853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37425" y="4063150"/>
            <a:ext cx="9389900" cy="7488451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76"/>
          <p:cNvSpPr/>
          <p:nvPr/>
        </p:nvSpPr>
        <p:spPr>
          <a:xfrm>
            <a:off x="12539400" y="5107739"/>
            <a:ext cx="2497500" cy="372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00" lIns="182875" spcFirstLastPara="1" rIns="18287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long </a:t>
            </a:r>
            <a:r>
              <a:rPr b="0" i="1" lang="en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b="0" i="0" lang="en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journey</a:t>
            </a:r>
            <a:endParaRPr b="0" i="0" sz="3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77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7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1" name="Google Shape;861;p77"/>
          <p:cNvSpPr txBox="1"/>
          <p:nvPr>
            <p:ph idx="2" type="body"/>
          </p:nvPr>
        </p:nvSpPr>
        <p:spPr>
          <a:xfrm>
            <a:off x="787400" y="2827425"/>
            <a:ext cx="22578900" cy="308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900"/>
              <a:t>The </a:t>
            </a:r>
            <a:r>
              <a:rPr lang="en" sz="4900" u="sng">
                <a:solidFill>
                  <a:schemeClr val="hlink"/>
                </a:solidFill>
                <a:hlinkClick r:id="rId3"/>
              </a:rPr>
              <a:t>World Climate Research Programme (WCRP)</a:t>
            </a:r>
            <a:r>
              <a:rPr b="0" lang="en" sz="4900"/>
              <a:t> coordinates and facilitates international climate research to develop, share, and apply the climate knowledge that contributes to societal well-being.</a:t>
            </a:r>
            <a:endParaRPr b="0" sz="4900"/>
          </a:p>
        </p:txBody>
      </p:sp>
      <p:sp>
        <p:nvSpPr>
          <p:cNvPr id="862" name="Google Shape;862;p77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World Climate Research Programme</a:t>
            </a:r>
            <a:endParaRPr/>
          </a:p>
        </p:txBody>
      </p:sp>
      <p:pic>
        <p:nvPicPr>
          <p:cNvPr id="863" name="Google Shape;863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2000" y="5395625"/>
            <a:ext cx="7385101" cy="73981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77"/>
          <p:cNvSpPr txBox="1"/>
          <p:nvPr>
            <p:ph idx="2" type="body"/>
          </p:nvPr>
        </p:nvSpPr>
        <p:spPr>
          <a:xfrm>
            <a:off x="9245600" y="5875425"/>
            <a:ext cx="14650800" cy="308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u="sng">
                <a:solidFill>
                  <a:schemeClr val="hlink"/>
                </a:solidFill>
                <a:hlinkClick r:id="rId5"/>
              </a:rPr>
              <a:t>Coupled Model Intercomparison Project (CMIP)</a:t>
            </a:r>
            <a:endParaRPr b="0" sz="5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b="0" lang="en" sz="4800"/>
            </a:br>
            <a:r>
              <a:rPr b="0" lang="en" sz="4800" u="sng"/>
              <a:t>CMIP6</a:t>
            </a:r>
            <a:r>
              <a:rPr b="0" lang="en" sz="4800"/>
              <a:t>:</a:t>
            </a:r>
            <a:endParaRPr b="0" sz="4800"/>
          </a:p>
          <a:p>
            <a:pPr indent="-533400" lvl="0" marL="457200" rtl="0" algn="just"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" sz="4800"/>
              <a:t>23</a:t>
            </a:r>
            <a:r>
              <a:rPr b="0" lang="en" sz="4800"/>
              <a:t> endorsed MIPs</a:t>
            </a:r>
            <a:endParaRPr b="0" sz="4800"/>
          </a:p>
          <a:p>
            <a:pPr indent="-533400" lvl="0" marL="457200" rtl="0" algn="just"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" sz="4800"/>
              <a:t>20</a:t>
            </a:r>
            <a:r>
              <a:rPr b="0" lang="en" sz="4800"/>
              <a:t> to </a:t>
            </a:r>
            <a:r>
              <a:rPr lang="en" sz="4800"/>
              <a:t>50K</a:t>
            </a:r>
            <a:r>
              <a:rPr b="0" lang="en" sz="4800"/>
              <a:t> simulated years / model</a:t>
            </a:r>
            <a:endParaRPr b="0" sz="4800"/>
          </a:p>
          <a:p>
            <a:pPr indent="-533400" lvl="0" marL="457200" rtl="0" algn="just"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" sz="4800"/>
              <a:t>100M</a:t>
            </a:r>
            <a:r>
              <a:rPr b="0" lang="en" sz="4800"/>
              <a:t> CPU/h</a:t>
            </a:r>
            <a:endParaRPr b="0" sz="4800"/>
          </a:p>
          <a:p>
            <a:pPr indent="-533400" lvl="0" marL="457200" rtl="0" algn="just"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" sz="4800"/>
              <a:t>1-10 PB</a:t>
            </a:r>
            <a:r>
              <a:rPr b="0" lang="en" sz="4800"/>
              <a:t> produced / model</a:t>
            </a:r>
            <a:endParaRPr b="0" sz="4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8" name="Google Shape;578;p51"/>
          <p:cNvSpPr txBox="1"/>
          <p:nvPr/>
        </p:nvSpPr>
        <p:spPr>
          <a:xfrm>
            <a:off x="2101567" y="7367042"/>
            <a:ext cx="152400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Mission of the EGI Federation</a:t>
            </a:r>
            <a:endParaRPr sz="44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79" name="Google Shape;579;p51"/>
          <p:cNvSpPr txBox="1"/>
          <p:nvPr/>
        </p:nvSpPr>
        <p:spPr>
          <a:xfrm>
            <a:off x="2101566" y="8317739"/>
            <a:ext cx="152400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3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Deliver open solutions </a:t>
            </a:r>
            <a:br>
              <a:rPr lang="en" sz="3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3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for advanced computing and data analytics </a:t>
            </a:r>
            <a:br>
              <a:rPr lang="en" sz="3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3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in research and innovation</a:t>
            </a:r>
            <a:endParaRPr sz="3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0" name="Google Shape;580;p51"/>
          <p:cNvSpPr txBox="1"/>
          <p:nvPr/>
        </p:nvSpPr>
        <p:spPr>
          <a:xfrm>
            <a:off x="11735193" y="7402536"/>
            <a:ext cx="15240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Mission of the EGI Foundation</a:t>
            </a:r>
            <a:endParaRPr sz="45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1" name="Google Shape;581;p51"/>
          <p:cNvSpPr txBox="1"/>
          <p:nvPr/>
        </p:nvSpPr>
        <p:spPr>
          <a:xfrm>
            <a:off x="11735198" y="8353238"/>
            <a:ext cx="121128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3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Enable the EGI Federation </a:t>
            </a:r>
            <a:br>
              <a:rPr lang="en" sz="3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3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to serve international research and innovation together</a:t>
            </a:r>
            <a:endParaRPr sz="3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2" name="Google Shape;582;p51"/>
          <p:cNvSpPr txBox="1"/>
          <p:nvPr/>
        </p:nvSpPr>
        <p:spPr>
          <a:xfrm>
            <a:off x="3532393" y="2988724"/>
            <a:ext cx="1524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Vision</a:t>
            </a:r>
            <a:endParaRPr sz="68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3" name="Google Shape;583;p51"/>
          <p:cNvSpPr txBox="1"/>
          <p:nvPr/>
        </p:nvSpPr>
        <p:spPr>
          <a:xfrm>
            <a:off x="5725575" y="4129925"/>
            <a:ext cx="114621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All researchers have seamless access to services, resources and expertise to collaborate and conduct world-class research and innovation</a:t>
            </a:r>
            <a:endParaRPr sz="46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7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From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https://esgf.llnl.gov/</a:t>
            </a:r>
            <a:r>
              <a:rPr lang="en"/>
              <a:t> </a:t>
            </a:r>
            <a:endParaRPr/>
          </a:p>
        </p:txBody>
      </p:sp>
      <p:sp>
        <p:nvSpPr>
          <p:cNvPr id="870" name="Google Shape;870;p7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1" name="Google Shape;871;p78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 System Grid Federation and CIMP6</a:t>
            </a:r>
            <a:endParaRPr/>
          </a:p>
        </p:txBody>
      </p:sp>
      <p:pic>
        <p:nvPicPr>
          <p:cNvPr descr="Screen Shot 2020-02-03 at 18.57.20.png" id="872" name="Google Shape;872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4498" y="2603247"/>
            <a:ext cx="17468001" cy="920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78"/>
          <p:cNvSpPr txBox="1"/>
          <p:nvPr/>
        </p:nvSpPr>
        <p:spPr>
          <a:xfrm>
            <a:off x="38901" y="11677211"/>
            <a:ext cx="167007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9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CMIP6</a:t>
            </a:r>
            <a:r>
              <a:rPr lang="en" sz="49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b="1" lang="en" sz="49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7</a:t>
            </a:r>
            <a:r>
              <a:rPr lang="en" sz="49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Millions datasets, </a:t>
            </a:r>
            <a:r>
              <a:rPr b="1" lang="en" sz="49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22PB</a:t>
            </a:r>
            <a:r>
              <a:rPr lang="en" sz="49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(12PB w/o replica) </a:t>
            </a:r>
            <a:endParaRPr sz="49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7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From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https://marketplace.eosc-portal.eu/services/enes-data-space</a:t>
            </a:r>
            <a:r>
              <a:rPr lang="en"/>
              <a:t> </a:t>
            </a:r>
            <a:endParaRPr/>
          </a:p>
        </p:txBody>
      </p:sp>
      <p:sp>
        <p:nvSpPr>
          <p:cNvPr id="879" name="Google Shape;879;p7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0" name="Google Shape;880;p79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ENES Data Space</a:t>
            </a:r>
            <a:endParaRPr/>
          </a:p>
        </p:txBody>
      </p:sp>
      <p:sp>
        <p:nvSpPr>
          <p:cNvPr id="881" name="Google Shape;881;p79"/>
          <p:cNvSpPr txBox="1"/>
          <p:nvPr>
            <p:ph idx="2" type="body"/>
          </p:nvPr>
        </p:nvSpPr>
        <p:spPr>
          <a:xfrm>
            <a:off x="787400" y="2827425"/>
            <a:ext cx="22578900" cy="308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5100"/>
              <a:t>Deliver an open, scalable and cloud-enabled </a:t>
            </a:r>
            <a:r>
              <a:rPr lang="en" sz="5100"/>
              <a:t>data science environment</a:t>
            </a:r>
            <a:r>
              <a:rPr b="0" lang="en" sz="5100"/>
              <a:t> </a:t>
            </a:r>
            <a:r>
              <a:rPr lang="en" sz="5100"/>
              <a:t>for climate data analysis</a:t>
            </a:r>
            <a:r>
              <a:rPr b="0" lang="en" sz="5100"/>
              <a:t> on top of the EOSC Compute Platform</a:t>
            </a:r>
            <a:endParaRPr b="0" sz="5100"/>
          </a:p>
        </p:txBody>
      </p:sp>
      <p:sp>
        <p:nvSpPr>
          <p:cNvPr id="882" name="Google Shape;882;p79"/>
          <p:cNvSpPr txBox="1"/>
          <p:nvPr>
            <p:ph idx="2" type="body"/>
          </p:nvPr>
        </p:nvSpPr>
        <p:spPr>
          <a:xfrm>
            <a:off x="787400" y="5494425"/>
            <a:ext cx="22578900" cy="308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5200"/>
              <a:t>The ENES Data Space aims at providing an entry point to:</a:t>
            </a:r>
            <a:endParaRPr b="0" sz="5200"/>
          </a:p>
          <a:p>
            <a:pPr indent="-558800" lvl="0" marL="457200" rtl="0" algn="just">
              <a:spcBef>
                <a:spcPts val="0"/>
              </a:spcBef>
              <a:spcAft>
                <a:spcPts val="0"/>
              </a:spcAft>
              <a:buSzPts val="5200"/>
              <a:buChar char="•"/>
            </a:pPr>
            <a:r>
              <a:rPr lang="en" sz="5200"/>
              <a:t>Datasets</a:t>
            </a:r>
            <a:r>
              <a:rPr b="0" lang="en" sz="5200"/>
              <a:t> (e.g. CIMP6) =&gt; most relevant, open, pre-staged</a:t>
            </a:r>
            <a:endParaRPr b="0" sz="5200"/>
          </a:p>
          <a:p>
            <a:pPr indent="-558800" lvl="0" marL="457200" rtl="0" algn="just">
              <a:spcBef>
                <a:spcPts val="0"/>
              </a:spcBef>
              <a:spcAft>
                <a:spcPts val="0"/>
              </a:spcAft>
              <a:buSzPts val="5200"/>
              <a:buChar char="•"/>
            </a:pPr>
            <a:r>
              <a:rPr lang="en" sz="5200"/>
              <a:t>Storage</a:t>
            </a:r>
            <a:r>
              <a:rPr b="0" lang="en" sz="5200"/>
              <a:t> and </a:t>
            </a:r>
            <a:r>
              <a:rPr lang="en" sz="5200"/>
              <a:t>compute</a:t>
            </a:r>
            <a:r>
              <a:rPr b="0" lang="en" sz="5200"/>
              <a:t> resources</a:t>
            </a:r>
            <a:endParaRPr b="0" sz="5200"/>
          </a:p>
          <a:p>
            <a:pPr indent="-558800" lvl="0" marL="457200" rtl="0" algn="just">
              <a:spcBef>
                <a:spcPts val="0"/>
              </a:spcBef>
              <a:spcAft>
                <a:spcPts val="0"/>
              </a:spcAft>
              <a:buSzPts val="5200"/>
              <a:buChar char="•"/>
            </a:pPr>
            <a:r>
              <a:rPr lang="en" sz="5200"/>
              <a:t>Data Science Software Stack</a:t>
            </a:r>
            <a:r>
              <a:rPr b="0" lang="en" sz="5200"/>
              <a:t>: to address a wide spectrum of analysis needs</a:t>
            </a:r>
            <a:endParaRPr b="0" sz="5200"/>
          </a:p>
          <a:p>
            <a:pPr indent="-558800" lvl="0" marL="457200" rtl="0" algn="just">
              <a:spcBef>
                <a:spcPts val="0"/>
              </a:spcBef>
              <a:spcAft>
                <a:spcPts val="0"/>
              </a:spcAft>
              <a:buSzPts val="5200"/>
              <a:buChar char="•"/>
            </a:pPr>
            <a:r>
              <a:rPr lang="en" sz="5200"/>
              <a:t>IDE and applications</a:t>
            </a:r>
            <a:r>
              <a:rPr b="0" lang="en" sz="5200"/>
              <a:t>: to develop/share/(re-)use apps (FAIR principles)</a:t>
            </a:r>
            <a:endParaRPr b="0" sz="5200"/>
          </a:p>
          <a:p>
            <a:pPr indent="-558800" lvl="0" marL="457200" rtl="0" algn="just">
              <a:spcBef>
                <a:spcPts val="0"/>
              </a:spcBef>
              <a:spcAft>
                <a:spcPts val="0"/>
              </a:spcAft>
              <a:buSzPts val="5200"/>
              <a:buChar char="•"/>
            </a:pPr>
            <a:r>
              <a:rPr lang="en" sz="5200"/>
              <a:t>PaaS</a:t>
            </a:r>
            <a:r>
              <a:rPr b="0" lang="en" sz="5200"/>
              <a:t> for data analysis services</a:t>
            </a:r>
            <a:endParaRPr b="0" sz="5200"/>
          </a:p>
        </p:txBody>
      </p:sp>
      <p:pic>
        <p:nvPicPr>
          <p:cNvPr id="883" name="Google Shape;88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74275" y="405275"/>
            <a:ext cx="2411750" cy="1775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80"/>
          <p:cNvSpPr txBox="1"/>
          <p:nvPr>
            <p:ph idx="1" type="body"/>
          </p:nvPr>
        </p:nvSpPr>
        <p:spPr>
          <a:xfrm>
            <a:off x="2438050" y="5092234"/>
            <a:ext cx="12318900" cy="12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Back-up slides</a:t>
            </a:r>
            <a:endParaRPr/>
          </a:p>
        </p:txBody>
      </p:sp>
      <p:sp>
        <p:nvSpPr>
          <p:cNvPr id="889" name="Google Shape;889;p80"/>
          <p:cNvSpPr txBox="1"/>
          <p:nvPr>
            <p:ph idx="2" type="body"/>
          </p:nvPr>
        </p:nvSpPr>
        <p:spPr>
          <a:xfrm>
            <a:off x="2438049" y="6667500"/>
            <a:ext cx="123171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Contact: support@egi.eu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81"/>
          <p:cNvSpPr txBox="1"/>
          <p:nvPr>
            <p:ph type="title"/>
          </p:nvPr>
        </p:nvSpPr>
        <p:spPr>
          <a:xfrm>
            <a:off x="3366824" y="491800"/>
            <a:ext cx="193533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400"/>
              <a:buFont typeface="Calibri"/>
              <a:buNone/>
            </a:pPr>
            <a:r>
              <a:rPr b="0" lang="en" sz="6400">
                <a:latin typeface="DM Sans"/>
                <a:ea typeface="DM Sans"/>
                <a:cs typeface="DM Sans"/>
                <a:sym typeface="DM Sans"/>
              </a:rPr>
              <a:t>Allocating services and resources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896" name="Google Shape;896;p81"/>
          <p:cNvGrpSpPr/>
          <p:nvPr/>
        </p:nvGrpSpPr>
        <p:grpSpPr>
          <a:xfrm>
            <a:off x="752050" y="5526450"/>
            <a:ext cx="5952874" cy="4107300"/>
            <a:chOff x="-252537" y="3530274"/>
            <a:chExt cx="2232300" cy="1540218"/>
          </a:xfrm>
        </p:grpSpPr>
        <p:sp>
          <p:nvSpPr>
            <p:cNvPr id="897" name="Google Shape;897;p81"/>
            <p:cNvSpPr txBox="1"/>
            <p:nvPr/>
          </p:nvSpPr>
          <p:spPr>
            <a:xfrm>
              <a:off x="-252537" y="4470192"/>
              <a:ext cx="223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i="0" lang="en" sz="44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Project/Community representative</a:t>
              </a:r>
              <a:endParaRPr i="0" sz="33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C:\Users\Krakowian\Google Drive\EGI\Images - icons\women-icon.png" id="898" name="Google Shape;898;p8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3477" y="3530274"/>
              <a:ext cx="878548" cy="8046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9" name="Google Shape;899;p81"/>
          <p:cNvGrpSpPr/>
          <p:nvPr/>
        </p:nvGrpSpPr>
        <p:grpSpPr>
          <a:xfrm>
            <a:off x="20307421" y="6510719"/>
            <a:ext cx="1821889" cy="2020041"/>
            <a:chOff x="7514631" y="3952019"/>
            <a:chExt cx="878400" cy="973936"/>
          </a:xfrm>
        </p:grpSpPr>
        <p:pic>
          <p:nvPicPr>
            <p:cNvPr id="900" name="Google Shape;900;p8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1" name="Google Shape;901;p81"/>
            <p:cNvSpPr txBox="1"/>
            <p:nvPr/>
          </p:nvSpPr>
          <p:spPr>
            <a:xfrm>
              <a:off x="7514631" y="4436055"/>
              <a:ext cx="8784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HTC</a:t>
              </a:r>
              <a:br>
                <a:rPr b="1" i="0" lang="en" sz="25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provider</a:t>
              </a:r>
              <a:endParaRPr b="1" i="0" sz="2500" u="none" cap="none" strike="noStrik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902" name="Google Shape;902;p81"/>
          <p:cNvGrpSpPr/>
          <p:nvPr/>
        </p:nvGrpSpPr>
        <p:grpSpPr>
          <a:xfrm>
            <a:off x="22314307" y="4979506"/>
            <a:ext cx="1821631" cy="2167965"/>
            <a:chOff x="7803570" y="2852936"/>
            <a:chExt cx="756900" cy="900804"/>
          </a:xfrm>
        </p:grpSpPr>
        <p:pic>
          <p:nvPicPr>
            <p:cNvPr id="903" name="Google Shape;903;p8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859945" y="2852936"/>
              <a:ext cx="580788" cy="561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4" name="Google Shape;904;p81"/>
            <p:cNvSpPr txBox="1"/>
            <p:nvPr/>
          </p:nvSpPr>
          <p:spPr>
            <a:xfrm>
              <a:off x="7803570" y="3331640"/>
              <a:ext cx="756900" cy="42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Cloud</a:t>
              </a:r>
              <a:b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provider</a:t>
              </a:r>
              <a:endParaRPr b="1" i="0" sz="2500" u="none" cap="none" strike="noStrik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05" name="Google Shape;905;p81"/>
          <p:cNvSpPr/>
          <p:nvPr/>
        </p:nvSpPr>
        <p:spPr>
          <a:xfrm>
            <a:off x="12090944" y="8685128"/>
            <a:ext cx="4013280" cy="4270482"/>
          </a:xfrm>
          <a:prstGeom prst="flowChartMultidocument">
            <a:avLst/>
          </a:prstGeom>
          <a:solidFill>
            <a:srgbClr val="D7E4BD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i="0" lang="en" sz="3800" u="none" cap="none" strike="noStrike">
                <a:solidFill>
                  <a:srgbClr val="4F6228"/>
                </a:solidFill>
                <a:latin typeface="DM Sans"/>
                <a:ea typeface="DM Sans"/>
                <a:cs typeface="DM Sans"/>
                <a:sym typeface="DM Sans"/>
              </a:rPr>
              <a:t>Operation Level Agreement</a:t>
            </a:r>
            <a:endParaRPr i="0" sz="2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6" name="Google Shape;906;p81"/>
          <p:cNvSpPr/>
          <p:nvPr/>
        </p:nvSpPr>
        <p:spPr>
          <a:xfrm>
            <a:off x="8209483" y="8700872"/>
            <a:ext cx="3696894" cy="3973806"/>
          </a:xfrm>
          <a:prstGeom prst="flowChartDocument">
            <a:avLst/>
          </a:prstGeom>
          <a:solidFill>
            <a:srgbClr val="D7E4BD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i="0" lang="en" sz="4100" u="none" cap="none" strike="noStrike">
                <a:solidFill>
                  <a:srgbClr val="4F6228"/>
                </a:solidFill>
                <a:latin typeface="DM Sans"/>
                <a:ea typeface="DM Sans"/>
                <a:cs typeface="DM Sans"/>
                <a:sym typeface="DM Sans"/>
              </a:rPr>
              <a:t>Service Level Agreement</a:t>
            </a:r>
            <a:endParaRPr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7" name="Google Shape;907;p81"/>
          <p:cNvSpPr/>
          <p:nvPr/>
        </p:nvSpPr>
        <p:spPr>
          <a:xfrm>
            <a:off x="2962600" y="10951051"/>
            <a:ext cx="4800900" cy="1723500"/>
          </a:xfrm>
          <a:prstGeom prst="wedgeRoundRectCallout">
            <a:avLst>
              <a:gd fmla="val 64842" name="adj1"/>
              <a:gd fmla="val -24189" name="adj2"/>
              <a:gd fmla="val 16667" name="adj3"/>
            </a:avLst>
          </a:prstGeom>
          <a:solidFill>
            <a:srgbClr val="F7F7F7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i="0" lang="en" sz="3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Ensure </a:t>
            </a:r>
            <a:r>
              <a:rPr lang="en" sz="3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satisfaction, capture achievements, </a:t>
            </a:r>
            <a:endParaRPr sz="3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record feedback</a:t>
            </a:r>
            <a:endParaRPr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908" name="Google Shape;908;p81"/>
          <p:cNvGrpSpPr/>
          <p:nvPr/>
        </p:nvGrpSpPr>
        <p:grpSpPr>
          <a:xfrm>
            <a:off x="18393599" y="4974560"/>
            <a:ext cx="1821889" cy="1993319"/>
            <a:chOff x="7531108" y="3952019"/>
            <a:chExt cx="878400" cy="961053"/>
          </a:xfrm>
        </p:grpSpPr>
        <p:pic>
          <p:nvPicPr>
            <p:cNvPr id="909" name="Google Shape;909;p8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0" name="Google Shape;910;p81"/>
            <p:cNvSpPr txBox="1"/>
            <p:nvPr/>
          </p:nvSpPr>
          <p:spPr>
            <a:xfrm>
              <a:off x="7531108" y="4423172"/>
              <a:ext cx="8784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1" i="0" lang="en" sz="2500" u="none" cap="none" strike="noStrike">
                  <a:solidFill>
                    <a:schemeClr val="dk2"/>
                  </a:solidFill>
                  <a:latin typeface="DM Sans"/>
                  <a:ea typeface="DM Sans"/>
                  <a:cs typeface="DM Sans"/>
                  <a:sym typeface="DM Sans"/>
                </a:rPr>
                <a:t>Storage</a:t>
              </a:r>
              <a:br>
                <a:rPr b="1" i="0" lang="en" sz="2500" u="none" cap="none" strike="noStrike">
                  <a:solidFill>
                    <a:schemeClr val="dk2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2500" u="none" cap="none" strike="noStrike">
                  <a:solidFill>
                    <a:schemeClr val="dk2"/>
                  </a:solidFill>
                  <a:latin typeface="DM Sans"/>
                  <a:ea typeface="DM Sans"/>
                  <a:cs typeface="DM Sans"/>
                  <a:sym typeface="DM Sans"/>
                </a:rPr>
                <a:t>provider</a:t>
              </a:r>
              <a:endParaRPr b="1" i="0" sz="2500" u="none" cap="none" strike="noStrik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11" name="Google Shape;911;p81"/>
          <p:cNvSpPr/>
          <p:nvPr/>
        </p:nvSpPr>
        <p:spPr>
          <a:xfrm>
            <a:off x="5168555" y="5551096"/>
            <a:ext cx="4800900" cy="26880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i="0" lang="en" sz="37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Instance requirements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2" name="Google Shape;912;p81"/>
          <p:cNvSpPr/>
          <p:nvPr/>
        </p:nvSpPr>
        <p:spPr>
          <a:xfrm>
            <a:off x="13617491" y="5743115"/>
            <a:ext cx="4224900" cy="2496000"/>
          </a:xfrm>
          <a:prstGeom prst="lef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Conditions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3" name="Google Shape;913;p81"/>
          <p:cNvGrpSpPr/>
          <p:nvPr/>
        </p:nvGrpSpPr>
        <p:grpSpPr>
          <a:xfrm>
            <a:off x="20379234" y="3630404"/>
            <a:ext cx="1821889" cy="1980788"/>
            <a:chOff x="7562649" y="3952019"/>
            <a:chExt cx="878400" cy="955011"/>
          </a:xfrm>
        </p:grpSpPr>
        <p:pic>
          <p:nvPicPr>
            <p:cNvPr id="914" name="Google Shape;914;p8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5" name="Google Shape;915;p81"/>
            <p:cNvSpPr txBox="1"/>
            <p:nvPr/>
          </p:nvSpPr>
          <p:spPr>
            <a:xfrm>
              <a:off x="7562649" y="4417130"/>
              <a:ext cx="8784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875" lIns="243800" spcFirstLastPara="1" rIns="243800" wrap="square" tIns="1218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Applic.</a:t>
              </a:r>
              <a:b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2500" u="none" cap="none" strike="noStrike">
                  <a:solidFill>
                    <a:srgbClr val="1F497D"/>
                  </a:solidFill>
                  <a:latin typeface="DM Sans"/>
                  <a:ea typeface="DM Sans"/>
                  <a:cs typeface="DM Sans"/>
                  <a:sym typeface="DM Sans"/>
                </a:rPr>
                <a:t>provider</a:t>
              </a:r>
              <a:endParaRPr b="1" i="0" sz="2500" u="none" cap="none" strike="noStrik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16" name="Google Shape;916;p81"/>
          <p:cNvSpPr/>
          <p:nvPr/>
        </p:nvSpPr>
        <p:spPr>
          <a:xfrm>
            <a:off x="16708901" y="10951050"/>
            <a:ext cx="4446900" cy="1480800"/>
          </a:xfrm>
          <a:prstGeom prst="wedgeRoundRectCallout">
            <a:avLst>
              <a:gd fmla="val -70292" name="adj1"/>
              <a:gd fmla="val -22389" name="adj2"/>
              <a:gd fmla="val 16667" name="adj3"/>
            </a:avLst>
          </a:prstGeom>
          <a:solidFill>
            <a:srgbClr val="F7F7F7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i="0" lang="en" sz="3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Ensuring that agreed targets are met</a:t>
            </a:r>
            <a:endParaRPr i="0" sz="30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17" name="Google Shape;917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450473" y="8017936"/>
            <a:ext cx="1536170" cy="1536170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81"/>
          <p:cNvSpPr/>
          <p:nvPr/>
        </p:nvSpPr>
        <p:spPr>
          <a:xfrm>
            <a:off x="22359460" y="9337313"/>
            <a:ext cx="25449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725" spcFirstLastPara="1" rIns="243725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500" u="none" cap="none" strike="noStrik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rPr>
              <a:t>Support</a:t>
            </a:r>
            <a:endParaRPr i="0" sz="2500" u="none" cap="none" strike="noStrike">
              <a:solidFill>
                <a:srgbClr val="1F497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19" name="Google Shape;919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610048" y="7825920"/>
            <a:ext cx="1536170" cy="1536170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81"/>
          <p:cNvSpPr/>
          <p:nvPr/>
        </p:nvSpPr>
        <p:spPr>
          <a:xfrm>
            <a:off x="18400775" y="9213971"/>
            <a:ext cx="25449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725" spcFirstLastPara="1" rIns="243725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500" u="none" cap="none" strike="noStrike">
                <a:solidFill>
                  <a:srgbClr val="1F497D"/>
                </a:solidFill>
                <a:latin typeface="DM Sans"/>
                <a:ea typeface="DM Sans"/>
                <a:cs typeface="DM Sans"/>
                <a:sym typeface="DM Sans"/>
              </a:rPr>
              <a:t>Training</a:t>
            </a:r>
            <a:endParaRPr i="0" sz="2500" u="none" cap="none" strike="noStrike">
              <a:solidFill>
                <a:srgbClr val="1F497D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21" name="Google Shape;921;p81"/>
          <p:cNvSpPr/>
          <p:nvPr/>
        </p:nvSpPr>
        <p:spPr>
          <a:xfrm>
            <a:off x="882950" y="3126324"/>
            <a:ext cx="5663100" cy="1536300"/>
          </a:xfrm>
          <a:prstGeom prst="wedgeRoundRectCallout">
            <a:avLst>
              <a:gd fmla="val 37823" name="adj1"/>
              <a:gd fmla="val 163720" name="adj2"/>
              <a:gd fmla="val 16667" name="adj3"/>
            </a:avLst>
          </a:prstGeom>
          <a:solidFill>
            <a:srgbClr val="F7F7F7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725" spcFirstLastPara="1" rIns="24372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i="0" lang="en" sz="3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Type, number, size, cost, availability, etc.</a:t>
            </a:r>
            <a:endParaRPr i="0" sz="31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22" name="Google Shape;922;p81"/>
          <p:cNvSpPr txBox="1"/>
          <p:nvPr/>
        </p:nvSpPr>
        <p:spPr>
          <a:xfrm>
            <a:off x="7662229" y="1883435"/>
            <a:ext cx="12963900" cy="22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-76835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DM Sans"/>
              <a:buChar char="•"/>
            </a:pPr>
            <a:r>
              <a:rPr i="0" lang="en" sz="4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Negotiate access to resources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6835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DM Sans"/>
              <a:buChar char="•"/>
            </a:pPr>
            <a:r>
              <a:rPr i="0" lang="en" sz="4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Taking into consideration user requirements</a:t>
            </a:r>
            <a:br>
              <a:rPr i="0" lang="en" sz="4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0" lang="en" sz="43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(type, number, size, cost, availability, ++)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23" name="Google Shape;923;p81"/>
          <p:cNvSpPr txBox="1"/>
          <p:nvPr/>
        </p:nvSpPr>
        <p:spPr>
          <a:xfrm rot="-1478245">
            <a:off x="835172" y="10069542"/>
            <a:ext cx="2772057" cy="1723780"/>
          </a:xfrm>
          <a:prstGeom prst="rect">
            <a:avLst/>
          </a:prstGeom>
          <a:solidFill>
            <a:srgbClr val="FBE4D4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Regular satisfaction interviews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24" name="Google Shape;924;p81"/>
          <p:cNvSpPr txBox="1"/>
          <p:nvPr/>
        </p:nvSpPr>
        <p:spPr>
          <a:xfrm rot="2081920">
            <a:off x="20561205" y="10223768"/>
            <a:ext cx="3096123" cy="2216352"/>
          </a:xfrm>
          <a:prstGeom prst="rect">
            <a:avLst/>
          </a:prstGeom>
          <a:solidFill>
            <a:srgbClr val="FBE4D4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Regular service delivery reports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25" name="Google Shape;925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84808" y="4595659"/>
            <a:ext cx="3446968" cy="3446968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81"/>
          <p:cNvSpPr txBox="1"/>
          <p:nvPr/>
        </p:nvSpPr>
        <p:spPr>
          <a:xfrm>
            <a:off x="10210072" y="7515216"/>
            <a:ext cx="32361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2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Negotiator</a:t>
            </a:r>
            <a:endParaRPr i="0" sz="31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82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>
                <a:latin typeface="DM Sans"/>
                <a:ea typeface="DM Sans"/>
                <a:cs typeface="DM Sans"/>
                <a:sym typeface="DM Sans"/>
              </a:rPr>
              <a:t>Access policies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32" name="Google Shape;932;p82"/>
          <p:cNvSpPr txBox="1"/>
          <p:nvPr/>
        </p:nvSpPr>
        <p:spPr>
          <a:xfrm>
            <a:off x="8273205" y="2510325"/>
            <a:ext cx="7907100" cy="48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7875" lIns="55800" spcFirstLastPara="1" rIns="55800" wrap="square" tIns="27875">
            <a:spAutoFit/>
          </a:bodyPr>
          <a:lstStyle/>
          <a:p>
            <a:pPr indent="-755650" lvl="0" marL="762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300"/>
              <a:buFont typeface="DM Sans"/>
              <a:buChar char="✔"/>
            </a:pPr>
            <a:r>
              <a:rPr b="1"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Policy-based</a:t>
            </a:r>
            <a:endParaRPr i="0" sz="32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Users are granted access based on policies defined by the EGI resource providers or by the EGI Foundation</a:t>
            </a:r>
            <a:endParaRPr i="0" sz="64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33" name="Google Shape;933;p82"/>
          <p:cNvSpPr txBox="1"/>
          <p:nvPr/>
        </p:nvSpPr>
        <p:spPr>
          <a:xfrm>
            <a:off x="16962784" y="2510344"/>
            <a:ext cx="6812100" cy="55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875" lIns="55800" spcFirstLastPara="1" rIns="55800" wrap="square" tIns="27875">
            <a:spAutoFit/>
          </a:bodyPr>
          <a:lstStyle/>
          <a:p>
            <a:pPr indent="-755650" lvl="0" marL="762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300"/>
              <a:buFont typeface="DM Sans"/>
              <a:buChar char="✔"/>
            </a:pPr>
            <a:r>
              <a:rPr b="1"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 Market-driven</a:t>
            </a:r>
            <a:endParaRPr i="0" sz="32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Users can negotiate a fee to access services either directly with EGI resource providers or indirectly with the EGI Foundation</a:t>
            </a:r>
            <a:endParaRPr i="0" sz="75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34" name="Google Shape;934;p82"/>
          <p:cNvSpPr txBox="1"/>
          <p:nvPr/>
        </p:nvSpPr>
        <p:spPr>
          <a:xfrm>
            <a:off x="419133" y="2454907"/>
            <a:ext cx="7458300" cy="51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27875" lIns="55800" spcFirstLastPara="1" rIns="55800" wrap="square" tIns="27875">
            <a:spAutoFit/>
          </a:bodyPr>
          <a:lstStyle/>
          <a:p>
            <a:pPr indent="-755650" lvl="0" marL="762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300"/>
              <a:buFont typeface="DM Sans"/>
              <a:buChar char="✔"/>
            </a:pPr>
            <a:r>
              <a:rPr b="1"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Wide access</a:t>
            </a:r>
            <a:endParaRPr i="0" sz="32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i="0" lang="en" sz="48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Users can freely access scientific data and digital services provided by EGI resource providers</a:t>
            </a:r>
            <a:endParaRPr i="0" sz="43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t/>
            </a:r>
            <a:endParaRPr i="0" sz="64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35" name="Google Shape;935;p82"/>
          <p:cNvSpPr txBox="1"/>
          <p:nvPr/>
        </p:nvSpPr>
        <p:spPr>
          <a:xfrm>
            <a:off x="652376" y="8130434"/>
            <a:ext cx="75288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xample: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556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EGI Notebooks open instance</a:t>
            </a:r>
            <a:endParaRPr sz="32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55600" lvl="0" marL="48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lang="en" sz="32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EGI Cloud pool for application piloting</a:t>
            </a:r>
            <a:endParaRPr sz="32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5880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i="0" sz="32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36" name="Google Shape;936;p82"/>
          <p:cNvSpPr txBox="1"/>
          <p:nvPr/>
        </p:nvSpPr>
        <p:spPr>
          <a:xfrm>
            <a:off x="7947810" y="8087034"/>
            <a:ext cx="95313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-469900" lvl="0" marL="723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xample: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8300" lvl="0" marL="723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Biomed HTC pool for life sciences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68300" lvl="0" marL="723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INFN-CLOUD-B</a:t>
            </a:r>
            <a:r>
              <a:rPr lang="en" sz="32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ARI</a:t>
            </a:r>
            <a:r>
              <a:rPr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(IT), IN2P3-IRES (FR), ULAKBIM (TR) provide Clouds for the National Bioinformatics Infrastructure of Sweden</a:t>
            </a:r>
            <a:endParaRPr i="0" sz="32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37" name="Google Shape;937;p82"/>
          <p:cNvSpPr txBox="1"/>
          <p:nvPr/>
        </p:nvSpPr>
        <p:spPr>
          <a:xfrm>
            <a:off x="17165253" y="8239571"/>
            <a:ext cx="68121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xample: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0640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FitSM training by EGI Foundation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0640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DM Sans"/>
              <a:buChar char="•"/>
            </a:pPr>
            <a:r>
              <a:rPr i="0" lang="en" sz="32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4 EGI Cloud providers deliver to Exprivia</a:t>
            </a:r>
            <a:endParaRPr i="0" sz="32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83"/>
          <p:cNvSpPr/>
          <p:nvPr/>
        </p:nvSpPr>
        <p:spPr>
          <a:xfrm rot="10800000">
            <a:off x="3448633" y="-4520433"/>
            <a:ext cx="32919300" cy="16175100"/>
          </a:xfrm>
          <a:prstGeom prst="arc">
            <a:avLst>
              <a:gd fmla="val 16200000" name="adj1"/>
              <a:gd fmla="val 60107" name="adj2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00" lIns="182800" spcFirstLastPara="1" rIns="1828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83"/>
          <p:cNvSpPr txBox="1"/>
          <p:nvPr>
            <p:ph type="title"/>
          </p:nvPr>
        </p:nvSpPr>
        <p:spPr>
          <a:xfrm>
            <a:off x="2752214" y="49420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>
                <a:latin typeface="DM Sans"/>
                <a:ea typeface="DM Sans"/>
                <a:cs typeface="DM Sans"/>
                <a:sym typeface="DM Sans"/>
              </a:rPr>
              <a:t>Who do we serve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44" name="Google Shape;944;p83"/>
          <p:cNvSpPr txBox="1"/>
          <p:nvPr/>
        </p:nvSpPr>
        <p:spPr>
          <a:xfrm>
            <a:off x="2752232" y="11884323"/>
            <a:ext cx="3171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00" spcFirstLastPara="1" rIns="1828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0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Research</a:t>
            </a:r>
            <a:br>
              <a:rPr b="1" i="0" lang="en" sz="30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i="0" lang="en" sz="30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infrastructures</a:t>
            </a:r>
            <a:endParaRPr i="0" sz="31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945" name="Google Shape;945;p83"/>
          <p:cNvCxnSpPr/>
          <p:nvPr/>
        </p:nvCxnSpPr>
        <p:spPr>
          <a:xfrm>
            <a:off x="3142021" y="11884325"/>
            <a:ext cx="19356000" cy="0"/>
          </a:xfrm>
          <a:prstGeom prst="straightConnector1">
            <a:avLst/>
          </a:prstGeom>
          <a:noFill/>
          <a:ln cap="flat" cmpd="sng" w="19050">
            <a:solidFill>
              <a:srgbClr val="548135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946" name="Google Shape;946;p83"/>
          <p:cNvCxnSpPr/>
          <p:nvPr/>
        </p:nvCxnSpPr>
        <p:spPr>
          <a:xfrm rot="10800000">
            <a:off x="3142016" y="2955430"/>
            <a:ext cx="0" cy="89289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947" name="Google Shape;947;p83"/>
          <p:cNvSpPr txBox="1"/>
          <p:nvPr/>
        </p:nvSpPr>
        <p:spPr>
          <a:xfrm>
            <a:off x="752512" y="2506115"/>
            <a:ext cx="2335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00" spcFirstLastPara="1" rIns="1828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" sz="3200" u="none" cap="none" strike="noStrike">
                <a:solidFill>
                  <a:srgbClr val="E46C0A"/>
                </a:solidFill>
                <a:latin typeface="DM Sans"/>
                <a:ea typeface="DM Sans"/>
                <a:cs typeface="DM Sans"/>
                <a:sym typeface="DM Sans"/>
              </a:rPr>
              <a:t>Size of </a:t>
            </a:r>
            <a:br>
              <a:rPr b="1" i="0" lang="en" sz="3200" u="none" cap="none" strike="noStrike">
                <a:solidFill>
                  <a:srgbClr val="E46C0A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i="0" lang="en" sz="3200" u="none" cap="none" strike="noStrike">
                <a:solidFill>
                  <a:srgbClr val="E46C0A"/>
                </a:solidFill>
                <a:latin typeface="DM Sans"/>
                <a:ea typeface="DM Sans"/>
                <a:cs typeface="DM Sans"/>
                <a:sym typeface="DM Sans"/>
              </a:rPr>
              <a:t>individual</a:t>
            </a:r>
            <a:br>
              <a:rPr b="1" i="0" lang="en" sz="3200" u="none" cap="none" strike="noStrike">
                <a:solidFill>
                  <a:srgbClr val="E46C0A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i="0" lang="en" sz="3200" u="none" cap="none" strike="noStrike">
                <a:solidFill>
                  <a:srgbClr val="E46C0A"/>
                </a:solidFill>
                <a:latin typeface="DM Sans"/>
                <a:ea typeface="DM Sans"/>
                <a:cs typeface="DM Sans"/>
                <a:sym typeface="DM Sans"/>
              </a:rPr>
              <a:t>groups</a:t>
            </a:r>
            <a:endParaRPr i="0" sz="32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48" name="Google Shape;948;p83"/>
          <p:cNvSpPr txBox="1"/>
          <p:nvPr/>
        </p:nvSpPr>
        <p:spPr>
          <a:xfrm>
            <a:off x="5636347" y="11884325"/>
            <a:ext cx="58047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00" spcFirstLastPara="1" rIns="1828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0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Multinat</a:t>
            </a:r>
            <a:r>
              <a:rPr b="1" lang="en" sz="30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r>
              <a:rPr b="1" i="0" lang="en" sz="30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communities </a:t>
            </a:r>
            <a:br>
              <a:rPr b="1" i="0" lang="en" sz="30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i="0" lang="en" sz="25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(often</a:t>
            </a:r>
            <a:r>
              <a:rPr b="1" lang="en" sz="25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1" i="0" lang="en" sz="25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H2020 projects)</a:t>
            </a:r>
            <a:endParaRPr i="0" sz="26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49" name="Google Shape;949;p83"/>
          <p:cNvSpPr txBox="1"/>
          <p:nvPr/>
        </p:nvSpPr>
        <p:spPr>
          <a:xfrm>
            <a:off x="18273540" y="11943557"/>
            <a:ext cx="4224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00" spcFirstLastPara="1" rIns="1828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0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‘Long tail of science’</a:t>
            </a:r>
            <a:endParaRPr i="0" sz="31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0" name="Google Shape;950;p83"/>
          <p:cNvSpPr txBox="1"/>
          <p:nvPr/>
        </p:nvSpPr>
        <p:spPr>
          <a:xfrm>
            <a:off x="3542349" y="2693725"/>
            <a:ext cx="2378400" cy="69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00" spcFirstLastPara="1" rIns="1828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WLCG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EMSO-ERIC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CTA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CLARIN-ERIC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EISCAT_3D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VIRGO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LIGO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LOFAR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ELIXIR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INSTRUCT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LifeWatch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BELLE-II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OPERAS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SoBigData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EMPHASI</a:t>
            </a: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  <a:b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e-RIHS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…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1" name="Google Shape;951;p83"/>
          <p:cNvSpPr txBox="1"/>
          <p:nvPr/>
        </p:nvSpPr>
        <p:spPr>
          <a:xfrm>
            <a:off x="7467467" y="3135165"/>
            <a:ext cx="3399900" cy="85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00" spcFirstLastPara="1" rIns="1828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WeNMR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LSGC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NextGEOSS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PolicyCloud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TRIPLE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DIGITbrain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C-SCALE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LETHE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EOSC-Synergy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ExTraS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DECIDO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PITHIA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NBIS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PaNOSC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OpenRiskNet</a:t>
            </a:r>
            <a:b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OBSE</a:t>
            </a: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b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PHIRI</a:t>
            </a:r>
            <a:b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IceCube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Pangeo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NEANIAS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…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2" name="Google Shape;952;p83"/>
          <p:cNvSpPr txBox="1"/>
          <p:nvPr/>
        </p:nvSpPr>
        <p:spPr>
          <a:xfrm>
            <a:off x="18845625" y="5465000"/>
            <a:ext cx="5804700" cy="6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00" spcFirstLastPara="1" rIns="1828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PeachNote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CEBA Galaxy eLab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Semiconductor design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Main-belt comets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Quantum physics studies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Virtual imaging (LS)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Bovine tuberculosis spread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Geography evolution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Seafloor seismic waves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3D liver maps with MRI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Metabolic rate modelling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Genome alignment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Tapeworms infection on fish</a:t>
            </a:r>
            <a:b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Phenotyping community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…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3" name="Google Shape;953;p83"/>
          <p:cNvSpPr txBox="1"/>
          <p:nvPr/>
        </p:nvSpPr>
        <p:spPr>
          <a:xfrm>
            <a:off x="14829821" y="11960525"/>
            <a:ext cx="2048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00" spcFirstLastPara="1" rIns="1828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0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Industry,</a:t>
            </a:r>
            <a:br>
              <a:rPr b="1" i="0" lang="en" sz="30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i="0" lang="en" sz="30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SMEs</a:t>
            </a:r>
            <a:endParaRPr i="0" sz="31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4" name="Google Shape;954;p83"/>
          <p:cNvSpPr txBox="1"/>
          <p:nvPr/>
        </p:nvSpPr>
        <p:spPr>
          <a:xfrm>
            <a:off x="14991294" y="3173803"/>
            <a:ext cx="2378400" cy="85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00" spcFirstLastPara="1" rIns="1828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Terradue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100% IT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Exprivia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ESA Benchmark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CFD Support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CloudEO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CloudSME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Ecohydros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Numeca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Peachnote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RHEA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SixSq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UberCloud</a:t>
            </a:r>
            <a:b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Binar</a:t>
            </a: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è</a:t>
            </a: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Oy</a:t>
            </a:r>
            <a:b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Mathworks</a:t>
            </a:r>
            <a:b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ARTICONF</a:t>
            </a:r>
            <a:b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</a:t>
            </a: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igifarm.io</a:t>
            </a:r>
            <a:b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Inteligg</a:t>
            </a:r>
            <a:b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OiPub</a:t>
            </a:r>
            <a:endParaRPr i="0" sz="26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…</a:t>
            </a:r>
            <a:endParaRPr i="0" sz="3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5" name="Google Shape;955;p83"/>
          <p:cNvSpPr txBox="1"/>
          <p:nvPr/>
        </p:nvSpPr>
        <p:spPr>
          <a:xfrm>
            <a:off x="11484675" y="11957600"/>
            <a:ext cx="2585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00" spcFirstLastPara="1" rIns="1828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30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Public authorities</a:t>
            </a:r>
            <a:endParaRPr i="0" sz="31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6" name="Google Shape;956;p83"/>
          <p:cNvSpPr txBox="1"/>
          <p:nvPr/>
        </p:nvSpPr>
        <p:spPr>
          <a:xfrm>
            <a:off x="10726200" y="3620988"/>
            <a:ext cx="3690300" cy="77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00" spcFirstLastPara="1" rIns="1828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Lisbon Council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Città di Torino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Kajaanin Kaupunki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FUNDACION IBERCIVIS (Aragon)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Sustainable Cities (Greek Municipalities)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Camden Council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Municipality of Sofia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Sociedad Aragonesa de Gestión Agroambiental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Maggioli S.p.A.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City of Athens IT Company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City of Genoa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Nicosia Municipality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Burgas Municipality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…</a:t>
            </a:r>
            <a:endParaRPr sz="26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7" name="Google Shape;957;p83"/>
          <p:cNvSpPr txBox="1"/>
          <p:nvPr/>
        </p:nvSpPr>
        <p:spPr>
          <a:xfrm>
            <a:off x="12595725" y="334425"/>
            <a:ext cx="11581200" cy="14931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DM Sans"/>
              <a:buChar char="●"/>
            </a:pPr>
            <a:r>
              <a:rPr b="1" lang="en" sz="2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Data and compute services for the food sector</a:t>
            </a:r>
            <a:r>
              <a:rPr lang="en" sz="2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- Thu 15:30</a:t>
            </a:r>
            <a:endParaRPr sz="27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DM Sans"/>
              <a:buChar char="●"/>
            </a:pPr>
            <a:r>
              <a:rPr b="1" lang="en" sz="2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EGI for Earth Observation</a:t>
            </a:r>
            <a:r>
              <a:rPr lang="en" sz="2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- Thu 15:30</a:t>
            </a:r>
            <a:endParaRPr sz="27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DM Sans"/>
              <a:buChar char="●"/>
            </a:pPr>
            <a:r>
              <a:rPr b="1" lang="en" sz="2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Posters, lightning talks…</a:t>
            </a:r>
            <a:endParaRPr i="0" sz="2700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84"/>
          <p:cNvSpPr txBox="1"/>
          <p:nvPr>
            <p:ph idx="1" type="body"/>
          </p:nvPr>
        </p:nvSpPr>
        <p:spPr>
          <a:xfrm>
            <a:off x="1363387" y="7642791"/>
            <a:ext cx="60960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Services for research</a:t>
            </a:r>
            <a:endParaRPr/>
          </a:p>
        </p:txBody>
      </p:sp>
      <p:pic>
        <p:nvPicPr>
          <p:cNvPr id="963" name="Google Shape;963;p84"/>
          <p:cNvPicPr preferRelativeResize="0"/>
          <p:nvPr>
            <p:ph idx="7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3387" y="3200400"/>
            <a:ext cx="6354900" cy="4051800"/>
          </a:xfrm>
          <a:prstGeom prst="roundRect">
            <a:avLst>
              <a:gd fmla="val 16667" name="adj"/>
            </a:avLst>
          </a:prstGeom>
        </p:spPr>
      </p:pic>
      <p:sp>
        <p:nvSpPr>
          <p:cNvPr id="964" name="Google Shape;964;p84"/>
          <p:cNvSpPr txBox="1"/>
          <p:nvPr>
            <p:ph idx="2" type="body"/>
          </p:nvPr>
        </p:nvSpPr>
        <p:spPr>
          <a:xfrm>
            <a:off x="1363387" y="8684560"/>
            <a:ext cx="6096000" cy="3694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Our large-scale computing and data analytics services are helping scientists to accelerate their research.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84"/>
          <p:cNvSpPr txBox="1"/>
          <p:nvPr>
            <p:ph idx="3" type="body"/>
          </p:nvPr>
        </p:nvSpPr>
        <p:spPr>
          <a:xfrm>
            <a:off x="9046952" y="195516"/>
            <a:ext cx="6096000" cy="933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8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7" name="Google Shape;967;p84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EGI value propositions</a:t>
            </a:r>
            <a:endParaRPr/>
          </a:p>
        </p:txBody>
      </p:sp>
      <p:sp>
        <p:nvSpPr>
          <p:cNvPr id="968" name="Google Shape;968;p84"/>
          <p:cNvSpPr txBox="1"/>
          <p:nvPr>
            <p:ph idx="4" type="body"/>
          </p:nvPr>
        </p:nvSpPr>
        <p:spPr>
          <a:xfrm>
            <a:off x="9095877" y="8684560"/>
            <a:ext cx="6096000" cy="3694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highlight>
                  <a:srgbClr val="FFFFFF"/>
                </a:highlight>
              </a:rPr>
              <a:t>Our internal services provide tools for coordination of the EGI Federation, improving how we work together.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Google Shape;969;p84"/>
          <p:cNvSpPr txBox="1"/>
          <p:nvPr>
            <p:ph idx="5" type="body"/>
          </p:nvPr>
        </p:nvSpPr>
        <p:spPr>
          <a:xfrm>
            <a:off x="16831806" y="7642791"/>
            <a:ext cx="60960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Services for Business</a:t>
            </a:r>
            <a:endParaRPr/>
          </a:p>
        </p:txBody>
      </p:sp>
      <p:pic>
        <p:nvPicPr>
          <p:cNvPr id="970" name="Google Shape;970;p84"/>
          <p:cNvPicPr preferRelativeResize="0"/>
          <p:nvPr>
            <p:ph idx="9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95877" y="3200400"/>
            <a:ext cx="6354900" cy="4051800"/>
          </a:xfrm>
          <a:prstGeom prst="roundRect">
            <a:avLst>
              <a:gd fmla="val 16667" name="adj"/>
            </a:avLst>
          </a:prstGeom>
        </p:spPr>
      </p:pic>
      <p:pic>
        <p:nvPicPr>
          <p:cNvPr id="971" name="Google Shape;971;p84"/>
          <p:cNvPicPr preferRelativeResize="0"/>
          <p:nvPr>
            <p:ph idx="13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31806" y="3200400"/>
            <a:ext cx="6354900" cy="4051800"/>
          </a:xfrm>
          <a:prstGeom prst="roundRect">
            <a:avLst>
              <a:gd fmla="val 16667" name="adj"/>
            </a:avLst>
          </a:prstGeom>
        </p:spPr>
      </p:pic>
      <p:sp>
        <p:nvSpPr>
          <p:cNvPr id="972" name="Google Shape;972;p84"/>
          <p:cNvSpPr txBox="1"/>
          <p:nvPr>
            <p:ph idx="3" type="body"/>
          </p:nvPr>
        </p:nvSpPr>
        <p:spPr>
          <a:xfrm>
            <a:off x="9046950" y="7642800"/>
            <a:ext cx="66342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Services for federation</a:t>
            </a:r>
            <a:endParaRPr/>
          </a:p>
        </p:txBody>
      </p:sp>
      <p:sp>
        <p:nvSpPr>
          <p:cNvPr id="973" name="Google Shape;973;p84"/>
          <p:cNvSpPr txBox="1"/>
          <p:nvPr>
            <p:ph idx="3" type="body"/>
          </p:nvPr>
        </p:nvSpPr>
        <p:spPr>
          <a:xfrm>
            <a:off x="16285477" y="952575"/>
            <a:ext cx="5282400" cy="933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p84"/>
          <p:cNvSpPr txBox="1"/>
          <p:nvPr>
            <p:ph idx="6" type="body"/>
          </p:nvPr>
        </p:nvSpPr>
        <p:spPr>
          <a:xfrm>
            <a:off x="16831806" y="8684560"/>
            <a:ext cx="6096000" cy="3694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highlight>
                  <a:srgbClr val="FFFFFF"/>
                </a:highlight>
              </a:rPr>
              <a:t>We help companies to exploit and provide services and resources for compute- and data-intensive research and innovation.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975" name="Google Shape;975;p84"/>
          <p:cNvSpPr txBox="1"/>
          <p:nvPr>
            <p:ph idx="8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p84"/>
          <p:cNvSpPr/>
          <p:nvPr/>
        </p:nvSpPr>
        <p:spPr>
          <a:xfrm>
            <a:off x="8510550" y="2918700"/>
            <a:ext cx="7489800" cy="90423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85"/>
          <p:cNvSpPr txBox="1"/>
          <p:nvPr>
            <p:ph type="title"/>
          </p:nvPr>
        </p:nvSpPr>
        <p:spPr>
          <a:xfrm>
            <a:off x="2637327" y="712675"/>
            <a:ext cx="219039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>
                <a:latin typeface="DM Sans"/>
                <a:ea typeface="DM Sans"/>
                <a:cs typeface="DM Sans"/>
                <a:sym typeface="DM Sans"/>
              </a:rPr>
              <a:t>EGI services for Federation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82" name="Google Shape;982;p85"/>
          <p:cNvSpPr txBox="1"/>
          <p:nvPr>
            <p:ph idx="2" type="subTitle"/>
          </p:nvPr>
        </p:nvSpPr>
        <p:spPr>
          <a:xfrm>
            <a:off x="2686521" y="1675625"/>
            <a:ext cx="214536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700"/>
              <a:buNone/>
            </a:pPr>
            <a:r>
              <a:rPr lang="en" sz="3700">
                <a:latin typeface="DM Sans"/>
                <a:ea typeface="DM Sans"/>
                <a:cs typeface="DM Sans"/>
                <a:sym typeface="DM Sans"/>
              </a:rPr>
              <a:t>Offered by the EGI Foundation </a:t>
            </a:r>
            <a:r>
              <a:rPr lang="en" sz="3700" u="sng">
                <a:latin typeface="DM Sans"/>
                <a:ea typeface="DM Sans"/>
                <a:cs typeface="DM Sans"/>
                <a:sym typeface="DM Sans"/>
              </a:rPr>
              <a:t>to the members represented in the EGI Council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83" name="Google Shape;983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34400" y="11285487"/>
            <a:ext cx="3419414" cy="169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0611" y="11285491"/>
            <a:ext cx="3419414" cy="1698309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85"/>
          <p:cNvSpPr/>
          <p:nvPr/>
        </p:nvSpPr>
        <p:spPr>
          <a:xfrm>
            <a:off x="14157653" y="3751330"/>
            <a:ext cx="636000" cy="40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5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85"/>
          <p:cNvSpPr/>
          <p:nvPr/>
        </p:nvSpPr>
        <p:spPr>
          <a:xfrm>
            <a:off x="9033902" y="12526600"/>
            <a:ext cx="8200500" cy="7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https://www.egi.eu/services/federation/</a:t>
            </a:r>
            <a:endParaRPr i="0" sz="32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87" name="Google Shape;987;p85"/>
          <p:cNvSpPr/>
          <p:nvPr/>
        </p:nvSpPr>
        <p:spPr>
          <a:xfrm>
            <a:off x="13288311" y="3518093"/>
            <a:ext cx="636000" cy="40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5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85"/>
          <p:cNvSpPr txBox="1"/>
          <p:nvPr/>
        </p:nvSpPr>
        <p:spPr>
          <a:xfrm>
            <a:off x="1832700" y="2738850"/>
            <a:ext cx="6079200" cy="102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COORDINATION</a:t>
            </a:r>
            <a:endParaRPr b="1"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Operations Coordination and Support</a:t>
            </a:r>
            <a:endParaRPr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Community Coordination</a:t>
            </a:r>
            <a:endParaRPr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ITSM Coordination</a:t>
            </a:r>
            <a:endParaRPr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Technical Coordination</a:t>
            </a:r>
            <a:endParaRPr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Project Management and Planning</a:t>
            </a:r>
            <a:endParaRPr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Security Coordination</a:t>
            </a:r>
            <a:endParaRPr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Communications</a:t>
            </a:r>
            <a:endParaRPr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Strategy and Policy Development</a:t>
            </a:r>
            <a:endParaRPr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Industry Engagement</a:t>
            </a:r>
            <a:endParaRPr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89" name="Google Shape;989;p85"/>
          <p:cNvSpPr txBox="1"/>
          <p:nvPr/>
        </p:nvSpPr>
        <p:spPr>
          <a:xfrm>
            <a:off x="9333050" y="2738850"/>
            <a:ext cx="6079200" cy="7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TECHNICAL TOOLS</a:t>
            </a:r>
            <a:endParaRPr b="1"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b="1" lang="en" sz="41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Accou</a:t>
            </a:r>
            <a:r>
              <a:rPr b="1" lang="en" sz="4100">
                <a:solidFill>
                  <a:srgbClr val="4F6228"/>
                </a:solidFill>
                <a:latin typeface="DM Sans"/>
                <a:ea typeface="DM Sans"/>
                <a:cs typeface="DM Sans"/>
                <a:sym typeface="DM Sans"/>
              </a:rPr>
              <a:t>nting</a:t>
            </a:r>
            <a:endParaRPr b="1" sz="4100">
              <a:solidFill>
                <a:srgbClr val="4F622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Collaboration Tools</a:t>
            </a:r>
            <a:endParaRPr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100"/>
              <a:buFont typeface="DM Sans"/>
              <a:buChar char="-"/>
            </a:pPr>
            <a:r>
              <a:rPr b="1" lang="en" sz="41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Configuration Database</a:t>
            </a:r>
            <a:endParaRPr b="1" sz="4100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4100"/>
              <a:buFont typeface="DM Sans"/>
              <a:buChar char="-"/>
            </a:pPr>
            <a:r>
              <a:rPr b="1" lang="en" sz="4100">
                <a:solidFill>
                  <a:srgbClr val="00FFFF"/>
                </a:solidFill>
                <a:latin typeface="DM Sans"/>
                <a:ea typeface="DM Sans"/>
                <a:cs typeface="DM Sans"/>
                <a:sym typeface="DM Sans"/>
              </a:rPr>
              <a:t>Operational Tools</a:t>
            </a:r>
            <a:endParaRPr b="1" sz="4100">
              <a:solidFill>
                <a:srgbClr val="00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100"/>
              <a:buFont typeface="DM Sans"/>
              <a:buChar char="-"/>
            </a:pPr>
            <a:r>
              <a:rPr b="1" lang="en" sz="4100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Helpdesk</a:t>
            </a:r>
            <a:endParaRPr b="1" sz="4100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Service Monitoring</a:t>
            </a:r>
            <a:endParaRPr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b="1" lang="en" sz="4100">
                <a:solidFill>
                  <a:srgbClr val="FF0000"/>
                </a:solidFill>
                <a:latin typeface="DM Sans"/>
                <a:ea typeface="DM Sans"/>
                <a:cs typeface="DM Sans"/>
                <a:sym typeface="DM Sans"/>
              </a:rPr>
              <a:t>Validate Software</a:t>
            </a:r>
            <a:r>
              <a:rPr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1" lang="en" sz="4100">
                <a:solidFill>
                  <a:srgbClr val="FF00FF"/>
                </a:solidFill>
                <a:latin typeface="DM Sans"/>
                <a:ea typeface="DM Sans"/>
                <a:cs typeface="DM Sans"/>
                <a:sym typeface="DM Sans"/>
              </a:rPr>
              <a:t>and Repository</a:t>
            </a:r>
            <a:endParaRPr b="1" sz="4100">
              <a:solidFill>
                <a:srgbClr val="FF00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Marketplace</a:t>
            </a:r>
            <a:endParaRPr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90" name="Google Shape;990;p85"/>
          <p:cNvSpPr txBox="1"/>
          <p:nvPr/>
        </p:nvSpPr>
        <p:spPr>
          <a:xfrm>
            <a:off x="16224625" y="2738838"/>
            <a:ext cx="6079200" cy="20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SECURITY &amp; IDENTITY</a:t>
            </a:r>
            <a:endParaRPr b="1"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Check-in</a:t>
            </a:r>
            <a:endParaRPr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DM Sans"/>
              <a:buChar char="-"/>
            </a:pPr>
            <a:r>
              <a:rPr lang="en" sz="41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Attribute Management</a:t>
            </a:r>
            <a:endParaRPr sz="41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91" name="Google Shape;991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31700" y="5024575"/>
            <a:ext cx="3931286" cy="9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85"/>
          <p:cNvSpPr/>
          <p:nvPr/>
        </p:nvSpPr>
        <p:spPr>
          <a:xfrm>
            <a:off x="16902800" y="5116275"/>
            <a:ext cx="636000" cy="738300"/>
          </a:xfrm>
          <a:prstGeom prst="rect">
            <a:avLst/>
          </a:prstGeom>
          <a:solidFill>
            <a:srgbClr val="EF82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85"/>
          <p:cNvSpPr/>
          <p:nvPr/>
        </p:nvSpPr>
        <p:spPr>
          <a:xfrm>
            <a:off x="16902800" y="6030675"/>
            <a:ext cx="636000" cy="7383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4" name="Google Shape;994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713350" y="6020775"/>
            <a:ext cx="1622041" cy="7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85"/>
          <p:cNvSpPr/>
          <p:nvPr/>
        </p:nvSpPr>
        <p:spPr>
          <a:xfrm>
            <a:off x="16902800" y="6868875"/>
            <a:ext cx="636000" cy="7383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6" name="Google Shape;996;p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789900" y="6768255"/>
            <a:ext cx="911100" cy="911100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85"/>
          <p:cNvSpPr/>
          <p:nvPr/>
        </p:nvSpPr>
        <p:spPr>
          <a:xfrm>
            <a:off x="16902800" y="7707075"/>
            <a:ext cx="636000" cy="738300"/>
          </a:xfrm>
          <a:prstGeom prst="rect">
            <a:avLst/>
          </a:prstGeom>
          <a:solidFill>
            <a:srgbClr val="54813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8" name="Google Shape;998;p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788200" y="7721850"/>
            <a:ext cx="3109061" cy="7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85"/>
          <p:cNvSpPr/>
          <p:nvPr/>
        </p:nvSpPr>
        <p:spPr>
          <a:xfrm>
            <a:off x="16902800" y="8504454"/>
            <a:ext cx="636000" cy="738300"/>
          </a:xfrm>
          <a:prstGeom prst="rect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0" name="Google Shape;1000;p8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874500" y="8511925"/>
            <a:ext cx="911100" cy="7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85"/>
          <p:cNvSpPr/>
          <p:nvPr/>
        </p:nvSpPr>
        <p:spPr>
          <a:xfrm>
            <a:off x="16902800" y="9301832"/>
            <a:ext cx="636000" cy="7383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2" name="Google Shape;1002;p8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713350" y="9288626"/>
            <a:ext cx="1940948" cy="7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85"/>
          <p:cNvSpPr/>
          <p:nvPr/>
        </p:nvSpPr>
        <p:spPr>
          <a:xfrm>
            <a:off x="16902800" y="10099211"/>
            <a:ext cx="636000" cy="7383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4" name="Google Shape;1004;p8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765725" y="10069875"/>
            <a:ext cx="1476600" cy="73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86"/>
          <p:cNvGrpSpPr/>
          <p:nvPr/>
        </p:nvGrpSpPr>
        <p:grpSpPr>
          <a:xfrm>
            <a:off x="5971150" y="3090600"/>
            <a:ext cx="13010100" cy="10252050"/>
            <a:chOff x="6123550" y="3243000"/>
            <a:chExt cx="13010100" cy="10252050"/>
          </a:xfrm>
        </p:grpSpPr>
        <p:pic>
          <p:nvPicPr>
            <p:cNvPr id="1010" name="Google Shape;1010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30000" y="3664350"/>
              <a:ext cx="11241773" cy="9830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1" name="Google Shape;1011;p86"/>
            <p:cNvSpPr/>
            <p:nvPr/>
          </p:nvSpPr>
          <p:spPr>
            <a:xfrm>
              <a:off x="6123550" y="3243000"/>
              <a:ext cx="13010100" cy="4139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2" name="Google Shape;1012;p86"/>
          <p:cNvSpPr txBox="1"/>
          <p:nvPr>
            <p:ph type="title"/>
          </p:nvPr>
        </p:nvSpPr>
        <p:spPr>
          <a:xfrm>
            <a:off x="3143753" y="451050"/>
            <a:ext cx="160716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tools for the Federation</a:t>
            </a:r>
            <a:endParaRPr/>
          </a:p>
        </p:txBody>
      </p:sp>
      <p:sp>
        <p:nvSpPr>
          <p:cNvPr id="1013" name="Google Shape;1013;p86"/>
          <p:cNvSpPr/>
          <p:nvPr/>
        </p:nvSpPr>
        <p:spPr>
          <a:xfrm>
            <a:off x="1840600" y="7162800"/>
            <a:ext cx="2689800" cy="148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Configuration Database</a:t>
            </a:r>
            <a:endParaRPr b="1" sz="2700"/>
          </a:p>
        </p:txBody>
      </p:sp>
      <p:cxnSp>
        <p:nvCxnSpPr>
          <p:cNvPr id="1014" name="Google Shape;1014;p86"/>
          <p:cNvCxnSpPr>
            <a:stCxn id="1013" idx="3"/>
          </p:cNvCxnSpPr>
          <p:nvPr/>
        </p:nvCxnSpPr>
        <p:spPr>
          <a:xfrm>
            <a:off x="4530400" y="7906800"/>
            <a:ext cx="3615300" cy="1325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15" name="Google Shape;1015;p86"/>
          <p:cNvSpPr/>
          <p:nvPr/>
        </p:nvSpPr>
        <p:spPr>
          <a:xfrm>
            <a:off x="4912425" y="4301825"/>
            <a:ext cx="2689800" cy="148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Validated Software and Repository</a:t>
            </a:r>
            <a:endParaRPr b="1" sz="2700"/>
          </a:p>
        </p:txBody>
      </p:sp>
      <p:sp>
        <p:nvSpPr>
          <p:cNvPr id="1016" name="Google Shape;1016;p86"/>
          <p:cNvSpPr/>
          <p:nvPr/>
        </p:nvSpPr>
        <p:spPr>
          <a:xfrm>
            <a:off x="8766500" y="2432825"/>
            <a:ext cx="2689800" cy="148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Usage Accounting</a:t>
            </a:r>
            <a:endParaRPr b="1" sz="2700"/>
          </a:p>
        </p:txBody>
      </p:sp>
      <p:sp>
        <p:nvSpPr>
          <p:cNvPr id="1017" name="Google Shape;1017;p86"/>
          <p:cNvSpPr/>
          <p:nvPr/>
        </p:nvSpPr>
        <p:spPr>
          <a:xfrm>
            <a:off x="13249300" y="2432825"/>
            <a:ext cx="2689800" cy="148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Monitoring</a:t>
            </a:r>
            <a:endParaRPr b="1" sz="2700"/>
          </a:p>
        </p:txBody>
      </p:sp>
      <p:sp>
        <p:nvSpPr>
          <p:cNvPr id="1018" name="Google Shape;1018;p86"/>
          <p:cNvSpPr/>
          <p:nvPr/>
        </p:nvSpPr>
        <p:spPr>
          <a:xfrm>
            <a:off x="17302400" y="4301825"/>
            <a:ext cx="2689800" cy="148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Operations Portal</a:t>
            </a:r>
            <a:endParaRPr b="1" sz="2700"/>
          </a:p>
        </p:txBody>
      </p:sp>
      <p:sp>
        <p:nvSpPr>
          <p:cNvPr id="1019" name="Google Shape;1019;p86"/>
          <p:cNvSpPr/>
          <p:nvPr/>
        </p:nvSpPr>
        <p:spPr>
          <a:xfrm>
            <a:off x="20401700" y="7162800"/>
            <a:ext cx="2689800" cy="148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Helpdesk</a:t>
            </a:r>
            <a:endParaRPr b="1" sz="2700"/>
          </a:p>
        </p:txBody>
      </p:sp>
      <p:cxnSp>
        <p:nvCxnSpPr>
          <p:cNvPr id="1020" name="Google Shape;1020;p86"/>
          <p:cNvCxnSpPr/>
          <p:nvPr/>
        </p:nvCxnSpPr>
        <p:spPr>
          <a:xfrm>
            <a:off x="7096450" y="5837400"/>
            <a:ext cx="1850400" cy="1621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1" name="Google Shape;1021;p86"/>
          <p:cNvCxnSpPr/>
          <p:nvPr/>
        </p:nvCxnSpPr>
        <p:spPr>
          <a:xfrm>
            <a:off x="10224775" y="3920825"/>
            <a:ext cx="935100" cy="2946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2" name="Google Shape;1022;p86"/>
          <p:cNvCxnSpPr>
            <a:stCxn id="1017" idx="2"/>
          </p:cNvCxnSpPr>
          <p:nvPr/>
        </p:nvCxnSpPr>
        <p:spPr>
          <a:xfrm flipH="1">
            <a:off x="14402800" y="3920825"/>
            <a:ext cx="191400" cy="3137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3" name="Google Shape;1023;p86"/>
          <p:cNvCxnSpPr/>
          <p:nvPr/>
        </p:nvCxnSpPr>
        <p:spPr>
          <a:xfrm flipH="1">
            <a:off x="15967050" y="5789825"/>
            <a:ext cx="1669200" cy="1898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4" name="Google Shape;1024;p86"/>
          <p:cNvCxnSpPr>
            <a:stCxn id="1019" idx="1"/>
          </p:cNvCxnSpPr>
          <p:nvPr/>
        </p:nvCxnSpPr>
        <p:spPr>
          <a:xfrm flipH="1">
            <a:off x="16577600" y="7906800"/>
            <a:ext cx="3824100" cy="159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25" name="Google Shape;1025;p86"/>
          <p:cNvSpPr txBox="1"/>
          <p:nvPr/>
        </p:nvSpPr>
        <p:spPr>
          <a:xfrm>
            <a:off x="5113050" y="7253400"/>
            <a:ext cx="28233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Information about sites and hosted services</a:t>
            </a:r>
            <a:endParaRPr sz="2100"/>
          </a:p>
        </p:txBody>
      </p:sp>
      <p:sp>
        <p:nvSpPr>
          <p:cNvPr id="1026" name="Google Shape;1026;p86"/>
          <p:cNvSpPr txBox="1"/>
          <p:nvPr/>
        </p:nvSpPr>
        <p:spPr>
          <a:xfrm>
            <a:off x="7706600" y="5505350"/>
            <a:ext cx="19644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Unified Middleware Distribution</a:t>
            </a:r>
            <a:endParaRPr sz="2100"/>
          </a:p>
        </p:txBody>
      </p:sp>
      <p:sp>
        <p:nvSpPr>
          <p:cNvPr id="1027" name="Google Shape;1027;p86"/>
          <p:cNvSpPr txBox="1"/>
          <p:nvPr/>
        </p:nvSpPr>
        <p:spPr>
          <a:xfrm>
            <a:off x="10578400" y="4240025"/>
            <a:ext cx="2823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Compute</a:t>
            </a:r>
            <a:br>
              <a:rPr lang="en" sz="2100"/>
            </a:br>
            <a:r>
              <a:rPr lang="en" sz="2100"/>
              <a:t>usage</a:t>
            </a:r>
            <a:br>
              <a:rPr lang="en" sz="2100"/>
            </a:br>
            <a:r>
              <a:rPr lang="en" sz="2100"/>
              <a:t>records (accounting.egi.eu) </a:t>
            </a:r>
            <a:endParaRPr sz="2100"/>
          </a:p>
        </p:txBody>
      </p:sp>
      <p:pic>
        <p:nvPicPr>
          <p:cNvPr id="1028" name="Google Shape;102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0050" y="8489027"/>
            <a:ext cx="1850400" cy="42884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29" name="Google Shape;1029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3800" y="5717525"/>
            <a:ext cx="1086914" cy="4288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0" name="Google Shape;1030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2725" y="5689284"/>
            <a:ext cx="582650" cy="63414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1" name="Google Shape;1031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700" y="3811177"/>
            <a:ext cx="1850400" cy="42884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2" name="Google Shape;1032;p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600" y="3835650"/>
            <a:ext cx="1599801" cy="379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3" name="Google Shape;1033;p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73300" y="3769005"/>
            <a:ext cx="1086925" cy="51318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4" name="Google Shape;1034;p8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009100" y="5549038"/>
            <a:ext cx="765825" cy="7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8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880525" y="8469675"/>
            <a:ext cx="935100" cy="467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87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EGI project portfolio (2021)</a:t>
            </a:r>
            <a:endParaRPr/>
          </a:p>
        </p:txBody>
      </p:sp>
      <p:sp>
        <p:nvSpPr>
          <p:cNvPr id="1041" name="Google Shape;1041;p8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2" name="Google Shape;1042;p87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‘Project management and planning’ for the Federation</a:t>
            </a:r>
            <a:endParaRPr/>
          </a:p>
        </p:txBody>
      </p:sp>
      <p:pic>
        <p:nvPicPr>
          <p:cNvPr id="1043" name="Google Shape;1043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50" y="2402975"/>
            <a:ext cx="10499749" cy="1021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47000" y="2351875"/>
            <a:ext cx="11148574" cy="1068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2"/>
          <p:cNvSpPr txBox="1"/>
          <p:nvPr>
            <p:ph idx="4" type="body"/>
          </p:nvPr>
        </p:nvSpPr>
        <p:spPr>
          <a:xfrm>
            <a:off x="11782290" y="4184755"/>
            <a:ext cx="113664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2010</a:t>
            </a:r>
            <a:endParaRPr/>
          </a:p>
        </p:txBody>
      </p:sp>
      <p:sp>
        <p:nvSpPr>
          <p:cNvPr id="589" name="Google Shape;589;p5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0" name="Google Shape;590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701" r="4701" t="0"/>
          <a:stretch/>
        </p:blipFill>
        <p:spPr>
          <a:xfrm>
            <a:off x="1143100" y="2939925"/>
            <a:ext cx="9848700" cy="3791100"/>
          </a:xfrm>
          <a:prstGeom prst="roundRect">
            <a:avLst>
              <a:gd fmla="val 16667" name="adj"/>
            </a:avLst>
          </a:prstGeom>
        </p:spPr>
      </p:pic>
      <p:pic>
        <p:nvPicPr>
          <p:cNvPr id="591" name="Google Shape;591;p52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738" l="0" r="0" t="748"/>
          <a:stretch/>
        </p:blipFill>
        <p:spPr>
          <a:xfrm>
            <a:off x="1143101" y="7267228"/>
            <a:ext cx="8077200" cy="5462400"/>
          </a:xfrm>
          <a:prstGeom prst="roundRect">
            <a:avLst>
              <a:gd fmla="val 16667" name="adj"/>
            </a:avLst>
          </a:prstGeom>
        </p:spPr>
      </p:pic>
      <p:sp>
        <p:nvSpPr>
          <p:cNvPr id="592" name="Google Shape;592;p52"/>
          <p:cNvSpPr txBox="1"/>
          <p:nvPr>
            <p:ph idx="5" type="body"/>
          </p:nvPr>
        </p:nvSpPr>
        <p:spPr>
          <a:xfrm>
            <a:off x="11782290" y="5162550"/>
            <a:ext cx="11366400" cy="12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the high-energy physics compute grid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(WLCG)</a:t>
            </a:r>
            <a:endParaRPr/>
          </a:p>
        </p:txBody>
      </p:sp>
      <p:sp>
        <p:nvSpPr>
          <p:cNvPr id="593" name="Google Shape;593;p52"/>
          <p:cNvSpPr txBox="1"/>
          <p:nvPr>
            <p:ph idx="6" type="body"/>
          </p:nvPr>
        </p:nvSpPr>
        <p:spPr>
          <a:xfrm>
            <a:off x="11782290" y="9231540"/>
            <a:ext cx="113664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</a:t>
            </a:r>
            <a:endParaRPr/>
          </a:p>
        </p:txBody>
      </p:sp>
      <p:sp>
        <p:nvSpPr>
          <p:cNvPr id="594" name="Google Shape;594;p52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The were born as a global infrastructure </a:t>
            </a:r>
            <a:endParaRPr/>
          </a:p>
        </p:txBody>
      </p:sp>
      <p:sp>
        <p:nvSpPr>
          <p:cNvPr id="595" name="Google Shape;595;p52"/>
          <p:cNvSpPr txBox="1"/>
          <p:nvPr>
            <p:ph idx="1" type="body"/>
          </p:nvPr>
        </p:nvSpPr>
        <p:spPr>
          <a:xfrm>
            <a:off x="2564139" y="181322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5"/>
                </a:solidFill>
              </a:rPr>
              <a:t>We provide advanced computing and data analytics for research and innovation</a:t>
            </a:r>
            <a:endParaRPr sz="35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52"/>
          <p:cNvSpPr txBox="1"/>
          <p:nvPr>
            <p:ph idx="7" type="body"/>
          </p:nvPr>
        </p:nvSpPr>
        <p:spPr>
          <a:xfrm>
            <a:off x="11782290" y="10209335"/>
            <a:ext cx="11366400" cy="12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a multi-disciplinary, multi-technology infrastructure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Google Shape;1049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02702" y="451067"/>
            <a:ext cx="2565400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88"/>
          <p:cNvSpPr txBox="1"/>
          <p:nvPr>
            <p:ph type="title"/>
          </p:nvPr>
        </p:nvSpPr>
        <p:spPr>
          <a:xfrm>
            <a:off x="2305539" y="451078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>
                <a:latin typeface="DM Sans"/>
                <a:ea typeface="DM Sans"/>
                <a:cs typeface="DM Sans"/>
                <a:sym typeface="DM Sans"/>
              </a:rPr>
              <a:t>IT Service Management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51" name="Google Shape;1051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681221" y="7426949"/>
            <a:ext cx="3267473" cy="3267473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88"/>
          <p:cNvSpPr txBox="1"/>
          <p:nvPr/>
        </p:nvSpPr>
        <p:spPr>
          <a:xfrm>
            <a:off x="723533" y="3021579"/>
            <a:ext cx="30723300" cy="12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Char char="•"/>
            </a:pPr>
            <a:r>
              <a:rPr i="0" lang="en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IT service management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1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i="0" lang="en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Focuses on the provision of </a:t>
            </a:r>
            <a:r>
              <a:rPr b="1" i="0" lang="en" sz="4800" u="sng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high quality IT services</a:t>
            </a:r>
            <a:endParaRPr i="0" sz="48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1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i="0" lang="en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Defines, documents and maintains service management </a:t>
            </a:r>
            <a:r>
              <a:rPr b="1" i="0" lang="en" sz="4800" u="sng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processes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1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Char char="•"/>
            </a:pPr>
            <a:r>
              <a:rPr i="0" lang="en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ITIL, ISO20k, COBIT, …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Char char="•"/>
            </a:pPr>
            <a:r>
              <a:rPr i="0" lang="en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EGI Service Management is Based on the open FitSM standard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1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Char char="•"/>
            </a:pPr>
            <a:r>
              <a:rPr i="0" lang="en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85 requirements that should be fulfilled by an organisation (or federation)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1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Char char="•"/>
            </a:pPr>
            <a:r>
              <a:rPr i="0" lang="en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16 general requirements; 69 process-specific requirements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57200" lvl="1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M Sans"/>
              <a:buChar char="•"/>
            </a:pPr>
            <a:r>
              <a:rPr i="0" lang="en" sz="4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14 processes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3" name="Google Shape;1053;p88"/>
          <p:cNvSpPr/>
          <p:nvPr/>
        </p:nvSpPr>
        <p:spPr>
          <a:xfrm>
            <a:off x="4687672" y="9531776"/>
            <a:ext cx="8324100" cy="3905700"/>
          </a:xfrm>
          <a:prstGeom prst="wedgeRectCallout">
            <a:avLst>
              <a:gd fmla="val -64743" name="adj1"/>
              <a:gd fmla="val -53065" name="adj2"/>
            </a:avLst>
          </a:prstGeom>
          <a:solidFill>
            <a:srgbClr val="BBD6EE"/>
          </a:solidFill>
          <a:ln cap="flat" cmpd="sng" w="9525">
            <a:solidFill>
              <a:srgbClr val="0B110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-75565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3700"/>
              <a:buFont typeface="DM Sans"/>
              <a:buChar char="•"/>
            </a:pPr>
            <a:r>
              <a:rPr i="0" lang="en" sz="3700" u="none" cap="none" strike="noStrike">
                <a:solidFill>
                  <a:srgbClr val="0B1107"/>
                </a:solidFill>
                <a:latin typeface="DM Sans"/>
                <a:ea typeface="DM Sans"/>
                <a:cs typeface="DM Sans"/>
                <a:sym typeface="DM Sans"/>
              </a:rPr>
              <a:t>Service portfolio management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5565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3700"/>
              <a:buFont typeface="DM Sans"/>
              <a:buChar char="•"/>
            </a:pPr>
            <a:r>
              <a:rPr i="0" lang="en" sz="3700" u="none" cap="none" strike="noStrike">
                <a:solidFill>
                  <a:srgbClr val="0B1107"/>
                </a:solidFill>
                <a:latin typeface="DM Sans"/>
                <a:ea typeface="DM Sans"/>
                <a:cs typeface="DM Sans"/>
                <a:sym typeface="DM Sans"/>
              </a:rPr>
              <a:t>Service level management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5565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3700"/>
              <a:buFont typeface="DM Sans"/>
              <a:buChar char="•"/>
            </a:pPr>
            <a:r>
              <a:rPr i="0" lang="en" sz="3700" u="none" cap="none" strike="noStrike">
                <a:solidFill>
                  <a:srgbClr val="0B1107"/>
                </a:solidFill>
                <a:latin typeface="DM Sans"/>
                <a:ea typeface="DM Sans"/>
                <a:cs typeface="DM Sans"/>
                <a:sym typeface="DM Sans"/>
              </a:rPr>
              <a:t>Incident management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5565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3700"/>
              <a:buFont typeface="DM Sans"/>
              <a:buChar char="•"/>
            </a:pPr>
            <a:r>
              <a:rPr i="0" lang="en" sz="3700" u="none" cap="none" strike="noStrike">
                <a:solidFill>
                  <a:srgbClr val="0B1107"/>
                </a:solidFill>
                <a:latin typeface="DM Sans"/>
                <a:ea typeface="DM Sans"/>
                <a:cs typeface="DM Sans"/>
                <a:sym typeface="DM Sans"/>
              </a:rPr>
              <a:t>Change management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5565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3700"/>
              <a:buFont typeface="DM Sans"/>
              <a:buChar char="•"/>
            </a:pPr>
            <a:r>
              <a:rPr i="0" lang="en" sz="3700" u="none" cap="none" strike="noStrike">
                <a:solidFill>
                  <a:srgbClr val="0B1107"/>
                </a:solidFill>
                <a:latin typeface="DM Sans"/>
                <a:ea typeface="DM Sans"/>
                <a:cs typeface="DM Sans"/>
                <a:sym typeface="DM Sans"/>
              </a:rPr>
              <a:t>Capacity management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5565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3700"/>
              <a:buFont typeface="DM Sans"/>
              <a:buChar char="•"/>
            </a:pPr>
            <a:r>
              <a:rPr i="0" lang="en" sz="3700" u="none" cap="none" strike="noStrike">
                <a:solidFill>
                  <a:srgbClr val="0B1107"/>
                </a:solidFill>
                <a:latin typeface="DM Sans"/>
                <a:ea typeface="DM Sans"/>
                <a:cs typeface="DM Sans"/>
                <a:sym typeface="DM Sans"/>
              </a:rPr>
              <a:t>Release and deployment mgm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75565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1107"/>
              </a:buClr>
              <a:buSzPts val="3700"/>
              <a:buFont typeface="DM Sans"/>
              <a:buChar char="•"/>
            </a:pPr>
            <a:r>
              <a:rPr i="0" lang="en" sz="3700" u="none" cap="none" strike="noStrike">
                <a:solidFill>
                  <a:srgbClr val="0B1107"/>
                </a:solidFill>
                <a:latin typeface="DM Sans"/>
                <a:ea typeface="DM Sans"/>
                <a:cs typeface="DM Sans"/>
                <a:sym typeface="DM Sans"/>
              </a:rPr>
              <a:t>…</a:t>
            </a:r>
            <a:endParaRPr i="0" sz="37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4" name="Google Shape;1054;p88"/>
          <p:cNvSpPr/>
          <p:nvPr/>
        </p:nvSpPr>
        <p:spPr>
          <a:xfrm>
            <a:off x="8478208" y="5991274"/>
            <a:ext cx="12610500" cy="6035100"/>
          </a:xfrm>
          <a:prstGeom prst="wedgeRectCallout">
            <a:avLst>
              <a:gd fmla="val -64991" name="adj1"/>
              <a:gd fmla="val 56675" name="adj2"/>
            </a:avLst>
          </a:prstGeom>
          <a:solidFill>
            <a:srgbClr val="BBD6EE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700" u="sng" cap="none" strike="noStrike">
                <a:solidFill>
                  <a:srgbClr val="301900"/>
                </a:solidFill>
                <a:latin typeface="DM Sans"/>
                <a:ea typeface="DM Sans"/>
                <a:cs typeface="DM Sans"/>
                <a:sym typeface="DM Sans"/>
              </a:rPr>
              <a:t>Example – Release and Deployment Management:</a:t>
            </a:r>
            <a:endParaRPr i="0" sz="35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700" u="none" cap="none" strike="noStrike">
                <a:solidFill>
                  <a:srgbClr val="301900"/>
                </a:solidFill>
                <a:latin typeface="DM Sans"/>
                <a:ea typeface="DM Sans"/>
                <a:cs typeface="DM Sans"/>
                <a:sym typeface="DM Sans"/>
              </a:rPr>
              <a:t>PR13.1 </a:t>
            </a:r>
            <a:r>
              <a:rPr i="0" lang="en" sz="2700" u="none" cap="none" strike="noStrike">
                <a:solidFill>
                  <a:srgbClr val="301900"/>
                </a:solidFill>
                <a:latin typeface="DM Sans"/>
                <a:ea typeface="DM Sans"/>
                <a:cs typeface="DM Sans"/>
                <a:sym typeface="DM Sans"/>
              </a:rPr>
              <a:t>A release policy shall be defined.</a:t>
            </a:r>
            <a:endParaRPr i="0" sz="35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700" u="none" cap="none" strike="noStrike">
                <a:solidFill>
                  <a:srgbClr val="301900"/>
                </a:solidFill>
                <a:latin typeface="DM Sans"/>
                <a:ea typeface="DM Sans"/>
                <a:cs typeface="DM Sans"/>
                <a:sym typeface="DM Sans"/>
              </a:rPr>
              <a:t>PR13.2 </a:t>
            </a:r>
            <a:r>
              <a:rPr i="0" lang="en" sz="2700" u="none" cap="none" strike="noStrike">
                <a:solidFill>
                  <a:srgbClr val="301900"/>
                </a:solidFill>
                <a:latin typeface="DM Sans"/>
                <a:ea typeface="DM Sans"/>
                <a:cs typeface="DM Sans"/>
                <a:sym typeface="DM Sans"/>
              </a:rPr>
              <a:t>The deployment of new or changed services and service components to the live environment shall be planned with all relevant parties including affected customers.</a:t>
            </a:r>
            <a:endParaRPr i="0" sz="35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700" u="none" cap="none" strike="noStrike">
                <a:solidFill>
                  <a:srgbClr val="301900"/>
                </a:solidFill>
                <a:latin typeface="DM Sans"/>
                <a:ea typeface="DM Sans"/>
                <a:cs typeface="DM Sans"/>
                <a:sym typeface="DM Sans"/>
              </a:rPr>
              <a:t>PR13.3</a:t>
            </a:r>
            <a:r>
              <a:rPr i="0" lang="en" sz="2700" u="none" cap="none" strike="noStrike">
                <a:solidFill>
                  <a:srgbClr val="301900"/>
                </a:solidFill>
                <a:latin typeface="DM Sans"/>
                <a:ea typeface="DM Sans"/>
                <a:cs typeface="DM Sans"/>
                <a:sym typeface="DM Sans"/>
              </a:rPr>
              <a:t> Releases shall be built and tested prior to being deployed.</a:t>
            </a:r>
            <a:endParaRPr i="0" sz="35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700" u="none" cap="none" strike="noStrike">
                <a:solidFill>
                  <a:srgbClr val="301900"/>
                </a:solidFill>
                <a:latin typeface="DM Sans"/>
                <a:ea typeface="DM Sans"/>
                <a:cs typeface="DM Sans"/>
                <a:sym typeface="DM Sans"/>
              </a:rPr>
              <a:t>PR13.4</a:t>
            </a:r>
            <a:r>
              <a:rPr i="0" lang="en" sz="2700" u="none" cap="none" strike="noStrike">
                <a:solidFill>
                  <a:srgbClr val="301900"/>
                </a:solidFill>
                <a:latin typeface="DM Sans"/>
                <a:ea typeface="DM Sans"/>
                <a:cs typeface="DM Sans"/>
                <a:sym typeface="DM Sans"/>
              </a:rPr>
              <a:t> Acceptance criteria for each release shall be agreed with the customers and any other relevant parties. Before deployment the release shall be verified against the agreed acceptance criteria and approved.</a:t>
            </a:r>
            <a:endParaRPr i="0" sz="35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700" u="none" cap="none" strike="noStrike">
                <a:solidFill>
                  <a:srgbClr val="301900"/>
                </a:solidFill>
                <a:latin typeface="DM Sans"/>
                <a:ea typeface="DM Sans"/>
                <a:cs typeface="DM Sans"/>
                <a:sym typeface="DM Sans"/>
              </a:rPr>
              <a:t>PR13.5</a:t>
            </a:r>
            <a:r>
              <a:rPr i="0" lang="en" sz="2700" u="none" cap="none" strike="noStrike">
                <a:solidFill>
                  <a:srgbClr val="301900"/>
                </a:solidFill>
                <a:latin typeface="DM Sans"/>
                <a:ea typeface="DM Sans"/>
                <a:cs typeface="DM Sans"/>
                <a:sym typeface="DM Sans"/>
              </a:rPr>
              <a:t> Deployment preparation shall consider steps to be taken in case of unsuccessful deployment to reduce the impact on services and customers.</a:t>
            </a:r>
            <a:endParaRPr i="0" sz="35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700" u="none" cap="none" strike="noStrike">
                <a:solidFill>
                  <a:srgbClr val="301900"/>
                </a:solidFill>
                <a:latin typeface="DM Sans"/>
                <a:ea typeface="DM Sans"/>
                <a:cs typeface="DM Sans"/>
                <a:sym typeface="DM Sans"/>
              </a:rPr>
              <a:t>PR13.6</a:t>
            </a:r>
            <a:r>
              <a:rPr i="0" lang="en" sz="2700" u="none" cap="none" strike="noStrike">
                <a:solidFill>
                  <a:srgbClr val="301900"/>
                </a:solidFill>
                <a:latin typeface="DM Sans"/>
                <a:ea typeface="DM Sans"/>
                <a:cs typeface="DM Sans"/>
                <a:sym typeface="DM Sans"/>
              </a:rPr>
              <a:t> Releases shall be evaluated for success or failure.</a:t>
            </a:r>
            <a:endParaRPr i="0" sz="35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55" name="Google Shape;1055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45931" y="10422658"/>
            <a:ext cx="50800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88"/>
          <p:cNvSpPr/>
          <p:nvPr/>
        </p:nvSpPr>
        <p:spPr>
          <a:xfrm>
            <a:off x="19299933" y="11205688"/>
            <a:ext cx="48840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en" sz="37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https://www.fitsm.eu</a:t>
            </a:r>
            <a:endParaRPr b="0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creenshot of a social media post&#10;&#10;Description automatically generated" id="1057" name="Google Shape;1057;p8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79957" y="1402531"/>
            <a:ext cx="15223193" cy="1087023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8" name="Google Shape;1058;p88"/>
          <p:cNvSpPr/>
          <p:nvPr/>
        </p:nvSpPr>
        <p:spPr>
          <a:xfrm rot="8359116">
            <a:off x="13796570" y="2485394"/>
            <a:ext cx="3118498" cy="198651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88"/>
          <p:cNvSpPr txBox="1"/>
          <p:nvPr/>
        </p:nvSpPr>
        <p:spPr>
          <a:xfrm>
            <a:off x="20885400" y="3813933"/>
            <a:ext cx="34983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FitSM training</a:t>
            </a:r>
            <a:endParaRPr b="1" i="0" sz="32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Google Shape;1064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7865" y="8382133"/>
            <a:ext cx="3948067" cy="22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01400" y="10804000"/>
            <a:ext cx="3116866" cy="17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89"/>
          <p:cNvSpPr txBox="1"/>
          <p:nvPr>
            <p:ph idx="1" type="body"/>
          </p:nvPr>
        </p:nvSpPr>
        <p:spPr>
          <a:xfrm>
            <a:off x="-341747" y="404893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-673100" lvl="0" marL="1219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5"/>
              </a:buClr>
              <a:buSzPts val="4900"/>
              <a:buFont typeface="DM Sans"/>
              <a:buChar char="•"/>
            </a:pPr>
            <a:r>
              <a:rPr lang="en" sz="49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EOSC phase 1: Until end of 2020</a:t>
            </a:r>
            <a:endParaRPr sz="49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89000" lvl="1" marL="2438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DM Sans"/>
              <a:buChar char="▪"/>
            </a:pPr>
            <a:r>
              <a:rPr lang="en" sz="44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EGI coordinated the EOSC-hub project </a:t>
            </a:r>
            <a:endParaRPr sz="44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89000" lvl="2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DM Sans"/>
              <a:buChar char="o"/>
            </a:pPr>
            <a:r>
              <a:rPr lang="en" sz="39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Setup core elements of EOSC – Portal; Helpdesk; Monitoring; Accounting</a:t>
            </a:r>
            <a:endParaRPr sz="39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89000" lvl="2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DM Sans"/>
              <a:buChar char="o"/>
            </a:pPr>
            <a:r>
              <a:rPr lang="en" sz="39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Design and operate a service mgm system (Service onboarding; Incident mgm;…)</a:t>
            </a:r>
            <a:endParaRPr sz="39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89000" lvl="2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DM Sans"/>
              <a:buChar char="o"/>
            </a:pPr>
            <a:r>
              <a:rPr lang="en" sz="39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Contribute to the EOSC service portfolio (compute, data, thematic services)</a:t>
            </a:r>
            <a:endParaRPr sz="39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2" marL="2781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300"/>
              <a:buNone/>
            </a:pPr>
            <a:r>
              <a:t/>
            </a:r>
            <a:endParaRPr sz="39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673100" lvl="0" marL="1219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5"/>
              </a:buClr>
              <a:buSzPts val="4900"/>
              <a:buFont typeface="DM Sans"/>
              <a:buChar char="•"/>
            </a:pPr>
            <a:r>
              <a:rPr lang="en" sz="49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EOSC phase 2: From 2021 – EOSC Association </a:t>
            </a:r>
            <a:endParaRPr sz="49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89000" lvl="1" marL="2438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DM Sans"/>
              <a:buChar char="▪"/>
            </a:pPr>
            <a:r>
              <a:rPr lang="en" sz="44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EGI continues to provide core services (EOSC Future project) </a:t>
            </a:r>
            <a:endParaRPr sz="44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89000" lvl="1" marL="2438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DM Sans"/>
              <a:buChar char="▪"/>
            </a:pPr>
            <a:r>
              <a:rPr lang="en" sz="44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EGI provides the EOSC Compute platform (EGI-ACE project)</a:t>
            </a:r>
            <a:endParaRPr sz="44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89000" lvl="1" marL="2438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DM Sans"/>
              <a:buChar char="▪"/>
            </a:pPr>
            <a:r>
              <a:rPr lang="en" sz="44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EGI supports various thematic services (DECIDO, EOSC-Synergy, …)</a:t>
            </a:r>
            <a:endParaRPr sz="44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89000" lvl="1" marL="2438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DM Sans"/>
              <a:buChar char="▪"/>
            </a:pPr>
            <a:r>
              <a:rPr lang="en" sz="4400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EGI members are/will be part of national OSC nodes</a:t>
            </a:r>
            <a:endParaRPr sz="4400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67" name="Google Shape;1067;p89"/>
          <p:cNvSpPr txBox="1"/>
          <p:nvPr>
            <p:ph type="title"/>
          </p:nvPr>
        </p:nvSpPr>
        <p:spPr>
          <a:xfrm>
            <a:off x="5787074" y="451050"/>
            <a:ext cx="17602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>
                <a:latin typeface="DM Sans"/>
                <a:ea typeface="DM Sans"/>
                <a:cs typeface="DM Sans"/>
                <a:sym typeface="DM Sans"/>
              </a:rPr>
              <a:t>EGI and the European Open Science Cloud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68" name="Google Shape;1068;p89"/>
          <p:cNvSpPr txBox="1"/>
          <p:nvPr/>
        </p:nvSpPr>
        <p:spPr>
          <a:xfrm>
            <a:off x="9826856" y="1362072"/>
            <a:ext cx="14593500" cy="17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i="1" lang="en" sz="3700" u="none" cap="none" strike="noStrike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“… a virtual environment with free at the point of use, open and seamless services for storage, management, analysis and re-use of research data, across borders and scientific disciplines”</a:t>
            </a:r>
            <a:endParaRPr i="0" sz="3700" u="none" cap="none" strike="noStrike">
              <a:solidFill>
                <a:schemeClr val="accent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69" name="Google Shape;1069;p89"/>
          <p:cNvSpPr txBox="1"/>
          <p:nvPr/>
        </p:nvSpPr>
        <p:spPr>
          <a:xfrm>
            <a:off x="11932976" y="2963195"/>
            <a:ext cx="122289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i="1" lang="en" sz="3200" u="sng" cap="none" strike="noStrike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2016 Communication on the “European Cloud Initiative</a:t>
            </a:r>
            <a:endParaRPr i="1" sz="32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70" name="Google Shape;1070;p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092113" y="4642907"/>
            <a:ext cx="1945325" cy="2473830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89"/>
          <p:cNvSpPr txBox="1"/>
          <p:nvPr/>
        </p:nvSpPr>
        <p:spPr>
          <a:xfrm>
            <a:off x="471075" y="1818700"/>
            <a:ext cx="8967300" cy="18162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-3905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DM Sans"/>
              <a:buChar char="●"/>
            </a:pPr>
            <a:r>
              <a:rPr b="1" lang="en" sz="255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Achievements of the EGI-ACE project - Wed 10:30</a:t>
            </a:r>
            <a:endParaRPr b="1" sz="255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905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DM Sans"/>
              <a:buChar char="●"/>
            </a:pPr>
            <a:r>
              <a:rPr b="1" lang="en" sz="255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EGI contributions to the EOSC-Core - Thu 11:00</a:t>
            </a:r>
            <a:endParaRPr b="1" sz="255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905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DM Sans"/>
              <a:buChar char="●"/>
            </a:pPr>
            <a:r>
              <a:rPr b="1" lang="en" sz="255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Closing plenary: Pathways for improved coordination among e-infrastructures - Thu 14:30</a:t>
            </a:r>
            <a:endParaRPr b="1" i="0" sz="45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90"/>
          <p:cNvSpPr txBox="1"/>
          <p:nvPr>
            <p:ph idx="1" type="body"/>
          </p:nvPr>
        </p:nvSpPr>
        <p:spPr>
          <a:xfrm>
            <a:off x="1363387" y="7642791"/>
            <a:ext cx="60960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Services for research</a:t>
            </a:r>
            <a:endParaRPr/>
          </a:p>
        </p:txBody>
      </p:sp>
      <p:pic>
        <p:nvPicPr>
          <p:cNvPr id="1077" name="Google Shape;1077;p90"/>
          <p:cNvPicPr preferRelativeResize="0"/>
          <p:nvPr>
            <p:ph idx="7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3387" y="3200400"/>
            <a:ext cx="6354900" cy="4051800"/>
          </a:xfrm>
          <a:prstGeom prst="roundRect">
            <a:avLst>
              <a:gd fmla="val 16667" name="adj"/>
            </a:avLst>
          </a:prstGeom>
        </p:spPr>
      </p:pic>
      <p:sp>
        <p:nvSpPr>
          <p:cNvPr id="1078" name="Google Shape;1078;p90"/>
          <p:cNvSpPr txBox="1"/>
          <p:nvPr>
            <p:ph idx="2" type="body"/>
          </p:nvPr>
        </p:nvSpPr>
        <p:spPr>
          <a:xfrm>
            <a:off x="1363387" y="8684560"/>
            <a:ext cx="6096000" cy="3694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Our large-scale computing and data analytics services are helping scientists to accelerate their research.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90"/>
          <p:cNvSpPr txBox="1"/>
          <p:nvPr>
            <p:ph idx="3" type="body"/>
          </p:nvPr>
        </p:nvSpPr>
        <p:spPr>
          <a:xfrm>
            <a:off x="9046952" y="195516"/>
            <a:ext cx="6096000" cy="933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p9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1" name="Google Shape;1081;p90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EGI value propositions</a:t>
            </a:r>
            <a:endParaRPr/>
          </a:p>
        </p:txBody>
      </p:sp>
      <p:sp>
        <p:nvSpPr>
          <p:cNvPr id="1082" name="Google Shape;1082;p90"/>
          <p:cNvSpPr txBox="1"/>
          <p:nvPr>
            <p:ph idx="4" type="body"/>
          </p:nvPr>
        </p:nvSpPr>
        <p:spPr>
          <a:xfrm>
            <a:off x="9095877" y="8684560"/>
            <a:ext cx="6096000" cy="3694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highlight>
                  <a:srgbClr val="FFFFFF"/>
                </a:highlight>
              </a:rPr>
              <a:t>Our internal services provide tools for coordination of the EGI Federation, improving how we work together.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Google Shape;1083;p90"/>
          <p:cNvSpPr txBox="1"/>
          <p:nvPr>
            <p:ph idx="5" type="body"/>
          </p:nvPr>
        </p:nvSpPr>
        <p:spPr>
          <a:xfrm>
            <a:off x="16831806" y="7642791"/>
            <a:ext cx="60960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Services for Business</a:t>
            </a:r>
            <a:endParaRPr/>
          </a:p>
        </p:txBody>
      </p:sp>
      <p:pic>
        <p:nvPicPr>
          <p:cNvPr id="1084" name="Google Shape;1084;p90"/>
          <p:cNvPicPr preferRelativeResize="0"/>
          <p:nvPr>
            <p:ph idx="9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95877" y="3200400"/>
            <a:ext cx="6354900" cy="4051800"/>
          </a:xfrm>
          <a:prstGeom prst="roundRect">
            <a:avLst>
              <a:gd fmla="val 16667" name="adj"/>
            </a:avLst>
          </a:prstGeom>
        </p:spPr>
      </p:pic>
      <p:pic>
        <p:nvPicPr>
          <p:cNvPr id="1085" name="Google Shape;1085;p90"/>
          <p:cNvPicPr preferRelativeResize="0"/>
          <p:nvPr>
            <p:ph idx="13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31806" y="3200400"/>
            <a:ext cx="6354900" cy="4051800"/>
          </a:xfrm>
          <a:prstGeom prst="roundRect">
            <a:avLst>
              <a:gd fmla="val 16667" name="adj"/>
            </a:avLst>
          </a:prstGeom>
        </p:spPr>
      </p:pic>
      <p:sp>
        <p:nvSpPr>
          <p:cNvPr id="1086" name="Google Shape;1086;p90"/>
          <p:cNvSpPr txBox="1"/>
          <p:nvPr>
            <p:ph idx="3" type="body"/>
          </p:nvPr>
        </p:nvSpPr>
        <p:spPr>
          <a:xfrm>
            <a:off x="9046950" y="7642800"/>
            <a:ext cx="66342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Services for federation</a:t>
            </a:r>
            <a:endParaRPr/>
          </a:p>
        </p:txBody>
      </p:sp>
      <p:sp>
        <p:nvSpPr>
          <p:cNvPr id="1087" name="Google Shape;1087;p90"/>
          <p:cNvSpPr txBox="1"/>
          <p:nvPr>
            <p:ph idx="3" type="body"/>
          </p:nvPr>
        </p:nvSpPr>
        <p:spPr>
          <a:xfrm>
            <a:off x="16285477" y="952575"/>
            <a:ext cx="5282400" cy="933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8" name="Google Shape;1088;p90"/>
          <p:cNvSpPr txBox="1"/>
          <p:nvPr>
            <p:ph idx="6" type="body"/>
          </p:nvPr>
        </p:nvSpPr>
        <p:spPr>
          <a:xfrm>
            <a:off x="16831806" y="8684560"/>
            <a:ext cx="6096000" cy="3694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highlight>
                  <a:srgbClr val="FFFFFF"/>
                </a:highlight>
              </a:rPr>
              <a:t>We help companies to exploit and provide services and resources for compute- and data-intensive research and innovation.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089" name="Google Shape;1089;p90"/>
          <p:cNvSpPr txBox="1"/>
          <p:nvPr>
            <p:ph idx="8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0" name="Google Shape;1090;p90"/>
          <p:cNvSpPr/>
          <p:nvPr/>
        </p:nvSpPr>
        <p:spPr>
          <a:xfrm>
            <a:off x="16155750" y="2937776"/>
            <a:ext cx="7707000" cy="99198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9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EGI DIH supporting SMEs and Industry with Digital Transformation</a:t>
            </a:r>
            <a:endParaRPr/>
          </a:p>
        </p:txBody>
      </p:sp>
      <p:sp>
        <p:nvSpPr>
          <p:cNvPr id="1096" name="Google Shape;1096;p9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7" name="Google Shape;1097;p91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Services for business</a:t>
            </a:r>
            <a:endParaRPr/>
          </a:p>
        </p:txBody>
      </p:sp>
      <p:pic>
        <p:nvPicPr>
          <p:cNvPr id="1098" name="Google Shape;1098;p9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5232" r="0" t="0"/>
          <a:stretch/>
        </p:blipFill>
        <p:spPr>
          <a:xfrm>
            <a:off x="15393917" y="-52819"/>
            <a:ext cx="9003900" cy="10795200"/>
          </a:xfrm>
          <a:prstGeom prst="roundRect">
            <a:avLst>
              <a:gd fmla="val 16667" name="adj"/>
            </a:avLst>
          </a:prstGeom>
        </p:spPr>
      </p:pic>
      <p:sp>
        <p:nvSpPr>
          <p:cNvPr id="1099" name="Google Shape;1099;p91"/>
          <p:cNvSpPr txBox="1"/>
          <p:nvPr>
            <p:ph idx="4" type="body"/>
          </p:nvPr>
        </p:nvSpPr>
        <p:spPr>
          <a:xfrm>
            <a:off x="558925" y="10987883"/>
            <a:ext cx="22578900" cy="595200"/>
          </a:xfrm>
          <a:prstGeom prst="rect">
            <a:avLst/>
          </a:prstGeom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accent5"/>
                </a:solidFill>
              </a:rPr>
              <a:t>Read about our services for business: </a:t>
            </a:r>
            <a:r>
              <a:rPr lang="en" sz="3200" u="sng">
                <a:solidFill>
                  <a:schemeClr val="hlink"/>
                </a:solidFill>
                <a:hlinkClick r:id="rId4"/>
              </a:rPr>
              <a:t>https://www.egi.eu/services/business/</a:t>
            </a:r>
            <a:endParaRPr/>
          </a:p>
        </p:txBody>
      </p:sp>
      <p:pic>
        <p:nvPicPr>
          <p:cNvPr descr="Picture 4" id="1100" name="Google Shape;1100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2896" y="2775100"/>
            <a:ext cx="1489623" cy="1272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6" id="1101" name="Google Shape;1101;p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11458" y="6971011"/>
            <a:ext cx="1939612" cy="8844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8" id="1102" name="Google Shape;1102;p9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60306" y="6815843"/>
            <a:ext cx="1194802" cy="1194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cture 14" id="1103" name="Google Shape;1103;p9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99381" y="2847000"/>
            <a:ext cx="1163768" cy="1101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91"/>
          <p:cNvSpPr txBox="1"/>
          <p:nvPr/>
        </p:nvSpPr>
        <p:spPr>
          <a:xfrm>
            <a:off x="1261480" y="4246442"/>
            <a:ext cx="603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3600"/>
              <a:buFont typeface="DM Sans"/>
              <a:buNone/>
            </a:pPr>
            <a:r>
              <a:rPr b="1" i="0" lang="en" sz="3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Test before you invest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91"/>
          <p:cNvSpPr txBox="1"/>
          <p:nvPr/>
        </p:nvSpPr>
        <p:spPr>
          <a:xfrm>
            <a:off x="1683419" y="4815310"/>
            <a:ext cx="51957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800"/>
              <a:buFont typeface="DM Sans"/>
              <a:buNone/>
            </a:pPr>
            <a:r>
              <a:rPr b="0" i="0" lang="en" sz="26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Technical facilities to support companies and SMEs test before investing or to validate services or solutions.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91"/>
          <p:cNvSpPr txBox="1"/>
          <p:nvPr/>
        </p:nvSpPr>
        <p:spPr>
          <a:xfrm>
            <a:off x="8037923" y="4246442"/>
            <a:ext cx="603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3600"/>
              <a:buFont typeface="DM Sans"/>
              <a:buNone/>
            </a:pPr>
            <a:r>
              <a:rPr b="1" i="0" lang="en" sz="3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Skills and training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91"/>
          <p:cNvSpPr txBox="1"/>
          <p:nvPr/>
        </p:nvSpPr>
        <p:spPr>
          <a:xfrm>
            <a:off x="8764247" y="4815310"/>
            <a:ext cx="45867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800"/>
              <a:buFont typeface="DM Sans"/>
              <a:buNone/>
            </a:pPr>
            <a:r>
              <a:rPr b="0" i="0" lang="en" sz="26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Provide knowledge on the technical offer through webinars or consultancy services.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91"/>
          <p:cNvSpPr txBox="1"/>
          <p:nvPr/>
        </p:nvSpPr>
        <p:spPr>
          <a:xfrm>
            <a:off x="1016125" y="8239682"/>
            <a:ext cx="653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3600"/>
              <a:buFont typeface="DM Sans"/>
              <a:buNone/>
            </a:pPr>
            <a:r>
              <a:rPr b="1" i="0" lang="en" sz="3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Networking and community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91"/>
          <p:cNvSpPr txBox="1"/>
          <p:nvPr/>
        </p:nvSpPr>
        <p:spPr>
          <a:xfrm>
            <a:off x="1232197" y="8808550"/>
            <a:ext cx="60981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800"/>
              <a:buFont typeface="DM Sans"/>
              <a:buNone/>
            </a:pPr>
            <a:r>
              <a:rPr b="0" i="0" lang="en" sz="26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Bring SMEs and communities together with the EGI community and facilitate the interaction and open new market opportunities.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91"/>
          <p:cNvSpPr txBox="1"/>
          <p:nvPr/>
        </p:nvSpPr>
        <p:spPr>
          <a:xfrm>
            <a:off x="8037923" y="8239682"/>
            <a:ext cx="603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3600"/>
              <a:buFont typeface="DM Sans"/>
              <a:buNone/>
            </a:pPr>
            <a:r>
              <a:rPr b="1" i="0" lang="en" sz="3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Find funding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91"/>
          <p:cNvSpPr txBox="1"/>
          <p:nvPr/>
        </p:nvSpPr>
        <p:spPr>
          <a:xfrm>
            <a:off x="8268371" y="8808550"/>
            <a:ext cx="55788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800"/>
              <a:buFont typeface="DM Sans"/>
              <a:buNone/>
            </a:pPr>
            <a:r>
              <a:rPr b="0" i="0" lang="en" sz="26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Facilitate the access to funding opportunities and investment mechanisms to sustainable support the innovation.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91"/>
          <p:cNvSpPr txBox="1"/>
          <p:nvPr/>
        </p:nvSpPr>
        <p:spPr>
          <a:xfrm>
            <a:off x="851675" y="11976875"/>
            <a:ext cx="10766400" cy="7386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Launching the EGI Digital Innovation Hub - Tue 15:45</a:t>
            </a:r>
            <a:endParaRPr i="0" sz="32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9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8" name="Google Shape;1118;p92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Modelling the Earth’s climate system</a:t>
            </a:r>
            <a:endParaRPr/>
          </a:p>
        </p:txBody>
      </p:sp>
      <p:sp>
        <p:nvSpPr>
          <p:cNvPr id="1119" name="Google Shape;1119;p92"/>
          <p:cNvSpPr txBox="1"/>
          <p:nvPr>
            <p:ph idx="1" type="body"/>
          </p:nvPr>
        </p:nvSpPr>
        <p:spPr>
          <a:xfrm>
            <a:off x="2564139" y="181322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Graphical user interface, application, shape&#10;&#10;Description automatically generated" id="1120" name="Google Shape;1120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2172" y="6896800"/>
            <a:ext cx="7983976" cy="636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025" y="3925000"/>
            <a:ext cx="8625851" cy="847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92"/>
          <p:cNvSpPr txBox="1"/>
          <p:nvPr>
            <p:ph idx="5" type="body"/>
          </p:nvPr>
        </p:nvSpPr>
        <p:spPr>
          <a:xfrm>
            <a:off x="9724900" y="1962150"/>
            <a:ext cx="14125800" cy="5171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5FAA"/>
                </a:solidFill>
              </a:rPr>
              <a:t>Climate science:</a:t>
            </a:r>
            <a:endParaRPr sz="4800">
              <a:solidFill>
                <a:srgbClr val="005FA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888888"/>
                </a:solidFill>
              </a:rPr>
              <a:t>Understand and predict past, present and future climates</a:t>
            </a:r>
            <a:br>
              <a:rPr lang="en" sz="4800">
                <a:solidFill>
                  <a:srgbClr val="005FAA"/>
                </a:solidFill>
              </a:rPr>
            </a:br>
            <a:br>
              <a:rPr lang="en" sz="4800">
                <a:solidFill>
                  <a:srgbClr val="005FAA"/>
                </a:solidFill>
              </a:rPr>
            </a:br>
            <a:r>
              <a:rPr lang="en" sz="4800">
                <a:solidFill>
                  <a:srgbClr val="005FAA"/>
                </a:solidFill>
              </a:rPr>
              <a:t>Climate impacts:</a:t>
            </a:r>
            <a:endParaRPr sz="4800">
              <a:solidFill>
                <a:srgbClr val="005FA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888888"/>
                </a:solidFill>
              </a:rPr>
              <a:t>Sectors (agriculture, hydrology, energy,  health …)</a:t>
            </a:r>
            <a:endParaRPr sz="4800">
              <a:solidFill>
                <a:srgbClr val="88888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005FAA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9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8" name="Google Shape;1128;p93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Gravitational Wave research</a:t>
            </a:r>
            <a:endParaRPr/>
          </a:p>
        </p:txBody>
      </p:sp>
      <p:sp>
        <p:nvSpPr>
          <p:cNvPr id="1129" name="Google Shape;1129;p93"/>
          <p:cNvSpPr txBox="1"/>
          <p:nvPr/>
        </p:nvSpPr>
        <p:spPr>
          <a:xfrm>
            <a:off x="12891400" y="3086250"/>
            <a:ext cx="111867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The observation of gravitational waves provides crucial and complementary information to the observation of electromagnetic waves </a:t>
            </a:r>
            <a:endParaRPr sz="48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30" name="Google Shape;113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00" y="2933850"/>
            <a:ext cx="12192000" cy="97860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31" name="Google Shape;1131;p93"/>
          <p:cNvSpPr txBox="1"/>
          <p:nvPr>
            <p:ph idx="1" type="body"/>
          </p:nvPr>
        </p:nvSpPr>
        <p:spPr>
          <a:xfrm>
            <a:off x="2564139" y="181322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5"/>
                </a:solidFill>
              </a:rPr>
              <a:t>To better understand the Universe it is necessary to interpret all the messages coming from distant space</a:t>
            </a:r>
            <a:endParaRPr sz="35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accent5"/>
              </a:solidFill>
            </a:endParaRPr>
          </a:p>
        </p:txBody>
      </p:sp>
      <p:sp>
        <p:nvSpPr>
          <p:cNvPr id="1132" name="Google Shape;1132;p93"/>
          <p:cNvSpPr txBox="1"/>
          <p:nvPr>
            <p:ph idx="1" type="body"/>
          </p:nvPr>
        </p:nvSpPr>
        <p:spPr>
          <a:xfrm>
            <a:off x="12907719" y="12100225"/>
            <a:ext cx="101541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5"/>
                </a:solidFill>
              </a:rPr>
              <a:t>The VIRGO experiment in Cascina, IT</a:t>
            </a:r>
            <a:endParaRPr sz="35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9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8" name="Google Shape;1138;p94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Gravitational Wave research</a:t>
            </a:r>
            <a:endParaRPr/>
          </a:p>
        </p:txBody>
      </p:sp>
      <p:sp>
        <p:nvSpPr>
          <p:cNvPr id="1139" name="Google Shape;1139;p94"/>
          <p:cNvSpPr txBox="1"/>
          <p:nvPr/>
        </p:nvSpPr>
        <p:spPr>
          <a:xfrm>
            <a:off x="489850" y="3086250"/>
            <a:ext cx="23588400" cy="9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-533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M Sans"/>
              <a:buChar char="●"/>
            </a:pPr>
            <a:r>
              <a:rPr lang="en" sz="48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Gravitational-wave discovery opens a whole new window on the universe</a:t>
            </a:r>
            <a:br>
              <a:rPr lang="en" sz="48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48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33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M Sans"/>
              <a:buChar char="●"/>
            </a:pPr>
            <a:r>
              <a:rPr lang="en" sz="48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Computing for Gravitational Wave started small, but is coming of age</a:t>
            </a:r>
            <a:endParaRPr sz="48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207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Font typeface="DM Sans"/>
              <a:buChar char="○"/>
            </a:pPr>
            <a:r>
              <a:rPr lang="en" sz="46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rPr>
              <a:t>Upgraded detectors will raise the stakes</a:t>
            </a:r>
            <a:br>
              <a:rPr lang="en" sz="46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4600">
              <a:solidFill>
                <a:schemeClr val="accent6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33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M Sans"/>
              <a:buChar char="●"/>
            </a:pPr>
            <a:r>
              <a:rPr lang="en" sz="48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Computing for the 3G era will be challenging</a:t>
            </a:r>
            <a:endParaRPr sz="48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207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600"/>
              <a:buFont typeface="DM Sans"/>
              <a:buChar char="○"/>
            </a:pPr>
            <a:r>
              <a:rPr lang="en" sz="4600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rPr>
              <a:t>Not for data size, but for the analysis challenges</a:t>
            </a:r>
            <a:endParaRPr sz="4600">
              <a:solidFill>
                <a:srgbClr val="7F7F7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207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600"/>
              <a:buFont typeface="DM Sans"/>
              <a:buChar char="○"/>
            </a:pPr>
            <a:r>
              <a:rPr lang="en" sz="4600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rPr>
              <a:t>Much work will be needed to quantify and optimize the computing needs</a:t>
            </a:r>
            <a:br>
              <a:rPr lang="en" sz="4600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4600">
              <a:solidFill>
                <a:srgbClr val="7F7F7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33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M Sans"/>
              <a:buChar char="●"/>
            </a:pPr>
            <a:r>
              <a:rPr lang="en" sz="48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Gravitational Wave research will be a major player in the 2030’s computing landscape</a:t>
            </a:r>
            <a:endParaRPr sz="48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5207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600"/>
              <a:buFont typeface="DM Sans"/>
              <a:buChar char="○"/>
            </a:pPr>
            <a:r>
              <a:rPr lang="en" sz="4600">
                <a:solidFill>
                  <a:srgbClr val="7F7F7F"/>
                </a:solidFill>
                <a:latin typeface="DM Sans"/>
                <a:ea typeface="DM Sans"/>
                <a:cs typeface="DM Sans"/>
                <a:sym typeface="DM Sans"/>
              </a:rPr>
              <a:t>Even if not one of the largest</a:t>
            </a:r>
            <a:endParaRPr sz="48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sz="48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40" name="Google Shape;1140;p94"/>
          <p:cNvSpPr txBox="1"/>
          <p:nvPr>
            <p:ph idx="1" type="body"/>
          </p:nvPr>
        </p:nvSpPr>
        <p:spPr>
          <a:xfrm>
            <a:off x="2564139" y="181322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5"/>
                </a:solidFill>
              </a:rPr>
              <a:t>To better understand the Universe it is necessary to interpret all the messages coming from distant space</a:t>
            </a:r>
            <a:endParaRPr sz="35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" name="Google Shape;1146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20531" y="6337275"/>
            <a:ext cx="8300333" cy="4416533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47" name="Google Shape;1147;p95"/>
          <p:cNvSpPr txBox="1"/>
          <p:nvPr>
            <p:ph type="title"/>
          </p:nvPr>
        </p:nvSpPr>
        <p:spPr>
          <a:xfrm>
            <a:off x="2793849" y="400275"/>
            <a:ext cx="189312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b="0" lang="en">
                <a:latin typeface="DM Sans"/>
                <a:ea typeface="DM Sans"/>
                <a:cs typeface="DM Sans"/>
                <a:sym typeface="DM Sans"/>
              </a:rPr>
              <a:t>Towards a Global Open Science Cloud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48" name="Google Shape;1148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33397" y="1700315"/>
            <a:ext cx="8093730" cy="4944155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49" name="Google Shape;1149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7400" y="3403800"/>
            <a:ext cx="15276737" cy="9331933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0" name="Google Shape;1150;p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574421" y="1824725"/>
            <a:ext cx="4043445" cy="9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95"/>
          <p:cNvSpPr txBox="1"/>
          <p:nvPr/>
        </p:nvSpPr>
        <p:spPr>
          <a:xfrm>
            <a:off x="327400" y="3310400"/>
            <a:ext cx="98049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00"/>
              <a:buFont typeface="Arial"/>
              <a:buNone/>
            </a:pPr>
            <a:r>
              <a:rPr b="1" i="0" lang="en" sz="77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r>
              <a:rPr b="1" lang="en" sz="77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7</a:t>
            </a:r>
            <a:r>
              <a:rPr b="1" i="0" lang="en" sz="77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cloud providers  </a:t>
            </a:r>
            <a:endParaRPr b="1" i="0" sz="77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52" name="Google Shape;1152;p9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77795" y="9607272"/>
            <a:ext cx="4043467" cy="10674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95"/>
          <p:cNvSpPr txBox="1"/>
          <p:nvPr/>
        </p:nvSpPr>
        <p:spPr>
          <a:xfrm>
            <a:off x="16235613" y="10666107"/>
            <a:ext cx="65739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0" lang="en" sz="5600" u="none" cap="none" strike="noStrik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New global providers in 2022</a:t>
            </a:r>
            <a:endParaRPr i="0" sz="21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9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9" name="Google Shape;1159;p96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WLCG - The </a:t>
            </a:r>
            <a:r>
              <a:rPr b="1" lang="en"/>
              <a:t>W</a:t>
            </a:r>
            <a:r>
              <a:rPr lang="en"/>
              <a:t>orldwide </a:t>
            </a:r>
            <a:r>
              <a:rPr b="1" lang="en"/>
              <a:t>L</a:t>
            </a:r>
            <a:r>
              <a:rPr lang="en"/>
              <a:t>HC </a:t>
            </a:r>
            <a:r>
              <a:rPr b="1" lang="en"/>
              <a:t>C</a:t>
            </a:r>
            <a:r>
              <a:rPr lang="en"/>
              <a:t>ompute </a:t>
            </a:r>
            <a:r>
              <a:rPr b="1" lang="en"/>
              <a:t>G</a:t>
            </a:r>
            <a:r>
              <a:rPr lang="en"/>
              <a:t>rid challenge</a:t>
            </a:r>
            <a:endParaRPr/>
          </a:p>
        </p:txBody>
      </p:sp>
      <p:pic>
        <p:nvPicPr>
          <p:cNvPr id="1160" name="Google Shape;1160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8025" y="5603875"/>
            <a:ext cx="8050450" cy="793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96"/>
          <p:cNvSpPr/>
          <p:nvPr/>
        </p:nvSpPr>
        <p:spPr>
          <a:xfrm>
            <a:off x="164200" y="6477000"/>
            <a:ext cx="2689800" cy="148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Configuration Database</a:t>
            </a:r>
            <a:endParaRPr b="1" sz="2700"/>
          </a:p>
        </p:txBody>
      </p:sp>
      <p:cxnSp>
        <p:nvCxnSpPr>
          <p:cNvPr id="1162" name="Google Shape;1162;p96"/>
          <p:cNvCxnSpPr>
            <a:stCxn id="1161" idx="3"/>
          </p:cNvCxnSpPr>
          <p:nvPr/>
        </p:nvCxnSpPr>
        <p:spPr>
          <a:xfrm>
            <a:off x="2854000" y="7221000"/>
            <a:ext cx="3615300" cy="1325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63" name="Google Shape;1163;p96"/>
          <p:cNvSpPr/>
          <p:nvPr/>
        </p:nvSpPr>
        <p:spPr>
          <a:xfrm>
            <a:off x="3236025" y="3616025"/>
            <a:ext cx="2689800" cy="148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Validated Software and Repository</a:t>
            </a:r>
            <a:endParaRPr b="1" sz="2700"/>
          </a:p>
        </p:txBody>
      </p:sp>
      <p:sp>
        <p:nvSpPr>
          <p:cNvPr id="1164" name="Google Shape;1164;p96"/>
          <p:cNvSpPr/>
          <p:nvPr/>
        </p:nvSpPr>
        <p:spPr>
          <a:xfrm>
            <a:off x="7090100" y="1747025"/>
            <a:ext cx="2689800" cy="148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Usage Accounting</a:t>
            </a:r>
            <a:endParaRPr b="1" sz="2700"/>
          </a:p>
        </p:txBody>
      </p:sp>
      <p:sp>
        <p:nvSpPr>
          <p:cNvPr id="1165" name="Google Shape;1165;p96"/>
          <p:cNvSpPr/>
          <p:nvPr/>
        </p:nvSpPr>
        <p:spPr>
          <a:xfrm>
            <a:off x="11572900" y="1747025"/>
            <a:ext cx="2689800" cy="148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Monitoring</a:t>
            </a:r>
            <a:endParaRPr b="1" sz="2700"/>
          </a:p>
        </p:txBody>
      </p:sp>
      <p:sp>
        <p:nvSpPr>
          <p:cNvPr id="1166" name="Google Shape;1166;p96"/>
          <p:cNvSpPr/>
          <p:nvPr/>
        </p:nvSpPr>
        <p:spPr>
          <a:xfrm>
            <a:off x="15626000" y="3616025"/>
            <a:ext cx="2689800" cy="148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Operations Portal</a:t>
            </a:r>
            <a:endParaRPr b="1" sz="2700"/>
          </a:p>
        </p:txBody>
      </p:sp>
      <p:sp>
        <p:nvSpPr>
          <p:cNvPr id="1167" name="Google Shape;1167;p96"/>
          <p:cNvSpPr/>
          <p:nvPr/>
        </p:nvSpPr>
        <p:spPr>
          <a:xfrm>
            <a:off x="18725300" y="6477000"/>
            <a:ext cx="2689800" cy="148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/>
              <a:t>Helpdesk</a:t>
            </a:r>
            <a:endParaRPr b="1" sz="2700"/>
          </a:p>
        </p:txBody>
      </p:sp>
      <p:cxnSp>
        <p:nvCxnSpPr>
          <p:cNvPr id="1168" name="Google Shape;1168;p96"/>
          <p:cNvCxnSpPr/>
          <p:nvPr/>
        </p:nvCxnSpPr>
        <p:spPr>
          <a:xfrm>
            <a:off x="5420050" y="5151600"/>
            <a:ext cx="1850400" cy="1621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69" name="Google Shape;1169;p96"/>
          <p:cNvCxnSpPr/>
          <p:nvPr/>
        </p:nvCxnSpPr>
        <p:spPr>
          <a:xfrm>
            <a:off x="8548375" y="3235025"/>
            <a:ext cx="935100" cy="2946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0" name="Google Shape;1170;p96"/>
          <p:cNvCxnSpPr>
            <a:stCxn id="1165" idx="2"/>
          </p:cNvCxnSpPr>
          <p:nvPr/>
        </p:nvCxnSpPr>
        <p:spPr>
          <a:xfrm flipH="1">
            <a:off x="12726400" y="3235025"/>
            <a:ext cx="191400" cy="3137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1" name="Google Shape;1171;p96"/>
          <p:cNvCxnSpPr/>
          <p:nvPr/>
        </p:nvCxnSpPr>
        <p:spPr>
          <a:xfrm flipH="1">
            <a:off x="14290650" y="5104025"/>
            <a:ext cx="1669200" cy="1898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2" name="Google Shape;1172;p96"/>
          <p:cNvCxnSpPr>
            <a:stCxn id="1167" idx="1"/>
          </p:cNvCxnSpPr>
          <p:nvPr/>
        </p:nvCxnSpPr>
        <p:spPr>
          <a:xfrm flipH="1">
            <a:off x="14901200" y="7221000"/>
            <a:ext cx="3824100" cy="159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3" name="Google Shape;1173;p96"/>
          <p:cNvSpPr txBox="1"/>
          <p:nvPr/>
        </p:nvSpPr>
        <p:spPr>
          <a:xfrm>
            <a:off x="3436650" y="6567600"/>
            <a:ext cx="28233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Information about sites and hosted services</a:t>
            </a:r>
            <a:endParaRPr sz="2100"/>
          </a:p>
        </p:txBody>
      </p:sp>
      <p:sp>
        <p:nvSpPr>
          <p:cNvPr id="1174" name="Google Shape;1174;p96"/>
          <p:cNvSpPr txBox="1"/>
          <p:nvPr/>
        </p:nvSpPr>
        <p:spPr>
          <a:xfrm>
            <a:off x="6030200" y="4362350"/>
            <a:ext cx="19644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Unified Middleware Distribution</a:t>
            </a:r>
            <a:endParaRPr sz="2100"/>
          </a:p>
        </p:txBody>
      </p:sp>
      <p:sp>
        <p:nvSpPr>
          <p:cNvPr id="1175" name="Google Shape;1175;p96"/>
          <p:cNvSpPr txBox="1"/>
          <p:nvPr/>
        </p:nvSpPr>
        <p:spPr>
          <a:xfrm>
            <a:off x="8902000" y="3554225"/>
            <a:ext cx="2823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Compute</a:t>
            </a:r>
            <a:br>
              <a:rPr lang="en" sz="2100"/>
            </a:br>
            <a:r>
              <a:rPr lang="en" sz="2100"/>
              <a:t>usage</a:t>
            </a:r>
            <a:br>
              <a:rPr lang="en" sz="2100"/>
            </a:br>
            <a:r>
              <a:rPr lang="en" sz="2100"/>
              <a:t>records (accounting.egi.eu) </a:t>
            </a:r>
            <a:endParaRPr sz="2100"/>
          </a:p>
        </p:txBody>
      </p:sp>
      <p:pic>
        <p:nvPicPr>
          <p:cNvPr id="1176" name="Google Shape;1176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650" y="7803227"/>
            <a:ext cx="1850400" cy="42884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7" name="Google Shape;1177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7400" y="5031725"/>
            <a:ext cx="1086914" cy="4288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8" name="Google Shape;1178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6325" y="5003484"/>
            <a:ext cx="582650" cy="63414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9" name="Google Shape;1179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9300" y="3125377"/>
            <a:ext cx="1850400" cy="42884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80" name="Google Shape;1180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44200" y="3149850"/>
            <a:ext cx="1599801" cy="379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81" name="Google Shape;1181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096900" y="3083205"/>
            <a:ext cx="1086925" cy="51318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82" name="Google Shape;1182;p9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332700" y="4863238"/>
            <a:ext cx="765825" cy="7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9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204125" y="7783875"/>
            <a:ext cx="935100" cy="467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4" name="Google Shape;1184;p96"/>
          <p:cNvSpPr txBox="1"/>
          <p:nvPr/>
        </p:nvSpPr>
        <p:spPr>
          <a:xfrm>
            <a:off x="15283550" y="9699325"/>
            <a:ext cx="8694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i="0" lang="en" sz="39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LHC generates </a:t>
            </a:r>
            <a:r>
              <a:rPr b="1" i="0" lang="en" sz="3900" u="none" cap="none" strike="noStrik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50 PB/year</a:t>
            </a:r>
            <a:endParaRPr b="1" i="0" sz="39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85" name="Google Shape;1185;p96"/>
          <p:cNvSpPr txBox="1"/>
          <p:nvPr/>
        </p:nvSpPr>
        <p:spPr>
          <a:xfrm>
            <a:off x="15359750" y="10537525"/>
            <a:ext cx="86949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-476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00"/>
              <a:buFont typeface="DM Sans"/>
              <a:buChar char="●"/>
            </a:pPr>
            <a:r>
              <a:rPr lang="en" sz="3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ALICE: </a:t>
            </a:r>
            <a:r>
              <a:rPr b="1" lang="en" sz="3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~10 GB/s</a:t>
            </a:r>
            <a:endParaRPr b="1" sz="39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76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00"/>
              <a:buFont typeface="DM Sans"/>
              <a:buChar char="●"/>
            </a:pPr>
            <a:r>
              <a:rPr lang="en" sz="3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ATLAS: &gt;</a:t>
            </a:r>
            <a:r>
              <a:rPr b="1" lang="en" sz="3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1 GB/s</a:t>
            </a:r>
            <a:endParaRPr sz="39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76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00"/>
              <a:buFont typeface="DM Sans"/>
              <a:buChar char="●"/>
            </a:pPr>
            <a:r>
              <a:rPr lang="en" sz="3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CMS: &gt;</a:t>
            </a:r>
            <a:r>
              <a:rPr b="1" lang="en" sz="3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1 GB/s</a:t>
            </a:r>
            <a:endParaRPr sz="39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00"/>
              <a:buFont typeface="DM Sans"/>
              <a:buChar char="●"/>
            </a:pPr>
            <a:r>
              <a:rPr lang="en" sz="3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LHCb: </a:t>
            </a:r>
            <a:r>
              <a:rPr b="1" lang="en" sz="390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~700 MB/s</a:t>
            </a:r>
            <a:endParaRPr b="1" sz="3900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97"/>
          <p:cNvSpPr txBox="1"/>
          <p:nvPr>
            <p:ph idx="2" type="subTitle"/>
          </p:nvPr>
        </p:nvSpPr>
        <p:spPr>
          <a:xfrm>
            <a:off x="6877536" y="1675621"/>
            <a:ext cx="12610500" cy="10620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1" name="Google Shape;1191;p97"/>
          <p:cNvSpPr txBox="1"/>
          <p:nvPr>
            <p:ph type="title"/>
          </p:nvPr>
        </p:nvSpPr>
        <p:spPr>
          <a:xfrm>
            <a:off x="3380088" y="400562"/>
            <a:ext cx="148200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</a:pPr>
            <a:r>
              <a:rPr b="0" lang="en">
                <a:latin typeface="DM Sans"/>
                <a:ea typeface="DM Sans"/>
                <a:cs typeface="DM Sans"/>
                <a:sym typeface="DM Sans"/>
              </a:rPr>
              <a:t>International Partnerships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92" name="Google Shape;1192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575" y="1311651"/>
            <a:ext cx="21093998" cy="11865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97"/>
          <p:cNvSpPr txBox="1"/>
          <p:nvPr/>
        </p:nvSpPr>
        <p:spPr>
          <a:xfrm>
            <a:off x="15688575" y="497375"/>
            <a:ext cx="8349300" cy="10773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Global Open Science Cloud (GOSC) workshop</a:t>
            </a:r>
            <a:endParaRPr b="1" i="0" sz="27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Thu 22/09 </a:t>
            </a:r>
            <a:r>
              <a:rPr i="0" lang="en" sz="2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11:00-1</a:t>
            </a:r>
            <a:r>
              <a:rPr lang="en" sz="2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r>
              <a:rPr i="0" lang="en" sz="2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  <a:r>
              <a:rPr lang="en" sz="2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0</a:t>
            </a:r>
            <a:r>
              <a:rPr i="0" lang="en" sz="2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0-15:30-17:30</a:t>
            </a:r>
            <a:endParaRPr sz="27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2" name="Google Shape;602;p53"/>
          <p:cNvSpPr txBox="1"/>
          <p:nvPr/>
        </p:nvSpPr>
        <p:spPr>
          <a:xfrm>
            <a:off x="1415775" y="7827825"/>
            <a:ext cx="219471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3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EGI’s response to </a:t>
            </a:r>
            <a:r>
              <a:rPr b="1" lang="en" sz="103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Global Science</a:t>
            </a:r>
            <a:endParaRPr b="1" sz="103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9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9" name="Google Shape;1199;p98"/>
          <p:cNvSpPr txBox="1"/>
          <p:nvPr/>
        </p:nvSpPr>
        <p:spPr>
          <a:xfrm>
            <a:off x="1949175" y="8361225"/>
            <a:ext cx="19853700" cy="16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9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Open Data</a:t>
            </a:r>
            <a:endParaRPr b="1" sz="109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00" name="Google Shape;1200;p98"/>
          <p:cNvSpPr txBox="1"/>
          <p:nvPr/>
        </p:nvSpPr>
        <p:spPr>
          <a:xfrm>
            <a:off x="2025376" y="10112025"/>
            <a:ext cx="188658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The European Network for Earth System Modelling success story</a:t>
            </a:r>
            <a:endParaRPr sz="75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phical user interface, diagram&#10;&#10;Description automatically generated" id="1205" name="Google Shape;1205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12684" y="5949788"/>
            <a:ext cx="11406340" cy="7733312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p99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European Network for Earth System Modelling (ENES)</a:t>
            </a:r>
            <a:endParaRPr/>
          </a:p>
        </p:txBody>
      </p:sp>
      <p:sp>
        <p:nvSpPr>
          <p:cNvPr id="1207" name="Google Shape;1207;p9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8" name="Google Shape;1208;p99"/>
          <p:cNvSpPr txBox="1"/>
          <p:nvPr>
            <p:ph idx="2" type="body"/>
          </p:nvPr>
        </p:nvSpPr>
        <p:spPr>
          <a:xfrm>
            <a:off x="711200" y="2675025"/>
            <a:ext cx="13853100" cy="72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u="sng"/>
              <a:t>Mission</a:t>
            </a:r>
            <a:endParaRPr sz="5500" u="sng"/>
          </a:p>
          <a:p>
            <a:pPr indent="-5270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Char char="•"/>
            </a:pPr>
            <a:r>
              <a:rPr lang="en" sz="4700"/>
              <a:t>Accelerate</a:t>
            </a:r>
            <a:r>
              <a:rPr b="0" lang="en" sz="4700"/>
              <a:t> progress in climate and Earth system modelling </a:t>
            </a:r>
            <a:endParaRPr b="0" sz="4700"/>
          </a:p>
          <a:p>
            <a:pPr indent="-5270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Char char="•"/>
            </a:pPr>
            <a:r>
              <a:rPr lang="en" sz="4700"/>
              <a:t>Foster</a:t>
            </a:r>
            <a:r>
              <a:rPr b="0" lang="en" sz="4700"/>
              <a:t> the common development of models and tools and efficient use of HPC</a:t>
            </a:r>
            <a:endParaRPr b="0" sz="4700"/>
          </a:p>
          <a:p>
            <a:pPr indent="-5270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Char char="•"/>
            </a:pPr>
            <a:r>
              <a:rPr lang="en" sz="4700"/>
              <a:t>Support</a:t>
            </a:r>
            <a:r>
              <a:rPr b="0" lang="en" sz="4700"/>
              <a:t> the exploitation of model data </a:t>
            </a:r>
            <a:br>
              <a:rPr b="0" lang="en" sz="4700"/>
            </a:br>
            <a:r>
              <a:rPr b="0" lang="en" sz="4700"/>
              <a:t>by the Earth System science</a:t>
            </a:r>
            <a:endParaRPr b="0" sz="47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/>
          </a:p>
        </p:txBody>
      </p:sp>
      <p:pic>
        <p:nvPicPr>
          <p:cNvPr descr="Logo&#10;&#10;Description automatically generated" id="1209" name="Google Shape;1209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61575" y="2319000"/>
            <a:ext cx="8534750" cy="2339616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99"/>
          <p:cNvSpPr txBox="1"/>
          <p:nvPr/>
        </p:nvSpPr>
        <p:spPr>
          <a:xfrm>
            <a:off x="685800" y="9022500"/>
            <a:ext cx="21656700" cy="3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5300" u="sng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Collaboration with EGI</a:t>
            </a:r>
            <a:endParaRPr b="1" sz="5300" u="sng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1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	</a:t>
            </a:r>
            <a:r>
              <a:rPr lang="en" sz="4800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&gt; Support the climate modelling community</a:t>
            </a:r>
            <a:endParaRPr sz="4800">
              <a:solidFill>
                <a:srgbClr val="0070C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   &gt; Scale up services to new user communities</a:t>
            </a:r>
            <a:endParaRPr sz="4800">
              <a:solidFill>
                <a:srgbClr val="0070C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70C0"/>
                </a:solidFill>
                <a:latin typeface="DM Sans"/>
                <a:ea typeface="DM Sans"/>
                <a:cs typeface="DM Sans"/>
                <a:sym typeface="DM Sans"/>
              </a:rPr>
              <a:t>   &gt; Federation</a:t>
            </a:r>
            <a:endParaRPr sz="4800">
              <a:solidFill>
                <a:srgbClr val="0070C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00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Climate modelling: from Science to society</a:t>
            </a:r>
            <a:endParaRPr/>
          </a:p>
        </p:txBody>
      </p:sp>
      <p:sp>
        <p:nvSpPr>
          <p:cNvPr id="1216" name="Google Shape;1216;p10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chart&#10;&#10;Description automatically generated" id="1217" name="Google Shape;1217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425" y="1888225"/>
            <a:ext cx="7325041" cy="69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7201" y="6900251"/>
            <a:ext cx="8866998" cy="59789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, shape&#10;&#10;Description automatically generated" id="1219" name="Google Shape;1219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37425" y="4063150"/>
            <a:ext cx="9389900" cy="7488451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100"/>
          <p:cNvSpPr/>
          <p:nvPr/>
        </p:nvSpPr>
        <p:spPr>
          <a:xfrm>
            <a:off x="12539400" y="5107739"/>
            <a:ext cx="2497500" cy="372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00" lIns="182875" spcFirstLastPara="1" rIns="18287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long </a:t>
            </a:r>
            <a:r>
              <a:rPr b="0" i="1" lang="en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b="0" i="0" lang="en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journey</a:t>
            </a:r>
            <a:endParaRPr b="0" i="0" sz="3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0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6" name="Google Shape;1226;p10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7" name="Google Shape;1227;p101"/>
          <p:cNvSpPr txBox="1"/>
          <p:nvPr>
            <p:ph idx="2" type="body"/>
          </p:nvPr>
        </p:nvSpPr>
        <p:spPr>
          <a:xfrm>
            <a:off x="787400" y="2827425"/>
            <a:ext cx="22578900" cy="308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900"/>
              <a:t>The </a:t>
            </a:r>
            <a:r>
              <a:rPr lang="en" sz="4900" u="sng">
                <a:solidFill>
                  <a:schemeClr val="hlink"/>
                </a:solidFill>
                <a:hlinkClick r:id="rId3"/>
              </a:rPr>
              <a:t>World Climate Research Programme (WCRP)</a:t>
            </a:r>
            <a:r>
              <a:rPr b="0" lang="en" sz="4900"/>
              <a:t> coordinates and facilitates international climate research to develop, share, and apply the climate knowledge that contributes to societal well-being.</a:t>
            </a:r>
            <a:endParaRPr b="0" sz="4900"/>
          </a:p>
        </p:txBody>
      </p:sp>
      <p:sp>
        <p:nvSpPr>
          <p:cNvPr id="1228" name="Google Shape;1228;p101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World Climate Research Programme</a:t>
            </a:r>
            <a:endParaRPr/>
          </a:p>
        </p:txBody>
      </p:sp>
      <p:pic>
        <p:nvPicPr>
          <p:cNvPr id="1229" name="Google Shape;1229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2000" y="5395625"/>
            <a:ext cx="7385101" cy="739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Google Shape;1230;p101"/>
          <p:cNvSpPr txBox="1"/>
          <p:nvPr>
            <p:ph idx="2" type="body"/>
          </p:nvPr>
        </p:nvSpPr>
        <p:spPr>
          <a:xfrm>
            <a:off x="9245600" y="5875425"/>
            <a:ext cx="14650800" cy="308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u="sng">
                <a:solidFill>
                  <a:schemeClr val="hlink"/>
                </a:solidFill>
                <a:hlinkClick r:id="rId5"/>
              </a:rPr>
              <a:t>Coupled Model Intercomparison Project (CMIP)</a:t>
            </a:r>
            <a:endParaRPr b="0" sz="5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b="0" lang="en" sz="4800"/>
            </a:br>
            <a:r>
              <a:rPr b="0" lang="en" sz="4800" u="sng"/>
              <a:t>CMIP6</a:t>
            </a:r>
            <a:r>
              <a:rPr b="0" lang="en" sz="4800"/>
              <a:t>:</a:t>
            </a:r>
            <a:endParaRPr b="0" sz="4800"/>
          </a:p>
          <a:p>
            <a:pPr indent="-533400" lvl="0" marL="457200" rtl="0" algn="just"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" sz="4800"/>
              <a:t>23</a:t>
            </a:r>
            <a:r>
              <a:rPr b="0" lang="en" sz="4800"/>
              <a:t> endorsed MIPs</a:t>
            </a:r>
            <a:endParaRPr b="0" sz="4800"/>
          </a:p>
          <a:p>
            <a:pPr indent="-533400" lvl="0" marL="457200" rtl="0" algn="just"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" sz="4800"/>
              <a:t>20</a:t>
            </a:r>
            <a:r>
              <a:rPr b="0" lang="en" sz="4800"/>
              <a:t> to </a:t>
            </a:r>
            <a:r>
              <a:rPr lang="en" sz="4800"/>
              <a:t>50K</a:t>
            </a:r>
            <a:r>
              <a:rPr b="0" lang="en" sz="4800"/>
              <a:t> simulated years / model</a:t>
            </a:r>
            <a:endParaRPr b="0" sz="4800"/>
          </a:p>
          <a:p>
            <a:pPr indent="-533400" lvl="0" marL="457200" rtl="0" algn="just"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" sz="4800"/>
              <a:t>100M</a:t>
            </a:r>
            <a:r>
              <a:rPr b="0" lang="en" sz="4800"/>
              <a:t> CPU/h</a:t>
            </a:r>
            <a:endParaRPr b="0" sz="4800"/>
          </a:p>
          <a:p>
            <a:pPr indent="-533400" lvl="0" marL="457200" rtl="0" algn="just">
              <a:spcBef>
                <a:spcPts val="0"/>
              </a:spcBef>
              <a:spcAft>
                <a:spcPts val="0"/>
              </a:spcAft>
              <a:buSzPts val="4800"/>
              <a:buChar char="•"/>
            </a:pPr>
            <a:r>
              <a:rPr lang="en" sz="4800"/>
              <a:t>1-10 PB</a:t>
            </a:r>
            <a:r>
              <a:rPr b="0" lang="en" sz="4800"/>
              <a:t> produced / model</a:t>
            </a:r>
            <a:endParaRPr b="0" sz="48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10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From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https://esgf.llnl.gov/</a:t>
            </a:r>
            <a:r>
              <a:rPr lang="en"/>
              <a:t> </a:t>
            </a:r>
            <a:endParaRPr/>
          </a:p>
        </p:txBody>
      </p:sp>
      <p:sp>
        <p:nvSpPr>
          <p:cNvPr id="1236" name="Google Shape;1236;p10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7" name="Google Shape;1237;p102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 System Grid Federation and CIMP6</a:t>
            </a:r>
            <a:endParaRPr/>
          </a:p>
        </p:txBody>
      </p:sp>
      <p:pic>
        <p:nvPicPr>
          <p:cNvPr descr="Screen Shot 2020-02-03 at 18.57.20.png" id="1238" name="Google Shape;1238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4498" y="2603247"/>
            <a:ext cx="17468001" cy="920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9" name="Google Shape;1239;p102"/>
          <p:cNvSpPr txBox="1"/>
          <p:nvPr/>
        </p:nvSpPr>
        <p:spPr>
          <a:xfrm>
            <a:off x="38901" y="11677211"/>
            <a:ext cx="167007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9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CMIP6</a:t>
            </a:r>
            <a:r>
              <a:rPr lang="en" sz="49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: </a:t>
            </a:r>
            <a:r>
              <a:rPr b="1" lang="en" sz="49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7</a:t>
            </a:r>
            <a:r>
              <a:rPr lang="en" sz="49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Millions datasets, </a:t>
            </a:r>
            <a:r>
              <a:rPr b="1" lang="en" sz="49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22PB</a:t>
            </a:r>
            <a:r>
              <a:rPr lang="en" sz="49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(12PB w/o replica) </a:t>
            </a:r>
            <a:endParaRPr sz="49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5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8" name="Google Shape;60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5675" y="-344225"/>
            <a:ext cx="16238323" cy="142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54"/>
          <p:cNvSpPr txBox="1"/>
          <p:nvPr/>
        </p:nvSpPr>
        <p:spPr>
          <a:xfrm>
            <a:off x="762000" y="2743200"/>
            <a:ext cx="61815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Highlights</a:t>
            </a:r>
            <a:r>
              <a:rPr lang="en" sz="3800">
                <a:latin typeface="DM Sans"/>
                <a:ea typeface="DM Sans"/>
                <a:cs typeface="DM Sans"/>
                <a:sym typeface="DM Sans"/>
              </a:rPr>
              <a:t> </a:t>
            </a:r>
            <a:br>
              <a:rPr lang="en" sz="3800">
                <a:latin typeface="DM Sans"/>
                <a:ea typeface="DM Sans"/>
                <a:cs typeface="DM Sans"/>
                <a:sym typeface="DM Sans"/>
              </a:rPr>
            </a:br>
            <a:r>
              <a:rPr lang="en" sz="3800">
                <a:latin typeface="DM Sans"/>
                <a:ea typeface="DM Sans"/>
                <a:cs typeface="DM Sans"/>
                <a:sym typeface="DM Sans"/>
              </a:rPr>
              <a:t>2021 - 4 new members 2022 - 2 new members</a:t>
            </a:r>
            <a:endParaRPr sz="38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10" name="Google Shape;61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911300"/>
            <a:ext cx="7840876" cy="4410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6000" y="8483593"/>
            <a:ext cx="3662157" cy="4089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7" name="Google Shape;617;p55"/>
          <p:cNvSpPr txBox="1"/>
          <p:nvPr/>
        </p:nvSpPr>
        <p:spPr>
          <a:xfrm>
            <a:off x="1949175" y="6989625"/>
            <a:ext cx="21947100" cy="335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9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r>
              <a:rPr b="1" lang="en" sz="109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/</a:t>
            </a:r>
            <a:r>
              <a:rPr b="1" lang="en" sz="109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International Partnerships programme</a:t>
            </a:r>
            <a:endParaRPr b="1" sz="109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500" y="3756050"/>
            <a:ext cx="16931376" cy="9523899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56"/>
          <p:cNvSpPr txBox="1"/>
          <p:nvPr>
            <p:ph idx="1" type="body"/>
          </p:nvPr>
        </p:nvSpPr>
        <p:spPr>
          <a:xfrm>
            <a:off x="471050" y="2279651"/>
            <a:ext cx="23344800" cy="19620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e-Infrastructure Partnerships</a:t>
            </a:r>
            <a:endParaRPr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3550" lvl="0" marL="1371600" rtl="0" algn="l">
              <a:spcBef>
                <a:spcPts val="0"/>
              </a:spcBef>
              <a:spcAft>
                <a:spcPts val="0"/>
              </a:spcAft>
              <a:buSzPts val="3700"/>
              <a:buFont typeface="DM Sans"/>
              <a:buChar char="●"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With peer e-infrastructures from other regions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4" name="Google Shape;624;p56"/>
          <p:cNvSpPr txBox="1"/>
          <p:nvPr>
            <p:ph type="title"/>
          </p:nvPr>
        </p:nvSpPr>
        <p:spPr>
          <a:xfrm>
            <a:off x="2838954" y="451050"/>
            <a:ext cx="171453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DM Sans"/>
                <a:ea typeface="DM Sans"/>
                <a:cs typeface="DM Sans"/>
                <a:sym typeface="DM Sans"/>
              </a:rPr>
              <a:t>Memorandum of Understandings</a:t>
            </a:r>
            <a:r>
              <a:rPr b="0" lang="en">
                <a:latin typeface="DM Sans"/>
                <a:ea typeface="DM Sans"/>
                <a:cs typeface="DM Sans"/>
                <a:sym typeface="DM Sans"/>
              </a:rPr>
              <a:t> (MoUs)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5" name="Google Shape;625;p56"/>
          <p:cNvSpPr txBox="1"/>
          <p:nvPr/>
        </p:nvSpPr>
        <p:spPr>
          <a:xfrm>
            <a:off x="15688575" y="11393975"/>
            <a:ext cx="8349300" cy="10773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Global Open Science Cloud (GOSC) workshop</a:t>
            </a:r>
            <a:endParaRPr b="1" i="0" sz="27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Thu 22/09 </a:t>
            </a:r>
            <a:r>
              <a:rPr i="0" lang="en" sz="2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11:00-1</a:t>
            </a:r>
            <a:r>
              <a:rPr lang="en" sz="2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r>
              <a:rPr i="0" lang="en" sz="2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  <a:r>
              <a:rPr lang="en" sz="2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0</a:t>
            </a:r>
            <a:r>
              <a:rPr i="0" lang="en" sz="2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0</a:t>
            </a:r>
            <a:r>
              <a:rPr lang="en" sz="2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</a:t>
            </a:r>
            <a:r>
              <a:rPr i="0" lang="en" sz="2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r>
              <a:rPr i="0" lang="en" sz="27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5:30-17:30</a:t>
            </a:r>
            <a:endParaRPr sz="27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7"/>
          <p:cNvSpPr txBox="1"/>
          <p:nvPr>
            <p:ph idx="1" type="body"/>
          </p:nvPr>
        </p:nvSpPr>
        <p:spPr>
          <a:xfrm>
            <a:off x="471053" y="2279651"/>
            <a:ext cx="23344800" cy="85263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Research Community Partnerships</a:t>
            </a:r>
            <a:endParaRPr b="1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3550" lvl="0" marL="1371600" rtl="0" algn="l">
              <a:spcBef>
                <a:spcPts val="0"/>
              </a:spcBef>
              <a:spcAft>
                <a:spcPts val="0"/>
              </a:spcAft>
              <a:buSzPts val="3700"/>
              <a:buFont typeface="DM Sans"/>
              <a:buChar char="●"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With scientific (user) communities for long-term partnership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Business Partnerships</a:t>
            </a:r>
            <a:endParaRPr b="1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3550" lvl="0" marL="1371600" rtl="0" algn="l">
              <a:spcBef>
                <a:spcPts val="0"/>
              </a:spcBef>
              <a:spcAft>
                <a:spcPts val="0"/>
              </a:spcAft>
              <a:buSzPts val="3700"/>
              <a:buFont typeface="DM Sans"/>
              <a:buChar char="●"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Companies/SMEs with business collaboration (--&gt; Moving to DIH membership)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Technical Partnerships</a:t>
            </a:r>
            <a:endParaRPr b="1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63550" lvl="0" marL="1371600" rtl="0" algn="l">
              <a:spcBef>
                <a:spcPts val="0"/>
              </a:spcBef>
              <a:spcAft>
                <a:spcPts val="0"/>
              </a:spcAft>
              <a:buSzPts val="3700"/>
              <a:buFont typeface="DM Sans"/>
              <a:buChar char="●"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Specifically for joint software/service delivery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1" name="Google Shape;631;p57"/>
          <p:cNvSpPr txBox="1"/>
          <p:nvPr>
            <p:ph type="title"/>
          </p:nvPr>
        </p:nvSpPr>
        <p:spPr>
          <a:xfrm>
            <a:off x="2838954" y="451050"/>
            <a:ext cx="17145300" cy="911100"/>
          </a:xfrm>
          <a:prstGeom prst="rect">
            <a:avLst/>
          </a:prstGeom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DM Sans"/>
                <a:ea typeface="DM Sans"/>
                <a:cs typeface="DM Sans"/>
                <a:sym typeface="DM Sans"/>
              </a:rPr>
              <a:t>Memorandum of Understandings</a:t>
            </a:r>
            <a:r>
              <a:rPr b="0" lang="en">
                <a:latin typeface="DM Sans"/>
                <a:ea typeface="DM Sans"/>
                <a:cs typeface="DM Sans"/>
                <a:sym typeface="DM Sans"/>
              </a:rPr>
              <a:t> (MoUs)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GI Theme">
  <a:themeElements>
    <a:clrScheme name="EGI">
      <a:dk1>
        <a:srgbClr val="09142E"/>
      </a:dk1>
      <a:lt1>
        <a:srgbClr val="FFFFFF"/>
      </a:lt1>
      <a:dk2>
        <a:srgbClr val="1E315D"/>
      </a:dk2>
      <a:lt2>
        <a:srgbClr val="F7F7F7"/>
      </a:lt2>
      <a:accent1>
        <a:srgbClr val="005FAA"/>
      </a:accent1>
      <a:accent2>
        <a:srgbClr val="EF8200"/>
      </a:accent2>
      <a:accent3>
        <a:srgbClr val="09142E"/>
      </a:accent3>
      <a:accent4>
        <a:srgbClr val="1E315D"/>
      </a:accent4>
      <a:accent5>
        <a:srgbClr val="828282"/>
      </a:accent5>
      <a:accent6>
        <a:srgbClr val="999999"/>
      </a:accent6>
      <a:hlink>
        <a:srgbClr val="005FAA"/>
      </a:hlink>
      <a:folHlink>
        <a:srgbClr val="EF82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