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962" r:id="rId2"/>
    <p:sldId id="987" r:id="rId3"/>
    <p:sldId id="261" r:id="rId4"/>
    <p:sldId id="257" r:id="rId5"/>
    <p:sldId id="266" r:id="rId6"/>
    <p:sldId id="988" r:id="rId7"/>
    <p:sldId id="1005" r:id="rId8"/>
    <p:sldId id="299" r:id="rId9"/>
    <p:sldId id="326" r:id="rId10"/>
    <p:sldId id="1008" r:id="rId11"/>
    <p:sldId id="318" r:id="rId12"/>
    <p:sldId id="328" r:id="rId13"/>
    <p:sldId id="983" r:id="rId14"/>
    <p:sldId id="330" r:id="rId15"/>
    <p:sldId id="992" r:id="rId16"/>
    <p:sldId id="991" r:id="rId17"/>
    <p:sldId id="993" r:id="rId18"/>
    <p:sldId id="994" r:id="rId19"/>
    <p:sldId id="995" r:id="rId20"/>
    <p:sldId id="989" r:id="rId21"/>
    <p:sldId id="1007" r:id="rId22"/>
    <p:sldId id="272" r:id="rId23"/>
    <p:sldId id="322" r:id="rId24"/>
    <p:sldId id="990" r:id="rId25"/>
    <p:sldId id="996" r:id="rId26"/>
    <p:sldId id="997" r:id="rId27"/>
    <p:sldId id="998" r:id="rId28"/>
    <p:sldId id="999" r:id="rId29"/>
    <p:sldId id="1001" r:id="rId30"/>
    <p:sldId id="1002" r:id="rId31"/>
    <p:sldId id="1006" r:id="rId32"/>
    <p:sldId id="1003" r:id="rId33"/>
    <p:sldId id="985" r:id="rId34"/>
    <p:sldId id="986" r:id="rId35"/>
  </p:sldIdLst>
  <p:sldSz cx="12192000" cy="6858000"/>
  <p:notesSz cx="9144000"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490" userDrawn="1">
          <p15:clr>
            <a:srgbClr val="A4A3A4"/>
          </p15:clr>
        </p15:guide>
        <p15:guide id="3" orient="horz" pos="142" userDrawn="1">
          <p15:clr>
            <a:srgbClr val="A4A3A4"/>
          </p15:clr>
        </p15:guide>
        <p15:guide id="4" orient="horz" pos="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Wiebelitz" initials="JW" lastIdx="1" clrIdx="0">
    <p:extLst>
      <p:ext uri="{19B8F6BF-5375-455C-9EA6-DF929625EA0E}">
        <p15:presenceInfo xmlns:p15="http://schemas.microsoft.com/office/powerpoint/2012/main" userId="1d69589122bdf1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600"/>
    <a:srgbClr val="C55A11"/>
    <a:srgbClr val="F80011"/>
    <a:srgbClr val="A5A5A5"/>
    <a:srgbClr val="FFAE00"/>
    <a:srgbClr val="FF4300"/>
    <a:srgbClr val="FF4EC0"/>
    <a:srgbClr val="FF85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00" autoAdjust="0"/>
    <p:restoredTop sz="89630" autoAdjust="0"/>
  </p:normalViewPr>
  <p:slideViewPr>
    <p:cSldViewPr snapToGrid="0">
      <p:cViewPr varScale="1">
        <p:scale>
          <a:sx n="71" d="100"/>
          <a:sy n="71" d="100"/>
        </p:scale>
        <p:origin x="1406" y="58"/>
      </p:cViewPr>
      <p:guideLst>
        <p:guide orient="horz" pos="2160"/>
        <p:guide pos="7490"/>
        <p:guide orient="horz" pos="142"/>
        <p:guide orient="horz" pos="6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0C720AA-353E-434F-A6DB-5E4FD86B1E9D}" type="datetimeFigureOut">
              <a:rPr lang="de-DE" smtClean="0"/>
              <a:t>22.09.2022</a:t>
            </a:fld>
            <a:endParaRPr lang="de-DE"/>
          </a:p>
        </p:txBody>
      </p:sp>
      <p:sp>
        <p:nvSpPr>
          <p:cNvPr id="4" name="Fußzeilenplatzhalt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7FF18CB-F308-4E71-BDD8-D9A13648837F}" type="slidenum">
              <a:rPr lang="de-DE" smtClean="0"/>
              <a:t>‹#›</a:t>
            </a:fld>
            <a:endParaRPr lang="de-DE"/>
          </a:p>
        </p:txBody>
      </p:sp>
    </p:spTree>
    <p:extLst>
      <p:ext uri="{BB962C8B-B14F-4D97-AF65-F5344CB8AC3E}">
        <p14:creationId xmlns:p14="http://schemas.microsoft.com/office/powerpoint/2010/main" val="1326069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0EFAF6E4-AACB-43BD-A77B-E50AADE333A8}" type="datetimeFigureOut">
              <a:rPr lang="de-DE" smtClean="0"/>
              <a:t>22.09.2022</a:t>
            </a:fld>
            <a:endParaRPr lang="de-DE"/>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AC86996-7BAA-4C9A-8F26-6FF5142A057D}" type="slidenum">
              <a:rPr lang="de-DE" smtClean="0"/>
              <a:t>‹#›</a:t>
            </a:fld>
            <a:endParaRPr lang="de-DE"/>
          </a:p>
        </p:txBody>
      </p:sp>
    </p:spTree>
    <p:extLst>
      <p:ext uri="{BB962C8B-B14F-4D97-AF65-F5344CB8AC3E}">
        <p14:creationId xmlns:p14="http://schemas.microsoft.com/office/powerpoint/2010/main" val="342195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AC86996-7BAA-4C9A-8F26-6FF5142A057D}" type="slidenum">
              <a:rPr lang="de-DE" smtClean="0"/>
              <a:t>1</a:t>
            </a:fld>
            <a:endParaRPr lang="de-DE"/>
          </a:p>
        </p:txBody>
      </p:sp>
    </p:spTree>
    <p:extLst>
      <p:ext uri="{BB962C8B-B14F-4D97-AF65-F5344CB8AC3E}">
        <p14:creationId xmlns:p14="http://schemas.microsoft.com/office/powerpoint/2010/main" val="363530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bit like the tri-partite partnership…</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19</a:t>
            </a:fld>
            <a:endParaRPr lang="de-DE"/>
          </a:p>
        </p:txBody>
      </p:sp>
    </p:spTree>
    <p:extLst>
      <p:ext uri="{BB962C8B-B14F-4D97-AF65-F5344CB8AC3E}">
        <p14:creationId xmlns:p14="http://schemas.microsoft.com/office/powerpoint/2010/main" val="3710994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aae157cdd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aae157cdd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018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24</a:t>
            </a:fld>
            <a:endParaRPr lang="de-DE"/>
          </a:p>
        </p:txBody>
      </p:sp>
    </p:spTree>
    <p:extLst>
      <p:ext uri="{BB962C8B-B14F-4D97-AF65-F5344CB8AC3E}">
        <p14:creationId xmlns:p14="http://schemas.microsoft.com/office/powerpoint/2010/main" val="478936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Mention</a:t>
            </a:r>
            <a:r>
              <a:rPr lang="de-DE" dirty="0"/>
              <a:t> </a:t>
            </a:r>
            <a:r>
              <a:rPr lang="de-DE" dirty="0" err="1"/>
              <a:t>that</a:t>
            </a:r>
            <a:r>
              <a:rPr lang="de-DE" dirty="0"/>
              <a:t> 1. was administrative </a:t>
            </a:r>
            <a:r>
              <a:rPr lang="de-DE" dirty="0" err="1"/>
              <a:t>question</a:t>
            </a:r>
            <a:r>
              <a:rPr lang="de-DE" dirty="0"/>
              <a:t> </a:t>
            </a:r>
            <a:r>
              <a:rPr lang="de-DE" dirty="0" err="1"/>
              <a:t>about</a:t>
            </a:r>
            <a:r>
              <a:rPr lang="de-DE" dirty="0"/>
              <a:t> </a:t>
            </a:r>
            <a:r>
              <a:rPr lang="de-DE" dirty="0" err="1"/>
              <a:t>the</a:t>
            </a:r>
            <a:r>
              <a:rPr lang="de-DE" dirty="0"/>
              <a:t> </a:t>
            </a:r>
            <a:r>
              <a:rPr lang="de-DE" dirty="0" err="1"/>
              <a:t>responding</a:t>
            </a:r>
            <a:r>
              <a:rPr lang="de-DE" dirty="0"/>
              <a:t> </a:t>
            </a:r>
            <a:r>
              <a:rPr lang="de-DE" dirty="0" err="1"/>
              <a:t>organisation</a:t>
            </a:r>
            <a:r>
              <a:rPr lang="de-DE" dirty="0"/>
              <a:t> </a:t>
            </a:r>
            <a:r>
              <a:rPr lang="de-DE" dirty="0" err="1"/>
              <a:t>and</a:t>
            </a:r>
            <a:r>
              <a:rPr lang="de-DE" dirty="0"/>
              <a:t> </a:t>
            </a:r>
            <a:r>
              <a:rPr lang="de-DE" dirty="0" err="1"/>
              <a:t>responsible</a:t>
            </a:r>
            <a:r>
              <a:rPr lang="de-DE" dirty="0"/>
              <a:t> </a:t>
            </a:r>
            <a:r>
              <a:rPr lang="de-DE" dirty="0" err="1"/>
              <a:t>person</a:t>
            </a:r>
            <a:endParaRPr lang="de-DE" dirty="0"/>
          </a:p>
        </p:txBody>
      </p:sp>
      <p:sp>
        <p:nvSpPr>
          <p:cNvPr id="4" name="Foliennummernplatzhalter 3"/>
          <p:cNvSpPr>
            <a:spLocks noGrp="1"/>
          </p:cNvSpPr>
          <p:nvPr>
            <p:ph type="sldNum" sz="quarter" idx="5"/>
          </p:nvPr>
        </p:nvSpPr>
        <p:spPr/>
        <p:txBody>
          <a:bodyPr/>
          <a:lstStyle/>
          <a:p>
            <a:fld id="{6AC86996-7BAA-4C9A-8F26-6FF5142A057D}" type="slidenum">
              <a:rPr lang="de-DE" smtClean="0"/>
              <a:t>26</a:t>
            </a:fld>
            <a:endParaRPr lang="de-DE"/>
          </a:p>
        </p:txBody>
      </p:sp>
    </p:spTree>
    <p:extLst>
      <p:ext uri="{BB962C8B-B14F-4D97-AF65-F5344CB8AC3E}">
        <p14:creationId xmlns:p14="http://schemas.microsoft.com/office/powerpoint/2010/main" val="4173521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Times New Roman" panose="02020603050405020304" pitchFamily="18" charset="0"/>
                <a:ea typeface="Times New Roman" panose="02020603050405020304" pitchFamily="18" charset="0"/>
              </a:rPr>
              <a:t>Note: This does not mean that one of them should integrate the other, rather coordinate their strategies and harmonise their policies (as peers) to be able to federate and share the data/services/software etc. for the benefit of the users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27</a:t>
            </a:fld>
            <a:endParaRPr lang="de-DE"/>
          </a:p>
        </p:txBody>
      </p:sp>
    </p:spTree>
    <p:extLst>
      <p:ext uri="{BB962C8B-B14F-4D97-AF65-F5344CB8AC3E}">
        <p14:creationId xmlns:p14="http://schemas.microsoft.com/office/powerpoint/2010/main" val="4229130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Times New Roman" panose="02020603050405020304" pitchFamily="18" charset="0"/>
                <a:ea typeface="Times New Roman" panose="02020603050405020304" pitchFamily="18" charset="0"/>
              </a:rPr>
              <a:t>Note: This does not mean that one of them should integrate the other, rather coordinate their strategies and harmonise their policies (as peers) to be able to federate and share the data/services/software etc. for the benefit of the users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28</a:t>
            </a:fld>
            <a:endParaRPr lang="de-DE"/>
          </a:p>
        </p:txBody>
      </p:sp>
    </p:spTree>
    <p:extLst>
      <p:ext uri="{BB962C8B-B14F-4D97-AF65-F5344CB8AC3E}">
        <p14:creationId xmlns:p14="http://schemas.microsoft.com/office/powerpoint/2010/main" val="3825984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Times New Roman" panose="02020603050405020304" pitchFamily="18" charset="0"/>
                <a:ea typeface="Times New Roman" panose="02020603050405020304" pitchFamily="18" charset="0"/>
              </a:rPr>
              <a:t>Note: This does not mean that one of them should integrate the other, rather coordinate their strategies and harmonise their policies (as peers) to be able to federate and share the data/services/software etc. for the benefit of the users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29</a:t>
            </a:fld>
            <a:endParaRPr lang="de-DE"/>
          </a:p>
        </p:txBody>
      </p:sp>
    </p:spTree>
    <p:extLst>
      <p:ext uri="{BB962C8B-B14F-4D97-AF65-F5344CB8AC3E}">
        <p14:creationId xmlns:p14="http://schemas.microsoft.com/office/powerpoint/2010/main" val="1016958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Times New Roman" panose="02020603050405020304" pitchFamily="18" charset="0"/>
                <a:ea typeface="Times New Roman" panose="02020603050405020304" pitchFamily="18" charset="0"/>
              </a:rPr>
              <a:t>Note: This does not mean that one of them should integrate the other, rather coordinate their strategies and harmonise their policies (as peers) to be able to federate and share the data/services/software etc. for the benefit of the users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30</a:t>
            </a:fld>
            <a:endParaRPr lang="de-DE"/>
          </a:p>
        </p:txBody>
      </p:sp>
    </p:spTree>
    <p:extLst>
      <p:ext uri="{BB962C8B-B14F-4D97-AF65-F5344CB8AC3E}">
        <p14:creationId xmlns:p14="http://schemas.microsoft.com/office/powerpoint/2010/main" val="1339485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December e-IRG Workshop will be acting as final consultation…</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31</a:t>
            </a:fld>
            <a:endParaRPr lang="de-DE"/>
          </a:p>
        </p:txBody>
      </p:sp>
    </p:spTree>
    <p:extLst>
      <p:ext uri="{BB962C8B-B14F-4D97-AF65-F5344CB8AC3E}">
        <p14:creationId xmlns:p14="http://schemas.microsoft.com/office/powerpoint/2010/main" val="427697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audience: is policy makers and funders, but also e-Infrastructure providers and ultimately users! </a:t>
            </a:r>
          </a:p>
          <a:p>
            <a:r>
              <a:rPr lang="en-US" dirty="0"/>
              <a:t>e-IRG has no influence to funding decisions, so it is purely advisory. </a:t>
            </a:r>
          </a:p>
          <a:p>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3</a:t>
            </a:fld>
            <a:endParaRPr lang="de-DE"/>
          </a:p>
        </p:txBody>
      </p:sp>
    </p:spTree>
    <p:extLst>
      <p:ext uri="{BB962C8B-B14F-4D97-AF65-F5344CB8AC3E}">
        <p14:creationId xmlns:p14="http://schemas.microsoft.com/office/powerpoint/2010/main" val="200049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e-Infrastructure Commons is the political, technological, and administrative framework for an easy and cost-effective shared use of distributed electronic resources across Europe.</a:t>
            </a:r>
          </a:p>
          <a:p>
            <a:pPr marL="0" indent="0">
              <a:buNone/>
            </a:pPr>
            <a:r>
              <a:rPr lang="en-GB" sz="1200" dirty="0"/>
              <a:t>e-IRG outlines Europe's need for a single "e-Infrastructure Commons" for knowledge, innovation and science  [e-IRG Roadmap, 2012]</a:t>
            </a:r>
          </a:p>
          <a:p>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5</a:t>
            </a:fld>
            <a:endParaRPr lang="de-DE"/>
          </a:p>
        </p:txBody>
      </p:sp>
    </p:spTree>
    <p:extLst>
      <p:ext uri="{BB962C8B-B14F-4D97-AF65-F5344CB8AC3E}">
        <p14:creationId xmlns:p14="http://schemas.microsoft.com/office/powerpoint/2010/main" val="852925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Augusto and Carlos </a:t>
            </a:r>
            <a:r>
              <a:rPr lang="en-US" dirty="0" err="1"/>
              <a:t>Moreis</a:t>
            </a:r>
            <a:r>
              <a:rPr lang="en-US" dirty="0"/>
              <a:t>-Pires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6</a:t>
            </a:fld>
            <a:endParaRPr lang="de-DE"/>
          </a:p>
        </p:txBody>
      </p:sp>
    </p:spTree>
    <p:extLst>
      <p:ext uri="{BB962C8B-B14F-4D97-AF65-F5344CB8AC3E}">
        <p14:creationId xmlns:p14="http://schemas.microsoft.com/office/powerpoint/2010/main" val="1949476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across EU: no one size fits all, although it was possible to identify some common approaches based on the size or country </a:t>
            </a:r>
            <a:r>
              <a:rPr lang="en-US" dirty="0" err="1"/>
              <a:t>organisation</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12</a:t>
            </a:fld>
            <a:endParaRPr lang="de-DE"/>
          </a:p>
        </p:txBody>
      </p:sp>
    </p:spTree>
    <p:extLst>
      <p:ext uri="{BB962C8B-B14F-4D97-AF65-F5344CB8AC3E}">
        <p14:creationId xmlns:p14="http://schemas.microsoft.com/office/powerpoint/2010/main" val="1254502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Following-up the work from the e-IRG National Nodes document</a:t>
            </a:r>
          </a:p>
          <a:p>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13</a:t>
            </a:fld>
            <a:endParaRPr lang="de-DE"/>
          </a:p>
        </p:txBody>
      </p:sp>
    </p:spTree>
    <p:extLst>
      <p:ext uri="{BB962C8B-B14F-4D97-AF65-F5344CB8AC3E}">
        <p14:creationId xmlns:p14="http://schemas.microsoft.com/office/powerpoint/2010/main" val="2943107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7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7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Moving from national coordination to the European coordination</a:t>
            </a:r>
            <a:endParaRPr dirty="0"/>
          </a:p>
        </p:txBody>
      </p:sp>
      <p:sp>
        <p:nvSpPr>
          <p:cNvPr id="814" name="Google Shape;814;p7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7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7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Moving from national coordination to the European coordination</a:t>
            </a:r>
            <a:endParaRPr dirty="0"/>
          </a:p>
        </p:txBody>
      </p:sp>
      <p:sp>
        <p:nvSpPr>
          <p:cNvPr id="814" name="Google Shape;814;p7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15</a:t>
            </a:fld>
            <a:endParaRPr/>
          </a:p>
        </p:txBody>
      </p:sp>
    </p:spTree>
    <p:extLst>
      <p:ext uri="{BB962C8B-B14F-4D97-AF65-F5344CB8AC3E}">
        <p14:creationId xmlns:p14="http://schemas.microsoft.com/office/powerpoint/2010/main" val="651978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approach is also followed by the EC calls</a:t>
            </a:r>
            <a:endParaRPr lang="el-GR" dirty="0"/>
          </a:p>
        </p:txBody>
      </p:sp>
      <p:sp>
        <p:nvSpPr>
          <p:cNvPr id="4" name="Slide Number Placeholder 3"/>
          <p:cNvSpPr>
            <a:spLocks noGrp="1"/>
          </p:cNvSpPr>
          <p:nvPr>
            <p:ph type="sldNum" sz="quarter" idx="5"/>
          </p:nvPr>
        </p:nvSpPr>
        <p:spPr/>
        <p:txBody>
          <a:bodyPr/>
          <a:lstStyle/>
          <a:p>
            <a:fld id="{6AC86996-7BAA-4C9A-8F26-6FF5142A057D}" type="slidenum">
              <a:rPr lang="de-DE" smtClean="0"/>
              <a:t>17</a:t>
            </a:fld>
            <a:endParaRPr lang="de-DE"/>
          </a:p>
        </p:txBody>
      </p:sp>
    </p:spTree>
    <p:extLst>
      <p:ext uri="{BB962C8B-B14F-4D97-AF65-F5344CB8AC3E}">
        <p14:creationId xmlns:p14="http://schemas.microsoft.com/office/powerpoint/2010/main" val="40444468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3286897"/>
            <a:ext cx="9144000" cy="223066"/>
          </a:xfrm>
        </p:spPr>
        <p:txBody>
          <a:bodyPr anchor="b"/>
          <a:lstStyle>
            <a:lvl1pPr algn="ctr">
              <a:defRPr sz="6000"/>
            </a:lvl1pPr>
          </a:lstStyle>
          <a:p>
            <a:endParaRPr lang="de-DE" dirty="0"/>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dirty="0"/>
          </a:p>
        </p:txBody>
      </p:sp>
      <p:sp>
        <p:nvSpPr>
          <p:cNvPr id="8" name="Rechteck 7"/>
          <p:cNvSpPr/>
          <p:nvPr userDrawn="1"/>
        </p:nvSpPr>
        <p:spPr>
          <a:xfrm>
            <a:off x="0" y="0"/>
            <a:ext cx="12192000" cy="12034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800"/>
          </a:p>
        </p:txBody>
      </p:sp>
      <p:sp>
        <p:nvSpPr>
          <p:cNvPr id="9" name="Titel 1"/>
          <p:cNvSpPr txBox="1">
            <a:spLocks/>
          </p:cNvSpPr>
          <p:nvPr userDrawn="1"/>
        </p:nvSpPr>
        <p:spPr>
          <a:xfrm>
            <a:off x="1524000" y="1426663"/>
            <a:ext cx="9144000" cy="18602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endParaRPr lang="de-DE" sz="4400" dirty="0"/>
          </a:p>
        </p:txBody>
      </p:sp>
      <p:pic>
        <p:nvPicPr>
          <p:cNvPr id="11" name="Picture 21"/>
          <p:cNvPicPr>
            <a:picLocks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959542" y="224837"/>
            <a:ext cx="1982218" cy="816630"/>
          </a:xfrm>
          <a:prstGeom prst="rect">
            <a:avLst/>
          </a:prstGeom>
          <a:noFill/>
          <a:ln w="126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15"/>
          <p:cNvPicPr>
            <a:picLocks noChangeArrowheads="1"/>
          </p:cNvPicPr>
          <p:nvPr userDrawn="1"/>
        </p:nvPicPr>
        <p:blipFill>
          <a:blip r:embed="rId3" cstate="hqprint">
            <a:extLst>
              <a:ext uri="{28A0092B-C50C-407E-A947-70E740481C1C}">
                <a14:useLocalDpi xmlns:a14="http://schemas.microsoft.com/office/drawing/2010/main"/>
              </a:ext>
            </a:extLst>
          </a:blip>
          <a:srcRect/>
          <a:stretch>
            <a:fillRect/>
          </a:stretch>
        </p:blipFill>
        <p:spPr bwMode="auto">
          <a:xfrm>
            <a:off x="7176103" y="224839"/>
            <a:ext cx="1102649" cy="815833"/>
          </a:xfrm>
          <a:prstGeom prst="rect">
            <a:avLst/>
          </a:prstGeom>
          <a:noFill/>
          <a:ln w="126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 name="Picture 16"/>
          <p:cNvPicPr>
            <a:picLocks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3879583" y="223244"/>
            <a:ext cx="1089902" cy="817426"/>
          </a:xfrm>
          <a:prstGeom prst="rect">
            <a:avLst/>
          </a:prstGeom>
          <a:noFill/>
          <a:ln w="126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17"/>
          <p:cNvPicPr>
            <a:picLocks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2312979" y="224839"/>
            <a:ext cx="1450015" cy="815833"/>
          </a:xfrm>
          <a:prstGeom prst="rect">
            <a:avLst/>
          </a:prstGeom>
          <a:noFill/>
          <a:ln w="126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5" name="Picture 18"/>
          <p:cNvPicPr>
            <a:picLocks noChangeArrowheads="1"/>
          </p:cNvPicPr>
          <p:nvPr userDrawn="1"/>
        </p:nvPicPr>
        <p:blipFill>
          <a:blip r:embed="rId6" cstate="hqprint">
            <a:extLst>
              <a:ext uri="{28A0092B-C50C-407E-A947-70E740481C1C}">
                <a14:useLocalDpi xmlns:a14="http://schemas.microsoft.com/office/drawing/2010/main"/>
              </a:ext>
            </a:extLst>
          </a:blip>
          <a:srcRect/>
          <a:stretch>
            <a:fillRect/>
          </a:stretch>
        </p:blipFill>
        <p:spPr bwMode="auto">
          <a:xfrm>
            <a:off x="8406753" y="225636"/>
            <a:ext cx="1443641" cy="815833"/>
          </a:xfrm>
          <a:prstGeom prst="rect">
            <a:avLst/>
          </a:prstGeom>
          <a:noFill/>
          <a:ln w="126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6" name="Picture 19"/>
          <p:cNvPicPr>
            <a:picLocks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226917" y="224837"/>
            <a:ext cx="1982218" cy="816630"/>
          </a:xfrm>
          <a:prstGeom prst="rect">
            <a:avLst/>
          </a:prstGeom>
          <a:noFill/>
          <a:ln w="126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7" name="Grafik 16"/>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9955948" y="227607"/>
            <a:ext cx="1985812" cy="811536"/>
          </a:xfrm>
          <a:prstGeom prst="rect">
            <a:avLst/>
          </a:prstGeom>
          <a:ln>
            <a:solidFill>
              <a:schemeClr val="tx1"/>
            </a:solidFill>
          </a:ln>
        </p:spPr>
      </p:pic>
      <p:pic>
        <p:nvPicPr>
          <p:cNvPr id="18" name="Grafik 17"/>
          <p:cNvPicPr>
            <a:picLocks noChangeAspect="1"/>
          </p:cNvPicPr>
          <p:nvPr userDrawn="1"/>
        </p:nvPicPr>
        <p:blipFill rotWithShape="1">
          <a:blip r:embed="rId8" cstate="hqprint">
            <a:extLst>
              <a:ext uri="{28A0092B-C50C-407E-A947-70E740481C1C}">
                <a14:useLocalDpi xmlns:a14="http://schemas.microsoft.com/office/drawing/2010/main"/>
              </a:ext>
            </a:extLst>
          </a:blip>
          <a:srcRect l="-2"/>
          <a:stretch/>
        </p:blipFill>
        <p:spPr>
          <a:xfrm>
            <a:off x="5079611" y="221296"/>
            <a:ext cx="1993634" cy="809826"/>
          </a:xfrm>
          <a:prstGeom prst="rect">
            <a:avLst/>
          </a:prstGeom>
          <a:ln w="12700">
            <a:solidFill>
              <a:schemeClr val="tx1"/>
            </a:solidFill>
          </a:ln>
        </p:spPr>
      </p:pic>
      <p:grpSp>
        <p:nvGrpSpPr>
          <p:cNvPr id="19" name="Gruppieren 18"/>
          <p:cNvGrpSpPr/>
          <p:nvPr userDrawn="1"/>
        </p:nvGrpSpPr>
        <p:grpSpPr>
          <a:xfrm>
            <a:off x="226917" y="1579115"/>
            <a:ext cx="421369" cy="4850866"/>
            <a:chOff x="226917" y="1428257"/>
            <a:chExt cx="421368" cy="4850866"/>
          </a:xfrm>
        </p:grpSpPr>
        <p:grpSp>
          <p:nvGrpSpPr>
            <p:cNvPr id="20" name="Gruppieren 19"/>
            <p:cNvGrpSpPr/>
            <p:nvPr/>
          </p:nvGrpSpPr>
          <p:grpSpPr>
            <a:xfrm>
              <a:off x="226917" y="1428257"/>
              <a:ext cx="421368" cy="3857252"/>
              <a:chOff x="11509634" y="1403074"/>
              <a:chExt cx="421368" cy="3857252"/>
            </a:xfrm>
          </p:grpSpPr>
          <p:sp>
            <p:nvSpPr>
              <p:cNvPr id="23" name="Rectangle 5"/>
              <p:cNvSpPr>
                <a:spLocks/>
              </p:cNvSpPr>
              <p:nvPr/>
            </p:nvSpPr>
            <p:spPr bwMode="auto">
              <a:xfrm>
                <a:off x="11509634" y="140307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4" name="Rectangle 6"/>
              <p:cNvSpPr>
                <a:spLocks/>
              </p:cNvSpPr>
              <p:nvPr/>
            </p:nvSpPr>
            <p:spPr bwMode="auto">
              <a:xfrm>
                <a:off x="11509634" y="1903380"/>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5" name="Rectangle 7"/>
              <p:cNvSpPr>
                <a:spLocks/>
              </p:cNvSpPr>
              <p:nvPr/>
            </p:nvSpPr>
            <p:spPr bwMode="auto">
              <a:xfrm>
                <a:off x="11509634" y="2400187"/>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7" name="Rectangle 8"/>
              <p:cNvSpPr>
                <a:spLocks/>
              </p:cNvSpPr>
              <p:nvPr/>
            </p:nvSpPr>
            <p:spPr bwMode="auto">
              <a:xfrm>
                <a:off x="11509634" y="289699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8" name="Rectangle 9"/>
              <p:cNvSpPr>
                <a:spLocks/>
              </p:cNvSpPr>
              <p:nvPr/>
            </p:nvSpPr>
            <p:spPr bwMode="auto">
              <a:xfrm>
                <a:off x="11509634" y="3393801"/>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9" name="Rectangle 10"/>
              <p:cNvSpPr>
                <a:spLocks/>
              </p:cNvSpPr>
              <p:nvPr/>
            </p:nvSpPr>
            <p:spPr bwMode="auto">
              <a:xfrm>
                <a:off x="11509634" y="3890608"/>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30" name="Rectangle 11"/>
              <p:cNvSpPr>
                <a:spLocks/>
              </p:cNvSpPr>
              <p:nvPr/>
            </p:nvSpPr>
            <p:spPr bwMode="auto">
              <a:xfrm>
                <a:off x="11509634" y="4387415"/>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31" name="Rectangle 12"/>
              <p:cNvSpPr>
                <a:spLocks/>
              </p:cNvSpPr>
              <p:nvPr/>
            </p:nvSpPr>
            <p:spPr bwMode="auto">
              <a:xfrm>
                <a:off x="11509634" y="488422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grpSp>
        <p:sp>
          <p:nvSpPr>
            <p:cNvPr id="21" name="Rectangle 12"/>
            <p:cNvSpPr>
              <a:spLocks/>
            </p:cNvSpPr>
            <p:nvPr/>
          </p:nvSpPr>
          <p:spPr bwMode="auto">
            <a:xfrm>
              <a:off x="226917" y="540621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2" name="Rectangle 12"/>
            <p:cNvSpPr>
              <a:spLocks/>
            </p:cNvSpPr>
            <p:nvPr/>
          </p:nvSpPr>
          <p:spPr bwMode="auto">
            <a:xfrm>
              <a:off x="226917" y="5903019"/>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grpSp>
      <p:pic>
        <p:nvPicPr>
          <p:cNvPr id="33" name="Picture 4"/>
          <p:cNvPicPr>
            <a:picLocks noChangeArrowheads="1"/>
          </p:cNvPicPr>
          <p:nvPr userDrawn="1"/>
        </p:nvPicPr>
        <p:blipFill>
          <a:blip r:embed="rId9" cstate="hqprint">
            <a:extLst>
              <a:ext uri="{28A0092B-C50C-407E-A947-70E740481C1C}">
                <a14:useLocalDpi xmlns:a14="http://schemas.microsoft.com/office/drawing/2010/main"/>
              </a:ext>
            </a:extLst>
          </a:blip>
          <a:srcRect/>
          <a:stretch>
            <a:fillRect/>
          </a:stretch>
        </p:blipFill>
        <p:spPr bwMode="auto">
          <a:xfrm>
            <a:off x="10336697" y="5745123"/>
            <a:ext cx="1605063" cy="684859"/>
          </a:xfrm>
          <a:prstGeom prst="rect">
            <a:avLst/>
          </a:prstGeom>
          <a:noFill/>
          <a:ln>
            <a:noFill/>
          </a:ln>
          <a:effectLst>
            <a:outerShdw blurRad="63500" dist="25399" dir="19211666" algn="ctr" rotWithShape="0">
              <a:schemeClr val="bg2">
                <a:alpha val="75014"/>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Lst>
        </p:spPr>
      </p:pic>
    </p:spTree>
    <p:extLst>
      <p:ext uri="{BB962C8B-B14F-4D97-AF65-F5344CB8AC3E}">
        <p14:creationId xmlns:p14="http://schemas.microsoft.com/office/powerpoint/2010/main" val="57014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grpSp>
        <p:nvGrpSpPr>
          <p:cNvPr id="17" name="Gruppieren 16"/>
          <p:cNvGrpSpPr/>
          <p:nvPr userDrawn="1"/>
        </p:nvGrpSpPr>
        <p:grpSpPr>
          <a:xfrm>
            <a:off x="-224859" y="4696650"/>
            <a:ext cx="1914142" cy="1617622"/>
            <a:chOff x="-275343" y="4201413"/>
            <a:chExt cx="2437271" cy="2059714"/>
          </a:xfrm>
        </p:grpSpPr>
        <p:grpSp>
          <p:nvGrpSpPr>
            <p:cNvPr id="16" name="Gruppieren 15"/>
            <p:cNvGrpSpPr/>
            <p:nvPr userDrawn="1"/>
          </p:nvGrpSpPr>
          <p:grpSpPr>
            <a:xfrm>
              <a:off x="-275343" y="4201413"/>
              <a:ext cx="1421324" cy="1618241"/>
              <a:chOff x="-1189386" y="4107089"/>
              <a:chExt cx="1421324" cy="1618241"/>
            </a:xfrm>
          </p:grpSpPr>
          <p:sp>
            <p:nvSpPr>
              <p:cNvPr id="11" name="Rectangle 5"/>
              <p:cNvSpPr>
                <a:spLocks/>
              </p:cNvSpPr>
              <p:nvPr/>
            </p:nvSpPr>
            <p:spPr bwMode="auto">
              <a:xfrm rot="778150">
                <a:off x="-1189386" y="4685195"/>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800"/>
              </a:p>
            </p:txBody>
          </p:sp>
          <p:sp>
            <p:nvSpPr>
              <p:cNvPr id="12" name="Rectangle 5"/>
              <p:cNvSpPr>
                <a:spLocks/>
              </p:cNvSpPr>
              <p:nvPr/>
            </p:nvSpPr>
            <p:spPr bwMode="auto">
              <a:xfrm rot="1968830">
                <a:off x="-598246" y="4107089"/>
                <a:ext cx="762758" cy="680822"/>
              </a:xfrm>
              <a:prstGeom prst="rect">
                <a:avLst/>
              </a:prstGeom>
              <a:solidFill>
                <a:schemeClr val="accent3"/>
              </a:solidFill>
              <a:ln w="3175">
                <a:solidFill>
                  <a:schemeClr val="bg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de-DE" sz="1800"/>
              </a:p>
            </p:txBody>
          </p:sp>
          <p:sp>
            <p:nvSpPr>
              <p:cNvPr id="13" name="Rectangle 5"/>
              <p:cNvSpPr>
                <a:spLocks/>
              </p:cNvSpPr>
              <p:nvPr/>
            </p:nvSpPr>
            <p:spPr bwMode="auto">
              <a:xfrm>
                <a:off x="-530820" y="5044508"/>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800"/>
              </a:p>
            </p:txBody>
          </p:sp>
        </p:grpSp>
        <p:sp>
          <p:nvSpPr>
            <p:cNvPr id="14" name="Rectangle 5"/>
            <p:cNvSpPr>
              <a:spLocks/>
            </p:cNvSpPr>
            <p:nvPr/>
          </p:nvSpPr>
          <p:spPr bwMode="auto">
            <a:xfrm rot="1645068">
              <a:off x="1399170" y="5580305"/>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800"/>
            </a:p>
          </p:txBody>
        </p:sp>
      </p:grpSp>
      <p:sp>
        <p:nvSpPr>
          <p:cNvPr id="9" name="Rechteck 8"/>
          <p:cNvSpPr/>
          <p:nvPr userDrawn="1"/>
        </p:nvSpPr>
        <p:spPr>
          <a:xfrm>
            <a:off x="-8237" y="6176965"/>
            <a:ext cx="12200238" cy="68103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800"/>
          </a:p>
        </p:txBody>
      </p:sp>
      <p:sp>
        <p:nvSpPr>
          <p:cNvPr id="2" name="Titel 1"/>
          <p:cNvSpPr>
            <a:spLocks noGrp="1"/>
          </p:cNvSpPr>
          <p:nvPr userDrawn="1">
            <p:ph type="title"/>
          </p:nvPr>
        </p:nvSpPr>
        <p:spPr/>
        <p:txBody>
          <a:bodyPr/>
          <a:lstStyle>
            <a:lvl1pPr>
              <a:defRPr>
                <a:solidFill>
                  <a:schemeClr val="tx1">
                    <a:lumMod val="65000"/>
                    <a:lumOff val="35000"/>
                  </a:schemeClr>
                </a:solidFill>
              </a:defRPr>
            </a:lvl1pPr>
          </a:lstStyle>
          <a:p>
            <a:r>
              <a:rPr lang="de-DE" dirty="0"/>
              <a:t>Titelmasterformat durch Klicken bearbeiten</a:t>
            </a:r>
          </a:p>
        </p:txBody>
      </p:sp>
      <p:sp>
        <p:nvSpPr>
          <p:cNvPr id="3" name="Inhaltsplatzhalter 2"/>
          <p:cNvSpPr>
            <a:spLocks noGrp="1"/>
          </p:cNvSpPr>
          <p:nvPr userDrawn="1">
            <p:ph idx="1"/>
          </p:nvPr>
        </p:nvSpPr>
        <p:spPr>
          <a:xfrm>
            <a:off x="1089591" y="1873223"/>
            <a:ext cx="10515600" cy="4351338"/>
          </a:xfrm>
        </p:spPr>
        <p:txBody>
          <a:bodyPr/>
          <a:lstStyle>
            <a:lvl1pPr>
              <a:buClr>
                <a:schemeClr val="bg2">
                  <a:lumMod val="50000"/>
                </a:schemeClr>
              </a:buClr>
              <a:defRPr>
                <a:solidFill>
                  <a:schemeClr val="tx1">
                    <a:lumMod val="65000"/>
                    <a:lumOff val="35000"/>
                  </a:schemeClr>
                </a:solidFill>
              </a:defRPr>
            </a:lvl1pPr>
            <a:lvl2pPr marL="452438" indent="-228600">
              <a:buClr>
                <a:schemeClr val="bg2">
                  <a:lumMod val="50000"/>
                </a:schemeClr>
              </a:buClr>
              <a:buFont typeface="Wingdings" panose="05000000000000000000" pitchFamily="2" charset="2"/>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userDrawn="1">
            <p:ph type="dt" sz="half" idx="10"/>
          </p:nvPr>
        </p:nvSpPr>
        <p:spPr/>
        <p:txBody>
          <a:bodyPr/>
          <a:lstStyle>
            <a:lvl1pPr>
              <a:defRPr>
                <a:solidFill>
                  <a:schemeClr val="bg1"/>
                </a:solidFill>
              </a:defRPr>
            </a:lvl1pPr>
          </a:lstStyle>
          <a:p>
            <a:r>
              <a:rPr lang="el-GR"/>
              <a:t>Fotis Karayannis</a:t>
            </a:r>
            <a:endParaRPr lang="de-DE" dirty="0"/>
          </a:p>
        </p:txBody>
      </p:sp>
      <p:sp>
        <p:nvSpPr>
          <p:cNvPr id="5" name="Fußzeilenplatzhalter 4"/>
          <p:cNvSpPr>
            <a:spLocks noGrp="1"/>
          </p:cNvSpPr>
          <p:nvPr userDrawn="1">
            <p:ph type="ftr" sz="quarter" idx="11"/>
          </p:nvPr>
        </p:nvSpPr>
        <p:spPr>
          <a:xfrm>
            <a:off x="3581401" y="6356352"/>
            <a:ext cx="5029199" cy="365125"/>
          </a:xfrm>
        </p:spPr>
        <p:txBody>
          <a:bodyPr/>
          <a:lstStyle>
            <a:lvl1pPr algn="ctr">
              <a:defRPr sz="1400">
                <a:solidFill>
                  <a:schemeClr val="bg1"/>
                </a:solidFill>
              </a:defRPr>
            </a:lvl1pPr>
          </a:lstStyle>
          <a:p>
            <a:r>
              <a:rPr lang="en-US"/>
              <a:t>EGI Conference 2022, 22 September 2022</a:t>
            </a:r>
            <a:endParaRPr lang="en-US" dirty="0"/>
          </a:p>
        </p:txBody>
      </p:sp>
      <p:sp>
        <p:nvSpPr>
          <p:cNvPr id="6" name="Foliennummernplatzhalter 5"/>
          <p:cNvSpPr>
            <a:spLocks noGrp="1"/>
          </p:cNvSpPr>
          <p:nvPr userDrawn="1">
            <p:ph type="sldNum" sz="quarter" idx="12"/>
          </p:nvPr>
        </p:nvSpPr>
        <p:spPr/>
        <p:txBody>
          <a:bodyPr/>
          <a:lstStyle>
            <a:lvl1pPr>
              <a:defRPr sz="1400">
                <a:solidFill>
                  <a:schemeClr val="bg1"/>
                </a:solidFill>
              </a:defRPr>
            </a:lvl1pPr>
          </a:lstStyle>
          <a:p>
            <a:fld id="{5464CA40-17AE-4372-A66E-34287E08B01D}" type="slidenum">
              <a:rPr lang="de-DE" smtClean="0"/>
              <a:pPr/>
              <a:t>‹#›</a:t>
            </a:fld>
            <a:endParaRPr lang="de-DE" dirty="0"/>
          </a:p>
        </p:txBody>
      </p:sp>
      <p:cxnSp>
        <p:nvCxnSpPr>
          <p:cNvPr id="8" name="Gerader Verbinder 7"/>
          <p:cNvCxnSpPr/>
          <p:nvPr userDrawn="1"/>
        </p:nvCxnSpPr>
        <p:spPr>
          <a:xfrm>
            <a:off x="0" y="1553378"/>
            <a:ext cx="12192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18" name="Picture 4"/>
          <p:cNvPicPr>
            <a:picLocks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0336696" y="391244"/>
            <a:ext cx="1605063" cy="684859"/>
          </a:xfrm>
          <a:prstGeom prst="rect">
            <a:avLst/>
          </a:prstGeom>
          <a:noFill/>
          <a:ln>
            <a:noFill/>
          </a:ln>
          <a:effectLst>
            <a:outerShdw blurRad="63500" dist="25399" dir="19211666" algn="ctr" rotWithShape="0">
              <a:schemeClr val="bg2">
                <a:alpha val="75014"/>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Lst>
        </p:spPr>
      </p:pic>
    </p:spTree>
    <p:extLst>
      <p:ext uri="{BB962C8B-B14F-4D97-AF65-F5344CB8AC3E}">
        <p14:creationId xmlns:p14="http://schemas.microsoft.com/office/powerpoint/2010/main" val="2529994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419C2E77-11A5-5244-82B7-08678B3C1CB5}"/>
              </a:ext>
            </a:extLst>
          </p:cNvPr>
          <p:cNvSpPr>
            <a:spLocks noGrp="1"/>
          </p:cNvSpPr>
          <p:nvPr>
            <p:ph type="ctrTitle"/>
          </p:nvPr>
        </p:nvSpPr>
        <p:spPr>
          <a:xfrm>
            <a:off x="1524000" y="3286897"/>
            <a:ext cx="9144000" cy="223066"/>
          </a:xfrm>
        </p:spPr>
        <p:txBody>
          <a:bodyPr anchor="b"/>
          <a:lstStyle>
            <a:lvl1pPr algn="ctr">
              <a:defRPr sz="6000"/>
            </a:lvl1pPr>
          </a:lstStyle>
          <a:p>
            <a:endParaRPr lang="de-DE" dirty="0"/>
          </a:p>
        </p:txBody>
      </p:sp>
      <p:sp>
        <p:nvSpPr>
          <p:cNvPr id="8" name="Untertitel 2">
            <a:extLst>
              <a:ext uri="{FF2B5EF4-FFF2-40B4-BE49-F238E27FC236}">
                <a16:creationId xmlns:a16="http://schemas.microsoft.com/office/drawing/2014/main" id="{019389EC-F847-8041-9F1B-8E23A50A55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dirty="0"/>
          </a:p>
        </p:txBody>
      </p:sp>
      <p:grpSp>
        <p:nvGrpSpPr>
          <p:cNvPr id="9" name="Gruppieren 8">
            <a:extLst>
              <a:ext uri="{FF2B5EF4-FFF2-40B4-BE49-F238E27FC236}">
                <a16:creationId xmlns:a16="http://schemas.microsoft.com/office/drawing/2014/main" id="{364778C0-1870-A145-9367-2F2270A061BB}"/>
              </a:ext>
            </a:extLst>
          </p:cNvPr>
          <p:cNvGrpSpPr/>
          <p:nvPr userDrawn="1"/>
        </p:nvGrpSpPr>
        <p:grpSpPr>
          <a:xfrm>
            <a:off x="226917" y="1579115"/>
            <a:ext cx="421369" cy="4850866"/>
            <a:chOff x="226917" y="1428257"/>
            <a:chExt cx="421368" cy="4850866"/>
          </a:xfrm>
        </p:grpSpPr>
        <p:grpSp>
          <p:nvGrpSpPr>
            <p:cNvPr id="10" name="Gruppieren 9">
              <a:extLst>
                <a:ext uri="{FF2B5EF4-FFF2-40B4-BE49-F238E27FC236}">
                  <a16:creationId xmlns:a16="http://schemas.microsoft.com/office/drawing/2014/main" id="{3CEBE0A5-31E6-C24C-87F9-B6AA4391FF8B}"/>
                </a:ext>
              </a:extLst>
            </p:cNvPr>
            <p:cNvGrpSpPr/>
            <p:nvPr/>
          </p:nvGrpSpPr>
          <p:grpSpPr>
            <a:xfrm>
              <a:off x="226917" y="1428257"/>
              <a:ext cx="421368" cy="3857252"/>
              <a:chOff x="11509634" y="1403074"/>
              <a:chExt cx="421368" cy="3857252"/>
            </a:xfrm>
          </p:grpSpPr>
          <p:sp>
            <p:nvSpPr>
              <p:cNvPr id="13" name="Rectangle 5">
                <a:extLst>
                  <a:ext uri="{FF2B5EF4-FFF2-40B4-BE49-F238E27FC236}">
                    <a16:creationId xmlns:a16="http://schemas.microsoft.com/office/drawing/2014/main" id="{C4CCE1DE-A4E2-3844-9C5D-1D15168115A2}"/>
                  </a:ext>
                </a:extLst>
              </p:cNvPr>
              <p:cNvSpPr>
                <a:spLocks/>
              </p:cNvSpPr>
              <p:nvPr/>
            </p:nvSpPr>
            <p:spPr bwMode="auto">
              <a:xfrm>
                <a:off x="11509634" y="140307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4" name="Rectangle 6">
                <a:extLst>
                  <a:ext uri="{FF2B5EF4-FFF2-40B4-BE49-F238E27FC236}">
                    <a16:creationId xmlns:a16="http://schemas.microsoft.com/office/drawing/2014/main" id="{C3AB4849-EC77-BA48-A6A2-539137502396}"/>
                  </a:ext>
                </a:extLst>
              </p:cNvPr>
              <p:cNvSpPr>
                <a:spLocks/>
              </p:cNvSpPr>
              <p:nvPr/>
            </p:nvSpPr>
            <p:spPr bwMode="auto">
              <a:xfrm>
                <a:off x="11509634" y="1903380"/>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5" name="Rectangle 7">
                <a:extLst>
                  <a:ext uri="{FF2B5EF4-FFF2-40B4-BE49-F238E27FC236}">
                    <a16:creationId xmlns:a16="http://schemas.microsoft.com/office/drawing/2014/main" id="{70BA65FE-8AD7-BA48-8E74-367B967C6B65}"/>
                  </a:ext>
                </a:extLst>
              </p:cNvPr>
              <p:cNvSpPr>
                <a:spLocks/>
              </p:cNvSpPr>
              <p:nvPr/>
            </p:nvSpPr>
            <p:spPr bwMode="auto">
              <a:xfrm>
                <a:off x="11509634" y="2400187"/>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6" name="Rectangle 8">
                <a:extLst>
                  <a:ext uri="{FF2B5EF4-FFF2-40B4-BE49-F238E27FC236}">
                    <a16:creationId xmlns:a16="http://schemas.microsoft.com/office/drawing/2014/main" id="{4A83D042-F8FC-E043-9296-0FF199075C79}"/>
                  </a:ext>
                </a:extLst>
              </p:cNvPr>
              <p:cNvSpPr>
                <a:spLocks/>
              </p:cNvSpPr>
              <p:nvPr/>
            </p:nvSpPr>
            <p:spPr bwMode="auto">
              <a:xfrm>
                <a:off x="11509634" y="289699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7" name="Rectangle 9">
                <a:extLst>
                  <a:ext uri="{FF2B5EF4-FFF2-40B4-BE49-F238E27FC236}">
                    <a16:creationId xmlns:a16="http://schemas.microsoft.com/office/drawing/2014/main" id="{B497A95C-8753-4D40-A51F-02E8BE2CA706}"/>
                  </a:ext>
                </a:extLst>
              </p:cNvPr>
              <p:cNvSpPr>
                <a:spLocks/>
              </p:cNvSpPr>
              <p:nvPr/>
            </p:nvSpPr>
            <p:spPr bwMode="auto">
              <a:xfrm>
                <a:off x="11509634" y="3393801"/>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8" name="Rectangle 10">
                <a:extLst>
                  <a:ext uri="{FF2B5EF4-FFF2-40B4-BE49-F238E27FC236}">
                    <a16:creationId xmlns:a16="http://schemas.microsoft.com/office/drawing/2014/main" id="{E4E41966-512B-C744-9701-C46698CA2D28}"/>
                  </a:ext>
                </a:extLst>
              </p:cNvPr>
              <p:cNvSpPr>
                <a:spLocks/>
              </p:cNvSpPr>
              <p:nvPr/>
            </p:nvSpPr>
            <p:spPr bwMode="auto">
              <a:xfrm>
                <a:off x="11509634" y="3890608"/>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9" name="Rectangle 11">
                <a:extLst>
                  <a:ext uri="{FF2B5EF4-FFF2-40B4-BE49-F238E27FC236}">
                    <a16:creationId xmlns:a16="http://schemas.microsoft.com/office/drawing/2014/main" id="{09E4E91D-3FD4-5E4E-B3B0-B51F59B4E0D5}"/>
                  </a:ext>
                </a:extLst>
              </p:cNvPr>
              <p:cNvSpPr>
                <a:spLocks/>
              </p:cNvSpPr>
              <p:nvPr/>
            </p:nvSpPr>
            <p:spPr bwMode="auto">
              <a:xfrm>
                <a:off x="11509634" y="4387415"/>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20" name="Rectangle 12">
                <a:extLst>
                  <a:ext uri="{FF2B5EF4-FFF2-40B4-BE49-F238E27FC236}">
                    <a16:creationId xmlns:a16="http://schemas.microsoft.com/office/drawing/2014/main" id="{87753A71-593B-7047-AF09-064A5BC4AA35}"/>
                  </a:ext>
                </a:extLst>
              </p:cNvPr>
              <p:cNvSpPr>
                <a:spLocks/>
              </p:cNvSpPr>
              <p:nvPr/>
            </p:nvSpPr>
            <p:spPr bwMode="auto">
              <a:xfrm>
                <a:off x="11509634" y="488422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grpSp>
        <p:sp>
          <p:nvSpPr>
            <p:cNvPr id="11" name="Rectangle 12">
              <a:extLst>
                <a:ext uri="{FF2B5EF4-FFF2-40B4-BE49-F238E27FC236}">
                  <a16:creationId xmlns:a16="http://schemas.microsoft.com/office/drawing/2014/main" id="{6508EDDC-984A-BF41-AA70-71C140ED99DA}"/>
                </a:ext>
              </a:extLst>
            </p:cNvPr>
            <p:cNvSpPr>
              <a:spLocks/>
            </p:cNvSpPr>
            <p:nvPr/>
          </p:nvSpPr>
          <p:spPr bwMode="auto">
            <a:xfrm>
              <a:off x="226917" y="540621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sp>
          <p:nvSpPr>
            <p:cNvPr id="12" name="Rectangle 12">
              <a:extLst>
                <a:ext uri="{FF2B5EF4-FFF2-40B4-BE49-F238E27FC236}">
                  <a16:creationId xmlns:a16="http://schemas.microsoft.com/office/drawing/2014/main" id="{0B4F87EC-D077-BE4E-A7E0-208E0C5B0DA9}"/>
                </a:ext>
              </a:extLst>
            </p:cNvPr>
            <p:cNvSpPr>
              <a:spLocks/>
            </p:cNvSpPr>
            <p:nvPr/>
          </p:nvSpPr>
          <p:spPr bwMode="auto">
            <a:xfrm>
              <a:off x="226917" y="5903019"/>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800"/>
            </a:p>
          </p:txBody>
        </p:sp>
      </p:grpSp>
      <p:pic>
        <p:nvPicPr>
          <p:cNvPr id="21" name="Picture 4">
            <a:extLst>
              <a:ext uri="{FF2B5EF4-FFF2-40B4-BE49-F238E27FC236}">
                <a16:creationId xmlns:a16="http://schemas.microsoft.com/office/drawing/2014/main" id="{A08CF807-A625-184B-8E5F-494B46A212E0}"/>
              </a:ext>
            </a:extLst>
          </p:cNvPr>
          <p:cNvPicPr>
            <a:picLocks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10336697" y="5745123"/>
            <a:ext cx="1605063" cy="684859"/>
          </a:xfrm>
          <a:prstGeom prst="rect">
            <a:avLst/>
          </a:prstGeom>
          <a:noFill/>
          <a:ln>
            <a:noFill/>
          </a:ln>
          <a:effectLst>
            <a:outerShdw blurRad="63500" dist="25399" dir="19211666" algn="ctr" rotWithShape="0">
              <a:schemeClr val="bg2">
                <a:alpha val="75014"/>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Lst>
        </p:spPr>
      </p:pic>
    </p:spTree>
    <p:extLst>
      <p:ext uri="{BB962C8B-B14F-4D97-AF65-F5344CB8AC3E}">
        <p14:creationId xmlns:p14="http://schemas.microsoft.com/office/powerpoint/2010/main" val="3594066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400">
                <a:solidFill>
                  <a:schemeClr val="bg1"/>
                </a:solidFill>
              </a:defRPr>
            </a:lvl1pPr>
          </a:lstStyle>
          <a:p>
            <a:r>
              <a:rPr lang="el-GR"/>
              <a:t>Fotis Karayannis</a:t>
            </a:r>
            <a:endParaRPr lang="de-DE" dirty="0"/>
          </a:p>
        </p:txBody>
      </p:sp>
      <p:sp>
        <p:nvSpPr>
          <p:cNvPr id="5" name="Fußzeilenplatzhalt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EGI Conference 2022, 22 September 2022</a:t>
            </a:r>
            <a:endParaRPr lang="de-DE" dirty="0"/>
          </a:p>
        </p:txBody>
      </p:sp>
      <p:sp>
        <p:nvSpPr>
          <p:cNvPr id="6" name="Foliennummernplatzhalt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400">
                <a:solidFill>
                  <a:schemeClr val="bg1"/>
                </a:solidFill>
              </a:defRPr>
            </a:lvl1pPr>
          </a:lstStyle>
          <a:p>
            <a:fld id="{5464CA40-17AE-4372-A66E-34287E08B01D}" type="slidenum">
              <a:rPr lang="de-DE" smtClean="0"/>
              <a:pPr/>
              <a:t>‹#›</a:t>
            </a:fld>
            <a:endParaRPr lang="de-DE" dirty="0"/>
          </a:p>
        </p:txBody>
      </p:sp>
    </p:spTree>
    <p:extLst>
      <p:ext uri="{BB962C8B-B14F-4D97-AF65-F5344CB8AC3E}">
        <p14:creationId xmlns:p14="http://schemas.microsoft.com/office/powerpoint/2010/main" val="674356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lumMod val="50000"/>
          </a:schemeClr>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452438"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715963" indent="-228600" algn="l" defTabSz="914400" rtl="0" eaLnBrk="1" latinLnBrk="0" hangingPunct="1">
        <a:lnSpc>
          <a:spcPct val="90000"/>
        </a:lnSpc>
        <a:spcBef>
          <a:spcPts val="500"/>
        </a:spcBef>
        <a:buClr>
          <a:schemeClr val="bg2">
            <a:lumMod val="50000"/>
          </a:schemeClr>
        </a:buClr>
        <a:buSzPct val="94000"/>
        <a:buFont typeface="Wingdings" panose="05000000000000000000"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zenodo.org/record/3608075" TargetMode="External"/><Relationship Id="rId5" Type="http://schemas.openxmlformats.org/officeDocument/2006/relationships/image" Target="../media/image31.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hyperlink" Target="https://zenodo.org/record/5741971"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31.png"/><Relationship Id="rId7" Type="http://schemas.openxmlformats.org/officeDocument/2006/relationships/image" Target="../media/image42.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1.jpe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tif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zenodo.org/record/404967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zenodo.org/record/404880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4.jpeg"/><Relationship Id="rId21" Type="http://schemas.openxmlformats.org/officeDocument/2006/relationships/image" Target="../media/image31.png"/><Relationship Id="rId7" Type="http://schemas.openxmlformats.org/officeDocument/2006/relationships/image" Target="../media/image18.png"/><Relationship Id="rId12" Type="http://schemas.openxmlformats.org/officeDocument/2006/relationships/image" Target="../media/image9.png"/><Relationship Id="rId17" Type="http://schemas.openxmlformats.org/officeDocument/2006/relationships/image" Target="../media/image27.png"/><Relationship Id="rId2" Type="http://schemas.openxmlformats.org/officeDocument/2006/relationships/image" Target="../media/image13.jpe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5.png"/><Relationship Id="rId23" Type="http://schemas.openxmlformats.org/officeDocument/2006/relationships/hyperlink" Target="https://twitter.com/fkarayan" TargetMode="External"/><Relationship Id="rId10" Type="http://schemas.openxmlformats.org/officeDocument/2006/relationships/image" Target="../media/image21.png"/><Relationship Id="rId19" Type="http://schemas.openxmlformats.org/officeDocument/2006/relationships/image" Target="../media/image29.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32.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irg.eu/abou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www.e-irg.eu/" TargetMode="External"/><Relationship Id="rId3" Type="http://schemas.openxmlformats.org/officeDocument/2006/relationships/hyperlink" Target="https://twitter.com/hashtag/eirg?src=hashtag_click" TargetMode="External"/><Relationship Id="rId7" Type="http://schemas.openxmlformats.org/officeDocument/2006/relationships/image" Target="../media/image63.png"/><Relationship Id="rId2" Type="http://schemas.openxmlformats.org/officeDocument/2006/relationships/hyperlink" Target="https://twitter.com/eirgeu?lang=e"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2.jpeg"/><Relationship Id="rId10" Type="http://schemas.openxmlformats.org/officeDocument/2006/relationships/image" Target="../media/image65.png"/><Relationship Id="rId4" Type="http://schemas.openxmlformats.org/officeDocument/2006/relationships/hyperlink" Target="https://zenodo.org/search?page=1&amp;size=20&amp;q=e-IRG" TargetMode="External"/><Relationship Id="rId9"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hyperlink" Target="https://zenodo.org/record/5567014" TargetMode="External"/><Relationship Id="rId2" Type="http://schemas.openxmlformats.org/officeDocument/2006/relationships/hyperlink" Target="http://e-irg.eu/about"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hyperlink" Target="https://zenodo.org/record/40635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57D910-42B9-8143-A8B7-A64E828846C1}"/>
              </a:ext>
            </a:extLst>
          </p:cNvPr>
          <p:cNvSpPr>
            <a:spLocks noGrp="1"/>
          </p:cNvSpPr>
          <p:nvPr>
            <p:ph type="ctrTitle"/>
          </p:nvPr>
        </p:nvSpPr>
        <p:spPr>
          <a:xfrm>
            <a:off x="1840657" y="3496836"/>
            <a:ext cx="9144000" cy="1000096"/>
          </a:xfrm>
        </p:spPr>
        <p:txBody>
          <a:bodyPr>
            <a:normAutofit/>
          </a:bodyPr>
          <a:lstStyle/>
          <a:p>
            <a:r>
              <a:rPr lang="de-DE" sz="4800" dirty="0"/>
              <a:t>e-IRG White Paper 2022</a:t>
            </a:r>
            <a:endParaRPr lang="de-DE" sz="4800" dirty="0">
              <a:solidFill>
                <a:srgbClr val="C00000"/>
              </a:solidFill>
            </a:endParaRPr>
          </a:p>
        </p:txBody>
      </p:sp>
      <p:sp>
        <p:nvSpPr>
          <p:cNvPr id="3" name="Untertitel 2">
            <a:extLst>
              <a:ext uri="{FF2B5EF4-FFF2-40B4-BE49-F238E27FC236}">
                <a16:creationId xmlns:a16="http://schemas.microsoft.com/office/drawing/2014/main" id="{2AE22E12-FCC4-DA45-B299-87800D510A02}"/>
              </a:ext>
            </a:extLst>
          </p:cNvPr>
          <p:cNvSpPr>
            <a:spLocks noGrp="1"/>
          </p:cNvSpPr>
          <p:nvPr>
            <p:ph type="subTitle" idx="1"/>
          </p:nvPr>
        </p:nvSpPr>
        <p:spPr>
          <a:xfrm>
            <a:off x="1891583" y="4624152"/>
            <a:ext cx="9144000" cy="767785"/>
          </a:xfrm>
        </p:spPr>
        <p:txBody>
          <a:bodyPr>
            <a:normAutofit/>
          </a:bodyPr>
          <a:lstStyle/>
          <a:p>
            <a:r>
              <a:rPr lang="de-DE" dirty="0"/>
              <a:t>Fotis Karayannis, Innov-Acts, e-IRGSP7</a:t>
            </a:r>
          </a:p>
        </p:txBody>
      </p:sp>
      <p:pic>
        <p:nvPicPr>
          <p:cNvPr id="2050" name="Picture 2" descr="Icon&#10;&#10;Description automatically generated">
            <a:extLst>
              <a:ext uri="{FF2B5EF4-FFF2-40B4-BE49-F238E27FC236}">
                <a16:creationId xmlns:a16="http://schemas.microsoft.com/office/drawing/2014/main" id="{9EB5A0C9-1829-4E1F-9B22-3603BA03F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579" y="1466062"/>
            <a:ext cx="1485122" cy="1169533"/>
          </a:xfrm>
          <a:prstGeom prst="rect">
            <a:avLst/>
          </a:prstGeom>
          <a:noFill/>
        </p:spPr>
      </p:pic>
      <p:pic>
        <p:nvPicPr>
          <p:cNvPr id="3074" name="Picture 2" descr="A blue and white flag&#10;&#10;Description automatically generated with medium confidence">
            <a:extLst>
              <a:ext uri="{FF2B5EF4-FFF2-40B4-BE49-F238E27FC236}">
                <a16:creationId xmlns:a16="http://schemas.microsoft.com/office/drawing/2014/main" id="{1B9711B3-885D-42D2-9770-F81A5EF86C0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30" r="22975"/>
          <a:stretch/>
        </p:blipFill>
        <p:spPr bwMode="auto">
          <a:xfrm>
            <a:off x="5787701" y="5464006"/>
            <a:ext cx="1447538" cy="980936"/>
          </a:xfrm>
          <a:prstGeom prst="rect">
            <a:avLst/>
          </a:prstGeom>
          <a:noFill/>
        </p:spPr>
      </p:pic>
      <p:pic>
        <p:nvPicPr>
          <p:cNvPr id="6" name="Picture 5" descr="Logo&#10;&#10;Description automatically generated">
            <a:extLst>
              <a:ext uri="{FF2B5EF4-FFF2-40B4-BE49-F238E27FC236}">
                <a16:creationId xmlns:a16="http://schemas.microsoft.com/office/drawing/2014/main" id="{79051961-3AEE-54C6-A875-069D899898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3421" y="5396070"/>
            <a:ext cx="1414617" cy="1048872"/>
          </a:xfrm>
          <a:prstGeom prst="rect">
            <a:avLst/>
          </a:prstGeom>
        </p:spPr>
      </p:pic>
      <p:pic>
        <p:nvPicPr>
          <p:cNvPr id="7" name="Picture 2">
            <a:extLst>
              <a:ext uri="{FF2B5EF4-FFF2-40B4-BE49-F238E27FC236}">
                <a16:creationId xmlns:a16="http://schemas.microsoft.com/office/drawing/2014/main" id="{6DA930A0-3174-0E34-53C3-F882E16E71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1" y="1366524"/>
            <a:ext cx="2251200" cy="1266300"/>
          </a:xfrm>
          <a:prstGeom prst="rect">
            <a:avLst/>
          </a:prstGeom>
          <a:noFill/>
          <a:extLst>
            <a:ext uri="{909E8E84-426E-40DD-AFC4-6F175D3DCCD1}">
              <a14:hiddenFill xmlns:a14="http://schemas.microsoft.com/office/drawing/2010/main">
                <a:solidFill>
                  <a:srgbClr val="FFFFFF"/>
                </a:solidFill>
              </a14:hiddenFill>
            </a:ext>
          </a:extLst>
        </p:spPr>
      </p:pic>
      <p:sp>
        <p:nvSpPr>
          <p:cNvPr id="8" name="Untertitel 2">
            <a:extLst>
              <a:ext uri="{FF2B5EF4-FFF2-40B4-BE49-F238E27FC236}">
                <a16:creationId xmlns:a16="http://schemas.microsoft.com/office/drawing/2014/main" id="{226E2E26-34B2-EDC1-E2EE-15C30D68B90B}"/>
              </a:ext>
            </a:extLst>
          </p:cNvPr>
          <p:cNvSpPr txBox="1">
            <a:spLocks/>
          </p:cNvSpPr>
          <p:nvPr/>
        </p:nvSpPr>
        <p:spPr>
          <a:xfrm>
            <a:off x="1939469" y="2908585"/>
            <a:ext cx="9747705" cy="816430"/>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Clr>
                <a:schemeClr val="bg2">
                  <a:lumMod val="50000"/>
                </a:schemeClr>
              </a:buClr>
              <a:buFont typeface="Wingdings" panose="05000000000000000000" pitchFamily="2" charset="2"/>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Clr>
                <a:schemeClr val="bg2">
                  <a:lumMod val="50000"/>
                </a:schemeClr>
              </a:buClr>
              <a:buFont typeface="Wingdings" panose="05000000000000000000" pitchFamily="2" charset="2"/>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500"/>
              </a:spcBef>
              <a:buClr>
                <a:schemeClr val="bg2">
                  <a:lumMod val="50000"/>
                </a:schemeClr>
              </a:buClr>
              <a:buSzPct val="94000"/>
              <a:buFont typeface="Wingdings" panose="05000000000000000000" pitchFamily="2" charset="2"/>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b="1" i="0" dirty="0">
                <a:solidFill>
                  <a:schemeClr val="tx1"/>
                </a:solidFill>
                <a:effectLst/>
                <a:latin typeface="Roboto Light" panose="02000000000000000000" pitchFamily="2" charset="0"/>
              </a:rPr>
              <a:t>Pathways for improved coordination and cooperation among e-Infrastructures</a:t>
            </a:r>
          </a:p>
          <a:p>
            <a:endParaRPr lang="de-DE" dirty="0"/>
          </a:p>
        </p:txBody>
      </p:sp>
    </p:spTree>
    <p:extLst>
      <p:ext uri="{BB962C8B-B14F-4D97-AF65-F5344CB8AC3E}">
        <p14:creationId xmlns:p14="http://schemas.microsoft.com/office/powerpoint/2010/main" val="3226536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489D4-F253-514E-A828-0EB9C16D549F}"/>
              </a:ext>
            </a:extLst>
          </p:cNvPr>
          <p:cNvSpPr>
            <a:spLocks noGrp="1"/>
          </p:cNvSpPr>
          <p:nvPr>
            <p:ph type="title"/>
          </p:nvPr>
        </p:nvSpPr>
        <p:spPr/>
        <p:txBody>
          <a:bodyPr/>
          <a:lstStyle/>
          <a:p>
            <a:r>
              <a:rPr lang="sv-SE" dirty="0"/>
              <a:t>About cooperation &amp; coordination:</a:t>
            </a:r>
            <a:br>
              <a:rPr lang="sv-SE" dirty="0"/>
            </a:br>
            <a:r>
              <a:rPr lang="sv-SE" dirty="0"/>
              <a:t>Competitive Council conclusions (2)</a:t>
            </a:r>
            <a:endParaRPr lang="de-DE" dirty="0"/>
          </a:p>
        </p:txBody>
      </p:sp>
      <p:sp>
        <p:nvSpPr>
          <p:cNvPr id="3" name="Inhaltsplatzhalter 2">
            <a:extLst>
              <a:ext uri="{FF2B5EF4-FFF2-40B4-BE49-F238E27FC236}">
                <a16:creationId xmlns:a16="http://schemas.microsoft.com/office/drawing/2014/main" id="{38E2CB66-9CD1-0441-8E19-8934105BD2F0}"/>
              </a:ext>
            </a:extLst>
          </p:cNvPr>
          <p:cNvSpPr>
            <a:spLocks noGrp="1"/>
          </p:cNvSpPr>
          <p:nvPr>
            <p:ph idx="1"/>
          </p:nvPr>
        </p:nvSpPr>
        <p:spPr>
          <a:xfrm>
            <a:off x="1600077" y="1712931"/>
            <a:ext cx="9684672" cy="4351338"/>
          </a:xfrm>
        </p:spPr>
        <p:txBody>
          <a:bodyPr>
            <a:normAutofit/>
          </a:bodyPr>
          <a:lstStyle/>
          <a:p>
            <a:pPr marL="0" indent="0">
              <a:buNone/>
            </a:pPr>
            <a:r>
              <a:rPr lang="en-US" sz="2400" b="1" dirty="0"/>
              <a:t>On the new ERA (2020)</a:t>
            </a:r>
          </a:p>
          <a:p>
            <a:pPr marL="0" indent="0">
              <a:buNone/>
            </a:pPr>
            <a:r>
              <a:rPr lang="en-US" sz="2400" dirty="0"/>
              <a:t>encourages the EC and the MSs/ACs </a:t>
            </a:r>
            <a:r>
              <a:rPr lang="en-US" sz="2400" i="1" dirty="0">
                <a:solidFill>
                  <a:srgbClr val="C00000"/>
                </a:solidFill>
              </a:rPr>
              <a:t>“to increase the level of </a:t>
            </a:r>
            <a:r>
              <a:rPr lang="en-US" sz="2400" b="1" i="1" dirty="0">
                <a:solidFill>
                  <a:srgbClr val="C00000"/>
                </a:solidFill>
              </a:rPr>
              <a:t>national and European coordination, </a:t>
            </a:r>
            <a:r>
              <a:rPr lang="en-US" sz="2400" i="1" dirty="0">
                <a:solidFill>
                  <a:srgbClr val="C00000"/>
                </a:solidFill>
              </a:rPr>
              <a:t>in particular on RIs and e-infrastructures”.</a:t>
            </a:r>
          </a:p>
          <a:p>
            <a:pPr marL="0" indent="0">
              <a:buNone/>
            </a:pPr>
            <a:r>
              <a:rPr lang="en-US" sz="1800" b="1" dirty="0"/>
              <a:t> </a:t>
            </a:r>
            <a:br>
              <a:rPr lang="en-US" sz="2400" b="1" dirty="0"/>
            </a:br>
            <a:r>
              <a:rPr lang="en-US" sz="2400" b="1" dirty="0"/>
              <a:t>On the Pact for R&amp;I (2021)</a:t>
            </a:r>
          </a:p>
          <a:p>
            <a:pPr marL="0" indent="0">
              <a:buNone/>
            </a:pPr>
            <a:r>
              <a:rPr lang="en-US" sz="2400" i="1" dirty="0"/>
              <a:t>“connection of existing and new European and national research infrastructures, including e-infrastructures”</a:t>
            </a:r>
            <a:endParaRPr lang="en-US" sz="2400" i="1" dirty="0">
              <a:solidFill>
                <a:srgbClr val="C00000"/>
              </a:solidFill>
            </a:endParaRPr>
          </a:p>
          <a:p>
            <a:pPr marL="0" indent="0">
              <a:buNone/>
            </a:pPr>
            <a:r>
              <a:rPr lang="en-US" sz="1800" b="1" dirty="0"/>
              <a:t> </a:t>
            </a:r>
            <a:br>
              <a:rPr lang="en-US" sz="2400" b="1" dirty="0"/>
            </a:br>
            <a:r>
              <a:rPr lang="en-US" sz="2400" b="1" dirty="0"/>
              <a:t>On ERA Future Governance &amp; Policy Agenda </a:t>
            </a:r>
            <a:r>
              <a:rPr lang="en-US" sz="2400" b="1" dirty="0">
                <a:sym typeface="Wingdings" panose="05000000000000000000" pitchFamily="2" charset="2"/>
              </a:rPr>
              <a:t> ERA Action 8 on RIs</a:t>
            </a:r>
          </a:p>
          <a:p>
            <a:pPr marL="0" indent="0">
              <a:buNone/>
            </a:pPr>
            <a:r>
              <a:rPr lang="en-US" sz="2400" b="1" dirty="0">
                <a:sym typeface="Wingdings" panose="05000000000000000000" pitchFamily="2" charset="2"/>
              </a:rPr>
              <a:t> </a:t>
            </a:r>
            <a:r>
              <a:rPr lang="en-US" sz="2400" b="1" i="1" dirty="0">
                <a:solidFill>
                  <a:srgbClr val="C00000"/>
                </a:solidFill>
                <a:sym typeface="Wingdings" panose="05000000000000000000" pitchFamily="2" charset="2"/>
              </a:rPr>
              <a:t>“increased cooperation between RIs, e-infrastructures and stakeholders, including through EOSC”</a:t>
            </a:r>
            <a:endParaRPr lang="en-US" sz="2400" b="1" i="1" dirty="0">
              <a:solidFill>
                <a:srgbClr val="C00000"/>
              </a:solidFill>
            </a:endParaRPr>
          </a:p>
        </p:txBody>
      </p:sp>
      <p:sp>
        <p:nvSpPr>
          <p:cNvPr id="4" name="Datumsplatzhalter 3">
            <a:extLst>
              <a:ext uri="{FF2B5EF4-FFF2-40B4-BE49-F238E27FC236}">
                <a16:creationId xmlns:a16="http://schemas.microsoft.com/office/drawing/2014/main" id="{D59F2530-79E0-4147-8EDB-2D106E43C5BF}"/>
              </a:ext>
            </a:extLst>
          </p:cNvPr>
          <p:cNvSpPr>
            <a:spLocks noGrp="1"/>
          </p:cNvSpPr>
          <p:nvPr>
            <p:ph type="dt" sz="half" idx="10"/>
          </p:nvPr>
        </p:nvSpPr>
        <p:spPr/>
        <p:txBody>
          <a:bodyPr/>
          <a:lstStyle/>
          <a:p>
            <a:r>
              <a:rPr lang="el-GR"/>
              <a:t>Fotis Karayannis</a:t>
            </a:r>
            <a:endParaRPr lang="de-DE" dirty="0"/>
          </a:p>
        </p:txBody>
      </p:sp>
      <p:sp>
        <p:nvSpPr>
          <p:cNvPr id="6" name="Foliennummernplatzhalter 5">
            <a:extLst>
              <a:ext uri="{FF2B5EF4-FFF2-40B4-BE49-F238E27FC236}">
                <a16:creationId xmlns:a16="http://schemas.microsoft.com/office/drawing/2014/main" id="{1A8289CC-427B-E64B-934F-A193A4EAE956}"/>
              </a:ext>
            </a:extLst>
          </p:cNvPr>
          <p:cNvSpPr>
            <a:spLocks noGrp="1"/>
          </p:cNvSpPr>
          <p:nvPr>
            <p:ph type="sldNum" sz="quarter" idx="12"/>
          </p:nvPr>
        </p:nvSpPr>
        <p:spPr/>
        <p:txBody>
          <a:bodyPr/>
          <a:lstStyle/>
          <a:p>
            <a:fld id="{5464CA40-17AE-4372-A66E-34287E08B01D}" type="slidenum">
              <a:rPr lang="de-DE" smtClean="0"/>
              <a:pPr/>
              <a:t>10</a:t>
            </a:fld>
            <a:endParaRPr lang="de-DE" dirty="0"/>
          </a:p>
        </p:txBody>
      </p:sp>
      <p:sp>
        <p:nvSpPr>
          <p:cNvPr id="8" name="Fußzeilenplatzhalter 4">
            <a:extLst>
              <a:ext uri="{FF2B5EF4-FFF2-40B4-BE49-F238E27FC236}">
                <a16:creationId xmlns:a16="http://schemas.microsoft.com/office/drawing/2014/main" id="{8D950D5E-9507-4A4A-B3C2-474032C1DB9F}"/>
              </a:ext>
            </a:extLst>
          </p:cNvPr>
          <p:cNvSpPr>
            <a:spLocks noGrp="1"/>
          </p:cNvSpPr>
          <p:nvPr>
            <p:ph type="ftr" sz="quarter" idx="11"/>
          </p:nvPr>
        </p:nvSpPr>
        <p:spPr>
          <a:xfrm>
            <a:off x="2554580" y="6356350"/>
            <a:ext cx="7082840" cy="372560"/>
          </a:xfrm>
        </p:spPr>
        <p:txBody>
          <a:bodyPr/>
          <a:lstStyle/>
          <a:p>
            <a:pPr marL="342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Lst>
            </a:pPr>
            <a:r>
              <a:rPr lang="en-US" b="1"/>
              <a:t>EGI Conference 2022, 22 September 2022</a:t>
            </a:r>
            <a:endParaRPr lang="en-US" b="1" dirty="0"/>
          </a:p>
        </p:txBody>
      </p:sp>
      <p:pic>
        <p:nvPicPr>
          <p:cNvPr id="7" name="Inhaltsplatzhalter 8">
            <a:extLst>
              <a:ext uri="{FF2B5EF4-FFF2-40B4-BE49-F238E27FC236}">
                <a16:creationId xmlns:a16="http://schemas.microsoft.com/office/drawing/2014/main" id="{A24197F0-0061-B643-8C02-C03F36A43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779602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F3D2E9-90F0-3040-9DD1-0C6670A62F15}"/>
              </a:ext>
            </a:extLst>
          </p:cNvPr>
          <p:cNvSpPr>
            <a:spLocks noGrp="1"/>
          </p:cNvSpPr>
          <p:nvPr>
            <p:ph type="title"/>
          </p:nvPr>
        </p:nvSpPr>
        <p:spPr>
          <a:xfrm>
            <a:off x="132146" y="122323"/>
            <a:ext cx="10515600" cy="1325563"/>
          </a:xfrm>
        </p:spPr>
        <p:txBody>
          <a:bodyPr>
            <a:normAutofit/>
          </a:bodyPr>
          <a:lstStyle/>
          <a:p>
            <a:r>
              <a:rPr lang="en-US" dirty="0"/>
              <a:t>e-IRG advice on coordination &amp; cooperation</a:t>
            </a:r>
          </a:p>
        </p:txBody>
      </p:sp>
      <p:sp>
        <p:nvSpPr>
          <p:cNvPr id="3" name="Inhaltsplatzhalter 2">
            <a:extLst>
              <a:ext uri="{FF2B5EF4-FFF2-40B4-BE49-F238E27FC236}">
                <a16:creationId xmlns:a16="http://schemas.microsoft.com/office/drawing/2014/main" id="{5F0321AB-E0A7-D542-868F-DE0565DF0CB1}"/>
              </a:ext>
            </a:extLst>
          </p:cNvPr>
          <p:cNvSpPr>
            <a:spLocks noGrp="1"/>
          </p:cNvSpPr>
          <p:nvPr>
            <p:ph idx="1"/>
          </p:nvPr>
        </p:nvSpPr>
        <p:spPr>
          <a:xfrm>
            <a:off x="2296444" y="1707596"/>
            <a:ext cx="9307955" cy="4551802"/>
          </a:xfrm>
        </p:spPr>
        <p:txBody>
          <a:bodyPr>
            <a:normAutofit fontScale="92500" lnSpcReduction="10000"/>
          </a:bodyPr>
          <a:lstStyle/>
          <a:p>
            <a:pPr marL="0" indent="0">
              <a:buNone/>
            </a:pPr>
            <a:r>
              <a:rPr lang="en-GB" sz="2400" dirty="0"/>
              <a:t>e-IRG stresses the need for </a:t>
            </a:r>
            <a:r>
              <a:rPr lang="en-US" sz="2400" dirty="0"/>
              <a:t>e-Infrastructure </a:t>
            </a:r>
            <a:r>
              <a:rPr lang="en-US" sz="2400" dirty="0">
                <a:solidFill>
                  <a:srgbClr val="C00000"/>
                </a:solidFill>
              </a:rPr>
              <a:t>coordination at the national level </a:t>
            </a:r>
            <a:r>
              <a:rPr lang="en-US" sz="2400" dirty="0"/>
              <a:t>and strong national building blocks, enabling coherent and efficient participation in European efforts</a:t>
            </a:r>
            <a:r>
              <a:rPr lang="en-GB" sz="2400" dirty="0"/>
              <a:t>  </a:t>
            </a:r>
            <a:r>
              <a:rPr lang="en-GB" sz="2400" b="1" dirty="0"/>
              <a:t>[e-IRG Roadmap, 2016]</a:t>
            </a:r>
          </a:p>
          <a:p>
            <a:pPr marL="0" indent="0">
              <a:buNone/>
            </a:pPr>
            <a:endParaRPr lang="en-GB" sz="900" dirty="0"/>
          </a:p>
          <a:p>
            <a:pPr marL="0" indent="0">
              <a:buNone/>
            </a:pPr>
            <a:r>
              <a:rPr lang="en-GB" sz="2400" dirty="0"/>
              <a:t>Role of </a:t>
            </a:r>
            <a:r>
              <a:rPr lang="en-GB" sz="2400" dirty="0">
                <a:solidFill>
                  <a:srgbClr val="C00000"/>
                </a:solidFill>
              </a:rPr>
              <a:t>National Nodes</a:t>
            </a:r>
            <a:r>
              <a:rPr lang="en-GB" sz="2400" dirty="0"/>
              <a:t>, in the implementation of the e-Infrastructure Commons and its instantiation as the European Open Science Cloud </a:t>
            </a:r>
            <a:r>
              <a:rPr lang="en-GB" sz="2400" b="1" dirty="0"/>
              <a:t>[National Nodes, 2019]</a:t>
            </a:r>
          </a:p>
          <a:p>
            <a:pPr marL="0" indent="0">
              <a:buNone/>
            </a:pPr>
            <a:endParaRPr lang="en-GB" sz="900" dirty="0"/>
          </a:p>
          <a:p>
            <a:pPr marL="0" indent="0">
              <a:buNone/>
            </a:pPr>
            <a:r>
              <a:rPr lang="en-GB" sz="2400" dirty="0"/>
              <a:t>Good practices of </a:t>
            </a:r>
            <a:r>
              <a:rPr lang="en-GB" sz="2400" dirty="0">
                <a:solidFill>
                  <a:srgbClr val="C00000"/>
                </a:solidFill>
              </a:rPr>
              <a:t>coordination </a:t>
            </a:r>
            <a:r>
              <a:rPr lang="en-GB" sz="2400" dirty="0"/>
              <a:t>within and across e-Infrastructures and thematic Research Infrastructures </a:t>
            </a:r>
            <a:r>
              <a:rPr lang="en-GB" sz="2400" b="1" dirty="0"/>
              <a:t>[e-IRG White Paper 2021]</a:t>
            </a:r>
          </a:p>
          <a:p>
            <a:pPr marL="0" indent="0">
              <a:buNone/>
            </a:pPr>
            <a:endParaRPr lang="en-GB" sz="900" b="1" dirty="0"/>
          </a:p>
          <a:p>
            <a:pPr marL="0" indent="0">
              <a:buNone/>
            </a:pPr>
            <a:r>
              <a:rPr lang="en-US" sz="2400" dirty="0" err="1"/>
              <a:t>Realisation</a:t>
            </a:r>
            <a:r>
              <a:rPr lang="en-US" sz="2400" dirty="0"/>
              <a:t> and enhancement of </a:t>
            </a:r>
            <a:r>
              <a:rPr lang="en-US" sz="2400" dirty="0">
                <a:solidFill>
                  <a:srgbClr val="C00000"/>
                </a:solidFill>
              </a:rPr>
              <a:t>coordination and collaboration </a:t>
            </a:r>
            <a:r>
              <a:rPr lang="en-US" sz="2400" dirty="0"/>
              <a:t>in the e-Infrastructure landscape covering the full spectrum of e-Infrastructures (networking, computing, data infrastructures) and related services </a:t>
            </a:r>
            <a:r>
              <a:rPr lang="en-US" sz="2400" b="1" dirty="0"/>
              <a:t>[e-IRG White Paper 2022]</a:t>
            </a:r>
            <a:r>
              <a:rPr lang="en-US" sz="2400" dirty="0"/>
              <a:t> </a:t>
            </a:r>
            <a:r>
              <a:rPr lang="en-US" sz="1700" dirty="0"/>
              <a:t>planned for Dec’ 2022</a:t>
            </a:r>
            <a:endParaRPr lang="en-GB" sz="2400" b="1" dirty="0"/>
          </a:p>
        </p:txBody>
      </p:sp>
      <p:sp>
        <p:nvSpPr>
          <p:cNvPr id="5" name="Fußzeilenplatzhalter 4">
            <a:extLst>
              <a:ext uri="{FF2B5EF4-FFF2-40B4-BE49-F238E27FC236}">
                <a16:creationId xmlns:a16="http://schemas.microsoft.com/office/drawing/2014/main" id="{93A49A99-D4D1-C84F-9247-37173D2B2BCE}"/>
              </a:ext>
            </a:extLst>
          </p:cNvPr>
          <p:cNvSpPr>
            <a:spLocks noGrp="1"/>
          </p:cNvSpPr>
          <p:nvPr>
            <p:ph type="ftr" sz="quarter" idx="11"/>
          </p:nvPr>
        </p:nvSpPr>
        <p:spPr/>
        <p:txBody>
          <a:bodyPr/>
          <a:lstStyle/>
          <a:p>
            <a:r>
              <a:rPr lang="en-US" dirty="0"/>
              <a:t>e-IRG Workshop, 30.-31. May 2022</a:t>
            </a:r>
          </a:p>
        </p:txBody>
      </p:sp>
      <p:sp>
        <p:nvSpPr>
          <p:cNvPr id="6" name="Foliennummernplatzhalter 5">
            <a:extLst>
              <a:ext uri="{FF2B5EF4-FFF2-40B4-BE49-F238E27FC236}">
                <a16:creationId xmlns:a16="http://schemas.microsoft.com/office/drawing/2014/main" id="{0DF61457-7B75-F448-AAE1-07A24477AC30}"/>
              </a:ext>
            </a:extLst>
          </p:cNvPr>
          <p:cNvSpPr>
            <a:spLocks noGrp="1"/>
          </p:cNvSpPr>
          <p:nvPr>
            <p:ph type="sldNum" sz="quarter" idx="12"/>
          </p:nvPr>
        </p:nvSpPr>
        <p:spPr/>
        <p:txBody>
          <a:bodyPr/>
          <a:lstStyle/>
          <a:p>
            <a:fld id="{5464CA40-17AE-4372-A66E-34287E08B01D}" type="slidenum">
              <a:rPr lang="de-DE" smtClean="0"/>
              <a:pPr/>
              <a:t>11</a:t>
            </a:fld>
            <a:endParaRPr lang="de-DE" dirty="0"/>
          </a:p>
        </p:txBody>
      </p:sp>
      <p:pic>
        <p:nvPicPr>
          <p:cNvPr id="8" name="Grafik 7">
            <a:extLst>
              <a:ext uri="{FF2B5EF4-FFF2-40B4-BE49-F238E27FC236}">
                <a16:creationId xmlns:a16="http://schemas.microsoft.com/office/drawing/2014/main" id="{45C85ACC-7A55-1945-911C-E4BF82E05F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090315">
            <a:off x="494395" y="1636895"/>
            <a:ext cx="1250290" cy="1761603"/>
          </a:xfrm>
          <a:prstGeom prst="rect">
            <a:avLst/>
          </a:prstGeom>
        </p:spPr>
      </p:pic>
      <p:pic>
        <p:nvPicPr>
          <p:cNvPr id="10" name="Grafik 9">
            <a:extLst>
              <a:ext uri="{FF2B5EF4-FFF2-40B4-BE49-F238E27FC236}">
                <a16:creationId xmlns:a16="http://schemas.microsoft.com/office/drawing/2014/main" id="{E96AF0D8-332E-B94C-A5F6-3DAD44079D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403894">
            <a:off x="131426" y="3068157"/>
            <a:ext cx="1958724" cy="1383175"/>
          </a:xfrm>
          <a:prstGeom prst="rect">
            <a:avLst/>
          </a:prstGeom>
        </p:spPr>
      </p:pic>
      <p:pic>
        <p:nvPicPr>
          <p:cNvPr id="7" name="Grafik 6">
            <a:extLst>
              <a:ext uri="{FF2B5EF4-FFF2-40B4-BE49-F238E27FC236}">
                <a16:creationId xmlns:a16="http://schemas.microsoft.com/office/drawing/2014/main" id="{BD8E4084-7F19-6C4B-860E-888BE817BA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8811">
            <a:off x="523976" y="4018189"/>
            <a:ext cx="1342227" cy="1733812"/>
          </a:xfrm>
          <a:prstGeom prst="rect">
            <a:avLst/>
          </a:prstGeom>
        </p:spPr>
      </p:pic>
    </p:spTree>
    <p:extLst>
      <p:ext uri="{BB962C8B-B14F-4D97-AF65-F5344CB8AC3E}">
        <p14:creationId xmlns:p14="http://schemas.microsoft.com/office/powerpoint/2010/main" val="1655302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5464CA40-17AE-4372-A66E-34287E08B01D}" type="slidenum">
              <a:rPr lang="de-DE" smtClean="0"/>
              <a:pPr/>
              <a:t>12</a:t>
            </a:fld>
            <a:endParaRPr lang="de-DE" dirty="0"/>
          </a:p>
        </p:txBody>
      </p:sp>
      <p:sp>
        <p:nvSpPr>
          <p:cNvPr id="9" name="Rechteck 8"/>
          <p:cNvSpPr/>
          <p:nvPr/>
        </p:nvSpPr>
        <p:spPr>
          <a:xfrm>
            <a:off x="1093343" y="1862969"/>
            <a:ext cx="3154567" cy="1569660"/>
          </a:xfrm>
          <a:prstGeom prst="rect">
            <a:avLst/>
          </a:prstGeom>
        </p:spPr>
        <p:txBody>
          <a:bodyPr wrap="square">
            <a:spAutoFit/>
          </a:bodyPr>
          <a:lstStyle/>
          <a:p>
            <a:r>
              <a:rPr lang="de-DE" sz="2400" dirty="0">
                <a:solidFill>
                  <a:srgbClr val="C00000"/>
                </a:solidFill>
              </a:rPr>
              <a:t>In </a:t>
            </a:r>
            <a:r>
              <a:rPr lang="de-DE" sz="2400" dirty="0" err="1">
                <a:solidFill>
                  <a:srgbClr val="C00000"/>
                </a:solidFill>
              </a:rPr>
              <a:t>response</a:t>
            </a:r>
            <a:r>
              <a:rPr lang="de-DE" sz="2400" dirty="0">
                <a:solidFill>
                  <a:srgbClr val="C00000"/>
                </a:solidFill>
              </a:rPr>
              <a:t> </a:t>
            </a:r>
            <a:r>
              <a:rPr lang="de-DE" sz="2400" dirty="0" err="1">
                <a:solidFill>
                  <a:srgbClr val="C00000"/>
                </a:solidFill>
              </a:rPr>
              <a:t>to</a:t>
            </a:r>
            <a:r>
              <a:rPr lang="de-DE" sz="2400" dirty="0">
                <a:solidFill>
                  <a:srgbClr val="C00000"/>
                </a:solidFill>
              </a:rPr>
              <a:t> the Council </a:t>
            </a:r>
            <a:r>
              <a:rPr lang="de-DE" sz="2400" dirty="0" err="1">
                <a:solidFill>
                  <a:srgbClr val="C00000"/>
                </a:solidFill>
              </a:rPr>
              <a:t>Conclusions</a:t>
            </a:r>
            <a:r>
              <a:rPr lang="de-DE" sz="2400" dirty="0">
                <a:solidFill>
                  <a:srgbClr val="C00000"/>
                </a:solidFill>
              </a:rPr>
              <a:t>: </a:t>
            </a:r>
          </a:p>
          <a:p>
            <a:r>
              <a:rPr lang="de-DE" sz="2400" dirty="0">
                <a:solidFill>
                  <a:srgbClr val="C00000"/>
                </a:solidFill>
              </a:rPr>
              <a:t>e-IRG </a:t>
            </a:r>
            <a:r>
              <a:rPr lang="de-DE" sz="2400" dirty="0" err="1">
                <a:solidFill>
                  <a:srgbClr val="C00000"/>
                </a:solidFill>
              </a:rPr>
              <a:t>report</a:t>
            </a:r>
            <a:r>
              <a:rPr lang="de-DE" sz="2400" dirty="0">
                <a:solidFill>
                  <a:srgbClr val="C00000"/>
                </a:solidFill>
              </a:rPr>
              <a:t> </a:t>
            </a:r>
            <a:r>
              <a:rPr lang="de-DE" sz="2400" dirty="0" err="1">
                <a:solidFill>
                  <a:srgbClr val="C00000"/>
                </a:solidFill>
              </a:rPr>
              <a:t>published</a:t>
            </a:r>
            <a:r>
              <a:rPr lang="de-DE" sz="2400" dirty="0">
                <a:solidFill>
                  <a:srgbClr val="C00000"/>
                </a:solidFill>
              </a:rPr>
              <a:t> in </a:t>
            </a:r>
            <a:r>
              <a:rPr lang="de-DE" sz="2400" b="1" dirty="0">
                <a:solidFill>
                  <a:srgbClr val="C00000"/>
                </a:solidFill>
              </a:rPr>
              <a:t>June 2019</a:t>
            </a:r>
            <a:r>
              <a:rPr lang="en-US" sz="2400" dirty="0">
                <a:solidFill>
                  <a:srgbClr val="C00000"/>
                </a:solidFill>
              </a:rPr>
              <a:t> </a:t>
            </a:r>
          </a:p>
        </p:txBody>
      </p:sp>
      <p:sp>
        <p:nvSpPr>
          <p:cNvPr id="10" name="Rechteck 9"/>
          <p:cNvSpPr/>
          <p:nvPr/>
        </p:nvSpPr>
        <p:spPr>
          <a:xfrm>
            <a:off x="9207252" y="1817328"/>
            <a:ext cx="2564622" cy="3785652"/>
          </a:xfrm>
          <a:prstGeom prst="rect">
            <a:avLst/>
          </a:prstGeom>
        </p:spPr>
        <p:txBody>
          <a:bodyPr wrap="square">
            <a:spAutoFit/>
          </a:bodyPr>
          <a:lstStyle/>
          <a:p>
            <a:r>
              <a:rPr lang="en-US" sz="2000" dirty="0"/>
              <a:t>Based on analysis of the responses by </a:t>
            </a:r>
            <a:r>
              <a:rPr lang="en-US" sz="2000" b="1" dirty="0"/>
              <a:t>28 countries </a:t>
            </a:r>
            <a:r>
              <a:rPr lang="en-US" sz="2000" dirty="0"/>
              <a:t>on related questionnaire (on coordination, governance, funding, access, etc.)</a:t>
            </a:r>
          </a:p>
          <a:p>
            <a:r>
              <a:rPr lang="en-US" sz="2000" dirty="0">
                <a:sym typeface="Wingdings" panose="05000000000000000000" pitchFamily="2" charset="2"/>
              </a:rPr>
              <a:t> </a:t>
            </a:r>
            <a:endParaRPr lang="en-US" sz="2000" dirty="0"/>
          </a:p>
          <a:p>
            <a:r>
              <a:rPr lang="en-US" sz="2000" dirty="0">
                <a:effectLst/>
              </a:rPr>
              <a:t>Diversity among countries; still patterns and approaches identified</a:t>
            </a:r>
            <a:endParaRPr lang="en-US" sz="2800" dirty="0">
              <a:effectLst/>
            </a:endParaRPr>
          </a:p>
        </p:txBody>
      </p:sp>
      <p:sp>
        <p:nvSpPr>
          <p:cNvPr id="11" name="Datumsplatzhalter 3"/>
          <p:cNvSpPr>
            <a:spLocks noGrp="1"/>
          </p:cNvSpPr>
          <p:nvPr>
            <p:ph type="dt" sz="half" idx="10"/>
          </p:nvPr>
        </p:nvSpPr>
        <p:spPr>
          <a:xfrm>
            <a:off x="838200" y="6356350"/>
            <a:ext cx="2743200" cy="365125"/>
          </a:xfrm>
        </p:spPr>
        <p:txBody>
          <a:bodyPr/>
          <a:lstStyle/>
          <a:p>
            <a:r>
              <a:rPr lang="el-GR"/>
              <a:t>Fotis Karayannis</a:t>
            </a:r>
            <a:endParaRPr lang="de-DE" dirty="0"/>
          </a:p>
        </p:txBody>
      </p:sp>
      <p:sp>
        <p:nvSpPr>
          <p:cNvPr id="14" name="Titel 1"/>
          <p:cNvSpPr txBox="1">
            <a:spLocks/>
          </p:cNvSpPr>
          <p:nvPr/>
        </p:nvSpPr>
        <p:spPr>
          <a:xfrm>
            <a:off x="990600" y="3379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de-DE" dirty="0"/>
              <a:t>National Nodes – </a:t>
            </a:r>
            <a:r>
              <a:rPr lang="de-DE" dirty="0" err="1"/>
              <a:t>Getting</a:t>
            </a:r>
            <a:r>
              <a:rPr lang="de-DE" dirty="0"/>
              <a:t> </a:t>
            </a:r>
            <a:r>
              <a:rPr lang="de-DE" dirty="0" err="1"/>
              <a:t>organised</a:t>
            </a:r>
            <a:r>
              <a:rPr lang="de-DE" dirty="0"/>
              <a:t>;</a:t>
            </a:r>
            <a:br>
              <a:rPr lang="de-DE" dirty="0"/>
            </a:br>
            <a:r>
              <a:rPr lang="de-DE" dirty="0" err="1"/>
              <a:t>how</a:t>
            </a:r>
            <a:r>
              <a:rPr lang="de-DE" dirty="0"/>
              <a:t> </a:t>
            </a:r>
            <a:r>
              <a:rPr lang="de-DE" dirty="0" err="1"/>
              <a:t>far</a:t>
            </a:r>
            <a:r>
              <a:rPr lang="de-DE" dirty="0"/>
              <a:t> </a:t>
            </a:r>
            <a:r>
              <a:rPr lang="de-DE" dirty="0" err="1"/>
              <a:t>are</a:t>
            </a:r>
            <a:r>
              <a:rPr lang="de-DE" dirty="0"/>
              <a:t> </a:t>
            </a:r>
            <a:r>
              <a:rPr lang="de-DE" dirty="0" err="1"/>
              <a:t>we</a:t>
            </a:r>
            <a:r>
              <a:rPr lang="de-DE" dirty="0"/>
              <a:t>?</a:t>
            </a:r>
          </a:p>
        </p:txBody>
      </p:sp>
      <p:sp>
        <p:nvSpPr>
          <p:cNvPr id="13" name="Fußzeilenplatzhalter 4">
            <a:extLst>
              <a:ext uri="{FF2B5EF4-FFF2-40B4-BE49-F238E27FC236}">
                <a16:creationId xmlns:a16="http://schemas.microsoft.com/office/drawing/2014/main" id="{D4B4191E-6E69-D747-986F-096F446AB5F1}"/>
              </a:ext>
            </a:extLst>
          </p:cNvPr>
          <p:cNvSpPr>
            <a:spLocks noGrp="1"/>
          </p:cNvSpPr>
          <p:nvPr>
            <p:ph type="ftr" sz="quarter" idx="11"/>
          </p:nvPr>
        </p:nvSpPr>
        <p:spPr>
          <a:xfrm>
            <a:off x="2554580" y="6356350"/>
            <a:ext cx="7082840" cy="372560"/>
          </a:xfrm>
        </p:spPr>
        <p:txBody>
          <a:bodyPr/>
          <a:lstStyle/>
          <a:p>
            <a:pPr marL="342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Lst>
            </a:pPr>
            <a:r>
              <a:rPr lang="en-US"/>
              <a:t>EGI Conference 2022, 22 September 2022</a:t>
            </a:r>
            <a:endParaRPr lang="en-US" dirty="0"/>
          </a:p>
        </p:txBody>
      </p:sp>
      <p:pic>
        <p:nvPicPr>
          <p:cNvPr id="1025" name="Picture 1" descr="page11image23380592">
            <a:extLst>
              <a:ext uri="{FF2B5EF4-FFF2-40B4-BE49-F238E27FC236}">
                <a16:creationId xmlns:a16="http://schemas.microsoft.com/office/drawing/2014/main" id="{E6BB668D-A3E1-D54B-B931-3EC4E699C9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2704" y="1881048"/>
            <a:ext cx="4315429" cy="3631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 descr="page6image39135808">
            <a:extLst>
              <a:ext uri="{FF2B5EF4-FFF2-40B4-BE49-F238E27FC236}">
                <a16:creationId xmlns:a16="http://schemas.microsoft.com/office/drawing/2014/main" id="{CBFEA153-6F24-6247-B0F0-12CD1743A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724" y="3538242"/>
            <a:ext cx="2774861" cy="1959005"/>
          </a:xfrm>
          <a:prstGeom prst="rect">
            <a:avLst/>
          </a:prstGeom>
          <a:noFill/>
          <a:extLst>
            <a:ext uri="{909E8E84-426E-40DD-AFC4-6F175D3DCCD1}">
              <a14:hiddenFill xmlns:a14="http://schemas.microsoft.com/office/drawing/2010/main">
                <a:solidFill>
                  <a:srgbClr val="FFFFFF"/>
                </a:solidFill>
              </a14:hiddenFill>
            </a:ext>
          </a:extLst>
        </p:spPr>
      </p:pic>
      <p:pic>
        <p:nvPicPr>
          <p:cNvPr id="12" name="Inhaltsplatzhalter 8">
            <a:extLst>
              <a:ext uri="{FF2B5EF4-FFF2-40B4-BE49-F238E27FC236}">
                <a16:creationId xmlns:a16="http://schemas.microsoft.com/office/drawing/2014/main" id="{71D83870-D684-394C-89D6-E01AACAE12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
        <p:nvSpPr>
          <p:cNvPr id="15" name="TextBox 14">
            <a:extLst>
              <a:ext uri="{FF2B5EF4-FFF2-40B4-BE49-F238E27FC236}">
                <a16:creationId xmlns:a16="http://schemas.microsoft.com/office/drawing/2014/main" id="{F2206F4D-FAD0-4A48-B770-DCA0786A0E40}"/>
              </a:ext>
            </a:extLst>
          </p:cNvPr>
          <p:cNvSpPr txBox="1"/>
          <p:nvPr/>
        </p:nvSpPr>
        <p:spPr>
          <a:xfrm>
            <a:off x="4262293" y="5730612"/>
            <a:ext cx="3667414" cy="369332"/>
          </a:xfrm>
          <a:prstGeom prst="rect">
            <a:avLst/>
          </a:prstGeom>
          <a:noFill/>
        </p:spPr>
        <p:txBody>
          <a:bodyPr wrap="square">
            <a:spAutoFit/>
          </a:bodyPr>
          <a:lstStyle/>
          <a:p>
            <a:r>
              <a:rPr lang="el-GR" dirty="0">
                <a:hlinkClick r:id="rId6"/>
              </a:rPr>
              <a:t>https://zenodo.org/record/3608075</a:t>
            </a:r>
            <a:r>
              <a:rPr lang="en-US" dirty="0"/>
              <a:t> </a:t>
            </a:r>
            <a:endParaRPr lang="el-GR" dirty="0"/>
          </a:p>
        </p:txBody>
      </p:sp>
    </p:spTree>
    <p:extLst>
      <p:ext uri="{BB962C8B-B14F-4D97-AF65-F5344CB8AC3E}">
        <p14:creationId xmlns:p14="http://schemas.microsoft.com/office/powerpoint/2010/main" val="3318718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6DC2F6-B722-FB4C-906C-33C180ED699E}"/>
              </a:ext>
            </a:extLst>
          </p:cNvPr>
          <p:cNvSpPr>
            <a:spLocks noGrp="1"/>
          </p:cNvSpPr>
          <p:nvPr>
            <p:ph type="title"/>
          </p:nvPr>
        </p:nvSpPr>
        <p:spPr/>
        <p:txBody>
          <a:bodyPr>
            <a:normAutofit/>
          </a:bodyPr>
          <a:lstStyle/>
          <a:p>
            <a:r>
              <a:rPr lang="de-DE" dirty="0"/>
              <a:t>e-IRG White Paper 2021</a:t>
            </a:r>
            <a:br>
              <a:rPr lang="de-DE" dirty="0"/>
            </a:br>
            <a:r>
              <a:rPr lang="en-US" sz="2800" dirty="0"/>
              <a:t>Coordination at institutional, national and regional level(s)</a:t>
            </a:r>
            <a:endParaRPr lang="en-US" dirty="0"/>
          </a:p>
        </p:txBody>
      </p:sp>
      <p:sp>
        <p:nvSpPr>
          <p:cNvPr id="3" name="Inhaltsplatzhalter 2">
            <a:extLst>
              <a:ext uri="{FF2B5EF4-FFF2-40B4-BE49-F238E27FC236}">
                <a16:creationId xmlns:a16="http://schemas.microsoft.com/office/drawing/2014/main" id="{E2AA558A-948D-ED48-8E23-141D69A564F9}"/>
              </a:ext>
            </a:extLst>
          </p:cNvPr>
          <p:cNvSpPr>
            <a:spLocks noGrp="1"/>
          </p:cNvSpPr>
          <p:nvPr>
            <p:ph idx="1"/>
          </p:nvPr>
        </p:nvSpPr>
        <p:spPr>
          <a:xfrm>
            <a:off x="1223222" y="1694294"/>
            <a:ext cx="10284643" cy="4570618"/>
          </a:xfrm>
        </p:spPr>
        <p:txBody>
          <a:bodyPr>
            <a:normAutofit/>
          </a:bodyPr>
          <a:lstStyle/>
          <a:p>
            <a:pPr marL="0" indent="0">
              <a:buNone/>
            </a:pPr>
            <a:r>
              <a:rPr lang="de-DE" sz="2400" dirty="0"/>
              <a:t>Main </a:t>
            </a:r>
            <a:r>
              <a:rPr lang="de-DE" sz="2400" dirty="0" err="1"/>
              <a:t>message</a:t>
            </a:r>
            <a:endParaRPr lang="en-GB" sz="2400" b="1" dirty="0">
              <a:solidFill>
                <a:srgbClr val="C00000"/>
              </a:solidFill>
            </a:endParaRPr>
          </a:p>
          <a:p>
            <a:r>
              <a:rPr lang="en-GB" sz="2400" b="1" dirty="0">
                <a:solidFill>
                  <a:srgbClr val="C00000"/>
                </a:solidFill>
              </a:rPr>
              <a:t>Coordination </a:t>
            </a:r>
            <a:r>
              <a:rPr lang="en-GB" sz="2400" dirty="0">
                <a:solidFill>
                  <a:srgbClr val="C00000"/>
                </a:solidFill>
              </a:rPr>
              <a:t>is continuously needed </a:t>
            </a:r>
            <a:r>
              <a:rPr lang="en-GB" sz="2400" b="1" dirty="0">
                <a:solidFill>
                  <a:srgbClr val="C00000"/>
                </a:solidFill>
              </a:rPr>
              <a:t>at national level </a:t>
            </a:r>
            <a:r>
              <a:rPr lang="en-GB" sz="2400" dirty="0">
                <a:solidFill>
                  <a:srgbClr val="C00000"/>
                </a:solidFill>
              </a:rPr>
              <a:t>among all players</a:t>
            </a:r>
          </a:p>
          <a:p>
            <a:pPr lvl="1"/>
            <a:r>
              <a:rPr lang="en-GB" sz="2000" dirty="0"/>
              <a:t>Both among generic (horizontal) e-Infrastructure providers</a:t>
            </a:r>
          </a:p>
          <a:p>
            <a:pPr lvl="1"/>
            <a:r>
              <a:rPr lang="en-GB" sz="2000" dirty="0"/>
              <a:t>Across generic (horizontal) and thematic (vertical) RI providers</a:t>
            </a:r>
          </a:p>
          <a:p>
            <a:r>
              <a:rPr lang="en-GB" sz="2400" b="1" i="1" dirty="0">
                <a:solidFill>
                  <a:srgbClr val="C00000"/>
                </a:solidFill>
              </a:rPr>
              <a:t>Coordination </a:t>
            </a:r>
            <a:r>
              <a:rPr lang="en-GB" sz="2400" i="1" dirty="0">
                <a:solidFill>
                  <a:srgbClr val="C00000"/>
                </a:solidFill>
              </a:rPr>
              <a:t>should be expanded within and </a:t>
            </a:r>
            <a:r>
              <a:rPr lang="en-GB" sz="2400" b="1" i="1" dirty="0">
                <a:solidFill>
                  <a:srgbClr val="C00000"/>
                </a:solidFill>
              </a:rPr>
              <a:t>across countries</a:t>
            </a:r>
          </a:p>
          <a:p>
            <a:pPr lvl="1"/>
            <a:r>
              <a:rPr lang="en-GB" sz="2000" i="1" dirty="0"/>
              <a:t>At </a:t>
            </a:r>
            <a:r>
              <a:rPr lang="en-GB" sz="2000" b="1" i="1" dirty="0"/>
              <a:t>institutional </a:t>
            </a:r>
            <a:r>
              <a:rPr lang="en-GB" sz="2000" i="1" dirty="0"/>
              <a:t>level </a:t>
            </a:r>
          </a:p>
          <a:p>
            <a:pPr lvl="1"/>
            <a:r>
              <a:rPr lang="en-GB" sz="2000" i="1" dirty="0"/>
              <a:t>At </a:t>
            </a:r>
            <a:r>
              <a:rPr lang="en-GB" sz="2000" b="1" i="1" dirty="0"/>
              <a:t>regional</a:t>
            </a:r>
            <a:r>
              <a:rPr lang="en-GB" sz="2000" i="1" dirty="0"/>
              <a:t> level</a:t>
            </a:r>
          </a:p>
          <a:p>
            <a:pPr lvl="1"/>
            <a:r>
              <a:rPr lang="en-GB" sz="2000" i="1" dirty="0"/>
              <a:t>At </a:t>
            </a:r>
            <a:r>
              <a:rPr lang="en-GB" sz="2000" b="1" i="1" dirty="0">
                <a:solidFill>
                  <a:srgbClr val="C00000"/>
                </a:solidFill>
              </a:rPr>
              <a:t>EU level</a:t>
            </a:r>
            <a:r>
              <a:rPr lang="en-GB" sz="2000" b="1" i="1" dirty="0"/>
              <a:t> (</a:t>
            </a:r>
            <a:r>
              <a:rPr lang="en-GB" sz="2000" i="1" dirty="0"/>
              <a:t>already treated at multiple fora, but only within an area, e.g. GEANT, EOSC, EuroHPC)</a:t>
            </a:r>
          </a:p>
          <a:p>
            <a:pPr lvl="1"/>
            <a:r>
              <a:rPr lang="en-GB" sz="2000" i="1" dirty="0"/>
              <a:t>Coordination across GEANT, EOSC, EuroHPC is part of White Paper 2022</a:t>
            </a:r>
          </a:p>
          <a:p>
            <a:pPr lvl="1"/>
            <a:endParaRPr lang="en-GB" sz="2000" i="1" dirty="0"/>
          </a:p>
          <a:p>
            <a:pPr marL="223838" lvl="1" indent="0">
              <a:buNone/>
            </a:pPr>
            <a:r>
              <a:rPr lang="en-GB" sz="2000" b="1" i="1" dirty="0">
                <a:hlinkClick r:id="rId3"/>
              </a:rPr>
              <a:t>https://zenodo.org/record/5741971</a:t>
            </a:r>
            <a:r>
              <a:rPr lang="en-GB" sz="2000" b="1" i="1" dirty="0"/>
              <a:t> (two files, main part + annexes)</a:t>
            </a:r>
          </a:p>
        </p:txBody>
      </p:sp>
      <p:sp>
        <p:nvSpPr>
          <p:cNvPr id="4" name="Datumsplatzhalter 3">
            <a:extLst>
              <a:ext uri="{FF2B5EF4-FFF2-40B4-BE49-F238E27FC236}">
                <a16:creationId xmlns:a16="http://schemas.microsoft.com/office/drawing/2014/main" id="{F205B4A3-5115-7544-A571-86A382859A59}"/>
              </a:ext>
            </a:extLst>
          </p:cNvPr>
          <p:cNvSpPr>
            <a:spLocks noGrp="1"/>
          </p:cNvSpPr>
          <p:nvPr>
            <p:ph type="dt" sz="half" idx="10"/>
          </p:nvPr>
        </p:nvSpPr>
        <p:spPr/>
        <p:txBody>
          <a:bodyPr/>
          <a:lstStyle/>
          <a:p>
            <a:r>
              <a:rPr lang="el-GR" dirty="0"/>
              <a:t>Fotis Karayannis</a:t>
            </a:r>
            <a:endParaRPr lang="de-DE" dirty="0"/>
          </a:p>
        </p:txBody>
      </p:sp>
      <p:sp>
        <p:nvSpPr>
          <p:cNvPr id="5" name="Fußzeilenplatzhalter 4">
            <a:extLst>
              <a:ext uri="{FF2B5EF4-FFF2-40B4-BE49-F238E27FC236}">
                <a16:creationId xmlns:a16="http://schemas.microsoft.com/office/drawing/2014/main" id="{63F501E6-A96B-1441-90AB-8819EEB79D6A}"/>
              </a:ext>
            </a:extLst>
          </p:cNvPr>
          <p:cNvSpPr>
            <a:spLocks noGrp="1"/>
          </p:cNvSpPr>
          <p:nvPr>
            <p:ph type="ftr" sz="quarter" idx="11"/>
          </p:nvPr>
        </p:nvSpPr>
        <p:spPr/>
        <p:txBody>
          <a:bodyPr/>
          <a:lstStyle/>
          <a:p>
            <a:r>
              <a:rPr lang="en-US" dirty="0"/>
              <a:t>EGI Conference 2022, 22 September 2022</a:t>
            </a:r>
          </a:p>
        </p:txBody>
      </p:sp>
      <p:sp>
        <p:nvSpPr>
          <p:cNvPr id="6" name="Foliennummernplatzhalter 5">
            <a:extLst>
              <a:ext uri="{FF2B5EF4-FFF2-40B4-BE49-F238E27FC236}">
                <a16:creationId xmlns:a16="http://schemas.microsoft.com/office/drawing/2014/main" id="{BE96F9EF-1BAF-F844-A3B5-55091847D51C}"/>
              </a:ext>
            </a:extLst>
          </p:cNvPr>
          <p:cNvSpPr>
            <a:spLocks noGrp="1"/>
          </p:cNvSpPr>
          <p:nvPr>
            <p:ph type="sldNum" sz="quarter" idx="12"/>
          </p:nvPr>
        </p:nvSpPr>
        <p:spPr/>
        <p:txBody>
          <a:bodyPr/>
          <a:lstStyle/>
          <a:p>
            <a:fld id="{5464CA40-17AE-4372-A66E-34287E08B01D}" type="slidenum">
              <a:rPr lang="de-DE" smtClean="0"/>
              <a:pPr/>
              <a:t>13</a:t>
            </a:fld>
            <a:endParaRPr lang="de-DE" dirty="0"/>
          </a:p>
        </p:txBody>
      </p:sp>
      <p:pic>
        <p:nvPicPr>
          <p:cNvPr id="7" name="Inhaltsplatzhalter 8">
            <a:extLst>
              <a:ext uri="{FF2B5EF4-FFF2-40B4-BE49-F238E27FC236}">
                <a16:creationId xmlns:a16="http://schemas.microsoft.com/office/drawing/2014/main" id="{A1DE78C5-EAD0-B509-344C-CEFD34AFC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2603883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75"/>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p>
            <a:pPr lvl="0">
              <a:spcBef>
                <a:spcPts val="0"/>
              </a:spcBef>
              <a:buClr>
                <a:srgbClr val="555555"/>
              </a:buClr>
              <a:buSzPts val="4400"/>
            </a:pPr>
            <a:r>
              <a:rPr lang="de-DE" dirty="0">
                <a:sym typeface="Helvetica Neue"/>
              </a:rPr>
              <a:t>e-IRG White Paper 2022 </a:t>
            </a:r>
            <a:br>
              <a:rPr lang="de-DE" dirty="0">
                <a:sym typeface="Helvetica Neue"/>
              </a:rPr>
            </a:br>
            <a:r>
              <a:rPr lang="en-US" sz="2800" dirty="0"/>
              <a:t>Coordination at EU-level</a:t>
            </a:r>
          </a:p>
        </p:txBody>
      </p:sp>
      <p:sp>
        <p:nvSpPr>
          <p:cNvPr id="817" name="Google Shape;817;p75"/>
          <p:cNvSpPr txBox="1">
            <a:spLocks noGrp="1"/>
          </p:cNvSpPr>
          <p:nvPr>
            <p:ph type="body" idx="1"/>
          </p:nvPr>
        </p:nvSpPr>
        <p:spPr>
          <a:xfrm>
            <a:off x="1069850" y="1674612"/>
            <a:ext cx="11039461"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de-DE" b="1" dirty="0"/>
              <a:t>Background</a:t>
            </a:r>
            <a:endParaRPr b="1" dirty="0"/>
          </a:p>
          <a:p>
            <a:pPr>
              <a:buSzPts val="2800"/>
            </a:pPr>
            <a:r>
              <a:rPr lang="en-US" dirty="0"/>
              <a:t>Some e-Infrastructures are in production for decades</a:t>
            </a:r>
          </a:p>
          <a:p>
            <a:pPr>
              <a:buSzPts val="2800"/>
            </a:pPr>
            <a:r>
              <a:rPr lang="en-US" dirty="0"/>
              <a:t>Considerable developments in computing/data infrastructures in the last 5-15 years </a:t>
            </a:r>
          </a:p>
          <a:p>
            <a:pPr>
              <a:buSzPts val="2800"/>
            </a:pPr>
            <a:r>
              <a:rPr lang="en-US" dirty="0"/>
              <a:t>Two significant initiatives have been launched </a:t>
            </a:r>
            <a:r>
              <a:rPr lang="en-US" dirty="0">
                <a:sym typeface="Wingdings" panose="05000000000000000000" pitchFamily="2" charset="2"/>
              </a:rPr>
              <a:t> </a:t>
            </a:r>
            <a:r>
              <a:rPr lang="en-US" dirty="0"/>
              <a:t>well underway</a:t>
            </a:r>
          </a:p>
          <a:p>
            <a:pPr lvl="1">
              <a:buSzPts val="2800"/>
            </a:pPr>
            <a:r>
              <a:rPr lang="en-US" dirty="0"/>
              <a:t>European Open Science Cloud (EOSC) </a:t>
            </a:r>
            <a:endParaRPr lang="en-US" dirty="0">
              <a:solidFill>
                <a:srgbClr val="C00000"/>
              </a:solidFill>
            </a:endParaRPr>
          </a:p>
          <a:p>
            <a:pPr lvl="1">
              <a:buSzPts val="2800"/>
            </a:pPr>
            <a:r>
              <a:rPr lang="en-US" dirty="0"/>
              <a:t>EuroHPC Joint Undertaking</a:t>
            </a:r>
            <a:endParaRPr lang="en-US" dirty="0">
              <a:solidFill>
                <a:srgbClr val="C00000"/>
              </a:solidFill>
            </a:endParaRPr>
          </a:p>
          <a:p>
            <a:pPr>
              <a:buSzPts val="2800"/>
            </a:pPr>
            <a:r>
              <a:rPr lang="en-US" dirty="0">
                <a:solidFill>
                  <a:srgbClr val="C00000"/>
                </a:solidFill>
              </a:rPr>
              <a:t>Still coordination across all major EU players is in an early stage</a:t>
            </a:r>
          </a:p>
          <a:p>
            <a:pPr marL="0" indent="0">
              <a:buSzPts val="2800"/>
              <a:buNone/>
            </a:pPr>
            <a:endParaRPr lang="de-DE" dirty="0">
              <a:solidFill>
                <a:srgbClr val="C00000"/>
              </a:solidFill>
            </a:endParaRPr>
          </a:p>
          <a:p>
            <a:pPr>
              <a:buSzPts val="2800"/>
            </a:pPr>
            <a:endParaRPr dirty="0"/>
          </a:p>
          <a:p>
            <a:pPr marL="0" lvl="0" indent="0" algn="l" rtl="0">
              <a:lnSpc>
                <a:spcPct val="90000"/>
              </a:lnSpc>
              <a:spcBef>
                <a:spcPts val="1000"/>
              </a:spcBef>
              <a:spcAft>
                <a:spcPts val="0"/>
              </a:spcAft>
              <a:buSzPts val="2800"/>
              <a:buNone/>
            </a:pPr>
            <a:endParaRPr dirty="0"/>
          </a:p>
        </p:txBody>
      </p:sp>
      <p:sp>
        <p:nvSpPr>
          <p:cNvPr id="818" name="Google Shape;818;p75"/>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p>
            <a:r>
              <a:rPr lang="el-GR" dirty="0"/>
              <a:t>Fotis Karayannis</a:t>
            </a:r>
            <a:endParaRPr lang="de-DE" dirty="0"/>
          </a:p>
        </p:txBody>
      </p:sp>
      <p:sp>
        <p:nvSpPr>
          <p:cNvPr id="819" name="Google Shape;819;p75"/>
          <p:cNvSpPr txBox="1">
            <a:spLocks noGrp="1"/>
          </p:cNvSpPr>
          <p:nvPr>
            <p:ph type="ftr" idx="11"/>
          </p:nvPr>
        </p:nvSpPr>
        <p:spPr>
          <a:xfrm>
            <a:off x="3581401" y="6356352"/>
            <a:ext cx="5029199" cy="365125"/>
          </a:xfrm>
          <a:prstGeom prst="rect">
            <a:avLst/>
          </a:prstGeom>
          <a:noFill/>
          <a:ln>
            <a:noFill/>
          </a:ln>
        </p:spPr>
        <p:txBody>
          <a:bodyPr spcFirstLastPara="1" wrap="square" lIns="91425" tIns="45700" rIns="91425" bIns="45700" anchor="ctr" anchorCtr="0">
            <a:noAutofit/>
          </a:bodyPr>
          <a:lstStyle/>
          <a:p>
            <a:r>
              <a:rPr lang="en-US" dirty="0"/>
              <a:t>EGI Conference 2022, 22 September 2022</a:t>
            </a:r>
          </a:p>
        </p:txBody>
      </p:sp>
      <p:sp>
        <p:nvSpPr>
          <p:cNvPr id="820" name="Google Shape;820;p7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14</a:t>
            </a:fld>
            <a:endParaRPr/>
          </a:p>
        </p:txBody>
      </p:sp>
      <p:pic>
        <p:nvPicPr>
          <p:cNvPr id="2" name="Inhaltsplatzhalter 8">
            <a:extLst>
              <a:ext uri="{FF2B5EF4-FFF2-40B4-BE49-F238E27FC236}">
                <a16:creationId xmlns:a16="http://schemas.microsoft.com/office/drawing/2014/main" id="{153DB6C0-9514-7AF6-882A-F8F2CD9AFF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pic>
        <p:nvPicPr>
          <p:cNvPr id="2050" name="Picture 2" descr="New logo for EOSC! | EOSC Association">
            <a:extLst>
              <a:ext uri="{FF2B5EF4-FFF2-40B4-BE49-F238E27FC236}">
                <a16:creationId xmlns:a16="http://schemas.microsoft.com/office/drawing/2014/main" id="{2998A50F-6F67-8ABD-F4C4-9721A9E57F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098" r="191" b="32693"/>
          <a:stretch/>
        </p:blipFill>
        <p:spPr bwMode="auto">
          <a:xfrm>
            <a:off x="6149790" y="3968651"/>
            <a:ext cx="1731981" cy="4073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TP4HPC takes part in EuroHPC and names its representatives ...">
            <a:extLst>
              <a:ext uri="{FF2B5EF4-FFF2-40B4-BE49-F238E27FC236}">
                <a16:creationId xmlns:a16="http://schemas.microsoft.com/office/drawing/2014/main" id="{2FF49103-1B44-5797-0102-B468BE47B65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30841" r="-684" b="18451"/>
          <a:stretch/>
        </p:blipFill>
        <p:spPr bwMode="auto">
          <a:xfrm>
            <a:off x="4951900" y="4337055"/>
            <a:ext cx="1886582" cy="559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con&#10;&#10;Description automatically generated">
            <a:extLst>
              <a:ext uri="{FF2B5EF4-FFF2-40B4-BE49-F238E27FC236}">
                <a16:creationId xmlns:a16="http://schemas.microsoft.com/office/drawing/2014/main" id="{600BCB97-3D54-5A40-9482-0523E50A1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665" y="3094548"/>
            <a:ext cx="472217" cy="371871"/>
          </a:xfrm>
          <a:prstGeom prst="rect">
            <a:avLst/>
          </a:prstGeom>
          <a:noFill/>
        </p:spPr>
      </p:pic>
      <p:pic>
        <p:nvPicPr>
          <p:cNvPr id="3" name="Grafik 2">
            <a:extLst>
              <a:ext uri="{FF2B5EF4-FFF2-40B4-BE49-F238E27FC236}">
                <a16:creationId xmlns:a16="http://schemas.microsoft.com/office/drawing/2014/main" id="{611ED18E-EE92-4542-8B92-56161F709618}"/>
              </a:ext>
            </a:extLst>
          </p:cNvPr>
          <p:cNvPicPr>
            <a:picLocks noChangeAspect="1"/>
          </p:cNvPicPr>
          <p:nvPr/>
        </p:nvPicPr>
        <p:blipFill>
          <a:blip r:embed="rId7"/>
          <a:stretch>
            <a:fillRect/>
          </a:stretch>
        </p:blipFill>
        <p:spPr>
          <a:xfrm>
            <a:off x="3617683" y="3109054"/>
            <a:ext cx="1854437" cy="357365"/>
          </a:xfrm>
          <a:prstGeom prst="rect">
            <a:avLst/>
          </a:prstGeom>
        </p:spPr>
      </p:pic>
      <p:pic>
        <p:nvPicPr>
          <p:cNvPr id="4" name="Grafik 3">
            <a:extLst>
              <a:ext uri="{FF2B5EF4-FFF2-40B4-BE49-F238E27FC236}">
                <a16:creationId xmlns:a16="http://schemas.microsoft.com/office/drawing/2014/main" id="{C0F2E856-DD06-2449-8EB1-BDD3A58F71C8}"/>
              </a:ext>
            </a:extLst>
          </p:cNvPr>
          <p:cNvPicPr>
            <a:picLocks noChangeAspect="1"/>
          </p:cNvPicPr>
          <p:nvPr/>
        </p:nvPicPr>
        <p:blipFill>
          <a:blip r:embed="rId8"/>
          <a:stretch>
            <a:fillRect/>
          </a:stretch>
        </p:blipFill>
        <p:spPr>
          <a:xfrm>
            <a:off x="5600921" y="3109054"/>
            <a:ext cx="1449826" cy="437739"/>
          </a:xfrm>
          <a:prstGeom prst="rect">
            <a:avLst/>
          </a:prstGeom>
        </p:spPr>
      </p:pic>
      <p:pic>
        <p:nvPicPr>
          <p:cNvPr id="5" name="Grafik 4">
            <a:extLst>
              <a:ext uri="{FF2B5EF4-FFF2-40B4-BE49-F238E27FC236}">
                <a16:creationId xmlns:a16="http://schemas.microsoft.com/office/drawing/2014/main" id="{688E1DED-5602-7947-98E2-719A50B00BB2}"/>
              </a:ext>
            </a:extLst>
          </p:cNvPr>
          <p:cNvPicPr>
            <a:picLocks noChangeAspect="1"/>
          </p:cNvPicPr>
          <p:nvPr/>
        </p:nvPicPr>
        <p:blipFill>
          <a:blip r:embed="rId9"/>
          <a:stretch>
            <a:fillRect/>
          </a:stretch>
        </p:blipFill>
        <p:spPr>
          <a:xfrm>
            <a:off x="7179548" y="3109054"/>
            <a:ext cx="1000622" cy="357365"/>
          </a:xfrm>
          <a:prstGeom prst="rect">
            <a:avLst/>
          </a:prstGeom>
        </p:spPr>
      </p:pic>
      <p:pic>
        <p:nvPicPr>
          <p:cNvPr id="9" name="Grafik 8">
            <a:extLst>
              <a:ext uri="{FF2B5EF4-FFF2-40B4-BE49-F238E27FC236}">
                <a16:creationId xmlns:a16="http://schemas.microsoft.com/office/drawing/2014/main" id="{C3AB1A42-4945-B947-ADC5-4A62804BF8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46815" y="2108389"/>
            <a:ext cx="964958" cy="4665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75"/>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555555"/>
              </a:buClr>
              <a:buSzPts val="4400"/>
              <a:buFont typeface="Helvetica Neue"/>
              <a:buNone/>
            </a:pPr>
            <a:r>
              <a:rPr lang="de-DE" dirty="0">
                <a:sym typeface="Helvetica Neue"/>
              </a:rPr>
              <a:t>e-IRG White Paper 2022</a:t>
            </a:r>
            <a:br>
              <a:rPr lang="de-DE" dirty="0">
                <a:sym typeface="Helvetica Neue"/>
              </a:rPr>
            </a:br>
            <a:r>
              <a:rPr lang="de-DE" sz="2800" dirty="0" err="1">
                <a:sym typeface="Helvetica Neue"/>
              </a:rPr>
              <a:t>Coordination</a:t>
            </a:r>
            <a:r>
              <a:rPr lang="de-DE" sz="2800" dirty="0">
                <a:sym typeface="Helvetica Neue"/>
              </a:rPr>
              <a:t> at EU-level</a:t>
            </a:r>
            <a:endParaRPr sz="2800" dirty="0"/>
          </a:p>
        </p:txBody>
      </p:sp>
      <p:sp>
        <p:nvSpPr>
          <p:cNvPr id="817" name="Google Shape;817;p75"/>
          <p:cNvSpPr txBox="1">
            <a:spLocks noGrp="1"/>
          </p:cNvSpPr>
          <p:nvPr>
            <p:ph type="body" idx="1"/>
          </p:nvPr>
        </p:nvSpPr>
        <p:spPr>
          <a:xfrm>
            <a:off x="1131594" y="1692051"/>
            <a:ext cx="11039461"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de-DE" b="1" dirty="0"/>
              <a:t>Topic</a:t>
            </a:r>
            <a:endParaRPr b="1" dirty="0"/>
          </a:p>
          <a:p>
            <a:pPr>
              <a:buSzPts val="2800"/>
            </a:pPr>
            <a:r>
              <a:rPr lang="en-US" dirty="0">
                <a:sym typeface="Wingdings" panose="05000000000000000000" pitchFamily="2" charset="2"/>
              </a:rPr>
              <a:t>Bridge the identified </a:t>
            </a:r>
            <a:r>
              <a:rPr lang="en-US" dirty="0">
                <a:solidFill>
                  <a:srgbClr val="C00000"/>
                </a:solidFill>
                <a:sym typeface="Wingdings" panose="05000000000000000000" pitchFamily="2" charset="2"/>
              </a:rPr>
              <a:t>cooperation/coordination gaps</a:t>
            </a:r>
            <a:r>
              <a:rPr lang="en-US" dirty="0">
                <a:sym typeface="Wingdings" panose="05000000000000000000" pitchFamily="2" charset="2"/>
              </a:rPr>
              <a:t>: </a:t>
            </a:r>
          </a:p>
          <a:p>
            <a:pPr lvl="1">
              <a:buSzPts val="2800"/>
            </a:pPr>
            <a:r>
              <a:rPr lang="en-US" dirty="0">
                <a:sym typeface="Wingdings" panose="05000000000000000000" pitchFamily="2" charset="2"/>
              </a:rPr>
              <a:t>reflecting on the above issues </a:t>
            </a:r>
          </a:p>
          <a:p>
            <a:pPr lvl="1">
              <a:buSzPts val="2800"/>
            </a:pPr>
            <a:r>
              <a:rPr lang="en-US" dirty="0">
                <a:sym typeface="Wingdings" panose="05000000000000000000" pitchFamily="2" charset="2"/>
              </a:rPr>
              <a:t>providing concrete advice and recommendations to all stakeholders</a:t>
            </a:r>
          </a:p>
          <a:p>
            <a:pPr lvl="1">
              <a:buSzPts val="2800"/>
            </a:pPr>
            <a:r>
              <a:rPr lang="en-US" dirty="0">
                <a:sym typeface="Wingdings" panose="05000000000000000000" pitchFamily="2" charset="2"/>
              </a:rPr>
              <a:t>contributing towards increasing cooperation and coordination </a:t>
            </a:r>
          </a:p>
          <a:p>
            <a:pPr marL="0" indent="0">
              <a:buSzPts val="2800"/>
              <a:buNone/>
            </a:pPr>
            <a:r>
              <a:rPr lang="en-US" b="1" dirty="0">
                <a:sym typeface="Wingdings" panose="05000000000000000000" pitchFamily="2" charset="2"/>
              </a:rPr>
              <a:t>Envisaged outcome (in the long run)</a:t>
            </a:r>
          </a:p>
          <a:p>
            <a:pPr>
              <a:buSzPts val="2800"/>
            </a:pPr>
            <a:r>
              <a:rPr lang="en-US" dirty="0">
                <a:sym typeface="Wingdings" panose="05000000000000000000" pitchFamily="2" charset="2"/>
              </a:rPr>
              <a:t>Provide integrated user-friendly services, easing the work of researchers</a:t>
            </a:r>
          </a:p>
          <a:p>
            <a:pPr lvl="1">
              <a:buSzPts val="2800"/>
            </a:pPr>
            <a:r>
              <a:rPr lang="en-US" dirty="0">
                <a:sym typeface="Wingdings" panose="05000000000000000000" pitchFamily="2" charset="2"/>
              </a:rPr>
              <a:t>So that they can focus on the disciplinary or cross-disciplinary research, not on the infrastructures and tools!</a:t>
            </a:r>
          </a:p>
          <a:p>
            <a:pPr marL="0" indent="0">
              <a:buSzPts val="2800"/>
              <a:buNone/>
            </a:pPr>
            <a:endParaRPr lang="de-DE" dirty="0">
              <a:solidFill>
                <a:srgbClr val="C00000"/>
              </a:solidFill>
            </a:endParaRPr>
          </a:p>
          <a:p>
            <a:pPr>
              <a:buSzPts val="2800"/>
            </a:pPr>
            <a:endParaRPr dirty="0"/>
          </a:p>
          <a:p>
            <a:pPr marL="0" lvl="0" indent="0" algn="l" rtl="0">
              <a:lnSpc>
                <a:spcPct val="90000"/>
              </a:lnSpc>
              <a:spcBef>
                <a:spcPts val="1000"/>
              </a:spcBef>
              <a:spcAft>
                <a:spcPts val="0"/>
              </a:spcAft>
              <a:buSzPts val="2800"/>
              <a:buNone/>
            </a:pPr>
            <a:endParaRPr dirty="0"/>
          </a:p>
        </p:txBody>
      </p:sp>
      <p:sp>
        <p:nvSpPr>
          <p:cNvPr id="818" name="Google Shape;818;p75"/>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p>
            <a:r>
              <a:rPr lang="el-GR" dirty="0"/>
              <a:t>Fotis Karayannis</a:t>
            </a:r>
            <a:endParaRPr lang="de-DE" dirty="0"/>
          </a:p>
        </p:txBody>
      </p:sp>
      <p:sp>
        <p:nvSpPr>
          <p:cNvPr id="819" name="Google Shape;819;p75"/>
          <p:cNvSpPr txBox="1">
            <a:spLocks noGrp="1"/>
          </p:cNvSpPr>
          <p:nvPr>
            <p:ph type="ftr" idx="11"/>
          </p:nvPr>
        </p:nvSpPr>
        <p:spPr>
          <a:xfrm>
            <a:off x="3581401" y="6356352"/>
            <a:ext cx="5029199" cy="365125"/>
          </a:xfrm>
          <a:prstGeom prst="rect">
            <a:avLst/>
          </a:prstGeom>
          <a:noFill/>
          <a:ln>
            <a:noFill/>
          </a:ln>
        </p:spPr>
        <p:txBody>
          <a:bodyPr spcFirstLastPara="1" wrap="square" lIns="91425" tIns="45700" rIns="91425" bIns="45700" anchor="ctr" anchorCtr="0">
            <a:noAutofit/>
          </a:bodyPr>
          <a:lstStyle/>
          <a:p>
            <a:r>
              <a:rPr lang="en-US" dirty="0"/>
              <a:t>EGI Conference 2022, 22 September 2022</a:t>
            </a:r>
          </a:p>
        </p:txBody>
      </p:sp>
      <p:sp>
        <p:nvSpPr>
          <p:cNvPr id="820" name="Google Shape;820;p75"/>
          <p:cNvSpPr txBox="1">
            <a:spLocks noGrp="1"/>
          </p:cNvSpPr>
          <p:nvPr>
            <p:ph type="sldNum" idx="12"/>
          </p:nvPr>
        </p:nvSpPr>
        <p:spPr>
          <a:xfrm>
            <a:off x="8610601" y="6356352"/>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de-DE"/>
              <a:t>15</a:t>
            </a:fld>
            <a:endParaRPr/>
          </a:p>
        </p:txBody>
      </p:sp>
      <p:pic>
        <p:nvPicPr>
          <p:cNvPr id="2" name="Inhaltsplatzhalter 8">
            <a:extLst>
              <a:ext uri="{FF2B5EF4-FFF2-40B4-BE49-F238E27FC236}">
                <a16:creationId xmlns:a16="http://schemas.microsoft.com/office/drawing/2014/main" id="{CF458E60-D50B-0930-E284-DE06D9225B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181392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A950-5F60-36EB-A77A-76EA8FC38FE8}"/>
              </a:ext>
            </a:extLst>
          </p:cNvPr>
          <p:cNvSpPr>
            <a:spLocks noGrp="1"/>
          </p:cNvSpPr>
          <p:nvPr>
            <p:ph type="title"/>
          </p:nvPr>
        </p:nvSpPr>
        <p:spPr/>
        <p:txBody>
          <a:bodyPr/>
          <a:lstStyle/>
          <a:p>
            <a:r>
              <a:rPr lang="en-US" dirty="0"/>
              <a:t>e-IRG related past recommendations! (1)</a:t>
            </a:r>
            <a:endParaRPr lang="el-GR" dirty="0"/>
          </a:p>
        </p:txBody>
      </p:sp>
      <p:sp>
        <p:nvSpPr>
          <p:cNvPr id="3" name="Content Placeholder 2">
            <a:extLst>
              <a:ext uri="{FF2B5EF4-FFF2-40B4-BE49-F238E27FC236}">
                <a16:creationId xmlns:a16="http://schemas.microsoft.com/office/drawing/2014/main" id="{712D8D1D-BDAB-ECD1-6BCC-CF05AF1EE388}"/>
              </a:ext>
            </a:extLst>
          </p:cNvPr>
          <p:cNvSpPr>
            <a:spLocks noGrp="1"/>
          </p:cNvSpPr>
          <p:nvPr>
            <p:ph idx="1"/>
          </p:nvPr>
        </p:nvSpPr>
        <p:spPr>
          <a:xfrm>
            <a:off x="1087236" y="1946375"/>
            <a:ext cx="10515600" cy="4351338"/>
          </a:xfrm>
        </p:spPr>
        <p:txBody>
          <a:bodyPr/>
          <a:lstStyle/>
          <a:p>
            <a:pPr marL="0" indent="0" algn="ctr">
              <a:lnSpc>
                <a:spcPct val="115000"/>
              </a:lnSpc>
              <a:spcBef>
                <a:spcPts val="1200"/>
              </a:spcBef>
              <a:spcAft>
                <a:spcPts val="600"/>
              </a:spcAft>
              <a:buNone/>
            </a:pPr>
            <a:r>
              <a:rPr lang="en-GB" sz="1800" b="1" dirty="0">
                <a:effectLst/>
                <a:latin typeface="Arial" panose="020B0604020202020204" pitchFamily="34" charset="0"/>
                <a:ea typeface="Arial" panose="020B0604020202020204" pitchFamily="34" charset="0"/>
              </a:rPr>
              <a:t>e-IRG White Paper 2013</a:t>
            </a:r>
            <a:endParaRPr lang="el-GR" sz="1800" dirty="0">
              <a:effectLst/>
              <a:latin typeface="Arial" panose="020B0604020202020204" pitchFamily="34" charset="0"/>
              <a:ea typeface="Arial" panose="020B0604020202020204" pitchFamily="34" charset="0"/>
            </a:endParaRPr>
          </a:p>
          <a:p>
            <a:pPr marL="130810" marR="370840" indent="0" algn="just">
              <a:lnSpc>
                <a:spcPct val="115000"/>
              </a:lnSpc>
              <a:spcBef>
                <a:spcPts val="1200"/>
              </a:spcBef>
              <a:spcAft>
                <a:spcPts val="600"/>
              </a:spcAft>
              <a:buNone/>
            </a:pPr>
            <a:r>
              <a:rPr lang="en-GB" sz="1800" b="1" i="1" dirty="0">
                <a:effectLst/>
                <a:latin typeface="Arial" panose="020B0604020202020204" pitchFamily="34" charset="0"/>
                <a:ea typeface="Arial" panose="020B0604020202020204" pitchFamily="34" charset="0"/>
              </a:rPr>
              <a:t>Proposed approach</a:t>
            </a:r>
            <a:endParaRPr lang="el-GR" sz="1800" dirty="0">
              <a:effectLst/>
              <a:latin typeface="Arial" panose="020B0604020202020204" pitchFamily="34" charset="0"/>
              <a:ea typeface="Arial" panose="020B0604020202020204" pitchFamily="34" charset="0"/>
            </a:endParaRPr>
          </a:p>
          <a:p>
            <a:pPr marL="359410" marR="370840" algn="just">
              <a:lnSpc>
                <a:spcPct val="115000"/>
              </a:lnSpc>
              <a:spcBef>
                <a:spcPts val="1200"/>
              </a:spcBef>
              <a:spcAft>
                <a:spcPts val="600"/>
              </a:spcAft>
            </a:pPr>
            <a:r>
              <a:rPr lang="en-GB" sz="1800" i="1" dirty="0">
                <a:effectLst/>
                <a:latin typeface="Arial" panose="020B0604020202020204" pitchFamily="34" charset="0"/>
                <a:ea typeface="Arial" panose="020B0604020202020204" pitchFamily="34" charset="0"/>
              </a:rPr>
              <a:t>“In the 2020 vision, providers have the freedom to innovate, and users enjoy the freedom to choose the services they need from a mix of public e-Infrastructure and commercial services. In order to enable this vision, we need an ecosystem of different organisations, at the national and international levels, each with their own focus but also </a:t>
            </a:r>
            <a:r>
              <a:rPr lang="en-GB" sz="1800" b="1" i="1" dirty="0">
                <a:solidFill>
                  <a:srgbClr val="C00000"/>
                </a:solidFill>
                <a:effectLst/>
                <a:latin typeface="Arial" panose="020B0604020202020204" pitchFamily="34" charset="0"/>
                <a:ea typeface="Arial" panose="020B0604020202020204" pitchFamily="34" charset="0"/>
              </a:rPr>
              <a:t>with effective coordination between them</a:t>
            </a:r>
            <a:r>
              <a:rPr lang="en-GB" sz="1800" i="1" dirty="0">
                <a:solidFill>
                  <a:srgbClr val="C00000"/>
                </a:solidFill>
                <a:effectLst/>
                <a:latin typeface="Arial" panose="020B0604020202020204" pitchFamily="34" charset="0"/>
                <a:ea typeface="Arial" panose="020B0604020202020204" pitchFamily="34" charset="0"/>
              </a:rPr>
              <a:t>.</a:t>
            </a:r>
            <a:r>
              <a:rPr lang="en-GB" sz="1800" i="1" dirty="0">
                <a:effectLst/>
                <a:latin typeface="Arial" panose="020B0604020202020204" pitchFamily="34" charset="0"/>
                <a:ea typeface="Arial" panose="020B0604020202020204" pitchFamily="34" charset="0"/>
              </a:rPr>
              <a:t>”</a:t>
            </a:r>
            <a:endParaRPr lang="el-GR" sz="1800" dirty="0">
              <a:effectLst/>
              <a:latin typeface="Arial" panose="020B0604020202020204" pitchFamily="34" charset="0"/>
              <a:ea typeface="Arial" panose="020B0604020202020204" pitchFamily="34" charset="0"/>
            </a:endParaRPr>
          </a:p>
          <a:p>
            <a:pPr marL="134938" indent="0">
              <a:lnSpc>
                <a:spcPct val="115000"/>
              </a:lnSpc>
              <a:buNone/>
            </a:pPr>
            <a:r>
              <a:rPr lang="en-GB" sz="1800" u="sng" dirty="0">
                <a:solidFill>
                  <a:srgbClr val="1155CC"/>
                </a:solidFill>
                <a:effectLst/>
                <a:latin typeface="Arial" panose="020B0604020202020204" pitchFamily="34" charset="0"/>
                <a:ea typeface="Arial" panose="020B0604020202020204" pitchFamily="34" charset="0"/>
                <a:hlinkClick r:id="rId2"/>
              </a:rPr>
              <a:t>https://zenodo.org/record/4049675</a:t>
            </a:r>
            <a:r>
              <a:rPr lang="en-GB" sz="1800" dirty="0">
                <a:effectLst/>
                <a:latin typeface="Arial" panose="020B0604020202020204" pitchFamily="34" charset="0"/>
                <a:ea typeface="Arial" panose="020B0604020202020204" pitchFamily="34" charset="0"/>
              </a:rPr>
              <a:t> </a:t>
            </a:r>
            <a:endParaRPr lang="el-GR" sz="1800" dirty="0">
              <a:effectLst/>
              <a:latin typeface="Arial" panose="020B0604020202020204" pitchFamily="34" charset="0"/>
              <a:ea typeface="Arial" panose="020B0604020202020204" pitchFamily="34" charset="0"/>
            </a:endParaRPr>
          </a:p>
          <a:p>
            <a:endParaRPr lang="el-GR" dirty="0"/>
          </a:p>
        </p:txBody>
      </p:sp>
      <p:sp>
        <p:nvSpPr>
          <p:cNvPr id="4" name="Date Placeholder 3">
            <a:extLst>
              <a:ext uri="{FF2B5EF4-FFF2-40B4-BE49-F238E27FC236}">
                <a16:creationId xmlns:a16="http://schemas.microsoft.com/office/drawing/2014/main" id="{C58F7F85-E483-0C0F-E62C-A9D484421289}"/>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8029117A-A0D3-BFB4-58C4-919AE4C9F51E}"/>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200B2A5F-B126-2E96-40DD-EC6475A5D754}"/>
              </a:ext>
            </a:extLst>
          </p:cNvPr>
          <p:cNvSpPr>
            <a:spLocks noGrp="1"/>
          </p:cNvSpPr>
          <p:nvPr>
            <p:ph type="sldNum" sz="quarter" idx="12"/>
          </p:nvPr>
        </p:nvSpPr>
        <p:spPr/>
        <p:txBody>
          <a:bodyPr/>
          <a:lstStyle/>
          <a:p>
            <a:fld id="{5464CA40-17AE-4372-A66E-34287E08B01D}" type="slidenum">
              <a:rPr lang="de-DE" smtClean="0"/>
              <a:pPr/>
              <a:t>16</a:t>
            </a:fld>
            <a:endParaRPr lang="de-DE" dirty="0"/>
          </a:p>
        </p:txBody>
      </p:sp>
      <p:pic>
        <p:nvPicPr>
          <p:cNvPr id="7" name="Inhaltsplatzhalter 8">
            <a:extLst>
              <a:ext uri="{FF2B5EF4-FFF2-40B4-BE49-F238E27FC236}">
                <a16:creationId xmlns:a16="http://schemas.microsoft.com/office/drawing/2014/main" id="{E6079F16-2836-2BE7-533F-FA15D703B2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2014194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BB1B2-C676-0612-93D5-9E1C892E2966}"/>
              </a:ext>
            </a:extLst>
          </p:cNvPr>
          <p:cNvSpPr>
            <a:spLocks noGrp="1"/>
          </p:cNvSpPr>
          <p:nvPr>
            <p:ph type="title"/>
          </p:nvPr>
        </p:nvSpPr>
        <p:spPr/>
        <p:txBody>
          <a:bodyPr/>
          <a:lstStyle/>
          <a:p>
            <a:r>
              <a:rPr lang="en-US" dirty="0"/>
              <a:t>e-IRG related past recommendations! (2)</a:t>
            </a:r>
            <a:endParaRPr lang="el-GR" dirty="0"/>
          </a:p>
        </p:txBody>
      </p:sp>
      <p:sp>
        <p:nvSpPr>
          <p:cNvPr id="3" name="Content Placeholder 2">
            <a:extLst>
              <a:ext uri="{FF2B5EF4-FFF2-40B4-BE49-F238E27FC236}">
                <a16:creationId xmlns:a16="http://schemas.microsoft.com/office/drawing/2014/main" id="{B4092259-9336-0830-2722-C4DE7476E420}"/>
              </a:ext>
            </a:extLst>
          </p:cNvPr>
          <p:cNvSpPr>
            <a:spLocks noGrp="1"/>
          </p:cNvSpPr>
          <p:nvPr>
            <p:ph idx="1"/>
          </p:nvPr>
        </p:nvSpPr>
        <p:spPr>
          <a:xfrm>
            <a:off x="1124405" y="1708724"/>
            <a:ext cx="10515600" cy="4351338"/>
          </a:xfrm>
        </p:spPr>
        <p:txBody>
          <a:bodyPr>
            <a:normAutofit fontScale="92500" lnSpcReduction="20000"/>
          </a:bodyPr>
          <a:lstStyle/>
          <a:p>
            <a:pPr marL="130810" marR="370840" indent="0" algn="ctr">
              <a:lnSpc>
                <a:spcPct val="115000"/>
              </a:lnSpc>
              <a:spcBef>
                <a:spcPts val="1200"/>
              </a:spcBef>
              <a:spcAft>
                <a:spcPts val="600"/>
              </a:spcAft>
              <a:buNone/>
            </a:pPr>
            <a:r>
              <a:rPr lang="en-GB" sz="1800" b="1" dirty="0">
                <a:latin typeface="Arial" panose="020B0604020202020204" pitchFamily="34" charset="0"/>
                <a:ea typeface="Arial" panose="020B0604020202020204" pitchFamily="34" charset="0"/>
              </a:rPr>
              <a:t>e-IRG White Paper 2013</a:t>
            </a:r>
            <a:endParaRPr lang="en-GB" sz="1800" i="1" dirty="0">
              <a:effectLst/>
              <a:latin typeface="Arial" panose="020B0604020202020204" pitchFamily="34" charset="0"/>
              <a:ea typeface="Arial" panose="020B0604020202020204" pitchFamily="34" charset="0"/>
            </a:endParaRPr>
          </a:p>
          <a:p>
            <a:pPr marL="130810" marR="370840" indent="0" algn="just">
              <a:lnSpc>
                <a:spcPct val="115000"/>
              </a:lnSpc>
              <a:spcBef>
                <a:spcPts val="1200"/>
              </a:spcBef>
              <a:spcAft>
                <a:spcPts val="600"/>
              </a:spcAft>
              <a:buNone/>
            </a:pPr>
            <a:r>
              <a:rPr lang="en-GB" sz="1800" i="1" dirty="0">
                <a:effectLst/>
                <a:latin typeface="Arial" panose="020B0604020202020204" pitchFamily="34" charset="0"/>
                <a:ea typeface="Arial" panose="020B0604020202020204" pitchFamily="34" charset="0"/>
              </a:rPr>
              <a:t>e-IRG believes this challenge can be met by maintaining a clear separation between the three core functions: </a:t>
            </a:r>
            <a:endParaRPr lang="el-GR" sz="1800" dirty="0">
              <a:effectLst/>
              <a:latin typeface="Arial" panose="020B0604020202020204" pitchFamily="34" charset="0"/>
              <a:ea typeface="Arial" panose="020B0604020202020204" pitchFamily="34" charset="0"/>
            </a:endParaRPr>
          </a:p>
          <a:p>
            <a:pPr marL="359410" marR="370840" algn="just">
              <a:lnSpc>
                <a:spcPct val="115000"/>
              </a:lnSpc>
              <a:spcBef>
                <a:spcPts val="1200"/>
              </a:spcBef>
              <a:spcAft>
                <a:spcPts val="600"/>
              </a:spcAft>
            </a:pPr>
            <a:r>
              <a:rPr lang="en-GB" sz="1800" b="1" i="1" dirty="0">
                <a:effectLst/>
                <a:latin typeface="Arial" panose="020B0604020202020204" pitchFamily="34" charset="0"/>
                <a:ea typeface="Arial" panose="020B0604020202020204" pitchFamily="34" charset="0"/>
              </a:rPr>
              <a:t>1. Community building, high-level strategy and coordination in Europe</a:t>
            </a:r>
            <a:r>
              <a:rPr lang="en-GB" sz="1800" i="1" dirty="0">
                <a:effectLst/>
                <a:latin typeface="Arial" panose="020B0604020202020204" pitchFamily="34" charset="0"/>
                <a:ea typeface="Arial" panose="020B0604020202020204" pitchFamily="34" charset="0"/>
              </a:rPr>
              <a:t>: for each type of e-Infrastructure service, a single coordinating organisation with a central role for user communities. </a:t>
            </a:r>
            <a:r>
              <a:rPr lang="en-GB" sz="1800" b="1" i="1" dirty="0">
                <a:effectLst/>
                <a:latin typeface="Arial" panose="020B0604020202020204" pitchFamily="34" charset="0"/>
                <a:ea typeface="Arial" panose="020B0604020202020204" pitchFamily="34" charset="0"/>
              </a:rPr>
              <a:t>These bodies</a:t>
            </a:r>
            <a:r>
              <a:rPr lang="en-GB" sz="1800" i="1" dirty="0">
                <a:effectLst/>
                <a:latin typeface="Arial" panose="020B0604020202020204" pitchFamily="34" charset="0"/>
                <a:ea typeface="Arial" panose="020B0604020202020204" pitchFamily="34" charset="0"/>
              </a:rPr>
              <a:t>, in turn, </a:t>
            </a:r>
            <a:r>
              <a:rPr lang="en-GB" sz="1800" b="1" i="1" dirty="0">
                <a:effectLst/>
                <a:latin typeface="Arial" panose="020B0604020202020204" pitchFamily="34" charset="0"/>
                <a:ea typeface="Arial" panose="020B0604020202020204" pitchFamily="34" charset="0"/>
              </a:rPr>
              <a:t>will need </a:t>
            </a:r>
            <a:r>
              <a:rPr lang="en-GB" sz="1800" b="1" i="1" dirty="0">
                <a:solidFill>
                  <a:srgbClr val="C00000"/>
                </a:solidFill>
                <a:effectLst/>
                <a:latin typeface="Arial" panose="020B0604020202020204" pitchFamily="34" charset="0"/>
                <a:ea typeface="Arial" panose="020B0604020202020204" pitchFamily="34" charset="0"/>
              </a:rPr>
              <a:t>a forum for coordination between them across the different e-Infrastructure types.</a:t>
            </a:r>
            <a:r>
              <a:rPr lang="en-GB" sz="1800" i="1" dirty="0">
                <a:solidFill>
                  <a:srgbClr val="C00000"/>
                </a:solidFill>
                <a:effectLst/>
                <a:latin typeface="Arial" panose="020B0604020202020204" pitchFamily="34" charset="0"/>
                <a:ea typeface="Arial" panose="020B0604020202020204" pitchFamily="34" charset="0"/>
              </a:rPr>
              <a:t> </a:t>
            </a:r>
            <a:endParaRPr lang="el-GR" sz="1800" dirty="0">
              <a:solidFill>
                <a:srgbClr val="C00000"/>
              </a:solidFill>
              <a:effectLst/>
              <a:latin typeface="Arial" panose="020B0604020202020204" pitchFamily="34" charset="0"/>
              <a:ea typeface="Arial" panose="020B0604020202020204" pitchFamily="34" charset="0"/>
            </a:endParaRPr>
          </a:p>
          <a:p>
            <a:pPr marL="359410" marR="370840" algn="just">
              <a:lnSpc>
                <a:spcPct val="115000"/>
              </a:lnSpc>
              <a:spcBef>
                <a:spcPts val="1200"/>
              </a:spcBef>
              <a:spcAft>
                <a:spcPts val="600"/>
              </a:spcAft>
            </a:pPr>
            <a:r>
              <a:rPr lang="en-GB" sz="1800" b="1" i="1" dirty="0">
                <a:effectLst/>
                <a:latin typeface="Arial" panose="020B0604020202020204" pitchFamily="34" charset="0"/>
                <a:ea typeface="Arial" panose="020B0604020202020204" pitchFamily="34" charset="0"/>
              </a:rPr>
              <a:t>2. Service provision:</a:t>
            </a:r>
            <a:r>
              <a:rPr lang="en-GB" sz="1800" i="1" dirty="0">
                <a:effectLst/>
                <a:latin typeface="Arial" panose="020B0604020202020204" pitchFamily="34" charset="0"/>
                <a:ea typeface="Arial" panose="020B0604020202020204" pitchFamily="34" charset="0"/>
              </a:rPr>
              <a:t> flexible, open, and competitive approach to national, European, and global service provision; with advanced collaboration among the interested public and commercial service providers. </a:t>
            </a:r>
            <a:endParaRPr lang="el-GR" sz="1800" dirty="0">
              <a:effectLst/>
              <a:latin typeface="Arial" panose="020B0604020202020204" pitchFamily="34" charset="0"/>
              <a:ea typeface="Arial" panose="020B0604020202020204" pitchFamily="34" charset="0"/>
            </a:endParaRPr>
          </a:p>
          <a:p>
            <a:pPr marL="359410" marR="370840" algn="just">
              <a:lnSpc>
                <a:spcPct val="115000"/>
              </a:lnSpc>
              <a:spcBef>
                <a:spcPts val="1200"/>
              </a:spcBef>
              <a:spcAft>
                <a:spcPts val="600"/>
              </a:spcAft>
            </a:pPr>
            <a:r>
              <a:rPr lang="en-GB" sz="1800" b="1" i="1" dirty="0">
                <a:effectLst/>
                <a:latin typeface="Arial" panose="020B0604020202020204" pitchFamily="34" charset="0"/>
                <a:ea typeface="Arial" panose="020B0604020202020204" pitchFamily="34" charset="0"/>
              </a:rPr>
              <a:t>3. Innovation:</a:t>
            </a:r>
            <a:r>
              <a:rPr lang="en-GB" sz="1800" i="1" dirty="0">
                <a:effectLst/>
                <a:latin typeface="Arial" panose="020B0604020202020204" pitchFamily="34" charset="0"/>
                <a:ea typeface="Arial" panose="020B0604020202020204" pitchFamily="34" charset="0"/>
              </a:rPr>
              <a:t> Implementation of major innovation projects through the best consortia including e-Infrastructure suppliers, industry, users and academia with a dedicated management structure comprising the partners per project.</a:t>
            </a:r>
            <a:endParaRPr lang="el-GR" sz="1800" dirty="0">
              <a:effectLst/>
              <a:latin typeface="Arial" panose="020B0604020202020204" pitchFamily="34" charset="0"/>
              <a:ea typeface="Arial" panose="020B0604020202020204" pitchFamily="34" charset="0"/>
            </a:endParaRPr>
          </a:p>
          <a:p>
            <a:endParaRPr lang="el-GR" dirty="0"/>
          </a:p>
        </p:txBody>
      </p:sp>
      <p:sp>
        <p:nvSpPr>
          <p:cNvPr id="4" name="Date Placeholder 3">
            <a:extLst>
              <a:ext uri="{FF2B5EF4-FFF2-40B4-BE49-F238E27FC236}">
                <a16:creationId xmlns:a16="http://schemas.microsoft.com/office/drawing/2014/main" id="{6815BC0F-CC34-EB04-7B2D-EDDD83E50240}"/>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5ABBAE58-0BD0-F6DF-29C7-974F6675C2F9}"/>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812FD73E-9673-E094-15B1-C21D6972E180}"/>
              </a:ext>
            </a:extLst>
          </p:cNvPr>
          <p:cNvSpPr>
            <a:spLocks noGrp="1"/>
          </p:cNvSpPr>
          <p:nvPr>
            <p:ph type="sldNum" sz="quarter" idx="12"/>
          </p:nvPr>
        </p:nvSpPr>
        <p:spPr/>
        <p:txBody>
          <a:bodyPr/>
          <a:lstStyle/>
          <a:p>
            <a:fld id="{5464CA40-17AE-4372-A66E-34287E08B01D}" type="slidenum">
              <a:rPr lang="de-DE" smtClean="0"/>
              <a:pPr/>
              <a:t>17</a:t>
            </a:fld>
            <a:endParaRPr lang="de-DE" dirty="0"/>
          </a:p>
        </p:txBody>
      </p:sp>
      <p:pic>
        <p:nvPicPr>
          <p:cNvPr id="7" name="Inhaltsplatzhalter 8">
            <a:extLst>
              <a:ext uri="{FF2B5EF4-FFF2-40B4-BE49-F238E27FC236}">
                <a16:creationId xmlns:a16="http://schemas.microsoft.com/office/drawing/2014/main" id="{A788A93D-7736-E00E-5C4C-CD26954E2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823398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1895-205C-13E0-9632-C891C87222D8}"/>
              </a:ext>
            </a:extLst>
          </p:cNvPr>
          <p:cNvSpPr>
            <a:spLocks noGrp="1"/>
          </p:cNvSpPr>
          <p:nvPr>
            <p:ph type="title"/>
          </p:nvPr>
        </p:nvSpPr>
        <p:spPr/>
        <p:txBody>
          <a:bodyPr/>
          <a:lstStyle/>
          <a:p>
            <a:r>
              <a:rPr lang="en-US" dirty="0"/>
              <a:t>e-IRG related past recommendations! (3)</a:t>
            </a:r>
            <a:endParaRPr lang="el-GR" dirty="0"/>
          </a:p>
        </p:txBody>
      </p:sp>
      <p:sp>
        <p:nvSpPr>
          <p:cNvPr id="3" name="Content Placeholder 2">
            <a:extLst>
              <a:ext uri="{FF2B5EF4-FFF2-40B4-BE49-F238E27FC236}">
                <a16:creationId xmlns:a16="http://schemas.microsoft.com/office/drawing/2014/main" id="{E686C9E9-1DE7-AE27-F7DF-77CE16924115}"/>
              </a:ext>
            </a:extLst>
          </p:cNvPr>
          <p:cNvSpPr>
            <a:spLocks noGrp="1"/>
          </p:cNvSpPr>
          <p:nvPr>
            <p:ph idx="1"/>
          </p:nvPr>
        </p:nvSpPr>
        <p:spPr>
          <a:xfrm>
            <a:off x="1098735" y="1873223"/>
            <a:ext cx="10515600" cy="4351338"/>
          </a:xfrm>
        </p:spPr>
        <p:txBody>
          <a:bodyPr>
            <a:normAutofit/>
          </a:bodyPr>
          <a:lstStyle/>
          <a:p>
            <a:pPr marL="0" indent="0" algn="ctr">
              <a:lnSpc>
                <a:spcPct val="115000"/>
              </a:lnSpc>
              <a:spcBef>
                <a:spcPts val="1200"/>
              </a:spcBef>
              <a:spcAft>
                <a:spcPts val="600"/>
              </a:spcAft>
              <a:buNone/>
            </a:pPr>
            <a:r>
              <a:rPr lang="en-GB" sz="2000" b="1" dirty="0">
                <a:latin typeface="Arial" panose="020B0604020202020204" pitchFamily="34" charset="0"/>
                <a:ea typeface="Arial" panose="020B0604020202020204" pitchFamily="34" charset="0"/>
              </a:rPr>
              <a:t>e-IRG White Paper 2013</a:t>
            </a:r>
            <a:endParaRPr lang="el-GR" sz="2000" dirty="0">
              <a:latin typeface="Arial" panose="020B0604020202020204" pitchFamily="34" charset="0"/>
              <a:ea typeface="Arial" panose="020B0604020202020204" pitchFamily="34" charset="0"/>
            </a:endParaRPr>
          </a:p>
          <a:p>
            <a:r>
              <a:rPr lang="en-US" sz="2000" dirty="0">
                <a:latin typeface="Arial" panose="020B0604020202020204" pitchFamily="34" charset="0"/>
                <a:cs typeface="Arial" panose="020B0604020202020204" pitchFamily="34" charset="0"/>
              </a:rPr>
              <a:t>The e-IRG sees a clear </a:t>
            </a:r>
            <a:r>
              <a:rPr lang="en-US" sz="2000" i="1" dirty="0">
                <a:solidFill>
                  <a:srgbClr val="C00000"/>
                </a:solidFill>
                <a:latin typeface="Arial" panose="020B0604020202020204" pitchFamily="34" charset="0"/>
                <a:cs typeface="Arial" panose="020B0604020202020204" pitchFamily="34" charset="0"/>
              </a:rPr>
              <a:t>need for a single e-Infrastructure umbrella </a:t>
            </a:r>
            <a:br>
              <a:rPr lang="en-US" sz="2000" i="1" dirty="0">
                <a:solidFill>
                  <a:srgbClr val="C00000"/>
                </a:solidFill>
                <a:latin typeface="Arial" panose="020B0604020202020204" pitchFamily="34" charset="0"/>
                <a:cs typeface="Arial" panose="020B0604020202020204" pitchFamily="34" charset="0"/>
              </a:rPr>
            </a:br>
            <a:r>
              <a:rPr lang="en-US" sz="2000" i="1" dirty="0">
                <a:solidFill>
                  <a:srgbClr val="C00000"/>
                </a:solidFill>
                <a:latin typeface="Arial" panose="020B0604020202020204" pitchFamily="34" charset="0"/>
                <a:cs typeface="Arial" panose="020B0604020202020204" pitchFamily="34" charset="0"/>
              </a:rPr>
              <a:t>forum for community building, high-level strategy setting and </a:t>
            </a:r>
            <a:br>
              <a:rPr lang="en-US" sz="2000" i="1" dirty="0">
                <a:solidFill>
                  <a:srgbClr val="C00000"/>
                </a:solidFill>
                <a:latin typeface="Arial" panose="020B0604020202020204" pitchFamily="34" charset="0"/>
                <a:cs typeface="Arial" panose="020B0604020202020204" pitchFamily="34" charset="0"/>
              </a:rPr>
            </a:br>
            <a:r>
              <a:rPr lang="en-US" sz="2000" i="1" dirty="0">
                <a:solidFill>
                  <a:srgbClr val="C00000"/>
                </a:solidFill>
                <a:latin typeface="Arial" panose="020B0604020202020204" pitchFamily="34" charset="0"/>
                <a:cs typeface="Arial" panose="020B0604020202020204" pitchFamily="34" charset="0"/>
              </a:rPr>
              <a:t>coordination for the entire e-Infrastructure.</a:t>
            </a:r>
            <a:r>
              <a:rPr 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This umbrella forum is not a separate </a:t>
            </a:r>
            <a:r>
              <a:rPr lang="en-US" sz="2000" dirty="0" err="1">
                <a:latin typeface="Arial" panose="020B0604020202020204" pitchFamily="34" charset="0"/>
                <a:cs typeface="Arial" panose="020B0604020202020204" pitchFamily="34" charset="0"/>
              </a:rPr>
              <a:t>organisation</a:t>
            </a:r>
            <a:r>
              <a:rPr lang="en-US" sz="2000" dirty="0">
                <a:latin typeface="Arial" panose="020B0604020202020204" pitchFamily="34" charset="0"/>
                <a:cs typeface="Arial" panose="020B0604020202020204" pitchFamily="34" charset="0"/>
              </a:rPr>
              <a:t>, but a forum in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which the strategy and coordination bodies for the different parts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of the European e-Infrastructure and user communities work on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 common strategy.</a:t>
            </a:r>
            <a:endParaRPr lang="el-GR" sz="20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B1B885BB-33EB-9FD9-2D39-34E8BF1F38F7}"/>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78CAD325-1E07-F50F-CB68-B1FFDF1281AE}"/>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1BDB3C4-5D78-3690-C0A6-F4767A97DB20}"/>
              </a:ext>
            </a:extLst>
          </p:cNvPr>
          <p:cNvSpPr>
            <a:spLocks noGrp="1"/>
          </p:cNvSpPr>
          <p:nvPr>
            <p:ph type="sldNum" sz="quarter" idx="12"/>
          </p:nvPr>
        </p:nvSpPr>
        <p:spPr/>
        <p:txBody>
          <a:bodyPr/>
          <a:lstStyle/>
          <a:p>
            <a:fld id="{5464CA40-17AE-4372-A66E-34287E08B01D}" type="slidenum">
              <a:rPr lang="de-DE" smtClean="0"/>
              <a:pPr/>
              <a:t>18</a:t>
            </a:fld>
            <a:endParaRPr lang="de-DE" dirty="0"/>
          </a:p>
        </p:txBody>
      </p:sp>
      <p:pic>
        <p:nvPicPr>
          <p:cNvPr id="7" name="Inhaltsplatzhalter 8">
            <a:extLst>
              <a:ext uri="{FF2B5EF4-FFF2-40B4-BE49-F238E27FC236}">
                <a16:creationId xmlns:a16="http://schemas.microsoft.com/office/drawing/2014/main" id="{4314EDDF-FA35-C8C4-AF66-4618CBF936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pic>
        <p:nvPicPr>
          <p:cNvPr id="9" name="Grafik 8">
            <a:extLst>
              <a:ext uri="{FF2B5EF4-FFF2-40B4-BE49-F238E27FC236}">
                <a16:creationId xmlns:a16="http://schemas.microsoft.com/office/drawing/2014/main" id="{67D3E30A-2F49-B94F-B4F1-484768CFF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86240">
            <a:off x="9380593" y="2660799"/>
            <a:ext cx="1802569" cy="2548619"/>
          </a:xfrm>
          <a:prstGeom prst="rect">
            <a:avLst/>
          </a:prstGeom>
        </p:spPr>
      </p:pic>
    </p:spTree>
    <p:extLst>
      <p:ext uri="{BB962C8B-B14F-4D97-AF65-F5344CB8AC3E}">
        <p14:creationId xmlns:p14="http://schemas.microsoft.com/office/powerpoint/2010/main" val="2602684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766B4-0FDF-184E-6926-C48A7EDACE6B}"/>
              </a:ext>
            </a:extLst>
          </p:cNvPr>
          <p:cNvSpPr>
            <a:spLocks noGrp="1"/>
          </p:cNvSpPr>
          <p:nvPr>
            <p:ph type="title"/>
          </p:nvPr>
        </p:nvSpPr>
        <p:spPr/>
        <p:txBody>
          <a:bodyPr/>
          <a:lstStyle/>
          <a:p>
            <a:r>
              <a:rPr lang="en-US" dirty="0"/>
              <a:t>e-IRG related past recommendations! (4)</a:t>
            </a:r>
            <a:endParaRPr lang="el-GR" dirty="0"/>
          </a:p>
        </p:txBody>
      </p:sp>
      <p:sp>
        <p:nvSpPr>
          <p:cNvPr id="3" name="Content Placeholder 2">
            <a:extLst>
              <a:ext uri="{FF2B5EF4-FFF2-40B4-BE49-F238E27FC236}">
                <a16:creationId xmlns:a16="http://schemas.microsoft.com/office/drawing/2014/main" id="{85108104-B486-AB5A-665E-C1EF3906FA47}"/>
              </a:ext>
            </a:extLst>
          </p:cNvPr>
          <p:cNvSpPr>
            <a:spLocks noGrp="1"/>
          </p:cNvSpPr>
          <p:nvPr>
            <p:ph idx="1"/>
          </p:nvPr>
        </p:nvSpPr>
        <p:spPr>
          <a:xfrm>
            <a:off x="997727" y="1795711"/>
            <a:ext cx="10515600" cy="4351338"/>
          </a:xfrm>
        </p:spPr>
        <p:txBody>
          <a:bodyPr/>
          <a:lstStyle/>
          <a:p>
            <a:pPr marL="0" indent="0" algn="ctr">
              <a:lnSpc>
                <a:spcPct val="115000"/>
              </a:lnSpc>
              <a:spcBef>
                <a:spcPts val="1200"/>
              </a:spcBef>
              <a:spcAft>
                <a:spcPts val="600"/>
              </a:spcAft>
              <a:buNone/>
            </a:pPr>
            <a:r>
              <a:rPr lang="en-GB" sz="1800" b="1" dirty="0">
                <a:effectLst/>
                <a:latin typeface="Arial" panose="020B0604020202020204" pitchFamily="34" charset="0"/>
                <a:ea typeface="Arial" panose="020B0604020202020204" pitchFamily="34" charset="0"/>
              </a:rPr>
              <a:t>e-IRG Roadmap 2016</a:t>
            </a:r>
            <a:endParaRPr lang="el-GR" sz="1800" dirty="0">
              <a:effectLst/>
              <a:latin typeface="Arial" panose="020B0604020202020204" pitchFamily="34" charset="0"/>
              <a:ea typeface="Arial" panose="020B0604020202020204" pitchFamily="34" charset="0"/>
            </a:endParaRPr>
          </a:p>
          <a:p>
            <a:pPr>
              <a:lnSpc>
                <a:spcPct val="115000"/>
              </a:lnSpc>
            </a:pPr>
            <a:r>
              <a:rPr lang="en-GB" sz="1800" dirty="0">
                <a:effectLst/>
                <a:latin typeface="Arial" panose="020B0604020202020204" pitchFamily="34" charset="0"/>
                <a:ea typeface="Arial" panose="020B0604020202020204" pitchFamily="34" charset="0"/>
              </a:rPr>
              <a:t>“</a:t>
            </a:r>
            <a:r>
              <a:rPr lang="en-GB" sz="1800" i="1" dirty="0">
                <a:effectLst/>
                <a:latin typeface="Arial" panose="020B0604020202020204" pitchFamily="34" charset="0"/>
                <a:ea typeface="Arial" panose="020B0604020202020204" pitchFamily="34" charset="0"/>
              </a:rPr>
              <a:t>..</a:t>
            </a:r>
            <a:r>
              <a:rPr lang="en-GB" sz="1800" b="1" i="1" dirty="0">
                <a:solidFill>
                  <a:srgbClr val="C00000"/>
                </a:solidFill>
                <a:effectLst/>
                <a:latin typeface="Arial" panose="020B0604020202020204" pitchFamily="34" charset="0"/>
                <a:ea typeface="Arial" panose="020B0604020202020204" pitchFamily="34" charset="0"/>
              </a:rPr>
              <a:t>an emphatic co-operation </a:t>
            </a:r>
            <a:r>
              <a:rPr lang="en-GB" sz="1800" i="1" dirty="0">
                <a:effectLst/>
                <a:latin typeface="Arial" panose="020B0604020202020204" pitchFamily="34" charset="0"/>
                <a:ea typeface="Arial" panose="020B0604020202020204" pitchFamily="34" charset="0"/>
              </a:rPr>
              <a:t>among all main stakeholders is required: </a:t>
            </a:r>
            <a:r>
              <a:rPr lang="en-GB" sz="1800" b="1" i="1" dirty="0">
                <a:effectLst/>
                <a:latin typeface="Arial" panose="020B0604020202020204" pitchFamily="34" charset="0"/>
                <a:ea typeface="Arial" panose="020B0604020202020204" pitchFamily="34" charset="0"/>
              </a:rPr>
              <a:t>the providers</a:t>
            </a:r>
            <a:r>
              <a:rPr lang="en-GB" sz="1800" i="1" dirty="0">
                <a:effectLst/>
                <a:latin typeface="Arial" panose="020B0604020202020204" pitchFamily="34" charset="0"/>
                <a:ea typeface="Arial" panose="020B0604020202020204" pitchFamily="34" charset="0"/>
              </a:rPr>
              <a:t> (the e-Infrastructure developers and operators), </a:t>
            </a:r>
            <a:r>
              <a:rPr lang="en-GB" sz="1800" b="1" i="1" dirty="0">
                <a:effectLst/>
                <a:latin typeface="Arial" panose="020B0604020202020204" pitchFamily="34" charset="0"/>
                <a:ea typeface="Arial" panose="020B0604020202020204" pitchFamily="34" charset="0"/>
              </a:rPr>
              <a:t>the users</a:t>
            </a:r>
            <a:r>
              <a:rPr lang="en-GB" sz="1800" i="1" dirty="0">
                <a:effectLst/>
                <a:latin typeface="Arial" panose="020B0604020202020204" pitchFamily="34" charset="0"/>
                <a:ea typeface="Arial" panose="020B0604020202020204" pitchFamily="34" charset="0"/>
              </a:rPr>
              <a:t> (the scientific communities, both big users including Research Infrastructures and the long tail), </a:t>
            </a:r>
            <a:r>
              <a:rPr lang="en-GB" sz="1800" b="1" i="1" dirty="0">
                <a:effectLst/>
                <a:latin typeface="Arial" panose="020B0604020202020204" pitchFamily="34" charset="0"/>
                <a:ea typeface="Arial" panose="020B0604020202020204" pitchFamily="34" charset="0"/>
              </a:rPr>
              <a:t>and the funders</a:t>
            </a:r>
            <a:r>
              <a:rPr lang="en-GB" sz="1800" i="1" dirty="0">
                <a:effectLst/>
                <a:latin typeface="Arial" panose="020B0604020202020204" pitchFamily="34" charset="0"/>
                <a:ea typeface="Arial" panose="020B0604020202020204" pitchFamily="34" charset="0"/>
              </a:rPr>
              <a:t> (the EC and the national governments and their agencies). </a:t>
            </a:r>
          </a:p>
          <a:p>
            <a:pPr>
              <a:lnSpc>
                <a:spcPct val="115000"/>
              </a:lnSpc>
            </a:pPr>
            <a:r>
              <a:rPr lang="en-GB" sz="1800" i="1" dirty="0">
                <a:latin typeface="Arial" panose="020B0604020202020204" pitchFamily="34" charset="0"/>
              </a:rPr>
              <a:t>A joint EU e-Infrastructure ERIC still seems to be far away, and thus the only way </a:t>
            </a:r>
            <a:br>
              <a:rPr lang="en-GB" sz="1800" i="1" dirty="0">
                <a:latin typeface="Arial" panose="020B0604020202020204" pitchFamily="34" charset="0"/>
              </a:rPr>
            </a:br>
            <a:r>
              <a:rPr lang="en-GB" sz="1800" i="1" dirty="0">
                <a:latin typeface="Arial" panose="020B0604020202020204" pitchFamily="34" charset="0"/>
              </a:rPr>
              <a:t>forward </a:t>
            </a:r>
            <a:r>
              <a:rPr lang="en-GB" sz="1800" b="1" i="1" dirty="0">
                <a:solidFill>
                  <a:srgbClr val="C00000"/>
                </a:solidFill>
                <a:latin typeface="Arial" panose="020B0604020202020204" pitchFamily="34" charset="0"/>
              </a:rPr>
              <a:t>is good coordination through a formal coordination platform</a:t>
            </a:r>
            <a:r>
              <a:rPr lang="en-GB" sz="1800" i="1" dirty="0">
                <a:solidFill>
                  <a:srgbClr val="FF0000"/>
                </a:solidFill>
                <a:latin typeface="Arial" panose="020B0604020202020204" pitchFamily="34" charset="0"/>
              </a:rPr>
              <a:t> </a:t>
            </a:r>
            <a:r>
              <a:rPr lang="en-GB" sz="1800" i="1" dirty="0">
                <a:latin typeface="Arial" panose="020B0604020202020204" pitchFamily="34" charset="0"/>
              </a:rPr>
              <a:t>among </a:t>
            </a:r>
            <a:br>
              <a:rPr lang="en-GB" sz="1800" i="1" dirty="0">
                <a:latin typeface="Arial" panose="020B0604020202020204" pitchFamily="34" charset="0"/>
              </a:rPr>
            </a:br>
            <a:r>
              <a:rPr lang="en-GB" sz="1800" i="1" dirty="0">
                <a:latin typeface="Arial" panose="020B0604020202020204" pitchFamily="34" charset="0"/>
              </a:rPr>
              <a:t>all stakeholders in-line with the Commons, implementing a distributed multi-</a:t>
            </a:r>
            <a:br>
              <a:rPr lang="en-GB" sz="1800" i="1" dirty="0">
                <a:latin typeface="Arial" panose="020B0604020202020204" pitchFamily="34" charset="0"/>
              </a:rPr>
            </a:br>
            <a:r>
              <a:rPr lang="en-GB" sz="1800" i="1" dirty="0">
                <a:latin typeface="Arial" panose="020B0604020202020204" pitchFamily="34" charset="0"/>
              </a:rPr>
              <a:t>stakeholder model of governance”.</a:t>
            </a:r>
            <a:r>
              <a:rPr lang="el-GR" sz="1800" i="1" dirty="0">
                <a:latin typeface="Arial" panose="020B0604020202020204" pitchFamily="34" charset="0"/>
              </a:rPr>
              <a:t> </a:t>
            </a:r>
            <a:endParaRPr lang="en-US" sz="1800" i="1" dirty="0">
              <a:latin typeface="Arial" panose="020B0604020202020204" pitchFamily="34" charset="0"/>
            </a:endParaRPr>
          </a:p>
          <a:p>
            <a:pPr marL="0" indent="0">
              <a:lnSpc>
                <a:spcPct val="115000"/>
              </a:lnSpc>
              <a:buNone/>
            </a:pPr>
            <a:r>
              <a:rPr lang="en-GB" sz="1800" u="sng" dirty="0">
                <a:solidFill>
                  <a:srgbClr val="1155CC"/>
                </a:solidFill>
                <a:effectLst/>
                <a:latin typeface="Arial" panose="020B0604020202020204" pitchFamily="34" charset="0"/>
                <a:ea typeface="Arial" panose="020B0604020202020204" pitchFamily="34" charset="0"/>
                <a:hlinkClick r:id="rId3"/>
              </a:rPr>
              <a:t>https://zenodo.org/record/4048805</a:t>
            </a:r>
            <a:endParaRPr lang="el-GR" sz="1800" dirty="0">
              <a:effectLst/>
              <a:latin typeface="Arial" panose="020B0604020202020204" pitchFamily="34" charset="0"/>
              <a:ea typeface="Arial" panose="020B0604020202020204" pitchFamily="34" charset="0"/>
            </a:endParaRPr>
          </a:p>
          <a:p>
            <a:endParaRPr lang="el-GR" dirty="0"/>
          </a:p>
        </p:txBody>
      </p:sp>
      <p:sp>
        <p:nvSpPr>
          <p:cNvPr id="4" name="Date Placeholder 3">
            <a:extLst>
              <a:ext uri="{FF2B5EF4-FFF2-40B4-BE49-F238E27FC236}">
                <a16:creationId xmlns:a16="http://schemas.microsoft.com/office/drawing/2014/main" id="{96212F5A-3BDD-DC53-92C3-2B96C0BCD0D0}"/>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66BAF3BC-F813-89D3-3825-3D12C15AA92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ABAD1EA1-7A8C-5FF5-E223-F59CA1C73A57}"/>
              </a:ext>
            </a:extLst>
          </p:cNvPr>
          <p:cNvSpPr>
            <a:spLocks noGrp="1"/>
          </p:cNvSpPr>
          <p:nvPr>
            <p:ph type="sldNum" sz="quarter" idx="12"/>
          </p:nvPr>
        </p:nvSpPr>
        <p:spPr/>
        <p:txBody>
          <a:bodyPr/>
          <a:lstStyle/>
          <a:p>
            <a:fld id="{5464CA40-17AE-4372-A66E-34287E08B01D}" type="slidenum">
              <a:rPr lang="de-DE" smtClean="0"/>
              <a:pPr/>
              <a:t>19</a:t>
            </a:fld>
            <a:endParaRPr lang="de-DE" dirty="0"/>
          </a:p>
        </p:txBody>
      </p:sp>
      <p:pic>
        <p:nvPicPr>
          <p:cNvPr id="7" name="Inhaltsplatzhalter 8">
            <a:extLst>
              <a:ext uri="{FF2B5EF4-FFF2-40B4-BE49-F238E27FC236}">
                <a16:creationId xmlns:a16="http://schemas.microsoft.com/office/drawing/2014/main" id="{B8EE00C7-76E0-6E83-00B4-AED19E043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pic>
        <p:nvPicPr>
          <p:cNvPr id="9" name="Grafik 8">
            <a:extLst>
              <a:ext uri="{FF2B5EF4-FFF2-40B4-BE49-F238E27FC236}">
                <a16:creationId xmlns:a16="http://schemas.microsoft.com/office/drawing/2014/main" id="{EEB005CC-4DC1-CC44-B27C-A74013EA1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4720">
            <a:off x="9876126" y="3473943"/>
            <a:ext cx="1891498" cy="2665036"/>
          </a:xfrm>
          <a:prstGeom prst="rect">
            <a:avLst/>
          </a:prstGeom>
        </p:spPr>
      </p:pic>
    </p:spTree>
    <p:extLst>
      <p:ext uri="{BB962C8B-B14F-4D97-AF65-F5344CB8AC3E}">
        <p14:creationId xmlns:p14="http://schemas.microsoft.com/office/powerpoint/2010/main" val="172860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6C55B-FE8C-95CE-1766-254321D45084}"/>
              </a:ext>
            </a:extLst>
          </p:cNvPr>
          <p:cNvSpPr>
            <a:spLocks noGrp="1"/>
          </p:cNvSpPr>
          <p:nvPr>
            <p:ph type="title"/>
          </p:nvPr>
        </p:nvSpPr>
        <p:spPr/>
        <p:txBody>
          <a:bodyPr/>
          <a:lstStyle/>
          <a:p>
            <a:r>
              <a:rPr lang="en-US" dirty="0"/>
              <a:t>‘</a:t>
            </a:r>
            <a:r>
              <a:rPr lang="en-US" dirty="0" err="1"/>
              <a:t>whoami</a:t>
            </a:r>
            <a:r>
              <a:rPr lang="en-US" dirty="0"/>
              <a:t>’</a:t>
            </a:r>
            <a:endParaRPr lang="el-GR" dirty="0"/>
          </a:p>
        </p:txBody>
      </p:sp>
      <p:sp>
        <p:nvSpPr>
          <p:cNvPr id="3" name="Content Placeholder 2">
            <a:extLst>
              <a:ext uri="{FF2B5EF4-FFF2-40B4-BE49-F238E27FC236}">
                <a16:creationId xmlns:a16="http://schemas.microsoft.com/office/drawing/2014/main" id="{4E7A5F9A-CADC-3BBA-C688-ECC2429676E4}"/>
              </a:ext>
            </a:extLst>
          </p:cNvPr>
          <p:cNvSpPr>
            <a:spLocks noGrp="1"/>
          </p:cNvSpPr>
          <p:nvPr>
            <p:ph idx="1"/>
          </p:nvPr>
        </p:nvSpPr>
        <p:spPr>
          <a:xfrm>
            <a:off x="1023361" y="1777667"/>
            <a:ext cx="10878725" cy="4351338"/>
          </a:xfrm>
        </p:spPr>
        <p:txBody>
          <a:bodyPr/>
          <a:lstStyle/>
          <a:p>
            <a:pPr marL="0" indent="0">
              <a:buNone/>
            </a:pPr>
            <a:r>
              <a:rPr lang="en-US" dirty="0"/>
              <a:t>Working in e-Infrastructures since year 2000 - Thanks to V. </a:t>
            </a:r>
            <a:r>
              <a:rPr lang="en-US" dirty="0" err="1"/>
              <a:t>Maglaris</a:t>
            </a:r>
            <a:r>
              <a:rPr lang="en-US" dirty="0"/>
              <a:t>!</a:t>
            </a:r>
          </a:p>
          <a:p>
            <a:pPr marL="0" indent="0">
              <a:buNone/>
            </a:pPr>
            <a:r>
              <a:rPr lang="en-US" dirty="0"/>
              <a:t>                   , </a:t>
            </a:r>
            <a:endParaRPr lang="el-GR" dirty="0"/>
          </a:p>
        </p:txBody>
      </p:sp>
      <p:sp>
        <p:nvSpPr>
          <p:cNvPr id="4" name="Date Placeholder 3">
            <a:extLst>
              <a:ext uri="{FF2B5EF4-FFF2-40B4-BE49-F238E27FC236}">
                <a16:creationId xmlns:a16="http://schemas.microsoft.com/office/drawing/2014/main" id="{EE0E29FF-0715-B35F-68F3-4E5CF4511B07}"/>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36F00E7C-31AB-10CD-52D2-20F7BD3DA005}"/>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81D35997-088C-CFBC-1ADE-9042D541FA27}"/>
              </a:ext>
            </a:extLst>
          </p:cNvPr>
          <p:cNvSpPr>
            <a:spLocks noGrp="1"/>
          </p:cNvSpPr>
          <p:nvPr>
            <p:ph type="sldNum" sz="quarter" idx="12"/>
          </p:nvPr>
        </p:nvSpPr>
        <p:spPr/>
        <p:txBody>
          <a:bodyPr/>
          <a:lstStyle/>
          <a:p>
            <a:fld id="{5464CA40-17AE-4372-A66E-34287E08B01D}" type="slidenum">
              <a:rPr lang="de-DE" smtClean="0"/>
              <a:pPr/>
              <a:t>2</a:t>
            </a:fld>
            <a:endParaRPr lang="de-DE" dirty="0"/>
          </a:p>
        </p:txBody>
      </p:sp>
      <p:pic>
        <p:nvPicPr>
          <p:cNvPr id="2050" name="Picture 2" descr="National Infrastructures for Research and Technology - GRNET ...">
            <a:extLst>
              <a:ext uri="{FF2B5EF4-FFF2-40B4-BE49-F238E27FC236}">
                <a16:creationId xmlns:a16="http://schemas.microsoft.com/office/drawing/2014/main" id="{D5DEE0A7-54BB-1468-80CC-2D3DF9BFF8C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355" r="1828" b="21806"/>
          <a:stretch/>
        </p:blipFill>
        <p:spPr bwMode="auto">
          <a:xfrm>
            <a:off x="12517" y="2473735"/>
            <a:ext cx="1851723" cy="739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5E13FAD-5174-6062-3805-CC1404FF7D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0287" y="429717"/>
            <a:ext cx="901494" cy="901494"/>
          </a:xfrm>
          <a:prstGeom prst="rect">
            <a:avLst/>
          </a:prstGeom>
          <a:noFill/>
          <a:ln>
            <a:noFill/>
          </a:ln>
        </p:spPr>
      </p:pic>
      <p:pic>
        <p:nvPicPr>
          <p:cNvPr id="2056" name="Picture 8">
            <a:extLst>
              <a:ext uri="{FF2B5EF4-FFF2-40B4-BE49-F238E27FC236}">
                <a16:creationId xmlns:a16="http://schemas.microsoft.com/office/drawing/2014/main" id="{9AEE337D-555D-F741-532F-A11294AC45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6056" y="2494336"/>
            <a:ext cx="823452" cy="82345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50AA071-7D09-CED7-E703-DB5373EBBD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300" y="2559461"/>
            <a:ext cx="1386349" cy="76086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rust-ITServices | Trust-IT is an international marketing ...">
            <a:extLst>
              <a:ext uri="{FF2B5EF4-FFF2-40B4-BE49-F238E27FC236}">
                <a16:creationId xmlns:a16="http://schemas.microsoft.com/office/drawing/2014/main" id="{41A6F342-9D2D-F142-F1DC-C8E1E8CD51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0931" y="2400574"/>
            <a:ext cx="999356" cy="99935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WO-Logo | Van Rij Lab">
            <a:extLst>
              <a:ext uri="{FF2B5EF4-FFF2-40B4-BE49-F238E27FC236}">
                <a16:creationId xmlns:a16="http://schemas.microsoft.com/office/drawing/2014/main" id="{A7B7B741-CC0A-B873-695E-05BA9D5F94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7872" y="2450593"/>
            <a:ext cx="1498190" cy="8338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2DE5585-7FDE-010C-F8B2-2A3DD8C366E5}"/>
              </a:ext>
            </a:extLst>
          </p:cNvPr>
          <p:cNvPicPr>
            <a:picLocks noChangeAspect="1"/>
          </p:cNvPicPr>
          <p:nvPr/>
        </p:nvPicPr>
        <p:blipFill rotWithShape="1">
          <a:blip r:embed="rId8"/>
          <a:srcRect r="41488"/>
          <a:stretch/>
        </p:blipFill>
        <p:spPr>
          <a:xfrm>
            <a:off x="7413909" y="2494336"/>
            <a:ext cx="2357952" cy="905594"/>
          </a:xfrm>
          <a:prstGeom prst="rect">
            <a:avLst/>
          </a:prstGeom>
        </p:spPr>
      </p:pic>
      <p:pic>
        <p:nvPicPr>
          <p:cNvPr id="13" name="Picture 12">
            <a:extLst>
              <a:ext uri="{FF2B5EF4-FFF2-40B4-BE49-F238E27FC236}">
                <a16:creationId xmlns:a16="http://schemas.microsoft.com/office/drawing/2014/main" id="{C3D9088E-8D33-B41C-E5DC-267762E9CA79}"/>
              </a:ext>
            </a:extLst>
          </p:cNvPr>
          <p:cNvPicPr>
            <a:picLocks noChangeAspect="1"/>
          </p:cNvPicPr>
          <p:nvPr/>
        </p:nvPicPr>
        <p:blipFill rotWithShape="1">
          <a:blip r:embed="rId9"/>
          <a:srcRect r="2290" b="535"/>
          <a:stretch/>
        </p:blipFill>
        <p:spPr>
          <a:xfrm>
            <a:off x="9920639" y="2336204"/>
            <a:ext cx="2215024" cy="1108459"/>
          </a:xfrm>
          <a:prstGeom prst="rect">
            <a:avLst/>
          </a:prstGeom>
        </p:spPr>
      </p:pic>
      <p:pic>
        <p:nvPicPr>
          <p:cNvPr id="15" name="Picture 14">
            <a:extLst>
              <a:ext uri="{FF2B5EF4-FFF2-40B4-BE49-F238E27FC236}">
                <a16:creationId xmlns:a16="http://schemas.microsoft.com/office/drawing/2014/main" id="{119D5CEE-CFB3-2810-9688-0EBED9EA87A0}"/>
              </a:ext>
            </a:extLst>
          </p:cNvPr>
          <p:cNvPicPr>
            <a:picLocks noChangeAspect="1"/>
          </p:cNvPicPr>
          <p:nvPr/>
        </p:nvPicPr>
        <p:blipFill>
          <a:blip r:embed="rId10"/>
          <a:stretch>
            <a:fillRect/>
          </a:stretch>
        </p:blipFill>
        <p:spPr>
          <a:xfrm>
            <a:off x="-67301" y="3528823"/>
            <a:ext cx="1730381" cy="926990"/>
          </a:xfrm>
          <a:prstGeom prst="rect">
            <a:avLst/>
          </a:prstGeom>
        </p:spPr>
      </p:pic>
      <p:pic>
        <p:nvPicPr>
          <p:cNvPr id="17" name="Picture 16">
            <a:extLst>
              <a:ext uri="{FF2B5EF4-FFF2-40B4-BE49-F238E27FC236}">
                <a16:creationId xmlns:a16="http://schemas.microsoft.com/office/drawing/2014/main" id="{8B23FA5C-B265-483A-C4CD-385D4E75EDAD}"/>
              </a:ext>
            </a:extLst>
          </p:cNvPr>
          <p:cNvPicPr>
            <a:picLocks noChangeAspect="1"/>
          </p:cNvPicPr>
          <p:nvPr/>
        </p:nvPicPr>
        <p:blipFill>
          <a:blip r:embed="rId11"/>
          <a:stretch>
            <a:fillRect/>
          </a:stretch>
        </p:blipFill>
        <p:spPr>
          <a:xfrm>
            <a:off x="3968923" y="3458071"/>
            <a:ext cx="1574595" cy="999356"/>
          </a:xfrm>
          <a:prstGeom prst="rect">
            <a:avLst/>
          </a:prstGeom>
        </p:spPr>
      </p:pic>
      <p:pic>
        <p:nvPicPr>
          <p:cNvPr id="18" name="Picture 2" descr="Icon&#10;&#10;Description automatically generated">
            <a:extLst>
              <a:ext uri="{FF2B5EF4-FFF2-40B4-BE49-F238E27FC236}">
                <a16:creationId xmlns:a16="http://schemas.microsoft.com/office/drawing/2014/main" id="{1573D2DE-6723-0B01-79F7-8C87902278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1547" y="3504638"/>
            <a:ext cx="1221621" cy="962026"/>
          </a:xfrm>
          <a:prstGeom prst="rect">
            <a:avLst/>
          </a:prstGeom>
          <a:noFill/>
        </p:spPr>
      </p:pic>
      <p:pic>
        <p:nvPicPr>
          <p:cNvPr id="19" name="Picture 18" descr="Logo&#10;&#10;Description automatically generated">
            <a:extLst>
              <a:ext uri="{FF2B5EF4-FFF2-40B4-BE49-F238E27FC236}">
                <a16:creationId xmlns:a16="http://schemas.microsoft.com/office/drawing/2014/main" id="{7204762F-B670-9C65-BBDF-BB3F49028F7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62" r="13866" b="-3825"/>
          <a:stretch/>
        </p:blipFill>
        <p:spPr>
          <a:xfrm>
            <a:off x="5508413" y="3467028"/>
            <a:ext cx="1140071" cy="999636"/>
          </a:xfrm>
          <a:prstGeom prst="rect">
            <a:avLst/>
          </a:prstGeom>
        </p:spPr>
      </p:pic>
      <p:pic>
        <p:nvPicPr>
          <p:cNvPr id="21" name="Picture 20" descr="Text, logo&#10;&#10;Description automatically generated">
            <a:extLst>
              <a:ext uri="{FF2B5EF4-FFF2-40B4-BE49-F238E27FC236}">
                <a16:creationId xmlns:a16="http://schemas.microsoft.com/office/drawing/2014/main" id="{58109C65-BF0C-1B5B-606D-5296A4A1BE6C}"/>
              </a:ext>
            </a:extLst>
          </p:cNvPr>
          <p:cNvPicPr>
            <a:picLocks noChangeAspect="1"/>
          </p:cNvPicPr>
          <p:nvPr/>
        </p:nvPicPr>
        <p:blipFill rotWithShape="1">
          <a:blip r:embed="rId14">
            <a:extLst>
              <a:ext uri="{28A0092B-C50C-407E-A947-70E740481C1C}">
                <a14:useLocalDpi xmlns:a14="http://schemas.microsoft.com/office/drawing/2010/main" val="0"/>
              </a:ext>
            </a:extLst>
          </a:blip>
          <a:srcRect r="7924" b="7732"/>
          <a:stretch/>
        </p:blipFill>
        <p:spPr>
          <a:xfrm>
            <a:off x="10255110" y="3724180"/>
            <a:ext cx="1666537" cy="551099"/>
          </a:xfrm>
          <a:prstGeom prst="rect">
            <a:avLst/>
          </a:prstGeom>
        </p:spPr>
      </p:pic>
      <p:pic>
        <p:nvPicPr>
          <p:cNvPr id="23" name="Picture 22">
            <a:extLst>
              <a:ext uri="{FF2B5EF4-FFF2-40B4-BE49-F238E27FC236}">
                <a16:creationId xmlns:a16="http://schemas.microsoft.com/office/drawing/2014/main" id="{145C4B38-D0F1-569C-188F-403A28BA334D}"/>
              </a:ext>
            </a:extLst>
          </p:cNvPr>
          <p:cNvPicPr>
            <a:picLocks noChangeAspect="1"/>
          </p:cNvPicPr>
          <p:nvPr/>
        </p:nvPicPr>
        <p:blipFill>
          <a:blip r:embed="rId15"/>
          <a:stretch>
            <a:fillRect/>
          </a:stretch>
        </p:blipFill>
        <p:spPr>
          <a:xfrm>
            <a:off x="6879426" y="3401405"/>
            <a:ext cx="1573367" cy="1082078"/>
          </a:xfrm>
          <a:prstGeom prst="rect">
            <a:avLst/>
          </a:prstGeom>
        </p:spPr>
      </p:pic>
      <p:pic>
        <p:nvPicPr>
          <p:cNvPr id="25" name="Picture 24">
            <a:extLst>
              <a:ext uri="{FF2B5EF4-FFF2-40B4-BE49-F238E27FC236}">
                <a16:creationId xmlns:a16="http://schemas.microsoft.com/office/drawing/2014/main" id="{A5A5A2C8-88F4-DFD2-664D-EDC9FD17166E}"/>
              </a:ext>
            </a:extLst>
          </p:cNvPr>
          <p:cNvPicPr>
            <a:picLocks noChangeAspect="1"/>
          </p:cNvPicPr>
          <p:nvPr/>
        </p:nvPicPr>
        <p:blipFill>
          <a:blip r:embed="rId16"/>
          <a:stretch>
            <a:fillRect/>
          </a:stretch>
        </p:blipFill>
        <p:spPr>
          <a:xfrm>
            <a:off x="8914962" y="3576260"/>
            <a:ext cx="1109206" cy="912856"/>
          </a:xfrm>
          <a:prstGeom prst="rect">
            <a:avLst/>
          </a:prstGeom>
        </p:spPr>
      </p:pic>
      <p:pic>
        <p:nvPicPr>
          <p:cNvPr id="27" name="Picture 26">
            <a:extLst>
              <a:ext uri="{FF2B5EF4-FFF2-40B4-BE49-F238E27FC236}">
                <a16:creationId xmlns:a16="http://schemas.microsoft.com/office/drawing/2014/main" id="{E5775CFB-1A8B-D2D6-9DB2-CC26CB27A3F5}"/>
              </a:ext>
            </a:extLst>
          </p:cNvPr>
          <p:cNvPicPr>
            <a:picLocks noChangeAspect="1"/>
          </p:cNvPicPr>
          <p:nvPr/>
        </p:nvPicPr>
        <p:blipFill>
          <a:blip r:embed="rId17"/>
          <a:stretch>
            <a:fillRect/>
          </a:stretch>
        </p:blipFill>
        <p:spPr>
          <a:xfrm>
            <a:off x="1620222" y="3427944"/>
            <a:ext cx="1221621" cy="1023108"/>
          </a:xfrm>
          <a:prstGeom prst="rect">
            <a:avLst/>
          </a:prstGeom>
        </p:spPr>
      </p:pic>
      <p:pic>
        <p:nvPicPr>
          <p:cNvPr id="29" name="Picture 28">
            <a:extLst>
              <a:ext uri="{FF2B5EF4-FFF2-40B4-BE49-F238E27FC236}">
                <a16:creationId xmlns:a16="http://schemas.microsoft.com/office/drawing/2014/main" id="{D6BC1ABB-2A08-A4EC-C4A6-C4D66FE2F49E}"/>
              </a:ext>
            </a:extLst>
          </p:cNvPr>
          <p:cNvPicPr>
            <a:picLocks noChangeAspect="1"/>
          </p:cNvPicPr>
          <p:nvPr/>
        </p:nvPicPr>
        <p:blipFill>
          <a:blip r:embed="rId18"/>
          <a:stretch>
            <a:fillRect/>
          </a:stretch>
        </p:blipFill>
        <p:spPr>
          <a:xfrm>
            <a:off x="1883180" y="2494336"/>
            <a:ext cx="851605" cy="823452"/>
          </a:xfrm>
          <a:prstGeom prst="rect">
            <a:avLst/>
          </a:prstGeom>
        </p:spPr>
      </p:pic>
      <p:pic>
        <p:nvPicPr>
          <p:cNvPr id="31" name="Picture 30">
            <a:extLst>
              <a:ext uri="{FF2B5EF4-FFF2-40B4-BE49-F238E27FC236}">
                <a16:creationId xmlns:a16="http://schemas.microsoft.com/office/drawing/2014/main" id="{4ACA1BB3-E7F6-8509-557A-AEB1AE78D202}"/>
              </a:ext>
            </a:extLst>
          </p:cNvPr>
          <p:cNvPicPr>
            <a:picLocks noChangeAspect="1"/>
          </p:cNvPicPr>
          <p:nvPr/>
        </p:nvPicPr>
        <p:blipFill>
          <a:blip r:embed="rId19"/>
          <a:stretch>
            <a:fillRect/>
          </a:stretch>
        </p:blipFill>
        <p:spPr>
          <a:xfrm>
            <a:off x="4756220" y="4722349"/>
            <a:ext cx="1121210" cy="1174285"/>
          </a:xfrm>
          <a:prstGeom prst="rect">
            <a:avLst/>
          </a:prstGeom>
        </p:spPr>
      </p:pic>
      <p:pic>
        <p:nvPicPr>
          <p:cNvPr id="2049" name="Picture 2048">
            <a:extLst>
              <a:ext uri="{FF2B5EF4-FFF2-40B4-BE49-F238E27FC236}">
                <a16:creationId xmlns:a16="http://schemas.microsoft.com/office/drawing/2014/main" id="{E840541A-4A08-2ED8-E455-9F4AC24A49B6}"/>
              </a:ext>
            </a:extLst>
          </p:cNvPr>
          <p:cNvPicPr>
            <a:picLocks noChangeAspect="1"/>
          </p:cNvPicPr>
          <p:nvPr/>
        </p:nvPicPr>
        <p:blipFill>
          <a:blip r:embed="rId20"/>
          <a:stretch>
            <a:fillRect/>
          </a:stretch>
        </p:blipFill>
        <p:spPr>
          <a:xfrm>
            <a:off x="6119673" y="4722349"/>
            <a:ext cx="1114588" cy="1248876"/>
          </a:xfrm>
          <a:prstGeom prst="rect">
            <a:avLst/>
          </a:prstGeom>
        </p:spPr>
      </p:pic>
      <p:pic>
        <p:nvPicPr>
          <p:cNvPr id="8" name="Inhaltsplatzhalter 8">
            <a:extLst>
              <a:ext uri="{FF2B5EF4-FFF2-40B4-BE49-F238E27FC236}">
                <a16:creationId xmlns:a16="http://schemas.microsoft.com/office/drawing/2014/main" id="{5243E63D-6C64-B7F6-38F6-1D3326C72A9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pic>
        <p:nvPicPr>
          <p:cNvPr id="9" name="Picture 8">
            <a:extLst>
              <a:ext uri="{FF2B5EF4-FFF2-40B4-BE49-F238E27FC236}">
                <a16:creationId xmlns:a16="http://schemas.microsoft.com/office/drawing/2014/main" id="{6E411F3B-7E88-BA45-236B-09B704665681}"/>
              </a:ext>
            </a:extLst>
          </p:cNvPr>
          <p:cNvPicPr>
            <a:picLocks noChangeAspect="1"/>
          </p:cNvPicPr>
          <p:nvPr/>
        </p:nvPicPr>
        <p:blipFill>
          <a:blip r:embed="rId22"/>
          <a:stretch>
            <a:fillRect/>
          </a:stretch>
        </p:blipFill>
        <p:spPr>
          <a:xfrm>
            <a:off x="9920639" y="5425801"/>
            <a:ext cx="704850" cy="561975"/>
          </a:xfrm>
          <a:prstGeom prst="rect">
            <a:avLst/>
          </a:prstGeom>
        </p:spPr>
      </p:pic>
      <p:sp>
        <p:nvSpPr>
          <p:cNvPr id="10" name="TextBox 9">
            <a:extLst>
              <a:ext uri="{FF2B5EF4-FFF2-40B4-BE49-F238E27FC236}">
                <a16:creationId xmlns:a16="http://schemas.microsoft.com/office/drawing/2014/main" id="{1441817A-F9B5-0EC0-6C50-D9AC75785A5B}"/>
              </a:ext>
            </a:extLst>
          </p:cNvPr>
          <p:cNvSpPr txBox="1"/>
          <p:nvPr/>
        </p:nvSpPr>
        <p:spPr>
          <a:xfrm>
            <a:off x="10359171" y="5458226"/>
            <a:ext cx="1458413" cy="400110"/>
          </a:xfrm>
          <a:prstGeom prst="rect">
            <a:avLst/>
          </a:prstGeom>
          <a:noFill/>
        </p:spPr>
        <p:txBody>
          <a:bodyPr wrap="none" rtlCol="0">
            <a:spAutoFit/>
          </a:bodyPr>
          <a:lstStyle/>
          <a:p>
            <a:r>
              <a:rPr lang="en-GB" sz="2000" dirty="0">
                <a:hlinkClick r:id="rId23"/>
              </a:rPr>
              <a:t>(@fkarayan)</a:t>
            </a:r>
            <a:endParaRPr lang="el-GR" sz="2000" dirty="0"/>
          </a:p>
        </p:txBody>
      </p:sp>
    </p:spTree>
    <p:extLst>
      <p:ext uri="{BB962C8B-B14F-4D97-AF65-F5344CB8AC3E}">
        <p14:creationId xmlns:p14="http://schemas.microsoft.com/office/powerpoint/2010/main" val="3588308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A91A-5900-FEB8-C778-19C989142A30}"/>
              </a:ext>
            </a:extLst>
          </p:cNvPr>
          <p:cNvSpPr>
            <a:spLocks noGrp="1"/>
          </p:cNvSpPr>
          <p:nvPr>
            <p:ph type="title"/>
          </p:nvPr>
        </p:nvSpPr>
        <p:spPr/>
        <p:txBody>
          <a:bodyPr/>
          <a:lstStyle/>
          <a:p>
            <a:r>
              <a:rPr lang="de-DE" dirty="0">
                <a:sym typeface="Helvetica Neue"/>
              </a:rPr>
              <a:t>e-IRG White Paper 2022 </a:t>
            </a:r>
            <a:br>
              <a:rPr lang="de-DE" dirty="0">
                <a:sym typeface="Helvetica Neue"/>
              </a:rPr>
            </a:br>
            <a:r>
              <a:rPr lang="de-DE" sz="2800" dirty="0" err="1"/>
              <a:t>Coordination</a:t>
            </a:r>
            <a:r>
              <a:rPr lang="de-DE" sz="2800" dirty="0"/>
              <a:t> at EU-level</a:t>
            </a:r>
            <a:endParaRPr lang="el-GR" dirty="0"/>
          </a:p>
        </p:txBody>
      </p:sp>
      <p:sp>
        <p:nvSpPr>
          <p:cNvPr id="3" name="Content Placeholder 2">
            <a:extLst>
              <a:ext uri="{FF2B5EF4-FFF2-40B4-BE49-F238E27FC236}">
                <a16:creationId xmlns:a16="http://schemas.microsoft.com/office/drawing/2014/main" id="{2CF0CD34-22D8-25CB-A990-0A00EA5C0202}"/>
              </a:ext>
            </a:extLst>
          </p:cNvPr>
          <p:cNvSpPr>
            <a:spLocks noGrp="1"/>
          </p:cNvSpPr>
          <p:nvPr>
            <p:ph idx="1"/>
          </p:nvPr>
        </p:nvSpPr>
        <p:spPr>
          <a:xfrm>
            <a:off x="1131181" y="1766485"/>
            <a:ext cx="11217492" cy="4351338"/>
          </a:xfrm>
        </p:spPr>
        <p:txBody>
          <a:bodyPr>
            <a:normAutofit lnSpcReduction="10000"/>
          </a:bodyPr>
          <a:lstStyle/>
          <a:p>
            <a:pPr marL="0" indent="0">
              <a:buNone/>
            </a:pPr>
            <a:r>
              <a:rPr lang="en-GB" dirty="0"/>
              <a:t>Process:</a:t>
            </a:r>
          </a:p>
          <a:p>
            <a:r>
              <a:rPr lang="en-GB" dirty="0"/>
              <a:t>Dedicated meeting with </a:t>
            </a:r>
            <a:r>
              <a:rPr lang="en-GB" dirty="0">
                <a:solidFill>
                  <a:srgbClr val="C00000"/>
                </a:solidFill>
              </a:rPr>
              <a:t>EC </a:t>
            </a:r>
            <a:r>
              <a:rPr lang="en-GB" dirty="0"/>
              <a:t>(DG Connect and DG RTD) in Dec ‘21</a:t>
            </a:r>
          </a:p>
          <a:p>
            <a:r>
              <a:rPr lang="en-GB" dirty="0"/>
              <a:t>Established informal link with </a:t>
            </a:r>
            <a:r>
              <a:rPr lang="en-GB" dirty="0">
                <a:solidFill>
                  <a:srgbClr val="C00000"/>
                </a:solidFill>
              </a:rPr>
              <a:t>EOSC Steering Board</a:t>
            </a:r>
          </a:p>
          <a:p>
            <a:r>
              <a:rPr lang="en-GB" dirty="0"/>
              <a:t>Organised related sessions at May ‘22 e-IRG workshop under French EU Presidency</a:t>
            </a:r>
          </a:p>
          <a:p>
            <a:pPr lvl="1"/>
            <a:r>
              <a:rPr lang="en-GB" dirty="0"/>
              <a:t>Session I: Towards a sustainable EOSC - The role of e-Infrastructures</a:t>
            </a:r>
          </a:p>
          <a:p>
            <a:pPr lvl="1"/>
            <a:r>
              <a:rPr lang="en-GB" dirty="0"/>
              <a:t>Session III: </a:t>
            </a:r>
            <a:r>
              <a:rPr lang="en-GB" dirty="0">
                <a:solidFill>
                  <a:srgbClr val="C00000"/>
                </a:solidFill>
              </a:rPr>
              <a:t>Cross-e-Infrastructure collaboration and coordination</a:t>
            </a:r>
          </a:p>
          <a:p>
            <a:r>
              <a:rPr lang="en-GB" dirty="0"/>
              <a:t>Prepared a </a:t>
            </a:r>
            <a:r>
              <a:rPr lang="en-GB" dirty="0">
                <a:solidFill>
                  <a:srgbClr val="C00000"/>
                </a:solidFill>
              </a:rPr>
              <a:t>questionnaire </a:t>
            </a:r>
            <a:r>
              <a:rPr lang="en-GB" dirty="0"/>
              <a:t>sent to all major e-Infra stakeholders – Aug ‘22</a:t>
            </a:r>
          </a:p>
          <a:p>
            <a:r>
              <a:rPr lang="en-GB" dirty="0"/>
              <a:t>A set of </a:t>
            </a:r>
            <a:r>
              <a:rPr lang="en-GB" dirty="0">
                <a:solidFill>
                  <a:srgbClr val="C00000"/>
                </a:solidFill>
              </a:rPr>
              <a:t>first answers received </a:t>
            </a:r>
            <a:r>
              <a:rPr lang="en-GB" dirty="0"/>
              <a:t>last and this week – Sept ‘22</a:t>
            </a:r>
          </a:p>
          <a:p>
            <a:pPr lvl="1"/>
            <a:r>
              <a:rPr lang="en-GB" dirty="0"/>
              <a:t>GEANT, PRACE, EOSC Steering Board, EUDAT,  OpenAIRE</a:t>
            </a:r>
          </a:p>
        </p:txBody>
      </p:sp>
      <p:sp>
        <p:nvSpPr>
          <p:cNvPr id="4" name="Date Placeholder 3">
            <a:extLst>
              <a:ext uri="{FF2B5EF4-FFF2-40B4-BE49-F238E27FC236}">
                <a16:creationId xmlns:a16="http://schemas.microsoft.com/office/drawing/2014/main" id="{339712D3-D1F7-E57D-7943-46959BCD7E3A}"/>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F545CF19-79C4-9038-7B4C-6E3CCC6406D0}"/>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C6EDF532-9B02-67F8-E846-854EFA29BF2A}"/>
              </a:ext>
            </a:extLst>
          </p:cNvPr>
          <p:cNvSpPr>
            <a:spLocks noGrp="1"/>
          </p:cNvSpPr>
          <p:nvPr>
            <p:ph type="sldNum" sz="quarter" idx="12"/>
          </p:nvPr>
        </p:nvSpPr>
        <p:spPr/>
        <p:txBody>
          <a:bodyPr/>
          <a:lstStyle/>
          <a:p>
            <a:fld id="{5464CA40-17AE-4372-A66E-34287E08B01D}" type="slidenum">
              <a:rPr lang="de-DE" smtClean="0"/>
              <a:pPr/>
              <a:t>20</a:t>
            </a:fld>
            <a:endParaRPr lang="de-DE" dirty="0"/>
          </a:p>
        </p:txBody>
      </p:sp>
      <p:pic>
        <p:nvPicPr>
          <p:cNvPr id="7" name="Inhaltsplatzhalter 8">
            <a:extLst>
              <a:ext uri="{FF2B5EF4-FFF2-40B4-BE49-F238E27FC236}">
                <a16:creationId xmlns:a16="http://schemas.microsoft.com/office/drawing/2014/main" id="{FB1C23C8-F6F0-CC39-6E46-4CC74A3996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098421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5F0C1-53B4-B949-B43C-CD576C0EAA41}"/>
              </a:ext>
            </a:extLst>
          </p:cNvPr>
          <p:cNvSpPr>
            <a:spLocks noGrp="1"/>
          </p:cNvSpPr>
          <p:nvPr>
            <p:ph type="title"/>
          </p:nvPr>
        </p:nvSpPr>
        <p:spPr/>
        <p:txBody>
          <a:bodyPr>
            <a:normAutofit/>
          </a:bodyPr>
          <a:lstStyle/>
          <a:p>
            <a:r>
              <a:rPr lang="en-GB" dirty="0"/>
              <a:t>Dedicated e-IRG meeting with EC </a:t>
            </a:r>
            <a:br>
              <a:rPr lang="en-GB" dirty="0"/>
            </a:br>
            <a:r>
              <a:rPr lang="en-GB" dirty="0"/>
              <a:t>(DG Connect and DG RTD) in Dec ’21 (1)</a:t>
            </a:r>
            <a:endParaRPr lang="de-DE" dirty="0"/>
          </a:p>
        </p:txBody>
      </p:sp>
      <p:pic>
        <p:nvPicPr>
          <p:cNvPr id="8" name="Inhaltsplatzhalter 7">
            <a:extLst>
              <a:ext uri="{FF2B5EF4-FFF2-40B4-BE49-F238E27FC236}">
                <a16:creationId xmlns:a16="http://schemas.microsoft.com/office/drawing/2014/main" id="{866A0CFF-1AD6-2A4D-BEFA-BCC859D9694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46489" y="1690690"/>
            <a:ext cx="7735712" cy="4351338"/>
          </a:xfrm>
        </p:spPr>
      </p:pic>
      <p:sp>
        <p:nvSpPr>
          <p:cNvPr id="4" name="Datumsplatzhalter 3">
            <a:extLst>
              <a:ext uri="{FF2B5EF4-FFF2-40B4-BE49-F238E27FC236}">
                <a16:creationId xmlns:a16="http://schemas.microsoft.com/office/drawing/2014/main" id="{118A7E85-7486-DC47-BBCB-489230953455}"/>
              </a:ext>
            </a:extLst>
          </p:cNvPr>
          <p:cNvSpPr>
            <a:spLocks noGrp="1"/>
          </p:cNvSpPr>
          <p:nvPr>
            <p:ph type="dt" sz="half" idx="10"/>
          </p:nvPr>
        </p:nvSpPr>
        <p:spPr/>
        <p:txBody>
          <a:bodyPr/>
          <a:lstStyle/>
          <a:p>
            <a:r>
              <a:rPr lang="el-GR"/>
              <a:t>Fotis Karayannis</a:t>
            </a:r>
            <a:endParaRPr lang="de-DE" dirty="0"/>
          </a:p>
        </p:txBody>
      </p:sp>
      <p:sp>
        <p:nvSpPr>
          <p:cNvPr id="5" name="Fußzeilenplatzhalter 4">
            <a:extLst>
              <a:ext uri="{FF2B5EF4-FFF2-40B4-BE49-F238E27FC236}">
                <a16:creationId xmlns:a16="http://schemas.microsoft.com/office/drawing/2014/main" id="{86E8F59E-6C05-8147-9BF2-28F613CCFDFB}"/>
              </a:ext>
            </a:extLst>
          </p:cNvPr>
          <p:cNvSpPr>
            <a:spLocks noGrp="1"/>
          </p:cNvSpPr>
          <p:nvPr>
            <p:ph type="ftr" sz="quarter" idx="11"/>
          </p:nvPr>
        </p:nvSpPr>
        <p:spPr/>
        <p:txBody>
          <a:bodyPr/>
          <a:lstStyle/>
          <a:p>
            <a:r>
              <a:rPr lang="en-US"/>
              <a:t>EGI Conference 2022, 22 September 2022</a:t>
            </a:r>
            <a:endParaRPr lang="en-US" dirty="0"/>
          </a:p>
        </p:txBody>
      </p:sp>
      <p:sp>
        <p:nvSpPr>
          <p:cNvPr id="6" name="Foliennummernplatzhalter 5">
            <a:extLst>
              <a:ext uri="{FF2B5EF4-FFF2-40B4-BE49-F238E27FC236}">
                <a16:creationId xmlns:a16="http://schemas.microsoft.com/office/drawing/2014/main" id="{63D86D26-CD50-F84D-95C6-AA371372F162}"/>
              </a:ext>
            </a:extLst>
          </p:cNvPr>
          <p:cNvSpPr>
            <a:spLocks noGrp="1"/>
          </p:cNvSpPr>
          <p:nvPr>
            <p:ph type="sldNum" sz="quarter" idx="12"/>
          </p:nvPr>
        </p:nvSpPr>
        <p:spPr/>
        <p:txBody>
          <a:bodyPr/>
          <a:lstStyle/>
          <a:p>
            <a:fld id="{5464CA40-17AE-4372-A66E-34287E08B01D}" type="slidenum">
              <a:rPr lang="de-DE" smtClean="0"/>
              <a:pPr/>
              <a:t>21</a:t>
            </a:fld>
            <a:endParaRPr lang="de-DE" dirty="0"/>
          </a:p>
        </p:txBody>
      </p:sp>
    </p:spTree>
    <p:extLst>
      <p:ext uri="{BB962C8B-B14F-4D97-AF65-F5344CB8AC3E}">
        <p14:creationId xmlns:p14="http://schemas.microsoft.com/office/powerpoint/2010/main" val="2550848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62"/>
          <p:cNvSpPr txBox="1">
            <a:spLocks noGrp="1"/>
          </p:cNvSpPr>
          <p:nvPr>
            <p:ph type="title"/>
          </p:nvPr>
        </p:nvSpPr>
        <p:spPr>
          <a:prstGeom prst="rect">
            <a:avLst/>
          </a:prstGeom>
        </p:spPr>
        <p:txBody>
          <a:bodyPr spcFirstLastPara="1" vert="horz" wrap="square" lIns="91433" tIns="45700" rIns="91433" bIns="45700" rtlCol="0" anchor="ctr" anchorCtr="0">
            <a:noAutofit/>
          </a:bodyPr>
          <a:lstStyle/>
          <a:p>
            <a:pPr>
              <a:spcBef>
                <a:spcPts val="0"/>
              </a:spcBef>
            </a:pPr>
            <a:r>
              <a:rPr lang="en-GB" dirty="0"/>
              <a:t>Dedicated e-IRG meeting with EC </a:t>
            </a:r>
            <a:br>
              <a:rPr lang="en-GB" dirty="0"/>
            </a:br>
            <a:r>
              <a:rPr lang="en-GB" dirty="0"/>
              <a:t>(DG Connect and DG RTD) in Dec ’21 (2)</a:t>
            </a:r>
            <a:endParaRPr dirty="0"/>
          </a:p>
        </p:txBody>
      </p:sp>
      <p:sp>
        <p:nvSpPr>
          <p:cNvPr id="594" name="Google Shape;594;p62"/>
          <p:cNvSpPr txBox="1">
            <a:spLocks noGrp="1"/>
          </p:cNvSpPr>
          <p:nvPr>
            <p:ph idx="1"/>
          </p:nvPr>
        </p:nvSpPr>
        <p:spPr>
          <a:xfrm>
            <a:off x="700600" y="1885761"/>
            <a:ext cx="10984213" cy="4073689"/>
          </a:xfrm>
          <a:prstGeom prst="rect">
            <a:avLst/>
          </a:prstGeom>
        </p:spPr>
        <p:txBody>
          <a:bodyPr spcFirstLastPara="1" vert="horz" wrap="square" lIns="91433" tIns="45700" rIns="91433" bIns="45700" rtlCol="0" anchor="t" anchorCtr="0">
            <a:noAutofit/>
          </a:bodyPr>
          <a:lstStyle/>
          <a:p>
            <a:pPr marL="186262" indent="0">
              <a:spcBef>
                <a:spcPts val="1067"/>
              </a:spcBef>
              <a:buSzPts val="1400"/>
              <a:buNone/>
            </a:pPr>
            <a:r>
              <a:rPr lang="en-GB" dirty="0"/>
              <a:t>e-IRG in the EOSC context</a:t>
            </a:r>
            <a:endParaRPr lang="en-US" b="1" dirty="0"/>
          </a:p>
          <a:p>
            <a:pPr marL="609585" indent="-423323">
              <a:spcBef>
                <a:spcPts val="1067"/>
              </a:spcBef>
              <a:buSzPts val="1400"/>
            </a:pPr>
            <a:r>
              <a:rPr lang="en-US" sz="2400" dirty="0"/>
              <a:t>Increased cooperation between research infrastructures, e-infrastructures and stakeholders in the ERA shall notably take advantage of the </a:t>
            </a:r>
            <a:r>
              <a:rPr lang="en-US" sz="2400" dirty="0">
                <a:solidFill>
                  <a:schemeClr val="accent2">
                    <a:lumMod val="75000"/>
                  </a:schemeClr>
                </a:solidFill>
              </a:rPr>
              <a:t>EOSC tripartite governance </a:t>
            </a:r>
            <a:r>
              <a:rPr lang="en-US" sz="2400" dirty="0"/>
              <a:t>(EC, MS/AC, service providers and the research community).</a:t>
            </a:r>
          </a:p>
          <a:p>
            <a:pPr marL="609585" indent="-423323">
              <a:spcBef>
                <a:spcPts val="1067"/>
              </a:spcBef>
              <a:buSzPts val="1400"/>
            </a:pPr>
            <a:r>
              <a:rPr lang="en-US" sz="2400" dirty="0"/>
              <a:t>An impactful </a:t>
            </a:r>
            <a:r>
              <a:rPr lang="en-US" sz="2400" dirty="0" err="1"/>
              <a:t>eIRG</a:t>
            </a:r>
            <a:r>
              <a:rPr lang="en-US" sz="2400" dirty="0"/>
              <a:t> should develop the </a:t>
            </a:r>
            <a:r>
              <a:rPr lang="en-US" sz="2400" dirty="0">
                <a:solidFill>
                  <a:schemeClr val="accent2">
                    <a:lumMod val="75000"/>
                  </a:schemeClr>
                </a:solidFill>
              </a:rPr>
              <a:t>proper interfaces with the EOSC-SB,</a:t>
            </a:r>
            <a:br>
              <a:rPr lang="en-US" sz="2400" dirty="0">
                <a:solidFill>
                  <a:schemeClr val="accent2">
                    <a:lumMod val="75000"/>
                  </a:schemeClr>
                </a:solidFill>
              </a:rPr>
            </a:br>
            <a:r>
              <a:rPr lang="en-US" sz="2400" dirty="0">
                <a:solidFill>
                  <a:schemeClr val="accent2">
                    <a:lumMod val="75000"/>
                  </a:schemeClr>
                </a:solidFill>
              </a:rPr>
              <a:t>its members and the EOSC-A</a:t>
            </a:r>
            <a:r>
              <a:rPr lang="en-US" sz="2400" dirty="0"/>
              <a:t> (participating NRENs in the General Assembly but also in the Task Forces).</a:t>
            </a:r>
          </a:p>
          <a:p>
            <a:pPr marL="609585" indent="-423323">
              <a:spcBef>
                <a:spcPts val="1067"/>
              </a:spcBef>
              <a:buSzPts val="1400"/>
            </a:pPr>
            <a:r>
              <a:rPr lang="en-US" sz="2400" dirty="0"/>
              <a:t>Such interfaces could hopefully </a:t>
            </a:r>
            <a:r>
              <a:rPr lang="en-US" sz="2400" dirty="0">
                <a:solidFill>
                  <a:schemeClr val="accent2">
                    <a:lumMod val="75000"/>
                  </a:schemeClr>
                </a:solidFill>
              </a:rPr>
              <a:t>help convergence </a:t>
            </a:r>
            <a:r>
              <a:rPr lang="en-US" sz="2400" dirty="0"/>
              <a:t>within MS and across the EU, expressed ideally in the form actionable recommendations. </a:t>
            </a:r>
            <a:endParaRPr sz="2400" dirty="0"/>
          </a:p>
          <a:p>
            <a:pPr marL="0" indent="0">
              <a:spcBef>
                <a:spcPts val="1067"/>
              </a:spcBef>
              <a:buNone/>
            </a:pPr>
            <a:endParaRPr dirty="0"/>
          </a:p>
        </p:txBody>
      </p:sp>
    </p:spTree>
    <p:extLst>
      <p:ext uri="{BB962C8B-B14F-4D97-AF65-F5344CB8AC3E}">
        <p14:creationId xmlns:p14="http://schemas.microsoft.com/office/powerpoint/2010/main" val="3733511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80508A1B-3BD6-1248-A1A0-3F47DAFE9607}"/>
              </a:ext>
            </a:extLst>
          </p:cNvPr>
          <p:cNvSpPr>
            <a:spLocks noGrp="1"/>
          </p:cNvSpPr>
          <p:nvPr>
            <p:ph type="ftr" sz="quarter" idx="11"/>
          </p:nvPr>
        </p:nvSpPr>
        <p:spPr/>
        <p:txBody>
          <a:bodyPr/>
          <a:lstStyle/>
          <a:p>
            <a:r>
              <a:rPr lang="en-US" dirty="0"/>
              <a:t>e-IRG Workshop, 30.-31. May 2022</a:t>
            </a:r>
          </a:p>
        </p:txBody>
      </p:sp>
      <p:sp>
        <p:nvSpPr>
          <p:cNvPr id="6" name="Foliennummernplatzhalter 5">
            <a:extLst>
              <a:ext uri="{FF2B5EF4-FFF2-40B4-BE49-F238E27FC236}">
                <a16:creationId xmlns:a16="http://schemas.microsoft.com/office/drawing/2014/main" id="{CA1F06FC-EF6F-E841-863A-EC004BD25082}"/>
              </a:ext>
            </a:extLst>
          </p:cNvPr>
          <p:cNvSpPr>
            <a:spLocks noGrp="1"/>
          </p:cNvSpPr>
          <p:nvPr>
            <p:ph type="sldNum" sz="quarter" idx="12"/>
          </p:nvPr>
        </p:nvSpPr>
        <p:spPr/>
        <p:txBody>
          <a:bodyPr/>
          <a:lstStyle/>
          <a:p>
            <a:fld id="{5464CA40-17AE-4372-A66E-34287E08B01D}" type="slidenum">
              <a:rPr lang="de-DE" smtClean="0"/>
              <a:pPr/>
              <a:t>23</a:t>
            </a:fld>
            <a:endParaRPr lang="de-DE" dirty="0"/>
          </a:p>
        </p:txBody>
      </p:sp>
      <p:sp>
        <p:nvSpPr>
          <p:cNvPr id="9" name="Inhaltsplatzhalter 2">
            <a:extLst>
              <a:ext uri="{FF2B5EF4-FFF2-40B4-BE49-F238E27FC236}">
                <a16:creationId xmlns:a16="http://schemas.microsoft.com/office/drawing/2014/main" id="{CE245D04-1496-0BC8-B1E0-2D9F92A95A32}"/>
              </a:ext>
            </a:extLst>
          </p:cNvPr>
          <p:cNvSpPr>
            <a:spLocks noGrp="1"/>
          </p:cNvSpPr>
          <p:nvPr>
            <p:ph idx="1"/>
          </p:nvPr>
        </p:nvSpPr>
        <p:spPr>
          <a:xfrm>
            <a:off x="2245658" y="1946375"/>
            <a:ext cx="7231974" cy="3879659"/>
          </a:xfrm>
        </p:spPr>
        <p:txBody>
          <a:bodyPr>
            <a:normAutofit/>
          </a:bodyPr>
          <a:lstStyle/>
          <a:p>
            <a:pPr marL="0" indent="0">
              <a:buNone/>
            </a:pPr>
            <a:r>
              <a:rPr lang="en-GB" dirty="0" err="1"/>
              <a:t>Panelists</a:t>
            </a:r>
            <a:r>
              <a:rPr lang="en-GB" dirty="0"/>
              <a:t>:</a:t>
            </a:r>
          </a:p>
          <a:p>
            <a:r>
              <a:rPr lang="de-DE" b="1" dirty="0"/>
              <a:t>Ute </a:t>
            </a:r>
            <a:r>
              <a:rPr lang="de-DE" b="1" dirty="0" err="1"/>
              <a:t>Gunsenheimer</a:t>
            </a:r>
            <a:r>
              <a:rPr lang="de-DE" b="1" dirty="0"/>
              <a:t> </a:t>
            </a:r>
            <a:r>
              <a:rPr lang="de-DE" dirty="0"/>
              <a:t>(EOSC </a:t>
            </a:r>
            <a:r>
              <a:rPr lang="de-DE" dirty="0" err="1"/>
              <a:t>Association</a:t>
            </a:r>
            <a:r>
              <a:rPr lang="de-DE" dirty="0"/>
              <a:t>)</a:t>
            </a:r>
          </a:p>
          <a:p>
            <a:r>
              <a:rPr lang="de-DE" b="1" dirty="0"/>
              <a:t>Joséphine Wood </a:t>
            </a:r>
            <a:r>
              <a:rPr lang="de-DE" dirty="0"/>
              <a:t>(EuroHPC)</a:t>
            </a:r>
          </a:p>
          <a:p>
            <a:r>
              <a:rPr lang="de-DE" b="1" dirty="0"/>
              <a:t>Cathrin </a:t>
            </a:r>
            <a:r>
              <a:rPr lang="de-DE" b="1" dirty="0" err="1"/>
              <a:t>Stöver</a:t>
            </a:r>
            <a:r>
              <a:rPr lang="de-DE" b="1" dirty="0"/>
              <a:t> </a:t>
            </a:r>
            <a:r>
              <a:rPr lang="de-DE" dirty="0"/>
              <a:t>(GÉANT)</a:t>
            </a:r>
          </a:p>
          <a:p>
            <a:r>
              <a:rPr lang="de-DE" b="1" dirty="0"/>
              <a:t>Tiziana Ferrari </a:t>
            </a:r>
            <a:r>
              <a:rPr lang="de-DE" dirty="0"/>
              <a:t>(EGI </a:t>
            </a:r>
            <a:r>
              <a:rPr lang="de-DE" dirty="0" err="1"/>
              <a:t>Foundation</a:t>
            </a:r>
            <a:r>
              <a:rPr lang="de-DE" dirty="0"/>
              <a:t>)</a:t>
            </a:r>
          </a:p>
          <a:p>
            <a:r>
              <a:rPr lang="de-DE" b="1" dirty="0"/>
              <a:t>Natalia </a:t>
            </a:r>
            <a:r>
              <a:rPr lang="de-DE" b="1" dirty="0" err="1"/>
              <a:t>Manola</a:t>
            </a:r>
            <a:r>
              <a:rPr lang="de-DE" b="1" dirty="0"/>
              <a:t> </a:t>
            </a:r>
            <a:r>
              <a:rPr lang="de-DE" dirty="0"/>
              <a:t>(OpenAIRE)</a:t>
            </a:r>
          </a:p>
          <a:p>
            <a:r>
              <a:rPr lang="de-DE" b="1"/>
              <a:t>Debora </a:t>
            </a:r>
            <a:r>
              <a:rPr lang="de-DE" b="1" dirty="0" err="1"/>
              <a:t>Testi</a:t>
            </a:r>
            <a:r>
              <a:rPr lang="de-DE" b="1" dirty="0"/>
              <a:t> </a:t>
            </a:r>
            <a:r>
              <a:rPr lang="de-DE" dirty="0"/>
              <a:t>(EUDAT)</a:t>
            </a:r>
          </a:p>
        </p:txBody>
      </p:sp>
      <p:pic>
        <p:nvPicPr>
          <p:cNvPr id="12" name="Grafik 10">
            <a:extLst>
              <a:ext uri="{FF2B5EF4-FFF2-40B4-BE49-F238E27FC236}">
                <a16:creationId xmlns:a16="http://schemas.microsoft.com/office/drawing/2014/main" id="{32AEE1B1-4CF7-2494-3EEC-6D338EBB6C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0579"/>
          <a:stretch/>
        </p:blipFill>
        <p:spPr>
          <a:xfrm>
            <a:off x="732655" y="1946375"/>
            <a:ext cx="1403821" cy="1299407"/>
          </a:xfrm>
          <a:prstGeom prst="ellipse">
            <a:avLst/>
          </a:prstGeom>
        </p:spPr>
      </p:pic>
      <p:pic>
        <p:nvPicPr>
          <p:cNvPr id="13" name="Grafik 12">
            <a:extLst>
              <a:ext uri="{FF2B5EF4-FFF2-40B4-BE49-F238E27FC236}">
                <a16:creationId xmlns:a16="http://schemas.microsoft.com/office/drawing/2014/main" id="{C413B7C0-96BA-334D-3877-B32A0717A812}"/>
              </a:ext>
            </a:extLst>
          </p:cNvPr>
          <p:cNvPicPr>
            <a:picLocks noChangeAspect="1"/>
          </p:cNvPicPr>
          <p:nvPr/>
        </p:nvPicPr>
        <p:blipFill rotWithShape="1">
          <a:blip r:embed="rId3">
            <a:extLst>
              <a:ext uri="{28A0092B-C50C-407E-A947-70E740481C1C}">
                <a14:useLocalDpi xmlns:a14="http://schemas.microsoft.com/office/drawing/2010/main" val="0"/>
              </a:ext>
            </a:extLst>
          </a:blip>
          <a:srcRect l="24925" t="20851"/>
          <a:stretch/>
        </p:blipFill>
        <p:spPr>
          <a:xfrm>
            <a:off x="8730319" y="2404258"/>
            <a:ext cx="1405655" cy="1481946"/>
          </a:xfrm>
          <a:prstGeom prst="ellipse">
            <a:avLst/>
          </a:prstGeom>
        </p:spPr>
      </p:pic>
      <p:pic>
        <p:nvPicPr>
          <p:cNvPr id="15" name="Grafik 13">
            <a:extLst>
              <a:ext uri="{FF2B5EF4-FFF2-40B4-BE49-F238E27FC236}">
                <a16:creationId xmlns:a16="http://schemas.microsoft.com/office/drawing/2014/main" id="{8B6232CB-35E1-27D2-6559-BE0FF21EE3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17" t="6142" r="30382" b="26451"/>
          <a:stretch/>
        </p:blipFill>
        <p:spPr>
          <a:xfrm>
            <a:off x="7177585" y="2947179"/>
            <a:ext cx="1433015" cy="1533578"/>
          </a:xfrm>
          <a:prstGeom prst="ellipse">
            <a:avLst/>
          </a:prstGeom>
        </p:spPr>
      </p:pic>
      <p:pic>
        <p:nvPicPr>
          <p:cNvPr id="16" name="Grafik 9">
            <a:extLst>
              <a:ext uri="{FF2B5EF4-FFF2-40B4-BE49-F238E27FC236}">
                <a16:creationId xmlns:a16="http://schemas.microsoft.com/office/drawing/2014/main" id="{CB1F8F34-97F5-F4DC-A676-4C1177FD93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889" r="12101" b="17815"/>
          <a:stretch/>
        </p:blipFill>
        <p:spPr>
          <a:xfrm>
            <a:off x="768483" y="3452883"/>
            <a:ext cx="1367993" cy="1498869"/>
          </a:xfrm>
          <a:prstGeom prst="ellipse">
            <a:avLst/>
          </a:prstGeom>
        </p:spPr>
      </p:pic>
      <p:pic>
        <p:nvPicPr>
          <p:cNvPr id="17" name="Grafik 15">
            <a:extLst>
              <a:ext uri="{FF2B5EF4-FFF2-40B4-BE49-F238E27FC236}">
                <a16:creationId xmlns:a16="http://schemas.microsoft.com/office/drawing/2014/main" id="{A7BB6697-AEEE-8CDC-3FF5-3E0C6E82204E}"/>
              </a:ext>
            </a:extLst>
          </p:cNvPr>
          <p:cNvPicPr>
            <a:picLocks noChangeAspect="1"/>
          </p:cNvPicPr>
          <p:nvPr/>
        </p:nvPicPr>
        <p:blipFill rotWithShape="1">
          <a:blip r:embed="rId6">
            <a:extLst>
              <a:ext uri="{28A0092B-C50C-407E-A947-70E740481C1C}">
                <a14:useLocalDpi xmlns:a14="http://schemas.microsoft.com/office/drawing/2010/main" val="0"/>
              </a:ext>
            </a:extLst>
          </a:blip>
          <a:srcRect r="15135" b="12822"/>
          <a:stretch/>
        </p:blipFill>
        <p:spPr>
          <a:xfrm>
            <a:off x="8610600" y="3886204"/>
            <a:ext cx="1446663" cy="1471215"/>
          </a:xfrm>
          <a:prstGeom prst="ellipse">
            <a:avLst/>
          </a:prstGeom>
        </p:spPr>
      </p:pic>
      <p:pic>
        <p:nvPicPr>
          <p:cNvPr id="19" name="Grafik 17">
            <a:extLst>
              <a:ext uri="{FF2B5EF4-FFF2-40B4-BE49-F238E27FC236}">
                <a16:creationId xmlns:a16="http://schemas.microsoft.com/office/drawing/2014/main" id="{7DB23B82-C81E-399D-9D65-E80D7C48E5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9953" y="4621811"/>
            <a:ext cx="1511016" cy="1511016"/>
          </a:xfrm>
          <a:prstGeom prst="ellipse">
            <a:avLst/>
          </a:prstGeom>
        </p:spPr>
      </p:pic>
      <p:pic>
        <p:nvPicPr>
          <p:cNvPr id="3" name="Inhaltsplatzhalter 8">
            <a:extLst>
              <a:ext uri="{FF2B5EF4-FFF2-40B4-BE49-F238E27FC236}">
                <a16:creationId xmlns:a16="http://schemas.microsoft.com/office/drawing/2014/main" id="{809BD327-300F-EF05-E3EF-BF6CB28C11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
        <p:nvSpPr>
          <p:cNvPr id="7" name="Titel 6">
            <a:extLst>
              <a:ext uri="{FF2B5EF4-FFF2-40B4-BE49-F238E27FC236}">
                <a16:creationId xmlns:a16="http://schemas.microsoft.com/office/drawing/2014/main" id="{888375D1-FDCA-3E42-A364-087536C6DC73}"/>
              </a:ext>
            </a:extLst>
          </p:cNvPr>
          <p:cNvSpPr>
            <a:spLocks noGrp="1"/>
          </p:cNvSpPr>
          <p:nvPr>
            <p:ph type="title"/>
          </p:nvPr>
        </p:nvSpPr>
        <p:spPr/>
        <p:txBody>
          <a:bodyPr>
            <a:normAutofit/>
          </a:bodyPr>
          <a:lstStyle/>
          <a:p>
            <a:r>
              <a:rPr lang="en-GB" dirty="0"/>
              <a:t>e-IRG May Workshop on cooperation </a:t>
            </a:r>
            <a:br>
              <a:rPr lang="en-GB" dirty="0"/>
            </a:br>
            <a:r>
              <a:rPr lang="en-GB" dirty="0"/>
              <a:t>Panel 1</a:t>
            </a:r>
            <a:endParaRPr lang="de-DE" dirty="0"/>
          </a:p>
        </p:txBody>
      </p:sp>
    </p:spTree>
    <p:extLst>
      <p:ext uri="{BB962C8B-B14F-4D97-AF65-F5344CB8AC3E}">
        <p14:creationId xmlns:p14="http://schemas.microsoft.com/office/powerpoint/2010/main" val="1851506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80508A1B-3BD6-1248-A1A0-3F47DAFE9607}"/>
              </a:ext>
            </a:extLst>
          </p:cNvPr>
          <p:cNvSpPr>
            <a:spLocks noGrp="1"/>
          </p:cNvSpPr>
          <p:nvPr>
            <p:ph type="ftr" sz="quarter" idx="11"/>
          </p:nvPr>
        </p:nvSpPr>
        <p:spPr/>
        <p:txBody>
          <a:bodyPr/>
          <a:lstStyle/>
          <a:p>
            <a:r>
              <a:rPr lang="en-US" dirty="0"/>
              <a:t>e-IRG Workshop, 30.-31. May 2022</a:t>
            </a:r>
          </a:p>
        </p:txBody>
      </p:sp>
      <p:sp>
        <p:nvSpPr>
          <p:cNvPr id="6" name="Foliennummernplatzhalter 5">
            <a:extLst>
              <a:ext uri="{FF2B5EF4-FFF2-40B4-BE49-F238E27FC236}">
                <a16:creationId xmlns:a16="http://schemas.microsoft.com/office/drawing/2014/main" id="{CA1F06FC-EF6F-E841-863A-EC004BD25082}"/>
              </a:ext>
            </a:extLst>
          </p:cNvPr>
          <p:cNvSpPr>
            <a:spLocks noGrp="1"/>
          </p:cNvSpPr>
          <p:nvPr>
            <p:ph type="sldNum" sz="quarter" idx="12"/>
          </p:nvPr>
        </p:nvSpPr>
        <p:spPr/>
        <p:txBody>
          <a:bodyPr/>
          <a:lstStyle/>
          <a:p>
            <a:fld id="{5464CA40-17AE-4372-A66E-34287E08B01D}" type="slidenum">
              <a:rPr lang="de-DE" smtClean="0"/>
              <a:pPr/>
              <a:t>24</a:t>
            </a:fld>
            <a:endParaRPr lang="de-DE" dirty="0"/>
          </a:p>
        </p:txBody>
      </p:sp>
      <p:sp>
        <p:nvSpPr>
          <p:cNvPr id="22" name="Inhaltsplatzhalter 2">
            <a:extLst>
              <a:ext uri="{FF2B5EF4-FFF2-40B4-BE49-F238E27FC236}">
                <a16:creationId xmlns:a16="http://schemas.microsoft.com/office/drawing/2014/main" id="{FD29CE12-56A3-86CE-E3E1-E11FFC5000CE}"/>
              </a:ext>
            </a:extLst>
          </p:cNvPr>
          <p:cNvSpPr>
            <a:spLocks noGrp="1"/>
          </p:cNvSpPr>
          <p:nvPr>
            <p:ph idx="1"/>
          </p:nvPr>
        </p:nvSpPr>
        <p:spPr>
          <a:xfrm>
            <a:off x="2245658" y="1946375"/>
            <a:ext cx="7231974" cy="3879659"/>
          </a:xfrm>
        </p:spPr>
        <p:txBody>
          <a:bodyPr>
            <a:normAutofit/>
          </a:bodyPr>
          <a:lstStyle/>
          <a:p>
            <a:pPr marL="0" indent="0">
              <a:buNone/>
            </a:pPr>
            <a:r>
              <a:rPr lang="en-GB" dirty="0"/>
              <a:t>Moderator:</a:t>
            </a:r>
          </a:p>
          <a:p>
            <a:r>
              <a:rPr lang="de-DE" b="1" dirty="0"/>
              <a:t>Ignacio </a:t>
            </a:r>
            <a:r>
              <a:rPr lang="de-DE" b="1" dirty="0" err="1"/>
              <a:t>Blanquer</a:t>
            </a:r>
            <a:r>
              <a:rPr lang="de-DE" b="1" dirty="0"/>
              <a:t> </a:t>
            </a:r>
            <a:r>
              <a:rPr lang="de-DE" dirty="0"/>
              <a:t>(</a:t>
            </a:r>
            <a:r>
              <a:rPr lang="de-DE" dirty="0" err="1"/>
              <a:t>e</a:t>
            </a:r>
            <a:r>
              <a:rPr lang="de-DE" dirty="0"/>
              <a:t>-IRG </a:t>
            </a:r>
            <a:r>
              <a:rPr lang="de-DE" dirty="0" err="1"/>
              <a:t>delegate</a:t>
            </a:r>
            <a:r>
              <a:rPr lang="de-DE" dirty="0"/>
              <a:t> ES)</a:t>
            </a:r>
          </a:p>
          <a:p>
            <a:r>
              <a:rPr lang="en-GB" b="1" dirty="0"/>
              <a:t>Peter </a:t>
            </a:r>
            <a:r>
              <a:rPr lang="en-GB" b="1" dirty="0" err="1"/>
              <a:t>Brönnimann</a:t>
            </a:r>
            <a:r>
              <a:rPr lang="en-GB" b="1" dirty="0"/>
              <a:t> </a:t>
            </a:r>
            <a:r>
              <a:rPr lang="en-GB" dirty="0"/>
              <a:t>(e-IRG delegate CH)</a:t>
            </a:r>
          </a:p>
          <a:p>
            <a:pPr marL="0" indent="0">
              <a:buNone/>
            </a:pPr>
            <a:r>
              <a:rPr lang="en-GB" dirty="0"/>
              <a:t>Speakers:</a:t>
            </a:r>
          </a:p>
          <a:p>
            <a:r>
              <a:rPr lang="de-DE" b="1" dirty="0"/>
              <a:t>Sergej </a:t>
            </a:r>
            <a:r>
              <a:rPr lang="de-DE" b="1" dirty="0" err="1"/>
              <a:t>Mozina</a:t>
            </a:r>
            <a:r>
              <a:rPr lang="de-DE" b="1" dirty="0"/>
              <a:t> </a:t>
            </a:r>
            <a:r>
              <a:rPr lang="de-DE" dirty="0"/>
              <a:t>(ERA-Forum)</a:t>
            </a:r>
          </a:p>
          <a:p>
            <a:r>
              <a:rPr lang="de-DE" b="1" dirty="0"/>
              <a:t>Gareth O‘Neill </a:t>
            </a:r>
            <a:r>
              <a:rPr lang="de-DE" dirty="0"/>
              <a:t>(Technopolis)</a:t>
            </a:r>
          </a:p>
          <a:p>
            <a:r>
              <a:rPr lang="de-DE" b="1" dirty="0"/>
              <a:t>Pablo de Castro </a:t>
            </a:r>
            <a:r>
              <a:rPr lang="de-DE" dirty="0"/>
              <a:t>(</a:t>
            </a:r>
            <a:r>
              <a:rPr lang="de-DE" dirty="0" err="1"/>
              <a:t>EuroCRIS</a:t>
            </a:r>
            <a:r>
              <a:rPr lang="de-DE" dirty="0"/>
              <a:t>)</a:t>
            </a:r>
          </a:p>
        </p:txBody>
      </p:sp>
      <p:pic>
        <p:nvPicPr>
          <p:cNvPr id="23" name="Grafik 6">
            <a:extLst>
              <a:ext uri="{FF2B5EF4-FFF2-40B4-BE49-F238E27FC236}">
                <a16:creationId xmlns:a16="http://schemas.microsoft.com/office/drawing/2014/main" id="{6206BD51-572F-D5C0-A3E8-5B456661E1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41" t="4178" r="7192" b="41294"/>
          <a:stretch/>
        </p:blipFill>
        <p:spPr>
          <a:xfrm>
            <a:off x="477672" y="1853323"/>
            <a:ext cx="1528549" cy="1391436"/>
          </a:xfrm>
          <a:prstGeom prst="ellipse">
            <a:avLst/>
          </a:prstGeom>
        </p:spPr>
      </p:pic>
      <p:pic>
        <p:nvPicPr>
          <p:cNvPr id="24" name="Grafik 7">
            <a:extLst>
              <a:ext uri="{FF2B5EF4-FFF2-40B4-BE49-F238E27FC236}">
                <a16:creationId xmlns:a16="http://schemas.microsoft.com/office/drawing/2014/main" id="{F0B8B62A-574C-BF98-ED53-4678635EEC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960" y="2071051"/>
            <a:ext cx="1454241" cy="1454241"/>
          </a:xfrm>
          <a:prstGeom prst="ellipse">
            <a:avLst/>
          </a:prstGeom>
        </p:spPr>
      </p:pic>
      <p:pic>
        <p:nvPicPr>
          <p:cNvPr id="25" name="Grafik 8">
            <a:extLst>
              <a:ext uri="{FF2B5EF4-FFF2-40B4-BE49-F238E27FC236}">
                <a16:creationId xmlns:a16="http://schemas.microsoft.com/office/drawing/2014/main" id="{6631ABD1-D366-FC77-0DBA-E3B975CB585F}"/>
              </a:ext>
            </a:extLst>
          </p:cNvPr>
          <p:cNvPicPr>
            <a:picLocks noChangeAspect="1"/>
          </p:cNvPicPr>
          <p:nvPr/>
        </p:nvPicPr>
        <p:blipFill rotWithShape="1">
          <a:blip r:embed="rId5">
            <a:extLst>
              <a:ext uri="{28A0092B-C50C-407E-A947-70E740481C1C}">
                <a14:useLocalDpi xmlns:a14="http://schemas.microsoft.com/office/drawing/2010/main" val="0"/>
              </a:ext>
            </a:extLst>
          </a:blip>
          <a:srcRect l="10908" r="12933"/>
          <a:stretch/>
        </p:blipFill>
        <p:spPr>
          <a:xfrm>
            <a:off x="7246815" y="3525292"/>
            <a:ext cx="1516864" cy="1428845"/>
          </a:xfrm>
          <a:prstGeom prst="ellipse">
            <a:avLst/>
          </a:prstGeom>
        </p:spPr>
      </p:pic>
      <p:pic>
        <p:nvPicPr>
          <p:cNvPr id="26" name="Grafik 10">
            <a:extLst>
              <a:ext uri="{FF2B5EF4-FFF2-40B4-BE49-F238E27FC236}">
                <a16:creationId xmlns:a16="http://schemas.microsoft.com/office/drawing/2014/main" id="{6637E9F7-E6D5-2426-620C-EF7EC792EB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372" y="3792729"/>
            <a:ext cx="1553286" cy="1553286"/>
          </a:xfrm>
          <a:prstGeom prst="ellipse">
            <a:avLst/>
          </a:prstGeom>
        </p:spPr>
      </p:pic>
      <p:pic>
        <p:nvPicPr>
          <p:cNvPr id="27" name="Grafik 12">
            <a:extLst>
              <a:ext uri="{FF2B5EF4-FFF2-40B4-BE49-F238E27FC236}">
                <a16:creationId xmlns:a16="http://schemas.microsoft.com/office/drawing/2014/main" id="{2ED6C009-ED0A-BC25-2DA5-B63672A1F113}"/>
              </a:ext>
            </a:extLst>
          </p:cNvPr>
          <p:cNvPicPr>
            <a:picLocks noChangeAspect="1"/>
          </p:cNvPicPr>
          <p:nvPr/>
        </p:nvPicPr>
        <p:blipFill rotWithShape="1">
          <a:blip r:embed="rId7">
            <a:extLst>
              <a:ext uri="{28A0092B-C50C-407E-A947-70E740481C1C}">
                <a14:useLocalDpi xmlns:a14="http://schemas.microsoft.com/office/drawing/2010/main" val="0"/>
              </a:ext>
            </a:extLst>
          </a:blip>
          <a:srcRect r="18984" b="36517"/>
          <a:stretch/>
        </p:blipFill>
        <p:spPr>
          <a:xfrm>
            <a:off x="8347947" y="4460814"/>
            <a:ext cx="2259369" cy="1770402"/>
          </a:xfrm>
          <a:prstGeom prst="ellipse">
            <a:avLst/>
          </a:prstGeom>
        </p:spPr>
      </p:pic>
      <p:pic>
        <p:nvPicPr>
          <p:cNvPr id="3" name="Inhaltsplatzhalter 8">
            <a:extLst>
              <a:ext uri="{FF2B5EF4-FFF2-40B4-BE49-F238E27FC236}">
                <a16:creationId xmlns:a16="http://schemas.microsoft.com/office/drawing/2014/main" id="{CD38127E-8F49-6432-36F8-AFEC5A1AA2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
        <p:nvSpPr>
          <p:cNvPr id="12" name="Title 1">
            <a:extLst>
              <a:ext uri="{FF2B5EF4-FFF2-40B4-BE49-F238E27FC236}">
                <a16:creationId xmlns:a16="http://schemas.microsoft.com/office/drawing/2014/main" id="{8A936433-D61C-FB47-826D-C0EC1DEA7D0D}"/>
              </a:ext>
            </a:extLst>
          </p:cNvPr>
          <p:cNvSpPr txBox="1">
            <a:spLocks/>
          </p:cNvSpPr>
          <p:nvPr/>
        </p:nvSpPr>
        <p:spPr>
          <a:xfrm>
            <a:off x="838201" y="3651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dirty="0"/>
              <a:t>e-IRG May Workshop on cooperation </a:t>
            </a:r>
            <a:br>
              <a:rPr lang="en-GB" dirty="0"/>
            </a:br>
            <a:r>
              <a:rPr lang="en-GB" dirty="0"/>
              <a:t>Panel 2</a:t>
            </a:r>
            <a:endParaRPr lang="el-GR" dirty="0"/>
          </a:p>
        </p:txBody>
      </p:sp>
    </p:spTree>
    <p:extLst>
      <p:ext uri="{BB962C8B-B14F-4D97-AF65-F5344CB8AC3E}">
        <p14:creationId xmlns:p14="http://schemas.microsoft.com/office/powerpoint/2010/main" val="834043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58F5DA-1EF5-5559-B566-AE30D6FB7C49}"/>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E04327F1-7B4F-3C7C-B03A-3DA803DB6EC1}"/>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CC3DB4D2-8608-81A2-BE33-9B161C8FD491}"/>
              </a:ext>
            </a:extLst>
          </p:cNvPr>
          <p:cNvSpPr>
            <a:spLocks noGrp="1"/>
          </p:cNvSpPr>
          <p:nvPr>
            <p:ph type="sldNum" sz="quarter" idx="12"/>
          </p:nvPr>
        </p:nvSpPr>
        <p:spPr/>
        <p:txBody>
          <a:bodyPr/>
          <a:lstStyle/>
          <a:p>
            <a:fld id="{5464CA40-17AE-4372-A66E-34287E08B01D}" type="slidenum">
              <a:rPr lang="de-DE" smtClean="0"/>
              <a:pPr/>
              <a:t>25</a:t>
            </a:fld>
            <a:endParaRPr lang="de-DE" dirty="0"/>
          </a:p>
        </p:txBody>
      </p:sp>
      <p:pic>
        <p:nvPicPr>
          <p:cNvPr id="8" name="Picture 7">
            <a:extLst>
              <a:ext uri="{FF2B5EF4-FFF2-40B4-BE49-F238E27FC236}">
                <a16:creationId xmlns:a16="http://schemas.microsoft.com/office/drawing/2014/main" id="{48711E5F-C290-D020-C683-EC61A349BFEC}"/>
              </a:ext>
            </a:extLst>
          </p:cNvPr>
          <p:cNvPicPr>
            <a:picLocks noChangeAspect="1"/>
          </p:cNvPicPr>
          <p:nvPr/>
        </p:nvPicPr>
        <p:blipFill>
          <a:blip r:embed="rId2"/>
          <a:stretch>
            <a:fillRect/>
          </a:stretch>
        </p:blipFill>
        <p:spPr>
          <a:xfrm>
            <a:off x="2461189" y="561756"/>
            <a:ext cx="6681704" cy="5349462"/>
          </a:xfrm>
          <a:prstGeom prst="rect">
            <a:avLst/>
          </a:prstGeom>
        </p:spPr>
      </p:pic>
      <p:pic>
        <p:nvPicPr>
          <p:cNvPr id="9" name="Inhaltsplatzhalter 8">
            <a:extLst>
              <a:ext uri="{FF2B5EF4-FFF2-40B4-BE49-F238E27FC236}">
                <a16:creationId xmlns:a16="http://schemas.microsoft.com/office/drawing/2014/main" id="{78DA44BF-AFE5-744D-0474-036D2492D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586130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0601-030F-5805-604F-DC0F7B2199AF}"/>
              </a:ext>
            </a:extLst>
          </p:cNvPr>
          <p:cNvSpPr>
            <a:spLocks noGrp="1"/>
          </p:cNvSpPr>
          <p:nvPr>
            <p:ph type="title"/>
          </p:nvPr>
        </p:nvSpPr>
        <p:spPr/>
        <p:txBody>
          <a:bodyPr/>
          <a:lstStyle/>
          <a:p>
            <a:r>
              <a:rPr lang="en-US" dirty="0"/>
              <a:t>e-IRG White Paper 2022 </a:t>
            </a:r>
            <a:br>
              <a:rPr lang="en-US" dirty="0"/>
            </a:br>
            <a:r>
              <a:rPr lang="en-US" sz="2800" dirty="0"/>
              <a:t>Questions brief analysis(1)</a:t>
            </a:r>
            <a:endParaRPr lang="el-GR" sz="2800" dirty="0"/>
          </a:p>
        </p:txBody>
      </p:sp>
      <p:sp>
        <p:nvSpPr>
          <p:cNvPr id="3" name="Content Placeholder 2">
            <a:extLst>
              <a:ext uri="{FF2B5EF4-FFF2-40B4-BE49-F238E27FC236}">
                <a16:creationId xmlns:a16="http://schemas.microsoft.com/office/drawing/2014/main" id="{413442C0-8FA5-D04E-2245-EE5099F27263}"/>
              </a:ext>
            </a:extLst>
          </p:cNvPr>
          <p:cNvSpPr>
            <a:spLocks noGrp="1"/>
          </p:cNvSpPr>
          <p:nvPr>
            <p:ph idx="1"/>
          </p:nvPr>
        </p:nvSpPr>
        <p:spPr>
          <a:xfrm>
            <a:off x="1108821" y="1690690"/>
            <a:ext cx="10515600" cy="4607023"/>
          </a:xfrm>
        </p:spPr>
        <p:txBody>
          <a:bodyPr>
            <a:normAutofit lnSpcReduction="10000"/>
          </a:bodyPr>
          <a:lstStyle/>
          <a:p>
            <a:pPr marL="0" indent="0">
              <a:buNone/>
            </a:pPr>
            <a:r>
              <a:rPr lang="en-US" b="1" dirty="0"/>
              <a:t>2. Governance of EU e-Infrastructures (strategy setting-coordination):</a:t>
            </a:r>
            <a:r>
              <a:rPr lang="en-US" dirty="0"/>
              <a:t> </a:t>
            </a:r>
          </a:p>
          <a:p>
            <a:pPr marL="681038" lvl="1" indent="-457200">
              <a:buAutoNum type="alphaLcPeriod"/>
            </a:pPr>
            <a:r>
              <a:rPr lang="en-US" dirty="0"/>
              <a:t>How does the European e-Infrastructure </a:t>
            </a:r>
            <a:r>
              <a:rPr lang="en-US" dirty="0" err="1"/>
              <a:t>organisation</a:t>
            </a:r>
            <a:r>
              <a:rPr lang="en-US" dirty="0"/>
              <a:t>/initiative you represent perceive the idea of an </a:t>
            </a:r>
            <a:r>
              <a:rPr lang="en-US" b="1" dirty="0">
                <a:solidFill>
                  <a:srgbClr val="C55A11"/>
                </a:solidFill>
              </a:rPr>
              <a:t>e-Infrastructure umbrella Forum</a:t>
            </a:r>
            <a:r>
              <a:rPr lang="en-US" b="1" dirty="0">
                <a:solidFill>
                  <a:srgbClr val="C00000"/>
                </a:solidFill>
              </a:rPr>
              <a:t> </a:t>
            </a:r>
            <a:r>
              <a:rPr lang="en-US" dirty="0"/>
              <a:t>for community building, high-level strategy setting and coordination for the entire e-Infrastructure landscape</a:t>
            </a:r>
          </a:p>
          <a:p>
            <a:pPr marL="1001713" lvl="2" indent="-514350">
              <a:buFont typeface="+mj-lt"/>
              <a:buAutoNum type="romanLcPeriod"/>
            </a:pPr>
            <a:r>
              <a:rPr lang="en-US" b="1" dirty="0"/>
              <a:t>The vast majority of answers received so far is </a:t>
            </a:r>
            <a:r>
              <a:rPr lang="en-US" b="1" dirty="0">
                <a:solidFill>
                  <a:schemeClr val="accent6">
                    <a:lumMod val="75000"/>
                  </a:schemeClr>
                </a:solidFill>
              </a:rPr>
              <a:t>positive (covering all e-Infrastructures, including open scholarly communications) </a:t>
            </a:r>
            <a:r>
              <a:rPr lang="en-US" dirty="0"/>
              <a:t>but clear definition of roles and coordination with existing bodies is required</a:t>
            </a:r>
          </a:p>
          <a:p>
            <a:pPr marL="1001713" lvl="2" indent="-514350">
              <a:buFont typeface="+mj-lt"/>
              <a:buAutoNum type="romanLcPeriod"/>
            </a:pPr>
            <a:r>
              <a:rPr lang="en-US" dirty="0"/>
              <a:t>EOSC SB proposes existing channels, e.g. EOSC-A, ESFRI SHF or upcoming ESFRI-EOSC TF. Also get advice from ERAC.</a:t>
            </a:r>
          </a:p>
          <a:p>
            <a:pPr marL="1001713" lvl="2" indent="-514350">
              <a:buFont typeface="+mj-lt"/>
              <a:buAutoNum type="romanLcPeriod"/>
            </a:pPr>
            <a:r>
              <a:rPr lang="en-US" dirty="0"/>
              <a:t>Some form of representation of users is also </a:t>
            </a:r>
            <a:r>
              <a:rPr lang="en-US" dirty="0" err="1"/>
              <a:t>favoured</a:t>
            </a:r>
            <a:r>
              <a:rPr lang="en-US" dirty="0"/>
              <a:t>, possibly advisory and domain-agnostic/neutral (however this is not easy)</a:t>
            </a:r>
          </a:p>
          <a:p>
            <a:pPr marL="681038" lvl="1" indent="-457200">
              <a:buAutoNum type="alphaLcPeriod"/>
            </a:pPr>
            <a:r>
              <a:rPr lang="en-US" dirty="0"/>
              <a:t>Do you believe that besides a strategy / coordination forum a </a:t>
            </a:r>
            <a:r>
              <a:rPr lang="en-US" dirty="0">
                <a:solidFill>
                  <a:srgbClr val="C55A11"/>
                </a:solidFill>
              </a:rPr>
              <a:t>technical / operational forum</a:t>
            </a:r>
            <a:r>
              <a:rPr lang="en-US" dirty="0"/>
              <a:t> across all e-Infrastructures would be beneficial</a:t>
            </a:r>
          </a:p>
          <a:p>
            <a:pPr marL="1001713" lvl="2" indent="-514350">
              <a:buFont typeface="+mj-lt"/>
              <a:buAutoNum type="romanLcPeriod"/>
            </a:pPr>
            <a:r>
              <a:rPr lang="en-US" dirty="0"/>
              <a:t>Mixed answers, some </a:t>
            </a:r>
            <a:r>
              <a:rPr lang="en-US" dirty="0">
                <a:solidFill>
                  <a:schemeClr val="accent6">
                    <a:lumMod val="75000"/>
                  </a:schemeClr>
                </a:solidFill>
              </a:rPr>
              <a:t>positive</a:t>
            </a:r>
            <a:r>
              <a:rPr lang="en-US" dirty="0"/>
              <a:t>, some </a:t>
            </a:r>
            <a:r>
              <a:rPr lang="en-US" dirty="0">
                <a:solidFill>
                  <a:srgbClr val="C55A11"/>
                </a:solidFill>
              </a:rPr>
              <a:t>negative..</a:t>
            </a:r>
          </a:p>
        </p:txBody>
      </p:sp>
      <p:sp>
        <p:nvSpPr>
          <p:cNvPr id="4" name="Date Placeholder 3">
            <a:extLst>
              <a:ext uri="{FF2B5EF4-FFF2-40B4-BE49-F238E27FC236}">
                <a16:creationId xmlns:a16="http://schemas.microsoft.com/office/drawing/2014/main" id="{BD5C2FA2-6785-2ABD-16CD-B12F91B0646C}"/>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94D0F462-D889-1C3F-F344-D02122B51C5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FDB8504-2FC8-C3D7-07E0-5A1E631AFA5C}"/>
              </a:ext>
            </a:extLst>
          </p:cNvPr>
          <p:cNvSpPr>
            <a:spLocks noGrp="1"/>
          </p:cNvSpPr>
          <p:nvPr>
            <p:ph type="sldNum" sz="quarter" idx="12"/>
          </p:nvPr>
        </p:nvSpPr>
        <p:spPr/>
        <p:txBody>
          <a:bodyPr/>
          <a:lstStyle/>
          <a:p>
            <a:fld id="{5464CA40-17AE-4372-A66E-34287E08B01D}" type="slidenum">
              <a:rPr lang="de-DE" smtClean="0"/>
              <a:pPr/>
              <a:t>26</a:t>
            </a:fld>
            <a:endParaRPr lang="de-DE" dirty="0"/>
          </a:p>
        </p:txBody>
      </p:sp>
      <p:pic>
        <p:nvPicPr>
          <p:cNvPr id="7" name="Inhaltsplatzhalter 8">
            <a:extLst>
              <a:ext uri="{FF2B5EF4-FFF2-40B4-BE49-F238E27FC236}">
                <a16:creationId xmlns:a16="http://schemas.microsoft.com/office/drawing/2014/main" id="{6F227A7E-F547-9CF9-F72C-7B59B89543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1409598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0601-030F-5805-604F-DC0F7B2199AF}"/>
              </a:ext>
            </a:extLst>
          </p:cNvPr>
          <p:cNvSpPr>
            <a:spLocks noGrp="1"/>
          </p:cNvSpPr>
          <p:nvPr>
            <p:ph type="title"/>
          </p:nvPr>
        </p:nvSpPr>
        <p:spPr/>
        <p:txBody>
          <a:bodyPr/>
          <a:lstStyle/>
          <a:p>
            <a:r>
              <a:rPr lang="en-US" dirty="0"/>
              <a:t>e-IRG White Paper 2022 </a:t>
            </a:r>
            <a:br>
              <a:rPr lang="en-US" dirty="0"/>
            </a:br>
            <a:r>
              <a:rPr lang="en-US" sz="2800" dirty="0"/>
              <a:t>Questions brief analysis (2)</a:t>
            </a:r>
            <a:endParaRPr lang="el-GR" sz="2800" dirty="0"/>
          </a:p>
        </p:txBody>
      </p:sp>
      <p:sp>
        <p:nvSpPr>
          <p:cNvPr id="3" name="Content Placeholder 2">
            <a:extLst>
              <a:ext uri="{FF2B5EF4-FFF2-40B4-BE49-F238E27FC236}">
                <a16:creationId xmlns:a16="http://schemas.microsoft.com/office/drawing/2014/main" id="{413442C0-8FA5-D04E-2245-EE5099F27263}"/>
              </a:ext>
            </a:extLst>
          </p:cNvPr>
          <p:cNvSpPr>
            <a:spLocks noGrp="1"/>
          </p:cNvSpPr>
          <p:nvPr>
            <p:ph idx="1"/>
          </p:nvPr>
        </p:nvSpPr>
        <p:spPr>
          <a:xfrm>
            <a:off x="1106683" y="1710849"/>
            <a:ext cx="10515600" cy="4351338"/>
          </a:xfrm>
        </p:spPr>
        <p:txBody>
          <a:bodyPr/>
          <a:lstStyle/>
          <a:p>
            <a:pPr marL="0" indent="0">
              <a:buNone/>
            </a:pPr>
            <a:r>
              <a:rPr lang="en-US" b="1" dirty="0"/>
              <a:t>3. Compatible policies/interoperable services/operational aspects:</a:t>
            </a:r>
            <a:r>
              <a:rPr lang="en-US" dirty="0"/>
              <a:t> </a:t>
            </a:r>
          </a:p>
          <a:p>
            <a:pPr marL="681038" lvl="1" indent="-457200">
              <a:buAutoNum type="alphaLcPeriod"/>
            </a:pPr>
            <a:r>
              <a:rPr lang="en-US" dirty="0"/>
              <a:t>Do you believe that the </a:t>
            </a:r>
            <a:r>
              <a:rPr lang="en-US" dirty="0">
                <a:solidFill>
                  <a:srgbClr val="C55A11"/>
                </a:solidFill>
              </a:rPr>
              <a:t>EOSC and EuroHPC</a:t>
            </a:r>
            <a:r>
              <a:rPr lang="en-US" dirty="0"/>
              <a:t> (federation and sharing) paradigms should be expanded to </a:t>
            </a:r>
            <a:r>
              <a:rPr lang="en-US" dirty="0">
                <a:solidFill>
                  <a:srgbClr val="C55A11"/>
                </a:solidFill>
              </a:rPr>
              <a:t>federate data/services</a:t>
            </a:r>
            <a:r>
              <a:rPr lang="en-US" dirty="0"/>
              <a:t> across all major European e-Infrastructures?</a:t>
            </a:r>
          </a:p>
          <a:p>
            <a:pPr marL="1001713" lvl="2" indent="-514350">
              <a:buFont typeface="+mj-lt"/>
              <a:buAutoNum type="romanLcPeriod"/>
            </a:pPr>
            <a:r>
              <a:rPr lang="en-US" dirty="0"/>
              <a:t>Mixed answers. EOSC and EuroHPC coordination should happen, but possibly a bit later</a:t>
            </a:r>
          </a:p>
          <a:p>
            <a:pPr marL="738188" lvl="1" indent="-514350">
              <a:buFont typeface="+mj-lt"/>
              <a:buAutoNum type="alphaLcPeriod"/>
            </a:pPr>
            <a:r>
              <a:rPr lang="en-US" dirty="0"/>
              <a:t>What about (EOSC and EuroHPC) </a:t>
            </a:r>
            <a:r>
              <a:rPr lang="en-US" dirty="0">
                <a:solidFill>
                  <a:srgbClr val="C55A11"/>
                </a:solidFill>
              </a:rPr>
              <a:t>compatible policies </a:t>
            </a:r>
            <a:r>
              <a:rPr lang="en-US" dirty="0"/>
              <a:t>and interoperable services, so that they can be integrated in a federated portal?</a:t>
            </a:r>
          </a:p>
          <a:p>
            <a:pPr marL="1001713" lvl="2" indent="-514350">
              <a:buFont typeface="+mj-lt"/>
              <a:buAutoNum type="romanLcPeriod"/>
            </a:pPr>
            <a:r>
              <a:rPr lang="en-US" dirty="0"/>
              <a:t>Mixed answers, priority on each of the two first, before attempting to work together…</a:t>
            </a:r>
          </a:p>
          <a:p>
            <a:pPr marL="738188" lvl="1" indent="-514350">
              <a:buFont typeface="+mj-lt"/>
              <a:buAutoNum type="alphaLcPeriod"/>
            </a:pPr>
            <a:r>
              <a:rPr lang="en-US" dirty="0">
                <a:solidFill>
                  <a:srgbClr val="C55A11"/>
                </a:solidFill>
              </a:rPr>
              <a:t>AAI paradigm</a:t>
            </a:r>
            <a:r>
              <a:rPr lang="en-US" dirty="0"/>
              <a:t>: is this a success story?</a:t>
            </a:r>
          </a:p>
          <a:p>
            <a:pPr marL="1001713" lvl="2" indent="-514350">
              <a:buFont typeface="+mj-lt"/>
              <a:buAutoNum type="romanLcPeriod"/>
            </a:pPr>
            <a:r>
              <a:rPr lang="en-US" dirty="0">
                <a:solidFill>
                  <a:schemeClr val="accent6">
                    <a:lumMod val="75000"/>
                  </a:schemeClr>
                </a:solidFill>
              </a:rPr>
              <a:t>Rather positive</a:t>
            </a:r>
            <a:r>
              <a:rPr lang="en-US" dirty="0"/>
              <a:t>, although multiple providers and slow progress. Still quite some work to make it more user friendly and transparent when using services across different service providers.</a:t>
            </a:r>
          </a:p>
          <a:p>
            <a:pPr marL="944563" lvl="2" indent="-457200">
              <a:buAutoNum type="romanLcPeriod"/>
            </a:pPr>
            <a:endParaRPr lang="en-US" dirty="0"/>
          </a:p>
          <a:p>
            <a:pPr marL="944563" lvl="2" indent="-457200">
              <a:buAutoNum type="romanLcPeriod"/>
            </a:pPr>
            <a:endParaRPr lang="en-US" dirty="0"/>
          </a:p>
        </p:txBody>
      </p:sp>
      <p:sp>
        <p:nvSpPr>
          <p:cNvPr id="4" name="Date Placeholder 3">
            <a:extLst>
              <a:ext uri="{FF2B5EF4-FFF2-40B4-BE49-F238E27FC236}">
                <a16:creationId xmlns:a16="http://schemas.microsoft.com/office/drawing/2014/main" id="{BD5C2FA2-6785-2ABD-16CD-B12F91B0646C}"/>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94D0F462-D889-1C3F-F344-D02122B51C5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FDB8504-2FC8-C3D7-07E0-5A1E631AFA5C}"/>
              </a:ext>
            </a:extLst>
          </p:cNvPr>
          <p:cNvSpPr>
            <a:spLocks noGrp="1"/>
          </p:cNvSpPr>
          <p:nvPr>
            <p:ph type="sldNum" sz="quarter" idx="12"/>
          </p:nvPr>
        </p:nvSpPr>
        <p:spPr/>
        <p:txBody>
          <a:bodyPr/>
          <a:lstStyle/>
          <a:p>
            <a:fld id="{5464CA40-17AE-4372-A66E-34287E08B01D}" type="slidenum">
              <a:rPr lang="de-DE" smtClean="0"/>
              <a:pPr/>
              <a:t>27</a:t>
            </a:fld>
            <a:endParaRPr lang="de-DE" dirty="0"/>
          </a:p>
        </p:txBody>
      </p:sp>
      <p:pic>
        <p:nvPicPr>
          <p:cNvPr id="9" name="Inhaltsplatzhalter 8">
            <a:extLst>
              <a:ext uri="{FF2B5EF4-FFF2-40B4-BE49-F238E27FC236}">
                <a16:creationId xmlns:a16="http://schemas.microsoft.com/office/drawing/2014/main" id="{DBE89F23-9A03-0A42-2370-EB2F9B606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1249513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0601-030F-5805-604F-DC0F7B2199AF}"/>
              </a:ext>
            </a:extLst>
          </p:cNvPr>
          <p:cNvSpPr>
            <a:spLocks noGrp="1"/>
          </p:cNvSpPr>
          <p:nvPr>
            <p:ph type="title"/>
          </p:nvPr>
        </p:nvSpPr>
        <p:spPr/>
        <p:txBody>
          <a:bodyPr/>
          <a:lstStyle/>
          <a:p>
            <a:r>
              <a:rPr lang="en-US" dirty="0"/>
              <a:t>e-IRG White Paper 2022 </a:t>
            </a:r>
            <a:br>
              <a:rPr lang="en-US" dirty="0"/>
            </a:br>
            <a:r>
              <a:rPr lang="en-US" sz="2800" dirty="0"/>
              <a:t>Questions brief analysis (3)</a:t>
            </a:r>
            <a:endParaRPr lang="el-GR" sz="2800" dirty="0"/>
          </a:p>
        </p:txBody>
      </p:sp>
      <p:sp>
        <p:nvSpPr>
          <p:cNvPr id="3" name="Content Placeholder 2">
            <a:extLst>
              <a:ext uri="{FF2B5EF4-FFF2-40B4-BE49-F238E27FC236}">
                <a16:creationId xmlns:a16="http://schemas.microsoft.com/office/drawing/2014/main" id="{413442C0-8FA5-D04E-2245-EE5099F27263}"/>
              </a:ext>
            </a:extLst>
          </p:cNvPr>
          <p:cNvSpPr>
            <a:spLocks noGrp="1"/>
          </p:cNvSpPr>
          <p:nvPr>
            <p:ph idx="1"/>
          </p:nvPr>
        </p:nvSpPr>
        <p:spPr>
          <a:xfrm>
            <a:off x="1110328" y="1728208"/>
            <a:ext cx="10515600" cy="4351338"/>
          </a:xfrm>
        </p:spPr>
        <p:txBody>
          <a:bodyPr>
            <a:normAutofit/>
          </a:bodyPr>
          <a:lstStyle/>
          <a:p>
            <a:pPr marL="0" indent="0">
              <a:buNone/>
            </a:pPr>
            <a:r>
              <a:rPr lang="en-US" b="1" dirty="0"/>
              <a:t>3. Compatible policies/interoperable services/operational aspects:</a:t>
            </a:r>
            <a:r>
              <a:rPr lang="en-US" dirty="0"/>
              <a:t> </a:t>
            </a:r>
          </a:p>
          <a:p>
            <a:pPr marL="681038" lvl="1" indent="-457200">
              <a:buFont typeface="+mj-lt"/>
              <a:buAutoNum type="alphaLcPeriod" startAt="4"/>
            </a:pPr>
            <a:r>
              <a:rPr lang="en-US" dirty="0"/>
              <a:t>Coordination to bridge the gap between </a:t>
            </a:r>
            <a:r>
              <a:rPr lang="en-US" dirty="0">
                <a:solidFill>
                  <a:srgbClr val="C55A11"/>
                </a:solidFill>
              </a:rPr>
              <a:t>resource access models in HPC and HTC</a:t>
            </a:r>
            <a:r>
              <a:rPr lang="en-US" dirty="0"/>
              <a:t>?</a:t>
            </a:r>
          </a:p>
          <a:p>
            <a:pPr marL="1001713" lvl="2" indent="-514350">
              <a:buFont typeface="+mj-lt"/>
              <a:buAutoNum type="romanLcPeriod"/>
            </a:pPr>
            <a:r>
              <a:rPr lang="en-US" dirty="0"/>
              <a:t>Still early, but there is some work from PRACE on this. E.g. light weight peer-review evaluation for AI resources.</a:t>
            </a:r>
          </a:p>
          <a:p>
            <a:pPr marL="738188" lvl="1" indent="-514350">
              <a:buFont typeface="+mj-lt"/>
              <a:buAutoNum type="alphaLcPeriod" startAt="4"/>
            </a:pPr>
            <a:r>
              <a:rPr lang="en-US" dirty="0"/>
              <a:t>Contribution of the e-Infra Forum in the </a:t>
            </a:r>
            <a:r>
              <a:rPr lang="en-US" dirty="0">
                <a:solidFill>
                  <a:schemeClr val="accent2">
                    <a:lumMod val="75000"/>
                  </a:schemeClr>
                </a:solidFill>
              </a:rPr>
              <a:t>EU Charter of Access</a:t>
            </a:r>
            <a:r>
              <a:rPr lang="en-US" dirty="0"/>
              <a:t> for RIs including e-Infrastructures</a:t>
            </a:r>
          </a:p>
          <a:p>
            <a:pPr marL="1001713" lvl="2" indent="-514350">
              <a:buFont typeface="+mj-lt"/>
              <a:buAutoNum type="romanLcPeriod"/>
            </a:pPr>
            <a:r>
              <a:rPr lang="en-US" b="1" dirty="0">
                <a:solidFill>
                  <a:schemeClr val="accent6">
                    <a:lumMod val="75000"/>
                  </a:schemeClr>
                </a:solidFill>
              </a:rPr>
              <a:t>Very positive</a:t>
            </a:r>
            <a:r>
              <a:rPr lang="en-US" dirty="0"/>
              <a:t>! </a:t>
            </a:r>
          </a:p>
          <a:p>
            <a:pPr marL="738188" lvl="1" indent="-514350">
              <a:buFont typeface="+mj-lt"/>
              <a:buAutoNum type="alphaLcPeriod" startAt="4"/>
            </a:pPr>
            <a:r>
              <a:rPr lang="en-US" dirty="0"/>
              <a:t>Coordination with </a:t>
            </a:r>
            <a:r>
              <a:rPr lang="en-US" dirty="0">
                <a:solidFill>
                  <a:schemeClr val="accent2">
                    <a:lumMod val="75000"/>
                  </a:schemeClr>
                </a:solidFill>
              </a:rPr>
              <a:t>industry</a:t>
            </a:r>
            <a:r>
              <a:rPr lang="en-US" dirty="0"/>
              <a:t> (e.g. GAIA-X)?</a:t>
            </a:r>
          </a:p>
          <a:p>
            <a:pPr marL="1001713" lvl="2" indent="-514350">
              <a:buFont typeface="+mj-lt"/>
              <a:buAutoNum type="romanLcPeriod"/>
            </a:pPr>
            <a:r>
              <a:rPr lang="en-US" dirty="0"/>
              <a:t>Mixed answers, some positive, some negative (not a priority)</a:t>
            </a:r>
          </a:p>
          <a:p>
            <a:pPr marL="681038" lvl="1" indent="-457200">
              <a:buAutoNum type="romanLcPeriod"/>
            </a:pPr>
            <a:r>
              <a:rPr lang="en-US" dirty="0"/>
              <a:t>Other?</a:t>
            </a:r>
          </a:p>
          <a:p>
            <a:pPr marL="944563" lvl="2" indent="-457200">
              <a:buAutoNum type="romanLcPeriod"/>
            </a:pPr>
            <a:r>
              <a:rPr lang="en-US" i="1" dirty="0"/>
              <a:t>Yes, </a:t>
            </a:r>
            <a:r>
              <a:rPr lang="en-US" dirty="0"/>
              <a:t>need for a cross </a:t>
            </a:r>
            <a:r>
              <a:rPr lang="en-US" dirty="0" err="1"/>
              <a:t>eInfra</a:t>
            </a:r>
            <a:r>
              <a:rPr lang="en-US" dirty="0"/>
              <a:t> helpdesk and training capacity</a:t>
            </a:r>
          </a:p>
          <a:p>
            <a:pPr marL="944563" lvl="2" indent="-457200">
              <a:buAutoNum type="romanLcPeriod"/>
            </a:pPr>
            <a:endParaRPr lang="en-US" dirty="0"/>
          </a:p>
          <a:p>
            <a:pPr marL="944563" lvl="2" indent="-457200">
              <a:buAutoNum type="romanLcPeriod"/>
            </a:pPr>
            <a:endParaRPr lang="en-US" dirty="0"/>
          </a:p>
        </p:txBody>
      </p:sp>
      <p:sp>
        <p:nvSpPr>
          <p:cNvPr id="4" name="Date Placeholder 3">
            <a:extLst>
              <a:ext uri="{FF2B5EF4-FFF2-40B4-BE49-F238E27FC236}">
                <a16:creationId xmlns:a16="http://schemas.microsoft.com/office/drawing/2014/main" id="{BD5C2FA2-6785-2ABD-16CD-B12F91B0646C}"/>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94D0F462-D889-1C3F-F344-D02122B51C5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FDB8504-2FC8-C3D7-07E0-5A1E631AFA5C}"/>
              </a:ext>
            </a:extLst>
          </p:cNvPr>
          <p:cNvSpPr>
            <a:spLocks noGrp="1"/>
          </p:cNvSpPr>
          <p:nvPr>
            <p:ph type="sldNum" sz="quarter" idx="12"/>
          </p:nvPr>
        </p:nvSpPr>
        <p:spPr/>
        <p:txBody>
          <a:bodyPr/>
          <a:lstStyle/>
          <a:p>
            <a:fld id="{5464CA40-17AE-4372-A66E-34287E08B01D}" type="slidenum">
              <a:rPr lang="de-DE" smtClean="0"/>
              <a:pPr/>
              <a:t>28</a:t>
            </a:fld>
            <a:endParaRPr lang="de-DE" dirty="0"/>
          </a:p>
        </p:txBody>
      </p:sp>
      <p:pic>
        <p:nvPicPr>
          <p:cNvPr id="7" name="Inhaltsplatzhalter 8">
            <a:extLst>
              <a:ext uri="{FF2B5EF4-FFF2-40B4-BE49-F238E27FC236}">
                <a16:creationId xmlns:a16="http://schemas.microsoft.com/office/drawing/2014/main" id="{AD61C36C-65B0-8E7B-AD3D-53828727E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4175093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0601-030F-5805-604F-DC0F7B2199AF}"/>
              </a:ext>
            </a:extLst>
          </p:cNvPr>
          <p:cNvSpPr>
            <a:spLocks noGrp="1"/>
          </p:cNvSpPr>
          <p:nvPr>
            <p:ph type="title"/>
          </p:nvPr>
        </p:nvSpPr>
        <p:spPr/>
        <p:txBody>
          <a:bodyPr/>
          <a:lstStyle/>
          <a:p>
            <a:r>
              <a:rPr lang="en-US" dirty="0"/>
              <a:t>e-IRG White Paper 2022 </a:t>
            </a:r>
            <a:br>
              <a:rPr lang="en-US" dirty="0"/>
            </a:br>
            <a:r>
              <a:rPr lang="en-US" sz="2800" dirty="0"/>
              <a:t>Questions brief analysis (4)</a:t>
            </a:r>
            <a:endParaRPr lang="el-GR" sz="2800" dirty="0"/>
          </a:p>
        </p:txBody>
      </p:sp>
      <p:sp>
        <p:nvSpPr>
          <p:cNvPr id="3" name="Content Placeholder 2">
            <a:extLst>
              <a:ext uri="{FF2B5EF4-FFF2-40B4-BE49-F238E27FC236}">
                <a16:creationId xmlns:a16="http://schemas.microsoft.com/office/drawing/2014/main" id="{413442C0-8FA5-D04E-2245-EE5099F27263}"/>
              </a:ext>
            </a:extLst>
          </p:cNvPr>
          <p:cNvSpPr>
            <a:spLocks noGrp="1"/>
          </p:cNvSpPr>
          <p:nvPr>
            <p:ph idx="1"/>
          </p:nvPr>
        </p:nvSpPr>
        <p:spPr>
          <a:xfrm>
            <a:off x="1108820" y="1766909"/>
            <a:ext cx="10515600" cy="4351338"/>
          </a:xfrm>
        </p:spPr>
        <p:txBody>
          <a:bodyPr>
            <a:normAutofit/>
          </a:bodyPr>
          <a:lstStyle/>
          <a:p>
            <a:pPr marL="0" indent="0">
              <a:buNone/>
            </a:pPr>
            <a:r>
              <a:rPr lang="en-US" b="1" dirty="0"/>
              <a:t>4. Cost and Business Models, Funding/Sustainability:</a:t>
            </a:r>
            <a:r>
              <a:rPr lang="en-US" dirty="0"/>
              <a:t> </a:t>
            </a:r>
          </a:p>
          <a:p>
            <a:pPr marL="738188" lvl="1" indent="-514350">
              <a:buFont typeface="+mj-lt"/>
              <a:buAutoNum type="romanLcPeriod"/>
            </a:pPr>
            <a:r>
              <a:rPr lang="en-US" dirty="0"/>
              <a:t>Does your infrastructure have a </a:t>
            </a:r>
            <a:r>
              <a:rPr lang="en-US" i="1" dirty="0">
                <a:solidFill>
                  <a:schemeClr val="accent2">
                    <a:lumMod val="75000"/>
                  </a:schemeClr>
                </a:solidFill>
              </a:rPr>
              <a:t>cost model and methodology</a:t>
            </a:r>
            <a:r>
              <a:rPr lang="en-US" i="1" dirty="0"/>
              <a:t> </a:t>
            </a:r>
            <a:r>
              <a:rPr lang="en-US" dirty="0"/>
              <a:t>to track its costs? If a federated e-Infrastructures, is there a common cost model/ methodology across the national components?</a:t>
            </a:r>
          </a:p>
          <a:p>
            <a:pPr marL="1001713" lvl="2" indent="-514350">
              <a:buFont typeface="+mj-lt"/>
              <a:buAutoNum type="romanLcPeriod"/>
            </a:pPr>
            <a:r>
              <a:rPr lang="en-US" dirty="0"/>
              <a:t>Mixed answers, some ongoing efforts but more work required. </a:t>
            </a:r>
          </a:p>
          <a:p>
            <a:pPr marL="738188" lvl="1" indent="-514350">
              <a:buFont typeface="+mj-lt"/>
              <a:buAutoNum type="romanLcPeriod"/>
            </a:pPr>
            <a:r>
              <a:rPr lang="en-US" dirty="0">
                <a:solidFill>
                  <a:schemeClr val="accent2">
                    <a:lumMod val="75000"/>
                  </a:schemeClr>
                </a:solidFill>
              </a:rPr>
              <a:t>Collecting and sharing different approaches</a:t>
            </a:r>
            <a:r>
              <a:rPr lang="en-US" dirty="0"/>
              <a:t> (around methodologies and cost models) across Europe could provide value to the EU or national actors? </a:t>
            </a:r>
          </a:p>
          <a:p>
            <a:pPr marL="1001713" lvl="2" indent="-514350">
              <a:buFont typeface="+mj-lt"/>
              <a:buAutoNum type="romanLcPeriod"/>
            </a:pPr>
            <a:r>
              <a:rPr lang="en-US" b="1" dirty="0">
                <a:solidFill>
                  <a:schemeClr val="accent6">
                    <a:lumMod val="75000"/>
                  </a:schemeClr>
                </a:solidFill>
              </a:rPr>
              <a:t>Very positive</a:t>
            </a:r>
            <a:r>
              <a:rPr lang="en-US" dirty="0"/>
              <a:t>! </a:t>
            </a:r>
          </a:p>
          <a:p>
            <a:pPr marL="738188" lvl="1" indent="-514350">
              <a:buFont typeface="+mj-lt"/>
              <a:buAutoNum type="romanLcPeriod"/>
            </a:pPr>
            <a:r>
              <a:rPr lang="en-US" dirty="0">
                <a:solidFill>
                  <a:schemeClr val="accent2">
                    <a:lumMod val="75000"/>
                  </a:schemeClr>
                </a:solidFill>
              </a:rPr>
              <a:t>Business model and sustained funding</a:t>
            </a:r>
            <a:r>
              <a:rPr lang="en-US" dirty="0"/>
              <a:t>? </a:t>
            </a:r>
          </a:p>
          <a:p>
            <a:pPr marL="1001713" lvl="2" indent="-514350">
              <a:buFont typeface="+mj-lt"/>
              <a:buAutoNum type="romanLcPeriod"/>
            </a:pPr>
            <a:r>
              <a:rPr lang="en-US" dirty="0"/>
              <a:t>Most say that they are working in this direction!</a:t>
            </a:r>
          </a:p>
          <a:p>
            <a:pPr marL="944563" lvl="2" indent="-457200">
              <a:buAutoNum type="romanLcPeriod"/>
            </a:pPr>
            <a:endParaRPr lang="en-US" dirty="0"/>
          </a:p>
          <a:p>
            <a:pPr marL="944563" lvl="2" indent="-457200">
              <a:buAutoNum type="romanLcPeriod"/>
            </a:pPr>
            <a:endParaRPr lang="en-US" dirty="0"/>
          </a:p>
        </p:txBody>
      </p:sp>
      <p:sp>
        <p:nvSpPr>
          <p:cNvPr id="4" name="Date Placeholder 3">
            <a:extLst>
              <a:ext uri="{FF2B5EF4-FFF2-40B4-BE49-F238E27FC236}">
                <a16:creationId xmlns:a16="http://schemas.microsoft.com/office/drawing/2014/main" id="{BD5C2FA2-6785-2ABD-16CD-B12F91B0646C}"/>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94D0F462-D889-1C3F-F344-D02122B51C5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FDB8504-2FC8-C3D7-07E0-5A1E631AFA5C}"/>
              </a:ext>
            </a:extLst>
          </p:cNvPr>
          <p:cNvSpPr>
            <a:spLocks noGrp="1"/>
          </p:cNvSpPr>
          <p:nvPr>
            <p:ph type="sldNum" sz="quarter" idx="12"/>
          </p:nvPr>
        </p:nvSpPr>
        <p:spPr/>
        <p:txBody>
          <a:bodyPr/>
          <a:lstStyle/>
          <a:p>
            <a:fld id="{5464CA40-17AE-4372-A66E-34287E08B01D}" type="slidenum">
              <a:rPr lang="de-DE" smtClean="0"/>
              <a:pPr/>
              <a:t>29</a:t>
            </a:fld>
            <a:endParaRPr lang="de-DE" dirty="0"/>
          </a:p>
        </p:txBody>
      </p:sp>
      <p:pic>
        <p:nvPicPr>
          <p:cNvPr id="7" name="Inhaltsplatzhalter 8">
            <a:extLst>
              <a:ext uri="{FF2B5EF4-FFF2-40B4-BE49-F238E27FC236}">
                <a16:creationId xmlns:a16="http://schemas.microsoft.com/office/drawing/2014/main" id="{E6F7D98B-2DA4-0941-0829-D7BE967FE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1466877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D07CB-7932-7343-AFC0-9E7B6941F9B5}"/>
              </a:ext>
            </a:extLst>
          </p:cNvPr>
          <p:cNvSpPr>
            <a:spLocks noGrp="1"/>
          </p:cNvSpPr>
          <p:nvPr>
            <p:ph type="title"/>
          </p:nvPr>
        </p:nvSpPr>
        <p:spPr/>
        <p:txBody>
          <a:bodyPr/>
          <a:lstStyle/>
          <a:p>
            <a:r>
              <a:rPr lang="en-US" dirty="0"/>
              <a:t>e-Infrastructure Reflection Group (e-IRG)</a:t>
            </a:r>
          </a:p>
        </p:txBody>
      </p:sp>
      <p:sp>
        <p:nvSpPr>
          <p:cNvPr id="3" name="Inhaltsplatzhalter 2">
            <a:extLst>
              <a:ext uri="{FF2B5EF4-FFF2-40B4-BE49-F238E27FC236}">
                <a16:creationId xmlns:a16="http://schemas.microsoft.com/office/drawing/2014/main" id="{49A92BD9-9E09-D14C-86ED-669CCF21956B}"/>
              </a:ext>
            </a:extLst>
          </p:cNvPr>
          <p:cNvSpPr>
            <a:spLocks noGrp="1"/>
          </p:cNvSpPr>
          <p:nvPr>
            <p:ph idx="1"/>
          </p:nvPr>
        </p:nvSpPr>
        <p:spPr/>
        <p:txBody>
          <a:bodyPr/>
          <a:lstStyle/>
          <a:p>
            <a:r>
              <a:rPr lang="en-US" dirty="0"/>
              <a:t>e-IRG is a self-regulated and independent </a:t>
            </a:r>
            <a:r>
              <a:rPr lang="en-US" b="1" dirty="0"/>
              <a:t>policy advisory body</a:t>
            </a:r>
          </a:p>
          <a:p>
            <a:pPr lvl="1"/>
            <a:r>
              <a:rPr lang="en-US" dirty="0"/>
              <a:t>Operates on </a:t>
            </a:r>
            <a:r>
              <a:rPr lang="en-US" b="1" dirty="0"/>
              <a:t>consensus</a:t>
            </a:r>
            <a:r>
              <a:rPr lang="en-US" dirty="0"/>
              <a:t>-based decision-making; </a:t>
            </a:r>
          </a:p>
          <a:p>
            <a:pPr lvl="1"/>
            <a:r>
              <a:rPr lang="en-US" dirty="0"/>
              <a:t>it decides when, where and what it will discuss</a:t>
            </a:r>
          </a:p>
          <a:p>
            <a:r>
              <a:rPr lang="en-US" dirty="0"/>
              <a:t>e-IRG advises national authorities and the EC on electronic Infrastructures (</a:t>
            </a:r>
            <a:r>
              <a:rPr lang="en-US" b="1" dirty="0"/>
              <a:t>e-Infrastructures</a:t>
            </a:r>
            <a:r>
              <a:rPr lang="en-US" dirty="0"/>
              <a:t>) </a:t>
            </a:r>
          </a:p>
          <a:p>
            <a:pPr lvl="1"/>
            <a:r>
              <a:rPr lang="en-US" dirty="0"/>
              <a:t>Networking-, Computing-, Data Infrastructures and related services (middleware/AAI, software, tools, etc.)</a:t>
            </a:r>
          </a:p>
          <a:p>
            <a:pPr lvl="1"/>
            <a:r>
              <a:rPr lang="en-US" dirty="0"/>
              <a:t>On national and international initiatives of EU significance</a:t>
            </a:r>
          </a:p>
          <a:p>
            <a:pPr marL="0" indent="0">
              <a:buNone/>
            </a:pPr>
            <a:endParaRPr lang="de-DE" dirty="0"/>
          </a:p>
        </p:txBody>
      </p:sp>
      <p:sp>
        <p:nvSpPr>
          <p:cNvPr id="4" name="Datumsplatzhalter 3">
            <a:extLst>
              <a:ext uri="{FF2B5EF4-FFF2-40B4-BE49-F238E27FC236}">
                <a16:creationId xmlns:a16="http://schemas.microsoft.com/office/drawing/2014/main" id="{09427642-38E1-C04C-9666-160B73901E7D}"/>
              </a:ext>
            </a:extLst>
          </p:cNvPr>
          <p:cNvSpPr>
            <a:spLocks noGrp="1"/>
          </p:cNvSpPr>
          <p:nvPr>
            <p:ph type="dt" sz="half" idx="10"/>
          </p:nvPr>
        </p:nvSpPr>
        <p:spPr/>
        <p:txBody>
          <a:bodyPr/>
          <a:lstStyle/>
          <a:p>
            <a:r>
              <a:rPr lang="el-GR"/>
              <a:t>Fotis Karayannis</a:t>
            </a:r>
            <a:endParaRPr lang="de-DE" dirty="0"/>
          </a:p>
        </p:txBody>
      </p:sp>
      <p:sp>
        <p:nvSpPr>
          <p:cNvPr id="5" name="Fußzeilenplatzhalter 4">
            <a:extLst>
              <a:ext uri="{FF2B5EF4-FFF2-40B4-BE49-F238E27FC236}">
                <a16:creationId xmlns:a16="http://schemas.microsoft.com/office/drawing/2014/main" id="{F40CD4EF-FBDE-F44E-9710-420A44645858}"/>
              </a:ext>
            </a:extLst>
          </p:cNvPr>
          <p:cNvSpPr>
            <a:spLocks noGrp="1"/>
          </p:cNvSpPr>
          <p:nvPr>
            <p:ph type="ftr" sz="quarter" idx="11"/>
          </p:nvPr>
        </p:nvSpPr>
        <p:spPr/>
        <p:txBody>
          <a:bodyPr/>
          <a:lstStyle/>
          <a:p>
            <a:r>
              <a:rPr lang="en-US"/>
              <a:t>EGI Conference 2022, 22 September 2022</a:t>
            </a:r>
            <a:endParaRPr lang="en-US" dirty="0"/>
          </a:p>
        </p:txBody>
      </p:sp>
      <p:sp>
        <p:nvSpPr>
          <p:cNvPr id="6" name="Foliennummernplatzhalter 5">
            <a:extLst>
              <a:ext uri="{FF2B5EF4-FFF2-40B4-BE49-F238E27FC236}">
                <a16:creationId xmlns:a16="http://schemas.microsoft.com/office/drawing/2014/main" id="{06DA8AFE-E3A7-584B-9DCB-0370BD13B23D}"/>
              </a:ext>
            </a:extLst>
          </p:cNvPr>
          <p:cNvSpPr>
            <a:spLocks noGrp="1"/>
          </p:cNvSpPr>
          <p:nvPr>
            <p:ph type="sldNum" sz="quarter" idx="12"/>
          </p:nvPr>
        </p:nvSpPr>
        <p:spPr/>
        <p:txBody>
          <a:bodyPr/>
          <a:lstStyle/>
          <a:p>
            <a:fld id="{5464CA40-17AE-4372-A66E-34287E08B01D}" type="slidenum">
              <a:rPr lang="de-DE" smtClean="0"/>
              <a:pPr/>
              <a:t>3</a:t>
            </a:fld>
            <a:endParaRPr lang="de-DE" dirty="0"/>
          </a:p>
        </p:txBody>
      </p:sp>
      <p:sp>
        <p:nvSpPr>
          <p:cNvPr id="7" name="Rectangle 6">
            <a:extLst>
              <a:ext uri="{FF2B5EF4-FFF2-40B4-BE49-F238E27FC236}">
                <a16:creationId xmlns:a16="http://schemas.microsoft.com/office/drawing/2014/main" id="{19E386FA-A7C8-4AA6-8EA0-CA553606B7BA}"/>
              </a:ext>
            </a:extLst>
          </p:cNvPr>
          <p:cNvSpPr/>
          <p:nvPr/>
        </p:nvSpPr>
        <p:spPr>
          <a:xfrm>
            <a:off x="4148808" y="5539299"/>
            <a:ext cx="4833827" cy="523220"/>
          </a:xfrm>
          <a:prstGeom prst="rect">
            <a:avLst/>
          </a:prstGeom>
        </p:spPr>
        <p:txBody>
          <a:bodyPr wrap="square">
            <a:spAutoFit/>
          </a:bodyPr>
          <a:lstStyle/>
          <a:p>
            <a:r>
              <a:rPr lang="en-GB" sz="2800" dirty="0">
                <a:hlinkClick r:id="rId3"/>
              </a:rPr>
              <a:t>http://e-irg.eu/bylaws</a:t>
            </a:r>
            <a:endParaRPr lang="en-GB" sz="2800" dirty="0"/>
          </a:p>
        </p:txBody>
      </p:sp>
      <p:pic>
        <p:nvPicPr>
          <p:cNvPr id="9" name="Inhaltsplatzhalter 8">
            <a:extLst>
              <a:ext uri="{FF2B5EF4-FFF2-40B4-BE49-F238E27FC236}">
                <a16:creationId xmlns:a16="http://schemas.microsoft.com/office/drawing/2014/main" id="{BCD13C93-87F2-5283-D8F5-09FF8D7781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389790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A0601-030F-5805-604F-DC0F7B2199AF}"/>
              </a:ext>
            </a:extLst>
          </p:cNvPr>
          <p:cNvSpPr>
            <a:spLocks noGrp="1"/>
          </p:cNvSpPr>
          <p:nvPr>
            <p:ph type="title"/>
          </p:nvPr>
        </p:nvSpPr>
        <p:spPr/>
        <p:txBody>
          <a:bodyPr/>
          <a:lstStyle/>
          <a:p>
            <a:r>
              <a:rPr lang="en-US" dirty="0"/>
              <a:t>e-IRG White Paper 2022 </a:t>
            </a:r>
            <a:br>
              <a:rPr lang="en-US" dirty="0"/>
            </a:br>
            <a:r>
              <a:rPr lang="en-US" sz="2800" dirty="0"/>
              <a:t>Questions brief analysis (4)</a:t>
            </a:r>
            <a:endParaRPr lang="el-GR" sz="2800" dirty="0"/>
          </a:p>
        </p:txBody>
      </p:sp>
      <p:sp>
        <p:nvSpPr>
          <p:cNvPr id="3" name="Content Placeholder 2">
            <a:extLst>
              <a:ext uri="{FF2B5EF4-FFF2-40B4-BE49-F238E27FC236}">
                <a16:creationId xmlns:a16="http://schemas.microsoft.com/office/drawing/2014/main" id="{413442C0-8FA5-D04E-2245-EE5099F27263}"/>
              </a:ext>
            </a:extLst>
          </p:cNvPr>
          <p:cNvSpPr>
            <a:spLocks noGrp="1"/>
          </p:cNvSpPr>
          <p:nvPr>
            <p:ph idx="1"/>
          </p:nvPr>
        </p:nvSpPr>
        <p:spPr>
          <a:xfrm>
            <a:off x="1108820" y="1775455"/>
            <a:ext cx="10515600" cy="4351338"/>
          </a:xfrm>
        </p:spPr>
        <p:txBody>
          <a:bodyPr>
            <a:normAutofit/>
          </a:bodyPr>
          <a:lstStyle/>
          <a:p>
            <a:pPr marL="0" indent="0">
              <a:buNone/>
            </a:pPr>
            <a:r>
              <a:rPr lang="en-US" b="1" dirty="0"/>
              <a:t>5. Other points :</a:t>
            </a:r>
            <a:r>
              <a:rPr lang="en-US" dirty="0"/>
              <a:t> </a:t>
            </a:r>
          </a:p>
          <a:p>
            <a:pPr marL="738188" lvl="1" indent="-514350">
              <a:buFont typeface="+mj-lt"/>
              <a:buAutoNum type="alphaLcParenR"/>
            </a:pPr>
            <a:r>
              <a:rPr lang="en-US" dirty="0"/>
              <a:t>Main </a:t>
            </a:r>
            <a:r>
              <a:rPr lang="en-US" dirty="0">
                <a:solidFill>
                  <a:schemeClr val="accent2">
                    <a:lumMod val="75000"/>
                  </a:schemeClr>
                </a:solidFill>
              </a:rPr>
              <a:t>barriers/obstacles </a:t>
            </a:r>
            <a:r>
              <a:rPr lang="en-US" dirty="0"/>
              <a:t>for cross-e-Infra activities?</a:t>
            </a:r>
          </a:p>
          <a:p>
            <a:pPr marL="1001713" lvl="2" indent="-514350">
              <a:buFont typeface="+mj-lt"/>
              <a:buAutoNum type="romanLcPeriod"/>
            </a:pPr>
            <a:r>
              <a:rPr lang="en-US" dirty="0"/>
              <a:t>Different legal and funding environments, dependencies on projects </a:t>
            </a:r>
          </a:p>
          <a:p>
            <a:pPr marL="1001713" lvl="2" indent="-514350">
              <a:buFont typeface="+mj-lt"/>
              <a:buAutoNum type="romanLcPeriod"/>
            </a:pPr>
            <a:r>
              <a:rPr lang="en-US" dirty="0"/>
              <a:t>Administrative barriers rooted in the funding of resources that govern their usage</a:t>
            </a:r>
          </a:p>
          <a:p>
            <a:pPr marL="1001713" lvl="2" indent="-514350">
              <a:buFont typeface="+mj-lt"/>
              <a:buAutoNum type="romanLcPeriod"/>
            </a:pPr>
            <a:r>
              <a:rPr lang="en-US" dirty="0"/>
              <a:t>Fragmented environment (many e-</a:t>
            </a:r>
            <a:r>
              <a:rPr lang="en-US" dirty="0" err="1"/>
              <a:t>Infras</a:t>
            </a:r>
            <a:r>
              <a:rPr lang="en-US" dirty="0"/>
              <a:t>/services), different types of actors (from network, to hard core computing, to scholarly communication), different priorities/policies </a:t>
            </a:r>
          </a:p>
          <a:p>
            <a:pPr marL="1001713" lvl="2" indent="-514350">
              <a:buFont typeface="+mj-lt"/>
              <a:buAutoNum type="romanLcPeriod"/>
            </a:pPr>
            <a:r>
              <a:rPr lang="en-US" dirty="0"/>
              <a:t>Different or lack of common/coordinated business models</a:t>
            </a:r>
          </a:p>
          <a:p>
            <a:pPr marL="738188" lvl="1" indent="-514350">
              <a:buFont typeface="+mj-lt"/>
              <a:buAutoNum type="alphaLcParenR"/>
            </a:pPr>
            <a:r>
              <a:rPr lang="en-US" dirty="0">
                <a:solidFill>
                  <a:schemeClr val="accent2">
                    <a:lumMod val="75000"/>
                  </a:schemeClr>
                </a:solidFill>
              </a:rPr>
              <a:t>Other?</a:t>
            </a:r>
            <a:r>
              <a:rPr lang="en-US" dirty="0"/>
              <a:t> </a:t>
            </a:r>
          </a:p>
          <a:p>
            <a:pPr marL="1001713" lvl="2" indent="-514350">
              <a:buFont typeface="+mj-lt"/>
              <a:buAutoNum type="romanLcPeriod"/>
            </a:pPr>
            <a:r>
              <a:rPr lang="en-US" dirty="0"/>
              <a:t>Common challenge for all e-Infrastructures: Talent shortage, keeping high-talented personnel (lower salaries compared to industry)</a:t>
            </a:r>
          </a:p>
          <a:p>
            <a:pPr marL="1001713" lvl="2" indent="-514350">
              <a:buFont typeface="+mj-lt"/>
              <a:buAutoNum type="romanLcPeriod"/>
            </a:pPr>
            <a:r>
              <a:rPr lang="en-US" dirty="0"/>
              <a:t>Ease of use / user-friendly services</a:t>
            </a:r>
          </a:p>
          <a:p>
            <a:pPr marL="1001713" lvl="2" indent="-514350">
              <a:buFont typeface="+mj-lt"/>
              <a:buAutoNum type="romanLcPeriod"/>
            </a:pPr>
            <a:endParaRPr lang="en-US" dirty="0"/>
          </a:p>
          <a:p>
            <a:pPr marL="944563" lvl="2" indent="-457200">
              <a:buAutoNum type="romanLcPeriod"/>
            </a:pPr>
            <a:endParaRPr lang="en-US" dirty="0"/>
          </a:p>
        </p:txBody>
      </p:sp>
      <p:sp>
        <p:nvSpPr>
          <p:cNvPr id="4" name="Date Placeholder 3">
            <a:extLst>
              <a:ext uri="{FF2B5EF4-FFF2-40B4-BE49-F238E27FC236}">
                <a16:creationId xmlns:a16="http://schemas.microsoft.com/office/drawing/2014/main" id="{BD5C2FA2-6785-2ABD-16CD-B12F91B0646C}"/>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94D0F462-D889-1C3F-F344-D02122B51C5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FDB8504-2FC8-C3D7-07E0-5A1E631AFA5C}"/>
              </a:ext>
            </a:extLst>
          </p:cNvPr>
          <p:cNvSpPr>
            <a:spLocks noGrp="1"/>
          </p:cNvSpPr>
          <p:nvPr>
            <p:ph type="sldNum" sz="quarter" idx="12"/>
          </p:nvPr>
        </p:nvSpPr>
        <p:spPr/>
        <p:txBody>
          <a:bodyPr/>
          <a:lstStyle/>
          <a:p>
            <a:fld id="{5464CA40-17AE-4372-A66E-34287E08B01D}" type="slidenum">
              <a:rPr lang="de-DE" smtClean="0"/>
              <a:pPr/>
              <a:t>30</a:t>
            </a:fld>
            <a:endParaRPr lang="de-DE" dirty="0"/>
          </a:p>
        </p:txBody>
      </p:sp>
      <p:pic>
        <p:nvPicPr>
          <p:cNvPr id="7" name="Inhaltsplatzhalter 8">
            <a:extLst>
              <a:ext uri="{FF2B5EF4-FFF2-40B4-BE49-F238E27FC236}">
                <a16:creationId xmlns:a16="http://schemas.microsoft.com/office/drawing/2014/main" id="{085EB458-C8F1-1772-9419-CCA808366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1846828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55551-6827-6077-77BC-33CB1976801B}"/>
              </a:ext>
            </a:extLst>
          </p:cNvPr>
          <p:cNvSpPr>
            <a:spLocks noGrp="1"/>
          </p:cNvSpPr>
          <p:nvPr>
            <p:ph type="title"/>
          </p:nvPr>
        </p:nvSpPr>
        <p:spPr/>
        <p:txBody>
          <a:bodyPr/>
          <a:lstStyle/>
          <a:p>
            <a:r>
              <a:rPr lang="en-US" dirty="0"/>
              <a:t>e-IRG White Paper 2022</a:t>
            </a:r>
            <a:br>
              <a:rPr lang="en-US" dirty="0"/>
            </a:br>
            <a:r>
              <a:rPr lang="en-US" sz="2800" dirty="0"/>
              <a:t>Coordination at EU level</a:t>
            </a:r>
            <a:endParaRPr lang="el-GR" sz="2800" dirty="0"/>
          </a:p>
        </p:txBody>
      </p:sp>
      <p:sp>
        <p:nvSpPr>
          <p:cNvPr id="3" name="Content Placeholder 2">
            <a:extLst>
              <a:ext uri="{FF2B5EF4-FFF2-40B4-BE49-F238E27FC236}">
                <a16:creationId xmlns:a16="http://schemas.microsoft.com/office/drawing/2014/main" id="{AFDFA4DF-8A19-6F55-6973-A443C6117DBD}"/>
              </a:ext>
            </a:extLst>
          </p:cNvPr>
          <p:cNvSpPr>
            <a:spLocks noGrp="1"/>
          </p:cNvSpPr>
          <p:nvPr>
            <p:ph idx="1"/>
          </p:nvPr>
        </p:nvSpPr>
        <p:spPr>
          <a:xfrm>
            <a:off x="1159391" y="1753846"/>
            <a:ext cx="10515600" cy="4351338"/>
          </a:xfrm>
        </p:spPr>
        <p:txBody>
          <a:bodyPr>
            <a:normAutofit fontScale="92500" lnSpcReduction="20000"/>
          </a:bodyPr>
          <a:lstStyle/>
          <a:p>
            <a:pPr marL="0" indent="0">
              <a:buNone/>
            </a:pPr>
            <a:r>
              <a:rPr lang="en-US" sz="3000" b="1" dirty="0"/>
              <a:t>Next steps:</a:t>
            </a:r>
          </a:p>
          <a:p>
            <a:r>
              <a:rPr lang="en-US" dirty="0"/>
              <a:t>Feedback today (from panel and via </a:t>
            </a:r>
            <a:r>
              <a:rPr lang="en-US" dirty="0" err="1"/>
              <a:t>Whova</a:t>
            </a:r>
            <a:r>
              <a:rPr lang="en-US" dirty="0"/>
              <a:t> questions)</a:t>
            </a:r>
          </a:p>
          <a:p>
            <a:r>
              <a:rPr lang="en-US" dirty="0"/>
              <a:t>Proper </a:t>
            </a:r>
            <a:r>
              <a:rPr lang="en-US" dirty="0">
                <a:solidFill>
                  <a:srgbClr val="C00000"/>
                </a:solidFill>
              </a:rPr>
              <a:t>analysis </a:t>
            </a:r>
            <a:r>
              <a:rPr lang="en-US" dirty="0"/>
              <a:t>of questionnaire answers </a:t>
            </a:r>
          </a:p>
          <a:p>
            <a:r>
              <a:rPr lang="en-US" dirty="0"/>
              <a:t>Discussion at </a:t>
            </a:r>
            <a:r>
              <a:rPr lang="en-US" dirty="0">
                <a:solidFill>
                  <a:srgbClr val="C00000"/>
                </a:solidFill>
              </a:rPr>
              <a:t>70</a:t>
            </a:r>
            <a:r>
              <a:rPr lang="en-US" baseline="30000" dirty="0">
                <a:solidFill>
                  <a:srgbClr val="C00000"/>
                </a:solidFill>
              </a:rPr>
              <a:t>th</a:t>
            </a:r>
            <a:r>
              <a:rPr lang="en-US" dirty="0">
                <a:solidFill>
                  <a:srgbClr val="C00000"/>
                </a:solidFill>
              </a:rPr>
              <a:t> e-IRG meeting</a:t>
            </a:r>
            <a:r>
              <a:rPr lang="en-US" dirty="0"/>
              <a:t> (tomorrow!)</a:t>
            </a:r>
          </a:p>
          <a:p>
            <a:r>
              <a:rPr lang="en-US" dirty="0"/>
              <a:t>Analysis to be presented at </a:t>
            </a:r>
            <a:r>
              <a:rPr lang="en-US" dirty="0">
                <a:solidFill>
                  <a:srgbClr val="C00000"/>
                </a:solidFill>
              </a:rPr>
              <a:t>e-IRG White Paper 2022 </a:t>
            </a:r>
            <a:r>
              <a:rPr lang="en-US" dirty="0"/>
              <a:t>by Dec’2022</a:t>
            </a:r>
          </a:p>
          <a:p>
            <a:pPr lvl="1"/>
            <a:r>
              <a:rPr lang="en-US" dirty="0"/>
              <a:t>It will be prepared by e-IRG and include some recommendations</a:t>
            </a:r>
          </a:p>
          <a:p>
            <a:pPr lvl="1"/>
            <a:r>
              <a:rPr lang="en-US" dirty="0"/>
              <a:t>Contributions from e-Infrastructures to be included as annexes</a:t>
            </a:r>
          </a:p>
          <a:p>
            <a:pPr lvl="2"/>
            <a:r>
              <a:rPr lang="en-US" dirty="0"/>
              <a:t>To be discussed with e-Infrastructures (e.g. either include their answers (if agreed) and/or provide a summary position statement for the e-IRG White Paper)</a:t>
            </a:r>
          </a:p>
          <a:p>
            <a:r>
              <a:rPr lang="en-US" dirty="0">
                <a:solidFill>
                  <a:srgbClr val="C00000"/>
                </a:solidFill>
              </a:rPr>
              <a:t>Next e-IRG Workshop</a:t>
            </a:r>
            <a:r>
              <a:rPr lang="en-US" dirty="0"/>
              <a:t> here in Prague: 12-13 December 2022 (Hotel Vienna House Diplomat) </a:t>
            </a:r>
          </a:p>
          <a:p>
            <a:pPr lvl="1"/>
            <a:r>
              <a:rPr lang="en-US" dirty="0"/>
              <a:t>One session on coordination and the White Paper </a:t>
            </a:r>
            <a:r>
              <a:rPr lang="en-US" dirty="0" err="1"/>
              <a:t>finalisation</a:t>
            </a:r>
            <a:endParaRPr lang="el-GR" dirty="0"/>
          </a:p>
        </p:txBody>
      </p:sp>
      <p:sp>
        <p:nvSpPr>
          <p:cNvPr id="4" name="Date Placeholder 3">
            <a:extLst>
              <a:ext uri="{FF2B5EF4-FFF2-40B4-BE49-F238E27FC236}">
                <a16:creationId xmlns:a16="http://schemas.microsoft.com/office/drawing/2014/main" id="{DFD2B92F-973F-678D-1AD8-002B4381B7BD}"/>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7F567DE1-F215-5B66-47AD-7AAD59855DA1}"/>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01F278E5-4787-2107-6196-C19B208F1BF3}"/>
              </a:ext>
            </a:extLst>
          </p:cNvPr>
          <p:cNvSpPr>
            <a:spLocks noGrp="1"/>
          </p:cNvSpPr>
          <p:nvPr>
            <p:ph type="sldNum" sz="quarter" idx="12"/>
          </p:nvPr>
        </p:nvSpPr>
        <p:spPr/>
        <p:txBody>
          <a:bodyPr/>
          <a:lstStyle/>
          <a:p>
            <a:fld id="{5464CA40-17AE-4372-A66E-34287E08B01D}" type="slidenum">
              <a:rPr lang="de-DE" smtClean="0"/>
              <a:pPr/>
              <a:t>31</a:t>
            </a:fld>
            <a:endParaRPr lang="de-DE" dirty="0"/>
          </a:p>
        </p:txBody>
      </p:sp>
      <p:pic>
        <p:nvPicPr>
          <p:cNvPr id="7" name="Inhaltsplatzhalter 8">
            <a:extLst>
              <a:ext uri="{FF2B5EF4-FFF2-40B4-BE49-F238E27FC236}">
                <a16:creationId xmlns:a16="http://schemas.microsoft.com/office/drawing/2014/main" id="{0B84B4BE-9E7F-E00F-38D2-D6341FEC99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2163553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81CD9-974B-44F2-F6A5-BA9F3CA30FEE}"/>
              </a:ext>
            </a:extLst>
          </p:cNvPr>
          <p:cNvSpPr>
            <a:spLocks noGrp="1"/>
          </p:cNvSpPr>
          <p:nvPr>
            <p:ph type="title"/>
          </p:nvPr>
        </p:nvSpPr>
        <p:spPr/>
        <p:txBody>
          <a:bodyPr/>
          <a:lstStyle/>
          <a:p>
            <a:r>
              <a:rPr lang="en-US" dirty="0"/>
              <a:t>1</a:t>
            </a:r>
            <a:r>
              <a:rPr lang="en-US" baseline="30000" dirty="0"/>
              <a:t>st</a:t>
            </a:r>
            <a:r>
              <a:rPr lang="en-US" dirty="0"/>
              <a:t> ESFRI Stakeholder Forum last week</a:t>
            </a:r>
            <a:endParaRPr lang="el-GR" dirty="0"/>
          </a:p>
        </p:txBody>
      </p:sp>
      <p:pic>
        <p:nvPicPr>
          <p:cNvPr id="8" name="Content Placeholder 7">
            <a:extLst>
              <a:ext uri="{FF2B5EF4-FFF2-40B4-BE49-F238E27FC236}">
                <a16:creationId xmlns:a16="http://schemas.microsoft.com/office/drawing/2014/main" id="{0888ED3A-DF12-2829-8AD9-B88E66C93B56}"/>
              </a:ext>
            </a:extLst>
          </p:cNvPr>
          <p:cNvPicPr>
            <a:picLocks noGrp="1" noChangeAspect="1"/>
          </p:cNvPicPr>
          <p:nvPr>
            <p:ph idx="1"/>
          </p:nvPr>
        </p:nvPicPr>
        <p:blipFill>
          <a:blip r:embed="rId2"/>
          <a:stretch>
            <a:fillRect/>
          </a:stretch>
        </p:blipFill>
        <p:spPr>
          <a:xfrm>
            <a:off x="6825844" y="1830540"/>
            <a:ext cx="5188044" cy="3892529"/>
          </a:xfrm>
        </p:spPr>
      </p:pic>
      <p:sp>
        <p:nvSpPr>
          <p:cNvPr id="4" name="Date Placeholder 3">
            <a:extLst>
              <a:ext uri="{FF2B5EF4-FFF2-40B4-BE49-F238E27FC236}">
                <a16:creationId xmlns:a16="http://schemas.microsoft.com/office/drawing/2014/main" id="{61B17BEA-D75E-F3F8-82E2-07AE956F8657}"/>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7530D905-A3E5-3130-ADB9-2EDD31343D53}"/>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644EB8B1-8074-5529-425D-6F6F1A940F25}"/>
              </a:ext>
            </a:extLst>
          </p:cNvPr>
          <p:cNvSpPr>
            <a:spLocks noGrp="1"/>
          </p:cNvSpPr>
          <p:nvPr>
            <p:ph type="sldNum" sz="quarter" idx="12"/>
          </p:nvPr>
        </p:nvSpPr>
        <p:spPr/>
        <p:txBody>
          <a:bodyPr/>
          <a:lstStyle/>
          <a:p>
            <a:fld id="{5464CA40-17AE-4372-A66E-34287E08B01D}" type="slidenum">
              <a:rPr lang="de-DE" smtClean="0"/>
              <a:pPr/>
              <a:t>32</a:t>
            </a:fld>
            <a:endParaRPr lang="de-DE" dirty="0"/>
          </a:p>
        </p:txBody>
      </p:sp>
      <p:pic>
        <p:nvPicPr>
          <p:cNvPr id="11" name="Inhaltsplatzhalter 8">
            <a:extLst>
              <a:ext uri="{FF2B5EF4-FFF2-40B4-BE49-F238E27FC236}">
                <a16:creationId xmlns:a16="http://schemas.microsoft.com/office/drawing/2014/main" id="{5F4BF434-7921-17C8-59BD-063396996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
        <p:nvSpPr>
          <p:cNvPr id="9" name="Content Placeholder 2">
            <a:extLst>
              <a:ext uri="{FF2B5EF4-FFF2-40B4-BE49-F238E27FC236}">
                <a16:creationId xmlns:a16="http://schemas.microsoft.com/office/drawing/2014/main" id="{EE6FBFB6-12FD-FF4F-A829-0AB02BB484A7}"/>
              </a:ext>
            </a:extLst>
          </p:cNvPr>
          <p:cNvSpPr txBox="1">
            <a:spLocks/>
          </p:cNvSpPr>
          <p:nvPr/>
        </p:nvSpPr>
        <p:spPr>
          <a:xfrm>
            <a:off x="1159391" y="1753846"/>
            <a:ext cx="538771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2">
                  <a:lumMod val="50000"/>
                </a:schemeClr>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452438" indent="-228600" algn="l" defTabSz="914400" rtl="0" eaLnBrk="1" latinLnBrk="0" hangingPunct="1">
              <a:lnSpc>
                <a:spcPct val="90000"/>
              </a:lnSpc>
              <a:spcBef>
                <a:spcPts val="500"/>
              </a:spcBef>
              <a:buClr>
                <a:schemeClr val="bg2">
                  <a:lumMod val="50000"/>
                </a:schemeClr>
              </a:buClr>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715963" indent="-228600" algn="l" defTabSz="914400" rtl="0" eaLnBrk="1" latinLnBrk="0" hangingPunct="1">
              <a:lnSpc>
                <a:spcPct val="90000"/>
              </a:lnSpc>
              <a:spcBef>
                <a:spcPts val="500"/>
              </a:spcBef>
              <a:buClr>
                <a:schemeClr val="bg2">
                  <a:lumMod val="50000"/>
                </a:schemeClr>
              </a:buClr>
              <a:buSzPct val="94000"/>
              <a:buFont typeface="Wingdings" panose="05000000000000000000" pitchFamily="2" charset="2"/>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t>Main topic: Cooperation among ESFRI and its stakeholders</a:t>
            </a:r>
          </a:p>
          <a:p>
            <a:pPr marL="457200" indent="-457200"/>
            <a:r>
              <a:rPr lang="en-US" dirty="0"/>
              <a:t>ESFRI Chair: RIs should go beyond their </a:t>
            </a:r>
            <a:r>
              <a:rPr lang="en-US" dirty="0">
                <a:solidFill>
                  <a:srgbClr val="C00000"/>
                </a:solidFill>
              </a:rPr>
              <a:t>“comfort zones” </a:t>
            </a:r>
            <a:r>
              <a:rPr lang="en-US" dirty="0"/>
              <a:t>to cooperate with all stakeholders and perform cross-disciplinary research</a:t>
            </a:r>
          </a:p>
          <a:p>
            <a:pPr marL="457200" indent="-457200"/>
            <a:r>
              <a:rPr lang="en-US" dirty="0"/>
              <a:t>Similar approach from e-Infrastructures?</a:t>
            </a:r>
            <a:endParaRPr lang="el-GR" dirty="0"/>
          </a:p>
        </p:txBody>
      </p:sp>
    </p:spTree>
    <p:extLst>
      <p:ext uri="{BB962C8B-B14F-4D97-AF65-F5344CB8AC3E}">
        <p14:creationId xmlns:p14="http://schemas.microsoft.com/office/powerpoint/2010/main" val="328305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B6898-0BA5-47AD-A407-52E13D1B3BE9}"/>
              </a:ext>
            </a:extLst>
          </p:cNvPr>
          <p:cNvSpPr>
            <a:spLocks noGrp="1"/>
          </p:cNvSpPr>
          <p:nvPr>
            <p:ph type="title"/>
          </p:nvPr>
        </p:nvSpPr>
        <p:spPr/>
        <p:txBody>
          <a:bodyPr/>
          <a:lstStyle/>
          <a:p>
            <a:r>
              <a:rPr lang="en-US" dirty="0"/>
              <a:t>e-IRG White Paper 2022 </a:t>
            </a:r>
            <a:endParaRPr lang="el-GR" dirty="0"/>
          </a:p>
        </p:txBody>
      </p:sp>
      <p:sp>
        <p:nvSpPr>
          <p:cNvPr id="3" name="Content Placeholder 2">
            <a:extLst>
              <a:ext uri="{FF2B5EF4-FFF2-40B4-BE49-F238E27FC236}">
                <a16:creationId xmlns:a16="http://schemas.microsoft.com/office/drawing/2014/main" id="{8FFAFBEF-2DBC-44A8-9A9F-D55CB2EF1E84}"/>
              </a:ext>
            </a:extLst>
          </p:cNvPr>
          <p:cNvSpPr>
            <a:spLocks noGrp="1"/>
          </p:cNvSpPr>
          <p:nvPr>
            <p:ph idx="1"/>
          </p:nvPr>
        </p:nvSpPr>
        <p:spPr>
          <a:xfrm>
            <a:off x="1171443" y="1690690"/>
            <a:ext cx="10629696" cy="4508500"/>
          </a:xfrm>
        </p:spPr>
        <p:txBody>
          <a:bodyPr>
            <a:normAutofit fontScale="92500" lnSpcReduction="10000"/>
          </a:bodyPr>
          <a:lstStyle/>
          <a:p>
            <a:pPr marL="0" indent="0">
              <a:buNone/>
            </a:pPr>
            <a:r>
              <a:rPr lang="en-US" sz="3000" b="1" dirty="0"/>
              <a:t>Preliminary Conclusions:</a:t>
            </a:r>
          </a:p>
          <a:p>
            <a:r>
              <a:rPr lang="en-US" dirty="0"/>
              <a:t>Cooperation and coordination is required at/and across all levels:</a:t>
            </a:r>
          </a:p>
          <a:p>
            <a:pPr lvl="1"/>
            <a:r>
              <a:rPr lang="en-US" dirty="0"/>
              <a:t>Federation Chain: Institutional/National (/Regional)/EU</a:t>
            </a:r>
          </a:p>
          <a:p>
            <a:r>
              <a:rPr lang="en-US" dirty="0"/>
              <a:t>First answers to questions indicate that e-Infrastructures appear to be willing to discuss the idea of an </a:t>
            </a:r>
            <a:r>
              <a:rPr lang="en-US" dirty="0">
                <a:solidFill>
                  <a:srgbClr val="C00000"/>
                </a:solidFill>
              </a:rPr>
              <a:t>e-Infrastructure Umbrella Forum </a:t>
            </a:r>
            <a:r>
              <a:rPr lang="en-US" dirty="0"/>
              <a:t>for coordination and strategy setting</a:t>
            </a:r>
          </a:p>
          <a:p>
            <a:pPr lvl="1"/>
            <a:r>
              <a:rPr lang="en-US" dirty="0">
                <a:solidFill>
                  <a:srgbClr val="C00000"/>
                </a:solidFill>
              </a:rPr>
              <a:t>Ultimately, this will benefit the end users</a:t>
            </a:r>
          </a:p>
          <a:p>
            <a:r>
              <a:rPr lang="en-US" dirty="0"/>
              <a:t>e-Infrastructures may need to go </a:t>
            </a:r>
            <a:r>
              <a:rPr lang="en-US" dirty="0">
                <a:solidFill>
                  <a:srgbClr val="C00000"/>
                </a:solidFill>
              </a:rPr>
              <a:t>beyond the vested interests and comfort zones?</a:t>
            </a:r>
            <a:r>
              <a:rPr lang="en-US" dirty="0"/>
              <a:t> </a:t>
            </a:r>
          </a:p>
          <a:p>
            <a:r>
              <a:rPr lang="en-US" dirty="0"/>
              <a:t>Is federation enough, or start talking about some more integration by 2030?</a:t>
            </a:r>
          </a:p>
          <a:p>
            <a:r>
              <a:rPr lang="en-US" b="1" i="1" dirty="0"/>
              <a:t>White Paper 2022 planned to be concluded by the end of the year!</a:t>
            </a:r>
          </a:p>
          <a:p>
            <a:endParaRPr lang="el-GR" dirty="0"/>
          </a:p>
        </p:txBody>
      </p:sp>
      <p:sp>
        <p:nvSpPr>
          <p:cNvPr id="4" name="Date Placeholder 3">
            <a:extLst>
              <a:ext uri="{FF2B5EF4-FFF2-40B4-BE49-F238E27FC236}">
                <a16:creationId xmlns:a16="http://schemas.microsoft.com/office/drawing/2014/main" id="{A579EBE6-8CE5-4BCC-8CAA-96125E18B14D}"/>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CF7BF928-6325-42B0-BB0F-41D9F80DE118}"/>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5860A8CF-4675-4FA0-85CD-B7D68EB0C3E1}"/>
              </a:ext>
            </a:extLst>
          </p:cNvPr>
          <p:cNvSpPr>
            <a:spLocks noGrp="1"/>
          </p:cNvSpPr>
          <p:nvPr>
            <p:ph type="sldNum" sz="quarter" idx="12"/>
          </p:nvPr>
        </p:nvSpPr>
        <p:spPr/>
        <p:txBody>
          <a:bodyPr/>
          <a:lstStyle/>
          <a:p>
            <a:fld id="{5464CA40-17AE-4372-A66E-34287E08B01D}" type="slidenum">
              <a:rPr lang="de-DE" smtClean="0"/>
              <a:pPr/>
              <a:t>33</a:t>
            </a:fld>
            <a:endParaRPr lang="de-DE" dirty="0"/>
          </a:p>
        </p:txBody>
      </p:sp>
      <p:pic>
        <p:nvPicPr>
          <p:cNvPr id="7" name="Inhaltsplatzhalter 8">
            <a:extLst>
              <a:ext uri="{FF2B5EF4-FFF2-40B4-BE49-F238E27FC236}">
                <a16:creationId xmlns:a16="http://schemas.microsoft.com/office/drawing/2014/main" id="{3068922A-C664-AD56-4CF2-A73013CAF9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290059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6712-A379-4A99-AEC9-1BA2FFF2805F}"/>
              </a:ext>
            </a:extLst>
          </p:cNvPr>
          <p:cNvSpPr>
            <a:spLocks noGrp="1"/>
          </p:cNvSpPr>
          <p:nvPr>
            <p:ph type="title"/>
          </p:nvPr>
        </p:nvSpPr>
        <p:spPr/>
        <p:txBody>
          <a:bodyPr/>
          <a:lstStyle/>
          <a:p>
            <a:r>
              <a:rPr lang="en-US" dirty="0"/>
              <a:t>Thank you!</a:t>
            </a:r>
            <a:endParaRPr lang="el-GR" dirty="0"/>
          </a:p>
        </p:txBody>
      </p:sp>
      <p:sp>
        <p:nvSpPr>
          <p:cNvPr id="3" name="Content Placeholder 2">
            <a:extLst>
              <a:ext uri="{FF2B5EF4-FFF2-40B4-BE49-F238E27FC236}">
                <a16:creationId xmlns:a16="http://schemas.microsoft.com/office/drawing/2014/main" id="{D2514A56-D22E-4777-AFD9-D8791F668DC4}"/>
              </a:ext>
            </a:extLst>
          </p:cNvPr>
          <p:cNvSpPr>
            <a:spLocks noGrp="1"/>
          </p:cNvSpPr>
          <p:nvPr>
            <p:ph idx="1"/>
          </p:nvPr>
        </p:nvSpPr>
        <p:spPr>
          <a:xfrm>
            <a:off x="1091728" y="1843823"/>
            <a:ext cx="10515600" cy="4351338"/>
          </a:xfrm>
        </p:spPr>
        <p:txBody>
          <a:bodyPr/>
          <a:lstStyle/>
          <a:p>
            <a:r>
              <a:rPr lang="en-US" sz="3600" dirty="0"/>
              <a:t>Questions?</a:t>
            </a:r>
          </a:p>
          <a:p>
            <a:pPr marL="0" indent="0">
              <a:buNone/>
            </a:pPr>
            <a:endParaRPr lang="en-US" dirty="0"/>
          </a:p>
          <a:p>
            <a:pPr marL="0" indent="0">
              <a:buNone/>
            </a:pPr>
            <a:r>
              <a:rPr lang="en-US" dirty="0"/>
              <a:t>	  </a:t>
            </a:r>
            <a:r>
              <a:rPr lang="en-US" dirty="0">
                <a:hlinkClick r:id="rId2"/>
              </a:rPr>
              <a:t>@eirgeu</a:t>
            </a:r>
            <a:r>
              <a:rPr lang="en-US" dirty="0"/>
              <a:t>, </a:t>
            </a:r>
            <a:r>
              <a:rPr lang="en-US" dirty="0">
                <a:hlinkClick r:id="rId3"/>
              </a:rPr>
              <a:t>#eIRG</a:t>
            </a:r>
            <a:br>
              <a:rPr lang="en-US" dirty="0"/>
            </a:br>
            <a:r>
              <a:rPr lang="en-US" dirty="0"/>
              <a:t>	   </a:t>
            </a:r>
            <a:r>
              <a:rPr lang="en-US" dirty="0">
                <a:hlinkClick r:id="rId4"/>
              </a:rPr>
              <a:t>e-IRG </a:t>
            </a:r>
            <a:r>
              <a:rPr lang="en-US" dirty="0"/>
              <a:t>community</a:t>
            </a:r>
          </a:p>
          <a:p>
            <a:endParaRPr lang="en-US" dirty="0"/>
          </a:p>
          <a:p>
            <a:endParaRPr lang="en-US" dirty="0"/>
          </a:p>
          <a:p>
            <a:endParaRPr lang="en-US" dirty="0"/>
          </a:p>
          <a:p>
            <a:endParaRPr lang="en-US" dirty="0"/>
          </a:p>
          <a:p>
            <a:endParaRPr lang="el-GR" dirty="0"/>
          </a:p>
        </p:txBody>
      </p:sp>
      <p:sp>
        <p:nvSpPr>
          <p:cNvPr id="4" name="Date Placeholder 3">
            <a:extLst>
              <a:ext uri="{FF2B5EF4-FFF2-40B4-BE49-F238E27FC236}">
                <a16:creationId xmlns:a16="http://schemas.microsoft.com/office/drawing/2014/main" id="{17207440-4B3C-4C75-A381-C20F41B232FD}"/>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E49A9184-5852-4002-96C0-0F0FA69E420C}"/>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0BF19064-A780-461F-9877-A47299BAB2C3}"/>
              </a:ext>
            </a:extLst>
          </p:cNvPr>
          <p:cNvSpPr>
            <a:spLocks noGrp="1"/>
          </p:cNvSpPr>
          <p:nvPr>
            <p:ph type="sldNum" sz="quarter" idx="12"/>
          </p:nvPr>
        </p:nvSpPr>
        <p:spPr/>
        <p:txBody>
          <a:bodyPr/>
          <a:lstStyle/>
          <a:p>
            <a:fld id="{5464CA40-17AE-4372-A66E-34287E08B01D}" type="slidenum">
              <a:rPr lang="de-DE" smtClean="0"/>
              <a:pPr/>
              <a:t>34</a:t>
            </a:fld>
            <a:endParaRPr lang="de-DE" dirty="0"/>
          </a:p>
        </p:txBody>
      </p:sp>
      <p:pic>
        <p:nvPicPr>
          <p:cNvPr id="10" name="Picture 2" descr="A blue and white flag&#10;&#10;Description automatically generated with medium confidence">
            <a:extLst>
              <a:ext uri="{FF2B5EF4-FFF2-40B4-BE49-F238E27FC236}">
                <a16:creationId xmlns:a16="http://schemas.microsoft.com/office/drawing/2014/main" id="{48641DB1-2718-4037-9B88-1D3C9BF7114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630" r="22975"/>
          <a:stretch/>
        </p:blipFill>
        <p:spPr bwMode="auto">
          <a:xfrm>
            <a:off x="7764471" y="5172218"/>
            <a:ext cx="963594" cy="652987"/>
          </a:xfrm>
          <a:prstGeom prst="rect">
            <a:avLst/>
          </a:prstGeom>
          <a:noFill/>
        </p:spPr>
      </p:pic>
      <p:pic>
        <p:nvPicPr>
          <p:cNvPr id="12" name="Picture 11">
            <a:extLst>
              <a:ext uri="{FF2B5EF4-FFF2-40B4-BE49-F238E27FC236}">
                <a16:creationId xmlns:a16="http://schemas.microsoft.com/office/drawing/2014/main" id="{213EF447-183A-4306-9242-223CCB5C5299}"/>
              </a:ext>
            </a:extLst>
          </p:cNvPr>
          <p:cNvPicPr>
            <a:picLocks noChangeAspect="1"/>
          </p:cNvPicPr>
          <p:nvPr/>
        </p:nvPicPr>
        <p:blipFill>
          <a:blip r:embed="rId6"/>
          <a:stretch>
            <a:fillRect/>
          </a:stretch>
        </p:blipFill>
        <p:spPr>
          <a:xfrm>
            <a:off x="1324049" y="2956890"/>
            <a:ext cx="704850" cy="561975"/>
          </a:xfrm>
          <a:prstGeom prst="rect">
            <a:avLst/>
          </a:prstGeom>
        </p:spPr>
      </p:pic>
      <p:pic>
        <p:nvPicPr>
          <p:cNvPr id="14" name="Picture 13">
            <a:extLst>
              <a:ext uri="{FF2B5EF4-FFF2-40B4-BE49-F238E27FC236}">
                <a16:creationId xmlns:a16="http://schemas.microsoft.com/office/drawing/2014/main" id="{813058B9-854D-4E55-869A-B241CE376E72}"/>
              </a:ext>
            </a:extLst>
          </p:cNvPr>
          <p:cNvPicPr>
            <a:picLocks noChangeAspect="1"/>
          </p:cNvPicPr>
          <p:nvPr/>
        </p:nvPicPr>
        <p:blipFill>
          <a:blip r:embed="rId7"/>
          <a:stretch>
            <a:fillRect/>
          </a:stretch>
        </p:blipFill>
        <p:spPr>
          <a:xfrm>
            <a:off x="1324048" y="3466571"/>
            <a:ext cx="702220" cy="258417"/>
          </a:xfrm>
          <a:prstGeom prst="rect">
            <a:avLst/>
          </a:prstGeom>
        </p:spPr>
      </p:pic>
      <p:sp>
        <p:nvSpPr>
          <p:cNvPr id="17" name="TextBox 16">
            <a:extLst>
              <a:ext uri="{FF2B5EF4-FFF2-40B4-BE49-F238E27FC236}">
                <a16:creationId xmlns:a16="http://schemas.microsoft.com/office/drawing/2014/main" id="{21F8815D-9B1B-4AA6-B671-9AFC66362A7C}"/>
              </a:ext>
            </a:extLst>
          </p:cNvPr>
          <p:cNvSpPr txBox="1"/>
          <p:nvPr/>
        </p:nvSpPr>
        <p:spPr>
          <a:xfrm>
            <a:off x="11579087" y="2822713"/>
            <a:ext cx="45719" cy="45719"/>
          </a:xfrm>
          <a:prstGeom prst="rect">
            <a:avLst/>
          </a:prstGeom>
          <a:noFill/>
        </p:spPr>
        <p:txBody>
          <a:bodyPr wrap="square" rtlCol="0">
            <a:spAutoFit/>
          </a:bodyPr>
          <a:lstStyle/>
          <a:p>
            <a:endParaRPr lang="el-GR" dirty="0"/>
          </a:p>
        </p:txBody>
      </p:sp>
      <p:sp>
        <p:nvSpPr>
          <p:cNvPr id="19" name="TextBox 18">
            <a:extLst>
              <a:ext uri="{FF2B5EF4-FFF2-40B4-BE49-F238E27FC236}">
                <a16:creationId xmlns:a16="http://schemas.microsoft.com/office/drawing/2014/main" id="{5326E1AE-31DD-4AAA-AB45-37D451907AD8}"/>
              </a:ext>
            </a:extLst>
          </p:cNvPr>
          <p:cNvSpPr txBox="1"/>
          <p:nvPr/>
        </p:nvSpPr>
        <p:spPr>
          <a:xfrm>
            <a:off x="5058234" y="5267878"/>
            <a:ext cx="1884783" cy="461665"/>
          </a:xfrm>
          <a:prstGeom prst="rect">
            <a:avLst/>
          </a:prstGeom>
          <a:noFill/>
        </p:spPr>
        <p:txBody>
          <a:bodyPr wrap="square">
            <a:spAutoFit/>
          </a:bodyPr>
          <a:lstStyle/>
          <a:p>
            <a:r>
              <a:rPr lang="en-US" sz="2400" dirty="0">
                <a:hlinkClick r:id="rId8"/>
              </a:rPr>
              <a:t>www.e-irg.eu</a:t>
            </a:r>
            <a:r>
              <a:rPr lang="en-US" dirty="0"/>
              <a:t> </a:t>
            </a:r>
            <a:endParaRPr lang="el-GR" dirty="0"/>
          </a:p>
        </p:txBody>
      </p:sp>
      <p:pic>
        <p:nvPicPr>
          <p:cNvPr id="7" name="Picture 6" descr="Logo&#10;&#10;Description automatically generated">
            <a:extLst>
              <a:ext uri="{FF2B5EF4-FFF2-40B4-BE49-F238E27FC236}">
                <a16:creationId xmlns:a16="http://schemas.microsoft.com/office/drawing/2014/main" id="{A8EC338B-8746-02A7-E14C-D425C032A3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8128" y="5098827"/>
            <a:ext cx="1078652" cy="799770"/>
          </a:xfrm>
          <a:prstGeom prst="rect">
            <a:avLst/>
          </a:prstGeom>
        </p:spPr>
      </p:pic>
      <p:pic>
        <p:nvPicPr>
          <p:cNvPr id="8" name="Picture 2" descr="Uživatel Cellosaurus na Twitteru: „We changed the licence of the  Cellosaurus from the Creative Commons Attribution-NoDerivatives 4.0  International licence to the Attribution 4.0 International (CC BY 4.0)  licence which is conformant with">
            <a:extLst>
              <a:ext uri="{FF2B5EF4-FFF2-40B4-BE49-F238E27FC236}">
                <a16:creationId xmlns:a16="http://schemas.microsoft.com/office/drawing/2014/main" id="{DB2BED02-068F-EF35-E83C-951013A582B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162" t="52261" r="26321" b="10304"/>
          <a:stretch/>
        </p:blipFill>
        <p:spPr bwMode="auto">
          <a:xfrm>
            <a:off x="10921525" y="5610131"/>
            <a:ext cx="1157686" cy="430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441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BD7BB-C95B-5F40-9BEA-B213AD7662C8}"/>
              </a:ext>
            </a:extLst>
          </p:cNvPr>
          <p:cNvSpPr>
            <a:spLocks noGrp="1"/>
          </p:cNvSpPr>
          <p:nvPr>
            <p:ph type="title"/>
          </p:nvPr>
        </p:nvSpPr>
        <p:spPr/>
        <p:txBody>
          <a:bodyPr/>
          <a:lstStyle/>
          <a:p>
            <a:r>
              <a:rPr lang="de-DE" dirty="0" err="1"/>
              <a:t>e</a:t>
            </a:r>
            <a:r>
              <a:rPr lang="de-DE" dirty="0"/>
              <a:t>-IRG Mission </a:t>
            </a:r>
            <a:r>
              <a:rPr lang="de-DE" dirty="0" err="1"/>
              <a:t>and</a:t>
            </a:r>
            <a:r>
              <a:rPr lang="de-DE" dirty="0"/>
              <a:t> Vision</a:t>
            </a:r>
          </a:p>
        </p:txBody>
      </p:sp>
      <p:sp>
        <p:nvSpPr>
          <p:cNvPr id="3" name="Inhaltsplatzhalter 2">
            <a:extLst>
              <a:ext uri="{FF2B5EF4-FFF2-40B4-BE49-F238E27FC236}">
                <a16:creationId xmlns:a16="http://schemas.microsoft.com/office/drawing/2014/main" id="{782F7563-32D0-D740-9905-0FF76E7A26D8}"/>
              </a:ext>
            </a:extLst>
          </p:cNvPr>
          <p:cNvSpPr>
            <a:spLocks noGrp="1"/>
          </p:cNvSpPr>
          <p:nvPr>
            <p:ph idx="1"/>
          </p:nvPr>
        </p:nvSpPr>
        <p:spPr>
          <a:xfrm>
            <a:off x="1142780" y="1727335"/>
            <a:ext cx="10515600" cy="4351338"/>
          </a:xfrm>
        </p:spPr>
        <p:txBody>
          <a:bodyPr/>
          <a:lstStyle/>
          <a:p>
            <a:pPr marL="0" indent="0">
              <a:buNone/>
            </a:pPr>
            <a:r>
              <a:rPr lang="de-DE" dirty="0"/>
              <a:t>Vision:</a:t>
            </a:r>
          </a:p>
          <a:p>
            <a:r>
              <a:rPr lang="en-US" b="1" i="1" dirty="0"/>
              <a:t>To facilitate integration </a:t>
            </a:r>
            <a:r>
              <a:rPr lang="en-US" i="1" dirty="0"/>
              <a:t>in the area of EU </a:t>
            </a:r>
            <a:r>
              <a:rPr lang="en-US" b="1" i="1" dirty="0"/>
              <a:t>e-Infrastructures and connected services</a:t>
            </a:r>
            <a:r>
              <a:rPr lang="en-US" i="1" dirty="0"/>
              <a:t>, within and between Member States, at the EU level and globally</a:t>
            </a:r>
            <a:endParaRPr lang="en-US" sz="1100" dirty="0"/>
          </a:p>
          <a:p>
            <a:pPr marL="0" indent="0">
              <a:buNone/>
            </a:pPr>
            <a:r>
              <a:rPr lang="en-US" dirty="0"/>
              <a:t>Mission:</a:t>
            </a:r>
          </a:p>
          <a:p>
            <a:r>
              <a:rPr lang="en-US" i="1" dirty="0"/>
              <a:t>To </a:t>
            </a:r>
            <a:r>
              <a:rPr lang="en-US" b="1" i="1" dirty="0"/>
              <a:t>support</a:t>
            </a:r>
            <a:r>
              <a:rPr lang="en-US" i="1" dirty="0"/>
              <a:t> both </a:t>
            </a:r>
            <a:r>
              <a:rPr lang="en-US" b="1" i="1" dirty="0"/>
              <a:t>coherent, innovative and strategic European e-Infrastructure policy-making for convergent and sustainable e-Infrastructure services</a:t>
            </a:r>
            <a:endParaRPr lang="en-US" i="1" dirty="0"/>
          </a:p>
          <a:p>
            <a:pPr marL="0" indent="0">
              <a:buNone/>
            </a:pPr>
            <a:r>
              <a:rPr lang="de-DE" dirty="0"/>
              <a:t> </a:t>
            </a:r>
          </a:p>
        </p:txBody>
      </p:sp>
      <p:sp>
        <p:nvSpPr>
          <p:cNvPr id="4" name="Datumsplatzhalter 3">
            <a:extLst>
              <a:ext uri="{FF2B5EF4-FFF2-40B4-BE49-F238E27FC236}">
                <a16:creationId xmlns:a16="http://schemas.microsoft.com/office/drawing/2014/main" id="{CADFFFF8-4B03-DF49-A16D-D5EE9A4D88D2}"/>
              </a:ext>
            </a:extLst>
          </p:cNvPr>
          <p:cNvSpPr>
            <a:spLocks noGrp="1"/>
          </p:cNvSpPr>
          <p:nvPr>
            <p:ph type="dt" sz="half" idx="10"/>
          </p:nvPr>
        </p:nvSpPr>
        <p:spPr/>
        <p:txBody>
          <a:bodyPr/>
          <a:lstStyle/>
          <a:p>
            <a:r>
              <a:rPr lang="el-GR"/>
              <a:t>Fotis Karayannis</a:t>
            </a:r>
            <a:endParaRPr lang="de-DE" dirty="0"/>
          </a:p>
        </p:txBody>
      </p:sp>
      <p:sp>
        <p:nvSpPr>
          <p:cNvPr id="5" name="Fußzeilenplatzhalter 4">
            <a:extLst>
              <a:ext uri="{FF2B5EF4-FFF2-40B4-BE49-F238E27FC236}">
                <a16:creationId xmlns:a16="http://schemas.microsoft.com/office/drawing/2014/main" id="{8E4096E5-7EB7-974D-AA6C-07F578BA2763}"/>
              </a:ext>
            </a:extLst>
          </p:cNvPr>
          <p:cNvSpPr>
            <a:spLocks noGrp="1"/>
          </p:cNvSpPr>
          <p:nvPr>
            <p:ph type="ftr" sz="quarter" idx="11"/>
          </p:nvPr>
        </p:nvSpPr>
        <p:spPr/>
        <p:txBody>
          <a:bodyPr/>
          <a:lstStyle/>
          <a:p>
            <a:r>
              <a:rPr lang="en-US"/>
              <a:t>EGI Conference 2022, 22 September 2022</a:t>
            </a:r>
            <a:endParaRPr lang="en-US" dirty="0"/>
          </a:p>
        </p:txBody>
      </p:sp>
      <p:sp>
        <p:nvSpPr>
          <p:cNvPr id="6" name="Foliennummernplatzhalter 5">
            <a:extLst>
              <a:ext uri="{FF2B5EF4-FFF2-40B4-BE49-F238E27FC236}">
                <a16:creationId xmlns:a16="http://schemas.microsoft.com/office/drawing/2014/main" id="{2082F4D4-B7E7-6349-A0AB-CAE15795918A}"/>
              </a:ext>
            </a:extLst>
          </p:cNvPr>
          <p:cNvSpPr>
            <a:spLocks noGrp="1"/>
          </p:cNvSpPr>
          <p:nvPr>
            <p:ph type="sldNum" sz="quarter" idx="12"/>
          </p:nvPr>
        </p:nvSpPr>
        <p:spPr/>
        <p:txBody>
          <a:bodyPr/>
          <a:lstStyle/>
          <a:p>
            <a:fld id="{5464CA40-17AE-4372-A66E-34287E08B01D}" type="slidenum">
              <a:rPr lang="de-DE" smtClean="0"/>
              <a:pPr/>
              <a:t>4</a:t>
            </a:fld>
            <a:endParaRPr lang="de-DE" dirty="0"/>
          </a:p>
        </p:txBody>
      </p:sp>
      <p:sp>
        <p:nvSpPr>
          <p:cNvPr id="7" name="Rectangle 6">
            <a:extLst>
              <a:ext uri="{FF2B5EF4-FFF2-40B4-BE49-F238E27FC236}">
                <a16:creationId xmlns:a16="http://schemas.microsoft.com/office/drawing/2014/main" id="{CBD23F41-C8D0-4847-A368-F2490048EBD3}"/>
              </a:ext>
            </a:extLst>
          </p:cNvPr>
          <p:cNvSpPr/>
          <p:nvPr/>
        </p:nvSpPr>
        <p:spPr>
          <a:xfrm>
            <a:off x="2465168" y="5285998"/>
            <a:ext cx="2909579" cy="523220"/>
          </a:xfrm>
          <a:prstGeom prst="rect">
            <a:avLst/>
          </a:prstGeom>
        </p:spPr>
        <p:txBody>
          <a:bodyPr wrap="none">
            <a:spAutoFit/>
          </a:bodyPr>
          <a:lstStyle/>
          <a:p>
            <a:r>
              <a:rPr lang="en-GB" sz="2400" dirty="0">
                <a:hlinkClick r:id="rId2"/>
              </a:rPr>
              <a:t>http://e-irg.eu/about</a:t>
            </a:r>
            <a:r>
              <a:rPr lang="en-GB" sz="2800" dirty="0"/>
              <a:t> </a:t>
            </a:r>
            <a:endParaRPr lang="en-GB" dirty="0"/>
          </a:p>
        </p:txBody>
      </p:sp>
      <p:sp>
        <p:nvSpPr>
          <p:cNvPr id="10" name="TextBox 9">
            <a:extLst>
              <a:ext uri="{FF2B5EF4-FFF2-40B4-BE49-F238E27FC236}">
                <a16:creationId xmlns:a16="http://schemas.microsoft.com/office/drawing/2014/main" id="{D66DB28D-4229-4374-8AE8-3DB512F61FCA}"/>
              </a:ext>
            </a:extLst>
          </p:cNvPr>
          <p:cNvSpPr txBox="1"/>
          <p:nvPr/>
        </p:nvSpPr>
        <p:spPr>
          <a:xfrm>
            <a:off x="5374747" y="5326106"/>
            <a:ext cx="5243805" cy="461665"/>
          </a:xfrm>
          <a:prstGeom prst="rect">
            <a:avLst/>
          </a:prstGeom>
          <a:noFill/>
        </p:spPr>
        <p:txBody>
          <a:bodyPr wrap="square">
            <a:spAutoFit/>
          </a:bodyPr>
          <a:lstStyle/>
          <a:p>
            <a:r>
              <a:rPr lang="de-DE" sz="2400" dirty="0">
                <a:hlinkClick r:id="rId3"/>
              </a:rPr>
              <a:t>https://zenodo.org/record/5567014</a:t>
            </a:r>
            <a:endParaRPr lang="el-GR" sz="2000" dirty="0"/>
          </a:p>
        </p:txBody>
      </p:sp>
      <p:pic>
        <p:nvPicPr>
          <p:cNvPr id="9" name="Inhaltsplatzhalter 8">
            <a:extLst>
              <a:ext uri="{FF2B5EF4-FFF2-40B4-BE49-F238E27FC236}">
                <a16:creationId xmlns:a16="http://schemas.microsoft.com/office/drawing/2014/main" id="{A3C73CAB-6CF9-24B3-4A9D-C9A5649B7D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4237760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5A87-ECE7-49E2-B496-F0DBC4B31E05}"/>
              </a:ext>
            </a:extLst>
          </p:cNvPr>
          <p:cNvSpPr>
            <a:spLocks noGrp="1"/>
          </p:cNvSpPr>
          <p:nvPr>
            <p:ph type="title"/>
          </p:nvPr>
        </p:nvSpPr>
        <p:spPr/>
        <p:txBody>
          <a:bodyPr/>
          <a:lstStyle/>
          <a:p>
            <a:r>
              <a:rPr lang="en-GB" dirty="0"/>
              <a:t>The e-IRG e-Infrastructure Commons</a:t>
            </a:r>
            <a:br>
              <a:rPr lang="en-GB" dirty="0">
                <a:sym typeface="Wingdings" panose="05000000000000000000" pitchFamily="2" charset="2"/>
              </a:rPr>
            </a:br>
            <a:r>
              <a:rPr lang="en-GB" dirty="0">
                <a:sym typeface="Wingdings" panose="05000000000000000000" pitchFamily="2" charset="2"/>
              </a:rPr>
              <a:t> Foundation of EOSC</a:t>
            </a:r>
            <a:endParaRPr lang="en-GB" dirty="0"/>
          </a:p>
        </p:txBody>
      </p:sp>
      <p:sp>
        <p:nvSpPr>
          <p:cNvPr id="4" name="Date Placeholder 3">
            <a:extLst>
              <a:ext uri="{FF2B5EF4-FFF2-40B4-BE49-F238E27FC236}">
                <a16:creationId xmlns:a16="http://schemas.microsoft.com/office/drawing/2014/main" id="{06FD0DAE-0912-460A-A8BF-F4AEBBE63E69}"/>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2F97AB0F-EFF5-4FF9-B819-A5BBE9542FBB}"/>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5CF4130A-6645-4738-BB89-77CDC70645B8}"/>
              </a:ext>
            </a:extLst>
          </p:cNvPr>
          <p:cNvSpPr>
            <a:spLocks noGrp="1"/>
          </p:cNvSpPr>
          <p:nvPr>
            <p:ph type="sldNum" sz="quarter" idx="12"/>
          </p:nvPr>
        </p:nvSpPr>
        <p:spPr/>
        <p:txBody>
          <a:bodyPr/>
          <a:lstStyle/>
          <a:p>
            <a:fld id="{5464CA40-17AE-4372-A66E-34287E08B01D}" type="slidenum">
              <a:rPr lang="de-DE" smtClean="0"/>
              <a:pPr/>
              <a:t>5</a:t>
            </a:fld>
            <a:endParaRPr lang="de-DE" dirty="0"/>
          </a:p>
        </p:txBody>
      </p:sp>
      <p:pic>
        <p:nvPicPr>
          <p:cNvPr id="7" name="Picture 6">
            <a:extLst>
              <a:ext uri="{FF2B5EF4-FFF2-40B4-BE49-F238E27FC236}">
                <a16:creationId xmlns:a16="http://schemas.microsoft.com/office/drawing/2014/main" id="{EDB6FBE6-D01B-40D6-83BD-003D09994671}"/>
              </a:ext>
            </a:extLst>
          </p:cNvPr>
          <p:cNvPicPr>
            <a:picLocks noChangeAspect="1"/>
          </p:cNvPicPr>
          <p:nvPr/>
        </p:nvPicPr>
        <p:blipFill rotWithShape="1">
          <a:blip r:embed="rId3"/>
          <a:srcRect t="5305" r="802" b="16275"/>
          <a:stretch/>
        </p:blipFill>
        <p:spPr>
          <a:xfrm>
            <a:off x="1702431" y="1859863"/>
            <a:ext cx="9013386" cy="4008092"/>
          </a:xfrm>
          <a:prstGeom prst="rect">
            <a:avLst/>
          </a:prstGeom>
        </p:spPr>
      </p:pic>
      <p:pic>
        <p:nvPicPr>
          <p:cNvPr id="3" name="Inhaltsplatzhalter 8">
            <a:extLst>
              <a:ext uri="{FF2B5EF4-FFF2-40B4-BE49-F238E27FC236}">
                <a16:creationId xmlns:a16="http://schemas.microsoft.com/office/drawing/2014/main" id="{474730F6-7566-4029-AEFB-2551573FB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834353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6C55B-FE8C-95CE-1766-254321D45084}"/>
              </a:ext>
            </a:extLst>
          </p:cNvPr>
          <p:cNvSpPr>
            <a:spLocks noGrp="1"/>
          </p:cNvSpPr>
          <p:nvPr>
            <p:ph type="title"/>
          </p:nvPr>
        </p:nvSpPr>
        <p:spPr/>
        <p:txBody>
          <a:bodyPr/>
          <a:lstStyle/>
          <a:p>
            <a:r>
              <a:rPr lang="en-US" dirty="0"/>
              <a:t>EOSC= e-IRG Commons + Open Science</a:t>
            </a:r>
            <a:endParaRPr lang="el-GR" dirty="0"/>
          </a:p>
        </p:txBody>
      </p:sp>
      <p:sp>
        <p:nvSpPr>
          <p:cNvPr id="3" name="Content Placeholder 2">
            <a:extLst>
              <a:ext uri="{FF2B5EF4-FFF2-40B4-BE49-F238E27FC236}">
                <a16:creationId xmlns:a16="http://schemas.microsoft.com/office/drawing/2014/main" id="{4E7A5F9A-CADC-3BBA-C688-ECC2429676E4}"/>
              </a:ext>
            </a:extLst>
          </p:cNvPr>
          <p:cNvSpPr>
            <a:spLocks noGrp="1"/>
          </p:cNvSpPr>
          <p:nvPr>
            <p:ph idx="1"/>
          </p:nvPr>
        </p:nvSpPr>
        <p:spPr>
          <a:xfrm>
            <a:off x="1135310" y="1946375"/>
            <a:ext cx="10878725" cy="4351338"/>
          </a:xfrm>
        </p:spPr>
        <p:txBody>
          <a:bodyPr/>
          <a:lstStyle/>
          <a:p>
            <a:pPr marL="0" indent="0">
              <a:buNone/>
            </a:pPr>
            <a:r>
              <a:rPr lang="en-US" dirty="0"/>
              <a:t>In Dec 2014, I drafted the doc:</a:t>
            </a:r>
            <a:endParaRPr lang="el-GR" dirty="0"/>
          </a:p>
          <a:p>
            <a:r>
              <a:rPr lang="en-US" sz="2400" dirty="0">
                <a:hlinkClick r:id="rId3"/>
              </a:rPr>
              <a:t>https://zenodo.org/record/406356</a:t>
            </a:r>
            <a:endParaRPr lang="en-US" sz="2400" dirty="0"/>
          </a:p>
          <a:p>
            <a:endParaRPr lang="en-US" sz="2400" dirty="0"/>
          </a:p>
          <a:p>
            <a:endParaRPr lang="en-US" sz="2400" dirty="0"/>
          </a:p>
          <a:p>
            <a:r>
              <a:rPr lang="en-US" sz="2400" dirty="0"/>
              <a:t>Expanding the e-IRG Infrastructure Commons idea </a:t>
            </a:r>
          </a:p>
          <a:p>
            <a:r>
              <a:rPr lang="en-US" sz="2400" b="1" dirty="0"/>
              <a:t>Contributing to the definition of EOSC and several of its key concepts (portal)</a:t>
            </a:r>
            <a:endParaRPr lang="en-US" sz="2400" dirty="0"/>
          </a:p>
          <a:p>
            <a:pPr lvl="1"/>
            <a:r>
              <a:rPr lang="en-US" sz="2000" dirty="0">
                <a:solidFill>
                  <a:srgbClr val="C00000"/>
                </a:solidFill>
              </a:rPr>
              <a:t>Point of access, catalogue of services, search, research + commercial services, compliance (rules of participation), AAI, multiple views (national, regional, EU..)</a:t>
            </a:r>
          </a:p>
          <a:p>
            <a:endParaRPr lang="en-US" sz="2400" dirty="0"/>
          </a:p>
        </p:txBody>
      </p:sp>
      <p:sp>
        <p:nvSpPr>
          <p:cNvPr id="4" name="Date Placeholder 3">
            <a:extLst>
              <a:ext uri="{FF2B5EF4-FFF2-40B4-BE49-F238E27FC236}">
                <a16:creationId xmlns:a16="http://schemas.microsoft.com/office/drawing/2014/main" id="{EE0E29FF-0715-B35F-68F3-4E5CF4511B07}"/>
              </a:ext>
            </a:extLst>
          </p:cNvPr>
          <p:cNvSpPr>
            <a:spLocks noGrp="1"/>
          </p:cNvSpPr>
          <p:nvPr>
            <p:ph type="dt" sz="half" idx="10"/>
          </p:nvPr>
        </p:nvSpPr>
        <p:spPr/>
        <p:txBody>
          <a:bodyPr/>
          <a:lstStyle/>
          <a:p>
            <a:r>
              <a:rPr lang="el-GR"/>
              <a:t>Fotis Karayannis</a:t>
            </a:r>
            <a:endParaRPr lang="de-DE" dirty="0"/>
          </a:p>
        </p:txBody>
      </p:sp>
      <p:sp>
        <p:nvSpPr>
          <p:cNvPr id="5" name="Footer Placeholder 4">
            <a:extLst>
              <a:ext uri="{FF2B5EF4-FFF2-40B4-BE49-F238E27FC236}">
                <a16:creationId xmlns:a16="http://schemas.microsoft.com/office/drawing/2014/main" id="{36F00E7C-31AB-10CD-52D2-20F7BD3DA005}"/>
              </a:ext>
            </a:extLst>
          </p:cNvPr>
          <p:cNvSpPr>
            <a:spLocks noGrp="1"/>
          </p:cNvSpPr>
          <p:nvPr>
            <p:ph type="ftr" sz="quarter" idx="11"/>
          </p:nvPr>
        </p:nvSpPr>
        <p:spPr/>
        <p:txBody>
          <a:bodyPr/>
          <a:lstStyle/>
          <a:p>
            <a:r>
              <a:rPr lang="en-US"/>
              <a:t>EGI Conference 2022, 22 September 2022</a:t>
            </a:r>
            <a:endParaRPr lang="en-US" dirty="0"/>
          </a:p>
        </p:txBody>
      </p:sp>
      <p:sp>
        <p:nvSpPr>
          <p:cNvPr id="6" name="Slide Number Placeholder 5">
            <a:extLst>
              <a:ext uri="{FF2B5EF4-FFF2-40B4-BE49-F238E27FC236}">
                <a16:creationId xmlns:a16="http://schemas.microsoft.com/office/drawing/2014/main" id="{81D35997-088C-CFBC-1ADE-9042D541FA27}"/>
              </a:ext>
            </a:extLst>
          </p:cNvPr>
          <p:cNvSpPr>
            <a:spLocks noGrp="1"/>
          </p:cNvSpPr>
          <p:nvPr>
            <p:ph type="sldNum" sz="quarter" idx="12"/>
          </p:nvPr>
        </p:nvSpPr>
        <p:spPr/>
        <p:txBody>
          <a:bodyPr/>
          <a:lstStyle/>
          <a:p>
            <a:fld id="{5464CA40-17AE-4372-A66E-34287E08B01D}" type="slidenum">
              <a:rPr lang="de-DE" smtClean="0"/>
              <a:pPr/>
              <a:t>6</a:t>
            </a:fld>
            <a:endParaRPr lang="de-DE" dirty="0"/>
          </a:p>
        </p:txBody>
      </p:sp>
      <p:pic>
        <p:nvPicPr>
          <p:cNvPr id="9" name="Picture 8">
            <a:extLst>
              <a:ext uri="{FF2B5EF4-FFF2-40B4-BE49-F238E27FC236}">
                <a16:creationId xmlns:a16="http://schemas.microsoft.com/office/drawing/2014/main" id="{505FD6FC-75D8-DB72-3438-1C1963A5F014}"/>
              </a:ext>
            </a:extLst>
          </p:cNvPr>
          <p:cNvPicPr>
            <a:picLocks noChangeAspect="1"/>
          </p:cNvPicPr>
          <p:nvPr/>
        </p:nvPicPr>
        <p:blipFill>
          <a:blip r:embed="rId4"/>
          <a:stretch>
            <a:fillRect/>
          </a:stretch>
        </p:blipFill>
        <p:spPr>
          <a:xfrm>
            <a:off x="6287676" y="1736643"/>
            <a:ext cx="5000133" cy="2043996"/>
          </a:xfrm>
          <a:prstGeom prst="rect">
            <a:avLst/>
          </a:prstGeom>
        </p:spPr>
      </p:pic>
      <p:pic>
        <p:nvPicPr>
          <p:cNvPr id="7" name="Inhaltsplatzhalter 8">
            <a:extLst>
              <a:ext uri="{FF2B5EF4-FFF2-40B4-BE49-F238E27FC236}">
                <a16:creationId xmlns:a16="http://schemas.microsoft.com/office/drawing/2014/main" id="{782D41B9-6D42-631E-DF5A-5820EB595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2909728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Rounded Corners 133">
            <a:extLst>
              <a:ext uri="{FF2B5EF4-FFF2-40B4-BE49-F238E27FC236}">
                <a16:creationId xmlns:a16="http://schemas.microsoft.com/office/drawing/2014/main" id="{66ACBD5E-2308-447F-8F88-599E7C3B47DE}"/>
              </a:ext>
            </a:extLst>
          </p:cNvPr>
          <p:cNvSpPr/>
          <p:nvPr/>
        </p:nvSpPr>
        <p:spPr>
          <a:xfrm>
            <a:off x="939233" y="5054388"/>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Computing infrastructures (EU/National)</a:t>
            </a:r>
          </a:p>
        </p:txBody>
      </p:sp>
      <p:sp>
        <p:nvSpPr>
          <p:cNvPr id="137" name="Rectangle: Rounded Corners 136">
            <a:extLst>
              <a:ext uri="{FF2B5EF4-FFF2-40B4-BE49-F238E27FC236}">
                <a16:creationId xmlns:a16="http://schemas.microsoft.com/office/drawing/2014/main" id="{8492D8B1-F623-41F9-9E20-EFF8CA504770}"/>
              </a:ext>
            </a:extLst>
          </p:cNvPr>
          <p:cNvSpPr/>
          <p:nvPr/>
        </p:nvSpPr>
        <p:spPr>
          <a:xfrm>
            <a:off x="933691" y="2619231"/>
            <a:ext cx="10994266" cy="42306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Virtual Research Environments  (EU/National)</a:t>
            </a:r>
          </a:p>
        </p:txBody>
      </p:sp>
      <p:sp>
        <p:nvSpPr>
          <p:cNvPr id="132" name="Rectangle: Rounded Corners 131">
            <a:extLst>
              <a:ext uri="{FF2B5EF4-FFF2-40B4-BE49-F238E27FC236}">
                <a16:creationId xmlns:a16="http://schemas.microsoft.com/office/drawing/2014/main" id="{0D3CAE08-5C3F-4C50-8CC5-29D75B0ACED4}"/>
              </a:ext>
            </a:extLst>
          </p:cNvPr>
          <p:cNvSpPr/>
          <p:nvPr/>
        </p:nvSpPr>
        <p:spPr>
          <a:xfrm>
            <a:off x="871708" y="3154084"/>
            <a:ext cx="10994266" cy="174922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Data infrastructures (EU/Regional/National) </a:t>
            </a:r>
          </a:p>
          <a:p>
            <a:pPr algn="ctr"/>
            <a:r>
              <a:rPr lang="en-GB" dirty="0"/>
              <a:t>including Scholarly </a:t>
            </a:r>
            <a:r>
              <a:rPr lang="en-GB" dirty="0" err="1"/>
              <a:t>Communitations</a:t>
            </a:r>
            <a:endParaRPr lang="en-GB" dirty="0"/>
          </a:p>
        </p:txBody>
      </p:sp>
      <p:sp>
        <p:nvSpPr>
          <p:cNvPr id="122" name="Rectangle: Rounded Corners 121">
            <a:extLst>
              <a:ext uri="{FF2B5EF4-FFF2-40B4-BE49-F238E27FC236}">
                <a16:creationId xmlns:a16="http://schemas.microsoft.com/office/drawing/2014/main" id="{66752745-6F96-4EF6-B169-65BF8689BD8F}"/>
              </a:ext>
            </a:extLst>
          </p:cNvPr>
          <p:cNvSpPr/>
          <p:nvPr/>
        </p:nvSpPr>
        <p:spPr>
          <a:xfrm>
            <a:off x="939233" y="776023"/>
            <a:ext cx="10994266" cy="171276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Rounded Corners 53">
            <a:extLst>
              <a:ext uri="{FF2B5EF4-FFF2-40B4-BE49-F238E27FC236}">
                <a16:creationId xmlns:a16="http://schemas.microsoft.com/office/drawing/2014/main" id="{A42B439B-0883-4FEC-8E5B-04DF4A9E07A5}"/>
              </a:ext>
            </a:extLst>
          </p:cNvPr>
          <p:cNvSpPr/>
          <p:nvPr/>
        </p:nvSpPr>
        <p:spPr>
          <a:xfrm>
            <a:off x="1092067" y="892225"/>
            <a:ext cx="2885607" cy="43790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68" name="Rectangle: Rounded Corners 67">
            <a:extLst>
              <a:ext uri="{FF2B5EF4-FFF2-40B4-BE49-F238E27FC236}">
                <a16:creationId xmlns:a16="http://schemas.microsoft.com/office/drawing/2014/main" id="{F2E79F15-ED17-4941-A12B-D63BF1A26956}"/>
              </a:ext>
            </a:extLst>
          </p:cNvPr>
          <p:cNvSpPr/>
          <p:nvPr/>
        </p:nvSpPr>
        <p:spPr>
          <a:xfrm>
            <a:off x="1086522" y="1226734"/>
            <a:ext cx="2885607" cy="36489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ounded Rectangle 22">
            <a:extLst>
              <a:ext uri="{FF2B5EF4-FFF2-40B4-BE49-F238E27FC236}">
                <a16:creationId xmlns:a16="http://schemas.microsoft.com/office/drawing/2014/main" id="{F77B899F-10A2-4B45-884E-2D8360207DB4}"/>
              </a:ext>
            </a:extLst>
          </p:cNvPr>
          <p:cNvSpPr/>
          <p:nvPr/>
        </p:nvSpPr>
        <p:spPr>
          <a:xfrm>
            <a:off x="2043953" y="3187868"/>
            <a:ext cx="1024914" cy="36933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err="1">
                <a:solidFill>
                  <a:prstClr val="white"/>
                </a:solidFill>
                <a:latin typeface="Calibri"/>
              </a:rPr>
              <a:t>Centralised</a:t>
            </a:r>
            <a:r>
              <a:rPr lang="en-US" sz="1200" dirty="0">
                <a:solidFill>
                  <a:prstClr val="white"/>
                </a:solidFill>
                <a:latin typeface="Calibri"/>
              </a:rPr>
              <a:t> RI1</a:t>
            </a:r>
          </a:p>
        </p:txBody>
      </p:sp>
      <p:sp>
        <p:nvSpPr>
          <p:cNvPr id="62" name="Rounded Rectangle 22">
            <a:extLst>
              <a:ext uri="{FF2B5EF4-FFF2-40B4-BE49-F238E27FC236}">
                <a16:creationId xmlns:a16="http://schemas.microsoft.com/office/drawing/2014/main" id="{49606842-61A8-4A3B-9EC2-75A86CA881BE}"/>
              </a:ext>
            </a:extLst>
          </p:cNvPr>
          <p:cNvSpPr/>
          <p:nvPr/>
        </p:nvSpPr>
        <p:spPr>
          <a:xfrm>
            <a:off x="1346267" y="4349850"/>
            <a:ext cx="997197" cy="409195"/>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RI3</a:t>
            </a:r>
          </a:p>
        </p:txBody>
      </p:sp>
      <p:sp>
        <p:nvSpPr>
          <p:cNvPr id="63" name="TextBox 62">
            <a:extLst>
              <a:ext uri="{FF2B5EF4-FFF2-40B4-BE49-F238E27FC236}">
                <a16:creationId xmlns:a16="http://schemas.microsoft.com/office/drawing/2014/main" id="{A2B54D0C-E9CC-467D-955C-BB36CC48CFE5}"/>
              </a:ext>
            </a:extLst>
          </p:cNvPr>
          <p:cNvSpPr txBox="1"/>
          <p:nvPr/>
        </p:nvSpPr>
        <p:spPr>
          <a:xfrm>
            <a:off x="2373028" y="4506340"/>
            <a:ext cx="359764" cy="369332"/>
          </a:xfrm>
          <a:prstGeom prst="rect">
            <a:avLst/>
          </a:prstGeom>
          <a:noFill/>
        </p:spPr>
        <p:txBody>
          <a:bodyPr wrap="square" rtlCol="0">
            <a:spAutoFit/>
          </a:bodyPr>
          <a:lstStyle/>
          <a:p>
            <a:r>
              <a:rPr lang="en-GB" dirty="0"/>
              <a:t>..</a:t>
            </a:r>
          </a:p>
        </p:txBody>
      </p:sp>
      <p:sp>
        <p:nvSpPr>
          <p:cNvPr id="64" name="Rounded Rectangle 22">
            <a:extLst>
              <a:ext uri="{FF2B5EF4-FFF2-40B4-BE49-F238E27FC236}">
                <a16:creationId xmlns:a16="http://schemas.microsoft.com/office/drawing/2014/main" id="{021AF7F7-4232-4D2D-8F7B-A8DB378B77CA}"/>
              </a:ext>
            </a:extLst>
          </p:cNvPr>
          <p:cNvSpPr/>
          <p:nvPr/>
        </p:nvSpPr>
        <p:spPr>
          <a:xfrm>
            <a:off x="1344968" y="3749069"/>
            <a:ext cx="956994" cy="39488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RI2</a:t>
            </a:r>
          </a:p>
        </p:txBody>
      </p:sp>
      <p:sp>
        <p:nvSpPr>
          <p:cNvPr id="65" name="TextBox 64">
            <a:extLst>
              <a:ext uri="{FF2B5EF4-FFF2-40B4-BE49-F238E27FC236}">
                <a16:creationId xmlns:a16="http://schemas.microsoft.com/office/drawing/2014/main" id="{6AB3A18C-DB52-4439-881C-A4A4302A9E94}"/>
              </a:ext>
            </a:extLst>
          </p:cNvPr>
          <p:cNvSpPr txBox="1"/>
          <p:nvPr/>
        </p:nvSpPr>
        <p:spPr>
          <a:xfrm>
            <a:off x="2373028" y="3751131"/>
            <a:ext cx="359764" cy="369332"/>
          </a:xfrm>
          <a:prstGeom prst="rect">
            <a:avLst/>
          </a:prstGeom>
          <a:noFill/>
        </p:spPr>
        <p:txBody>
          <a:bodyPr wrap="square" rtlCol="0">
            <a:spAutoFit/>
          </a:bodyPr>
          <a:lstStyle/>
          <a:p>
            <a:r>
              <a:rPr lang="en-GB" dirty="0"/>
              <a:t>..</a:t>
            </a:r>
          </a:p>
        </p:txBody>
      </p:sp>
      <p:sp>
        <p:nvSpPr>
          <p:cNvPr id="73" name="Rectangle: Rounded Corners 72">
            <a:extLst>
              <a:ext uri="{FF2B5EF4-FFF2-40B4-BE49-F238E27FC236}">
                <a16:creationId xmlns:a16="http://schemas.microsoft.com/office/drawing/2014/main" id="{856F9A62-DB5C-4535-A5E2-A64659FBBA24}"/>
              </a:ext>
            </a:extLst>
          </p:cNvPr>
          <p:cNvSpPr/>
          <p:nvPr/>
        </p:nvSpPr>
        <p:spPr>
          <a:xfrm>
            <a:off x="1252512" y="1401027"/>
            <a:ext cx="2584970" cy="10147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Rounded Corners 68">
            <a:extLst>
              <a:ext uri="{FF2B5EF4-FFF2-40B4-BE49-F238E27FC236}">
                <a16:creationId xmlns:a16="http://schemas.microsoft.com/office/drawing/2014/main" id="{E2AC0A86-0363-4D3E-ACD2-300A2F4B7928}"/>
              </a:ext>
            </a:extLst>
          </p:cNvPr>
          <p:cNvSpPr/>
          <p:nvPr/>
        </p:nvSpPr>
        <p:spPr>
          <a:xfrm>
            <a:off x="1269094" y="1844579"/>
            <a:ext cx="49974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Data</a:t>
            </a:r>
          </a:p>
        </p:txBody>
      </p:sp>
      <p:sp>
        <p:nvSpPr>
          <p:cNvPr id="71" name="Rounded Rectangle 22">
            <a:extLst>
              <a:ext uri="{FF2B5EF4-FFF2-40B4-BE49-F238E27FC236}">
                <a16:creationId xmlns:a16="http://schemas.microsoft.com/office/drawing/2014/main" id="{C8873EC6-D1F4-4CF6-B34E-81DC9ABBBBB6}"/>
              </a:ext>
            </a:extLst>
          </p:cNvPr>
          <p:cNvSpPr/>
          <p:nvPr/>
        </p:nvSpPr>
        <p:spPr>
          <a:xfrm>
            <a:off x="2795313" y="4359845"/>
            <a:ext cx="997197" cy="409195"/>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RI3</a:t>
            </a:r>
          </a:p>
        </p:txBody>
      </p:sp>
      <p:sp>
        <p:nvSpPr>
          <p:cNvPr id="72" name="Rounded Rectangle 22">
            <a:extLst>
              <a:ext uri="{FF2B5EF4-FFF2-40B4-BE49-F238E27FC236}">
                <a16:creationId xmlns:a16="http://schemas.microsoft.com/office/drawing/2014/main" id="{ED7EA2D4-3CBC-4F8F-B9CE-CF036F303AD2}"/>
              </a:ext>
            </a:extLst>
          </p:cNvPr>
          <p:cNvSpPr/>
          <p:nvPr/>
        </p:nvSpPr>
        <p:spPr>
          <a:xfrm>
            <a:off x="2794014" y="3759058"/>
            <a:ext cx="956994" cy="39488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RI2</a:t>
            </a:r>
          </a:p>
        </p:txBody>
      </p:sp>
      <p:sp>
        <p:nvSpPr>
          <p:cNvPr id="74" name="TextBox 73">
            <a:extLst>
              <a:ext uri="{FF2B5EF4-FFF2-40B4-BE49-F238E27FC236}">
                <a16:creationId xmlns:a16="http://schemas.microsoft.com/office/drawing/2014/main" id="{836450C6-96E5-4B6B-8600-C51600742DFB}"/>
              </a:ext>
            </a:extLst>
          </p:cNvPr>
          <p:cNvSpPr txBox="1"/>
          <p:nvPr/>
        </p:nvSpPr>
        <p:spPr>
          <a:xfrm>
            <a:off x="1753068" y="1428666"/>
            <a:ext cx="1714782" cy="276999"/>
          </a:xfrm>
          <a:prstGeom prst="rect">
            <a:avLst/>
          </a:prstGeom>
          <a:noFill/>
        </p:spPr>
        <p:txBody>
          <a:bodyPr wrap="square" rtlCol="0">
            <a:spAutoFit/>
          </a:bodyPr>
          <a:lstStyle/>
          <a:p>
            <a:r>
              <a:rPr lang="en-GB" sz="1200" b="1" dirty="0"/>
              <a:t>Thematic core services</a:t>
            </a:r>
          </a:p>
        </p:txBody>
      </p:sp>
      <p:sp>
        <p:nvSpPr>
          <p:cNvPr id="76" name="Rectangle: Rounded Corners 75">
            <a:extLst>
              <a:ext uri="{FF2B5EF4-FFF2-40B4-BE49-F238E27FC236}">
                <a16:creationId xmlns:a16="http://schemas.microsoft.com/office/drawing/2014/main" id="{0A078731-7884-483C-BDFA-6DA740D0757B}"/>
              </a:ext>
            </a:extLst>
          </p:cNvPr>
          <p:cNvSpPr/>
          <p:nvPr/>
        </p:nvSpPr>
        <p:spPr>
          <a:xfrm>
            <a:off x="1800770" y="1839940"/>
            <a:ext cx="71869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Data Products</a:t>
            </a:r>
          </a:p>
        </p:txBody>
      </p:sp>
      <p:sp>
        <p:nvSpPr>
          <p:cNvPr id="77" name="Rectangle: Rounded Corners 76">
            <a:extLst>
              <a:ext uri="{FF2B5EF4-FFF2-40B4-BE49-F238E27FC236}">
                <a16:creationId xmlns:a16="http://schemas.microsoft.com/office/drawing/2014/main" id="{2FE6FBCC-4973-479E-B405-343E7EB6226D}"/>
              </a:ext>
            </a:extLst>
          </p:cNvPr>
          <p:cNvSpPr/>
          <p:nvPr/>
        </p:nvSpPr>
        <p:spPr>
          <a:xfrm>
            <a:off x="2539832" y="1832890"/>
            <a:ext cx="49974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78" name="Rectangle: Rounded Corners 77">
            <a:extLst>
              <a:ext uri="{FF2B5EF4-FFF2-40B4-BE49-F238E27FC236}">
                <a16:creationId xmlns:a16="http://schemas.microsoft.com/office/drawing/2014/main" id="{B1C62AB1-8438-4BF0-B93F-96011F6D8892}"/>
              </a:ext>
            </a:extLst>
          </p:cNvPr>
          <p:cNvSpPr/>
          <p:nvPr/>
        </p:nvSpPr>
        <p:spPr>
          <a:xfrm>
            <a:off x="3065129" y="1839629"/>
            <a:ext cx="727381"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Services</a:t>
            </a:r>
          </a:p>
        </p:txBody>
      </p:sp>
      <p:sp>
        <p:nvSpPr>
          <p:cNvPr id="58" name="TextBox 57">
            <a:extLst>
              <a:ext uri="{FF2B5EF4-FFF2-40B4-BE49-F238E27FC236}">
                <a16:creationId xmlns:a16="http://schemas.microsoft.com/office/drawing/2014/main" id="{9F8B1775-E061-4568-899D-7FB4511BFC15}"/>
              </a:ext>
            </a:extLst>
          </p:cNvPr>
          <p:cNvSpPr txBox="1"/>
          <p:nvPr/>
        </p:nvSpPr>
        <p:spPr>
          <a:xfrm>
            <a:off x="1882329" y="918957"/>
            <a:ext cx="145626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Thematic Cluster</a:t>
            </a:r>
            <a:endParaRPr lang="en-GB" sz="1200" b="1" dirty="0"/>
          </a:p>
        </p:txBody>
      </p:sp>
      <p:sp>
        <p:nvSpPr>
          <p:cNvPr id="104" name="Rectangle: Rounded Corners 103">
            <a:extLst>
              <a:ext uri="{FF2B5EF4-FFF2-40B4-BE49-F238E27FC236}">
                <a16:creationId xmlns:a16="http://schemas.microsoft.com/office/drawing/2014/main" id="{A772D9DC-A6F7-42BE-8FFD-67D7ECF8E215}"/>
              </a:ext>
            </a:extLst>
          </p:cNvPr>
          <p:cNvSpPr/>
          <p:nvPr/>
        </p:nvSpPr>
        <p:spPr>
          <a:xfrm>
            <a:off x="8876984" y="882807"/>
            <a:ext cx="2885607" cy="43790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05" name="Rectangle: Rounded Corners 104">
            <a:extLst>
              <a:ext uri="{FF2B5EF4-FFF2-40B4-BE49-F238E27FC236}">
                <a16:creationId xmlns:a16="http://schemas.microsoft.com/office/drawing/2014/main" id="{CBCC3180-0E59-433B-BEF9-FB985917B343}"/>
              </a:ext>
            </a:extLst>
          </p:cNvPr>
          <p:cNvSpPr/>
          <p:nvPr/>
        </p:nvSpPr>
        <p:spPr>
          <a:xfrm>
            <a:off x="8946655" y="1233032"/>
            <a:ext cx="2750695" cy="3633222"/>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Rounded Rectangle 22">
            <a:extLst>
              <a:ext uri="{FF2B5EF4-FFF2-40B4-BE49-F238E27FC236}">
                <a16:creationId xmlns:a16="http://schemas.microsoft.com/office/drawing/2014/main" id="{9FEB3A4F-DF1C-4093-B9E5-C2EB8A878F01}"/>
              </a:ext>
            </a:extLst>
          </p:cNvPr>
          <p:cNvSpPr/>
          <p:nvPr/>
        </p:nvSpPr>
        <p:spPr>
          <a:xfrm>
            <a:off x="9860621" y="3250452"/>
            <a:ext cx="989425" cy="358621"/>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err="1">
                <a:solidFill>
                  <a:prstClr val="white"/>
                </a:solidFill>
                <a:latin typeface="Calibri"/>
              </a:rPr>
              <a:t>Centralised</a:t>
            </a:r>
            <a:r>
              <a:rPr lang="en-US" sz="1200" dirty="0">
                <a:solidFill>
                  <a:prstClr val="white"/>
                </a:solidFill>
                <a:latin typeface="Calibri"/>
              </a:rPr>
              <a:t> RI4</a:t>
            </a:r>
          </a:p>
        </p:txBody>
      </p:sp>
      <p:sp>
        <p:nvSpPr>
          <p:cNvPr id="107" name="Rounded Rectangle 22">
            <a:extLst>
              <a:ext uri="{FF2B5EF4-FFF2-40B4-BE49-F238E27FC236}">
                <a16:creationId xmlns:a16="http://schemas.microsoft.com/office/drawing/2014/main" id="{3134BA8A-F93D-4E60-BFA1-568DE2318B3F}"/>
              </a:ext>
            </a:extLst>
          </p:cNvPr>
          <p:cNvSpPr/>
          <p:nvPr/>
        </p:nvSpPr>
        <p:spPr>
          <a:xfrm>
            <a:off x="9103877" y="4331587"/>
            <a:ext cx="962669" cy="397327"/>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RI6</a:t>
            </a:r>
          </a:p>
        </p:txBody>
      </p:sp>
      <p:sp>
        <p:nvSpPr>
          <p:cNvPr id="108" name="TextBox 107">
            <a:extLst>
              <a:ext uri="{FF2B5EF4-FFF2-40B4-BE49-F238E27FC236}">
                <a16:creationId xmlns:a16="http://schemas.microsoft.com/office/drawing/2014/main" id="{7E922CF4-642A-4592-BEE1-242150F2B334}"/>
              </a:ext>
            </a:extLst>
          </p:cNvPr>
          <p:cNvSpPr txBox="1"/>
          <p:nvPr/>
        </p:nvSpPr>
        <p:spPr>
          <a:xfrm>
            <a:off x="10157945" y="4496921"/>
            <a:ext cx="359764" cy="369332"/>
          </a:xfrm>
          <a:prstGeom prst="rect">
            <a:avLst/>
          </a:prstGeom>
          <a:noFill/>
        </p:spPr>
        <p:txBody>
          <a:bodyPr wrap="square" rtlCol="0">
            <a:spAutoFit/>
          </a:bodyPr>
          <a:lstStyle/>
          <a:p>
            <a:r>
              <a:rPr lang="en-GB" dirty="0"/>
              <a:t>..</a:t>
            </a:r>
          </a:p>
        </p:txBody>
      </p:sp>
      <p:sp>
        <p:nvSpPr>
          <p:cNvPr id="109" name="Rounded Rectangle 22">
            <a:extLst>
              <a:ext uri="{FF2B5EF4-FFF2-40B4-BE49-F238E27FC236}">
                <a16:creationId xmlns:a16="http://schemas.microsoft.com/office/drawing/2014/main" id="{742FB2B5-81D4-48D1-A970-B73A265BCE98}"/>
              </a:ext>
            </a:extLst>
          </p:cNvPr>
          <p:cNvSpPr/>
          <p:nvPr/>
        </p:nvSpPr>
        <p:spPr>
          <a:xfrm>
            <a:off x="9103877" y="3822690"/>
            <a:ext cx="923858" cy="383430"/>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RI5</a:t>
            </a:r>
          </a:p>
        </p:txBody>
      </p:sp>
      <p:sp>
        <p:nvSpPr>
          <p:cNvPr id="110" name="TextBox 109">
            <a:extLst>
              <a:ext uri="{FF2B5EF4-FFF2-40B4-BE49-F238E27FC236}">
                <a16:creationId xmlns:a16="http://schemas.microsoft.com/office/drawing/2014/main" id="{EEEA9544-87A9-4568-AEC7-5765B3B55164}"/>
              </a:ext>
            </a:extLst>
          </p:cNvPr>
          <p:cNvSpPr txBox="1"/>
          <p:nvPr/>
        </p:nvSpPr>
        <p:spPr>
          <a:xfrm>
            <a:off x="10157945" y="3741712"/>
            <a:ext cx="359764" cy="369332"/>
          </a:xfrm>
          <a:prstGeom prst="rect">
            <a:avLst/>
          </a:prstGeom>
          <a:noFill/>
        </p:spPr>
        <p:txBody>
          <a:bodyPr wrap="square" rtlCol="0">
            <a:spAutoFit/>
          </a:bodyPr>
          <a:lstStyle/>
          <a:p>
            <a:r>
              <a:rPr lang="en-GB" dirty="0"/>
              <a:t>..</a:t>
            </a:r>
          </a:p>
        </p:txBody>
      </p:sp>
      <p:sp>
        <p:nvSpPr>
          <p:cNvPr id="111" name="Rectangle: Rounded Corners 110">
            <a:extLst>
              <a:ext uri="{FF2B5EF4-FFF2-40B4-BE49-F238E27FC236}">
                <a16:creationId xmlns:a16="http://schemas.microsoft.com/office/drawing/2014/main" id="{BC611EB2-B44C-4A63-ADB4-E24E82110D86}"/>
              </a:ext>
            </a:extLst>
          </p:cNvPr>
          <p:cNvSpPr/>
          <p:nvPr/>
        </p:nvSpPr>
        <p:spPr>
          <a:xfrm>
            <a:off x="9037429" y="1391608"/>
            <a:ext cx="2584970" cy="101474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8000"/>
              </a:highlight>
            </a:endParaRPr>
          </a:p>
        </p:txBody>
      </p:sp>
      <p:sp>
        <p:nvSpPr>
          <p:cNvPr id="112" name="Rectangle: Rounded Corners 111">
            <a:extLst>
              <a:ext uri="{FF2B5EF4-FFF2-40B4-BE49-F238E27FC236}">
                <a16:creationId xmlns:a16="http://schemas.microsoft.com/office/drawing/2014/main" id="{615AF275-C187-40A9-9DB6-75F2DBEE08B1}"/>
              </a:ext>
            </a:extLst>
          </p:cNvPr>
          <p:cNvSpPr/>
          <p:nvPr/>
        </p:nvSpPr>
        <p:spPr>
          <a:xfrm>
            <a:off x="9054011" y="1835160"/>
            <a:ext cx="49974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Data</a:t>
            </a:r>
          </a:p>
        </p:txBody>
      </p:sp>
      <p:sp>
        <p:nvSpPr>
          <p:cNvPr id="113" name="Rounded Rectangle 22">
            <a:extLst>
              <a:ext uri="{FF2B5EF4-FFF2-40B4-BE49-F238E27FC236}">
                <a16:creationId xmlns:a16="http://schemas.microsoft.com/office/drawing/2014/main" id="{29C2B6E7-5DDF-4DF8-8B04-FA5570124C88}"/>
              </a:ext>
            </a:extLst>
          </p:cNvPr>
          <p:cNvSpPr/>
          <p:nvPr/>
        </p:nvSpPr>
        <p:spPr>
          <a:xfrm>
            <a:off x="10552923" y="4341582"/>
            <a:ext cx="962669" cy="397327"/>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RI6</a:t>
            </a:r>
          </a:p>
        </p:txBody>
      </p:sp>
      <p:sp>
        <p:nvSpPr>
          <p:cNvPr id="114" name="Rounded Rectangle 22">
            <a:extLst>
              <a:ext uri="{FF2B5EF4-FFF2-40B4-BE49-F238E27FC236}">
                <a16:creationId xmlns:a16="http://schemas.microsoft.com/office/drawing/2014/main" id="{BFEA227D-F7A4-4478-9DAB-2297C2884FFB}"/>
              </a:ext>
            </a:extLst>
          </p:cNvPr>
          <p:cNvSpPr/>
          <p:nvPr/>
        </p:nvSpPr>
        <p:spPr>
          <a:xfrm>
            <a:off x="10552923" y="3822690"/>
            <a:ext cx="923858" cy="383430"/>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RI5</a:t>
            </a:r>
          </a:p>
        </p:txBody>
      </p:sp>
      <p:sp>
        <p:nvSpPr>
          <p:cNvPr id="115" name="TextBox 114">
            <a:extLst>
              <a:ext uri="{FF2B5EF4-FFF2-40B4-BE49-F238E27FC236}">
                <a16:creationId xmlns:a16="http://schemas.microsoft.com/office/drawing/2014/main" id="{195620EB-5A90-448F-A770-624A29E89F2C}"/>
              </a:ext>
            </a:extLst>
          </p:cNvPr>
          <p:cNvSpPr txBox="1"/>
          <p:nvPr/>
        </p:nvSpPr>
        <p:spPr>
          <a:xfrm>
            <a:off x="9537985" y="1419247"/>
            <a:ext cx="1714782" cy="276999"/>
          </a:xfrm>
          <a:prstGeom prst="rect">
            <a:avLst/>
          </a:prstGeom>
          <a:noFill/>
        </p:spPr>
        <p:txBody>
          <a:bodyPr wrap="square" rtlCol="0">
            <a:spAutoFit/>
          </a:bodyPr>
          <a:lstStyle/>
          <a:p>
            <a:r>
              <a:rPr lang="en-GB" sz="1200" b="1" dirty="0"/>
              <a:t>Thematic core services</a:t>
            </a:r>
          </a:p>
        </p:txBody>
      </p:sp>
      <p:sp>
        <p:nvSpPr>
          <p:cNvPr id="116" name="Rectangle: Rounded Corners 115">
            <a:extLst>
              <a:ext uri="{FF2B5EF4-FFF2-40B4-BE49-F238E27FC236}">
                <a16:creationId xmlns:a16="http://schemas.microsoft.com/office/drawing/2014/main" id="{A01322D8-E50F-4C3C-81D2-5D6D86004B27}"/>
              </a:ext>
            </a:extLst>
          </p:cNvPr>
          <p:cNvSpPr/>
          <p:nvPr/>
        </p:nvSpPr>
        <p:spPr>
          <a:xfrm>
            <a:off x="9585687" y="1830521"/>
            <a:ext cx="71869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Data Products</a:t>
            </a:r>
          </a:p>
        </p:txBody>
      </p:sp>
      <p:sp>
        <p:nvSpPr>
          <p:cNvPr id="117" name="Rectangle: Rounded Corners 116">
            <a:extLst>
              <a:ext uri="{FF2B5EF4-FFF2-40B4-BE49-F238E27FC236}">
                <a16:creationId xmlns:a16="http://schemas.microsoft.com/office/drawing/2014/main" id="{47FC83A6-9039-42F9-831B-CFAE826DA211}"/>
              </a:ext>
            </a:extLst>
          </p:cNvPr>
          <p:cNvSpPr/>
          <p:nvPr/>
        </p:nvSpPr>
        <p:spPr>
          <a:xfrm>
            <a:off x="10324749" y="1823471"/>
            <a:ext cx="49974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118" name="Rectangle: Rounded Corners 117">
            <a:extLst>
              <a:ext uri="{FF2B5EF4-FFF2-40B4-BE49-F238E27FC236}">
                <a16:creationId xmlns:a16="http://schemas.microsoft.com/office/drawing/2014/main" id="{07606D1E-251E-463D-B4A7-A4E6143FE25B}"/>
              </a:ext>
            </a:extLst>
          </p:cNvPr>
          <p:cNvSpPr/>
          <p:nvPr/>
        </p:nvSpPr>
        <p:spPr>
          <a:xfrm>
            <a:off x="10850046" y="1830210"/>
            <a:ext cx="727381"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Services</a:t>
            </a:r>
          </a:p>
        </p:txBody>
      </p:sp>
      <p:sp>
        <p:nvSpPr>
          <p:cNvPr id="119" name="TextBox 118">
            <a:extLst>
              <a:ext uri="{FF2B5EF4-FFF2-40B4-BE49-F238E27FC236}">
                <a16:creationId xmlns:a16="http://schemas.microsoft.com/office/drawing/2014/main" id="{E9EFF1E6-5060-45A0-8847-F1312A3AD7D5}"/>
              </a:ext>
            </a:extLst>
          </p:cNvPr>
          <p:cNvSpPr txBox="1"/>
          <p:nvPr/>
        </p:nvSpPr>
        <p:spPr>
          <a:xfrm>
            <a:off x="9667246" y="909538"/>
            <a:ext cx="145626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Thematic Cluster</a:t>
            </a:r>
            <a:endParaRPr lang="en-GB" sz="1200" b="1" dirty="0"/>
          </a:p>
        </p:txBody>
      </p:sp>
      <p:sp>
        <p:nvSpPr>
          <p:cNvPr id="120" name="TextBox 119">
            <a:extLst>
              <a:ext uri="{FF2B5EF4-FFF2-40B4-BE49-F238E27FC236}">
                <a16:creationId xmlns:a16="http://schemas.microsoft.com/office/drawing/2014/main" id="{CE7D5842-830F-4297-BD3D-0004424E9940}"/>
              </a:ext>
            </a:extLst>
          </p:cNvPr>
          <p:cNvSpPr txBox="1"/>
          <p:nvPr/>
        </p:nvSpPr>
        <p:spPr>
          <a:xfrm>
            <a:off x="6412466" y="4506340"/>
            <a:ext cx="359764" cy="369332"/>
          </a:xfrm>
          <a:prstGeom prst="rect">
            <a:avLst/>
          </a:prstGeom>
          <a:noFill/>
        </p:spPr>
        <p:txBody>
          <a:bodyPr wrap="square" rtlCol="0">
            <a:spAutoFit/>
          </a:bodyPr>
          <a:lstStyle/>
          <a:p>
            <a:r>
              <a:rPr lang="en-GB" dirty="0"/>
              <a:t>..</a:t>
            </a:r>
          </a:p>
        </p:txBody>
      </p:sp>
      <p:sp>
        <p:nvSpPr>
          <p:cNvPr id="121" name="Callout: Down Arrow 120">
            <a:extLst>
              <a:ext uri="{FF2B5EF4-FFF2-40B4-BE49-F238E27FC236}">
                <a16:creationId xmlns:a16="http://schemas.microsoft.com/office/drawing/2014/main" id="{A7EAD5BA-1920-45D1-BC57-934F0EA13DE2}"/>
              </a:ext>
            </a:extLst>
          </p:cNvPr>
          <p:cNvSpPr/>
          <p:nvPr/>
        </p:nvSpPr>
        <p:spPr>
          <a:xfrm>
            <a:off x="10080582" y="286547"/>
            <a:ext cx="629587" cy="622092"/>
          </a:xfrm>
          <a:prstGeom prst="downArrow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Users</a:t>
            </a:r>
          </a:p>
        </p:txBody>
      </p:sp>
      <p:sp>
        <p:nvSpPr>
          <p:cNvPr id="123" name="Rectangle: Rounded Corners 122">
            <a:extLst>
              <a:ext uri="{FF2B5EF4-FFF2-40B4-BE49-F238E27FC236}">
                <a16:creationId xmlns:a16="http://schemas.microsoft.com/office/drawing/2014/main" id="{4E715673-03A8-435C-A01C-16327B4AA756}"/>
              </a:ext>
            </a:extLst>
          </p:cNvPr>
          <p:cNvSpPr/>
          <p:nvPr/>
        </p:nvSpPr>
        <p:spPr>
          <a:xfrm>
            <a:off x="4247909" y="909538"/>
            <a:ext cx="4329114" cy="141458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TextBox 123">
            <a:extLst>
              <a:ext uri="{FF2B5EF4-FFF2-40B4-BE49-F238E27FC236}">
                <a16:creationId xmlns:a16="http://schemas.microsoft.com/office/drawing/2014/main" id="{B8849A51-1B69-4457-A835-C67694E70216}"/>
              </a:ext>
            </a:extLst>
          </p:cNvPr>
          <p:cNvSpPr txBox="1"/>
          <p:nvPr/>
        </p:nvSpPr>
        <p:spPr>
          <a:xfrm>
            <a:off x="5402960" y="974669"/>
            <a:ext cx="2051136" cy="307777"/>
          </a:xfrm>
          <a:prstGeom prst="rect">
            <a:avLst/>
          </a:prstGeom>
          <a:noFill/>
        </p:spPr>
        <p:txBody>
          <a:bodyPr wrap="square" rtlCol="0">
            <a:spAutoFit/>
          </a:bodyPr>
          <a:lstStyle/>
          <a:p>
            <a:r>
              <a:rPr lang="en-GB" sz="1400" b="1" dirty="0"/>
              <a:t>Integrated core services</a:t>
            </a:r>
            <a:endParaRPr lang="en-GB" sz="1200" b="1" dirty="0"/>
          </a:p>
        </p:txBody>
      </p:sp>
      <p:sp>
        <p:nvSpPr>
          <p:cNvPr id="125" name="Rectangle: Rounded Corners 124">
            <a:extLst>
              <a:ext uri="{FF2B5EF4-FFF2-40B4-BE49-F238E27FC236}">
                <a16:creationId xmlns:a16="http://schemas.microsoft.com/office/drawing/2014/main" id="{20737B6F-A353-4EC7-A3A6-BCA40E1E1D1D}"/>
              </a:ext>
            </a:extLst>
          </p:cNvPr>
          <p:cNvSpPr/>
          <p:nvPr/>
        </p:nvSpPr>
        <p:spPr>
          <a:xfrm>
            <a:off x="4375280" y="1320340"/>
            <a:ext cx="1018452"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Cross-thematic/ integrated Data</a:t>
            </a:r>
          </a:p>
        </p:txBody>
      </p:sp>
      <p:sp>
        <p:nvSpPr>
          <p:cNvPr id="126" name="Rectangle: Rounded Corners 125">
            <a:extLst>
              <a:ext uri="{FF2B5EF4-FFF2-40B4-BE49-F238E27FC236}">
                <a16:creationId xmlns:a16="http://schemas.microsoft.com/office/drawing/2014/main" id="{939FCB61-246F-45A3-B58A-9EEA633391D4}"/>
              </a:ext>
            </a:extLst>
          </p:cNvPr>
          <p:cNvSpPr/>
          <p:nvPr/>
        </p:nvSpPr>
        <p:spPr>
          <a:xfrm>
            <a:off x="5433923" y="1319717"/>
            <a:ext cx="894727"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Metadata Integration</a:t>
            </a:r>
          </a:p>
        </p:txBody>
      </p:sp>
      <p:sp>
        <p:nvSpPr>
          <p:cNvPr id="127" name="Rectangle: Rounded Corners 126">
            <a:extLst>
              <a:ext uri="{FF2B5EF4-FFF2-40B4-BE49-F238E27FC236}">
                <a16:creationId xmlns:a16="http://schemas.microsoft.com/office/drawing/2014/main" id="{0745F023-E6C0-49E7-973C-7B26B968E9D3}"/>
              </a:ext>
            </a:extLst>
          </p:cNvPr>
          <p:cNvSpPr/>
          <p:nvPr/>
        </p:nvSpPr>
        <p:spPr>
          <a:xfrm>
            <a:off x="6368841" y="1319717"/>
            <a:ext cx="689857"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128" name="Rectangle: Rounded Corners 127">
            <a:extLst>
              <a:ext uri="{FF2B5EF4-FFF2-40B4-BE49-F238E27FC236}">
                <a16:creationId xmlns:a16="http://schemas.microsoft.com/office/drawing/2014/main" id="{8C64288E-1DF1-486D-81F7-FBD4D1E58B56}"/>
              </a:ext>
            </a:extLst>
          </p:cNvPr>
          <p:cNvSpPr/>
          <p:nvPr/>
        </p:nvSpPr>
        <p:spPr>
          <a:xfrm>
            <a:off x="7103670" y="1347577"/>
            <a:ext cx="1341165" cy="80418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Cross-thematic/integrated Services</a:t>
            </a:r>
          </a:p>
        </p:txBody>
      </p:sp>
      <p:sp>
        <p:nvSpPr>
          <p:cNvPr id="129" name="Callout: Down Arrow 128">
            <a:extLst>
              <a:ext uri="{FF2B5EF4-FFF2-40B4-BE49-F238E27FC236}">
                <a16:creationId xmlns:a16="http://schemas.microsoft.com/office/drawing/2014/main" id="{EAE38B92-6B41-45B9-A12C-6C88EA172314}"/>
              </a:ext>
            </a:extLst>
          </p:cNvPr>
          <p:cNvSpPr/>
          <p:nvPr/>
        </p:nvSpPr>
        <p:spPr>
          <a:xfrm>
            <a:off x="6039201" y="154739"/>
            <a:ext cx="629587" cy="622092"/>
          </a:xfrm>
          <a:prstGeom prst="downArrow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Users</a:t>
            </a:r>
          </a:p>
        </p:txBody>
      </p:sp>
      <p:sp>
        <p:nvSpPr>
          <p:cNvPr id="135" name="Rectangle: Rounded Corners 134">
            <a:extLst>
              <a:ext uri="{FF2B5EF4-FFF2-40B4-BE49-F238E27FC236}">
                <a16:creationId xmlns:a16="http://schemas.microsoft.com/office/drawing/2014/main" id="{3926231D-1685-47AB-B9B1-493AB5655C82}"/>
              </a:ext>
            </a:extLst>
          </p:cNvPr>
          <p:cNvSpPr/>
          <p:nvPr/>
        </p:nvSpPr>
        <p:spPr>
          <a:xfrm>
            <a:off x="939233" y="5538283"/>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Other Services Infrastructures (AAI, Middleware/) (EU/National)</a:t>
            </a:r>
          </a:p>
        </p:txBody>
      </p:sp>
      <p:sp>
        <p:nvSpPr>
          <p:cNvPr id="136" name="Rectangle: Rounded Corners 135">
            <a:extLst>
              <a:ext uri="{FF2B5EF4-FFF2-40B4-BE49-F238E27FC236}">
                <a16:creationId xmlns:a16="http://schemas.microsoft.com/office/drawing/2014/main" id="{3BA86D49-45EA-4B70-8CE3-8E7CFAF72DCB}"/>
              </a:ext>
            </a:extLst>
          </p:cNvPr>
          <p:cNvSpPr/>
          <p:nvPr/>
        </p:nvSpPr>
        <p:spPr>
          <a:xfrm>
            <a:off x="933691" y="6039815"/>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Network Connectivity Infrastructures (EU/National)</a:t>
            </a:r>
          </a:p>
        </p:txBody>
      </p:sp>
      <p:sp>
        <p:nvSpPr>
          <p:cNvPr id="57" name="Callout: Down Arrow 56">
            <a:extLst>
              <a:ext uri="{FF2B5EF4-FFF2-40B4-BE49-F238E27FC236}">
                <a16:creationId xmlns:a16="http://schemas.microsoft.com/office/drawing/2014/main" id="{E91F25E4-1665-4234-A99E-379297A2FB98}"/>
              </a:ext>
            </a:extLst>
          </p:cNvPr>
          <p:cNvSpPr/>
          <p:nvPr/>
        </p:nvSpPr>
        <p:spPr>
          <a:xfrm>
            <a:off x="2212583" y="305994"/>
            <a:ext cx="629587" cy="622092"/>
          </a:xfrm>
          <a:prstGeom prst="downArrow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Users</a:t>
            </a:r>
          </a:p>
        </p:txBody>
      </p:sp>
      <p:sp>
        <p:nvSpPr>
          <p:cNvPr id="51" name="Callout: Right Arrow 50">
            <a:extLst>
              <a:ext uri="{FF2B5EF4-FFF2-40B4-BE49-F238E27FC236}">
                <a16:creationId xmlns:a16="http://schemas.microsoft.com/office/drawing/2014/main" id="{D3F04393-14DA-4104-950F-E78ECB15886D}"/>
              </a:ext>
            </a:extLst>
          </p:cNvPr>
          <p:cNvSpPr/>
          <p:nvPr/>
        </p:nvSpPr>
        <p:spPr>
          <a:xfrm>
            <a:off x="165328" y="5059715"/>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55" name="Callout: Right Arrow 54">
            <a:extLst>
              <a:ext uri="{FF2B5EF4-FFF2-40B4-BE49-F238E27FC236}">
                <a16:creationId xmlns:a16="http://schemas.microsoft.com/office/drawing/2014/main" id="{D944A011-980B-4D67-8F75-D06A749E4D77}"/>
              </a:ext>
            </a:extLst>
          </p:cNvPr>
          <p:cNvSpPr/>
          <p:nvPr/>
        </p:nvSpPr>
        <p:spPr>
          <a:xfrm>
            <a:off x="167149" y="2619231"/>
            <a:ext cx="748466" cy="423062"/>
          </a:xfrm>
          <a:prstGeom prst="righ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t>Users</a:t>
            </a:r>
            <a:endParaRPr lang="en-GB" b="1" dirty="0"/>
          </a:p>
        </p:txBody>
      </p:sp>
      <p:sp>
        <p:nvSpPr>
          <p:cNvPr id="56" name="Callout: Right Arrow 55">
            <a:extLst>
              <a:ext uri="{FF2B5EF4-FFF2-40B4-BE49-F238E27FC236}">
                <a16:creationId xmlns:a16="http://schemas.microsoft.com/office/drawing/2014/main" id="{8E8C6F37-3F01-4BF6-9367-2919B9BAAC3E}"/>
              </a:ext>
            </a:extLst>
          </p:cNvPr>
          <p:cNvSpPr/>
          <p:nvPr/>
        </p:nvSpPr>
        <p:spPr>
          <a:xfrm>
            <a:off x="165328" y="3822938"/>
            <a:ext cx="703608" cy="423062"/>
          </a:xfrm>
          <a:prstGeom prst="rightArrow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Users</a:t>
            </a:r>
            <a:endParaRPr lang="en-GB" b="1" dirty="0"/>
          </a:p>
        </p:txBody>
      </p:sp>
      <p:sp>
        <p:nvSpPr>
          <p:cNvPr id="59" name="Callout: Right Arrow 58">
            <a:extLst>
              <a:ext uri="{FF2B5EF4-FFF2-40B4-BE49-F238E27FC236}">
                <a16:creationId xmlns:a16="http://schemas.microsoft.com/office/drawing/2014/main" id="{83D2F732-5F7C-41BD-AF80-8614F6BAAF57}"/>
              </a:ext>
            </a:extLst>
          </p:cNvPr>
          <p:cNvSpPr/>
          <p:nvPr/>
        </p:nvSpPr>
        <p:spPr>
          <a:xfrm>
            <a:off x="812147" y="3339734"/>
            <a:ext cx="394367" cy="423062"/>
          </a:xfrm>
          <a:prstGeom prst="rightArrow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allout: Right Arrow 59">
            <a:extLst>
              <a:ext uri="{FF2B5EF4-FFF2-40B4-BE49-F238E27FC236}">
                <a16:creationId xmlns:a16="http://schemas.microsoft.com/office/drawing/2014/main" id="{A383374C-A8D4-46E1-AD05-74462CC5BD29}"/>
              </a:ext>
            </a:extLst>
          </p:cNvPr>
          <p:cNvSpPr/>
          <p:nvPr/>
        </p:nvSpPr>
        <p:spPr>
          <a:xfrm>
            <a:off x="785955" y="4214714"/>
            <a:ext cx="394367" cy="423062"/>
          </a:xfrm>
          <a:prstGeom prst="rightArrow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allout: Right Arrow 60">
            <a:extLst>
              <a:ext uri="{FF2B5EF4-FFF2-40B4-BE49-F238E27FC236}">
                <a16:creationId xmlns:a16="http://schemas.microsoft.com/office/drawing/2014/main" id="{53CEEB0F-47EB-4B06-9694-1B9E085409E3}"/>
              </a:ext>
            </a:extLst>
          </p:cNvPr>
          <p:cNvSpPr/>
          <p:nvPr/>
        </p:nvSpPr>
        <p:spPr>
          <a:xfrm rot="10800000">
            <a:off x="11493747" y="3214207"/>
            <a:ext cx="394367" cy="423062"/>
          </a:xfrm>
          <a:prstGeom prst="rightArrowCallo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Callout: Right Arrow 65">
            <a:extLst>
              <a:ext uri="{FF2B5EF4-FFF2-40B4-BE49-F238E27FC236}">
                <a16:creationId xmlns:a16="http://schemas.microsoft.com/office/drawing/2014/main" id="{08B50689-12B9-4828-BECF-0A7D5AD31B47}"/>
              </a:ext>
            </a:extLst>
          </p:cNvPr>
          <p:cNvSpPr/>
          <p:nvPr/>
        </p:nvSpPr>
        <p:spPr>
          <a:xfrm rot="10800000">
            <a:off x="11514437" y="4087980"/>
            <a:ext cx="394367" cy="423062"/>
          </a:xfrm>
          <a:prstGeom prst="rightArrowCallo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allout: Right Arrow 66">
            <a:extLst>
              <a:ext uri="{FF2B5EF4-FFF2-40B4-BE49-F238E27FC236}">
                <a16:creationId xmlns:a16="http://schemas.microsoft.com/office/drawing/2014/main" id="{FFF6650D-85EF-4FDC-885C-7132D8706758}"/>
              </a:ext>
            </a:extLst>
          </p:cNvPr>
          <p:cNvSpPr/>
          <p:nvPr/>
        </p:nvSpPr>
        <p:spPr>
          <a:xfrm>
            <a:off x="180080" y="5585742"/>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70" name="Callout: Right Arrow 69">
            <a:extLst>
              <a:ext uri="{FF2B5EF4-FFF2-40B4-BE49-F238E27FC236}">
                <a16:creationId xmlns:a16="http://schemas.microsoft.com/office/drawing/2014/main" id="{60BFF87B-BA44-41BE-BE18-DDB5665793B9}"/>
              </a:ext>
            </a:extLst>
          </p:cNvPr>
          <p:cNvSpPr/>
          <p:nvPr/>
        </p:nvSpPr>
        <p:spPr>
          <a:xfrm>
            <a:off x="170245" y="6047859"/>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2" name="Footer Placeholder 1">
            <a:extLst>
              <a:ext uri="{FF2B5EF4-FFF2-40B4-BE49-F238E27FC236}">
                <a16:creationId xmlns:a16="http://schemas.microsoft.com/office/drawing/2014/main" id="{BB238BF7-C50A-428D-9F3E-D5C991DA40A0}"/>
              </a:ext>
            </a:extLst>
          </p:cNvPr>
          <p:cNvSpPr>
            <a:spLocks noGrp="1"/>
          </p:cNvSpPr>
          <p:nvPr>
            <p:ph type="ftr" sz="quarter" idx="11"/>
          </p:nvPr>
        </p:nvSpPr>
        <p:spPr/>
        <p:txBody>
          <a:bodyPr/>
          <a:lstStyle/>
          <a:p>
            <a:r>
              <a:rPr lang="en-GB"/>
              <a:t>Fotis Karayannis</a:t>
            </a:r>
          </a:p>
        </p:txBody>
      </p:sp>
      <p:sp>
        <p:nvSpPr>
          <p:cNvPr id="3" name="Slide Number Placeholder 2">
            <a:extLst>
              <a:ext uri="{FF2B5EF4-FFF2-40B4-BE49-F238E27FC236}">
                <a16:creationId xmlns:a16="http://schemas.microsoft.com/office/drawing/2014/main" id="{D6051938-9993-4F95-A40B-AC0A3139D800}"/>
              </a:ext>
            </a:extLst>
          </p:cNvPr>
          <p:cNvSpPr>
            <a:spLocks noGrp="1"/>
          </p:cNvSpPr>
          <p:nvPr>
            <p:ph type="sldNum" sz="quarter" idx="12"/>
          </p:nvPr>
        </p:nvSpPr>
        <p:spPr/>
        <p:txBody>
          <a:bodyPr/>
          <a:lstStyle/>
          <a:p>
            <a:fld id="{4115401D-0F0B-44C3-89EA-E0CDD2DB5334}" type="slidenum">
              <a:rPr lang="en-GB" smtClean="0"/>
              <a:t>7</a:t>
            </a:fld>
            <a:endParaRPr lang="en-GB"/>
          </a:p>
        </p:txBody>
      </p:sp>
      <p:sp>
        <p:nvSpPr>
          <p:cNvPr id="4" name="Date Placeholder 3">
            <a:extLst>
              <a:ext uri="{FF2B5EF4-FFF2-40B4-BE49-F238E27FC236}">
                <a16:creationId xmlns:a16="http://schemas.microsoft.com/office/drawing/2014/main" id="{E2BFAD7A-B658-40CE-8246-71296349A2CF}"/>
              </a:ext>
            </a:extLst>
          </p:cNvPr>
          <p:cNvSpPr>
            <a:spLocks noGrp="1"/>
          </p:cNvSpPr>
          <p:nvPr>
            <p:ph type="dt" sz="half" idx="10"/>
          </p:nvPr>
        </p:nvSpPr>
        <p:spPr/>
        <p:txBody>
          <a:bodyPr/>
          <a:lstStyle/>
          <a:p>
            <a:fld id="{A0417BBA-6DBB-4424-B5E3-295AB6BAFD5B}" type="datetime1">
              <a:rPr lang="en-GB" smtClean="0"/>
              <a:t>22/09/2022</a:t>
            </a:fld>
            <a:endParaRPr lang="en-GB"/>
          </a:p>
        </p:txBody>
      </p:sp>
      <p:sp>
        <p:nvSpPr>
          <p:cNvPr id="7" name="TextBox 6">
            <a:extLst>
              <a:ext uri="{FF2B5EF4-FFF2-40B4-BE49-F238E27FC236}">
                <a16:creationId xmlns:a16="http://schemas.microsoft.com/office/drawing/2014/main" id="{145639C1-4559-1F70-2B51-4E10C439AFFA}"/>
              </a:ext>
            </a:extLst>
          </p:cNvPr>
          <p:cNvSpPr txBox="1"/>
          <p:nvPr/>
        </p:nvSpPr>
        <p:spPr>
          <a:xfrm>
            <a:off x="10210107" y="659082"/>
            <a:ext cx="402674" cy="246221"/>
          </a:xfrm>
          <a:prstGeom prst="rect">
            <a:avLst/>
          </a:prstGeom>
          <a:noFill/>
        </p:spPr>
        <p:txBody>
          <a:bodyPr wrap="square" rtlCol="0">
            <a:spAutoFit/>
          </a:bodyPr>
          <a:lstStyle/>
          <a:p>
            <a:r>
              <a:rPr lang="en-US" sz="1000" dirty="0"/>
              <a:t>AAI</a:t>
            </a:r>
            <a:endParaRPr lang="el-GR" sz="1200" dirty="0"/>
          </a:p>
        </p:txBody>
      </p:sp>
      <p:sp>
        <p:nvSpPr>
          <p:cNvPr id="8" name="TextBox 7">
            <a:extLst>
              <a:ext uri="{FF2B5EF4-FFF2-40B4-BE49-F238E27FC236}">
                <a16:creationId xmlns:a16="http://schemas.microsoft.com/office/drawing/2014/main" id="{74040108-E8FE-A1A9-33F4-14FB11887448}"/>
              </a:ext>
            </a:extLst>
          </p:cNvPr>
          <p:cNvSpPr txBox="1"/>
          <p:nvPr/>
        </p:nvSpPr>
        <p:spPr>
          <a:xfrm>
            <a:off x="6167504" y="544133"/>
            <a:ext cx="402674" cy="246221"/>
          </a:xfrm>
          <a:prstGeom prst="rect">
            <a:avLst/>
          </a:prstGeom>
          <a:noFill/>
        </p:spPr>
        <p:txBody>
          <a:bodyPr wrap="square" rtlCol="0">
            <a:spAutoFit/>
          </a:bodyPr>
          <a:lstStyle/>
          <a:p>
            <a:r>
              <a:rPr lang="en-US" sz="1000" dirty="0"/>
              <a:t>AAI</a:t>
            </a:r>
            <a:endParaRPr lang="el-GR" sz="1200" dirty="0"/>
          </a:p>
        </p:txBody>
      </p:sp>
      <p:sp>
        <p:nvSpPr>
          <p:cNvPr id="9" name="TextBox 8">
            <a:extLst>
              <a:ext uri="{FF2B5EF4-FFF2-40B4-BE49-F238E27FC236}">
                <a16:creationId xmlns:a16="http://schemas.microsoft.com/office/drawing/2014/main" id="{7FCCC168-39EC-76A6-F0E9-2C0D98E8D26E}"/>
              </a:ext>
            </a:extLst>
          </p:cNvPr>
          <p:cNvSpPr txBox="1"/>
          <p:nvPr/>
        </p:nvSpPr>
        <p:spPr>
          <a:xfrm>
            <a:off x="2343660" y="697410"/>
            <a:ext cx="402674" cy="246221"/>
          </a:xfrm>
          <a:prstGeom prst="rect">
            <a:avLst/>
          </a:prstGeom>
          <a:noFill/>
        </p:spPr>
        <p:txBody>
          <a:bodyPr wrap="square" rtlCol="0">
            <a:spAutoFit/>
          </a:bodyPr>
          <a:lstStyle/>
          <a:p>
            <a:r>
              <a:rPr lang="en-US" sz="1000" dirty="0"/>
              <a:t>AAI</a:t>
            </a:r>
            <a:endParaRPr lang="el-GR" sz="1200" dirty="0"/>
          </a:p>
        </p:txBody>
      </p:sp>
      <p:sp>
        <p:nvSpPr>
          <p:cNvPr id="11" name="TextBox 10">
            <a:extLst>
              <a:ext uri="{FF2B5EF4-FFF2-40B4-BE49-F238E27FC236}">
                <a16:creationId xmlns:a16="http://schemas.microsoft.com/office/drawing/2014/main" id="{9A14637C-F83C-D4B0-6AB9-2C24BB84050A}"/>
              </a:ext>
            </a:extLst>
          </p:cNvPr>
          <p:cNvSpPr txBox="1"/>
          <p:nvPr/>
        </p:nvSpPr>
        <p:spPr>
          <a:xfrm>
            <a:off x="584618" y="2503703"/>
            <a:ext cx="402674" cy="246221"/>
          </a:xfrm>
          <a:prstGeom prst="rect">
            <a:avLst/>
          </a:prstGeom>
          <a:noFill/>
        </p:spPr>
        <p:txBody>
          <a:bodyPr wrap="square" rtlCol="0">
            <a:spAutoFit/>
          </a:bodyPr>
          <a:lstStyle/>
          <a:p>
            <a:r>
              <a:rPr lang="en-US" sz="1000" dirty="0"/>
              <a:t>AAI</a:t>
            </a:r>
            <a:endParaRPr lang="el-GR" sz="1200" dirty="0"/>
          </a:p>
        </p:txBody>
      </p:sp>
      <p:sp>
        <p:nvSpPr>
          <p:cNvPr id="12" name="TextBox 11">
            <a:extLst>
              <a:ext uri="{FF2B5EF4-FFF2-40B4-BE49-F238E27FC236}">
                <a16:creationId xmlns:a16="http://schemas.microsoft.com/office/drawing/2014/main" id="{CD88A421-74AC-1358-1C65-DD51EF3E23F6}"/>
              </a:ext>
            </a:extLst>
          </p:cNvPr>
          <p:cNvSpPr txBox="1"/>
          <p:nvPr/>
        </p:nvSpPr>
        <p:spPr>
          <a:xfrm>
            <a:off x="513578" y="4194733"/>
            <a:ext cx="402674" cy="246221"/>
          </a:xfrm>
          <a:prstGeom prst="rect">
            <a:avLst/>
          </a:prstGeom>
          <a:noFill/>
        </p:spPr>
        <p:txBody>
          <a:bodyPr wrap="square" rtlCol="0">
            <a:spAutoFit/>
          </a:bodyPr>
          <a:lstStyle/>
          <a:p>
            <a:r>
              <a:rPr lang="en-US" sz="1000" dirty="0"/>
              <a:t>AAI</a:t>
            </a:r>
            <a:endParaRPr lang="el-GR" sz="1200" dirty="0"/>
          </a:p>
        </p:txBody>
      </p:sp>
      <p:sp>
        <p:nvSpPr>
          <p:cNvPr id="13" name="TextBox 12">
            <a:extLst>
              <a:ext uri="{FF2B5EF4-FFF2-40B4-BE49-F238E27FC236}">
                <a16:creationId xmlns:a16="http://schemas.microsoft.com/office/drawing/2014/main" id="{4AB56BD1-CF97-0766-6D77-E802015F9BEA}"/>
              </a:ext>
            </a:extLst>
          </p:cNvPr>
          <p:cNvSpPr txBox="1"/>
          <p:nvPr/>
        </p:nvSpPr>
        <p:spPr>
          <a:xfrm>
            <a:off x="606286" y="4974575"/>
            <a:ext cx="402674" cy="246221"/>
          </a:xfrm>
          <a:prstGeom prst="rect">
            <a:avLst/>
          </a:prstGeom>
          <a:noFill/>
        </p:spPr>
        <p:txBody>
          <a:bodyPr wrap="square" rtlCol="0">
            <a:spAutoFit/>
          </a:bodyPr>
          <a:lstStyle/>
          <a:p>
            <a:r>
              <a:rPr lang="en-US" sz="1000" dirty="0"/>
              <a:t>AAI</a:t>
            </a:r>
            <a:endParaRPr lang="el-GR" sz="1200" dirty="0"/>
          </a:p>
        </p:txBody>
      </p:sp>
      <p:sp>
        <p:nvSpPr>
          <p:cNvPr id="14" name="TextBox 13">
            <a:extLst>
              <a:ext uri="{FF2B5EF4-FFF2-40B4-BE49-F238E27FC236}">
                <a16:creationId xmlns:a16="http://schemas.microsoft.com/office/drawing/2014/main" id="{77A369BC-05F2-CBC6-C59C-D46215C40ACB}"/>
              </a:ext>
            </a:extLst>
          </p:cNvPr>
          <p:cNvSpPr txBox="1"/>
          <p:nvPr/>
        </p:nvSpPr>
        <p:spPr>
          <a:xfrm>
            <a:off x="609294" y="5488152"/>
            <a:ext cx="402674" cy="246221"/>
          </a:xfrm>
          <a:prstGeom prst="rect">
            <a:avLst/>
          </a:prstGeom>
          <a:noFill/>
        </p:spPr>
        <p:txBody>
          <a:bodyPr wrap="square" rtlCol="0">
            <a:spAutoFit/>
          </a:bodyPr>
          <a:lstStyle/>
          <a:p>
            <a:r>
              <a:rPr lang="en-US" sz="1000" dirty="0"/>
              <a:t>AAI</a:t>
            </a:r>
            <a:endParaRPr lang="el-GR" sz="1200" dirty="0"/>
          </a:p>
        </p:txBody>
      </p:sp>
      <p:sp>
        <p:nvSpPr>
          <p:cNvPr id="16" name="TextBox 15">
            <a:extLst>
              <a:ext uri="{FF2B5EF4-FFF2-40B4-BE49-F238E27FC236}">
                <a16:creationId xmlns:a16="http://schemas.microsoft.com/office/drawing/2014/main" id="{59E49E1D-E216-87FB-F20F-DA46925087A4}"/>
              </a:ext>
            </a:extLst>
          </p:cNvPr>
          <p:cNvSpPr txBox="1"/>
          <p:nvPr/>
        </p:nvSpPr>
        <p:spPr>
          <a:xfrm>
            <a:off x="607884" y="5978963"/>
            <a:ext cx="402674" cy="246221"/>
          </a:xfrm>
          <a:prstGeom prst="rect">
            <a:avLst/>
          </a:prstGeom>
          <a:noFill/>
        </p:spPr>
        <p:txBody>
          <a:bodyPr wrap="square" rtlCol="0">
            <a:spAutoFit/>
          </a:bodyPr>
          <a:lstStyle/>
          <a:p>
            <a:r>
              <a:rPr lang="en-US" sz="1000" dirty="0"/>
              <a:t>AAI</a:t>
            </a:r>
            <a:endParaRPr lang="el-GR" sz="1200" dirty="0"/>
          </a:p>
        </p:txBody>
      </p:sp>
      <p:pic>
        <p:nvPicPr>
          <p:cNvPr id="5" name="Inhaltsplatzhalter 8">
            <a:extLst>
              <a:ext uri="{FF2B5EF4-FFF2-40B4-BE49-F238E27FC236}">
                <a16:creationId xmlns:a16="http://schemas.microsoft.com/office/drawing/2014/main" id="{5F2CD246-6F2A-DD49-F519-89AC91FB19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1344619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Rounded Corners 133">
            <a:extLst>
              <a:ext uri="{FF2B5EF4-FFF2-40B4-BE49-F238E27FC236}">
                <a16:creationId xmlns:a16="http://schemas.microsoft.com/office/drawing/2014/main" id="{66ACBD5E-2308-447F-8F88-599E7C3B47DE}"/>
              </a:ext>
            </a:extLst>
          </p:cNvPr>
          <p:cNvSpPr/>
          <p:nvPr/>
        </p:nvSpPr>
        <p:spPr>
          <a:xfrm>
            <a:off x="939233" y="5054388"/>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Computing infrastructures (EU/National)</a:t>
            </a:r>
          </a:p>
        </p:txBody>
      </p:sp>
      <p:sp>
        <p:nvSpPr>
          <p:cNvPr id="137" name="Rectangle: Rounded Corners 136">
            <a:extLst>
              <a:ext uri="{FF2B5EF4-FFF2-40B4-BE49-F238E27FC236}">
                <a16:creationId xmlns:a16="http://schemas.microsoft.com/office/drawing/2014/main" id="{8492D8B1-F623-41F9-9E20-EFF8CA504770}"/>
              </a:ext>
            </a:extLst>
          </p:cNvPr>
          <p:cNvSpPr/>
          <p:nvPr/>
        </p:nvSpPr>
        <p:spPr>
          <a:xfrm>
            <a:off x="933691" y="2619231"/>
            <a:ext cx="10994266" cy="42306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Virtual Research Environments  (EU/National)</a:t>
            </a:r>
          </a:p>
        </p:txBody>
      </p:sp>
      <p:sp>
        <p:nvSpPr>
          <p:cNvPr id="132" name="Rectangle: Rounded Corners 131">
            <a:extLst>
              <a:ext uri="{FF2B5EF4-FFF2-40B4-BE49-F238E27FC236}">
                <a16:creationId xmlns:a16="http://schemas.microsoft.com/office/drawing/2014/main" id="{0D3CAE08-5C3F-4C50-8CC5-29D75B0ACED4}"/>
              </a:ext>
            </a:extLst>
          </p:cNvPr>
          <p:cNvSpPr/>
          <p:nvPr/>
        </p:nvSpPr>
        <p:spPr>
          <a:xfrm>
            <a:off x="871708" y="3154084"/>
            <a:ext cx="10994266" cy="1749227"/>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Data infrastructures (EU/Regional/National) </a:t>
            </a:r>
          </a:p>
          <a:p>
            <a:pPr algn="ctr"/>
            <a:r>
              <a:rPr lang="en-GB" dirty="0"/>
              <a:t>including Scholarly </a:t>
            </a:r>
            <a:r>
              <a:rPr lang="en-GB" dirty="0" err="1"/>
              <a:t>Communitations</a:t>
            </a:r>
            <a:endParaRPr lang="en-GB" dirty="0"/>
          </a:p>
        </p:txBody>
      </p:sp>
      <p:sp>
        <p:nvSpPr>
          <p:cNvPr id="122" name="Rectangle: Rounded Corners 121">
            <a:extLst>
              <a:ext uri="{FF2B5EF4-FFF2-40B4-BE49-F238E27FC236}">
                <a16:creationId xmlns:a16="http://schemas.microsoft.com/office/drawing/2014/main" id="{66752745-6F96-4EF6-B169-65BF8689BD8F}"/>
              </a:ext>
            </a:extLst>
          </p:cNvPr>
          <p:cNvSpPr/>
          <p:nvPr/>
        </p:nvSpPr>
        <p:spPr>
          <a:xfrm>
            <a:off x="939233" y="776023"/>
            <a:ext cx="10994266" cy="171276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Rounded Corners 53">
            <a:extLst>
              <a:ext uri="{FF2B5EF4-FFF2-40B4-BE49-F238E27FC236}">
                <a16:creationId xmlns:a16="http://schemas.microsoft.com/office/drawing/2014/main" id="{A42B439B-0883-4FEC-8E5B-04DF4A9E07A5}"/>
              </a:ext>
            </a:extLst>
          </p:cNvPr>
          <p:cNvSpPr/>
          <p:nvPr/>
        </p:nvSpPr>
        <p:spPr>
          <a:xfrm>
            <a:off x="1092067" y="892225"/>
            <a:ext cx="2885607" cy="43790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68" name="Rectangle: Rounded Corners 67">
            <a:extLst>
              <a:ext uri="{FF2B5EF4-FFF2-40B4-BE49-F238E27FC236}">
                <a16:creationId xmlns:a16="http://schemas.microsoft.com/office/drawing/2014/main" id="{F2E79F15-ED17-4941-A12B-D63BF1A26956}"/>
              </a:ext>
            </a:extLst>
          </p:cNvPr>
          <p:cNvSpPr/>
          <p:nvPr/>
        </p:nvSpPr>
        <p:spPr>
          <a:xfrm>
            <a:off x="1086522" y="1226734"/>
            <a:ext cx="2885607" cy="364893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ounded Rectangle 22">
            <a:extLst>
              <a:ext uri="{FF2B5EF4-FFF2-40B4-BE49-F238E27FC236}">
                <a16:creationId xmlns:a16="http://schemas.microsoft.com/office/drawing/2014/main" id="{F77B899F-10A2-4B45-884E-2D8360207DB4}"/>
              </a:ext>
            </a:extLst>
          </p:cNvPr>
          <p:cNvSpPr/>
          <p:nvPr/>
        </p:nvSpPr>
        <p:spPr>
          <a:xfrm>
            <a:off x="2043953" y="3187868"/>
            <a:ext cx="1024914" cy="36933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err="1">
                <a:solidFill>
                  <a:prstClr val="white"/>
                </a:solidFill>
                <a:latin typeface="Calibri"/>
              </a:rPr>
              <a:t>Centralised</a:t>
            </a:r>
            <a:r>
              <a:rPr lang="en-US" sz="1200" dirty="0">
                <a:solidFill>
                  <a:prstClr val="white"/>
                </a:solidFill>
                <a:latin typeface="Calibri"/>
              </a:rPr>
              <a:t> RI1</a:t>
            </a:r>
          </a:p>
        </p:txBody>
      </p:sp>
      <p:sp>
        <p:nvSpPr>
          <p:cNvPr id="62" name="Rounded Rectangle 22">
            <a:extLst>
              <a:ext uri="{FF2B5EF4-FFF2-40B4-BE49-F238E27FC236}">
                <a16:creationId xmlns:a16="http://schemas.microsoft.com/office/drawing/2014/main" id="{49606842-61A8-4A3B-9EC2-75A86CA881BE}"/>
              </a:ext>
            </a:extLst>
          </p:cNvPr>
          <p:cNvSpPr/>
          <p:nvPr/>
        </p:nvSpPr>
        <p:spPr>
          <a:xfrm>
            <a:off x="1346267" y="4349850"/>
            <a:ext cx="997197" cy="409195"/>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RI3</a:t>
            </a:r>
          </a:p>
        </p:txBody>
      </p:sp>
      <p:sp>
        <p:nvSpPr>
          <p:cNvPr id="63" name="TextBox 62">
            <a:extLst>
              <a:ext uri="{FF2B5EF4-FFF2-40B4-BE49-F238E27FC236}">
                <a16:creationId xmlns:a16="http://schemas.microsoft.com/office/drawing/2014/main" id="{A2B54D0C-E9CC-467D-955C-BB36CC48CFE5}"/>
              </a:ext>
            </a:extLst>
          </p:cNvPr>
          <p:cNvSpPr txBox="1"/>
          <p:nvPr/>
        </p:nvSpPr>
        <p:spPr>
          <a:xfrm>
            <a:off x="2373028" y="4506340"/>
            <a:ext cx="359764" cy="369332"/>
          </a:xfrm>
          <a:prstGeom prst="rect">
            <a:avLst/>
          </a:prstGeom>
          <a:noFill/>
        </p:spPr>
        <p:txBody>
          <a:bodyPr wrap="square" rtlCol="0">
            <a:spAutoFit/>
          </a:bodyPr>
          <a:lstStyle/>
          <a:p>
            <a:r>
              <a:rPr lang="en-GB" dirty="0"/>
              <a:t>..</a:t>
            </a:r>
          </a:p>
        </p:txBody>
      </p:sp>
      <p:sp>
        <p:nvSpPr>
          <p:cNvPr id="64" name="Rounded Rectangle 22">
            <a:extLst>
              <a:ext uri="{FF2B5EF4-FFF2-40B4-BE49-F238E27FC236}">
                <a16:creationId xmlns:a16="http://schemas.microsoft.com/office/drawing/2014/main" id="{021AF7F7-4232-4D2D-8F7B-A8DB378B77CA}"/>
              </a:ext>
            </a:extLst>
          </p:cNvPr>
          <p:cNvSpPr/>
          <p:nvPr/>
        </p:nvSpPr>
        <p:spPr>
          <a:xfrm>
            <a:off x="1344968" y="3749069"/>
            <a:ext cx="956994" cy="39488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RI2</a:t>
            </a:r>
          </a:p>
        </p:txBody>
      </p:sp>
      <p:sp>
        <p:nvSpPr>
          <p:cNvPr id="65" name="TextBox 64">
            <a:extLst>
              <a:ext uri="{FF2B5EF4-FFF2-40B4-BE49-F238E27FC236}">
                <a16:creationId xmlns:a16="http://schemas.microsoft.com/office/drawing/2014/main" id="{6AB3A18C-DB52-4439-881C-A4A4302A9E94}"/>
              </a:ext>
            </a:extLst>
          </p:cNvPr>
          <p:cNvSpPr txBox="1"/>
          <p:nvPr/>
        </p:nvSpPr>
        <p:spPr>
          <a:xfrm>
            <a:off x="2373028" y="3751131"/>
            <a:ext cx="359764" cy="369332"/>
          </a:xfrm>
          <a:prstGeom prst="rect">
            <a:avLst/>
          </a:prstGeom>
          <a:noFill/>
        </p:spPr>
        <p:txBody>
          <a:bodyPr wrap="square" rtlCol="0">
            <a:spAutoFit/>
          </a:bodyPr>
          <a:lstStyle/>
          <a:p>
            <a:r>
              <a:rPr lang="en-GB" dirty="0"/>
              <a:t>..</a:t>
            </a:r>
          </a:p>
        </p:txBody>
      </p:sp>
      <p:sp>
        <p:nvSpPr>
          <p:cNvPr id="73" name="Rectangle: Rounded Corners 72">
            <a:extLst>
              <a:ext uri="{FF2B5EF4-FFF2-40B4-BE49-F238E27FC236}">
                <a16:creationId xmlns:a16="http://schemas.microsoft.com/office/drawing/2014/main" id="{856F9A62-DB5C-4535-A5E2-A64659FBBA24}"/>
              </a:ext>
            </a:extLst>
          </p:cNvPr>
          <p:cNvSpPr/>
          <p:nvPr/>
        </p:nvSpPr>
        <p:spPr>
          <a:xfrm>
            <a:off x="1252512" y="1401027"/>
            <a:ext cx="2584970" cy="101474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Rectangle: Rounded Corners 68">
            <a:extLst>
              <a:ext uri="{FF2B5EF4-FFF2-40B4-BE49-F238E27FC236}">
                <a16:creationId xmlns:a16="http://schemas.microsoft.com/office/drawing/2014/main" id="{E2AC0A86-0363-4D3E-ACD2-300A2F4B7928}"/>
              </a:ext>
            </a:extLst>
          </p:cNvPr>
          <p:cNvSpPr/>
          <p:nvPr/>
        </p:nvSpPr>
        <p:spPr>
          <a:xfrm>
            <a:off x="1269094" y="1844579"/>
            <a:ext cx="49974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Data</a:t>
            </a:r>
          </a:p>
        </p:txBody>
      </p:sp>
      <p:sp>
        <p:nvSpPr>
          <p:cNvPr id="71" name="Rounded Rectangle 22">
            <a:extLst>
              <a:ext uri="{FF2B5EF4-FFF2-40B4-BE49-F238E27FC236}">
                <a16:creationId xmlns:a16="http://schemas.microsoft.com/office/drawing/2014/main" id="{C8873EC6-D1F4-4CF6-B34E-81DC9ABBBBB6}"/>
              </a:ext>
            </a:extLst>
          </p:cNvPr>
          <p:cNvSpPr/>
          <p:nvPr/>
        </p:nvSpPr>
        <p:spPr>
          <a:xfrm>
            <a:off x="2795313" y="4359845"/>
            <a:ext cx="997197" cy="409195"/>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RI3</a:t>
            </a:r>
          </a:p>
        </p:txBody>
      </p:sp>
      <p:sp>
        <p:nvSpPr>
          <p:cNvPr id="72" name="Rounded Rectangle 22">
            <a:extLst>
              <a:ext uri="{FF2B5EF4-FFF2-40B4-BE49-F238E27FC236}">
                <a16:creationId xmlns:a16="http://schemas.microsoft.com/office/drawing/2014/main" id="{ED7EA2D4-3CBC-4F8F-B9CE-CF036F303AD2}"/>
              </a:ext>
            </a:extLst>
          </p:cNvPr>
          <p:cNvSpPr/>
          <p:nvPr/>
        </p:nvSpPr>
        <p:spPr>
          <a:xfrm>
            <a:off x="2794014" y="3759058"/>
            <a:ext cx="956994" cy="394883"/>
          </a:xfrm>
          <a:prstGeom prst="round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RI2</a:t>
            </a:r>
          </a:p>
        </p:txBody>
      </p:sp>
      <p:sp>
        <p:nvSpPr>
          <p:cNvPr id="74" name="TextBox 73">
            <a:extLst>
              <a:ext uri="{FF2B5EF4-FFF2-40B4-BE49-F238E27FC236}">
                <a16:creationId xmlns:a16="http://schemas.microsoft.com/office/drawing/2014/main" id="{836450C6-96E5-4B6B-8600-C51600742DFB}"/>
              </a:ext>
            </a:extLst>
          </p:cNvPr>
          <p:cNvSpPr txBox="1"/>
          <p:nvPr/>
        </p:nvSpPr>
        <p:spPr>
          <a:xfrm>
            <a:off x="1753068" y="1428666"/>
            <a:ext cx="1714782" cy="276999"/>
          </a:xfrm>
          <a:prstGeom prst="rect">
            <a:avLst/>
          </a:prstGeom>
          <a:noFill/>
        </p:spPr>
        <p:txBody>
          <a:bodyPr wrap="square" rtlCol="0">
            <a:spAutoFit/>
          </a:bodyPr>
          <a:lstStyle/>
          <a:p>
            <a:r>
              <a:rPr lang="en-GB" sz="1200" b="1" dirty="0"/>
              <a:t>Thematic core services</a:t>
            </a:r>
          </a:p>
        </p:txBody>
      </p:sp>
      <p:sp>
        <p:nvSpPr>
          <p:cNvPr id="76" name="Rectangle: Rounded Corners 75">
            <a:extLst>
              <a:ext uri="{FF2B5EF4-FFF2-40B4-BE49-F238E27FC236}">
                <a16:creationId xmlns:a16="http://schemas.microsoft.com/office/drawing/2014/main" id="{0A078731-7884-483C-BDFA-6DA740D0757B}"/>
              </a:ext>
            </a:extLst>
          </p:cNvPr>
          <p:cNvSpPr/>
          <p:nvPr/>
        </p:nvSpPr>
        <p:spPr>
          <a:xfrm>
            <a:off x="1800770" y="1839940"/>
            <a:ext cx="71869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Data Products</a:t>
            </a:r>
          </a:p>
        </p:txBody>
      </p:sp>
      <p:sp>
        <p:nvSpPr>
          <p:cNvPr id="77" name="Rectangle: Rounded Corners 76">
            <a:extLst>
              <a:ext uri="{FF2B5EF4-FFF2-40B4-BE49-F238E27FC236}">
                <a16:creationId xmlns:a16="http://schemas.microsoft.com/office/drawing/2014/main" id="{2FE6FBCC-4973-479E-B405-343E7EB6226D}"/>
              </a:ext>
            </a:extLst>
          </p:cNvPr>
          <p:cNvSpPr/>
          <p:nvPr/>
        </p:nvSpPr>
        <p:spPr>
          <a:xfrm>
            <a:off x="2539832" y="1832890"/>
            <a:ext cx="499746"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78" name="Rectangle: Rounded Corners 77">
            <a:extLst>
              <a:ext uri="{FF2B5EF4-FFF2-40B4-BE49-F238E27FC236}">
                <a16:creationId xmlns:a16="http://schemas.microsoft.com/office/drawing/2014/main" id="{B1C62AB1-8438-4BF0-B93F-96011F6D8892}"/>
              </a:ext>
            </a:extLst>
          </p:cNvPr>
          <p:cNvSpPr/>
          <p:nvPr/>
        </p:nvSpPr>
        <p:spPr>
          <a:xfrm>
            <a:off x="3065129" y="1839629"/>
            <a:ext cx="727381" cy="37055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Services</a:t>
            </a:r>
          </a:p>
        </p:txBody>
      </p:sp>
      <p:sp>
        <p:nvSpPr>
          <p:cNvPr id="58" name="TextBox 57">
            <a:extLst>
              <a:ext uri="{FF2B5EF4-FFF2-40B4-BE49-F238E27FC236}">
                <a16:creationId xmlns:a16="http://schemas.microsoft.com/office/drawing/2014/main" id="{9F8B1775-E061-4568-899D-7FB4511BFC15}"/>
              </a:ext>
            </a:extLst>
          </p:cNvPr>
          <p:cNvSpPr txBox="1"/>
          <p:nvPr/>
        </p:nvSpPr>
        <p:spPr>
          <a:xfrm>
            <a:off x="1882329" y="918957"/>
            <a:ext cx="145626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Thematic Cluster</a:t>
            </a:r>
            <a:endParaRPr lang="en-GB" sz="1200" b="1" dirty="0"/>
          </a:p>
        </p:txBody>
      </p:sp>
      <p:sp>
        <p:nvSpPr>
          <p:cNvPr id="104" name="Rectangle: Rounded Corners 103">
            <a:extLst>
              <a:ext uri="{FF2B5EF4-FFF2-40B4-BE49-F238E27FC236}">
                <a16:creationId xmlns:a16="http://schemas.microsoft.com/office/drawing/2014/main" id="{A772D9DC-A6F7-42BE-8FFD-67D7ECF8E215}"/>
              </a:ext>
            </a:extLst>
          </p:cNvPr>
          <p:cNvSpPr/>
          <p:nvPr/>
        </p:nvSpPr>
        <p:spPr>
          <a:xfrm>
            <a:off x="8876984" y="882807"/>
            <a:ext cx="2885607" cy="43790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05" name="Rectangle: Rounded Corners 104">
            <a:extLst>
              <a:ext uri="{FF2B5EF4-FFF2-40B4-BE49-F238E27FC236}">
                <a16:creationId xmlns:a16="http://schemas.microsoft.com/office/drawing/2014/main" id="{CBCC3180-0E59-433B-BEF9-FB985917B343}"/>
              </a:ext>
            </a:extLst>
          </p:cNvPr>
          <p:cNvSpPr/>
          <p:nvPr/>
        </p:nvSpPr>
        <p:spPr>
          <a:xfrm>
            <a:off x="8946655" y="1233032"/>
            <a:ext cx="2750695" cy="3633222"/>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Rounded Rectangle 22">
            <a:extLst>
              <a:ext uri="{FF2B5EF4-FFF2-40B4-BE49-F238E27FC236}">
                <a16:creationId xmlns:a16="http://schemas.microsoft.com/office/drawing/2014/main" id="{9FEB3A4F-DF1C-4093-B9E5-C2EB8A878F01}"/>
              </a:ext>
            </a:extLst>
          </p:cNvPr>
          <p:cNvSpPr/>
          <p:nvPr/>
        </p:nvSpPr>
        <p:spPr>
          <a:xfrm>
            <a:off x="9860621" y="3250452"/>
            <a:ext cx="989425" cy="358621"/>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err="1">
                <a:solidFill>
                  <a:prstClr val="white"/>
                </a:solidFill>
                <a:latin typeface="Calibri"/>
              </a:rPr>
              <a:t>Centralised</a:t>
            </a:r>
            <a:r>
              <a:rPr lang="en-US" sz="1200" dirty="0">
                <a:solidFill>
                  <a:prstClr val="white"/>
                </a:solidFill>
                <a:latin typeface="Calibri"/>
              </a:rPr>
              <a:t> RI4</a:t>
            </a:r>
          </a:p>
        </p:txBody>
      </p:sp>
      <p:sp>
        <p:nvSpPr>
          <p:cNvPr id="107" name="Rounded Rectangle 22">
            <a:extLst>
              <a:ext uri="{FF2B5EF4-FFF2-40B4-BE49-F238E27FC236}">
                <a16:creationId xmlns:a16="http://schemas.microsoft.com/office/drawing/2014/main" id="{3134BA8A-F93D-4E60-BFA1-568DE2318B3F}"/>
              </a:ext>
            </a:extLst>
          </p:cNvPr>
          <p:cNvSpPr/>
          <p:nvPr/>
        </p:nvSpPr>
        <p:spPr>
          <a:xfrm>
            <a:off x="9103877" y="4331587"/>
            <a:ext cx="962669" cy="397327"/>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RI6</a:t>
            </a:r>
          </a:p>
        </p:txBody>
      </p:sp>
      <p:sp>
        <p:nvSpPr>
          <p:cNvPr id="108" name="TextBox 107">
            <a:extLst>
              <a:ext uri="{FF2B5EF4-FFF2-40B4-BE49-F238E27FC236}">
                <a16:creationId xmlns:a16="http://schemas.microsoft.com/office/drawing/2014/main" id="{7E922CF4-642A-4592-BEE1-242150F2B334}"/>
              </a:ext>
            </a:extLst>
          </p:cNvPr>
          <p:cNvSpPr txBox="1"/>
          <p:nvPr/>
        </p:nvSpPr>
        <p:spPr>
          <a:xfrm>
            <a:off x="10157945" y="4496921"/>
            <a:ext cx="359764" cy="369332"/>
          </a:xfrm>
          <a:prstGeom prst="rect">
            <a:avLst/>
          </a:prstGeom>
          <a:noFill/>
        </p:spPr>
        <p:txBody>
          <a:bodyPr wrap="square" rtlCol="0">
            <a:spAutoFit/>
          </a:bodyPr>
          <a:lstStyle/>
          <a:p>
            <a:r>
              <a:rPr lang="en-GB" dirty="0"/>
              <a:t>..</a:t>
            </a:r>
          </a:p>
        </p:txBody>
      </p:sp>
      <p:sp>
        <p:nvSpPr>
          <p:cNvPr id="109" name="Rounded Rectangle 22">
            <a:extLst>
              <a:ext uri="{FF2B5EF4-FFF2-40B4-BE49-F238E27FC236}">
                <a16:creationId xmlns:a16="http://schemas.microsoft.com/office/drawing/2014/main" id="{742FB2B5-81D4-48D1-A970-B73A265BCE98}"/>
              </a:ext>
            </a:extLst>
          </p:cNvPr>
          <p:cNvSpPr/>
          <p:nvPr/>
        </p:nvSpPr>
        <p:spPr>
          <a:xfrm>
            <a:off x="9103877" y="3822690"/>
            <a:ext cx="923858" cy="383430"/>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RI5</a:t>
            </a:r>
          </a:p>
        </p:txBody>
      </p:sp>
      <p:sp>
        <p:nvSpPr>
          <p:cNvPr id="110" name="TextBox 109">
            <a:extLst>
              <a:ext uri="{FF2B5EF4-FFF2-40B4-BE49-F238E27FC236}">
                <a16:creationId xmlns:a16="http://schemas.microsoft.com/office/drawing/2014/main" id="{EEEA9544-87A9-4568-AEC7-5765B3B55164}"/>
              </a:ext>
            </a:extLst>
          </p:cNvPr>
          <p:cNvSpPr txBox="1"/>
          <p:nvPr/>
        </p:nvSpPr>
        <p:spPr>
          <a:xfrm>
            <a:off x="10157945" y="3741712"/>
            <a:ext cx="359764" cy="369332"/>
          </a:xfrm>
          <a:prstGeom prst="rect">
            <a:avLst/>
          </a:prstGeom>
          <a:noFill/>
        </p:spPr>
        <p:txBody>
          <a:bodyPr wrap="square" rtlCol="0">
            <a:spAutoFit/>
          </a:bodyPr>
          <a:lstStyle/>
          <a:p>
            <a:r>
              <a:rPr lang="en-GB" dirty="0"/>
              <a:t>..</a:t>
            </a:r>
          </a:p>
        </p:txBody>
      </p:sp>
      <p:sp>
        <p:nvSpPr>
          <p:cNvPr id="111" name="Rectangle: Rounded Corners 110">
            <a:extLst>
              <a:ext uri="{FF2B5EF4-FFF2-40B4-BE49-F238E27FC236}">
                <a16:creationId xmlns:a16="http://schemas.microsoft.com/office/drawing/2014/main" id="{BC611EB2-B44C-4A63-ADB4-E24E82110D86}"/>
              </a:ext>
            </a:extLst>
          </p:cNvPr>
          <p:cNvSpPr/>
          <p:nvPr/>
        </p:nvSpPr>
        <p:spPr>
          <a:xfrm>
            <a:off x="9037429" y="1391608"/>
            <a:ext cx="2584970" cy="101474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008000"/>
              </a:highlight>
            </a:endParaRPr>
          </a:p>
        </p:txBody>
      </p:sp>
      <p:sp>
        <p:nvSpPr>
          <p:cNvPr id="112" name="Rectangle: Rounded Corners 111">
            <a:extLst>
              <a:ext uri="{FF2B5EF4-FFF2-40B4-BE49-F238E27FC236}">
                <a16:creationId xmlns:a16="http://schemas.microsoft.com/office/drawing/2014/main" id="{615AF275-C187-40A9-9DB6-75F2DBEE08B1}"/>
              </a:ext>
            </a:extLst>
          </p:cNvPr>
          <p:cNvSpPr/>
          <p:nvPr/>
        </p:nvSpPr>
        <p:spPr>
          <a:xfrm>
            <a:off x="9054011" y="1835160"/>
            <a:ext cx="49974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Data</a:t>
            </a:r>
          </a:p>
        </p:txBody>
      </p:sp>
      <p:sp>
        <p:nvSpPr>
          <p:cNvPr id="113" name="Rounded Rectangle 22">
            <a:extLst>
              <a:ext uri="{FF2B5EF4-FFF2-40B4-BE49-F238E27FC236}">
                <a16:creationId xmlns:a16="http://schemas.microsoft.com/office/drawing/2014/main" id="{29C2B6E7-5DDF-4DF8-8B04-FA5570124C88}"/>
              </a:ext>
            </a:extLst>
          </p:cNvPr>
          <p:cNvSpPr/>
          <p:nvPr/>
        </p:nvSpPr>
        <p:spPr>
          <a:xfrm>
            <a:off x="10552923" y="4341582"/>
            <a:ext cx="962669" cy="397327"/>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Distributed RI6</a:t>
            </a:r>
          </a:p>
        </p:txBody>
      </p:sp>
      <p:sp>
        <p:nvSpPr>
          <p:cNvPr id="114" name="Rounded Rectangle 22">
            <a:extLst>
              <a:ext uri="{FF2B5EF4-FFF2-40B4-BE49-F238E27FC236}">
                <a16:creationId xmlns:a16="http://schemas.microsoft.com/office/drawing/2014/main" id="{BFEA227D-F7A4-4478-9DAB-2297C2884FFB}"/>
              </a:ext>
            </a:extLst>
          </p:cNvPr>
          <p:cNvSpPr/>
          <p:nvPr/>
        </p:nvSpPr>
        <p:spPr>
          <a:xfrm>
            <a:off x="10552923" y="3822690"/>
            <a:ext cx="923858" cy="383430"/>
          </a:xfrm>
          <a:prstGeom prst="roundRect">
            <a:avLst/>
          </a:prstGeom>
          <a:solidFill>
            <a:schemeClr val="accent6">
              <a:lumMod val="50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sz="1200" dirty="0">
                <a:solidFill>
                  <a:prstClr val="white"/>
                </a:solidFill>
                <a:latin typeface="Calibri"/>
              </a:rPr>
              <a:t>Multi-site</a:t>
            </a:r>
          </a:p>
          <a:p>
            <a:pPr algn="ctr" fontAlgn="auto">
              <a:spcBef>
                <a:spcPts val="0"/>
              </a:spcBef>
              <a:spcAft>
                <a:spcPts val="0"/>
              </a:spcAft>
            </a:pPr>
            <a:r>
              <a:rPr lang="en-US" sz="1200" dirty="0">
                <a:solidFill>
                  <a:prstClr val="white"/>
                </a:solidFill>
                <a:latin typeface="Calibri"/>
              </a:rPr>
              <a:t>RI5</a:t>
            </a:r>
          </a:p>
        </p:txBody>
      </p:sp>
      <p:sp>
        <p:nvSpPr>
          <p:cNvPr id="115" name="TextBox 114">
            <a:extLst>
              <a:ext uri="{FF2B5EF4-FFF2-40B4-BE49-F238E27FC236}">
                <a16:creationId xmlns:a16="http://schemas.microsoft.com/office/drawing/2014/main" id="{195620EB-5A90-448F-A770-624A29E89F2C}"/>
              </a:ext>
            </a:extLst>
          </p:cNvPr>
          <p:cNvSpPr txBox="1"/>
          <p:nvPr/>
        </p:nvSpPr>
        <p:spPr>
          <a:xfrm>
            <a:off x="9537985" y="1419247"/>
            <a:ext cx="1714782" cy="276999"/>
          </a:xfrm>
          <a:prstGeom prst="rect">
            <a:avLst/>
          </a:prstGeom>
          <a:noFill/>
        </p:spPr>
        <p:txBody>
          <a:bodyPr wrap="square" rtlCol="0">
            <a:spAutoFit/>
          </a:bodyPr>
          <a:lstStyle/>
          <a:p>
            <a:r>
              <a:rPr lang="en-GB" sz="1200" b="1" dirty="0"/>
              <a:t>Thematic core services</a:t>
            </a:r>
          </a:p>
        </p:txBody>
      </p:sp>
      <p:sp>
        <p:nvSpPr>
          <p:cNvPr id="116" name="Rectangle: Rounded Corners 115">
            <a:extLst>
              <a:ext uri="{FF2B5EF4-FFF2-40B4-BE49-F238E27FC236}">
                <a16:creationId xmlns:a16="http://schemas.microsoft.com/office/drawing/2014/main" id="{A01322D8-E50F-4C3C-81D2-5D6D86004B27}"/>
              </a:ext>
            </a:extLst>
          </p:cNvPr>
          <p:cNvSpPr/>
          <p:nvPr/>
        </p:nvSpPr>
        <p:spPr>
          <a:xfrm>
            <a:off x="9585687" y="1830521"/>
            <a:ext cx="71869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Data Products</a:t>
            </a:r>
          </a:p>
        </p:txBody>
      </p:sp>
      <p:sp>
        <p:nvSpPr>
          <p:cNvPr id="117" name="Rectangle: Rounded Corners 116">
            <a:extLst>
              <a:ext uri="{FF2B5EF4-FFF2-40B4-BE49-F238E27FC236}">
                <a16:creationId xmlns:a16="http://schemas.microsoft.com/office/drawing/2014/main" id="{47FC83A6-9039-42F9-831B-CFAE826DA211}"/>
              </a:ext>
            </a:extLst>
          </p:cNvPr>
          <p:cNvSpPr/>
          <p:nvPr/>
        </p:nvSpPr>
        <p:spPr>
          <a:xfrm>
            <a:off x="10324749" y="1823471"/>
            <a:ext cx="499746"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118" name="Rectangle: Rounded Corners 117">
            <a:extLst>
              <a:ext uri="{FF2B5EF4-FFF2-40B4-BE49-F238E27FC236}">
                <a16:creationId xmlns:a16="http://schemas.microsoft.com/office/drawing/2014/main" id="{07606D1E-251E-463D-B4A7-A4E6143FE25B}"/>
              </a:ext>
            </a:extLst>
          </p:cNvPr>
          <p:cNvSpPr/>
          <p:nvPr/>
        </p:nvSpPr>
        <p:spPr>
          <a:xfrm>
            <a:off x="10850046" y="1830210"/>
            <a:ext cx="727381" cy="37055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Services</a:t>
            </a:r>
          </a:p>
        </p:txBody>
      </p:sp>
      <p:sp>
        <p:nvSpPr>
          <p:cNvPr id="119" name="TextBox 118">
            <a:extLst>
              <a:ext uri="{FF2B5EF4-FFF2-40B4-BE49-F238E27FC236}">
                <a16:creationId xmlns:a16="http://schemas.microsoft.com/office/drawing/2014/main" id="{E9EFF1E6-5060-45A0-8847-F1312A3AD7D5}"/>
              </a:ext>
            </a:extLst>
          </p:cNvPr>
          <p:cNvSpPr txBox="1"/>
          <p:nvPr/>
        </p:nvSpPr>
        <p:spPr>
          <a:xfrm>
            <a:off x="9667246" y="909538"/>
            <a:ext cx="1456260"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Thematic Cluster</a:t>
            </a:r>
            <a:endParaRPr lang="en-GB" sz="1200" b="1" dirty="0"/>
          </a:p>
        </p:txBody>
      </p:sp>
      <p:sp>
        <p:nvSpPr>
          <p:cNvPr id="120" name="TextBox 119">
            <a:extLst>
              <a:ext uri="{FF2B5EF4-FFF2-40B4-BE49-F238E27FC236}">
                <a16:creationId xmlns:a16="http://schemas.microsoft.com/office/drawing/2014/main" id="{CE7D5842-830F-4297-BD3D-0004424E9940}"/>
              </a:ext>
            </a:extLst>
          </p:cNvPr>
          <p:cNvSpPr txBox="1"/>
          <p:nvPr/>
        </p:nvSpPr>
        <p:spPr>
          <a:xfrm>
            <a:off x="6412466" y="4506340"/>
            <a:ext cx="359764" cy="369332"/>
          </a:xfrm>
          <a:prstGeom prst="rect">
            <a:avLst/>
          </a:prstGeom>
          <a:noFill/>
        </p:spPr>
        <p:txBody>
          <a:bodyPr wrap="square" rtlCol="0">
            <a:spAutoFit/>
          </a:bodyPr>
          <a:lstStyle/>
          <a:p>
            <a:r>
              <a:rPr lang="en-GB" dirty="0"/>
              <a:t>..</a:t>
            </a:r>
          </a:p>
        </p:txBody>
      </p:sp>
      <p:sp>
        <p:nvSpPr>
          <p:cNvPr id="121" name="Callout: Down Arrow 120">
            <a:extLst>
              <a:ext uri="{FF2B5EF4-FFF2-40B4-BE49-F238E27FC236}">
                <a16:creationId xmlns:a16="http://schemas.microsoft.com/office/drawing/2014/main" id="{A7EAD5BA-1920-45D1-BC57-934F0EA13DE2}"/>
              </a:ext>
            </a:extLst>
          </p:cNvPr>
          <p:cNvSpPr/>
          <p:nvPr/>
        </p:nvSpPr>
        <p:spPr>
          <a:xfrm>
            <a:off x="10080582" y="286547"/>
            <a:ext cx="629587" cy="622092"/>
          </a:xfrm>
          <a:prstGeom prst="downArrow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Users</a:t>
            </a:r>
          </a:p>
        </p:txBody>
      </p:sp>
      <p:sp>
        <p:nvSpPr>
          <p:cNvPr id="123" name="Rectangle: Rounded Corners 122">
            <a:extLst>
              <a:ext uri="{FF2B5EF4-FFF2-40B4-BE49-F238E27FC236}">
                <a16:creationId xmlns:a16="http://schemas.microsoft.com/office/drawing/2014/main" id="{4E715673-03A8-435C-A01C-16327B4AA756}"/>
              </a:ext>
            </a:extLst>
          </p:cNvPr>
          <p:cNvSpPr/>
          <p:nvPr/>
        </p:nvSpPr>
        <p:spPr>
          <a:xfrm>
            <a:off x="4247909" y="909538"/>
            <a:ext cx="4329114" cy="141458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TextBox 123">
            <a:extLst>
              <a:ext uri="{FF2B5EF4-FFF2-40B4-BE49-F238E27FC236}">
                <a16:creationId xmlns:a16="http://schemas.microsoft.com/office/drawing/2014/main" id="{B8849A51-1B69-4457-A835-C67694E70216}"/>
              </a:ext>
            </a:extLst>
          </p:cNvPr>
          <p:cNvSpPr txBox="1"/>
          <p:nvPr/>
        </p:nvSpPr>
        <p:spPr>
          <a:xfrm>
            <a:off x="5402960" y="974669"/>
            <a:ext cx="2051136" cy="307777"/>
          </a:xfrm>
          <a:prstGeom prst="rect">
            <a:avLst/>
          </a:prstGeom>
          <a:noFill/>
        </p:spPr>
        <p:txBody>
          <a:bodyPr wrap="square" rtlCol="0">
            <a:spAutoFit/>
          </a:bodyPr>
          <a:lstStyle/>
          <a:p>
            <a:r>
              <a:rPr lang="en-GB" sz="1400" b="1" dirty="0"/>
              <a:t>Integrated core services</a:t>
            </a:r>
            <a:endParaRPr lang="en-GB" sz="1200" b="1" dirty="0"/>
          </a:p>
        </p:txBody>
      </p:sp>
      <p:sp>
        <p:nvSpPr>
          <p:cNvPr id="125" name="Rectangle: Rounded Corners 124">
            <a:extLst>
              <a:ext uri="{FF2B5EF4-FFF2-40B4-BE49-F238E27FC236}">
                <a16:creationId xmlns:a16="http://schemas.microsoft.com/office/drawing/2014/main" id="{20737B6F-A353-4EC7-A3A6-BCA40E1E1D1D}"/>
              </a:ext>
            </a:extLst>
          </p:cNvPr>
          <p:cNvSpPr/>
          <p:nvPr/>
        </p:nvSpPr>
        <p:spPr>
          <a:xfrm>
            <a:off x="4375280" y="1320340"/>
            <a:ext cx="1018452"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Cross-thematic/ integrated Data</a:t>
            </a:r>
          </a:p>
        </p:txBody>
      </p:sp>
      <p:sp>
        <p:nvSpPr>
          <p:cNvPr id="126" name="Rectangle: Rounded Corners 125">
            <a:extLst>
              <a:ext uri="{FF2B5EF4-FFF2-40B4-BE49-F238E27FC236}">
                <a16:creationId xmlns:a16="http://schemas.microsoft.com/office/drawing/2014/main" id="{939FCB61-246F-45A3-B58A-9EEA633391D4}"/>
              </a:ext>
            </a:extLst>
          </p:cNvPr>
          <p:cNvSpPr/>
          <p:nvPr/>
        </p:nvSpPr>
        <p:spPr>
          <a:xfrm>
            <a:off x="5433923" y="1319717"/>
            <a:ext cx="894727"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Metadata Integration</a:t>
            </a:r>
          </a:p>
        </p:txBody>
      </p:sp>
      <p:sp>
        <p:nvSpPr>
          <p:cNvPr id="127" name="Rectangle: Rounded Corners 126">
            <a:extLst>
              <a:ext uri="{FF2B5EF4-FFF2-40B4-BE49-F238E27FC236}">
                <a16:creationId xmlns:a16="http://schemas.microsoft.com/office/drawing/2014/main" id="{0745F023-E6C0-49E7-973C-7B26B968E9D3}"/>
              </a:ext>
            </a:extLst>
          </p:cNvPr>
          <p:cNvSpPr/>
          <p:nvPr/>
        </p:nvSpPr>
        <p:spPr>
          <a:xfrm>
            <a:off x="6368841" y="1319717"/>
            <a:ext cx="689857" cy="8464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t>S/W</a:t>
            </a:r>
          </a:p>
        </p:txBody>
      </p:sp>
      <p:sp>
        <p:nvSpPr>
          <p:cNvPr id="128" name="Rectangle: Rounded Corners 127">
            <a:extLst>
              <a:ext uri="{FF2B5EF4-FFF2-40B4-BE49-F238E27FC236}">
                <a16:creationId xmlns:a16="http://schemas.microsoft.com/office/drawing/2014/main" id="{8C64288E-1DF1-486D-81F7-FBD4D1E58B56}"/>
              </a:ext>
            </a:extLst>
          </p:cNvPr>
          <p:cNvSpPr/>
          <p:nvPr/>
        </p:nvSpPr>
        <p:spPr>
          <a:xfrm>
            <a:off x="7103670" y="1347577"/>
            <a:ext cx="1341165" cy="80418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t>Cross-thematic/integrated Services</a:t>
            </a:r>
          </a:p>
        </p:txBody>
      </p:sp>
      <p:sp>
        <p:nvSpPr>
          <p:cNvPr id="129" name="Callout: Down Arrow 128">
            <a:extLst>
              <a:ext uri="{FF2B5EF4-FFF2-40B4-BE49-F238E27FC236}">
                <a16:creationId xmlns:a16="http://schemas.microsoft.com/office/drawing/2014/main" id="{EAE38B92-6B41-45B9-A12C-6C88EA172314}"/>
              </a:ext>
            </a:extLst>
          </p:cNvPr>
          <p:cNvSpPr/>
          <p:nvPr/>
        </p:nvSpPr>
        <p:spPr>
          <a:xfrm>
            <a:off x="6039201" y="154739"/>
            <a:ext cx="629587" cy="622092"/>
          </a:xfrm>
          <a:prstGeom prst="downArrowCallou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Users</a:t>
            </a:r>
          </a:p>
        </p:txBody>
      </p:sp>
      <p:sp>
        <p:nvSpPr>
          <p:cNvPr id="135" name="Rectangle: Rounded Corners 134">
            <a:extLst>
              <a:ext uri="{FF2B5EF4-FFF2-40B4-BE49-F238E27FC236}">
                <a16:creationId xmlns:a16="http://schemas.microsoft.com/office/drawing/2014/main" id="{3926231D-1685-47AB-B9B1-493AB5655C82}"/>
              </a:ext>
            </a:extLst>
          </p:cNvPr>
          <p:cNvSpPr/>
          <p:nvPr/>
        </p:nvSpPr>
        <p:spPr>
          <a:xfrm>
            <a:off x="939233" y="5538283"/>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Other Services Infrastructures (AAI, Middleware/) (EU/National)</a:t>
            </a:r>
          </a:p>
        </p:txBody>
      </p:sp>
      <p:sp>
        <p:nvSpPr>
          <p:cNvPr id="136" name="Rectangle: Rounded Corners 135">
            <a:extLst>
              <a:ext uri="{FF2B5EF4-FFF2-40B4-BE49-F238E27FC236}">
                <a16:creationId xmlns:a16="http://schemas.microsoft.com/office/drawing/2014/main" id="{3BA86D49-45EA-4B70-8CE3-8E7CFAF72DCB}"/>
              </a:ext>
            </a:extLst>
          </p:cNvPr>
          <p:cNvSpPr/>
          <p:nvPr/>
        </p:nvSpPr>
        <p:spPr>
          <a:xfrm>
            <a:off x="933691" y="6039815"/>
            <a:ext cx="11072658" cy="423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Network Infrastructures (EU/National)</a:t>
            </a:r>
          </a:p>
        </p:txBody>
      </p:sp>
      <p:sp>
        <p:nvSpPr>
          <p:cNvPr id="57" name="Callout: Down Arrow 56">
            <a:extLst>
              <a:ext uri="{FF2B5EF4-FFF2-40B4-BE49-F238E27FC236}">
                <a16:creationId xmlns:a16="http://schemas.microsoft.com/office/drawing/2014/main" id="{E91F25E4-1665-4234-A99E-379297A2FB98}"/>
              </a:ext>
            </a:extLst>
          </p:cNvPr>
          <p:cNvSpPr/>
          <p:nvPr/>
        </p:nvSpPr>
        <p:spPr>
          <a:xfrm>
            <a:off x="2212583" y="305994"/>
            <a:ext cx="629587" cy="622092"/>
          </a:xfrm>
          <a:prstGeom prst="downArrow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Users</a:t>
            </a:r>
          </a:p>
        </p:txBody>
      </p:sp>
      <p:sp>
        <p:nvSpPr>
          <p:cNvPr id="51" name="Callout: Right Arrow 50">
            <a:extLst>
              <a:ext uri="{FF2B5EF4-FFF2-40B4-BE49-F238E27FC236}">
                <a16:creationId xmlns:a16="http://schemas.microsoft.com/office/drawing/2014/main" id="{D3F04393-14DA-4104-950F-E78ECB15886D}"/>
              </a:ext>
            </a:extLst>
          </p:cNvPr>
          <p:cNvSpPr/>
          <p:nvPr/>
        </p:nvSpPr>
        <p:spPr>
          <a:xfrm>
            <a:off x="165328" y="5059715"/>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55" name="Callout: Right Arrow 54">
            <a:extLst>
              <a:ext uri="{FF2B5EF4-FFF2-40B4-BE49-F238E27FC236}">
                <a16:creationId xmlns:a16="http://schemas.microsoft.com/office/drawing/2014/main" id="{D944A011-980B-4D67-8F75-D06A749E4D77}"/>
              </a:ext>
            </a:extLst>
          </p:cNvPr>
          <p:cNvSpPr/>
          <p:nvPr/>
        </p:nvSpPr>
        <p:spPr>
          <a:xfrm>
            <a:off x="167149" y="2619231"/>
            <a:ext cx="748466" cy="423062"/>
          </a:xfrm>
          <a:prstGeom prst="righ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t>Users</a:t>
            </a:r>
            <a:endParaRPr lang="en-GB" b="1" dirty="0"/>
          </a:p>
        </p:txBody>
      </p:sp>
      <p:sp>
        <p:nvSpPr>
          <p:cNvPr id="56" name="Callout: Right Arrow 55">
            <a:extLst>
              <a:ext uri="{FF2B5EF4-FFF2-40B4-BE49-F238E27FC236}">
                <a16:creationId xmlns:a16="http://schemas.microsoft.com/office/drawing/2014/main" id="{8E8C6F37-3F01-4BF6-9367-2919B9BAAC3E}"/>
              </a:ext>
            </a:extLst>
          </p:cNvPr>
          <p:cNvSpPr/>
          <p:nvPr/>
        </p:nvSpPr>
        <p:spPr>
          <a:xfrm>
            <a:off x="165328" y="3822938"/>
            <a:ext cx="703608" cy="423062"/>
          </a:xfrm>
          <a:prstGeom prst="rightArrowCallou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t>Users</a:t>
            </a:r>
            <a:endParaRPr lang="en-GB" b="1" dirty="0"/>
          </a:p>
        </p:txBody>
      </p:sp>
      <p:sp>
        <p:nvSpPr>
          <p:cNvPr id="59" name="Callout: Right Arrow 58">
            <a:extLst>
              <a:ext uri="{FF2B5EF4-FFF2-40B4-BE49-F238E27FC236}">
                <a16:creationId xmlns:a16="http://schemas.microsoft.com/office/drawing/2014/main" id="{83D2F732-5F7C-41BD-AF80-8614F6BAAF57}"/>
              </a:ext>
            </a:extLst>
          </p:cNvPr>
          <p:cNvSpPr/>
          <p:nvPr/>
        </p:nvSpPr>
        <p:spPr>
          <a:xfrm>
            <a:off x="812147" y="3339734"/>
            <a:ext cx="394367" cy="423062"/>
          </a:xfrm>
          <a:prstGeom prst="rightArrow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allout: Right Arrow 59">
            <a:extLst>
              <a:ext uri="{FF2B5EF4-FFF2-40B4-BE49-F238E27FC236}">
                <a16:creationId xmlns:a16="http://schemas.microsoft.com/office/drawing/2014/main" id="{A383374C-A8D4-46E1-AD05-74462CC5BD29}"/>
              </a:ext>
            </a:extLst>
          </p:cNvPr>
          <p:cNvSpPr/>
          <p:nvPr/>
        </p:nvSpPr>
        <p:spPr>
          <a:xfrm>
            <a:off x="785955" y="4214714"/>
            <a:ext cx="394367" cy="423062"/>
          </a:xfrm>
          <a:prstGeom prst="rightArrow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allout: Right Arrow 60">
            <a:extLst>
              <a:ext uri="{FF2B5EF4-FFF2-40B4-BE49-F238E27FC236}">
                <a16:creationId xmlns:a16="http://schemas.microsoft.com/office/drawing/2014/main" id="{53CEEB0F-47EB-4B06-9694-1B9E085409E3}"/>
              </a:ext>
            </a:extLst>
          </p:cNvPr>
          <p:cNvSpPr/>
          <p:nvPr/>
        </p:nvSpPr>
        <p:spPr>
          <a:xfrm rot="10800000">
            <a:off x="11493747" y="3214207"/>
            <a:ext cx="394367" cy="423062"/>
          </a:xfrm>
          <a:prstGeom prst="rightArrowCallo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Callout: Right Arrow 65">
            <a:extLst>
              <a:ext uri="{FF2B5EF4-FFF2-40B4-BE49-F238E27FC236}">
                <a16:creationId xmlns:a16="http://schemas.microsoft.com/office/drawing/2014/main" id="{08B50689-12B9-4828-BECF-0A7D5AD31B47}"/>
              </a:ext>
            </a:extLst>
          </p:cNvPr>
          <p:cNvSpPr/>
          <p:nvPr/>
        </p:nvSpPr>
        <p:spPr>
          <a:xfrm rot="10800000">
            <a:off x="11514437" y="4087980"/>
            <a:ext cx="394367" cy="423062"/>
          </a:xfrm>
          <a:prstGeom prst="rightArrowCallou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allout: Right Arrow 66">
            <a:extLst>
              <a:ext uri="{FF2B5EF4-FFF2-40B4-BE49-F238E27FC236}">
                <a16:creationId xmlns:a16="http://schemas.microsoft.com/office/drawing/2014/main" id="{FFF6650D-85EF-4FDC-885C-7132D8706758}"/>
              </a:ext>
            </a:extLst>
          </p:cNvPr>
          <p:cNvSpPr/>
          <p:nvPr/>
        </p:nvSpPr>
        <p:spPr>
          <a:xfrm>
            <a:off x="180080" y="5585742"/>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70" name="Callout: Right Arrow 69">
            <a:extLst>
              <a:ext uri="{FF2B5EF4-FFF2-40B4-BE49-F238E27FC236}">
                <a16:creationId xmlns:a16="http://schemas.microsoft.com/office/drawing/2014/main" id="{60BFF87B-BA44-41BE-BE18-DDB5665793B9}"/>
              </a:ext>
            </a:extLst>
          </p:cNvPr>
          <p:cNvSpPr/>
          <p:nvPr/>
        </p:nvSpPr>
        <p:spPr>
          <a:xfrm>
            <a:off x="170245" y="6047859"/>
            <a:ext cx="763291" cy="423062"/>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b="1" dirty="0"/>
              <a:t>Users</a:t>
            </a:r>
            <a:endParaRPr lang="en-GB" sz="1100" b="1" dirty="0"/>
          </a:p>
        </p:txBody>
      </p:sp>
      <p:sp>
        <p:nvSpPr>
          <p:cNvPr id="2" name="Footer Placeholder 1">
            <a:extLst>
              <a:ext uri="{FF2B5EF4-FFF2-40B4-BE49-F238E27FC236}">
                <a16:creationId xmlns:a16="http://schemas.microsoft.com/office/drawing/2014/main" id="{BB238BF7-C50A-428D-9F3E-D5C991DA40A0}"/>
              </a:ext>
            </a:extLst>
          </p:cNvPr>
          <p:cNvSpPr>
            <a:spLocks noGrp="1"/>
          </p:cNvSpPr>
          <p:nvPr>
            <p:ph type="ftr" sz="quarter" idx="11"/>
          </p:nvPr>
        </p:nvSpPr>
        <p:spPr/>
        <p:txBody>
          <a:bodyPr/>
          <a:lstStyle/>
          <a:p>
            <a:r>
              <a:rPr lang="en-GB"/>
              <a:t>Fotis Karayannis</a:t>
            </a:r>
          </a:p>
        </p:txBody>
      </p:sp>
      <p:sp>
        <p:nvSpPr>
          <p:cNvPr id="3" name="Slide Number Placeholder 2">
            <a:extLst>
              <a:ext uri="{FF2B5EF4-FFF2-40B4-BE49-F238E27FC236}">
                <a16:creationId xmlns:a16="http://schemas.microsoft.com/office/drawing/2014/main" id="{D6051938-9993-4F95-A40B-AC0A3139D800}"/>
              </a:ext>
            </a:extLst>
          </p:cNvPr>
          <p:cNvSpPr>
            <a:spLocks noGrp="1"/>
          </p:cNvSpPr>
          <p:nvPr>
            <p:ph type="sldNum" sz="quarter" idx="12"/>
          </p:nvPr>
        </p:nvSpPr>
        <p:spPr/>
        <p:txBody>
          <a:bodyPr/>
          <a:lstStyle/>
          <a:p>
            <a:fld id="{4115401D-0F0B-44C3-89EA-E0CDD2DB5334}" type="slidenum">
              <a:rPr lang="en-GB" smtClean="0"/>
              <a:t>8</a:t>
            </a:fld>
            <a:endParaRPr lang="en-GB"/>
          </a:p>
        </p:txBody>
      </p:sp>
      <p:sp>
        <p:nvSpPr>
          <p:cNvPr id="4" name="Date Placeholder 3">
            <a:extLst>
              <a:ext uri="{FF2B5EF4-FFF2-40B4-BE49-F238E27FC236}">
                <a16:creationId xmlns:a16="http://schemas.microsoft.com/office/drawing/2014/main" id="{E2BFAD7A-B658-40CE-8246-71296349A2CF}"/>
              </a:ext>
            </a:extLst>
          </p:cNvPr>
          <p:cNvSpPr>
            <a:spLocks noGrp="1"/>
          </p:cNvSpPr>
          <p:nvPr>
            <p:ph type="dt" sz="half" idx="10"/>
          </p:nvPr>
        </p:nvSpPr>
        <p:spPr/>
        <p:txBody>
          <a:bodyPr/>
          <a:lstStyle/>
          <a:p>
            <a:fld id="{A0417BBA-6DBB-4424-B5E3-295AB6BAFD5B}" type="datetime1">
              <a:rPr lang="en-GB" smtClean="0"/>
              <a:t>22/09/2022</a:t>
            </a:fld>
            <a:endParaRPr lang="en-GB"/>
          </a:p>
        </p:txBody>
      </p:sp>
      <p:sp>
        <p:nvSpPr>
          <p:cNvPr id="7" name="TextBox 6">
            <a:extLst>
              <a:ext uri="{FF2B5EF4-FFF2-40B4-BE49-F238E27FC236}">
                <a16:creationId xmlns:a16="http://schemas.microsoft.com/office/drawing/2014/main" id="{145639C1-4559-1F70-2B51-4E10C439AFFA}"/>
              </a:ext>
            </a:extLst>
          </p:cNvPr>
          <p:cNvSpPr txBox="1"/>
          <p:nvPr/>
        </p:nvSpPr>
        <p:spPr>
          <a:xfrm>
            <a:off x="10210107" y="659082"/>
            <a:ext cx="402674" cy="246221"/>
          </a:xfrm>
          <a:prstGeom prst="rect">
            <a:avLst/>
          </a:prstGeom>
          <a:noFill/>
        </p:spPr>
        <p:txBody>
          <a:bodyPr wrap="square" rtlCol="0">
            <a:spAutoFit/>
          </a:bodyPr>
          <a:lstStyle/>
          <a:p>
            <a:r>
              <a:rPr lang="en-US" sz="1000" dirty="0"/>
              <a:t>AAI</a:t>
            </a:r>
            <a:endParaRPr lang="el-GR" sz="1200" dirty="0"/>
          </a:p>
        </p:txBody>
      </p:sp>
      <p:sp>
        <p:nvSpPr>
          <p:cNvPr id="8" name="TextBox 7">
            <a:extLst>
              <a:ext uri="{FF2B5EF4-FFF2-40B4-BE49-F238E27FC236}">
                <a16:creationId xmlns:a16="http://schemas.microsoft.com/office/drawing/2014/main" id="{74040108-E8FE-A1A9-33F4-14FB11887448}"/>
              </a:ext>
            </a:extLst>
          </p:cNvPr>
          <p:cNvSpPr txBox="1"/>
          <p:nvPr/>
        </p:nvSpPr>
        <p:spPr>
          <a:xfrm>
            <a:off x="6167504" y="544133"/>
            <a:ext cx="402674" cy="246221"/>
          </a:xfrm>
          <a:prstGeom prst="rect">
            <a:avLst/>
          </a:prstGeom>
          <a:noFill/>
        </p:spPr>
        <p:txBody>
          <a:bodyPr wrap="square" rtlCol="0">
            <a:spAutoFit/>
          </a:bodyPr>
          <a:lstStyle/>
          <a:p>
            <a:r>
              <a:rPr lang="en-US" sz="1000" dirty="0"/>
              <a:t>AAI</a:t>
            </a:r>
            <a:endParaRPr lang="el-GR" sz="1200" dirty="0"/>
          </a:p>
        </p:txBody>
      </p:sp>
      <p:sp>
        <p:nvSpPr>
          <p:cNvPr id="9" name="TextBox 8">
            <a:extLst>
              <a:ext uri="{FF2B5EF4-FFF2-40B4-BE49-F238E27FC236}">
                <a16:creationId xmlns:a16="http://schemas.microsoft.com/office/drawing/2014/main" id="{7FCCC168-39EC-76A6-F0E9-2C0D98E8D26E}"/>
              </a:ext>
            </a:extLst>
          </p:cNvPr>
          <p:cNvSpPr txBox="1"/>
          <p:nvPr/>
        </p:nvSpPr>
        <p:spPr>
          <a:xfrm>
            <a:off x="2343660" y="697410"/>
            <a:ext cx="402674" cy="246221"/>
          </a:xfrm>
          <a:prstGeom prst="rect">
            <a:avLst/>
          </a:prstGeom>
          <a:noFill/>
        </p:spPr>
        <p:txBody>
          <a:bodyPr wrap="square" rtlCol="0">
            <a:spAutoFit/>
          </a:bodyPr>
          <a:lstStyle/>
          <a:p>
            <a:r>
              <a:rPr lang="en-US" sz="1000" dirty="0"/>
              <a:t>AAI</a:t>
            </a:r>
            <a:endParaRPr lang="el-GR" sz="1200" dirty="0"/>
          </a:p>
        </p:txBody>
      </p:sp>
      <p:sp>
        <p:nvSpPr>
          <p:cNvPr id="11" name="TextBox 10">
            <a:extLst>
              <a:ext uri="{FF2B5EF4-FFF2-40B4-BE49-F238E27FC236}">
                <a16:creationId xmlns:a16="http://schemas.microsoft.com/office/drawing/2014/main" id="{9A14637C-F83C-D4B0-6AB9-2C24BB84050A}"/>
              </a:ext>
            </a:extLst>
          </p:cNvPr>
          <p:cNvSpPr txBox="1"/>
          <p:nvPr/>
        </p:nvSpPr>
        <p:spPr>
          <a:xfrm>
            <a:off x="584618" y="2503703"/>
            <a:ext cx="402674" cy="246221"/>
          </a:xfrm>
          <a:prstGeom prst="rect">
            <a:avLst/>
          </a:prstGeom>
          <a:noFill/>
        </p:spPr>
        <p:txBody>
          <a:bodyPr wrap="square" rtlCol="0">
            <a:spAutoFit/>
          </a:bodyPr>
          <a:lstStyle/>
          <a:p>
            <a:r>
              <a:rPr lang="en-US" sz="1000" dirty="0"/>
              <a:t>AAI</a:t>
            </a:r>
            <a:endParaRPr lang="el-GR" sz="1200" dirty="0"/>
          </a:p>
        </p:txBody>
      </p:sp>
      <p:sp>
        <p:nvSpPr>
          <p:cNvPr id="12" name="TextBox 11">
            <a:extLst>
              <a:ext uri="{FF2B5EF4-FFF2-40B4-BE49-F238E27FC236}">
                <a16:creationId xmlns:a16="http://schemas.microsoft.com/office/drawing/2014/main" id="{CD88A421-74AC-1358-1C65-DD51EF3E23F6}"/>
              </a:ext>
            </a:extLst>
          </p:cNvPr>
          <p:cNvSpPr txBox="1"/>
          <p:nvPr/>
        </p:nvSpPr>
        <p:spPr>
          <a:xfrm>
            <a:off x="513578" y="4194733"/>
            <a:ext cx="402674" cy="246221"/>
          </a:xfrm>
          <a:prstGeom prst="rect">
            <a:avLst/>
          </a:prstGeom>
          <a:noFill/>
        </p:spPr>
        <p:txBody>
          <a:bodyPr wrap="square" rtlCol="0">
            <a:spAutoFit/>
          </a:bodyPr>
          <a:lstStyle/>
          <a:p>
            <a:r>
              <a:rPr lang="en-US" sz="1000" dirty="0"/>
              <a:t>AAI</a:t>
            </a:r>
            <a:endParaRPr lang="el-GR" sz="1200" dirty="0"/>
          </a:p>
        </p:txBody>
      </p:sp>
      <p:sp>
        <p:nvSpPr>
          <p:cNvPr id="13" name="TextBox 12">
            <a:extLst>
              <a:ext uri="{FF2B5EF4-FFF2-40B4-BE49-F238E27FC236}">
                <a16:creationId xmlns:a16="http://schemas.microsoft.com/office/drawing/2014/main" id="{4AB56BD1-CF97-0766-6D77-E802015F9BEA}"/>
              </a:ext>
            </a:extLst>
          </p:cNvPr>
          <p:cNvSpPr txBox="1"/>
          <p:nvPr/>
        </p:nvSpPr>
        <p:spPr>
          <a:xfrm>
            <a:off x="606286" y="4974575"/>
            <a:ext cx="402674" cy="246221"/>
          </a:xfrm>
          <a:prstGeom prst="rect">
            <a:avLst/>
          </a:prstGeom>
          <a:noFill/>
        </p:spPr>
        <p:txBody>
          <a:bodyPr wrap="square" rtlCol="0">
            <a:spAutoFit/>
          </a:bodyPr>
          <a:lstStyle/>
          <a:p>
            <a:r>
              <a:rPr lang="en-US" sz="1000" dirty="0"/>
              <a:t>AAI</a:t>
            </a:r>
            <a:endParaRPr lang="el-GR" sz="1200" dirty="0"/>
          </a:p>
        </p:txBody>
      </p:sp>
      <p:sp>
        <p:nvSpPr>
          <p:cNvPr id="14" name="TextBox 13">
            <a:extLst>
              <a:ext uri="{FF2B5EF4-FFF2-40B4-BE49-F238E27FC236}">
                <a16:creationId xmlns:a16="http://schemas.microsoft.com/office/drawing/2014/main" id="{77A369BC-05F2-CBC6-C59C-D46215C40ACB}"/>
              </a:ext>
            </a:extLst>
          </p:cNvPr>
          <p:cNvSpPr txBox="1"/>
          <p:nvPr/>
        </p:nvSpPr>
        <p:spPr>
          <a:xfrm>
            <a:off x="609294" y="5488152"/>
            <a:ext cx="402674" cy="246221"/>
          </a:xfrm>
          <a:prstGeom prst="rect">
            <a:avLst/>
          </a:prstGeom>
          <a:noFill/>
        </p:spPr>
        <p:txBody>
          <a:bodyPr wrap="square" rtlCol="0">
            <a:spAutoFit/>
          </a:bodyPr>
          <a:lstStyle/>
          <a:p>
            <a:r>
              <a:rPr lang="en-US" sz="1000" dirty="0"/>
              <a:t>AAI</a:t>
            </a:r>
            <a:endParaRPr lang="el-GR" sz="1200" dirty="0"/>
          </a:p>
        </p:txBody>
      </p:sp>
      <p:sp>
        <p:nvSpPr>
          <p:cNvPr id="16" name="TextBox 15">
            <a:extLst>
              <a:ext uri="{FF2B5EF4-FFF2-40B4-BE49-F238E27FC236}">
                <a16:creationId xmlns:a16="http://schemas.microsoft.com/office/drawing/2014/main" id="{59E49E1D-E216-87FB-F20F-DA46925087A4}"/>
              </a:ext>
            </a:extLst>
          </p:cNvPr>
          <p:cNvSpPr txBox="1"/>
          <p:nvPr/>
        </p:nvSpPr>
        <p:spPr>
          <a:xfrm>
            <a:off x="607884" y="5978963"/>
            <a:ext cx="402674" cy="246221"/>
          </a:xfrm>
          <a:prstGeom prst="rect">
            <a:avLst/>
          </a:prstGeom>
          <a:noFill/>
        </p:spPr>
        <p:txBody>
          <a:bodyPr wrap="square" rtlCol="0">
            <a:spAutoFit/>
          </a:bodyPr>
          <a:lstStyle/>
          <a:p>
            <a:r>
              <a:rPr lang="en-US" sz="1000" dirty="0"/>
              <a:t>AAI</a:t>
            </a:r>
            <a:endParaRPr lang="el-GR" sz="1200" dirty="0"/>
          </a:p>
        </p:txBody>
      </p:sp>
      <p:sp>
        <p:nvSpPr>
          <p:cNvPr id="5" name="Rectangle 4">
            <a:extLst>
              <a:ext uri="{FF2B5EF4-FFF2-40B4-BE49-F238E27FC236}">
                <a16:creationId xmlns:a16="http://schemas.microsoft.com/office/drawing/2014/main" id="{3DFE8E56-92C7-6C98-F437-C031667B134C}"/>
              </a:ext>
            </a:extLst>
          </p:cNvPr>
          <p:cNvSpPr/>
          <p:nvPr/>
        </p:nvSpPr>
        <p:spPr>
          <a:xfrm>
            <a:off x="941165" y="776023"/>
            <a:ext cx="10821426" cy="4495223"/>
          </a:xfrm>
          <a:prstGeom prst="rect">
            <a:avLst/>
          </a:prstGeom>
          <a:solidFill>
            <a:schemeClr val="accent1">
              <a:lumMod val="60000"/>
              <a:lumOff val="40000"/>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dirty="0"/>
              <a:t>EOSC</a:t>
            </a:r>
            <a:endParaRPr lang="el-GR" dirty="0"/>
          </a:p>
        </p:txBody>
      </p:sp>
      <p:pic>
        <p:nvPicPr>
          <p:cNvPr id="6" name="Inhaltsplatzhalter 8">
            <a:extLst>
              <a:ext uri="{FF2B5EF4-FFF2-40B4-BE49-F238E27FC236}">
                <a16:creationId xmlns:a16="http://schemas.microsoft.com/office/drawing/2014/main" id="{1D303AD2-3647-16E0-C4DF-CB54E1334E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4596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489D4-F253-514E-A828-0EB9C16D549F}"/>
              </a:ext>
            </a:extLst>
          </p:cNvPr>
          <p:cNvSpPr>
            <a:spLocks noGrp="1"/>
          </p:cNvSpPr>
          <p:nvPr>
            <p:ph type="title"/>
          </p:nvPr>
        </p:nvSpPr>
        <p:spPr/>
        <p:txBody>
          <a:bodyPr/>
          <a:lstStyle/>
          <a:p>
            <a:r>
              <a:rPr lang="sv-SE" dirty="0"/>
              <a:t>About cooperation &amp; coordination:</a:t>
            </a:r>
            <a:br>
              <a:rPr lang="sv-SE" dirty="0"/>
            </a:br>
            <a:r>
              <a:rPr lang="sv-SE" dirty="0"/>
              <a:t>Competitive Council conclusions (1)</a:t>
            </a:r>
            <a:endParaRPr lang="de-DE" dirty="0"/>
          </a:p>
        </p:txBody>
      </p:sp>
      <p:sp>
        <p:nvSpPr>
          <p:cNvPr id="3" name="Inhaltsplatzhalter 2">
            <a:extLst>
              <a:ext uri="{FF2B5EF4-FFF2-40B4-BE49-F238E27FC236}">
                <a16:creationId xmlns:a16="http://schemas.microsoft.com/office/drawing/2014/main" id="{38E2CB66-9CD1-0441-8E19-8934105BD2F0}"/>
              </a:ext>
            </a:extLst>
          </p:cNvPr>
          <p:cNvSpPr>
            <a:spLocks noGrp="1"/>
          </p:cNvSpPr>
          <p:nvPr>
            <p:ph idx="1"/>
          </p:nvPr>
        </p:nvSpPr>
        <p:spPr>
          <a:xfrm>
            <a:off x="1600077" y="1786083"/>
            <a:ext cx="9627247" cy="4351338"/>
          </a:xfrm>
        </p:spPr>
        <p:txBody>
          <a:bodyPr>
            <a:normAutofit/>
          </a:bodyPr>
          <a:lstStyle/>
          <a:p>
            <a:pPr marL="0" indent="0">
              <a:buNone/>
            </a:pPr>
            <a:r>
              <a:rPr lang="en-US" sz="2400" b="1" dirty="0"/>
              <a:t>On EOSC (2018)</a:t>
            </a:r>
          </a:p>
          <a:p>
            <a:pPr marL="0" indent="0">
              <a:buNone/>
            </a:pPr>
            <a:r>
              <a:rPr lang="en-US" sz="2400" i="1" dirty="0"/>
              <a:t>Encourages Member States (MS) to invite their relevant communities, such as </a:t>
            </a:r>
            <a:r>
              <a:rPr lang="en-US" sz="2400" b="1" i="1" dirty="0">
                <a:solidFill>
                  <a:srgbClr val="C00000"/>
                </a:solidFill>
              </a:rPr>
              <a:t>e-infrastructures, RIs</a:t>
            </a:r>
            <a:r>
              <a:rPr lang="en-US" sz="2400" i="1" dirty="0"/>
              <a:t>, Research Funding </a:t>
            </a:r>
            <a:r>
              <a:rPr lang="en-US" sz="2400" i="1" dirty="0" err="1"/>
              <a:t>Organisations</a:t>
            </a:r>
            <a:r>
              <a:rPr lang="en-US" sz="2400" i="1" dirty="0"/>
              <a:t> and Research Performing </a:t>
            </a:r>
            <a:r>
              <a:rPr lang="en-US" sz="2400" i="1" dirty="0" err="1"/>
              <a:t>Organisations</a:t>
            </a:r>
            <a:r>
              <a:rPr lang="en-US" sz="2400" i="1" dirty="0"/>
              <a:t>, to </a:t>
            </a:r>
            <a:r>
              <a:rPr lang="en-US" sz="2400" b="1" i="1" dirty="0">
                <a:solidFill>
                  <a:srgbClr val="C00000"/>
                </a:solidFill>
              </a:rPr>
              <a:t>get organized</a:t>
            </a:r>
            <a:r>
              <a:rPr lang="en-US" sz="2400" i="1" dirty="0">
                <a:solidFill>
                  <a:srgbClr val="C00000"/>
                </a:solidFill>
              </a:rPr>
              <a:t> </a:t>
            </a:r>
            <a:r>
              <a:rPr lang="en-US" sz="2400" i="1" dirty="0"/>
              <a:t>so as to prepare them for connection to the EOSC,</a:t>
            </a:r>
          </a:p>
          <a:p>
            <a:pPr marL="0" indent="0">
              <a:buNone/>
            </a:pPr>
            <a:r>
              <a:rPr lang="en-US" sz="2400" i="1" dirty="0"/>
              <a:t>CALLS ON the EC to make optimal use of ongoing projects, existing expertise and knowledge available via existing initiatives, such </a:t>
            </a:r>
            <a:r>
              <a:rPr lang="en-US" sz="2400" i="1" dirty="0">
                <a:solidFill>
                  <a:srgbClr val="C00000"/>
                </a:solidFill>
              </a:rPr>
              <a:t>as </a:t>
            </a:r>
            <a:r>
              <a:rPr lang="en-US" sz="2400" b="1" i="1" dirty="0">
                <a:solidFill>
                  <a:srgbClr val="C00000"/>
                </a:solidFill>
              </a:rPr>
              <a:t>ESFRI, </a:t>
            </a:r>
            <a:r>
              <a:rPr lang="en-US" sz="2400" b="1" i="1" dirty="0" err="1">
                <a:solidFill>
                  <a:srgbClr val="C00000"/>
                </a:solidFill>
              </a:rPr>
              <a:t>eIRG</a:t>
            </a:r>
            <a:r>
              <a:rPr lang="en-US" sz="2400" b="1" i="1" dirty="0">
                <a:solidFill>
                  <a:srgbClr val="C00000"/>
                </a:solidFill>
              </a:rPr>
              <a:t>, </a:t>
            </a:r>
            <a:r>
              <a:rPr lang="en-US" sz="2400" i="1" dirty="0"/>
              <a:t>GO FAIR and others</a:t>
            </a:r>
            <a:r>
              <a:rPr lang="en-US" sz="2400" dirty="0"/>
              <a:t>;” </a:t>
            </a:r>
          </a:p>
        </p:txBody>
      </p:sp>
      <p:sp>
        <p:nvSpPr>
          <p:cNvPr id="4" name="Datumsplatzhalter 3">
            <a:extLst>
              <a:ext uri="{FF2B5EF4-FFF2-40B4-BE49-F238E27FC236}">
                <a16:creationId xmlns:a16="http://schemas.microsoft.com/office/drawing/2014/main" id="{D59F2530-79E0-4147-8EDB-2D106E43C5BF}"/>
              </a:ext>
            </a:extLst>
          </p:cNvPr>
          <p:cNvSpPr>
            <a:spLocks noGrp="1"/>
          </p:cNvSpPr>
          <p:nvPr>
            <p:ph type="dt" sz="half" idx="10"/>
          </p:nvPr>
        </p:nvSpPr>
        <p:spPr/>
        <p:txBody>
          <a:bodyPr/>
          <a:lstStyle/>
          <a:p>
            <a:r>
              <a:rPr lang="el-GR"/>
              <a:t>Fotis Karayannis</a:t>
            </a:r>
            <a:endParaRPr lang="de-DE" dirty="0"/>
          </a:p>
        </p:txBody>
      </p:sp>
      <p:sp>
        <p:nvSpPr>
          <p:cNvPr id="6" name="Foliennummernplatzhalter 5">
            <a:extLst>
              <a:ext uri="{FF2B5EF4-FFF2-40B4-BE49-F238E27FC236}">
                <a16:creationId xmlns:a16="http://schemas.microsoft.com/office/drawing/2014/main" id="{1A8289CC-427B-E64B-934F-A193A4EAE956}"/>
              </a:ext>
            </a:extLst>
          </p:cNvPr>
          <p:cNvSpPr>
            <a:spLocks noGrp="1"/>
          </p:cNvSpPr>
          <p:nvPr>
            <p:ph type="sldNum" sz="quarter" idx="12"/>
          </p:nvPr>
        </p:nvSpPr>
        <p:spPr/>
        <p:txBody>
          <a:bodyPr/>
          <a:lstStyle/>
          <a:p>
            <a:fld id="{5464CA40-17AE-4372-A66E-34287E08B01D}" type="slidenum">
              <a:rPr lang="de-DE" smtClean="0"/>
              <a:pPr/>
              <a:t>9</a:t>
            </a:fld>
            <a:endParaRPr lang="de-DE" dirty="0"/>
          </a:p>
        </p:txBody>
      </p:sp>
      <p:sp>
        <p:nvSpPr>
          <p:cNvPr id="8" name="Fußzeilenplatzhalter 4">
            <a:extLst>
              <a:ext uri="{FF2B5EF4-FFF2-40B4-BE49-F238E27FC236}">
                <a16:creationId xmlns:a16="http://schemas.microsoft.com/office/drawing/2014/main" id="{8D950D5E-9507-4A4A-B3C2-474032C1DB9F}"/>
              </a:ext>
            </a:extLst>
          </p:cNvPr>
          <p:cNvSpPr>
            <a:spLocks noGrp="1"/>
          </p:cNvSpPr>
          <p:nvPr>
            <p:ph type="ftr" sz="quarter" idx="11"/>
          </p:nvPr>
        </p:nvSpPr>
        <p:spPr>
          <a:xfrm>
            <a:off x="2554580" y="6356350"/>
            <a:ext cx="7082840" cy="372560"/>
          </a:xfrm>
        </p:spPr>
        <p:txBody>
          <a:bodyPr/>
          <a:lstStyle/>
          <a:p>
            <a:pPr marL="342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Lst>
            </a:pPr>
            <a:r>
              <a:rPr lang="en-US" b="1"/>
              <a:t>EGI Conference 2022, 22 September 2022</a:t>
            </a:r>
            <a:endParaRPr lang="en-US" b="1" dirty="0"/>
          </a:p>
        </p:txBody>
      </p:sp>
      <p:pic>
        <p:nvPicPr>
          <p:cNvPr id="7" name="Inhaltsplatzhalter 8">
            <a:extLst>
              <a:ext uri="{FF2B5EF4-FFF2-40B4-BE49-F238E27FC236}">
                <a16:creationId xmlns:a16="http://schemas.microsoft.com/office/drawing/2014/main" id="{A24197F0-0061-B643-8C02-C03F36A43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0692" y="6356352"/>
            <a:ext cx="1009281" cy="346940"/>
          </a:xfrm>
          <a:prstGeom prst="rect">
            <a:avLst/>
          </a:prstGeom>
        </p:spPr>
      </p:pic>
    </p:spTree>
    <p:extLst>
      <p:ext uri="{BB962C8B-B14F-4D97-AF65-F5344CB8AC3E}">
        <p14:creationId xmlns:p14="http://schemas.microsoft.com/office/powerpoint/2010/main" val="3519010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20</TotalTime>
  <Words>3535</Words>
  <Application>Microsoft Office PowerPoint</Application>
  <PresentationFormat>Widescreen</PresentationFormat>
  <Paragraphs>461</Paragraphs>
  <Slides>34</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Helvetica Neue</vt:lpstr>
      <vt:lpstr>Roboto Light</vt:lpstr>
      <vt:lpstr>Times New Roman</vt:lpstr>
      <vt:lpstr>Wingdings</vt:lpstr>
      <vt:lpstr>Office</vt:lpstr>
      <vt:lpstr>e-IRG White Paper 2022</vt:lpstr>
      <vt:lpstr>‘whoami’</vt:lpstr>
      <vt:lpstr>e-Infrastructure Reflection Group (e-IRG)</vt:lpstr>
      <vt:lpstr>e-IRG Mission and Vision</vt:lpstr>
      <vt:lpstr>The e-IRG e-Infrastructure Commons  Foundation of EOSC</vt:lpstr>
      <vt:lpstr>EOSC= e-IRG Commons + Open Science</vt:lpstr>
      <vt:lpstr>PowerPoint Presentation</vt:lpstr>
      <vt:lpstr>PowerPoint Presentation</vt:lpstr>
      <vt:lpstr>About cooperation &amp; coordination: Competitive Council conclusions (1)</vt:lpstr>
      <vt:lpstr>About cooperation &amp; coordination: Competitive Council conclusions (2)</vt:lpstr>
      <vt:lpstr>e-IRG advice on coordination &amp; cooperation</vt:lpstr>
      <vt:lpstr>PowerPoint Presentation</vt:lpstr>
      <vt:lpstr>e-IRG White Paper 2021 Coordination at institutional, national and regional level(s)</vt:lpstr>
      <vt:lpstr>e-IRG White Paper 2022  Coordination at EU-level</vt:lpstr>
      <vt:lpstr>e-IRG White Paper 2022 Coordination at EU-level</vt:lpstr>
      <vt:lpstr>e-IRG related past recommendations! (1)</vt:lpstr>
      <vt:lpstr>e-IRG related past recommendations! (2)</vt:lpstr>
      <vt:lpstr>e-IRG related past recommendations! (3)</vt:lpstr>
      <vt:lpstr>e-IRG related past recommendations! (4)</vt:lpstr>
      <vt:lpstr>e-IRG White Paper 2022  Coordination at EU-level</vt:lpstr>
      <vt:lpstr>Dedicated e-IRG meeting with EC  (DG Connect and DG RTD) in Dec ’21 (1)</vt:lpstr>
      <vt:lpstr>Dedicated e-IRG meeting with EC  (DG Connect and DG RTD) in Dec ’21 (2)</vt:lpstr>
      <vt:lpstr>e-IRG May Workshop on cooperation  Panel 1</vt:lpstr>
      <vt:lpstr>PowerPoint Presentation</vt:lpstr>
      <vt:lpstr>PowerPoint Presentation</vt:lpstr>
      <vt:lpstr>e-IRG White Paper 2022  Questions brief analysis(1)</vt:lpstr>
      <vt:lpstr>e-IRG White Paper 2022  Questions brief analysis (2)</vt:lpstr>
      <vt:lpstr>e-IRG White Paper 2022  Questions brief analysis (3)</vt:lpstr>
      <vt:lpstr>e-IRG White Paper 2022  Questions brief analysis (4)</vt:lpstr>
      <vt:lpstr>e-IRG White Paper 2022  Questions brief analysis (4)</vt:lpstr>
      <vt:lpstr>e-IRG White Paper 2022 Coordination at EU level</vt:lpstr>
      <vt:lpstr>1st ESFRI Stakeholder Forum last week</vt:lpstr>
      <vt:lpstr>e-IRG White Paper 2022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e-IRG 60th Delegates Meeting</dc:title>
  <dc:subject/>
  <dc:creator>Fotis Karayannis;Jan Wiebelitz Sverker Holmgren;Arjen van Rijn</dc:creator>
  <cp:keywords/>
  <dc:description/>
  <cp:lastModifiedBy>Fotis A. Karayannis</cp:lastModifiedBy>
  <cp:revision>350</cp:revision>
  <dcterms:created xsi:type="dcterms:W3CDTF">2019-05-19T17:47:50Z</dcterms:created>
  <dcterms:modified xsi:type="dcterms:W3CDTF">2022-09-22T11:00:53Z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SetDate">
    <vt:lpwstr>2019-05-19T18:04:50.1607256Z</vt:lpwstr>
  </property>
  <property fmtid="{D5CDD505-2E9C-101B-9397-08002B2CF9AE}" pid="5" name="MSIP_Label_f42aa342-8706-4288-bd11-ebb85995028c_Name">
    <vt:lpwstr>General</vt:lpwstr>
  </property>
  <property fmtid="{D5CDD505-2E9C-101B-9397-08002B2CF9AE}" pid="6" name="MSIP_Label_f42aa342-8706-4288-bd11-ebb85995028c_ActionId">
    <vt:lpwstr>f7b15c85-abdd-472b-9fc0-dd26514ceb94</vt:lpwstr>
  </property>
  <property fmtid="{D5CDD505-2E9C-101B-9397-08002B2CF9AE}" pid="7" name="MSIP_Label_f42aa342-8706-4288-bd11-ebb85995028c_Extended_MSFT_Method">
    <vt:lpwstr>Automatic</vt:lpwstr>
  </property>
  <property fmtid="{D5CDD505-2E9C-101B-9397-08002B2CF9AE}" pid="8" name="Sensitivity">
    <vt:lpwstr>General</vt:lpwstr>
  </property>
</Properties>
</file>