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9"/>
  </p:notesMasterIdLst>
  <p:handoutMasterIdLst>
    <p:handoutMasterId r:id="rId40"/>
  </p:handoutMasterIdLst>
  <p:sldIdLst>
    <p:sldId id="425" r:id="rId5"/>
    <p:sldId id="427" r:id="rId6"/>
    <p:sldId id="495" r:id="rId7"/>
    <p:sldId id="474" r:id="rId8"/>
    <p:sldId id="431" r:id="rId9"/>
    <p:sldId id="430" r:id="rId10"/>
    <p:sldId id="429" r:id="rId11"/>
    <p:sldId id="432" r:id="rId12"/>
    <p:sldId id="505" r:id="rId13"/>
    <p:sldId id="497" r:id="rId14"/>
    <p:sldId id="439" r:id="rId15"/>
    <p:sldId id="475" r:id="rId16"/>
    <p:sldId id="446" r:id="rId17"/>
    <p:sldId id="476" r:id="rId18"/>
    <p:sldId id="482" r:id="rId19"/>
    <p:sldId id="484" r:id="rId20"/>
    <p:sldId id="449" r:id="rId21"/>
    <p:sldId id="487" r:id="rId22"/>
    <p:sldId id="486" r:id="rId23"/>
    <p:sldId id="478" r:id="rId24"/>
    <p:sldId id="456" r:id="rId25"/>
    <p:sldId id="499" r:id="rId26"/>
    <p:sldId id="500" r:id="rId27"/>
    <p:sldId id="501" r:id="rId28"/>
    <p:sldId id="502" r:id="rId29"/>
    <p:sldId id="503" r:id="rId30"/>
    <p:sldId id="504" r:id="rId31"/>
    <p:sldId id="481" r:id="rId32"/>
    <p:sldId id="468" r:id="rId33"/>
    <p:sldId id="483" r:id="rId34"/>
    <p:sldId id="470" r:id="rId35"/>
    <p:sldId id="471" r:id="rId36"/>
    <p:sldId id="472" r:id="rId37"/>
    <p:sldId id="4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TACHE Mihaela (REA)" initials="CME(" lastIdx="1" clrIdx="0">
    <p:extLst>
      <p:ext uri="{19B8F6BF-5375-455C-9EA6-DF929625EA0E}">
        <p15:presenceInfo xmlns:p15="http://schemas.microsoft.com/office/powerpoint/2012/main" userId="COSTACHE Mihaela (REA)" providerId="None"/>
      </p:ext>
    </p:extLst>
  </p:cmAuthor>
  <p:cmAuthor id="2" name="FERNANDEZ HORCAJADA Raquel (REA)" initials="FHR(" lastIdx="33" clrIdx="1">
    <p:extLst>
      <p:ext uri="{19B8F6BF-5375-455C-9EA6-DF929625EA0E}">
        <p15:presenceInfo xmlns:p15="http://schemas.microsoft.com/office/powerpoint/2012/main" userId="S-1-5-21-1606980848-2025429265-839522115-822921" providerId="AD"/>
      </p:ext>
    </p:extLst>
  </p:cmAuthor>
  <p:cmAuthor id="3" name="CAROZZA Emiliano (REA)" initials="CE(" lastIdx="16" clrIdx="3">
    <p:extLst>
      <p:ext uri="{19B8F6BF-5375-455C-9EA6-DF929625EA0E}">
        <p15:presenceInfo xmlns:p15="http://schemas.microsoft.com/office/powerpoint/2012/main" userId="S::Emiliano.CAROZZA@ec.europa.eu::6e3c0377-f302-4d3e-81a1-49678385d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A8D1D6"/>
    <a:srgbClr val="024EA2"/>
    <a:srgbClr val="941333"/>
    <a:srgbClr val="024B9C"/>
    <a:srgbClr val="0356B1"/>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333A7-1F4E-433D-AD89-EC6F5DA4512E}" v="262" dt="2022-09-08T14:51:08.560"/>
    <p1510:client id="{94A061AC-322E-401E-BF2F-8CA7D78642FB}" v="8" dt="2022-09-08T14:17:26.186"/>
    <p1510:client id="{D13F5331-457D-CBE2-CA9B-F240EA811EBF}" v="374" dt="2022-09-14T10:43:57.469"/>
    <p1510:client id="{DA044F91-3AFE-49DC-B2B1-EE98310C13B3}" v="6" dt="2022-09-08T14:19:18.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B7D10-48BA-4A44-B6AB-4481B4A7E1C0}" type="doc">
      <dgm:prSet loTypeId="urn:microsoft.com/office/officeart/2005/8/layout/vList3" loCatId="list" qsTypeId="urn:microsoft.com/office/officeart/2005/8/quickstyle/simple1" qsCatId="simple" csTypeId="urn:microsoft.com/office/officeart/2005/8/colors/accent1_2" csCatId="accent1" phldr="1"/>
      <dgm:spPr/>
    </dgm:pt>
    <dgm:pt modelId="{1F5878AF-B1D7-4F4B-BDBA-4866EFFD02F5}">
      <dgm:prSet custT="1"/>
      <dgm:spPr>
        <a:solidFill>
          <a:schemeClr val="tx2"/>
        </a:solidFill>
      </dgm:spPr>
      <dgm:t>
        <a:bodyPr/>
        <a:lstStyle/>
        <a:p>
          <a:pPr rtl="0"/>
          <a:r>
            <a:rPr lang="en-GB" sz="1800" b="1" u="sng" baseline="0">
              <a:solidFill>
                <a:schemeClr val="bg1"/>
              </a:solidFill>
              <a:latin typeface="Arial" panose="020B0604020202020204" pitchFamily="34" charset="0"/>
              <a:ea typeface="Verdana" panose="020B0604030504040204" pitchFamily="34" charset="0"/>
              <a:cs typeface="Arial" panose="020B0604020202020204" pitchFamily="34" charset="0"/>
            </a:rPr>
            <a:t>DG Research and Innovation </a:t>
          </a:r>
        </a:p>
        <a:p>
          <a:pPr rtl="0"/>
          <a:r>
            <a:rPr lang="en-GB"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Definition of Policies</a:t>
          </a:r>
        </a:p>
        <a:p>
          <a:pPr rtl="0"/>
          <a:r>
            <a:rPr lang="en-GB" sz="1800" b="0">
              <a:solidFill>
                <a:schemeClr val="bg1"/>
              </a:solidFill>
              <a:latin typeface="Arial" panose="020B0604020202020204" pitchFamily="34" charset="0"/>
              <a:ea typeface="Verdana" panose="020B0604030504040204" pitchFamily="34" charset="0"/>
              <a:cs typeface="Arial" panose="020B0604020202020204" pitchFamily="34" charset="0"/>
            </a:rPr>
            <a:t>-&gt; Drafting the Work Programme</a:t>
          </a:r>
          <a:endParaRPr lang="en-US" sz="1800" b="0">
            <a:solidFill>
              <a:schemeClr val="bg1"/>
            </a:solidFill>
            <a:latin typeface="Arial" panose="020B0604020202020204" pitchFamily="34" charset="0"/>
            <a:ea typeface="Verdana" panose="020B0604030504040204" pitchFamily="34" charset="0"/>
            <a:cs typeface="Arial" panose="020B0604020202020204" pitchFamily="34" charset="0"/>
          </a:endParaRPr>
        </a:p>
      </dgm:t>
    </dgm:pt>
    <dgm:pt modelId="{CB84DB47-F499-4C9C-BD27-7339A89C919E}" type="parTrans" cxnId="{41937A3F-2952-46B0-BA43-4B1161BBFA64}">
      <dgm:prSet/>
      <dgm:spPr/>
      <dgm:t>
        <a:bodyPr/>
        <a:lstStyle/>
        <a:p>
          <a:endParaRPr lang="en-US"/>
        </a:p>
      </dgm:t>
    </dgm:pt>
    <dgm:pt modelId="{6FFC750B-86FB-4368-87EA-1D2F4DCA20B8}" type="sibTrans" cxnId="{41937A3F-2952-46B0-BA43-4B1161BBFA64}">
      <dgm:prSet/>
      <dgm:spPr/>
      <dgm:t>
        <a:bodyPr/>
        <a:lstStyle/>
        <a:p>
          <a:endParaRPr lang="en-US"/>
        </a:p>
      </dgm:t>
    </dgm:pt>
    <dgm:pt modelId="{DF9D4CDC-F887-4EC3-8A2B-C5D863FB525F}">
      <dgm:prSet phldrT="[Text]" custT="1"/>
      <dgm:spPr>
        <a:solidFill>
          <a:schemeClr val="tx2"/>
        </a:solidFill>
      </dgm:spPr>
      <dgm:t>
        <a:bodyPr/>
        <a:lstStyle/>
        <a:p>
          <a:r>
            <a:rPr lang="en-US" sz="1800" b="1" u="sng" dirty="0" smtClean="0">
              <a:latin typeface="+mn-lt"/>
              <a:ea typeface="Verdana" panose="020B0604030504040204" pitchFamily="34" charset="0"/>
            </a:rPr>
            <a:t>European Research </a:t>
          </a:r>
          <a:r>
            <a:rPr lang="en-US" sz="1800" b="1" u="sng" dirty="0">
              <a:latin typeface="+mn-lt"/>
              <a:ea typeface="Verdana" panose="020B0604030504040204" pitchFamily="34" charset="0"/>
            </a:rPr>
            <a:t>Executive Agency (REA) </a:t>
          </a:r>
        </a:p>
        <a:p>
          <a:r>
            <a:rPr lang="en-US" sz="1800" dirty="0">
              <a:latin typeface="+mn-lt"/>
              <a:ea typeface="Verdana" panose="020B0604030504040204" pitchFamily="34" charset="0"/>
            </a:rPr>
            <a:t>‘</a:t>
          </a:r>
          <a:r>
            <a:rPr lang="en-GB" sz="1800" dirty="0"/>
            <a:t>Reforming European Research &amp; Innovation and Research Infrastructures’</a:t>
          </a:r>
          <a:r>
            <a:rPr lang="en-US" sz="1800" dirty="0">
              <a:latin typeface="+mn-lt"/>
              <a:ea typeface="Verdana" panose="020B0604030504040204" pitchFamily="34" charset="0"/>
            </a:rPr>
            <a:t>, </a:t>
          </a:r>
          <a:r>
            <a:rPr lang="en-US" sz="1800" b="1" dirty="0">
              <a:latin typeface="+mn-lt"/>
              <a:ea typeface="Verdana" panose="020B0604030504040204" pitchFamily="34" charset="0"/>
            </a:rPr>
            <a:t>Unit C4 </a:t>
          </a:r>
        </a:p>
        <a:p>
          <a:r>
            <a:rPr lang="en-US" sz="1800" dirty="0">
              <a:latin typeface="+mn-lt"/>
              <a:ea typeface="Verdana" panose="020B0604030504040204" pitchFamily="34" charset="0"/>
            </a:rPr>
            <a:t>-&gt; Implementation of calls for proposals</a:t>
          </a:r>
        </a:p>
        <a:p>
          <a:r>
            <a:rPr lang="en-US" sz="1800" dirty="0">
              <a:latin typeface="+mn-lt"/>
              <a:ea typeface="Verdana" panose="020B0604030504040204" pitchFamily="34" charset="0"/>
            </a:rPr>
            <a:t>-&gt; Grant Management</a:t>
          </a:r>
        </a:p>
      </dgm:t>
    </dgm:pt>
    <dgm:pt modelId="{65B0642B-0283-4669-8887-7FEC811E6357}" type="parTrans" cxnId="{104FED02-5147-4E27-96FF-78517F7AD235}">
      <dgm:prSet/>
      <dgm:spPr/>
      <dgm:t>
        <a:bodyPr/>
        <a:lstStyle/>
        <a:p>
          <a:endParaRPr lang="en-US"/>
        </a:p>
      </dgm:t>
    </dgm:pt>
    <dgm:pt modelId="{284F1DAB-D0B5-4C3E-BBF6-523E9B6B3331}" type="sibTrans" cxnId="{104FED02-5147-4E27-96FF-78517F7AD235}">
      <dgm:prSet/>
      <dgm:spPr/>
      <dgm:t>
        <a:bodyPr/>
        <a:lstStyle/>
        <a:p>
          <a:endParaRPr lang="en-US"/>
        </a:p>
      </dgm:t>
    </dgm:pt>
    <dgm:pt modelId="{DC9773BC-E154-48C5-BF23-39CC20EE2106}">
      <dgm:prSet phldrT="[Text]" custT="1"/>
      <dgm:spPr>
        <a:solidFill>
          <a:schemeClr val="tx2"/>
        </a:solidFill>
      </dgm:spPr>
      <dgm:t>
        <a:bodyPr/>
        <a:lstStyle/>
        <a:p>
          <a:pPr rtl="0"/>
          <a:endParaRPr lang="en-GB" sz="1800" b="1" u="sng">
            <a:solidFill>
              <a:schemeClr val="bg1"/>
            </a:solidFill>
            <a:latin typeface="+mn-lt"/>
            <a:ea typeface="Verdana" panose="020B0604030504040204" pitchFamily="34" charset="0"/>
          </a:endParaRPr>
        </a:p>
        <a:p>
          <a:pPr rtl="0"/>
          <a:r>
            <a:rPr lang="en-GB" sz="1800" b="1" u="sng">
              <a:solidFill>
                <a:schemeClr val="bg1"/>
              </a:solidFill>
              <a:latin typeface="+mn-lt"/>
              <a:ea typeface="Verdana" panose="020B0604030504040204" pitchFamily="34" charset="0"/>
            </a:rPr>
            <a:t>Coordinator</a:t>
          </a:r>
        </a:p>
        <a:p>
          <a:pPr rtl="0"/>
          <a:r>
            <a:rPr lang="en-US"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Monitor that the action is implemented properly</a:t>
          </a:r>
        </a:p>
        <a:p>
          <a:pPr rtl="0"/>
          <a:r>
            <a:rPr lang="en-GB"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Act as the intermediary for all communications with REA</a:t>
          </a:r>
        </a:p>
        <a:p>
          <a:pPr rtl="0"/>
          <a:r>
            <a:rPr lang="en-GB"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Distribution of payments</a:t>
          </a:r>
        </a:p>
        <a:p>
          <a:pPr rtl="0"/>
          <a:endParaRPr lang="en-US" sz="1800" b="1" u="sng">
            <a:solidFill>
              <a:schemeClr val="bg1"/>
            </a:solidFill>
            <a:latin typeface="+mn-lt"/>
            <a:ea typeface="Verdana" panose="020B0604030504040204" pitchFamily="34" charset="0"/>
          </a:endParaRPr>
        </a:p>
      </dgm:t>
    </dgm:pt>
    <dgm:pt modelId="{9EAD1B8D-0DE0-4A6A-82BB-EB4C25D57D6A}" type="parTrans" cxnId="{A7F5E221-8940-4726-9139-05F86E02864D}">
      <dgm:prSet/>
      <dgm:spPr/>
      <dgm:t>
        <a:bodyPr/>
        <a:lstStyle/>
        <a:p>
          <a:endParaRPr lang="en-US"/>
        </a:p>
      </dgm:t>
    </dgm:pt>
    <dgm:pt modelId="{E3201B2F-18E8-4629-AB00-EB076C46F2F5}" type="sibTrans" cxnId="{A7F5E221-8940-4726-9139-05F86E02864D}">
      <dgm:prSet/>
      <dgm:spPr/>
      <dgm:t>
        <a:bodyPr/>
        <a:lstStyle/>
        <a:p>
          <a:endParaRPr lang="en-US"/>
        </a:p>
      </dgm:t>
    </dgm:pt>
    <dgm:pt modelId="{9DFA63BC-4C43-4E59-9347-E2A3ED5D72AA}" type="pres">
      <dgm:prSet presAssocID="{39EB7D10-48BA-4A44-B6AB-4481B4A7E1C0}" presName="linearFlow" presStyleCnt="0">
        <dgm:presLayoutVars>
          <dgm:dir/>
          <dgm:resizeHandles val="exact"/>
        </dgm:presLayoutVars>
      </dgm:prSet>
      <dgm:spPr/>
    </dgm:pt>
    <dgm:pt modelId="{D02E1158-681A-44DA-BFB4-ED074ECB52EA}" type="pres">
      <dgm:prSet presAssocID="{1F5878AF-B1D7-4F4B-BDBA-4866EFFD02F5}" presName="composite" presStyleCnt="0"/>
      <dgm:spPr/>
    </dgm:pt>
    <dgm:pt modelId="{8DAE5BCD-E876-4A5D-9217-2AE2623CE3F1}" type="pres">
      <dgm:prSet presAssocID="{1F5878AF-B1D7-4F4B-BDBA-4866EFFD02F5}" presName="imgShp" presStyleLbl="fgImgPlace1" presStyleIdx="0" presStyleCnt="3" custScaleX="164315" custScaleY="174016" custLinFactNeighborX="-82438" custLinFactNeighborY="-14592"/>
      <dgm:spPr>
        <a:blipFill rotWithShape="1">
          <a:blip xmlns:r="http://schemas.openxmlformats.org/officeDocument/2006/relationships" r:embed="rId1"/>
          <a:stretch>
            <a:fillRect/>
          </a:stretch>
        </a:blipFill>
      </dgm:spPr>
    </dgm:pt>
    <dgm:pt modelId="{59359C87-EAA8-45AB-A7E7-6DC1F792B1A6}" type="pres">
      <dgm:prSet presAssocID="{1F5878AF-B1D7-4F4B-BDBA-4866EFFD02F5}" presName="txShp" presStyleLbl="node1" presStyleIdx="0" presStyleCnt="3" custFlipVert="1" custScaleX="120755" custScaleY="148526" custLinFactNeighborX="8215" custLinFactNeighborY="4278">
        <dgm:presLayoutVars>
          <dgm:bulletEnabled val="1"/>
        </dgm:presLayoutVars>
      </dgm:prSet>
      <dgm:spPr/>
      <dgm:t>
        <a:bodyPr/>
        <a:lstStyle/>
        <a:p>
          <a:endParaRPr lang="en-US"/>
        </a:p>
      </dgm:t>
    </dgm:pt>
    <dgm:pt modelId="{7A302C0F-2CB1-4B9B-89DE-519077871760}" type="pres">
      <dgm:prSet presAssocID="{6FFC750B-86FB-4368-87EA-1D2F4DCA20B8}" presName="spacing" presStyleCnt="0"/>
      <dgm:spPr/>
    </dgm:pt>
    <dgm:pt modelId="{83731B68-42FC-4A57-B617-4D6C437B8A26}" type="pres">
      <dgm:prSet presAssocID="{DF9D4CDC-F887-4EC3-8A2B-C5D863FB525F}" presName="composite" presStyleCnt="0"/>
      <dgm:spPr/>
    </dgm:pt>
    <dgm:pt modelId="{938667BE-BE84-4C3A-9838-49EA6C96AA1D}" type="pres">
      <dgm:prSet presAssocID="{DF9D4CDC-F887-4EC3-8A2B-C5D863FB525F}" presName="imgShp" presStyleLbl="fgImgPlace1" presStyleIdx="1" presStyleCnt="3" custScaleX="159506" custScaleY="149705" custLinFactNeighborX="-84430" custLinFactNeighborY="-20712"/>
      <dgm:spPr>
        <a:blipFill rotWithShape="1">
          <a:blip xmlns:r="http://schemas.openxmlformats.org/officeDocument/2006/relationships" r:embed="rId2"/>
          <a:stretch>
            <a:fillRect/>
          </a:stretch>
        </a:blipFill>
      </dgm:spPr>
    </dgm:pt>
    <dgm:pt modelId="{C3679276-0AE4-49D1-B0C4-55DD46810AA9}" type="pres">
      <dgm:prSet presAssocID="{DF9D4CDC-F887-4EC3-8A2B-C5D863FB525F}" presName="txShp" presStyleLbl="node1" presStyleIdx="1" presStyleCnt="3" custScaleX="121645" custScaleY="182453" custLinFactNeighborX="7435" custLinFactNeighborY="-16431">
        <dgm:presLayoutVars>
          <dgm:bulletEnabled val="1"/>
        </dgm:presLayoutVars>
      </dgm:prSet>
      <dgm:spPr/>
      <dgm:t>
        <a:bodyPr/>
        <a:lstStyle/>
        <a:p>
          <a:endParaRPr lang="en-US"/>
        </a:p>
      </dgm:t>
    </dgm:pt>
    <dgm:pt modelId="{90D28108-5F91-451E-85B6-061F0E40CBD3}" type="pres">
      <dgm:prSet presAssocID="{284F1DAB-D0B5-4C3E-BBF6-523E9B6B3331}" presName="spacing" presStyleCnt="0"/>
      <dgm:spPr/>
    </dgm:pt>
    <dgm:pt modelId="{48B7CB54-9DDD-4AF2-B3D2-72212A2CBE56}" type="pres">
      <dgm:prSet presAssocID="{DC9773BC-E154-48C5-BF23-39CC20EE2106}" presName="composite" presStyleCnt="0"/>
      <dgm:spPr/>
    </dgm:pt>
    <dgm:pt modelId="{4649AEA6-B86D-448F-A328-FE7458A10352}" type="pres">
      <dgm:prSet presAssocID="{DC9773BC-E154-48C5-BF23-39CC20EE2106}" presName="imgShp" presStyleLbl="fgImgPlace1" presStyleIdx="2" presStyleCnt="3" custScaleX="169646" custScaleY="159283" custLinFactNeighborX="-87121" custLinFactNeighborY="-3784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4298D454-B72C-4C6A-9EA8-DBBF154FD236}" type="pres">
      <dgm:prSet presAssocID="{DC9773BC-E154-48C5-BF23-39CC20EE2106}" presName="txShp" presStyleLbl="node1" presStyleIdx="2" presStyleCnt="3" custScaleX="119711" custScaleY="158398" custLinFactNeighborX="8196" custLinFactNeighborY="-30519">
        <dgm:presLayoutVars>
          <dgm:bulletEnabled val="1"/>
        </dgm:presLayoutVars>
      </dgm:prSet>
      <dgm:spPr/>
      <dgm:t>
        <a:bodyPr/>
        <a:lstStyle/>
        <a:p>
          <a:endParaRPr lang="en-US"/>
        </a:p>
      </dgm:t>
    </dgm:pt>
  </dgm:ptLst>
  <dgm:cxnLst>
    <dgm:cxn modelId="{E541A83B-EBE6-464C-9971-43B7C9CF726E}" type="presOf" srcId="{DF9D4CDC-F887-4EC3-8A2B-C5D863FB525F}" destId="{C3679276-0AE4-49D1-B0C4-55DD46810AA9}" srcOrd="0" destOrd="0" presId="urn:microsoft.com/office/officeart/2005/8/layout/vList3"/>
    <dgm:cxn modelId="{E16FDFC7-6ABC-4B64-947F-149B4DF3FF98}" type="presOf" srcId="{39EB7D10-48BA-4A44-B6AB-4481B4A7E1C0}" destId="{9DFA63BC-4C43-4E59-9347-E2A3ED5D72AA}" srcOrd="0" destOrd="0" presId="urn:microsoft.com/office/officeart/2005/8/layout/vList3"/>
    <dgm:cxn modelId="{104FED02-5147-4E27-96FF-78517F7AD235}" srcId="{39EB7D10-48BA-4A44-B6AB-4481B4A7E1C0}" destId="{DF9D4CDC-F887-4EC3-8A2B-C5D863FB525F}" srcOrd="1" destOrd="0" parTransId="{65B0642B-0283-4669-8887-7FEC811E6357}" sibTransId="{284F1DAB-D0B5-4C3E-BBF6-523E9B6B3331}"/>
    <dgm:cxn modelId="{C29F05D9-3754-442D-A45B-19ECB7D6B0D1}" type="presOf" srcId="{DC9773BC-E154-48C5-BF23-39CC20EE2106}" destId="{4298D454-B72C-4C6A-9EA8-DBBF154FD236}" srcOrd="0" destOrd="0" presId="urn:microsoft.com/office/officeart/2005/8/layout/vList3"/>
    <dgm:cxn modelId="{A7F5E221-8940-4726-9139-05F86E02864D}" srcId="{39EB7D10-48BA-4A44-B6AB-4481B4A7E1C0}" destId="{DC9773BC-E154-48C5-BF23-39CC20EE2106}" srcOrd="2" destOrd="0" parTransId="{9EAD1B8D-0DE0-4A6A-82BB-EB4C25D57D6A}" sibTransId="{E3201B2F-18E8-4629-AB00-EB076C46F2F5}"/>
    <dgm:cxn modelId="{41937A3F-2952-46B0-BA43-4B1161BBFA64}" srcId="{39EB7D10-48BA-4A44-B6AB-4481B4A7E1C0}" destId="{1F5878AF-B1D7-4F4B-BDBA-4866EFFD02F5}" srcOrd="0" destOrd="0" parTransId="{CB84DB47-F499-4C9C-BD27-7339A89C919E}" sibTransId="{6FFC750B-86FB-4368-87EA-1D2F4DCA20B8}"/>
    <dgm:cxn modelId="{2695795B-B6CC-4432-8C1C-56C04825AB11}" type="presOf" srcId="{1F5878AF-B1D7-4F4B-BDBA-4866EFFD02F5}" destId="{59359C87-EAA8-45AB-A7E7-6DC1F792B1A6}" srcOrd="0" destOrd="0" presId="urn:microsoft.com/office/officeart/2005/8/layout/vList3"/>
    <dgm:cxn modelId="{8EC70EF9-D168-4434-B134-2705AAEACB12}" type="presParOf" srcId="{9DFA63BC-4C43-4E59-9347-E2A3ED5D72AA}" destId="{D02E1158-681A-44DA-BFB4-ED074ECB52EA}" srcOrd="0" destOrd="0" presId="urn:microsoft.com/office/officeart/2005/8/layout/vList3"/>
    <dgm:cxn modelId="{C2337795-3703-4DF1-908B-A190B08A6A3F}" type="presParOf" srcId="{D02E1158-681A-44DA-BFB4-ED074ECB52EA}" destId="{8DAE5BCD-E876-4A5D-9217-2AE2623CE3F1}" srcOrd="0" destOrd="0" presId="urn:microsoft.com/office/officeart/2005/8/layout/vList3"/>
    <dgm:cxn modelId="{1F067725-253A-4DB5-9947-D9FC3629F1B5}" type="presParOf" srcId="{D02E1158-681A-44DA-BFB4-ED074ECB52EA}" destId="{59359C87-EAA8-45AB-A7E7-6DC1F792B1A6}" srcOrd="1" destOrd="0" presId="urn:microsoft.com/office/officeart/2005/8/layout/vList3"/>
    <dgm:cxn modelId="{520BC255-CC99-4760-B1B4-0D3A235DF203}" type="presParOf" srcId="{9DFA63BC-4C43-4E59-9347-E2A3ED5D72AA}" destId="{7A302C0F-2CB1-4B9B-89DE-519077871760}" srcOrd="1" destOrd="0" presId="urn:microsoft.com/office/officeart/2005/8/layout/vList3"/>
    <dgm:cxn modelId="{D7290309-EC7C-4EA4-B2A5-4C6C4531C6D7}" type="presParOf" srcId="{9DFA63BC-4C43-4E59-9347-E2A3ED5D72AA}" destId="{83731B68-42FC-4A57-B617-4D6C437B8A26}" srcOrd="2" destOrd="0" presId="urn:microsoft.com/office/officeart/2005/8/layout/vList3"/>
    <dgm:cxn modelId="{8045D31C-2088-4512-A731-3D623549E9F2}" type="presParOf" srcId="{83731B68-42FC-4A57-B617-4D6C437B8A26}" destId="{938667BE-BE84-4C3A-9838-49EA6C96AA1D}" srcOrd="0" destOrd="0" presId="urn:microsoft.com/office/officeart/2005/8/layout/vList3"/>
    <dgm:cxn modelId="{1F37FA18-61DA-418E-A312-E4843749AB23}" type="presParOf" srcId="{83731B68-42FC-4A57-B617-4D6C437B8A26}" destId="{C3679276-0AE4-49D1-B0C4-55DD46810AA9}" srcOrd="1" destOrd="0" presId="urn:microsoft.com/office/officeart/2005/8/layout/vList3"/>
    <dgm:cxn modelId="{5A8BC059-DE9C-400B-ABB3-E94B44E98134}" type="presParOf" srcId="{9DFA63BC-4C43-4E59-9347-E2A3ED5D72AA}" destId="{90D28108-5F91-451E-85B6-061F0E40CBD3}" srcOrd="3" destOrd="0" presId="urn:microsoft.com/office/officeart/2005/8/layout/vList3"/>
    <dgm:cxn modelId="{48125CBE-E2C9-4D40-B477-8AEEF2A53E78}" type="presParOf" srcId="{9DFA63BC-4C43-4E59-9347-E2A3ED5D72AA}" destId="{48B7CB54-9DDD-4AF2-B3D2-72212A2CBE56}" srcOrd="4" destOrd="0" presId="urn:microsoft.com/office/officeart/2005/8/layout/vList3"/>
    <dgm:cxn modelId="{7F59ACEF-25F8-4586-AA31-801BBB49F1BC}" type="presParOf" srcId="{48B7CB54-9DDD-4AF2-B3D2-72212A2CBE56}" destId="{4649AEA6-B86D-448F-A328-FE7458A10352}" srcOrd="0" destOrd="0" presId="urn:microsoft.com/office/officeart/2005/8/layout/vList3"/>
    <dgm:cxn modelId="{6002DF88-B207-4CCC-B17F-6F7EBF7349B7}" type="presParOf" srcId="{48B7CB54-9DDD-4AF2-B3D2-72212A2CBE56}" destId="{4298D454-B72C-4C6A-9EA8-DBBF154FD23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D33FC9-5B03-4EE8-9E42-E75431E44F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GB"/>
        </a:p>
      </dgm:t>
    </dgm:pt>
    <dgm:pt modelId="{091A0CE0-655C-4E1F-85E5-53B4209C6707}">
      <dgm:prSet/>
      <dgm:spPr>
        <a:solidFill>
          <a:schemeClr val="tx2"/>
        </a:solidFill>
      </dgm:spPr>
      <dgm:t>
        <a:bodyPr/>
        <a:lstStyle/>
        <a:p>
          <a:pPr rtl="0"/>
          <a:r>
            <a:rPr lang="en-GB" b="1" dirty="0"/>
            <a:t>WHEN</a:t>
          </a:r>
        </a:p>
        <a:p>
          <a:pPr rtl="0"/>
          <a:r>
            <a:rPr lang="en-GB" b="1" dirty="0"/>
            <a:t>60 days </a:t>
          </a:r>
          <a:r>
            <a:rPr lang="en-GB" dirty="0"/>
            <a:t>after reporting </a:t>
          </a:r>
          <a:r>
            <a:rPr lang="en-GB" b="1" dirty="0"/>
            <a:t>period end</a:t>
          </a:r>
          <a:endParaRPr lang="en-GB" dirty="0"/>
        </a:p>
      </dgm:t>
    </dgm:pt>
    <dgm:pt modelId="{59A296F4-395C-4DC5-B786-A4CEC973119E}" type="parTrans" cxnId="{64FBBC3E-A2C4-4C46-9C4A-385C463AAF39}">
      <dgm:prSet/>
      <dgm:spPr/>
      <dgm:t>
        <a:bodyPr/>
        <a:lstStyle/>
        <a:p>
          <a:endParaRPr lang="en-GB"/>
        </a:p>
      </dgm:t>
    </dgm:pt>
    <dgm:pt modelId="{40D34AFE-168D-4E5D-A3B6-BAD58F7CD9F3}" type="sibTrans" cxnId="{64FBBC3E-A2C4-4C46-9C4A-385C463AAF39}">
      <dgm:prSet/>
      <dgm:spPr/>
      <dgm:t>
        <a:bodyPr/>
        <a:lstStyle/>
        <a:p>
          <a:endParaRPr lang="en-GB"/>
        </a:p>
      </dgm:t>
    </dgm:pt>
    <dgm:pt modelId="{C284345D-2CCD-422A-97EF-E090DA4830C6}">
      <dgm:prSet/>
      <dgm:spPr>
        <a:solidFill>
          <a:schemeClr val="tx2"/>
        </a:solidFill>
      </dgm:spPr>
      <dgm:t>
        <a:bodyPr/>
        <a:lstStyle/>
        <a:p>
          <a:pPr rtl="0"/>
          <a:r>
            <a:rPr lang="fr-BE" b="1"/>
            <a:t>WHAT</a:t>
          </a:r>
          <a:r>
            <a:rPr lang="en-GB" b="1"/>
            <a:t> </a:t>
          </a:r>
        </a:p>
        <a:p>
          <a:pPr rtl="0"/>
          <a:r>
            <a:rPr lang="en-GB" b="1"/>
            <a:t>Periodic Report:</a:t>
          </a:r>
          <a:endParaRPr lang="en-GB"/>
        </a:p>
      </dgm:t>
    </dgm:pt>
    <dgm:pt modelId="{C7F1C62F-A5BD-47EF-BDF5-EF57B406F998}" type="parTrans" cxnId="{EF834A58-C85F-444E-AA90-378E96D7C648}">
      <dgm:prSet/>
      <dgm:spPr/>
      <dgm:t>
        <a:bodyPr/>
        <a:lstStyle/>
        <a:p>
          <a:endParaRPr lang="en-GB"/>
        </a:p>
      </dgm:t>
    </dgm:pt>
    <dgm:pt modelId="{5401A59D-6CCF-43CD-9459-A5E4049D37F5}" type="sibTrans" cxnId="{EF834A58-C85F-444E-AA90-378E96D7C648}">
      <dgm:prSet/>
      <dgm:spPr/>
      <dgm:t>
        <a:bodyPr/>
        <a:lstStyle/>
        <a:p>
          <a:endParaRPr lang="en-GB"/>
        </a:p>
      </dgm:t>
    </dgm:pt>
    <dgm:pt modelId="{53670165-10CA-4AC1-90B8-1762B922CB54}">
      <dgm:prSet/>
      <dgm:spPr>
        <a:solidFill>
          <a:schemeClr val="tx2"/>
        </a:solidFill>
      </dgm:spPr>
      <dgm:t>
        <a:bodyPr/>
        <a:lstStyle/>
        <a:p>
          <a:pPr rtl="0"/>
          <a:r>
            <a:rPr lang="en-GB" b="1"/>
            <a:t>HOW </a:t>
          </a:r>
        </a:p>
        <a:p>
          <a:pPr rtl="0"/>
          <a:r>
            <a:rPr lang="en-GB"/>
            <a:t>via Portal</a:t>
          </a:r>
        </a:p>
      </dgm:t>
    </dgm:pt>
    <dgm:pt modelId="{1430C15A-50D1-4E91-A3BA-374F5509BE27}" type="parTrans" cxnId="{43936778-F099-42CB-9933-BA78BDC202E8}">
      <dgm:prSet/>
      <dgm:spPr/>
      <dgm:t>
        <a:bodyPr/>
        <a:lstStyle/>
        <a:p>
          <a:endParaRPr lang="en-GB"/>
        </a:p>
      </dgm:t>
    </dgm:pt>
    <dgm:pt modelId="{C546D926-4644-46B7-AC65-365D7B694A39}" type="sibTrans" cxnId="{43936778-F099-42CB-9933-BA78BDC202E8}">
      <dgm:prSet/>
      <dgm:spPr/>
      <dgm:t>
        <a:bodyPr/>
        <a:lstStyle/>
        <a:p>
          <a:endParaRPr lang="en-GB"/>
        </a:p>
      </dgm:t>
    </dgm:pt>
    <dgm:pt modelId="{2C1F7AC2-05DC-4594-851B-1B035749F0E1}">
      <dgm:prSet custT="1"/>
      <dgm:spPr>
        <a:solidFill>
          <a:schemeClr val="accent1">
            <a:alpha val="90000"/>
          </a:schemeClr>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1. Technical report</a:t>
          </a:r>
        </a:p>
        <a:p>
          <a:pPr marL="0" indent="0" algn="ctr" defTabSz="914400">
            <a:lnSpc>
              <a:spcPct val="100000"/>
            </a:lnSpc>
            <a:spcBef>
              <a:spcPts val="0"/>
            </a:spcBef>
            <a:spcAft>
              <a:spcPts val="0"/>
            </a:spcAft>
            <a:buNone/>
          </a:pPr>
          <a:r>
            <a:rPr lang="en-GB" altLang="en-US" sz="1600" i="0" dirty="0">
              <a:solidFill>
                <a:schemeClr val="bg1"/>
              </a:solidFill>
              <a:cs typeface="Arial" charset="0"/>
            </a:rPr>
            <a:t>- Prepared by the Coordinator</a:t>
          </a:r>
        </a:p>
        <a:p>
          <a:pPr marL="0" indent="0" algn="ctr" defTabSz="914400">
            <a:lnSpc>
              <a:spcPct val="100000"/>
            </a:lnSpc>
            <a:spcBef>
              <a:spcPts val="0"/>
            </a:spcBef>
            <a:spcAft>
              <a:spcPts val="0"/>
            </a:spcAft>
            <a:buNone/>
          </a:pPr>
          <a:r>
            <a:rPr lang="en-GB" altLang="en-US" sz="1600" dirty="0">
              <a:solidFill>
                <a:schemeClr val="bg1"/>
              </a:solidFill>
              <a:cs typeface="Arial" charset="0"/>
            </a:rPr>
            <a:t>* What was done and achieved?</a:t>
          </a:r>
        </a:p>
        <a:p>
          <a:pPr marL="0" indent="0" algn="ctr" defTabSz="914400">
            <a:lnSpc>
              <a:spcPct val="100000"/>
            </a:lnSpc>
            <a:spcBef>
              <a:spcPts val="0"/>
            </a:spcBef>
            <a:spcAft>
              <a:spcPts val="0"/>
            </a:spcAft>
            <a:buNone/>
          </a:pPr>
          <a:r>
            <a:rPr lang="en-GB" altLang="en-US" sz="1600" dirty="0">
              <a:solidFill>
                <a:schemeClr val="bg1"/>
              </a:solidFill>
              <a:cs typeface="Arial" charset="0"/>
            </a:rPr>
            <a:t>* Which problems were encountered?</a:t>
          </a:r>
        </a:p>
        <a:p>
          <a:pPr marL="0" indent="0" algn="ctr" defTabSz="914400">
            <a:lnSpc>
              <a:spcPct val="100000"/>
            </a:lnSpc>
            <a:spcBef>
              <a:spcPts val="0"/>
            </a:spcBef>
            <a:spcAft>
              <a:spcPts val="0"/>
            </a:spcAft>
            <a:buNone/>
          </a:pPr>
          <a:r>
            <a:rPr lang="en-GB" altLang="en-US" sz="1600" dirty="0">
              <a:solidFill>
                <a:schemeClr val="bg1"/>
              </a:solidFill>
              <a:cs typeface="Arial" charset="0"/>
            </a:rPr>
            <a:t>* How can progress so far be assessed?</a:t>
          </a:r>
        </a:p>
        <a:p>
          <a:pPr marL="0" indent="0" algn="ctr" defTabSz="914400">
            <a:lnSpc>
              <a:spcPct val="100000"/>
            </a:lnSpc>
            <a:spcBef>
              <a:spcPts val="0"/>
            </a:spcBef>
            <a:spcAft>
              <a:spcPts val="0"/>
            </a:spcAft>
            <a:buNone/>
          </a:pPr>
          <a:r>
            <a:rPr lang="en-GB" altLang="en-US" sz="1600" dirty="0">
              <a:solidFill>
                <a:schemeClr val="bg1"/>
              </a:solidFill>
              <a:cs typeface="Arial" charset="0"/>
            </a:rPr>
            <a:t>* Were there any deviations or corrective actions?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u="sng"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u="none" dirty="0">
              <a:solidFill>
                <a:schemeClr val="bg1"/>
              </a:solidFill>
            </a:rPr>
            <a:t>2. Financial report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bg1"/>
              </a:solidFill>
            </a:rPr>
            <a:t>- Individual financial statement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bg1"/>
              </a:solidFill>
            </a:rPr>
            <a:t>- Explanation of the use of resources and information on subcontracting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bg1"/>
              </a:solidFill>
            </a:rPr>
            <a:t>- T</a:t>
          </a:r>
          <a:r>
            <a:rPr lang="en-US" sz="1600" b="0" dirty="0">
              <a:solidFill>
                <a:schemeClr val="bg1"/>
              </a:solidFill>
            </a:rPr>
            <a:t>he certificates on the financial statements (CFS)</a:t>
          </a:r>
          <a:endParaRPr lang="en-GB" sz="1600" b="0" dirty="0">
            <a:solidFill>
              <a:schemeClr val="bg1"/>
            </a:solidFill>
          </a:endParaRPr>
        </a:p>
      </dgm:t>
    </dgm:pt>
    <dgm:pt modelId="{AD61FE4B-D18D-4D8B-A378-FEACF0405212}" type="sibTrans" cxnId="{6CE29E27-7A4A-4B94-A953-D2FD209A70FA}">
      <dgm:prSet/>
      <dgm:spPr/>
      <dgm:t>
        <a:bodyPr/>
        <a:lstStyle/>
        <a:p>
          <a:endParaRPr lang="en-GB"/>
        </a:p>
      </dgm:t>
    </dgm:pt>
    <dgm:pt modelId="{260E297D-237B-45DF-A335-D0C9068E415A}" type="parTrans" cxnId="{6CE29E27-7A4A-4B94-A953-D2FD209A70FA}">
      <dgm:prSet/>
      <dgm:spPr>
        <a:ln>
          <a:solidFill>
            <a:schemeClr val="bg1"/>
          </a:solidFill>
        </a:ln>
      </dgm:spPr>
      <dgm:t>
        <a:bodyPr/>
        <a:lstStyle/>
        <a:p>
          <a:endParaRPr lang="en-GB"/>
        </a:p>
      </dgm:t>
    </dgm:pt>
    <dgm:pt modelId="{6C0CC036-A363-4BCF-A10E-20BA891D13BB}">
      <dgm:prSet/>
      <dgm:spPr>
        <a:solidFill>
          <a:schemeClr val="accent1">
            <a:alpha val="90000"/>
          </a:schemeClr>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p>
      </dgm:t>
    </dgm:pt>
    <dgm:pt modelId="{3B2DC25A-8E4C-4102-AEF3-26A0BE11164D}" type="sibTrans" cxnId="{5F408436-9077-46F9-A809-E560EF611EA7}">
      <dgm:prSet/>
      <dgm:spPr/>
      <dgm:t>
        <a:bodyPr/>
        <a:lstStyle/>
        <a:p>
          <a:endParaRPr lang="en-GB"/>
        </a:p>
      </dgm:t>
    </dgm:pt>
    <dgm:pt modelId="{8A61367A-06A4-4EA2-8A48-FA1256A15E42}" type="parTrans" cxnId="{5F408436-9077-46F9-A809-E560EF611EA7}">
      <dgm:prSet/>
      <dgm:spPr/>
      <dgm:t>
        <a:bodyPr/>
        <a:lstStyle/>
        <a:p>
          <a:endParaRPr lang="en-GB"/>
        </a:p>
      </dgm:t>
    </dgm:pt>
    <dgm:pt modelId="{5841593E-545A-4D1B-8E66-8A3E821717C2}" type="pres">
      <dgm:prSet presAssocID="{63D33FC9-5B03-4EE8-9E42-E75431E44FED}" presName="diagram" presStyleCnt="0">
        <dgm:presLayoutVars>
          <dgm:chPref val="1"/>
          <dgm:dir/>
          <dgm:animOne val="branch"/>
          <dgm:animLvl val="lvl"/>
          <dgm:resizeHandles/>
        </dgm:presLayoutVars>
      </dgm:prSet>
      <dgm:spPr/>
      <dgm:t>
        <a:bodyPr/>
        <a:lstStyle/>
        <a:p>
          <a:endParaRPr lang="en-US"/>
        </a:p>
      </dgm:t>
    </dgm:pt>
    <dgm:pt modelId="{A776FA26-A549-4D57-9F5B-1CB8BD5601DF}" type="pres">
      <dgm:prSet presAssocID="{091A0CE0-655C-4E1F-85E5-53B4209C6707}" presName="root" presStyleCnt="0"/>
      <dgm:spPr/>
    </dgm:pt>
    <dgm:pt modelId="{BEE8292E-5BCF-40FB-B0FF-589F4204B708}" type="pres">
      <dgm:prSet presAssocID="{091A0CE0-655C-4E1F-85E5-53B4209C6707}" presName="rootComposite" presStyleCnt="0"/>
      <dgm:spPr/>
    </dgm:pt>
    <dgm:pt modelId="{9B619730-608C-4D24-8081-F0C333A341EE}" type="pres">
      <dgm:prSet presAssocID="{091A0CE0-655C-4E1F-85E5-53B4209C6707}" presName="rootText" presStyleLbl="node1" presStyleIdx="0" presStyleCnt="3" custScaleX="116744" custScaleY="136267" custLinFactNeighborX="9158" custLinFactNeighborY="-67542"/>
      <dgm:spPr/>
      <dgm:t>
        <a:bodyPr/>
        <a:lstStyle/>
        <a:p>
          <a:endParaRPr lang="en-US"/>
        </a:p>
      </dgm:t>
    </dgm:pt>
    <dgm:pt modelId="{6034E677-16B0-4F73-853A-123B23B12C3F}" type="pres">
      <dgm:prSet presAssocID="{091A0CE0-655C-4E1F-85E5-53B4209C6707}" presName="rootConnector" presStyleLbl="node1" presStyleIdx="0" presStyleCnt="3"/>
      <dgm:spPr/>
      <dgm:t>
        <a:bodyPr/>
        <a:lstStyle/>
        <a:p>
          <a:endParaRPr lang="en-US"/>
        </a:p>
      </dgm:t>
    </dgm:pt>
    <dgm:pt modelId="{F1175CCC-D1AB-4656-9C6A-B96F85999A64}" type="pres">
      <dgm:prSet presAssocID="{091A0CE0-655C-4E1F-85E5-53B4209C6707}" presName="childShape" presStyleCnt="0"/>
      <dgm:spPr/>
    </dgm:pt>
    <dgm:pt modelId="{4F3B4E0B-637C-4D29-A1BB-6CBBF066435F}" type="pres">
      <dgm:prSet presAssocID="{C284345D-2CCD-422A-97EF-E090DA4830C6}" presName="root" presStyleCnt="0"/>
      <dgm:spPr/>
    </dgm:pt>
    <dgm:pt modelId="{2EA206CA-868C-47F0-B17A-FF70FC06091C}" type="pres">
      <dgm:prSet presAssocID="{C284345D-2CCD-422A-97EF-E090DA4830C6}" presName="rootComposite" presStyleCnt="0"/>
      <dgm:spPr/>
    </dgm:pt>
    <dgm:pt modelId="{9D162703-72A4-434D-A184-09A1A40082BC}" type="pres">
      <dgm:prSet presAssocID="{C284345D-2CCD-422A-97EF-E090DA4830C6}" presName="rootText" presStyleLbl="node1" presStyleIdx="1" presStyleCnt="3" custScaleX="114845" custScaleY="137190" custLinFactNeighborX="69188" custLinFactNeighborY="-66579"/>
      <dgm:spPr/>
      <dgm:t>
        <a:bodyPr/>
        <a:lstStyle/>
        <a:p>
          <a:endParaRPr lang="en-US"/>
        </a:p>
      </dgm:t>
    </dgm:pt>
    <dgm:pt modelId="{099DB0BA-22E3-4D1B-BD6D-02B102E3458D}" type="pres">
      <dgm:prSet presAssocID="{C284345D-2CCD-422A-97EF-E090DA4830C6}" presName="rootConnector" presStyleLbl="node1" presStyleIdx="1" presStyleCnt="3"/>
      <dgm:spPr/>
      <dgm:t>
        <a:bodyPr/>
        <a:lstStyle/>
        <a:p>
          <a:endParaRPr lang="en-US"/>
        </a:p>
      </dgm:t>
    </dgm:pt>
    <dgm:pt modelId="{D8D8219F-8DE4-49CD-9E92-A16CFD366391}" type="pres">
      <dgm:prSet presAssocID="{C284345D-2CCD-422A-97EF-E090DA4830C6}" presName="childShape" presStyleCnt="0"/>
      <dgm:spPr/>
    </dgm:pt>
    <dgm:pt modelId="{486D459D-7BE6-488F-A2DF-1578E0480AF5}" type="pres">
      <dgm:prSet presAssocID="{260E297D-237B-45DF-A335-D0C9068E415A}" presName="Name13" presStyleLbl="parChTrans1D2" presStyleIdx="0" presStyleCnt="1"/>
      <dgm:spPr/>
      <dgm:t>
        <a:bodyPr/>
        <a:lstStyle/>
        <a:p>
          <a:endParaRPr lang="en-US"/>
        </a:p>
      </dgm:t>
    </dgm:pt>
    <dgm:pt modelId="{34832609-D6CE-4EBB-9977-24A266AE8072}" type="pres">
      <dgm:prSet presAssocID="{2C1F7AC2-05DC-4594-851B-1B035749F0E1}" presName="childText" presStyleLbl="bgAcc1" presStyleIdx="0" presStyleCnt="1" custScaleX="510167" custScaleY="468513" custLinFactX="-14796" custLinFactNeighborX="-100000" custLinFactNeighborY="5658">
        <dgm:presLayoutVars>
          <dgm:bulletEnabled val="1"/>
        </dgm:presLayoutVars>
      </dgm:prSet>
      <dgm:spPr/>
      <dgm:t>
        <a:bodyPr/>
        <a:lstStyle/>
        <a:p>
          <a:endParaRPr lang="en-US"/>
        </a:p>
      </dgm:t>
    </dgm:pt>
    <dgm:pt modelId="{22A41BEF-58F4-4C65-985E-EED317C3B820}" type="pres">
      <dgm:prSet presAssocID="{53670165-10CA-4AC1-90B8-1762B922CB54}" presName="root" presStyleCnt="0"/>
      <dgm:spPr/>
    </dgm:pt>
    <dgm:pt modelId="{C2528301-FE3A-4AFE-A473-5860B20466D4}" type="pres">
      <dgm:prSet presAssocID="{53670165-10CA-4AC1-90B8-1762B922CB54}" presName="rootComposite" presStyleCnt="0"/>
      <dgm:spPr/>
    </dgm:pt>
    <dgm:pt modelId="{7E399E76-5845-4EBB-95A4-D833AC418EB9}" type="pres">
      <dgm:prSet presAssocID="{53670165-10CA-4AC1-90B8-1762B922CB54}" presName="rootText" presStyleLbl="node1" presStyleIdx="2" presStyleCnt="3" custScaleX="131514" custScaleY="135962" custLinFactX="15195" custLinFactNeighborX="100000" custLinFactNeighborY="-72362"/>
      <dgm:spPr/>
      <dgm:t>
        <a:bodyPr/>
        <a:lstStyle/>
        <a:p>
          <a:endParaRPr lang="en-US"/>
        </a:p>
      </dgm:t>
    </dgm:pt>
    <dgm:pt modelId="{EC35ECAF-D149-4353-9CDC-F03B3EA7A380}" type="pres">
      <dgm:prSet presAssocID="{53670165-10CA-4AC1-90B8-1762B922CB54}" presName="rootConnector" presStyleLbl="node1" presStyleIdx="2" presStyleCnt="3"/>
      <dgm:spPr/>
      <dgm:t>
        <a:bodyPr/>
        <a:lstStyle/>
        <a:p>
          <a:endParaRPr lang="en-US"/>
        </a:p>
      </dgm:t>
    </dgm:pt>
    <dgm:pt modelId="{02E65C5F-809E-44EE-B830-1E1FCDC8120E}" type="pres">
      <dgm:prSet presAssocID="{53670165-10CA-4AC1-90B8-1762B922CB54}" presName="childShape" presStyleCnt="0"/>
      <dgm:spPr/>
    </dgm:pt>
  </dgm:ptLst>
  <dgm:cxnLst>
    <dgm:cxn modelId="{465B4C8A-DE81-4933-A555-5D8393A404CB}" type="presOf" srcId="{6C0CC036-A363-4BCF-A10E-20BA891D13BB}" destId="{34832609-D6CE-4EBB-9977-24A266AE8072}" srcOrd="0" destOrd="1" presId="urn:microsoft.com/office/officeart/2005/8/layout/hierarchy3"/>
    <dgm:cxn modelId="{3269F2D3-E79C-479A-9FA6-6AE8925FA64D}" type="presOf" srcId="{C284345D-2CCD-422A-97EF-E090DA4830C6}" destId="{9D162703-72A4-434D-A184-09A1A40082BC}" srcOrd="0" destOrd="0" presId="urn:microsoft.com/office/officeart/2005/8/layout/hierarchy3"/>
    <dgm:cxn modelId="{91E4EAA4-3123-4ECF-BAA8-7E28E9D77AA7}" type="presOf" srcId="{091A0CE0-655C-4E1F-85E5-53B4209C6707}" destId="{6034E677-16B0-4F73-853A-123B23B12C3F}" srcOrd="1" destOrd="0" presId="urn:microsoft.com/office/officeart/2005/8/layout/hierarchy3"/>
    <dgm:cxn modelId="{43936778-F099-42CB-9933-BA78BDC202E8}" srcId="{63D33FC9-5B03-4EE8-9E42-E75431E44FED}" destId="{53670165-10CA-4AC1-90B8-1762B922CB54}" srcOrd="2" destOrd="0" parTransId="{1430C15A-50D1-4E91-A3BA-374F5509BE27}" sibTransId="{C546D926-4644-46B7-AC65-365D7B694A39}"/>
    <dgm:cxn modelId="{EF834A58-C85F-444E-AA90-378E96D7C648}" srcId="{63D33FC9-5B03-4EE8-9E42-E75431E44FED}" destId="{C284345D-2CCD-422A-97EF-E090DA4830C6}" srcOrd="1" destOrd="0" parTransId="{C7F1C62F-A5BD-47EF-BDF5-EF57B406F998}" sibTransId="{5401A59D-6CCF-43CD-9459-A5E4049D37F5}"/>
    <dgm:cxn modelId="{5F408436-9077-46F9-A809-E560EF611EA7}" srcId="{2C1F7AC2-05DC-4594-851B-1B035749F0E1}" destId="{6C0CC036-A363-4BCF-A10E-20BA891D13BB}" srcOrd="0" destOrd="0" parTransId="{8A61367A-06A4-4EA2-8A48-FA1256A15E42}" sibTransId="{3B2DC25A-8E4C-4102-AEF3-26A0BE11164D}"/>
    <dgm:cxn modelId="{026F5CA1-E241-49E8-801B-7F57BC8C330D}" type="presOf" srcId="{63D33FC9-5B03-4EE8-9E42-E75431E44FED}" destId="{5841593E-545A-4D1B-8E66-8A3E821717C2}" srcOrd="0" destOrd="0" presId="urn:microsoft.com/office/officeart/2005/8/layout/hierarchy3"/>
    <dgm:cxn modelId="{64FBBC3E-A2C4-4C46-9C4A-385C463AAF39}" srcId="{63D33FC9-5B03-4EE8-9E42-E75431E44FED}" destId="{091A0CE0-655C-4E1F-85E5-53B4209C6707}" srcOrd="0" destOrd="0" parTransId="{59A296F4-395C-4DC5-B786-A4CEC973119E}" sibTransId="{40D34AFE-168D-4E5D-A3B6-BAD58F7CD9F3}"/>
    <dgm:cxn modelId="{6CE29E27-7A4A-4B94-A953-D2FD209A70FA}" srcId="{C284345D-2CCD-422A-97EF-E090DA4830C6}" destId="{2C1F7AC2-05DC-4594-851B-1B035749F0E1}" srcOrd="0" destOrd="0" parTransId="{260E297D-237B-45DF-A335-D0C9068E415A}" sibTransId="{AD61FE4B-D18D-4D8B-A378-FEACF0405212}"/>
    <dgm:cxn modelId="{1A7FC0EC-F3C6-4B64-B37B-F383D71A6FCD}" type="presOf" srcId="{C284345D-2CCD-422A-97EF-E090DA4830C6}" destId="{099DB0BA-22E3-4D1B-BD6D-02B102E3458D}" srcOrd="1" destOrd="0" presId="urn:microsoft.com/office/officeart/2005/8/layout/hierarchy3"/>
    <dgm:cxn modelId="{1404F1B4-078B-44FA-8F8F-597E7807B31B}" type="presOf" srcId="{260E297D-237B-45DF-A335-D0C9068E415A}" destId="{486D459D-7BE6-488F-A2DF-1578E0480AF5}" srcOrd="0" destOrd="0" presId="urn:microsoft.com/office/officeart/2005/8/layout/hierarchy3"/>
    <dgm:cxn modelId="{AC2384EE-07CA-4D77-A7A4-2E7314CCC710}" type="presOf" srcId="{53670165-10CA-4AC1-90B8-1762B922CB54}" destId="{EC35ECAF-D149-4353-9CDC-F03B3EA7A380}" srcOrd="1" destOrd="0" presId="urn:microsoft.com/office/officeart/2005/8/layout/hierarchy3"/>
    <dgm:cxn modelId="{B4491569-D6CC-4D51-AB12-A13DC9F62434}" type="presOf" srcId="{091A0CE0-655C-4E1F-85E5-53B4209C6707}" destId="{9B619730-608C-4D24-8081-F0C333A341EE}" srcOrd="0" destOrd="0" presId="urn:microsoft.com/office/officeart/2005/8/layout/hierarchy3"/>
    <dgm:cxn modelId="{3C9E0137-732D-4C4B-B53A-F613207B7A85}" type="presOf" srcId="{2C1F7AC2-05DC-4594-851B-1B035749F0E1}" destId="{34832609-D6CE-4EBB-9977-24A266AE8072}" srcOrd="0" destOrd="0" presId="urn:microsoft.com/office/officeart/2005/8/layout/hierarchy3"/>
    <dgm:cxn modelId="{8CBC1E52-263A-40B7-A210-ADB7C50B7E93}" type="presOf" srcId="{53670165-10CA-4AC1-90B8-1762B922CB54}" destId="{7E399E76-5845-4EBB-95A4-D833AC418EB9}" srcOrd="0" destOrd="0" presId="urn:microsoft.com/office/officeart/2005/8/layout/hierarchy3"/>
    <dgm:cxn modelId="{76C7DC89-D7FA-4980-8042-D9AB02338612}" type="presParOf" srcId="{5841593E-545A-4D1B-8E66-8A3E821717C2}" destId="{A776FA26-A549-4D57-9F5B-1CB8BD5601DF}" srcOrd="0" destOrd="0" presId="urn:microsoft.com/office/officeart/2005/8/layout/hierarchy3"/>
    <dgm:cxn modelId="{9C38320A-A041-4F48-A1B9-9D785AB7AACB}" type="presParOf" srcId="{A776FA26-A549-4D57-9F5B-1CB8BD5601DF}" destId="{BEE8292E-5BCF-40FB-B0FF-589F4204B708}" srcOrd="0" destOrd="0" presId="urn:microsoft.com/office/officeart/2005/8/layout/hierarchy3"/>
    <dgm:cxn modelId="{9070E32F-EFAA-4F21-9080-A7EF9691FA0D}" type="presParOf" srcId="{BEE8292E-5BCF-40FB-B0FF-589F4204B708}" destId="{9B619730-608C-4D24-8081-F0C333A341EE}" srcOrd="0" destOrd="0" presId="urn:microsoft.com/office/officeart/2005/8/layout/hierarchy3"/>
    <dgm:cxn modelId="{26E48C48-01F9-4431-AC1D-8404F3E814B9}" type="presParOf" srcId="{BEE8292E-5BCF-40FB-B0FF-589F4204B708}" destId="{6034E677-16B0-4F73-853A-123B23B12C3F}" srcOrd="1" destOrd="0" presId="urn:microsoft.com/office/officeart/2005/8/layout/hierarchy3"/>
    <dgm:cxn modelId="{C1B216B3-A3C1-49FB-9488-C778A2E03CAD}" type="presParOf" srcId="{A776FA26-A549-4D57-9F5B-1CB8BD5601DF}" destId="{F1175CCC-D1AB-4656-9C6A-B96F85999A64}" srcOrd="1" destOrd="0" presId="urn:microsoft.com/office/officeart/2005/8/layout/hierarchy3"/>
    <dgm:cxn modelId="{C9959889-A4BE-4219-97C4-A6FF5EC14D32}" type="presParOf" srcId="{5841593E-545A-4D1B-8E66-8A3E821717C2}" destId="{4F3B4E0B-637C-4D29-A1BB-6CBBF066435F}" srcOrd="1" destOrd="0" presId="urn:microsoft.com/office/officeart/2005/8/layout/hierarchy3"/>
    <dgm:cxn modelId="{D4B93514-D896-47FB-B19D-1D2542B422C1}" type="presParOf" srcId="{4F3B4E0B-637C-4D29-A1BB-6CBBF066435F}" destId="{2EA206CA-868C-47F0-B17A-FF70FC06091C}" srcOrd="0" destOrd="0" presId="urn:microsoft.com/office/officeart/2005/8/layout/hierarchy3"/>
    <dgm:cxn modelId="{AB409979-9ADB-4952-B798-5B2529E7EA73}" type="presParOf" srcId="{2EA206CA-868C-47F0-B17A-FF70FC06091C}" destId="{9D162703-72A4-434D-A184-09A1A40082BC}" srcOrd="0" destOrd="0" presId="urn:microsoft.com/office/officeart/2005/8/layout/hierarchy3"/>
    <dgm:cxn modelId="{0BBBB284-8FE0-4E0E-893A-B4348F17075B}" type="presParOf" srcId="{2EA206CA-868C-47F0-B17A-FF70FC06091C}" destId="{099DB0BA-22E3-4D1B-BD6D-02B102E3458D}" srcOrd="1" destOrd="0" presId="urn:microsoft.com/office/officeart/2005/8/layout/hierarchy3"/>
    <dgm:cxn modelId="{CD06E7BF-0EE8-4472-B880-E7919B3F1257}" type="presParOf" srcId="{4F3B4E0B-637C-4D29-A1BB-6CBBF066435F}" destId="{D8D8219F-8DE4-49CD-9E92-A16CFD366391}" srcOrd="1" destOrd="0" presId="urn:microsoft.com/office/officeart/2005/8/layout/hierarchy3"/>
    <dgm:cxn modelId="{6B0D8BE5-0942-42AF-A4B8-64A087F1E6CA}" type="presParOf" srcId="{D8D8219F-8DE4-49CD-9E92-A16CFD366391}" destId="{486D459D-7BE6-488F-A2DF-1578E0480AF5}" srcOrd="0" destOrd="0" presId="urn:microsoft.com/office/officeart/2005/8/layout/hierarchy3"/>
    <dgm:cxn modelId="{17C677FD-F31D-499F-9A8B-0C5841B5E55E}" type="presParOf" srcId="{D8D8219F-8DE4-49CD-9E92-A16CFD366391}" destId="{34832609-D6CE-4EBB-9977-24A266AE8072}" srcOrd="1" destOrd="0" presId="urn:microsoft.com/office/officeart/2005/8/layout/hierarchy3"/>
    <dgm:cxn modelId="{3441B318-D410-44E7-B6D2-8C4BDC33209E}" type="presParOf" srcId="{5841593E-545A-4D1B-8E66-8A3E821717C2}" destId="{22A41BEF-58F4-4C65-985E-EED317C3B820}" srcOrd="2" destOrd="0" presId="urn:microsoft.com/office/officeart/2005/8/layout/hierarchy3"/>
    <dgm:cxn modelId="{BB365EC2-53A4-4C92-A5DB-CDB611C0B393}" type="presParOf" srcId="{22A41BEF-58F4-4C65-985E-EED317C3B820}" destId="{C2528301-FE3A-4AFE-A473-5860B20466D4}" srcOrd="0" destOrd="0" presId="urn:microsoft.com/office/officeart/2005/8/layout/hierarchy3"/>
    <dgm:cxn modelId="{D5ECE3EF-953D-4E1D-973F-093F7AB2E342}" type="presParOf" srcId="{C2528301-FE3A-4AFE-A473-5860B20466D4}" destId="{7E399E76-5845-4EBB-95A4-D833AC418EB9}" srcOrd="0" destOrd="0" presId="urn:microsoft.com/office/officeart/2005/8/layout/hierarchy3"/>
    <dgm:cxn modelId="{F11DC793-B51B-4136-88C9-7B513DD0593F}" type="presParOf" srcId="{C2528301-FE3A-4AFE-A473-5860B20466D4}" destId="{EC35ECAF-D149-4353-9CDC-F03B3EA7A380}" srcOrd="1" destOrd="0" presId="urn:microsoft.com/office/officeart/2005/8/layout/hierarchy3"/>
    <dgm:cxn modelId="{97427C8C-472C-48AA-A5F9-B6E7DBB19A02}" type="presParOf" srcId="{22A41BEF-58F4-4C65-985E-EED317C3B820}" destId="{02E65C5F-809E-44EE-B830-1E1FCDC8120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4C2A1-CB93-42D2-821D-1301E374CF0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220FADB-9F68-451B-A9F2-9794B7AAF349}">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4"/>
              </a:solidFill>
            </a:rPr>
            <a:t>Reviews</a:t>
          </a:r>
          <a:r>
            <a:rPr lang="en-GB" sz="1800" b="0" dirty="0">
              <a:solidFill>
                <a:schemeClr val="bg1"/>
              </a:solidFill>
            </a:rPr>
            <a:t> planned at the </a:t>
          </a:r>
          <a:r>
            <a:rPr lang="en-GB" sz="1800" b="1" dirty="0">
              <a:solidFill>
                <a:schemeClr val="bg1"/>
              </a:solidFill>
            </a:rPr>
            <a:t>end </a:t>
          </a:r>
          <a:r>
            <a:rPr lang="en-GB" sz="1800" b="0" dirty="0">
              <a:solidFill>
                <a:schemeClr val="bg1"/>
              </a:solidFill>
            </a:rPr>
            <a:t>of final reporting</a:t>
          </a:r>
          <a:r>
            <a:rPr lang="en-GB" sz="1800" b="1" dirty="0">
              <a:solidFill>
                <a:schemeClr val="bg1"/>
              </a:solidFill>
            </a:rPr>
            <a:t> period </a:t>
          </a:r>
          <a:r>
            <a:rPr lang="en-GB" sz="1800" i="0" dirty="0">
              <a:solidFill>
                <a:schemeClr val="bg1"/>
              </a:solidFill>
            </a:rPr>
            <a:t>(1 month after submission of reports). Article 21 of the GA </a:t>
          </a:r>
          <a:endParaRPr lang="en-GB" sz="1800" i="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i="1" dirty="0" err="1" smtClean="0">
              <a:solidFill>
                <a:schemeClr val="bg1"/>
              </a:solidFill>
            </a:rPr>
            <a:t>iMagine</a:t>
          </a:r>
          <a:r>
            <a:rPr lang="en-GB" sz="1800" i="1" dirty="0" smtClean="0">
              <a:solidFill>
                <a:schemeClr val="bg1"/>
              </a:solidFill>
            </a:rPr>
            <a:t>: </a:t>
          </a:r>
          <a:r>
            <a:rPr lang="en-GB" sz="1800" i="1" dirty="0" smtClean="0">
              <a:solidFill>
                <a:schemeClr val="bg1"/>
              </a:solidFill>
            </a:rPr>
            <a:t>months 15, 27, 39</a:t>
          </a:r>
          <a:endParaRPr lang="en-GB" sz="1800" i="1" dirty="0">
            <a:solidFill>
              <a:schemeClr val="bg1"/>
            </a:solidFill>
          </a:endParaRPr>
        </a:p>
      </dgm:t>
    </dgm:pt>
    <dgm:pt modelId="{442243D0-246C-4FB0-A29D-1C2482BC841B}" type="parTrans" cxnId="{A30C4EA1-0311-4CB1-8E62-21BFEBB7D2CB}">
      <dgm:prSet/>
      <dgm:spPr/>
      <dgm:t>
        <a:bodyPr/>
        <a:lstStyle/>
        <a:p>
          <a:endParaRPr lang="en-GB"/>
        </a:p>
      </dgm:t>
    </dgm:pt>
    <dgm:pt modelId="{71B25E84-E6A5-4F61-A71B-17CF3EE2151B}" type="sibTrans" cxnId="{A30C4EA1-0311-4CB1-8E62-21BFEBB7D2CB}">
      <dgm:prSet/>
      <dgm:spPr/>
      <dgm:t>
        <a:bodyPr/>
        <a:lstStyle/>
        <a:p>
          <a:endParaRPr lang="en-GB"/>
        </a:p>
      </dgm:t>
    </dgm:pt>
    <dgm:pt modelId="{55D5885E-0A51-45F4-A83A-CEFD9384158C}">
      <dgm:prSet custT="1"/>
      <dgm:spPr/>
      <dgm:t>
        <a:bodyPr/>
        <a:lstStyle/>
        <a:p>
          <a:pPr algn="l" rtl="0"/>
          <a:r>
            <a:rPr lang="en-GB" sz="1800" b="1" dirty="0">
              <a:solidFill>
                <a:schemeClr val="bg1"/>
              </a:solidFill>
            </a:rPr>
            <a:t>Present </a:t>
          </a:r>
          <a:r>
            <a:rPr lang="en-GB" sz="1800" b="0" dirty="0">
              <a:solidFill>
                <a:schemeClr val="bg1"/>
              </a:solidFill>
            </a:rPr>
            <a:t>the</a:t>
          </a:r>
          <a:r>
            <a:rPr lang="en-GB" sz="1800" b="1" dirty="0">
              <a:solidFill>
                <a:schemeClr val="bg1"/>
              </a:solidFill>
            </a:rPr>
            <a:t> work carried out</a:t>
          </a:r>
          <a:r>
            <a:rPr lang="en-GB" sz="1800" b="0" dirty="0">
              <a:solidFill>
                <a:schemeClr val="bg1"/>
              </a:solidFill>
            </a:rPr>
            <a:t>,</a:t>
          </a:r>
          <a:r>
            <a:rPr lang="en-GB" sz="1800" b="1" dirty="0">
              <a:solidFill>
                <a:schemeClr val="bg1"/>
              </a:solidFill>
            </a:rPr>
            <a:t> </a:t>
          </a:r>
          <a:r>
            <a:rPr lang="en-GB" sz="1800" b="0" dirty="0">
              <a:solidFill>
                <a:schemeClr val="bg1"/>
              </a:solidFill>
            </a:rPr>
            <a:t>main </a:t>
          </a:r>
          <a:r>
            <a:rPr lang="en-GB" sz="1800" b="1" dirty="0">
              <a:solidFill>
                <a:schemeClr val="bg1"/>
              </a:solidFill>
            </a:rPr>
            <a:t>achievements </a:t>
          </a:r>
          <a:r>
            <a:rPr lang="en-GB" sz="1800" b="0" dirty="0">
              <a:solidFill>
                <a:schemeClr val="bg1"/>
              </a:solidFill>
            </a:rPr>
            <a:t>and </a:t>
          </a:r>
          <a:r>
            <a:rPr lang="en-GB" sz="1800" b="1" dirty="0">
              <a:solidFill>
                <a:schemeClr val="bg1"/>
              </a:solidFill>
            </a:rPr>
            <a:t>use of resources</a:t>
          </a:r>
          <a:r>
            <a:rPr lang="en-GB" sz="1800" b="0" dirty="0">
              <a:solidFill>
                <a:schemeClr val="bg1"/>
              </a:solidFill>
            </a:rPr>
            <a:t>.</a:t>
          </a:r>
        </a:p>
        <a:p>
          <a:pPr algn="l" rtl="0"/>
          <a:r>
            <a:rPr lang="en-GB" sz="1800" i="0" dirty="0">
              <a:solidFill>
                <a:schemeClr val="bg1"/>
              </a:solidFill>
            </a:rPr>
            <a:t>Participation of the </a:t>
          </a:r>
          <a:r>
            <a:rPr lang="en-GB" sz="1800" b="1" i="0" dirty="0" smtClean="0">
              <a:solidFill>
                <a:schemeClr val="bg1"/>
              </a:solidFill>
            </a:rPr>
            <a:t>coordinator </a:t>
          </a:r>
          <a:r>
            <a:rPr lang="en-GB" sz="1800" i="0" dirty="0" smtClean="0">
              <a:solidFill>
                <a:schemeClr val="bg1"/>
              </a:solidFill>
            </a:rPr>
            <a:t>and </a:t>
          </a:r>
          <a:r>
            <a:rPr lang="en-GB" sz="1800" b="1" i="0" dirty="0" smtClean="0">
              <a:solidFill>
                <a:schemeClr val="bg1"/>
              </a:solidFill>
            </a:rPr>
            <a:t>WP </a:t>
          </a:r>
          <a:r>
            <a:rPr lang="en-GB" sz="1800" b="1" i="0" dirty="0">
              <a:solidFill>
                <a:schemeClr val="bg1"/>
              </a:solidFill>
            </a:rPr>
            <a:t>leaders</a:t>
          </a:r>
          <a:r>
            <a:rPr lang="en-GB" sz="1800" b="0" i="0" dirty="0">
              <a:solidFill>
                <a:schemeClr val="bg1"/>
              </a:solidFill>
            </a:rPr>
            <a:t>.</a:t>
          </a:r>
          <a:endParaRPr lang="en-GB" sz="1800" b="0" i="0" u="none" dirty="0">
            <a:solidFill>
              <a:schemeClr val="bg1"/>
            </a:solidFill>
          </a:endParaRPr>
        </a:p>
      </dgm:t>
    </dgm:pt>
    <dgm:pt modelId="{9B692D30-2917-4C6C-92A8-128B39F61845}" type="parTrans" cxnId="{9265AD9F-F31A-4EF9-AD93-B06EE2DD7CC2}">
      <dgm:prSet/>
      <dgm:spPr/>
      <dgm:t>
        <a:bodyPr/>
        <a:lstStyle/>
        <a:p>
          <a:endParaRPr lang="en-GB"/>
        </a:p>
      </dgm:t>
    </dgm:pt>
    <dgm:pt modelId="{1FEDF2B5-5849-4837-AEB2-B023085EB89C}" type="sibTrans" cxnId="{9265AD9F-F31A-4EF9-AD93-B06EE2DD7CC2}">
      <dgm:prSet/>
      <dgm:spPr/>
      <dgm:t>
        <a:bodyPr/>
        <a:lstStyle/>
        <a:p>
          <a:endParaRPr lang="en-GB"/>
        </a:p>
      </dgm:t>
    </dgm:pt>
    <dgm:pt modelId="{C24E3A6D-B261-40B8-8FDF-87A6D572232B}">
      <dgm:prSet custT="1"/>
      <dgm:spPr/>
      <dgm:t>
        <a:bodyPr/>
        <a:lstStyle/>
        <a:p>
          <a:pPr algn="l" rtl="0"/>
          <a:r>
            <a:rPr lang="en-GB" sz="1800" b="0">
              <a:solidFill>
                <a:schemeClr val="bg1"/>
              </a:solidFill>
            </a:rPr>
            <a:t>REA</a:t>
          </a:r>
          <a:r>
            <a:rPr lang="en-GB" sz="1800" b="1">
              <a:solidFill>
                <a:schemeClr val="bg1"/>
              </a:solidFill>
            </a:rPr>
            <a:t> is</a:t>
          </a:r>
          <a:r>
            <a:rPr lang="en-GB" sz="1800" b="0">
              <a:solidFill>
                <a:schemeClr val="bg1"/>
              </a:solidFill>
            </a:rPr>
            <a:t> </a:t>
          </a:r>
          <a:r>
            <a:rPr lang="en-GB" sz="1800" b="1">
              <a:solidFill>
                <a:schemeClr val="bg1"/>
              </a:solidFill>
            </a:rPr>
            <a:t>assisted by </a:t>
          </a:r>
          <a:r>
            <a:rPr lang="en-GB" sz="1800" b="0">
              <a:solidFill>
                <a:schemeClr val="bg1"/>
              </a:solidFill>
            </a:rPr>
            <a:t>external</a:t>
          </a:r>
          <a:r>
            <a:rPr lang="en-GB" sz="1800" b="1">
              <a:solidFill>
                <a:schemeClr val="bg1"/>
              </a:solidFill>
            </a:rPr>
            <a:t> expert(s)</a:t>
          </a:r>
        </a:p>
      </dgm:t>
    </dgm:pt>
    <dgm:pt modelId="{51781CEE-E0F7-4E4D-A129-801D8B76A3A5}" type="parTrans" cxnId="{CECE607F-1016-4C9B-9A7B-CCDC842ED79F}">
      <dgm:prSet/>
      <dgm:spPr/>
      <dgm:t>
        <a:bodyPr/>
        <a:lstStyle/>
        <a:p>
          <a:endParaRPr lang="en-GB"/>
        </a:p>
      </dgm:t>
    </dgm:pt>
    <dgm:pt modelId="{0855AE17-EAF3-4BC0-ADC6-A4D82D173DAB}" type="sibTrans" cxnId="{CECE607F-1016-4C9B-9A7B-CCDC842ED79F}">
      <dgm:prSet/>
      <dgm:spPr/>
      <dgm:t>
        <a:bodyPr/>
        <a:lstStyle/>
        <a:p>
          <a:endParaRPr lang="en-GB"/>
        </a:p>
      </dgm:t>
    </dgm:pt>
    <dgm:pt modelId="{B7E24563-3F49-4D14-BEDB-A5F8A50DF710}" type="pres">
      <dgm:prSet presAssocID="{1464C2A1-CB93-42D2-821D-1301E374CF06}" presName="linearFlow" presStyleCnt="0">
        <dgm:presLayoutVars>
          <dgm:dir/>
          <dgm:resizeHandles val="exact"/>
        </dgm:presLayoutVars>
      </dgm:prSet>
      <dgm:spPr/>
      <dgm:t>
        <a:bodyPr/>
        <a:lstStyle/>
        <a:p>
          <a:endParaRPr lang="en-US"/>
        </a:p>
      </dgm:t>
    </dgm:pt>
    <dgm:pt modelId="{F803447B-D0B9-4A4A-9ADD-B3E5C24175CC}" type="pres">
      <dgm:prSet presAssocID="{2220FADB-9F68-451B-A9F2-9794B7AAF349}" presName="composite" presStyleCnt="0"/>
      <dgm:spPr/>
    </dgm:pt>
    <dgm:pt modelId="{9BDCA267-4C85-4729-92BA-5B1C6572EE36}" type="pres">
      <dgm:prSet presAssocID="{2220FADB-9F68-451B-A9F2-9794B7AAF34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D6903C86-3CEA-4D39-BB23-710CDADAF964}" type="pres">
      <dgm:prSet presAssocID="{2220FADB-9F68-451B-A9F2-9794B7AAF349}" presName="txShp" presStyleLbl="node1" presStyleIdx="0" presStyleCnt="3">
        <dgm:presLayoutVars>
          <dgm:bulletEnabled val="1"/>
        </dgm:presLayoutVars>
      </dgm:prSet>
      <dgm:spPr/>
      <dgm:t>
        <a:bodyPr/>
        <a:lstStyle/>
        <a:p>
          <a:endParaRPr lang="en-US"/>
        </a:p>
      </dgm:t>
    </dgm:pt>
    <dgm:pt modelId="{62FB2D58-E99C-41D3-8260-49489A35064B}" type="pres">
      <dgm:prSet presAssocID="{71B25E84-E6A5-4F61-A71B-17CF3EE2151B}" presName="spacing" presStyleCnt="0"/>
      <dgm:spPr/>
    </dgm:pt>
    <dgm:pt modelId="{EEB69B4E-DA7C-47F7-90E5-3BD6CACFA81E}" type="pres">
      <dgm:prSet presAssocID="{55D5885E-0A51-45F4-A83A-CEFD9384158C}" presName="composite" presStyleCnt="0"/>
      <dgm:spPr/>
    </dgm:pt>
    <dgm:pt modelId="{93550E0F-232B-488E-90F5-56F180C3931F}" type="pres">
      <dgm:prSet presAssocID="{55D5885E-0A51-45F4-A83A-CEFD9384158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4719D2D-D2F8-4DB2-9461-CD66764D3704}" type="pres">
      <dgm:prSet presAssocID="{55D5885E-0A51-45F4-A83A-CEFD9384158C}" presName="txShp" presStyleLbl="node1" presStyleIdx="1" presStyleCnt="3">
        <dgm:presLayoutVars>
          <dgm:bulletEnabled val="1"/>
        </dgm:presLayoutVars>
      </dgm:prSet>
      <dgm:spPr/>
      <dgm:t>
        <a:bodyPr/>
        <a:lstStyle/>
        <a:p>
          <a:endParaRPr lang="en-US"/>
        </a:p>
      </dgm:t>
    </dgm:pt>
    <dgm:pt modelId="{1637B2FC-2CF4-43F7-90FF-B843E3A252F8}" type="pres">
      <dgm:prSet presAssocID="{1FEDF2B5-5849-4837-AEB2-B023085EB89C}" presName="spacing" presStyleCnt="0"/>
      <dgm:spPr/>
    </dgm:pt>
    <dgm:pt modelId="{338B643B-C1A8-476A-B21C-E75FC46A5EA0}" type="pres">
      <dgm:prSet presAssocID="{C24E3A6D-B261-40B8-8FDF-87A6D572232B}" presName="composite" presStyleCnt="0"/>
      <dgm:spPr/>
    </dgm:pt>
    <dgm:pt modelId="{9C30CF05-9080-4786-8C38-A175B766939C}" type="pres">
      <dgm:prSet presAssocID="{C24E3A6D-B261-40B8-8FDF-87A6D572232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B172EC6F-13A4-4DED-9513-A1277947F00E}" type="pres">
      <dgm:prSet presAssocID="{C24E3A6D-B261-40B8-8FDF-87A6D572232B}" presName="txShp" presStyleLbl="node1" presStyleIdx="2" presStyleCnt="3" custLinFactNeighborX="-1020">
        <dgm:presLayoutVars>
          <dgm:bulletEnabled val="1"/>
        </dgm:presLayoutVars>
      </dgm:prSet>
      <dgm:spPr/>
      <dgm:t>
        <a:bodyPr/>
        <a:lstStyle/>
        <a:p>
          <a:endParaRPr lang="en-US"/>
        </a:p>
      </dgm:t>
    </dgm:pt>
  </dgm:ptLst>
  <dgm:cxnLst>
    <dgm:cxn modelId="{15143924-061D-4282-90BF-DBDB1E998340}" type="presOf" srcId="{55D5885E-0A51-45F4-A83A-CEFD9384158C}" destId="{D4719D2D-D2F8-4DB2-9461-CD66764D3704}" srcOrd="0" destOrd="0" presId="urn:microsoft.com/office/officeart/2005/8/layout/vList3"/>
    <dgm:cxn modelId="{9265AD9F-F31A-4EF9-AD93-B06EE2DD7CC2}" srcId="{1464C2A1-CB93-42D2-821D-1301E374CF06}" destId="{55D5885E-0A51-45F4-A83A-CEFD9384158C}" srcOrd="1" destOrd="0" parTransId="{9B692D30-2917-4C6C-92A8-128B39F61845}" sibTransId="{1FEDF2B5-5849-4837-AEB2-B023085EB89C}"/>
    <dgm:cxn modelId="{CECE607F-1016-4C9B-9A7B-CCDC842ED79F}" srcId="{1464C2A1-CB93-42D2-821D-1301E374CF06}" destId="{C24E3A6D-B261-40B8-8FDF-87A6D572232B}" srcOrd="2" destOrd="0" parTransId="{51781CEE-E0F7-4E4D-A129-801D8B76A3A5}" sibTransId="{0855AE17-EAF3-4BC0-ADC6-A4D82D173DAB}"/>
    <dgm:cxn modelId="{1D9A0FF9-D15F-4F53-93DC-9473D4353BAB}" type="presOf" srcId="{2220FADB-9F68-451B-A9F2-9794B7AAF349}" destId="{D6903C86-3CEA-4D39-BB23-710CDADAF964}" srcOrd="0" destOrd="0" presId="urn:microsoft.com/office/officeart/2005/8/layout/vList3"/>
    <dgm:cxn modelId="{A30C4EA1-0311-4CB1-8E62-21BFEBB7D2CB}" srcId="{1464C2A1-CB93-42D2-821D-1301E374CF06}" destId="{2220FADB-9F68-451B-A9F2-9794B7AAF349}" srcOrd="0" destOrd="0" parTransId="{442243D0-246C-4FB0-A29D-1C2482BC841B}" sibTransId="{71B25E84-E6A5-4F61-A71B-17CF3EE2151B}"/>
    <dgm:cxn modelId="{739462E6-1BF4-4D77-A2DD-4FAACDD36C58}" type="presOf" srcId="{C24E3A6D-B261-40B8-8FDF-87A6D572232B}" destId="{B172EC6F-13A4-4DED-9513-A1277947F00E}" srcOrd="0" destOrd="0" presId="urn:microsoft.com/office/officeart/2005/8/layout/vList3"/>
    <dgm:cxn modelId="{04F4214A-1EC8-4F65-A1D3-278D659F477F}" type="presOf" srcId="{1464C2A1-CB93-42D2-821D-1301E374CF06}" destId="{B7E24563-3F49-4D14-BEDB-A5F8A50DF710}" srcOrd="0" destOrd="0" presId="urn:microsoft.com/office/officeart/2005/8/layout/vList3"/>
    <dgm:cxn modelId="{8B38FF10-B506-41D0-B7FB-8C5EFAC734A1}" type="presParOf" srcId="{B7E24563-3F49-4D14-BEDB-A5F8A50DF710}" destId="{F803447B-D0B9-4A4A-9ADD-B3E5C24175CC}" srcOrd="0" destOrd="0" presId="urn:microsoft.com/office/officeart/2005/8/layout/vList3"/>
    <dgm:cxn modelId="{655136C6-47D7-4941-A890-7FE5D090B791}" type="presParOf" srcId="{F803447B-D0B9-4A4A-9ADD-B3E5C24175CC}" destId="{9BDCA267-4C85-4729-92BA-5B1C6572EE36}" srcOrd="0" destOrd="0" presId="urn:microsoft.com/office/officeart/2005/8/layout/vList3"/>
    <dgm:cxn modelId="{27FE4FF3-9870-409B-9F8F-B3DF17CF07FE}" type="presParOf" srcId="{F803447B-D0B9-4A4A-9ADD-B3E5C24175CC}" destId="{D6903C86-3CEA-4D39-BB23-710CDADAF964}" srcOrd="1" destOrd="0" presId="urn:microsoft.com/office/officeart/2005/8/layout/vList3"/>
    <dgm:cxn modelId="{7059C529-C9AF-4E88-B893-E957EA71FD46}" type="presParOf" srcId="{B7E24563-3F49-4D14-BEDB-A5F8A50DF710}" destId="{62FB2D58-E99C-41D3-8260-49489A35064B}" srcOrd="1" destOrd="0" presId="urn:microsoft.com/office/officeart/2005/8/layout/vList3"/>
    <dgm:cxn modelId="{E9ECFB49-3C05-402C-955B-72074D491BEC}" type="presParOf" srcId="{B7E24563-3F49-4D14-BEDB-A5F8A50DF710}" destId="{EEB69B4E-DA7C-47F7-90E5-3BD6CACFA81E}" srcOrd="2" destOrd="0" presId="urn:microsoft.com/office/officeart/2005/8/layout/vList3"/>
    <dgm:cxn modelId="{CF4F6B5A-2C72-4420-8C9C-9C9712A0DCE1}" type="presParOf" srcId="{EEB69B4E-DA7C-47F7-90E5-3BD6CACFA81E}" destId="{93550E0F-232B-488E-90F5-56F180C3931F}" srcOrd="0" destOrd="0" presId="urn:microsoft.com/office/officeart/2005/8/layout/vList3"/>
    <dgm:cxn modelId="{07816568-2DC2-4900-A3F9-60A8B3E556AB}" type="presParOf" srcId="{EEB69B4E-DA7C-47F7-90E5-3BD6CACFA81E}" destId="{D4719D2D-D2F8-4DB2-9461-CD66764D3704}" srcOrd="1" destOrd="0" presId="urn:microsoft.com/office/officeart/2005/8/layout/vList3"/>
    <dgm:cxn modelId="{8F8099C1-7690-4C61-8F15-8A03A441F846}" type="presParOf" srcId="{B7E24563-3F49-4D14-BEDB-A5F8A50DF710}" destId="{1637B2FC-2CF4-43F7-90FF-B843E3A252F8}" srcOrd="3" destOrd="0" presId="urn:microsoft.com/office/officeart/2005/8/layout/vList3"/>
    <dgm:cxn modelId="{03E51D07-014E-4E74-8C92-1D2FEDBAC24D}" type="presParOf" srcId="{B7E24563-3F49-4D14-BEDB-A5F8A50DF710}" destId="{338B643B-C1A8-476A-B21C-E75FC46A5EA0}" srcOrd="4" destOrd="0" presId="urn:microsoft.com/office/officeart/2005/8/layout/vList3"/>
    <dgm:cxn modelId="{5DF17398-E34F-4A9C-854E-0515A80C4779}" type="presParOf" srcId="{338B643B-C1A8-476A-B21C-E75FC46A5EA0}" destId="{9C30CF05-9080-4786-8C38-A175B766939C}" srcOrd="0" destOrd="0" presId="urn:microsoft.com/office/officeart/2005/8/layout/vList3"/>
    <dgm:cxn modelId="{31C474FE-4F8A-41C0-B48E-EF0C85137FD3}" type="presParOf" srcId="{338B643B-C1A8-476A-B21C-E75FC46A5EA0}" destId="{B172EC6F-13A4-4DED-9513-A1277947F00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BEB62-E8C4-4360-9A4E-53DDA6E4943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B6AF2691-CC7C-499C-B8AF-258980FB9368}">
      <dgm:prSet custT="1"/>
      <dgm:spPr/>
      <dgm:t>
        <a:bodyPr/>
        <a:lstStyle/>
        <a:p>
          <a:pPr rtl="0"/>
          <a:r>
            <a:rPr lang="en-GB" sz="1900" b="1"/>
            <a:t>Amendment needed if: </a:t>
          </a:r>
          <a:endParaRPr lang="en-GB" sz="1900" b="0"/>
        </a:p>
      </dgm:t>
    </dgm:pt>
    <dgm:pt modelId="{361CC717-7633-4F27-A091-44D4F57EF758}" type="parTrans" cxnId="{C5C52A3B-D741-48A4-B8A2-68DF961666F4}">
      <dgm:prSet/>
      <dgm:spPr/>
      <dgm:t>
        <a:bodyPr/>
        <a:lstStyle/>
        <a:p>
          <a:endParaRPr lang="en-GB"/>
        </a:p>
      </dgm:t>
    </dgm:pt>
    <dgm:pt modelId="{385E03CE-FA32-420D-A481-E43F8BC8D4B8}" type="sibTrans" cxnId="{C5C52A3B-D741-48A4-B8A2-68DF961666F4}">
      <dgm:prSet/>
      <dgm:spPr/>
      <dgm:t>
        <a:bodyPr/>
        <a:lstStyle/>
        <a:p>
          <a:endParaRPr lang="en-GB"/>
        </a:p>
      </dgm:t>
    </dgm:pt>
    <dgm:pt modelId="{79DE41EC-C4BD-444A-B99D-B0D5830D5F99}">
      <dgm:prSet custT="1"/>
      <dgm:spPr/>
      <dgm:t>
        <a:bodyPr/>
        <a:lstStyle/>
        <a:p>
          <a:pPr rtl="0"/>
          <a:r>
            <a:rPr lang="en-GB" sz="1400" b="0">
              <a:solidFill>
                <a:schemeClr val="tx2"/>
              </a:solidFill>
            </a:rPr>
            <a:t>Change of the coordinator’s </a:t>
          </a:r>
          <a:r>
            <a:rPr lang="en-GB" sz="1400" b="1">
              <a:solidFill>
                <a:schemeClr val="tx2"/>
              </a:solidFill>
            </a:rPr>
            <a:t>bank account </a:t>
          </a:r>
          <a:r>
            <a:rPr lang="en-GB" sz="1400" b="0">
              <a:solidFill>
                <a:schemeClr val="tx2"/>
              </a:solidFill>
            </a:rPr>
            <a:t>for payments</a:t>
          </a:r>
        </a:p>
      </dgm:t>
    </dgm:pt>
    <dgm:pt modelId="{E83F21F5-899B-45D2-BA06-D260559588FA}" type="parTrans" cxnId="{87C2D9AB-8AD9-49D7-9B51-587D1D7B3396}">
      <dgm:prSet/>
      <dgm:spPr/>
      <dgm:t>
        <a:bodyPr/>
        <a:lstStyle/>
        <a:p>
          <a:endParaRPr lang="en-GB"/>
        </a:p>
      </dgm:t>
    </dgm:pt>
    <dgm:pt modelId="{6F0E4233-3229-4627-B848-47A3CDFB32B7}" type="sibTrans" cxnId="{87C2D9AB-8AD9-49D7-9B51-587D1D7B3396}">
      <dgm:prSet/>
      <dgm:spPr/>
      <dgm:t>
        <a:bodyPr/>
        <a:lstStyle/>
        <a:p>
          <a:endParaRPr lang="en-GB"/>
        </a:p>
      </dgm:t>
    </dgm:pt>
    <dgm:pt modelId="{4CC3D911-139A-4B08-9BF0-6D6F50029F94}">
      <dgm:prSet custT="1"/>
      <dgm:spPr/>
      <dgm:t>
        <a:bodyPr/>
        <a:lstStyle/>
        <a:p>
          <a:pPr rtl="0"/>
          <a:r>
            <a:rPr lang="en-GB" sz="1400" b="0">
              <a:solidFill>
                <a:schemeClr val="tx2"/>
              </a:solidFill>
            </a:rPr>
            <a:t>Addition/removal of </a:t>
          </a:r>
          <a:r>
            <a:rPr lang="en-GB" sz="1400" b="1">
              <a:solidFill>
                <a:schemeClr val="tx2"/>
              </a:solidFill>
            </a:rPr>
            <a:t>linked third party</a:t>
          </a:r>
          <a:endParaRPr lang="en-GB" sz="1400" b="0">
            <a:solidFill>
              <a:schemeClr val="tx2"/>
            </a:solidFill>
          </a:endParaRPr>
        </a:p>
      </dgm:t>
    </dgm:pt>
    <dgm:pt modelId="{DB6E2EC7-6369-4BDC-AAF3-2805FFDE851D}" type="parTrans" cxnId="{9930FEE8-0293-44CE-88C1-E0FC14539ED9}">
      <dgm:prSet/>
      <dgm:spPr/>
      <dgm:t>
        <a:bodyPr/>
        <a:lstStyle/>
        <a:p>
          <a:endParaRPr lang="en-GB"/>
        </a:p>
      </dgm:t>
    </dgm:pt>
    <dgm:pt modelId="{591C8635-8746-4099-92E5-5168D659221B}" type="sibTrans" cxnId="{9930FEE8-0293-44CE-88C1-E0FC14539ED9}">
      <dgm:prSet/>
      <dgm:spPr/>
      <dgm:t>
        <a:bodyPr/>
        <a:lstStyle/>
        <a:p>
          <a:endParaRPr lang="en-GB"/>
        </a:p>
      </dgm:t>
    </dgm:pt>
    <dgm:pt modelId="{BD11036F-CAF2-4142-BE88-4F10EDD0363E}">
      <dgm:prSet custT="1"/>
      <dgm:spPr/>
      <dgm:t>
        <a:bodyPr/>
        <a:lstStyle/>
        <a:p>
          <a:pPr rtl="0"/>
          <a:r>
            <a:rPr lang="en-GB" sz="1400" b="0">
              <a:solidFill>
                <a:schemeClr val="tx2"/>
              </a:solidFill>
            </a:rPr>
            <a:t>Change of action’s </a:t>
          </a:r>
          <a:r>
            <a:rPr lang="en-GB" sz="1400" b="1" noProof="0">
              <a:solidFill>
                <a:schemeClr val="tx2"/>
              </a:solidFill>
            </a:rPr>
            <a:t>title</a:t>
          </a:r>
          <a:r>
            <a:rPr lang="en-US" sz="1400" b="0">
              <a:solidFill>
                <a:schemeClr val="tx2"/>
              </a:solidFill>
            </a:rPr>
            <a:t>, </a:t>
          </a:r>
          <a:r>
            <a:rPr lang="en-GB" sz="1400" b="0">
              <a:solidFill>
                <a:schemeClr val="tx2"/>
              </a:solidFill>
            </a:rPr>
            <a:t>acronym, </a:t>
          </a:r>
          <a:r>
            <a:rPr lang="en-GB" sz="1400" b="1">
              <a:solidFill>
                <a:schemeClr val="tx2"/>
              </a:solidFill>
            </a:rPr>
            <a:t>duration</a:t>
          </a:r>
          <a:r>
            <a:rPr lang="en-US" sz="1400" b="0">
              <a:solidFill>
                <a:schemeClr val="tx2"/>
              </a:solidFill>
            </a:rPr>
            <a:t>, </a:t>
          </a:r>
          <a:r>
            <a:rPr lang="en-GB" sz="1400" b="0">
              <a:solidFill>
                <a:schemeClr val="tx2"/>
              </a:solidFill>
            </a:rPr>
            <a:t>reporting </a:t>
          </a:r>
          <a:r>
            <a:rPr lang="en-GB" sz="1400" b="1">
              <a:solidFill>
                <a:schemeClr val="tx2"/>
              </a:solidFill>
            </a:rPr>
            <a:t>periods</a:t>
          </a:r>
          <a:endParaRPr lang="en-GB" sz="1400" b="0">
            <a:solidFill>
              <a:schemeClr val="tx2"/>
            </a:solidFill>
          </a:endParaRPr>
        </a:p>
      </dgm:t>
    </dgm:pt>
    <dgm:pt modelId="{C8F8615F-A1F8-432F-8AD6-554926865602}" type="parTrans" cxnId="{7113EEA7-16B9-4DBD-AEBC-7FC6DD4B5649}">
      <dgm:prSet/>
      <dgm:spPr/>
      <dgm:t>
        <a:bodyPr/>
        <a:lstStyle/>
        <a:p>
          <a:endParaRPr lang="en-GB"/>
        </a:p>
      </dgm:t>
    </dgm:pt>
    <dgm:pt modelId="{6575594B-4A18-44AF-8B2A-C8F62CF43583}" type="sibTrans" cxnId="{7113EEA7-16B9-4DBD-AEBC-7FC6DD4B5649}">
      <dgm:prSet/>
      <dgm:spPr/>
      <dgm:t>
        <a:bodyPr/>
        <a:lstStyle/>
        <a:p>
          <a:endParaRPr lang="en-GB"/>
        </a:p>
      </dgm:t>
    </dgm:pt>
    <dgm:pt modelId="{270C8F5B-E509-42FB-8E50-BEA8DCECE9EA}">
      <dgm:prSet custT="1"/>
      <dgm:spPr/>
      <dgm:t>
        <a:bodyPr/>
        <a:lstStyle/>
        <a:p>
          <a:pPr rtl="0"/>
          <a:r>
            <a:rPr lang="fr-BE" sz="1400" b="0">
              <a:solidFill>
                <a:schemeClr val="tx2"/>
              </a:solidFill>
            </a:rPr>
            <a:t>Change of </a:t>
          </a:r>
          <a:r>
            <a:rPr lang="fr-BE" sz="1400" b="1" err="1">
              <a:solidFill>
                <a:schemeClr val="tx2"/>
              </a:solidFill>
            </a:rPr>
            <a:t>Annex</a:t>
          </a:r>
          <a:r>
            <a:rPr lang="fr-BE" sz="1400" b="1">
              <a:solidFill>
                <a:schemeClr val="tx2"/>
              </a:solidFill>
            </a:rPr>
            <a:t> 1</a:t>
          </a:r>
          <a:r>
            <a:rPr lang="fr-BE" sz="1400" b="0">
              <a:solidFill>
                <a:schemeClr val="tx2"/>
              </a:solidFill>
            </a:rPr>
            <a:t> </a:t>
          </a:r>
          <a:r>
            <a:rPr lang="en-GB" sz="1400" b="0">
              <a:solidFill>
                <a:schemeClr val="tx2"/>
              </a:solidFill>
            </a:rPr>
            <a:t>(description of action)</a:t>
          </a:r>
        </a:p>
      </dgm:t>
    </dgm:pt>
    <dgm:pt modelId="{D8A86488-E745-4564-8D36-9523AA3602F6}" type="sibTrans" cxnId="{FA5DA080-168F-4A0D-8C44-D65113A0D8C5}">
      <dgm:prSet/>
      <dgm:spPr/>
      <dgm:t>
        <a:bodyPr/>
        <a:lstStyle/>
        <a:p>
          <a:endParaRPr lang="en-GB"/>
        </a:p>
      </dgm:t>
    </dgm:pt>
    <dgm:pt modelId="{D6EB1AA9-AA97-4503-9D48-B0753BFD1DDF}" type="parTrans" cxnId="{FA5DA080-168F-4A0D-8C44-D65113A0D8C5}">
      <dgm:prSet/>
      <dgm:spPr/>
      <dgm:t>
        <a:bodyPr/>
        <a:lstStyle/>
        <a:p>
          <a:endParaRPr lang="en-GB"/>
        </a:p>
      </dgm:t>
    </dgm:pt>
    <dgm:pt modelId="{07152545-F70F-423B-BE67-DE1CAE4C7EE7}">
      <dgm:prSet custT="1"/>
      <dgm:spPr/>
      <dgm:t>
        <a:bodyPr/>
        <a:lstStyle/>
        <a:p>
          <a:pPr rtl="0"/>
          <a:endParaRPr lang="en-GB" sz="1400" b="0">
            <a:solidFill>
              <a:schemeClr val="tx2"/>
            </a:solidFill>
          </a:endParaRPr>
        </a:p>
      </dgm:t>
    </dgm:pt>
    <dgm:pt modelId="{5585E0F7-D7BE-49A5-91C7-F7719136062E}" type="sibTrans" cxnId="{3C6CAA09-9C5C-4CBE-9BD9-1EC2791D89EE}">
      <dgm:prSet/>
      <dgm:spPr/>
      <dgm:t>
        <a:bodyPr/>
        <a:lstStyle/>
        <a:p>
          <a:endParaRPr lang="en-GB"/>
        </a:p>
      </dgm:t>
    </dgm:pt>
    <dgm:pt modelId="{F56BA79C-D81C-4367-9842-2B0A2AD2026C}" type="parTrans" cxnId="{3C6CAA09-9C5C-4CBE-9BD9-1EC2791D89EE}">
      <dgm:prSet/>
      <dgm:spPr/>
      <dgm:t>
        <a:bodyPr/>
        <a:lstStyle/>
        <a:p>
          <a:endParaRPr lang="en-GB"/>
        </a:p>
      </dgm:t>
    </dgm:pt>
    <dgm:pt modelId="{7F8A635A-7241-4257-BBF7-8F65517C1B8E}">
      <dgm:prSet custT="1"/>
      <dgm:spPr/>
      <dgm:t>
        <a:bodyPr/>
        <a:lstStyle/>
        <a:p>
          <a:pPr rtl="0"/>
          <a:endParaRPr lang="en-GB" sz="1400" b="0">
            <a:solidFill>
              <a:schemeClr val="tx2"/>
            </a:solidFill>
          </a:endParaRPr>
        </a:p>
      </dgm:t>
    </dgm:pt>
    <dgm:pt modelId="{5CE61236-88B8-400C-BBA7-AFE8595CA25D}" type="parTrans" cxnId="{E590268C-0DB5-4B9F-8D07-77BB0F233A9D}">
      <dgm:prSet/>
      <dgm:spPr/>
      <dgm:t>
        <a:bodyPr/>
        <a:lstStyle/>
        <a:p>
          <a:endParaRPr lang="en-US"/>
        </a:p>
      </dgm:t>
    </dgm:pt>
    <dgm:pt modelId="{AA7F62AA-FF0B-484B-AEBC-22BEAC4004B8}" type="sibTrans" cxnId="{E590268C-0DB5-4B9F-8D07-77BB0F233A9D}">
      <dgm:prSet/>
      <dgm:spPr/>
      <dgm:t>
        <a:bodyPr/>
        <a:lstStyle/>
        <a:p>
          <a:endParaRPr lang="en-US"/>
        </a:p>
      </dgm:t>
    </dgm:pt>
    <dgm:pt modelId="{51AD2CFF-CCDC-4842-8306-0140BD3E269C}">
      <dgm:prSet custT="1"/>
      <dgm:spPr/>
      <dgm:t>
        <a:bodyPr/>
        <a:lstStyle/>
        <a:p>
          <a:pPr rtl="0"/>
          <a:r>
            <a:rPr lang="fr-BE" sz="1400" b="0" dirty="0">
              <a:solidFill>
                <a:schemeClr val="tx2"/>
              </a:solidFill>
            </a:rPr>
            <a:t>Change of </a:t>
          </a:r>
          <a:r>
            <a:rPr lang="en-GB" sz="1400" b="1" noProof="0" dirty="0">
              <a:solidFill>
                <a:schemeClr val="tx2"/>
              </a:solidFill>
            </a:rPr>
            <a:t>Annex</a:t>
          </a:r>
          <a:r>
            <a:rPr lang="fr-BE" sz="1400" b="1" dirty="0">
              <a:solidFill>
                <a:schemeClr val="tx2"/>
              </a:solidFill>
            </a:rPr>
            <a:t> 2</a:t>
          </a:r>
          <a:r>
            <a:rPr lang="en-GB" sz="1400" b="0" dirty="0">
              <a:solidFill>
                <a:schemeClr val="tx2"/>
              </a:solidFill>
            </a:rPr>
            <a:t> estimated budget</a:t>
          </a:r>
        </a:p>
      </dgm:t>
    </dgm:pt>
    <dgm:pt modelId="{10C49E72-8CB4-49ED-A0B7-91428BC1EBC6}" type="parTrans" cxnId="{883301AF-1EB3-4EFC-983C-B9E0B8B484EB}">
      <dgm:prSet/>
      <dgm:spPr/>
      <dgm:t>
        <a:bodyPr/>
        <a:lstStyle/>
        <a:p>
          <a:endParaRPr lang="en-US"/>
        </a:p>
      </dgm:t>
    </dgm:pt>
    <dgm:pt modelId="{CC87FC91-3A04-4E2C-A83E-F202D1895E18}" type="sibTrans" cxnId="{883301AF-1EB3-4EFC-983C-B9E0B8B484EB}">
      <dgm:prSet/>
      <dgm:spPr/>
      <dgm:t>
        <a:bodyPr/>
        <a:lstStyle/>
        <a:p>
          <a:endParaRPr lang="en-US"/>
        </a:p>
      </dgm:t>
    </dgm:pt>
    <dgm:pt modelId="{B0F63D43-BEC5-47B5-9306-331FF734D43C}">
      <dgm:prSet custT="1"/>
      <dgm:spPr/>
      <dgm:t>
        <a:bodyPr/>
        <a:lstStyle/>
        <a:p>
          <a:pPr rtl="0"/>
          <a:endParaRPr lang="en-GB" sz="1400" b="0">
            <a:solidFill>
              <a:schemeClr val="tx2"/>
            </a:solidFill>
          </a:endParaRPr>
        </a:p>
      </dgm:t>
    </dgm:pt>
    <dgm:pt modelId="{9DC27253-712E-475A-8C55-C8247CA5A82F}" type="parTrans" cxnId="{78F68284-AA1D-44C4-B7F3-E45119326A78}">
      <dgm:prSet/>
      <dgm:spPr/>
      <dgm:t>
        <a:bodyPr/>
        <a:lstStyle/>
        <a:p>
          <a:endParaRPr lang="en-US"/>
        </a:p>
      </dgm:t>
    </dgm:pt>
    <dgm:pt modelId="{84568114-BAEA-45E8-805B-1CE4C43D3BB4}" type="sibTrans" cxnId="{78F68284-AA1D-44C4-B7F3-E45119326A78}">
      <dgm:prSet/>
      <dgm:spPr/>
      <dgm:t>
        <a:bodyPr/>
        <a:lstStyle/>
        <a:p>
          <a:endParaRPr lang="en-US"/>
        </a:p>
      </dgm:t>
    </dgm:pt>
    <dgm:pt modelId="{65FDB9F3-7DCF-42AC-9759-370968D174FB}">
      <dgm:prSet custT="1"/>
      <dgm:spPr/>
      <dgm:t>
        <a:bodyPr/>
        <a:lstStyle/>
        <a:p>
          <a:pPr rtl="0"/>
          <a:r>
            <a:rPr lang="en-GB" sz="1400" b="0">
              <a:solidFill>
                <a:schemeClr val="tx2"/>
              </a:solidFill>
            </a:rPr>
            <a:t>Change of </a:t>
          </a:r>
          <a:r>
            <a:rPr lang="en-GB" sz="1400" b="1">
              <a:solidFill>
                <a:schemeClr val="tx2"/>
              </a:solidFill>
            </a:rPr>
            <a:t>coordinator or its legal status</a:t>
          </a:r>
          <a:endParaRPr lang="en-GB" sz="1400" b="0">
            <a:solidFill>
              <a:schemeClr val="tx2"/>
            </a:solidFill>
          </a:endParaRPr>
        </a:p>
      </dgm:t>
    </dgm:pt>
    <dgm:pt modelId="{C253B949-DD15-4E42-8FC4-6532F12B53DA}" type="parTrans" cxnId="{D472BC86-7556-4EEA-ABA4-5876D19D9833}">
      <dgm:prSet/>
      <dgm:spPr/>
      <dgm:t>
        <a:bodyPr/>
        <a:lstStyle/>
        <a:p>
          <a:endParaRPr lang="en-US"/>
        </a:p>
      </dgm:t>
    </dgm:pt>
    <dgm:pt modelId="{CC907ED0-399F-4993-927E-E37B32694976}" type="sibTrans" cxnId="{D472BC86-7556-4EEA-ABA4-5876D19D9833}">
      <dgm:prSet/>
      <dgm:spPr/>
      <dgm:t>
        <a:bodyPr/>
        <a:lstStyle/>
        <a:p>
          <a:endParaRPr lang="en-US"/>
        </a:p>
      </dgm:t>
    </dgm:pt>
    <dgm:pt modelId="{F5C4B5D9-36FE-4DD7-8A48-2FCC5D11AC7A}">
      <dgm:prSet custT="1"/>
      <dgm:spPr/>
      <dgm:t>
        <a:bodyPr/>
        <a:lstStyle/>
        <a:p>
          <a:pPr rtl="0"/>
          <a:endParaRPr lang="en-GB" sz="1400" b="0">
            <a:solidFill>
              <a:schemeClr val="tx2"/>
            </a:solidFill>
          </a:endParaRPr>
        </a:p>
      </dgm:t>
    </dgm:pt>
    <dgm:pt modelId="{B4922AE5-CE8B-4EC4-9F6F-AED8C761BA3F}" type="parTrans" cxnId="{7D5749CE-9CA1-4A1C-BB42-34A1C5F6C7EE}">
      <dgm:prSet/>
      <dgm:spPr/>
      <dgm:t>
        <a:bodyPr/>
        <a:lstStyle/>
        <a:p>
          <a:endParaRPr lang="en-US"/>
        </a:p>
      </dgm:t>
    </dgm:pt>
    <dgm:pt modelId="{F7A9F217-28DA-47B9-AE5A-41F887AC928B}" type="sibTrans" cxnId="{7D5749CE-9CA1-4A1C-BB42-34A1C5F6C7EE}">
      <dgm:prSet/>
      <dgm:spPr/>
      <dgm:t>
        <a:bodyPr/>
        <a:lstStyle/>
        <a:p>
          <a:endParaRPr lang="en-US"/>
        </a:p>
      </dgm:t>
    </dgm:pt>
    <dgm:pt modelId="{7C68BFE0-4F36-4CFE-B60E-BA83E705A0D4}">
      <dgm:prSet custT="1"/>
      <dgm:spPr/>
      <dgm:t>
        <a:bodyPr/>
        <a:lstStyle/>
        <a:p>
          <a:pPr rtl="0"/>
          <a:endParaRPr lang="en-GB" sz="1400" b="0">
            <a:solidFill>
              <a:schemeClr val="tx2"/>
            </a:solidFill>
          </a:endParaRPr>
        </a:p>
      </dgm:t>
    </dgm:pt>
    <dgm:pt modelId="{B2A17164-D699-48EA-9C2D-A1E8F7254085}" type="parTrans" cxnId="{504ACC67-0476-4493-BBAB-AED12B3111B6}">
      <dgm:prSet/>
      <dgm:spPr/>
      <dgm:t>
        <a:bodyPr/>
        <a:lstStyle/>
        <a:p>
          <a:endParaRPr lang="en-US"/>
        </a:p>
      </dgm:t>
    </dgm:pt>
    <dgm:pt modelId="{9C1227C6-AC8D-49B7-B73E-1DAB46BA02F0}" type="sibTrans" cxnId="{504ACC67-0476-4493-BBAB-AED12B3111B6}">
      <dgm:prSet/>
      <dgm:spPr/>
      <dgm:t>
        <a:bodyPr/>
        <a:lstStyle/>
        <a:p>
          <a:endParaRPr lang="en-US"/>
        </a:p>
      </dgm:t>
    </dgm:pt>
    <dgm:pt modelId="{25D6D6E6-CD53-4BA0-A05A-0BF766453C59}">
      <dgm:prSet custT="1"/>
      <dgm:spPr/>
      <dgm:t>
        <a:bodyPr/>
        <a:lstStyle/>
        <a:p>
          <a:pPr rtl="0"/>
          <a:endParaRPr lang="en-GB" sz="1400" b="0">
            <a:solidFill>
              <a:schemeClr val="tx2"/>
            </a:solidFill>
          </a:endParaRPr>
        </a:p>
      </dgm:t>
    </dgm:pt>
    <dgm:pt modelId="{358E4649-9358-4524-BB4A-026308C868EF}" type="parTrans" cxnId="{52FE4D98-02C5-4821-A78B-4023460325F6}">
      <dgm:prSet/>
      <dgm:spPr/>
      <dgm:t>
        <a:bodyPr/>
        <a:lstStyle/>
        <a:p>
          <a:endParaRPr lang="en-US"/>
        </a:p>
      </dgm:t>
    </dgm:pt>
    <dgm:pt modelId="{92E7505D-A5E3-4816-9249-5602A9B8E7F6}" type="sibTrans" cxnId="{52FE4D98-02C5-4821-A78B-4023460325F6}">
      <dgm:prSet/>
      <dgm:spPr/>
      <dgm:t>
        <a:bodyPr/>
        <a:lstStyle/>
        <a:p>
          <a:endParaRPr lang="en-US"/>
        </a:p>
      </dgm:t>
    </dgm:pt>
    <dgm:pt modelId="{B21EEBB0-965D-493E-BAC5-29EC167DC735}">
      <dgm:prSet custT="1"/>
      <dgm:spPr/>
      <dgm:t>
        <a:bodyPr/>
        <a:lstStyle/>
        <a:p>
          <a:pPr rtl="0"/>
          <a:r>
            <a:rPr lang="en-GB" sz="1400" b="0">
              <a:solidFill>
                <a:schemeClr val="tx2"/>
              </a:solidFill>
            </a:rPr>
            <a:t>Change of dissemination status of a deliverables (PU→SEN or SEN→PU)  </a:t>
          </a:r>
        </a:p>
      </dgm:t>
    </dgm:pt>
    <dgm:pt modelId="{491097EF-FE3E-402A-A40B-7425142F9ED0}" type="parTrans" cxnId="{C2CC7756-A1F6-4AF0-A97E-D196387065B3}">
      <dgm:prSet/>
      <dgm:spPr/>
      <dgm:t>
        <a:bodyPr/>
        <a:lstStyle/>
        <a:p>
          <a:endParaRPr lang="en-US"/>
        </a:p>
      </dgm:t>
    </dgm:pt>
    <dgm:pt modelId="{FF76756E-145C-448A-92EC-F4FEEDB338CA}" type="sibTrans" cxnId="{C2CC7756-A1F6-4AF0-A97E-D196387065B3}">
      <dgm:prSet/>
      <dgm:spPr/>
      <dgm:t>
        <a:bodyPr/>
        <a:lstStyle/>
        <a:p>
          <a:endParaRPr lang="en-US"/>
        </a:p>
      </dgm:t>
    </dgm:pt>
    <dgm:pt modelId="{4A224931-3469-4B57-9107-56C97CAC1FFD}">
      <dgm:prSet custT="1"/>
      <dgm:spPr/>
      <dgm:t>
        <a:bodyPr/>
        <a:lstStyle/>
        <a:p>
          <a:pPr rtl="0"/>
          <a:endParaRPr lang="en-GB" sz="1400" b="0">
            <a:solidFill>
              <a:schemeClr val="tx2"/>
            </a:solidFill>
          </a:endParaRPr>
        </a:p>
      </dgm:t>
    </dgm:pt>
    <dgm:pt modelId="{F8420DB8-BFF1-44EE-B07F-2D05791C53CB}" type="parTrans" cxnId="{92E945E0-7F56-48D8-97FC-59ADD19B19B7}">
      <dgm:prSet/>
      <dgm:spPr/>
      <dgm:t>
        <a:bodyPr/>
        <a:lstStyle/>
        <a:p>
          <a:endParaRPr lang="en-US"/>
        </a:p>
      </dgm:t>
    </dgm:pt>
    <dgm:pt modelId="{33A3F8D7-AB98-4604-BCD5-4D69BFDEB606}" type="sibTrans" cxnId="{92E945E0-7F56-48D8-97FC-59ADD19B19B7}">
      <dgm:prSet/>
      <dgm:spPr/>
      <dgm:t>
        <a:bodyPr/>
        <a:lstStyle/>
        <a:p>
          <a:endParaRPr lang="en-US"/>
        </a:p>
      </dgm:t>
    </dgm:pt>
    <dgm:pt modelId="{086BC8FE-991E-46ED-9460-C95F6D3CDBC9}" type="pres">
      <dgm:prSet presAssocID="{FC1BEB62-E8C4-4360-9A4E-53DDA6E49432}" presName="Name0" presStyleCnt="0">
        <dgm:presLayoutVars>
          <dgm:dir/>
          <dgm:animLvl val="lvl"/>
          <dgm:resizeHandles val="exact"/>
        </dgm:presLayoutVars>
      </dgm:prSet>
      <dgm:spPr/>
      <dgm:t>
        <a:bodyPr/>
        <a:lstStyle/>
        <a:p>
          <a:endParaRPr lang="en-US"/>
        </a:p>
      </dgm:t>
    </dgm:pt>
    <dgm:pt modelId="{CC5729E2-9B58-4C9D-9AB3-80A3418C6EFC}" type="pres">
      <dgm:prSet presAssocID="{B6AF2691-CC7C-499C-B8AF-258980FB9368}" presName="composite" presStyleCnt="0"/>
      <dgm:spPr/>
    </dgm:pt>
    <dgm:pt modelId="{E03B62CA-0126-4A30-A19E-660E8431916F}" type="pres">
      <dgm:prSet presAssocID="{B6AF2691-CC7C-499C-B8AF-258980FB9368}" presName="parTx" presStyleLbl="alignNode1" presStyleIdx="0" presStyleCnt="1" custLinFactNeighborX="-1393" custLinFactNeighborY="-38585">
        <dgm:presLayoutVars>
          <dgm:chMax val="0"/>
          <dgm:chPref val="0"/>
          <dgm:bulletEnabled val="1"/>
        </dgm:presLayoutVars>
      </dgm:prSet>
      <dgm:spPr/>
      <dgm:t>
        <a:bodyPr/>
        <a:lstStyle/>
        <a:p>
          <a:endParaRPr lang="en-US"/>
        </a:p>
      </dgm:t>
    </dgm:pt>
    <dgm:pt modelId="{F3337A86-6EF5-4328-BAA4-8E95395C5C08}" type="pres">
      <dgm:prSet presAssocID="{B6AF2691-CC7C-499C-B8AF-258980FB9368}" presName="desTx" presStyleLbl="alignAccFollowNode1" presStyleIdx="0" presStyleCnt="1" custLinFactNeighborX="3803" custLinFactNeighborY="15052">
        <dgm:presLayoutVars>
          <dgm:bulletEnabled val="1"/>
        </dgm:presLayoutVars>
      </dgm:prSet>
      <dgm:spPr/>
      <dgm:t>
        <a:bodyPr/>
        <a:lstStyle/>
        <a:p>
          <a:endParaRPr lang="en-US"/>
        </a:p>
      </dgm:t>
    </dgm:pt>
  </dgm:ptLst>
  <dgm:cxnLst>
    <dgm:cxn modelId="{D588F058-D34E-4B23-984D-53B2A34C0AA3}" type="presOf" srcId="{BD11036F-CAF2-4142-BE88-4F10EDD0363E}" destId="{F3337A86-6EF5-4328-BAA4-8E95395C5C08}" srcOrd="0" destOrd="10" presId="urn:microsoft.com/office/officeart/2005/8/layout/hList1"/>
    <dgm:cxn modelId="{504ACC67-0476-4493-BBAB-AED12B3111B6}" srcId="{B6AF2691-CC7C-499C-B8AF-258980FB9368}" destId="{7C68BFE0-4F36-4CFE-B60E-BA83E705A0D4}" srcOrd="7" destOrd="0" parTransId="{B2A17164-D699-48EA-9C2D-A1E8F7254085}" sibTransId="{9C1227C6-AC8D-49B7-B73E-1DAB46BA02F0}"/>
    <dgm:cxn modelId="{10F0CE7B-CD68-415F-8F4E-BB8186667584}" type="presOf" srcId="{F5C4B5D9-36FE-4DD7-8A48-2FCC5D11AC7A}" destId="{F3337A86-6EF5-4328-BAA4-8E95395C5C08}" srcOrd="0" destOrd="3" presId="urn:microsoft.com/office/officeart/2005/8/layout/hList1"/>
    <dgm:cxn modelId="{3C6CAA09-9C5C-4CBE-9BD9-1EC2791D89EE}" srcId="{B6AF2691-CC7C-499C-B8AF-258980FB9368}" destId="{07152545-F70F-423B-BE67-DE1CAE4C7EE7}" srcOrd="5" destOrd="0" parTransId="{F56BA79C-D81C-4367-9842-2B0A2AD2026C}" sibTransId="{5585E0F7-D7BE-49A5-91C7-F7719136062E}"/>
    <dgm:cxn modelId="{E88F33AE-8569-45FA-8C4F-75B6C0B2576E}" type="presOf" srcId="{51AD2CFF-CCDC-4842-8306-0140BD3E269C}" destId="{F3337A86-6EF5-4328-BAA4-8E95395C5C08}" srcOrd="0" destOrd="2" presId="urn:microsoft.com/office/officeart/2005/8/layout/hList1"/>
    <dgm:cxn modelId="{52FE4D98-02C5-4821-A78B-4023460325F6}" srcId="{B6AF2691-CC7C-499C-B8AF-258980FB9368}" destId="{25D6D6E6-CD53-4BA0-A05A-0BF766453C59}" srcOrd="9" destOrd="0" parTransId="{358E4649-9358-4524-BB4A-026308C868EF}" sibTransId="{92E7505D-A5E3-4816-9249-5602A9B8E7F6}"/>
    <dgm:cxn modelId="{7D5749CE-9CA1-4A1C-BB42-34A1C5F6C7EE}" srcId="{B6AF2691-CC7C-499C-B8AF-258980FB9368}" destId="{F5C4B5D9-36FE-4DD7-8A48-2FCC5D11AC7A}" srcOrd="3" destOrd="0" parTransId="{B4922AE5-CE8B-4EC4-9F6F-AED8C761BA3F}" sibTransId="{F7A9F217-28DA-47B9-AE5A-41F887AC928B}"/>
    <dgm:cxn modelId="{9930FEE8-0293-44CE-88C1-E0FC14539ED9}" srcId="{B6AF2691-CC7C-499C-B8AF-258980FB9368}" destId="{4CC3D911-139A-4B08-9BF0-6D6F50029F94}" srcOrd="8" destOrd="0" parTransId="{DB6E2EC7-6369-4BDC-AAF3-2805FFDE851D}" sibTransId="{591C8635-8746-4099-92E5-5168D659221B}"/>
    <dgm:cxn modelId="{CB5E2CB1-B265-4FBE-B1AC-236BF154CDD8}" type="presOf" srcId="{25D6D6E6-CD53-4BA0-A05A-0BF766453C59}" destId="{F3337A86-6EF5-4328-BAA4-8E95395C5C08}" srcOrd="0" destOrd="9" presId="urn:microsoft.com/office/officeart/2005/8/layout/hList1"/>
    <dgm:cxn modelId="{9E19A01C-73E5-4E6E-A38D-E213E04BF876}" type="presOf" srcId="{B21EEBB0-965D-493E-BAC5-29EC167DC735}" destId="{F3337A86-6EF5-4328-BAA4-8E95395C5C08}" srcOrd="0" destOrd="12" presId="urn:microsoft.com/office/officeart/2005/8/layout/hList1"/>
    <dgm:cxn modelId="{8BA47835-3DAC-489D-BD0E-4798B498A124}" type="presOf" srcId="{270C8F5B-E509-42FB-8E50-BEA8DCECE9EA}" destId="{F3337A86-6EF5-4328-BAA4-8E95395C5C08}" srcOrd="0" destOrd="0" presId="urn:microsoft.com/office/officeart/2005/8/layout/hList1"/>
    <dgm:cxn modelId="{C5C52A3B-D741-48A4-B8A2-68DF961666F4}" srcId="{FC1BEB62-E8C4-4360-9A4E-53DDA6E49432}" destId="{B6AF2691-CC7C-499C-B8AF-258980FB9368}" srcOrd="0" destOrd="0" parTransId="{361CC717-7633-4F27-A091-44D4F57EF758}" sibTransId="{385E03CE-FA32-420D-A481-E43F8BC8D4B8}"/>
    <dgm:cxn modelId="{92E945E0-7F56-48D8-97FC-59ADD19B19B7}" srcId="{B6AF2691-CC7C-499C-B8AF-258980FB9368}" destId="{4A224931-3469-4B57-9107-56C97CAC1FFD}" srcOrd="11" destOrd="0" parTransId="{F8420DB8-BFF1-44EE-B07F-2D05791C53CB}" sibTransId="{33A3F8D7-AB98-4604-BCD5-4D69BFDEB606}"/>
    <dgm:cxn modelId="{E590268C-0DB5-4B9F-8D07-77BB0F233A9D}" srcId="{B6AF2691-CC7C-499C-B8AF-258980FB9368}" destId="{7F8A635A-7241-4257-BBF7-8F65517C1B8E}" srcOrd="13" destOrd="0" parTransId="{5CE61236-88B8-400C-BBA7-AFE8595CA25D}" sibTransId="{AA7F62AA-FF0B-484B-AEBC-22BEAC4004B8}"/>
    <dgm:cxn modelId="{883301AF-1EB3-4EFC-983C-B9E0B8B484EB}" srcId="{B6AF2691-CC7C-499C-B8AF-258980FB9368}" destId="{51AD2CFF-CCDC-4842-8306-0140BD3E269C}" srcOrd="2" destOrd="0" parTransId="{10C49E72-8CB4-49ED-A0B7-91428BC1EBC6}" sibTransId="{CC87FC91-3A04-4E2C-A83E-F202D1895E18}"/>
    <dgm:cxn modelId="{7113EEA7-16B9-4DBD-AEBC-7FC6DD4B5649}" srcId="{B6AF2691-CC7C-499C-B8AF-258980FB9368}" destId="{BD11036F-CAF2-4142-BE88-4F10EDD0363E}" srcOrd="10" destOrd="0" parTransId="{C8F8615F-A1F8-432F-8AD6-554926865602}" sibTransId="{6575594B-4A18-44AF-8B2A-C8F62CF43583}"/>
    <dgm:cxn modelId="{44F98D7B-3CB8-4B23-9966-5A5DC1A3A28A}" type="presOf" srcId="{79DE41EC-C4BD-444A-B99D-B0D5830D5F99}" destId="{F3337A86-6EF5-4328-BAA4-8E95395C5C08}" srcOrd="0" destOrd="6" presId="urn:microsoft.com/office/officeart/2005/8/layout/hList1"/>
    <dgm:cxn modelId="{199F68DF-39F7-49F5-9706-5C4DFE96DD07}" type="presOf" srcId="{B0F63D43-BEC5-47B5-9306-331FF734D43C}" destId="{F3337A86-6EF5-4328-BAA4-8E95395C5C08}" srcOrd="0" destOrd="1" presId="urn:microsoft.com/office/officeart/2005/8/layout/hList1"/>
    <dgm:cxn modelId="{FA5DA080-168F-4A0D-8C44-D65113A0D8C5}" srcId="{B6AF2691-CC7C-499C-B8AF-258980FB9368}" destId="{270C8F5B-E509-42FB-8E50-BEA8DCECE9EA}" srcOrd="0" destOrd="0" parTransId="{D6EB1AA9-AA97-4503-9D48-B0753BFD1DDF}" sibTransId="{D8A86488-E745-4564-8D36-9523AA3602F6}"/>
    <dgm:cxn modelId="{C2CC7756-A1F6-4AF0-A97E-D196387065B3}" srcId="{B6AF2691-CC7C-499C-B8AF-258980FB9368}" destId="{B21EEBB0-965D-493E-BAC5-29EC167DC735}" srcOrd="12" destOrd="0" parTransId="{491097EF-FE3E-402A-A40B-7425142F9ED0}" sibTransId="{FF76756E-145C-448A-92EC-F4FEEDB338CA}"/>
    <dgm:cxn modelId="{A34A7AEA-EA8F-444D-9EC0-0C3EFFB408AD}" type="presOf" srcId="{4CC3D911-139A-4B08-9BF0-6D6F50029F94}" destId="{F3337A86-6EF5-4328-BAA4-8E95395C5C08}" srcOrd="0" destOrd="8" presId="urn:microsoft.com/office/officeart/2005/8/layout/hList1"/>
    <dgm:cxn modelId="{2130810D-BC6A-4FF0-9D34-1BF4EE088A85}" type="presOf" srcId="{65FDB9F3-7DCF-42AC-9759-370968D174FB}" destId="{F3337A86-6EF5-4328-BAA4-8E95395C5C08}" srcOrd="0" destOrd="4" presId="urn:microsoft.com/office/officeart/2005/8/layout/hList1"/>
    <dgm:cxn modelId="{78F68284-AA1D-44C4-B7F3-E45119326A78}" srcId="{B6AF2691-CC7C-499C-B8AF-258980FB9368}" destId="{B0F63D43-BEC5-47B5-9306-331FF734D43C}" srcOrd="1" destOrd="0" parTransId="{9DC27253-712E-475A-8C55-C8247CA5A82F}" sibTransId="{84568114-BAEA-45E8-805B-1CE4C43D3BB4}"/>
    <dgm:cxn modelId="{D472BC86-7556-4EEA-ABA4-5876D19D9833}" srcId="{B6AF2691-CC7C-499C-B8AF-258980FB9368}" destId="{65FDB9F3-7DCF-42AC-9759-370968D174FB}" srcOrd="4" destOrd="0" parTransId="{C253B949-DD15-4E42-8FC4-6532F12B53DA}" sibTransId="{CC907ED0-399F-4993-927E-E37B32694976}"/>
    <dgm:cxn modelId="{ADA5693A-A80C-42DF-953E-31A99009A28A}" type="presOf" srcId="{FC1BEB62-E8C4-4360-9A4E-53DDA6E49432}" destId="{086BC8FE-991E-46ED-9460-C95F6D3CDBC9}" srcOrd="0" destOrd="0" presId="urn:microsoft.com/office/officeart/2005/8/layout/hList1"/>
    <dgm:cxn modelId="{AD29CDF3-DE2A-4B8A-BB01-0692964BA5CE}" type="presOf" srcId="{7C68BFE0-4F36-4CFE-B60E-BA83E705A0D4}" destId="{F3337A86-6EF5-4328-BAA4-8E95395C5C08}" srcOrd="0" destOrd="7" presId="urn:microsoft.com/office/officeart/2005/8/layout/hList1"/>
    <dgm:cxn modelId="{F98E6CA7-CB79-42B2-BC21-E1D86F539A33}" type="presOf" srcId="{7F8A635A-7241-4257-BBF7-8F65517C1B8E}" destId="{F3337A86-6EF5-4328-BAA4-8E95395C5C08}" srcOrd="0" destOrd="13" presId="urn:microsoft.com/office/officeart/2005/8/layout/hList1"/>
    <dgm:cxn modelId="{42BFD496-DCA1-449A-914A-36270E1AD13D}" type="presOf" srcId="{4A224931-3469-4B57-9107-56C97CAC1FFD}" destId="{F3337A86-6EF5-4328-BAA4-8E95395C5C08}" srcOrd="0" destOrd="11" presId="urn:microsoft.com/office/officeart/2005/8/layout/hList1"/>
    <dgm:cxn modelId="{00DB7289-7886-451C-8D9C-D86860751573}" type="presOf" srcId="{B6AF2691-CC7C-499C-B8AF-258980FB9368}" destId="{E03B62CA-0126-4A30-A19E-660E8431916F}" srcOrd="0" destOrd="0" presId="urn:microsoft.com/office/officeart/2005/8/layout/hList1"/>
    <dgm:cxn modelId="{F088CC9A-85C7-42BE-A903-9B7F85E32540}" type="presOf" srcId="{07152545-F70F-423B-BE67-DE1CAE4C7EE7}" destId="{F3337A86-6EF5-4328-BAA4-8E95395C5C08}" srcOrd="0" destOrd="5" presId="urn:microsoft.com/office/officeart/2005/8/layout/hList1"/>
    <dgm:cxn modelId="{87C2D9AB-8AD9-49D7-9B51-587D1D7B3396}" srcId="{B6AF2691-CC7C-499C-B8AF-258980FB9368}" destId="{79DE41EC-C4BD-444A-B99D-B0D5830D5F99}" srcOrd="6" destOrd="0" parTransId="{E83F21F5-899B-45D2-BA06-D260559588FA}" sibTransId="{6F0E4233-3229-4627-B848-47A3CDFB32B7}"/>
    <dgm:cxn modelId="{3ADF710E-AA4D-485A-9E94-8157AA224C96}" type="presParOf" srcId="{086BC8FE-991E-46ED-9460-C95F6D3CDBC9}" destId="{CC5729E2-9B58-4C9D-9AB3-80A3418C6EFC}" srcOrd="0" destOrd="0" presId="urn:microsoft.com/office/officeart/2005/8/layout/hList1"/>
    <dgm:cxn modelId="{0F95A9AB-7C01-4D4B-A91C-2D1758D291B4}" type="presParOf" srcId="{CC5729E2-9B58-4C9D-9AB3-80A3418C6EFC}" destId="{E03B62CA-0126-4A30-A19E-660E8431916F}" srcOrd="0" destOrd="0" presId="urn:microsoft.com/office/officeart/2005/8/layout/hList1"/>
    <dgm:cxn modelId="{8C7711B8-D906-415A-B398-34A8FD3E7F88}" type="presParOf" srcId="{CC5729E2-9B58-4C9D-9AB3-80A3418C6EFC}" destId="{F3337A86-6EF5-4328-BAA4-8E95395C5C0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18EA00-AA69-43B5-B79C-53E260308BE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729AB631-758B-407A-8EEB-B102BC47738A}">
      <dgm:prSet custT="1"/>
      <dgm:spPr>
        <a:solidFill>
          <a:schemeClr val="accent1">
            <a:lumMod val="90000"/>
          </a:schemeClr>
        </a:solidFill>
      </dgm:spPr>
      <dgm:t>
        <a:bodyPr/>
        <a:lstStyle/>
        <a:p>
          <a:pPr rtl="0"/>
          <a:r>
            <a:rPr lang="en-GB" sz="1800" b="1">
              <a:solidFill>
                <a:schemeClr val="accent4"/>
              </a:solidFill>
            </a:rPr>
            <a:t>Keeping records: </a:t>
          </a:r>
          <a:r>
            <a:rPr lang="en-GB" sz="1800" b="0">
              <a:solidFill>
                <a:schemeClr val="bg1"/>
              </a:solidFill>
            </a:rPr>
            <a:t>Keep</a:t>
          </a:r>
          <a:r>
            <a:rPr lang="en-GB" sz="1800" b="1">
              <a:solidFill>
                <a:srgbClr val="0F5494"/>
              </a:solidFill>
            </a:rPr>
            <a:t> </a:t>
          </a:r>
          <a:r>
            <a:rPr lang="en-GB" sz="1800"/>
            <a:t>a </a:t>
          </a:r>
          <a:r>
            <a:rPr lang="en-GB" sz="1800" b="1"/>
            <a:t>clear account of the project activities </a:t>
          </a:r>
          <a:r>
            <a:rPr lang="en-GB" sz="1800"/>
            <a:t>during the reporting period</a:t>
          </a:r>
          <a:r>
            <a:rPr lang="en-US" sz="1800"/>
            <a:t> (Article 20 Grant Agreement). </a:t>
          </a:r>
          <a:endParaRPr lang="en-GB" sz="1800"/>
        </a:p>
        <a:p>
          <a:pPr algn="l" rtl="0"/>
          <a:r>
            <a:rPr lang="en-GB" sz="1800"/>
            <a:t>Beneficiaries must keep </a:t>
          </a:r>
          <a:r>
            <a:rPr lang="en-GB" sz="1800" b="1"/>
            <a:t>records and other supporting documentation</a:t>
          </a:r>
          <a:r>
            <a:rPr lang="en-GB" sz="1800"/>
            <a:t> </a:t>
          </a:r>
          <a:r>
            <a:rPr lang="en-GB" sz="1800" b="1"/>
            <a:t>up to 5 years </a:t>
          </a:r>
          <a:r>
            <a:rPr lang="en-GB" sz="1800"/>
            <a:t>in order to prove the proper implementation and the costs declared as eligible.</a:t>
          </a:r>
        </a:p>
      </dgm:t>
    </dgm:pt>
    <dgm:pt modelId="{C6F9EA0E-0EB5-426C-900C-5FD6E68C79FD}" type="sibTrans" cxnId="{E137DD49-4E26-47B8-8E13-C04276616E0F}">
      <dgm:prSet/>
      <dgm:spPr/>
      <dgm:t>
        <a:bodyPr/>
        <a:lstStyle/>
        <a:p>
          <a:endParaRPr lang="en-GB"/>
        </a:p>
      </dgm:t>
    </dgm:pt>
    <dgm:pt modelId="{FE08F27B-1E90-495C-8FD1-7D9BACE8BEDA}" type="parTrans" cxnId="{E137DD49-4E26-47B8-8E13-C04276616E0F}">
      <dgm:prSet/>
      <dgm:spPr/>
      <dgm:t>
        <a:bodyPr/>
        <a:lstStyle/>
        <a:p>
          <a:endParaRPr lang="en-GB"/>
        </a:p>
      </dgm:t>
    </dgm:pt>
    <dgm:pt modelId="{7B9AF52F-009E-46EF-9B1F-0B26E8D0F76A}">
      <dgm:prSet custT="1"/>
      <dgm:spPr>
        <a:solidFill>
          <a:schemeClr val="accent1">
            <a:lumMod val="90000"/>
          </a:schemeClr>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accent4"/>
              </a:solidFill>
              <a:ea typeface="ＭＳ Ｐゴシック" pitchFamily="34" charset="-128"/>
            </a:rPr>
            <a:t>Audits</a:t>
          </a:r>
          <a:r>
            <a:rPr lang="en-GB" sz="1800">
              <a:solidFill>
                <a:srgbClr val="0F5494"/>
              </a:solidFill>
              <a:ea typeface="ＭＳ Ｐゴシック" pitchFamily="34" charset="-128"/>
            </a:rPr>
            <a:t> </a:t>
          </a:r>
          <a:r>
            <a:rPr lang="en-GB" sz="1800">
              <a:solidFill>
                <a:schemeClr val="bg1"/>
              </a:solidFill>
              <a:ea typeface="ＭＳ Ｐゴシック" pitchFamily="34" charset="-128"/>
            </a:rPr>
            <a:t>can </a:t>
          </a:r>
          <a:r>
            <a:rPr lang="en-GB" sz="1800" b="0">
              <a:solidFill>
                <a:schemeClr val="bg1"/>
              </a:solidFill>
              <a:ea typeface="ＭＳ Ｐゴシック" pitchFamily="34" charset="-128"/>
            </a:rPr>
            <a:t>be carried out </a:t>
          </a:r>
          <a:r>
            <a:rPr lang="en-GB" sz="1800" b="1">
              <a:solidFill>
                <a:schemeClr val="bg1"/>
              </a:solidFill>
              <a:ea typeface="ＭＳ Ｐゴシック" pitchFamily="34" charset="-128"/>
            </a:rPr>
            <a:t>during</a:t>
          </a:r>
          <a:r>
            <a:rPr lang="en-GB" sz="1800" b="0">
              <a:solidFill>
                <a:schemeClr val="bg1"/>
              </a:solidFill>
              <a:ea typeface="ＭＳ Ｐゴシック" pitchFamily="34" charset="-128"/>
            </a:rPr>
            <a:t> the entire </a:t>
          </a:r>
          <a:r>
            <a:rPr lang="en-GB" sz="1800" b="1">
              <a:solidFill>
                <a:schemeClr val="bg1"/>
              </a:solidFill>
              <a:ea typeface="ＭＳ Ｐゴシック" pitchFamily="34" charset="-128"/>
            </a:rPr>
            <a:t>lifetime</a:t>
          </a:r>
          <a:r>
            <a:rPr lang="en-GB" sz="1800" b="0">
              <a:solidFill>
                <a:schemeClr val="bg1"/>
              </a:solidFill>
              <a:ea typeface="ＭＳ Ｐゴシック" pitchFamily="34" charset="-128"/>
            </a:rPr>
            <a:t> of the </a:t>
          </a:r>
          <a:r>
            <a:rPr lang="en-GB" sz="1800" b="1">
              <a:solidFill>
                <a:schemeClr val="bg1"/>
              </a:solidFill>
              <a:ea typeface="ＭＳ Ｐゴシック" pitchFamily="34" charset="-128"/>
            </a:rPr>
            <a:t>project</a:t>
          </a:r>
          <a:r>
            <a:rPr lang="en-GB" sz="1800" b="0">
              <a:solidFill>
                <a:schemeClr val="bg1"/>
              </a:solidFill>
              <a:ea typeface="ＭＳ Ｐゴシック" pitchFamily="34" charset="-128"/>
            </a:rPr>
            <a:t>, </a:t>
          </a:r>
          <a:r>
            <a:rPr lang="en-GB" sz="1800">
              <a:solidFill>
                <a:schemeClr val="bg1"/>
              </a:solidFill>
              <a:ea typeface="ＭＳ Ｐゴシック" pitchFamily="34" charset="-128"/>
            </a:rPr>
            <a:t>by the European Commission, </a:t>
          </a:r>
          <a:r>
            <a:rPr lang="en-GB" sz="1800" b="1">
              <a:solidFill>
                <a:schemeClr val="bg1"/>
              </a:solidFill>
              <a:ea typeface="ＭＳ Ｐゴシック" pitchFamily="34" charset="-128"/>
            </a:rPr>
            <a:t>not later than 2 years after </a:t>
          </a:r>
          <a:r>
            <a:rPr lang="en-GB" sz="1800" b="0">
              <a:solidFill>
                <a:schemeClr val="bg1"/>
              </a:solidFill>
              <a:ea typeface="ＭＳ Ｐゴシック" pitchFamily="34" charset="-128"/>
            </a:rPr>
            <a:t>the payment of the balance.</a:t>
          </a:r>
        </a:p>
        <a:p>
          <a:pPr marL="0" indent="0" algn="l" defTabSz="914400">
            <a:lnSpc>
              <a:spcPct val="100000"/>
            </a:lnSpc>
            <a:spcBef>
              <a:spcPts val="0"/>
            </a:spcBef>
            <a:spcAft>
              <a:spcPts val="0"/>
            </a:spcAft>
            <a:buNone/>
          </a:pPr>
          <a:r>
            <a:rPr lang="en-GB" sz="1800">
              <a:solidFill>
                <a:schemeClr val="bg1"/>
              </a:solidFill>
              <a:ea typeface="ＭＳ Ｐゴシック" pitchFamily="34" charset="-128"/>
            </a:rPr>
            <a:t>Two types of audits: </a:t>
          </a:r>
          <a:r>
            <a:rPr lang="en-GB" sz="1800" b="1">
              <a:solidFill>
                <a:schemeClr val="bg1"/>
              </a:solidFill>
              <a:ea typeface="ＭＳ Ｐゴシック" pitchFamily="34" charset="-128"/>
            </a:rPr>
            <a:t>financial </a:t>
          </a:r>
          <a:r>
            <a:rPr lang="en-GB" sz="1800">
              <a:solidFill>
                <a:schemeClr val="bg1"/>
              </a:solidFill>
              <a:ea typeface="ＭＳ Ｐゴシック" pitchFamily="34" charset="-128"/>
            </a:rPr>
            <a:t>and/or </a:t>
          </a:r>
          <a:r>
            <a:rPr lang="en-GB" sz="1800" b="1">
              <a:solidFill>
                <a:schemeClr val="bg1"/>
              </a:solidFill>
              <a:ea typeface="ＭＳ Ｐゴシック" pitchFamily="34" charset="-128"/>
            </a:rPr>
            <a:t>technical audits</a:t>
          </a:r>
        </a:p>
      </dgm:t>
    </dgm:pt>
    <dgm:pt modelId="{007ED4B2-245E-4EC1-98DA-7015F4ABA06A}" type="sibTrans" cxnId="{536BC957-7816-44A7-BC6F-CC1E04B9D055}">
      <dgm:prSet/>
      <dgm:spPr/>
      <dgm:t>
        <a:bodyPr/>
        <a:lstStyle/>
        <a:p>
          <a:endParaRPr lang="en-GB"/>
        </a:p>
      </dgm:t>
    </dgm:pt>
    <dgm:pt modelId="{DC184447-1239-4166-8554-69A37B2F218C}" type="parTrans" cxnId="{536BC957-7816-44A7-BC6F-CC1E04B9D055}">
      <dgm:prSet/>
      <dgm:spPr/>
      <dgm:t>
        <a:bodyPr/>
        <a:lstStyle/>
        <a:p>
          <a:endParaRPr lang="en-GB"/>
        </a:p>
      </dgm:t>
    </dgm:pt>
    <dgm:pt modelId="{0096417B-C72D-4905-97B1-C22DD3B70D2B}" type="pres">
      <dgm:prSet presAssocID="{B618EA00-AA69-43B5-B79C-53E260308BE5}" presName="linearFlow" presStyleCnt="0">
        <dgm:presLayoutVars>
          <dgm:dir/>
          <dgm:resizeHandles val="exact"/>
        </dgm:presLayoutVars>
      </dgm:prSet>
      <dgm:spPr/>
      <dgm:t>
        <a:bodyPr/>
        <a:lstStyle/>
        <a:p>
          <a:endParaRPr lang="en-US"/>
        </a:p>
      </dgm:t>
    </dgm:pt>
    <dgm:pt modelId="{A5C50ECD-0EF5-40ED-886D-D424D78939EB}" type="pres">
      <dgm:prSet presAssocID="{7B9AF52F-009E-46EF-9B1F-0B26E8D0F76A}" presName="composite" presStyleCnt="0"/>
      <dgm:spPr/>
    </dgm:pt>
    <dgm:pt modelId="{417961B8-361A-48F1-8004-62C45241ECF3}" type="pres">
      <dgm:prSet presAssocID="{7B9AF52F-009E-46EF-9B1F-0B26E8D0F76A}" presName="imgShp" presStyleLbl="fgImgPlace1" presStyleIdx="0" presStyleCnt="2" custScaleX="292578" custScaleY="289801" custLinFactNeighborX="-51268"/>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813223BB-F875-4676-961D-63C6FE9BAC4A}" type="pres">
      <dgm:prSet presAssocID="{7B9AF52F-009E-46EF-9B1F-0B26E8D0F76A}" presName="txShp" presStyleLbl="node1" presStyleIdx="0" presStyleCnt="2" custScaleX="120250" custScaleY="261071" custLinFactNeighborX="11385">
        <dgm:presLayoutVars>
          <dgm:bulletEnabled val="1"/>
        </dgm:presLayoutVars>
      </dgm:prSet>
      <dgm:spPr/>
      <dgm:t>
        <a:bodyPr/>
        <a:lstStyle/>
        <a:p>
          <a:endParaRPr lang="en-US"/>
        </a:p>
      </dgm:t>
    </dgm:pt>
    <dgm:pt modelId="{32092EF1-714E-4104-A399-A9A3060BDF59}" type="pres">
      <dgm:prSet presAssocID="{007ED4B2-245E-4EC1-98DA-7015F4ABA06A}" presName="spacing" presStyleCnt="0"/>
      <dgm:spPr/>
    </dgm:pt>
    <dgm:pt modelId="{A616EA67-8B26-4A54-9CC8-FAF8B638C460}" type="pres">
      <dgm:prSet presAssocID="{729AB631-758B-407A-8EEB-B102BC47738A}" presName="composite" presStyleCnt="0"/>
      <dgm:spPr/>
    </dgm:pt>
    <dgm:pt modelId="{D56EEF54-14E2-48A5-ACAF-5F5E12B1FE08}" type="pres">
      <dgm:prSet presAssocID="{729AB631-758B-407A-8EEB-B102BC47738A}" presName="imgShp" presStyleLbl="fgImgPlace1" presStyleIdx="1" presStyleCnt="2" custScaleX="287565" custScaleY="277008" custLinFactNeighborX="-48972"/>
      <dgm:spPr>
        <a:blipFill rotWithShape="1">
          <a:blip xmlns:r="http://schemas.openxmlformats.org/officeDocument/2006/relationships" r:embed="rId2"/>
          <a:stretch>
            <a:fillRect/>
          </a:stretch>
        </a:blipFill>
      </dgm:spPr>
    </dgm:pt>
    <dgm:pt modelId="{E2800C8B-4F5C-46F2-9816-8D22642B0E3F}" type="pres">
      <dgm:prSet presAssocID="{729AB631-758B-407A-8EEB-B102BC47738A}" presName="txShp" presStyleLbl="node1" presStyleIdx="1" presStyleCnt="2" custScaleX="120250" custScaleY="276358" custLinFactNeighborX="11385">
        <dgm:presLayoutVars>
          <dgm:bulletEnabled val="1"/>
        </dgm:presLayoutVars>
      </dgm:prSet>
      <dgm:spPr/>
      <dgm:t>
        <a:bodyPr/>
        <a:lstStyle/>
        <a:p>
          <a:endParaRPr lang="en-US"/>
        </a:p>
      </dgm:t>
    </dgm:pt>
  </dgm:ptLst>
  <dgm:cxnLst>
    <dgm:cxn modelId="{E137DD49-4E26-47B8-8E13-C04276616E0F}" srcId="{B618EA00-AA69-43B5-B79C-53E260308BE5}" destId="{729AB631-758B-407A-8EEB-B102BC47738A}" srcOrd="1" destOrd="0" parTransId="{FE08F27B-1E90-495C-8FD1-7D9BACE8BEDA}" sibTransId="{C6F9EA0E-0EB5-426C-900C-5FD6E68C79FD}"/>
    <dgm:cxn modelId="{FA95ED01-2680-4ECA-BF4D-58AE4110E835}" type="presOf" srcId="{7B9AF52F-009E-46EF-9B1F-0B26E8D0F76A}" destId="{813223BB-F875-4676-961D-63C6FE9BAC4A}" srcOrd="0" destOrd="0" presId="urn:microsoft.com/office/officeart/2005/8/layout/vList3"/>
    <dgm:cxn modelId="{89FE05D9-E079-456D-B572-945B27B9A053}" type="presOf" srcId="{729AB631-758B-407A-8EEB-B102BC47738A}" destId="{E2800C8B-4F5C-46F2-9816-8D22642B0E3F}" srcOrd="0" destOrd="0" presId="urn:microsoft.com/office/officeart/2005/8/layout/vList3"/>
    <dgm:cxn modelId="{B24D3B28-0371-47D0-A8EF-1840852FD20E}" type="presOf" srcId="{B618EA00-AA69-43B5-B79C-53E260308BE5}" destId="{0096417B-C72D-4905-97B1-C22DD3B70D2B}" srcOrd="0" destOrd="0" presId="urn:microsoft.com/office/officeart/2005/8/layout/vList3"/>
    <dgm:cxn modelId="{536BC957-7816-44A7-BC6F-CC1E04B9D055}" srcId="{B618EA00-AA69-43B5-B79C-53E260308BE5}" destId="{7B9AF52F-009E-46EF-9B1F-0B26E8D0F76A}" srcOrd="0" destOrd="0" parTransId="{DC184447-1239-4166-8554-69A37B2F218C}" sibTransId="{007ED4B2-245E-4EC1-98DA-7015F4ABA06A}"/>
    <dgm:cxn modelId="{17F71225-DD06-47C8-9045-3110C0E5867A}" type="presParOf" srcId="{0096417B-C72D-4905-97B1-C22DD3B70D2B}" destId="{A5C50ECD-0EF5-40ED-886D-D424D78939EB}" srcOrd="0" destOrd="0" presId="urn:microsoft.com/office/officeart/2005/8/layout/vList3"/>
    <dgm:cxn modelId="{38856475-9B1E-432D-B835-119413B3D2FA}" type="presParOf" srcId="{A5C50ECD-0EF5-40ED-886D-D424D78939EB}" destId="{417961B8-361A-48F1-8004-62C45241ECF3}" srcOrd="0" destOrd="0" presId="urn:microsoft.com/office/officeart/2005/8/layout/vList3"/>
    <dgm:cxn modelId="{FDBBF3FA-8472-4F80-997C-ACDA29B12627}" type="presParOf" srcId="{A5C50ECD-0EF5-40ED-886D-D424D78939EB}" destId="{813223BB-F875-4676-961D-63C6FE9BAC4A}" srcOrd="1" destOrd="0" presId="urn:microsoft.com/office/officeart/2005/8/layout/vList3"/>
    <dgm:cxn modelId="{B3C6A953-9A9C-4AD4-B22B-CCA521929EEC}" type="presParOf" srcId="{0096417B-C72D-4905-97B1-C22DD3B70D2B}" destId="{32092EF1-714E-4104-A399-A9A3060BDF59}" srcOrd="1" destOrd="0" presId="urn:microsoft.com/office/officeart/2005/8/layout/vList3"/>
    <dgm:cxn modelId="{5393C740-D644-4DFC-8C9B-17A5804D199D}" type="presParOf" srcId="{0096417B-C72D-4905-97B1-C22DD3B70D2B}" destId="{A616EA67-8B26-4A54-9CC8-FAF8B638C460}" srcOrd="2" destOrd="0" presId="urn:microsoft.com/office/officeart/2005/8/layout/vList3"/>
    <dgm:cxn modelId="{48879574-4F91-46AF-AB44-2096536B98CD}" type="presParOf" srcId="{A616EA67-8B26-4A54-9CC8-FAF8B638C460}" destId="{D56EEF54-14E2-48A5-ACAF-5F5E12B1FE08}" srcOrd="0" destOrd="0" presId="urn:microsoft.com/office/officeart/2005/8/layout/vList3"/>
    <dgm:cxn modelId="{74355B05-544E-483B-80E1-6D9F7150A70E}" type="presParOf" srcId="{A616EA67-8B26-4A54-9CC8-FAF8B638C460}" destId="{E2800C8B-4F5C-46F2-9816-8D22642B0E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59C87-EAA8-45AB-A7E7-6DC1F792B1A6}">
      <dsp:nvSpPr>
        <dsp:cNvPr id="0" name=""/>
        <dsp:cNvSpPr/>
      </dsp:nvSpPr>
      <dsp:spPr>
        <a:xfrm rot="10800000" flipV="1">
          <a:off x="1660927" y="145143"/>
          <a:ext cx="8710586" cy="1262331"/>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785" tIns="68580" rIns="128016" bIns="68580" numCol="1" spcCol="1270" anchor="ctr" anchorCtr="0">
          <a:noAutofit/>
        </a:bodyPr>
        <a:lstStyle/>
        <a:p>
          <a:pPr lvl="0" algn="ctr" defTabSz="800100" rtl="0">
            <a:lnSpc>
              <a:spcPct val="90000"/>
            </a:lnSpc>
            <a:spcBef>
              <a:spcPct val="0"/>
            </a:spcBef>
            <a:spcAft>
              <a:spcPct val="35000"/>
            </a:spcAft>
          </a:pPr>
          <a:r>
            <a:rPr lang="en-GB" sz="1800" b="1" u="sng" kern="1200" baseline="0">
              <a:solidFill>
                <a:schemeClr val="bg1"/>
              </a:solidFill>
              <a:latin typeface="Arial" panose="020B0604020202020204" pitchFamily="34" charset="0"/>
              <a:ea typeface="Verdana" panose="020B0604030504040204" pitchFamily="34" charset="0"/>
              <a:cs typeface="Arial" panose="020B0604020202020204" pitchFamily="34" charset="0"/>
            </a:rPr>
            <a:t>DG Research and Innovation </a:t>
          </a:r>
        </a:p>
        <a:p>
          <a:pPr lvl="0" algn="ctr" defTabSz="800100" rtl="0">
            <a:lnSpc>
              <a:spcPct val="90000"/>
            </a:lnSpc>
            <a:spcBef>
              <a:spcPct val="0"/>
            </a:spcBef>
            <a:spcAft>
              <a:spcPct val="35000"/>
            </a:spcAft>
          </a:pPr>
          <a:r>
            <a:rPr lang="en-GB"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Definition of Policies</a:t>
          </a:r>
        </a:p>
        <a:p>
          <a:pPr lvl="0" algn="ctr" defTabSz="800100" rtl="0">
            <a:lnSpc>
              <a:spcPct val="90000"/>
            </a:lnSpc>
            <a:spcBef>
              <a:spcPct val="0"/>
            </a:spcBef>
            <a:spcAft>
              <a:spcPct val="35000"/>
            </a:spcAft>
          </a:pPr>
          <a:r>
            <a:rPr lang="en-GB" sz="1800" b="0" kern="1200">
              <a:solidFill>
                <a:schemeClr val="bg1"/>
              </a:solidFill>
              <a:latin typeface="Arial" panose="020B0604020202020204" pitchFamily="34" charset="0"/>
              <a:ea typeface="Verdana" panose="020B0604030504040204" pitchFamily="34" charset="0"/>
              <a:cs typeface="Arial" panose="020B0604020202020204" pitchFamily="34" charset="0"/>
            </a:rPr>
            <a:t>-&gt; Drafting the Work Programme</a:t>
          </a:r>
          <a:endParaRPr lang="en-US" sz="1800" b="0" kern="1200">
            <a:solidFill>
              <a:schemeClr val="bg1"/>
            </a:solidFill>
            <a:latin typeface="Arial" panose="020B0604020202020204" pitchFamily="34" charset="0"/>
            <a:ea typeface="Verdana" panose="020B0604030504040204" pitchFamily="34" charset="0"/>
            <a:cs typeface="Arial" panose="020B0604020202020204" pitchFamily="34" charset="0"/>
          </a:endParaRPr>
        </a:p>
      </dsp:txBody>
      <dsp:txXfrm rot="10800000">
        <a:off x="1976510" y="145143"/>
        <a:ext cx="8395003" cy="1262331"/>
      </dsp:txXfrm>
    </dsp:sp>
    <dsp:sp modelId="{8DAE5BCD-E876-4A5D-9217-2AE2623CE3F1}">
      <dsp:nvSpPr>
        <dsp:cNvPr id="0" name=""/>
        <dsp:cNvSpPr/>
      </dsp:nvSpPr>
      <dsp:spPr>
        <a:xfrm>
          <a:off x="418011" y="0"/>
          <a:ext cx="1396523" cy="147897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79276-0AE4-49D1-B0C4-55DD46810AA9}">
      <dsp:nvSpPr>
        <dsp:cNvPr id="0" name=""/>
        <dsp:cNvSpPr/>
      </dsp:nvSpPr>
      <dsp:spPr>
        <a:xfrm rot="10800000">
          <a:off x="1572563" y="1593492"/>
          <a:ext cx="8774786" cy="1550679"/>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785" tIns="68580" rIns="128016" bIns="68580" numCol="1" spcCol="1270" anchor="ctr" anchorCtr="0">
          <a:noAutofit/>
        </a:bodyPr>
        <a:lstStyle/>
        <a:p>
          <a:pPr lvl="0" algn="ctr" defTabSz="800100">
            <a:lnSpc>
              <a:spcPct val="90000"/>
            </a:lnSpc>
            <a:spcBef>
              <a:spcPct val="0"/>
            </a:spcBef>
            <a:spcAft>
              <a:spcPct val="35000"/>
            </a:spcAft>
          </a:pPr>
          <a:r>
            <a:rPr lang="en-US" sz="1800" b="1" u="sng" kern="1200" dirty="0" smtClean="0">
              <a:latin typeface="+mn-lt"/>
              <a:ea typeface="Verdana" panose="020B0604030504040204" pitchFamily="34" charset="0"/>
            </a:rPr>
            <a:t>European Research </a:t>
          </a:r>
          <a:r>
            <a:rPr lang="en-US" sz="1800" b="1" u="sng" kern="1200" dirty="0">
              <a:latin typeface="+mn-lt"/>
              <a:ea typeface="Verdana" panose="020B0604030504040204" pitchFamily="34" charset="0"/>
            </a:rPr>
            <a:t>Executive Agency (REA) </a:t>
          </a:r>
        </a:p>
        <a:p>
          <a:pPr lvl="0" algn="ctr" defTabSz="800100">
            <a:lnSpc>
              <a:spcPct val="90000"/>
            </a:lnSpc>
            <a:spcBef>
              <a:spcPct val="0"/>
            </a:spcBef>
            <a:spcAft>
              <a:spcPct val="35000"/>
            </a:spcAft>
          </a:pPr>
          <a:r>
            <a:rPr lang="en-US" sz="1800" kern="1200" dirty="0">
              <a:latin typeface="+mn-lt"/>
              <a:ea typeface="Verdana" panose="020B0604030504040204" pitchFamily="34" charset="0"/>
            </a:rPr>
            <a:t>‘</a:t>
          </a:r>
          <a:r>
            <a:rPr lang="en-GB" sz="1800" kern="1200" dirty="0"/>
            <a:t>Reforming European Research &amp; Innovation and Research Infrastructures’</a:t>
          </a:r>
          <a:r>
            <a:rPr lang="en-US" sz="1800" kern="1200" dirty="0">
              <a:latin typeface="+mn-lt"/>
              <a:ea typeface="Verdana" panose="020B0604030504040204" pitchFamily="34" charset="0"/>
            </a:rPr>
            <a:t>, </a:t>
          </a:r>
          <a:r>
            <a:rPr lang="en-US" sz="1800" b="1" kern="1200" dirty="0">
              <a:latin typeface="+mn-lt"/>
              <a:ea typeface="Verdana" panose="020B0604030504040204" pitchFamily="34" charset="0"/>
            </a:rPr>
            <a:t>Unit C4 </a:t>
          </a:r>
        </a:p>
        <a:p>
          <a:pPr lvl="0" algn="ctr" defTabSz="800100">
            <a:lnSpc>
              <a:spcPct val="90000"/>
            </a:lnSpc>
            <a:spcBef>
              <a:spcPct val="0"/>
            </a:spcBef>
            <a:spcAft>
              <a:spcPct val="35000"/>
            </a:spcAft>
          </a:pPr>
          <a:r>
            <a:rPr lang="en-US" sz="1800" kern="1200" dirty="0">
              <a:latin typeface="+mn-lt"/>
              <a:ea typeface="Verdana" panose="020B0604030504040204" pitchFamily="34" charset="0"/>
            </a:rPr>
            <a:t>-&gt; Implementation of calls for proposals</a:t>
          </a:r>
        </a:p>
        <a:p>
          <a:pPr lvl="0" algn="ctr" defTabSz="800100">
            <a:lnSpc>
              <a:spcPct val="90000"/>
            </a:lnSpc>
            <a:spcBef>
              <a:spcPct val="0"/>
            </a:spcBef>
            <a:spcAft>
              <a:spcPct val="35000"/>
            </a:spcAft>
          </a:pPr>
          <a:r>
            <a:rPr lang="en-US" sz="1800" kern="1200" dirty="0">
              <a:latin typeface="+mn-lt"/>
              <a:ea typeface="Verdana" panose="020B0604030504040204" pitchFamily="34" charset="0"/>
            </a:rPr>
            <a:t>-&gt; Grant Management</a:t>
          </a:r>
        </a:p>
      </dsp:txBody>
      <dsp:txXfrm rot="10800000">
        <a:off x="1960233" y="1593492"/>
        <a:ext cx="8387116" cy="1550679"/>
      </dsp:txXfrm>
    </dsp:sp>
    <dsp:sp modelId="{938667BE-BE84-4C3A-9838-49EA6C96AA1D}">
      <dsp:nvSpPr>
        <dsp:cNvPr id="0" name=""/>
        <dsp:cNvSpPr/>
      </dsp:nvSpPr>
      <dsp:spPr>
        <a:xfrm>
          <a:off x="421516" y="1696271"/>
          <a:ext cx="1355651" cy="127235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8D454-B72C-4C6A-9EA8-DBBF154FD236}">
      <dsp:nvSpPr>
        <dsp:cNvPr id="0" name=""/>
        <dsp:cNvSpPr/>
      </dsp:nvSpPr>
      <dsp:spPr>
        <a:xfrm rot="10800000">
          <a:off x="1702209" y="3281900"/>
          <a:ext cx="8635278" cy="1346234"/>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785" tIns="68580" rIns="128016" bIns="68580" numCol="1" spcCol="1270" anchor="ctr" anchorCtr="0">
          <a:noAutofit/>
        </a:bodyPr>
        <a:lstStyle/>
        <a:p>
          <a:pPr lvl="0" algn="ctr" defTabSz="800100" rtl="0">
            <a:lnSpc>
              <a:spcPct val="90000"/>
            </a:lnSpc>
            <a:spcBef>
              <a:spcPct val="0"/>
            </a:spcBef>
            <a:spcAft>
              <a:spcPct val="35000"/>
            </a:spcAft>
          </a:pPr>
          <a:endParaRPr lang="en-GB" sz="1800" b="1" u="sng" kern="1200">
            <a:solidFill>
              <a:schemeClr val="bg1"/>
            </a:solidFill>
            <a:latin typeface="+mn-lt"/>
            <a:ea typeface="Verdana" panose="020B0604030504040204" pitchFamily="34" charset="0"/>
          </a:endParaRPr>
        </a:p>
        <a:p>
          <a:pPr lvl="0" algn="ctr" defTabSz="800100" rtl="0">
            <a:lnSpc>
              <a:spcPct val="90000"/>
            </a:lnSpc>
            <a:spcBef>
              <a:spcPct val="0"/>
            </a:spcBef>
            <a:spcAft>
              <a:spcPct val="35000"/>
            </a:spcAft>
          </a:pPr>
          <a:r>
            <a:rPr lang="en-GB" sz="1800" b="1" u="sng" kern="1200">
              <a:solidFill>
                <a:schemeClr val="bg1"/>
              </a:solidFill>
              <a:latin typeface="+mn-lt"/>
              <a:ea typeface="Verdana" panose="020B0604030504040204" pitchFamily="34" charset="0"/>
            </a:rPr>
            <a:t>Coordinator</a:t>
          </a:r>
        </a:p>
        <a:p>
          <a:pPr lvl="0" algn="ctr" defTabSz="800100" rtl="0">
            <a:lnSpc>
              <a:spcPct val="90000"/>
            </a:lnSpc>
            <a:spcBef>
              <a:spcPct val="0"/>
            </a:spcBef>
            <a:spcAft>
              <a:spcPct val="35000"/>
            </a:spcAft>
          </a:pPr>
          <a:r>
            <a:rPr lang="en-US"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Monitor that the action is implemented properly</a:t>
          </a:r>
        </a:p>
        <a:p>
          <a:pPr lvl="0" algn="ctr" defTabSz="800100" rtl="0">
            <a:lnSpc>
              <a:spcPct val="90000"/>
            </a:lnSpc>
            <a:spcBef>
              <a:spcPct val="0"/>
            </a:spcBef>
            <a:spcAft>
              <a:spcPct val="35000"/>
            </a:spcAft>
          </a:pPr>
          <a:r>
            <a:rPr lang="en-GB"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Act as the intermediary for all communications with REA</a:t>
          </a:r>
        </a:p>
        <a:p>
          <a:pPr lvl="0" algn="ctr" defTabSz="800100" rtl="0">
            <a:lnSpc>
              <a:spcPct val="90000"/>
            </a:lnSpc>
            <a:spcBef>
              <a:spcPct val="0"/>
            </a:spcBef>
            <a:spcAft>
              <a:spcPct val="35000"/>
            </a:spcAft>
          </a:pPr>
          <a:r>
            <a:rPr lang="en-GB"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Distribution of payments</a:t>
          </a:r>
        </a:p>
        <a:p>
          <a:pPr lvl="0" algn="ctr" defTabSz="800100" rtl="0">
            <a:lnSpc>
              <a:spcPct val="90000"/>
            </a:lnSpc>
            <a:spcBef>
              <a:spcPct val="0"/>
            </a:spcBef>
            <a:spcAft>
              <a:spcPct val="35000"/>
            </a:spcAft>
          </a:pPr>
          <a:endParaRPr lang="en-US" sz="1800" b="1" u="sng" kern="1200">
            <a:solidFill>
              <a:schemeClr val="bg1"/>
            </a:solidFill>
            <a:latin typeface="+mn-lt"/>
            <a:ea typeface="Verdana" panose="020B0604030504040204" pitchFamily="34" charset="0"/>
          </a:endParaRPr>
        </a:p>
      </dsp:txBody>
      <dsp:txXfrm rot="10800000">
        <a:off x="2038767" y="3281900"/>
        <a:ext cx="8298720" cy="1346234"/>
      </dsp:txXfrm>
    </dsp:sp>
    <dsp:sp modelId="{4649AEA6-B86D-448F-A328-FE7458A10352}">
      <dsp:nvSpPr>
        <dsp:cNvPr id="0" name=""/>
        <dsp:cNvSpPr/>
      </dsp:nvSpPr>
      <dsp:spPr>
        <a:xfrm>
          <a:off x="360553" y="3215901"/>
          <a:ext cx="1441831" cy="135375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19730-608C-4D24-8081-F0C333A341EE}">
      <dsp:nvSpPr>
        <dsp:cNvPr id="0" name=""/>
        <dsp:cNvSpPr/>
      </dsp:nvSpPr>
      <dsp:spPr>
        <a:xfrm>
          <a:off x="750662" y="0"/>
          <a:ext cx="1702760" cy="99375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GB" sz="1500" b="1" kern="1200" dirty="0"/>
            <a:t>WHEN</a:t>
          </a:r>
        </a:p>
        <a:p>
          <a:pPr lvl="0" algn="ctr" defTabSz="666750" rtl="0">
            <a:lnSpc>
              <a:spcPct val="90000"/>
            </a:lnSpc>
            <a:spcBef>
              <a:spcPct val="0"/>
            </a:spcBef>
            <a:spcAft>
              <a:spcPct val="35000"/>
            </a:spcAft>
          </a:pPr>
          <a:r>
            <a:rPr lang="en-GB" sz="1500" b="1" kern="1200" dirty="0"/>
            <a:t>60 days </a:t>
          </a:r>
          <a:r>
            <a:rPr lang="en-GB" sz="1500" kern="1200" dirty="0"/>
            <a:t>after reporting </a:t>
          </a:r>
          <a:r>
            <a:rPr lang="en-GB" sz="1500" b="1" kern="1200" dirty="0"/>
            <a:t>period end</a:t>
          </a:r>
          <a:endParaRPr lang="en-GB" sz="1500" kern="1200" dirty="0"/>
        </a:p>
      </dsp:txBody>
      <dsp:txXfrm>
        <a:off x="779768" y="29106"/>
        <a:ext cx="1644548" cy="935543"/>
      </dsp:txXfrm>
    </dsp:sp>
    <dsp:sp modelId="{9D162703-72A4-434D-A184-09A1A40082BC}">
      <dsp:nvSpPr>
        <dsp:cNvPr id="0" name=""/>
        <dsp:cNvSpPr/>
      </dsp:nvSpPr>
      <dsp:spPr>
        <a:xfrm>
          <a:off x="3693621" y="0"/>
          <a:ext cx="1675062" cy="1000487"/>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fr-BE" sz="1500" b="1" kern="1200"/>
            <a:t>WHAT</a:t>
          </a:r>
          <a:r>
            <a:rPr lang="en-GB" sz="1500" b="1" kern="1200"/>
            <a:t> </a:t>
          </a:r>
        </a:p>
        <a:p>
          <a:pPr lvl="0" algn="ctr" defTabSz="666750" rtl="0">
            <a:lnSpc>
              <a:spcPct val="90000"/>
            </a:lnSpc>
            <a:spcBef>
              <a:spcPct val="0"/>
            </a:spcBef>
            <a:spcAft>
              <a:spcPct val="35000"/>
            </a:spcAft>
          </a:pPr>
          <a:r>
            <a:rPr lang="en-GB" sz="1500" b="1" kern="1200"/>
            <a:t>Periodic Report:</a:t>
          </a:r>
          <a:endParaRPr lang="en-GB" sz="1500" kern="1200"/>
        </a:p>
      </dsp:txBody>
      <dsp:txXfrm>
        <a:off x="3722924" y="29303"/>
        <a:ext cx="1616456" cy="941881"/>
      </dsp:txXfrm>
    </dsp:sp>
    <dsp:sp modelId="{486D459D-7BE6-488F-A2DF-1578E0480AF5}">
      <dsp:nvSpPr>
        <dsp:cNvPr id="0" name=""/>
        <dsp:cNvSpPr/>
      </dsp:nvSpPr>
      <dsp:spPr>
        <a:xfrm>
          <a:off x="1680019" y="1000487"/>
          <a:ext cx="2181108" cy="1893754"/>
        </a:xfrm>
        <a:custGeom>
          <a:avLst/>
          <a:gdLst/>
          <a:ahLst/>
          <a:cxnLst/>
          <a:rect l="0" t="0" r="0" b="0"/>
          <a:pathLst>
            <a:path>
              <a:moveTo>
                <a:pt x="2181108" y="0"/>
              </a:moveTo>
              <a:lnTo>
                <a:pt x="0" y="189375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4832609-D6CE-4EBB-9977-24A266AE8072}">
      <dsp:nvSpPr>
        <dsp:cNvPr id="0" name=""/>
        <dsp:cNvSpPr/>
      </dsp:nvSpPr>
      <dsp:spPr>
        <a:xfrm>
          <a:off x="1680019" y="1185876"/>
          <a:ext cx="5952801" cy="3416730"/>
        </a:xfrm>
        <a:prstGeom prst="roundRect">
          <a:avLst>
            <a:gd name="adj" fmla="val 10000"/>
          </a:avLst>
        </a:prstGeom>
        <a:solidFill>
          <a:schemeClr val="accent1">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b="1" kern="1200" dirty="0">
              <a:solidFill>
                <a:schemeClr val="bg1"/>
              </a:solidFill>
            </a:rPr>
            <a:t>1. Technical report</a:t>
          </a:r>
        </a:p>
        <a:p>
          <a:pPr marL="0" lvl="0" indent="0" algn="ctr" defTabSz="914400">
            <a:lnSpc>
              <a:spcPct val="100000"/>
            </a:lnSpc>
            <a:spcBef>
              <a:spcPct val="0"/>
            </a:spcBef>
            <a:spcAft>
              <a:spcPts val="0"/>
            </a:spcAft>
            <a:buNone/>
          </a:pPr>
          <a:r>
            <a:rPr lang="en-GB" altLang="en-US" sz="1600" i="0" kern="1200" dirty="0">
              <a:solidFill>
                <a:schemeClr val="bg1"/>
              </a:solidFill>
              <a:cs typeface="Arial" charset="0"/>
            </a:rPr>
            <a:t>- Prepared by the Coordinator</a:t>
          </a:r>
        </a:p>
        <a:p>
          <a:pPr marL="0" lvl="0" indent="0" algn="ctr" defTabSz="914400">
            <a:lnSpc>
              <a:spcPct val="100000"/>
            </a:lnSpc>
            <a:spcBef>
              <a:spcPct val="0"/>
            </a:spcBef>
            <a:spcAft>
              <a:spcPts val="0"/>
            </a:spcAft>
            <a:buNone/>
          </a:pPr>
          <a:r>
            <a:rPr lang="en-GB" altLang="en-US" sz="1600" kern="1200" dirty="0">
              <a:solidFill>
                <a:schemeClr val="bg1"/>
              </a:solidFill>
              <a:cs typeface="Arial" charset="0"/>
            </a:rPr>
            <a:t>* What was done and achieved?</a:t>
          </a:r>
        </a:p>
        <a:p>
          <a:pPr marL="0" lvl="0" indent="0" algn="ctr" defTabSz="914400">
            <a:lnSpc>
              <a:spcPct val="100000"/>
            </a:lnSpc>
            <a:spcBef>
              <a:spcPct val="0"/>
            </a:spcBef>
            <a:spcAft>
              <a:spcPts val="0"/>
            </a:spcAft>
            <a:buNone/>
          </a:pPr>
          <a:r>
            <a:rPr lang="en-GB" altLang="en-US" sz="1600" kern="1200" dirty="0">
              <a:solidFill>
                <a:schemeClr val="bg1"/>
              </a:solidFill>
              <a:cs typeface="Arial" charset="0"/>
            </a:rPr>
            <a:t>* Which problems were encountered?</a:t>
          </a:r>
        </a:p>
        <a:p>
          <a:pPr marL="0" lvl="0" indent="0" algn="ctr" defTabSz="914400">
            <a:lnSpc>
              <a:spcPct val="100000"/>
            </a:lnSpc>
            <a:spcBef>
              <a:spcPct val="0"/>
            </a:spcBef>
            <a:spcAft>
              <a:spcPts val="0"/>
            </a:spcAft>
            <a:buNone/>
          </a:pPr>
          <a:r>
            <a:rPr lang="en-GB" altLang="en-US" sz="1600" kern="1200" dirty="0">
              <a:solidFill>
                <a:schemeClr val="bg1"/>
              </a:solidFill>
              <a:cs typeface="Arial" charset="0"/>
            </a:rPr>
            <a:t>* How can progress so far be assessed?</a:t>
          </a:r>
        </a:p>
        <a:p>
          <a:pPr marL="0" lvl="0" indent="0" algn="ctr" defTabSz="914400">
            <a:lnSpc>
              <a:spcPct val="100000"/>
            </a:lnSpc>
            <a:spcBef>
              <a:spcPct val="0"/>
            </a:spcBef>
            <a:spcAft>
              <a:spcPts val="0"/>
            </a:spcAft>
            <a:buNone/>
          </a:pPr>
          <a:r>
            <a:rPr lang="en-GB" altLang="en-US" sz="1600" kern="1200" dirty="0">
              <a:solidFill>
                <a:schemeClr val="bg1"/>
              </a:solidFill>
              <a:cs typeface="Arial" charset="0"/>
            </a:rPr>
            <a:t>* Were there any deviations or corrective actions?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b="1" u="sng" kern="1200" dirty="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b="1" u="none" kern="1200" dirty="0">
              <a:solidFill>
                <a:schemeClr val="bg1"/>
              </a:solidFill>
            </a:rPr>
            <a:t>2. Financial report</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b="0" kern="1200" dirty="0">
              <a:solidFill>
                <a:schemeClr val="bg1"/>
              </a:solidFill>
            </a:rPr>
            <a:t>- Individual financial statement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b="0" kern="1200" dirty="0">
              <a:solidFill>
                <a:schemeClr val="bg1"/>
              </a:solidFill>
            </a:rPr>
            <a:t>- Explanation of the use of resources and information on subcontracting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b="0" kern="1200" dirty="0">
              <a:solidFill>
                <a:schemeClr val="bg1"/>
              </a:solidFill>
            </a:rPr>
            <a:t>- T</a:t>
          </a:r>
          <a:r>
            <a:rPr lang="en-US" sz="1600" b="0" kern="1200" dirty="0">
              <a:solidFill>
                <a:schemeClr val="bg1"/>
              </a:solidFill>
            </a:rPr>
            <a:t>he certificates on the financial statements (CFS)</a:t>
          </a:r>
          <a:endParaRPr lang="en-GB" sz="1600" b="0" kern="1200" dirty="0">
            <a:solidFill>
              <a:schemeClr val="bg1"/>
            </a:solidFill>
          </a:endParaRPr>
        </a:p>
        <a:p>
          <a:pPr marL="0" marR="0" lvl="1" indent="0" algn="l" defTabSz="914400" rtl="0" eaLnBrk="1" fontAlgn="auto" latinLnBrk="0" hangingPunct="1">
            <a:lnSpc>
              <a:spcPct val="100000"/>
            </a:lnSpc>
            <a:spcBef>
              <a:spcPct val="0"/>
            </a:spcBef>
            <a:spcAft>
              <a:spcPts val="0"/>
            </a:spcAft>
            <a:buClrTx/>
            <a:buSzTx/>
            <a:buFontTx/>
            <a:buChar char="••"/>
            <a:tabLst/>
            <a:defRPr/>
          </a:pPr>
          <a:endParaRPr lang="en-GB" sz="1200" b="1" kern="1200"/>
        </a:p>
      </dsp:txBody>
      <dsp:txXfrm>
        <a:off x="1780092" y="1285949"/>
        <a:ext cx="5752655" cy="3216584"/>
      </dsp:txXfrm>
    </dsp:sp>
    <dsp:sp modelId="{7E399E76-5845-4EBB-95A4-D833AC418EB9}">
      <dsp:nvSpPr>
        <dsp:cNvPr id="0" name=""/>
        <dsp:cNvSpPr/>
      </dsp:nvSpPr>
      <dsp:spPr>
        <a:xfrm>
          <a:off x="6404352" y="0"/>
          <a:ext cx="1918187" cy="99153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GB" sz="1500" b="1" kern="1200"/>
            <a:t>HOW </a:t>
          </a:r>
        </a:p>
        <a:p>
          <a:pPr lvl="0" algn="ctr" defTabSz="666750" rtl="0">
            <a:lnSpc>
              <a:spcPct val="90000"/>
            </a:lnSpc>
            <a:spcBef>
              <a:spcPct val="0"/>
            </a:spcBef>
            <a:spcAft>
              <a:spcPct val="35000"/>
            </a:spcAft>
          </a:pPr>
          <a:r>
            <a:rPr lang="en-GB" sz="1500" kern="1200"/>
            <a:t>via Portal</a:t>
          </a:r>
        </a:p>
      </dsp:txBody>
      <dsp:txXfrm>
        <a:off x="6433393" y="29041"/>
        <a:ext cx="1860105" cy="933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3C86-3CEA-4D39-BB23-710CDADAF964}">
      <dsp:nvSpPr>
        <dsp:cNvPr id="0" name=""/>
        <dsp:cNvSpPr/>
      </dsp:nvSpPr>
      <dsp:spPr>
        <a:xfrm rot="10800000">
          <a:off x="2159687" y="557"/>
          <a:ext cx="7365827" cy="12175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02" tIns="68580" rIns="128016"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kern="1200" dirty="0">
              <a:solidFill>
                <a:schemeClr val="accent4"/>
              </a:solidFill>
            </a:rPr>
            <a:t>Reviews</a:t>
          </a:r>
          <a:r>
            <a:rPr lang="en-GB" sz="1800" b="0" kern="1200" dirty="0">
              <a:solidFill>
                <a:schemeClr val="bg1"/>
              </a:solidFill>
            </a:rPr>
            <a:t> planned at the </a:t>
          </a:r>
          <a:r>
            <a:rPr lang="en-GB" sz="1800" b="1" kern="1200" dirty="0">
              <a:solidFill>
                <a:schemeClr val="bg1"/>
              </a:solidFill>
            </a:rPr>
            <a:t>end </a:t>
          </a:r>
          <a:r>
            <a:rPr lang="en-GB" sz="1800" b="0" kern="1200" dirty="0">
              <a:solidFill>
                <a:schemeClr val="bg1"/>
              </a:solidFill>
            </a:rPr>
            <a:t>of final reporting</a:t>
          </a:r>
          <a:r>
            <a:rPr lang="en-GB" sz="1800" b="1" kern="1200" dirty="0">
              <a:solidFill>
                <a:schemeClr val="bg1"/>
              </a:solidFill>
            </a:rPr>
            <a:t> period </a:t>
          </a:r>
          <a:r>
            <a:rPr lang="en-GB" sz="1800" i="0" kern="1200" dirty="0">
              <a:solidFill>
                <a:schemeClr val="bg1"/>
              </a:solidFill>
            </a:rPr>
            <a:t>(1 month after submission of reports). Article 21 of the GA </a:t>
          </a:r>
          <a:endParaRPr lang="en-GB" sz="1800" i="0" kern="1200" dirty="0" smtClean="0">
            <a:solidFill>
              <a:schemeClr val="bg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800" i="1" kern="1200" dirty="0" err="1" smtClean="0">
              <a:solidFill>
                <a:schemeClr val="bg1"/>
              </a:solidFill>
            </a:rPr>
            <a:t>iMagine</a:t>
          </a:r>
          <a:r>
            <a:rPr lang="en-GB" sz="1800" i="1" kern="1200" dirty="0" smtClean="0">
              <a:solidFill>
                <a:schemeClr val="bg1"/>
              </a:solidFill>
            </a:rPr>
            <a:t>: </a:t>
          </a:r>
          <a:r>
            <a:rPr lang="en-GB" sz="1800" i="1" kern="1200" dirty="0" smtClean="0">
              <a:solidFill>
                <a:schemeClr val="bg1"/>
              </a:solidFill>
            </a:rPr>
            <a:t>months 15, 27, 39</a:t>
          </a:r>
          <a:endParaRPr lang="en-GB" sz="1800" i="1" kern="1200" dirty="0">
            <a:solidFill>
              <a:schemeClr val="bg1"/>
            </a:solidFill>
          </a:endParaRPr>
        </a:p>
      </dsp:txBody>
      <dsp:txXfrm rot="10800000">
        <a:off x="2464072" y="557"/>
        <a:ext cx="7061442" cy="1217542"/>
      </dsp:txXfrm>
    </dsp:sp>
    <dsp:sp modelId="{9BDCA267-4C85-4729-92BA-5B1C6572EE36}">
      <dsp:nvSpPr>
        <dsp:cNvPr id="0" name=""/>
        <dsp:cNvSpPr/>
      </dsp:nvSpPr>
      <dsp:spPr>
        <a:xfrm>
          <a:off x="1550916" y="557"/>
          <a:ext cx="1217542" cy="12175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19D2D-D2F8-4DB2-9461-CD66764D3704}">
      <dsp:nvSpPr>
        <dsp:cNvPr id="0" name=""/>
        <dsp:cNvSpPr/>
      </dsp:nvSpPr>
      <dsp:spPr>
        <a:xfrm rot="10800000">
          <a:off x="2159687" y="1576644"/>
          <a:ext cx="7365827" cy="12175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02" tIns="68580" rIns="128016" bIns="68580" numCol="1" spcCol="1270" anchor="ctr" anchorCtr="0">
          <a:noAutofit/>
        </a:bodyPr>
        <a:lstStyle/>
        <a:p>
          <a:pPr lvl="0" algn="l" defTabSz="800100" rtl="0">
            <a:lnSpc>
              <a:spcPct val="90000"/>
            </a:lnSpc>
            <a:spcBef>
              <a:spcPct val="0"/>
            </a:spcBef>
            <a:spcAft>
              <a:spcPct val="35000"/>
            </a:spcAft>
          </a:pPr>
          <a:r>
            <a:rPr lang="en-GB" sz="1800" b="1" kern="1200" dirty="0">
              <a:solidFill>
                <a:schemeClr val="bg1"/>
              </a:solidFill>
            </a:rPr>
            <a:t>Present </a:t>
          </a:r>
          <a:r>
            <a:rPr lang="en-GB" sz="1800" b="0" kern="1200" dirty="0">
              <a:solidFill>
                <a:schemeClr val="bg1"/>
              </a:solidFill>
            </a:rPr>
            <a:t>the</a:t>
          </a:r>
          <a:r>
            <a:rPr lang="en-GB" sz="1800" b="1" kern="1200" dirty="0">
              <a:solidFill>
                <a:schemeClr val="bg1"/>
              </a:solidFill>
            </a:rPr>
            <a:t> work carried out</a:t>
          </a:r>
          <a:r>
            <a:rPr lang="en-GB" sz="1800" b="0" kern="1200" dirty="0">
              <a:solidFill>
                <a:schemeClr val="bg1"/>
              </a:solidFill>
            </a:rPr>
            <a:t>,</a:t>
          </a:r>
          <a:r>
            <a:rPr lang="en-GB" sz="1800" b="1" kern="1200" dirty="0">
              <a:solidFill>
                <a:schemeClr val="bg1"/>
              </a:solidFill>
            </a:rPr>
            <a:t> </a:t>
          </a:r>
          <a:r>
            <a:rPr lang="en-GB" sz="1800" b="0" kern="1200" dirty="0">
              <a:solidFill>
                <a:schemeClr val="bg1"/>
              </a:solidFill>
            </a:rPr>
            <a:t>main </a:t>
          </a:r>
          <a:r>
            <a:rPr lang="en-GB" sz="1800" b="1" kern="1200" dirty="0">
              <a:solidFill>
                <a:schemeClr val="bg1"/>
              </a:solidFill>
            </a:rPr>
            <a:t>achievements </a:t>
          </a:r>
          <a:r>
            <a:rPr lang="en-GB" sz="1800" b="0" kern="1200" dirty="0">
              <a:solidFill>
                <a:schemeClr val="bg1"/>
              </a:solidFill>
            </a:rPr>
            <a:t>and </a:t>
          </a:r>
          <a:r>
            <a:rPr lang="en-GB" sz="1800" b="1" kern="1200" dirty="0">
              <a:solidFill>
                <a:schemeClr val="bg1"/>
              </a:solidFill>
            </a:rPr>
            <a:t>use of resources</a:t>
          </a:r>
          <a:r>
            <a:rPr lang="en-GB" sz="1800" b="0" kern="1200" dirty="0">
              <a:solidFill>
                <a:schemeClr val="bg1"/>
              </a:solidFill>
            </a:rPr>
            <a:t>.</a:t>
          </a:r>
        </a:p>
        <a:p>
          <a:pPr lvl="0" algn="l" defTabSz="800100" rtl="0">
            <a:lnSpc>
              <a:spcPct val="90000"/>
            </a:lnSpc>
            <a:spcBef>
              <a:spcPct val="0"/>
            </a:spcBef>
            <a:spcAft>
              <a:spcPct val="35000"/>
            </a:spcAft>
          </a:pPr>
          <a:r>
            <a:rPr lang="en-GB" sz="1800" i="0" kern="1200" dirty="0">
              <a:solidFill>
                <a:schemeClr val="bg1"/>
              </a:solidFill>
            </a:rPr>
            <a:t>Participation of the </a:t>
          </a:r>
          <a:r>
            <a:rPr lang="en-GB" sz="1800" b="1" i="0" kern="1200" dirty="0" smtClean="0">
              <a:solidFill>
                <a:schemeClr val="bg1"/>
              </a:solidFill>
            </a:rPr>
            <a:t>coordinator </a:t>
          </a:r>
          <a:r>
            <a:rPr lang="en-GB" sz="1800" i="0" kern="1200" dirty="0" smtClean="0">
              <a:solidFill>
                <a:schemeClr val="bg1"/>
              </a:solidFill>
            </a:rPr>
            <a:t>and </a:t>
          </a:r>
          <a:r>
            <a:rPr lang="en-GB" sz="1800" b="1" i="0" kern="1200" dirty="0" smtClean="0">
              <a:solidFill>
                <a:schemeClr val="bg1"/>
              </a:solidFill>
            </a:rPr>
            <a:t>WP </a:t>
          </a:r>
          <a:r>
            <a:rPr lang="en-GB" sz="1800" b="1" i="0" kern="1200" dirty="0">
              <a:solidFill>
                <a:schemeClr val="bg1"/>
              </a:solidFill>
            </a:rPr>
            <a:t>leaders</a:t>
          </a:r>
          <a:r>
            <a:rPr lang="en-GB" sz="1800" b="0" i="0" kern="1200" dirty="0">
              <a:solidFill>
                <a:schemeClr val="bg1"/>
              </a:solidFill>
            </a:rPr>
            <a:t>.</a:t>
          </a:r>
          <a:endParaRPr lang="en-GB" sz="1800" b="0" i="0" u="none" kern="1200" dirty="0">
            <a:solidFill>
              <a:schemeClr val="bg1"/>
            </a:solidFill>
          </a:endParaRPr>
        </a:p>
      </dsp:txBody>
      <dsp:txXfrm rot="10800000">
        <a:off x="2464072" y="1576644"/>
        <a:ext cx="7061442" cy="1217542"/>
      </dsp:txXfrm>
    </dsp:sp>
    <dsp:sp modelId="{93550E0F-232B-488E-90F5-56F180C3931F}">
      <dsp:nvSpPr>
        <dsp:cNvPr id="0" name=""/>
        <dsp:cNvSpPr/>
      </dsp:nvSpPr>
      <dsp:spPr>
        <a:xfrm>
          <a:off x="1550916" y="1576644"/>
          <a:ext cx="1217542" cy="12175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72EC6F-13A4-4DED-9513-A1277947F00E}">
      <dsp:nvSpPr>
        <dsp:cNvPr id="0" name=""/>
        <dsp:cNvSpPr/>
      </dsp:nvSpPr>
      <dsp:spPr>
        <a:xfrm rot="10800000">
          <a:off x="2084556" y="3152731"/>
          <a:ext cx="7365827" cy="12175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02" tIns="68580" rIns="128016" bIns="68580" numCol="1" spcCol="1270" anchor="ctr" anchorCtr="0">
          <a:noAutofit/>
        </a:bodyPr>
        <a:lstStyle/>
        <a:p>
          <a:pPr lvl="0" algn="l" defTabSz="800100" rtl="0">
            <a:lnSpc>
              <a:spcPct val="90000"/>
            </a:lnSpc>
            <a:spcBef>
              <a:spcPct val="0"/>
            </a:spcBef>
            <a:spcAft>
              <a:spcPct val="35000"/>
            </a:spcAft>
          </a:pPr>
          <a:r>
            <a:rPr lang="en-GB" sz="1800" b="0" kern="1200">
              <a:solidFill>
                <a:schemeClr val="bg1"/>
              </a:solidFill>
            </a:rPr>
            <a:t>REA</a:t>
          </a:r>
          <a:r>
            <a:rPr lang="en-GB" sz="1800" b="1" kern="1200">
              <a:solidFill>
                <a:schemeClr val="bg1"/>
              </a:solidFill>
            </a:rPr>
            <a:t> is</a:t>
          </a:r>
          <a:r>
            <a:rPr lang="en-GB" sz="1800" b="0" kern="1200">
              <a:solidFill>
                <a:schemeClr val="bg1"/>
              </a:solidFill>
            </a:rPr>
            <a:t> </a:t>
          </a:r>
          <a:r>
            <a:rPr lang="en-GB" sz="1800" b="1" kern="1200">
              <a:solidFill>
                <a:schemeClr val="bg1"/>
              </a:solidFill>
            </a:rPr>
            <a:t>assisted by </a:t>
          </a:r>
          <a:r>
            <a:rPr lang="en-GB" sz="1800" b="0" kern="1200">
              <a:solidFill>
                <a:schemeClr val="bg1"/>
              </a:solidFill>
            </a:rPr>
            <a:t>external</a:t>
          </a:r>
          <a:r>
            <a:rPr lang="en-GB" sz="1800" b="1" kern="1200">
              <a:solidFill>
                <a:schemeClr val="bg1"/>
              </a:solidFill>
            </a:rPr>
            <a:t> expert(s)</a:t>
          </a:r>
        </a:p>
      </dsp:txBody>
      <dsp:txXfrm rot="10800000">
        <a:off x="2388941" y="3152731"/>
        <a:ext cx="7061442" cy="1217542"/>
      </dsp:txXfrm>
    </dsp:sp>
    <dsp:sp modelId="{9C30CF05-9080-4786-8C38-A175B766939C}">
      <dsp:nvSpPr>
        <dsp:cNvPr id="0" name=""/>
        <dsp:cNvSpPr/>
      </dsp:nvSpPr>
      <dsp:spPr>
        <a:xfrm>
          <a:off x="1550916" y="3152731"/>
          <a:ext cx="1217542" cy="12175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B62CA-0126-4A30-A19E-660E8431916F}">
      <dsp:nvSpPr>
        <dsp:cNvPr id="0" name=""/>
        <dsp:cNvSpPr/>
      </dsp:nvSpPr>
      <dsp:spPr>
        <a:xfrm>
          <a:off x="0" y="0"/>
          <a:ext cx="5571744" cy="864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GB" sz="1900" b="1" kern="1200"/>
            <a:t>Amendment needed if: </a:t>
          </a:r>
          <a:endParaRPr lang="en-GB" sz="1900" b="0" kern="1200"/>
        </a:p>
      </dsp:txBody>
      <dsp:txXfrm>
        <a:off x="0" y="0"/>
        <a:ext cx="5571744" cy="864000"/>
      </dsp:txXfrm>
    </dsp:sp>
    <dsp:sp modelId="{F3337A86-6EF5-4328-BAA4-8E95395C5C08}">
      <dsp:nvSpPr>
        <dsp:cNvPr id="0" name=""/>
        <dsp:cNvSpPr/>
      </dsp:nvSpPr>
      <dsp:spPr>
        <a:xfrm>
          <a:off x="0" y="895104"/>
          <a:ext cx="5571744" cy="33763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fr-BE" sz="1400" b="0" kern="1200">
              <a:solidFill>
                <a:schemeClr val="tx2"/>
              </a:solidFill>
            </a:rPr>
            <a:t>Change of </a:t>
          </a:r>
          <a:r>
            <a:rPr lang="fr-BE" sz="1400" b="1" kern="1200" err="1">
              <a:solidFill>
                <a:schemeClr val="tx2"/>
              </a:solidFill>
            </a:rPr>
            <a:t>Annex</a:t>
          </a:r>
          <a:r>
            <a:rPr lang="fr-BE" sz="1400" b="1" kern="1200">
              <a:solidFill>
                <a:schemeClr val="tx2"/>
              </a:solidFill>
            </a:rPr>
            <a:t> 1</a:t>
          </a:r>
          <a:r>
            <a:rPr lang="fr-BE" sz="1400" b="0" kern="1200">
              <a:solidFill>
                <a:schemeClr val="tx2"/>
              </a:solidFill>
            </a:rPr>
            <a:t> </a:t>
          </a:r>
          <a:r>
            <a:rPr lang="en-GB" sz="1400" b="0" kern="1200">
              <a:solidFill>
                <a:schemeClr val="tx2"/>
              </a:solidFill>
            </a:rPr>
            <a:t>(description of action)</a:t>
          </a:r>
        </a:p>
        <a:p>
          <a:pPr marL="114300" lvl="1" indent="-114300" algn="l" defTabSz="622300" rtl="0">
            <a:lnSpc>
              <a:spcPct val="90000"/>
            </a:lnSpc>
            <a:spcBef>
              <a:spcPct val="0"/>
            </a:spcBef>
            <a:spcAft>
              <a:spcPct val="15000"/>
            </a:spcAft>
            <a:buChar char="••"/>
          </a:pPr>
          <a:endParaRPr lang="en-GB" sz="1400" b="0" kern="1200">
            <a:solidFill>
              <a:schemeClr val="tx2"/>
            </a:solidFill>
          </a:endParaRPr>
        </a:p>
        <a:p>
          <a:pPr marL="114300" lvl="1" indent="-114300" algn="l" defTabSz="622300" rtl="0">
            <a:lnSpc>
              <a:spcPct val="90000"/>
            </a:lnSpc>
            <a:spcBef>
              <a:spcPct val="0"/>
            </a:spcBef>
            <a:spcAft>
              <a:spcPct val="15000"/>
            </a:spcAft>
            <a:buChar char="••"/>
          </a:pPr>
          <a:r>
            <a:rPr lang="fr-BE" sz="1400" b="0" kern="1200" dirty="0">
              <a:solidFill>
                <a:schemeClr val="tx2"/>
              </a:solidFill>
            </a:rPr>
            <a:t>Change of </a:t>
          </a:r>
          <a:r>
            <a:rPr lang="en-GB" sz="1400" b="1" kern="1200" noProof="0" dirty="0">
              <a:solidFill>
                <a:schemeClr val="tx2"/>
              </a:solidFill>
            </a:rPr>
            <a:t>Annex</a:t>
          </a:r>
          <a:r>
            <a:rPr lang="fr-BE" sz="1400" b="1" kern="1200" dirty="0">
              <a:solidFill>
                <a:schemeClr val="tx2"/>
              </a:solidFill>
            </a:rPr>
            <a:t> 2</a:t>
          </a:r>
          <a:r>
            <a:rPr lang="en-GB" sz="1400" b="0" kern="1200" dirty="0">
              <a:solidFill>
                <a:schemeClr val="tx2"/>
              </a:solidFill>
            </a:rPr>
            <a:t> estimated budget</a:t>
          </a:r>
        </a:p>
        <a:p>
          <a:pPr marL="114300" lvl="1" indent="-114300" algn="l" defTabSz="622300" rtl="0">
            <a:lnSpc>
              <a:spcPct val="90000"/>
            </a:lnSpc>
            <a:spcBef>
              <a:spcPct val="0"/>
            </a:spcBef>
            <a:spcAft>
              <a:spcPct val="15000"/>
            </a:spcAft>
            <a:buChar char="••"/>
          </a:pPr>
          <a:endParaRPr lang="en-GB" sz="1400" b="0" kern="1200">
            <a:solidFill>
              <a:schemeClr val="tx2"/>
            </a:solidFill>
          </a:endParaRPr>
        </a:p>
        <a:p>
          <a:pPr marL="114300" lvl="1" indent="-114300" algn="l" defTabSz="622300" rtl="0">
            <a:lnSpc>
              <a:spcPct val="90000"/>
            </a:lnSpc>
            <a:spcBef>
              <a:spcPct val="0"/>
            </a:spcBef>
            <a:spcAft>
              <a:spcPct val="15000"/>
            </a:spcAft>
            <a:buChar char="••"/>
          </a:pPr>
          <a:r>
            <a:rPr lang="en-GB" sz="1400" b="0" kern="1200">
              <a:solidFill>
                <a:schemeClr val="tx2"/>
              </a:solidFill>
            </a:rPr>
            <a:t>Change of </a:t>
          </a:r>
          <a:r>
            <a:rPr lang="en-GB" sz="1400" b="1" kern="1200">
              <a:solidFill>
                <a:schemeClr val="tx2"/>
              </a:solidFill>
            </a:rPr>
            <a:t>coordinator or its legal status</a:t>
          </a:r>
          <a:endParaRPr lang="en-GB" sz="1400" b="0" kern="1200">
            <a:solidFill>
              <a:schemeClr val="tx2"/>
            </a:solidFill>
          </a:endParaRPr>
        </a:p>
        <a:p>
          <a:pPr marL="114300" lvl="1" indent="-114300" algn="l" defTabSz="622300" rtl="0">
            <a:lnSpc>
              <a:spcPct val="90000"/>
            </a:lnSpc>
            <a:spcBef>
              <a:spcPct val="0"/>
            </a:spcBef>
            <a:spcAft>
              <a:spcPct val="15000"/>
            </a:spcAft>
            <a:buChar char="••"/>
          </a:pPr>
          <a:endParaRPr lang="en-GB" sz="1400" b="0" kern="1200">
            <a:solidFill>
              <a:schemeClr val="tx2"/>
            </a:solidFill>
          </a:endParaRPr>
        </a:p>
        <a:p>
          <a:pPr marL="114300" lvl="1" indent="-114300" algn="l" defTabSz="622300" rtl="0">
            <a:lnSpc>
              <a:spcPct val="90000"/>
            </a:lnSpc>
            <a:spcBef>
              <a:spcPct val="0"/>
            </a:spcBef>
            <a:spcAft>
              <a:spcPct val="15000"/>
            </a:spcAft>
            <a:buChar char="••"/>
          </a:pPr>
          <a:r>
            <a:rPr lang="en-GB" sz="1400" b="0" kern="1200">
              <a:solidFill>
                <a:schemeClr val="tx2"/>
              </a:solidFill>
            </a:rPr>
            <a:t>Change of the coordinator’s </a:t>
          </a:r>
          <a:r>
            <a:rPr lang="en-GB" sz="1400" b="1" kern="1200">
              <a:solidFill>
                <a:schemeClr val="tx2"/>
              </a:solidFill>
            </a:rPr>
            <a:t>bank account </a:t>
          </a:r>
          <a:r>
            <a:rPr lang="en-GB" sz="1400" b="0" kern="1200">
              <a:solidFill>
                <a:schemeClr val="tx2"/>
              </a:solidFill>
            </a:rPr>
            <a:t>for payments</a:t>
          </a:r>
        </a:p>
        <a:p>
          <a:pPr marL="114300" lvl="1" indent="-114300" algn="l" defTabSz="622300" rtl="0">
            <a:lnSpc>
              <a:spcPct val="90000"/>
            </a:lnSpc>
            <a:spcBef>
              <a:spcPct val="0"/>
            </a:spcBef>
            <a:spcAft>
              <a:spcPct val="15000"/>
            </a:spcAft>
            <a:buChar char="••"/>
          </a:pPr>
          <a:endParaRPr lang="en-GB" sz="1400" b="0" kern="1200">
            <a:solidFill>
              <a:schemeClr val="tx2"/>
            </a:solidFill>
          </a:endParaRPr>
        </a:p>
        <a:p>
          <a:pPr marL="114300" lvl="1" indent="-114300" algn="l" defTabSz="622300" rtl="0">
            <a:lnSpc>
              <a:spcPct val="90000"/>
            </a:lnSpc>
            <a:spcBef>
              <a:spcPct val="0"/>
            </a:spcBef>
            <a:spcAft>
              <a:spcPct val="15000"/>
            </a:spcAft>
            <a:buChar char="••"/>
          </a:pPr>
          <a:r>
            <a:rPr lang="en-GB" sz="1400" b="0" kern="1200">
              <a:solidFill>
                <a:schemeClr val="tx2"/>
              </a:solidFill>
            </a:rPr>
            <a:t>Addition/removal of </a:t>
          </a:r>
          <a:r>
            <a:rPr lang="en-GB" sz="1400" b="1" kern="1200">
              <a:solidFill>
                <a:schemeClr val="tx2"/>
              </a:solidFill>
            </a:rPr>
            <a:t>linked third party</a:t>
          </a:r>
          <a:endParaRPr lang="en-GB" sz="1400" b="0" kern="1200">
            <a:solidFill>
              <a:schemeClr val="tx2"/>
            </a:solidFill>
          </a:endParaRPr>
        </a:p>
        <a:p>
          <a:pPr marL="114300" lvl="1" indent="-114300" algn="l" defTabSz="622300" rtl="0">
            <a:lnSpc>
              <a:spcPct val="90000"/>
            </a:lnSpc>
            <a:spcBef>
              <a:spcPct val="0"/>
            </a:spcBef>
            <a:spcAft>
              <a:spcPct val="15000"/>
            </a:spcAft>
            <a:buChar char="••"/>
          </a:pPr>
          <a:endParaRPr lang="en-GB" sz="1400" b="0" kern="1200">
            <a:solidFill>
              <a:schemeClr val="tx2"/>
            </a:solidFill>
          </a:endParaRPr>
        </a:p>
        <a:p>
          <a:pPr marL="114300" lvl="1" indent="-114300" algn="l" defTabSz="622300" rtl="0">
            <a:lnSpc>
              <a:spcPct val="90000"/>
            </a:lnSpc>
            <a:spcBef>
              <a:spcPct val="0"/>
            </a:spcBef>
            <a:spcAft>
              <a:spcPct val="15000"/>
            </a:spcAft>
            <a:buChar char="••"/>
          </a:pPr>
          <a:r>
            <a:rPr lang="en-GB" sz="1400" b="0" kern="1200">
              <a:solidFill>
                <a:schemeClr val="tx2"/>
              </a:solidFill>
            </a:rPr>
            <a:t>Change of action’s </a:t>
          </a:r>
          <a:r>
            <a:rPr lang="en-GB" sz="1400" b="1" kern="1200" noProof="0">
              <a:solidFill>
                <a:schemeClr val="tx2"/>
              </a:solidFill>
            </a:rPr>
            <a:t>title</a:t>
          </a:r>
          <a:r>
            <a:rPr lang="en-US" sz="1400" b="0" kern="1200">
              <a:solidFill>
                <a:schemeClr val="tx2"/>
              </a:solidFill>
            </a:rPr>
            <a:t>, </a:t>
          </a:r>
          <a:r>
            <a:rPr lang="en-GB" sz="1400" b="0" kern="1200">
              <a:solidFill>
                <a:schemeClr val="tx2"/>
              </a:solidFill>
            </a:rPr>
            <a:t>acronym, </a:t>
          </a:r>
          <a:r>
            <a:rPr lang="en-GB" sz="1400" b="1" kern="1200">
              <a:solidFill>
                <a:schemeClr val="tx2"/>
              </a:solidFill>
            </a:rPr>
            <a:t>duration</a:t>
          </a:r>
          <a:r>
            <a:rPr lang="en-US" sz="1400" b="0" kern="1200">
              <a:solidFill>
                <a:schemeClr val="tx2"/>
              </a:solidFill>
            </a:rPr>
            <a:t>, </a:t>
          </a:r>
          <a:r>
            <a:rPr lang="en-GB" sz="1400" b="0" kern="1200">
              <a:solidFill>
                <a:schemeClr val="tx2"/>
              </a:solidFill>
            </a:rPr>
            <a:t>reporting </a:t>
          </a:r>
          <a:r>
            <a:rPr lang="en-GB" sz="1400" b="1" kern="1200">
              <a:solidFill>
                <a:schemeClr val="tx2"/>
              </a:solidFill>
            </a:rPr>
            <a:t>periods</a:t>
          </a:r>
          <a:endParaRPr lang="en-GB" sz="1400" b="0" kern="1200">
            <a:solidFill>
              <a:schemeClr val="tx2"/>
            </a:solidFill>
          </a:endParaRPr>
        </a:p>
        <a:p>
          <a:pPr marL="114300" lvl="1" indent="-114300" algn="l" defTabSz="622300" rtl="0">
            <a:lnSpc>
              <a:spcPct val="90000"/>
            </a:lnSpc>
            <a:spcBef>
              <a:spcPct val="0"/>
            </a:spcBef>
            <a:spcAft>
              <a:spcPct val="15000"/>
            </a:spcAft>
            <a:buChar char="••"/>
          </a:pPr>
          <a:endParaRPr lang="en-GB" sz="1400" b="0" kern="1200">
            <a:solidFill>
              <a:schemeClr val="tx2"/>
            </a:solidFill>
          </a:endParaRPr>
        </a:p>
        <a:p>
          <a:pPr marL="114300" lvl="1" indent="-114300" algn="l" defTabSz="622300" rtl="0">
            <a:lnSpc>
              <a:spcPct val="90000"/>
            </a:lnSpc>
            <a:spcBef>
              <a:spcPct val="0"/>
            </a:spcBef>
            <a:spcAft>
              <a:spcPct val="15000"/>
            </a:spcAft>
            <a:buChar char="••"/>
          </a:pPr>
          <a:r>
            <a:rPr lang="en-GB" sz="1400" b="0" kern="1200">
              <a:solidFill>
                <a:schemeClr val="tx2"/>
              </a:solidFill>
            </a:rPr>
            <a:t>Change of dissemination status of a deliverables (PU→SEN or SEN→PU)  </a:t>
          </a:r>
        </a:p>
        <a:p>
          <a:pPr marL="114300" lvl="1" indent="-114300" algn="l" defTabSz="622300" rtl="0">
            <a:lnSpc>
              <a:spcPct val="90000"/>
            </a:lnSpc>
            <a:spcBef>
              <a:spcPct val="0"/>
            </a:spcBef>
            <a:spcAft>
              <a:spcPct val="15000"/>
            </a:spcAft>
            <a:buChar char="••"/>
          </a:pPr>
          <a:endParaRPr lang="en-GB" sz="1400" b="0" kern="1200">
            <a:solidFill>
              <a:schemeClr val="tx2"/>
            </a:solidFill>
          </a:endParaRPr>
        </a:p>
      </dsp:txBody>
      <dsp:txXfrm>
        <a:off x="0" y="895104"/>
        <a:ext cx="5571744" cy="33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223BB-F875-4676-961D-63C6FE9BAC4A}">
      <dsp:nvSpPr>
        <dsp:cNvPr id="0" name=""/>
        <dsp:cNvSpPr/>
      </dsp:nvSpPr>
      <dsp:spPr>
        <a:xfrm rot="10800000">
          <a:off x="1963499" y="93365"/>
          <a:ext cx="8382119" cy="1687570"/>
        </a:xfrm>
        <a:prstGeom prst="homePlate">
          <a:avLst/>
        </a:prstGeom>
        <a:solidFill>
          <a:schemeClr val="accent1">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046" tIns="68580" rIns="128016"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kern="1200">
              <a:solidFill>
                <a:schemeClr val="accent4"/>
              </a:solidFill>
              <a:ea typeface="ＭＳ Ｐゴシック" pitchFamily="34" charset="-128"/>
            </a:rPr>
            <a:t>Audits</a:t>
          </a:r>
          <a:r>
            <a:rPr lang="en-GB" sz="1800" kern="1200">
              <a:solidFill>
                <a:srgbClr val="0F5494"/>
              </a:solidFill>
              <a:ea typeface="ＭＳ Ｐゴシック" pitchFamily="34" charset="-128"/>
            </a:rPr>
            <a:t> </a:t>
          </a:r>
          <a:r>
            <a:rPr lang="en-GB" sz="1800" kern="1200">
              <a:solidFill>
                <a:schemeClr val="bg1"/>
              </a:solidFill>
              <a:ea typeface="ＭＳ Ｐゴシック" pitchFamily="34" charset="-128"/>
            </a:rPr>
            <a:t>can </a:t>
          </a:r>
          <a:r>
            <a:rPr lang="en-GB" sz="1800" b="0" kern="1200">
              <a:solidFill>
                <a:schemeClr val="bg1"/>
              </a:solidFill>
              <a:ea typeface="ＭＳ Ｐゴシック" pitchFamily="34" charset="-128"/>
            </a:rPr>
            <a:t>be carried out </a:t>
          </a:r>
          <a:r>
            <a:rPr lang="en-GB" sz="1800" b="1" kern="1200">
              <a:solidFill>
                <a:schemeClr val="bg1"/>
              </a:solidFill>
              <a:ea typeface="ＭＳ Ｐゴシック" pitchFamily="34" charset="-128"/>
            </a:rPr>
            <a:t>during</a:t>
          </a:r>
          <a:r>
            <a:rPr lang="en-GB" sz="1800" b="0" kern="1200">
              <a:solidFill>
                <a:schemeClr val="bg1"/>
              </a:solidFill>
              <a:ea typeface="ＭＳ Ｐゴシック" pitchFamily="34" charset="-128"/>
            </a:rPr>
            <a:t> the entire </a:t>
          </a:r>
          <a:r>
            <a:rPr lang="en-GB" sz="1800" b="1" kern="1200">
              <a:solidFill>
                <a:schemeClr val="bg1"/>
              </a:solidFill>
              <a:ea typeface="ＭＳ Ｐゴシック" pitchFamily="34" charset="-128"/>
            </a:rPr>
            <a:t>lifetime</a:t>
          </a:r>
          <a:r>
            <a:rPr lang="en-GB" sz="1800" b="0" kern="1200">
              <a:solidFill>
                <a:schemeClr val="bg1"/>
              </a:solidFill>
              <a:ea typeface="ＭＳ Ｐゴシック" pitchFamily="34" charset="-128"/>
            </a:rPr>
            <a:t> of the </a:t>
          </a:r>
          <a:r>
            <a:rPr lang="en-GB" sz="1800" b="1" kern="1200">
              <a:solidFill>
                <a:schemeClr val="bg1"/>
              </a:solidFill>
              <a:ea typeface="ＭＳ Ｐゴシック" pitchFamily="34" charset="-128"/>
            </a:rPr>
            <a:t>project</a:t>
          </a:r>
          <a:r>
            <a:rPr lang="en-GB" sz="1800" b="0" kern="1200">
              <a:solidFill>
                <a:schemeClr val="bg1"/>
              </a:solidFill>
              <a:ea typeface="ＭＳ Ｐゴシック" pitchFamily="34" charset="-128"/>
            </a:rPr>
            <a:t>, </a:t>
          </a:r>
          <a:r>
            <a:rPr lang="en-GB" sz="1800" kern="1200">
              <a:solidFill>
                <a:schemeClr val="bg1"/>
              </a:solidFill>
              <a:ea typeface="ＭＳ Ｐゴシック" pitchFamily="34" charset="-128"/>
            </a:rPr>
            <a:t>by the European Commission, </a:t>
          </a:r>
          <a:r>
            <a:rPr lang="en-GB" sz="1800" b="1" kern="1200">
              <a:solidFill>
                <a:schemeClr val="bg1"/>
              </a:solidFill>
              <a:ea typeface="ＭＳ Ｐゴシック" pitchFamily="34" charset="-128"/>
            </a:rPr>
            <a:t>not later than 2 years after </a:t>
          </a:r>
          <a:r>
            <a:rPr lang="en-GB" sz="1800" b="0" kern="1200">
              <a:solidFill>
                <a:schemeClr val="bg1"/>
              </a:solidFill>
              <a:ea typeface="ＭＳ Ｐゴシック" pitchFamily="34" charset="-128"/>
            </a:rPr>
            <a:t>the payment of the balance.</a:t>
          </a:r>
        </a:p>
        <a:p>
          <a:pPr marL="0" lvl="0" indent="0" algn="l" defTabSz="914400">
            <a:lnSpc>
              <a:spcPct val="100000"/>
            </a:lnSpc>
            <a:spcBef>
              <a:spcPct val="0"/>
            </a:spcBef>
            <a:spcAft>
              <a:spcPts val="0"/>
            </a:spcAft>
            <a:buNone/>
          </a:pPr>
          <a:r>
            <a:rPr lang="en-GB" sz="1800" kern="1200">
              <a:solidFill>
                <a:schemeClr val="bg1"/>
              </a:solidFill>
              <a:ea typeface="ＭＳ Ｐゴシック" pitchFamily="34" charset="-128"/>
            </a:rPr>
            <a:t>Two types of audits: </a:t>
          </a:r>
          <a:r>
            <a:rPr lang="en-GB" sz="1800" b="1" kern="1200">
              <a:solidFill>
                <a:schemeClr val="bg1"/>
              </a:solidFill>
              <a:ea typeface="ＭＳ Ｐゴシック" pitchFamily="34" charset="-128"/>
            </a:rPr>
            <a:t>financial </a:t>
          </a:r>
          <a:r>
            <a:rPr lang="en-GB" sz="1800" kern="1200">
              <a:solidFill>
                <a:schemeClr val="bg1"/>
              </a:solidFill>
              <a:ea typeface="ＭＳ Ｐゴシック" pitchFamily="34" charset="-128"/>
            </a:rPr>
            <a:t>and/or </a:t>
          </a:r>
          <a:r>
            <a:rPr lang="en-GB" sz="1800" b="1" kern="1200">
              <a:solidFill>
                <a:schemeClr val="bg1"/>
              </a:solidFill>
              <a:ea typeface="ＭＳ Ｐゴシック" pitchFamily="34" charset="-128"/>
            </a:rPr>
            <a:t>technical audits</a:t>
          </a:r>
        </a:p>
      </dsp:txBody>
      <dsp:txXfrm rot="10800000">
        <a:off x="2385391" y="93365"/>
        <a:ext cx="7960227" cy="1687570"/>
      </dsp:txXfrm>
    </dsp:sp>
    <dsp:sp modelId="{417961B8-361A-48F1-8004-62C45241ECF3}">
      <dsp:nvSpPr>
        <dsp:cNvPr id="0" name=""/>
        <dsp:cNvSpPr/>
      </dsp:nvSpPr>
      <dsp:spPr>
        <a:xfrm>
          <a:off x="598655" y="510"/>
          <a:ext cx="1891232" cy="18732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800C8B-4F5C-46F2-9816-8D22642B0E3F}">
      <dsp:nvSpPr>
        <dsp:cNvPr id="0" name=""/>
        <dsp:cNvSpPr/>
      </dsp:nvSpPr>
      <dsp:spPr>
        <a:xfrm rot="10800000">
          <a:off x="1955398" y="2052689"/>
          <a:ext cx="8382119" cy="1786386"/>
        </a:xfrm>
        <a:prstGeom prst="homePlate">
          <a:avLst/>
        </a:prstGeom>
        <a:solidFill>
          <a:schemeClr val="accent1">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046" tIns="68580" rIns="128016" bIns="68580" numCol="1" spcCol="1270" anchor="ctr" anchorCtr="0">
          <a:noAutofit/>
        </a:bodyPr>
        <a:lstStyle/>
        <a:p>
          <a:pPr lvl="0" defTabSz="800100" rtl="0">
            <a:lnSpc>
              <a:spcPct val="90000"/>
            </a:lnSpc>
            <a:spcBef>
              <a:spcPct val="0"/>
            </a:spcBef>
            <a:spcAft>
              <a:spcPct val="35000"/>
            </a:spcAft>
          </a:pPr>
          <a:r>
            <a:rPr lang="en-GB" sz="1800" b="1" kern="1200">
              <a:solidFill>
                <a:schemeClr val="accent4"/>
              </a:solidFill>
            </a:rPr>
            <a:t>Keeping records: </a:t>
          </a:r>
          <a:r>
            <a:rPr lang="en-GB" sz="1800" b="0" kern="1200">
              <a:solidFill>
                <a:schemeClr val="bg1"/>
              </a:solidFill>
            </a:rPr>
            <a:t>Keep</a:t>
          </a:r>
          <a:r>
            <a:rPr lang="en-GB" sz="1800" b="1" kern="1200">
              <a:solidFill>
                <a:srgbClr val="0F5494"/>
              </a:solidFill>
            </a:rPr>
            <a:t> </a:t>
          </a:r>
          <a:r>
            <a:rPr lang="en-GB" sz="1800" kern="1200"/>
            <a:t>a </a:t>
          </a:r>
          <a:r>
            <a:rPr lang="en-GB" sz="1800" b="1" kern="1200"/>
            <a:t>clear account of the project activities </a:t>
          </a:r>
          <a:r>
            <a:rPr lang="en-GB" sz="1800" kern="1200"/>
            <a:t>during the reporting period</a:t>
          </a:r>
          <a:r>
            <a:rPr lang="en-US" sz="1800" kern="1200"/>
            <a:t> (Article 20 Grant Agreement). </a:t>
          </a:r>
          <a:endParaRPr lang="en-GB" sz="1800" kern="1200"/>
        </a:p>
        <a:p>
          <a:pPr lvl="0" algn="l" defTabSz="800100" rtl="0">
            <a:lnSpc>
              <a:spcPct val="90000"/>
            </a:lnSpc>
            <a:spcBef>
              <a:spcPct val="0"/>
            </a:spcBef>
            <a:spcAft>
              <a:spcPct val="35000"/>
            </a:spcAft>
          </a:pPr>
          <a:r>
            <a:rPr lang="en-GB" sz="1800" kern="1200"/>
            <a:t>Beneficiaries must keep </a:t>
          </a:r>
          <a:r>
            <a:rPr lang="en-GB" sz="1800" b="1" kern="1200"/>
            <a:t>records and other supporting documentation</a:t>
          </a:r>
          <a:r>
            <a:rPr lang="en-GB" sz="1800" kern="1200"/>
            <a:t> </a:t>
          </a:r>
          <a:r>
            <a:rPr lang="en-GB" sz="1800" b="1" kern="1200"/>
            <a:t>up to 5 years </a:t>
          </a:r>
          <a:r>
            <a:rPr lang="en-GB" sz="1800" kern="1200"/>
            <a:t>in order to prove the proper implementation and the costs declared as eligible.</a:t>
          </a:r>
        </a:p>
      </dsp:txBody>
      <dsp:txXfrm rot="10800000">
        <a:off x="2401994" y="2052689"/>
        <a:ext cx="7935523" cy="1786386"/>
      </dsp:txXfrm>
    </dsp:sp>
    <dsp:sp modelId="{D56EEF54-14E2-48A5-ACAF-5F5E12B1FE08}">
      <dsp:nvSpPr>
        <dsp:cNvPr id="0" name=""/>
        <dsp:cNvSpPr/>
      </dsp:nvSpPr>
      <dsp:spPr>
        <a:xfrm>
          <a:off x="621597" y="2050588"/>
          <a:ext cx="1858828" cy="179058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22/09/2022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9AFA3-6C13-42A6-9E97-7555DAF87BF9}" type="slidenum">
              <a:rPr lang="en-GB" altLang="en-US" smtClean="0">
                <a:ea typeface="ＭＳ Ｐゴシック" panose="020B0600070205080204" pitchFamily="34" charset="-128"/>
              </a:rPr>
              <a:pPr>
                <a:spcBef>
                  <a:spcPct val="0"/>
                </a:spcBef>
              </a:pPr>
              <a:t>7</a:t>
            </a:fld>
            <a:endParaRPr lang="en-GB" altLang="en-US">
              <a:ea typeface="ＭＳ Ｐゴシック" panose="020B0600070205080204" pitchFamily="34" charset="-128"/>
            </a:endParaRPr>
          </a:p>
        </p:txBody>
      </p:sp>
    </p:spTree>
    <p:extLst>
      <p:ext uri="{BB962C8B-B14F-4D97-AF65-F5344CB8AC3E}">
        <p14:creationId xmlns:p14="http://schemas.microsoft.com/office/powerpoint/2010/main" val="339747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32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158757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170106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D044AA-7285-4F40-BD9B-D1AFE4EA297A}" type="slidenum">
              <a:rPr lang="en-GB" altLang="en-US" smtClean="0"/>
              <a:pPr/>
              <a:t>8</a:t>
            </a:fld>
            <a:endParaRPr lang="en-GB" altLang="en-US"/>
          </a:p>
        </p:txBody>
      </p:sp>
    </p:spTree>
    <p:extLst>
      <p:ext uri="{BB962C8B-B14F-4D97-AF65-F5344CB8AC3E}">
        <p14:creationId xmlns:p14="http://schemas.microsoft.com/office/powerpoint/2010/main" val="401090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75272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418279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18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56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9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20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41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449626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5318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1885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516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760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944254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3394282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61904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endParaRPr lang="en-GB"/>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endParaRPr lang="en-GB"/>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endParaRPr lang="en-GB"/>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endParaRPr lang="en-GB"/>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endParaRPr lang="en-GB"/>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endParaRPr lang="en-GB"/>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endParaRPr lang="en-GB"/>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endParaRPr lang="en-GB"/>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endParaRPr lang="en-GB"/>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6693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659005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29872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620369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72025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3257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76551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636474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29738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69038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23847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75631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9239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3405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866274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research/participants/docs/h2020-funding-guide/other/event221004.htm"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hyperlink" Target="https://europa.eu/!m83Myq"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report/data-management-plan-template_he_en.docx" TargetMode="External"/><Relationship Id="rId2" Type="http://schemas.openxmlformats.org/officeDocument/2006/relationships/hyperlink" Target="https://ec.europa.eu/info/funding-tenders/opportunities/docs/2021-2027/common/guidance/aga_en.pdf" TargetMode="Externa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how-to-participate/reference-document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hyperlink" Target="https://open-research-europe.ec.europa.eu/"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ebgate.ec.europa.eu/funding-tenders-opportunities/pages/viewpage.action?pageId=1867974" TargetMode="External"/><Relationship Id="rId3" Type="http://schemas.openxmlformats.org/officeDocument/2006/relationships/hyperlink" Target="https://webgate.ec.europa.eu/funding-tenders-opportunities/display/OM/Grant+management" TargetMode="External"/><Relationship Id="rId7" Type="http://schemas.openxmlformats.org/officeDocument/2006/relationships/hyperlink" Target="https://webgate.ec.europa.eu/funding-tenders-opportunities/pages/viewpage.action?pageId=1867968" TargetMode="External"/><Relationship Id="rId2" Type="http://schemas.openxmlformats.org/officeDocument/2006/relationships/hyperlink" Target="https://webgate.ec.europa.eu/funding-tenders-opportunities/display/OM/Online+Manual" TargetMode="External"/><Relationship Id="rId1" Type="http://schemas.openxmlformats.org/officeDocument/2006/relationships/slideLayout" Target="../slideLayouts/slideLayout13.xml"/><Relationship Id="rId6" Type="http://schemas.openxmlformats.org/officeDocument/2006/relationships/hyperlink" Target="https://webgate.ec.europa.eu/funding-tenders-opportunities/pages/viewpage.action?pageId=1867970" TargetMode="External"/><Relationship Id="rId11" Type="http://schemas.openxmlformats.org/officeDocument/2006/relationships/hyperlink" Target="https://webgate.ec.europa.eu/funding-tenders-opportunities/pages/viewpage.action?pageId=1867977" TargetMode="External"/><Relationship Id="rId5" Type="http://schemas.openxmlformats.org/officeDocument/2006/relationships/hyperlink" Target="https://webgate.ec.europa.eu/funding-tenders-opportunities/display/OM/Amendments" TargetMode="External"/><Relationship Id="rId10" Type="http://schemas.openxmlformats.org/officeDocument/2006/relationships/hyperlink" Target="https://webgate.ec.europa.eu/funding-tenders-opportunities/pages/viewpage.action?pageId=1867972#Communicatingyourproject%E2%80%94AcknowledgementofEUfunding-AcknowledgementofEUfunding" TargetMode="External"/><Relationship Id="rId4" Type="http://schemas.openxmlformats.org/officeDocument/2006/relationships/hyperlink" Target="https://webgate.ec.europa.eu/funding-tenders-opportunities/display/OM/Keeping+records" TargetMode="External"/><Relationship Id="rId9" Type="http://schemas.openxmlformats.org/officeDocument/2006/relationships/hyperlink" Target="https://webgate.ec.europa.eu/funding-tenders-opportunities/pages/viewpage.action?pageId=1867972"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ata.consilium.europa.eu/doc/document/ST-14136-2021-INIT/en/pdf" TargetMode="External"/><Relationship Id="rId3" Type="http://schemas.openxmlformats.org/officeDocument/2006/relationships/hyperlink" Target="https://ec.europa.eu/info/funding-tenders/opportunities/docs/2021-2027/common/guidance/aga_en.pdf" TargetMode="External"/><Relationship Id="rId7" Type="http://schemas.openxmlformats.org/officeDocument/2006/relationships/hyperlink" Target="https://eur-lex.europa.eu/legal-content/EN/TXT/PDF/?uri=CELEX:52020DC0628&amp;from=EN"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ec.europa.eu/info/funding-tenders/opportunities/docs/2021-2027/horizon/wp-call/2021-2022/wp-11-widening-participation-and-strengthening-the-european-research-area_horizon-2021-2022_en.pdf" TargetMode="External"/><Relationship Id="rId5" Type="http://schemas.openxmlformats.org/officeDocument/2006/relationships/hyperlink" Target="https://ec.europa.eu/info/research-and-innovation/funding/funding-opportunities/funding-programmes-and-open-calls/horizon-europe_en" TargetMode="External"/><Relationship Id="rId4" Type="http://schemas.openxmlformats.org/officeDocument/2006/relationships/hyperlink" Target="https://ec.europa.eu/research/participants/data/ref/h2020/other/grants_manual/amga/soc-med-guide_en.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linkedin.com/company/european-research-executive-agency-rea" TargetMode="External"/><Relationship Id="rId13" Type="http://schemas.openxmlformats.org/officeDocument/2006/relationships/image" Target="../media/image29.png"/><Relationship Id="rId3" Type="http://schemas.openxmlformats.org/officeDocument/2006/relationships/hyperlink" Target="https://open.spotify.com/user/v7ra0as4ychfdatgcjt9nabh0?si=SEs1mANESea5kzyVy7HvDw" TargetMode="External"/><Relationship Id="rId7" Type="http://schemas.openxmlformats.org/officeDocument/2006/relationships/hyperlink" Target="https://twitter.com/REA_research" TargetMode="External"/><Relationship Id="rId12" Type="http://schemas.openxmlformats.org/officeDocument/2006/relationships/hyperlink" Target="https://www.instagram.com/europeancommission/" TargetMode="External"/><Relationship Id="rId17"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hyperlink" Target="https://www.linkedin.com/redir/redirect?url=https%3A%2F%2Frea%2Eec%2Eeuropa%2Eeu&amp;urlhash=-7rF&amp;trk=about_website" TargetMode="External"/><Relationship Id="rId15" Type="http://schemas.openxmlformats.org/officeDocument/2006/relationships/hyperlink" Target="https://www.youtube.com/user/eutube" TargetMode="External"/><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hyperlink" Target="https://www.linkedin.com/company/european-commission/" TargetMode="External"/><Relationship Id="rId14" Type="http://schemas.openxmlformats.org/officeDocument/2006/relationships/hyperlink" Target="https://medium.com/@EuropeanCommiss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research/participants/data/ref/h2020/gm/reporting/h2020-tmpl-periodic-rep_en.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2"/>
            <a:ext cx="10065224" cy="1018483"/>
          </a:xfrm>
        </p:spPr>
        <p:txBody>
          <a:bodyPr>
            <a:noAutofit/>
          </a:bodyPr>
          <a:lstStyle/>
          <a:p>
            <a:pPr algn="ctr"/>
            <a:r>
              <a:rPr lang="fr-BE" sz="4000" dirty="0" err="1" smtClean="0"/>
              <a:t>iMagine</a:t>
            </a:r>
            <a:r>
              <a:rPr lang="fr-BE" sz="4000" dirty="0" smtClean="0"/>
              <a:t/>
            </a:r>
            <a:br>
              <a:rPr lang="fr-BE" sz="4000" dirty="0" smtClean="0"/>
            </a:br>
            <a:r>
              <a:rPr lang="en-US" sz="3200" dirty="0"/>
              <a:t>Imaging data and services for aquatic science</a:t>
            </a:r>
            <a:endParaRPr lang="en-GB" sz="3200" dirty="0"/>
          </a:p>
        </p:txBody>
      </p:sp>
      <p:sp>
        <p:nvSpPr>
          <p:cNvPr id="8" name="Text Placeholder 7"/>
          <p:cNvSpPr>
            <a:spLocks noGrp="1"/>
          </p:cNvSpPr>
          <p:nvPr>
            <p:ph type="body" sz="quarter" idx="13"/>
          </p:nvPr>
        </p:nvSpPr>
        <p:spPr/>
        <p:txBody>
          <a:bodyPr/>
          <a:lstStyle/>
          <a:p>
            <a:pPr>
              <a:spcAft>
                <a:spcPts val="0"/>
              </a:spcAft>
            </a:pPr>
            <a:r>
              <a:rPr lang="en-GB" dirty="0" smtClean="0"/>
              <a:t>Pierre Quertenmont</a:t>
            </a:r>
          </a:p>
          <a:p>
            <a:pPr>
              <a:spcAft>
                <a:spcPts val="0"/>
              </a:spcAft>
            </a:pPr>
            <a:r>
              <a:rPr lang="en-GB" dirty="0" smtClean="0"/>
              <a:t>Project </a:t>
            </a:r>
            <a:r>
              <a:rPr lang="en-GB" dirty="0"/>
              <a:t>Officer</a:t>
            </a:r>
          </a:p>
          <a:p>
            <a:pPr>
              <a:spcAft>
                <a:spcPts val="0"/>
              </a:spcAft>
            </a:pPr>
            <a:r>
              <a:rPr lang="en-GB" dirty="0"/>
              <a:t>REA C.4</a:t>
            </a:r>
          </a:p>
          <a:p>
            <a:endParaRPr lang="en-GB" dirty="0"/>
          </a:p>
        </p:txBody>
      </p:sp>
      <p:sp>
        <p:nvSpPr>
          <p:cNvPr id="9" name="Subtitle 6"/>
          <p:cNvSpPr>
            <a:spLocks noGrp="1"/>
          </p:cNvSpPr>
          <p:nvPr>
            <p:ph type="subTitle" idx="1"/>
          </p:nvPr>
        </p:nvSpPr>
        <p:spPr>
          <a:xfrm>
            <a:off x="1071350" y="3391408"/>
            <a:ext cx="10065224" cy="2030983"/>
          </a:xfrm>
        </p:spPr>
        <p:txBody>
          <a:bodyPr/>
          <a:lstStyle/>
          <a:p>
            <a:pPr lvl="0" algn="ctr">
              <a:buClr>
                <a:srgbClr val="034EA2"/>
              </a:buClr>
            </a:pPr>
            <a:r>
              <a:rPr lang="fr-BE" dirty="0">
                <a:solidFill>
                  <a:schemeClr val="bg1"/>
                </a:solidFill>
              </a:rPr>
              <a:t>Kick-off </a:t>
            </a:r>
            <a:r>
              <a:rPr lang="fr-BE" dirty="0" smtClean="0">
                <a:solidFill>
                  <a:schemeClr val="bg1"/>
                </a:solidFill>
              </a:rPr>
              <a:t>meeting</a:t>
            </a:r>
          </a:p>
          <a:p>
            <a:pPr lvl="0">
              <a:buClr>
                <a:srgbClr val="034EA2"/>
              </a:buClr>
            </a:pPr>
            <a:r>
              <a:rPr lang="en-US" dirty="0" smtClean="0">
                <a:solidFill>
                  <a:srgbClr val="FFC000"/>
                </a:solidFill>
              </a:rPr>
              <a:t>HORIZON-INFRA-2021-SERV-01-06 </a:t>
            </a:r>
            <a:r>
              <a:rPr lang="en-US" dirty="0">
                <a:solidFill>
                  <a:srgbClr val="FFC000"/>
                </a:solidFill>
              </a:rPr>
              <a:t>- Enabling research infrastructure services for better use of imaging data to address challenges in thematic research areas</a:t>
            </a:r>
          </a:p>
          <a:p>
            <a:pPr lvl="0">
              <a:buClr>
                <a:srgbClr val="034EA2"/>
              </a:buClr>
            </a:pPr>
            <a:endParaRPr lang="en-GB" dirty="0"/>
          </a:p>
        </p:txBody>
      </p:sp>
    </p:spTree>
    <p:extLst>
      <p:ext uri="{BB962C8B-B14F-4D97-AF65-F5344CB8AC3E}">
        <p14:creationId xmlns:p14="http://schemas.microsoft.com/office/powerpoint/2010/main" val="2649258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5BE8C2-1174-C474-265E-885AB82B85A7}"/>
              </a:ext>
            </a:extLst>
          </p:cNvPr>
          <p:cNvSpPr>
            <a:spLocks noGrp="1"/>
          </p:cNvSpPr>
          <p:nvPr>
            <p:ph type="title"/>
          </p:nvPr>
        </p:nvSpPr>
        <p:spPr/>
        <p:txBody>
          <a:bodyPr/>
          <a:lstStyle/>
          <a:p>
            <a:r>
              <a:rPr lang="fr-BE" sz="4000" kern="1200" dirty="0" err="1">
                <a:latin typeface="Arial"/>
              </a:rPr>
              <a:t>Novelties</a:t>
            </a:r>
            <a:r>
              <a:rPr lang="fr-BE" sz="4000" kern="1200" dirty="0">
                <a:latin typeface="Arial"/>
              </a:rPr>
              <a:t> in </a:t>
            </a:r>
            <a:r>
              <a:rPr lang="fr-BE" dirty="0" err="1">
                <a:latin typeface="Arial"/>
              </a:rPr>
              <a:t>continuous</a:t>
            </a:r>
            <a:r>
              <a:rPr lang="fr-BE" sz="4000" kern="1200" dirty="0">
                <a:latin typeface="Arial"/>
              </a:rPr>
              <a:t> </a:t>
            </a:r>
            <a:r>
              <a:rPr lang="fr-BE" sz="4000" kern="1200" dirty="0" err="1">
                <a:latin typeface="Arial"/>
              </a:rPr>
              <a:t>reporting</a:t>
            </a:r>
            <a:r>
              <a:rPr lang="fr-BE" sz="4000" kern="1200" dirty="0">
                <a:latin typeface="Arial"/>
              </a:rPr>
              <a:t> - HE</a:t>
            </a:r>
            <a:endParaRPr lang="en-US" dirty="0">
              <a:cs typeface="Arial"/>
            </a:endParaRPr>
          </a:p>
        </p:txBody>
      </p:sp>
      <p:sp>
        <p:nvSpPr>
          <p:cNvPr id="18" name="TextBox 1">
            <a:extLst>
              <a:ext uri="{FF2B5EF4-FFF2-40B4-BE49-F238E27FC236}">
                <a16:creationId xmlns:a16="http://schemas.microsoft.com/office/drawing/2014/main" id="{8E1902A5-81A2-D71F-BE13-BDA4D33956AD}"/>
              </a:ext>
            </a:extLst>
          </p:cNvPr>
          <p:cNvSpPr txBox="1"/>
          <p:nvPr/>
        </p:nvSpPr>
        <p:spPr>
          <a:xfrm>
            <a:off x="8416226" y="1677581"/>
            <a:ext cx="416873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tx2"/>
                </a:solidFill>
              </a:rPr>
              <a:t>Coordinators’ day autumn 2022 !!</a:t>
            </a:r>
            <a:endParaRPr lang="fr-BE" b="1" dirty="0">
              <a:solidFill>
                <a:schemeClr val="tx2"/>
              </a:solidFill>
            </a:endParaRPr>
          </a:p>
        </p:txBody>
      </p:sp>
      <p:pic>
        <p:nvPicPr>
          <p:cNvPr id="19" name="Picture 19" descr="Graphical user interface, application&#10;&#10;Description automatically generated">
            <a:extLst>
              <a:ext uri="{FF2B5EF4-FFF2-40B4-BE49-F238E27FC236}">
                <a16:creationId xmlns:a16="http://schemas.microsoft.com/office/drawing/2014/main" id="{8CAB0EE3-2073-5578-6028-D96505280350}"/>
              </a:ext>
            </a:extLst>
          </p:cNvPr>
          <p:cNvPicPr>
            <a:picLocks noChangeAspect="1"/>
          </p:cNvPicPr>
          <p:nvPr/>
        </p:nvPicPr>
        <p:blipFill>
          <a:blip r:embed="rId2"/>
          <a:stretch>
            <a:fillRect/>
          </a:stretch>
        </p:blipFill>
        <p:spPr>
          <a:xfrm>
            <a:off x="392483" y="2184809"/>
            <a:ext cx="8651308" cy="3782739"/>
          </a:xfrm>
          <a:prstGeom prst="rect">
            <a:avLst/>
          </a:prstGeom>
        </p:spPr>
      </p:pic>
      <p:sp>
        <p:nvSpPr>
          <p:cNvPr id="25" name="TextBox 24">
            <a:extLst>
              <a:ext uri="{FF2B5EF4-FFF2-40B4-BE49-F238E27FC236}">
                <a16:creationId xmlns:a16="http://schemas.microsoft.com/office/drawing/2014/main" id="{ABB4DF11-E2CA-1E55-ED4D-4199895E2331}"/>
              </a:ext>
            </a:extLst>
          </p:cNvPr>
          <p:cNvSpPr txBox="1"/>
          <p:nvPr/>
        </p:nvSpPr>
        <p:spPr>
          <a:xfrm>
            <a:off x="9265085" y="2459277"/>
            <a:ext cx="2743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Times New Roman"/>
              </a:rPr>
              <a:t>Title:</a:t>
            </a:r>
            <a:r>
              <a:rPr lang="en-US" dirty="0">
                <a:latin typeface="Times New Roman"/>
                <a:cs typeface="Times New Roman"/>
              </a:rPr>
              <a:t> </a:t>
            </a:r>
            <a:r>
              <a:rPr lang="en-US" dirty="0">
                <a:latin typeface="Times New Roman"/>
              </a:rPr>
              <a:t>Horizon Europe Coordinators’ Day on Grant Management</a:t>
            </a:r>
            <a:endParaRPr lang="en-US" dirty="0">
              <a:latin typeface="Times New Roman"/>
              <a:cs typeface="Times New Roman"/>
            </a:endParaRPr>
          </a:p>
          <a:p>
            <a:r>
              <a:rPr lang="en-US" b="1" dirty="0">
                <a:latin typeface="Times New Roman"/>
              </a:rPr>
              <a:t>Date:</a:t>
            </a:r>
            <a:r>
              <a:rPr lang="en-US" dirty="0">
                <a:latin typeface="Times New Roman"/>
              </a:rPr>
              <a:t> 04 October 2022, from 09:30am to 12:40am (CET, Brussels time)</a:t>
            </a:r>
            <a:endParaRPr lang="en-US" dirty="0">
              <a:latin typeface="Times New Roman"/>
              <a:cs typeface="Times New Roman"/>
            </a:endParaRPr>
          </a:p>
          <a:p>
            <a:r>
              <a:rPr lang="en-US" b="1" dirty="0">
                <a:latin typeface="Times New Roman"/>
              </a:rPr>
              <a:t>Event website:</a:t>
            </a:r>
            <a:r>
              <a:rPr lang="en-US" dirty="0">
                <a:latin typeface="Times New Roman"/>
              </a:rPr>
              <a:t> </a:t>
            </a:r>
            <a:r>
              <a:rPr lang="en-US" dirty="0">
                <a:solidFill>
                  <a:srgbClr val="1F497D"/>
                </a:solidFill>
                <a:latin typeface="Times New Roman"/>
                <a:hlinkClick r:id="rId3"/>
              </a:rPr>
              <a:t>https://ec.europa.eu/research/participants/docs/h2020-funding-guide/other/event221004.htm</a:t>
            </a:r>
            <a:endParaRPr lang="en-US" dirty="0"/>
          </a:p>
        </p:txBody>
      </p:sp>
    </p:spTree>
    <p:extLst>
      <p:ext uri="{BB962C8B-B14F-4D97-AF65-F5344CB8AC3E}">
        <p14:creationId xmlns:p14="http://schemas.microsoft.com/office/powerpoint/2010/main" val="601267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1079805" y="401130"/>
            <a:ext cx="9753847" cy="571500"/>
          </a:xfrm>
        </p:spPr>
        <p:txBody>
          <a:bodyPr anchor="ctr"/>
          <a:lstStyle/>
          <a:p>
            <a:r>
              <a:rPr lang="en-GB" altLang="en-US">
                <a:latin typeface="Arial" panose="020B0604020202020204" pitchFamily="34" charset="0"/>
                <a:ea typeface="MS PGothic" pitchFamily="34" charset="-128"/>
                <a:cs typeface="Arial" panose="020B0604020202020204" pitchFamily="34" charset="0"/>
              </a:rPr>
              <a:t> Financial management: some advice</a:t>
            </a:r>
          </a:p>
        </p:txBody>
      </p:sp>
      <p:sp>
        <p:nvSpPr>
          <p:cNvPr id="3" name="Rectangle 3"/>
          <p:cNvSpPr>
            <a:spLocks noChangeArrowheads="1"/>
          </p:cNvSpPr>
          <p:nvPr/>
        </p:nvSpPr>
        <p:spPr bwMode="auto">
          <a:xfrm>
            <a:off x="736856" y="1864976"/>
            <a:ext cx="10684701" cy="4063266"/>
          </a:xfrm>
          <a:prstGeom prst="rect">
            <a:avLst/>
          </a:prstGeom>
          <a:noFill/>
          <a:ln>
            <a:noFill/>
          </a:ln>
        </p:spPr>
        <p:txBody>
          <a:bodyPr/>
          <a:lstStyle/>
          <a:p>
            <a:pPr marL="285750" indent="-285750" algn="just">
              <a:spcBef>
                <a:spcPct val="35000"/>
              </a:spcBef>
              <a:spcAft>
                <a:spcPts val="600"/>
              </a:spcAft>
              <a:buClr>
                <a:srgbClr val="0356B1"/>
              </a:buClr>
              <a:buFont typeface="Wingdings" pitchFamily="2" charset="2"/>
              <a:buChar char="§"/>
            </a:pPr>
            <a:r>
              <a:rPr lang="en-GB" altLang="en-US" sz="2000">
                <a:latin typeface="Arial" panose="020B0604020202020204" pitchFamily="34" charset="0"/>
                <a:cs typeface="Arial" panose="020B0604020202020204" pitchFamily="34" charset="0"/>
              </a:rPr>
              <a:t>Personnel Costs: </a:t>
            </a:r>
            <a:r>
              <a:rPr lang="en-GB" altLang="en-US" sz="2000" b="1">
                <a:solidFill>
                  <a:srgbClr val="0356B1"/>
                </a:solidFill>
                <a:latin typeface="Arial" panose="020B0604020202020204" pitchFamily="34" charset="0"/>
                <a:cs typeface="Arial" panose="020B0604020202020204" pitchFamily="34" charset="0"/>
              </a:rPr>
              <a:t>KEEP TIME RECORDS </a:t>
            </a:r>
            <a:r>
              <a:rPr lang="en-GB" altLang="en-US" sz="2000">
                <a:latin typeface="Arial" panose="020B0604020202020204" pitchFamily="34" charset="0"/>
                <a:cs typeface="Arial" panose="020B0604020202020204" pitchFamily="34" charset="0"/>
              </a:rPr>
              <a:t>of the hours worked on the action (if not working full time on an EU project)</a:t>
            </a:r>
          </a:p>
          <a:p>
            <a:pPr marL="285750" indent="-285750" algn="just">
              <a:spcBef>
                <a:spcPct val="35000"/>
              </a:spcBef>
              <a:spcAft>
                <a:spcPts val="600"/>
              </a:spcAft>
              <a:buClr>
                <a:srgbClr val="0356B1"/>
              </a:buClr>
              <a:buFont typeface="Wingdings" pitchFamily="2" charset="2"/>
              <a:buChar char="§"/>
            </a:pPr>
            <a:r>
              <a:rPr lang="en-GB" altLang="en-US" sz="2000">
                <a:latin typeface="Arial" panose="020B0604020202020204" pitchFamily="34" charset="0"/>
                <a:cs typeface="Arial" panose="020B0604020202020204" pitchFamily="34" charset="0"/>
              </a:rPr>
              <a:t>Meetings: collect participants’ signatures (especially if you reimburse or claim travel costs)</a:t>
            </a:r>
          </a:p>
          <a:p>
            <a:pPr marL="285750" indent="-285750" algn="just">
              <a:spcBef>
                <a:spcPct val="35000"/>
              </a:spcBef>
              <a:spcAft>
                <a:spcPts val="600"/>
              </a:spcAft>
              <a:buClr>
                <a:srgbClr val="0356B1"/>
              </a:buClr>
              <a:buFont typeface="Wingdings" pitchFamily="2" charset="2"/>
              <a:buChar char="§"/>
            </a:pPr>
            <a:r>
              <a:rPr lang="en-GB" altLang="en-US" sz="2000">
                <a:latin typeface="Arial" panose="020B0604020202020204" pitchFamily="34" charset="0"/>
                <a:cs typeface="Arial" panose="020B0604020202020204" pitchFamily="34" charset="0"/>
              </a:rPr>
              <a:t>Any </a:t>
            </a:r>
            <a:r>
              <a:rPr lang="en-GB" altLang="en-US" sz="2000" b="1">
                <a:solidFill>
                  <a:srgbClr val="0356B1"/>
                </a:solidFill>
                <a:latin typeface="Arial" panose="020B0604020202020204" pitchFamily="34" charset="0"/>
                <a:cs typeface="Arial" panose="020B0604020202020204" pitchFamily="34" charset="0"/>
              </a:rPr>
              <a:t>subcontracting</a:t>
            </a:r>
            <a:r>
              <a:rPr lang="en-GB" altLang="en-US" sz="2000">
                <a:latin typeface="Arial" panose="020B0604020202020204" pitchFamily="34" charset="0"/>
                <a:cs typeface="Arial" panose="020B0604020202020204" pitchFamily="34" charset="0"/>
              </a:rPr>
              <a:t>?</a:t>
            </a:r>
          </a:p>
          <a:p>
            <a:pPr marL="642937" lvl="1" indent="-285750" algn="just">
              <a:spcBef>
                <a:spcPct val="35000"/>
              </a:spcBef>
              <a:spcAft>
                <a:spcPts val="600"/>
              </a:spcAft>
              <a:buClr>
                <a:srgbClr val="0356B1"/>
              </a:buClr>
              <a:buFont typeface="Wingdings" panose="05000000000000000000" pitchFamily="2" charset="2"/>
              <a:buChar char="§"/>
            </a:pPr>
            <a:r>
              <a:rPr lang="en-GB" altLang="en-US" sz="2000">
                <a:latin typeface="Arial" panose="020B0604020202020204" pitchFamily="34" charset="0"/>
                <a:cs typeface="Arial" panose="020B0604020202020204" pitchFamily="34" charset="0"/>
              </a:rPr>
              <a:t> If you need a subcontract which is not planned in the Description of Action, ask approval to the REA project officer </a:t>
            </a:r>
            <a:r>
              <a:rPr lang="en-GB" altLang="en-US" sz="2000" b="1" u="sng">
                <a:latin typeface="Arial" panose="020B0604020202020204" pitchFamily="34" charset="0"/>
                <a:cs typeface="Arial" panose="020B0604020202020204" pitchFamily="34" charset="0"/>
              </a:rPr>
              <a:t>beforehand </a:t>
            </a:r>
            <a:r>
              <a:rPr lang="en-GB" altLang="en-US" sz="2000">
                <a:latin typeface="Arial" panose="020B0604020202020204" pitchFamily="34" charset="0"/>
                <a:cs typeface="Arial" panose="020B0604020202020204" pitchFamily="34" charset="0"/>
              </a:rPr>
              <a:t>as this may require an AMD</a:t>
            </a:r>
          </a:p>
          <a:p>
            <a:pPr marL="285750" indent="-285750" algn="just">
              <a:spcBef>
                <a:spcPct val="35000"/>
              </a:spcBef>
              <a:spcAft>
                <a:spcPts val="600"/>
              </a:spcAft>
              <a:buClr>
                <a:srgbClr val="0356B1"/>
              </a:buClr>
              <a:buFont typeface="Wingdings" panose="05000000000000000000" pitchFamily="2" charset="2"/>
              <a:buChar char="§"/>
            </a:pPr>
            <a:r>
              <a:rPr lang="en-GB" altLang="en-US" sz="2000" u="sng">
                <a:latin typeface="Arial" panose="020B0604020202020204" pitchFamily="34" charset="0"/>
                <a:cs typeface="Arial" panose="020B0604020202020204" pitchFamily="34" charset="0"/>
              </a:rPr>
              <a:t>Note to the coordinator</a:t>
            </a:r>
            <a:r>
              <a:rPr lang="en-GB" altLang="en-US" sz="2000">
                <a:solidFill>
                  <a:srgbClr val="0356B1"/>
                </a:solidFill>
                <a:latin typeface="Arial" panose="020B0604020202020204" pitchFamily="34" charset="0"/>
                <a:cs typeface="Arial" panose="020B0604020202020204" pitchFamily="34" charset="0"/>
              </a:rPr>
              <a:t> </a:t>
            </a:r>
            <a:r>
              <a:rPr lang="en-GB" altLang="en-US" sz="2000" b="1">
                <a:solidFill>
                  <a:srgbClr val="0356B1"/>
                </a:solidFill>
                <a:latin typeface="Arial" panose="020B0604020202020204" pitchFamily="34" charset="0"/>
                <a:cs typeface="Arial" panose="020B0604020202020204" pitchFamily="34" charset="0"/>
              </a:rPr>
              <a:t>if one partner overspends</a:t>
            </a:r>
            <a:r>
              <a:rPr lang="en-GB" altLang="en-US" sz="2000">
                <a:latin typeface="Arial" panose="020B0604020202020204" pitchFamily="34" charset="0"/>
                <a:cs typeface="Arial" panose="020B0604020202020204" pitchFamily="34" charset="0"/>
              </a:rPr>
              <a:t>, it is up to the coordinator with the Consortium to decide internally how the EU contribution will be distributed (i.e. full amount if the overspending is due to anticipated work, or only the budget share agreed for the reporting period).</a:t>
            </a:r>
          </a:p>
        </p:txBody>
      </p:sp>
    </p:spTree>
    <p:extLst>
      <p:ext uri="{BB962C8B-B14F-4D97-AF65-F5344CB8AC3E}">
        <p14:creationId xmlns:p14="http://schemas.microsoft.com/office/powerpoint/2010/main" val="9038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484" y="904461"/>
            <a:ext cx="5807690" cy="1196769"/>
          </a:xfrm>
        </p:spPr>
        <p:txBody>
          <a:bodyPr/>
          <a:lstStyle/>
          <a:p>
            <a:r>
              <a:rPr lang="fr-BE"/>
              <a:t/>
            </a:r>
            <a:br>
              <a:rPr lang="fr-BE"/>
            </a:br>
            <a:r>
              <a:rPr lang="fr-BE"/>
              <a:t>Amendments</a:t>
            </a:r>
            <a:endParaRPr lang="en-GB"/>
          </a:p>
        </p:txBody>
      </p:sp>
    </p:spTree>
    <p:extLst>
      <p:ext uri="{BB962C8B-B14F-4D97-AF65-F5344CB8AC3E}">
        <p14:creationId xmlns:p14="http://schemas.microsoft.com/office/powerpoint/2010/main" val="239092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1075" y="219372"/>
            <a:ext cx="10495722" cy="731520"/>
          </a:xfrm>
        </p:spPr>
        <p:txBody>
          <a:bodyPr/>
          <a:lstStyle/>
          <a:p>
            <a:r>
              <a:rPr lang="en-IE"/>
              <a:t>Amendments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0274313"/>
              </p:ext>
            </p:extLst>
          </p:nvPr>
        </p:nvGraphicFramePr>
        <p:xfrm>
          <a:off x="5905053" y="730332"/>
          <a:ext cx="5571744" cy="427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2741489" y="5785977"/>
            <a:ext cx="6974893" cy="731520"/>
          </a:xfrm>
          <a:prstGeom prst="roundRect">
            <a:avLst/>
          </a:prstGeom>
          <a:solidFill>
            <a:srgbClr val="A8D1D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dirty="0"/>
              <a:t>Always contact the REA PO (Coordinator – PO) to discuss the typology and impact of change</a:t>
            </a:r>
          </a:p>
        </p:txBody>
      </p:sp>
      <p:sp>
        <p:nvSpPr>
          <p:cNvPr id="5" name="Arrow: Right 4">
            <a:extLst>
              <a:ext uri="{FF2B5EF4-FFF2-40B4-BE49-F238E27FC236}">
                <a16:creationId xmlns:a16="http://schemas.microsoft.com/office/drawing/2014/main" id="{D4BCFBEC-9011-43E3-AAB7-1DDECD996B6C}"/>
              </a:ext>
            </a:extLst>
          </p:cNvPr>
          <p:cNvSpPr/>
          <p:nvPr/>
        </p:nvSpPr>
        <p:spPr>
          <a:xfrm>
            <a:off x="830179" y="5744152"/>
            <a:ext cx="1736559" cy="7315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a:t>TIP</a:t>
            </a:r>
            <a:endParaRPr lang="en-IE" b="1"/>
          </a:p>
        </p:txBody>
      </p:sp>
      <p:sp>
        <p:nvSpPr>
          <p:cNvPr id="6" name="Rectangle: Rounded Corners 5">
            <a:extLst>
              <a:ext uri="{FF2B5EF4-FFF2-40B4-BE49-F238E27FC236}">
                <a16:creationId xmlns:a16="http://schemas.microsoft.com/office/drawing/2014/main" id="{E0AA8055-2279-4E02-8C59-8687EF2DFE32}"/>
              </a:ext>
            </a:extLst>
          </p:cNvPr>
          <p:cNvSpPr/>
          <p:nvPr/>
        </p:nvSpPr>
        <p:spPr>
          <a:xfrm>
            <a:off x="981075" y="1169243"/>
            <a:ext cx="4709862" cy="904406"/>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b="1" dirty="0"/>
              <a:t>Budget transfer </a:t>
            </a:r>
            <a:r>
              <a:rPr lang="en-IE" dirty="0"/>
              <a:t>is allowed between </a:t>
            </a:r>
            <a:r>
              <a:rPr lang="en-IE" b="1" dirty="0"/>
              <a:t>beneficiaries</a:t>
            </a:r>
            <a:r>
              <a:rPr lang="en-IE" dirty="0"/>
              <a:t> and among existing </a:t>
            </a:r>
            <a:r>
              <a:rPr lang="en-IE" b="1" dirty="0"/>
              <a:t>budget categories </a:t>
            </a:r>
            <a:r>
              <a:rPr lang="en-IE" dirty="0"/>
              <a:t>without filing an amendment</a:t>
            </a:r>
          </a:p>
        </p:txBody>
      </p:sp>
      <p:sp>
        <p:nvSpPr>
          <p:cNvPr id="8" name="Rectangle: Rounded Corners 7">
            <a:extLst>
              <a:ext uri="{FF2B5EF4-FFF2-40B4-BE49-F238E27FC236}">
                <a16:creationId xmlns:a16="http://schemas.microsoft.com/office/drawing/2014/main" id="{8C5C25B0-3E69-43A6-9C77-FBA8793812F0}"/>
              </a:ext>
            </a:extLst>
          </p:cNvPr>
          <p:cNvSpPr/>
          <p:nvPr/>
        </p:nvSpPr>
        <p:spPr>
          <a:xfrm>
            <a:off x="981075" y="2306985"/>
            <a:ext cx="4709862" cy="90440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Action</a:t>
            </a:r>
            <a:r>
              <a:rPr lang="en-IE" dirty="0"/>
              <a:t> to be implemented </a:t>
            </a:r>
            <a:r>
              <a:rPr lang="en-IE" b="1" dirty="0"/>
              <a:t>as described </a:t>
            </a:r>
            <a:r>
              <a:rPr lang="en-IE" dirty="0"/>
              <a:t>in Annex I</a:t>
            </a:r>
          </a:p>
        </p:txBody>
      </p:sp>
      <p:sp>
        <p:nvSpPr>
          <p:cNvPr id="9" name="Rectangle: Rounded Corners 8">
            <a:extLst>
              <a:ext uri="{FF2B5EF4-FFF2-40B4-BE49-F238E27FC236}">
                <a16:creationId xmlns:a16="http://schemas.microsoft.com/office/drawing/2014/main" id="{5999751F-F046-4B59-835D-0564DAD312F1}"/>
              </a:ext>
            </a:extLst>
          </p:cNvPr>
          <p:cNvSpPr/>
          <p:nvPr/>
        </p:nvSpPr>
        <p:spPr>
          <a:xfrm>
            <a:off x="981075" y="3439304"/>
            <a:ext cx="4709862" cy="904407"/>
          </a:xfrm>
          <a:prstGeom prst="roundRect">
            <a:avLst/>
          </a:prstGeom>
          <a:solidFill>
            <a:schemeClr val="accent5">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dirty="0">
                <a:solidFill>
                  <a:schemeClr val="bg1"/>
                </a:solidFill>
              </a:rPr>
              <a:t>If the </a:t>
            </a:r>
            <a:r>
              <a:rPr lang="en-IE" b="1" dirty="0">
                <a:solidFill>
                  <a:schemeClr val="bg1"/>
                </a:solidFill>
              </a:rPr>
              <a:t>change</a:t>
            </a:r>
            <a:r>
              <a:rPr lang="en-IE" dirty="0">
                <a:solidFill>
                  <a:schemeClr val="bg1"/>
                </a:solidFill>
              </a:rPr>
              <a:t> is </a:t>
            </a:r>
            <a:r>
              <a:rPr lang="en-IE" b="1" dirty="0">
                <a:solidFill>
                  <a:schemeClr val="bg1"/>
                </a:solidFill>
              </a:rPr>
              <a:t>significant</a:t>
            </a:r>
            <a:r>
              <a:rPr lang="en-IE" dirty="0">
                <a:solidFill>
                  <a:schemeClr val="bg1"/>
                </a:solidFill>
              </a:rPr>
              <a:t>, an </a:t>
            </a:r>
            <a:r>
              <a:rPr lang="en-IE" b="1" dirty="0">
                <a:solidFill>
                  <a:schemeClr val="bg1"/>
                </a:solidFill>
              </a:rPr>
              <a:t>amendment</a:t>
            </a:r>
            <a:r>
              <a:rPr lang="en-IE" dirty="0">
                <a:solidFill>
                  <a:schemeClr val="bg1"/>
                </a:solidFill>
              </a:rPr>
              <a:t> to the GA is needed</a:t>
            </a:r>
          </a:p>
        </p:txBody>
      </p:sp>
      <p:sp>
        <p:nvSpPr>
          <p:cNvPr id="10" name="Rectangle: Rounded Corners 8">
            <a:extLst>
              <a:ext uri="{FF2B5EF4-FFF2-40B4-BE49-F238E27FC236}">
                <a16:creationId xmlns:a16="http://schemas.microsoft.com/office/drawing/2014/main" id="{5999751F-F046-4B59-835D-0564DAD312F1}"/>
              </a:ext>
            </a:extLst>
          </p:cNvPr>
          <p:cNvSpPr/>
          <p:nvPr/>
        </p:nvSpPr>
        <p:spPr>
          <a:xfrm>
            <a:off x="981075" y="4616368"/>
            <a:ext cx="4709862" cy="904407"/>
          </a:xfrm>
          <a:prstGeom prst="roundRect">
            <a:avLst/>
          </a:prstGeom>
          <a:solidFill>
            <a:srgbClr val="7030A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b="1" dirty="0" smtClean="0">
                <a:solidFill>
                  <a:schemeClr val="bg1"/>
                </a:solidFill>
              </a:rPr>
              <a:t>Grant agreement duration is, as a rule, not extended (except Force Majeure)</a:t>
            </a:r>
            <a:endParaRPr lang="en-IE" b="1" dirty="0">
              <a:solidFill>
                <a:schemeClr val="bg1"/>
              </a:solidFill>
            </a:endParaRPr>
          </a:p>
        </p:txBody>
      </p:sp>
    </p:spTree>
    <p:extLst>
      <p:ext uri="{BB962C8B-B14F-4D97-AF65-F5344CB8AC3E}">
        <p14:creationId xmlns:p14="http://schemas.microsoft.com/office/powerpoint/2010/main" val="2918570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484" y="904461"/>
            <a:ext cx="10031820" cy="1789043"/>
          </a:xfrm>
        </p:spPr>
        <p:txBody>
          <a:bodyPr/>
          <a:lstStyle/>
          <a:p>
            <a:r>
              <a:rPr lang="fr-BE"/>
              <a:t/>
            </a:r>
            <a:br>
              <a:rPr lang="fr-BE"/>
            </a:br>
            <a:r>
              <a:rPr lang="fr-BE"/>
              <a:t>Communication, </a:t>
            </a:r>
            <a:r>
              <a:rPr lang="fr-BE" err="1"/>
              <a:t>Dissemination</a:t>
            </a:r>
            <a:r>
              <a:rPr lang="fr-BE"/>
              <a:t>, Exploitation </a:t>
            </a:r>
            <a:endParaRPr lang="en-GB"/>
          </a:p>
        </p:txBody>
      </p:sp>
    </p:spTree>
    <p:extLst>
      <p:ext uri="{BB962C8B-B14F-4D97-AF65-F5344CB8AC3E}">
        <p14:creationId xmlns:p14="http://schemas.microsoft.com/office/powerpoint/2010/main" val="1721466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55374" y="1033670"/>
            <a:ext cx="10903226" cy="4969565"/>
          </a:xfrm>
          <a:prstGeom prst="rect">
            <a:avLst/>
          </a:prstGeom>
        </p:spPr>
      </p:pic>
      <p:sp>
        <p:nvSpPr>
          <p:cNvPr id="4" name="Title 3"/>
          <p:cNvSpPr>
            <a:spLocks noGrp="1"/>
          </p:cNvSpPr>
          <p:nvPr>
            <p:ph type="title"/>
          </p:nvPr>
        </p:nvSpPr>
        <p:spPr>
          <a:xfrm>
            <a:off x="970722" y="0"/>
            <a:ext cx="10936356" cy="1421296"/>
          </a:xfrm>
        </p:spPr>
        <p:txBody>
          <a:bodyPr/>
          <a:lstStyle/>
          <a:p>
            <a:r>
              <a:rPr lang="en-US"/>
              <a:t>Communication, dissemination and exploitation</a:t>
            </a:r>
            <a:r>
              <a:rPr lang="en-GB"/>
              <a:t/>
            </a:r>
            <a:br>
              <a:rPr lang="en-GB"/>
            </a:br>
            <a:endParaRPr lang="en-GB"/>
          </a:p>
        </p:txBody>
      </p:sp>
    </p:spTree>
    <p:extLst>
      <p:ext uri="{BB962C8B-B14F-4D97-AF65-F5344CB8AC3E}">
        <p14:creationId xmlns:p14="http://schemas.microsoft.com/office/powerpoint/2010/main" val="196216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0250" y="279660"/>
            <a:ext cx="7000260" cy="782357"/>
          </a:xfrm>
        </p:spPr>
        <p:txBody>
          <a:bodyPr/>
          <a:lstStyle/>
          <a:p>
            <a:r>
              <a:rPr lang="en-IE"/>
              <a:t>Acknowledge EU Funding</a:t>
            </a:r>
            <a:endParaRPr lang="en-US"/>
          </a:p>
        </p:txBody>
      </p:sp>
      <p:pic>
        <p:nvPicPr>
          <p:cNvPr id="6" name="Picture 5"/>
          <p:cNvPicPr>
            <a:picLocks noChangeAspect="1"/>
          </p:cNvPicPr>
          <p:nvPr/>
        </p:nvPicPr>
        <p:blipFill>
          <a:blip r:embed="rId2"/>
          <a:stretch>
            <a:fillRect/>
          </a:stretch>
        </p:blipFill>
        <p:spPr>
          <a:xfrm>
            <a:off x="2481262" y="1719261"/>
            <a:ext cx="7229475" cy="981075"/>
          </a:xfrm>
          <a:prstGeom prst="rect">
            <a:avLst/>
          </a:prstGeom>
        </p:spPr>
      </p:pic>
      <p:pic>
        <p:nvPicPr>
          <p:cNvPr id="10" name="Picture 9"/>
          <p:cNvPicPr>
            <a:picLocks noChangeAspect="1"/>
          </p:cNvPicPr>
          <p:nvPr/>
        </p:nvPicPr>
        <p:blipFill>
          <a:blip r:embed="rId3"/>
          <a:stretch>
            <a:fillRect/>
          </a:stretch>
        </p:blipFill>
        <p:spPr>
          <a:xfrm>
            <a:off x="1088014" y="3325415"/>
            <a:ext cx="4695825" cy="981075"/>
          </a:xfrm>
          <a:prstGeom prst="rect">
            <a:avLst/>
          </a:prstGeom>
        </p:spPr>
      </p:pic>
      <p:pic>
        <p:nvPicPr>
          <p:cNvPr id="11" name="Picture 10"/>
          <p:cNvPicPr>
            <a:picLocks noChangeAspect="1"/>
          </p:cNvPicPr>
          <p:nvPr/>
        </p:nvPicPr>
        <p:blipFill>
          <a:blip r:embed="rId4"/>
          <a:stretch>
            <a:fillRect/>
          </a:stretch>
        </p:blipFill>
        <p:spPr>
          <a:xfrm>
            <a:off x="6463001" y="3325415"/>
            <a:ext cx="4733925" cy="962025"/>
          </a:xfrm>
          <a:prstGeom prst="rect">
            <a:avLst/>
          </a:prstGeom>
        </p:spPr>
      </p:pic>
      <p:sp>
        <p:nvSpPr>
          <p:cNvPr id="12" name="TextBox 11"/>
          <p:cNvSpPr txBox="1"/>
          <p:nvPr/>
        </p:nvSpPr>
        <p:spPr>
          <a:xfrm>
            <a:off x="1000903" y="4692157"/>
            <a:ext cx="10657697" cy="1323439"/>
          </a:xfrm>
          <a:prstGeom prst="rect">
            <a:avLst/>
          </a:prstGeom>
          <a:noFill/>
        </p:spPr>
        <p:txBody>
          <a:bodyPr wrap="square" rtlCol="0">
            <a:spAutoFit/>
          </a:bodyPr>
          <a:lstStyle/>
          <a:p>
            <a:r>
              <a:rPr lang="en-US" sz="2000" kern="0">
                <a:latin typeface="Arial" panose="020B0604020202020204" pitchFamily="34" charset="0"/>
                <a:cs typeface="Arial" panose="020B0604020202020204" pitchFamily="34" charset="0"/>
              </a:rPr>
              <a:t>Make sure to display the European flag (emblem), do not use the European Commission logo!</a:t>
            </a:r>
          </a:p>
          <a:p>
            <a:endParaRPr lang="en-US" sz="2000" kern="0">
              <a:latin typeface="Arial" panose="020B0604020202020204" pitchFamily="34" charset="0"/>
              <a:cs typeface="Arial" panose="020B0604020202020204" pitchFamily="34" charset="0"/>
            </a:endParaRPr>
          </a:p>
          <a:p>
            <a:r>
              <a:rPr lang="en-IE" sz="2000" kern="0">
                <a:latin typeface="Arial" panose="020B0604020202020204" pitchFamily="34" charset="0"/>
                <a:cs typeface="Arial" panose="020B0604020202020204" pitchFamily="34" charset="0"/>
              </a:rPr>
              <a:t>Find guidance and download the EU emblem: </a:t>
            </a:r>
            <a:r>
              <a:rPr lang="en-IE" sz="2000" kern="0">
                <a:latin typeface="Arial" panose="020B0604020202020204" pitchFamily="34" charset="0"/>
                <a:cs typeface="Arial" panose="020B0604020202020204" pitchFamily="34" charset="0"/>
                <a:hlinkClick r:id="rId5"/>
              </a:rPr>
              <a:t>https://europa.eu/!m83Myq</a:t>
            </a:r>
            <a:r>
              <a:rPr lang="en-IE" sz="2000" kern="0">
                <a:latin typeface="Arial" panose="020B0604020202020204" pitchFamily="34" charset="0"/>
                <a:cs typeface="Arial" panose="020B0604020202020204" pitchFamily="34" charset="0"/>
              </a:rPr>
              <a:t> </a:t>
            </a:r>
            <a:endParaRPr lang="en-US" sz="2000" ker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893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202198"/>
            <a:ext cx="10515600" cy="810447"/>
          </a:xfrm>
        </p:spPr>
        <p:txBody>
          <a:bodyPr/>
          <a:lstStyle/>
          <a:p>
            <a:r>
              <a:rPr lang="en-IE"/>
              <a:t>Disclaimer </a:t>
            </a:r>
            <a:endParaRPr lang="en-US"/>
          </a:p>
        </p:txBody>
      </p:sp>
      <p:sp>
        <p:nvSpPr>
          <p:cNvPr id="10" name="Slide Number Placeholder 9"/>
          <p:cNvSpPr>
            <a:spLocks noGrp="1"/>
          </p:cNvSpPr>
          <p:nvPr>
            <p:ph type="sldNum" sz="quarter" idx="12"/>
          </p:nvPr>
        </p:nvSpPr>
        <p:spPr>
          <a:xfrm>
            <a:off x="1081599" y="6131287"/>
            <a:ext cx="2743200" cy="365125"/>
          </a:xfrm>
        </p:spPr>
        <p:txBody>
          <a:bodyPr/>
          <a:lstStyle/>
          <a:p>
            <a:fld id="{F46C79FD-C571-418B-AB0F-5EE936C85276}" type="slidenum">
              <a:rPr lang="en-GB" smtClean="0"/>
              <a:t>17</a:t>
            </a:fld>
            <a:endParaRPr lang="en-GB"/>
          </a:p>
        </p:txBody>
      </p:sp>
      <p:sp>
        <p:nvSpPr>
          <p:cNvPr id="5" name="Rectangle 4"/>
          <p:cNvSpPr/>
          <p:nvPr/>
        </p:nvSpPr>
        <p:spPr>
          <a:xfrm>
            <a:off x="841455" y="1694086"/>
            <a:ext cx="9678764" cy="2708434"/>
          </a:xfrm>
          <a:prstGeom prst="rect">
            <a:avLst/>
          </a:prstGeom>
        </p:spPr>
        <p:txBody>
          <a:bodyPr wrap="square">
            <a:spAutoFit/>
          </a:bodyPr>
          <a:lstStyle/>
          <a:p>
            <a:r>
              <a:rPr lang="en-US" sz="2400">
                <a:latin typeface="-apple-system"/>
              </a:rPr>
              <a:t>Disclaimer GA art . 17.3 must be added in any publication/output:</a:t>
            </a:r>
          </a:p>
          <a:p>
            <a:endParaRPr lang="en-US" sz="2400">
              <a:latin typeface="-apple-system"/>
            </a:endParaRPr>
          </a:p>
          <a:p>
            <a:endParaRPr lang="en-US" sz="2400">
              <a:latin typeface="-apple-system"/>
            </a:endParaRPr>
          </a:p>
          <a:p>
            <a:endParaRPr lang="en-US">
              <a:latin typeface="-apple-system"/>
            </a:endParaRPr>
          </a:p>
          <a:p>
            <a:pPr algn="just"/>
            <a:r>
              <a:rPr lang="en-US">
                <a:latin typeface="-apple-system"/>
              </a:rPr>
              <a:t>” </a:t>
            </a:r>
            <a:r>
              <a:rPr lang="en-US" sz="2000"/>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endParaRPr lang="fr-BE" sz="2000"/>
          </a:p>
        </p:txBody>
      </p:sp>
    </p:spTree>
    <p:extLst>
      <p:ext uri="{BB962C8B-B14F-4D97-AF65-F5344CB8AC3E}">
        <p14:creationId xmlns:p14="http://schemas.microsoft.com/office/powerpoint/2010/main" val="3975106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1064712" y="390394"/>
            <a:ext cx="9460827" cy="695325"/>
          </a:xfrm>
        </p:spPr>
        <p:txBody>
          <a:bodyPr anchor="ctr"/>
          <a:lstStyle/>
          <a:p>
            <a:r>
              <a:rPr lang="en-GB" altLang="en-US" sz="2800">
                <a:solidFill>
                  <a:srgbClr val="0356B1"/>
                </a:solidFill>
                <a:latin typeface="Arial" panose="020B0604020202020204" pitchFamily="34" charset="0"/>
                <a:ea typeface="MS PGothic" pitchFamily="34" charset="-128"/>
                <a:cs typeface="Arial" panose="020B0604020202020204" pitchFamily="34" charset="0"/>
              </a:rPr>
              <a:t> </a:t>
            </a:r>
            <a:r>
              <a:rPr lang="en-GB" altLang="en-US">
                <a:solidFill>
                  <a:srgbClr val="0356B1"/>
                </a:solidFill>
                <a:latin typeface="Arial" panose="020B0604020202020204" pitchFamily="34" charset="0"/>
                <a:ea typeface="MS PGothic" pitchFamily="34" charset="-128"/>
                <a:cs typeface="Arial" panose="020B0604020202020204" pitchFamily="34" charset="0"/>
              </a:rPr>
              <a:t>How can REA support you?</a:t>
            </a:r>
          </a:p>
        </p:txBody>
      </p:sp>
      <p:sp>
        <p:nvSpPr>
          <p:cNvPr id="3" name="Text Placeholder 1"/>
          <p:cNvSpPr>
            <a:spLocks/>
          </p:cNvSpPr>
          <p:nvPr/>
        </p:nvSpPr>
        <p:spPr bwMode="auto">
          <a:xfrm>
            <a:off x="1064712" y="1570383"/>
            <a:ext cx="10622072" cy="488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200">
                <a:solidFill>
                  <a:srgbClr val="0F5494"/>
                </a:solidFill>
                <a:latin typeface="Verdana" pitchFamily="34" charset="0"/>
                <a:ea typeface="ＭＳ Ｐゴシック" pitchFamily="34" charset="-128"/>
              </a:defRPr>
            </a:lvl1pPr>
            <a:lvl2pPr marL="820738" indent="-285750" defTabSz="457200" eaLnBrk="0" hangingPunct="0">
              <a:defRPr sz="1200">
                <a:solidFill>
                  <a:srgbClr val="0F5494"/>
                </a:solidFill>
                <a:latin typeface="Verdana" pitchFamily="34" charset="0"/>
                <a:ea typeface="ＭＳ Ｐゴシック" pitchFamily="34" charset="-128"/>
              </a:defRPr>
            </a:lvl2pPr>
            <a:lvl3pPr marL="1143000" indent="-228600" defTabSz="457200" eaLnBrk="0" hangingPunct="0">
              <a:defRPr sz="1200">
                <a:solidFill>
                  <a:srgbClr val="0F5494"/>
                </a:solidFill>
                <a:latin typeface="Verdana" pitchFamily="34" charset="0"/>
                <a:ea typeface="ＭＳ Ｐゴシック" pitchFamily="34" charset="-128"/>
              </a:defRPr>
            </a:lvl3pPr>
            <a:lvl4pPr marL="1600200" indent="-228600" defTabSz="457200" eaLnBrk="0" hangingPunct="0">
              <a:defRPr sz="1200">
                <a:solidFill>
                  <a:srgbClr val="0F5494"/>
                </a:solidFill>
                <a:latin typeface="Verdana" pitchFamily="34" charset="0"/>
                <a:ea typeface="ＭＳ Ｐゴシック" pitchFamily="34" charset="-128"/>
              </a:defRPr>
            </a:lvl4pPr>
            <a:lvl5pPr marL="2057400" indent="-228600" defTabSz="457200" eaLnBrk="0" hangingPunct="0">
              <a:defRPr sz="1200">
                <a:solidFill>
                  <a:srgbClr val="0F549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algn="just">
              <a:lnSpc>
                <a:spcPct val="150000"/>
              </a:lnSpc>
              <a:spcBef>
                <a:spcPts val="300"/>
              </a:spcBef>
              <a:spcAft>
                <a:spcPts val="300"/>
              </a:spcAft>
              <a:buClr>
                <a:srgbClr val="1B83B7"/>
              </a:buClr>
              <a:defRPr/>
            </a:pPr>
            <a:r>
              <a:rPr lang="en-GB" altLang="en-US" sz="1800" b="1">
                <a:solidFill>
                  <a:schemeClr val="tx1"/>
                </a:solidFill>
                <a:latin typeface="Arial" panose="020B0604020202020204" pitchFamily="34" charset="0"/>
                <a:cs typeface="Arial" panose="020B0604020202020204" pitchFamily="34" charset="0"/>
              </a:rPr>
              <a:t> </a:t>
            </a:r>
          </a:p>
          <a:p>
            <a:pPr marL="98425" algn="just" eaLnBrk="1" hangingPunct="1">
              <a:defRPr/>
            </a:pPr>
            <a:endParaRPr lang="en-GB" altLang="en-US" sz="1800" b="1">
              <a:solidFill>
                <a:schemeClr val="tx1"/>
              </a:solidFill>
              <a:latin typeface="Arial" panose="020B0604020202020204" pitchFamily="34" charset="0"/>
              <a:cs typeface="Arial" panose="020B0604020202020204" pitchFamily="34" charset="0"/>
            </a:endParaRPr>
          </a:p>
          <a:p>
            <a:pPr marL="98425" algn="just" eaLnBrk="1" hangingPunct="1">
              <a:defRPr/>
            </a:pPr>
            <a:endParaRPr lang="en-GB" altLang="en-US" sz="1800">
              <a:solidFill>
                <a:schemeClr val="tx1"/>
              </a:solidFill>
              <a:latin typeface="Arial" panose="020B0604020202020204" pitchFamily="34" charset="0"/>
              <a:cs typeface="Arial" panose="020B0604020202020204" pitchFamily="34" charset="0"/>
            </a:endParaRPr>
          </a:p>
          <a:p>
            <a:pPr marL="98425" algn="just" eaLnBrk="1" hangingPunct="1">
              <a:defRPr/>
            </a:pPr>
            <a:endParaRPr lang="en-GB" altLang="en-US" sz="1800">
              <a:solidFill>
                <a:schemeClr val="tx1"/>
              </a:solidFill>
              <a:latin typeface="Arial" panose="020B0604020202020204" pitchFamily="34" charset="0"/>
              <a:cs typeface="Arial" panose="020B0604020202020204" pitchFamily="34" charset="0"/>
            </a:endParaRPr>
          </a:p>
          <a:p>
            <a:pPr marL="98425" algn="just" eaLnBrk="1" hangingPunct="1">
              <a:defRPr/>
            </a:pPr>
            <a:endParaRPr lang="en-GB" altLang="en-US" sz="1800" b="1" u="sng">
              <a:solidFill>
                <a:schemeClr val="tx1"/>
              </a:solidFill>
              <a:latin typeface="Arial" panose="020B0604020202020204" pitchFamily="34" charset="0"/>
              <a:cs typeface="Arial" panose="020B0604020202020204" pitchFamily="34" charset="0"/>
            </a:endParaRPr>
          </a:p>
          <a:p>
            <a:pPr>
              <a:lnSpc>
                <a:spcPct val="150000"/>
              </a:lnSpc>
              <a:spcBef>
                <a:spcPts val="300"/>
              </a:spcBef>
              <a:spcAft>
                <a:spcPts val="300"/>
              </a:spcAft>
              <a:buClr>
                <a:srgbClr val="1B83B7"/>
              </a:buClr>
              <a:defRPr/>
            </a:pPr>
            <a:r>
              <a:rPr lang="en-GB" altLang="en-US" sz="1800" b="1">
                <a:latin typeface="Arial" panose="020B0604020202020204" pitchFamily="34" charset="0"/>
                <a:cs typeface="Arial" panose="020B0604020202020204" pitchFamily="34" charset="0"/>
              </a:rPr>
              <a:t/>
            </a:r>
            <a:br>
              <a:rPr lang="en-GB" altLang="en-US" sz="1800" b="1">
                <a:latin typeface="Arial" panose="020B0604020202020204" pitchFamily="34" charset="0"/>
                <a:cs typeface="Arial" panose="020B0604020202020204" pitchFamily="34" charset="0"/>
              </a:rPr>
            </a:br>
            <a:endParaRPr lang="en-GB" altLang="en-US" sz="1000" b="1">
              <a:solidFill>
                <a:srgbClr val="17416F"/>
              </a:solidFill>
              <a:latin typeface="Arial" panose="020B0604020202020204" pitchFamily="34" charset="0"/>
              <a:cs typeface="Arial" panose="020B0604020202020204" pitchFamily="34" charset="0"/>
            </a:endParaRPr>
          </a:p>
          <a:p>
            <a:pPr>
              <a:lnSpc>
                <a:spcPct val="150000"/>
              </a:lnSpc>
              <a:spcBef>
                <a:spcPts val="600"/>
              </a:spcBef>
              <a:spcAft>
                <a:spcPts val="600"/>
              </a:spcAft>
              <a:buClr>
                <a:srgbClr val="1B83B7"/>
              </a:buClr>
              <a:defRPr/>
            </a:pPr>
            <a:endParaRPr lang="en-GB" altLang="en-US" sz="1400">
              <a:solidFill>
                <a:srgbClr val="17416F"/>
              </a:solidFill>
              <a:latin typeface="Arial" panose="020B0604020202020204" pitchFamily="34" charset="0"/>
              <a:cs typeface="Arial" panose="020B0604020202020204" pitchFamily="34" charset="0"/>
            </a:endParaRPr>
          </a:p>
        </p:txBody>
      </p:sp>
      <p:sp>
        <p:nvSpPr>
          <p:cNvPr id="4" name="Rectangle 3"/>
          <p:cNvSpPr/>
          <p:nvPr/>
        </p:nvSpPr>
        <p:spPr>
          <a:xfrm>
            <a:off x="874643" y="1929562"/>
            <a:ext cx="10287000" cy="3785652"/>
          </a:xfrm>
          <a:prstGeom prst="rect">
            <a:avLst/>
          </a:prstGeom>
        </p:spPr>
        <p:txBody>
          <a:bodyPr wrap="square">
            <a:spAutoFit/>
          </a:bodyPr>
          <a:lstStyle/>
          <a:p>
            <a:pPr algn="just"/>
            <a:r>
              <a:rPr lang="en-US" sz="2000"/>
              <a:t>Has your project won an important scientific award? Have you made a ground-breaking discovery and are featured in the press?</a:t>
            </a:r>
          </a:p>
          <a:p>
            <a:pPr algn="just"/>
            <a:r>
              <a:rPr lang="en-US" sz="2000" b="1"/>
              <a:t>Don’t forget to inform your project officer!</a:t>
            </a:r>
          </a:p>
          <a:p>
            <a:pPr algn="just"/>
            <a:endParaRPr lang="en-US" sz="2000"/>
          </a:p>
          <a:p>
            <a:pPr algn="just"/>
            <a:r>
              <a:rPr lang="en-US" sz="2000"/>
              <a:t>REA’s Communication team can help promote by:</a:t>
            </a:r>
          </a:p>
          <a:p>
            <a:pPr algn="just"/>
            <a:endParaRPr lang="en-US" sz="2000"/>
          </a:p>
          <a:p>
            <a:pPr algn="just"/>
            <a:r>
              <a:rPr lang="en-US" sz="2000"/>
              <a:t>• Highlighting &amp; multiplying your news and results through our own and the Commission’s social media channels </a:t>
            </a:r>
            <a:r>
              <a:rPr lang="en-US" sz="2000" b="1"/>
              <a:t>(please tag us!)</a:t>
            </a:r>
            <a:r>
              <a:rPr lang="en-US" sz="2000"/>
              <a:t> </a:t>
            </a:r>
          </a:p>
          <a:p>
            <a:pPr algn="just"/>
            <a:endParaRPr lang="en-US" sz="2000"/>
          </a:p>
          <a:p>
            <a:pPr algn="just"/>
            <a:r>
              <a:rPr lang="en-US" sz="2000"/>
              <a:t>• Proposing your project’s success story for inclusion in the European Commission’s free-of-charge communication channels.</a:t>
            </a:r>
          </a:p>
          <a:p>
            <a:pPr algn="just"/>
            <a:endParaRPr lang="en-US" sz="2000" b="1"/>
          </a:p>
        </p:txBody>
      </p:sp>
    </p:spTree>
    <p:extLst>
      <p:ext uri="{BB962C8B-B14F-4D97-AF65-F5344CB8AC3E}">
        <p14:creationId xmlns:p14="http://schemas.microsoft.com/office/powerpoint/2010/main" val="559645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8126" y="248478"/>
            <a:ext cx="9969750" cy="1062017"/>
          </a:xfrm>
        </p:spPr>
        <p:txBody>
          <a:bodyPr/>
          <a:lstStyle/>
          <a:p>
            <a:r>
              <a:rPr lang="en-IE"/>
              <a:t>Free-of-charge European Commission dissemination tools</a:t>
            </a:r>
            <a:endParaRPr lang="en-US"/>
          </a:p>
        </p:txBody>
      </p:sp>
      <p:pic>
        <p:nvPicPr>
          <p:cNvPr id="5" name="Picture 4"/>
          <p:cNvPicPr>
            <a:picLocks noChangeAspect="1"/>
          </p:cNvPicPr>
          <p:nvPr/>
        </p:nvPicPr>
        <p:blipFill>
          <a:blip r:embed="rId2"/>
          <a:stretch>
            <a:fillRect/>
          </a:stretch>
        </p:blipFill>
        <p:spPr>
          <a:xfrm>
            <a:off x="1159771" y="1310495"/>
            <a:ext cx="8829055" cy="5076825"/>
          </a:xfrm>
          <a:prstGeom prst="rect">
            <a:avLst/>
          </a:prstGeom>
        </p:spPr>
      </p:pic>
    </p:spTree>
    <p:extLst>
      <p:ext uri="{BB962C8B-B14F-4D97-AF65-F5344CB8AC3E}">
        <p14:creationId xmlns:p14="http://schemas.microsoft.com/office/powerpoint/2010/main" val="1438886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1" y="309861"/>
            <a:ext cx="10515600" cy="782357"/>
          </a:xfrm>
        </p:spPr>
        <p:txBody>
          <a:bodyPr/>
          <a:lstStyle/>
          <a:p>
            <a:r>
              <a:rPr lang="en-IE"/>
              <a:t>Role Distribution</a:t>
            </a:r>
            <a:endParaRPr lang="en-US"/>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95958882"/>
              </p:ext>
            </p:extLst>
          </p:nvPr>
        </p:nvGraphicFramePr>
        <p:xfrm>
          <a:off x="804884" y="1265217"/>
          <a:ext cx="10847275" cy="4891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F46C79FD-C571-418B-AB0F-5EE936C85276}" type="slidenum">
              <a:rPr lang="en-GB" smtClean="0"/>
              <a:t>2</a:t>
            </a:fld>
            <a:endParaRPr lang="en-GB"/>
          </a:p>
        </p:txBody>
      </p:sp>
    </p:spTree>
    <p:extLst>
      <p:ext uri="{BB962C8B-B14F-4D97-AF65-F5344CB8AC3E}">
        <p14:creationId xmlns:p14="http://schemas.microsoft.com/office/powerpoint/2010/main" val="2918915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189" y="745436"/>
            <a:ext cx="5598968" cy="1392928"/>
          </a:xfrm>
        </p:spPr>
        <p:txBody>
          <a:bodyPr/>
          <a:lstStyle/>
          <a:p>
            <a:r>
              <a:rPr lang="fr-BE"/>
              <a:t>Open Science</a:t>
            </a:r>
            <a:endParaRPr lang="en-GB"/>
          </a:p>
        </p:txBody>
      </p:sp>
      <p:sp>
        <p:nvSpPr>
          <p:cNvPr id="3" name="Subtitle 2"/>
          <p:cNvSpPr>
            <a:spLocks noGrp="1"/>
          </p:cNvSpPr>
          <p:nvPr>
            <p:ph type="subTitle" idx="1"/>
          </p:nvPr>
        </p:nvSpPr>
        <p:spPr/>
        <p:txBody>
          <a:bodyPr/>
          <a:lstStyle/>
          <a:p>
            <a:r>
              <a:rPr lang="fr-BE" dirty="0"/>
              <a:t>Model Grant Agreement </a:t>
            </a:r>
            <a:r>
              <a:rPr lang="fr-BE" dirty="0" err="1"/>
              <a:t>requirements</a:t>
            </a:r>
            <a:endParaRPr lang="fr-BE" dirty="0"/>
          </a:p>
          <a:p>
            <a:pPr>
              <a:spcAft>
                <a:spcPts val="0"/>
              </a:spcAft>
            </a:pPr>
            <a:r>
              <a:rPr lang="fr-BE" sz="1800" dirty="0"/>
              <a:t>1. </a:t>
            </a:r>
            <a:r>
              <a:rPr lang="en-IE" sz="1800" dirty="0"/>
              <a:t>Open access to scientific publications </a:t>
            </a:r>
          </a:p>
          <a:p>
            <a:pPr>
              <a:spcAft>
                <a:spcPts val="0"/>
              </a:spcAft>
            </a:pPr>
            <a:r>
              <a:rPr lang="en-IE" sz="1800" dirty="0"/>
              <a:t>2.  Research Data Management </a:t>
            </a:r>
          </a:p>
          <a:p>
            <a:endParaRPr lang="en-GB" dirty="0"/>
          </a:p>
        </p:txBody>
      </p:sp>
    </p:spTree>
    <p:extLst>
      <p:ext uri="{BB962C8B-B14F-4D97-AF65-F5344CB8AC3E}">
        <p14:creationId xmlns:p14="http://schemas.microsoft.com/office/powerpoint/2010/main" val="351473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4252" y="1051846"/>
            <a:ext cx="11354548" cy="4638970"/>
          </a:xfrm>
        </p:spPr>
        <p:txBody>
          <a:bodyPr vert="horz" lIns="91440" tIns="45720" rIns="91440" bIns="45720" rtlCol="0" anchor="t">
            <a:noAutofit/>
          </a:bodyPr>
          <a:lstStyle/>
          <a:p>
            <a:pPr>
              <a:spcBef>
                <a:spcPts val="600"/>
              </a:spcBef>
            </a:pPr>
            <a:r>
              <a:rPr lang="en-US" dirty="0">
                <a:ea typeface="+mn-lt"/>
                <a:cs typeface="+mn-lt"/>
              </a:rPr>
              <a:t>Beneficiaries </a:t>
            </a:r>
            <a:r>
              <a:rPr lang="en-US" b="1" dirty="0">
                <a:ea typeface="+mn-lt"/>
                <a:cs typeface="+mn-lt"/>
              </a:rPr>
              <a:t>must manage the digital research data </a:t>
            </a:r>
            <a:r>
              <a:rPr lang="en-US" dirty="0">
                <a:ea typeface="+mn-lt"/>
                <a:cs typeface="+mn-lt"/>
              </a:rPr>
              <a:t>generated in the action responsibly, </a:t>
            </a:r>
            <a:r>
              <a:rPr lang="en-US" b="1" dirty="0">
                <a:ea typeface="+mn-lt"/>
                <a:cs typeface="+mn-lt"/>
              </a:rPr>
              <a:t>in line with the </a:t>
            </a:r>
            <a:r>
              <a:rPr lang="en-US" b="1" dirty="0" smtClean="0">
                <a:ea typeface="+mn-lt"/>
                <a:cs typeface="+mn-lt"/>
              </a:rPr>
              <a:t>FAIR</a:t>
            </a:r>
            <a:r>
              <a:rPr lang="en-US" b="1" dirty="0">
                <a:ea typeface="+mn-lt"/>
                <a:cs typeface="+mn-lt"/>
              </a:rPr>
              <a:t> (“Findable”, “Accessible”, “Interoperable”, Reusable</a:t>
            </a:r>
            <a:r>
              <a:rPr lang="en-US" b="1" dirty="0" smtClean="0">
                <a:ea typeface="+mn-lt"/>
                <a:cs typeface="+mn-lt"/>
              </a:rPr>
              <a:t>”) principle</a:t>
            </a:r>
            <a:endParaRPr lang="en-US" dirty="0"/>
          </a:p>
          <a:p>
            <a:pPr>
              <a:spcBef>
                <a:spcPts val="600"/>
              </a:spcBef>
            </a:pPr>
            <a:r>
              <a:rPr lang="en-US" dirty="0">
                <a:ea typeface="+mn-lt"/>
                <a:cs typeface="+mn-lt"/>
              </a:rPr>
              <a:t>  Establish + regularly update a </a:t>
            </a:r>
            <a:r>
              <a:rPr lang="en-US" b="1" dirty="0">
                <a:ea typeface="+mn-lt"/>
                <a:cs typeface="+mn-lt"/>
              </a:rPr>
              <a:t>data management plan </a:t>
            </a:r>
            <a:r>
              <a:rPr lang="en-US" dirty="0">
                <a:ea typeface="+mn-lt"/>
                <a:cs typeface="+mn-lt"/>
              </a:rPr>
              <a:t>(‘DMP’) for generated (and/or collected) data </a:t>
            </a:r>
            <a:r>
              <a:rPr lang="en-US" dirty="0" smtClean="0">
                <a:ea typeface="+mn-lt"/>
                <a:cs typeface="+mn-lt"/>
              </a:rPr>
              <a:t>(M6)</a:t>
            </a:r>
            <a:endParaRPr lang="en-US" dirty="0">
              <a:ea typeface="+mn-lt"/>
              <a:cs typeface="+mn-lt"/>
            </a:endParaRPr>
          </a:p>
          <a:p>
            <a:pPr>
              <a:spcBef>
                <a:spcPts val="600"/>
              </a:spcBef>
            </a:pPr>
            <a:r>
              <a:rPr lang="en-US" b="1" dirty="0">
                <a:ea typeface="+mn-lt"/>
                <a:cs typeface="+mn-lt"/>
              </a:rPr>
              <a:t>Ensure open access ‘as open as </a:t>
            </a:r>
            <a:r>
              <a:rPr lang="en-US" b="1" dirty="0" smtClean="0">
                <a:ea typeface="+mn-lt"/>
                <a:cs typeface="+mn-lt"/>
              </a:rPr>
              <a:t>possible,</a:t>
            </a:r>
            <a:r>
              <a:rPr lang="en-US" b="1" dirty="0">
                <a:ea typeface="+mn-lt"/>
                <a:cs typeface="+mn-lt"/>
              </a:rPr>
              <a:t> as closed as necessary'</a:t>
            </a:r>
          </a:p>
          <a:p>
            <a:pPr marL="0" indent="0">
              <a:spcBef>
                <a:spcPts val="600"/>
              </a:spcBef>
              <a:buNone/>
            </a:pPr>
            <a:r>
              <a:rPr lang="en-US" sz="2000" b="1" u="sng" dirty="0">
                <a:solidFill>
                  <a:srgbClr val="FF0000"/>
                </a:solidFill>
                <a:ea typeface="+mn-lt"/>
                <a:cs typeface="+mn-lt"/>
              </a:rPr>
              <a:t>Useful</a:t>
            </a:r>
            <a:r>
              <a:rPr lang="en-US" sz="2000" b="1" u="sng" dirty="0">
                <a:solidFill>
                  <a:srgbClr val="FF0000"/>
                </a:solidFill>
                <a:cs typeface="Arial"/>
              </a:rPr>
              <a:t> resources </a:t>
            </a:r>
            <a:endParaRPr lang="en-US" sz="2000" u="sng" dirty="0">
              <a:solidFill>
                <a:srgbClr val="FF0000"/>
              </a:solidFill>
              <a:cs typeface="Arial"/>
            </a:endParaRPr>
          </a:p>
          <a:p>
            <a:pPr>
              <a:spcBef>
                <a:spcPts val="600"/>
              </a:spcBef>
            </a:pPr>
            <a:r>
              <a:rPr lang="en-IE" u="sng" dirty="0">
                <a:hlinkClick r:id="rId2"/>
              </a:rPr>
              <a:t>Horizon Europe Annotated Model Grant Agreement</a:t>
            </a:r>
            <a:r>
              <a:rPr lang="en-IE" dirty="0"/>
              <a:t> (Annex 5, section 2 -</a:t>
            </a:r>
            <a:r>
              <a:rPr lang="en-IE" dirty="0" err="1"/>
              <a:t>pg</a:t>
            </a:r>
            <a:r>
              <a:rPr lang="en-IE" dirty="0"/>
              <a:t> 154)</a:t>
            </a:r>
            <a:endParaRPr lang="en-IE" dirty="0">
              <a:cs typeface="Arial"/>
            </a:endParaRPr>
          </a:p>
          <a:p>
            <a:pPr>
              <a:spcBef>
                <a:spcPts val="600"/>
              </a:spcBef>
            </a:pPr>
            <a:r>
              <a:rPr lang="en-IE" u="sng" dirty="0">
                <a:hlinkClick r:id="rId3"/>
              </a:rPr>
              <a:t>Horizon Europe Data Management Plan Template</a:t>
            </a:r>
            <a:r>
              <a:rPr lang="en-IE" dirty="0"/>
              <a:t> </a:t>
            </a:r>
            <a:r>
              <a:rPr lang="en-GB" dirty="0"/>
              <a:t> (under </a:t>
            </a:r>
            <a:r>
              <a:rPr lang="en-GB" u="sng" dirty="0">
                <a:hlinkClick r:id="rId4"/>
              </a:rPr>
              <a:t>reference documents</a:t>
            </a:r>
            <a:r>
              <a:rPr lang="en-GB" dirty="0"/>
              <a:t> of the Funding and Tenders portal). </a:t>
            </a:r>
            <a:endParaRPr lang="en-GB" dirty="0">
              <a:cs typeface="Arial"/>
            </a:endParaRPr>
          </a:p>
          <a:p>
            <a:endParaRPr lang="en-GB" dirty="0"/>
          </a:p>
        </p:txBody>
      </p:sp>
      <p:sp>
        <p:nvSpPr>
          <p:cNvPr id="3" name="Title 2"/>
          <p:cNvSpPr>
            <a:spLocks noGrp="1"/>
          </p:cNvSpPr>
          <p:nvPr>
            <p:ph type="title"/>
          </p:nvPr>
        </p:nvSpPr>
        <p:spPr>
          <a:xfrm>
            <a:off x="1033247" y="-457152"/>
            <a:ext cx="10913587" cy="1828799"/>
          </a:xfrm>
        </p:spPr>
        <p:txBody>
          <a:bodyPr/>
          <a:lstStyle/>
          <a:p>
            <a:r>
              <a:rPr lang="en-IE"/>
              <a:t>Key points on open science in Horizon Europe </a:t>
            </a:r>
            <a:r>
              <a:rPr lang="en-GB"/>
              <a:t/>
            </a:r>
            <a:br>
              <a:rPr lang="en-GB"/>
            </a:br>
            <a:endParaRPr lang="en-GB"/>
          </a:p>
        </p:txBody>
      </p:sp>
    </p:spTree>
    <p:extLst>
      <p:ext uri="{BB962C8B-B14F-4D97-AF65-F5344CB8AC3E}">
        <p14:creationId xmlns:p14="http://schemas.microsoft.com/office/powerpoint/2010/main" val="3047937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2944" y="1481931"/>
            <a:ext cx="11015960" cy="4769782"/>
          </a:xfrm>
        </p:spPr>
        <p:txBody>
          <a:bodyPr/>
          <a:lstStyle/>
          <a:p>
            <a:pPr marL="0" indent="0" algn="just">
              <a:spcBef>
                <a:spcPts val="2400"/>
              </a:spcBef>
              <a:spcAft>
                <a:spcPts val="0"/>
              </a:spcAft>
              <a:buClr>
                <a:srgbClr val="FFC000"/>
              </a:buClr>
              <a:buNone/>
            </a:pPr>
            <a:r>
              <a:rPr lang="en-US" sz="2200"/>
              <a:t>Beneficiaries must ensure </a:t>
            </a:r>
            <a:r>
              <a:rPr lang="en-US" sz="2200" b="1"/>
              <a:t>open access to peer-reviewed scientific publications </a:t>
            </a:r>
            <a:r>
              <a:rPr lang="en-US" sz="2200"/>
              <a:t>relating to their results. </a:t>
            </a:r>
            <a:r>
              <a:rPr lang="en-US" sz="2000"/>
              <a:t>In particular, </a:t>
            </a:r>
            <a:r>
              <a:rPr lang="en-US" sz="2000" b="1"/>
              <a:t>they must ensure</a:t>
            </a:r>
            <a:r>
              <a:rPr lang="en-US" sz="2000"/>
              <a:t>:</a:t>
            </a:r>
          </a:p>
          <a:p>
            <a:pPr lvl="1" algn="just">
              <a:spcBef>
                <a:spcPts val="2400"/>
              </a:spcBef>
              <a:spcAft>
                <a:spcPts val="0"/>
              </a:spcAft>
              <a:buClr>
                <a:srgbClr val="FFC000"/>
              </a:buClr>
              <a:buFont typeface="Wingdings" panose="05000000000000000000" pitchFamily="2" charset="2"/>
              <a:buChar char="q"/>
            </a:pPr>
            <a:r>
              <a:rPr lang="en-US"/>
              <a:t> at the latest upon publication, </a:t>
            </a:r>
            <a:r>
              <a:rPr lang="en-US" b="1"/>
              <a:t>deposition</a:t>
            </a:r>
            <a:r>
              <a:rPr lang="en-US"/>
              <a:t> of the Author Accepted Manuscript or Version of Record in a trusted repository + </a:t>
            </a:r>
            <a:r>
              <a:rPr lang="en-US" b="1"/>
              <a:t>immediate open access via the repository</a:t>
            </a:r>
            <a:r>
              <a:rPr lang="en-US"/>
              <a:t> under a Creative Commons Attribution license (CC BY) or  equivalent (Creative Commons Attribution Non Commercial/Non Derivatives licenses or equivalent are allowed for long-text formats) </a:t>
            </a:r>
          </a:p>
          <a:p>
            <a:pPr lvl="1" algn="just">
              <a:spcBef>
                <a:spcPts val="2400"/>
              </a:spcBef>
              <a:spcAft>
                <a:spcPts val="0"/>
              </a:spcAft>
              <a:buClr>
                <a:srgbClr val="FFC000"/>
              </a:buClr>
              <a:buFont typeface="Wingdings" panose="05000000000000000000" pitchFamily="2" charset="2"/>
              <a:buChar char="q"/>
            </a:pPr>
            <a:r>
              <a:rPr lang="en-US"/>
              <a:t> </a:t>
            </a:r>
            <a:r>
              <a:rPr lang="en-US" b="1"/>
              <a:t>information</a:t>
            </a:r>
            <a:r>
              <a:rPr lang="en-US"/>
              <a:t> via the repository about any research output/tools/instruments needed to </a:t>
            </a:r>
            <a:r>
              <a:rPr lang="en-US" b="1"/>
              <a:t>validate the conclusions of the scientific publication</a:t>
            </a:r>
            <a:endParaRPr lang="en-US" sz="2000" b="1"/>
          </a:p>
          <a:p>
            <a:pPr marL="0" indent="0" algn="just">
              <a:spcBef>
                <a:spcPts val="1800"/>
              </a:spcBef>
              <a:spcAft>
                <a:spcPts val="0"/>
              </a:spcAft>
              <a:buClr>
                <a:srgbClr val="FFC000"/>
              </a:buClr>
              <a:buNone/>
            </a:pPr>
            <a:r>
              <a:rPr lang="en-US" sz="2000" b="1"/>
              <a:t>Metadata must be open </a:t>
            </a:r>
            <a:r>
              <a:rPr lang="en-US" sz="2000"/>
              <a:t>under a Creative Commons Public Domain Dedication (CC 0) or equivalent, </a:t>
            </a:r>
            <a:r>
              <a:rPr lang="en-US" sz="2000" b="1"/>
              <a:t>in line with the FAIR principles </a:t>
            </a:r>
            <a:r>
              <a:rPr lang="en-US" sz="2000"/>
              <a:t>and provide information about the licensing terms and persistent identifiers, amongst others.</a:t>
            </a:r>
          </a:p>
          <a:p>
            <a:pPr marL="0" indent="0" algn="just">
              <a:spcBef>
                <a:spcPts val="600"/>
              </a:spcBef>
              <a:spcAft>
                <a:spcPts val="0"/>
              </a:spcAft>
              <a:buClr>
                <a:srgbClr val="FFC000"/>
              </a:buClr>
              <a:buNone/>
            </a:pPr>
            <a:endParaRPr lang="en-US" sz="2200">
              <a:solidFill>
                <a:srgbClr val="004494"/>
              </a:solidFill>
            </a:endParaRPr>
          </a:p>
          <a:p>
            <a:pPr marL="0" indent="0" algn="just">
              <a:spcBef>
                <a:spcPts val="1200"/>
              </a:spcBef>
              <a:spcAft>
                <a:spcPts val="0"/>
              </a:spcAft>
              <a:buClr>
                <a:srgbClr val="FFC000"/>
              </a:buClr>
              <a:buNone/>
            </a:pPr>
            <a:endParaRPr lang="en-US" sz="2350" b="1">
              <a:solidFill>
                <a:srgbClr val="004494"/>
              </a:solidFill>
            </a:endParaRPr>
          </a:p>
          <a:p>
            <a:pPr marL="457200" lvl="1" indent="0" algn="just">
              <a:spcBef>
                <a:spcPts val="1200"/>
              </a:spcBef>
              <a:spcAft>
                <a:spcPts val="0"/>
              </a:spcAft>
              <a:buClr>
                <a:srgbClr val="FFC000"/>
              </a:buClr>
              <a:buNone/>
            </a:pPr>
            <a:endParaRPr lang="en-US" sz="2400">
              <a:solidFill>
                <a:srgbClr val="004494"/>
              </a:solidFill>
            </a:endParaRPr>
          </a:p>
        </p:txBody>
      </p:sp>
      <p:sp>
        <p:nvSpPr>
          <p:cNvPr id="2" name="Title 1"/>
          <p:cNvSpPr>
            <a:spLocks noGrp="1"/>
          </p:cNvSpPr>
          <p:nvPr>
            <p:ph type="title"/>
          </p:nvPr>
        </p:nvSpPr>
        <p:spPr>
          <a:xfrm>
            <a:off x="1093304" y="255743"/>
            <a:ext cx="10515600" cy="782357"/>
          </a:xfrm>
        </p:spPr>
        <p:txBody>
          <a:bodyPr/>
          <a:lstStyle/>
          <a:p>
            <a:r>
              <a:rPr lang="en-IE"/>
              <a:t>1. Open access to publications (1/2) </a:t>
            </a:r>
            <a:endParaRPr lang="en-GB"/>
          </a:p>
        </p:txBody>
      </p:sp>
      <p:pic>
        <p:nvPicPr>
          <p:cNvPr id="4" name="Picture 3"/>
          <p:cNvPicPr>
            <a:picLocks noChangeAspect="1"/>
          </p:cNvPicPr>
          <p:nvPr/>
        </p:nvPicPr>
        <p:blipFill rotWithShape="1">
          <a:blip r:embed="rId4"/>
          <a:srcRect l="48492"/>
          <a:stretch/>
        </p:blipFill>
        <p:spPr>
          <a:xfrm>
            <a:off x="10612420" y="71701"/>
            <a:ext cx="1465279" cy="1304925"/>
          </a:xfrm>
          <a:prstGeom prst="rect">
            <a:avLst/>
          </a:prstGeom>
        </p:spPr>
      </p:pic>
    </p:spTree>
    <p:custDataLst>
      <p:tags r:id="rId1"/>
    </p:custDataLst>
    <p:extLst>
      <p:ext uri="{BB962C8B-B14F-4D97-AF65-F5344CB8AC3E}">
        <p14:creationId xmlns:p14="http://schemas.microsoft.com/office/powerpoint/2010/main" val="300124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0622" y="1493860"/>
            <a:ext cx="10905699" cy="4051503"/>
          </a:xfrm>
        </p:spPr>
        <p:txBody>
          <a:bodyPr/>
          <a:lstStyle/>
          <a:p>
            <a:pPr marL="0" indent="0" algn="just">
              <a:spcBef>
                <a:spcPts val="1200"/>
              </a:spcBef>
              <a:spcAft>
                <a:spcPts val="0"/>
              </a:spcAft>
              <a:buClr>
                <a:srgbClr val="FFC000"/>
              </a:buClr>
              <a:buNone/>
            </a:pPr>
            <a:endParaRPr lang="en-US" b="1">
              <a:solidFill>
                <a:srgbClr val="004494"/>
              </a:solidFill>
            </a:endParaRPr>
          </a:p>
          <a:p>
            <a:pPr lvl="0" algn="just">
              <a:spcBef>
                <a:spcPts val="600"/>
              </a:spcBef>
              <a:spcAft>
                <a:spcPts val="0"/>
              </a:spcAft>
              <a:buClr>
                <a:srgbClr val="FFC000"/>
              </a:buClr>
              <a:buFont typeface="Wingdings" panose="05000000000000000000" pitchFamily="2" charset="2"/>
              <a:buChar char="Ø"/>
            </a:pPr>
            <a:r>
              <a:rPr lang="en-US">
                <a:solidFill>
                  <a:srgbClr val="004494"/>
                </a:solidFill>
              </a:rPr>
              <a:t>  </a:t>
            </a:r>
            <a:r>
              <a:rPr lang="en-US"/>
              <a:t>Beneficiaries (or authors) </a:t>
            </a:r>
            <a:r>
              <a:rPr lang="en-US" b="1"/>
              <a:t>must retain sufficient intellectual property rights </a:t>
            </a:r>
            <a:r>
              <a:rPr lang="en-US"/>
              <a:t>to comply with the open access requirements</a:t>
            </a:r>
          </a:p>
          <a:p>
            <a:pPr marL="0" indent="0" algn="just">
              <a:spcBef>
                <a:spcPts val="600"/>
              </a:spcBef>
              <a:spcAft>
                <a:spcPts val="0"/>
              </a:spcAft>
              <a:buClr>
                <a:srgbClr val="FFC000"/>
              </a:buClr>
              <a:buNone/>
            </a:pPr>
            <a:endParaRPr lang="en-US"/>
          </a:p>
          <a:p>
            <a:pPr algn="just">
              <a:spcBef>
                <a:spcPts val="600"/>
              </a:spcBef>
              <a:spcAft>
                <a:spcPts val="0"/>
              </a:spcAft>
              <a:buClr>
                <a:srgbClr val="FFC000"/>
              </a:buClr>
              <a:buFont typeface="Wingdings" panose="05000000000000000000" pitchFamily="2" charset="2"/>
              <a:buChar char="Ø"/>
            </a:pPr>
            <a:r>
              <a:rPr lang="en-US"/>
              <a:t>Publication in venue of their choice but </a:t>
            </a:r>
            <a:r>
              <a:rPr lang="en-US" b="1"/>
              <a:t>publication fees are reimbursable only if publishing venue is full open access </a:t>
            </a:r>
            <a:r>
              <a:rPr lang="en-US"/>
              <a:t>(publication fees in hybrid venues are not reimbursed)</a:t>
            </a:r>
          </a:p>
          <a:p>
            <a:pPr marL="0" indent="0" algn="just">
              <a:spcBef>
                <a:spcPts val="600"/>
              </a:spcBef>
              <a:spcAft>
                <a:spcPts val="0"/>
              </a:spcAft>
              <a:buClr>
                <a:srgbClr val="FFC000"/>
              </a:buClr>
              <a:buNone/>
            </a:pPr>
            <a:endParaRPr lang="en-US"/>
          </a:p>
          <a:p>
            <a:pPr algn="just">
              <a:spcBef>
                <a:spcPts val="600"/>
              </a:spcBef>
              <a:spcAft>
                <a:spcPts val="0"/>
              </a:spcAft>
              <a:buClr>
                <a:srgbClr val="FFC000"/>
              </a:buClr>
              <a:buFont typeface="Wingdings" panose="05000000000000000000" pitchFamily="2" charset="2"/>
              <a:buChar char="Ø"/>
            </a:pPr>
            <a:r>
              <a:rPr lang="en-US"/>
              <a:t>Beneficiaries have the possibility to publish at no costs in </a:t>
            </a:r>
            <a:r>
              <a:rPr lang="en-US" b="1" u="sng">
                <a:hlinkClick r:id="rId4"/>
              </a:rPr>
              <a:t>Open Research Europe</a:t>
            </a:r>
            <a:r>
              <a:rPr lang="en-US"/>
              <a:t>, the European Commission open access publishing platform</a:t>
            </a:r>
            <a:endParaRPr lang="en-GB"/>
          </a:p>
          <a:p>
            <a:pPr>
              <a:spcBef>
                <a:spcPts val="600"/>
              </a:spcBef>
              <a:spcAft>
                <a:spcPts val="0"/>
              </a:spcAft>
              <a:buClr>
                <a:srgbClr val="FFC000"/>
              </a:buClr>
              <a:buFont typeface="Wingdings" panose="05000000000000000000" pitchFamily="2" charset="2"/>
              <a:buChar char="Ø"/>
            </a:pPr>
            <a:endParaRPr lang="en-US">
              <a:solidFill>
                <a:srgbClr val="004494"/>
              </a:solidFill>
            </a:endParaRPr>
          </a:p>
          <a:p>
            <a:pPr>
              <a:spcBef>
                <a:spcPts val="600"/>
              </a:spcBef>
              <a:spcAft>
                <a:spcPts val="0"/>
              </a:spcAft>
              <a:buClr>
                <a:srgbClr val="FFC000"/>
              </a:buClr>
              <a:buFont typeface="Wingdings" panose="05000000000000000000" pitchFamily="2" charset="2"/>
              <a:buChar char="Ø"/>
            </a:pPr>
            <a:endParaRPr lang="en-US">
              <a:solidFill>
                <a:srgbClr val="004494"/>
              </a:solidFill>
            </a:endParaRPr>
          </a:p>
          <a:p>
            <a:pPr>
              <a:spcBef>
                <a:spcPts val="600"/>
              </a:spcBef>
              <a:spcAft>
                <a:spcPts val="0"/>
              </a:spcAft>
              <a:buClr>
                <a:srgbClr val="FFC000"/>
              </a:buClr>
              <a:buFont typeface="Wingdings" panose="05000000000000000000" pitchFamily="2" charset="2"/>
              <a:buChar char="Ø"/>
            </a:pPr>
            <a:endParaRPr lang="en-US">
              <a:solidFill>
                <a:srgbClr val="004494"/>
              </a:solidFill>
            </a:endParaRPr>
          </a:p>
          <a:p>
            <a:pPr marL="0" indent="0" algn="just">
              <a:spcBef>
                <a:spcPts val="600"/>
              </a:spcBef>
              <a:spcAft>
                <a:spcPts val="0"/>
              </a:spcAft>
              <a:buClr>
                <a:srgbClr val="FFC000"/>
              </a:buClr>
              <a:buNone/>
            </a:pPr>
            <a:endParaRPr lang="en-US" sz="2200">
              <a:solidFill>
                <a:srgbClr val="004494"/>
              </a:solidFill>
            </a:endParaRPr>
          </a:p>
          <a:p>
            <a:pPr marL="0" indent="0" algn="just">
              <a:spcBef>
                <a:spcPts val="1200"/>
              </a:spcBef>
              <a:spcAft>
                <a:spcPts val="0"/>
              </a:spcAft>
              <a:buClr>
                <a:srgbClr val="FFC000"/>
              </a:buClr>
              <a:buNone/>
            </a:pPr>
            <a:endParaRPr lang="en-US" sz="2350" b="1">
              <a:solidFill>
                <a:srgbClr val="004494"/>
              </a:solidFill>
            </a:endParaRPr>
          </a:p>
          <a:p>
            <a:pPr marL="457200" lvl="1" indent="0" algn="just">
              <a:spcBef>
                <a:spcPts val="1200"/>
              </a:spcBef>
              <a:spcAft>
                <a:spcPts val="0"/>
              </a:spcAft>
              <a:buClr>
                <a:srgbClr val="FFC000"/>
              </a:buClr>
              <a:buNone/>
            </a:pPr>
            <a:endParaRPr lang="en-US" sz="2400">
              <a:solidFill>
                <a:srgbClr val="004494"/>
              </a:solidFill>
            </a:endParaRPr>
          </a:p>
        </p:txBody>
      </p:sp>
      <p:sp>
        <p:nvSpPr>
          <p:cNvPr id="2" name="Title 1"/>
          <p:cNvSpPr>
            <a:spLocks noGrp="1"/>
          </p:cNvSpPr>
          <p:nvPr>
            <p:ph type="title"/>
          </p:nvPr>
        </p:nvSpPr>
        <p:spPr>
          <a:xfrm>
            <a:off x="970721" y="278579"/>
            <a:ext cx="10515600" cy="782357"/>
          </a:xfrm>
        </p:spPr>
        <p:txBody>
          <a:bodyPr/>
          <a:lstStyle/>
          <a:p>
            <a:r>
              <a:rPr lang="en-IE"/>
              <a:t>Open access to publications (2/2) </a:t>
            </a:r>
            <a:endParaRPr lang="en-GB"/>
          </a:p>
        </p:txBody>
      </p:sp>
    </p:spTree>
    <p:custDataLst>
      <p:tags r:id="rId1"/>
    </p:custDataLst>
    <p:extLst>
      <p:ext uri="{BB962C8B-B14F-4D97-AF65-F5344CB8AC3E}">
        <p14:creationId xmlns:p14="http://schemas.microsoft.com/office/powerpoint/2010/main" val="390432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033247" y="-154983"/>
            <a:ext cx="10515600" cy="1040134"/>
          </a:xfrm>
        </p:spPr>
        <p:txBody>
          <a:bodyPr/>
          <a:lstStyle/>
          <a:p>
            <a:r>
              <a:rPr lang="en-US"/>
              <a:t>2. Research data management (1/2)</a:t>
            </a:r>
            <a:endParaRPr lang="en-GB"/>
          </a:p>
        </p:txBody>
      </p:sp>
      <p:sp>
        <p:nvSpPr>
          <p:cNvPr id="5" name="Content Placeholder 4"/>
          <p:cNvSpPr>
            <a:spLocks noGrp="1"/>
          </p:cNvSpPr>
          <p:nvPr>
            <p:ph idx="1"/>
          </p:nvPr>
        </p:nvSpPr>
        <p:spPr>
          <a:xfrm>
            <a:off x="815008" y="1182757"/>
            <a:ext cx="11376991" cy="5655933"/>
          </a:xfrm>
        </p:spPr>
        <p:txBody>
          <a:bodyPr vert="horz" lIns="91440" tIns="45720" rIns="91440" bIns="45720" rtlCol="0" anchor="t">
            <a:noAutofit/>
          </a:bodyPr>
          <a:lstStyle/>
          <a:p>
            <a:pPr marL="0" indent="0">
              <a:buNone/>
            </a:pPr>
            <a:r>
              <a:rPr lang="en-US" sz="2000"/>
              <a:t> </a:t>
            </a:r>
            <a:r>
              <a:rPr lang="en-US" sz="2000">
                <a:ea typeface="+mn-lt"/>
                <a:cs typeface="+mn-lt"/>
              </a:rPr>
              <a:t>Beneficiaries </a:t>
            </a:r>
            <a:r>
              <a:rPr lang="en-US" sz="2000" b="1">
                <a:ea typeface="+mn-lt"/>
                <a:cs typeface="+mn-lt"/>
              </a:rPr>
              <a:t>must manage the digital research data </a:t>
            </a:r>
            <a:r>
              <a:rPr lang="en-US" sz="2000">
                <a:ea typeface="+mn-lt"/>
                <a:cs typeface="+mn-lt"/>
              </a:rPr>
              <a:t>generated in the action responsibly, </a:t>
            </a:r>
            <a:r>
              <a:rPr lang="en-US" sz="2000" b="1">
                <a:ea typeface="+mn-lt"/>
                <a:cs typeface="+mn-lt"/>
              </a:rPr>
              <a:t>in line with the FAIR (“Findable”, “Accessible”, “Interoperable”, Reusable”)</a:t>
            </a:r>
            <a:r>
              <a:rPr lang="en-US" sz="2000"/>
              <a:t>principles and:  </a:t>
            </a:r>
          </a:p>
          <a:p>
            <a:pPr lvl="1">
              <a:buFont typeface="Wingdings" panose="05000000000000000000" pitchFamily="2" charset="2"/>
              <a:buChar char="q"/>
            </a:pPr>
            <a:r>
              <a:rPr lang="en-US"/>
              <a:t> establish + regularly update a </a:t>
            </a:r>
            <a:r>
              <a:rPr lang="en-US" b="1"/>
              <a:t>data management plan </a:t>
            </a:r>
            <a:r>
              <a:rPr lang="en-US"/>
              <a:t>(‘DMP’) for generated (and/or collected) data</a:t>
            </a:r>
            <a:endParaRPr lang="en-US">
              <a:cs typeface="Arial"/>
            </a:endParaRPr>
          </a:p>
          <a:p>
            <a:pPr lvl="1">
              <a:buFont typeface="Wingdings" panose="05000000000000000000" pitchFamily="2" charset="2"/>
              <a:buChar char="q"/>
            </a:pPr>
            <a:r>
              <a:rPr lang="en-US"/>
              <a:t> as soon as possible and within the deadlines set out in the DMP, </a:t>
            </a:r>
            <a:r>
              <a:rPr lang="en-US" b="1"/>
              <a:t>deposit </a:t>
            </a:r>
            <a:r>
              <a:rPr lang="en-US"/>
              <a:t>the data in a trusted repository (federated in the EOSC if required in the call conditions) </a:t>
            </a:r>
            <a:r>
              <a:rPr lang="en-US" b="1"/>
              <a:t>+</a:t>
            </a:r>
            <a:r>
              <a:rPr lang="en-US"/>
              <a:t> </a:t>
            </a:r>
            <a:r>
              <a:rPr lang="en-US" b="1"/>
              <a:t>ensure open access under CC BY, CC 0 or equivalent, following the principle ‘as open as possible as closed as necessary’</a:t>
            </a:r>
            <a:endParaRPr lang="en-US" b="1">
              <a:cs typeface="Arial"/>
            </a:endParaRPr>
          </a:p>
          <a:p>
            <a:pPr lvl="1">
              <a:buFont typeface="Wingdings" panose="05000000000000000000" pitchFamily="2" charset="2"/>
              <a:buChar char="q"/>
            </a:pPr>
            <a:r>
              <a:rPr lang="en-US"/>
              <a:t> provide information via the repository about any research output/tools/instruments needed to </a:t>
            </a:r>
            <a:r>
              <a:rPr lang="en-US" b="1"/>
              <a:t>re-use or validate the data</a:t>
            </a:r>
            <a:endParaRPr lang="en-US" b="1">
              <a:cs typeface="Arial"/>
            </a:endParaRPr>
          </a:p>
          <a:p>
            <a:pPr marL="0" indent="0">
              <a:buNone/>
            </a:pPr>
            <a:r>
              <a:rPr lang="en-US" sz="2000" b="1"/>
              <a:t>Metadata must be open </a:t>
            </a:r>
            <a:r>
              <a:rPr lang="en-US" sz="2000"/>
              <a:t>under CC 0 or equivalent (</a:t>
            </a:r>
            <a:r>
              <a:rPr lang="en-US" sz="2000" u="sng"/>
              <a:t>to the extent </a:t>
            </a:r>
            <a:r>
              <a:rPr lang="en-US" sz="2000"/>
              <a:t>legitimate interests or constraints are safeguarded), </a:t>
            </a:r>
            <a:r>
              <a:rPr lang="en-US" sz="2000" b="1"/>
              <a:t>in line with the FAIR principles </a:t>
            </a:r>
            <a:r>
              <a:rPr lang="en-US" sz="2000"/>
              <a:t>and provide information about the licensing terms and persistent identifiers, amongst others. </a:t>
            </a:r>
            <a:endParaRPr lang="en-GB" sz="2000"/>
          </a:p>
        </p:txBody>
      </p:sp>
    </p:spTree>
    <p:custDataLst>
      <p:tags r:id="rId1"/>
    </p:custDataLst>
    <p:extLst>
      <p:ext uri="{BB962C8B-B14F-4D97-AF65-F5344CB8AC3E}">
        <p14:creationId xmlns:p14="http://schemas.microsoft.com/office/powerpoint/2010/main" val="275396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GB"/>
              <a:t>There are exceptions to open access to research data. </a:t>
            </a:r>
          </a:p>
          <a:p>
            <a:pPr marL="0" indent="0" algn="just">
              <a:buNone/>
            </a:pPr>
            <a:r>
              <a:rPr lang="en-GB"/>
              <a:t>Data may be kept closed if:</a:t>
            </a:r>
          </a:p>
          <a:p>
            <a:pPr algn="just"/>
            <a:r>
              <a:rPr lang="en-GB"/>
              <a:t>providing open access is against the </a:t>
            </a:r>
            <a:r>
              <a:rPr lang="en-GB" b="1"/>
              <a:t>beneficiary’s legitimate interests</a:t>
            </a:r>
            <a:r>
              <a:rPr lang="en-GB"/>
              <a:t>, including regarding commercial exploitation; </a:t>
            </a:r>
          </a:p>
          <a:p>
            <a:pPr algn="just"/>
            <a:r>
              <a:rPr lang="en-GB"/>
              <a:t>it is contrary to </a:t>
            </a:r>
            <a:r>
              <a:rPr lang="en-GB" b="1"/>
              <a:t>any other constraints</a:t>
            </a:r>
            <a:r>
              <a:rPr lang="en-GB"/>
              <a:t>, such as data protection rules, privacy, confidentiality, trade secrets, Union competitive interests, security rules, intellectual property rights or would be </a:t>
            </a:r>
            <a:r>
              <a:rPr lang="en-GB" b="1"/>
              <a:t>against other obligations </a:t>
            </a:r>
            <a:r>
              <a:rPr lang="en-GB"/>
              <a:t>under the Grant Agreement.</a:t>
            </a:r>
          </a:p>
          <a:p>
            <a:pPr marL="0" indent="0">
              <a:buNone/>
            </a:pPr>
            <a:endParaRPr lang="en-GB"/>
          </a:p>
        </p:txBody>
      </p:sp>
      <p:sp>
        <p:nvSpPr>
          <p:cNvPr id="3" name="Title 2"/>
          <p:cNvSpPr>
            <a:spLocks noGrp="1"/>
          </p:cNvSpPr>
          <p:nvPr>
            <p:ph type="title"/>
          </p:nvPr>
        </p:nvSpPr>
        <p:spPr>
          <a:xfrm>
            <a:off x="1228298" y="184686"/>
            <a:ext cx="10515600" cy="782357"/>
          </a:xfrm>
        </p:spPr>
        <p:txBody>
          <a:bodyPr/>
          <a:lstStyle/>
          <a:p>
            <a:r>
              <a:rPr lang="en-IE"/>
              <a:t>Research data management (2/2)</a:t>
            </a:r>
            <a:endParaRPr lang="en-GB"/>
          </a:p>
        </p:txBody>
      </p:sp>
    </p:spTree>
    <p:extLst>
      <p:ext uri="{BB962C8B-B14F-4D97-AF65-F5344CB8AC3E}">
        <p14:creationId xmlns:p14="http://schemas.microsoft.com/office/powerpoint/2010/main" val="324364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Content Placeholder 2"/>
          <p:cNvSpPr txBox="1">
            <a:spLocks/>
          </p:cNvSpPr>
          <p:nvPr/>
        </p:nvSpPr>
        <p:spPr>
          <a:xfrm>
            <a:off x="705678" y="1351722"/>
            <a:ext cx="11360426" cy="535719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00B050"/>
                </a:solidFill>
                <a:effectLst/>
                <a:uLnTx/>
                <a:uFillTx/>
                <a:latin typeface="Arial"/>
                <a:ea typeface="+mn-ea"/>
                <a:cs typeface="+mn-cs"/>
              </a:rPr>
              <a:t>Trusted repositories </a:t>
            </a:r>
            <a:r>
              <a:rPr kumimoji="0" lang="en-US" sz="2000" b="0" i="0" u="none" strike="noStrike" kern="1200" cap="none" spc="0" normalizeH="0" baseline="0" noProof="0">
                <a:ln>
                  <a:noFill/>
                </a:ln>
                <a:solidFill>
                  <a:srgbClr val="4D4D4D"/>
                </a:solidFill>
                <a:effectLst/>
                <a:uLnTx/>
                <a:uFillTx/>
                <a:latin typeface="Arial"/>
                <a:ea typeface="+mn-ea"/>
                <a:cs typeface="+mn-cs"/>
              </a:rPr>
              <a:t>are either </a:t>
            </a:r>
            <a:r>
              <a:rPr kumimoji="0" lang="en-US" sz="2000" b="1" i="0" u="none" strike="noStrike" kern="1200" cap="none" spc="0" normalizeH="0" baseline="0" noProof="0">
                <a:ln>
                  <a:noFill/>
                </a:ln>
                <a:solidFill>
                  <a:srgbClr val="4D4D4D"/>
                </a:solidFill>
                <a:effectLst/>
                <a:uLnTx/>
                <a:uFillTx/>
                <a:latin typeface="Arial"/>
                <a:ea typeface="+mn-ea"/>
                <a:cs typeface="+mn-cs"/>
              </a:rPr>
              <a:t>certified repositories</a:t>
            </a:r>
            <a:r>
              <a:rPr kumimoji="0" lang="en-US" sz="2000" b="0" i="0" u="none" strike="noStrike" kern="1200" cap="none" spc="0" normalizeH="0" baseline="0" noProof="0">
                <a:ln>
                  <a:noFill/>
                </a:ln>
                <a:solidFill>
                  <a:srgbClr val="4D4D4D"/>
                </a:solidFill>
                <a:effectLst/>
                <a:uLnTx/>
                <a:uFillTx/>
                <a:latin typeface="Arial"/>
                <a:ea typeface="+mn-ea"/>
                <a:cs typeface="+mn-cs"/>
              </a:rPr>
              <a:t> (e.g. </a:t>
            </a:r>
            <a:r>
              <a:rPr kumimoji="0" lang="en-US" sz="2000" b="0" i="0" u="none" strike="noStrike" kern="1200" cap="none" spc="0" normalizeH="0" baseline="0" noProof="0" err="1">
                <a:ln>
                  <a:noFill/>
                </a:ln>
                <a:solidFill>
                  <a:srgbClr val="4D4D4D"/>
                </a:solidFill>
                <a:effectLst/>
                <a:uLnTx/>
                <a:uFillTx/>
                <a:latin typeface="Arial"/>
                <a:ea typeface="+mn-ea"/>
                <a:cs typeface="+mn-cs"/>
              </a:rPr>
              <a:t>CoreTrustSeal</a:t>
            </a:r>
            <a:r>
              <a:rPr kumimoji="0" lang="en-US" sz="2000" b="0" i="0" u="none" strike="noStrike" kern="1200" cap="none" spc="0" normalizeH="0" baseline="0" noProof="0">
                <a:ln>
                  <a:noFill/>
                </a:ln>
                <a:solidFill>
                  <a:srgbClr val="4D4D4D"/>
                </a:solidFill>
                <a:effectLst/>
                <a:uLnTx/>
                <a:uFillTx/>
                <a:latin typeface="Arial"/>
                <a:ea typeface="+mn-ea"/>
                <a:cs typeface="+mn-cs"/>
              </a:rPr>
              <a:t>, </a:t>
            </a:r>
            <a:r>
              <a:rPr kumimoji="0" lang="en-US" sz="2000" b="0" i="0" u="none" strike="noStrike" kern="1200" cap="none" spc="0" normalizeH="0" baseline="0" noProof="0" err="1">
                <a:ln>
                  <a:noFill/>
                </a:ln>
                <a:solidFill>
                  <a:srgbClr val="4D4D4D"/>
                </a:solidFill>
                <a:effectLst/>
                <a:uLnTx/>
                <a:uFillTx/>
                <a:latin typeface="Arial"/>
                <a:ea typeface="+mn-ea"/>
                <a:cs typeface="+mn-cs"/>
              </a:rPr>
              <a:t>nestor</a:t>
            </a:r>
            <a:r>
              <a:rPr kumimoji="0" lang="en-US" sz="2000" b="0" i="0" u="none" strike="noStrike" kern="1200" cap="none" spc="0" normalizeH="0" baseline="0" noProof="0">
                <a:ln>
                  <a:noFill/>
                </a:ln>
                <a:solidFill>
                  <a:srgbClr val="4D4D4D"/>
                </a:solidFill>
                <a:effectLst/>
                <a:uLnTx/>
                <a:uFillTx/>
                <a:latin typeface="Arial"/>
                <a:ea typeface="+mn-ea"/>
                <a:cs typeface="+mn-cs"/>
              </a:rPr>
              <a:t> Seal DIN31644, ISO16363) and/or </a:t>
            </a:r>
            <a:r>
              <a:rPr kumimoji="0" lang="en-US" sz="2000" b="1" i="0" u="none" strike="noStrike" kern="1200" cap="none" spc="0" normalizeH="0" baseline="0" noProof="0">
                <a:ln>
                  <a:noFill/>
                </a:ln>
                <a:solidFill>
                  <a:srgbClr val="4D4D4D"/>
                </a:solidFill>
                <a:effectLst/>
                <a:uLnTx/>
                <a:uFillTx/>
                <a:latin typeface="Arial"/>
                <a:ea typeface="+mn-ea"/>
                <a:cs typeface="+mn-cs"/>
              </a:rPr>
              <a:t>disciplinary/domain repositories </a:t>
            </a:r>
            <a:r>
              <a:rPr kumimoji="0" lang="en-US" sz="2000" b="0" i="0" u="none" strike="noStrike" kern="1200" cap="none" spc="0" normalizeH="0" baseline="0" noProof="0">
                <a:ln>
                  <a:noFill/>
                </a:ln>
                <a:solidFill>
                  <a:srgbClr val="4D4D4D"/>
                </a:solidFill>
                <a:effectLst/>
                <a:uLnTx/>
                <a:uFillTx/>
                <a:latin typeface="Arial"/>
                <a:ea typeface="+mn-ea"/>
                <a:cs typeface="+mn-cs"/>
              </a:rPr>
              <a:t>that are commonly used/endorsed by the research communities (e.g. ELIXIR deposition databases).</a:t>
            </a:r>
          </a:p>
          <a:p>
            <a:pPr marL="228600" marR="0" lvl="0" indent="-228600" algn="just"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kumimoji="0" lang="en-US" sz="2000" b="1" i="0" u="none" strike="noStrike" kern="1200" cap="none" spc="0" normalizeH="0" baseline="0" noProof="0">
                <a:ln>
                  <a:noFill/>
                </a:ln>
                <a:solidFill>
                  <a:srgbClr val="4D4D4D"/>
                </a:solidFill>
                <a:effectLst/>
                <a:uLnTx/>
                <a:uFillTx/>
                <a:latin typeface="Arial"/>
                <a:ea typeface="+mn-ea"/>
                <a:cs typeface="+mn-cs"/>
              </a:rPr>
              <a:t>General-purpose repositories </a:t>
            </a:r>
            <a:r>
              <a:rPr kumimoji="0" lang="en-US" sz="2000" b="0" i="0" u="none" strike="noStrike" kern="1200" cap="none" spc="0" normalizeH="0" baseline="0" noProof="0">
                <a:ln>
                  <a:noFill/>
                </a:ln>
                <a:solidFill>
                  <a:srgbClr val="4D4D4D"/>
                </a:solidFill>
                <a:effectLst/>
                <a:uLnTx/>
                <a:uFillTx/>
                <a:latin typeface="Arial"/>
                <a:ea typeface="+mn-ea"/>
                <a:cs typeface="+mn-cs"/>
              </a:rPr>
              <a:t>and </a:t>
            </a:r>
            <a:r>
              <a:rPr kumimoji="0" lang="en-US" sz="2000" b="1" i="0" u="none" strike="noStrike" kern="1200" cap="none" spc="0" normalizeH="0" baseline="0" noProof="0">
                <a:ln>
                  <a:noFill/>
                </a:ln>
                <a:solidFill>
                  <a:srgbClr val="4D4D4D"/>
                </a:solidFill>
                <a:effectLst/>
                <a:uLnTx/>
                <a:uFillTx/>
                <a:latin typeface="Arial"/>
                <a:ea typeface="+mn-ea"/>
                <a:cs typeface="+mn-cs"/>
              </a:rPr>
              <a:t>institutional repositories </a:t>
            </a:r>
            <a:r>
              <a:rPr kumimoji="0" lang="en-US" sz="2000" b="0" i="0" u="none" strike="noStrike" kern="1200" cap="none" spc="0" normalizeH="0" baseline="0" noProof="0">
                <a:ln>
                  <a:noFill/>
                </a:ln>
                <a:solidFill>
                  <a:srgbClr val="4D4D4D"/>
                </a:solidFill>
                <a:effectLst/>
                <a:uLnTx/>
                <a:uFillTx/>
                <a:latin typeface="Arial"/>
                <a:ea typeface="+mn-ea"/>
                <a:cs typeface="+mn-cs"/>
              </a:rPr>
              <a:t>are, in general, also acceptable.</a:t>
            </a:r>
          </a:p>
          <a:p>
            <a:pPr marL="228600" marR="0" lvl="0" indent="-228600" algn="just"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00B050"/>
                </a:solidFill>
                <a:effectLst/>
                <a:uLnTx/>
                <a:uFillTx/>
                <a:latin typeface="Arial"/>
                <a:ea typeface="+mn-ea"/>
                <a:cs typeface="+mn-cs"/>
              </a:rPr>
              <a:t>Trusted repositories </a:t>
            </a:r>
            <a:r>
              <a:rPr kumimoji="0" lang="en-US" sz="2000" b="0" i="0" u="none" strike="noStrike" kern="1200" cap="none" spc="0" normalizeH="0" baseline="0" noProof="0">
                <a:ln>
                  <a:noFill/>
                </a:ln>
                <a:solidFill>
                  <a:srgbClr val="4D4D4D"/>
                </a:solidFill>
                <a:effectLst/>
                <a:uLnTx/>
                <a:uFillTx/>
                <a:latin typeface="Arial"/>
                <a:ea typeface="+mn-ea"/>
                <a:cs typeface="+mn-cs"/>
              </a:rPr>
              <a:t>share essential properties:</a:t>
            </a:r>
          </a:p>
          <a:p>
            <a:pPr marL="685800" marR="0" lvl="1" indent="-228600" algn="just" defTabSz="914400" rtl="0" eaLnBrk="1" fontAlgn="auto" latinLnBrk="0" hangingPunct="1">
              <a:lnSpc>
                <a:spcPct val="100000"/>
              </a:lnSpc>
              <a:spcBef>
                <a:spcPts val="50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4D4D4D"/>
                </a:solidFill>
                <a:effectLst/>
                <a:uLnTx/>
                <a:uFillTx/>
                <a:latin typeface="Arial"/>
                <a:ea typeface="+mn-ea"/>
                <a:cs typeface="+mn-cs"/>
              </a:rPr>
              <a:t>Mechanisms to ensure </a:t>
            </a:r>
            <a:r>
              <a:rPr kumimoji="0" lang="en-US" sz="2000" b="1" i="0" u="none" strike="noStrike" kern="1200" cap="none" spc="0" normalizeH="0" baseline="0" noProof="0">
                <a:ln>
                  <a:noFill/>
                </a:ln>
                <a:solidFill>
                  <a:srgbClr val="4D4D4D"/>
                </a:solidFill>
                <a:effectLst/>
                <a:uLnTx/>
                <a:uFillTx/>
                <a:latin typeface="Arial"/>
                <a:ea typeface="+mn-ea"/>
                <a:cs typeface="+mn-cs"/>
              </a:rPr>
              <a:t>integrity</a:t>
            </a:r>
            <a:r>
              <a:rPr kumimoji="0" lang="en-US" sz="2000" b="0" i="0" u="none" strike="noStrike" kern="1200" cap="none" spc="0" normalizeH="0" baseline="0" noProof="0">
                <a:ln>
                  <a:noFill/>
                </a:ln>
                <a:solidFill>
                  <a:srgbClr val="4D4D4D"/>
                </a:solidFill>
                <a:effectLst/>
                <a:uLnTx/>
                <a:uFillTx/>
                <a:latin typeface="Arial"/>
                <a:ea typeface="+mn-ea"/>
                <a:cs typeface="+mn-cs"/>
              </a:rPr>
              <a:t> and </a:t>
            </a:r>
            <a:r>
              <a:rPr kumimoji="0" lang="en-US" sz="2000" b="1" i="0" u="none" strike="noStrike" kern="1200" cap="none" spc="0" normalizeH="0" baseline="0" noProof="0">
                <a:ln>
                  <a:noFill/>
                </a:ln>
                <a:solidFill>
                  <a:srgbClr val="4D4D4D"/>
                </a:solidFill>
                <a:effectLst/>
                <a:uLnTx/>
                <a:uFillTx/>
                <a:latin typeface="Arial"/>
                <a:ea typeface="+mn-ea"/>
                <a:cs typeface="+mn-cs"/>
              </a:rPr>
              <a:t>authenticity</a:t>
            </a:r>
            <a:r>
              <a:rPr kumimoji="0" lang="en-US" sz="2000" b="0" i="0" u="none" strike="noStrike" kern="1200" cap="none" spc="0" normalizeH="0" baseline="0" noProof="0">
                <a:ln>
                  <a:noFill/>
                </a:ln>
                <a:solidFill>
                  <a:srgbClr val="4D4D4D"/>
                </a:solidFill>
                <a:effectLst/>
                <a:uLnTx/>
                <a:uFillTx/>
                <a:latin typeface="Arial"/>
                <a:ea typeface="+mn-ea"/>
                <a:cs typeface="+mn-cs"/>
              </a:rPr>
              <a:t> of contents.</a:t>
            </a:r>
          </a:p>
          <a:p>
            <a:pPr marL="685800" marR="0" lvl="1" indent="-228600" algn="just" defTabSz="914400" rtl="0" eaLnBrk="1" fontAlgn="auto" latinLnBrk="0" hangingPunct="1">
              <a:lnSpc>
                <a:spcPct val="100000"/>
              </a:lnSpc>
              <a:spcBef>
                <a:spcPts val="50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4D4D4D"/>
                </a:solidFill>
                <a:effectLst/>
                <a:uLnTx/>
                <a:uFillTx/>
                <a:latin typeface="Arial"/>
                <a:ea typeface="+mn-ea"/>
                <a:cs typeface="+mn-cs"/>
              </a:rPr>
              <a:t>Offer clear </a:t>
            </a:r>
            <a:r>
              <a:rPr kumimoji="0" lang="en-US" sz="2000" b="1" i="0" u="none" strike="noStrike" kern="1200" cap="none" spc="0" normalizeH="0" baseline="0" noProof="0">
                <a:ln>
                  <a:noFill/>
                </a:ln>
                <a:solidFill>
                  <a:srgbClr val="4D4D4D"/>
                </a:solidFill>
                <a:effectLst/>
                <a:uLnTx/>
                <a:uFillTx/>
                <a:latin typeface="Arial"/>
                <a:ea typeface="+mn-ea"/>
                <a:cs typeface="+mn-cs"/>
              </a:rPr>
              <a:t>information</a:t>
            </a:r>
            <a:r>
              <a:rPr kumimoji="0" lang="en-US" sz="2000" b="0" i="0" u="none" strike="noStrike" kern="1200" cap="none" spc="0" normalizeH="0" baseline="0" noProof="0">
                <a:ln>
                  <a:noFill/>
                </a:ln>
                <a:solidFill>
                  <a:srgbClr val="4D4D4D"/>
                </a:solidFill>
                <a:effectLst/>
                <a:uLnTx/>
                <a:uFillTx/>
                <a:latin typeface="Arial"/>
                <a:ea typeface="+mn-ea"/>
                <a:cs typeface="+mn-cs"/>
              </a:rPr>
              <a:t> about their </a:t>
            </a:r>
            <a:r>
              <a:rPr kumimoji="0" lang="en-US" sz="2000" b="1" i="0" u="none" strike="noStrike" kern="1200" cap="none" spc="0" normalizeH="0" baseline="0" noProof="0">
                <a:ln>
                  <a:noFill/>
                </a:ln>
                <a:solidFill>
                  <a:srgbClr val="4D4D4D"/>
                </a:solidFill>
                <a:effectLst/>
                <a:uLnTx/>
                <a:uFillTx/>
                <a:latin typeface="Arial"/>
                <a:ea typeface="+mn-ea"/>
                <a:cs typeface="+mn-cs"/>
              </a:rPr>
              <a:t>policies/services</a:t>
            </a:r>
            <a:r>
              <a:rPr kumimoji="0" lang="en-US" sz="2000" b="0" i="0" u="none" strike="noStrike" kern="1200" cap="none" spc="0" normalizeH="0" baseline="0" noProof="0">
                <a:ln>
                  <a:noFill/>
                </a:ln>
                <a:solidFill>
                  <a:srgbClr val="4D4D4D"/>
                </a:solidFill>
                <a:effectLst/>
                <a:uLnTx/>
                <a:uFillTx/>
                <a:latin typeface="Arial"/>
                <a:ea typeface="+mn-ea"/>
                <a:cs typeface="+mn-cs"/>
              </a:rPr>
              <a:t>.</a:t>
            </a:r>
          </a:p>
          <a:p>
            <a:pPr marL="685800" marR="0" lvl="1" indent="-228600" algn="just" defTabSz="914400" rtl="0" eaLnBrk="1" fontAlgn="auto" latinLnBrk="0" hangingPunct="1">
              <a:lnSpc>
                <a:spcPct val="100000"/>
              </a:lnSpc>
              <a:spcBef>
                <a:spcPts val="50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4D4D4D"/>
                </a:solidFill>
                <a:effectLst/>
                <a:uLnTx/>
                <a:uFillTx/>
                <a:latin typeface="Arial"/>
                <a:ea typeface="+mn-ea"/>
                <a:cs typeface="+mn-cs"/>
              </a:rPr>
              <a:t>Provide broad, and ideally </a:t>
            </a:r>
            <a:r>
              <a:rPr kumimoji="0" lang="en-US" sz="2000" b="1" i="0" u="none" strike="noStrike" kern="1200" cap="none" spc="0" normalizeH="0" baseline="0" noProof="0">
                <a:ln>
                  <a:noFill/>
                </a:ln>
                <a:solidFill>
                  <a:srgbClr val="4D4D4D"/>
                </a:solidFill>
                <a:effectLst/>
                <a:uLnTx/>
                <a:uFillTx/>
                <a:latin typeface="Arial"/>
                <a:ea typeface="+mn-ea"/>
                <a:cs typeface="+mn-cs"/>
              </a:rPr>
              <a:t>open access </a:t>
            </a:r>
            <a:r>
              <a:rPr kumimoji="0" lang="en-US" sz="2000" b="0" i="0" u="none" strike="noStrike" kern="1200" cap="none" spc="0" normalizeH="0" baseline="0" noProof="0">
                <a:ln>
                  <a:noFill/>
                </a:ln>
                <a:solidFill>
                  <a:srgbClr val="4D4D4D"/>
                </a:solidFill>
                <a:effectLst/>
                <a:uLnTx/>
                <a:uFillTx/>
                <a:latin typeface="Arial"/>
                <a:ea typeface="+mn-ea"/>
                <a:cs typeface="+mn-cs"/>
              </a:rPr>
              <a:t>to content (consistent with legal and ethical constraints).</a:t>
            </a:r>
          </a:p>
          <a:p>
            <a:pPr marL="685800" marR="0" lvl="1" indent="-228600" algn="just" defTabSz="914400" rtl="0" eaLnBrk="1" fontAlgn="auto" latinLnBrk="0" hangingPunct="1">
              <a:lnSpc>
                <a:spcPct val="100000"/>
              </a:lnSpc>
              <a:spcBef>
                <a:spcPts val="50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4D4D4D"/>
                </a:solidFill>
                <a:effectLst/>
                <a:uLnTx/>
                <a:uFillTx/>
                <a:latin typeface="Arial"/>
                <a:ea typeface="+mn-ea"/>
                <a:cs typeface="+mn-cs"/>
              </a:rPr>
              <a:t>Assign </a:t>
            </a:r>
            <a:r>
              <a:rPr kumimoji="0" lang="en-US" sz="2000" b="1" i="0" u="none" strike="noStrike" kern="1200" cap="none" spc="0" normalizeH="0" baseline="0" noProof="0">
                <a:ln>
                  <a:noFill/>
                </a:ln>
                <a:solidFill>
                  <a:srgbClr val="4D4D4D"/>
                </a:solidFill>
                <a:effectLst/>
                <a:uLnTx/>
                <a:uFillTx/>
                <a:latin typeface="Arial"/>
                <a:ea typeface="+mn-ea"/>
                <a:cs typeface="+mn-cs"/>
              </a:rPr>
              <a:t>PIDs</a:t>
            </a:r>
            <a:r>
              <a:rPr kumimoji="0" lang="en-US" sz="2000" b="0" i="0" u="none" strike="noStrike" kern="1200" cap="none" spc="0" normalizeH="0" baseline="0" noProof="0">
                <a:ln>
                  <a:noFill/>
                </a:ln>
                <a:solidFill>
                  <a:srgbClr val="4D4D4D"/>
                </a:solidFill>
                <a:effectLst/>
                <a:uLnTx/>
                <a:uFillTx/>
                <a:latin typeface="Arial"/>
                <a:ea typeface="+mn-ea"/>
                <a:cs typeface="+mn-cs"/>
              </a:rPr>
              <a:t>, ask for detailed </a:t>
            </a:r>
            <a:r>
              <a:rPr kumimoji="0" lang="en-US" sz="2000" b="1" i="0" u="none" strike="noStrike" kern="1200" cap="none" spc="0" normalizeH="0" baseline="0" noProof="0">
                <a:ln>
                  <a:noFill/>
                </a:ln>
                <a:solidFill>
                  <a:srgbClr val="4D4D4D"/>
                </a:solidFill>
                <a:effectLst/>
                <a:uLnTx/>
                <a:uFillTx/>
                <a:latin typeface="Arial"/>
                <a:ea typeface="+mn-ea"/>
                <a:cs typeface="+mn-cs"/>
              </a:rPr>
              <a:t>metadata</a:t>
            </a:r>
            <a:r>
              <a:rPr kumimoji="0" lang="en-US" sz="2000" b="0" i="0" u="none" strike="noStrike" kern="1200" cap="none" spc="0" normalizeH="0" baseline="0" noProof="0">
                <a:ln>
                  <a:noFill/>
                </a:ln>
                <a:solidFill>
                  <a:srgbClr val="4D4D4D"/>
                </a:solidFill>
                <a:effectLst/>
                <a:uLnTx/>
                <a:uFillTx/>
                <a:latin typeface="Arial"/>
                <a:ea typeface="+mn-ea"/>
                <a:cs typeface="+mn-cs"/>
              </a:rPr>
              <a:t> in a standardized (e.g. Dublin Core) and machine-readable way.</a:t>
            </a:r>
          </a:p>
          <a:p>
            <a:pPr marL="685800" marR="0" lvl="1" indent="-228600" algn="just" defTabSz="914400" rtl="0" eaLnBrk="1" fontAlgn="auto" latinLnBrk="0" hangingPunct="1">
              <a:lnSpc>
                <a:spcPct val="100000"/>
              </a:lnSpc>
              <a:spcBef>
                <a:spcPts val="50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4D4D4D"/>
                </a:solidFill>
                <a:effectLst/>
                <a:uLnTx/>
                <a:uFillTx/>
                <a:latin typeface="Arial"/>
                <a:ea typeface="+mn-ea"/>
                <a:cs typeface="+mn-cs"/>
              </a:rPr>
              <a:t>Ensure mid- and long-term </a:t>
            </a:r>
            <a:r>
              <a:rPr kumimoji="0" lang="en-US" sz="2000" b="1" i="0" u="none" strike="noStrike" kern="1200" cap="none" spc="0" normalizeH="0" baseline="0" noProof="0">
                <a:ln>
                  <a:noFill/>
                </a:ln>
                <a:solidFill>
                  <a:srgbClr val="4D4D4D"/>
                </a:solidFill>
                <a:effectLst/>
                <a:uLnTx/>
                <a:uFillTx/>
                <a:latin typeface="Arial"/>
                <a:ea typeface="+mn-ea"/>
                <a:cs typeface="+mn-cs"/>
              </a:rPr>
              <a:t>preservation</a:t>
            </a:r>
            <a:r>
              <a:rPr kumimoji="0" lang="en-US" sz="2000" b="0" i="0" u="none" strike="noStrike" kern="1200" cap="none" spc="0" normalizeH="0" baseline="0" noProof="0">
                <a:ln>
                  <a:noFill/>
                </a:ln>
                <a:solidFill>
                  <a:srgbClr val="4D4D4D"/>
                </a:solidFill>
                <a:effectLst/>
                <a:uLnTx/>
                <a:uFillTx/>
                <a:latin typeface="Arial"/>
                <a:ea typeface="+mn-ea"/>
                <a:cs typeface="+mn-cs"/>
              </a:rPr>
              <a:t> of contents, </a:t>
            </a:r>
            <a:r>
              <a:rPr kumimoji="0" lang="en-US" sz="2000" b="1" i="0" u="none" strike="noStrike" kern="1200" cap="none" spc="0" normalizeH="0" baseline="0" noProof="0">
                <a:ln>
                  <a:noFill/>
                </a:ln>
                <a:solidFill>
                  <a:srgbClr val="4D4D4D"/>
                </a:solidFill>
                <a:effectLst/>
                <a:uLnTx/>
                <a:uFillTx/>
                <a:latin typeface="Arial"/>
                <a:ea typeface="+mn-ea"/>
                <a:cs typeface="+mn-cs"/>
              </a:rPr>
              <a:t>expert curation</a:t>
            </a:r>
            <a:r>
              <a:rPr kumimoji="0" lang="en-US" sz="2000" b="0" i="0" u="none" strike="noStrike" kern="1200" cap="none" spc="0" normalizeH="0" baseline="0" noProof="0">
                <a:ln>
                  <a:noFill/>
                </a:ln>
                <a:solidFill>
                  <a:srgbClr val="4D4D4D"/>
                </a:solidFill>
                <a:effectLst/>
                <a:uLnTx/>
                <a:uFillTx/>
                <a:latin typeface="Arial"/>
                <a:ea typeface="+mn-ea"/>
                <a:cs typeface="+mn-cs"/>
              </a:rPr>
              <a:t>, </a:t>
            </a:r>
            <a:r>
              <a:rPr kumimoji="0" lang="en-US" sz="2000" b="1" i="0" u="none" strike="noStrike" kern="1200" cap="none" spc="0" normalizeH="0" baseline="0" noProof="0">
                <a:ln>
                  <a:noFill/>
                </a:ln>
                <a:solidFill>
                  <a:srgbClr val="4D4D4D"/>
                </a:solidFill>
                <a:effectLst/>
                <a:uLnTx/>
                <a:uFillTx/>
                <a:latin typeface="Arial"/>
                <a:ea typeface="+mn-ea"/>
                <a:cs typeface="+mn-cs"/>
              </a:rPr>
              <a:t>quality assurance</a:t>
            </a:r>
            <a:r>
              <a:rPr kumimoji="0" lang="en-US" sz="2000" b="0" i="0" u="none" strike="noStrike" kern="1200" cap="none" spc="0" normalizeH="0" baseline="0" noProof="0">
                <a:ln>
                  <a:noFill/>
                </a:ln>
                <a:solidFill>
                  <a:srgbClr val="4D4D4D"/>
                </a:solidFill>
                <a:effectLst/>
                <a:uLnTx/>
                <a:uFillTx/>
                <a:latin typeface="Arial"/>
                <a:ea typeface="+mn-ea"/>
                <a:cs typeface="+mn-cs"/>
              </a:rPr>
              <a:t>.</a:t>
            </a:r>
          </a:p>
          <a:p>
            <a:pPr marL="685800" marR="0" lvl="1" indent="-228600" algn="just" defTabSz="914400" rtl="0" eaLnBrk="1" fontAlgn="auto" latinLnBrk="0" hangingPunct="1">
              <a:lnSpc>
                <a:spcPct val="100000"/>
              </a:lnSpc>
              <a:spcBef>
                <a:spcPts val="500"/>
              </a:spcBef>
              <a:spcAft>
                <a:spcPts val="600"/>
              </a:spcAft>
              <a:buClr>
                <a:srgbClr val="FFC000"/>
              </a:buClr>
              <a:buSzTx/>
              <a:buFont typeface="Arial" panose="020B0604020202020204" pitchFamily="34" charset="0"/>
              <a:buChar char="•"/>
              <a:tabLst/>
              <a:defRPr/>
            </a:pPr>
            <a:r>
              <a:rPr kumimoji="0" lang="en-US" sz="2000" b="0" i="0" u="none" strike="noStrike" kern="1200" cap="none" spc="0" normalizeH="0" baseline="0" noProof="0">
                <a:ln>
                  <a:noFill/>
                </a:ln>
                <a:solidFill>
                  <a:srgbClr val="4D4D4D"/>
                </a:solidFill>
                <a:effectLst/>
                <a:uLnTx/>
                <a:uFillTx/>
                <a:latin typeface="Arial"/>
                <a:ea typeface="+mn-ea"/>
                <a:cs typeface="+mn-cs"/>
              </a:rPr>
              <a:t>Meet national and/or international </a:t>
            </a:r>
            <a:r>
              <a:rPr kumimoji="0" lang="en-US" sz="2000" b="1" i="0" u="none" strike="noStrike" kern="1200" cap="none" spc="0" normalizeH="0" baseline="0" noProof="0">
                <a:ln>
                  <a:noFill/>
                </a:ln>
                <a:solidFill>
                  <a:srgbClr val="4D4D4D"/>
                </a:solidFill>
                <a:effectLst/>
                <a:uLnTx/>
                <a:uFillTx/>
                <a:latin typeface="Arial"/>
                <a:ea typeface="+mn-ea"/>
                <a:cs typeface="+mn-cs"/>
              </a:rPr>
              <a:t>security</a:t>
            </a:r>
            <a:r>
              <a:rPr kumimoji="0" lang="en-US" sz="2000" b="0" i="0" u="none" strike="noStrike" kern="1200" cap="none" spc="0" normalizeH="0" baseline="0" noProof="0">
                <a:ln>
                  <a:noFill/>
                </a:ln>
                <a:solidFill>
                  <a:srgbClr val="4D4D4D"/>
                </a:solidFill>
                <a:effectLst/>
                <a:uLnTx/>
                <a:uFillTx/>
                <a:latin typeface="Arial"/>
                <a:ea typeface="+mn-ea"/>
                <a:cs typeface="+mn-cs"/>
              </a:rPr>
              <a:t> criteria</a:t>
            </a:r>
          </a:p>
          <a:p>
            <a:pPr marL="228600" marR="0" lvl="0" indent="-228600" algn="just" defTabSz="9144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04494"/>
              </a:solidFill>
              <a:effectLst/>
              <a:uLnTx/>
              <a:uFillTx/>
              <a:latin typeface="Arial"/>
              <a:ea typeface="+mn-ea"/>
              <a:cs typeface="+mn-cs"/>
            </a:endParaRPr>
          </a:p>
        </p:txBody>
      </p:sp>
      <p:sp>
        <p:nvSpPr>
          <p:cNvPr id="2" name="Title 1"/>
          <p:cNvSpPr>
            <a:spLocks noGrp="1"/>
          </p:cNvSpPr>
          <p:nvPr>
            <p:ph type="title"/>
          </p:nvPr>
        </p:nvSpPr>
        <p:spPr>
          <a:xfrm>
            <a:off x="1023551" y="117684"/>
            <a:ext cx="10905698" cy="782357"/>
          </a:xfrm>
        </p:spPr>
        <p:txBody>
          <a:bodyPr/>
          <a:lstStyle/>
          <a:p>
            <a:r>
              <a:rPr lang="en-GB"/>
              <a:t>Trusted repositories under Horizon Europe</a:t>
            </a:r>
          </a:p>
        </p:txBody>
      </p:sp>
    </p:spTree>
    <p:custDataLst>
      <p:tags r:id="rId1"/>
    </p:custDataLst>
    <p:extLst>
      <p:ext uri="{BB962C8B-B14F-4D97-AF65-F5344CB8AC3E}">
        <p14:creationId xmlns:p14="http://schemas.microsoft.com/office/powerpoint/2010/main" val="1027942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999" y="1645137"/>
            <a:ext cx="10905699" cy="4785382"/>
          </a:xfrm>
        </p:spPr>
        <p:txBody>
          <a:bodyPr/>
          <a:lstStyle/>
          <a:p>
            <a:pPr marL="0" indent="0">
              <a:buNone/>
            </a:pPr>
            <a:r>
              <a:rPr lang="en-GB" sz="2000" b="1">
                <a:solidFill>
                  <a:srgbClr val="FFC000"/>
                </a:solidFill>
              </a:rPr>
              <a:t>Why Open Research Europe?</a:t>
            </a:r>
          </a:p>
          <a:p>
            <a:r>
              <a:rPr lang="en-GB" sz="2000" b="1"/>
              <a:t>Support our open access policy </a:t>
            </a:r>
            <a:r>
              <a:rPr lang="en-GB" sz="2000"/>
              <a:t>and beneficiary capacity to adhere                                    to it and also enables </a:t>
            </a:r>
            <a:r>
              <a:rPr lang="en-GB" sz="2000" b="1"/>
              <a:t>publishing post-grant</a:t>
            </a:r>
          </a:p>
          <a:p>
            <a:pPr algn="just"/>
            <a:r>
              <a:rPr lang="en-GB" sz="2000"/>
              <a:t>Leading by example in operationalising </a:t>
            </a:r>
            <a:r>
              <a:rPr lang="en-GB" sz="2000" b="1"/>
              <a:t>open science principles </a:t>
            </a:r>
            <a:r>
              <a:rPr lang="en-GB" sz="2000"/>
              <a:t>within scientific publishing and </a:t>
            </a:r>
            <a:r>
              <a:rPr lang="en-GB" sz="2000" b="1"/>
              <a:t>enabling the European Research Area</a:t>
            </a:r>
          </a:p>
          <a:p>
            <a:pPr algn="just"/>
            <a:r>
              <a:rPr lang="en-GB" sz="2000"/>
              <a:t>Contribute to </a:t>
            </a:r>
            <a:r>
              <a:rPr lang="en-GB" sz="2000" b="1"/>
              <a:t>transparency</a:t>
            </a:r>
            <a:r>
              <a:rPr lang="en-GB" sz="2000"/>
              <a:t> and </a:t>
            </a:r>
            <a:r>
              <a:rPr lang="en-GB" sz="2000" b="1"/>
              <a:t>cost-effectiveness</a:t>
            </a:r>
            <a:r>
              <a:rPr lang="en-GB" sz="2000"/>
              <a:t> and explore </a:t>
            </a:r>
            <a:r>
              <a:rPr lang="en-GB" sz="2000" b="1"/>
              <a:t>sustainable </a:t>
            </a:r>
            <a:r>
              <a:rPr lang="en-GB" sz="2000"/>
              <a:t>open access publishing business models</a:t>
            </a:r>
          </a:p>
          <a:p>
            <a:pPr marL="0" indent="0" algn="just">
              <a:buNone/>
            </a:pPr>
            <a:r>
              <a:rPr lang="en-GB" sz="2000" b="1">
                <a:solidFill>
                  <a:srgbClr val="FFC000"/>
                </a:solidFill>
              </a:rPr>
              <a:t>What is Open Research Europe?</a:t>
            </a:r>
          </a:p>
          <a:p>
            <a:pPr algn="just"/>
            <a:r>
              <a:rPr lang="en-US" sz="2000" b="1"/>
              <a:t>A peer-reviewed </a:t>
            </a:r>
            <a:r>
              <a:rPr lang="en-US" sz="2000" u="sng"/>
              <a:t>publishing platform</a:t>
            </a:r>
            <a:r>
              <a:rPr lang="en-US" sz="2000"/>
              <a:t>. </a:t>
            </a:r>
            <a:r>
              <a:rPr lang="en-US" sz="2000" u="sng"/>
              <a:t>Not a repository</a:t>
            </a:r>
            <a:r>
              <a:rPr lang="en-US" sz="2000"/>
              <a:t>. Post-publication peer-review model. First you publish, then review takes place. Publication and review reports open access under CC BY licenses. </a:t>
            </a:r>
            <a:r>
              <a:rPr lang="en-US" sz="2000" u="sng"/>
              <a:t>Optional service </a:t>
            </a:r>
            <a:r>
              <a:rPr lang="en-US" sz="2000"/>
              <a:t>for our beneficiaries at </a:t>
            </a:r>
            <a:r>
              <a:rPr lang="en-US" sz="2000" u="sng"/>
              <a:t>no cost to them</a:t>
            </a:r>
            <a:r>
              <a:rPr lang="en-US" sz="2000"/>
              <a:t>.</a:t>
            </a:r>
            <a:endParaRPr lang="en-US" sz="2000" b="1"/>
          </a:p>
          <a:p>
            <a:pPr marL="0" indent="0">
              <a:buNone/>
            </a:pPr>
            <a:endParaRPr lang="en-GB" sz="2000"/>
          </a:p>
        </p:txBody>
      </p:sp>
      <p:sp>
        <p:nvSpPr>
          <p:cNvPr id="3" name="Title 2"/>
          <p:cNvSpPr>
            <a:spLocks noGrp="1"/>
          </p:cNvSpPr>
          <p:nvPr>
            <p:ph type="title"/>
          </p:nvPr>
        </p:nvSpPr>
        <p:spPr>
          <a:xfrm>
            <a:off x="1020415" y="187212"/>
            <a:ext cx="10515600" cy="782357"/>
          </a:xfrm>
        </p:spPr>
        <p:txBody>
          <a:bodyPr/>
          <a:lstStyle/>
          <a:p>
            <a:r>
              <a:rPr lang="en-US"/>
              <a:t>Open Research Europe</a:t>
            </a:r>
            <a:endParaRPr lang="en-GB"/>
          </a:p>
        </p:txBody>
      </p:sp>
      <p:pic>
        <p:nvPicPr>
          <p:cNvPr id="10" name="Picture 9"/>
          <p:cNvPicPr>
            <a:picLocks noChangeAspect="1"/>
          </p:cNvPicPr>
          <p:nvPr/>
        </p:nvPicPr>
        <p:blipFill rotWithShape="1">
          <a:blip r:embed="rId3"/>
          <a:srcRect l="48492"/>
          <a:stretch/>
        </p:blipFill>
        <p:spPr>
          <a:xfrm>
            <a:off x="9022310" y="9462"/>
            <a:ext cx="3169690" cy="2822814"/>
          </a:xfrm>
          <a:prstGeom prst="rect">
            <a:avLst/>
          </a:prstGeom>
        </p:spPr>
      </p:pic>
    </p:spTree>
    <p:extLst>
      <p:ext uri="{BB962C8B-B14F-4D97-AF65-F5344CB8AC3E}">
        <p14:creationId xmlns:p14="http://schemas.microsoft.com/office/powerpoint/2010/main" val="76248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788" y="974034"/>
            <a:ext cx="10031820" cy="1381539"/>
          </a:xfrm>
        </p:spPr>
        <p:txBody>
          <a:bodyPr/>
          <a:lstStyle/>
          <a:p>
            <a:r>
              <a:rPr lang="fr-BE"/>
              <a:t/>
            </a:r>
            <a:br>
              <a:rPr lang="fr-BE"/>
            </a:br>
            <a:r>
              <a:rPr lang="fr-BE"/>
              <a:t>Audits</a:t>
            </a:r>
            <a:endParaRPr lang="en-GB"/>
          </a:p>
        </p:txBody>
      </p:sp>
    </p:spTree>
    <p:extLst>
      <p:ext uri="{BB962C8B-B14F-4D97-AF65-F5344CB8AC3E}">
        <p14:creationId xmlns:p14="http://schemas.microsoft.com/office/powerpoint/2010/main" val="4148020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54260"/>
            <a:ext cx="10515600" cy="782357"/>
          </a:xfrm>
        </p:spPr>
        <p:txBody>
          <a:bodyPr/>
          <a:lstStyle/>
          <a:p>
            <a:r>
              <a:rPr lang="fr-BE"/>
              <a:t>Audits </a:t>
            </a:r>
          </a:p>
        </p:txBody>
      </p:sp>
      <p:graphicFrame>
        <p:nvGraphicFramePr>
          <p:cNvPr id="7" name="Content Placeholder 6"/>
          <p:cNvGraphicFramePr>
            <a:graphicFrameLocks noGrp="1"/>
          </p:cNvGraphicFramePr>
          <p:nvPr>
            <p:ph idx="1"/>
          </p:nvPr>
        </p:nvGraphicFramePr>
        <p:xfrm>
          <a:off x="838201" y="1865375"/>
          <a:ext cx="10482072" cy="384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964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0247A-7A78-4E15-3DB0-9B0525A1587E}"/>
              </a:ext>
            </a:extLst>
          </p:cNvPr>
          <p:cNvSpPr>
            <a:spLocks noGrp="1"/>
          </p:cNvSpPr>
          <p:nvPr>
            <p:ph type="title"/>
          </p:nvPr>
        </p:nvSpPr>
        <p:spPr/>
        <p:txBody>
          <a:bodyPr/>
          <a:lstStyle/>
          <a:p>
            <a:r>
              <a:rPr lang="en-US" dirty="0">
                <a:cs typeface="Arial"/>
              </a:rPr>
              <a:t>Main objectives and expected impact as per Work </a:t>
            </a:r>
            <a:r>
              <a:rPr lang="en-US" dirty="0" err="1">
                <a:cs typeface="Arial"/>
              </a:rPr>
              <a:t>Programme</a:t>
            </a:r>
            <a:endParaRPr lang="en-US" dirty="0"/>
          </a:p>
        </p:txBody>
      </p:sp>
      <p:sp>
        <p:nvSpPr>
          <p:cNvPr id="5" name="Subtitle 2">
            <a:extLst>
              <a:ext uri="{FF2B5EF4-FFF2-40B4-BE49-F238E27FC236}">
                <a16:creationId xmlns:a16="http://schemas.microsoft.com/office/drawing/2014/main" id="{CA6B5B01-F26B-ED4E-B63F-661057DC4F76}"/>
              </a:ext>
            </a:extLst>
          </p:cNvPr>
          <p:cNvSpPr>
            <a:spLocks noGrp="1"/>
          </p:cNvSpPr>
          <p:nvPr>
            <p:ph idx="1"/>
          </p:nvPr>
        </p:nvSpPr>
        <p:spPr>
          <a:xfrm>
            <a:off x="775672" y="1597024"/>
            <a:ext cx="10905699" cy="4364863"/>
          </a:xfrm>
        </p:spPr>
        <p:txBody>
          <a:bodyPr vert="horz" lIns="91440" tIns="45720" rIns="91440" bIns="45720" rtlCol="0" anchor="t">
            <a:noAutofit/>
          </a:bodyPr>
          <a:lstStyle/>
          <a:p>
            <a:pPr marL="0" indent="0">
              <a:buNone/>
            </a:pPr>
            <a:r>
              <a:rPr lang="en-US" sz="2000" b="1" dirty="0" smtClean="0">
                <a:solidFill>
                  <a:srgbClr val="004494"/>
                </a:solidFill>
              </a:rPr>
              <a:t>Aim:</a:t>
            </a:r>
            <a:r>
              <a:rPr lang="en-US" sz="2000" dirty="0" smtClean="0">
                <a:solidFill>
                  <a:srgbClr val="004494"/>
                </a:solidFill>
              </a:rPr>
              <a:t> offer </a:t>
            </a:r>
            <a:r>
              <a:rPr lang="en-US" sz="2000" dirty="0">
                <a:solidFill>
                  <a:srgbClr val="004494"/>
                </a:solidFill>
              </a:rPr>
              <a:t>services, including AI-based services for improved analysis of imaging data in different thematic </a:t>
            </a:r>
            <a:r>
              <a:rPr lang="en-US" sz="2000" dirty="0" smtClean="0">
                <a:solidFill>
                  <a:srgbClr val="004494"/>
                </a:solidFill>
              </a:rPr>
              <a:t>areas. </a:t>
            </a:r>
            <a:r>
              <a:rPr lang="en-US" sz="2000" dirty="0">
                <a:solidFill>
                  <a:srgbClr val="004494"/>
                </a:solidFill>
              </a:rPr>
              <a:t>Appropriate links and complementarities </a:t>
            </a:r>
            <a:r>
              <a:rPr lang="en-US" sz="2000" dirty="0" smtClean="0">
                <a:solidFill>
                  <a:srgbClr val="004494"/>
                </a:solidFill>
              </a:rPr>
              <a:t>with </a:t>
            </a:r>
            <a:r>
              <a:rPr lang="en-US" sz="2000" dirty="0">
                <a:solidFill>
                  <a:srgbClr val="004494"/>
                </a:solidFill>
              </a:rPr>
              <a:t>the existing AI4EU </a:t>
            </a:r>
            <a:r>
              <a:rPr lang="en-US" sz="2000" dirty="0" smtClean="0">
                <a:solidFill>
                  <a:srgbClr val="004494"/>
                </a:solidFill>
              </a:rPr>
              <a:t>platform </a:t>
            </a:r>
            <a:r>
              <a:rPr lang="en-US" sz="2000" dirty="0">
                <a:solidFill>
                  <a:srgbClr val="004494"/>
                </a:solidFill>
              </a:rPr>
              <a:t>and relevant activities under Pillar II of Horizon Europe.</a:t>
            </a:r>
          </a:p>
          <a:p>
            <a:pPr marL="0" indent="0">
              <a:buNone/>
            </a:pPr>
            <a:r>
              <a:rPr lang="en-US" sz="2000" dirty="0">
                <a:solidFill>
                  <a:srgbClr val="004494"/>
                </a:solidFill>
              </a:rPr>
              <a:t>AI-based tools and services will make use of the EOSC commons as working environment where these tools, services and relevant data sets will be made findable and accessible for use, thus making EOSC operational for the delivery of research infrastructure data services for thematic research challenges</a:t>
            </a:r>
            <a:r>
              <a:rPr lang="en-US" sz="2000" dirty="0" smtClean="0">
                <a:solidFill>
                  <a:srgbClr val="004494"/>
                </a:solidFill>
              </a:rPr>
              <a:t>.</a:t>
            </a:r>
            <a:endParaRPr lang="en-US" sz="2000" dirty="0" smtClean="0">
              <a:solidFill>
                <a:srgbClr val="004494"/>
              </a:solidFill>
            </a:endParaRPr>
          </a:p>
          <a:p>
            <a:pPr marL="0" indent="0">
              <a:buNone/>
            </a:pPr>
            <a:r>
              <a:rPr lang="en-US" sz="2000" b="1" dirty="0" smtClean="0">
                <a:solidFill>
                  <a:srgbClr val="004494"/>
                </a:solidFill>
              </a:rPr>
              <a:t>Expected outcomes:</a:t>
            </a:r>
          </a:p>
          <a:p>
            <a:pPr marL="285750" indent="-285750"/>
            <a:r>
              <a:rPr lang="en-US" sz="2000" dirty="0">
                <a:solidFill>
                  <a:srgbClr val="004494"/>
                </a:solidFill>
              </a:rPr>
              <a:t>improved acquisition, quality, interoperability and analysis of imaging data from different </a:t>
            </a:r>
            <a:r>
              <a:rPr lang="en-US" sz="2000" dirty="0" smtClean="0">
                <a:solidFill>
                  <a:srgbClr val="004494"/>
                </a:solidFill>
              </a:rPr>
              <a:t>disciplines;</a:t>
            </a:r>
            <a:endParaRPr lang="en-US" sz="2000" dirty="0">
              <a:solidFill>
                <a:srgbClr val="004494"/>
              </a:solidFill>
            </a:endParaRPr>
          </a:p>
          <a:p>
            <a:pPr marL="285750" indent="-285750"/>
            <a:r>
              <a:rPr lang="en-US" sz="2000" dirty="0" smtClean="0">
                <a:solidFill>
                  <a:srgbClr val="004494"/>
                </a:solidFill>
              </a:rPr>
              <a:t>wider </a:t>
            </a:r>
            <a:r>
              <a:rPr lang="en-US" sz="2000" dirty="0">
                <a:solidFill>
                  <a:srgbClr val="004494"/>
                </a:solidFill>
              </a:rPr>
              <a:t>use of image analysis services based on AI in different scientific areas</a:t>
            </a:r>
            <a:r>
              <a:rPr lang="en-US" sz="2000" dirty="0" smtClean="0">
                <a:solidFill>
                  <a:srgbClr val="004494"/>
                </a:solidFill>
              </a:rPr>
              <a:t>.</a:t>
            </a:r>
            <a:endParaRPr lang="en-US" sz="2000" dirty="0" smtClean="0">
              <a:solidFill>
                <a:srgbClr val="004494"/>
              </a:solidFill>
            </a:endParaRPr>
          </a:p>
          <a:p>
            <a:endParaRPr lang="en-US" sz="2000" dirty="0">
              <a:solidFill>
                <a:srgbClr val="004494"/>
              </a:solidFill>
            </a:endParaRPr>
          </a:p>
        </p:txBody>
      </p:sp>
    </p:spTree>
    <p:extLst>
      <p:ext uri="{BB962C8B-B14F-4D97-AF65-F5344CB8AC3E}">
        <p14:creationId xmlns:p14="http://schemas.microsoft.com/office/powerpoint/2010/main" val="1539071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788" y="974034"/>
            <a:ext cx="10031820" cy="1381539"/>
          </a:xfrm>
        </p:spPr>
        <p:txBody>
          <a:bodyPr/>
          <a:lstStyle/>
          <a:p>
            <a:r>
              <a:rPr lang="fr-BE"/>
              <a:t/>
            </a:r>
            <a:br>
              <a:rPr lang="fr-BE"/>
            </a:br>
            <a:r>
              <a:rPr lang="fr-BE"/>
              <a:t>Links and </a:t>
            </a:r>
            <a:r>
              <a:rPr lang="fr-BE" err="1"/>
              <a:t>useful</a:t>
            </a:r>
            <a:r>
              <a:rPr lang="fr-BE"/>
              <a:t> information</a:t>
            </a:r>
            <a:endParaRPr lang="en-GB"/>
          </a:p>
        </p:txBody>
      </p:sp>
    </p:spTree>
    <p:extLst>
      <p:ext uri="{BB962C8B-B14F-4D97-AF65-F5344CB8AC3E}">
        <p14:creationId xmlns:p14="http://schemas.microsoft.com/office/powerpoint/2010/main" val="73643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174695"/>
            <a:ext cx="10515600" cy="784310"/>
          </a:xfrm>
        </p:spPr>
        <p:txBody>
          <a:bodyPr/>
          <a:lstStyle/>
          <a:p>
            <a:r>
              <a:rPr lang="fr-BE"/>
              <a:t>HE Online </a:t>
            </a:r>
            <a:r>
              <a:rPr lang="en-IE"/>
              <a:t>Manual</a:t>
            </a:r>
          </a:p>
        </p:txBody>
      </p:sp>
      <p:sp>
        <p:nvSpPr>
          <p:cNvPr id="9" name="Rectangle 8"/>
          <p:cNvSpPr/>
          <p:nvPr/>
        </p:nvSpPr>
        <p:spPr>
          <a:xfrm>
            <a:off x="970722" y="1296913"/>
            <a:ext cx="10118035" cy="646331"/>
          </a:xfrm>
          <a:prstGeom prst="rect">
            <a:avLst/>
          </a:prstGeom>
        </p:spPr>
        <p:txBody>
          <a:bodyPr wrap="square">
            <a:spAutoFit/>
          </a:bodyPr>
          <a:lstStyle/>
          <a:p>
            <a:r>
              <a:rPr lang="fr-BE">
                <a:hlinkClick r:id="rId2"/>
              </a:rPr>
              <a:t>https://webgate.ec.europa.eu/funding-tenders-opportunities/display/OM/Online+Manual</a:t>
            </a:r>
            <a:endParaRPr lang="fr-BE"/>
          </a:p>
          <a:p>
            <a:endParaRPr lang="fr-BE"/>
          </a:p>
        </p:txBody>
      </p:sp>
      <p:sp>
        <p:nvSpPr>
          <p:cNvPr id="10" name="Rectangle 9"/>
          <p:cNvSpPr/>
          <p:nvPr/>
        </p:nvSpPr>
        <p:spPr>
          <a:xfrm>
            <a:off x="119269" y="2136339"/>
            <a:ext cx="10038521" cy="3139321"/>
          </a:xfrm>
          <a:prstGeom prst="rect">
            <a:avLst/>
          </a:prstGeom>
        </p:spPr>
        <p:txBody>
          <a:bodyPr wrap="square">
            <a:spAutoFit/>
          </a:bodyPr>
          <a:lstStyle/>
          <a:p>
            <a:r>
              <a:rPr lang="en-US" b="1">
                <a:solidFill>
                  <a:srgbClr val="0052CC"/>
                </a:solidFill>
                <a:latin typeface="-apple-system"/>
                <a:hlinkClick r:id="rId3"/>
              </a:rPr>
              <a:t>Grant management</a:t>
            </a:r>
            <a:endParaRPr lang="en-US" b="1">
              <a:solidFill>
                <a:srgbClr val="0052CC"/>
              </a:solidFill>
              <a:latin typeface="-apple-system"/>
            </a:endParaRPr>
          </a:p>
          <a:p>
            <a:endParaRPr lang="en-US" b="1">
              <a:solidFill>
                <a:srgbClr val="0052CC"/>
              </a:solidFill>
              <a:latin typeface="-apple-system"/>
            </a:endParaRPr>
          </a:p>
          <a:p>
            <a:endParaRPr lang="en-US" b="1">
              <a:solidFill>
                <a:srgbClr val="172B4D"/>
              </a:solidFill>
              <a:latin typeface="-apple-system"/>
            </a:endParaRPr>
          </a:p>
          <a:p>
            <a:pPr marL="285750" indent="-285750">
              <a:buFont typeface="Arial" panose="020B0604020202020204" pitchFamily="34" charset="0"/>
              <a:buChar char="•"/>
            </a:pPr>
            <a:r>
              <a:rPr lang="en-US">
                <a:solidFill>
                  <a:srgbClr val="0052CC"/>
                </a:solidFill>
                <a:latin typeface="-apple-system"/>
                <a:hlinkClick r:id="rId4"/>
              </a:rPr>
              <a:t>Keeping records</a:t>
            </a:r>
            <a:endParaRPr lang="en-US">
              <a:solidFill>
                <a:srgbClr val="333333"/>
              </a:solidFill>
              <a:latin typeface="-apple-system"/>
            </a:endParaRPr>
          </a:p>
          <a:p>
            <a:pPr marL="285750" indent="-285750">
              <a:buFont typeface="Arial" panose="020B0604020202020204" pitchFamily="34" charset="0"/>
              <a:buChar char="•"/>
            </a:pPr>
            <a:r>
              <a:rPr lang="en-US">
                <a:solidFill>
                  <a:srgbClr val="0052CC"/>
                </a:solidFill>
                <a:latin typeface="-apple-system"/>
                <a:hlinkClick r:id="rId5"/>
              </a:rPr>
              <a:t>Amendments</a:t>
            </a:r>
            <a:endParaRPr lang="en-US">
              <a:solidFill>
                <a:srgbClr val="333333"/>
              </a:solidFill>
              <a:latin typeface="-apple-system"/>
            </a:endParaRPr>
          </a:p>
          <a:p>
            <a:pPr marL="285750" indent="-285750">
              <a:buFont typeface="Arial" panose="020B0604020202020204" pitchFamily="34" charset="0"/>
              <a:buChar char="•"/>
            </a:pPr>
            <a:r>
              <a:rPr lang="en-US">
                <a:solidFill>
                  <a:srgbClr val="0052CC"/>
                </a:solidFill>
                <a:latin typeface="-apple-system"/>
                <a:hlinkClick r:id="rId6"/>
              </a:rPr>
              <a:t>Reports &amp; payment requests</a:t>
            </a:r>
            <a:endParaRPr lang="en-US">
              <a:solidFill>
                <a:srgbClr val="333333"/>
              </a:solidFill>
              <a:latin typeface="-apple-system"/>
            </a:endParaRPr>
          </a:p>
          <a:p>
            <a:pPr marL="285750" indent="-285750">
              <a:buFont typeface="Arial" panose="020B0604020202020204" pitchFamily="34" charset="0"/>
              <a:buChar char="•"/>
            </a:pPr>
            <a:r>
              <a:rPr lang="en-US">
                <a:solidFill>
                  <a:srgbClr val="0052CC"/>
                </a:solidFill>
                <a:latin typeface="-apple-system"/>
                <a:hlinkClick r:id="rId7"/>
              </a:rPr>
              <a:t>Deliverables &amp; milestones</a:t>
            </a:r>
            <a:endParaRPr lang="en-US">
              <a:solidFill>
                <a:srgbClr val="333333"/>
              </a:solidFill>
              <a:latin typeface="-apple-system"/>
            </a:endParaRPr>
          </a:p>
          <a:p>
            <a:pPr marL="285750" indent="-285750">
              <a:buFont typeface="Arial" panose="020B0604020202020204" pitchFamily="34" charset="0"/>
              <a:buChar char="•"/>
            </a:pPr>
            <a:r>
              <a:rPr lang="en-US">
                <a:solidFill>
                  <a:srgbClr val="0052CC"/>
                </a:solidFill>
                <a:latin typeface="-apple-system"/>
                <a:hlinkClick r:id="rId8"/>
              </a:rPr>
              <a:t>Dissemination &amp; exploitation</a:t>
            </a:r>
            <a:endParaRPr lang="en-US">
              <a:solidFill>
                <a:srgbClr val="333333"/>
              </a:solidFill>
              <a:latin typeface="-apple-system"/>
            </a:endParaRPr>
          </a:p>
          <a:p>
            <a:pPr marL="285750" indent="-285750">
              <a:buFont typeface="Arial" panose="020B0604020202020204" pitchFamily="34" charset="0"/>
              <a:buChar char="•"/>
            </a:pPr>
            <a:r>
              <a:rPr lang="en-US">
                <a:solidFill>
                  <a:srgbClr val="0052CC"/>
                </a:solidFill>
                <a:latin typeface="-apple-system"/>
                <a:hlinkClick r:id="rId9"/>
              </a:rPr>
              <a:t>Communicating your project</a:t>
            </a:r>
            <a:endParaRPr lang="en-US">
              <a:solidFill>
                <a:srgbClr val="333333"/>
              </a:solidFill>
              <a:latin typeface="-apple-system"/>
            </a:endParaRPr>
          </a:p>
          <a:p>
            <a:pPr marL="285750" indent="-285750">
              <a:buFont typeface="Arial" panose="020B0604020202020204" pitchFamily="34" charset="0"/>
              <a:buChar char="•"/>
            </a:pPr>
            <a:r>
              <a:rPr lang="en-US">
                <a:solidFill>
                  <a:srgbClr val="0052CC"/>
                </a:solidFill>
                <a:latin typeface="-apple-system"/>
                <a:hlinkClick r:id="rId10"/>
              </a:rPr>
              <a:t>Acknowledgement of EU funding</a:t>
            </a:r>
            <a:endParaRPr lang="en-US">
              <a:solidFill>
                <a:srgbClr val="333333"/>
              </a:solidFill>
              <a:latin typeface="-apple-system"/>
            </a:endParaRPr>
          </a:p>
          <a:p>
            <a:pPr marL="285750" indent="-285750">
              <a:buFont typeface="Arial" panose="020B0604020202020204" pitchFamily="34" charset="0"/>
              <a:buChar char="•"/>
            </a:pPr>
            <a:r>
              <a:rPr lang="en-US">
                <a:solidFill>
                  <a:srgbClr val="0052CC"/>
                </a:solidFill>
                <a:latin typeface="-apple-system"/>
                <a:hlinkClick r:id="rId11"/>
              </a:rPr>
              <a:t>Checks, audits, reviews &amp; investigations</a:t>
            </a:r>
            <a:endParaRPr lang="en-US" b="0" i="0">
              <a:solidFill>
                <a:srgbClr val="333333"/>
              </a:solidFill>
              <a:effectLst/>
              <a:latin typeface="-apple-system"/>
            </a:endParaRPr>
          </a:p>
        </p:txBody>
      </p:sp>
    </p:spTree>
    <p:extLst>
      <p:ext uri="{BB962C8B-B14F-4D97-AF65-F5344CB8AC3E}">
        <p14:creationId xmlns:p14="http://schemas.microsoft.com/office/powerpoint/2010/main" val="1047006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8446" y="434341"/>
            <a:ext cx="10515600" cy="674369"/>
          </a:xfrm>
        </p:spPr>
        <p:txBody>
          <a:bodyPr/>
          <a:lstStyle/>
          <a:p>
            <a:r>
              <a:rPr lang="en-GB"/>
              <a:t>Useful links</a:t>
            </a:r>
          </a:p>
        </p:txBody>
      </p:sp>
      <p:sp>
        <p:nvSpPr>
          <p:cNvPr id="7" name="Rectangle 1"/>
          <p:cNvSpPr>
            <a:spLocks noGrp="1" noChangeArrowheads="1"/>
          </p:cNvSpPr>
          <p:nvPr>
            <p:ph sz="half" idx="2"/>
          </p:nvPr>
        </p:nvSpPr>
        <p:spPr bwMode="auto">
          <a:xfrm>
            <a:off x="1200150" y="1484400"/>
            <a:ext cx="986323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bg1"/>
              </a:buClr>
              <a:defRPr sz="2400" i="1">
                <a:solidFill>
                  <a:srgbClr val="0F5494"/>
                </a:solidFill>
                <a:latin typeface="Verdana" pitchFamily="34" charset="0"/>
              </a:defRPr>
            </a:lvl1pPr>
            <a:lvl2pPr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80975" lvl="1" indent="0" eaLnBrk="1" hangingPunct="1">
              <a:spcBef>
                <a:spcPct val="0"/>
              </a:spcBef>
              <a:spcAft>
                <a:spcPts val="0"/>
              </a:spcAft>
              <a:buClrTx/>
              <a:buFontTx/>
              <a:buNone/>
              <a:defRPr/>
            </a:pPr>
            <a:endParaRPr lang="en-GB" altLang="en-US">
              <a:latin typeface="+mn-lt"/>
            </a:endParaRPr>
          </a:p>
          <a:p>
            <a:pPr marL="180975" lvl="1" indent="0" eaLnBrk="1" hangingPunct="1">
              <a:spcBef>
                <a:spcPct val="0"/>
              </a:spcBef>
              <a:spcAft>
                <a:spcPts val="0"/>
              </a:spcAft>
              <a:buClrTx/>
              <a:buFontTx/>
              <a:buNone/>
              <a:defRPr/>
            </a:pPr>
            <a:r>
              <a:rPr lang="en-GB" altLang="en-US">
                <a:latin typeface="+mn-lt"/>
                <a:hlinkClick r:id="rId3"/>
              </a:rPr>
              <a:t>HE </a:t>
            </a:r>
            <a:r>
              <a:rPr lang="en-US" altLang="en-US">
                <a:latin typeface="+mn-lt"/>
                <a:hlinkClick r:id="rId3"/>
              </a:rPr>
              <a:t>Annotated Model Grant Agreement</a:t>
            </a:r>
            <a:endParaRPr lang="en-US" altLang="en-US">
              <a:latin typeface="+mn-lt"/>
            </a:endParaRPr>
          </a:p>
          <a:p>
            <a:pPr marL="180975" lvl="1" indent="0" eaLnBrk="1" hangingPunct="1">
              <a:spcBef>
                <a:spcPct val="0"/>
              </a:spcBef>
              <a:spcAft>
                <a:spcPts val="0"/>
              </a:spcAft>
              <a:buClrTx/>
              <a:buFontTx/>
              <a:buNone/>
              <a:defRPr/>
            </a:pPr>
            <a:endParaRPr lang="en-US" altLang="en-US" b="0" u="sng">
              <a:solidFill>
                <a:srgbClr val="035DC1"/>
              </a:solidFill>
              <a:latin typeface="+mn-lt"/>
            </a:endParaRPr>
          </a:p>
          <a:p>
            <a:pPr marL="180975" lvl="1" indent="0" eaLnBrk="1" hangingPunct="1">
              <a:spcBef>
                <a:spcPct val="0"/>
              </a:spcBef>
              <a:spcAft>
                <a:spcPts val="0"/>
              </a:spcAft>
              <a:buClrTx/>
              <a:buNone/>
              <a:defRPr/>
            </a:pPr>
            <a:r>
              <a:rPr lang="en-IE">
                <a:solidFill>
                  <a:schemeClr val="tx2"/>
                </a:solidFill>
                <a:latin typeface="+mn-lt"/>
                <a:hlinkClick r:id="rId4"/>
              </a:rPr>
              <a:t>Guidance on social media for EU funded R&amp;I projects</a:t>
            </a:r>
            <a:endParaRPr lang="en-IE">
              <a:solidFill>
                <a:schemeClr val="tx2"/>
              </a:solidFill>
              <a:latin typeface="+mn-lt"/>
            </a:endParaRPr>
          </a:p>
          <a:p>
            <a:pPr marL="180975" lvl="1" indent="0" eaLnBrk="1" hangingPunct="1">
              <a:spcBef>
                <a:spcPct val="0"/>
              </a:spcBef>
              <a:spcAft>
                <a:spcPts val="0"/>
              </a:spcAft>
              <a:buClrTx/>
              <a:buNone/>
              <a:defRPr/>
            </a:pPr>
            <a:endParaRPr lang="en-GB">
              <a:solidFill>
                <a:schemeClr val="tx2"/>
              </a:solidFill>
              <a:latin typeface="+mn-lt"/>
            </a:endParaRPr>
          </a:p>
          <a:p>
            <a:pPr marL="180975" lvl="1" indent="0" eaLnBrk="1" hangingPunct="1">
              <a:spcBef>
                <a:spcPct val="0"/>
              </a:spcBef>
              <a:spcAft>
                <a:spcPts val="0"/>
              </a:spcAft>
              <a:buClrTx/>
              <a:buFontTx/>
              <a:buNone/>
              <a:defRPr/>
            </a:pPr>
            <a:endParaRPr lang="en-GB" altLang="en-US" b="0">
              <a:latin typeface="+mn-lt"/>
            </a:endParaRPr>
          </a:p>
          <a:p>
            <a:pPr marL="180975" lvl="1" indent="0" eaLnBrk="1" hangingPunct="1">
              <a:spcBef>
                <a:spcPct val="0"/>
              </a:spcBef>
              <a:spcAft>
                <a:spcPts val="0"/>
              </a:spcAft>
              <a:buClrTx/>
              <a:buFontTx/>
              <a:buNone/>
              <a:defRPr/>
            </a:pPr>
            <a:r>
              <a:rPr lang="en-US" i="0">
                <a:solidFill>
                  <a:schemeClr val="tx2"/>
                </a:solidFill>
                <a:latin typeface="+mn-lt"/>
                <a:hlinkClick r:id="rId5"/>
              </a:rPr>
              <a:t>Horizon Europe – Funding Programme for Research and Innovation</a:t>
            </a:r>
            <a:endParaRPr lang="en-US" i="0">
              <a:solidFill>
                <a:schemeClr val="tx2"/>
              </a:solidFill>
              <a:latin typeface="+mn-lt"/>
            </a:endParaRPr>
          </a:p>
          <a:p>
            <a:pPr marL="180975" lvl="1" indent="0" eaLnBrk="1" hangingPunct="1">
              <a:spcBef>
                <a:spcPct val="0"/>
              </a:spcBef>
              <a:spcAft>
                <a:spcPts val="0"/>
              </a:spcAft>
              <a:buClrTx/>
              <a:buFontTx/>
              <a:buNone/>
              <a:defRPr/>
            </a:pPr>
            <a:endParaRPr lang="en-US">
              <a:solidFill>
                <a:schemeClr val="tx2"/>
              </a:solidFill>
              <a:latin typeface="+mn-lt"/>
              <a:hlinkClick r:id="rId6"/>
            </a:endParaRPr>
          </a:p>
          <a:p>
            <a:pPr marL="180975" lvl="1" indent="0" eaLnBrk="1" hangingPunct="1">
              <a:spcBef>
                <a:spcPct val="0"/>
              </a:spcBef>
              <a:spcAft>
                <a:spcPts val="0"/>
              </a:spcAft>
              <a:buClrTx/>
              <a:buFontTx/>
              <a:buNone/>
              <a:defRPr/>
            </a:pPr>
            <a:r>
              <a:rPr lang="en-IE" i="0">
                <a:solidFill>
                  <a:schemeClr val="tx2"/>
                </a:solidFill>
                <a:latin typeface="+mn-lt"/>
                <a:hlinkClick r:id="" action="ppaction://noaction"/>
              </a:rPr>
              <a:t>Factsheet ‘Open Science in Horizon Europe’</a:t>
            </a:r>
            <a:endParaRPr lang="en-IE" i="0">
              <a:solidFill>
                <a:schemeClr val="tx2"/>
              </a:solidFill>
              <a:latin typeface="+mn-lt"/>
            </a:endParaRPr>
          </a:p>
          <a:p>
            <a:pPr marL="180975" lvl="1" indent="0" eaLnBrk="1" hangingPunct="1">
              <a:spcBef>
                <a:spcPct val="0"/>
              </a:spcBef>
              <a:spcAft>
                <a:spcPts val="0"/>
              </a:spcAft>
              <a:buClrTx/>
              <a:buFontTx/>
              <a:buNone/>
              <a:defRPr/>
            </a:pPr>
            <a:endParaRPr lang="en-IE">
              <a:solidFill>
                <a:schemeClr val="tx2"/>
              </a:solidFill>
              <a:latin typeface="+mn-lt"/>
              <a:hlinkClick r:id="rId7"/>
            </a:endParaRPr>
          </a:p>
          <a:p>
            <a:pPr marL="180975" lvl="1" indent="0" eaLnBrk="1" hangingPunct="1">
              <a:spcBef>
                <a:spcPct val="0"/>
              </a:spcBef>
              <a:spcAft>
                <a:spcPts val="0"/>
              </a:spcAft>
              <a:buClrTx/>
              <a:buFontTx/>
              <a:buNone/>
              <a:defRPr/>
            </a:pPr>
            <a:r>
              <a:rPr lang="fr-BE" i="0">
                <a:solidFill>
                  <a:schemeClr val="tx2"/>
                </a:solidFill>
                <a:latin typeface="+mn-lt"/>
                <a:hlinkClick r:id="rId7"/>
              </a:rPr>
              <a:t>Communication on ‘A new ERA for </a:t>
            </a:r>
            <a:r>
              <a:rPr lang="fr-BE" i="0" err="1">
                <a:solidFill>
                  <a:schemeClr val="tx2"/>
                </a:solidFill>
                <a:latin typeface="+mn-lt"/>
                <a:hlinkClick r:id="rId7"/>
              </a:rPr>
              <a:t>Research</a:t>
            </a:r>
            <a:r>
              <a:rPr lang="fr-BE" i="0">
                <a:solidFill>
                  <a:schemeClr val="tx2"/>
                </a:solidFill>
                <a:latin typeface="+mn-lt"/>
                <a:hlinkClick r:id="rId7"/>
              </a:rPr>
              <a:t> and Innovation</a:t>
            </a:r>
            <a:r>
              <a:rPr lang="fr-BE" i="0">
                <a:solidFill>
                  <a:schemeClr val="tx2"/>
                </a:solidFill>
                <a:latin typeface="+mn-lt"/>
              </a:rPr>
              <a:t>’</a:t>
            </a:r>
          </a:p>
          <a:p>
            <a:pPr marL="180975" lvl="1" indent="0" eaLnBrk="1" hangingPunct="1">
              <a:spcBef>
                <a:spcPct val="0"/>
              </a:spcBef>
              <a:spcAft>
                <a:spcPts val="0"/>
              </a:spcAft>
              <a:buClrTx/>
              <a:buFontTx/>
              <a:buNone/>
              <a:defRPr/>
            </a:pPr>
            <a:endParaRPr lang="fr-BE">
              <a:solidFill>
                <a:schemeClr val="tx2"/>
              </a:solidFill>
              <a:latin typeface="+mn-lt"/>
            </a:endParaRPr>
          </a:p>
          <a:p>
            <a:pPr marL="180975" lvl="1" indent="0" eaLnBrk="1" hangingPunct="1">
              <a:spcBef>
                <a:spcPct val="0"/>
              </a:spcBef>
              <a:spcAft>
                <a:spcPts val="0"/>
              </a:spcAft>
              <a:buClrTx/>
              <a:buFontTx/>
              <a:buNone/>
              <a:defRPr/>
            </a:pPr>
            <a:r>
              <a:rPr lang="en-IE" i="0">
                <a:solidFill>
                  <a:schemeClr val="tx2"/>
                </a:solidFill>
                <a:latin typeface="+mn-lt"/>
                <a:hlinkClick r:id="rId8"/>
              </a:rPr>
              <a:t>Pact for Research and Innovation in Europe </a:t>
            </a:r>
            <a:endParaRPr lang="en-IE" i="0">
              <a:solidFill>
                <a:schemeClr val="tx2"/>
              </a:solidFill>
              <a:latin typeface="+mn-lt"/>
            </a:endParaRPr>
          </a:p>
          <a:p>
            <a:pPr marL="180975" lvl="1" indent="0" eaLnBrk="1" hangingPunct="1">
              <a:spcBef>
                <a:spcPct val="0"/>
              </a:spcBef>
              <a:spcAft>
                <a:spcPts val="0"/>
              </a:spcAft>
              <a:buClrTx/>
              <a:buFontTx/>
              <a:buNone/>
              <a:defRPr/>
            </a:pPr>
            <a:endParaRPr lang="en-GB" altLang="en-US" sz="1600" b="0">
              <a:latin typeface="+mn-lt"/>
            </a:endParaRPr>
          </a:p>
        </p:txBody>
      </p:sp>
    </p:spTree>
    <p:extLst>
      <p:ext uri="{BB962C8B-B14F-4D97-AF65-F5344CB8AC3E}">
        <p14:creationId xmlns:p14="http://schemas.microsoft.com/office/powerpoint/2010/main" val="3610871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8597" y="365760"/>
            <a:ext cx="10515600" cy="688561"/>
          </a:xfrm>
        </p:spPr>
        <p:txBody>
          <a:bodyPr/>
          <a:lstStyle/>
          <a:p>
            <a:r>
              <a:rPr lang="en-IE"/>
              <a:t>Keep in touch</a:t>
            </a:r>
            <a:endParaRPr lang="en-GB"/>
          </a:p>
        </p:txBody>
      </p:sp>
      <p:sp>
        <p:nvSpPr>
          <p:cNvPr id="5" name="Content Placeholder 4"/>
          <p:cNvSpPr>
            <a:spLocks noGrp="1"/>
          </p:cNvSpPr>
          <p:nvPr>
            <p:ph idx="1"/>
          </p:nvPr>
        </p:nvSpPr>
        <p:spPr>
          <a:xfrm>
            <a:off x="7915504" y="4966252"/>
            <a:ext cx="3688238" cy="366170"/>
          </a:xfrm>
        </p:spPr>
        <p:txBody>
          <a:bodyPr/>
          <a:lstStyle/>
          <a:p>
            <a:pPr marL="0" indent="0">
              <a:buNone/>
            </a:pPr>
            <a:r>
              <a:rPr lang="en-IE" sz="1600">
                <a:hlinkClick r:id="rId3"/>
              </a:rPr>
              <a:t>EU Spotify</a:t>
            </a:r>
            <a:endParaRPr lang="en-GB" sz="16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4379725" cy="338554"/>
          </a:xfrm>
          <a:prstGeom prst="rect">
            <a:avLst/>
          </a:prstGeom>
        </p:spPr>
        <p:txBody>
          <a:bodyPr wrap="none">
            <a:spAutoFit/>
          </a:bodyPr>
          <a:lstStyle/>
          <a:p>
            <a:r>
              <a:rPr lang="en-IE" sz="1600" u="sng">
                <a:solidFill>
                  <a:srgbClr val="035DC1"/>
                </a:solidFill>
              </a:rPr>
              <a:t>ec.europa.eu/info/research-and-</a:t>
            </a:r>
            <a:r>
              <a:rPr lang="en-IE" sz="1600" u="sng" err="1">
                <a:solidFill>
                  <a:srgbClr val="035DC1"/>
                </a:solidFill>
              </a:rPr>
              <a:t>innovation_en</a:t>
            </a:r>
            <a:endParaRPr lang="en-IE" sz="1600" u="sng">
              <a:solidFill>
                <a:srgbClr val="035DC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736373" cy="338554"/>
          </a:xfrm>
          <a:prstGeom prst="rect">
            <a:avLst/>
          </a:prstGeom>
        </p:spPr>
        <p:txBody>
          <a:bodyPr wrap="none">
            <a:spAutoFit/>
          </a:bodyPr>
          <a:lstStyle/>
          <a:p>
            <a:r>
              <a:rPr lang="en-IE" sz="1600">
                <a:hlinkClick r:id="rId5"/>
              </a:rPr>
              <a:t>rea.ec.europa.eu</a:t>
            </a:r>
            <a:endParaRPr lang="en-GB" sz="160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722" y="3717426"/>
            <a:ext cx="640631" cy="702230"/>
          </a:xfrm>
          <a:prstGeom prst="rect">
            <a:avLst/>
          </a:prstGeom>
        </p:spPr>
      </p:pic>
      <p:sp>
        <p:nvSpPr>
          <p:cNvPr id="9" name="Rectangle 8"/>
          <p:cNvSpPr/>
          <p:nvPr/>
        </p:nvSpPr>
        <p:spPr>
          <a:xfrm>
            <a:off x="1773818" y="3899264"/>
            <a:ext cx="1827744" cy="338554"/>
          </a:xfrm>
          <a:prstGeom prst="rect">
            <a:avLst/>
          </a:prstGeom>
        </p:spPr>
        <p:txBody>
          <a:bodyPr wrap="none">
            <a:spAutoFit/>
          </a:bodyPr>
          <a:lstStyle/>
          <a:p>
            <a:r>
              <a:rPr lang="en-IE" sz="1600">
                <a:hlinkClick r:id="rId7"/>
              </a:rPr>
              <a:t>@</a:t>
            </a:r>
            <a:r>
              <a:rPr lang="en-IE" sz="1600" err="1">
                <a:hlinkClick r:id="rId7"/>
              </a:rPr>
              <a:t>REA_research</a:t>
            </a:r>
            <a:r>
              <a:rPr lang="en-IE" sz="1200"/>
              <a:t> </a:t>
            </a:r>
            <a:endParaRPr lang="en-GB" sz="1200"/>
          </a:p>
        </p:txBody>
      </p:sp>
      <p:sp>
        <p:nvSpPr>
          <p:cNvPr id="12" name="Rectangle 11"/>
          <p:cNvSpPr/>
          <p:nvPr/>
        </p:nvSpPr>
        <p:spPr>
          <a:xfrm>
            <a:off x="1819504" y="5014428"/>
            <a:ext cx="6096000" cy="338554"/>
          </a:xfrm>
          <a:prstGeom prst="rect">
            <a:avLst/>
          </a:prstGeom>
        </p:spPr>
        <p:txBody>
          <a:bodyPr>
            <a:spAutoFit/>
          </a:bodyPr>
          <a:lstStyle/>
          <a:p>
            <a:r>
              <a:rPr lang="en-US" sz="1600">
                <a:hlinkClick r:id="rId8"/>
              </a:rPr>
              <a:t>European Research Executive Agency (REA)</a:t>
            </a:r>
            <a:endParaRPr lang="en-GB" sz="1600">
              <a:hlinkClick r:id="rId9"/>
            </a:endParaRPr>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597" y="4848893"/>
            <a:ext cx="620230" cy="681506"/>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65486" y="1630552"/>
            <a:ext cx="647562" cy="711537"/>
          </a:xfrm>
          <a:prstGeom prst="rect">
            <a:avLst/>
          </a:prstGeom>
        </p:spPr>
      </p:pic>
      <p:sp>
        <p:nvSpPr>
          <p:cNvPr id="15" name="Rectangle 14"/>
          <p:cNvSpPr/>
          <p:nvPr/>
        </p:nvSpPr>
        <p:spPr>
          <a:xfrm>
            <a:off x="7887158" y="1774881"/>
            <a:ext cx="2370383" cy="338554"/>
          </a:xfrm>
          <a:prstGeom prst="rect">
            <a:avLst/>
          </a:prstGeom>
        </p:spPr>
        <p:txBody>
          <a:bodyPr wrap="square">
            <a:spAutoFit/>
          </a:bodyPr>
          <a:lstStyle/>
          <a:p>
            <a:r>
              <a:rPr lang="en-IE" sz="1600">
                <a:hlinkClick r:id="rId12"/>
              </a:rPr>
              <a:t>europeancommission</a:t>
            </a:r>
            <a:r>
              <a:rPr lang="en-IE" sz="1600"/>
              <a:t> </a:t>
            </a:r>
            <a:endParaRPr lang="en-GB" sz="1200"/>
          </a:p>
        </p:txBody>
      </p: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88659" y="2702685"/>
            <a:ext cx="568985" cy="623695"/>
          </a:xfrm>
          <a:prstGeom prst="rect">
            <a:avLst/>
          </a:prstGeom>
        </p:spPr>
      </p:pic>
      <p:sp>
        <p:nvSpPr>
          <p:cNvPr id="17" name="Rectangle 16">
            <a:hlinkClick r:id="rId14"/>
          </p:cNvPr>
          <p:cNvSpPr/>
          <p:nvPr/>
        </p:nvSpPr>
        <p:spPr>
          <a:xfrm>
            <a:off x="7915504" y="2841009"/>
            <a:ext cx="2465740" cy="338554"/>
          </a:xfrm>
          <a:prstGeom prst="rect">
            <a:avLst/>
          </a:prstGeom>
        </p:spPr>
        <p:txBody>
          <a:bodyPr wrap="none">
            <a:spAutoFit/>
          </a:bodyPr>
          <a:lstStyle/>
          <a:p>
            <a:r>
              <a:rPr lang="en-GB" sz="1600">
                <a:hlinkClick r:id="rId14"/>
              </a:rPr>
              <a:t>@</a:t>
            </a:r>
            <a:r>
              <a:rPr lang="en-GB" sz="1600" err="1">
                <a:hlinkClick r:id="rId14"/>
              </a:rPr>
              <a:t>EuropeanCommission</a:t>
            </a:r>
            <a:endParaRPr lang="en-GB" sz="1200"/>
          </a:p>
        </p:txBody>
      </p:sp>
      <p:sp>
        <p:nvSpPr>
          <p:cNvPr id="18" name="Rectangle 17"/>
          <p:cNvSpPr/>
          <p:nvPr/>
        </p:nvSpPr>
        <p:spPr>
          <a:xfrm>
            <a:off x="7915504" y="3905156"/>
            <a:ext cx="927242" cy="338554"/>
          </a:xfrm>
          <a:prstGeom prst="rect">
            <a:avLst/>
          </a:prstGeom>
        </p:spPr>
        <p:txBody>
          <a:bodyPr wrap="none">
            <a:spAutoFit/>
          </a:bodyPr>
          <a:lstStyle/>
          <a:p>
            <a:r>
              <a:rPr lang="en-IE" sz="1600">
                <a:hlinkClick r:id="rId15"/>
              </a:rPr>
              <a:t>EUTube</a:t>
            </a:r>
            <a:endParaRPr lang="en-IE" sz="1200"/>
          </a:p>
        </p:txBody>
      </p:sp>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65486" y="3705539"/>
            <a:ext cx="660728" cy="726004"/>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69894" y="4768275"/>
            <a:ext cx="695271" cy="762124"/>
          </a:xfrm>
          <a:prstGeom prst="rect">
            <a:avLst/>
          </a:prstGeom>
        </p:spPr>
      </p:pic>
    </p:spTree>
    <p:extLst>
      <p:ext uri="{BB962C8B-B14F-4D97-AF65-F5344CB8AC3E}">
        <p14:creationId xmlns:p14="http://schemas.microsoft.com/office/powerpoint/2010/main" val="861877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a:t>Thank you</a:t>
            </a:r>
            <a:endParaRPr lang="en-GB"/>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a:t>© European Union 2020</a:t>
            </a:r>
          </a:p>
          <a:p>
            <a:r>
              <a:rPr lang="en-US" sz="1050"/>
              <a:t>Unless otherwise noted the reuse of this presentation is </a:t>
            </a:r>
            <a:r>
              <a:rPr lang="en-US" sz="1050" err="1"/>
              <a:t>authorised</a:t>
            </a:r>
            <a:r>
              <a:rPr lang="en-US" sz="1050"/>
              <a:t> under the </a:t>
            </a:r>
            <a:r>
              <a:rPr lang="en-US" sz="1050">
                <a:hlinkClick r:id="rId3"/>
              </a:rPr>
              <a:t>CC BY 4.0 </a:t>
            </a:r>
            <a:r>
              <a:rPr lang="en-US" sz="105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2120184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06" y="894522"/>
            <a:ext cx="10676038" cy="1196769"/>
          </a:xfrm>
        </p:spPr>
        <p:txBody>
          <a:bodyPr/>
          <a:lstStyle/>
          <a:p>
            <a:r>
              <a:rPr lang="fr-BE"/>
              <a:t/>
            </a:r>
            <a:br>
              <a:rPr lang="fr-BE"/>
            </a:br>
            <a:r>
              <a:rPr lang="fr-BE"/>
              <a:t>Reporting guidelines</a:t>
            </a:r>
            <a:endParaRPr lang="en-GB"/>
          </a:p>
        </p:txBody>
      </p:sp>
      <p:pic>
        <p:nvPicPr>
          <p:cNvPr id="3" name="Picture 3" descr="Diagram, timeline&#10;&#10;Description automatically generated">
            <a:extLst>
              <a:ext uri="{FF2B5EF4-FFF2-40B4-BE49-F238E27FC236}">
                <a16:creationId xmlns:a16="http://schemas.microsoft.com/office/drawing/2014/main" id="{99CBD84B-4341-6098-E7CF-6C0A835B7247}"/>
              </a:ext>
            </a:extLst>
          </p:cNvPr>
          <p:cNvPicPr>
            <a:picLocks noChangeAspect="1"/>
          </p:cNvPicPr>
          <p:nvPr/>
        </p:nvPicPr>
        <p:blipFill>
          <a:blip r:embed="rId2"/>
          <a:stretch>
            <a:fillRect/>
          </a:stretch>
        </p:blipFill>
        <p:spPr>
          <a:xfrm>
            <a:off x="3430438" y="2888714"/>
            <a:ext cx="7329577" cy="2503931"/>
          </a:xfrm>
          <a:prstGeom prst="rect">
            <a:avLst/>
          </a:prstGeom>
        </p:spPr>
      </p:pic>
    </p:spTree>
    <p:extLst>
      <p:ext uri="{BB962C8B-B14F-4D97-AF65-F5344CB8AC3E}">
        <p14:creationId xmlns:p14="http://schemas.microsoft.com/office/powerpoint/2010/main" val="2404084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6678" y="268448"/>
            <a:ext cx="10479643" cy="1030000"/>
          </a:xfrm>
        </p:spPr>
        <p:txBody>
          <a:bodyPr/>
          <a:lstStyle/>
          <a:p>
            <a:r>
              <a:rPr lang="en-IE" dirty="0"/>
              <a:t>Periodic </a:t>
            </a:r>
            <a:r>
              <a:rPr lang="en-IE" dirty="0" smtClean="0"/>
              <a:t>report</a:t>
            </a:r>
            <a:br>
              <a:rPr lang="en-IE" dirty="0" smtClean="0"/>
            </a:br>
            <a:r>
              <a:rPr lang="en-IE" sz="1800" i="1" dirty="0" err="1" smtClean="0"/>
              <a:t>iMagine</a:t>
            </a:r>
            <a:r>
              <a:rPr lang="en-IE" sz="1800" i="1" dirty="0" smtClean="0"/>
              <a:t>: </a:t>
            </a:r>
            <a:r>
              <a:rPr lang="en-IE" sz="1800" i="1" dirty="0" smtClean="0"/>
              <a:t>period 1 M1-12, period 2 M13-24, period 3 M25-36</a:t>
            </a:r>
            <a:endParaRPr lang="en-IE" sz="1800" i="1"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020002093"/>
              </p:ext>
            </p:extLst>
          </p:nvPr>
        </p:nvGraphicFramePr>
        <p:xfrm>
          <a:off x="1296441" y="1591003"/>
          <a:ext cx="9589389" cy="460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p:cNvSpPr/>
          <p:nvPr/>
        </p:nvSpPr>
        <p:spPr>
          <a:xfrm>
            <a:off x="5687568" y="2587752"/>
            <a:ext cx="329184" cy="201168"/>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8247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0722" y="206024"/>
            <a:ext cx="10515600" cy="782357"/>
          </a:xfrm>
        </p:spPr>
        <p:txBody>
          <a:bodyPr/>
          <a:lstStyle/>
          <a:p>
            <a:r>
              <a:rPr lang="en-IE" dirty="0" smtClean="0"/>
              <a:t>Periodic reporting: reviews</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5769169"/>
              </p:ext>
            </p:extLst>
          </p:nvPr>
        </p:nvGraphicFramePr>
        <p:xfrm>
          <a:off x="838200" y="1572768"/>
          <a:ext cx="11076432" cy="4370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164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AC9088C-BD4C-4E79-93C2-8921147341E5}"/>
              </a:ext>
            </a:extLst>
          </p:cNvPr>
          <p:cNvSpPr/>
          <p:nvPr/>
        </p:nvSpPr>
        <p:spPr>
          <a:xfrm>
            <a:off x="4987925" y="3573461"/>
            <a:ext cx="1319210" cy="101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1"/>
          <p:cNvSpPr txBox="1">
            <a:spLocks/>
          </p:cNvSpPr>
          <p:nvPr/>
        </p:nvSpPr>
        <p:spPr bwMode="auto">
          <a:xfrm>
            <a:off x="923925" y="128589"/>
            <a:ext cx="9410701"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FFFFFF"/>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charset="0"/>
              </a:defRPr>
            </a:lvl6pPr>
            <a:lvl7pPr marL="1273175" algn="l" rtl="0" fontAlgn="base">
              <a:spcBef>
                <a:spcPct val="0"/>
              </a:spcBef>
              <a:spcAft>
                <a:spcPct val="0"/>
              </a:spcAft>
              <a:defRPr sz="3000" b="1">
                <a:solidFill>
                  <a:srgbClr val="0F5494"/>
                </a:solidFill>
                <a:latin typeface="Verdana" charset="0"/>
              </a:defRPr>
            </a:lvl7pPr>
            <a:lvl8pPr marL="1730375" algn="l" rtl="0" fontAlgn="base">
              <a:spcBef>
                <a:spcPct val="0"/>
              </a:spcBef>
              <a:spcAft>
                <a:spcPct val="0"/>
              </a:spcAft>
              <a:defRPr sz="3000" b="1">
                <a:solidFill>
                  <a:srgbClr val="0F5494"/>
                </a:solidFill>
                <a:latin typeface="Verdana" charset="0"/>
              </a:defRPr>
            </a:lvl8pPr>
            <a:lvl9pPr marL="2187575" algn="l" rtl="0" fontAlgn="base">
              <a:spcBef>
                <a:spcPct val="0"/>
              </a:spcBef>
              <a:spcAft>
                <a:spcPct val="0"/>
              </a:spcAft>
              <a:defRPr sz="3000" b="1">
                <a:solidFill>
                  <a:srgbClr val="0F5494"/>
                </a:solidFill>
                <a:latin typeface="Verdana" charset="0"/>
              </a:defRPr>
            </a:lvl9pPr>
          </a:lstStyle>
          <a:p>
            <a:pPr marL="72000" indent="0">
              <a:defRPr/>
            </a:pPr>
            <a:r>
              <a:rPr lang="en-GB" altLang="en-US" sz="4000" b="0" dirty="0">
                <a:solidFill>
                  <a:schemeClr val="tx2"/>
                </a:solidFill>
                <a:ea typeface="ＭＳ Ｐゴシック" panose="020B0600070205080204" pitchFamily="34" charset="-128"/>
                <a:cs typeface="+mn-cs"/>
              </a:rPr>
              <a:t>Overview: </a:t>
            </a:r>
            <a:r>
              <a:rPr lang="en-GB" altLang="en-US" sz="4000" b="0" dirty="0" smtClean="0">
                <a:solidFill>
                  <a:schemeClr val="tx2"/>
                </a:solidFill>
                <a:ea typeface="ＭＳ Ｐゴシック" panose="020B0600070205080204" pitchFamily="34" charset="-128"/>
                <a:cs typeface="+mn-cs"/>
              </a:rPr>
              <a:t>Reporting and Monitoring</a:t>
            </a:r>
            <a:endParaRPr lang="en-GB" altLang="en-US" sz="4000" b="0" dirty="0">
              <a:solidFill>
                <a:schemeClr val="tx2"/>
              </a:solidFill>
              <a:ea typeface="ＭＳ Ｐゴシック" panose="020B0600070205080204" pitchFamily="34" charset="-128"/>
              <a:cs typeface="+mn-cs"/>
            </a:endParaRPr>
          </a:p>
        </p:txBody>
      </p:sp>
      <p:sp>
        <p:nvSpPr>
          <p:cNvPr id="20483" name="AutoShape 2"/>
          <p:cNvSpPr>
            <a:spLocks noChangeArrowheads="1"/>
          </p:cNvSpPr>
          <p:nvPr/>
        </p:nvSpPr>
        <p:spPr bwMode="auto">
          <a:xfrm>
            <a:off x="3303585" y="1758951"/>
            <a:ext cx="2538416" cy="752475"/>
          </a:xfrm>
          <a:prstGeom prst="chevron">
            <a:avLst>
              <a:gd name="adj" fmla="val 2785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484" name="Slide Number Placeholder 5"/>
          <p:cNvSpPr txBox="1">
            <a:spLocks noGrp="1"/>
          </p:cNvSpPr>
          <p:nvPr/>
        </p:nvSpPr>
        <p:spPr bwMode="auto">
          <a:xfrm>
            <a:off x="4657726" y="4987925"/>
            <a:ext cx="8921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endParaRPr lang="en-GB" altLang="en-US" sz="1000" b="1" i="0">
              <a:solidFill>
                <a:srgbClr val="25A1D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485" name="Line 4"/>
          <p:cNvSpPr>
            <a:spLocks noChangeShapeType="1"/>
          </p:cNvSpPr>
          <p:nvPr/>
        </p:nvSpPr>
        <p:spPr bwMode="auto">
          <a:xfrm>
            <a:off x="4864100" y="2943226"/>
            <a:ext cx="669926" cy="588962"/>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0486" name="Line 5"/>
          <p:cNvSpPr>
            <a:spLocks noChangeShapeType="1"/>
          </p:cNvSpPr>
          <p:nvPr/>
        </p:nvSpPr>
        <p:spPr bwMode="auto">
          <a:xfrm>
            <a:off x="9582146" y="3538553"/>
            <a:ext cx="0" cy="673100"/>
          </a:xfrm>
          <a:prstGeom prst="line">
            <a:avLst/>
          </a:prstGeom>
          <a:noFill/>
          <a:ln w="9525">
            <a:solidFill>
              <a:srgbClr val="25A1D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0487" name="AutoShape 6"/>
          <p:cNvSpPr>
            <a:spLocks noChangeArrowheads="1"/>
          </p:cNvSpPr>
          <p:nvPr/>
        </p:nvSpPr>
        <p:spPr bwMode="auto">
          <a:xfrm>
            <a:off x="1658939" y="2811463"/>
            <a:ext cx="1420813" cy="595312"/>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488" name="Slide Number Placeholder 5"/>
          <p:cNvSpPr txBox="1">
            <a:spLocks noGrp="1"/>
          </p:cNvSpPr>
          <p:nvPr/>
        </p:nvSpPr>
        <p:spPr bwMode="auto">
          <a:xfrm>
            <a:off x="1658939" y="2876550"/>
            <a:ext cx="1373188" cy="3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rgbClr val="1C88BE"/>
                </a:solidFill>
                <a:latin typeface="Arial" panose="020B0604020202020204" pitchFamily="34" charset="0"/>
                <a:ea typeface="ＭＳ Ｐゴシック" panose="020B0600070205080204" pitchFamily="34" charset="-128"/>
                <a:cs typeface="Arial" panose="020B0604020202020204" pitchFamily="34" charset="0"/>
              </a:rPr>
              <a:t>DELIVERABLES  submitted</a:t>
            </a:r>
          </a:p>
        </p:txBody>
      </p:sp>
      <p:sp>
        <p:nvSpPr>
          <p:cNvPr id="20489" name="AutoShape 8"/>
          <p:cNvSpPr>
            <a:spLocks noChangeArrowheads="1"/>
          </p:cNvSpPr>
          <p:nvPr/>
        </p:nvSpPr>
        <p:spPr bwMode="auto">
          <a:xfrm>
            <a:off x="6594475" y="2811464"/>
            <a:ext cx="1665288" cy="695325"/>
          </a:xfrm>
          <a:prstGeom prst="flowChartAlternateProcess">
            <a:avLst/>
          </a:prstGeom>
          <a:solidFill>
            <a:schemeClr val="tx2">
              <a:lumMod val="60000"/>
              <a:lumOff val="40000"/>
            </a:schemeClr>
          </a:solidFill>
          <a:ln>
            <a:noFill/>
          </a:ln>
          <a:effec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0" name="Slide Number Placeholder 5"/>
          <p:cNvSpPr txBox="1">
            <a:spLocks noGrp="1"/>
          </p:cNvSpPr>
          <p:nvPr/>
        </p:nvSpPr>
        <p:spPr bwMode="auto">
          <a:xfrm>
            <a:off x="6591045" y="2781467"/>
            <a:ext cx="1641987" cy="65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Submission of revised version of reports (technical and financial) </a:t>
            </a:r>
          </a:p>
        </p:txBody>
      </p:sp>
      <p:sp>
        <p:nvSpPr>
          <p:cNvPr id="20491" name="AutoShape 10"/>
          <p:cNvSpPr>
            <a:spLocks noChangeArrowheads="1"/>
          </p:cNvSpPr>
          <p:nvPr/>
        </p:nvSpPr>
        <p:spPr bwMode="auto">
          <a:xfrm>
            <a:off x="3940969" y="4995071"/>
            <a:ext cx="1468437" cy="752475"/>
          </a:xfrm>
          <a:prstGeom prst="flowChartAlternateProcess">
            <a:avLst/>
          </a:prstGeom>
          <a:solidFill>
            <a:srgbClr val="1C88B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2" name="Slide Number Placeholder 5"/>
          <p:cNvSpPr txBox="1">
            <a:spLocks noGrp="1"/>
          </p:cNvSpPr>
          <p:nvPr/>
        </p:nvSpPr>
        <p:spPr bwMode="auto">
          <a:xfrm rot="10800000" flipV="1">
            <a:off x="3996532" y="5151439"/>
            <a:ext cx="1322388" cy="4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200" b="1" i="0">
                <a:solidFill>
                  <a:schemeClr val="tx2">
                    <a:lumMod val="50000"/>
                  </a:schemeClr>
                </a:solidFill>
                <a:latin typeface="Arial" panose="020B0604020202020204" pitchFamily="34" charset="0"/>
                <a:ea typeface="ＭＳ Ｐゴシック" panose="020B0600070205080204" pitchFamily="34" charset="-128"/>
                <a:cs typeface="Arial" panose="020B0604020202020204" pitchFamily="34" charset="0"/>
              </a:rPr>
              <a:t>Review meeting</a:t>
            </a:r>
          </a:p>
        </p:txBody>
      </p:sp>
      <p:sp>
        <p:nvSpPr>
          <p:cNvPr id="20493" name="AutoShape 12"/>
          <p:cNvSpPr>
            <a:spLocks noChangeArrowheads="1"/>
          </p:cNvSpPr>
          <p:nvPr/>
        </p:nvSpPr>
        <p:spPr bwMode="auto">
          <a:xfrm>
            <a:off x="8845543" y="4343401"/>
            <a:ext cx="1489077" cy="595313"/>
          </a:xfrm>
          <a:prstGeom prst="flowChartAlternateProcess">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4" name="Slide Number Placeholder 5"/>
          <p:cNvSpPr txBox="1">
            <a:spLocks noGrp="1"/>
          </p:cNvSpPr>
          <p:nvPr/>
        </p:nvSpPr>
        <p:spPr bwMode="auto">
          <a:xfrm>
            <a:off x="8866982" y="4464451"/>
            <a:ext cx="1473207" cy="36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Initiation payment</a:t>
            </a:r>
          </a:p>
        </p:txBody>
      </p:sp>
      <p:sp>
        <p:nvSpPr>
          <p:cNvPr id="20497" name="AutoShape 17"/>
          <p:cNvSpPr>
            <a:spLocks noChangeArrowheads="1"/>
          </p:cNvSpPr>
          <p:nvPr/>
        </p:nvSpPr>
        <p:spPr bwMode="auto">
          <a:xfrm>
            <a:off x="8845544" y="2809569"/>
            <a:ext cx="1473205" cy="697220"/>
          </a:xfrm>
          <a:prstGeom prst="flowChartAlternateProcess">
            <a:avLst/>
          </a:prstGeom>
          <a:solidFill>
            <a:srgbClr val="CE5B0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8" name="Slide Number Placeholder 5"/>
          <p:cNvSpPr txBox="1">
            <a:spLocks noGrp="1"/>
          </p:cNvSpPr>
          <p:nvPr/>
        </p:nvSpPr>
        <p:spPr bwMode="auto">
          <a:xfrm>
            <a:off x="8934450" y="2876550"/>
            <a:ext cx="137319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ALL documents received, correct and accepted</a:t>
            </a:r>
          </a:p>
        </p:txBody>
      </p:sp>
      <p:sp>
        <p:nvSpPr>
          <p:cNvPr id="20499" name="Slide Number Placeholder 5"/>
          <p:cNvSpPr txBox="1">
            <a:spLocks noGrp="1"/>
          </p:cNvSpPr>
          <p:nvPr/>
        </p:nvSpPr>
        <p:spPr bwMode="auto">
          <a:xfrm>
            <a:off x="4906172" y="3573462"/>
            <a:ext cx="1477964" cy="1024730"/>
          </a:xfrm>
          <a:prstGeom prst="roundRect">
            <a:avLst/>
          </a:prstGeom>
          <a:solidFill>
            <a:schemeClr val="bg1"/>
          </a:solidFill>
          <a:ln>
            <a:solidFill>
              <a:srgbClr val="0070C0"/>
            </a:solidFill>
          </a:ln>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000" b="1" i="0">
                <a:solidFill>
                  <a:schemeClr val="tx2">
                    <a:lumMod val="50000"/>
                  </a:schemeClr>
                </a:solidFill>
                <a:latin typeface="Arial" panose="020B0604020202020204" pitchFamily="34" charset="0"/>
                <a:ea typeface="ＭＳ Ｐゴシック" panose="020B0600070205080204" pitchFamily="34" charset="-128"/>
                <a:cs typeface="Arial" panose="020B0604020202020204" pitchFamily="34" charset="0"/>
              </a:rPr>
              <a:t>Comments from</a:t>
            </a:r>
          </a:p>
          <a:p>
            <a:pPr algn="ctr" eaLnBrk="1" hangingPunct="1">
              <a:spcBef>
                <a:spcPct val="0"/>
              </a:spcBef>
              <a:buClrTx/>
            </a:pPr>
            <a:r>
              <a:rPr lang="en-GB" altLang="en-US" sz="1000" b="1" i="0">
                <a:solidFill>
                  <a:schemeClr val="tx2">
                    <a:lumMod val="50000"/>
                  </a:schemeClr>
                </a:solidFill>
                <a:latin typeface="Arial" panose="020B0604020202020204" pitchFamily="34" charset="0"/>
                <a:ea typeface="ＭＳ Ｐゴシック" panose="020B0600070205080204" pitchFamily="34" charset="-128"/>
                <a:cs typeface="Arial" panose="020B0604020202020204" pitchFamily="34" charset="0"/>
              </a:rPr>
              <a:t>Project Officer and Financial Officer – clarifications and modifications may be requested</a:t>
            </a:r>
          </a:p>
        </p:txBody>
      </p:sp>
      <p:sp>
        <p:nvSpPr>
          <p:cNvPr id="20500" name="Line 20"/>
          <p:cNvSpPr>
            <a:spLocks noChangeShapeType="1"/>
          </p:cNvSpPr>
          <p:nvPr/>
        </p:nvSpPr>
        <p:spPr bwMode="auto">
          <a:xfrm>
            <a:off x="8229601" y="3090864"/>
            <a:ext cx="442913" cy="9525"/>
          </a:xfrm>
          <a:prstGeom prst="line">
            <a:avLst/>
          </a:prstGeom>
          <a:noFill/>
          <a:ln w="9525">
            <a:solidFill>
              <a:srgbClr val="25A1D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0501" name="Slide Number Placeholder 5"/>
          <p:cNvSpPr txBox="1">
            <a:spLocks noGrp="1"/>
          </p:cNvSpPr>
          <p:nvPr/>
        </p:nvSpPr>
        <p:spPr bwMode="auto">
          <a:xfrm>
            <a:off x="6868326" y="3608516"/>
            <a:ext cx="1361274" cy="53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dirty="0" smtClean="0">
                <a:solidFill>
                  <a:srgbClr val="25A1DF"/>
                </a:solidFill>
                <a:latin typeface="Arial" panose="020B0604020202020204" pitchFamily="34" charset="0"/>
                <a:ea typeface="ＭＳ Ｐゴシック" panose="020B0600070205080204" pitchFamily="34" charset="-128"/>
                <a:cs typeface="Arial" panose="020B0604020202020204" pitchFamily="34" charset="0"/>
              </a:rPr>
              <a:t>ONE iteration for intermediate reports; more </a:t>
            </a:r>
            <a:r>
              <a:rPr lang="en-GB" altLang="en-US" sz="1100" b="1" i="0" dirty="0">
                <a:solidFill>
                  <a:srgbClr val="25A1DF"/>
                </a:solidFill>
                <a:latin typeface="Arial" panose="020B0604020202020204" pitchFamily="34" charset="0"/>
                <a:ea typeface="ＭＳ Ｐゴシック" panose="020B0600070205080204" pitchFamily="34" charset="-128"/>
                <a:cs typeface="Arial" panose="020B0604020202020204" pitchFamily="34" charset="0"/>
              </a:rPr>
              <a:t>than one iteration may be </a:t>
            </a:r>
            <a:r>
              <a:rPr lang="en-GB" altLang="en-US" sz="1100" b="1" i="0" dirty="0" smtClean="0">
                <a:solidFill>
                  <a:srgbClr val="25A1DF"/>
                </a:solidFill>
                <a:latin typeface="Arial" panose="020B0604020202020204" pitchFamily="34" charset="0"/>
                <a:ea typeface="ＭＳ Ｐゴシック" panose="020B0600070205080204" pitchFamily="34" charset="-128"/>
                <a:cs typeface="Arial" panose="020B0604020202020204" pitchFamily="34" charset="0"/>
              </a:rPr>
              <a:t>necessary for final report</a:t>
            </a:r>
            <a:endParaRPr lang="en-GB" altLang="en-US" sz="1100" b="1" i="0" dirty="0">
              <a:solidFill>
                <a:srgbClr val="25A1D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502" name="AutoShape 23"/>
          <p:cNvSpPr>
            <a:spLocks noChangeArrowheads="1"/>
          </p:cNvSpPr>
          <p:nvPr/>
        </p:nvSpPr>
        <p:spPr bwMode="auto">
          <a:xfrm>
            <a:off x="1658939" y="1768475"/>
            <a:ext cx="1457324" cy="742950"/>
          </a:xfrm>
          <a:prstGeom prst="homePlate">
            <a:avLst>
              <a:gd name="adj" fmla="val 3846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03" name="Text Box 24"/>
          <p:cNvSpPr txBox="1">
            <a:spLocks noChangeArrowheads="1"/>
          </p:cNvSpPr>
          <p:nvPr/>
        </p:nvSpPr>
        <p:spPr bwMode="auto">
          <a:xfrm>
            <a:off x="1744579" y="1825626"/>
            <a:ext cx="115578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1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End of reporting period</a:t>
            </a:r>
          </a:p>
        </p:txBody>
      </p:sp>
      <p:sp>
        <p:nvSpPr>
          <p:cNvPr id="20504" name="Text Box 25"/>
          <p:cNvSpPr txBox="1">
            <a:spLocks noChangeArrowheads="1"/>
          </p:cNvSpPr>
          <p:nvPr/>
        </p:nvSpPr>
        <p:spPr bwMode="auto">
          <a:xfrm>
            <a:off x="3865563" y="2014539"/>
            <a:ext cx="17335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1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Within 60 days</a:t>
            </a:r>
          </a:p>
        </p:txBody>
      </p:sp>
      <p:sp>
        <p:nvSpPr>
          <p:cNvPr id="20505" name="AutoShape 26"/>
          <p:cNvSpPr>
            <a:spLocks noChangeArrowheads="1"/>
          </p:cNvSpPr>
          <p:nvPr/>
        </p:nvSpPr>
        <p:spPr bwMode="auto">
          <a:xfrm>
            <a:off x="3305176" y="2809569"/>
            <a:ext cx="1457325" cy="95757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06" name="Slide Number Placeholder 5"/>
          <p:cNvSpPr txBox="1">
            <a:spLocks noGrp="1"/>
          </p:cNvSpPr>
          <p:nvPr/>
        </p:nvSpPr>
        <p:spPr bwMode="auto">
          <a:xfrm>
            <a:off x="3321051" y="2901159"/>
            <a:ext cx="1412875" cy="7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rgbClr val="1C88BE"/>
                </a:solidFill>
                <a:latin typeface="Arial" panose="020B0604020202020204" pitchFamily="34" charset="0"/>
                <a:ea typeface="ＭＳ Ｐゴシック" panose="020B0600070205080204" pitchFamily="34" charset="-128"/>
                <a:cs typeface="Arial" panose="020B0604020202020204" pitchFamily="34" charset="0"/>
              </a:rPr>
              <a:t>Periodic REPORT</a:t>
            </a:r>
          </a:p>
          <a:p>
            <a:pPr algn="ctr" eaLnBrk="1" hangingPunct="1">
              <a:spcBef>
                <a:spcPct val="0"/>
              </a:spcBef>
              <a:buClrTx/>
            </a:pPr>
            <a:r>
              <a:rPr lang="en-IE" altLang="en-US" sz="1100" b="1" i="0">
                <a:solidFill>
                  <a:srgbClr val="1C88BE"/>
                </a:solidFill>
                <a:latin typeface="Arial" panose="020B0604020202020204" pitchFamily="34" charset="0"/>
                <a:ea typeface="ＭＳ Ｐゴシック" panose="020B0600070205080204" pitchFamily="34" charset="-128"/>
                <a:cs typeface="Arial" panose="020B0604020202020204" pitchFamily="34" charset="0"/>
              </a:rPr>
              <a:t>submitted (technical and financial</a:t>
            </a:r>
            <a:r>
              <a:rPr lang="fr-BE" altLang="en-US" sz="1100" b="1" i="0">
                <a:solidFill>
                  <a:srgbClr val="1C88BE"/>
                </a:solidFill>
                <a:latin typeface="Arial" panose="020B0604020202020204" pitchFamily="34" charset="0"/>
                <a:ea typeface="ＭＳ Ｐゴシック" panose="020B0600070205080204" pitchFamily="34" charset="-128"/>
                <a:cs typeface="Arial" panose="020B0604020202020204" pitchFamily="34" charset="0"/>
              </a:rPr>
              <a:t>)</a:t>
            </a:r>
            <a:endParaRPr lang="en-GB" altLang="en-US" sz="1100" b="1" i="0">
              <a:solidFill>
                <a:srgbClr val="1C88BE"/>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507" name="AutoShape 28"/>
          <p:cNvSpPr>
            <a:spLocks noChangeArrowheads="1"/>
          </p:cNvSpPr>
          <p:nvPr/>
        </p:nvSpPr>
        <p:spPr bwMode="auto">
          <a:xfrm>
            <a:off x="6029323" y="1758952"/>
            <a:ext cx="2628900" cy="752475"/>
          </a:xfrm>
          <a:prstGeom prst="chevron">
            <a:avLst>
              <a:gd name="adj" fmla="val 2785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08" name="Text Box 29"/>
          <p:cNvSpPr txBox="1">
            <a:spLocks noChangeArrowheads="1"/>
          </p:cNvSpPr>
          <p:nvPr/>
        </p:nvSpPr>
        <p:spPr bwMode="auto">
          <a:xfrm>
            <a:off x="6403979" y="1904325"/>
            <a:ext cx="19431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1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Revisions and explanations</a:t>
            </a:r>
          </a:p>
        </p:txBody>
      </p:sp>
      <p:sp>
        <p:nvSpPr>
          <p:cNvPr id="20509" name="AutoShape 30"/>
          <p:cNvSpPr>
            <a:spLocks noChangeArrowheads="1"/>
          </p:cNvSpPr>
          <p:nvPr/>
        </p:nvSpPr>
        <p:spPr bwMode="auto">
          <a:xfrm>
            <a:off x="8845545" y="1755776"/>
            <a:ext cx="1489081" cy="752475"/>
          </a:xfrm>
          <a:prstGeom prst="chevron">
            <a:avLst>
              <a:gd name="adj" fmla="val 3132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10" name="Text Box 31"/>
          <p:cNvSpPr txBox="1">
            <a:spLocks noChangeArrowheads="1"/>
          </p:cNvSpPr>
          <p:nvPr/>
        </p:nvSpPr>
        <p:spPr bwMode="auto">
          <a:xfrm>
            <a:off x="9050336" y="1831931"/>
            <a:ext cx="12684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1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End of reporting and payment</a:t>
            </a:r>
          </a:p>
        </p:txBody>
      </p:sp>
      <p:sp>
        <p:nvSpPr>
          <p:cNvPr id="20514" name="Line 35"/>
          <p:cNvSpPr>
            <a:spLocks noChangeShapeType="1"/>
          </p:cNvSpPr>
          <p:nvPr/>
        </p:nvSpPr>
        <p:spPr bwMode="auto">
          <a:xfrm>
            <a:off x="3525046" y="3940976"/>
            <a:ext cx="0" cy="1400161"/>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IE"/>
          </a:p>
        </p:txBody>
      </p:sp>
      <p:sp>
        <p:nvSpPr>
          <p:cNvPr id="20517" name="Line 38"/>
          <p:cNvSpPr>
            <a:spLocks noChangeShapeType="1"/>
          </p:cNvSpPr>
          <p:nvPr/>
        </p:nvSpPr>
        <p:spPr bwMode="auto">
          <a:xfrm>
            <a:off x="5599113" y="5371309"/>
            <a:ext cx="496887"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 name="Rectangle: Rounded Corners 1">
            <a:extLst>
              <a:ext uri="{FF2B5EF4-FFF2-40B4-BE49-F238E27FC236}">
                <a16:creationId xmlns:a16="http://schemas.microsoft.com/office/drawing/2014/main" id="{32DE1FE4-CA87-4361-8A21-01774032854D}"/>
              </a:ext>
            </a:extLst>
          </p:cNvPr>
          <p:cNvSpPr/>
          <p:nvPr/>
        </p:nvSpPr>
        <p:spPr>
          <a:xfrm>
            <a:off x="6231167" y="4987925"/>
            <a:ext cx="914400" cy="75247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511" name="Slide Number Placeholder 5"/>
          <p:cNvSpPr txBox="1">
            <a:spLocks noGrp="1"/>
          </p:cNvSpPr>
          <p:nvPr/>
        </p:nvSpPr>
        <p:spPr bwMode="auto">
          <a:xfrm>
            <a:off x="6221924" y="5089652"/>
            <a:ext cx="914399" cy="57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tx2">
                    <a:lumMod val="50000"/>
                  </a:schemeClr>
                </a:solidFill>
                <a:latin typeface="Arial" panose="020B0604020202020204" pitchFamily="34" charset="0"/>
                <a:ea typeface="ＭＳ Ｐゴシック" panose="020B0600070205080204" pitchFamily="34" charset="-128"/>
                <a:cs typeface="Arial" panose="020B0604020202020204" pitchFamily="34" charset="0"/>
              </a:rPr>
              <a:t>Review report submitted</a:t>
            </a:r>
          </a:p>
        </p:txBody>
      </p:sp>
      <p:cxnSp>
        <p:nvCxnSpPr>
          <p:cNvPr id="4" name="Straight Arrow Connector 3">
            <a:extLst>
              <a:ext uri="{FF2B5EF4-FFF2-40B4-BE49-F238E27FC236}">
                <a16:creationId xmlns:a16="http://schemas.microsoft.com/office/drawing/2014/main" id="{207360F2-9337-4554-A837-879583E326DC}"/>
              </a:ext>
            </a:extLst>
          </p:cNvPr>
          <p:cNvCxnSpPr>
            <a:cxnSpLocks/>
          </p:cNvCxnSpPr>
          <p:nvPr/>
        </p:nvCxnSpPr>
        <p:spPr>
          <a:xfrm flipV="1">
            <a:off x="6791325" y="3538553"/>
            <a:ext cx="0" cy="140016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958AF9-EB52-472A-B833-AFAE5BC20CF0}"/>
              </a:ext>
            </a:extLst>
          </p:cNvPr>
          <p:cNvCxnSpPr>
            <a:cxnSpLocks/>
          </p:cNvCxnSpPr>
          <p:nvPr/>
        </p:nvCxnSpPr>
        <p:spPr>
          <a:xfrm>
            <a:off x="6467475" y="4105275"/>
            <a:ext cx="2116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323686-6D6A-4A7A-AB50-038EE158E00F}"/>
              </a:ext>
            </a:extLst>
          </p:cNvPr>
          <p:cNvCxnSpPr>
            <a:cxnSpLocks/>
          </p:cNvCxnSpPr>
          <p:nvPr/>
        </p:nvCxnSpPr>
        <p:spPr>
          <a:xfrm flipV="1">
            <a:off x="6672774" y="3538553"/>
            <a:ext cx="0" cy="5667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47C219-48BD-4A17-9955-8CEFDB62B291}"/>
              </a:ext>
            </a:extLst>
          </p:cNvPr>
          <p:cNvCxnSpPr>
            <a:stCxn id="20514" idx="1"/>
          </p:cNvCxnSpPr>
          <p:nvPr/>
        </p:nvCxnSpPr>
        <p:spPr>
          <a:xfrm>
            <a:off x="3525047" y="5341137"/>
            <a:ext cx="34051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721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CE1800-6C66-493F-A4A8-C1686B9B227B}" type="slidenum">
              <a:rPr lang="en-GB" altLang="en-US" smtClean="0"/>
              <a:pPr/>
              <a:t>8</a:t>
            </a:fld>
            <a:endParaRPr lang="en-GB" altLang="en-US"/>
          </a:p>
        </p:txBody>
      </p:sp>
      <p:sp>
        <p:nvSpPr>
          <p:cNvPr id="2" name="Title 1"/>
          <p:cNvSpPr>
            <a:spLocks noGrp="1"/>
          </p:cNvSpPr>
          <p:nvPr>
            <p:ph type="title"/>
          </p:nvPr>
        </p:nvSpPr>
        <p:spPr>
          <a:xfrm>
            <a:off x="838200" y="-22499"/>
            <a:ext cx="10515600" cy="545712"/>
          </a:xfrm>
        </p:spPr>
        <p:txBody>
          <a:bodyPr/>
          <a:lstStyle/>
          <a:p>
            <a:r>
              <a:rPr lang="en-GB" dirty="0"/>
              <a:t>Continuous Reporting – deliverables  </a:t>
            </a:r>
          </a:p>
        </p:txBody>
      </p:sp>
      <p:sp>
        <p:nvSpPr>
          <p:cNvPr id="24" name="Rounded Rectangle 23"/>
          <p:cNvSpPr/>
          <p:nvPr/>
        </p:nvSpPr>
        <p:spPr bwMode="auto">
          <a:xfrm>
            <a:off x="11208999" y="5492478"/>
            <a:ext cx="246290" cy="250573"/>
          </a:xfrm>
          <a:prstGeom prst="roundRect">
            <a:avLst>
              <a:gd name="adj" fmla="val 0"/>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charset="0"/>
            </a:endParaRPr>
          </a:p>
        </p:txBody>
      </p:sp>
      <p:cxnSp>
        <p:nvCxnSpPr>
          <p:cNvPr id="29" name="Straight Arrow Connector 28"/>
          <p:cNvCxnSpPr/>
          <p:nvPr/>
        </p:nvCxnSpPr>
        <p:spPr bwMode="auto">
          <a:xfrm flipH="1" flipV="1">
            <a:off x="9715089" y="4709264"/>
            <a:ext cx="238536" cy="1363409"/>
          </a:xfrm>
          <a:prstGeom prst="straightConnector1">
            <a:avLst/>
          </a:prstGeom>
          <a:noFill/>
          <a:ln w="9525" cap="flat" cmpd="sng" algn="ctr">
            <a:noFill/>
            <a:prstDash val="solid"/>
            <a:round/>
            <a:headEnd type="none" w="med" len="med"/>
            <a:tailEnd type="triangle"/>
          </a:ln>
          <a:effectLst/>
        </p:spPr>
      </p:cxnSp>
      <p:cxnSp>
        <p:nvCxnSpPr>
          <p:cNvPr id="31" name="Straight Connector 30"/>
          <p:cNvCxnSpPr/>
          <p:nvPr/>
        </p:nvCxnSpPr>
        <p:spPr bwMode="auto">
          <a:xfrm flipH="1" flipV="1">
            <a:off x="9698505" y="4719964"/>
            <a:ext cx="239351" cy="1267725"/>
          </a:xfrm>
          <a:prstGeom prst="line">
            <a:avLst/>
          </a:prstGeom>
          <a:noFill/>
          <a:ln w="9525" cap="flat" cmpd="sng" algn="ctr">
            <a:noFill/>
            <a:prstDash val="solid"/>
            <a:round/>
            <a:headEnd type="none" w="med" len="med"/>
            <a:tailEnd type="none" w="med" len="med"/>
          </a:ln>
          <a:effectLst/>
        </p:spPr>
      </p:cxnSp>
      <p:cxnSp>
        <p:nvCxnSpPr>
          <p:cNvPr id="11" name="Straight Arrow Connector 7"/>
          <p:cNvCxnSpPr>
            <a:cxnSpLocks noChangeShapeType="1"/>
          </p:cNvCxnSpPr>
          <p:nvPr/>
        </p:nvCxnSpPr>
        <p:spPr bwMode="auto">
          <a:xfrm flipH="1">
            <a:off x="9604899" y="4922093"/>
            <a:ext cx="697451" cy="820958"/>
          </a:xfrm>
          <a:prstGeom prst="straightConnector1">
            <a:avLst/>
          </a:prstGeom>
          <a:noFill/>
          <a:ln w="2857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99" y="505906"/>
            <a:ext cx="9583662" cy="5390810"/>
          </a:xfrm>
          <a:prstGeom prst="rect">
            <a:avLst/>
          </a:prstGeom>
        </p:spPr>
      </p:pic>
      <p:sp>
        <p:nvSpPr>
          <p:cNvPr id="12" name="Rectangle 11">
            <a:extLst>
              <a:ext uri="{FF2B5EF4-FFF2-40B4-BE49-F238E27FC236}">
                <a16:creationId xmlns:a16="http://schemas.microsoft.com/office/drawing/2014/main" id="{79D988C5-639A-4991-B480-53C7FCECC2B6}"/>
              </a:ext>
            </a:extLst>
          </p:cNvPr>
          <p:cNvSpPr/>
          <p:nvPr/>
        </p:nvSpPr>
        <p:spPr bwMode="auto">
          <a:xfrm>
            <a:off x="144428" y="5717917"/>
            <a:ext cx="3729038" cy="965200"/>
          </a:xfrm>
          <a:prstGeom prst="rect">
            <a:avLst/>
          </a:prstGeom>
          <a:solidFill>
            <a:srgbClr val="FFFFFF"/>
          </a:solidFill>
          <a:ln w="38100">
            <a:solidFill>
              <a:srgbClr val="FF0000"/>
            </a:solidFill>
            <a:miter lim="800000"/>
            <a:headEnd/>
            <a:tailEnd/>
          </a:ln>
        </p:spPr>
        <p:txBody>
          <a:bodyPr>
            <a:normAutofit fontScale="77500" lnSpcReduction="20000"/>
          </a:bodyPr>
          <a:lstStyle/>
          <a:p>
            <a:pPr>
              <a:defRPr/>
            </a:pPr>
            <a:r>
              <a:rPr lang="en-GB" b="1">
                <a:solidFill>
                  <a:srgbClr val="FF0000"/>
                </a:solidFill>
                <a:effectLst>
                  <a:outerShdw blurRad="38100" dist="38100" dir="2700000" algn="tl">
                    <a:srgbClr val="000000">
                      <a:alpha val="43137"/>
                    </a:srgbClr>
                  </a:outerShdw>
                </a:effectLst>
              </a:rPr>
              <a:t>!!!!!</a:t>
            </a:r>
            <a:r>
              <a:rPr lang="en-GB"/>
              <a:t> </a:t>
            </a:r>
            <a:r>
              <a:rPr lang="en-GB" b="1"/>
              <a:t>All HE deliverables</a:t>
            </a:r>
            <a:r>
              <a:rPr lang="en-GB"/>
              <a:t> flagged as </a:t>
            </a:r>
            <a:r>
              <a:rPr lang="en-GB" b="1"/>
              <a:t>'PUBLIC'</a:t>
            </a:r>
            <a:r>
              <a:rPr lang="en-GB"/>
              <a:t> will be </a:t>
            </a:r>
            <a:r>
              <a:rPr lang="en-GB" b="1"/>
              <a:t>published in </a:t>
            </a:r>
            <a:r>
              <a:rPr lang="en-GB" b="1" err="1"/>
              <a:t>Cordis</a:t>
            </a:r>
            <a:r>
              <a:rPr lang="en-GB"/>
              <a:t> </a:t>
            </a:r>
          </a:p>
          <a:p>
            <a:pPr>
              <a:defRPr/>
            </a:pPr>
            <a:endParaRPr lang="en-GB"/>
          </a:p>
          <a:p>
            <a:pPr>
              <a:defRPr/>
            </a:pPr>
            <a:r>
              <a:rPr lang="en-GB"/>
              <a:t>Be particularly attentive to quality of all public deliverables!</a:t>
            </a:r>
          </a:p>
        </p:txBody>
      </p:sp>
      <p:pic>
        <p:nvPicPr>
          <p:cNvPr id="5" name="Picture 4"/>
          <p:cNvPicPr>
            <a:picLocks noChangeAspect="1"/>
          </p:cNvPicPr>
          <p:nvPr/>
        </p:nvPicPr>
        <p:blipFill>
          <a:blip r:embed="rId4"/>
          <a:stretch>
            <a:fillRect/>
          </a:stretch>
        </p:blipFill>
        <p:spPr>
          <a:xfrm>
            <a:off x="5691495" y="5448005"/>
            <a:ext cx="3621338" cy="981541"/>
          </a:xfrm>
          <a:prstGeom prst="rect">
            <a:avLst/>
          </a:prstGeom>
        </p:spPr>
      </p:pic>
    </p:spTree>
    <p:extLst>
      <p:ext uri="{BB962C8B-B14F-4D97-AF65-F5344CB8AC3E}">
        <p14:creationId xmlns:p14="http://schemas.microsoft.com/office/powerpoint/2010/main" val="2763864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72A95-2565-0EE0-BEA8-3EAC8D773946}"/>
              </a:ext>
            </a:extLst>
          </p:cNvPr>
          <p:cNvSpPr>
            <a:spLocks noGrp="1"/>
          </p:cNvSpPr>
          <p:nvPr>
            <p:ph idx="1"/>
          </p:nvPr>
        </p:nvSpPr>
        <p:spPr>
          <a:xfrm>
            <a:off x="775672" y="1542160"/>
            <a:ext cx="10905699" cy="4593463"/>
          </a:xfrm>
        </p:spPr>
        <p:txBody>
          <a:bodyPr vert="horz" lIns="91440" tIns="45720" rIns="91440" bIns="45720" rtlCol="0" anchor="t">
            <a:noAutofit/>
          </a:bodyPr>
          <a:lstStyle/>
          <a:p>
            <a:r>
              <a:rPr lang="en-US" dirty="0">
                <a:ea typeface="+mn-lt"/>
                <a:cs typeface="+mn-lt"/>
              </a:rPr>
              <a:t>How </a:t>
            </a:r>
            <a:r>
              <a:rPr lang="en-US" dirty="0" smtClean="0">
                <a:ea typeface="+mn-lt"/>
                <a:cs typeface="+mn-lt"/>
              </a:rPr>
              <a:t>is the </a:t>
            </a:r>
            <a:r>
              <a:rPr lang="en-US" dirty="0">
                <a:ea typeface="+mn-lt"/>
                <a:cs typeface="+mn-lt"/>
              </a:rPr>
              <a:t>access </a:t>
            </a:r>
            <a:r>
              <a:rPr lang="en-US" dirty="0" smtClean="0">
                <a:ea typeface="+mn-lt"/>
                <a:cs typeface="+mn-lt"/>
              </a:rPr>
              <a:t>advertised</a:t>
            </a:r>
            <a:r>
              <a:rPr lang="en-US" dirty="0">
                <a:ea typeface="+mn-lt"/>
                <a:cs typeface="+mn-lt"/>
              </a:rPr>
              <a:t>?</a:t>
            </a:r>
            <a:endParaRPr lang="en-US" dirty="0">
              <a:cs typeface="Arial"/>
            </a:endParaRPr>
          </a:p>
          <a:p>
            <a:r>
              <a:rPr lang="en-US" dirty="0">
                <a:ea typeface="+mn-lt"/>
                <a:cs typeface="+mn-lt"/>
              </a:rPr>
              <a:t>Description of the selection </a:t>
            </a:r>
            <a:r>
              <a:rPr lang="en-US" dirty="0" smtClean="0">
                <a:ea typeface="+mn-lt"/>
                <a:cs typeface="+mn-lt"/>
              </a:rPr>
              <a:t>procedure: be mindful </a:t>
            </a:r>
            <a:r>
              <a:rPr lang="en-US" dirty="0">
                <a:ea typeface="+mn-lt"/>
                <a:cs typeface="+mn-lt"/>
              </a:rPr>
              <a:t>that </a:t>
            </a:r>
            <a:endParaRPr lang="en-US" dirty="0"/>
          </a:p>
          <a:p>
            <a:pPr lvl="1"/>
            <a:r>
              <a:rPr lang="en-US" dirty="0">
                <a:ea typeface="+mn-lt"/>
                <a:cs typeface="+mn-lt"/>
              </a:rPr>
              <a:t>the selection panel is 50% outside of the consortium </a:t>
            </a:r>
            <a:endParaRPr lang="en-US" dirty="0">
              <a:cs typeface="Arial"/>
            </a:endParaRPr>
          </a:p>
          <a:p>
            <a:pPr lvl="1"/>
            <a:r>
              <a:rPr lang="en-US" dirty="0">
                <a:ea typeface="+mn-lt"/>
                <a:cs typeface="+mn-lt"/>
              </a:rPr>
              <a:t>the proposals are judged on scientific excellence </a:t>
            </a:r>
            <a:endParaRPr lang="en-US" dirty="0">
              <a:cs typeface="Arial"/>
            </a:endParaRPr>
          </a:p>
          <a:p>
            <a:pPr lvl="1"/>
            <a:r>
              <a:rPr lang="en-US" dirty="0" smtClean="0">
                <a:ea typeface="+mn-lt"/>
                <a:cs typeface="+mn-lt"/>
              </a:rPr>
              <a:t>the </a:t>
            </a:r>
            <a:r>
              <a:rPr lang="en-US" dirty="0">
                <a:ea typeface="+mn-lt"/>
                <a:cs typeface="+mn-lt"/>
              </a:rPr>
              <a:t>selected groups are outside of the country where the RI is </a:t>
            </a:r>
            <a:r>
              <a:rPr lang="en-US" dirty="0" smtClean="0">
                <a:ea typeface="+mn-lt"/>
                <a:cs typeface="+mn-lt"/>
              </a:rPr>
              <a:t>based</a:t>
            </a:r>
            <a:r>
              <a:rPr lang="en-US" dirty="0">
                <a:ea typeface="+mn-lt"/>
                <a:cs typeface="+mn-lt"/>
              </a:rPr>
              <a:t> </a:t>
            </a:r>
            <a:endParaRPr lang="en-US" dirty="0">
              <a:cs typeface="Arial"/>
            </a:endParaRPr>
          </a:p>
          <a:p>
            <a:r>
              <a:rPr lang="en-US" dirty="0">
                <a:ea typeface="+mn-lt"/>
                <a:cs typeface="+mn-lt"/>
              </a:rPr>
              <a:t>Description of the </a:t>
            </a:r>
            <a:r>
              <a:rPr lang="en-US" dirty="0" smtClean="0">
                <a:ea typeface="+mn-lt"/>
                <a:cs typeface="+mn-lt"/>
              </a:rPr>
              <a:t>TA/VA activity</a:t>
            </a:r>
            <a:endParaRPr lang="en-US" dirty="0">
              <a:cs typeface="Arial"/>
            </a:endParaRPr>
          </a:p>
          <a:p>
            <a:r>
              <a:rPr lang="en-US" dirty="0">
                <a:ea typeface="+mn-lt"/>
                <a:cs typeface="+mn-lt"/>
              </a:rPr>
              <a:t>Scientific output of the users at the facilities</a:t>
            </a:r>
          </a:p>
          <a:p>
            <a:r>
              <a:rPr lang="en-US" dirty="0">
                <a:ea typeface="+mn-lt"/>
                <a:cs typeface="+mn-lt"/>
              </a:rPr>
              <a:t>User feedback meetings  </a:t>
            </a:r>
            <a:endParaRPr lang="en-US" dirty="0">
              <a:cs typeface="Arial"/>
            </a:endParaRPr>
          </a:p>
          <a:p>
            <a:endParaRPr lang="en-US" dirty="0">
              <a:cs typeface="Arial"/>
            </a:endParaRPr>
          </a:p>
        </p:txBody>
      </p:sp>
      <p:sp>
        <p:nvSpPr>
          <p:cNvPr id="3" name="Title 2">
            <a:extLst>
              <a:ext uri="{FF2B5EF4-FFF2-40B4-BE49-F238E27FC236}">
                <a16:creationId xmlns:a16="http://schemas.microsoft.com/office/drawing/2014/main" id="{CFABF37C-6657-B57E-2596-C6A3F40AF3AC}"/>
              </a:ext>
            </a:extLst>
          </p:cNvPr>
          <p:cNvSpPr>
            <a:spLocks noGrp="1"/>
          </p:cNvSpPr>
          <p:nvPr>
            <p:ph type="title"/>
          </p:nvPr>
        </p:nvSpPr>
        <p:spPr/>
        <p:txBody>
          <a:bodyPr/>
          <a:lstStyle/>
          <a:p>
            <a:pPr algn="ctr"/>
            <a:r>
              <a:rPr lang="en-US" dirty="0"/>
              <a:t>Trans-national and Virtual access – </a:t>
            </a:r>
            <a:r>
              <a:rPr lang="en-US" u="sng" dirty="0">
                <a:hlinkClick r:id="rId2"/>
              </a:rPr>
              <a:t>reporting</a:t>
            </a:r>
            <a:endParaRPr lang="en-US" u="sng" dirty="0"/>
          </a:p>
        </p:txBody>
      </p:sp>
    </p:spTree>
    <p:extLst>
      <p:ext uri="{BB962C8B-B14F-4D97-AF65-F5344CB8AC3E}">
        <p14:creationId xmlns:p14="http://schemas.microsoft.com/office/powerpoint/2010/main" val="4184519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ags/tag3.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ags/tag4.xml><?xml version="1.0" encoding="utf-8"?>
<p:tagLst xmlns:a="http://schemas.openxmlformats.org/drawingml/2006/main" xmlns:r="http://schemas.openxmlformats.org/officeDocument/2006/relationships" xmlns:p="http://schemas.openxmlformats.org/presentationml/2006/main">
  <p:tag name="OFFISYNC_SLIDE_GUID" val="a007aac3-65b8-4e2d-994a-44d2bc7e38f7"/>
</p:tagLst>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28D117DBB2F44FA1D2A1966638EA6B" ma:contentTypeVersion="6" ma:contentTypeDescription="Create a new document." ma:contentTypeScope="" ma:versionID="3c7743c376d686b22626aca218c38b8e">
  <xsd:schema xmlns:xsd="http://www.w3.org/2001/XMLSchema" xmlns:xs="http://www.w3.org/2001/XMLSchema" xmlns:p="http://schemas.microsoft.com/office/2006/metadata/properties" xmlns:ns2="ca8317cf-74c1-4891-b748-a60e5112f8b7" xmlns:ns3="e12cc50a-6100-433c-9888-46e6873f3252" targetNamespace="http://schemas.microsoft.com/office/2006/metadata/properties" ma:root="true" ma:fieldsID="f1da7865e26199faf21d15de103bb37f" ns2:_="" ns3:_="">
    <xsd:import namespace="ca8317cf-74c1-4891-b748-a60e5112f8b7"/>
    <xsd:import namespace="e12cc50a-6100-433c-9888-46e6873f32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317cf-74c1-4891-b748-a60e5112f8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2cc50a-6100-433c-9888-46e6873f32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2cc50a-6100-433c-9888-46e6873f3252">
      <UserInfo>
        <DisplayName>GRP-REA C4 unit Members</DisplayName>
        <AccountId>7</AccountId>
        <AccountType/>
      </UserInfo>
    </SharedWithUsers>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6CEEF0D0-0DF5-4F8F-B4F7-95C6FD09A786}">
  <ds:schemaRefs>
    <ds:schemaRef ds:uri="ca8317cf-74c1-4891-b748-a60e5112f8b7"/>
    <ds:schemaRef ds:uri="e12cc50a-6100-433c-9888-46e6873f32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F87431-2774-4E17-BE38-8A579357848D}">
  <ds:schemaRefs>
    <ds:schemaRef ds:uri="e12cc50a-6100-433c-9888-46e6873f3252"/>
    <ds:schemaRef ds:uri="http://purl.org/dc/elements/1.1/"/>
    <ds:schemaRef ds:uri="ca8317cf-74c1-4891-b748-a60e5112f8b7"/>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723</TotalTime>
  <Words>2256</Words>
  <Application>Microsoft Office PowerPoint</Application>
  <PresentationFormat>Widescreen</PresentationFormat>
  <Paragraphs>255</Paragraphs>
  <Slides>34</Slides>
  <Notes>12</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MS PGothic</vt:lpstr>
      <vt:lpstr>-apple-system</vt:lpstr>
      <vt:lpstr>Arial</vt:lpstr>
      <vt:lpstr>Calibri</vt:lpstr>
      <vt:lpstr>Times New Roman</vt:lpstr>
      <vt:lpstr>Verdana</vt:lpstr>
      <vt:lpstr>Wingdings</vt:lpstr>
      <vt:lpstr>1_Office Theme</vt:lpstr>
      <vt:lpstr>iMagine Imaging data and services for aquatic science</vt:lpstr>
      <vt:lpstr>Role Distribution</vt:lpstr>
      <vt:lpstr>Main objectives and expected impact as per Work Programme</vt:lpstr>
      <vt:lpstr> Reporting guidelines</vt:lpstr>
      <vt:lpstr>Periodic report iMagine: period 1 M1-12, period 2 M13-24, period 3 M25-36</vt:lpstr>
      <vt:lpstr>Periodic reporting: reviews</vt:lpstr>
      <vt:lpstr>PowerPoint Presentation</vt:lpstr>
      <vt:lpstr>Continuous Reporting – deliverables  </vt:lpstr>
      <vt:lpstr>Trans-national and Virtual access – reporting</vt:lpstr>
      <vt:lpstr>Novelties in continuous reporting - HE</vt:lpstr>
      <vt:lpstr> Financial management: some advice</vt:lpstr>
      <vt:lpstr> Amendments</vt:lpstr>
      <vt:lpstr>Amendments</vt:lpstr>
      <vt:lpstr> Communication, Dissemination, Exploitation </vt:lpstr>
      <vt:lpstr>Communication, dissemination and exploitation </vt:lpstr>
      <vt:lpstr>Acknowledge EU Funding</vt:lpstr>
      <vt:lpstr>Disclaimer </vt:lpstr>
      <vt:lpstr> How can REA support you?</vt:lpstr>
      <vt:lpstr>Free-of-charge European Commission dissemination tools</vt:lpstr>
      <vt:lpstr>Open Science</vt:lpstr>
      <vt:lpstr>Key points on open science in Horizon Europe  </vt:lpstr>
      <vt:lpstr>1. Open access to publications (1/2) </vt:lpstr>
      <vt:lpstr>Open access to publications (2/2) </vt:lpstr>
      <vt:lpstr>2. Research data management (1/2)</vt:lpstr>
      <vt:lpstr>Research data management (2/2)</vt:lpstr>
      <vt:lpstr>Trusted repositories under Horizon Europe</vt:lpstr>
      <vt:lpstr>Open Research Europe</vt:lpstr>
      <vt:lpstr> Audits</vt:lpstr>
      <vt:lpstr>Audits </vt:lpstr>
      <vt:lpstr> Links and useful information</vt:lpstr>
      <vt:lpstr>HE Online Manual</vt:lpstr>
      <vt:lpstr>Useful links</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QUERTENMONT Pierre (REA)</cp:lastModifiedBy>
  <cp:revision>24</cp:revision>
  <dcterms:created xsi:type="dcterms:W3CDTF">2019-08-09T12:06:42Z</dcterms:created>
  <dcterms:modified xsi:type="dcterms:W3CDTF">2022-09-22T10:09:36Z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0x010100F628D117DBB2F44FA1D2A1966638EA6B</vt:lpwstr>
  </property>
  <property fmtid="{D5CDD505-2E9C-101B-9397-08002B2CF9AE}" pid="3" name="MSIP_Label_6bd9ddd1-4d20-43f6-abfa-fc3c07406f94_Enabled">
    <vt:lpwstr>true</vt:lpwstr>
  </property>
  <property fmtid="{D5CDD505-2E9C-101B-9397-08002B2CF9AE}" pid="4" name="MSIP_Label_6bd9ddd1-4d20-43f6-abfa-fc3c07406f94_SetDate">
    <vt:lpwstr>2022-06-01T07:37:15Z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c6bced91-7839-4644-94fa-9fb1a49434f7</vt:lpwstr>
  </property>
  <property fmtid="{D5CDD505-2E9C-101B-9397-08002B2CF9AE}" pid="9" name="MSIP_Label_6bd9ddd1-4d20-43f6-abfa-fc3c07406f94_ContentBits">
    <vt:lpwstr>0</vt:lpwstr>
  </property>
</Properties>
</file>