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50" r:id="rId2"/>
    <p:sldMasterId id="2147483658" r:id="rId3"/>
  </p:sldMasterIdLst>
  <p:notesMasterIdLst>
    <p:notesMasterId r:id="rId13"/>
  </p:notesMasterIdLst>
  <p:sldIdLst>
    <p:sldId id="256" r:id="rId4"/>
    <p:sldId id="257" r:id="rId5"/>
    <p:sldId id="268" r:id="rId6"/>
    <p:sldId id="258" r:id="rId7"/>
    <p:sldId id="269" r:id="rId8"/>
    <p:sldId id="262" r:id="rId9"/>
    <p:sldId id="260" r:id="rId10"/>
    <p:sldId id="270" r:id="rId11"/>
    <p:sldId id="267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jBQzW5zYfjctjPLreUMnKt/eXn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62"/>
  </p:normalViewPr>
  <p:slideViewPr>
    <p:cSldViewPr snapToGrid="0" snapToObjects="1">
      <p:cViewPr varScale="1">
        <p:scale>
          <a:sx n="178" d="100"/>
          <a:sy n="178" d="100"/>
        </p:scale>
        <p:origin x="16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e0cad59e7d_0_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ge0cad59e7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e0cad59e7d_0_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2" name="Google Shape;162;ge0cad59e7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e0cad59e7d_0_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ge0cad59e7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3" name="Google Shape;20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0"/>
          <p:cNvSpPr txBox="1">
            <a:spLocks noGrp="1"/>
          </p:cNvSpPr>
          <p:nvPr>
            <p:ph type="body" idx="1"/>
          </p:nvPr>
        </p:nvSpPr>
        <p:spPr>
          <a:xfrm>
            <a:off x="727710" y="695714"/>
            <a:ext cx="6365279" cy="436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body" idx="2"/>
          </p:nvPr>
        </p:nvSpPr>
        <p:spPr>
          <a:xfrm>
            <a:off x="727711" y="1236848"/>
            <a:ext cx="6365081" cy="48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body" idx="3"/>
          </p:nvPr>
        </p:nvSpPr>
        <p:spPr>
          <a:xfrm>
            <a:off x="727710" y="1837855"/>
            <a:ext cx="4100513" cy="95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10"/>
          <p:cNvSpPr txBox="1"/>
          <p:nvPr/>
        </p:nvSpPr>
        <p:spPr>
          <a:xfrm>
            <a:off x="643782" y="3581033"/>
            <a:ext cx="2257778" cy="967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Dissemination level: </a:t>
            </a:r>
            <a:endParaRPr sz="10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Disclosing Party: </a:t>
            </a:r>
            <a:endParaRPr sz="10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GB" sz="1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Recipient Party: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4"/>
          </p:nvPr>
        </p:nvSpPr>
        <p:spPr>
          <a:xfrm>
            <a:off x="1983568" y="3635168"/>
            <a:ext cx="4100513" cy="316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body" idx="5"/>
          </p:nvPr>
        </p:nvSpPr>
        <p:spPr>
          <a:xfrm>
            <a:off x="1983567" y="4263329"/>
            <a:ext cx="4100513" cy="316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6"/>
          </p:nvPr>
        </p:nvSpPr>
        <p:spPr>
          <a:xfrm>
            <a:off x="1983568" y="3946665"/>
            <a:ext cx="4100513" cy="316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 (template)">
  <p:cSld name="1_Title and content (template)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>
            <a:spLocks noGrp="1"/>
          </p:cNvSpPr>
          <p:nvPr>
            <p:ph type="subTitle" idx="1"/>
          </p:nvPr>
        </p:nvSpPr>
        <p:spPr>
          <a:xfrm>
            <a:off x="420612" y="875101"/>
            <a:ext cx="7552568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1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12"/>
          <p:cNvSpPr txBox="1">
            <a:spLocks noGrp="1"/>
          </p:cNvSpPr>
          <p:nvPr>
            <p:ph type="title"/>
          </p:nvPr>
        </p:nvSpPr>
        <p:spPr>
          <a:xfrm>
            <a:off x="420611" y="457508"/>
            <a:ext cx="7552569" cy="3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  <a:defRPr sz="2500" b="1" i="0" u="none" strike="noStrike" cap="none">
                <a:solidFill>
                  <a:srgbClr val="0E67A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dt" idx="10"/>
          </p:nvPr>
        </p:nvSpPr>
        <p:spPr>
          <a:xfrm>
            <a:off x="7898890" y="4780436"/>
            <a:ext cx="804031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ftr" idx="11"/>
          </p:nvPr>
        </p:nvSpPr>
        <p:spPr>
          <a:xfrm>
            <a:off x="5544542" y="4773860"/>
            <a:ext cx="2031698" cy="284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sldNum" idx="12"/>
          </p:nvPr>
        </p:nvSpPr>
        <p:spPr>
          <a:xfrm>
            <a:off x="8758371" y="4773860"/>
            <a:ext cx="332375" cy="286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(template)">
  <p:cSld name="Title and content (template)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>
            <a:spLocks noGrp="1"/>
          </p:cNvSpPr>
          <p:nvPr>
            <p:ph type="subTitle" idx="1"/>
          </p:nvPr>
        </p:nvSpPr>
        <p:spPr>
          <a:xfrm>
            <a:off x="347370" y="729114"/>
            <a:ext cx="755324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1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title"/>
          </p:nvPr>
        </p:nvSpPr>
        <p:spPr>
          <a:xfrm>
            <a:off x="347370" y="359374"/>
            <a:ext cx="7553240" cy="3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  <a:defRPr sz="2500" b="1" i="0" u="none" strike="noStrike" cap="none">
                <a:solidFill>
                  <a:srgbClr val="0E67A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dt" idx="10"/>
          </p:nvPr>
        </p:nvSpPr>
        <p:spPr>
          <a:xfrm>
            <a:off x="7898890" y="4780436"/>
            <a:ext cx="804031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ftr" idx="11"/>
          </p:nvPr>
        </p:nvSpPr>
        <p:spPr>
          <a:xfrm>
            <a:off x="5544542" y="4773860"/>
            <a:ext cx="2031698" cy="284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ldNum" idx="12"/>
          </p:nvPr>
        </p:nvSpPr>
        <p:spPr>
          <a:xfrm>
            <a:off x="8758371" y="4773860"/>
            <a:ext cx="332375" cy="286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body" idx="2"/>
          </p:nvPr>
        </p:nvSpPr>
        <p:spPr>
          <a:xfrm>
            <a:off x="347663" y="1190625"/>
            <a:ext cx="7504112" cy="34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0801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□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⮚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ext 2 columns">
  <p:cSld name="1_Text 2 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dt" idx="10"/>
          </p:nvPr>
        </p:nvSpPr>
        <p:spPr>
          <a:xfrm>
            <a:off x="7898890" y="4780436"/>
            <a:ext cx="804031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4"/>
          <p:cNvSpPr txBox="1">
            <a:spLocks noGrp="1"/>
          </p:cNvSpPr>
          <p:nvPr>
            <p:ph type="ftr" idx="11"/>
          </p:nvPr>
        </p:nvSpPr>
        <p:spPr>
          <a:xfrm>
            <a:off x="5544542" y="4773860"/>
            <a:ext cx="2031698" cy="284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ldNum" idx="12"/>
          </p:nvPr>
        </p:nvSpPr>
        <p:spPr>
          <a:xfrm>
            <a:off x="8758371" y="4773860"/>
            <a:ext cx="332375" cy="286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subTitle" idx="1"/>
          </p:nvPr>
        </p:nvSpPr>
        <p:spPr>
          <a:xfrm>
            <a:off x="347369" y="729114"/>
            <a:ext cx="752905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1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347368" y="359374"/>
            <a:ext cx="7529049" cy="3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  <a:defRPr sz="2500" b="1" i="0" u="none" strike="noStrike" cap="none">
                <a:solidFill>
                  <a:srgbClr val="0E67A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2"/>
          </p:nvPr>
        </p:nvSpPr>
        <p:spPr>
          <a:xfrm>
            <a:off x="347369" y="1154494"/>
            <a:ext cx="3821069" cy="3500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EF82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3"/>
          </p:nvPr>
        </p:nvSpPr>
        <p:spPr>
          <a:xfrm>
            <a:off x="4499631" y="1154494"/>
            <a:ext cx="3821069" cy="3500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EF82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3 Columns">
  <p:cSld name="1_3 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dt" idx="10"/>
          </p:nvPr>
        </p:nvSpPr>
        <p:spPr>
          <a:xfrm>
            <a:off x="7898890" y="4780436"/>
            <a:ext cx="804031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ftr" idx="11"/>
          </p:nvPr>
        </p:nvSpPr>
        <p:spPr>
          <a:xfrm>
            <a:off x="5544542" y="4773860"/>
            <a:ext cx="2031698" cy="284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ldNum" idx="12"/>
          </p:nvPr>
        </p:nvSpPr>
        <p:spPr>
          <a:xfrm>
            <a:off x="8758371" y="4773860"/>
            <a:ext cx="332375" cy="286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subTitle" idx="1"/>
          </p:nvPr>
        </p:nvSpPr>
        <p:spPr>
          <a:xfrm>
            <a:off x="347370" y="729114"/>
            <a:ext cx="7558078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1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347369" y="358385"/>
            <a:ext cx="7558077" cy="3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  <a:defRPr sz="2500" b="1" i="0" u="none" strike="noStrike" cap="none">
                <a:solidFill>
                  <a:srgbClr val="0E67A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2"/>
          </p:nvPr>
        </p:nvSpPr>
        <p:spPr>
          <a:xfrm>
            <a:off x="347370" y="1154494"/>
            <a:ext cx="2681580" cy="3500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EF82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3"/>
          </p:nvPr>
        </p:nvSpPr>
        <p:spPr>
          <a:xfrm>
            <a:off x="5962650" y="1154493"/>
            <a:ext cx="2681580" cy="3500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EF82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4"/>
          </p:nvPr>
        </p:nvSpPr>
        <p:spPr>
          <a:xfrm>
            <a:off x="3155010" y="1154494"/>
            <a:ext cx="2681580" cy="3500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EF82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ext + image">
  <p:cSld name="1_Text + imag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>
            <a:spLocks noGrp="1"/>
          </p:cNvSpPr>
          <p:nvPr>
            <p:ph type="dt" idx="10"/>
          </p:nvPr>
        </p:nvSpPr>
        <p:spPr>
          <a:xfrm>
            <a:off x="7898890" y="4780436"/>
            <a:ext cx="804031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ftr" idx="11"/>
          </p:nvPr>
        </p:nvSpPr>
        <p:spPr>
          <a:xfrm>
            <a:off x="5544542" y="4773860"/>
            <a:ext cx="2031698" cy="284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sldNum" idx="12"/>
          </p:nvPr>
        </p:nvSpPr>
        <p:spPr>
          <a:xfrm>
            <a:off x="8758371" y="4773860"/>
            <a:ext cx="332375" cy="286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ubTitle" idx="1"/>
          </p:nvPr>
        </p:nvSpPr>
        <p:spPr>
          <a:xfrm>
            <a:off x="347368" y="729114"/>
            <a:ext cx="7553241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1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47368" y="359288"/>
            <a:ext cx="7553240" cy="3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  <a:defRPr sz="2500" b="1" i="0" u="none" strike="noStrike" cap="none">
                <a:solidFill>
                  <a:srgbClr val="0E67A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2"/>
          </p:nvPr>
        </p:nvSpPr>
        <p:spPr>
          <a:xfrm>
            <a:off x="347369" y="1154494"/>
            <a:ext cx="3821069" cy="3500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EF82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3"/>
          </p:nvPr>
        </p:nvSpPr>
        <p:spPr>
          <a:xfrm>
            <a:off x="4357981" y="1154666"/>
            <a:ext cx="4438650" cy="3500437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egi.eu/projects/egi-ace" TargetMode="External"/><Relationship Id="rId7" Type="http://schemas.openxmlformats.org/officeDocument/2006/relationships/hyperlink" Target="https://twitter.com/EGI_eInfra?ref_src=twsrc%5Egoogle%7Ctwcamp%5Eserp%7Ctwgr%5Eauthor" TargetMode="External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hyperlink" Target="https://twitter.com/egi_einfra" TargetMode="External"/><Relationship Id="rId5" Type="http://schemas.openxmlformats.org/officeDocument/2006/relationships/hyperlink" Target="https://www.linkedin.com/company/egi-foundation" TargetMode="External"/><Relationship Id="rId10" Type="http://schemas.openxmlformats.org/officeDocument/2006/relationships/hyperlink" Target="https://nl.linkedin.com/company/egi-foundation" TargetMode="External"/><Relationship Id="rId4" Type="http://schemas.openxmlformats.org/officeDocument/2006/relationships/image" Target="../media/image1.png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/>
          <p:nvPr/>
        </p:nvSpPr>
        <p:spPr>
          <a:xfrm>
            <a:off x="5915" y="0"/>
            <a:ext cx="9143999" cy="5143500"/>
          </a:xfrm>
          <a:prstGeom prst="rect">
            <a:avLst/>
          </a:prstGeom>
          <a:solidFill>
            <a:srgbClr val="EF82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endParaRPr sz="10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9"/>
          <p:cNvSpPr/>
          <p:nvPr/>
        </p:nvSpPr>
        <p:spPr>
          <a:xfrm rot="5400000" flipH="1">
            <a:off x="2009236" y="-2014752"/>
            <a:ext cx="5143500" cy="9173003"/>
          </a:xfrm>
          <a:custGeom>
            <a:avLst/>
            <a:gdLst/>
            <a:ahLst/>
            <a:cxnLst/>
            <a:rect l="l" t="t" r="r" b="b"/>
            <a:pathLst>
              <a:path w="3824383" h="4627079" extrusionOk="0">
                <a:moveTo>
                  <a:pt x="2607273" y="9077"/>
                </a:moveTo>
                <a:lnTo>
                  <a:pt x="3824383" y="11865"/>
                </a:lnTo>
                <a:lnTo>
                  <a:pt x="3824383" y="4623476"/>
                </a:lnTo>
                <a:lnTo>
                  <a:pt x="1418" y="4627079"/>
                </a:lnTo>
                <a:cubicBezTo>
                  <a:pt x="945" y="3911813"/>
                  <a:pt x="473" y="3196546"/>
                  <a:pt x="0" y="2481280"/>
                </a:cubicBezTo>
                <a:cubicBezTo>
                  <a:pt x="579040" y="2243155"/>
                  <a:pt x="327586" y="807721"/>
                  <a:pt x="692711" y="385446"/>
                </a:cubicBezTo>
                <a:cubicBezTo>
                  <a:pt x="1258101" y="-75694"/>
                  <a:pt x="2219038" y="2249"/>
                  <a:pt x="2607273" y="9077"/>
                </a:cubicBezTo>
                <a:close/>
              </a:path>
            </a:pathLst>
          </a:custGeom>
          <a:solidFill>
            <a:srgbClr val="0067B1">
              <a:alpha val="8901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GB" sz="10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" name="Google Shape;12;p9"/>
          <p:cNvGrpSpPr/>
          <p:nvPr/>
        </p:nvGrpSpPr>
        <p:grpSpPr>
          <a:xfrm>
            <a:off x="7934475" y="1"/>
            <a:ext cx="1070977" cy="1107924"/>
            <a:chOff x="10195294" y="-38496"/>
            <a:chExt cx="1996706" cy="1864094"/>
          </a:xfrm>
        </p:grpSpPr>
        <p:sp>
          <p:nvSpPr>
            <p:cNvPr id="13" name="Google Shape;13;p9"/>
            <p:cNvSpPr/>
            <p:nvPr/>
          </p:nvSpPr>
          <p:spPr>
            <a:xfrm rot="5400000">
              <a:off x="10261600" y="-104802"/>
              <a:ext cx="1864094" cy="1996706"/>
            </a:xfrm>
            <a:prstGeom prst="flowChartDelay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Arial"/>
                <a:buNone/>
              </a:pPr>
              <a:endParaRPr sz="10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9" descr="A picture containing background pattern&#10;&#10;Description automatically generated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0358002" y="184067"/>
              <a:ext cx="1683183" cy="98716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5" name="Google Shape;15;p9" descr="De Europese vlag | Europese Uni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6795" y="4775240"/>
            <a:ext cx="375285" cy="250031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9"/>
          <p:cNvSpPr txBox="1"/>
          <p:nvPr/>
        </p:nvSpPr>
        <p:spPr>
          <a:xfrm>
            <a:off x="1136324" y="4797911"/>
            <a:ext cx="3080623" cy="240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Font typeface="Arial"/>
              <a:buNone/>
            </a:pPr>
            <a:r>
              <a:rPr lang="en-GB" sz="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EGI-ACE receives funding from the European Union's Horizon 2020 research and innovation programme under grant agreement no. 101017567.</a:t>
            </a:r>
            <a:endParaRPr sz="6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/>
          <p:nvPr/>
        </p:nvSpPr>
        <p:spPr>
          <a:xfrm rot="-5400000" flipH="1">
            <a:off x="7921035" y="3920535"/>
            <a:ext cx="948400" cy="1497530"/>
          </a:xfrm>
          <a:custGeom>
            <a:avLst/>
            <a:gdLst/>
            <a:ahLst/>
            <a:cxnLst/>
            <a:rect l="l" t="t" r="r" b="b"/>
            <a:pathLst>
              <a:path w="3804471" h="4612449" extrusionOk="0">
                <a:moveTo>
                  <a:pt x="3685877" y="0"/>
                </a:moveTo>
                <a:lnTo>
                  <a:pt x="3804471" y="838"/>
                </a:lnTo>
                <a:lnTo>
                  <a:pt x="3804471" y="4612449"/>
                </a:lnTo>
                <a:lnTo>
                  <a:pt x="0" y="4612449"/>
                </a:lnTo>
                <a:lnTo>
                  <a:pt x="186163" y="4536246"/>
                </a:lnTo>
                <a:cubicBezTo>
                  <a:pt x="765203" y="4298121"/>
                  <a:pt x="1477197" y="3986971"/>
                  <a:pt x="1842322" y="3564696"/>
                </a:cubicBezTo>
                <a:cubicBezTo>
                  <a:pt x="2572572" y="2720146"/>
                  <a:pt x="2296347" y="1802571"/>
                  <a:pt x="2566222" y="1031046"/>
                </a:cubicBezTo>
                <a:cubicBezTo>
                  <a:pt x="2751761" y="500623"/>
                  <a:pt x="3171407" y="36229"/>
                  <a:pt x="3685877" y="0"/>
                </a:cubicBezTo>
                <a:close/>
              </a:path>
            </a:pathLst>
          </a:custGeom>
          <a:solidFill>
            <a:srgbClr val="0067B1">
              <a:alpha val="8901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endParaRPr sz="10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11"/>
          <p:cNvSpPr/>
          <p:nvPr/>
        </p:nvSpPr>
        <p:spPr>
          <a:xfrm flipH="1">
            <a:off x="-1" y="4404220"/>
            <a:ext cx="843095" cy="739280"/>
          </a:xfrm>
          <a:custGeom>
            <a:avLst/>
            <a:gdLst/>
            <a:ahLst/>
            <a:cxnLst/>
            <a:rect l="l" t="t" r="r" b="b"/>
            <a:pathLst>
              <a:path w="3804471" h="4612449" extrusionOk="0">
                <a:moveTo>
                  <a:pt x="3685877" y="0"/>
                </a:moveTo>
                <a:lnTo>
                  <a:pt x="3804471" y="838"/>
                </a:lnTo>
                <a:lnTo>
                  <a:pt x="3804471" y="4612449"/>
                </a:lnTo>
                <a:lnTo>
                  <a:pt x="0" y="4612449"/>
                </a:lnTo>
                <a:lnTo>
                  <a:pt x="186163" y="4536246"/>
                </a:lnTo>
                <a:cubicBezTo>
                  <a:pt x="765203" y="4298121"/>
                  <a:pt x="1477197" y="3986971"/>
                  <a:pt x="1842322" y="3564696"/>
                </a:cubicBezTo>
                <a:cubicBezTo>
                  <a:pt x="2572572" y="2720146"/>
                  <a:pt x="2296347" y="1802571"/>
                  <a:pt x="2566222" y="1031046"/>
                </a:cubicBezTo>
                <a:cubicBezTo>
                  <a:pt x="2751761" y="500623"/>
                  <a:pt x="3171407" y="36229"/>
                  <a:pt x="3685877" y="0"/>
                </a:cubicBezTo>
                <a:close/>
              </a:path>
            </a:pathLst>
          </a:custGeom>
          <a:solidFill>
            <a:srgbClr val="EF8200">
              <a:alpha val="8901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endParaRPr sz="1050" b="0" i="0" u="none" strike="noStrike" cap="none">
              <a:solidFill>
                <a:srgbClr val="EF82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11"/>
          <p:cNvSpPr/>
          <p:nvPr/>
        </p:nvSpPr>
        <p:spPr>
          <a:xfrm rot="5400000" flipH="1">
            <a:off x="128209" y="-128211"/>
            <a:ext cx="962782" cy="1219201"/>
          </a:xfrm>
          <a:custGeom>
            <a:avLst/>
            <a:gdLst/>
            <a:ahLst/>
            <a:cxnLst/>
            <a:rect l="l" t="t" r="r" b="b"/>
            <a:pathLst>
              <a:path w="3804471" h="4612449" extrusionOk="0">
                <a:moveTo>
                  <a:pt x="3685877" y="0"/>
                </a:moveTo>
                <a:lnTo>
                  <a:pt x="3804471" y="838"/>
                </a:lnTo>
                <a:lnTo>
                  <a:pt x="3804471" y="4612449"/>
                </a:lnTo>
                <a:lnTo>
                  <a:pt x="0" y="4612449"/>
                </a:lnTo>
                <a:lnTo>
                  <a:pt x="186163" y="4536246"/>
                </a:lnTo>
                <a:cubicBezTo>
                  <a:pt x="765203" y="4298121"/>
                  <a:pt x="1477197" y="3986971"/>
                  <a:pt x="1842322" y="3564696"/>
                </a:cubicBezTo>
                <a:cubicBezTo>
                  <a:pt x="2572572" y="2720146"/>
                  <a:pt x="2296347" y="1802571"/>
                  <a:pt x="2566222" y="1031046"/>
                </a:cubicBezTo>
                <a:cubicBezTo>
                  <a:pt x="2751761" y="500623"/>
                  <a:pt x="3171407" y="36229"/>
                  <a:pt x="3685877" y="0"/>
                </a:cubicBezTo>
                <a:close/>
              </a:path>
            </a:pathLst>
          </a:custGeom>
          <a:solidFill>
            <a:srgbClr val="0067B1">
              <a:alpha val="8901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endParaRPr sz="10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11"/>
          <p:cNvSpPr txBox="1">
            <a:spLocks noGrp="1"/>
          </p:cNvSpPr>
          <p:nvPr>
            <p:ph type="dt" idx="10"/>
          </p:nvPr>
        </p:nvSpPr>
        <p:spPr>
          <a:xfrm>
            <a:off x="7898890" y="4780436"/>
            <a:ext cx="804031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ftr" idx="11"/>
          </p:nvPr>
        </p:nvSpPr>
        <p:spPr>
          <a:xfrm>
            <a:off x="5544542" y="4773860"/>
            <a:ext cx="2031698" cy="284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sldNum" idx="12"/>
          </p:nvPr>
        </p:nvSpPr>
        <p:spPr>
          <a:xfrm>
            <a:off x="8758371" y="4773860"/>
            <a:ext cx="332375" cy="286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grpSp>
        <p:nvGrpSpPr>
          <p:cNvPr id="34" name="Google Shape;34;p11"/>
          <p:cNvGrpSpPr/>
          <p:nvPr/>
        </p:nvGrpSpPr>
        <p:grpSpPr>
          <a:xfrm>
            <a:off x="7934475" y="1"/>
            <a:ext cx="1070977" cy="1107924"/>
            <a:chOff x="10195294" y="-38496"/>
            <a:chExt cx="1996706" cy="1864094"/>
          </a:xfrm>
        </p:grpSpPr>
        <p:sp>
          <p:nvSpPr>
            <p:cNvPr id="35" name="Google Shape;35;p11"/>
            <p:cNvSpPr/>
            <p:nvPr/>
          </p:nvSpPr>
          <p:spPr>
            <a:xfrm rot="5400000">
              <a:off x="10261600" y="-104802"/>
              <a:ext cx="1864094" cy="1996706"/>
            </a:xfrm>
            <a:prstGeom prst="flowChartDelay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Arial"/>
                <a:buNone/>
              </a:pPr>
              <a:endParaRPr sz="10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6" name="Google Shape;36;p11" descr="A picture containing background pattern&#10;&#10;Description automatically generated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10358002" y="184067"/>
              <a:ext cx="1683183" cy="98716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/>
          <p:nvPr/>
        </p:nvSpPr>
        <p:spPr>
          <a:xfrm>
            <a:off x="-1" y="0"/>
            <a:ext cx="9143999" cy="5143500"/>
          </a:xfrm>
          <a:prstGeom prst="rect">
            <a:avLst/>
          </a:prstGeom>
          <a:solidFill>
            <a:srgbClr val="EF82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endParaRPr sz="10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9"/>
          <p:cNvSpPr/>
          <p:nvPr/>
        </p:nvSpPr>
        <p:spPr>
          <a:xfrm rot="-5400000" flipH="1">
            <a:off x="2994343" y="-1000059"/>
            <a:ext cx="3155315" cy="9144002"/>
          </a:xfrm>
          <a:custGeom>
            <a:avLst/>
            <a:gdLst/>
            <a:ahLst/>
            <a:cxnLst/>
            <a:rect l="l" t="t" r="r" b="b"/>
            <a:pathLst>
              <a:path w="3804471" h="4612449" extrusionOk="0">
                <a:moveTo>
                  <a:pt x="3685877" y="0"/>
                </a:moveTo>
                <a:lnTo>
                  <a:pt x="3804471" y="838"/>
                </a:lnTo>
                <a:lnTo>
                  <a:pt x="3804471" y="4612449"/>
                </a:lnTo>
                <a:lnTo>
                  <a:pt x="0" y="4612449"/>
                </a:lnTo>
                <a:lnTo>
                  <a:pt x="186163" y="4536246"/>
                </a:lnTo>
                <a:cubicBezTo>
                  <a:pt x="765203" y="4298121"/>
                  <a:pt x="1477197" y="3986971"/>
                  <a:pt x="1842322" y="3564696"/>
                </a:cubicBezTo>
                <a:cubicBezTo>
                  <a:pt x="2572572" y="2720146"/>
                  <a:pt x="2296347" y="1802571"/>
                  <a:pt x="2566222" y="1031046"/>
                </a:cubicBezTo>
                <a:cubicBezTo>
                  <a:pt x="2751761" y="500623"/>
                  <a:pt x="3171407" y="36229"/>
                  <a:pt x="3685877" y="0"/>
                </a:cubicBezTo>
                <a:close/>
              </a:path>
            </a:pathLst>
          </a:custGeom>
          <a:solidFill>
            <a:srgbClr val="0067B1">
              <a:alpha val="8901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endParaRPr sz="10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9"/>
          <p:cNvSpPr txBox="1"/>
          <p:nvPr/>
        </p:nvSpPr>
        <p:spPr>
          <a:xfrm>
            <a:off x="746267" y="1422572"/>
            <a:ext cx="2545890" cy="415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GB" sz="10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Contact: </a:t>
            </a:r>
            <a:r>
              <a:rPr lang="en-GB" sz="105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egi-ace-po@mailman.egi.eu</a:t>
            </a:r>
            <a:endParaRPr sz="10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GB" sz="10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Website: </a:t>
            </a:r>
            <a:r>
              <a:rPr lang="en-GB" sz="1050" b="1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www.egi.eu/projects/egi-ace</a:t>
            </a:r>
            <a:endParaRPr sz="10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0" name="Google Shape;90;p19"/>
          <p:cNvGrpSpPr/>
          <p:nvPr/>
        </p:nvGrpSpPr>
        <p:grpSpPr>
          <a:xfrm>
            <a:off x="7507923" y="0"/>
            <a:ext cx="1497530" cy="1398071"/>
            <a:chOff x="10195294" y="-38496"/>
            <a:chExt cx="1996706" cy="1864094"/>
          </a:xfrm>
        </p:grpSpPr>
        <p:sp>
          <p:nvSpPr>
            <p:cNvPr id="91" name="Google Shape;91;p19"/>
            <p:cNvSpPr/>
            <p:nvPr/>
          </p:nvSpPr>
          <p:spPr>
            <a:xfrm rot="5400000">
              <a:off x="10261600" y="-104802"/>
              <a:ext cx="1864094" cy="1996706"/>
            </a:xfrm>
            <a:prstGeom prst="flowChartDelay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Arial"/>
                <a:buNone/>
              </a:pPr>
              <a:endParaRPr sz="10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2" name="Google Shape;92;p19" descr="A picture containing background pattern&#10;&#10;Description automatically generated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0358002" y="184067"/>
              <a:ext cx="1683183" cy="98716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93" name="Google Shape;93;p19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36432" y="1957316"/>
            <a:ext cx="296010" cy="2960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9" descr="Afbeelding met bijl, vectorafbeeldingen&#10;&#10;Automatisch gegenereerde beschrijving">
            <a:hlinkClick r:id="rId7"/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7572" y="2341022"/>
            <a:ext cx="353729" cy="353729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9"/>
          <p:cNvSpPr txBox="1"/>
          <p:nvPr/>
        </p:nvSpPr>
        <p:spPr>
          <a:xfrm>
            <a:off x="746267" y="868288"/>
            <a:ext cx="3671888" cy="528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Arial"/>
              <a:buNone/>
            </a:pPr>
            <a:r>
              <a:rPr lang="en-GB" sz="3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sz="3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9" descr="De Europese vlag | Europese Unie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96795" y="4775240"/>
            <a:ext cx="375285" cy="250031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9"/>
          <p:cNvSpPr txBox="1"/>
          <p:nvPr/>
        </p:nvSpPr>
        <p:spPr>
          <a:xfrm>
            <a:off x="1132442" y="1967860"/>
            <a:ext cx="1181734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50"/>
              <a:buFont typeface="Arial"/>
              <a:buNone/>
            </a:pPr>
            <a:r>
              <a:rPr lang="en-GB" sz="1050" b="1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EGI Foundation</a:t>
            </a:r>
            <a:endParaRPr sz="105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9"/>
          <p:cNvSpPr txBox="1"/>
          <p:nvPr/>
        </p:nvSpPr>
        <p:spPr>
          <a:xfrm>
            <a:off x="1132442" y="2356445"/>
            <a:ext cx="989373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en-GB" sz="1050" b="1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@EGI_eInfra</a:t>
            </a:r>
            <a:endParaRPr sz="105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9"/>
          <p:cNvSpPr txBox="1"/>
          <p:nvPr/>
        </p:nvSpPr>
        <p:spPr>
          <a:xfrm>
            <a:off x="1172080" y="4767263"/>
            <a:ext cx="3080623" cy="240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"/>
              <a:buFont typeface="Arial"/>
              <a:buNone/>
            </a:pPr>
            <a:r>
              <a:rPr lang="en-GB" sz="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EGI-ACE receives funding from the European Union's Horizon 2020 research and innovation programme under grant agreement no. 101017567.</a:t>
            </a:r>
            <a:endParaRPr sz="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lanticarea.e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"/>
          <p:cNvSpPr txBox="1">
            <a:spLocks noGrp="1"/>
          </p:cNvSpPr>
          <p:nvPr>
            <p:ph type="body" idx="1"/>
          </p:nvPr>
        </p:nvSpPr>
        <p:spPr>
          <a:xfrm>
            <a:off x="727710" y="695714"/>
            <a:ext cx="6365279" cy="436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GB"/>
              <a:t>EGI-ACE Open Call no.3</a:t>
            </a:r>
            <a:endParaRPr/>
          </a:p>
        </p:txBody>
      </p:sp>
      <p:sp>
        <p:nvSpPr>
          <p:cNvPr id="108" name="Google Shape;108;p1"/>
          <p:cNvSpPr txBox="1">
            <a:spLocks noGrp="1"/>
          </p:cNvSpPr>
          <p:nvPr>
            <p:ph type="body" idx="3"/>
          </p:nvPr>
        </p:nvSpPr>
        <p:spPr>
          <a:xfrm>
            <a:off x="727710" y="2523655"/>
            <a:ext cx="4100400" cy="95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r>
              <a:rPr lang="en-GB" sz="1200"/>
              <a:t>Marta Gutierrez/EGI</a:t>
            </a:r>
            <a:endParaRPr sz="1200"/>
          </a:p>
        </p:txBody>
      </p:sp>
      <p:sp>
        <p:nvSpPr>
          <p:cNvPr id="109" name="Google Shape;109;p1"/>
          <p:cNvSpPr txBox="1">
            <a:spLocks noGrp="1"/>
          </p:cNvSpPr>
          <p:nvPr>
            <p:ph type="body" idx="4"/>
          </p:nvPr>
        </p:nvSpPr>
        <p:spPr>
          <a:xfrm>
            <a:off x="1983568" y="3635168"/>
            <a:ext cx="4100513" cy="316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endParaRPr dirty="0"/>
          </a:p>
        </p:txBody>
      </p:sp>
      <p:sp>
        <p:nvSpPr>
          <p:cNvPr id="110" name="Google Shape;110;p1"/>
          <p:cNvSpPr txBox="1">
            <a:spLocks noGrp="1"/>
          </p:cNvSpPr>
          <p:nvPr>
            <p:ph type="body" idx="5"/>
          </p:nvPr>
        </p:nvSpPr>
        <p:spPr>
          <a:xfrm>
            <a:off x="1983567" y="4263329"/>
            <a:ext cx="4100513" cy="316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endParaRPr dirty="0"/>
          </a:p>
        </p:txBody>
      </p:sp>
      <p:sp>
        <p:nvSpPr>
          <p:cNvPr id="111" name="Google Shape;111;p1"/>
          <p:cNvSpPr txBox="1">
            <a:spLocks noGrp="1"/>
          </p:cNvSpPr>
          <p:nvPr>
            <p:ph type="body" idx="6"/>
          </p:nvPr>
        </p:nvSpPr>
        <p:spPr>
          <a:xfrm>
            <a:off x="1983568" y="3946665"/>
            <a:ext cx="4100513" cy="316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endParaRPr/>
          </a:p>
        </p:txBody>
      </p:sp>
      <p:sp>
        <p:nvSpPr>
          <p:cNvPr id="112" name="Google Shape;112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  <p:sp>
        <p:nvSpPr>
          <p:cNvPr id="113" name="Google Shape;113;p1"/>
          <p:cNvSpPr txBox="1">
            <a:spLocks noGrp="1"/>
          </p:cNvSpPr>
          <p:nvPr>
            <p:ph type="body" idx="2"/>
          </p:nvPr>
        </p:nvSpPr>
        <p:spPr>
          <a:xfrm>
            <a:off x="727711" y="1846448"/>
            <a:ext cx="6365100" cy="48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dirty="0"/>
              <a:t>Processing and Visualization of underwater noise data in the North-East Atlantic</a:t>
            </a:r>
            <a:endParaRPr sz="1800" dirty="0"/>
          </a:p>
        </p:txBody>
      </p:sp>
      <p:sp>
        <p:nvSpPr>
          <p:cNvPr id="114" name="Google Shape;114;p1"/>
          <p:cNvSpPr txBox="1">
            <a:spLocks noGrp="1"/>
          </p:cNvSpPr>
          <p:nvPr>
            <p:ph type="body" idx="2"/>
          </p:nvPr>
        </p:nvSpPr>
        <p:spPr>
          <a:xfrm>
            <a:off x="727711" y="1236848"/>
            <a:ext cx="6365081" cy="484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"/>
          <p:cNvSpPr txBox="1">
            <a:spLocks noGrp="1"/>
          </p:cNvSpPr>
          <p:nvPr>
            <p:ph type="subTitle" idx="1"/>
          </p:nvPr>
        </p:nvSpPr>
        <p:spPr>
          <a:xfrm>
            <a:off x="420612" y="875101"/>
            <a:ext cx="7552568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</a:pPr>
            <a:r>
              <a:rPr lang="en-GB" dirty="0"/>
              <a:t>EGI on boarding and the use case lifecycle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title"/>
          </p:nvPr>
        </p:nvSpPr>
        <p:spPr>
          <a:xfrm>
            <a:off x="420611" y="457508"/>
            <a:ext cx="7552569" cy="3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GB"/>
              <a:t>Outline 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7769351" y="4779625"/>
            <a:ext cx="10380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date/month/year</a:t>
            </a:r>
            <a:endParaRPr/>
          </a:p>
        </p:txBody>
      </p:sp>
      <p:sp>
        <p:nvSpPr>
          <p:cNvPr id="122" name="Google Shape;122;p2"/>
          <p:cNvSpPr txBox="1">
            <a:spLocks noGrp="1"/>
          </p:cNvSpPr>
          <p:nvPr>
            <p:ph type="sldNum" idx="12"/>
          </p:nvPr>
        </p:nvSpPr>
        <p:spPr>
          <a:xfrm>
            <a:off x="8758371" y="4773860"/>
            <a:ext cx="332375" cy="286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  <p:sp>
        <p:nvSpPr>
          <p:cNvPr id="123" name="Google Shape;123;p2"/>
          <p:cNvSpPr txBox="1">
            <a:spLocks noGrp="1"/>
          </p:cNvSpPr>
          <p:nvPr>
            <p:ph type="dt" idx="10"/>
          </p:nvPr>
        </p:nvSpPr>
        <p:spPr>
          <a:xfrm>
            <a:off x="6616701" y="4779625"/>
            <a:ext cx="10380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>
                <a:solidFill>
                  <a:srgbClr val="0067B1"/>
                </a:solidFill>
              </a:rPr>
              <a:t>Footer</a:t>
            </a:r>
            <a:endParaRPr>
              <a:solidFill>
                <a:srgbClr val="0067B1"/>
              </a:solidFill>
            </a:endParaRPr>
          </a:p>
        </p:txBody>
      </p:sp>
      <p:sp>
        <p:nvSpPr>
          <p:cNvPr id="124" name="Google Shape;124;p2"/>
          <p:cNvSpPr txBox="1">
            <a:spLocks noGrp="1"/>
          </p:cNvSpPr>
          <p:nvPr>
            <p:ph type="body" idx="1"/>
          </p:nvPr>
        </p:nvSpPr>
        <p:spPr>
          <a:xfrm>
            <a:off x="347663" y="1343025"/>
            <a:ext cx="7504200" cy="3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7500">
              <a:lnSpc>
                <a:spcPct val="100000"/>
              </a:lnSpc>
              <a:spcBef>
                <a:spcPts val="0"/>
              </a:spcBef>
              <a:buSzPts val="1400"/>
              <a:buChar char="●"/>
            </a:pPr>
            <a:r>
              <a:rPr lang="en-GB" dirty="0"/>
              <a:t>Background about the scientific use case</a:t>
            </a:r>
          </a:p>
          <a:p>
            <a:pPr marL="457200" lvl="0" indent="-317500">
              <a:lnSpc>
                <a:spcPct val="100000"/>
              </a:lnSpc>
              <a:spcBef>
                <a:spcPts val="0"/>
              </a:spcBef>
              <a:buSzPts val="1400"/>
              <a:buChar char="●"/>
            </a:pPr>
            <a:r>
              <a:rPr lang="en-GB" dirty="0"/>
              <a:t>Ambition, Impact and Challenges</a:t>
            </a:r>
          </a:p>
          <a:p>
            <a:pPr marL="457200" indent="-317500">
              <a:lnSpc>
                <a:spcPct val="100000"/>
              </a:lnSpc>
              <a:spcBef>
                <a:spcPts val="0"/>
              </a:spcBef>
              <a:buSzPts val="1400"/>
              <a:buFont typeface="Arial"/>
              <a:buChar char="●"/>
            </a:pPr>
            <a:r>
              <a:rPr lang="en-GB" dirty="0"/>
              <a:t>Capacity Requirements</a:t>
            </a:r>
          </a:p>
          <a:p>
            <a:pPr marL="457200" lvl="0" indent="-317500">
              <a:lnSpc>
                <a:spcPct val="100000"/>
              </a:lnSpc>
              <a:spcBef>
                <a:spcPts val="0"/>
              </a:spcBef>
              <a:buSzPts val="1400"/>
              <a:buChar char="●"/>
            </a:pPr>
            <a:r>
              <a:rPr lang="en-GB"/>
              <a:t>Integration Support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"/>
          <p:cNvSpPr txBox="1">
            <a:spLocks noGrp="1"/>
          </p:cNvSpPr>
          <p:nvPr>
            <p:ph type="subTitle" idx="1"/>
          </p:nvPr>
        </p:nvSpPr>
        <p:spPr>
          <a:xfrm>
            <a:off x="347370" y="729114"/>
            <a:ext cx="755324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</a:pPr>
            <a:r>
              <a:rPr lang="en-GB" dirty="0"/>
              <a:t>Scientific use cases</a:t>
            </a:r>
            <a:endParaRPr dirty="0"/>
          </a:p>
        </p:txBody>
      </p:sp>
      <p:sp>
        <p:nvSpPr>
          <p:cNvPr id="130" name="Google Shape;130;p3"/>
          <p:cNvSpPr txBox="1">
            <a:spLocks noGrp="1"/>
          </p:cNvSpPr>
          <p:nvPr>
            <p:ph type="title"/>
          </p:nvPr>
        </p:nvSpPr>
        <p:spPr>
          <a:xfrm>
            <a:off x="347370" y="359374"/>
            <a:ext cx="7553240" cy="3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GB"/>
              <a:t>Background about the scientific use case</a:t>
            </a:r>
            <a:endParaRPr/>
          </a:p>
        </p:txBody>
      </p:sp>
      <p:sp>
        <p:nvSpPr>
          <p:cNvPr id="131" name="Google Shape;131;p3"/>
          <p:cNvSpPr txBox="1">
            <a:spLocks noGrp="1"/>
          </p:cNvSpPr>
          <p:nvPr>
            <p:ph type="body" idx="2"/>
          </p:nvPr>
        </p:nvSpPr>
        <p:spPr>
          <a:xfrm>
            <a:off x="347663" y="1190625"/>
            <a:ext cx="7504112" cy="34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dirty="0"/>
              <a:t>The Oceanic Platform of the Canary Islands (PLOCAN) is a Research Infrastructure (RI) labelled by the ICTS (Unique Scientific and Technological Infrastructure) </a:t>
            </a:r>
            <a:br>
              <a:rPr lang="en-GB" dirty="0"/>
            </a:br>
            <a:r>
              <a:rPr lang="en-GB" dirty="0"/>
              <a:t>Spanish National Roadmap. 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dirty="0" err="1"/>
              <a:t>Plocan</a:t>
            </a:r>
            <a:r>
              <a:rPr lang="en-GB" dirty="0"/>
              <a:t> is involved in JONAS, an </a:t>
            </a:r>
            <a:r>
              <a:rPr lang="en-GB" u="sng" dirty="0">
                <a:hlinkClick r:id="rId3"/>
              </a:rPr>
              <a:t>INTERREG Atlantic Area</a:t>
            </a:r>
            <a:r>
              <a:rPr lang="en-GB" dirty="0"/>
              <a:t>-funded research project that brings together partners from Ireland, the UK, France, Portugal, and Spain to address the transboundary issue of underwater noise. 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dirty="0"/>
              <a:t>The JONAS VRE will deliver formatted underwater noise data products to sustained EU ocean observing initiatives, based on data and data products developed by the project’s Thematic activities. A selection of results from each thematic activity will be ported to the VRE and made available to EU observing initiatives and the community.</a:t>
            </a:r>
            <a:br>
              <a:rPr lang="en-GB" dirty="0"/>
            </a:br>
            <a:br>
              <a:rPr lang="en-GB" dirty="0"/>
            </a:br>
            <a:endParaRPr dirty="0"/>
          </a:p>
        </p:txBody>
      </p:sp>
      <p:sp>
        <p:nvSpPr>
          <p:cNvPr id="132" name="Google Shape;132;p3"/>
          <p:cNvSpPr txBox="1">
            <a:spLocks noGrp="1"/>
          </p:cNvSpPr>
          <p:nvPr>
            <p:ph type="sldNum" idx="12"/>
          </p:nvPr>
        </p:nvSpPr>
        <p:spPr>
          <a:xfrm>
            <a:off x="8758371" y="4773860"/>
            <a:ext cx="332400" cy="2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  <p:sp>
        <p:nvSpPr>
          <p:cNvPr id="133" name="Google Shape;133;p3"/>
          <p:cNvSpPr txBox="1">
            <a:spLocks noGrp="1"/>
          </p:cNvSpPr>
          <p:nvPr>
            <p:ph type="dt" idx="10"/>
          </p:nvPr>
        </p:nvSpPr>
        <p:spPr>
          <a:xfrm>
            <a:off x="7769351" y="4779625"/>
            <a:ext cx="10380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date/month/year</a:t>
            </a:r>
            <a:endParaRPr/>
          </a:p>
        </p:txBody>
      </p:sp>
      <p:sp>
        <p:nvSpPr>
          <p:cNvPr id="134" name="Google Shape;134;p3"/>
          <p:cNvSpPr txBox="1">
            <a:spLocks noGrp="1"/>
          </p:cNvSpPr>
          <p:nvPr>
            <p:ph type="dt" idx="10"/>
          </p:nvPr>
        </p:nvSpPr>
        <p:spPr>
          <a:xfrm>
            <a:off x="6616701" y="4779625"/>
            <a:ext cx="10380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>
                <a:solidFill>
                  <a:srgbClr val="0067B1"/>
                </a:solidFill>
              </a:rPr>
              <a:t>Footer</a:t>
            </a:r>
            <a:endParaRPr>
              <a:solidFill>
                <a:srgbClr val="0067B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"/>
          <p:cNvSpPr txBox="1">
            <a:spLocks noGrp="1"/>
          </p:cNvSpPr>
          <p:nvPr>
            <p:ph type="subTitle" idx="1"/>
          </p:nvPr>
        </p:nvSpPr>
        <p:spPr>
          <a:xfrm>
            <a:off x="347370" y="729114"/>
            <a:ext cx="755324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</a:pPr>
            <a:endParaRPr dirty="0"/>
          </a:p>
        </p:txBody>
      </p:sp>
      <p:sp>
        <p:nvSpPr>
          <p:cNvPr id="130" name="Google Shape;130;p3"/>
          <p:cNvSpPr txBox="1">
            <a:spLocks noGrp="1"/>
          </p:cNvSpPr>
          <p:nvPr>
            <p:ph type="title"/>
          </p:nvPr>
        </p:nvSpPr>
        <p:spPr>
          <a:xfrm>
            <a:off x="347370" y="359374"/>
            <a:ext cx="7553240" cy="3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GB" dirty="0"/>
              <a:t>Team involved </a:t>
            </a:r>
            <a:endParaRPr dirty="0"/>
          </a:p>
        </p:txBody>
      </p:sp>
      <p:sp>
        <p:nvSpPr>
          <p:cNvPr id="131" name="Google Shape;131;p3"/>
          <p:cNvSpPr txBox="1">
            <a:spLocks noGrp="1"/>
          </p:cNvSpPr>
          <p:nvPr>
            <p:ph type="body" idx="2"/>
          </p:nvPr>
        </p:nvSpPr>
        <p:spPr>
          <a:xfrm>
            <a:off x="347663" y="1190625"/>
            <a:ext cx="7504112" cy="34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15900">
              <a:buClr>
                <a:schemeClr val="dk1"/>
              </a:buClr>
              <a:buSzPts val="1100"/>
            </a:pPr>
            <a:endParaRPr lang="en-GB" dirty="0"/>
          </a:p>
          <a:p>
            <a:pPr marL="285750" lvl="0" indent="-285750"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dirty="0"/>
              <a:t>Provider: </a:t>
            </a:r>
          </a:p>
          <a:p>
            <a:pPr marL="742950" lvl="1" indent="-285750"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dirty="0"/>
              <a:t>CESGA (Centro de </a:t>
            </a:r>
            <a:r>
              <a:rPr lang="en-GB" dirty="0" err="1"/>
              <a:t>Supercomputación</a:t>
            </a:r>
            <a:r>
              <a:rPr lang="en-GB" dirty="0"/>
              <a:t> de Galicia)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endParaRPr lang="en-GB" dirty="0"/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dirty="0"/>
              <a:t>Community:</a:t>
            </a:r>
          </a:p>
          <a:p>
            <a:pPr marL="742950" lvl="1" indent="-285750">
              <a:buClr>
                <a:schemeClr val="dk1"/>
              </a:buClr>
              <a:buSzPts val="1100"/>
              <a:buFont typeface="Arial"/>
              <a:buChar char="•"/>
            </a:pPr>
            <a:r>
              <a:rPr lang="en-GB" dirty="0"/>
              <a:t> PLOCAN Plataforma </a:t>
            </a:r>
            <a:r>
              <a:rPr lang="en-GB" dirty="0" err="1"/>
              <a:t>Oceánica</a:t>
            </a:r>
            <a:r>
              <a:rPr lang="en-GB" dirty="0"/>
              <a:t> de Canarias Canary Islands – Spain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GB" dirty="0"/>
              <a:t>		</a:t>
            </a: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dirty="0"/>
          </a:p>
          <a:p>
            <a:pPr marL="4572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dirty="0"/>
          </a:p>
          <a:p>
            <a:pPr marL="742950" lvl="1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/>
          </a:p>
        </p:txBody>
      </p:sp>
      <p:sp>
        <p:nvSpPr>
          <p:cNvPr id="132" name="Google Shape;132;p3"/>
          <p:cNvSpPr txBox="1">
            <a:spLocks noGrp="1"/>
          </p:cNvSpPr>
          <p:nvPr>
            <p:ph type="sldNum" idx="12"/>
          </p:nvPr>
        </p:nvSpPr>
        <p:spPr>
          <a:xfrm>
            <a:off x="8758371" y="4773860"/>
            <a:ext cx="332400" cy="2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  <p:sp>
        <p:nvSpPr>
          <p:cNvPr id="133" name="Google Shape;133;p3"/>
          <p:cNvSpPr txBox="1">
            <a:spLocks noGrp="1"/>
          </p:cNvSpPr>
          <p:nvPr>
            <p:ph type="dt" idx="10"/>
          </p:nvPr>
        </p:nvSpPr>
        <p:spPr>
          <a:xfrm>
            <a:off x="7769351" y="4779625"/>
            <a:ext cx="10380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date/month/year</a:t>
            </a:r>
            <a:endParaRPr/>
          </a:p>
        </p:txBody>
      </p:sp>
      <p:sp>
        <p:nvSpPr>
          <p:cNvPr id="134" name="Google Shape;134;p3"/>
          <p:cNvSpPr txBox="1">
            <a:spLocks noGrp="1"/>
          </p:cNvSpPr>
          <p:nvPr>
            <p:ph type="dt" idx="10"/>
          </p:nvPr>
        </p:nvSpPr>
        <p:spPr>
          <a:xfrm>
            <a:off x="6616701" y="4779625"/>
            <a:ext cx="10380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>
                <a:solidFill>
                  <a:srgbClr val="0067B1"/>
                </a:solidFill>
              </a:rPr>
              <a:t>Footer</a:t>
            </a:r>
            <a:endParaRPr>
              <a:solidFill>
                <a:srgbClr val="0067B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e0cad59e7d_0_1"/>
          <p:cNvSpPr txBox="1">
            <a:spLocks noGrp="1"/>
          </p:cNvSpPr>
          <p:nvPr>
            <p:ph type="subTitle" idx="1"/>
          </p:nvPr>
        </p:nvSpPr>
        <p:spPr>
          <a:xfrm>
            <a:off x="347370" y="729114"/>
            <a:ext cx="7553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</a:pPr>
            <a:endParaRPr dirty="0"/>
          </a:p>
        </p:txBody>
      </p:sp>
      <p:sp>
        <p:nvSpPr>
          <p:cNvPr id="140" name="Google Shape;140;ge0cad59e7d_0_1"/>
          <p:cNvSpPr txBox="1">
            <a:spLocks noGrp="1"/>
          </p:cNvSpPr>
          <p:nvPr>
            <p:ph type="title"/>
          </p:nvPr>
        </p:nvSpPr>
        <p:spPr>
          <a:xfrm>
            <a:off x="347370" y="359374"/>
            <a:ext cx="7553100" cy="3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GB" dirty="0"/>
              <a:t>Ambition, Impact, Challenge(s)</a:t>
            </a:r>
            <a:endParaRPr dirty="0"/>
          </a:p>
        </p:txBody>
      </p:sp>
      <p:sp>
        <p:nvSpPr>
          <p:cNvPr id="141" name="Google Shape;141;ge0cad59e7d_0_1"/>
          <p:cNvSpPr txBox="1">
            <a:spLocks noGrp="1"/>
          </p:cNvSpPr>
          <p:nvPr>
            <p:ph type="body" idx="2"/>
          </p:nvPr>
        </p:nvSpPr>
        <p:spPr>
          <a:xfrm>
            <a:off x="347663" y="1190625"/>
            <a:ext cx="7504200" cy="3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GB" dirty="0"/>
          </a:p>
          <a:p>
            <a:pPr marL="228600" indent="0"/>
            <a:r>
              <a:rPr lang="en-GB" dirty="0">
                <a:solidFill>
                  <a:schemeClr val="tx1"/>
                </a:solidFill>
              </a:rPr>
              <a:t>Scientific challenges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dirty="0"/>
              <a:t>Processing of underwater raw noise data.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dirty="0"/>
              <a:t>Visualisation of noise maps, species maps and risk maps.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dirty="0"/>
              <a:t>Data sharing platform.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dirty="0"/>
              <a:t>Ocean noise case studies.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28600" indent="0"/>
            <a:r>
              <a:rPr lang="en-GB" dirty="0">
                <a:solidFill>
                  <a:schemeClr val="tx1"/>
                </a:solidFill>
              </a:rPr>
              <a:t>Beneficiaries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dirty="0"/>
              <a:t>The project aims at providing to a large community of users a simple to use and flexible tool for visualization and assessment of noise data in the Atlantic Arc</a:t>
            </a:r>
            <a:br>
              <a:rPr lang="en-GB" dirty="0"/>
            </a:br>
            <a:r>
              <a:rPr lang="en-GB" dirty="0"/>
              <a:t>which is not currently available in any other portal.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dirty="0"/>
              <a:t>The beneficiaries of this use case will be the JONAS project stakeholders which include EU government agencies and scientific community. 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GB" dirty="0"/>
              <a:t>All the software used will be open access and the FAIR data principles will be considered.</a:t>
            </a:r>
          </a:p>
          <a:p>
            <a:pPr marL="285750" lvl="0" indent="-285750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endParaRPr lang="en-US" i="1" dirty="0"/>
          </a:p>
          <a:p>
            <a:pPr marL="285750" lvl="0" indent="-285750"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endParaRPr lang="en-GB" i="1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GB" i="1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i="1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i="1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42" name="Google Shape;142;ge0cad59e7d_0_1"/>
          <p:cNvSpPr txBox="1">
            <a:spLocks noGrp="1"/>
          </p:cNvSpPr>
          <p:nvPr>
            <p:ph type="sldNum" idx="12"/>
          </p:nvPr>
        </p:nvSpPr>
        <p:spPr>
          <a:xfrm>
            <a:off x="8758371" y="4773860"/>
            <a:ext cx="332400" cy="2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  <p:sp>
        <p:nvSpPr>
          <p:cNvPr id="143" name="Google Shape;143;ge0cad59e7d_0_1"/>
          <p:cNvSpPr txBox="1">
            <a:spLocks noGrp="1"/>
          </p:cNvSpPr>
          <p:nvPr>
            <p:ph type="dt" idx="10"/>
          </p:nvPr>
        </p:nvSpPr>
        <p:spPr>
          <a:xfrm>
            <a:off x="7769351" y="4779625"/>
            <a:ext cx="10380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date/month/year</a:t>
            </a:r>
            <a:endParaRPr/>
          </a:p>
        </p:txBody>
      </p:sp>
      <p:sp>
        <p:nvSpPr>
          <p:cNvPr id="144" name="Google Shape;144;ge0cad59e7d_0_1"/>
          <p:cNvSpPr txBox="1">
            <a:spLocks noGrp="1"/>
          </p:cNvSpPr>
          <p:nvPr>
            <p:ph type="dt" idx="10"/>
          </p:nvPr>
        </p:nvSpPr>
        <p:spPr>
          <a:xfrm>
            <a:off x="6616701" y="4779625"/>
            <a:ext cx="10380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>
                <a:solidFill>
                  <a:srgbClr val="0067B1"/>
                </a:solidFill>
              </a:rPr>
              <a:t>Footer</a:t>
            </a:r>
            <a:endParaRPr>
              <a:solidFill>
                <a:srgbClr val="0067B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e0cad59e7d_0_19"/>
          <p:cNvSpPr txBox="1">
            <a:spLocks noGrp="1"/>
          </p:cNvSpPr>
          <p:nvPr>
            <p:ph type="title"/>
          </p:nvPr>
        </p:nvSpPr>
        <p:spPr>
          <a:xfrm>
            <a:off x="347370" y="359374"/>
            <a:ext cx="7553100" cy="3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GB"/>
              <a:t>Technical  Requirements/ Capacity</a:t>
            </a:r>
            <a:endParaRPr/>
          </a:p>
        </p:txBody>
      </p:sp>
      <p:sp>
        <p:nvSpPr>
          <p:cNvPr id="165" name="Google Shape;165;ge0cad59e7d_0_19"/>
          <p:cNvSpPr txBox="1">
            <a:spLocks noGrp="1"/>
          </p:cNvSpPr>
          <p:nvPr>
            <p:ph type="body" idx="2"/>
          </p:nvPr>
        </p:nvSpPr>
        <p:spPr>
          <a:xfrm>
            <a:off x="421419" y="1190625"/>
            <a:ext cx="7430444" cy="3763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GB" dirty="0"/>
              <a:t>Cloud environment for the deployment of a Kubernetes cluster</a:t>
            </a:r>
            <a:endParaRPr dirty="0"/>
          </a:p>
          <a:p>
            <a:pPr marL="5143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GB" dirty="0"/>
              <a:t>Deployment of </a:t>
            </a:r>
            <a:r>
              <a:rPr lang="en-GB" dirty="0" err="1"/>
              <a:t>JupyterHub</a:t>
            </a:r>
            <a:r>
              <a:rPr lang="en-GB" dirty="0"/>
              <a:t> in the Kubernetes cluster.</a:t>
            </a:r>
            <a:endParaRPr dirty="0"/>
          </a:p>
          <a:p>
            <a:pPr marL="5143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GB" dirty="0"/>
              <a:t>Deployment of QGIS in the Kubernetes cluster.</a:t>
            </a:r>
            <a:endParaRPr dirty="0"/>
          </a:p>
          <a:p>
            <a:pPr marL="5143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GB" dirty="0"/>
              <a:t>1 TB of storage space for raw and processed underwater noise data.</a:t>
            </a:r>
            <a:endParaRPr dirty="0"/>
          </a:p>
          <a:p>
            <a:pPr marL="5143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GB" dirty="0"/>
              <a:t>Access to data, services and tools with single identity</a:t>
            </a:r>
            <a:endParaRPr dirty="0"/>
          </a:p>
          <a:p>
            <a:pPr marL="5143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GB" dirty="0"/>
              <a:t>Secure storage: Secure storage of data, especially sensitive data</a:t>
            </a:r>
            <a:endParaRPr dirty="0"/>
          </a:p>
          <a:p>
            <a:pPr marL="5143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GB" dirty="0"/>
              <a:t>Credentials protection: Ability to protect the users’ digital identities and credentials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b="1" dirty="0"/>
              <a:t>Summary of the capacity requested: </a:t>
            </a:r>
            <a:endParaRPr dirty="0"/>
          </a:p>
          <a:p>
            <a:pPr marL="5143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GB" dirty="0"/>
              <a:t>Number of worker/master nodes: 4 worker/3 master nodes  </a:t>
            </a:r>
            <a:endParaRPr dirty="0"/>
          </a:p>
          <a:p>
            <a:pPr marL="5143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GB" dirty="0"/>
              <a:t>Number of CPU/RAM(GB) per worker node (no load on the masters): 2vCPUs/6 GB RAM/16 GB personal disk space</a:t>
            </a:r>
            <a:endParaRPr dirty="0"/>
          </a:p>
          <a:p>
            <a:pPr marL="5143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GB" dirty="0"/>
              <a:t>A shared disk space of 1 TB</a:t>
            </a:r>
            <a:endParaRPr dirty="0"/>
          </a:p>
          <a:p>
            <a:pPr marL="514350" lvl="0" indent="-1968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66" name="Google Shape;166;ge0cad59e7d_0_19"/>
          <p:cNvSpPr txBox="1">
            <a:spLocks noGrp="1"/>
          </p:cNvSpPr>
          <p:nvPr>
            <p:ph type="sldNum" idx="12"/>
          </p:nvPr>
        </p:nvSpPr>
        <p:spPr>
          <a:xfrm>
            <a:off x="8758371" y="4773860"/>
            <a:ext cx="332400" cy="2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  <p:sp>
        <p:nvSpPr>
          <p:cNvPr id="167" name="Google Shape;167;ge0cad59e7d_0_19"/>
          <p:cNvSpPr txBox="1">
            <a:spLocks noGrp="1"/>
          </p:cNvSpPr>
          <p:nvPr>
            <p:ph type="dt" idx="10"/>
          </p:nvPr>
        </p:nvSpPr>
        <p:spPr>
          <a:xfrm>
            <a:off x="7769351" y="4779625"/>
            <a:ext cx="10380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date/month/year</a:t>
            </a:r>
            <a:endParaRPr/>
          </a:p>
        </p:txBody>
      </p:sp>
      <p:sp>
        <p:nvSpPr>
          <p:cNvPr id="168" name="Google Shape;168;ge0cad59e7d_0_19"/>
          <p:cNvSpPr txBox="1">
            <a:spLocks noGrp="1"/>
          </p:cNvSpPr>
          <p:nvPr>
            <p:ph type="dt" idx="10"/>
          </p:nvPr>
        </p:nvSpPr>
        <p:spPr>
          <a:xfrm>
            <a:off x="6616701" y="4779625"/>
            <a:ext cx="10380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>
                <a:solidFill>
                  <a:srgbClr val="0067B1"/>
                </a:solidFill>
              </a:rPr>
              <a:t>Footer</a:t>
            </a:r>
            <a:endParaRPr>
              <a:solidFill>
                <a:srgbClr val="0067B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e0cad59e7d_0_10"/>
          <p:cNvSpPr txBox="1">
            <a:spLocks noGrp="1"/>
          </p:cNvSpPr>
          <p:nvPr>
            <p:ph type="subTitle" idx="1"/>
          </p:nvPr>
        </p:nvSpPr>
        <p:spPr>
          <a:xfrm>
            <a:off x="347370" y="729114"/>
            <a:ext cx="7553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</a:pPr>
            <a:endParaRPr dirty="0"/>
          </a:p>
        </p:txBody>
      </p:sp>
      <p:sp>
        <p:nvSpPr>
          <p:cNvPr id="150" name="Google Shape;150;ge0cad59e7d_0_10"/>
          <p:cNvSpPr txBox="1">
            <a:spLocks noGrp="1"/>
          </p:cNvSpPr>
          <p:nvPr>
            <p:ph type="title"/>
          </p:nvPr>
        </p:nvSpPr>
        <p:spPr>
          <a:xfrm>
            <a:off x="347370" y="359374"/>
            <a:ext cx="7553100" cy="3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67AD"/>
              </a:buClr>
              <a:buSzPts val="2500"/>
              <a:buFont typeface="Calibri"/>
              <a:buNone/>
            </a:pPr>
            <a:r>
              <a:rPr lang="en-GB" dirty="0"/>
              <a:t>Integration Support</a:t>
            </a:r>
            <a:endParaRPr dirty="0"/>
          </a:p>
        </p:txBody>
      </p:sp>
      <p:sp>
        <p:nvSpPr>
          <p:cNvPr id="151" name="Google Shape;151;ge0cad59e7d_0_10"/>
          <p:cNvSpPr txBox="1">
            <a:spLocks noGrp="1"/>
          </p:cNvSpPr>
          <p:nvPr>
            <p:ph type="body" idx="2"/>
          </p:nvPr>
        </p:nvSpPr>
        <p:spPr>
          <a:xfrm>
            <a:off x="347663" y="1190625"/>
            <a:ext cx="7504200" cy="3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r>
              <a:rPr lang="en-GB" dirty="0"/>
              <a:t>Creation of the VO:  </a:t>
            </a:r>
            <a:r>
              <a:rPr lang="en-GB" dirty="0" err="1"/>
              <a:t>vo.plocan.eu</a:t>
            </a:r>
            <a:r>
              <a:rPr lang="en-GB" dirty="0"/>
              <a:t>  and the project in </a:t>
            </a:r>
            <a:r>
              <a:rPr lang="en-GB" dirty="0" err="1"/>
              <a:t>Openstack</a:t>
            </a:r>
            <a:endParaRPr lang="en-GB" dirty="0"/>
          </a:p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r>
              <a:rPr lang="en-GB" dirty="0"/>
              <a:t>K8s cluster has been deployed by </a:t>
            </a:r>
            <a:r>
              <a:rPr lang="en-GB" dirty="0" err="1"/>
              <a:t>Plocan</a:t>
            </a:r>
            <a:endParaRPr lang="en-GB" dirty="0"/>
          </a:p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r>
              <a:rPr lang="en-GB" dirty="0" err="1"/>
              <a:t>Plocan</a:t>
            </a:r>
            <a:r>
              <a:rPr lang="en-GB" dirty="0"/>
              <a:t> built a HA cluster:   </a:t>
            </a:r>
          </a:p>
          <a:p>
            <a:pPr marL="742950" lvl="1" indent="-285750">
              <a:buSzPts val="1100"/>
              <a:buFont typeface="Arial" panose="020B0604020202020204" pitchFamily="34" charset="0"/>
              <a:buChar char="•"/>
            </a:pPr>
            <a:r>
              <a:rPr lang="en-GB" dirty="0"/>
              <a:t>configuration of multiple IP's assignment to VM to set up  </a:t>
            </a:r>
            <a:r>
              <a:rPr lang="en-GB" dirty="0" err="1"/>
              <a:t>haproxy</a:t>
            </a:r>
            <a:r>
              <a:rPr lang="en-GB" dirty="0"/>
              <a:t> (for Load Balancing) </a:t>
            </a:r>
          </a:p>
          <a:p>
            <a:pPr marL="742950" lvl="1" indent="-285750">
              <a:buSzPts val="1100"/>
              <a:buFont typeface="Arial" panose="020B0604020202020204" pitchFamily="34" charset="0"/>
              <a:buChar char="•"/>
            </a:pPr>
            <a:r>
              <a:rPr lang="en-GB" dirty="0"/>
              <a:t>VRRP with virtual IP (for failover)</a:t>
            </a:r>
          </a:p>
          <a:p>
            <a:pPr marL="285750" indent="-285750">
              <a:buSzPts val="1100"/>
              <a:buFont typeface="Arial" panose="020B0604020202020204" pitchFamily="34" charset="0"/>
              <a:buChar char="•"/>
            </a:pPr>
            <a:r>
              <a:rPr lang="en-GB" dirty="0"/>
              <a:t>Creating Cinder volumes from the Kubernetes cloud controller</a:t>
            </a:r>
          </a:p>
          <a:p>
            <a:pPr marL="285750" indent="-285750">
              <a:buSzPts val="1100"/>
              <a:buFont typeface="Arial" panose="020B0604020202020204" pitchFamily="34" charset="0"/>
              <a:buChar char="•"/>
            </a:pPr>
            <a:r>
              <a:rPr lang="en-GB" dirty="0" err="1"/>
              <a:t>JupyterHub</a:t>
            </a:r>
            <a:r>
              <a:rPr lang="en-GB" dirty="0"/>
              <a:t> has been deployed integrated with their own </a:t>
            </a:r>
            <a:r>
              <a:rPr lang="en-GB" dirty="0" err="1"/>
              <a:t>keycloak</a:t>
            </a:r>
            <a:r>
              <a:rPr lang="en-GB" dirty="0"/>
              <a:t> (Authentication)</a:t>
            </a:r>
          </a:p>
          <a:p>
            <a:pPr marL="285750" indent="-285750">
              <a:buSzPts val="1100"/>
              <a:buFont typeface="Arial" panose="020B0604020202020204" pitchFamily="34" charset="0"/>
              <a:buChar char="•"/>
            </a:pPr>
            <a:r>
              <a:rPr lang="en-GB" dirty="0"/>
              <a:t>SLA/OLA under review</a:t>
            </a:r>
          </a:p>
          <a:p>
            <a:pPr marL="285750" indent="-285750">
              <a:buSzPts val="1100"/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52" name="Google Shape;152;ge0cad59e7d_0_10"/>
          <p:cNvSpPr txBox="1">
            <a:spLocks noGrp="1"/>
          </p:cNvSpPr>
          <p:nvPr>
            <p:ph type="sldNum" idx="12"/>
          </p:nvPr>
        </p:nvSpPr>
        <p:spPr>
          <a:xfrm>
            <a:off x="8758371" y="4773860"/>
            <a:ext cx="332400" cy="2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  <p:sp>
        <p:nvSpPr>
          <p:cNvPr id="153" name="Google Shape;153;ge0cad59e7d_0_10"/>
          <p:cNvSpPr txBox="1">
            <a:spLocks noGrp="1"/>
          </p:cNvSpPr>
          <p:nvPr>
            <p:ph type="dt" idx="10"/>
          </p:nvPr>
        </p:nvSpPr>
        <p:spPr>
          <a:xfrm>
            <a:off x="7769351" y="4779625"/>
            <a:ext cx="10380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date/month/year</a:t>
            </a:r>
            <a:endParaRPr/>
          </a:p>
        </p:txBody>
      </p:sp>
      <p:sp>
        <p:nvSpPr>
          <p:cNvPr id="154" name="Google Shape;154;ge0cad59e7d_0_10"/>
          <p:cNvSpPr txBox="1">
            <a:spLocks noGrp="1"/>
          </p:cNvSpPr>
          <p:nvPr>
            <p:ph type="dt" idx="10"/>
          </p:nvPr>
        </p:nvSpPr>
        <p:spPr>
          <a:xfrm>
            <a:off x="6616701" y="4779625"/>
            <a:ext cx="10380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>
                <a:solidFill>
                  <a:srgbClr val="0067B1"/>
                </a:solidFill>
              </a:rPr>
              <a:t>Footer</a:t>
            </a:r>
            <a:endParaRPr>
              <a:solidFill>
                <a:srgbClr val="0067B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FAF0EB2-811D-F93C-72E3-1675F36E06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851AA4-CAF0-A3A0-17F2-42AD9BEC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support since the last report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5B932B-3CAA-F5B6-7A23-3C911DB0F8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F402E-F03E-45F9-D3F0-7D633225B6DA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r>
              <a:rPr lang="en-GB" dirty="0" err="1"/>
              <a:t>Jupyter</a:t>
            </a:r>
            <a:r>
              <a:rPr lang="en-GB" dirty="0"/>
              <a:t> Hub has been tested extensively</a:t>
            </a:r>
          </a:p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r>
              <a:rPr lang="en-GB" dirty="0"/>
              <a:t>Reported a reliable service </a:t>
            </a:r>
          </a:p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r>
              <a:rPr lang="en-GB" dirty="0"/>
              <a:t>Noise , species and Risk maps have been uploaded and made available to </a:t>
            </a:r>
            <a:r>
              <a:rPr lang="en-GB" dirty="0" err="1"/>
              <a:t>Jupyter</a:t>
            </a:r>
            <a:r>
              <a:rPr lang="en-GB" dirty="0"/>
              <a:t> Hub (read only folder) </a:t>
            </a:r>
          </a:p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r>
              <a:rPr lang="en-GB" dirty="0"/>
              <a:t>Read/write folder has been made available to users to share notebooks and data.</a:t>
            </a:r>
          </a:p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r>
              <a:rPr lang="en-GB" dirty="0"/>
              <a:t>QGIS needs more testing. Integration with </a:t>
            </a:r>
            <a:r>
              <a:rPr lang="en-GB" dirty="0" err="1"/>
              <a:t>Listmap</a:t>
            </a:r>
            <a:r>
              <a:rPr lang="en-GB" dirty="0"/>
              <a:t> and Maps have been made available.</a:t>
            </a:r>
          </a:p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r>
              <a:rPr lang="en-GB" dirty="0"/>
              <a:t>System responds very fast.</a:t>
            </a:r>
          </a:p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r>
              <a:rPr lang="en-GB" dirty="0"/>
              <a:t>A few users in the system (number not reported )</a:t>
            </a:r>
          </a:p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r>
              <a:rPr lang="en-GB" dirty="0"/>
              <a:t>They were interested in </a:t>
            </a:r>
            <a:r>
              <a:rPr lang="en-GB" dirty="0" err="1"/>
              <a:t>MarineId</a:t>
            </a:r>
            <a:endParaRPr lang="en-GB" dirty="0"/>
          </a:p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r>
              <a:rPr lang="en-GB" dirty="0" err="1"/>
              <a:t>Cesga</a:t>
            </a:r>
            <a:r>
              <a:rPr lang="en-GB" dirty="0"/>
              <a:t> questioned the OLA in terms of GDPR agreements and an update version of the SLA/OLA needs to be issued </a:t>
            </a:r>
          </a:p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endParaRPr lang="en-GB" dirty="0"/>
          </a:p>
          <a:p>
            <a:pPr marL="285750" lvl="0" indent="-285750">
              <a:buSzPts val="1100"/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71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HOM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_ACE END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18003</TotalTime>
  <Words>687</Words>
  <Application>Microsoft Macintosh PowerPoint</Application>
  <PresentationFormat>On-screen Show (16:9)</PresentationFormat>
  <Paragraphs>102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Noto Sans Symbols</vt:lpstr>
      <vt:lpstr>HOME</vt:lpstr>
      <vt:lpstr>CONTENT</vt:lpstr>
      <vt:lpstr>EGI_ACE END</vt:lpstr>
      <vt:lpstr>PowerPoint Presentation</vt:lpstr>
      <vt:lpstr>Outline </vt:lpstr>
      <vt:lpstr>Background about the scientific use case</vt:lpstr>
      <vt:lpstr>Team involved </vt:lpstr>
      <vt:lpstr>Ambition, Impact, Challenge(s)</vt:lpstr>
      <vt:lpstr>Technical  Requirements/ Capacity</vt:lpstr>
      <vt:lpstr>Integration Support</vt:lpstr>
      <vt:lpstr>Integration support since the last report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Marta Gutierrez</cp:lastModifiedBy>
  <cp:revision>5</cp:revision>
  <dcterms:modified xsi:type="dcterms:W3CDTF">2022-06-21T11:53:10Z</dcterms:modified>
</cp:coreProperties>
</file>