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0" r:id="rId2"/>
    <p:sldMasterId id="2147483658" r:id="rId3"/>
  </p:sldMasterIdLst>
  <p:notesMasterIdLst>
    <p:notesMasterId r:id="rId13"/>
  </p:notesMasterIdLst>
  <p:sldIdLst>
    <p:sldId id="256" r:id="rId4"/>
    <p:sldId id="257" r:id="rId5"/>
    <p:sldId id="258" r:id="rId6"/>
    <p:sldId id="265" r:id="rId7"/>
    <p:sldId id="259" r:id="rId8"/>
    <p:sldId id="261" r:id="rId9"/>
    <p:sldId id="260" r:id="rId10"/>
    <p:sldId id="262" r:id="rId11"/>
    <p:sldId id="264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VG7CMBr+fKXd8q+0DpbTGKxp43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e0cad59e7d_0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ge0cad59e7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e0cad59e7d_0_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7" name="Google Shape;157;ge0cad59e7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e0cad59e7d_0_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ge0cad59e7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e0cad59e7d_0_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7" name="Google Shape;167;ge0cad59e7d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3" name="Google Shape;18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 txBox="1">
            <a:spLocks noGrp="1"/>
          </p:cNvSpPr>
          <p:nvPr>
            <p:ph type="body" idx="1"/>
          </p:nvPr>
        </p:nvSpPr>
        <p:spPr>
          <a:xfrm>
            <a:off x="727710" y="695714"/>
            <a:ext cx="6365279" cy="436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body" idx="2"/>
          </p:nvPr>
        </p:nvSpPr>
        <p:spPr>
          <a:xfrm>
            <a:off x="727711" y="1236848"/>
            <a:ext cx="6365081" cy="484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body" idx="3"/>
          </p:nvPr>
        </p:nvSpPr>
        <p:spPr>
          <a:xfrm>
            <a:off x="727710" y="1837855"/>
            <a:ext cx="4100513" cy="95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10"/>
          <p:cNvSpPr txBox="1"/>
          <p:nvPr/>
        </p:nvSpPr>
        <p:spPr>
          <a:xfrm>
            <a:off x="643782" y="3581033"/>
            <a:ext cx="2257778" cy="967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Dissemination level: </a:t>
            </a:r>
            <a:endParaRPr sz="1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Disclosing Party: </a:t>
            </a:r>
            <a:endParaRPr sz="1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Recipient Party: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4"/>
          </p:nvPr>
        </p:nvSpPr>
        <p:spPr>
          <a:xfrm>
            <a:off x="1983568" y="3635168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body" idx="5"/>
          </p:nvPr>
        </p:nvSpPr>
        <p:spPr>
          <a:xfrm>
            <a:off x="1983567" y="4263329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6"/>
          </p:nvPr>
        </p:nvSpPr>
        <p:spPr>
          <a:xfrm>
            <a:off x="1983568" y="3946665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 (template)">
  <p:cSld name="1_Title and content (template)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>
            <a:spLocks noGrp="1"/>
          </p:cNvSpPr>
          <p:nvPr>
            <p:ph type="subTitle" idx="1"/>
          </p:nvPr>
        </p:nvSpPr>
        <p:spPr>
          <a:xfrm>
            <a:off x="420612" y="875101"/>
            <a:ext cx="7552568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title"/>
          </p:nvPr>
        </p:nvSpPr>
        <p:spPr>
          <a:xfrm>
            <a:off x="420611" y="457508"/>
            <a:ext cx="7552569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dt" idx="10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ftr" idx="11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(template)">
  <p:cSld name="Title and content (template)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>
            <a:spLocks noGrp="1"/>
          </p:cNvSpPr>
          <p:nvPr>
            <p:ph type="subTitle" idx="1"/>
          </p:nvPr>
        </p:nvSpPr>
        <p:spPr>
          <a:xfrm>
            <a:off x="347370" y="729114"/>
            <a:ext cx="755324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/>
          </p:nvPr>
        </p:nvSpPr>
        <p:spPr>
          <a:xfrm>
            <a:off x="347370" y="359374"/>
            <a:ext cx="755324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body" idx="2"/>
          </p:nvPr>
        </p:nvSpPr>
        <p:spPr>
          <a:xfrm>
            <a:off x="347663" y="1190625"/>
            <a:ext cx="7504112" cy="34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0801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□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⮚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ext 2 columns">
  <p:cSld name="1_Text 2 column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subTitle" idx="1"/>
          </p:nvPr>
        </p:nvSpPr>
        <p:spPr>
          <a:xfrm>
            <a:off x="347369" y="729114"/>
            <a:ext cx="752905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347368" y="359374"/>
            <a:ext cx="7529049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2"/>
          </p:nvPr>
        </p:nvSpPr>
        <p:spPr>
          <a:xfrm>
            <a:off x="347369" y="1154494"/>
            <a:ext cx="3821069" cy="3500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3"/>
          </p:nvPr>
        </p:nvSpPr>
        <p:spPr>
          <a:xfrm>
            <a:off x="4499631" y="1154494"/>
            <a:ext cx="3821069" cy="3500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3 Columns">
  <p:cSld name="1_3 Columns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dt" idx="10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ftr" idx="11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ubTitle" idx="1"/>
          </p:nvPr>
        </p:nvSpPr>
        <p:spPr>
          <a:xfrm>
            <a:off x="347370" y="729114"/>
            <a:ext cx="7558078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347369" y="358385"/>
            <a:ext cx="7558077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2"/>
          </p:nvPr>
        </p:nvSpPr>
        <p:spPr>
          <a:xfrm>
            <a:off x="347370" y="1154494"/>
            <a:ext cx="2681580" cy="3500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3"/>
          </p:nvPr>
        </p:nvSpPr>
        <p:spPr>
          <a:xfrm>
            <a:off x="5962650" y="1154493"/>
            <a:ext cx="2681580" cy="3500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4"/>
          </p:nvPr>
        </p:nvSpPr>
        <p:spPr>
          <a:xfrm>
            <a:off x="3155010" y="1154494"/>
            <a:ext cx="2681580" cy="3500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ext + image">
  <p:cSld name="1_Text + imag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>
            <a:spLocks noGrp="1"/>
          </p:cNvSpPr>
          <p:nvPr>
            <p:ph type="dt" idx="10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ftr" idx="11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ubTitle" idx="1"/>
          </p:nvPr>
        </p:nvSpPr>
        <p:spPr>
          <a:xfrm>
            <a:off x="347368" y="729114"/>
            <a:ext cx="7553241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47368" y="359288"/>
            <a:ext cx="755324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2"/>
          </p:nvPr>
        </p:nvSpPr>
        <p:spPr>
          <a:xfrm>
            <a:off x="347369" y="1154494"/>
            <a:ext cx="3821069" cy="3500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3"/>
          </p:nvPr>
        </p:nvSpPr>
        <p:spPr>
          <a:xfrm>
            <a:off x="4357981" y="1154666"/>
            <a:ext cx="4438650" cy="3500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0801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egi.eu/projects/egi-ace" TargetMode="External"/><Relationship Id="rId7" Type="http://schemas.openxmlformats.org/officeDocument/2006/relationships/hyperlink" Target="https://twitter.com/EGI_eInfra?ref_src=twsrc%5Egoogle%7Ctwcamp%5Eserp%7Ctwgr%5Eauthor" TargetMode="Externa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hyperlink" Target="https://twitter.com/egi_einfra" TargetMode="External"/><Relationship Id="rId5" Type="http://schemas.openxmlformats.org/officeDocument/2006/relationships/hyperlink" Target="https://www.linkedin.com/company/egi-foundation" TargetMode="External"/><Relationship Id="rId10" Type="http://schemas.openxmlformats.org/officeDocument/2006/relationships/hyperlink" Target="https://nl.linkedin.com/company/egi-foundation" TargetMode="External"/><Relationship Id="rId4" Type="http://schemas.openxmlformats.org/officeDocument/2006/relationships/image" Target="../media/image1.png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/>
          <p:nvPr/>
        </p:nvSpPr>
        <p:spPr>
          <a:xfrm>
            <a:off x="5915" y="0"/>
            <a:ext cx="9143999" cy="5143500"/>
          </a:xfrm>
          <a:prstGeom prst="rect">
            <a:avLst/>
          </a:prstGeom>
          <a:solidFill>
            <a:srgbClr val="EF82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9"/>
          <p:cNvSpPr/>
          <p:nvPr/>
        </p:nvSpPr>
        <p:spPr>
          <a:xfrm rot="5400000" flipH="1">
            <a:off x="2009236" y="-2014752"/>
            <a:ext cx="5143500" cy="9173003"/>
          </a:xfrm>
          <a:custGeom>
            <a:avLst/>
            <a:gdLst/>
            <a:ahLst/>
            <a:cxnLst/>
            <a:rect l="l" t="t" r="r" b="b"/>
            <a:pathLst>
              <a:path w="3824383" h="4627079" extrusionOk="0">
                <a:moveTo>
                  <a:pt x="2607273" y="9077"/>
                </a:moveTo>
                <a:lnTo>
                  <a:pt x="3824383" y="11865"/>
                </a:lnTo>
                <a:lnTo>
                  <a:pt x="3824383" y="4623476"/>
                </a:lnTo>
                <a:lnTo>
                  <a:pt x="1418" y="4627079"/>
                </a:lnTo>
                <a:cubicBezTo>
                  <a:pt x="945" y="3911813"/>
                  <a:pt x="473" y="3196546"/>
                  <a:pt x="0" y="2481280"/>
                </a:cubicBezTo>
                <a:cubicBezTo>
                  <a:pt x="579040" y="2243155"/>
                  <a:pt x="327586" y="807721"/>
                  <a:pt x="692711" y="385446"/>
                </a:cubicBezTo>
                <a:cubicBezTo>
                  <a:pt x="1258101" y="-75694"/>
                  <a:pt x="2219038" y="2249"/>
                  <a:pt x="2607273" y="9077"/>
                </a:cubicBezTo>
                <a:close/>
              </a:path>
            </a:pathLst>
          </a:custGeom>
          <a:solidFill>
            <a:srgbClr val="0067B1">
              <a:alpha val="8941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GB"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" name="Google Shape;12;p9"/>
          <p:cNvGrpSpPr/>
          <p:nvPr/>
        </p:nvGrpSpPr>
        <p:grpSpPr>
          <a:xfrm>
            <a:off x="7934475" y="1"/>
            <a:ext cx="1070977" cy="1107924"/>
            <a:chOff x="10195294" y="-38496"/>
            <a:chExt cx="1996706" cy="1864094"/>
          </a:xfrm>
        </p:grpSpPr>
        <p:sp>
          <p:nvSpPr>
            <p:cNvPr id="13" name="Google Shape;13;p9"/>
            <p:cNvSpPr/>
            <p:nvPr/>
          </p:nvSpPr>
          <p:spPr>
            <a:xfrm rot="5400000">
              <a:off x="10261600" y="-104802"/>
              <a:ext cx="1864094" cy="1996706"/>
            </a:xfrm>
            <a:prstGeom prst="flowChartDelay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endParaRPr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9" descr="A picture containing background pattern&#10;&#10;Description automatically generated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0358002" y="184067"/>
              <a:ext cx="1683183" cy="98716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" name="Google Shape;15;p9" descr="De Europese vlag | Europese Uni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6795" y="4775240"/>
            <a:ext cx="375285" cy="250031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9"/>
          <p:cNvSpPr txBox="1"/>
          <p:nvPr/>
        </p:nvSpPr>
        <p:spPr>
          <a:xfrm>
            <a:off x="1136324" y="4797911"/>
            <a:ext cx="3080623" cy="240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</a:pPr>
            <a:r>
              <a:rPr lang="en-GB" sz="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EGI-ACE receives funding from the European Union's Horizon 2020 research and innovation programme under grant agreement no. 101017567.</a:t>
            </a:r>
            <a:endParaRPr sz="6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/>
          <p:nvPr/>
        </p:nvSpPr>
        <p:spPr>
          <a:xfrm rot="-5400000" flipH="1">
            <a:off x="7921035" y="3920535"/>
            <a:ext cx="948400" cy="1497530"/>
          </a:xfrm>
          <a:custGeom>
            <a:avLst/>
            <a:gdLst/>
            <a:ahLst/>
            <a:cxnLst/>
            <a:rect l="l" t="t" r="r" b="b"/>
            <a:pathLst>
              <a:path w="3804471" h="4612449" extrusionOk="0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0067B1">
              <a:alpha val="8941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1"/>
          <p:cNvSpPr/>
          <p:nvPr/>
        </p:nvSpPr>
        <p:spPr>
          <a:xfrm flipH="1">
            <a:off x="-1" y="4404220"/>
            <a:ext cx="843095" cy="739280"/>
          </a:xfrm>
          <a:custGeom>
            <a:avLst/>
            <a:gdLst/>
            <a:ahLst/>
            <a:cxnLst/>
            <a:rect l="l" t="t" r="r" b="b"/>
            <a:pathLst>
              <a:path w="3804471" h="4612449" extrusionOk="0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EF8200">
              <a:alpha val="8941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rgbClr val="EF82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1"/>
          <p:cNvSpPr/>
          <p:nvPr/>
        </p:nvSpPr>
        <p:spPr>
          <a:xfrm rot="5400000" flipH="1">
            <a:off x="128209" y="-128211"/>
            <a:ext cx="962782" cy="1219201"/>
          </a:xfrm>
          <a:custGeom>
            <a:avLst/>
            <a:gdLst/>
            <a:ahLst/>
            <a:cxnLst/>
            <a:rect l="l" t="t" r="r" b="b"/>
            <a:pathLst>
              <a:path w="3804471" h="4612449" extrusionOk="0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0067B1">
              <a:alpha val="8941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1"/>
          <p:cNvSpPr txBox="1">
            <a:spLocks noGrp="1"/>
          </p:cNvSpPr>
          <p:nvPr>
            <p:ph type="dt" idx="10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ftr" idx="11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34" name="Google Shape;34;p11"/>
          <p:cNvGrpSpPr/>
          <p:nvPr/>
        </p:nvGrpSpPr>
        <p:grpSpPr>
          <a:xfrm>
            <a:off x="7934475" y="1"/>
            <a:ext cx="1070977" cy="1107924"/>
            <a:chOff x="10195294" y="-38496"/>
            <a:chExt cx="1996706" cy="1864094"/>
          </a:xfrm>
        </p:grpSpPr>
        <p:sp>
          <p:nvSpPr>
            <p:cNvPr id="35" name="Google Shape;35;p11"/>
            <p:cNvSpPr/>
            <p:nvPr/>
          </p:nvSpPr>
          <p:spPr>
            <a:xfrm rot="5400000">
              <a:off x="10261600" y="-104802"/>
              <a:ext cx="1864094" cy="1996706"/>
            </a:xfrm>
            <a:prstGeom prst="flowChartDelay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endParaRPr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6" name="Google Shape;36;p11" descr="A picture containing background pattern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10358002" y="184067"/>
              <a:ext cx="1683183" cy="98716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/>
          <p:nvPr/>
        </p:nvSpPr>
        <p:spPr>
          <a:xfrm>
            <a:off x="-1" y="0"/>
            <a:ext cx="9143999" cy="5143500"/>
          </a:xfrm>
          <a:prstGeom prst="rect">
            <a:avLst/>
          </a:prstGeom>
          <a:solidFill>
            <a:srgbClr val="EF82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9"/>
          <p:cNvSpPr/>
          <p:nvPr/>
        </p:nvSpPr>
        <p:spPr>
          <a:xfrm rot="-5400000" flipH="1">
            <a:off x="2994343" y="-1000059"/>
            <a:ext cx="3155315" cy="9144002"/>
          </a:xfrm>
          <a:custGeom>
            <a:avLst/>
            <a:gdLst/>
            <a:ahLst/>
            <a:cxnLst/>
            <a:rect l="l" t="t" r="r" b="b"/>
            <a:pathLst>
              <a:path w="3804471" h="4612449" extrusionOk="0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0067B1">
              <a:alpha val="8941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9"/>
          <p:cNvSpPr txBox="1"/>
          <p:nvPr/>
        </p:nvSpPr>
        <p:spPr>
          <a:xfrm>
            <a:off x="746267" y="1422572"/>
            <a:ext cx="254589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GB"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Contact: </a:t>
            </a:r>
            <a:r>
              <a:rPr lang="en-GB" sz="105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egi-ace-po@mailman.egi.eu</a:t>
            </a: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GB"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Website: </a:t>
            </a:r>
            <a:r>
              <a:rPr lang="en-GB" sz="1050" b="1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www.egi.eu/projects/egi-ace</a:t>
            </a: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0" name="Google Shape;90;p19"/>
          <p:cNvGrpSpPr/>
          <p:nvPr/>
        </p:nvGrpSpPr>
        <p:grpSpPr>
          <a:xfrm>
            <a:off x="7507923" y="0"/>
            <a:ext cx="1497530" cy="1398071"/>
            <a:chOff x="10195294" y="-38496"/>
            <a:chExt cx="1996706" cy="1864094"/>
          </a:xfrm>
        </p:grpSpPr>
        <p:sp>
          <p:nvSpPr>
            <p:cNvPr id="91" name="Google Shape;91;p19"/>
            <p:cNvSpPr/>
            <p:nvPr/>
          </p:nvSpPr>
          <p:spPr>
            <a:xfrm rot="5400000">
              <a:off x="10261600" y="-104802"/>
              <a:ext cx="1864094" cy="1996706"/>
            </a:xfrm>
            <a:prstGeom prst="flowChartDelay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endParaRPr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2" name="Google Shape;92;p19" descr="A picture containing background pattern&#10;&#10;Description automatically generated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0358002" y="184067"/>
              <a:ext cx="1683183" cy="98716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3" name="Google Shape;93;p19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6432" y="1957316"/>
            <a:ext cx="296010" cy="296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9" descr="Afbeelding met bijl, vectorafbeeldingen&#10;&#10;Automatisch gegenereerde beschrijving">
            <a:hlinkClick r:id="rId7"/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7572" y="2341022"/>
            <a:ext cx="353729" cy="35372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9"/>
          <p:cNvSpPr txBox="1"/>
          <p:nvPr/>
        </p:nvSpPr>
        <p:spPr>
          <a:xfrm>
            <a:off x="746267" y="868288"/>
            <a:ext cx="3671888" cy="528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r>
              <a:rPr lang="en-GB" sz="3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Thank you!</a:t>
            </a:r>
            <a:endParaRPr sz="33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9" descr="De Europese vlag | Europese Unie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96795" y="4775240"/>
            <a:ext cx="375285" cy="250031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9"/>
          <p:cNvSpPr txBox="1"/>
          <p:nvPr/>
        </p:nvSpPr>
        <p:spPr>
          <a:xfrm>
            <a:off x="1132442" y="1967860"/>
            <a:ext cx="1181734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Arial"/>
              <a:buNone/>
            </a:pPr>
            <a:r>
              <a:rPr lang="en-GB" sz="1050" b="1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EGI Foundation</a:t>
            </a:r>
            <a:endParaRPr sz="105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9"/>
          <p:cNvSpPr txBox="1"/>
          <p:nvPr/>
        </p:nvSpPr>
        <p:spPr>
          <a:xfrm>
            <a:off x="1132442" y="2356445"/>
            <a:ext cx="989373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GB" sz="1050" b="1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@EGI_eInfra</a:t>
            </a:r>
            <a:endParaRPr sz="105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9"/>
          <p:cNvSpPr txBox="1"/>
          <p:nvPr/>
        </p:nvSpPr>
        <p:spPr>
          <a:xfrm>
            <a:off x="1172080" y="4767263"/>
            <a:ext cx="3080623" cy="240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</a:pPr>
            <a:r>
              <a:rPr lang="en-GB"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EGI-ACE receives funding from the European Union's Horizon 2020 research and innovation programme under grant agreement no. 101017567.</a:t>
            </a: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zdragos@nipne.ro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erla-pv.ro/objectiv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nano.ru.is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document/376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"/>
          <p:cNvSpPr txBox="1">
            <a:spLocks noGrp="1"/>
          </p:cNvSpPr>
          <p:nvPr>
            <p:ph type="body" idx="1"/>
          </p:nvPr>
        </p:nvSpPr>
        <p:spPr>
          <a:xfrm>
            <a:off x="727710" y="695714"/>
            <a:ext cx="6365279" cy="436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GB" dirty="0"/>
              <a:t>EGI-ACE Open Call no.1</a:t>
            </a:r>
            <a:endParaRPr dirty="0"/>
          </a:p>
        </p:txBody>
      </p:sp>
      <p:sp>
        <p:nvSpPr>
          <p:cNvPr id="108" name="Google Shape;108;p1"/>
          <p:cNvSpPr txBox="1">
            <a:spLocks noGrp="1"/>
          </p:cNvSpPr>
          <p:nvPr>
            <p:ph type="body" idx="2"/>
          </p:nvPr>
        </p:nvSpPr>
        <p:spPr>
          <a:xfrm>
            <a:off x="727711" y="1160648"/>
            <a:ext cx="6365100" cy="4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Checkpoint meeting with Shepherds</a:t>
            </a:r>
            <a:endParaRPr/>
          </a:p>
        </p:txBody>
      </p:sp>
      <p:sp>
        <p:nvSpPr>
          <p:cNvPr id="109" name="Google Shape;109;p1"/>
          <p:cNvSpPr txBox="1">
            <a:spLocks noGrp="1"/>
          </p:cNvSpPr>
          <p:nvPr>
            <p:ph type="body" idx="3"/>
          </p:nvPr>
        </p:nvSpPr>
        <p:spPr>
          <a:xfrm>
            <a:off x="727710" y="2523655"/>
            <a:ext cx="4100400" cy="9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lang="en-GB" sz="1200" dirty="0"/>
              <a:t>Marta Gutierrez/EGI</a:t>
            </a:r>
            <a:endParaRPr sz="1200" dirty="0"/>
          </a:p>
        </p:txBody>
      </p:sp>
      <p:sp>
        <p:nvSpPr>
          <p:cNvPr id="110" name="Google Shape;110;p1"/>
          <p:cNvSpPr txBox="1">
            <a:spLocks noGrp="1"/>
          </p:cNvSpPr>
          <p:nvPr>
            <p:ph type="body" idx="4"/>
          </p:nvPr>
        </p:nvSpPr>
        <p:spPr>
          <a:xfrm>
            <a:off x="1983568" y="3635168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endParaRPr/>
          </a:p>
        </p:txBody>
      </p:sp>
      <p:sp>
        <p:nvSpPr>
          <p:cNvPr id="111" name="Google Shape;111;p1"/>
          <p:cNvSpPr txBox="1">
            <a:spLocks noGrp="1"/>
          </p:cNvSpPr>
          <p:nvPr>
            <p:ph type="body" idx="5"/>
          </p:nvPr>
        </p:nvSpPr>
        <p:spPr>
          <a:xfrm>
            <a:off x="1983567" y="4263329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endParaRPr/>
          </a:p>
        </p:txBody>
      </p:sp>
      <p:sp>
        <p:nvSpPr>
          <p:cNvPr id="112" name="Google Shape;112;p1"/>
          <p:cNvSpPr txBox="1">
            <a:spLocks noGrp="1"/>
          </p:cNvSpPr>
          <p:nvPr>
            <p:ph type="body" idx="6"/>
          </p:nvPr>
        </p:nvSpPr>
        <p:spPr>
          <a:xfrm>
            <a:off x="1983568" y="3946665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endParaRPr/>
          </a:p>
        </p:txBody>
      </p:sp>
      <p:sp>
        <p:nvSpPr>
          <p:cNvPr id="113" name="Google Shape;113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  <p:sp>
        <p:nvSpPr>
          <p:cNvPr id="114" name="Google Shape;114;p1"/>
          <p:cNvSpPr txBox="1">
            <a:spLocks noGrp="1"/>
          </p:cNvSpPr>
          <p:nvPr>
            <p:ph type="body" idx="2"/>
          </p:nvPr>
        </p:nvSpPr>
        <p:spPr>
          <a:xfrm>
            <a:off x="727711" y="1846448"/>
            <a:ext cx="6365100" cy="4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/>
            <a:r>
              <a:rPr lang="en-GB" sz="1800" dirty="0"/>
              <a:t>Perovskite material studies</a:t>
            </a:r>
            <a:endParaRPr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"/>
          <p:cNvSpPr txBox="1">
            <a:spLocks noGrp="1"/>
          </p:cNvSpPr>
          <p:nvPr>
            <p:ph type="subTitle" idx="1"/>
          </p:nvPr>
        </p:nvSpPr>
        <p:spPr>
          <a:xfrm>
            <a:off x="420612" y="875101"/>
            <a:ext cx="7552568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</a:pPr>
            <a:endParaRPr/>
          </a:p>
        </p:txBody>
      </p:sp>
      <p:sp>
        <p:nvSpPr>
          <p:cNvPr id="120" name="Google Shape;120;p2"/>
          <p:cNvSpPr txBox="1">
            <a:spLocks noGrp="1"/>
          </p:cNvSpPr>
          <p:nvPr>
            <p:ph type="title"/>
          </p:nvPr>
        </p:nvSpPr>
        <p:spPr>
          <a:xfrm>
            <a:off x="420611" y="457508"/>
            <a:ext cx="7552569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GB" dirty="0"/>
              <a:t>Outline 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776935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date/month/year</a:t>
            </a:r>
            <a:endParaRPr/>
          </a:p>
        </p:txBody>
      </p:sp>
      <p:sp>
        <p:nvSpPr>
          <p:cNvPr id="122" name="Google Shape;122;p2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sp>
        <p:nvSpPr>
          <p:cNvPr id="123" name="Google Shape;123;p2"/>
          <p:cNvSpPr txBox="1">
            <a:spLocks noGrp="1"/>
          </p:cNvSpPr>
          <p:nvPr>
            <p:ph type="dt" idx="10"/>
          </p:nvPr>
        </p:nvSpPr>
        <p:spPr>
          <a:xfrm>
            <a:off x="661670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Footer</a:t>
            </a:r>
            <a:endParaRPr>
              <a:solidFill>
                <a:srgbClr val="0067B1"/>
              </a:solidFill>
            </a:endParaRPr>
          </a:p>
        </p:txBody>
      </p:sp>
      <p:sp>
        <p:nvSpPr>
          <p:cNvPr id="124" name="Google Shape;124;p2"/>
          <p:cNvSpPr txBox="1">
            <a:spLocks noGrp="1"/>
          </p:cNvSpPr>
          <p:nvPr>
            <p:ph type="body" idx="1"/>
          </p:nvPr>
        </p:nvSpPr>
        <p:spPr>
          <a:xfrm>
            <a:off x="347663" y="13430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dirty="0"/>
              <a:t>Background about the scientific use case</a:t>
            </a:r>
            <a:endParaRPr dirty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dirty="0"/>
              <a:t>Ambition, Impact and Challenges</a:t>
            </a:r>
          </a:p>
          <a:p>
            <a:pPr marL="457200" indent="-317500">
              <a:lnSpc>
                <a:spcPct val="100000"/>
              </a:lnSpc>
              <a:spcBef>
                <a:spcPts val="0"/>
              </a:spcBef>
              <a:buSzPts val="1400"/>
              <a:buFont typeface="Arial"/>
              <a:buChar char="●"/>
            </a:pPr>
            <a:r>
              <a:rPr lang="en-GB" dirty="0"/>
              <a:t>Capacity Requirements</a:t>
            </a:r>
            <a:endParaRPr dirty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dirty="0"/>
              <a:t>Integration Support</a:t>
            </a:r>
            <a:endParaRPr dirty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dirty="0"/>
              <a:t>First results 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"/>
          <p:cNvSpPr txBox="1">
            <a:spLocks noGrp="1"/>
          </p:cNvSpPr>
          <p:nvPr>
            <p:ph type="subTitle" idx="1"/>
          </p:nvPr>
        </p:nvSpPr>
        <p:spPr>
          <a:xfrm>
            <a:off x="347370" y="729114"/>
            <a:ext cx="755324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</a:pPr>
            <a:r>
              <a:rPr lang="en-GB" dirty="0"/>
              <a:t>Scientific use cases</a:t>
            </a:r>
            <a:endParaRPr dirty="0"/>
          </a:p>
        </p:txBody>
      </p:sp>
      <p:sp>
        <p:nvSpPr>
          <p:cNvPr id="130" name="Google Shape;130;p3"/>
          <p:cNvSpPr txBox="1">
            <a:spLocks noGrp="1"/>
          </p:cNvSpPr>
          <p:nvPr>
            <p:ph type="title"/>
          </p:nvPr>
        </p:nvSpPr>
        <p:spPr>
          <a:xfrm>
            <a:off x="347370" y="359374"/>
            <a:ext cx="755324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GB"/>
              <a:t>Background about the scientific use case</a:t>
            </a:r>
            <a:endParaRPr/>
          </a:p>
        </p:txBody>
      </p:sp>
      <p:sp>
        <p:nvSpPr>
          <p:cNvPr id="131" name="Google Shape;131;p3"/>
          <p:cNvSpPr txBox="1">
            <a:spLocks noGrp="1"/>
          </p:cNvSpPr>
          <p:nvPr>
            <p:ph type="body" idx="2"/>
          </p:nvPr>
        </p:nvSpPr>
        <p:spPr>
          <a:xfrm>
            <a:off x="347663" y="1190625"/>
            <a:ext cx="7504112" cy="34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Molecular dynamics simulations will be run to characterize halide perovskite materials, interfaces and defects for energy efficient solar cells. LAMMPS software package will be used to run these simulations. (Iceland)</a:t>
            </a:r>
          </a:p>
          <a:p>
            <a:pPr marL="228600" indent="0"/>
            <a:endParaRPr lang="en-GB" dirty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Density  functional  theory  (DFT)  and  machine  learning  (ML) with SIESTA code and artificial neural networks using TensorFlow library with </a:t>
            </a:r>
            <a:r>
              <a:rPr lang="en-GB" dirty="0" err="1"/>
              <a:t>Keras</a:t>
            </a:r>
            <a:r>
              <a:rPr lang="en-GB" dirty="0"/>
              <a:t> frontend will be used to predict electronic properties of hybrid perovskite materials and interfaces. (Romania)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-GB" dirty="0"/>
            </a:br>
            <a:br>
              <a:rPr lang="en-GB" dirty="0"/>
            </a:br>
            <a:endParaRPr dirty="0"/>
          </a:p>
        </p:txBody>
      </p:sp>
      <p:sp>
        <p:nvSpPr>
          <p:cNvPr id="132" name="Google Shape;132;p3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sp>
        <p:nvSpPr>
          <p:cNvPr id="133" name="Google Shape;133;p3"/>
          <p:cNvSpPr txBox="1">
            <a:spLocks noGrp="1"/>
          </p:cNvSpPr>
          <p:nvPr>
            <p:ph type="dt" idx="10"/>
          </p:nvPr>
        </p:nvSpPr>
        <p:spPr>
          <a:xfrm>
            <a:off x="776935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date/month/year</a:t>
            </a:r>
            <a:endParaRPr/>
          </a:p>
        </p:txBody>
      </p:sp>
      <p:sp>
        <p:nvSpPr>
          <p:cNvPr id="134" name="Google Shape;134;p3"/>
          <p:cNvSpPr txBox="1">
            <a:spLocks noGrp="1"/>
          </p:cNvSpPr>
          <p:nvPr>
            <p:ph type="dt" idx="10"/>
          </p:nvPr>
        </p:nvSpPr>
        <p:spPr>
          <a:xfrm>
            <a:off x="661670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Footer</a:t>
            </a:r>
            <a:endParaRPr>
              <a:solidFill>
                <a:srgbClr val="0067B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CB145750-CF9D-0147-BD2D-B359ED0203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863BE87-8DFE-2346-A6E1-8FFD6A45F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involved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6A7A2-FEA1-A349-83DA-3B0337D903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4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A9F22-AE1A-CF49-9EF4-6F18AF8FB0DE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000" dirty="0"/>
              <a:t>Provider : CLOUDIFIN (IFIN-HH)</a:t>
            </a:r>
          </a:p>
          <a:p>
            <a:pPr lvl="1"/>
            <a:r>
              <a:rPr lang="en-US" sz="2000" dirty="0"/>
              <a:t> </a:t>
            </a:r>
            <a:r>
              <a:rPr lang="en-GB" sz="2000" dirty="0" err="1"/>
              <a:t>Mihnea</a:t>
            </a:r>
            <a:r>
              <a:rPr lang="en-GB" sz="2000" dirty="0"/>
              <a:t> </a:t>
            </a:r>
            <a:r>
              <a:rPr lang="en-GB" sz="2000" dirty="0" err="1"/>
              <a:t>Dulea</a:t>
            </a:r>
            <a:r>
              <a:rPr lang="en-GB" sz="2000" dirty="0"/>
              <a:t>, </a:t>
            </a:r>
            <a:r>
              <a:rPr lang="en-GB" sz="2000" dirty="0" err="1"/>
              <a:t>Ionut</a:t>
            </a:r>
            <a:r>
              <a:rPr lang="en-GB" sz="2000" dirty="0"/>
              <a:t> </a:t>
            </a:r>
            <a:r>
              <a:rPr lang="en-GB" sz="2000" dirty="0" err="1"/>
              <a:t>Vasile</a:t>
            </a:r>
            <a:r>
              <a:rPr lang="en-GB" sz="2000" dirty="0"/>
              <a:t>, </a:t>
            </a:r>
            <a:r>
              <a:rPr lang="en-GB" sz="2000" dirty="0">
                <a:hlinkClick r:id="rId2"/>
              </a:rPr>
              <a:t>zdragos@nipne.ro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Community:</a:t>
            </a:r>
          </a:p>
          <a:p>
            <a:pPr lvl="1"/>
            <a:r>
              <a:rPr lang="en-GB" sz="2000" dirty="0"/>
              <a:t>Department of Engineering, Reykjavik University (RU), Iceland: Andrei Manolescu, </a:t>
            </a:r>
            <a:r>
              <a:rPr lang="en-GB" sz="2000" dirty="0" err="1"/>
              <a:t>Kristinn</a:t>
            </a:r>
            <a:r>
              <a:rPr lang="en-GB" sz="2000" dirty="0"/>
              <a:t> </a:t>
            </a:r>
            <a:r>
              <a:rPr lang="en-GB" sz="2000" dirty="0" err="1"/>
              <a:t>Torfason</a:t>
            </a:r>
            <a:endParaRPr lang="en-GB" sz="2000" dirty="0"/>
          </a:p>
          <a:p>
            <a:pPr lvl="1"/>
            <a:r>
              <a:rPr lang="en-GB" sz="2000" dirty="0"/>
              <a:t>Faculty of Physics, University of Bucharest, Romania: </a:t>
            </a:r>
            <a:r>
              <a:rPr lang="en-GB" sz="2000" dirty="0" err="1"/>
              <a:t>Alexandru</a:t>
            </a:r>
            <a:r>
              <a:rPr lang="en-GB" sz="2000" dirty="0"/>
              <a:t> NEMNES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761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0cad59e7d_0_1"/>
          <p:cNvSpPr txBox="1">
            <a:spLocks noGrp="1"/>
          </p:cNvSpPr>
          <p:nvPr>
            <p:ph type="subTitle" idx="1"/>
          </p:nvPr>
        </p:nvSpPr>
        <p:spPr>
          <a:xfrm>
            <a:off x="347370" y="729114"/>
            <a:ext cx="755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</a:pPr>
            <a:endParaRPr dirty="0"/>
          </a:p>
        </p:txBody>
      </p:sp>
      <p:sp>
        <p:nvSpPr>
          <p:cNvPr id="140" name="Google Shape;140;ge0cad59e7d_0_1"/>
          <p:cNvSpPr txBox="1">
            <a:spLocks noGrp="1"/>
          </p:cNvSpPr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GB"/>
              <a:t>Ambition, Impact, Challenge(s)</a:t>
            </a:r>
            <a:endParaRPr/>
          </a:p>
        </p:txBody>
      </p:sp>
      <p:sp>
        <p:nvSpPr>
          <p:cNvPr id="141" name="Google Shape;141;ge0cad59e7d_0_1"/>
          <p:cNvSpPr txBox="1">
            <a:spLocks noGrp="1"/>
          </p:cNvSpPr>
          <p:nvPr>
            <p:ph type="body" idx="2"/>
          </p:nvPr>
        </p:nvSpPr>
        <p:spPr>
          <a:xfrm>
            <a:off x="347663" y="11906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en-GB" dirty="0"/>
              <a:t>In line with the </a:t>
            </a:r>
            <a:r>
              <a:rPr lang="en-GB" dirty="0" err="1">
                <a:hlinkClick r:id="rId3"/>
              </a:rPr>
              <a:t>perla-pv</a:t>
            </a:r>
            <a:r>
              <a:rPr lang="en-GB" dirty="0">
                <a:hlinkClick r:id="rId3"/>
              </a:rPr>
              <a:t> project</a:t>
            </a:r>
            <a:r>
              <a:rPr lang="en-GB" dirty="0"/>
              <a:t>: </a:t>
            </a:r>
          </a:p>
          <a:p>
            <a:pPr marL="0" indent="0">
              <a:buClr>
                <a:schemeClr val="dk1"/>
              </a:buClr>
              <a:buSzPts val="1100"/>
            </a:pPr>
            <a:endParaRPr lang="en-GB" dirty="0"/>
          </a:p>
          <a:p>
            <a:pPr marL="285750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GB" b="1" dirty="0"/>
              <a:t>to develop efficient, stable, reproducible standard and inverted perovskite solar cells (PSC)</a:t>
            </a:r>
            <a:r>
              <a:rPr lang="en-GB" dirty="0"/>
              <a:t> and photovoltaic modules fabricated with affordable large area and environmental friendly technologies for wide adoption in public and private buildings </a:t>
            </a:r>
          </a:p>
          <a:p>
            <a:pPr marL="285750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to strengthen the knowledge base concerning </a:t>
            </a:r>
            <a:r>
              <a:rPr lang="en-GB" b="1" dirty="0"/>
              <a:t>the application of environmental technology</a:t>
            </a:r>
            <a:r>
              <a:rPr lang="en-GB" dirty="0"/>
              <a:t>; new knowledge will be acquired regarding </a:t>
            </a:r>
            <a:r>
              <a:rPr lang="en-GB" b="1" dirty="0"/>
              <a:t>how PSCs can be optimized for large scale applications</a:t>
            </a:r>
            <a:r>
              <a:rPr lang="en-GB" dirty="0"/>
              <a:t> and how can they be fabricated using </a:t>
            </a:r>
            <a:r>
              <a:rPr lang="en-GB" b="1" dirty="0"/>
              <a:t>environmentally friendly technologies with low carbon footprint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i="1" dirty="0"/>
              <a:t>The beneficiaries will be: </a:t>
            </a:r>
          </a:p>
          <a:p>
            <a:pPr marL="285750" lvl="0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dirty="0"/>
              <a:t>The Nanophysics Center  at the Reykjavik University (</a:t>
            </a:r>
            <a:r>
              <a:rPr lang="en-US" u="sng" dirty="0">
                <a:hlinkClick r:id="rId4"/>
              </a:rPr>
              <a:t>http://nano.ru.is/</a:t>
            </a:r>
            <a:r>
              <a:rPr lang="en-US" dirty="0"/>
              <a:t>) </a:t>
            </a:r>
          </a:p>
          <a:p>
            <a:pPr marL="285750" lvl="0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dirty="0"/>
              <a:t>DFCTI/IFIN-HH, Romania (lead by Dr. George </a:t>
            </a:r>
            <a:r>
              <a:rPr lang="en-US" dirty="0" err="1"/>
              <a:t>Alexandru</a:t>
            </a:r>
            <a:r>
              <a:rPr lang="en-US" dirty="0"/>
              <a:t> </a:t>
            </a:r>
            <a:r>
              <a:rPr lang="en-US" dirty="0" err="1"/>
              <a:t>Nemnes</a:t>
            </a:r>
            <a:r>
              <a:rPr lang="en-US" dirty="0"/>
              <a:t>) </a:t>
            </a:r>
          </a:p>
          <a:p>
            <a:pPr marL="285750" lvl="0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dirty="0"/>
              <a:t>National Institute of Material Physics, Romania (lead by Dr. Ioana </a:t>
            </a:r>
            <a:r>
              <a:rPr lang="en-US" dirty="0" err="1"/>
              <a:t>Pintilie</a:t>
            </a:r>
            <a:r>
              <a:rPr lang="en-US" dirty="0"/>
              <a:t>)</a:t>
            </a:r>
          </a:p>
          <a:p>
            <a:pPr marL="285750" lvl="0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en-US" i="1" dirty="0"/>
          </a:p>
          <a:p>
            <a:pPr marL="285750" lvl="0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en-GB"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2" name="Google Shape;142;ge0cad59e7d_0_1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  <p:sp>
        <p:nvSpPr>
          <p:cNvPr id="143" name="Google Shape;143;ge0cad59e7d_0_1"/>
          <p:cNvSpPr txBox="1">
            <a:spLocks noGrp="1"/>
          </p:cNvSpPr>
          <p:nvPr>
            <p:ph type="dt" idx="10"/>
          </p:nvPr>
        </p:nvSpPr>
        <p:spPr>
          <a:xfrm>
            <a:off x="776935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date/month/year</a:t>
            </a:r>
            <a:endParaRPr/>
          </a:p>
        </p:txBody>
      </p:sp>
      <p:sp>
        <p:nvSpPr>
          <p:cNvPr id="144" name="Google Shape;144;ge0cad59e7d_0_1"/>
          <p:cNvSpPr txBox="1">
            <a:spLocks noGrp="1"/>
          </p:cNvSpPr>
          <p:nvPr>
            <p:ph type="dt" idx="10"/>
          </p:nvPr>
        </p:nvSpPr>
        <p:spPr>
          <a:xfrm>
            <a:off x="661670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Footer</a:t>
            </a:r>
            <a:endParaRPr>
              <a:solidFill>
                <a:srgbClr val="0067B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e0cad59e7d_0_19"/>
          <p:cNvSpPr txBox="1">
            <a:spLocks noGrp="1"/>
          </p:cNvSpPr>
          <p:nvPr>
            <p:ph type="subTitle" idx="1"/>
          </p:nvPr>
        </p:nvSpPr>
        <p:spPr>
          <a:xfrm>
            <a:off x="347370" y="729114"/>
            <a:ext cx="755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</a:pPr>
            <a:endParaRPr/>
          </a:p>
        </p:txBody>
      </p:sp>
      <p:sp>
        <p:nvSpPr>
          <p:cNvPr id="160" name="Google Shape;160;ge0cad59e7d_0_19"/>
          <p:cNvSpPr txBox="1">
            <a:spLocks noGrp="1"/>
          </p:cNvSpPr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GB"/>
              <a:t>Capacity Requirements</a:t>
            </a:r>
            <a:endParaRPr/>
          </a:p>
        </p:txBody>
      </p:sp>
      <p:sp>
        <p:nvSpPr>
          <p:cNvPr id="161" name="Google Shape;161;ge0cad59e7d_0_19"/>
          <p:cNvSpPr txBox="1">
            <a:spLocks noGrp="1"/>
          </p:cNvSpPr>
          <p:nvPr>
            <p:ph type="body" idx="2"/>
          </p:nvPr>
        </p:nvSpPr>
        <p:spPr>
          <a:xfrm>
            <a:off x="347663" y="11906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Cloud Compute</a:t>
            </a:r>
          </a:p>
          <a:p>
            <a:pPr marL="742950" lvl="1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320vCPUS (AMD EPYC CPUs)</a:t>
            </a:r>
          </a:p>
          <a:p>
            <a:pPr marL="742950" lvl="1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8VMs, allocation per VM:  40 vCPUs , 128GB RAM, 80GB HDD local storage</a:t>
            </a:r>
          </a:p>
          <a:p>
            <a:pPr marL="285750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Online Storage</a:t>
            </a:r>
          </a:p>
          <a:p>
            <a:pPr marL="742950" lvl="1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NFS mounted shared disk: 20GB</a:t>
            </a:r>
          </a:p>
          <a:p>
            <a:pPr marL="742950" lvl="1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Will add GPU support at later stage to run the ML use case</a:t>
            </a:r>
          </a:p>
          <a:p>
            <a:pPr marL="285750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62" name="Google Shape;162;ge0cad59e7d_0_19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  <p:sp>
        <p:nvSpPr>
          <p:cNvPr id="163" name="Google Shape;163;ge0cad59e7d_0_19"/>
          <p:cNvSpPr txBox="1">
            <a:spLocks noGrp="1"/>
          </p:cNvSpPr>
          <p:nvPr>
            <p:ph type="dt" idx="10"/>
          </p:nvPr>
        </p:nvSpPr>
        <p:spPr>
          <a:xfrm>
            <a:off x="776935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date/month/year</a:t>
            </a:r>
            <a:endParaRPr/>
          </a:p>
        </p:txBody>
      </p:sp>
      <p:sp>
        <p:nvSpPr>
          <p:cNvPr id="164" name="Google Shape;164;ge0cad59e7d_0_19"/>
          <p:cNvSpPr txBox="1">
            <a:spLocks noGrp="1"/>
          </p:cNvSpPr>
          <p:nvPr>
            <p:ph type="dt" idx="10"/>
          </p:nvPr>
        </p:nvSpPr>
        <p:spPr>
          <a:xfrm>
            <a:off x="661670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Footer</a:t>
            </a:r>
            <a:endParaRPr>
              <a:solidFill>
                <a:srgbClr val="0067B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e0cad59e7d_0_10"/>
          <p:cNvSpPr txBox="1">
            <a:spLocks noGrp="1"/>
          </p:cNvSpPr>
          <p:nvPr>
            <p:ph type="subTitle" idx="1"/>
          </p:nvPr>
        </p:nvSpPr>
        <p:spPr>
          <a:xfrm>
            <a:off x="347370" y="729114"/>
            <a:ext cx="755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</a:pPr>
            <a:r>
              <a:rPr lang="en-GB" dirty="0"/>
              <a:t>CLOUDIFIN</a:t>
            </a:r>
            <a:endParaRPr dirty="0"/>
          </a:p>
        </p:txBody>
      </p:sp>
      <p:sp>
        <p:nvSpPr>
          <p:cNvPr id="150" name="Google Shape;150;ge0cad59e7d_0_10"/>
          <p:cNvSpPr txBox="1">
            <a:spLocks noGrp="1"/>
          </p:cNvSpPr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GB"/>
              <a:t>Integration Support</a:t>
            </a:r>
            <a:endParaRPr/>
          </a:p>
        </p:txBody>
      </p:sp>
      <p:sp>
        <p:nvSpPr>
          <p:cNvPr id="151" name="Google Shape;151;ge0cad59e7d_0_10"/>
          <p:cNvSpPr txBox="1">
            <a:spLocks noGrp="1"/>
          </p:cNvSpPr>
          <p:nvPr>
            <p:ph type="body" idx="2"/>
          </p:nvPr>
        </p:nvSpPr>
        <p:spPr>
          <a:xfrm>
            <a:off x="347663" y="11906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The access to the cluster was done through the master VM which has two network interfaces, one public (Ethernet 10Gbps, public IPv4) and one private (</a:t>
            </a:r>
            <a:r>
              <a:rPr lang="en-GB" dirty="0" err="1"/>
              <a:t>Infiniband</a:t>
            </a:r>
            <a:r>
              <a:rPr lang="en-GB" dirty="0"/>
              <a:t> 100Gbps) to the cluster. The access is done through </a:t>
            </a:r>
            <a:r>
              <a:rPr lang="en-GB" dirty="0" err="1"/>
              <a:t>ssh</a:t>
            </a:r>
            <a:r>
              <a:rPr lang="en-GB" dirty="0"/>
              <a:t>, and </a:t>
            </a:r>
            <a:r>
              <a:rPr lang="en-GB" dirty="0" err="1"/>
              <a:t>passwordless</a:t>
            </a:r>
            <a:r>
              <a:rPr lang="en-GB" dirty="0"/>
              <a:t> </a:t>
            </a:r>
            <a:r>
              <a:rPr lang="en-GB" dirty="0" err="1"/>
              <a:t>ssh</a:t>
            </a:r>
            <a:r>
              <a:rPr lang="en-GB" dirty="0"/>
              <a:t> between the nodes of the cluster on the private network.</a:t>
            </a:r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The </a:t>
            </a:r>
            <a:r>
              <a:rPr lang="en-GB" dirty="0" err="1"/>
              <a:t>Infiniband</a:t>
            </a:r>
            <a:r>
              <a:rPr lang="en-GB" dirty="0"/>
              <a:t> network cards were virtualized and attached to the VMs.</a:t>
            </a:r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 err="1"/>
              <a:t>Tensorflow</a:t>
            </a:r>
            <a:r>
              <a:rPr lang="en-GB" dirty="0"/>
              <a:t>  and </a:t>
            </a:r>
            <a:r>
              <a:rPr lang="en-GB" dirty="0" err="1"/>
              <a:t>Keras</a:t>
            </a:r>
            <a:r>
              <a:rPr lang="en-GB" dirty="0"/>
              <a:t> software packages  </a:t>
            </a:r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 err="1"/>
              <a:t>OpenMPI</a:t>
            </a:r>
            <a:r>
              <a:rPr lang="en-GB" dirty="0"/>
              <a:t> version 4.1.2a1 with </a:t>
            </a:r>
            <a:r>
              <a:rPr lang="en-GB" dirty="0" err="1"/>
              <a:t>Infiniband</a:t>
            </a:r>
            <a:r>
              <a:rPr lang="en-GB" dirty="0"/>
              <a:t> support</a:t>
            </a:r>
          </a:p>
          <a:p>
            <a:pPr marL="28575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Siesta simulation software with MPI support</a:t>
            </a:r>
          </a:p>
          <a:p>
            <a:pPr marL="28575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SLURM </a:t>
            </a:r>
          </a:p>
          <a:p>
            <a:pPr marL="28575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SLA was agreed: </a:t>
            </a:r>
            <a:r>
              <a:rPr lang="en-GB" u="sng" dirty="0">
                <a:hlinkClick r:id="rId3"/>
              </a:rPr>
              <a:t>https://documents.egi.eu/document/3761</a:t>
            </a:r>
            <a:r>
              <a:rPr lang="en-GB" dirty="0"/>
              <a:t> </a:t>
            </a:r>
          </a:p>
          <a:p>
            <a:pPr marL="0" indent="0">
              <a:buSzPts val="1100"/>
            </a:pPr>
            <a:endParaRPr lang="en-GB" dirty="0"/>
          </a:p>
          <a:p>
            <a:pPr marL="0" lvl="0" indent="0">
              <a:buSzPts val="1100"/>
            </a:pPr>
            <a:endParaRPr lang="en-GB" dirty="0"/>
          </a:p>
        </p:txBody>
      </p:sp>
      <p:sp>
        <p:nvSpPr>
          <p:cNvPr id="152" name="Google Shape;152;ge0cad59e7d_0_10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  <p:sp>
        <p:nvSpPr>
          <p:cNvPr id="153" name="Google Shape;153;ge0cad59e7d_0_10"/>
          <p:cNvSpPr txBox="1">
            <a:spLocks noGrp="1"/>
          </p:cNvSpPr>
          <p:nvPr>
            <p:ph type="dt" idx="10"/>
          </p:nvPr>
        </p:nvSpPr>
        <p:spPr>
          <a:xfrm>
            <a:off x="776935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date/month/year</a:t>
            </a:r>
            <a:endParaRPr/>
          </a:p>
        </p:txBody>
      </p:sp>
      <p:sp>
        <p:nvSpPr>
          <p:cNvPr id="154" name="Google Shape;154;ge0cad59e7d_0_10"/>
          <p:cNvSpPr txBox="1">
            <a:spLocks noGrp="1"/>
          </p:cNvSpPr>
          <p:nvPr>
            <p:ph type="dt" idx="10"/>
          </p:nvPr>
        </p:nvSpPr>
        <p:spPr>
          <a:xfrm>
            <a:off x="661670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Footer</a:t>
            </a:r>
            <a:endParaRPr>
              <a:solidFill>
                <a:srgbClr val="0067B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e0cad59e7d_0_33"/>
          <p:cNvSpPr txBox="1">
            <a:spLocks noGrp="1"/>
          </p:cNvSpPr>
          <p:nvPr>
            <p:ph type="subTitle" idx="1"/>
          </p:nvPr>
        </p:nvSpPr>
        <p:spPr>
          <a:xfrm>
            <a:off x="347370" y="729114"/>
            <a:ext cx="755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</a:pPr>
            <a:endParaRPr dirty="0"/>
          </a:p>
        </p:txBody>
      </p:sp>
      <p:sp>
        <p:nvSpPr>
          <p:cNvPr id="170" name="Google Shape;170;ge0cad59e7d_0_33"/>
          <p:cNvSpPr txBox="1">
            <a:spLocks noGrp="1"/>
          </p:cNvSpPr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GB" dirty="0"/>
              <a:t>First results </a:t>
            </a:r>
            <a:endParaRPr dirty="0"/>
          </a:p>
        </p:txBody>
      </p:sp>
      <p:sp>
        <p:nvSpPr>
          <p:cNvPr id="171" name="Google Shape;171;ge0cad59e7d_0_33"/>
          <p:cNvSpPr txBox="1">
            <a:spLocks noGrp="1"/>
          </p:cNvSpPr>
          <p:nvPr>
            <p:ph type="body" idx="2"/>
          </p:nvPr>
        </p:nvSpPr>
        <p:spPr>
          <a:xfrm>
            <a:off x="347663" y="11906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Looking for alternatives to Silicon for photovoltaic applications.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Perovskite breakthrough materials as they are good photo absorbers, low cost.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Running atomic modelling and simulations of materials to study the electronic properties.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They have performed 20 runs, parallelized in 24 double threaded cores on 8 nodes (meaning 48 threads).</a:t>
            </a:r>
          </a:p>
          <a:p>
            <a:br>
              <a:rPr lang="en-GB" dirty="0"/>
            </a:br>
            <a:br>
              <a:rPr lang="en-GB" dirty="0"/>
            </a:br>
            <a:endParaRPr lang="en-GB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72" name="Google Shape;172;ge0cad59e7d_0_33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  <p:sp>
        <p:nvSpPr>
          <p:cNvPr id="173" name="Google Shape;173;ge0cad59e7d_0_33"/>
          <p:cNvSpPr txBox="1">
            <a:spLocks noGrp="1"/>
          </p:cNvSpPr>
          <p:nvPr>
            <p:ph type="dt" idx="10"/>
          </p:nvPr>
        </p:nvSpPr>
        <p:spPr>
          <a:xfrm>
            <a:off x="776935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date/month/year</a:t>
            </a:r>
            <a:endParaRPr/>
          </a:p>
        </p:txBody>
      </p:sp>
      <p:sp>
        <p:nvSpPr>
          <p:cNvPr id="174" name="Google Shape;174;ge0cad59e7d_0_33"/>
          <p:cNvSpPr txBox="1">
            <a:spLocks noGrp="1"/>
          </p:cNvSpPr>
          <p:nvPr>
            <p:ph type="dt" idx="10"/>
          </p:nvPr>
        </p:nvSpPr>
        <p:spPr>
          <a:xfrm>
            <a:off x="661670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Footer</a:t>
            </a:r>
            <a:endParaRPr>
              <a:solidFill>
                <a:srgbClr val="0067B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HOM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_ACE END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571</Words>
  <Application>Microsoft Macintosh PowerPoint</Application>
  <PresentationFormat>On-screen Show (16:9)</PresentationFormat>
  <Paragraphs>85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Noto Sans Symbols</vt:lpstr>
      <vt:lpstr>HOME</vt:lpstr>
      <vt:lpstr>CONTENT</vt:lpstr>
      <vt:lpstr>EGI_ACE END</vt:lpstr>
      <vt:lpstr>PowerPoint Presentation</vt:lpstr>
      <vt:lpstr>Outline </vt:lpstr>
      <vt:lpstr>Background about the scientific use case</vt:lpstr>
      <vt:lpstr>Team involved </vt:lpstr>
      <vt:lpstr>Ambition, Impact, Challenge(s)</vt:lpstr>
      <vt:lpstr>Capacity Requirements</vt:lpstr>
      <vt:lpstr>Integration Support</vt:lpstr>
      <vt:lpstr>First results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Marta Gutierrez</cp:lastModifiedBy>
  <cp:revision>6</cp:revision>
  <dcterms:modified xsi:type="dcterms:W3CDTF">2021-12-08T20:58:11Z</dcterms:modified>
</cp:coreProperties>
</file>