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 id="2147483650" r:id="rId4"/>
    <p:sldMasterId id="214748365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0" roundtripDataSignature="AMtx7mj9S7JHKk3FMoKzC9hZ9MDnCrvT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359c1f0316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g1359c1f0316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359c1f0316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5" name="Google Shape;195;g1359c1f0316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1359c1f0316_0_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5" name="Google Shape;205;g1359c1f0316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0cad59e7d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ge0cad59e7d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0cad59e7d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ge0cad59e7d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0cad59e7d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6" name="Google Shape;146;ge0cad59e7d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6078eb753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g116078eb753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16078eb753_0_3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g116078eb753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16078eb753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g116078eb753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
    <p:spTree>
      <p:nvGrpSpPr>
        <p:cNvPr id="18" name="Shape 18"/>
        <p:cNvGrpSpPr/>
        <p:nvPr/>
      </p:nvGrpSpPr>
      <p:grpSpPr>
        <a:xfrm>
          <a:off x="0" y="0"/>
          <a:ext cx="0" cy="0"/>
          <a:chOff x="0" y="0"/>
          <a:chExt cx="0" cy="0"/>
        </a:xfrm>
      </p:grpSpPr>
      <p:sp>
        <p:nvSpPr>
          <p:cNvPr id="19" name="Google Shape;19;p10"/>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3300"/>
              <a:buFont typeface="Arial"/>
              <a:buNone/>
              <a:defRPr b="0" i="0" sz="33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Google Shape;20;p10"/>
          <p:cNvSpPr txBox="1"/>
          <p:nvPr>
            <p:ph idx="2" type="body"/>
          </p:nvPr>
        </p:nvSpPr>
        <p:spPr>
          <a:xfrm>
            <a:off x="727711" y="1236848"/>
            <a:ext cx="6365081" cy="48458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1" name="Google Shape;21;p10"/>
          <p:cNvSpPr txBox="1"/>
          <p:nvPr>
            <p:ph idx="3" type="body"/>
          </p:nvPr>
        </p:nvSpPr>
        <p:spPr>
          <a:xfrm>
            <a:off x="727710" y="1837855"/>
            <a:ext cx="4100513" cy="95678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0"/>
          <p:cNvSpPr txBox="1"/>
          <p:nvPr/>
        </p:nvSpPr>
        <p:spPr>
          <a:xfrm>
            <a:off x="643782" y="3581033"/>
            <a:ext cx="2257778" cy="967894"/>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Dissemination level: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Disclosing Party: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Recipient Party:</a:t>
            </a:r>
            <a:endParaRPr b="0" i="0" sz="1400" u="none" cap="none" strike="noStrike">
              <a:solidFill>
                <a:srgbClr val="000000"/>
              </a:solidFill>
              <a:latin typeface="Arial"/>
              <a:ea typeface="Arial"/>
              <a:cs typeface="Arial"/>
              <a:sym typeface="Arial"/>
            </a:endParaRPr>
          </a:p>
        </p:txBody>
      </p:sp>
      <p:sp>
        <p:nvSpPr>
          <p:cNvPr id="23" name="Google Shape;23;p10"/>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10"/>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5" name="Google Shape;25;p10"/>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1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emplate)">
  <p:cSld name="1_Title and content (template)">
    <p:spTree>
      <p:nvGrpSpPr>
        <p:cNvPr id="37" name="Shape 37"/>
        <p:cNvGrpSpPr/>
        <p:nvPr/>
      </p:nvGrpSpPr>
      <p:grpSpPr>
        <a:xfrm>
          <a:off x="0" y="0"/>
          <a:ext cx="0" cy="0"/>
          <a:chOff x="0" y="0"/>
          <a:chExt cx="0" cy="0"/>
        </a:xfrm>
      </p:grpSpPr>
      <p:sp>
        <p:nvSpPr>
          <p:cNvPr id="38" name="Google Shape;38;p1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39" name="Google Shape;39;p1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0" name="Google Shape;40;p12"/>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2"/>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emplate)">
  <p:cSld name="Title and content (template)">
    <p:spTree>
      <p:nvGrpSpPr>
        <p:cNvPr id="43" name="Shape 43"/>
        <p:cNvGrpSpPr/>
        <p:nvPr/>
      </p:nvGrpSpPr>
      <p:grpSpPr>
        <a:xfrm>
          <a:off x="0" y="0"/>
          <a:ext cx="0" cy="0"/>
          <a:chOff x="0" y="0"/>
          <a:chExt cx="0" cy="0"/>
        </a:xfrm>
      </p:grpSpPr>
      <p:sp>
        <p:nvSpPr>
          <p:cNvPr id="44" name="Google Shape;44;p1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45" name="Google Shape;45;p1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6" name="Google Shape;46;p13"/>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3"/>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9" name="Google Shape;49;p13"/>
          <p:cNvSpPr txBox="1"/>
          <p:nvPr>
            <p:ph idx="2" type="body"/>
          </p:nvPr>
        </p:nvSpPr>
        <p:spPr>
          <a:xfrm>
            <a:off x="347663" y="1190625"/>
            <a:ext cx="7504112" cy="34925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F0801A"/>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Noto Sans Symbols"/>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2 columns">
  <p:cSld name="1_Text 2 columns">
    <p:spTree>
      <p:nvGrpSpPr>
        <p:cNvPr id="50" name="Shape 50"/>
        <p:cNvGrpSpPr/>
        <p:nvPr/>
      </p:nvGrpSpPr>
      <p:grpSpPr>
        <a:xfrm>
          <a:off x="0" y="0"/>
          <a:ext cx="0" cy="0"/>
          <a:chOff x="0" y="0"/>
          <a:chExt cx="0" cy="0"/>
        </a:xfrm>
      </p:grpSpPr>
      <p:sp>
        <p:nvSpPr>
          <p:cNvPr id="51" name="Google Shape;51;p14"/>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4"/>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4" name="Google Shape;54;p14"/>
          <p:cNvSpPr txBox="1"/>
          <p:nvPr>
            <p:ph idx="1" type="subTitle"/>
          </p:nvPr>
        </p:nvSpPr>
        <p:spPr>
          <a:xfrm>
            <a:off x="347369" y="729114"/>
            <a:ext cx="752905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55" name="Google Shape;55;p14"/>
          <p:cNvSpPr txBox="1"/>
          <p:nvPr>
            <p:ph type="title"/>
          </p:nvPr>
        </p:nvSpPr>
        <p:spPr>
          <a:xfrm>
            <a:off x="347368" y="359374"/>
            <a:ext cx="752904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6" name="Google Shape;56;p14"/>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7" name="Google Shape;57;p14"/>
          <p:cNvSpPr txBox="1"/>
          <p:nvPr>
            <p:ph idx="3" type="body"/>
          </p:nvPr>
        </p:nvSpPr>
        <p:spPr>
          <a:xfrm>
            <a:off x="4499631"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3 Columns">
  <p:cSld name="1_3 Columns">
    <p:spTree>
      <p:nvGrpSpPr>
        <p:cNvPr id="58" name="Shape 58"/>
        <p:cNvGrpSpPr/>
        <p:nvPr/>
      </p:nvGrpSpPr>
      <p:grpSpPr>
        <a:xfrm>
          <a:off x="0" y="0"/>
          <a:ext cx="0" cy="0"/>
          <a:chOff x="0" y="0"/>
          <a:chExt cx="0" cy="0"/>
        </a:xfrm>
      </p:grpSpPr>
      <p:sp>
        <p:nvSpPr>
          <p:cNvPr id="59" name="Google Shape;59;p15"/>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5"/>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62" name="Google Shape;62;p15"/>
          <p:cNvSpPr txBox="1"/>
          <p:nvPr>
            <p:ph idx="1" type="subTitle"/>
          </p:nvPr>
        </p:nvSpPr>
        <p:spPr>
          <a:xfrm>
            <a:off x="347370" y="729114"/>
            <a:ext cx="755807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63" name="Google Shape;63;p15"/>
          <p:cNvSpPr txBox="1"/>
          <p:nvPr>
            <p:ph type="title"/>
          </p:nvPr>
        </p:nvSpPr>
        <p:spPr>
          <a:xfrm>
            <a:off x="347369" y="358385"/>
            <a:ext cx="7558077"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4" name="Google Shape;64;p15"/>
          <p:cNvSpPr txBox="1"/>
          <p:nvPr>
            <p:ph idx="2" type="body"/>
          </p:nvPr>
        </p:nvSpPr>
        <p:spPr>
          <a:xfrm>
            <a:off x="34737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5"/>
          <p:cNvSpPr txBox="1"/>
          <p:nvPr>
            <p:ph idx="3" type="body"/>
          </p:nvPr>
        </p:nvSpPr>
        <p:spPr>
          <a:xfrm>
            <a:off x="5962650" y="1154493"/>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6" name="Google Shape;66;p15"/>
          <p:cNvSpPr txBox="1"/>
          <p:nvPr>
            <p:ph idx="4" type="body"/>
          </p:nvPr>
        </p:nvSpPr>
        <p:spPr>
          <a:xfrm>
            <a:off x="315501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 image">
  <p:cSld name="1_Text + image">
    <p:spTree>
      <p:nvGrpSpPr>
        <p:cNvPr id="67" name="Shape 67"/>
        <p:cNvGrpSpPr/>
        <p:nvPr/>
      </p:nvGrpSpPr>
      <p:grpSpPr>
        <a:xfrm>
          <a:off x="0" y="0"/>
          <a:ext cx="0" cy="0"/>
          <a:chOff x="0" y="0"/>
          <a:chExt cx="0" cy="0"/>
        </a:xfrm>
      </p:grpSpPr>
      <p:sp>
        <p:nvSpPr>
          <p:cNvPr id="68" name="Google Shape;68;p16"/>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6"/>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1" name="Google Shape;71;p16"/>
          <p:cNvSpPr txBox="1"/>
          <p:nvPr>
            <p:ph idx="1" type="subTitle"/>
          </p:nvPr>
        </p:nvSpPr>
        <p:spPr>
          <a:xfrm>
            <a:off x="347368" y="729114"/>
            <a:ext cx="7553241"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72" name="Google Shape;72;p16"/>
          <p:cNvSpPr txBox="1"/>
          <p:nvPr>
            <p:ph type="title"/>
          </p:nvPr>
        </p:nvSpPr>
        <p:spPr>
          <a:xfrm>
            <a:off x="347368" y="359288"/>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3" name="Google Shape;73;p16"/>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4" name="Google Shape;74;p16"/>
          <p:cNvSpPr/>
          <p:nvPr>
            <p:ph idx="3" type="pic"/>
          </p:nvPr>
        </p:nvSpPr>
        <p:spPr>
          <a:xfrm>
            <a:off x="4357981" y="1154666"/>
            <a:ext cx="4438650" cy="3500437"/>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90" name="Shape 90"/>
        <p:cNvGrpSpPr/>
        <p:nvPr/>
      </p:nvGrpSpPr>
      <p:grpSpPr>
        <a:xfrm>
          <a:off x="0" y="0"/>
          <a:ext cx="0" cy="0"/>
          <a:chOff x="0" y="0"/>
          <a:chExt cx="0" cy="0"/>
        </a:xfrm>
      </p:grpSpPr>
      <p:sp>
        <p:nvSpPr>
          <p:cNvPr id="91" name="Google Shape;91;p2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1.jp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hyperlink" Target="http://www.egi.eu/projects/egi-ace" TargetMode="External"/><Relationship Id="rId2" Type="http://schemas.openxmlformats.org/officeDocument/2006/relationships/image" Target="../media/image7.png"/><Relationship Id="rId3" Type="http://schemas.openxmlformats.org/officeDocument/2006/relationships/hyperlink" Target="https://www.linkedin.com/company/egi-foundation" TargetMode="External"/><Relationship Id="rId4" Type="http://schemas.openxmlformats.org/officeDocument/2006/relationships/image" Target="../media/image5.png"/><Relationship Id="rId11" Type="http://schemas.openxmlformats.org/officeDocument/2006/relationships/theme" Target="../theme/theme3.xml"/><Relationship Id="rId10" Type="http://schemas.openxmlformats.org/officeDocument/2006/relationships/slideLayout" Target="../slideLayouts/slideLayout7.xml"/><Relationship Id="rId9" Type="http://schemas.openxmlformats.org/officeDocument/2006/relationships/hyperlink" Target="https://twitter.com/egi_einfra" TargetMode="External"/><Relationship Id="rId5" Type="http://schemas.openxmlformats.org/officeDocument/2006/relationships/hyperlink" Target="https://twitter.com/EGI_eInfra?ref_src=twsrc%5Egoogle%7Ctwcamp%5Eserp%7Ctwgr%5Eauthor" TargetMode="External"/><Relationship Id="rId6" Type="http://schemas.openxmlformats.org/officeDocument/2006/relationships/image" Target="../media/image6.png"/><Relationship Id="rId7" Type="http://schemas.openxmlformats.org/officeDocument/2006/relationships/image" Target="../media/image3.jpg"/><Relationship Id="rId8" Type="http://schemas.openxmlformats.org/officeDocument/2006/relationships/hyperlink" Target="https://nl.linkedin.com/company/egi-foundation" TargetMode="Externa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p:nvPr/>
        </p:nvSpPr>
        <p:spPr>
          <a:xfrm>
            <a:off x="5915"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1" name="Google Shape;11;p9"/>
          <p:cNvSpPr/>
          <p:nvPr/>
        </p:nvSpPr>
        <p:spPr>
          <a:xfrm flipH="1" rot="5400000">
            <a:off x="2009236" y="-2014752"/>
            <a:ext cx="5143500" cy="9173003"/>
          </a:xfrm>
          <a:custGeom>
            <a:rect b="b" l="l" r="r" t="t"/>
            <a:pathLst>
              <a:path extrusionOk="0" h="4627079" w="3824383">
                <a:moveTo>
                  <a:pt x="2607273" y="9077"/>
                </a:moveTo>
                <a:lnTo>
                  <a:pt x="3824383" y="11865"/>
                </a:lnTo>
                <a:lnTo>
                  <a:pt x="3824383" y="4623476"/>
                </a:lnTo>
                <a:lnTo>
                  <a:pt x="1418" y="4627079"/>
                </a:lnTo>
                <a:cubicBezTo>
                  <a:pt x="945" y="3911813"/>
                  <a:pt x="473" y="3196546"/>
                  <a:pt x="0" y="2481280"/>
                </a:cubicBezTo>
                <a:cubicBezTo>
                  <a:pt x="579040" y="2243155"/>
                  <a:pt x="327586" y="807721"/>
                  <a:pt x="692711" y="385446"/>
                </a:cubicBezTo>
                <a:cubicBezTo>
                  <a:pt x="1258101" y="-75694"/>
                  <a:pt x="2219038" y="2249"/>
                  <a:pt x="2607273" y="9077"/>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grpSp>
        <p:nvGrpSpPr>
          <p:cNvPr id="12" name="Google Shape;12;p9"/>
          <p:cNvGrpSpPr/>
          <p:nvPr/>
        </p:nvGrpSpPr>
        <p:grpSpPr>
          <a:xfrm>
            <a:off x="7934475" y="1"/>
            <a:ext cx="1070977" cy="1107924"/>
            <a:chOff x="10195294" y="-38496"/>
            <a:chExt cx="1996706" cy="1864094"/>
          </a:xfrm>
        </p:grpSpPr>
        <p:sp>
          <p:nvSpPr>
            <p:cNvPr id="13" name="Google Shape;13;p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14" name="Google Shape;14;p9"/>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pic>
        <p:nvPicPr>
          <p:cNvPr descr="De Europese vlag | Europese Unie" id="15" name="Google Shape;15;p9"/>
          <p:cNvPicPr preferRelativeResize="0"/>
          <p:nvPr/>
        </p:nvPicPr>
        <p:blipFill rotWithShape="1">
          <a:blip r:embed="rId2">
            <a:alphaModFix/>
          </a:blip>
          <a:srcRect b="0" l="0" r="0" t="0"/>
          <a:stretch/>
        </p:blipFill>
        <p:spPr>
          <a:xfrm>
            <a:off x="796795" y="4775240"/>
            <a:ext cx="375285" cy="250031"/>
          </a:xfrm>
          <a:prstGeom prst="rect">
            <a:avLst/>
          </a:prstGeom>
          <a:noFill/>
          <a:ln>
            <a:noFill/>
          </a:ln>
        </p:spPr>
      </p:pic>
      <p:sp>
        <p:nvSpPr>
          <p:cNvPr id="16" name="Google Shape;16;p9"/>
          <p:cNvSpPr txBox="1"/>
          <p:nvPr/>
        </p:nvSpPr>
        <p:spPr>
          <a:xfrm>
            <a:off x="1136324" y="4797911"/>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1"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1" i="0" sz="600" u="none" cap="none" strike="noStrike">
              <a:solidFill>
                <a:schemeClr val="lt1"/>
              </a:solidFill>
              <a:latin typeface="Arial"/>
              <a:ea typeface="Arial"/>
              <a:cs typeface="Arial"/>
              <a:sym typeface="Arial"/>
            </a:endParaRPr>
          </a:p>
        </p:txBody>
      </p:sp>
      <p:sp>
        <p:nvSpPr>
          <p:cNvPr id="17" name="Google Shape;17;p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11"/>
          <p:cNvSpPr/>
          <p:nvPr/>
        </p:nvSpPr>
        <p:spPr>
          <a:xfrm flipH="1" rot="-5400000">
            <a:off x="7921035" y="3920535"/>
            <a:ext cx="948400" cy="149753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9" name="Google Shape;29;p11"/>
          <p:cNvSpPr/>
          <p:nvPr/>
        </p:nvSpPr>
        <p:spPr>
          <a:xfrm flipH="1">
            <a:off x="-1" y="4404220"/>
            <a:ext cx="843095" cy="73928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EF8200">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EF8200"/>
              </a:solidFill>
              <a:latin typeface="Arial"/>
              <a:ea typeface="Arial"/>
              <a:cs typeface="Arial"/>
              <a:sym typeface="Arial"/>
            </a:endParaRPr>
          </a:p>
        </p:txBody>
      </p:sp>
      <p:sp>
        <p:nvSpPr>
          <p:cNvPr id="30" name="Google Shape;30;p11"/>
          <p:cNvSpPr/>
          <p:nvPr/>
        </p:nvSpPr>
        <p:spPr>
          <a:xfrm flipH="1" rot="5400000">
            <a:off x="128209" y="-128211"/>
            <a:ext cx="962782" cy="1219201"/>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1" name="Google Shape;31;p11"/>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p11"/>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3" name="Google Shape;33;p11"/>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grpSp>
        <p:nvGrpSpPr>
          <p:cNvPr id="34" name="Google Shape;34;p11"/>
          <p:cNvGrpSpPr/>
          <p:nvPr/>
        </p:nvGrpSpPr>
        <p:grpSpPr>
          <a:xfrm>
            <a:off x="7934475" y="1"/>
            <a:ext cx="1070977" cy="1107924"/>
            <a:chOff x="10195294" y="-38496"/>
            <a:chExt cx="1996706" cy="1864094"/>
          </a:xfrm>
        </p:grpSpPr>
        <p:sp>
          <p:nvSpPr>
            <p:cNvPr id="35" name="Google Shape;35;p11"/>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36" name="Google Shape;36;p11"/>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 name="Shape 75"/>
        <p:cNvGrpSpPr/>
        <p:nvPr/>
      </p:nvGrpSpPr>
      <p:grpSpPr>
        <a:xfrm>
          <a:off x="0" y="0"/>
          <a:ext cx="0" cy="0"/>
          <a:chOff x="0" y="0"/>
          <a:chExt cx="0" cy="0"/>
        </a:xfrm>
      </p:grpSpPr>
      <p:sp>
        <p:nvSpPr>
          <p:cNvPr id="76" name="Google Shape;76;p19"/>
          <p:cNvSpPr/>
          <p:nvPr/>
        </p:nvSpPr>
        <p:spPr>
          <a:xfrm>
            <a:off x="-1"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77" name="Google Shape;77;p19"/>
          <p:cNvSpPr/>
          <p:nvPr/>
        </p:nvSpPr>
        <p:spPr>
          <a:xfrm flipH="1" rot="-5400000">
            <a:off x="2994343" y="-1000059"/>
            <a:ext cx="3155315" cy="9144002"/>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862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78" name="Google Shape;78;p19"/>
          <p:cNvSpPr txBox="1"/>
          <p:nvPr/>
        </p:nvSpPr>
        <p:spPr>
          <a:xfrm>
            <a:off x="746267" y="1422572"/>
            <a:ext cx="2545890" cy="41549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Contact: </a:t>
            </a:r>
            <a:r>
              <a:rPr b="1" i="0" lang="en-GB" sz="1050" u="none" cap="none" strike="noStrike">
                <a:solidFill>
                  <a:schemeClr val="lt1"/>
                </a:solidFill>
                <a:latin typeface="Arial"/>
                <a:ea typeface="Arial"/>
                <a:cs typeface="Arial"/>
                <a:sym typeface="Arial"/>
              </a:rPr>
              <a:t>egi-ace-po@mailman.egi.eu</a:t>
            </a:r>
            <a:endParaRPr b="0" i="0" sz="105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Website: </a:t>
            </a:r>
            <a:r>
              <a:rPr b="1" i="0" lang="en-GB" sz="1050" u="sng" cap="none" strike="noStrike">
                <a:solidFill>
                  <a:schemeClr val="hlink"/>
                </a:solidFill>
                <a:latin typeface="Arial"/>
                <a:ea typeface="Arial"/>
                <a:cs typeface="Arial"/>
                <a:sym typeface="Arial"/>
                <a:hlinkClick r:id="rId1"/>
              </a:rPr>
              <a:t>www.egi.eu/projects/egi-ace</a:t>
            </a:r>
            <a:endParaRPr b="0" i="0" sz="1050" u="none" cap="none" strike="noStrike">
              <a:solidFill>
                <a:schemeClr val="lt1"/>
              </a:solidFill>
              <a:latin typeface="Arial"/>
              <a:ea typeface="Arial"/>
              <a:cs typeface="Arial"/>
              <a:sym typeface="Arial"/>
            </a:endParaRPr>
          </a:p>
        </p:txBody>
      </p:sp>
      <p:grpSp>
        <p:nvGrpSpPr>
          <p:cNvPr id="79" name="Google Shape;79;p19"/>
          <p:cNvGrpSpPr/>
          <p:nvPr/>
        </p:nvGrpSpPr>
        <p:grpSpPr>
          <a:xfrm>
            <a:off x="7507923" y="0"/>
            <a:ext cx="1497530" cy="1398071"/>
            <a:chOff x="10195294" y="-38496"/>
            <a:chExt cx="1996706" cy="1864094"/>
          </a:xfrm>
        </p:grpSpPr>
        <p:sp>
          <p:nvSpPr>
            <p:cNvPr id="80" name="Google Shape;80;p1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81" name="Google Shape;81;p19"/>
            <p:cNvPicPr preferRelativeResize="0"/>
            <p:nvPr/>
          </p:nvPicPr>
          <p:blipFill rotWithShape="1">
            <a:blip r:embed="rId2">
              <a:alphaModFix/>
            </a:blip>
            <a:srcRect b="0" l="0" r="0" t="0"/>
            <a:stretch/>
          </p:blipFill>
          <p:spPr>
            <a:xfrm>
              <a:off x="10358002" y="184067"/>
              <a:ext cx="1683183" cy="987165"/>
            </a:xfrm>
            <a:prstGeom prst="rect">
              <a:avLst/>
            </a:prstGeom>
            <a:noFill/>
            <a:ln>
              <a:noFill/>
            </a:ln>
          </p:spPr>
        </p:pic>
      </p:grpSp>
      <p:pic>
        <p:nvPicPr>
          <p:cNvPr id="82" name="Google Shape;82;p19">
            <a:hlinkClick r:id="rId3"/>
          </p:cNvPr>
          <p:cNvPicPr preferRelativeResize="0"/>
          <p:nvPr/>
        </p:nvPicPr>
        <p:blipFill rotWithShape="1">
          <a:blip r:embed="rId4">
            <a:alphaModFix/>
          </a:blip>
          <a:srcRect b="0" l="0" r="0" t="0"/>
          <a:stretch/>
        </p:blipFill>
        <p:spPr>
          <a:xfrm>
            <a:off x="836432" y="1957316"/>
            <a:ext cx="296010" cy="296010"/>
          </a:xfrm>
          <a:prstGeom prst="rect">
            <a:avLst/>
          </a:prstGeom>
          <a:noFill/>
          <a:ln>
            <a:noFill/>
          </a:ln>
        </p:spPr>
      </p:pic>
      <p:pic>
        <p:nvPicPr>
          <p:cNvPr descr="Afbeelding met bijl, vectorafbeeldingen&#10;&#10;Automatisch gegenereerde beschrijving" id="83" name="Google Shape;83;p19">
            <a:hlinkClick r:id="rId5"/>
          </p:cNvPr>
          <p:cNvPicPr preferRelativeResize="0"/>
          <p:nvPr/>
        </p:nvPicPr>
        <p:blipFill rotWithShape="1">
          <a:blip r:embed="rId6">
            <a:alphaModFix/>
          </a:blip>
          <a:srcRect b="0" l="0" r="0" t="0"/>
          <a:stretch/>
        </p:blipFill>
        <p:spPr>
          <a:xfrm>
            <a:off x="807572" y="2341022"/>
            <a:ext cx="353729" cy="353729"/>
          </a:xfrm>
          <a:prstGeom prst="rect">
            <a:avLst/>
          </a:prstGeom>
          <a:noFill/>
          <a:ln>
            <a:noFill/>
          </a:ln>
        </p:spPr>
      </p:pic>
      <p:sp>
        <p:nvSpPr>
          <p:cNvPr id="84" name="Google Shape;84;p19"/>
          <p:cNvSpPr txBox="1"/>
          <p:nvPr/>
        </p:nvSpPr>
        <p:spPr>
          <a:xfrm>
            <a:off x="746267" y="868288"/>
            <a:ext cx="3671888" cy="528638"/>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3300"/>
              <a:buFont typeface="Arial"/>
              <a:buNone/>
            </a:pPr>
            <a:r>
              <a:rPr b="0" i="0" lang="en-GB" sz="3300" u="none" cap="none" strike="noStrike">
                <a:solidFill>
                  <a:schemeClr val="lt1"/>
                </a:solidFill>
                <a:latin typeface="Calibri"/>
                <a:ea typeface="Calibri"/>
                <a:cs typeface="Calibri"/>
                <a:sym typeface="Calibri"/>
              </a:rPr>
              <a:t>Thank you!</a:t>
            </a:r>
            <a:endParaRPr b="0" i="0" sz="3300" u="none" cap="none" strike="noStrike">
              <a:solidFill>
                <a:schemeClr val="lt1"/>
              </a:solidFill>
              <a:latin typeface="Calibri"/>
              <a:ea typeface="Calibri"/>
              <a:cs typeface="Calibri"/>
              <a:sym typeface="Calibri"/>
            </a:endParaRPr>
          </a:p>
        </p:txBody>
      </p:sp>
      <p:pic>
        <p:nvPicPr>
          <p:cNvPr descr="De Europese vlag | Europese Unie" id="85" name="Google Shape;85;p19"/>
          <p:cNvPicPr preferRelativeResize="0"/>
          <p:nvPr/>
        </p:nvPicPr>
        <p:blipFill rotWithShape="1">
          <a:blip r:embed="rId7">
            <a:alphaModFix/>
          </a:blip>
          <a:srcRect b="0" l="0" r="0" t="0"/>
          <a:stretch/>
        </p:blipFill>
        <p:spPr>
          <a:xfrm>
            <a:off x="796795" y="4775240"/>
            <a:ext cx="375285" cy="250031"/>
          </a:xfrm>
          <a:prstGeom prst="rect">
            <a:avLst/>
          </a:prstGeom>
          <a:noFill/>
          <a:ln>
            <a:noFill/>
          </a:ln>
        </p:spPr>
      </p:pic>
      <p:sp>
        <p:nvSpPr>
          <p:cNvPr id="86" name="Google Shape;86;p19"/>
          <p:cNvSpPr txBox="1"/>
          <p:nvPr/>
        </p:nvSpPr>
        <p:spPr>
          <a:xfrm>
            <a:off x="1132442" y="1967860"/>
            <a:ext cx="1181734"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50"/>
              <a:buFont typeface="Arial"/>
              <a:buNone/>
            </a:pPr>
            <a:r>
              <a:rPr b="1" i="0" lang="en-GB" sz="1050" u="sng" cap="none" strike="noStrike">
                <a:solidFill>
                  <a:schemeClr val="hlink"/>
                </a:solidFill>
                <a:latin typeface="Arial"/>
                <a:ea typeface="Arial"/>
                <a:cs typeface="Arial"/>
                <a:sym typeface="Arial"/>
                <a:hlinkClick r:id="rId8"/>
              </a:rPr>
              <a:t>EGI Foundation</a:t>
            </a:r>
            <a:endParaRPr b="1" i="0" sz="1050" u="none" cap="none" strike="noStrike">
              <a:solidFill>
                <a:schemeClr val="lt1"/>
              </a:solidFill>
              <a:latin typeface="Arial"/>
              <a:ea typeface="Arial"/>
              <a:cs typeface="Arial"/>
              <a:sym typeface="Arial"/>
            </a:endParaRPr>
          </a:p>
        </p:txBody>
      </p:sp>
      <p:sp>
        <p:nvSpPr>
          <p:cNvPr id="87" name="Google Shape;87;p19"/>
          <p:cNvSpPr txBox="1"/>
          <p:nvPr/>
        </p:nvSpPr>
        <p:spPr>
          <a:xfrm>
            <a:off x="1132442" y="2356445"/>
            <a:ext cx="989373"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1" i="0" lang="en-GB" sz="1050" u="sng" cap="none" strike="noStrike">
                <a:solidFill>
                  <a:schemeClr val="hlink"/>
                </a:solidFill>
                <a:latin typeface="Arial"/>
                <a:ea typeface="Arial"/>
                <a:cs typeface="Arial"/>
                <a:sym typeface="Arial"/>
                <a:hlinkClick r:id="rId9"/>
              </a:rPr>
              <a:t>@EGI_eInfra</a:t>
            </a:r>
            <a:endParaRPr b="1" i="0" sz="1050" u="none" cap="none" strike="noStrike">
              <a:solidFill>
                <a:schemeClr val="lt1"/>
              </a:solidFill>
              <a:latin typeface="Arial"/>
              <a:ea typeface="Arial"/>
              <a:cs typeface="Arial"/>
              <a:sym typeface="Arial"/>
            </a:endParaRPr>
          </a:p>
        </p:txBody>
      </p:sp>
      <p:sp>
        <p:nvSpPr>
          <p:cNvPr id="88" name="Google Shape;88;p19"/>
          <p:cNvSpPr txBox="1"/>
          <p:nvPr/>
        </p:nvSpPr>
        <p:spPr>
          <a:xfrm>
            <a:off x="1172080" y="4767263"/>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0"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0" i="0" sz="600" u="none" cap="none" strike="noStrike">
              <a:solidFill>
                <a:schemeClr val="lt1"/>
              </a:solidFill>
              <a:latin typeface="Arial"/>
              <a:ea typeface="Arial"/>
              <a:cs typeface="Arial"/>
              <a:sym typeface="Arial"/>
            </a:endParaRPr>
          </a:p>
        </p:txBody>
      </p:sp>
      <p:sp>
        <p:nvSpPr>
          <p:cNvPr id="89" name="Google Shape;89;p1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00000"/>
              </a:lnSpc>
              <a:spcBef>
                <a:spcPts val="0"/>
              </a:spcBef>
              <a:spcAft>
                <a:spcPts val="0"/>
              </a:spcAft>
              <a:buSzPct val="100000"/>
              <a:buNone/>
            </a:pPr>
            <a:r>
              <a:rPr lang="en-GB"/>
              <a:t>EGI-ACE Open Call no.4</a:t>
            </a:r>
            <a:endParaRPr/>
          </a:p>
        </p:txBody>
      </p:sp>
      <p:sp>
        <p:nvSpPr>
          <p:cNvPr id="97" name="Google Shape;97;p1"/>
          <p:cNvSpPr txBox="1"/>
          <p:nvPr>
            <p:ph idx="2" type="body"/>
          </p:nvPr>
        </p:nvSpPr>
        <p:spPr>
          <a:xfrm>
            <a:off x="727711" y="1160648"/>
            <a:ext cx="63651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Checkpoint meeting with Shepherds</a:t>
            </a:r>
            <a:endParaRPr/>
          </a:p>
        </p:txBody>
      </p:sp>
      <p:sp>
        <p:nvSpPr>
          <p:cNvPr id="98" name="Google Shape;98;p1"/>
          <p:cNvSpPr txBox="1"/>
          <p:nvPr>
            <p:ph idx="3" type="body"/>
          </p:nvPr>
        </p:nvSpPr>
        <p:spPr>
          <a:xfrm>
            <a:off x="727710" y="2523655"/>
            <a:ext cx="4100400" cy="9567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900"/>
              <a:buFont typeface="Arial"/>
              <a:buNone/>
            </a:pPr>
            <a:r>
              <a:rPr lang="en-GB" sz="1200"/>
              <a:t>Andrea Manzi/EGI Foundation</a:t>
            </a:r>
            <a:endParaRPr sz="1200"/>
          </a:p>
        </p:txBody>
      </p:sp>
      <p:sp>
        <p:nvSpPr>
          <p:cNvPr id="99" name="Google Shape;99;p1"/>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00" name="Google Shape;100;p1"/>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01" name="Google Shape;101;p1"/>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02" name="Google Shape;102;p1"/>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300"/>
              <a:buNone/>
            </a:pPr>
            <a:fld id="{00000000-1234-1234-1234-123412341234}" type="slidenum">
              <a:rPr lang="en-GB"/>
              <a:t>‹#›</a:t>
            </a:fld>
            <a:endParaRPr/>
          </a:p>
        </p:txBody>
      </p:sp>
      <p:sp>
        <p:nvSpPr>
          <p:cNvPr id="103" name="Google Shape;103;p1"/>
          <p:cNvSpPr txBox="1"/>
          <p:nvPr>
            <p:ph idx="2" type="body"/>
          </p:nvPr>
        </p:nvSpPr>
        <p:spPr>
          <a:xfrm>
            <a:off x="727711" y="1846448"/>
            <a:ext cx="63651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400"/>
              <a:buFont typeface="Arial"/>
              <a:buNone/>
            </a:pPr>
            <a:r>
              <a:rPr lang="en-GB" sz="1800"/>
              <a:t>Towards an e-infrastructure for plant phenotyping</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1359c1f0316_0_0"/>
          <p:cNvSpPr txBox="1"/>
          <p:nvPr>
            <p:ph type="title"/>
          </p:nvPr>
        </p:nvSpPr>
        <p:spPr>
          <a:xfrm>
            <a:off x="347375" y="359375"/>
            <a:ext cx="7633200" cy="341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lang="en-GB"/>
              <a:t>C</a:t>
            </a:r>
            <a:r>
              <a:rPr lang="en-GB"/>
              <a:t>ustomize e-infrastructure components, testing - months 5 - 8 </a:t>
            </a:r>
            <a:endParaRPr/>
          </a:p>
          <a:p>
            <a:pPr indent="0" lvl="0" marL="0" marR="0" rtl="0" algn="l">
              <a:lnSpc>
                <a:spcPct val="90000"/>
              </a:lnSpc>
              <a:spcBef>
                <a:spcPts val="0"/>
              </a:spcBef>
              <a:spcAft>
                <a:spcPts val="0"/>
              </a:spcAft>
              <a:buClr>
                <a:srgbClr val="0E67AD"/>
              </a:buClr>
              <a:buSzPts val="2500"/>
              <a:buFont typeface="Calibri"/>
              <a:buNone/>
            </a:pPr>
            <a:r>
              <a:t/>
            </a:r>
            <a:endParaRPr/>
          </a:p>
        </p:txBody>
      </p:sp>
      <p:sp>
        <p:nvSpPr>
          <p:cNvPr id="189" name="Google Shape;189;g1359c1f0316_0_0"/>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700"/>
          </a:p>
          <a:p>
            <a:pPr indent="-336550" lvl="0" marL="457200" rtl="0" algn="l">
              <a:lnSpc>
                <a:spcPct val="100000"/>
              </a:lnSpc>
              <a:spcBef>
                <a:spcPts val="0"/>
              </a:spcBef>
              <a:spcAft>
                <a:spcPts val="0"/>
              </a:spcAft>
              <a:buSzPts val="1700"/>
              <a:buChar char="●"/>
            </a:pPr>
            <a:r>
              <a:rPr lang="en-GB" sz="1700"/>
              <a:t>PHIS Instances </a:t>
            </a:r>
            <a:r>
              <a:rPr lang="en-GB" sz="1700"/>
              <a:t>deployed at CESNET</a:t>
            </a:r>
            <a:endParaRPr sz="1700"/>
          </a:p>
          <a:p>
            <a:pPr indent="-336550" lvl="1" marL="914400" rtl="0" algn="l">
              <a:lnSpc>
                <a:spcPct val="100000"/>
              </a:lnSpc>
              <a:spcBef>
                <a:spcPts val="0"/>
              </a:spcBef>
              <a:spcAft>
                <a:spcPts val="0"/>
              </a:spcAft>
              <a:buSzPts val="1700"/>
              <a:buChar char="○"/>
            </a:pPr>
            <a:r>
              <a:rPr lang="en-GB" sz="1700"/>
              <a:t>3 instances deployed with a reverse proxy to access them and integration with EGI Check-in almost finalized</a:t>
            </a:r>
            <a:endParaRPr sz="1700"/>
          </a:p>
          <a:p>
            <a:pPr indent="-336550" lvl="1" marL="914400" rtl="0" algn="l">
              <a:lnSpc>
                <a:spcPct val="100000"/>
              </a:lnSpc>
              <a:spcBef>
                <a:spcPts val="0"/>
              </a:spcBef>
              <a:spcAft>
                <a:spcPts val="0"/>
              </a:spcAft>
              <a:buSzPts val="1700"/>
              <a:buChar char="○"/>
            </a:pPr>
            <a:r>
              <a:rPr lang="en-GB" sz="1700"/>
              <a:t>Data upload already started</a:t>
            </a:r>
            <a:endParaRPr sz="1700"/>
          </a:p>
          <a:p>
            <a:pPr indent="0" lvl="0" marL="914400" rtl="0" algn="l">
              <a:lnSpc>
                <a:spcPct val="100000"/>
              </a:lnSpc>
              <a:spcBef>
                <a:spcPts val="0"/>
              </a:spcBef>
              <a:spcAft>
                <a:spcPts val="0"/>
              </a:spcAft>
              <a:buNone/>
            </a:pPr>
            <a:r>
              <a:t/>
            </a:r>
            <a:endParaRPr sz="1700"/>
          </a:p>
          <a:p>
            <a:pPr indent="-336550" lvl="0" marL="457200" rtl="0" algn="l">
              <a:lnSpc>
                <a:spcPct val="100000"/>
              </a:lnSpc>
              <a:spcBef>
                <a:spcPts val="0"/>
              </a:spcBef>
              <a:spcAft>
                <a:spcPts val="0"/>
              </a:spcAft>
              <a:buSzPts val="1700"/>
              <a:buChar char="●"/>
            </a:pPr>
            <a:r>
              <a:rPr lang="en-GB" sz="1700"/>
              <a:t>Created a new domain in DynDNS service: emphasis.fedcloud.eu</a:t>
            </a:r>
            <a:endParaRPr sz="1700"/>
          </a:p>
          <a:p>
            <a:pPr indent="0" lvl="0" marL="0" rtl="0" algn="l">
              <a:lnSpc>
                <a:spcPct val="100000"/>
              </a:lnSpc>
              <a:spcBef>
                <a:spcPts val="0"/>
              </a:spcBef>
              <a:spcAft>
                <a:spcPts val="0"/>
              </a:spcAft>
              <a:buSzPts val="1400"/>
              <a:buNone/>
            </a:pPr>
            <a:r>
              <a:t/>
            </a:r>
            <a:endParaRPr sz="1700"/>
          </a:p>
          <a:p>
            <a:pPr indent="-336550" lvl="0" marL="457200" rtl="0" algn="l">
              <a:lnSpc>
                <a:spcPct val="100000"/>
              </a:lnSpc>
              <a:spcBef>
                <a:spcPts val="0"/>
              </a:spcBef>
              <a:spcAft>
                <a:spcPts val="0"/>
              </a:spcAft>
              <a:buSzPts val="1700"/>
              <a:buChar char="●"/>
            </a:pPr>
            <a:r>
              <a:rPr lang="en-GB" sz="1700"/>
              <a:t>Storage integration	</a:t>
            </a:r>
            <a:endParaRPr sz="1700"/>
          </a:p>
          <a:p>
            <a:pPr indent="-336550" lvl="1" marL="914400" rtl="0" algn="l">
              <a:lnSpc>
                <a:spcPct val="100000"/>
              </a:lnSpc>
              <a:spcBef>
                <a:spcPts val="0"/>
              </a:spcBef>
              <a:spcAft>
                <a:spcPts val="0"/>
              </a:spcAft>
              <a:buSzPts val="1700"/>
              <a:buChar char="○"/>
            </a:pPr>
            <a:r>
              <a:rPr lang="en-GB" sz="1700"/>
              <a:t>First tests with their Nextcloud instance, then DataHub will be integrated.</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90" name="Google Shape;190;g1359c1f0316_0_0"/>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91" name="Google Shape;191;g1359c1f0316_0_0"/>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92" name="Google Shape;192;g1359c1f0316_0_0"/>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1359c1f0316_0_9"/>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98" name="Google Shape;198;g1359c1f0316_0_9"/>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 Wishlist </a:t>
            </a:r>
            <a:endParaRPr/>
          </a:p>
        </p:txBody>
      </p:sp>
      <p:sp>
        <p:nvSpPr>
          <p:cNvPr id="199" name="Google Shape;199;g1359c1f0316_0_9"/>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SzPts val="1400"/>
              <a:buNone/>
            </a:pPr>
            <a:r>
              <a:t/>
            </a:r>
            <a:endParaRPr sz="1700"/>
          </a:p>
          <a:p>
            <a:pPr indent="-336550" lvl="0" marL="457200" rtl="0" algn="l">
              <a:spcBef>
                <a:spcPts val="0"/>
              </a:spcBef>
              <a:spcAft>
                <a:spcPts val="0"/>
              </a:spcAft>
              <a:buClr>
                <a:schemeClr val="dk1"/>
              </a:buClr>
              <a:buSzPts val="1700"/>
              <a:buChar char="●"/>
            </a:pPr>
            <a:r>
              <a:rPr lang="en-GB" sz="1700"/>
              <a:t>Requested  EGI-ACE funding to support the installation of Cytomine software by a private company. </a:t>
            </a:r>
            <a:endParaRPr sz="1700"/>
          </a:p>
          <a:p>
            <a:pPr indent="-336550" lvl="1" marL="914400" rtl="0" algn="l">
              <a:spcBef>
                <a:spcPts val="0"/>
              </a:spcBef>
              <a:spcAft>
                <a:spcPts val="0"/>
              </a:spcAft>
              <a:buClr>
                <a:schemeClr val="dk1"/>
              </a:buClr>
              <a:buSzPts val="1700"/>
              <a:buChar char="○"/>
            </a:pPr>
            <a:r>
              <a:rPr lang="en-GB" sz="1700">
                <a:solidFill>
                  <a:schemeClr val="dk1"/>
                </a:solidFill>
              </a:rPr>
              <a:t>Redirected to EOSC Future call for funding for Research infrastructures</a:t>
            </a:r>
            <a:endParaRPr sz="1700">
              <a:solidFill>
                <a:schemeClr val="dk1"/>
              </a:solidFill>
            </a:endParaRPr>
          </a:p>
          <a:p>
            <a:pPr indent="0" lvl="0" marL="457200" rtl="0" algn="l">
              <a:spcBef>
                <a:spcPts val="0"/>
              </a:spcBef>
              <a:spcAft>
                <a:spcPts val="0"/>
              </a:spcAft>
              <a:buNone/>
            </a:pPr>
            <a:r>
              <a:t/>
            </a:r>
            <a:endParaRPr sz="1700">
              <a:solidFill>
                <a:schemeClr val="dk1"/>
              </a:solidFill>
            </a:endParaRPr>
          </a:p>
          <a:p>
            <a:pPr indent="-336550" lvl="0" marL="457200" rtl="0" algn="l">
              <a:lnSpc>
                <a:spcPct val="100000"/>
              </a:lnSpc>
              <a:spcBef>
                <a:spcPts val="0"/>
              </a:spcBef>
              <a:spcAft>
                <a:spcPts val="0"/>
              </a:spcAft>
              <a:buSzPts val="1700"/>
              <a:buChar char="●"/>
            </a:pPr>
            <a:r>
              <a:rPr lang="en-GB" sz="1700"/>
              <a:t>Usage of a “backup as a service” solution for their VMs</a:t>
            </a:r>
            <a:endParaRPr sz="1700"/>
          </a:p>
          <a:p>
            <a:pPr indent="-336550" lvl="1" marL="914400" rtl="0" algn="l">
              <a:lnSpc>
                <a:spcPct val="100000"/>
              </a:lnSpc>
              <a:spcBef>
                <a:spcPts val="0"/>
              </a:spcBef>
              <a:spcAft>
                <a:spcPts val="0"/>
              </a:spcAft>
              <a:buSzPts val="1700"/>
              <a:buChar char="○"/>
            </a:pPr>
            <a:r>
              <a:rPr lang="en-GB" sz="1700"/>
              <a:t>interested in testing Raksha or Freezer Openstack services </a:t>
            </a:r>
            <a:endParaRPr sz="1700"/>
          </a:p>
          <a:p>
            <a:pPr indent="-336550" lvl="1" marL="914400" rtl="0" algn="l">
              <a:lnSpc>
                <a:spcPct val="100000"/>
              </a:lnSpc>
              <a:spcBef>
                <a:spcPts val="0"/>
              </a:spcBef>
              <a:spcAft>
                <a:spcPts val="0"/>
              </a:spcAft>
              <a:buSzPts val="1700"/>
              <a:buChar char="○"/>
            </a:pPr>
            <a:r>
              <a:rPr lang="en-GB" sz="1700"/>
              <a:t>backup now will be done using the VM Snapshot feature</a:t>
            </a:r>
            <a:endParaRPr sz="1700"/>
          </a:p>
          <a:p>
            <a:pPr indent="0" lvl="0" marL="914400" rtl="0" algn="l">
              <a:lnSpc>
                <a:spcPct val="100000"/>
              </a:lnSpc>
              <a:spcBef>
                <a:spcPts val="0"/>
              </a:spcBef>
              <a:spcAft>
                <a:spcPts val="0"/>
              </a:spcAft>
              <a:buNone/>
            </a:pPr>
            <a:r>
              <a:t/>
            </a:r>
            <a:endParaRPr sz="1700"/>
          </a:p>
          <a:p>
            <a:pPr indent="-336550" lvl="0" marL="457200" rtl="0" algn="l">
              <a:lnSpc>
                <a:spcPct val="100000"/>
              </a:lnSpc>
              <a:spcBef>
                <a:spcPts val="0"/>
              </a:spcBef>
              <a:spcAft>
                <a:spcPts val="0"/>
              </a:spcAft>
              <a:buSzPts val="1700"/>
              <a:buChar char="●"/>
            </a:pPr>
            <a:r>
              <a:rPr lang="en-GB" sz="1700"/>
              <a:t>Started already discussions around the usage of the services after the end of EGI-ACE project</a:t>
            </a:r>
            <a:endParaRPr sz="1700"/>
          </a:p>
          <a:p>
            <a:pPr indent="0" lvl="0" marL="457200" rtl="0" algn="l">
              <a:lnSpc>
                <a:spcPct val="100000"/>
              </a:lnSpc>
              <a:spcBef>
                <a:spcPts val="0"/>
              </a:spcBef>
              <a:spcAft>
                <a:spcPts val="0"/>
              </a:spcAft>
              <a:buNone/>
            </a:pPr>
            <a:r>
              <a:t/>
            </a:r>
            <a:endParaRPr/>
          </a:p>
        </p:txBody>
      </p:sp>
      <p:sp>
        <p:nvSpPr>
          <p:cNvPr id="200" name="Google Shape;200;g1359c1f0316_0_9"/>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201" name="Google Shape;201;g1359c1f0316_0_9"/>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202" name="Google Shape;202;g1359c1f0316_0_9"/>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g1359c1f0316_0_18"/>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208" name="Google Shape;208;g1359c1f0316_0_18"/>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Dissemination</a:t>
            </a:r>
            <a:r>
              <a:rPr lang="en-GB"/>
              <a:t> </a:t>
            </a:r>
            <a:endParaRPr/>
          </a:p>
        </p:txBody>
      </p:sp>
      <p:sp>
        <p:nvSpPr>
          <p:cNvPr id="209" name="Google Shape;209;g1359c1f0316_0_18"/>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SzPts val="1400"/>
              <a:buNone/>
            </a:pPr>
            <a:r>
              <a:t/>
            </a:r>
            <a:endParaRPr sz="1700"/>
          </a:p>
          <a:p>
            <a:pPr indent="-336550" lvl="0" marL="457200" rtl="0" algn="l">
              <a:lnSpc>
                <a:spcPct val="100000"/>
              </a:lnSpc>
              <a:spcBef>
                <a:spcPts val="0"/>
              </a:spcBef>
              <a:spcAft>
                <a:spcPts val="0"/>
              </a:spcAft>
              <a:buSzPts val="1700"/>
              <a:buChar char="●"/>
            </a:pPr>
            <a:r>
              <a:rPr lang="en-GB" sz="1700"/>
              <a:t>Abstract for a L</a:t>
            </a:r>
            <a:r>
              <a:rPr lang="en-GB" sz="1700"/>
              <a:t>ighting</a:t>
            </a:r>
            <a:r>
              <a:rPr lang="en-GB" sz="1700"/>
              <a:t> talk at EGI Conference 2022 submitted </a:t>
            </a:r>
            <a:endParaRPr sz="1700"/>
          </a:p>
          <a:p>
            <a:pPr indent="0" lvl="0" marL="457200" rtl="0" algn="l">
              <a:lnSpc>
                <a:spcPct val="100000"/>
              </a:lnSpc>
              <a:spcBef>
                <a:spcPts val="0"/>
              </a:spcBef>
              <a:spcAft>
                <a:spcPts val="0"/>
              </a:spcAft>
              <a:buNone/>
            </a:pPr>
            <a:r>
              <a:t/>
            </a:r>
            <a:endParaRPr sz="1700"/>
          </a:p>
          <a:p>
            <a:pPr indent="-336550" lvl="0" marL="457200" rtl="0" algn="l">
              <a:lnSpc>
                <a:spcPct val="100000"/>
              </a:lnSpc>
              <a:spcBef>
                <a:spcPts val="0"/>
              </a:spcBef>
              <a:spcAft>
                <a:spcPts val="0"/>
              </a:spcAft>
              <a:buSzPts val="1700"/>
              <a:buChar char="●"/>
            </a:pPr>
            <a:r>
              <a:rPr lang="en-GB" sz="1700"/>
              <a:t>Presentation of EGI-ACE Call for use cases (Andrea, EGI) and DEEP PaaS (Ignacio, CSIC) at a Deep Learning Training event organized by CNRS on 15/06</a:t>
            </a:r>
            <a:endParaRPr sz="1700"/>
          </a:p>
          <a:p>
            <a:pPr indent="0" lvl="0" marL="45720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t/>
            </a:r>
            <a:endParaRPr sz="1700"/>
          </a:p>
          <a:p>
            <a:pPr indent="0" lvl="0" marL="0" rtl="0" algn="l">
              <a:lnSpc>
                <a:spcPct val="100000"/>
              </a:lnSpc>
              <a:spcBef>
                <a:spcPts val="0"/>
              </a:spcBef>
              <a:spcAft>
                <a:spcPts val="0"/>
              </a:spcAft>
              <a:buNone/>
            </a:pPr>
            <a:r>
              <a:t/>
            </a:r>
            <a:endParaRPr sz="1700"/>
          </a:p>
          <a:p>
            <a:pPr indent="0" lvl="0" marL="457200" rtl="0" algn="l">
              <a:lnSpc>
                <a:spcPct val="100000"/>
              </a:lnSpc>
              <a:spcBef>
                <a:spcPts val="0"/>
              </a:spcBef>
              <a:spcAft>
                <a:spcPts val="0"/>
              </a:spcAft>
              <a:buSzPts val="1400"/>
              <a:buNone/>
            </a:pPr>
            <a:r>
              <a:t/>
            </a:r>
            <a:endParaRPr sz="1700"/>
          </a:p>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210" name="Google Shape;210;g1359c1f0316_0_18"/>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211" name="Google Shape;211;g1359c1f0316_0_18"/>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212" name="Google Shape;212;g1359c1f0316_0_18"/>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09" name="Google Shape;109;p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Outline  </a:t>
            </a:r>
            <a:endParaRPr>
              <a:solidFill>
                <a:srgbClr val="FF0000"/>
              </a:solidFill>
            </a:endParaRPr>
          </a:p>
        </p:txBody>
      </p:sp>
      <p:sp>
        <p:nvSpPr>
          <p:cNvPr id="110" name="Google Shape;110;p2"/>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11" name="Google Shape;111;p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112" name="Google Shape;112;p2"/>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
        <p:nvSpPr>
          <p:cNvPr id="113" name="Google Shape;113;p2"/>
          <p:cNvSpPr txBox="1"/>
          <p:nvPr>
            <p:ph idx="1" type="body"/>
          </p:nvPr>
        </p:nvSpPr>
        <p:spPr>
          <a:xfrm>
            <a:off x="347663" y="1343025"/>
            <a:ext cx="7504200" cy="3492600"/>
          </a:xfrm>
          <a:prstGeom prst="rect">
            <a:avLst/>
          </a:prstGeom>
          <a:noFill/>
          <a:ln>
            <a:noFill/>
          </a:ln>
        </p:spPr>
        <p:txBody>
          <a:bodyPr anchorCtr="0" anchor="t" bIns="45700" lIns="91425" spcFirstLastPara="1" rIns="91425" wrap="square" tIns="45700">
            <a:noAutofit/>
          </a:bodyPr>
          <a:lstStyle/>
          <a:p>
            <a:pPr indent="-355600" lvl="0" marL="457200" marR="0" rtl="0" algn="l">
              <a:lnSpc>
                <a:spcPct val="100000"/>
              </a:lnSpc>
              <a:spcBef>
                <a:spcPts val="0"/>
              </a:spcBef>
              <a:spcAft>
                <a:spcPts val="0"/>
              </a:spcAft>
              <a:buClr>
                <a:srgbClr val="7F7F7F"/>
              </a:buClr>
              <a:buSzPts val="2000"/>
              <a:buFont typeface="Arial"/>
              <a:buChar char="●"/>
            </a:pPr>
            <a:r>
              <a:rPr b="0" i="1" lang="en-GB" sz="2000" u="none" cap="none" strike="noStrike">
                <a:solidFill>
                  <a:srgbClr val="7F7F7F"/>
                </a:solidFill>
                <a:latin typeface="Arial"/>
                <a:ea typeface="Arial"/>
                <a:cs typeface="Arial"/>
                <a:sym typeface="Arial"/>
              </a:rPr>
              <a:t>Background</a:t>
            </a:r>
            <a:r>
              <a:rPr b="0" i="1" lang="en-GB" sz="2000" u="none" cap="none" strike="noStrike">
                <a:solidFill>
                  <a:srgbClr val="7F7F7F"/>
                </a:solidFill>
                <a:latin typeface="Arial"/>
                <a:ea typeface="Arial"/>
                <a:cs typeface="Arial"/>
                <a:sym typeface="Arial"/>
              </a:rPr>
              <a:t> about the scientific use case</a:t>
            </a:r>
            <a:endParaRPr b="0" i="1" sz="2000" u="none" cap="none" strike="noStrike">
              <a:solidFill>
                <a:srgbClr val="7F7F7F"/>
              </a:solidFill>
              <a:latin typeface="Arial"/>
              <a:ea typeface="Arial"/>
              <a:cs typeface="Arial"/>
              <a:sym typeface="Arial"/>
            </a:endParaRPr>
          </a:p>
          <a:p>
            <a:pPr indent="-355600" lvl="0" marL="457200" marR="0" rtl="0" algn="l">
              <a:lnSpc>
                <a:spcPct val="100000"/>
              </a:lnSpc>
              <a:spcBef>
                <a:spcPts val="0"/>
              </a:spcBef>
              <a:spcAft>
                <a:spcPts val="0"/>
              </a:spcAft>
              <a:buClr>
                <a:srgbClr val="7F7F7F"/>
              </a:buClr>
              <a:buSzPts val="2000"/>
              <a:buFont typeface="Arial"/>
              <a:buChar char="●"/>
            </a:pPr>
            <a:r>
              <a:rPr b="0" i="1" lang="en-GB" sz="2000" u="none" cap="none" strike="noStrike">
                <a:solidFill>
                  <a:srgbClr val="7F7F7F"/>
                </a:solidFill>
                <a:latin typeface="Arial"/>
                <a:ea typeface="Arial"/>
                <a:cs typeface="Arial"/>
                <a:sym typeface="Arial"/>
              </a:rPr>
              <a:t>Ambition, Impact and Challenges</a:t>
            </a:r>
            <a:endParaRPr b="0" i="1" sz="2000" u="none" cap="none" strike="noStrike">
              <a:solidFill>
                <a:srgbClr val="7F7F7F"/>
              </a:solidFill>
              <a:latin typeface="Arial"/>
              <a:ea typeface="Arial"/>
              <a:cs typeface="Arial"/>
              <a:sym typeface="Arial"/>
            </a:endParaRPr>
          </a:p>
          <a:p>
            <a:pPr indent="-355600" lvl="0" marL="457200" marR="0" rtl="0" algn="l">
              <a:lnSpc>
                <a:spcPct val="100000"/>
              </a:lnSpc>
              <a:spcBef>
                <a:spcPts val="0"/>
              </a:spcBef>
              <a:spcAft>
                <a:spcPts val="0"/>
              </a:spcAft>
              <a:buClr>
                <a:srgbClr val="7F7F7F"/>
              </a:buClr>
              <a:buSzPts val="2000"/>
              <a:buFont typeface="Arial"/>
              <a:buChar char="●"/>
            </a:pPr>
            <a:r>
              <a:rPr b="0" i="1" lang="en-GB" sz="2000" u="none" cap="none" strike="noStrike">
                <a:solidFill>
                  <a:srgbClr val="7F7F7F"/>
                </a:solidFill>
                <a:latin typeface="Arial"/>
                <a:ea typeface="Arial"/>
                <a:cs typeface="Arial"/>
                <a:sym typeface="Arial"/>
              </a:rPr>
              <a:t>Capacity Requirements</a:t>
            </a:r>
            <a:endParaRPr b="0" i="1" sz="2000" u="none" cap="none" strike="noStrike">
              <a:solidFill>
                <a:srgbClr val="7F7F7F"/>
              </a:solidFill>
              <a:latin typeface="Arial"/>
              <a:ea typeface="Arial"/>
              <a:cs typeface="Arial"/>
              <a:sym typeface="Arial"/>
            </a:endParaRPr>
          </a:p>
          <a:p>
            <a:pPr indent="-355600" lvl="0" marL="457200" marR="0" rtl="0" algn="l">
              <a:lnSpc>
                <a:spcPct val="100000"/>
              </a:lnSpc>
              <a:spcBef>
                <a:spcPts val="0"/>
              </a:spcBef>
              <a:spcAft>
                <a:spcPts val="0"/>
              </a:spcAft>
              <a:buClr>
                <a:srgbClr val="7F7F7F"/>
              </a:buClr>
              <a:buSzPts val="2000"/>
              <a:buFont typeface="Arial"/>
              <a:buChar char="●"/>
            </a:pPr>
            <a:r>
              <a:rPr b="0" i="1" lang="en-GB" sz="2000" u="none" cap="none" strike="noStrike">
                <a:solidFill>
                  <a:srgbClr val="7F7F7F"/>
                </a:solidFill>
                <a:latin typeface="Arial"/>
                <a:ea typeface="Arial"/>
                <a:cs typeface="Arial"/>
                <a:sym typeface="Arial"/>
              </a:rPr>
              <a:t>Timeline</a:t>
            </a:r>
            <a:endParaRPr b="0" i="1" sz="2000" u="none" cap="none" strike="noStrike">
              <a:solidFill>
                <a:srgbClr val="7F7F7F"/>
              </a:solidFill>
              <a:latin typeface="Arial"/>
              <a:ea typeface="Arial"/>
              <a:cs typeface="Arial"/>
              <a:sym typeface="Arial"/>
            </a:endParaRPr>
          </a:p>
          <a:p>
            <a:pPr indent="-355600" lvl="0" marL="457200" marR="0" rtl="0" algn="l">
              <a:lnSpc>
                <a:spcPct val="100000"/>
              </a:lnSpc>
              <a:spcBef>
                <a:spcPts val="0"/>
              </a:spcBef>
              <a:spcAft>
                <a:spcPts val="0"/>
              </a:spcAft>
              <a:buClr>
                <a:srgbClr val="7F7F7F"/>
              </a:buClr>
              <a:buSzPts val="2000"/>
              <a:buFont typeface="Arial"/>
              <a:buChar char="●"/>
            </a:pPr>
            <a:r>
              <a:rPr b="0" i="1" lang="en-GB" sz="2000" u="none" cap="none" strike="noStrike">
                <a:solidFill>
                  <a:srgbClr val="7F7F7F"/>
                </a:solidFill>
                <a:latin typeface="Arial"/>
                <a:ea typeface="Arial"/>
                <a:cs typeface="Arial"/>
                <a:sym typeface="Arial"/>
              </a:rPr>
              <a:t>Current status</a:t>
            </a:r>
            <a:endParaRPr b="0" i="1" sz="2000" u="none" cap="none" strike="noStrike">
              <a:solidFill>
                <a:srgbClr val="7F7F7F"/>
              </a:solidFill>
              <a:latin typeface="Arial"/>
              <a:ea typeface="Arial"/>
              <a:cs typeface="Arial"/>
              <a:sym typeface="Arial"/>
            </a:endParaRPr>
          </a:p>
          <a:p>
            <a:pPr indent="-355600" lvl="0" marL="457200" marR="0" rtl="0" algn="l">
              <a:lnSpc>
                <a:spcPct val="100000"/>
              </a:lnSpc>
              <a:spcBef>
                <a:spcPts val="0"/>
              </a:spcBef>
              <a:spcAft>
                <a:spcPts val="0"/>
              </a:spcAft>
              <a:buClr>
                <a:srgbClr val="7F7F7F"/>
              </a:buClr>
              <a:buSzPts val="2000"/>
              <a:buChar char="●"/>
            </a:pPr>
            <a:r>
              <a:rPr i="1" lang="en-GB" sz="2000">
                <a:solidFill>
                  <a:srgbClr val="7F7F7F"/>
                </a:solidFill>
              </a:rPr>
              <a:t>Dissemination </a:t>
            </a:r>
            <a:endParaRPr i="1" sz="2000">
              <a:solidFill>
                <a:srgbClr val="7F7F7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19" name="Google Shape;119;p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Background about the scientific use case</a:t>
            </a:r>
            <a:endParaRPr/>
          </a:p>
        </p:txBody>
      </p:sp>
      <p:sp>
        <p:nvSpPr>
          <p:cNvPr id="120" name="Google Shape;120;p3"/>
          <p:cNvSpPr txBox="1"/>
          <p:nvPr>
            <p:ph idx="2" type="body"/>
          </p:nvPr>
        </p:nvSpPr>
        <p:spPr>
          <a:xfrm>
            <a:off x="347663" y="1266825"/>
            <a:ext cx="7504200" cy="3492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GB"/>
              <a:t>Application submitted by the  partners EMPHASIS</a:t>
            </a:r>
            <a:endParaRPr/>
          </a:p>
          <a:p>
            <a:pPr indent="0" lvl="0" marL="457200" rtl="0" algn="l">
              <a:lnSpc>
                <a:spcPct val="100000"/>
              </a:lnSpc>
              <a:spcBef>
                <a:spcPts val="0"/>
              </a:spcBef>
              <a:spcAft>
                <a:spcPts val="0"/>
              </a:spcAft>
              <a:buSzPts val="1400"/>
              <a:buNone/>
            </a:pPr>
            <a:r>
              <a:rPr lang="en-GB"/>
              <a:t>(European Infrastructure for Multi-scale Plant Phenomics and Simulation) infrastructure.</a:t>
            </a:r>
            <a:endParaRPr/>
          </a:p>
          <a:p>
            <a:pPr indent="0" lvl="0" marL="457200" rtl="0" algn="l">
              <a:lnSpc>
                <a:spcPct val="100000"/>
              </a:lnSpc>
              <a:spcBef>
                <a:spcPts val="0"/>
              </a:spcBef>
              <a:spcAft>
                <a:spcPts val="0"/>
              </a:spcAft>
              <a:buNone/>
            </a:pPr>
            <a:r>
              <a:t/>
            </a:r>
            <a:endParaRPr/>
          </a:p>
          <a:p>
            <a:pPr indent="-317500" lvl="0" marL="457200" rtl="0" algn="l">
              <a:lnSpc>
                <a:spcPct val="100000"/>
              </a:lnSpc>
              <a:spcBef>
                <a:spcPts val="0"/>
              </a:spcBef>
              <a:spcAft>
                <a:spcPts val="0"/>
              </a:spcAft>
              <a:buSzPts val="1400"/>
              <a:buChar char="●"/>
            </a:pPr>
            <a:r>
              <a:rPr lang="en-GB"/>
              <a:t>Beneficiaries of the use case will be :</a:t>
            </a:r>
            <a:endParaRPr/>
          </a:p>
          <a:p>
            <a:pPr indent="-317500" lvl="1" marL="914400" rtl="0" algn="l">
              <a:lnSpc>
                <a:spcPct val="100000"/>
              </a:lnSpc>
              <a:spcBef>
                <a:spcPts val="0"/>
              </a:spcBef>
              <a:spcAft>
                <a:spcPts val="0"/>
              </a:spcAft>
              <a:buSzPts val="1400"/>
              <a:buChar char="○"/>
            </a:pPr>
            <a:r>
              <a:rPr lang="en-GB"/>
              <a:t>Researchers using the phenotyping platforms at UCPH, UHEL and other universities participating in the NordPlant hub (a climate and plant phenomics university hub for sustainable agriculture and forest production in future Nordic climates);</a:t>
            </a:r>
            <a:endParaRPr/>
          </a:p>
          <a:p>
            <a:pPr indent="-317500" lvl="1" marL="914400" rtl="0" algn="l">
              <a:lnSpc>
                <a:spcPct val="100000"/>
              </a:lnSpc>
              <a:spcBef>
                <a:spcPts val="0"/>
              </a:spcBef>
              <a:spcAft>
                <a:spcPts val="0"/>
              </a:spcAft>
              <a:buSzPts val="1400"/>
              <a:buChar char="○"/>
            </a:pPr>
            <a:r>
              <a:rPr lang="en-GB"/>
              <a:t>researchers from the French plant phenomic Infrastructure PHENOME- EMPHASIS;</a:t>
            </a:r>
            <a:endParaRPr/>
          </a:p>
          <a:p>
            <a:pPr indent="-317500" lvl="1" marL="914400" rtl="0" algn="l">
              <a:lnSpc>
                <a:spcPct val="100000"/>
              </a:lnSpc>
              <a:spcBef>
                <a:spcPts val="0"/>
              </a:spcBef>
              <a:spcAft>
                <a:spcPts val="0"/>
              </a:spcAft>
              <a:buSzPts val="1400"/>
              <a:buChar char="○"/>
            </a:pPr>
            <a:r>
              <a:rPr lang="en-GB"/>
              <a:t>the Netherlands Plant Eco-phenotyping Centre (NPEC) which is a joint initiative of Wageningen University &amp; Research and Utrecht University.</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rgbClr val="000000"/>
              </a:buClr>
              <a:buSzPts val="1400"/>
              <a:buFont typeface="Arial"/>
              <a:buNone/>
            </a:pPr>
            <a:r>
              <a:t/>
            </a:r>
            <a:endParaRPr/>
          </a:p>
        </p:txBody>
      </p:sp>
      <p:sp>
        <p:nvSpPr>
          <p:cNvPr id="121" name="Google Shape;121;p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22" name="Google Shape;122;p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23" name="Google Shape;123;p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e0cad59e7d_0_1"/>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29" name="Google Shape;129;ge0cad59e7d_0_1"/>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Ambition, Impact, Challenge(s)</a:t>
            </a:r>
            <a:endParaRPr/>
          </a:p>
        </p:txBody>
      </p:sp>
      <p:sp>
        <p:nvSpPr>
          <p:cNvPr id="130" name="Google Shape;130;ge0cad59e7d_0_1"/>
          <p:cNvSpPr txBox="1"/>
          <p:nvPr>
            <p:ph idx="2" type="body"/>
          </p:nvPr>
        </p:nvSpPr>
        <p:spPr>
          <a:xfrm>
            <a:off x="347676" y="1190625"/>
            <a:ext cx="83424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2000"/>
              <a:t>Scientific objectives:</a:t>
            </a:r>
            <a:endParaRPr sz="2000"/>
          </a:p>
          <a:p>
            <a:pPr indent="-323850" lvl="0" marL="457200" rtl="0" algn="l">
              <a:lnSpc>
                <a:spcPct val="100000"/>
              </a:lnSpc>
              <a:spcBef>
                <a:spcPts val="0"/>
              </a:spcBef>
              <a:spcAft>
                <a:spcPts val="0"/>
              </a:spcAft>
              <a:buSzPts val="1500"/>
              <a:buChar char="●"/>
            </a:pPr>
            <a:r>
              <a:rPr i="1" lang="en-GB" sz="1500"/>
              <a:t> analyze raw data (thousand of images) and extract variables of agronomic interest;</a:t>
            </a:r>
            <a:endParaRPr i="1" sz="1500"/>
          </a:p>
          <a:p>
            <a:pPr indent="0" lvl="0" marL="457200" rtl="0" algn="l">
              <a:lnSpc>
                <a:spcPct val="100000"/>
              </a:lnSpc>
              <a:spcBef>
                <a:spcPts val="0"/>
              </a:spcBef>
              <a:spcAft>
                <a:spcPts val="0"/>
              </a:spcAft>
              <a:buSzPts val="1400"/>
              <a:buNone/>
            </a:pPr>
            <a:r>
              <a:t/>
            </a:r>
            <a:endParaRPr i="1" sz="1500"/>
          </a:p>
          <a:p>
            <a:pPr indent="-323850" lvl="0" marL="457200" rtl="0" algn="l">
              <a:lnSpc>
                <a:spcPct val="100000"/>
              </a:lnSpc>
              <a:spcBef>
                <a:spcPts val="0"/>
              </a:spcBef>
              <a:spcAft>
                <a:spcPts val="0"/>
              </a:spcAft>
              <a:buSzPts val="1500"/>
              <a:buChar char="●"/>
            </a:pPr>
            <a:r>
              <a:rPr i="1" lang="en-GB" sz="1500"/>
              <a:t>combine data coming from several sources including large genetic and environmental</a:t>
            </a:r>
            <a:endParaRPr i="1" sz="1500"/>
          </a:p>
          <a:p>
            <a:pPr indent="0" lvl="0" marL="457200" rtl="0" algn="l">
              <a:lnSpc>
                <a:spcPct val="100000"/>
              </a:lnSpc>
              <a:spcBef>
                <a:spcPts val="0"/>
              </a:spcBef>
              <a:spcAft>
                <a:spcPts val="0"/>
              </a:spcAft>
              <a:buSzPts val="1400"/>
              <a:buNone/>
            </a:pPr>
            <a:r>
              <a:rPr i="1" lang="en-GB" sz="1500"/>
              <a:t>variabilities and run meta analysis in order to predict the response of genotypes and</a:t>
            </a:r>
            <a:endParaRPr i="1" sz="1500"/>
          </a:p>
          <a:p>
            <a:pPr indent="0" lvl="0" marL="457200" rtl="0" algn="l">
              <a:lnSpc>
                <a:spcPct val="100000"/>
              </a:lnSpc>
              <a:spcBef>
                <a:spcPts val="0"/>
              </a:spcBef>
              <a:spcAft>
                <a:spcPts val="0"/>
              </a:spcAft>
              <a:buSzPts val="1400"/>
              <a:buNone/>
            </a:pPr>
            <a:r>
              <a:rPr i="1" lang="en-GB" sz="1500"/>
              <a:t>species to current and future climate scenarios;</a:t>
            </a:r>
            <a:endParaRPr i="1" sz="1500"/>
          </a:p>
          <a:p>
            <a:pPr indent="0" lvl="0" marL="0" rtl="0" algn="l">
              <a:lnSpc>
                <a:spcPct val="100000"/>
              </a:lnSpc>
              <a:spcBef>
                <a:spcPts val="0"/>
              </a:spcBef>
              <a:spcAft>
                <a:spcPts val="0"/>
              </a:spcAft>
              <a:buSzPts val="1400"/>
              <a:buNone/>
            </a:pPr>
            <a:r>
              <a:t/>
            </a:r>
            <a:endParaRPr i="1" sz="1500"/>
          </a:p>
          <a:p>
            <a:pPr indent="-323850" lvl="0" marL="457200" rtl="0" algn="l">
              <a:lnSpc>
                <a:spcPct val="100000"/>
              </a:lnSpc>
              <a:spcBef>
                <a:spcPts val="0"/>
              </a:spcBef>
              <a:spcAft>
                <a:spcPts val="0"/>
              </a:spcAft>
              <a:buSzPts val="1500"/>
              <a:buChar char="●"/>
            </a:pPr>
            <a:r>
              <a:rPr i="1" lang="en-GB" sz="1500"/>
              <a:t>structure the data (raw and processed data) in a way that it can be shared and</a:t>
            </a:r>
            <a:endParaRPr i="1" sz="1500"/>
          </a:p>
          <a:p>
            <a:pPr indent="0" lvl="0" marL="457200" rtl="0" algn="l">
              <a:lnSpc>
                <a:spcPct val="100000"/>
              </a:lnSpc>
              <a:spcBef>
                <a:spcPts val="0"/>
              </a:spcBef>
              <a:spcAft>
                <a:spcPts val="0"/>
              </a:spcAft>
              <a:buSzPts val="1400"/>
              <a:buNone/>
            </a:pPr>
            <a:r>
              <a:rPr i="1" lang="en-GB" sz="1500"/>
              <a:t>reanalyzed by a wide scientific community: using a standardized, unique and</a:t>
            </a:r>
            <a:endParaRPr i="1" sz="1500"/>
          </a:p>
          <a:p>
            <a:pPr indent="0" lvl="0" marL="457200" rtl="0" algn="l">
              <a:lnSpc>
                <a:spcPct val="100000"/>
              </a:lnSpc>
              <a:spcBef>
                <a:spcPts val="0"/>
              </a:spcBef>
              <a:spcAft>
                <a:spcPts val="0"/>
              </a:spcAft>
              <a:buSzPts val="1400"/>
              <a:buNone/>
            </a:pPr>
            <a:r>
              <a:rPr i="1" lang="en-GB" sz="1500"/>
              <a:t>unambiguous identification of objects involved in experiments, enriching datasets with</a:t>
            </a:r>
            <a:endParaRPr i="1" sz="1500"/>
          </a:p>
          <a:p>
            <a:pPr indent="0" lvl="0" marL="457200" rtl="0" algn="l">
              <a:lnSpc>
                <a:spcPct val="100000"/>
              </a:lnSpc>
              <a:spcBef>
                <a:spcPts val="0"/>
              </a:spcBef>
              <a:spcAft>
                <a:spcPts val="0"/>
              </a:spcAft>
              <a:buSzPts val="1400"/>
              <a:buNone/>
            </a:pPr>
            <a:r>
              <a:rPr i="1" lang="en-GB" sz="1500"/>
              <a:t>knowledge and metadata enabling the reuse of data and meta-analyses;</a:t>
            </a:r>
            <a:endParaRPr i="1" sz="1500"/>
          </a:p>
          <a:p>
            <a:pPr indent="0" lvl="0" marL="457200" rtl="0" algn="l">
              <a:lnSpc>
                <a:spcPct val="100000"/>
              </a:lnSpc>
              <a:spcBef>
                <a:spcPts val="0"/>
              </a:spcBef>
              <a:spcAft>
                <a:spcPts val="0"/>
              </a:spcAft>
              <a:buSzPts val="1400"/>
              <a:buNone/>
            </a:pPr>
            <a:r>
              <a:t/>
            </a:r>
            <a:endParaRPr i="1" sz="1500"/>
          </a:p>
          <a:p>
            <a:pPr indent="-323850" lvl="0" marL="457200" rtl="0" algn="l">
              <a:lnSpc>
                <a:spcPct val="100000"/>
              </a:lnSpc>
              <a:spcBef>
                <a:spcPts val="0"/>
              </a:spcBef>
              <a:spcAft>
                <a:spcPts val="0"/>
              </a:spcAft>
              <a:buSzPts val="1500"/>
              <a:buChar char="●"/>
            </a:pPr>
            <a:r>
              <a:rPr i="1" lang="en-GB" sz="1500"/>
              <a:t>evaluate online deep learning and iterate with shared annotation and training/testing.</a:t>
            </a:r>
            <a:endParaRPr i="1" sz="1500"/>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400"/>
              <a:buNone/>
            </a:pPr>
            <a:r>
              <a:t/>
            </a:r>
            <a:endParaRPr/>
          </a:p>
        </p:txBody>
      </p:sp>
      <p:sp>
        <p:nvSpPr>
          <p:cNvPr id="131" name="Google Shape;131;ge0cad59e7d_0_1"/>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32" name="Google Shape;132;ge0cad59e7d_0_1"/>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33" name="Google Shape;133;ge0cad59e7d_0_1"/>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e0cad59e7d_0_19"/>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39" name="Google Shape;139;ge0cad59e7d_0_19"/>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Capacity Requirements</a:t>
            </a:r>
            <a:endParaRPr/>
          </a:p>
        </p:txBody>
      </p:sp>
      <p:sp>
        <p:nvSpPr>
          <p:cNvPr id="140" name="Google Shape;140;ge0cad59e7d_0_19"/>
          <p:cNvSpPr txBox="1"/>
          <p:nvPr>
            <p:ph idx="2" type="body"/>
          </p:nvPr>
        </p:nvSpPr>
        <p:spPr>
          <a:xfrm>
            <a:off x="347363" y="112647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700"/>
              <a:t>Requested EGI-ACE services :</a:t>
            </a:r>
            <a:endParaRPr sz="1700"/>
          </a:p>
          <a:p>
            <a:pPr indent="0" lvl="0" marL="0" rtl="0" algn="l">
              <a:lnSpc>
                <a:spcPct val="100000"/>
              </a:lnSpc>
              <a:spcBef>
                <a:spcPts val="0"/>
              </a:spcBef>
              <a:spcAft>
                <a:spcPts val="0"/>
              </a:spcAft>
              <a:buClr>
                <a:schemeClr val="dk1"/>
              </a:buClr>
              <a:buSzPts val="1100"/>
              <a:buFont typeface="Arial"/>
              <a:buNone/>
            </a:pPr>
            <a:r>
              <a:t/>
            </a:r>
            <a:endParaRPr sz="1700"/>
          </a:p>
          <a:p>
            <a:pPr indent="-336550" lvl="0" marL="457200" rtl="0" algn="l">
              <a:lnSpc>
                <a:spcPct val="100000"/>
              </a:lnSpc>
              <a:spcBef>
                <a:spcPts val="0"/>
              </a:spcBef>
              <a:spcAft>
                <a:spcPts val="0"/>
              </a:spcAft>
              <a:buSzPts val="1700"/>
              <a:buChar char="●"/>
            </a:pPr>
            <a:r>
              <a:rPr lang="en-GB" sz="1700"/>
              <a:t>Authentication service : EGI  Check-In service.</a:t>
            </a:r>
            <a:endParaRPr sz="1700"/>
          </a:p>
          <a:p>
            <a:pPr indent="-336550" lvl="0" marL="457200" rtl="0" algn="l">
              <a:lnSpc>
                <a:spcPct val="100000"/>
              </a:lnSpc>
              <a:spcBef>
                <a:spcPts val="0"/>
              </a:spcBef>
              <a:spcAft>
                <a:spcPts val="0"/>
              </a:spcAft>
              <a:buSzPts val="1700"/>
              <a:buChar char="●"/>
            </a:pPr>
            <a:r>
              <a:rPr lang="en-GB" sz="1700"/>
              <a:t>Cloud services : EGI Cloud compute (including GPU-enabled instances).</a:t>
            </a:r>
            <a:endParaRPr sz="1700"/>
          </a:p>
          <a:p>
            <a:pPr indent="-336550" lvl="0" marL="457200" rtl="0" algn="l">
              <a:lnSpc>
                <a:spcPct val="100000"/>
              </a:lnSpc>
              <a:spcBef>
                <a:spcPts val="0"/>
              </a:spcBef>
              <a:spcAft>
                <a:spcPts val="0"/>
              </a:spcAft>
              <a:buSzPts val="1700"/>
              <a:buChar char="●"/>
            </a:pPr>
            <a:r>
              <a:rPr lang="en-GB" sz="1700"/>
              <a:t>Storage service : EGI Datahub </a:t>
            </a:r>
            <a:endParaRPr sz="1700"/>
          </a:p>
          <a:p>
            <a:pPr indent="-336550" lvl="0" marL="457200" rtl="0" algn="l">
              <a:lnSpc>
                <a:spcPct val="100000"/>
              </a:lnSpc>
              <a:spcBef>
                <a:spcPts val="0"/>
              </a:spcBef>
              <a:spcAft>
                <a:spcPts val="0"/>
              </a:spcAft>
              <a:buSzPts val="1700"/>
              <a:buChar char="●"/>
            </a:pPr>
            <a:r>
              <a:rPr lang="en-GB" sz="1700"/>
              <a:t>AI/ML  services : DEEP-PaaS</a:t>
            </a:r>
            <a:endParaRPr sz="1700"/>
          </a:p>
          <a:p>
            <a:pPr indent="0" lvl="0" marL="0" rtl="0" algn="l">
              <a:lnSpc>
                <a:spcPct val="100000"/>
              </a:lnSpc>
              <a:spcBef>
                <a:spcPts val="0"/>
              </a:spcBef>
              <a:spcAft>
                <a:spcPts val="0"/>
              </a:spcAft>
              <a:buClr>
                <a:schemeClr val="dk1"/>
              </a:buClr>
              <a:buSzPts val="1100"/>
              <a:buFont typeface="Arial"/>
              <a:buNone/>
            </a:pPr>
            <a:r>
              <a:t/>
            </a:r>
            <a:endParaRPr sz="1700"/>
          </a:p>
          <a:p>
            <a:pPr indent="0" lvl="0" marL="0" rtl="0" algn="l">
              <a:lnSpc>
                <a:spcPct val="100000"/>
              </a:lnSpc>
              <a:spcBef>
                <a:spcPts val="0"/>
              </a:spcBef>
              <a:spcAft>
                <a:spcPts val="0"/>
              </a:spcAft>
              <a:buClr>
                <a:schemeClr val="dk1"/>
              </a:buClr>
              <a:buSzPts val="1100"/>
              <a:buFont typeface="Arial"/>
              <a:buNone/>
            </a:pPr>
            <a:r>
              <a:rPr lang="en-GB" sz="1700"/>
              <a:t>Capacity:</a:t>
            </a:r>
            <a:endParaRPr sz="1700"/>
          </a:p>
          <a:p>
            <a:pPr indent="-336550" lvl="0" marL="457200" rtl="0" algn="l">
              <a:lnSpc>
                <a:spcPct val="100000"/>
              </a:lnSpc>
              <a:spcBef>
                <a:spcPts val="0"/>
              </a:spcBef>
              <a:spcAft>
                <a:spcPts val="0"/>
              </a:spcAft>
              <a:buSzPts val="1700"/>
              <a:buChar char="●"/>
            </a:pPr>
            <a:r>
              <a:rPr lang="en-GB" sz="1700"/>
              <a:t>PHIS information system :  vCPU, 32Go vRAM, 100Gb disk per instance (3 instances)</a:t>
            </a:r>
            <a:endParaRPr sz="1700"/>
          </a:p>
          <a:p>
            <a:pPr indent="-336550" lvl="0" marL="457200" rtl="0" algn="l">
              <a:lnSpc>
                <a:spcPct val="100000"/>
              </a:lnSpc>
              <a:spcBef>
                <a:spcPts val="0"/>
              </a:spcBef>
              <a:spcAft>
                <a:spcPts val="0"/>
              </a:spcAft>
              <a:buSzPts val="1700"/>
              <a:buChar char="●"/>
            </a:pPr>
            <a:r>
              <a:rPr lang="en-GB" sz="1700"/>
              <a:t>Cytomine : 16 VCPUS, 32GB RAM, 80GB disk</a:t>
            </a:r>
            <a:endParaRPr sz="1700"/>
          </a:p>
          <a:p>
            <a:pPr indent="-336550" lvl="0" marL="457200" rtl="0" algn="l">
              <a:lnSpc>
                <a:spcPct val="100000"/>
              </a:lnSpc>
              <a:spcBef>
                <a:spcPts val="0"/>
              </a:spcBef>
              <a:spcAft>
                <a:spcPts val="0"/>
              </a:spcAft>
              <a:buSzPts val="1700"/>
              <a:buChar char="●"/>
            </a:pPr>
            <a:r>
              <a:rPr lang="en-GB" sz="1700"/>
              <a:t>RootPainter software : one instance with at least a  GPU, 1TB for data storage.</a:t>
            </a:r>
            <a:endParaRPr sz="1700"/>
          </a:p>
          <a:p>
            <a:pPr indent="-336550" lvl="0" marL="457200" rtl="0" algn="l">
              <a:lnSpc>
                <a:spcPct val="100000"/>
              </a:lnSpc>
              <a:spcBef>
                <a:spcPts val="0"/>
              </a:spcBef>
              <a:spcAft>
                <a:spcPts val="0"/>
              </a:spcAft>
              <a:buSzPts val="1700"/>
              <a:buChar char="●"/>
            </a:pPr>
            <a:r>
              <a:rPr lang="en-GB" sz="1700"/>
              <a:t>EGI DataHub :10TB distributed storage</a:t>
            </a:r>
            <a:endParaRPr sz="1700"/>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141" name="Google Shape;141;ge0cad59e7d_0_19"/>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42" name="Google Shape;142;ge0cad59e7d_0_19"/>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43" name="Google Shape;143;ge0cad59e7d_0_19"/>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e0cad59e7d_0_33"/>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49" name="Google Shape;149;ge0cad59e7d_0_33"/>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Timeline</a:t>
            </a:r>
            <a:endParaRPr/>
          </a:p>
        </p:txBody>
      </p:sp>
      <p:sp>
        <p:nvSpPr>
          <p:cNvPr id="150" name="Google Shape;150;ge0cad59e7d_0_33"/>
          <p:cNvSpPr txBox="1"/>
          <p:nvPr>
            <p:ph idx="2" type="body"/>
          </p:nvPr>
        </p:nvSpPr>
        <p:spPr>
          <a:xfrm>
            <a:off x="371826" y="1098425"/>
            <a:ext cx="8021100" cy="3492600"/>
          </a:xfrm>
          <a:prstGeom prst="rect">
            <a:avLst/>
          </a:prstGeom>
          <a:noFill/>
          <a:ln>
            <a:noFill/>
          </a:ln>
        </p:spPr>
        <p:txBody>
          <a:bodyPr anchorCtr="0" anchor="t" bIns="45700" lIns="91425" spcFirstLastPara="1" rIns="91425" wrap="square" tIns="45700">
            <a:noAutofit/>
          </a:bodyPr>
          <a:lstStyle/>
          <a:p>
            <a:pPr indent="0" lvl="0" marL="457200" rtl="0" algn="l">
              <a:lnSpc>
                <a:spcPct val="100000"/>
              </a:lnSpc>
              <a:spcBef>
                <a:spcPts val="0"/>
              </a:spcBef>
              <a:spcAft>
                <a:spcPts val="0"/>
              </a:spcAft>
              <a:buSzPts val="1400"/>
              <a:buNone/>
            </a:pPr>
            <a:r>
              <a:t/>
            </a:r>
            <a:endParaRPr/>
          </a:p>
          <a:p>
            <a:pPr indent="-342900" lvl="0" marL="457200" rtl="0" algn="l">
              <a:lnSpc>
                <a:spcPct val="100000"/>
              </a:lnSpc>
              <a:spcBef>
                <a:spcPts val="0"/>
              </a:spcBef>
              <a:spcAft>
                <a:spcPts val="0"/>
              </a:spcAft>
              <a:buSzPts val="1800"/>
              <a:buChar char="●"/>
            </a:pPr>
            <a:r>
              <a:rPr lang="en-GB" sz="1800"/>
              <a:t>16 month duration ( till the end of EGI -ACE)</a:t>
            </a:r>
            <a:endParaRPr sz="1800"/>
          </a:p>
          <a:p>
            <a:pPr indent="0" lvl="0" marL="0" rtl="0" algn="l">
              <a:lnSpc>
                <a:spcPct val="100000"/>
              </a:lnSpc>
              <a:spcBef>
                <a:spcPts val="0"/>
              </a:spcBef>
              <a:spcAft>
                <a:spcPts val="0"/>
              </a:spcAft>
              <a:buSzPts val="1400"/>
              <a:buNone/>
            </a:pPr>
            <a:r>
              <a:t/>
            </a:r>
            <a:endParaRPr/>
          </a:p>
          <a:p>
            <a:pPr indent="-317500" lvl="0" marL="457200" rtl="0" algn="l">
              <a:lnSpc>
                <a:spcPct val="100000"/>
              </a:lnSpc>
              <a:spcBef>
                <a:spcPts val="0"/>
              </a:spcBef>
              <a:spcAft>
                <a:spcPts val="0"/>
              </a:spcAft>
              <a:buSzPts val="1400"/>
              <a:buChar char="●"/>
            </a:pPr>
            <a:r>
              <a:rPr lang="en-GB"/>
              <a:t>Month 1-4: deploy the basic components of the e-infrastructure</a:t>
            </a:r>
            <a:endParaRPr/>
          </a:p>
          <a:p>
            <a:pPr indent="-317500" lvl="1" marL="914400" rtl="0" algn="l">
              <a:lnSpc>
                <a:spcPct val="100000"/>
              </a:lnSpc>
              <a:spcBef>
                <a:spcPts val="0"/>
              </a:spcBef>
              <a:spcAft>
                <a:spcPts val="0"/>
              </a:spcAft>
              <a:buSzPts val="1400"/>
              <a:buChar char="○"/>
            </a:pPr>
            <a:r>
              <a:rPr lang="en-GB"/>
              <a:t>Task 1 : provisioning services</a:t>
            </a:r>
            <a:endParaRPr/>
          </a:p>
          <a:p>
            <a:pPr indent="-317500" lvl="1" marL="914400" rtl="0" algn="l">
              <a:lnSpc>
                <a:spcPct val="100000"/>
              </a:lnSpc>
              <a:spcBef>
                <a:spcPts val="0"/>
              </a:spcBef>
              <a:spcAft>
                <a:spcPts val="0"/>
              </a:spcAft>
              <a:buSzPts val="1400"/>
              <a:buChar char="○"/>
            </a:pPr>
            <a:r>
              <a:rPr lang="en-GB"/>
              <a:t>Task 2: deploy the instances of the PHIS information system on the EGI infrastructure and connect it with EGI services (EGI check-In, EGI DataHub)</a:t>
            </a:r>
            <a:endParaRPr/>
          </a:p>
          <a:p>
            <a:pPr indent="-317500" lvl="1" marL="914400" rtl="0" algn="l">
              <a:lnSpc>
                <a:spcPct val="100000"/>
              </a:lnSpc>
              <a:spcBef>
                <a:spcPts val="0"/>
              </a:spcBef>
              <a:spcAft>
                <a:spcPts val="0"/>
              </a:spcAft>
              <a:buSzPts val="1400"/>
              <a:buChar char="○"/>
            </a:pPr>
            <a:r>
              <a:rPr lang="en-GB"/>
              <a:t>Task 3: deploy a basic computing environment (Cytomine, rootpainter) and connect it with GPU resources.</a:t>
            </a:r>
            <a:endParaRPr/>
          </a:p>
          <a:p>
            <a:pPr indent="-317500" lvl="0" marL="457200" rtl="0" algn="l">
              <a:lnSpc>
                <a:spcPct val="100000"/>
              </a:lnSpc>
              <a:spcBef>
                <a:spcPts val="0"/>
              </a:spcBef>
              <a:spcAft>
                <a:spcPts val="0"/>
              </a:spcAft>
              <a:buSzPts val="1400"/>
              <a:buChar char="●"/>
            </a:pPr>
            <a:r>
              <a:rPr lang="en-GB"/>
              <a:t>Month 5-8: customize e-infrastructure components, testing</a:t>
            </a:r>
            <a:endParaRPr/>
          </a:p>
          <a:p>
            <a:pPr indent="-317500" lvl="1" marL="914400" rtl="0" algn="l">
              <a:lnSpc>
                <a:spcPct val="100000"/>
              </a:lnSpc>
              <a:spcBef>
                <a:spcPts val="0"/>
              </a:spcBef>
              <a:spcAft>
                <a:spcPts val="0"/>
              </a:spcAft>
              <a:buSzPts val="1400"/>
              <a:buChar char="○"/>
            </a:pPr>
            <a:r>
              <a:rPr lang="en-GB"/>
              <a:t>Task 4 : deploy an interactive environment to annotate datasets.</a:t>
            </a:r>
            <a:endParaRPr/>
          </a:p>
          <a:p>
            <a:pPr indent="-317500" lvl="1" marL="914400" rtl="0" algn="l">
              <a:lnSpc>
                <a:spcPct val="100000"/>
              </a:lnSpc>
              <a:spcBef>
                <a:spcPts val="0"/>
              </a:spcBef>
              <a:spcAft>
                <a:spcPts val="0"/>
              </a:spcAft>
              <a:buSzPts val="1400"/>
              <a:buChar char="○"/>
            </a:pPr>
            <a:r>
              <a:rPr lang="en-GB"/>
              <a:t>Task 5 : develop analysis workflows.</a:t>
            </a:r>
            <a:endParaRPr/>
          </a:p>
          <a:p>
            <a:pPr indent="-317500" lvl="1" marL="914400" rtl="0" algn="l">
              <a:lnSpc>
                <a:spcPct val="100000"/>
              </a:lnSpc>
              <a:spcBef>
                <a:spcPts val="0"/>
              </a:spcBef>
              <a:spcAft>
                <a:spcPts val="0"/>
              </a:spcAft>
              <a:buSzPts val="1400"/>
              <a:buChar char="○"/>
            </a:pPr>
            <a:r>
              <a:rPr lang="en-GB"/>
              <a:t>Task 6 : connect information system to meta portals using the communication layer.</a:t>
            </a:r>
            <a:endParaRPr/>
          </a:p>
          <a:p>
            <a:pPr indent="-317500" lvl="1" marL="914400" rtl="0" algn="l">
              <a:lnSpc>
                <a:spcPct val="100000"/>
              </a:lnSpc>
              <a:spcBef>
                <a:spcPts val="0"/>
              </a:spcBef>
              <a:spcAft>
                <a:spcPts val="0"/>
              </a:spcAft>
              <a:buSzPts val="1400"/>
              <a:buChar char="○"/>
            </a:pPr>
            <a:r>
              <a:rPr lang="en-GB"/>
              <a:t>Task 7 : connect the information system to a publishing portal (DataVerse).</a:t>
            </a:r>
            <a:endParaRPr/>
          </a:p>
          <a:p>
            <a:pPr indent="-317500" lvl="1" marL="914400" rtl="0" algn="l">
              <a:lnSpc>
                <a:spcPct val="100000"/>
              </a:lnSpc>
              <a:spcBef>
                <a:spcPts val="0"/>
              </a:spcBef>
              <a:spcAft>
                <a:spcPts val="0"/>
              </a:spcAft>
              <a:buSzPts val="1400"/>
              <a:buChar char="○"/>
            </a:pPr>
            <a:r>
              <a:rPr lang="en-GB"/>
              <a:t>Task 8 : benchmark between distributed data storage service (IRODS and OneData).</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51" name="Google Shape;151;ge0cad59e7d_0_3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52" name="Google Shape;152;ge0cad59e7d_0_3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53" name="Google Shape;153;ge0cad59e7d_0_3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116078eb753_0_26"/>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59" name="Google Shape;159;g116078eb753_0_26"/>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Timeline</a:t>
            </a:r>
            <a:endParaRPr/>
          </a:p>
        </p:txBody>
      </p:sp>
      <p:sp>
        <p:nvSpPr>
          <p:cNvPr id="160" name="Google Shape;160;g116078eb753_0_26"/>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SzPts val="1400"/>
              <a:buNone/>
            </a:pPr>
            <a:r>
              <a:t/>
            </a:r>
            <a:endParaRPr sz="1600"/>
          </a:p>
          <a:p>
            <a:pPr indent="-330200" lvl="0" marL="457200" rtl="0" algn="l">
              <a:lnSpc>
                <a:spcPct val="100000"/>
              </a:lnSpc>
              <a:spcBef>
                <a:spcPts val="0"/>
              </a:spcBef>
              <a:spcAft>
                <a:spcPts val="0"/>
              </a:spcAft>
              <a:buSzPts val="1600"/>
              <a:buChar char="●"/>
            </a:pPr>
            <a:r>
              <a:rPr lang="en-GB" sz="1600"/>
              <a:t>Month 9-12: make a proof of concept on identified use cases</a:t>
            </a:r>
            <a:endParaRPr sz="1600"/>
          </a:p>
          <a:p>
            <a:pPr indent="-330200" lvl="1" marL="914400" rtl="0" algn="l">
              <a:lnSpc>
                <a:spcPct val="100000"/>
              </a:lnSpc>
              <a:spcBef>
                <a:spcPts val="0"/>
              </a:spcBef>
              <a:spcAft>
                <a:spcPts val="0"/>
              </a:spcAft>
              <a:buSzPts val="1600"/>
              <a:buChar char="○"/>
            </a:pPr>
            <a:r>
              <a:rPr lang="en-GB" sz="1600"/>
              <a:t>Task 9 : upload data to the PHIS information system.</a:t>
            </a:r>
            <a:endParaRPr sz="1600"/>
          </a:p>
          <a:p>
            <a:pPr indent="-330200" lvl="1" marL="914400" rtl="0" algn="l">
              <a:lnSpc>
                <a:spcPct val="100000"/>
              </a:lnSpc>
              <a:spcBef>
                <a:spcPts val="0"/>
              </a:spcBef>
              <a:spcAft>
                <a:spcPts val="0"/>
              </a:spcAft>
              <a:buSzPts val="1600"/>
              <a:buChar char="○"/>
            </a:pPr>
            <a:r>
              <a:rPr lang="en-GB" sz="1600"/>
              <a:t>Task 10 : identified public datasets.</a:t>
            </a:r>
            <a:endParaRPr sz="1600"/>
          </a:p>
          <a:p>
            <a:pPr indent="-330200" lvl="1" marL="914400" rtl="0" algn="l">
              <a:lnSpc>
                <a:spcPct val="100000"/>
              </a:lnSpc>
              <a:spcBef>
                <a:spcPts val="0"/>
              </a:spcBef>
              <a:spcAft>
                <a:spcPts val="0"/>
              </a:spcAft>
              <a:buSzPts val="1600"/>
              <a:buChar char="○"/>
            </a:pPr>
            <a:r>
              <a:rPr lang="en-GB" sz="1600"/>
              <a:t>Task 11 : harvest metadata into meta portals.</a:t>
            </a:r>
            <a:endParaRPr sz="1600"/>
          </a:p>
          <a:p>
            <a:pPr indent="-330200" lvl="1" marL="914400" rtl="0" algn="l">
              <a:lnSpc>
                <a:spcPct val="100000"/>
              </a:lnSpc>
              <a:spcBef>
                <a:spcPts val="0"/>
              </a:spcBef>
              <a:spcAft>
                <a:spcPts val="0"/>
              </a:spcAft>
              <a:buSzPts val="1600"/>
              <a:buChar char="○"/>
            </a:pPr>
            <a:r>
              <a:rPr lang="en-GB" sz="1600"/>
              <a:t>Task 12 : annotate the training datasets and run analysis workflows on the e-infrastructure.</a:t>
            </a:r>
            <a:endParaRPr sz="1600"/>
          </a:p>
          <a:p>
            <a:pPr indent="0" lvl="0" marL="457200" rtl="0" algn="l">
              <a:lnSpc>
                <a:spcPct val="100000"/>
              </a:lnSpc>
              <a:spcBef>
                <a:spcPts val="0"/>
              </a:spcBef>
              <a:spcAft>
                <a:spcPts val="0"/>
              </a:spcAft>
              <a:buSzPts val="1400"/>
              <a:buNone/>
            </a:pPr>
            <a:r>
              <a:t/>
            </a:r>
            <a:endParaRPr sz="1600"/>
          </a:p>
          <a:p>
            <a:pPr indent="-330200" lvl="0" marL="457200" rtl="0" algn="l">
              <a:lnSpc>
                <a:spcPct val="100000"/>
              </a:lnSpc>
              <a:spcBef>
                <a:spcPts val="0"/>
              </a:spcBef>
              <a:spcAft>
                <a:spcPts val="0"/>
              </a:spcAft>
              <a:buSzPts val="1600"/>
              <a:buChar char="●"/>
            </a:pPr>
            <a:r>
              <a:rPr lang="en-GB" sz="1600"/>
              <a:t>Month 13-16 : training, improvements and reporting</a:t>
            </a:r>
            <a:endParaRPr sz="1600"/>
          </a:p>
          <a:p>
            <a:pPr indent="-330200" lvl="1" marL="914400" rtl="0" algn="l">
              <a:lnSpc>
                <a:spcPct val="100000"/>
              </a:lnSpc>
              <a:spcBef>
                <a:spcPts val="0"/>
              </a:spcBef>
              <a:spcAft>
                <a:spcPts val="0"/>
              </a:spcAft>
              <a:buSzPts val="1600"/>
              <a:buChar char="○"/>
            </a:pPr>
            <a:r>
              <a:rPr lang="en-GB" sz="1600"/>
              <a:t>Task 13: train user community, increase training datasets.</a:t>
            </a:r>
            <a:endParaRPr sz="1600"/>
          </a:p>
          <a:p>
            <a:pPr indent="-330200" lvl="1" marL="914400" rtl="0" algn="l">
              <a:lnSpc>
                <a:spcPct val="100000"/>
              </a:lnSpc>
              <a:spcBef>
                <a:spcPts val="0"/>
              </a:spcBef>
              <a:spcAft>
                <a:spcPts val="0"/>
              </a:spcAft>
              <a:buSzPts val="1600"/>
              <a:buChar char="○"/>
            </a:pPr>
            <a:r>
              <a:rPr lang="en-GB" sz="1600"/>
              <a:t>Task 14 : improve AI-tools based on user feedbacks.</a:t>
            </a:r>
            <a:endParaRPr sz="1600"/>
          </a:p>
          <a:p>
            <a:pPr indent="-330200" lvl="1" marL="914400" rtl="0" algn="l">
              <a:lnSpc>
                <a:spcPct val="100000"/>
              </a:lnSpc>
              <a:spcBef>
                <a:spcPts val="0"/>
              </a:spcBef>
              <a:spcAft>
                <a:spcPts val="0"/>
              </a:spcAft>
              <a:buSzPts val="1600"/>
              <a:buChar char="○"/>
            </a:pPr>
            <a:r>
              <a:rPr lang="en-GB" sz="1600"/>
              <a:t>Task 15: reporting.</a:t>
            </a:r>
            <a:endParaRPr sz="1600"/>
          </a:p>
          <a:p>
            <a:pPr indent="0" lvl="0" marL="0" rtl="0" algn="l">
              <a:lnSpc>
                <a:spcPct val="100000"/>
              </a:lnSpc>
              <a:spcBef>
                <a:spcPts val="0"/>
              </a:spcBef>
              <a:spcAft>
                <a:spcPts val="0"/>
              </a:spcAft>
              <a:buSzPts val="1100"/>
              <a:buNone/>
            </a:pPr>
            <a:r>
              <a:t/>
            </a:r>
            <a:endParaRPr sz="1600"/>
          </a:p>
          <a:p>
            <a:pPr indent="0" lvl="0" marL="0" rtl="0" algn="l">
              <a:lnSpc>
                <a:spcPct val="100000"/>
              </a:lnSpc>
              <a:spcBef>
                <a:spcPts val="0"/>
              </a:spcBef>
              <a:spcAft>
                <a:spcPts val="0"/>
              </a:spcAft>
              <a:buSzPts val="1100"/>
              <a:buNone/>
            </a:pPr>
            <a:r>
              <a:rPr lang="en-GB" sz="1600"/>
              <a:t>EOSC Marketplace publication to be discussed.</a:t>
            </a:r>
            <a:endParaRPr sz="1600"/>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61" name="Google Shape;161;g116078eb753_0_26"/>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62" name="Google Shape;162;g116078eb753_0_26"/>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63" name="Google Shape;163;g116078eb753_0_26"/>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116078eb753_0_35"/>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69" name="Google Shape;169;g116078eb753_0_35"/>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First Activities - Months 1-4</a:t>
            </a:r>
            <a:endParaRPr/>
          </a:p>
        </p:txBody>
      </p:sp>
      <p:sp>
        <p:nvSpPr>
          <p:cNvPr id="170" name="Google Shape;170;g116078eb753_0_35"/>
          <p:cNvSpPr txBox="1"/>
          <p:nvPr>
            <p:ph idx="2" type="body"/>
          </p:nvPr>
        </p:nvSpPr>
        <p:spPr>
          <a:xfrm>
            <a:off x="371813" y="905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SzPts val="1400"/>
              <a:buNone/>
            </a:pPr>
            <a:r>
              <a:t/>
            </a:r>
            <a:endParaRPr/>
          </a:p>
          <a:p>
            <a:pPr indent="-330200" lvl="0" marL="457200" rtl="0" algn="l">
              <a:lnSpc>
                <a:spcPct val="100000"/>
              </a:lnSpc>
              <a:spcBef>
                <a:spcPts val="0"/>
              </a:spcBef>
              <a:spcAft>
                <a:spcPts val="0"/>
              </a:spcAft>
              <a:buSzPts val="1600"/>
              <a:buChar char="●"/>
            </a:pPr>
            <a:r>
              <a:rPr lang="en-GB" sz="1600"/>
              <a:t>EMPHASIS was one of the EOSC-Hub Early adopter, so we didn’t start from scratch</a:t>
            </a:r>
            <a:endParaRPr sz="1600"/>
          </a:p>
          <a:p>
            <a:pPr indent="0" lvl="0" marL="457200" rtl="0" algn="l">
              <a:lnSpc>
                <a:spcPct val="100000"/>
              </a:lnSpc>
              <a:spcBef>
                <a:spcPts val="0"/>
              </a:spcBef>
              <a:spcAft>
                <a:spcPts val="0"/>
              </a:spcAft>
              <a:buNone/>
            </a:pPr>
            <a:r>
              <a:t/>
            </a:r>
            <a:endParaRPr sz="1600"/>
          </a:p>
          <a:p>
            <a:pPr indent="-330200" lvl="0" marL="457200" rtl="0" algn="l">
              <a:lnSpc>
                <a:spcPct val="100000"/>
              </a:lnSpc>
              <a:spcBef>
                <a:spcPts val="0"/>
              </a:spcBef>
              <a:spcAft>
                <a:spcPts val="0"/>
              </a:spcAft>
              <a:buSzPts val="1600"/>
              <a:buChar char="●"/>
            </a:pPr>
            <a:r>
              <a:rPr lang="en-GB" sz="1600"/>
              <a:t>Monthly meetings running since January to discuss the new requirements and status of the activities</a:t>
            </a:r>
            <a:endParaRPr sz="1600"/>
          </a:p>
          <a:p>
            <a:pPr indent="0" lvl="0" marL="0" rtl="0" algn="l">
              <a:lnSpc>
                <a:spcPct val="100000"/>
              </a:lnSpc>
              <a:spcBef>
                <a:spcPts val="0"/>
              </a:spcBef>
              <a:spcAft>
                <a:spcPts val="0"/>
              </a:spcAft>
              <a:buSzPts val="1400"/>
              <a:buNone/>
            </a:pPr>
            <a:r>
              <a:t/>
            </a:r>
            <a:endParaRPr sz="1600"/>
          </a:p>
          <a:p>
            <a:pPr indent="-330200" lvl="0" marL="457200" rtl="0" algn="l">
              <a:lnSpc>
                <a:spcPct val="100000"/>
              </a:lnSpc>
              <a:spcBef>
                <a:spcPts val="0"/>
              </a:spcBef>
              <a:spcAft>
                <a:spcPts val="0"/>
              </a:spcAft>
              <a:buSzPts val="1600"/>
              <a:buChar char="●"/>
            </a:pPr>
            <a:r>
              <a:rPr lang="en-GB" sz="1600"/>
              <a:t>VO already available based on Comanage ( vo.emphasisproject.eu)</a:t>
            </a:r>
            <a:endParaRPr sz="1600"/>
          </a:p>
          <a:p>
            <a:pPr indent="0" lvl="0" marL="457200" rtl="0" algn="l">
              <a:lnSpc>
                <a:spcPct val="100000"/>
              </a:lnSpc>
              <a:spcBef>
                <a:spcPts val="0"/>
              </a:spcBef>
              <a:spcAft>
                <a:spcPts val="0"/>
              </a:spcAft>
              <a:buSzPts val="1400"/>
              <a:buNone/>
            </a:pPr>
            <a:r>
              <a:t/>
            </a:r>
            <a:endParaRPr sz="1600"/>
          </a:p>
          <a:p>
            <a:pPr indent="-330200" lvl="0" marL="457200" rtl="0" algn="l">
              <a:lnSpc>
                <a:spcPct val="100000"/>
              </a:lnSpc>
              <a:spcBef>
                <a:spcPts val="0"/>
              </a:spcBef>
              <a:spcAft>
                <a:spcPts val="0"/>
              </a:spcAft>
              <a:buSzPts val="1600"/>
              <a:buChar char="●"/>
            </a:pPr>
            <a:r>
              <a:rPr lang="en-GB" sz="1600"/>
              <a:t>CESNET cloud resources </a:t>
            </a:r>
            <a:r>
              <a:rPr lang="en-GB" sz="1600"/>
              <a:t>reused and</a:t>
            </a:r>
            <a:r>
              <a:rPr lang="en-GB" sz="1600"/>
              <a:t> extended to include also GPU access</a:t>
            </a:r>
            <a:endParaRPr sz="1600"/>
          </a:p>
          <a:p>
            <a:pPr indent="-330200" lvl="1" marL="914400" rtl="0" algn="l">
              <a:lnSpc>
                <a:spcPct val="100000"/>
              </a:lnSpc>
              <a:spcBef>
                <a:spcPts val="0"/>
              </a:spcBef>
              <a:spcAft>
                <a:spcPts val="0"/>
              </a:spcAft>
              <a:buSzPts val="1600"/>
              <a:buChar char="○"/>
            </a:pPr>
            <a:r>
              <a:rPr lang="en-GB" sz="1600"/>
              <a:t>56 CPUs</a:t>
            </a:r>
            <a:endParaRPr sz="1600"/>
          </a:p>
          <a:p>
            <a:pPr indent="-330200" lvl="1" marL="914400" rtl="0" algn="l">
              <a:lnSpc>
                <a:spcPct val="100000"/>
              </a:lnSpc>
              <a:spcBef>
                <a:spcPts val="0"/>
              </a:spcBef>
              <a:spcAft>
                <a:spcPts val="0"/>
              </a:spcAft>
              <a:buSzPts val="1600"/>
              <a:buChar char="○"/>
            </a:pPr>
            <a:r>
              <a:rPr lang="en-GB" sz="1600"/>
              <a:t>228 GB RAM</a:t>
            </a:r>
            <a:endParaRPr sz="1600"/>
          </a:p>
          <a:p>
            <a:pPr indent="-330200" lvl="1" marL="914400" rtl="0" algn="l">
              <a:lnSpc>
                <a:spcPct val="100000"/>
              </a:lnSpc>
              <a:spcBef>
                <a:spcPts val="0"/>
              </a:spcBef>
              <a:spcAft>
                <a:spcPts val="0"/>
              </a:spcAft>
              <a:buSzPts val="1600"/>
              <a:buChar char="○"/>
            </a:pPr>
            <a:r>
              <a:rPr lang="en-GB" sz="1600"/>
              <a:t>Node with  GPU</a:t>
            </a:r>
            <a:endParaRPr sz="1600"/>
          </a:p>
          <a:p>
            <a:pPr indent="0" lvl="0" marL="914400" rtl="0" algn="l">
              <a:lnSpc>
                <a:spcPct val="100000"/>
              </a:lnSpc>
              <a:spcBef>
                <a:spcPts val="0"/>
              </a:spcBef>
              <a:spcAft>
                <a:spcPts val="0"/>
              </a:spcAft>
              <a:buSzPts val="1400"/>
              <a:buNone/>
            </a:pPr>
            <a:r>
              <a:t/>
            </a:r>
            <a:endParaRPr sz="1600"/>
          </a:p>
          <a:p>
            <a:pPr indent="-330200" lvl="0" marL="457200" rtl="0" algn="l">
              <a:lnSpc>
                <a:spcPct val="100000"/>
              </a:lnSpc>
              <a:spcBef>
                <a:spcPts val="0"/>
              </a:spcBef>
              <a:spcAft>
                <a:spcPts val="0"/>
              </a:spcAft>
              <a:buSzPts val="1600"/>
              <a:buChar char="●"/>
            </a:pPr>
            <a:r>
              <a:rPr lang="en-GB" sz="1600"/>
              <a:t>Existing OLA/SLA still under update ( IN2P3-IRES on the SLA, should be removed)</a:t>
            </a:r>
            <a:endParaRPr sz="1600"/>
          </a:p>
          <a:p>
            <a:pPr indent="0" lvl="0" marL="0" rtl="0" algn="l">
              <a:lnSpc>
                <a:spcPct val="100000"/>
              </a:lnSpc>
              <a:spcBef>
                <a:spcPts val="0"/>
              </a:spcBef>
              <a:spcAft>
                <a:spcPts val="0"/>
              </a:spcAft>
              <a:buSzPts val="1400"/>
              <a:buNone/>
            </a:pPr>
            <a:r>
              <a:t/>
            </a:r>
            <a:endParaRPr/>
          </a:p>
          <a:p>
            <a:pPr indent="0" lvl="0" marL="91440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71" name="Google Shape;171;g116078eb753_0_35"/>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72" name="Google Shape;172;g116078eb753_0_35"/>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73" name="Google Shape;173;g116078eb753_0_35"/>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116078eb753_0_44"/>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79" name="Google Shape;179;g116078eb753_0_44"/>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0E67AD"/>
              </a:buClr>
              <a:buSzPts val="2500"/>
              <a:buFont typeface="Calibri"/>
              <a:buNone/>
            </a:pPr>
            <a:r>
              <a:rPr lang="en-GB"/>
              <a:t>First Activities - Months 1-4</a:t>
            </a:r>
            <a:endParaRPr/>
          </a:p>
        </p:txBody>
      </p:sp>
      <p:sp>
        <p:nvSpPr>
          <p:cNvPr id="180" name="Google Shape;180;g116078eb753_0_44"/>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SzPts val="1400"/>
              <a:buNone/>
            </a:pPr>
            <a:r>
              <a:t/>
            </a:r>
            <a:endParaRPr sz="1700"/>
          </a:p>
          <a:p>
            <a:pPr indent="-336550" lvl="0" marL="457200" rtl="0" algn="l">
              <a:lnSpc>
                <a:spcPct val="100000"/>
              </a:lnSpc>
              <a:spcBef>
                <a:spcPts val="0"/>
              </a:spcBef>
              <a:spcAft>
                <a:spcPts val="0"/>
              </a:spcAft>
              <a:buSzPts val="1700"/>
              <a:buChar char="●"/>
            </a:pPr>
            <a:r>
              <a:rPr lang="en-GB" sz="1700"/>
              <a:t>Dedicated EGI DataHub Oneprovider already available at CESNET (10TB space)</a:t>
            </a:r>
            <a:endParaRPr sz="1700"/>
          </a:p>
          <a:p>
            <a:pPr indent="0" lvl="0" marL="457200" rtl="0" algn="l">
              <a:lnSpc>
                <a:spcPct val="100000"/>
              </a:lnSpc>
              <a:spcBef>
                <a:spcPts val="0"/>
              </a:spcBef>
              <a:spcAft>
                <a:spcPts val="0"/>
              </a:spcAft>
              <a:buSzPts val="1400"/>
              <a:buNone/>
            </a:pPr>
            <a:r>
              <a:t/>
            </a:r>
            <a:endParaRPr sz="1700"/>
          </a:p>
          <a:p>
            <a:pPr indent="-336550" lvl="0" marL="457200" rtl="0" algn="l">
              <a:lnSpc>
                <a:spcPct val="100000"/>
              </a:lnSpc>
              <a:spcBef>
                <a:spcPts val="0"/>
              </a:spcBef>
              <a:spcAft>
                <a:spcPts val="0"/>
              </a:spcAft>
              <a:buSzPts val="1700"/>
              <a:buChar char="●"/>
            </a:pPr>
            <a:r>
              <a:rPr lang="en-GB" sz="1700"/>
              <a:t>Configuration of VMOps for the vo.emphasisproject.eu done</a:t>
            </a:r>
            <a:endParaRPr sz="1700"/>
          </a:p>
          <a:p>
            <a:pPr indent="0" lvl="0" marL="457200" rtl="0" algn="l">
              <a:lnSpc>
                <a:spcPct val="100000"/>
              </a:lnSpc>
              <a:spcBef>
                <a:spcPts val="0"/>
              </a:spcBef>
              <a:spcAft>
                <a:spcPts val="0"/>
              </a:spcAft>
              <a:buSzPts val="1400"/>
              <a:buNone/>
            </a:pPr>
            <a:r>
              <a:t/>
            </a:r>
            <a:endParaRPr sz="1700"/>
          </a:p>
          <a:p>
            <a:pPr indent="-336550" lvl="0" marL="457200" rtl="0" algn="l">
              <a:lnSpc>
                <a:spcPct val="100000"/>
              </a:lnSpc>
              <a:spcBef>
                <a:spcPts val="0"/>
              </a:spcBef>
              <a:spcAft>
                <a:spcPts val="0"/>
              </a:spcAft>
              <a:buSzPts val="1700"/>
              <a:buChar char="●"/>
            </a:pPr>
            <a:r>
              <a:rPr lang="en-GB" sz="1700"/>
              <a:t>Various meeting to present and discuss the usage of DEEP-PaaS</a:t>
            </a:r>
            <a:endParaRPr sz="1700"/>
          </a:p>
          <a:p>
            <a:pPr indent="-336550" lvl="1" marL="914400" rtl="0" algn="l">
              <a:lnSpc>
                <a:spcPct val="100000"/>
              </a:lnSpc>
              <a:spcBef>
                <a:spcPts val="0"/>
              </a:spcBef>
              <a:spcAft>
                <a:spcPts val="0"/>
              </a:spcAft>
              <a:buSzPts val="1700"/>
              <a:buChar char="○"/>
            </a:pPr>
            <a:r>
              <a:rPr lang="en-GB" sz="1700"/>
              <a:t>Access granted to some members of the project</a:t>
            </a:r>
            <a:endParaRPr sz="1700"/>
          </a:p>
          <a:p>
            <a:pPr indent="-336550" lvl="1" marL="914400" rtl="0" algn="l">
              <a:lnSpc>
                <a:spcPct val="100000"/>
              </a:lnSpc>
              <a:spcBef>
                <a:spcPts val="0"/>
              </a:spcBef>
              <a:spcAft>
                <a:spcPts val="0"/>
              </a:spcAft>
              <a:buSzPts val="1700"/>
              <a:buChar char="○"/>
            </a:pPr>
            <a:r>
              <a:rPr lang="en-GB" sz="1700"/>
              <a:t>Users are creating  their models and will use the service for training them</a:t>
            </a:r>
            <a:endParaRPr sz="1700"/>
          </a:p>
          <a:p>
            <a:pPr indent="-336550" lvl="1" marL="914400" rtl="0" algn="l">
              <a:lnSpc>
                <a:spcPct val="100000"/>
              </a:lnSpc>
              <a:spcBef>
                <a:spcPts val="0"/>
              </a:spcBef>
              <a:spcAft>
                <a:spcPts val="0"/>
              </a:spcAft>
              <a:buSzPts val="1700"/>
              <a:buChar char="○"/>
            </a:pPr>
            <a:r>
              <a:rPr lang="en-GB" sz="1700"/>
              <a:t>Access to GPUs granted</a:t>
            </a:r>
            <a:endParaRPr sz="1700"/>
          </a:p>
          <a:p>
            <a:pPr indent="-336550" lvl="1" marL="914400" rtl="0" algn="l">
              <a:lnSpc>
                <a:spcPct val="100000"/>
              </a:lnSpc>
              <a:spcBef>
                <a:spcPts val="0"/>
              </a:spcBef>
              <a:spcAft>
                <a:spcPts val="0"/>
              </a:spcAft>
              <a:buSzPts val="1700"/>
              <a:buChar char="○"/>
            </a:pPr>
            <a:r>
              <a:rPr lang="en-GB" sz="1700"/>
              <a:t>Good support from CSIC</a:t>
            </a:r>
            <a:endParaRPr sz="1700"/>
          </a:p>
          <a:p>
            <a:pPr indent="0" lvl="0" marL="914400" rtl="0" algn="l">
              <a:lnSpc>
                <a:spcPct val="100000"/>
              </a:lnSpc>
              <a:spcBef>
                <a:spcPts val="0"/>
              </a:spcBef>
              <a:spcAft>
                <a:spcPts val="0"/>
              </a:spcAft>
              <a:buNone/>
            </a:pPr>
            <a:r>
              <a:t/>
            </a:r>
            <a:endParaRPr sz="1700"/>
          </a:p>
          <a:p>
            <a:pPr indent="-336550" lvl="0" marL="457200" rtl="0" algn="l">
              <a:lnSpc>
                <a:spcPct val="100000"/>
              </a:lnSpc>
              <a:spcBef>
                <a:spcPts val="0"/>
              </a:spcBef>
              <a:spcAft>
                <a:spcPts val="0"/>
              </a:spcAft>
              <a:buSzPts val="1700"/>
              <a:buChar char="●"/>
            </a:pPr>
            <a:r>
              <a:rPr lang="en-GB" sz="1700"/>
              <a:t>Created orders in EOSC Marketplace </a:t>
            </a:r>
            <a:endParaRPr sz="1700"/>
          </a:p>
          <a:p>
            <a:pPr indent="0" lvl="0" marL="45720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81" name="Google Shape;181;g116078eb753_0_44"/>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82" name="Google Shape;182;g116078eb753_0_44"/>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83" name="Google Shape;183;g116078eb753_0_44"/>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OM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EGI_ACE END">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CONTENT">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