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0" r:id="rId2"/>
    <p:sldMasterId id="2147483656" r:id="rId3"/>
    <p:sldMasterId id="2147483658" r:id="rId4"/>
  </p:sldMasterIdLst>
  <p:notesMasterIdLst>
    <p:notesMasterId r:id="rId15"/>
  </p:notesMasterIdLst>
  <p:sldIdLst>
    <p:sldId id="256" r:id="rId5"/>
    <p:sldId id="257" r:id="rId6"/>
    <p:sldId id="258" r:id="rId7"/>
    <p:sldId id="259" r:id="rId8"/>
    <p:sldId id="260" r:id="rId9"/>
    <p:sldId id="261" r:id="rId10"/>
    <p:sldId id="262" r:id="rId11"/>
    <p:sldId id="263" r:id="rId12"/>
    <p:sldId id="264" r:id="rId13"/>
    <p:sldId id="265"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Roboto" panose="02000000000000000000"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hWbT/58zn2VC6u37z3Fu2pfKzWI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59CDE88-85E1-46E3-A247-0BF7FB9805EA}">
  <a:tblStyle styleId="{E59CDE88-85E1-46E3-A247-0BF7FB9805E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3" d="100"/>
          <a:sy n="203" d="100"/>
        </p:scale>
        <p:origin x="580" y="1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customschemas.google.com/relationships/presentationmetadata" Target="metadata"/><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 name="Google Shape;10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 name="Google Shape;19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 name="Google Shape;12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15a775be25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g115a775be25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0cad59e7d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ge0cad59e7d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e0cad59e7d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ge0cad59e7d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e0cad59e7d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3" name="Google Shape;173;ge0cad59e7d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e0cad59e7d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ge0cad59e7d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8"/>
        <p:cNvGrpSpPr/>
        <p:nvPr/>
      </p:nvGrpSpPr>
      <p:grpSpPr>
        <a:xfrm>
          <a:off x="0" y="0"/>
          <a:ext cx="0" cy="0"/>
          <a:chOff x="0" y="0"/>
          <a:chExt cx="0" cy="0"/>
        </a:xfrm>
      </p:grpSpPr>
      <p:sp>
        <p:nvSpPr>
          <p:cNvPr id="19" name="Google Shape;19;p10"/>
          <p:cNvSpPr txBox="1">
            <a:spLocks noGrp="1"/>
          </p:cNvSpPr>
          <p:nvPr>
            <p:ph type="body" idx="1"/>
          </p:nvPr>
        </p:nvSpPr>
        <p:spPr>
          <a:xfrm>
            <a:off x="727710" y="695714"/>
            <a:ext cx="6365279" cy="43662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3300"/>
              <a:buFont typeface="Arial"/>
              <a:buNone/>
              <a:defRPr sz="33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 name="Google Shape;20;p10"/>
          <p:cNvSpPr txBox="1">
            <a:spLocks noGrp="1"/>
          </p:cNvSpPr>
          <p:nvPr>
            <p:ph type="body" idx="2"/>
          </p:nvPr>
        </p:nvSpPr>
        <p:spPr>
          <a:xfrm>
            <a:off x="727711" y="1236848"/>
            <a:ext cx="6365081" cy="48458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 name="Google Shape;21;p10"/>
          <p:cNvSpPr txBox="1">
            <a:spLocks noGrp="1"/>
          </p:cNvSpPr>
          <p:nvPr>
            <p:ph type="body" idx="3"/>
          </p:nvPr>
        </p:nvSpPr>
        <p:spPr>
          <a:xfrm>
            <a:off x="727710" y="1837855"/>
            <a:ext cx="4100513" cy="95678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p10"/>
          <p:cNvSpPr txBox="1"/>
          <p:nvPr/>
        </p:nvSpPr>
        <p:spPr>
          <a:xfrm>
            <a:off x="643782" y="3581033"/>
            <a:ext cx="2257778" cy="967894"/>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Clr>
                <a:srgbClr val="000000"/>
              </a:buClr>
              <a:buSzPts val="1000"/>
              <a:buFont typeface="Arial"/>
              <a:buNone/>
            </a:pPr>
            <a:r>
              <a:rPr lang="en-GB" sz="1000" b="1" i="0" u="none" strike="noStrike" cap="none">
                <a:solidFill>
                  <a:schemeClr val="lt1"/>
                </a:solidFill>
                <a:latin typeface="Arial"/>
                <a:ea typeface="Arial"/>
                <a:cs typeface="Arial"/>
                <a:sym typeface="Arial"/>
              </a:rPr>
              <a:t>Dissemination level: </a:t>
            </a:r>
            <a:endParaRPr sz="1000" b="1" i="0" u="none" strike="noStrike" cap="none">
              <a:solidFill>
                <a:schemeClr val="lt1"/>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000"/>
              <a:buFont typeface="Arial"/>
              <a:buNone/>
            </a:pPr>
            <a:r>
              <a:rPr lang="en-GB" sz="1000" b="1" i="0" u="none" strike="noStrike" cap="none">
                <a:solidFill>
                  <a:schemeClr val="lt1"/>
                </a:solidFill>
                <a:latin typeface="Arial"/>
                <a:ea typeface="Arial"/>
                <a:cs typeface="Arial"/>
                <a:sym typeface="Arial"/>
              </a:rPr>
              <a:t>Disclosing Party: </a:t>
            </a:r>
            <a:endParaRPr sz="1000" b="1" i="0" u="none" strike="noStrike" cap="none">
              <a:solidFill>
                <a:schemeClr val="lt1"/>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000"/>
              <a:buFont typeface="Arial"/>
              <a:buNone/>
            </a:pPr>
            <a:r>
              <a:rPr lang="en-GB" sz="1000" b="1" i="0" u="none" strike="noStrike" cap="none">
                <a:solidFill>
                  <a:schemeClr val="lt1"/>
                </a:solidFill>
                <a:latin typeface="Arial"/>
                <a:ea typeface="Arial"/>
                <a:cs typeface="Arial"/>
                <a:sym typeface="Arial"/>
              </a:rPr>
              <a:t>Recipient Party:</a:t>
            </a:r>
            <a:endParaRPr sz="1400" b="0" i="0" u="none" strike="noStrike" cap="none">
              <a:solidFill>
                <a:srgbClr val="000000"/>
              </a:solidFill>
              <a:latin typeface="Arial"/>
              <a:ea typeface="Arial"/>
              <a:cs typeface="Arial"/>
              <a:sym typeface="Arial"/>
            </a:endParaRPr>
          </a:p>
        </p:txBody>
      </p:sp>
      <p:sp>
        <p:nvSpPr>
          <p:cNvPr id="23" name="Google Shape;23;p10"/>
          <p:cNvSpPr txBox="1">
            <a:spLocks noGrp="1"/>
          </p:cNvSpPr>
          <p:nvPr>
            <p:ph type="body" idx="4"/>
          </p:nvPr>
        </p:nvSpPr>
        <p:spPr>
          <a:xfrm>
            <a:off x="1983568" y="3635168"/>
            <a:ext cx="4100513" cy="316664"/>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4" name="Google Shape;24;p10"/>
          <p:cNvSpPr txBox="1">
            <a:spLocks noGrp="1"/>
          </p:cNvSpPr>
          <p:nvPr>
            <p:ph type="body" idx="5"/>
          </p:nvPr>
        </p:nvSpPr>
        <p:spPr>
          <a:xfrm>
            <a:off x="1983567" y="4263329"/>
            <a:ext cx="4100513" cy="316664"/>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5" name="Google Shape;25;p10"/>
          <p:cNvSpPr txBox="1">
            <a:spLocks noGrp="1"/>
          </p:cNvSpPr>
          <p:nvPr>
            <p:ph type="body" idx="6"/>
          </p:nvPr>
        </p:nvSpPr>
        <p:spPr>
          <a:xfrm>
            <a:off x="1983568" y="3946665"/>
            <a:ext cx="4100513" cy="316664"/>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6" name="Google Shape;26;p1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template)">
  <p:cSld name="1_Title and content (template)">
    <p:spTree>
      <p:nvGrpSpPr>
        <p:cNvPr id="1" name="Shape 37"/>
        <p:cNvGrpSpPr/>
        <p:nvPr/>
      </p:nvGrpSpPr>
      <p:grpSpPr>
        <a:xfrm>
          <a:off x="0" y="0"/>
          <a:ext cx="0" cy="0"/>
          <a:chOff x="0" y="0"/>
          <a:chExt cx="0" cy="0"/>
        </a:xfrm>
      </p:grpSpPr>
      <p:sp>
        <p:nvSpPr>
          <p:cNvPr id="38" name="Google Shape;38;p12"/>
          <p:cNvSpPr txBox="1">
            <a:spLocks noGrp="1"/>
          </p:cNvSpPr>
          <p:nvPr>
            <p:ph type="subTitle" idx="1"/>
          </p:nvPr>
        </p:nvSpPr>
        <p:spPr>
          <a:xfrm>
            <a:off x="420612" y="875101"/>
            <a:ext cx="7552568" cy="369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7F7F7F"/>
              </a:buClr>
              <a:buSzPts val="2000"/>
              <a:buFont typeface="Arial"/>
              <a:buNone/>
              <a:defRPr sz="2000" b="0" i="1" u="none" strike="noStrike" cap="none">
                <a:solidFill>
                  <a:srgbClr val="7F7F7F"/>
                </a:solidFill>
                <a:latin typeface="Arial"/>
                <a:ea typeface="Arial"/>
                <a:cs typeface="Arial"/>
                <a:sym typeface="Arial"/>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39" name="Google Shape;39;p12"/>
          <p:cNvSpPr txBox="1">
            <a:spLocks noGrp="1"/>
          </p:cNvSpPr>
          <p:nvPr>
            <p:ph type="title"/>
          </p:nvPr>
        </p:nvSpPr>
        <p:spPr>
          <a:xfrm>
            <a:off x="420611" y="457508"/>
            <a:ext cx="7552569" cy="341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500"/>
              <a:buFont typeface="Calibri"/>
              <a:buNone/>
              <a:defRPr sz="2500" b="1" i="0" u="none" strike="noStrike" cap="none">
                <a:solidFill>
                  <a:srgbClr val="0E67A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0" name="Google Shape;40;p12"/>
          <p:cNvSpPr txBox="1">
            <a:spLocks noGrp="1"/>
          </p:cNvSpPr>
          <p:nvPr>
            <p:ph type="dt" idx="10"/>
          </p:nvPr>
        </p:nvSpPr>
        <p:spPr>
          <a:xfrm>
            <a:off x="7898890" y="4780436"/>
            <a:ext cx="804031" cy="274637"/>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2"/>
          <p:cNvSpPr txBox="1">
            <a:spLocks noGrp="1"/>
          </p:cNvSpPr>
          <p:nvPr>
            <p:ph type="ftr" idx="11"/>
          </p:nvPr>
        </p:nvSpPr>
        <p:spPr>
          <a:xfrm>
            <a:off x="5544542" y="4773860"/>
            <a:ext cx="2031698" cy="28415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2"/>
          <p:cNvSpPr txBox="1">
            <a:spLocks noGrp="1"/>
          </p:cNvSpPr>
          <p:nvPr>
            <p:ph type="sldNum" idx="12"/>
          </p:nvPr>
        </p:nvSpPr>
        <p:spPr>
          <a:xfrm>
            <a:off x="8758371" y="4773860"/>
            <a:ext cx="332375" cy="28605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emplate)">
  <p:cSld name="Title and content (template)">
    <p:spTree>
      <p:nvGrpSpPr>
        <p:cNvPr id="1" name="Shape 43"/>
        <p:cNvGrpSpPr/>
        <p:nvPr/>
      </p:nvGrpSpPr>
      <p:grpSpPr>
        <a:xfrm>
          <a:off x="0" y="0"/>
          <a:ext cx="0" cy="0"/>
          <a:chOff x="0" y="0"/>
          <a:chExt cx="0" cy="0"/>
        </a:xfrm>
      </p:grpSpPr>
      <p:sp>
        <p:nvSpPr>
          <p:cNvPr id="44" name="Google Shape;44;p13"/>
          <p:cNvSpPr txBox="1">
            <a:spLocks noGrp="1"/>
          </p:cNvSpPr>
          <p:nvPr>
            <p:ph type="subTitle" idx="1"/>
          </p:nvPr>
        </p:nvSpPr>
        <p:spPr>
          <a:xfrm>
            <a:off x="347370" y="729114"/>
            <a:ext cx="7553240" cy="369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7F7F7F"/>
              </a:buClr>
              <a:buSzPts val="2000"/>
              <a:buFont typeface="Arial"/>
              <a:buNone/>
              <a:defRPr sz="2000" b="0" i="1" u="none" strike="noStrike" cap="none">
                <a:solidFill>
                  <a:srgbClr val="7F7F7F"/>
                </a:solidFill>
                <a:latin typeface="Arial"/>
                <a:ea typeface="Arial"/>
                <a:cs typeface="Arial"/>
                <a:sym typeface="Arial"/>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45" name="Google Shape;45;p13"/>
          <p:cNvSpPr txBox="1">
            <a:spLocks noGrp="1"/>
          </p:cNvSpPr>
          <p:nvPr>
            <p:ph type="title"/>
          </p:nvPr>
        </p:nvSpPr>
        <p:spPr>
          <a:xfrm>
            <a:off x="347370" y="359374"/>
            <a:ext cx="7553240" cy="341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500"/>
              <a:buFont typeface="Calibri"/>
              <a:buNone/>
              <a:defRPr sz="2500" b="1" i="0" u="none" strike="noStrike" cap="none">
                <a:solidFill>
                  <a:srgbClr val="0E67A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6" name="Google Shape;46;p13"/>
          <p:cNvSpPr txBox="1">
            <a:spLocks noGrp="1"/>
          </p:cNvSpPr>
          <p:nvPr>
            <p:ph type="dt" idx="10"/>
          </p:nvPr>
        </p:nvSpPr>
        <p:spPr>
          <a:xfrm>
            <a:off x="7769351" y="4779625"/>
            <a:ext cx="1038000" cy="274500"/>
          </a:xfrm>
          <a:prstGeom prst="rect">
            <a:avLst/>
          </a:prstGeom>
          <a:noFill/>
          <a:ln>
            <a:noFill/>
          </a:ln>
        </p:spPr>
        <p:txBody>
          <a:bodyPr spcFirstLastPara="1" wrap="square" lIns="91425" tIns="45700" rIns="91425" bIns="45700" anchor="ctr" anchorCtr="0">
            <a:noAutofit/>
          </a:bodyPr>
          <a:lstStyle>
            <a:lvl1pPr lvl="0">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3"/>
          <p:cNvSpPr txBox="1">
            <a:spLocks noGrp="1"/>
          </p:cNvSpPr>
          <p:nvPr>
            <p:ph type="ftr" idx="11"/>
          </p:nvPr>
        </p:nvSpPr>
        <p:spPr>
          <a:xfrm>
            <a:off x="5544542" y="4773860"/>
            <a:ext cx="2031698" cy="28415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3"/>
          <p:cNvSpPr txBox="1">
            <a:spLocks noGrp="1"/>
          </p:cNvSpPr>
          <p:nvPr>
            <p:ph type="sldNum" idx="12"/>
          </p:nvPr>
        </p:nvSpPr>
        <p:spPr>
          <a:xfrm>
            <a:off x="8758371" y="4773860"/>
            <a:ext cx="332375" cy="28605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49" name="Google Shape;49;p13"/>
          <p:cNvSpPr txBox="1">
            <a:spLocks noGrp="1"/>
          </p:cNvSpPr>
          <p:nvPr>
            <p:ph type="body" idx="2"/>
          </p:nvPr>
        </p:nvSpPr>
        <p:spPr>
          <a:xfrm>
            <a:off x="347663" y="1190625"/>
            <a:ext cx="7504112" cy="3492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F0801A"/>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Noto Sans Symbols"/>
              <a:buChar char="⮚"/>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ext 2 columns">
  <p:cSld name="1_Text 2 columns">
    <p:spTree>
      <p:nvGrpSpPr>
        <p:cNvPr id="1" name="Shape 50"/>
        <p:cNvGrpSpPr/>
        <p:nvPr/>
      </p:nvGrpSpPr>
      <p:grpSpPr>
        <a:xfrm>
          <a:off x="0" y="0"/>
          <a:ext cx="0" cy="0"/>
          <a:chOff x="0" y="0"/>
          <a:chExt cx="0" cy="0"/>
        </a:xfrm>
      </p:grpSpPr>
      <p:sp>
        <p:nvSpPr>
          <p:cNvPr id="51" name="Google Shape;51;p14"/>
          <p:cNvSpPr txBox="1">
            <a:spLocks noGrp="1"/>
          </p:cNvSpPr>
          <p:nvPr>
            <p:ph type="dt" idx="10"/>
          </p:nvPr>
        </p:nvSpPr>
        <p:spPr>
          <a:xfrm>
            <a:off x="7898890" y="4780436"/>
            <a:ext cx="804031" cy="274637"/>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5544542" y="4773860"/>
            <a:ext cx="2031698" cy="28415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758371" y="4773860"/>
            <a:ext cx="332375" cy="28605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54" name="Google Shape;54;p14"/>
          <p:cNvSpPr txBox="1">
            <a:spLocks noGrp="1"/>
          </p:cNvSpPr>
          <p:nvPr>
            <p:ph type="subTitle" idx="1"/>
          </p:nvPr>
        </p:nvSpPr>
        <p:spPr>
          <a:xfrm>
            <a:off x="347369" y="729114"/>
            <a:ext cx="7529050" cy="369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7F7F7F"/>
              </a:buClr>
              <a:buSzPts val="2000"/>
              <a:buFont typeface="Arial"/>
              <a:buNone/>
              <a:defRPr sz="2000" b="0" i="1" u="none" strike="noStrike" cap="none">
                <a:solidFill>
                  <a:srgbClr val="7F7F7F"/>
                </a:solidFill>
                <a:latin typeface="Arial"/>
                <a:ea typeface="Arial"/>
                <a:cs typeface="Arial"/>
                <a:sym typeface="Arial"/>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55" name="Google Shape;55;p14"/>
          <p:cNvSpPr txBox="1">
            <a:spLocks noGrp="1"/>
          </p:cNvSpPr>
          <p:nvPr>
            <p:ph type="title"/>
          </p:nvPr>
        </p:nvSpPr>
        <p:spPr>
          <a:xfrm>
            <a:off x="347368" y="359374"/>
            <a:ext cx="7529049" cy="341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500"/>
              <a:buFont typeface="Calibri"/>
              <a:buNone/>
              <a:defRPr sz="2500" b="1" i="0" u="none" strike="noStrike" cap="none">
                <a:solidFill>
                  <a:srgbClr val="0E67A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6" name="Google Shape;56;p14"/>
          <p:cNvSpPr txBox="1">
            <a:spLocks noGrp="1"/>
          </p:cNvSpPr>
          <p:nvPr>
            <p:ph type="body" idx="2"/>
          </p:nvPr>
        </p:nvSpPr>
        <p:spPr>
          <a:xfrm>
            <a:off x="347369" y="1154494"/>
            <a:ext cx="3821069" cy="350060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EF82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7" name="Google Shape;57;p14"/>
          <p:cNvSpPr txBox="1">
            <a:spLocks noGrp="1"/>
          </p:cNvSpPr>
          <p:nvPr>
            <p:ph type="body" idx="3"/>
          </p:nvPr>
        </p:nvSpPr>
        <p:spPr>
          <a:xfrm>
            <a:off x="4499631" y="1154494"/>
            <a:ext cx="3821069" cy="350060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EF82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3 Columns">
  <p:cSld name="1_3 Columns">
    <p:spTree>
      <p:nvGrpSpPr>
        <p:cNvPr id="1" name="Shape 58"/>
        <p:cNvGrpSpPr/>
        <p:nvPr/>
      </p:nvGrpSpPr>
      <p:grpSpPr>
        <a:xfrm>
          <a:off x="0" y="0"/>
          <a:ext cx="0" cy="0"/>
          <a:chOff x="0" y="0"/>
          <a:chExt cx="0" cy="0"/>
        </a:xfrm>
      </p:grpSpPr>
      <p:sp>
        <p:nvSpPr>
          <p:cNvPr id="59" name="Google Shape;59;p15"/>
          <p:cNvSpPr txBox="1">
            <a:spLocks noGrp="1"/>
          </p:cNvSpPr>
          <p:nvPr>
            <p:ph type="dt" idx="10"/>
          </p:nvPr>
        </p:nvSpPr>
        <p:spPr>
          <a:xfrm>
            <a:off x="7898890" y="4780436"/>
            <a:ext cx="804031" cy="274637"/>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5"/>
          <p:cNvSpPr txBox="1">
            <a:spLocks noGrp="1"/>
          </p:cNvSpPr>
          <p:nvPr>
            <p:ph type="ftr" idx="11"/>
          </p:nvPr>
        </p:nvSpPr>
        <p:spPr>
          <a:xfrm>
            <a:off x="5544542" y="4773860"/>
            <a:ext cx="2031698" cy="28415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5"/>
          <p:cNvSpPr txBox="1">
            <a:spLocks noGrp="1"/>
          </p:cNvSpPr>
          <p:nvPr>
            <p:ph type="sldNum" idx="12"/>
          </p:nvPr>
        </p:nvSpPr>
        <p:spPr>
          <a:xfrm>
            <a:off x="8758371" y="4773860"/>
            <a:ext cx="332375" cy="28605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62" name="Google Shape;62;p15"/>
          <p:cNvSpPr txBox="1">
            <a:spLocks noGrp="1"/>
          </p:cNvSpPr>
          <p:nvPr>
            <p:ph type="subTitle" idx="1"/>
          </p:nvPr>
        </p:nvSpPr>
        <p:spPr>
          <a:xfrm>
            <a:off x="347370" y="729114"/>
            <a:ext cx="7558078" cy="369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7F7F7F"/>
              </a:buClr>
              <a:buSzPts val="2000"/>
              <a:buFont typeface="Arial"/>
              <a:buNone/>
              <a:defRPr sz="2000" b="0" i="1" u="none" strike="noStrike" cap="none">
                <a:solidFill>
                  <a:srgbClr val="7F7F7F"/>
                </a:solidFill>
                <a:latin typeface="Arial"/>
                <a:ea typeface="Arial"/>
                <a:cs typeface="Arial"/>
                <a:sym typeface="Arial"/>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63" name="Google Shape;63;p15"/>
          <p:cNvSpPr txBox="1">
            <a:spLocks noGrp="1"/>
          </p:cNvSpPr>
          <p:nvPr>
            <p:ph type="title"/>
          </p:nvPr>
        </p:nvSpPr>
        <p:spPr>
          <a:xfrm>
            <a:off x="347369" y="358385"/>
            <a:ext cx="7558077" cy="341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500"/>
              <a:buFont typeface="Calibri"/>
              <a:buNone/>
              <a:defRPr sz="2500" b="1" i="0" u="none" strike="noStrike" cap="none">
                <a:solidFill>
                  <a:srgbClr val="0E67A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4" name="Google Shape;64;p15"/>
          <p:cNvSpPr txBox="1">
            <a:spLocks noGrp="1"/>
          </p:cNvSpPr>
          <p:nvPr>
            <p:ph type="body" idx="2"/>
          </p:nvPr>
        </p:nvSpPr>
        <p:spPr>
          <a:xfrm>
            <a:off x="347370" y="1154494"/>
            <a:ext cx="2681580" cy="350060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EF82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5" name="Google Shape;65;p15"/>
          <p:cNvSpPr txBox="1">
            <a:spLocks noGrp="1"/>
          </p:cNvSpPr>
          <p:nvPr>
            <p:ph type="body" idx="3"/>
          </p:nvPr>
        </p:nvSpPr>
        <p:spPr>
          <a:xfrm>
            <a:off x="5962650" y="1154493"/>
            <a:ext cx="2681580" cy="350060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EF82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6" name="Google Shape;66;p15"/>
          <p:cNvSpPr txBox="1">
            <a:spLocks noGrp="1"/>
          </p:cNvSpPr>
          <p:nvPr>
            <p:ph type="body" idx="4"/>
          </p:nvPr>
        </p:nvSpPr>
        <p:spPr>
          <a:xfrm>
            <a:off x="3155010" y="1154494"/>
            <a:ext cx="2681580" cy="350060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EF82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ext + image">
  <p:cSld name="1_Text + image">
    <p:spTree>
      <p:nvGrpSpPr>
        <p:cNvPr id="1" name="Shape 67"/>
        <p:cNvGrpSpPr/>
        <p:nvPr/>
      </p:nvGrpSpPr>
      <p:grpSpPr>
        <a:xfrm>
          <a:off x="0" y="0"/>
          <a:ext cx="0" cy="0"/>
          <a:chOff x="0" y="0"/>
          <a:chExt cx="0" cy="0"/>
        </a:xfrm>
      </p:grpSpPr>
      <p:sp>
        <p:nvSpPr>
          <p:cNvPr id="68" name="Google Shape;68;p16"/>
          <p:cNvSpPr txBox="1">
            <a:spLocks noGrp="1"/>
          </p:cNvSpPr>
          <p:nvPr>
            <p:ph type="dt" idx="10"/>
          </p:nvPr>
        </p:nvSpPr>
        <p:spPr>
          <a:xfrm>
            <a:off x="7898890" y="4780436"/>
            <a:ext cx="804031" cy="274637"/>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6"/>
          <p:cNvSpPr txBox="1">
            <a:spLocks noGrp="1"/>
          </p:cNvSpPr>
          <p:nvPr>
            <p:ph type="ftr" idx="11"/>
          </p:nvPr>
        </p:nvSpPr>
        <p:spPr>
          <a:xfrm>
            <a:off x="5544542" y="4773860"/>
            <a:ext cx="2031698" cy="28415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6"/>
          <p:cNvSpPr txBox="1">
            <a:spLocks noGrp="1"/>
          </p:cNvSpPr>
          <p:nvPr>
            <p:ph type="sldNum" idx="12"/>
          </p:nvPr>
        </p:nvSpPr>
        <p:spPr>
          <a:xfrm>
            <a:off x="8758371" y="4773860"/>
            <a:ext cx="332375" cy="28605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71" name="Google Shape;71;p16"/>
          <p:cNvSpPr txBox="1">
            <a:spLocks noGrp="1"/>
          </p:cNvSpPr>
          <p:nvPr>
            <p:ph type="subTitle" idx="1"/>
          </p:nvPr>
        </p:nvSpPr>
        <p:spPr>
          <a:xfrm>
            <a:off x="347368" y="729114"/>
            <a:ext cx="7553241" cy="369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7F7F7F"/>
              </a:buClr>
              <a:buSzPts val="2000"/>
              <a:buFont typeface="Arial"/>
              <a:buNone/>
              <a:defRPr sz="2000" b="0" i="1" u="none" strike="noStrike" cap="none">
                <a:solidFill>
                  <a:srgbClr val="7F7F7F"/>
                </a:solidFill>
                <a:latin typeface="Arial"/>
                <a:ea typeface="Arial"/>
                <a:cs typeface="Arial"/>
                <a:sym typeface="Arial"/>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2" name="Google Shape;72;p16"/>
          <p:cNvSpPr txBox="1">
            <a:spLocks noGrp="1"/>
          </p:cNvSpPr>
          <p:nvPr>
            <p:ph type="title"/>
          </p:nvPr>
        </p:nvSpPr>
        <p:spPr>
          <a:xfrm>
            <a:off x="347368" y="359288"/>
            <a:ext cx="7553240" cy="341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500"/>
              <a:buFont typeface="Calibri"/>
              <a:buNone/>
              <a:defRPr sz="2500" b="1" i="0" u="none" strike="noStrike" cap="none">
                <a:solidFill>
                  <a:srgbClr val="0E67A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3" name="Google Shape;73;p16"/>
          <p:cNvSpPr txBox="1">
            <a:spLocks noGrp="1"/>
          </p:cNvSpPr>
          <p:nvPr>
            <p:ph type="body" idx="2"/>
          </p:nvPr>
        </p:nvSpPr>
        <p:spPr>
          <a:xfrm>
            <a:off x="347369" y="1154494"/>
            <a:ext cx="3821069" cy="350060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EF82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4" name="Google Shape;74;p16"/>
          <p:cNvSpPr>
            <a:spLocks noGrp="1"/>
          </p:cNvSpPr>
          <p:nvPr>
            <p:ph type="pic" idx="3"/>
          </p:nvPr>
        </p:nvSpPr>
        <p:spPr>
          <a:xfrm>
            <a:off x="4357981" y="1154666"/>
            <a:ext cx="4438650" cy="3500437"/>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949504" y="1842458"/>
            <a:ext cx="4728900" cy="341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500"/>
              <a:buFont typeface="Calibri"/>
              <a:buNone/>
              <a:defRPr sz="25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4" name="Google Shape;84;p18"/>
          <p:cNvSpPr txBox="1">
            <a:spLocks noGrp="1"/>
          </p:cNvSpPr>
          <p:nvPr>
            <p:ph type="subTitle" idx="1"/>
          </p:nvPr>
        </p:nvSpPr>
        <p:spPr>
          <a:xfrm>
            <a:off x="949503" y="2301671"/>
            <a:ext cx="4728900" cy="369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7F7F7F"/>
              </a:buClr>
              <a:buSzPts val="2000"/>
              <a:buFont typeface="Arial"/>
              <a:buNone/>
              <a:defRPr sz="2000" b="0" i="1" u="none" strike="noStrike" cap="none">
                <a:solidFill>
                  <a:schemeClr val="lt1"/>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85" name="Google Shape;85;p1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01"/>
        <p:cNvGrpSpPr/>
        <p:nvPr/>
      </p:nvGrpSpPr>
      <p:grpSpPr>
        <a:xfrm>
          <a:off x="0" y="0"/>
          <a:ext cx="0" cy="0"/>
          <a:chOff x="0" y="0"/>
          <a:chExt cx="0" cy="0"/>
        </a:xfrm>
      </p:grpSpPr>
      <p:sp>
        <p:nvSpPr>
          <p:cNvPr id="102" name="Google Shape;102;p2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7.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egi.eu/projects/egi-ace" TargetMode="External"/><Relationship Id="rId7" Type="http://schemas.openxmlformats.org/officeDocument/2006/relationships/hyperlink" Target="https://twitter.com/EGI_eInfra?ref_src=twsrc%5Egoogle%7Ctwcamp%5Eserp%7Ctwgr%5Eauthor" TargetMode="External"/><Relationship Id="rId2" Type="http://schemas.openxmlformats.org/officeDocument/2006/relationships/theme" Target="../theme/theme4.xml"/><Relationship Id="rId1" Type="http://schemas.openxmlformats.org/officeDocument/2006/relationships/slideLayout" Target="../slideLayouts/slideLayout8.xml"/><Relationship Id="rId6" Type="http://schemas.openxmlformats.org/officeDocument/2006/relationships/image" Target="../media/image4.png"/><Relationship Id="rId11" Type="http://schemas.openxmlformats.org/officeDocument/2006/relationships/hyperlink" Target="https://twitter.com/egi_einfra" TargetMode="External"/><Relationship Id="rId5" Type="http://schemas.openxmlformats.org/officeDocument/2006/relationships/hyperlink" Target="https://www.linkedin.com/company/egi-foundation" TargetMode="External"/><Relationship Id="rId10" Type="http://schemas.openxmlformats.org/officeDocument/2006/relationships/hyperlink" Target="https://nl.linkedin.com/company/egi-foundation" TargetMode="External"/><Relationship Id="rId4" Type="http://schemas.openxmlformats.org/officeDocument/2006/relationships/image" Target="../media/image1.png"/><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p:nvPr/>
        </p:nvSpPr>
        <p:spPr>
          <a:xfrm>
            <a:off x="5915" y="0"/>
            <a:ext cx="9143999" cy="5143500"/>
          </a:xfrm>
          <a:prstGeom prst="rect">
            <a:avLst/>
          </a:prstGeom>
          <a:solidFill>
            <a:srgbClr val="EF8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11" name="Google Shape;11;p9"/>
          <p:cNvSpPr/>
          <p:nvPr/>
        </p:nvSpPr>
        <p:spPr>
          <a:xfrm rot="5400000" flipH="1">
            <a:off x="2009236" y="-2014752"/>
            <a:ext cx="5143500" cy="9173003"/>
          </a:xfrm>
          <a:custGeom>
            <a:avLst/>
            <a:gdLst/>
            <a:ahLst/>
            <a:cxnLst/>
            <a:rect l="l" t="t" r="r" b="b"/>
            <a:pathLst>
              <a:path w="3824383" h="4627079" extrusionOk="0">
                <a:moveTo>
                  <a:pt x="2607273" y="9077"/>
                </a:moveTo>
                <a:lnTo>
                  <a:pt x="3824383" y="11865"/>
                </a:lnTo>
                <a:lnTo>
                  <a:pt x="3824383" y="4623476"/>
                </a:lnTo>
                <a:lnTo>
                  <a:pt x="1418" y="4627079"/>
                </a:lnTo>
                <a:cubicBezTo>
                  <a:pt x="945" y="3911813"/>
                  <a:pt x="473" y="3196546"/>
                  <a:pt x="0" y="2481280"/>
                </a:cubicBezTo>
                <a:cubicBezTo>
                  <a:pt x="579040" y="2243155"/>
                  <a:pt x="327586" y="807721"/>
                  <a:pt x="692711" y="385446"/>
                </a:cubicBezTo>
                <a:cubicBezTo>
                  <a:pt x="1258101" y="-75694"/>
                  <a:pt x="2219038" y="2249"/>
                  <a:pt x="2607273" y="9077"/>
                </a:cubicBezTo>
                <a:close/>
              </a:path>
            </a:pathLst>
          </a:custGeom>
          <a:solidFill>
            <a:srgbClr val="0067B1">
              <a:alpha val="8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GB" sz="1050" b="0"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12" name="Google Shape;12;p9"/>
          <p:cNvGrpSpPr/>
          <p:nvPr/>
        </p:nvGrpSpPr>
        <p:grpSpPr>
          <a:xfrm>
            <a:off x="7934475" y="1"/>
            <a:ext cx="1070977" cy="1107924"/>
            <a:chOff x="10195294" y="-38496"/>
            <a:chExt cx="1996706" cy="1864094"/>
          </a:xfrm>
        </p:grpSpPr>
        <p:sp>
          <p:nvSpPr>
            <p:cNvPr id="13" name="Google Shape;13;p9"/>
            <p:cNvSpPr/>
            <p:nvPr/>
          </p:nvSpPr>
          <p:spPr>
            <a:xfrm rot="5400000">
              <a:off x="10261600" y="-104802"/>
              <a:ext cx="1864094" cy="1996706"/>
            </a:xfrm>
            <a:prstGeom prst="flowChartDelay">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pic>
          <p:nvPicPr>
            <p:cNvPr id="14" name="Google Shape;14;p9" descr="A picture containing background pattern&#10;&#10;Description automatically generated"/>
            <p:cNvPicPr preferRelativeResize="0"/>
            <p:nvPr/>
          </p:nvPicPr>
          <p:blipFill rotWithShape="1">
            <a:blip r:embed="rId3">
              <a:alphaModFix/>
            </a:blip>
            <a:srcRect/>
            <a:stretch/>
          </p:blipFill>
          <p:spPr>
            <a:xfrm>
              <a:off x="10358002" y="184067"/>
              <a:ext cx="1683183" cy="987165"/>
            </a:xfrm>
            <a:prstGeom prst="rect">
              <a:avLst/>
            </a:prstGeom>
            <a:noFill/>
            <a:ln>
              <a:noFill/>
            </a:ln>
          </p:spPr>
        </p:pic>
      </p:grpSp>
      <p:pic>
        <p:nvPicPr>
          <p:cNvPr id="15" name="Google Shape;15;p9" descr="De Europese vlag | Europese Unie"/>
          <p:cNvPicPr preferRelativeResize="0"/>
          <p:nvPr/>
        </p:nvPicPr>
        <p:blipFill rotWithShape="1">
          <a:blip r:embed="rId4">
            <a:alphaModFix/>
          </a:blip>
          <a:srcRect/>
          <a:stretch/>
        </p:blipFill>
        <p:spPr>
          <a:xfrm>
            <a:off x="796795" y="4775240"/>
            <a:ext cx="375285" cy="250031"/>
          </a:xfrm>
          <a:prstGeom prst="rect">
            <a:avLst/>
          </a:prstGeom>
          <a:noFill/>
          <a:ln>
            <a:noFill/>
          </a:ln>
        </p:spPr>
      </p:pic>
      <p:sp>
        <p:nvSpPr>
          <p:cNvPr id="16" name="Google Shape;16;p9"/>
          <p:cNvSpPr txBox="1"/>
          <p:nvPr/>
        </p:nvSpPr>
        <p:spPr>
          <a:xfrm>
            <a:off x="1136324" y="4797911"/>
            <a:ext cx="3080623" cy="240030"/>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chemeClr val="lt1"/>
              </a:buClr>
              <a:buSzPts val="600"/>
              <a:buFont typeface="Arial"/>
              <a:buNone/>
            </a:pPr>
            <a:r>
              <a:rPr lang="en-GB" sz="600" b="1" i="0" u="none" strike="noStrike" cap="none">
                <a:solidFill>
                  <a:schemeClr val="lt1"/>
                </a:solidFill>
                <a:latin typeface="Arial"/>
                <a:ea typeface="Arial"/>
                <a:cs typeface="Arial"/>
                <a:sym typeface="Arial"/>
              </a:rPr>
              <a:t>EGI-ACE receives funding from the European Union's Horizon 2020 research and innovation programme under grant agreement no. 101017567.</a:t>
            </a:r>
            <a:endParaRPr sz="600" b="1" i="0" u="none" strike="noStrike" cap="none">
              <a:solidFill>
                <a:schemeClr val="lt1"/>
              </a:solidFill>
              <a:latin typeface="Arial"/>
              <a:ea typeface="Arial"/>
              <a:cs typeface="Arial"/>
              <a:sym typeface="Arial"/>
            </a:endParaRPr>
          </a:p>
        </p:txBody>
      </p:sp>
      <p:sp>
        <p:nvSpPr>
          <p:cNvPr id="17" name="Google Shape;17;p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
        <p:cNvGrpSpPr/>
        <p:nvPr/>
      </p:nvGrpSpPr>
      <p:grpSpPr>
        <a:xfrm>
          <a:off x="0" y="0"/>
          <a:ext cx="0" cy="0"/>
          <a:chOff x="0" y="0"/>
          <a:chExt cx="0" cy="0"/>
        </a:xfrm>
      </p:grpSpPr>
      <p:sp>
        <p:nvSpPr>
          <p:cNvPr id="28" name="Google Shape;28;p11"/>
          <p:cNvSpPr/>
          <p:nvPr/>
        </p:nvSpPr>
        <p:spPr>
          <a:xfrm rot="-5400000" flipH="1">
            <a:off x="7921035" y="3920535"/>
            <a:ext cx="948400" cy="1497530"/>
          </a:xfrm>
          <a:custGeom>
            <a:avLst/>
            <a:gdLst/>
            <a:ahLst/>
            <a:cxnLst/>
            <a:rect l="l" t="t" r="r" b="b"/>
            <a:pathLst>
              <a:path w="3804471" h="4612449" extrusionOk="0">
                <a:moveTo>
                  <a:pt x="3685877" y="0"/>
                </a:moveTo>
                <a:lnTo>
                  <a:pt x="3804471" y="838"/>
                </a:lnTo>
                <a:lnTo>
                  <a:pt x="3804471" y="4612449"/>
                </a:lnTo>
                <a:lnTo>
                  <a:pt x="0" y="4612449"/>
                </a:lnTo>
                <a:lnTo>
                  <a:pt x="186163" y="4536246"/>
                </a:lnTo>
                <a:cubicBezTo>
                  <a:pt x="765203" y="4298121"/>
                  <a:pt x="1477197" y="3986971"/>
                  <a:pt x="1842322" y="3564696"/>
                </a:cubicBezTo>
                <a:cubicBezTo>
                  <a:pt x="2572572" y="2720146"/>
                  <a:pt x="2296347" y="1802571"/>
                  <a:pt x="2566222" y="1031046"/>
                </a:cubicBezTo>
                <a:cubicBezTo>
                  <a:pt x="2751761" y="500623"/>
                  <a:pt x="3171407" y="36229"/>
                  <a:pt x="3685877" y="0"/>
                </a:cubicBezTo>
                <a:close/>
              </a:path>
            </a:pathLst>
          </a:custGeom>
          <a:solidFill>
            <a:srgbClr val="0067B1">
              <a:alpha val="8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29" name="Google Shape;29;p11"/>
          <p:cNvSpPr/>
          <p:nvPr/>
        </p:nvSpPr>
        <p:spPr>
          <a:xfrm flipH="1">
            <a:off x="-1" y="4404220"/>
            <a:ext cx="843095" cy="739280"/>
          </a:xfrm>
          <a:custGeom>
            <a:avLst/>
            <a:gdLst/>
            <a:ahLst/>
            <a:cxnLst/>
            <a:rect l="l" t="t" r="r" b="b"/>
            <a:pathLst>
              <a:path w="3804471" h="4612449" extrusionOk="0">
                <a:moveTo>
                  <a:pt x="3685877" y="0"/>
                </a:moveTo>
                <a:lnTo>
                  <a:pt x="3804471" y="838"/>
                </a:lnTo>
                <a:lnTo>
                  <a:pt x="3804471" y="4612449"/>
                </a:lnTo>
                <a:lnTo>
                  <a:pt x="0" y="4612449"/>
                </a:lnTo>
                <a:lnTo>
                  <a:pt x="186163" y="4536246"/>
                </a:lnTo>
                <a:cubicBezTo>
                  <a:pt x="765203" y="4298121"/>
                  <a:pt x="1477197" y="3986971"/>
                  <a:pt x="1842322" y="3564696"/>
                </a:cubicBezTo>
                <a:cubicBezTo>
                  <a:pt x="2572572" y="2720146"/>
                  <a:pt x="2296347" y="1802571"/>
                  <a:pt x="2566222" y="1031046"/>
                </a:cubicBezTo>
                <a:cubicBezTo>
                  <a:pt x="2751761" y="500623"/>
                  <a:pt x="3171407" y="36229"/>
                  <a:pt x="3685877" y="0"/>
                </a:cubicBezTo>
                <a:close/>
              </a:path>
            </a:pathLst>
          </a:custGeom>
          <a:solidFill>
            <a:srgbClr val="EF8200">
              <a:alpha val="8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EF8200"/>
              </a:solidFill>
              <a:latin typeface="Arial"/>
              <a:ea typeface="Arial"/>
              <a:cs typeface="Arial"/>
              <a:sym typeface="Arial"/>
            </a:endParaRPr>
          </a:p>
        </p:txBody>
      </p:sp>
      <p:sp>
        <p:nvSpPr>
          <p:cNvPr id="30" name="Google Shape;30;p11"/>
          <p:cNvSpPr/>
          <p:nvPr/>
        </p:nvSpPr>
        <p:spPr>
          <a:xfrm rot="5400000" flipH="1">
            <a:off x="128209" y="-128211"/>
            <a:ext cx="962782" cy="1219201"/>
          </a:xfrm>
          <a:custGeom>
            <a:avLst/>
            <a:gdLst/>
            <a:ahLst/>
            <a:cxnLst/>
            <a:rect l="l" t="t" r="r" b="b"/>
            <a:pathLst>
              <a:path w="3804471" h="4612449" extrusionOk="0">
                <a:moveTo>
                  <a:pt x="3685877" y="0"/>
                </a:moveTo>
                <a:lnTo>
                  <a:pt x="3804471" y="838"/>
                </a:lnTo>
                <a:lnTo>
                  <a:pt x="3804471" y="4612449"/>
                </a:lnTo>
                <a:lnTo>
                  <a:pt x="0" y="4612449"/>
                </a:lnTo>
                <a:lnTo>
                  <a:pt x="186163" y="4536246"/>
                </a:lnTo>
                <a:cubicBezTo>
                  <a:pt x="765203" y="4298121"/>
                  <a:pt x="1477197" y="3986971"/>
                  <a:pt x="1842322" y="3564696"/>
                </a:cubicBezTo>
                <a:cubicBezTo>
                  <a:pt x="2572572" y="2720146"/>
                  <a:pt x="2296347" y="1802571"/>
                  <a:pt x="2566222" y="1031046"/>
                </a:cubicBezTo>
                <a:cubicBezTo>
                  <a:pt x="2751761" y="500623"/>
                  <a:pt x="3171407" y="36229"/>
                  <a:pt x="3685877" y="0"/>
                </a:cubicBezTo>
                <a:close/>
              </a:path>
            </a:pathLst>
          </a:custGeom>
          <a:solidFill>
            <a:srgbClr val="0067B1">
              <a:alpha val="8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1" name="Google Shape;31;p11"/>
          <p:cNvSpPr txBox="1">
            <a:spLocks noGrp="1"/>
          </p:cNvSpPr>
          <p:nvPr>
            <p:ph type="dt" idx="10"/>
          </p:nvPr>
        </p:nvSpPr>
        <p:spPr>
          <a:xfrm>
            <a:off x="7898890" y="4780436"/>
            <a:ext cx="804031" cy="274637"/>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2" name="Google Shape;32;p11"/>
          <p:cNvSpPr txBox="1">
            <a:spLocks noGrp="1"/>
          </p:cNvSpPr>
          <p:nvPr>
            <p:ph type="ftr" idx="11"/>
          </p:nvPr>
        </p:nvSpPr>
        <p:spPr>
          <a:xfrm>
            <a:off x="5544542" y="4773860"/>
            <a:ext cx="2031698" cy="28415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3" name="Google Shape;33;p11"/>
          <p:cNvSpPr txBox="1">
            <a:spLocks noGrp="1"/>
          </p:cNvSpPr>
          <p:nvPr>
            <p:ph type="sldNum" idx="12"/>
          </p:nvPr>
        </p:nvSpPr>
        <p:spPr>
          <a:xfrm>
            <a:off x="8758371" y="4773860"/>
            <a:ext cx="332375" cy="286052"/>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grpSp>
        <p:nvGrpSpPr>
          <p:cNvPr id="34" name="Google Shape;34;p11"/>
          <p:cNvGrpSpPr/>
          <p:nvPr/>
        </p:nvGrpSpPr>
        <p:grpSpPr>
          <a:xfrm>
            <a:off x="7934475" y="1"/>
            <a:ext cx="1070977" cy="1107924"/>
            <a:chOff x="10195294" y="-38496"/>
            <a:chExt cx="1996706" cy="1864094"/>
          </a:xfrm>
        </p:grpSpPr>
        <p:sp>
          <p:nvSpPr>
            <p:cNvPr id="35" name="Google Shape;35;p11"/>
            <p:cNvSpPr/>
            <p:nvPr/>
          </p:nvSpPr>
          <p:spPr>
            <a:xfrm rot="5400000">
              <a:off x="10261600" y="-104802"/>
              <a:ext cx="1864094" cy="1996706"/>
            </a:xfrm>
            <a:prstGeom prst="flowChartDelay">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pic>
          <p:nvPicPr>
            <p:cNvPr id="36" name="Google Shape;36;p11" descr="A picture containing background pattern&#10;&#10;Description automatically generated"/>
            <p:cNvPicPr preferRelativeResize="0"/>
            <p:nvPr/>
          </p:nvPicPr>
          <p:blipFill rotWithShape="1">
            <a:blip r:embed="rId7">
              <a:alphaModFix/>
            </a:blip>
            <a:srcRect/>
            <a:stretch/>
          </p:blipFill>
          <p:spPr>
            <a:xfrm>
              <a:off x="10358002" y="184067"/>
              <a:ext cx="1683183" cy="987165"/>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
        <p:cNvGrpSpPr/>
        <p:nvPr/>
      </p:nvGrpSpPr>
      <p:grpSpPr>
        <a:xfrm>
          <a:off x="0" y="0"/>
          <a:ext cx="0" cy="0"/>
          <a:chOff x="0" y="0"/>
          <a:chExt cx="0" cy="0"/>
        </a:xfrm>
      </p:grpSpPr>
      <p:pic>
        <p:nvPicPr>
          <p:cNvPr id="76" name="Google Shape;76;p17"/>
          <p:cNvPicPr preferRelativeResize="0"/>
          <p:nvPr/>
        </p:nvPicPr>
        <p:blipFill rotWithShape="1">
          <a:blip r:embed="rId3">
            <a:alphaModFix/>
          </a:blip>
          <a:srcRect l="10706" t="2901" r="40786" b="-495"/>
          <a:stretch/>
        </p:blipFill>
        <p:spPr>
          <a:xfrm>
            <a:off x="5350873" y="0"/>
            <a:ext cx="3806687" cy="5180966"/>
          </a:xfrm>
          <a:prstGeom prst="rect">
            <a:avLst/>
          </a:prstGeom>
          <a:noFill/>
          <a:ln>
            <a:noFill/>
          </a:ln>
        </p:spPr>
      </p:pic>
      <p:sp>
        <p:nvSpPr>
          <p:cNvPr id="77" name="Google Shape;77;p17"/>
          <p:cNvSpPr/>
          <p:nvPr/>
        </p:nvSpPr>
        <p:spPr>
          <a:xfrm rot="-7235639">
            <a:off x="-554524" y="-1659678"/>
            <a:ext cx="7801870" cy="8462860"/>
          </a:xfrm>
          <a:custGeom>
            <a:avLst/>
            <a:gdLst/>
            <a:ahLst/>
            <a:cxnLst/>
            <a:rect l="l" t="t" r="r" b="b"/>
            <a:pathLst>
              <a:path w="10337685" h="11109864" extrusionOk="0">
                <a:moveTo>
                  <a:pt x="10337685" y="3490386"/>
                </a:moveTo>
                <a:lnTo>
                  <a:pt x="5832618" y="11109864"/>
                </a:lnTo>
                <a:lnTo>
                  <a:pt x="5775875" y="11080836"/>
                </a:lnTo>
                <a:cubicBezTo>
                  <a:pt x="5695574" y="11041953"/>
                  <a:pt x="5613939" y="11006746"/>
                  <a:pt x="5531765" y="10975405"/>
                </a:cubicBezTo>
                <a:cubicBezTo>
                  <a:pt x="4780452" y="10696213"/>
                  <a:pt x="3961522" y="10659477"/>
                  <a:pt x="3172643" y="10483146"/>
                </a:cubicBezTo>
                <a:cubicBezTo>
                  <a:pt x="2778204" y="10398654"/>
                  <a:pt x="2378130" y="10264569"/>
                  <a:pt x="2029709" y="10064359"/>
                </a:cubicBezTo>
                <a:cubicBezTo>
                  <a:pt x="1681287" y="9864149"/>
                  <a:pt x="1384518" y="9597814"/>
                  <a:pt x="1196690" y="9248825"/>
                </a:cubicBezTo>
                <a:cubicBezTo>
                  <a:pt x="926216" y="8749219"/>
                  <a:pt x="888652" y="8102669"/>
                  <a:pt x="445377" y="7742660"/>
                </a:cubicBezTo>
                <a:cubicBezTo>
                  <a:pt x="355219" y="7672863"/>
                  <a:pt x="255670" y="7617759"/>
                  <a:pt x="152364" y="7568166"/>
                </a:cubicBezTo>
                <a:lnTo>
                  <a:pt x="0" y="7499874"/>
                </a:lnTo>
                <a:lnTo>
                  <a:pt x="1079898" y="5673429"/>
                </a:lnTo>
                <a:lnTo>
                  <a:pt x="4434351" y="0"/>
                </a:lnTo>
                <a:close/>
              </a:path>
            </a:pathLst>
          </a:custGeom>
          <a:solidFill>
            <a:srgbClr val="0067B1"/>
          </a:solidFill>
          <a:ln w="12700" cap="flat" cmpd="sng">
            <a:solidFill>
              <a:srgbClr val="0067B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grpSp>
        <p:nvGrpSpPr>
          <p:cNvPr id="78" name="Google Shape;78;p17"/>
          <p:cNvGrpSpPr/>
          <p:nvPr/>
        </p:nvGrpSpPr>
        <p:grpSpPr>
          <a:xfrm>
            <a:off x="7507923" y="0"/>
            <a:ext cx="1497530" cy="1398071"/>
            <a:chOff x="10195294" y="-38496"/>
            <a:chExt cx="1996706" cy="1864094"/>
          </a:xfrm>
        </p:grpSpPr>
        <p:sp>
          <p:nvSpPr>
            <p:cNvPr id="79" name="Google Shape;79;p17"/>
            <p:cNvSpPr/>
            <p:nvPr/>
          </p:nvSpPr>
          <p:spPr>
            <a:xfrm rot="5400000">
              <a:off x="10261600" y="-104802"/>
              <a:ext cx="1864094" cy="1996706"/>
            </a:xfrm>
            <a:prstGeom prst="flowChartDelay">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pic>
          <p:nvPicPr>
            <p:cNvPr id="80" name="Google Shape;80;p17" descr="A picture containing background pattern&#10;&#10;Description automatically generated"/>
            <p:cNvPicPr preferRelativeResize="0"/>
            <p:nvPr/>
          </p:nvPicPr>
          <p:blipFill rotWithShape="1">
            <a:blip r:embed="rId4">
              <a:alphaModFix/>
            </a:blip>
            <a:srcRect/>
            <a:stretch/>
          </p:blipFill>
          <p:spPr>
            <a:xfrm>
              <a:off x="10358002" y="184067"/>
              <a:ext cx="1683183" cy="987165"/>
            </a:xfrm>
            <a:prstGeom prst="rect">
              <a:avLst/>
            </a:prstGeom>
            <a:noFill/>
            <a:ln>
              <a:noFill/>
            </a:ln>
          </p:spPr>
        </p:pic>
      </p:grpSp>
      <p:sp>
        <p:nvSpPr>
          <p:cNvPr id="81" name="Google Shape;81;p1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7"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7" name="Google Shape;87;p19"/>
          <p:cNvSpPr/>
          <p:nvPr/>
        </p:nvSpPr>
        <p:spPr>
          <a:xfrm>
            <a:off x="-1" y="0"/>
            <a:ext cx="9143999" cy="5143500"/>
          </a:xfrm>
          <a:prstGeom prst="rect">
            <a:avLst/>
          </a:prstGeom>
          <a:solidFill>
            <a:srgbClr val="EF8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88" name="Google Shape;88;p19"/>
          <p:cNvSpPr/>
          <p:nvPr/>
        </p:nvSpPr>
        <p:spPr>
          <a:xfrm rot="-5400000" flipH="1">
            <a:off x="2994343" y="-1000059"/>
            <a:ext cx="3155315" cy="9144002"/>
          </a:xfrm>
          <a:custGeom>
            <a:avLst/>
            <a:gdLst/>
            <a:ahLst/>
            <a:cxnLst/>
            <a:rect l="l" t="t" r="r" b="b"/>
            <a:pathLst>
              <a:path w="3804471" h="4612449" extrusionOk="0">
                <a:moveTo>
                  <a:pt x="3685877" y="0"/>
                </a:moveTo>
                <a:lnTo>
                  <a:pt x="3804471" y="838"/>
                </a:lnTo>
                <a:lnTo>
                  <a:pt x="3804471" y="4612449"/>
                </a:lnTo>
                <a:lnTo>
                  <a:pt x="0" y="4612449"/>
                </a:lnTo>
                <a:lnTo>
                  <a:pt x="186163" y="4536246"/>
                </a:lnTo>
                <a:cubicBezTo>
                  <a:pt x="765203" y="4298121"/>
                  <a:pt x="1477197" y="3986971"/>
                  <a:pt x="1842322" y="3564696"/>
                </a:cubicBezTo>
                <a:cubicBezTo>
                  <a:pt x="2572572" y="2720146"/>
                  <a:pt x="2296347" y="1802571"/>
                  <a:pt x="2566222" y="1031046"/>
                </a:cubicBezTo>
                <a:cubicBezTo>
                  <a:pt x="2751761" y="500623"/>
                  <a:pt x="3171407" y="36229"/>
                  <a:pt x="3685877" y="0"/>
                </a:cubicBezTo>
                <a:close/>
              </a:path>
            </a:pathLst>
          </a:custGeom>
          <a:solidFill>
            <a:srgbClr val="0067B1">
              <a:alpha val="8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89" name="Google Shape;89;p19"/>
          <p:cNvSpPr txBox="1"/>
          <p:nvPr/>
        </p:nvSpPr>
        <p:spPr>
          <a:xfrm>
            <a:off x="746267" y="1422572"/>
            <a:ext cx="2545890" cy="4154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GB" sz="1050" b="0" i="0" u="none" strike="noStrike" cap="none">
                <a:solidFill>
                  <a:schemeClr val="lt1"/>
                </a:solidFill>
                <a:latin typeface="Arial"/>
                <a:ea typeface="Arial"/>
                <a:cs typeface="Arial"/>
                <a:sym typeface="Arial"/>
              </a:rPr>
              <a:t>Contact: </a:t>
            </a:r>
            <a:r>
              <a:rPr lang="en-GB" sz="1050" b="1" i="0" u="none" strike="noStrike" cap="none">
                <a:solidFill>
                  <a:schemeClr val="lt1"/>
                </a:solidFill>
                <a:latin typeface="Arial"/>
                <a:ea typeface="Arial"/>
                <a:cs typeface="Arial"/>
                <a:sym typeface="Arial"/>
              </a:rPr>
              <a:t>egi-ace-po@mailman.egi.eu</a:t>
            </a:r>
            <a:endParaRPr sz="105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GB" sz="1050" b="0" i="0" u="none" strike="noStrike" cap="none">
                <a:solidFill>
                  <a:schemeClr val="lt1"/>
                </a:solidFill>
                <a:latin typeface="Arial"/>
                <a:ea typeface="Arial"/>
                <a:cs typeface="Arial"/>
                <a:sym typeface="Arial"/>
              </a:rPr>
              <a:t>Website: </a:t>
            </a:r>
            <a:r>
              <a:rPr lang="en-GB" sz="1050" b="1" i="0" u="sng" strike="noStrike" cap="none">
                <a:solidFill>
                  <a:schemeClr val="hlink"/>
                </a:solidFill>
                <a:latin typeface="Arial"/>
                <a:ea typeface="Arial"/>
                <a:cs typeface="Arial"/>
                <a:sym typeface="Arial"/>
                <a:hlinkClick r:id="rId3"/>
              </a:rPr>
              <a:t>www.egi.eu/projects/egi-ace</a:t>
            </a:r>
            <a:endParaRPr sz="1050" b="0" i="0" u="none" strike="noStrike" cap="none">
              <a:solidFill>
                <a:schemeClr val="lt1"/>
              </a:solidFill>
              <a:latin typeface="Arial"/>
              <a:ea typeface="Arial"/>
              <a:cs typeface="Arial"/>
              <a:sym typeface="Arial"/>
            </a:endParaRPr>
          </a:p>
        </p:txBody>
      </p:sp>
      <p:grpSp>
        <p:nvGrpSpPr>
          <p:cNvPr id="90" name="Google Shape;90;p19"/>
          <p:cNvGrpSpPr/>
          <p:nvPr/>
        </p:nvGrpSpPr>
        <p:grpSpPr>
          <a:xfrm>
            <a:off x="7507923" y="0"/>
            <a:ext cx="1497530" cy="1398071"/>
            <a:chOff x="10195294" y="-38496"/>
            <a:chExt cx="1996706" cy="1864094"/>
          </a:xfrm>
        </p:grpSpPr>
        <p:sp>
          <p:nvSpPr>
            <p:cNvPr id="91" name="Google Shape;91;p19"/>
            <p:cNvSpPr/>
            <p:nvPr/>
          </p:nvSpPr>
          <p:spPr>
            <a:xfrm rot="5400000">
              <a:off x="10261600" y="-104802"/>
              <a:ext cx="1864094" cy="1996706"/>
            </a:xfrm>
            <a:prstGeom prst="flowChartDelay">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pic>
          <p:nvPicPr>
            <p:cNvPr id="92" name="Google Shape;92;p19" descr="A picture containing background pattern&#10;&#10;Description automatically generated"/>
            <p:cNvPicPr preferRelativeResize="0"/>
            <p:nvPr/>
          </p:nvPicPr>
          <p:blipFill rotWithShape="1">
            <a:blip r:embed="rId4">
              <a:alphaModFix/>
            </a:blip>
            <a:srcRect/>
            <a:stretch/>
          </p:blipFill>
          <p:spPr>
            <a:xfrm>
              <a:off x="10358002" y="184067"/>
              <a:ext cx="1683183" cy="987165"/>
            </a:xfrm>
            <a:prstGeom prst="rect">
              <a:avLst/>
            </a:prstGeom>
            <a:noFill/>
            <a:ln>
              <a:noFill/>
            </a:ln>
          </p:spPr>
        </p:pic>
      </p:grpSp>
      <p:pic>
        <p:nvPicPr>
          <p:cNvPr id="93" name="Google Shape;93;p19">
            <a:hlinkClick r:id="rId5"/>
          </p:cNvPr>
          <p:cNvPicPr preferRelativeResize="0"/>
          <p:nvPr/>
        </p:nvPicPr>
        <p:blipFill rotWithShape="1">
          <a:blip r:embed="rId6">
            <a:alphaModFix/>
          </a:blip>
          <a:srcRect/>
          <a:stretch/>
        </p:blipFill>
        <p:spPr>
          <a:xfrm>
            <a:off x="836432" y="1957316"/>
            <a:ext cx="296010" cy="296010"/>
          </a:xfrm>
          <a:prstGeom prst="rect">
            <a:avLst/>
          </a:prstGeom>
          <a:noFill/>
          <a:ln>
            <a:noFill/>
          </a:ln>
        </p:spPr>
      </p:pic>
      <p:pic>
        <p:nvPicPr>
          <p:cNvPr id="94" name="Google Shape;94;p19" descr="Afbeelding met bijl, vectorafbeeldingen&#10;&#10;Automatisch gegenereerde beschrijving">
            <a:hlinkClick r:id="rId7"/>
          </p:cNvPr>
          <p:cNvPicPr preferRelativeResize="0"/>
          <p:nvPr/>
        </p:nvPicPr>
        <p:blipFill rotWithShape="1">
          <a:blip r:embed="rId8">
            <a:alphaModFix/>
          </a:blip>
          <a:srcRect/>
          <a:stretch/>
        </p:blipFill>
        <p:spPr>
          <a:xfrm>
            <a:off x="807572" y="2341022"/>
            <a:ext cx="353729" cy="353729"/>
          </a:xfrm>
          <a:prstGeom prst="rect">
            <a:avLst/>
          </a:prstGeom>
          <a:noFill/>
          <a:ln>
            <a:noFill/>
          </a:ln>
        </p:spPr>
      </p:pic>
      <p:sp>
        <p:nvSpPr>
          <p:cNvPr id="95" name="Google Shape;95;p19"/>
          <p:cNvSpPr txBox="1"/>
          <p:nvPr/>
        </p:nvSpPr>
        <p:spPr>
          <a:xfrm>
            <a:off x="746267" y="868288"/>
            <a:ext cx="3671888" cy="528638"/>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chemeClr val="lt1"/>
              </a:buClr>
              <a:buSzPts val="3300"/>
              <a:buFont typeface="Arial"/>
              <a:buNone/>
            </a:pPr>
            <a:r>
              <a:rPr lang="en-GB" sz="3300" b="0" i="0" u="none" strike="noStrike" cap="none">
                <a:solidFill>
                  <a:schemeClr val="lt1"/>
                </a:solidFill>
                <a:latin typeface="Calibri"/>
                <a:ea typeface="Calibri"/>
                <a:cs typeface="Calibri"/>
                <a:sym typeface="Calibri"/>
              </a:rPr>
              <a:t>Thank you!</a:t>
            </a:r>
            <a:endParaRPr sz="3300" b="0" i="0" u="none" strike="noStrike" cap="none">
              <a:solidFill>
                <a:schemeClr val="lt1"/>
              </a:solidFill>
              <a:latin typeface="Calibri"/>
              <a:ea typeface="Calibri"/>
              <a:cs typeface="Calibri"/>
              <a:sym typeface="Calibri"/>
            </a:endParaRPr>
          </a:p>
        </p:txBody>
      </p:sp>
      <p:pic>
        <p:nvPicPr>
          <p:cNvPr id="96" name="Google Shape;96;p19" descr="De Europese vlag | Europese Unie"/>
          <p:cNvPicPr preferRelativeResize="0"/>
          <p:nvPr/>
        </p:nvPicPr>
        <p:blipFill rotWithShape="1">
          <a:blip r:embed="rId9">
            <a:alphaModFix/>
          </a:blip>
          <a:srcRect/>
          <a:stretch/>
        </p:blipFill>
        <p:spPr>
          <a:xfrm>
            <a:off x="796795" y="4775240"/>
            <a:ext cx="375285" cy="250031"/>
          </a:xfrm>
          <a:prstGeom prst="rect">
            <a:avLst/>
          </a:prstGeom>
          <a:noFill/>
          <a:ln>
            <a:noFill/>
          </a:ln>
        </p:spPr>
      </p:pic>
      <p:sp>
        <p:nvSpPr>
          <p:cNvPr id="97" name="Google Shape;97;p19"/>
          <p:cNvSpPr txBox="1"/>
          <p:nvPr/>
        </p:nvSpPr>
        <p:spPr>
          <a:xfrm>
            <a:off x="1132442" y="1967860"/>
            <a:ext cx="1181734"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050"/>
              <a:buFont typeface="Arial"/>
              <a:buNone/>
            </a:pPr>
            <a:r>
              <a:rPr lang="en-GB" sz="1050" b="1" i="0" u="sng" strike="noStrike" cap="none">
                <a:solidFill>
                  <a:schemeClr val="hlink"/>
                </a:solidFill>
                <a:latin typeface="Arial"/>
                <a:ea typeface="Arial"/>
                <a:cs typeface="Arial"/>
                <a:sym typeface="Arial"/>
                <a:hlinkClick r:id="rId10"/>
              </a:rPr>
              <a:t>EGI Foundation</a:t>
            </a:r>
            <a:endParaRPr sz="1050" b="1" i="0" u="none" strike="noStrike" cap="none">
              <a:solidFill>
                <a:schemeClr val="lt1"/>
              </a:solidFill>
              <a:latin typeface="Arial"/>
              <a:ea typeface="Arial"/>
              <a:cs typeface="Arial"/>
              <a:sym typeface="Arial"/>
            </a:endParaRPr>
          </a:p>
        </p:txBody>
      </p:sp>
      <p:sp>
        <p:nvSpPr>
          <p:cNvPr id="98" name="Google Shape;98;p19"/>
          <p:cNvSpPr txBox="1"/>
          <p:nvPr/>
        </p:nvSpPr>
        <p:spPr>
          <a:xfrm>
            <a:off x="1132442" y="2356445"/>
            <a:ext cx="989373"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GB" sz="1050" b="1" i="0" u="sng" strike="noStrike" cap="none">
                <a:solidFill>
                  <a:schemeClr val="hlink"/>
                </a:solidFill>
                <a:latin typeface="Arial"/>
                <a:ea typeface="Arial"/>
                <a:cs typeface="Arial"/>
                <a:sym typeface="Arial"/>
                <a:hlinkClick r:id="rId11"/>
              </a:rPr>
              <a:t>@EGI_eInfra</a:t>
            </a:r>
            <a:endParaRPr sz="1050" b="1" i="0" u="none" strike="noStrike" cap="none">
              <a:solidFill>
                <a:schemeClr val="lt1"/>
              </a:solidFill>
              <a:latin typeface="Arial"/>
              <a:ea typeface="Arial"/>
              <a:cs typeface="Arial"/>
              <a:sym typeface="Arial"/>
            </a:endParaRPr>
          </a:p>
        </p:txBody>
      </p:sp>
      <p:sp>
        <p:nvSpPr>
          <p:cNvPr id="99" name="Google Shape;99;p19"/>
          <p:cNvSpPr txBox="1"/>
          <p:nvPr/>
        </p:nvSpPr>
        <p:spPr>
          <a:xfrm>
            <a:off x="1172080" y="4767263"/>
            <a:ext cx="3080623" cy="240030"/>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chemeClr val="lt1"/>
              </a:buClr>
              <a:buSzPts val="600"/>
              <a:buFont typeface="Arial"/>
              <a:buNone/>
            </a:pPr>
            <a:r>
              <a:rPr lang="en-GB" sz="600" b="0" i="0" u="none" strike="noStrike" cap="none">
                <a:solidFill>
                  <a:schemeClr val="lt1"/>
                </a:solidFill>
                <a:latin typeface="Arial"/>
                <a:ea typeface="Arial"/>
                <a:cs typeface="Arial"/>
                <a:sym typeface="Arial"/>
              </a:rPr>
              <a:t>EGI-ACE receives funding from the European Union's Horizon 2020 research and innovation programme under grant agreement no. 101017567.</a:t>
            </a:r>
            <a:endParaRPr sz="600" b="0" i="0" u="none" strike="noStrike" cap="none">
              <a:solidFill>
                <a:schemeClr val="lt1"/>
              </a:solidFill>
              <a:latin typeface="Arial"/>
              <a:ea typeface="Arial"/>
              <a:cs typeface="Arial"/>
              <a:sym typeface="Arial"/>
            </a:endParaRPr>
          </a:p>
        </p:txBody>
      </p:sp>
      <p:sp>
        <p:nvSpPr>
          <p:cNvPr id="100" name="Google Shape;100;p1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
          <p:cNvSpPr txBox="1">
            <a:spLocks noGrp="1"/>
          </p:cNvSpPr>
          <p:nvPr>
            <p:ph type="body" idx="1"/>
          </p:nvPr>
        </p:nvSpPr>
        <p:spPr>
          <a:xfrm>
            <a:off x="727710" y="695714"/>
            <a:ext cx="6365279" cy="436621"/>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00000"/>
              </a:lnSpc>
              <a:spcBef>
                <a:spcPts val="0"/>
              </a:spcBef>
              <a:spcAft>
                <a:spcPts val="0"/>
              </a:spcAft>
              <a:buSzPct val="100000"/>
              <a:buNone/>
            </a:pPr>
            <a:r>
              <a:rPr lang="en-GB"/>
              <a:t>EGI-ACE Open Call no.5</a:t>
            </a:r>
            <a:endParaRPr/>
          </a:p>
        </p:txBody>
      </p:sp>
      <p:sp>
        <p:nvSpPr>
          <p:cNvPr id="108" name="Google Shape;108;p1"/>
          <p:cNvSpPr txBox="1">
            <a:spLocks noGrp="1"/>
          </p:cNvSpPr>
          <p:nvPr>
            <p:ph type="body" idx="2"/>
          </p:nvPr>
        </p:nvSpPr>
        <p:spPr>
          <a:xfrm>
            <a:off x="727711" y="1160648"/>
            <a:ext cx="6365100" cy="484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Checkpoint meeting with Shepherds</a:t>
            </a:r>
            <a:endParaRPr/>
          </a:p>
        </p:txBody>
      </p:sp>
      <p:sp>
        <p:nvSpPr>
          <p:cNvPr id="109" name="Google Shape;109;p1"/>
          <p:cNvSpPr txBox="1">
            <a:spLocks noGrp="1"/>
          </p:cNvSpPr>
          <p:nvPr>
            <p:ph type="body" idx="3"/>
          </p:nvPr>
        </p:nvSpPr>
        <p:spPr>
          <a:xfrm>
            <a:off x="727710" y="2523655"/>
            <a:ext cx="4100400" cy="9567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900"/>
              <a:buNone/>
            </a:pPr>
            <a:r>
              <a:rPr lang="en-GB" sz="1200">
                <a:solidFill>
                  <a:schemeClr val="accent3"/>
                </a:solidFill>
              </a:rPr>
              <a:t>Ignacio Lamata Martinez / EGI Foundation</a:t>
            </a:r>
            <a:endParaRPr sz="1200">
              <a:solidFill>
                <a:schemeClr val="accent3"/>
              </a:solidFill>
            </a:endParaRPr>
          </a:p>
        </p:txBody>
      </p:sp>
      <p:sp>
        <p:nvSpPr>
          <p:cNvPr id="110" name="Google Shape;110;p1"/>
          <p:cNvSpPr txBox="1">
            <a:spLocks noGrp="1"/>
          </p:cNvSpPr>
          <p:nvPr>
            <p:ph type="body" idx="4"/>
          </p:nvPr>
        </p:nvSpPr>
        <p:spPr>
          <a:xfrm>
            <a:off x="1983568" y="3635168"/>
            <a:ext cx="4100513" cy="316664"/>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900"/>
              <a:buNone/>
            </a:pPr>
            <a:r>
              <a:rPr lang="en-GB">
                <a:solidFill>
                  <a:srgbClr val="783F04"/>
                </a:solidFill>
                <a:highlight>
                  <a:srgbClr val="F1C232"/>
                </a:highlight>
              </a:rPr>
              <a:t>TLP:AMBER</a:t>
            </a:r>
            <a:endParaRPr>
              <a:solidFill>
                <a:srgbClr val="783F04"/>
              </a:solidFill>
              <a:highlight>
                <a:srgbClr val="F1C232"/>
              </a:highlight>
            </a:endParaRPr>
          </a:p>
        </p:txBody>
      </p:sp>
      <p:sp>
        <p:nvSpPr>
          <p:cNvPr id="111" name="Google Shape;111;p1"/>
          <p:cNvSpPr txBox="1">
            <a:spLocks noGrp="1"/>
          </p:cNvSpPr>
          <p:nvPr>
            <p:ph type="body" idx="5"/>
          </p:nvPr>
        </p:nvSpPr>
        <p:spPr>
          <a:xfrm>
            <a:off x="1983567" y="4263329"/>
            <a:ext cx="4100513" cy="316664"/>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900"/>
              <a:buNone/>
            </a:pPr>
            <a:endParaRPr/>
          </a:p>
        </p:txBody>
      </p:sp>
      <p:sp>
        <p:nvSpPr>
          <p:cNvPr id="112" name="Google Shape;112;p1"/>
          <p:cNvSpPr txBox="1">
            <a:spLocks noGrp="1"/>
          </p:cNvSpPr>
          <p:nvPr>
            <p:ph type="body" idx="6"/>
          </p:nvPr>
        </p:nvSpPr>
        <p:spPr>
          <a:xfrm>
            <a:off x="1983568" y="3946665"/>
            <a:ext cx="4100513" cy="316664"/>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000000"/>
              </a:buClr>
              <a:buSzPts val="900"/>
              <a:buFont typeface="Arial"/>
              <a:buNone/>
            </a:pPr>
            <a:endParaRPr/>
          </a:p>
        </p:txBody>
      </p:sp>
      <p:sp>
        <p:nvSpPr>
          <p:cNvPr id="113" name="Google Shape;113;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GB"/>
              <a:t>1</a:t>
            </a:fld>
            <a:endParaRPr/>
          </a:p>
        </p:txBody>
      </p:sp>
      <p:sp>
        <p:nvSpPr>
          <p:cNvPr id="114" name="Google Shape;114;p1"/>
          <p:cNvSpPr txBox="1">
            <a:spLocks noGrp="1"/>
          </p:cNvSpPr>
          <p:nvPr>
            <p:ph type="body" idx="2"/>
          </p:nvPr>
        </p:nvSpPr>
        <p:spPr>
          <a:xfrm>
            <a:off x="727711" y="1846448"/>
            <a:ext cx="6365100" cy="484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800">
                <a:solidFill>
                  <a:schemeClr val="accent2"/>
                </a:solidFill>
              </a:rPr>
              <a:t>GRAPEVINE</a:t>
            </a:r>
            <a:endParaRPr sz="1800">
              <a:solidFill>
                <a:schemeClr val="accen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txBox="1">
            <a:spLocks noGrp="1"/>
          </p:cNvSpPr>
          <p:nvPr>
            <p:ph type="title"/>
          </p:nvPr>
        </p:nvSpPr>
        <p:spPr>
          <a:xfrm>
            <a:off x="420611" y="457508"/>
            <a:ext cx="7552569" cy="341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E67AD"/>
              </a:buClr>
              <a:buSzPts val="2500"/>
              <a:buFont typeface="Calibri"/>
              <a:buNone/>
            </a:pPr>
            <a:r>
              <a:rPr lang="en-GB"/>
              <a:t>Outline</a:t>
            </a:r>
            <a:endParaRPr>
              <a:solidFill>
                <a:srgbClr val="FF0000"/>
              </a:solidFill>
            </a:endParaRPr>
          </a:p>
        </p:txBody>
      </p:sp>
      <p:sp>
        <p:nvSpPr>
          <p:cNvPr id="120" name="Google Shape;120;p2"/>
          <p:cNvSpPr txBox="1">
            <a:spLocks noGrp="1"/>
          </p:cNvSpPr>
          <p:nvPr>
            <p:ph type="sldNum" idx="12"/>
          </p:nvPr>
        </p:nvSpPr>
        <p:spPr>
          <a:xfrm>
            <a:off x="8758371" y="4773860"/>
            <a:ext cx="332375" cy="286052"/>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GB"/>
              <a:t>2</a:t>
            </a:fld>
            <a:endParaRPr/>
          </a:p>
        </p:txBody>
      </p:sp>
      <p:sp>
        <p:nvSpPr>
          <p:cNvPr id="121" name="Google Shape;121;p2"/>
          <p:cNvSpPr txBox="1">
            <a:spLocks noGrp="1"/>
          </p:cNvSpPr>
          <p:nvPr>
            <p:ph type="body" idx="1"/>
          </p:nvPr>
        </p:nvSpPr>
        <p:spPr>
          <a:xfrm>
            <a:off x="347663" y="1343025"/>
            <a:ext cx="7504200" cy="3492600"/>
          </a:xfrm>
          <a:prstGeom prst="rect">
            <a:avLst/>
          </a:prstGeom>
          <a:noFill/>
          <a:ln>
            <a:noFill/>
          </a:ln>
        </p:spPr>
        <p:txBody>
          <a:bodyPr spcFirstLastPara="1" wrap="square" lIns="91425" tIns="45700" rIns="91425" bIns="45700" anchor="t" anchorCtr="0">
            <a:noAutofit/>
          </a:bodyPr>
          <a:lstStyle/>
          <a:p>
            <a:pPr marL="457200" marR="0" lvl="0" indent="-317500" algn="l" rtl="0">
              <a:lnSpc>
                <a:spcPct val="100000"/>
              </a:lnSpc>
              <a:spcBef>
                <a:spcPts val="0"/>
              </a:spcBef>
              <a:spcAft>
                <a:spcPts val="0"/>
              </a:spcAft>
              <a:buClr>
                <a:srgbClr val="7F7F7F"/>
              </a:buClr>
              <a:buSzPts val="1400"/>
              <a:buFont typeface="Arial"/>
              <a:buChar char="●"/>
            </a:pPr>
            <a:r>
              <a:rPr lang="en-GB" sz="2000" b="0" i="1" u="none" strike="noStrike" cap="none">
                <a:solidFill>
                  <a:srgbClr val="7F7F7F"/>
                </a:solidFill>
                <a:latin typeface="Arial"/>
                <a:ea typeface="Arial"/>
                <a:cs typeface="Arial"/>
                <a:sym typeface="Arial"/>
              </a:rPr>
              <a:t>Background about the scientific use case</a:t>
            </a:r>
            <a:endParaRPr sz="2000" b="0" i="1" u="none" strike="noStrike" cap="none">
              <a:solidFill>
                <a:srgbClr val="7F7F7F"/>
              </a:solidFill>
              <a:latin typeface="Arial"/>
              <a:ea typeface="Arial"/>
              <a:cs typeface="Arial"/>
              <a:sym typeface="Arial"/>
            </a:endParaRPr>
          </a:p>
          <a:p>
            <a:pPr marL="457200" marR="0" lvl="0" indent="-317500" algn="l" rtl="0">
              <a:lnSpc>
                <a:spcPct val="100000"/>
              </a:lnSpc>
              <a:spcBef>
                <a:spcPts val="0"/>
              </a:spcBef>
              <a:spcAft>
                <a:spcPts val="0"/>
              </a:spcAft>
              <a:buClr>
                <a:srgbClr val="7F7F7F"/>
              </a:buClr>
              <a:buSzPts val="1400"/>
              <a:buFont typeface="Arial"/>
              <a:buChar char="●"/>
            </a:pPr>
            <a:r>
              <a:rPr lang="en-GB" sz="2000" b="0" i="1" u="none" strike="noStrike" cap="none">
                <a:solidFill>
                  <a:srgbClr val="7F7F7F"/>
                </a:solidFill>
                <a:latin typeface="Arial"/>
                <a:ea typeface="Arial"/>
                <a:cs typeface="Arial"/>
                <a:sym typeface="Arial"/>
              </a:rPr>
              <a:t>Ambition, Impact and Challenges</a:t>
            </a:r>
            <a:endParaRPr sz="2000" b="0" i="1" u="none" strike="noStrike" cap="none">
              <a:solidFill>
                <a:srgbClr val="7F7F7F"/>
              </a:solidFill>
              <a:latin typeface="Arial"/>
              <a:ea typeface="Arial"/>
              <a:cs typeface="Arial"/>
              <a:sym typeface="Arial"/>
            </a:endParaRPr>
          </a:p>
          <a:p>
            <a:pPr marL="457200" marR="0" lvl="0" indent="-317500" algn="l" rtl="0">
              <a:lnSpc>
                <a:spcPct val="100000"/>
              </a:lnSpc>
              <a:spcBef>
                <a:spcPts val="0"/>
              </a:spcBef>
              <a:spcAft>
                <a:spcPts val="0"/>
              </a:spcAft>
              <a:buClr>
                <a:srgbClr val="7F7F7F"/>
              </a:buClr>
              <a:buSzPts val="1400"/>
              <a:buFont typeface="Arial"/>
              <a:buChar char="●"/>
            </a:pPr>
            <a:r>
              <a:rPr lang="en-GB" sz="2000" b="0" i="1" u="none" strike="noStrike" cap="none">
                <a:solidFill>
                  <a:srgbClr val="7F7F7F"/>
                </a:solidFill>
                <a:latin typeface="Arial"/>
                <a:ea typeface="Arial"/>
                <a:cs typeface="Arial"/>
                <a:sym typeface="Arial"/>
              </a:rPr>
              <a:t>Integration Support</a:t>
            </a:r>
            <a:endParaRPr sz="2000" b="0" i="1" u="none" strike="noStrike" cap="none">
              <a:solidFill>
                <a:srgbClr val="7F7F7F"/>
              </a:solidFill>
              <a:latin typeface="Arial"/>
              <a:ea typeface="Arial"/>
              <a:cs typeface="Arial"/>
              <a:sym typeface="Arial"/>
            </a:endParaRPr>
          </a:p>
          <a:p>
            <a:pPr marL="457200" marR="0" lvl="0" indent="-317500" algn="l" rtl="0">
              <a:lnSpc>
                <a:spcPct val="100000"/>
              </a:lnSpc>
              <a:spcBef>
                <a:spcPts val="0"/>
              </a:spcBef>
              <a:spcAft>
                <a:spcPts val="0"/>
              </a:spcAft>
              <a:buClr>
                <a:srgbClr val="7F7F7F"/>
              </a:buClr>
              <a:buSzPts val="1400"/>
              <a:buFont typeface="Arial"/>
              <a:buChar char="●"/>
            </a:pPr>
            <a:r>
              <a:rPr lang="en-GB" sz="2000" b="0" i="1" u="none" strike="noStrike" cap="none">
                <a:solidFill>
                  <a:srgbClr val="7F7F7F"/>
                </a:solidFill>
                <a:latin typeface="Arial"/>
                <a:ea typeface="Arial"/>
                <a:cs typeface="Arial"/>
                <a:sym typeface="Arial"/>
              </a:rPr>
              <a:t>Capacity Requirements</a:t>
            </a:r>
            <a:endParaRPr sz="2000" b="0" i="1" u="none" strike="noStrike" cap="none">
              <a:solidFill>
                <a:srgbClr val="7F7F7F"/>
              </a:solidFill>
              <a:latin typeface="Arial"/>
              <a:ea typeface="Arial"/>
              <a:cs typeface="Arial"/>
              <a:sym typeface="Arial"/>
            </a:endParaRPr>
          </a:p>
          <a:p>
            <a:pPr marL="457200" marR="0" lvl="0" indent="-317500" algn="l" rtl="0">
              <a:lnSpc>
                <a:spcPct val="100000"/>
              </a:lnSpc>
              <a:spcBef>
                <a:spcPts val="0"/>
              </a:spcBef>
              <a:spcAft>
                <a:spcPts val="0"/>
              </a:spcAft>
              <a:buClr>
                <a:srgbClr val="7F7F7F"/>
              </a:buClr>
              <a:buSzPts val="1400"/>
              <a:buFont typeface="Arial"/>
              <a:buChar char="●"/>
            </a:pPr>
            <a:r>
              <a:rPr lang="en-GB" sz="2000" b="0" i="1" u="none" strike="noStrike" cap="none">
                <a:solidFill>
                  <a:srgbClr val="7F7F7F"/>
                </a:solidFill>
                <a:latin typeface="Arial"/>
                <a:ea typeface="Arial"/>
                <a:cs typeface="Arial"/>
                <a:sym typeface="Arial"/>
              </a:rPr>
              <a:t>Timeline</a:t>
            </a:r>
            <a:endParaRPr sz="2000" b="0" i="1" u="none" strike="noStrike" cap="none">
              <a:solidFill>
                <a:srgbClr val="7F7F7F"/>
              </a:solidFill>
              <a:latin typeface="Arial"/>
              <a:ea typeface="Arial"/>
              <a:cs typeface="Arial"/>
              <a:sym typeface="Arial"/>
            </a:endParaRPr>
          </a:p>
        </p:txBody>
      </p:sp>
      <p:sp>
        <p:nvSpPr>
          <p:cNvPr id="122" name="Google Shape;122;p2"/>
          <p:cNvSpPr txBox="1">
            <a:spLocks noGrp="1"/>
          </p:cNvSpPr>
          <p:nvPr>
            <p:ph type="dt" idx="10"/>
          </p:nvPr>
        </p:nvSpPr>
        <p:spPr>
          <a:xfrm>
            <a:off x="7769351" y="4779625"/>
            <a:ext cx="1038000" cy="2745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SzPts val="1400"/>
              <a:buNone/>
            </a:pPr>
            <a:r>
              <a:rPr lang="en-GB" dirty="0"/>
              <a:t>21/06/2022</a:t>
            </a:r>
            <a:endParaRPr dirty="0"/>
          </a:p>
        </p:txBody>
      </p:sp>
      <p:sp>
        <p:nvSpPr>
          <p:cNvPr id="123" name="Google Shape;123;p2"/>
          <p:cNvSpPr txBox="1">
            <a:spLocks noGrp="1"/>
          </p:cNvSpPr>
          <p:nvPr>
            <p:ph type="dt" idx="10"/>
          </p:nvPr>
        </p:nvSpPr>
        <p:spPr>
          <a:xfrm>
            <a:off x="6616701" y="4779625"/>
            <a:ext cx="1038000" cy="274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a:solidFill>
                  <a:srgbClr val="0067B1"/>
                </a:solidFill>
              </a:rPr>
              <a:t>GRAPEVINE</a:t>
            </a:r>
            <a:endParaRPr>
              <a:solidFill>
                <a:srgbClr val="0067B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3"/>
          <p:cNvSpPr txBox="1">
            <a:spLocks noGrp="1"/>
          </p:cNvSpPr>
          <p:nvPr>
            <p:ph type="title"/>
          </p:nvPr>
        </p:nvSpPr>
        <p:spPr>
          <a:xfrm>
            <a:off x="347370" y="359374"/>
            <a:ext cx="7553240" cy="341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E67AD"/>
              </a:buClr>
              <a:buSzPts val="2500"/>
              <a:buFont typeface="Calibri"/>
              <a:buNone/>
            </a:pPr>
            <a:r>
              <a:rPr lang="en-GB"/>
              <a:t>Background about the scientific use case</a:t>
            </a:r>
            <a:endParaRPr/>
          </a:p>
        </p:txBody>
      </p:sp>
      <p:sp>
        <p:nvSpPr>
          <p:cNvPr id="129" name="Google Shape;129;p3"/>
          <p:cNvSpPr txBox="1">
            <a:spLocks noGrp="1"/>
          </p:cNvSpPr>
          <p:nvPr>
            <p:ph type="body" idx="2"/>
          </p:nvPr>
        </p:nvSpPr>
        <p:spPr>
          <a:xfrm>
            <a:off x="347663" y="1190625"/>
            <a:ext cx="7504112" cy="34925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300"/>
              </a:spcBef>
              <a:spcAft>
                <a:spcPts val="0"/>
              </a:spcAft>
              <a:buClr>
                <a:schemeClr val="dk1"/>
              </a:buClr>
              <a:buSzPts val="1100"/>
              <a:buFont typeface="Arial"/>
              <a:buNone/>
            </a:pPr>
            <a:r>
              <a:rPr lang="en-GB" sz="1250" b="1">
                <a:solidFill>
                  <a:schemeClr val="dk2"/>
                </a:solidFill>
                <a:highlight>
                  <a:srgbClr val="FFFFFF"/>
                </a:highlight>
                <a:latin typeface="Roboto"/>
                <a:ea typeface="Roboto"/>
                <a:cs typeface="Roboto"/>
                <a:sym typeface="Roboto"/>
              </a:rPr>
              <a:t>GRAPEVINE</a:t>
            </a:r>
            <a:r>
              <a:rPr lang="en-GB" sz="1250">
                <a:solidFill>
                  <a:schemeClr val="dk2"/>
                </a:solidFill>
                <a:highlight>
                  <a:srgbClr val="FFFFFF"/>
                </a:highlight>
                <a:latin typeface="Roboto"/>
                <a:ea typeface="Roboto"/>
                <a:cs typeface="Roboto"/>
                <a:sym typeface="Roboto"/>
              </a:rPr>
              <a:t> (hiGh peRformAnce comPuting sErvices for preVentIon and coNtrol of pEsts in fruit crops) is an initiative to improve current pest prediction and control systems in the wine sector, with the support of Machine Learning techniques.</a:t>
            </a:r>
            <a:endParaRPr sz="1250">
              <a:solidFill>
                <a:schemeClr val="dk2"/>
              </a:solidFill>
              <a:highlight>
                <a:srgbClr val="FFFFFF"/>
              </a:highlight>
              <a:latin typeface="Roboto"/>
              <a:ea typeface="Roboto"/>
              <a:cs typeface="Roboto"/>
              <a:sym typeface="Roboto"/>
            </a:endParaRPr>
          </a:p>
          <a:p>
            <a:pPr marL="0" lvl="0" indent="0" algn="just" rtl="0">
              <a:lnSpc>
                <a:spcPct val="115000"/>
              </a:lnSpc>
              <a:spcBef>
                <a:spcPts val="1300"/>
              </a:spcBef>
              <a:spcAft>
                <a:spcPts val="0"/>
              </a:spcAft>
              <a:buClr>
                <a:schemeClr val="dk1"/>
              </a:buClr>
              <a:buSzPts val="1100"/>
              <a:buFont typeface="Arial"/>
              <a:buNone/>
            </a:pPr>
            <a:endParaRPr sz="1250">
              <a:solidFill>
                <a:schemeClr val="dk2"/>
              </a:solidFill>
              <a:highlight>
                <a:srgbClr val="FFFFFF"/>
              </a:highlight>
              <a:latin typeface="Roboto"/>
              <a:ea typeface="Roboto"/>
              <a:cs typeface="Roboto"/>
              <a:sym typeface="Roboto"/>
            </a:endParaRPr>
          </a:p>
          <a:p>
            <a:pPr marL="0" lvl="0" indent="0" algn="just" rtl="0">
              <a:lnSpc>
                <a:spcPct val="115000"/>
              </a:lnSpc>
              <a:spcBef>
                <a:spcPts val="1300"/>
              </a:spcBef>
              <a:spcAft>
                <a:spcPts val="0"/>
              </a:spcAft>
              <a:buClr>
                <a:schemeClr val="dk1"/>
              </a:buClr>
              <a:buSzPts val="1100"/>
              <a:buFont typeface="Arial"/>
              <a:buNone/>
            </a:pPr>
            <a:endParaRPr sz="1250">
              <a:solidFill>
                <a:schemeClr val="dk2"/>
              </a:solidFill>
              <a:highlight>
                <a:srgbClr val="FFFFFF"/>
              </a:highlight>
              <a:latin typeface="Roboto"/>
              <a:ea typeface="Roboto"/>
              <a:cs typeface="Roboto"/>
              <a:sym typeface="Roboto"/>
            </a:endParaRPr>
          </a:p>
          <a:p>
            <a:pPr marL="0" lvl="0" indent="0" algn="just" rtl="0">
              <a:lnSpc>
                <a:spcPct val="115000"/>
              </a:lnSpc>
              <a:spcBef>
                <a:spcPts val="1300"/>
              </a:spcBef>
              <a:spcAft>
                <a:spcPts val="0"/>
              </a:spcAft>
              <a:buClr>
                <a:schemeClr val="dk1"/>
              </a:buClr>
              <a:buSzPts val="1100"/>
              <a:buFont typeface="Arial"/>
              <a:buNone/>
            </a:pPr>
            <a:r>
              <a:rPr lang="en-GB" sz="1250" b="1">
                <a:solidFill>
                  <a:schemeClr val="dk2"/>
                </a:solidFill>
                <a:highlight>
                  <a:srgbClr val="FFFFFF"/>
                </a:highlight>
                <a:latin typeface="Roboto"/>
                <a:ea typeface="Roboto"/>
                <a:cs typeface="Roboto"/>
                <a:sym typeface="Roboto"/>
              </a:rPr>
              <a:t>Objectives:</a:t>
            </a:r>
            <a:endParaRPr sz="1250" b="1">
              <a:solidFill>
                <a:schemeClr val="dk2"/>
              </a:solidFill>
              <a:highlight>
                <a:srgbClr val="FFFFFF"/>
              </a:highlight>
              <a:latin typeface="Roboto"/>
              <a:ea typeface="Roboto"/>
              <a:cs typeface="Roboto"/>
              <a:sym typeface="Roboto"/>
            </a:endParaRPr>
          </a:p>
          <a:p>
            <a:pPr marL="673100" marR="215900" lvl="0" indent="-307975" algn="l" rtl="0">
              <a:lnSpc>
                <a:spcPct val="115000"/>
              </a:lnSpc>
              <a:spcBef>
                <a:spcPts val="1300"/>
              </a:spcBef>
              <a:spcAft>
                <a:spcPts val="0"/>
              </a:spcAft>
              <a:buClr>
                <a:schemeClr val="dk2"/>
              </a:buClr>
              <a:buSzPts val="1250"/>
              <a:buFont typeface="Roboto"/>
              <a:buChar char="●"/>
            </a:pPr>
            <a:r>
              <a:rPr lang="en-GB" sz="1250">
                <a:solidFill>
                  <a:schemeClr val="dk2"/>
                </a:solidFill>
                <a:highlight>
                  <a:srgbClr val="FFFFFF"/>
                </a:highlight>
                <a:latin typeface="Roboto"/>
                <a:ea typeface="Roboto"/>
                <a:cs typeface="Roboto"/>
                <a:sym typeface="Roboto"/>
              </a:rPr>
              <a:t>Reduce the environmental impact by optimising the use of</a:t>
            </a:r>
            <a:br>
              <a:rPr lang="en-GB" sz="1250">
                <a:solidFill>
                  <a:schemeClr val="dk2"/>
                </a:solidFill>
                <a:highlight>
                  <a:srgbClr val="FFFFFF"/>
                </a:highlight>
                <a:latin typeface="Roboto"/>
                <a:ea typeface="Roboto"/>
                <a:cs typeface="Roboto"/>
                <a:sym typeface="Roboto"/>
              </a:rPr>
            </a:br>
            <a:r>
              <a:rPr lang="en-GB" sz="1250">
                <a:solidFill>
                  <a:schemeClr val="dk2"/>
                </a:solidFill>
                <a:highlight>
                  <a:srgbClr val="FFFFFF"/>
                </a:highlight>
                <a:latin typeface="Roboto"/>
                <a:ea typeface="Roboto"/>
                <a:cs typeface="Roboto"/>
                <a:sym typeface="Roboto"/>
              </a:rPr>
              <a:t>phytosanitary products and increasing biodiversity.</a:t>
            </a:r>
            <a:endParaRPr sz="1250">
              <a:solidFill>
                <a:schemeClr val="dk2"/>
              </a:solidFill>
              <a:highlight>
                <a:srgbClr val="FFFFFF"/>
              </a:highlight>
              <a:latin typeface="Roboto"/>
              <a:ea typeface="Roboto"/>
              <a:cs typeface="Roboto"/>
              <a:sym typeface="Roboto"/>
            </a:endParaRPr>
          </a:p>
          <a:p>
            <a:pPr marL="673100" marR="215900" lvl="0" indent="-307975" algn="l" rtl="0">
              <a:lnSpc>
                <a:spcPct val="115000"/>
              </a:lnSpc>
              <a:spcBef>
                <a:spcPts val="0"/>
              </a:spcBef>
              <a:spcAft>
                <a:spcPts val="0"/>
              </a:spcAft>
              <a:buClr>
                <a:schemeClr val="dk2"/>
              </a:buClr>
              <a:buSzPts val="1250"/>
              <a:buFont typeface="Roboto"/>
              <a:buChar char="●"/>
            </a:pPr>
            <a:r>
              <a:rPr lang="en-GB" sz="1250">
                <a:solidFill>
                  <a:schemeClr val="dk2"/>
                </a:solidFill>
                <a:highlight>
                  <a:srgbClr val="FFFFFF"/>
                </a:highlight>
                <a:latin typeface="Roboto"/>
                <a:ea typeface="Roboto"/>
                <a:cs typeface="Roboto"/>
                <a:sym typeface="Roboto"/>
              </a:rPr>
              <a:t>Provide an intelligent decision support tool for grape growers,</a:t>
            </a:r>
            <a:br>
              <a:rPr lang="en-GB" sz="1250">
                <a:solidFill>
                  <a:schemeClr val="dk2"/>
                </a:solidFill>
                <a:highlight>
                  <a:srgbClr val="FFFFFF"/>
                </a:highlight>
                <a:latin typeface="Roboto"/>
                <a:ea typeface="Roboto"/>
                <a:cs typeface="Roboto"/>
                <a:sym typeface="Roboto"/>
              </a:rPr>
            </a:br>
            <a:r>
              <a:rPr lang="en-GB" sz="1250">
                <a:solidFill>
                  <a:schemeClr val="dk2"/>
                </a:solidFill>
                <a:highlight>
                  <a:srgbClr val="FFFFFF"/>
                </a:highlight>
                <a:latin typeface="Roboto"/>
                <a:ea typeface="Roboto"/>
                <a:cs typeface="Roboto"/>
                <a:sym typeface="Roboto"/>
              </a:rPr>
              <a:t>adaptable to other regions.</a:t>
            </a:r>
            <a:endParaRPr sz="1250">
              <a:solidFill>
                <a:schemeClr val="dk2"/>
              </a:solidFill>
              <a:highlight>
                <a:srgbClr val="FFFFFF"/>
              </a:highlight>
              <a:latin typeface="Roboto"/>
              <a:ea typeface="Roboto"/>
              <a:cs typeface="Roboto"/>
              <a:sym typeface="Roboto"/>
            </a:endParaRPr>
          </a:p>
          <a:p>
            <a:pPr marL="673100" marR="215900" lvl="0" indent="-307975" algn="l" rtl="0">
              <a:lnSpc>
                <a:spcPct val="115000"/>
              </a:lnSpc>
              <a:spcBef>
                <a:spcPts val="0"/>
              </a:spcBef>
              <a:spcAft>
                <a:spcPts val="0"/>
              </a:spcAft>
              <a:buClr>
                <a:schemeClr val="dk2"/>
              </a:buClr>
              <a:buSzPts val="1250"/>
              <a:buFont typeface="Roboto"/>
              <a:buChar char="●"/>
            </a:pPr>
            <a:r>
              <a:rPr lang="en-GB" sz="1250">
                <a:solidFill>
                  <a:schemeClr val="dk2"/>
                </a:solidFill>
                <a:highlight>
                  <a:srgbClr val="FFFFFF"/>
                </a:highlight>
                <a:latin typeface="Roboto"/>
                <a:ea typeface="Roboto"/>
                <a:cs typeface="Roboto"/>
                <a:sym typeface="Roboto"/>
              </a:rPr>
              <a:t>Improve farms sustainability.</a:t>
            </a:r>
            <a:endParaRPr sz="1250">
              <a:solidFill>
                <a:schemeClr val="dk2"/>
              </a:solidFill>
              <a:latin typeface="Roboto"/>
              <a:ea typeface="Roboto"/>
              <a:cs typeface="Roboto"/>
              <a:sym typeface="Roboto"/>
            </a:endParaRPr>
          </a:p>
        </p:txBody>
      </p:sp>
      <p:sp>
        <p:nvSpPr>
          <p:cNvPr id="130" name="Google Shape;130;p3"/>
          <p:cNvSpPr txBox="1">
            <a:spLocks noGrp="1"/>
          </p:cNvSpPr>
          <p:nvPr>
            <p:ph type="sldNum" idx="12"/>
          </p:nvPr>
        </p:nvSpPr>
        <p:spPr>
          <a:xfrm>
            <a:off x="8758371" y="4773860"/>
            <a:ext cx="332400" cy="2862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GB"/>
              <a:t>3</a:t>
            </a:fld>
            <a:endParaRPr/>
          </a:p>
        </p:txBody>
      </p:sp>
      <p:pic>
        <p:nvPicPr>
          <p:cNvPr id="131" name="Google Shape;131;p3"/>
          <p:cNvPicPr preferRelativeResize="0"/>
          <p:nvPr/>
        </p:nvPicPr>
        <p:blipFill>
          <a:blip r:embed="rId3">
            <a:alphaModFix/>
          </a:blip>
          <a:stretch>
            <a:fillRect/>
          </a:stretch>
        </p:blipFill>
        <p:spPr>
          <a:xfrm>
            <a:off x="5772700" y="2105887"/>
            <a:ext cx="3081000" cy="2307665"/>
          </a:xfrm>
          <a:prstGeom prst="rect">
            <a:avLst/>
          </a:prstGeom>
          <a:noFill/>
          <a:ln>
            <a:noFill/>
          </a:ln>
        </p:spPr>
      </p:pic>
      <p:pic>
        <p:nvPicPr>
          <p:cNvPr id="132" name="Google Shape;132;p3"/>
          <p:cNvPicPr preferRelativeResize="0"/>
          <p:nvPr/>
        </p:nvPicPr>
        <p:blipFill>
          <a:blip r:embed="rId4">
            <a:alphaModFix/>
          </a:blip>
          <a:stretch>
            <a:fillRect/>
          </a:stretch>
        </p:blipFill>
        <p:spPr>
          <a:xfrm>
            <a:off x="6455388" y="2145713"/>
            <a:ext cx="1715622" cy="341700"/>
          </a:xfrm>
          <a:prstGeom prst="rect">
            <a:avLst/>
          </a:prstGeom>
          <a:noFill/>
          <a:ln>
            <a:noFill/>
          </a:ln>
        </p:spPr>
      </p:pic>
      <p:pic>
        <p:nvPicPr>
          <p:cNvPr id="133" name="Google Shape;133;p3"/>
          <p:cNvPicPr preferRelativeResize="0"/>
          <p:nvPr/>
        </p:nvPicPr>
        <p:blipFill>
          <a:blip r:embed="rId5">
            <a:alphaModFix/>
          </a:blip>
          <a:stretch>
            <a:fillRect/>
          </a:stretch>
        </p:blipFill>
        <p:spPr>
          <a:xfrm>
            <a:off x="2743400" y="2054400"/>
            <a:ext cx="868575" cy="868575"/>
          </a:xfrm>
          <a:prstGeom prst="rect">
            <a:avLst/>
          </a:prstGeom>
          <a:noFill/>
          <a:ln>
            <a:noFill/>
          </a:ln>
        </p:spPr>
      </p:pic>
      <p:sp>
        <p:nvSpPr>
          <p:cNvPr id="135" name="Google Shape;135;p3"/>
          <p:cNvSpPr txBox="1">
            <a:spLocks noGrp="1"/>
          </p:cNvSpPr>
          <p:nvPr>
            <p:ph type="dt" idx="10"/>
          </p:nvPr>
        </p:nvSpPr>
        <p:spPr>
          <a:xfrm>
            <a:off x="6616701" y="4779625"/>
            <a:ext cx="1038000" cy="274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a:solidFill>
                  <a:srgbClr val="0067B1"/>
                </a:solidFill>
              </a:rPr>
              <a:t>GRAPEVINE</a:t>
            </a:r>
            <a:endParaRPr>
              <a:solidFill>
                <a:srgbClr val="0067B1"/>
              </a:solidFill>
            </a:endParaRPr>
          </a:p>
        </p:txBody>
      </p:sp>
      <p:sp>
        <p:nvSpPr>
          <p:cNvPr id="11" name="Google Shape;122;p2">
            <a:extLst>
              <a:ext uri="{FF2B5EF4-FFF2-40B4-BE49-F238E27FC236}">
                <a16:creationId xmlns:a16="http://schemas.microsoft.com/office/drawing/2014/main" id="{9B62F80B-A2CC-4E77-FEDF-D910C45DA770}"/>
              </a:ext>
            </a:extLst>
          </p:cNvPr>
          <p:cNvSpPr txBox="1">
            <a:spLocks/>
          </p:cNvSpPr>
          <p:nvPr/>
        </p:nvSpPr>
        <p:spPr>
          <a:xfrm>
            <a:off x="7769351" y="4779625"/>
            <a:ext cx="1038000" cy="2745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a:t>21/06/2022</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115a775be25_0_2"/>
          <p:cNvSpPr txBox="1">
            <a:spLocks noGrp="1"/>
          </p:cNvSpPr>
          <p:nvPr>
            <p:ph type="title"/>
          </p:nvPr>
        </p:nvSpPr>
        <p:spPr>
          <a:xfrm>
            <a:off x="347370" y="359374"/>
            <a:ext cx="7553100" cy="341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E67AD"/>
              </a:buClr>
              <a:buSzPts val="2500"/>
              <a:buFont typeface="Calibri"/>
              <a:buNone/>
            </a:pPr>
            <a:r>
              <a:rPr lang="en-GB"/>
              <a:t>Background about the scientific use case (cont)</a:t>
            </a:r>
            <a:endParaRPr/>
          </a:p>
        </p:txBody>
      </p:sp>
      <p:sp>
        <p:nvSpPr>
          <p:cNvPr id="141" name="Google Shape;141;g115a775be25_0_2"/>
          <p:cNvSpPr txBox="1">
            <a:spLocks noGrp="1"/>
          </p:cNvSpPr>
          <p:nvPr>
            <p:ph type="body" idx="2"/>
          </p:nvPr>
        </p:nvSpPr>
        <p:spPr>
          <a:xfrm>
            <a:off x="347663" y="1190625"/>
            <a:ext cx="7504200" cy="3492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800"/>
              </a:spcBef>
              <a:spcAft>
                <a:spcPts val="0"/>
              </a:spcAft>
              <a:buClr>
                <a:schemeClr val="dk1"/>
              </a:buClr>
              <a:buSzPts val="1100"/>
              <a:buFont typeface="Arial"/>
              <a:buNone/>
            </a:pPr>
            <a:r>
              <a:rPr lang="en-GB" sz="1050" b="1" dirty="0">
                <a:solidFill>
                  <a:schemeClr val="dk2"/>
                </a:solidFill>
                <a:highlight>
                  <a:srgbClr val="FFFFFF"/>
                </a:highlight>
                <a:latin typeface="Roboto"/>
                <a:ea typeface="Roboto"/>
                <a:cs typeface="Roboto"/>
                <a:sym typeface="Roboto"/>
              </a:rPr>
              <a:t>Duration: </a:t>
            </a:r>
            <a:r>
              <a:rPr lang="en-GB" sz="1050" i="1" dirty="0">
                <a:solidFill>
                  <a:schemeClr val="dk2"/>
                </a:solidFill>
                <a:highlight>
                  <a:schemeClr val="lt2"/>
                </a:highlight>
                <a:latin typeface="Roboto"/>
                <a:ea typeface="Roboto"/>
                <a:cs typeface="Roboto"/>
                <a:sym typeface="Roboto"/>
              </a:rPr>
              <a:t>01 Oct 2019</a:t>
            </a:r>
            <a:r>
              <a:rPr lang="en-GB" sz="1050" dirty="0">
                <a:solidFill>
                  <a:schemeClr val="dk2"/>
                </a:solidFill>
                <a:highlight>
                  <a:srgbClr val="FFFFFF"/>
                </a:highlight>
                <a:latin typeface="Roboto"/>
                <a:ea typeface="Roboto"/>
                <a:cs typeface="Roboto"/>
                <a:sym typeface="Roboto"/>
              </a:rPr>
              <a:t> - </a:t>
            </a:r>
            <a:r>
              <a:rPr lang="en-GB" sz="1050" i="1" dirty="0">
                <a:solidFill>
                  <a:schemeClr val="dk2"/>
                </a:solidFill>
                <a:highlight>
                  <a:schemeClr val="lt2"/>
                </a:highlight>
                <a:latin typeface="Roboto"/>
                <a:ea typeface="Roboto"/>
                <a:cs typeface="Roboto"/>
                <a:sym typeface="Roboto"/>
              </a:rPr>
              <a:t>30 Sep 2022</a:t>
            </a:r>
            <a:r>
              <a:rPr lang="en-GB" sz="1050" dirty="0">
                <a:solidFill>
                  <a:schemeClr val="dk2"/>
                </a:solidFill>
                <a:latin typeface="Roboto"/>
                <a:ea typeface="Roboto"/>
                <a:cs typeface="Roboto"/>
                <a:sym typeface="Roboto"/>
              </a:rPr>
              <a:t> (applied for extension: </a:t>
            </a:r>
            <a:r>
              <a:rPr lang="en-GB" sz="1050" i="1" u="sng" dirty="0">
                <a:solidFill>
                  <a:schemeClr val="dk2"/>
                </a:solidFill>
                <a:highlight>
                  <a:schemeClr val="lt2"/>
                </a:highlight>
                <a:latin typeface="Roboto"/>
                <a:ea typeface="Roboto"/>
                <a:cs typeface="Roboto"/>
                <a:sym typeface="Roboto"/>
              </a:rPr>
              <a:t>28 Feb 2023</a:t>
            </a:r>
            <a:r>
              <a:rPr lang="en-GB" sz="1050" dirty="0">
                <a:solidFill>
                  <a:schemeClr val="dk2"/>
                </a:solidFill>
                <a:latin typeface="Roboto"/>
                <a:ea typeface="Roboto"/>
                <a:cs typeface="Roboto"/>
                <a:sym typeface="Roboto"/>
              </a:rPr>
              <a:t>)</a:t>
            </a:r>
            <a:endParaRPr sz="1050" dirty="0">
              <a:solidFill>
                <a:schemeClr val="dk2"/>
              </a:solidFill>
              <a:latin typeface="Roboto"/>
              <a:ea typeface="Roboto"/>
              <a:cs typeface="Roboto"/>
              <a:sym typeface="Roboto"/>
            </a:endParaRPr>
          </a:p>
          <a:p>
            <a:pPr marL="0" lvl="0" indent="0" algn="l" rtl="0">
              <a:lnSpc>
                <a:spcPct val="115000"/>
              </a:lnSpc>
              <a:spcBef>
                <a:spcPts val="0"/>
              </a:spcBef>
              <a:spcAft>
                <a:spcPts val="0"/>
              </a:spcAft>
              <a:buNone/>
            </a:pPr>
            <a:endParaRPr sz="1050" dirty="0">
              <a:solidFill>
                <a:schemeClr val="dk2"/>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r>
              <a:rPr lang="en-GB" sz="1050" b="1" dirty="0">
                <a:solidFill>
                  <a:schemeClr val="dk2"/>
                </a:solidFill>
                <a:highlight>
                  <a:srgbClr val="FFFFFF"/>
                </a:highlight>
                <a:latin typeface="Roboto"/>
                <a:ea typeface="Roboto"/>
                <a:cs typeface="Roboto"/>
                <a:sym typeface="Roboto"/>
              </a:rPr>
              <a:t>Key people:</a:t>
            </a:r>
            <a:endParaRPr sz="1050" b="1" dirty="0">
              <a:solidFill>
                <a:schemeClr val="dk2"/>
              </a:solidFill>
              <a:highlight>
                <a:srgbClr val="FFFFFF"/>
              </a:highlight>
              <a:latin typeface="Roboto"/>
              <a:ea typeface="Roboto"/>
              <a:cs typeface="Roboto"/>
              <a:sym typeface="Roboto"/>
            </a:endParaRPr>
          </a:p>
          <a:p>
            <a:pPr marL="457200" lvl="0" indent="-295275" algn="l" rtl="0">
              <a:lnSpc>
                <a:spcPct val="115000"/>
              </a:lnSpc>
              <a:spcBef>
                <a:spcPts val="0"/>
              </a:spcBef>
              <a:spcAft>
                <a:spcPts val="0"/>
              </a:spcAft>
              <a:buClr>
                <a:schemeClr val="dk2"/>
              </a:buClr>
              <a:buSzPts val="1050"/>
              <a:buFont typeface="Roboto"/>
              <a:buChar char="●"/>
            </a:pPr>
            <a:r>
              <a:rPr lang="en-GB" sz="1050" dirty="0">
                <a:solidFill>
                  <a:schemeClr val="dk2"/>
                </a:solidFill>
                <a:highlight>
                  <a:srgbClr val="FFFFFF"/>
                </a:highlight>
                <a:latin typeface="Roboto"/>
                <a:ea typeface="Roboto"/>
                <a:cs typeface="Roboto"/>
                <a:sym typeface="Roboto"/>
              </a:rPr>
              <a:t>PI: </a:t>
            </a:r>
            <a:r>
              <a:rPr lang="en-GB" sz="1050" i="1" dirty="0">
                <a:solidFill>
                  <a:schemeClr val="dk2"/>
                </a:solidFill>
                <a:highlight>
                  <a:srgbClr val="FFFFFF"/>
                </a:highlight>
                <a:latin typeface="Roboto"/>
                <a:ea typeface="Roboto"/>
                <a:cs typeface="Roboto"/>
                <a:sym typeface="Roboto"/>
              </a:rPr>
              <a:t>Rafael del </a:t>
            </a:r>
            <a:r>
              <a:rPr lang="en-GB" sz="1050" i="1" dirty="0" err="1">
                <a:solidFill>
                  <a:schemeClr val="dk2"/>
                </a:solidFill>
                <a:highlight>
                  <a:srgbClr val="FFFFFF"/>
                </a:highlight>
                <a:latin typeface="Roboto"/>
                <a:ea typeface="Roboto"/>
                <a:cs typeface="Roboto"/>
                <a:sym typeface="Roboto"/>
              </a:rPr>
              <a:t>Hoyo</a:t>
            </a:r>
            <a:r>
              <a:rPr lang="en-GB" sz="1050" i="1" dirty="0">
                <a:solidFill>
                  <a:schemeClr val="dk2"/>
                </a:solidFill>
                <a:highlight>
                  <a:srgbClr val="FFFFFF"/>
                </a:highlight>
                <a:latin typeface="Roboto"/>
                <a:ea typeface="Roboto"/>
                <a:cs typeface="Roboto"/>
                <a:sym typeface="Roboto"/>
              </a:rPr>
              <a:t> Alonso</a:t>
            </a:r>
            <a:r>
              <a:rPr lang="en-GB" sz="1050" dirty="0">
                <a:solidFill>
                  <a:schemeClr val="dk2"/>
                </a:solidFill>
                <a:highlight>
                  <a:srgbClr val="FFFFFF"/>
                </a:highlight>
                <a:latin typeface="Roboto"/>
                <a:ea typeface="Roboto"/>
                <a:cs typeface="Roboto"/>
                <a:sym typeface="Roboto"/>
              </a:rPr>
              <a:t> (ITAINNOVA)</a:t>
            </a:r>
            <a:endParaRPr sz="1050" dirty="0">
              <a:solidFill>
                <a:schemeClr val="dk2"/>
              </a:solidFill>
              <a:highlight>
                <a:srgbClr val="FFFFFF"/>
              </a:highlight>
              <a:latin typeface="Roboto"/>
              <a:ea typeface="Roboto"/>
              <a:cs typeface="Roboto"/>
              <a:sym typeface="Roboto"/>
            </a:endParaRPr>
          </a:p>
          <a:p>
            <a:pPr marL="457200" marR="0" lvl="0" indent="-295275" algn="l" rtl="0">
              <a:lnSpc>
                <a:spcPct val="115000"/>
              </a:lnSpc>
              <a:spcBef>
                <a:spcPts val="0"/>
              </a:spcBef>
              <a:spcAft>
                <a:spcPts val="0"/>
              </a:spcAft>
              <a:buClr>
                <a:schemeClr val="dk2"/>
              </a:buClr>
              <a:buSzPts val="1050"/>
              <a:buFont typeface="Roboto"/>
              <a:buChar char="●"/>
            </a:pPr>
            <a:r>
              <a:rPr lang="en-GB" sz="1050" dirty="0">
                <a:solidFill>
                  <a:schemeClr val="dk2"/>
                </a:solidFill>
                <a:highlight>
                  <a:srgbClr val="FFFFFF"/>
                </a:highlight>
                <a:latin typeface="Roboto"/>
                <a:ea typeface="Roboto"/>
                <a:cs typeface="Roboto"/>
                <a:sym typeface="Roboto"/>
              </a:rPr>
              <a:t>Project coordinator: </a:t>
            </a:r>
            <a:r>
              <a:rPr lang="en-GB" sz="1050" i="1" dirty="0">
                <a:solidFill>
                  <a:schemeClr val="dk2"/>
                </a:solidFill>
                <a:highlight>
                  <a:srgbClr val="FFFFFF"/>
                </a:highlight>
                <a:latin typeface="Roboto"/>
                <a:ea typeface="Roboto"/>
                <a:cs typeface="Roboto"/>
                <a:sym typeface="Roboto"/>
              </a:rPr>
              <a:t>Ricard </a:t>
            </a:r>
            <a:r>
              <a:rPr lang="en-GB" sz="1050" i="1" dirty="0" err="1">
                <a:solidFill>
                  <a:schemeClr val="dk2"/>
                </a:solidFill>
                <a:highlight>
                  <a:srgbClr val="FFFFFF"/>
                </a:highlight>
                <a:latin typeface="Roboto"/>
                <a:ea typeface="Roboto"/>
                <a:cs typeface="Roboto"/>
                <a:sym typeface="Roboto"/>
              </a:rPr>
              <a:t>Munne</a:t>
            </a:r>
            <a:r>
              <a:rPr lang="en-GB" sz="1050" i="1" dirty="0">
                <a:solidFill>
                  <a:schemeClr val="dk2"/>
                </a:solidFill>
                <a:highlight>
                  <a:srgbClr val="FFFFFF"/>
                </a:highlight>
                <a:latin typeface="Roboto"/>
                <a:ea typeface="Roboto"/>
                <a:cs typeface="Roboto"/>
                <a:sym typeface="Roboto"/>
              </a:rPr>
              <a:t> </a:t>
            </a:r>
            <a:r>
              <a:rPr lang="en-GB" sz="1050" i="1" dirty="0" err="1">
                <a:solidFill>
                  <a:schemeClr val="dk2"/>
                </a:solidFill>
                <a:highlight>
                  <a:srgbClr val="FFFFFF"/>
                </a:highlight>
                <a:latin typeface="Roboto"/>
                <a:ea typeface="Roboto"/>
                <a:cs typeface="Roboto"/>
                <a:sym typeface="Roboto"/>
              </a:rPr>
              <a:t>Caldes</a:t>
            </a:r>
            <a:r>
              <a:rPr lang="en-GB" sz="1050" dirty="0">
                <a:solidFill>
                  <a:schemeClr val="dk2"/>
                </a:solidFill>
                <a:highlight>
                  <a:srgbClr val="FFFFFF"/>
                </a:highlight>
                <a:latin typeface="Roboto"/>
                <a:ea typeface="Roboto"/>
                <a:cs typeface="Roboto"/>
                <a:sym typeface="Roboto"/>
              </a:rPr>
              <a:t> (ATOS)</a:t>
            </a:r>
            <a:endParaRPr sz="1050" dirty="0">
              <a:solidFill>
                <a:schemeClr val="dk2"/>
              </a:solidFill>
              <a:highlight>
                <a:srgbClr val="FFFFFF"/>
              </a:highlight>
              <a:latin typeface="Roboto"/>
              <a:ea typeface="Roboto"/>
              <a:cs typeface="Roboto"/>
              <a:sym typeface="Roboto"/>
            </a:endParaRPr>
          </a:p>
          <a:p>
            <a:pPr marL="0" lvl="0" indent="0" algn="l" rtl="0">
              <a:lnSpc>
                <a:spcPct val="115000"/>
              </a:lnSpc>
              <a:spcBef>
                <a:spcPts val="800"/>
              </a:spcBef>
              <a:spcAft>
                <a:spcPts val="0"/>
              </a:spcAft>
              <a:buClr>
                <a:schemeClr val="dk1"/>
              </a:buClr>
              <a:buSzPts val="1100"/>
              <a:buFont typeface="Arial"/>
              <a:buNone/>
            </a:pPr>
            <a:r>
              <a:rPr lang="en-GB" sz="1050" b="1" dirty="0">
                <a:solidFill>
                  <a:schemeClr val="dk2"/>
                </a:solidFill>
                <a:highlight>
                  <a:srgbClr val="FFFFFF"/>
                </a:highlight>
                <a:latin typeface="Roboto"/>
                <a:ea typeface="Roboto"/>
                <a:cs typeface="Roboto"/>
                <a:sym typeface="Roboto"/>
              </a:rPr>
              <a:t>Partners (~70% Spain, 30% Greece):</a:t>
            </a:r>
            <a:endParaRPr sz="1050" b="1" dirty="0">
              <a:solidFill>
                <a:schemeClr val="dk2"/>
              </a:solidFill>
              <a:highlight>
                <a:srgbClr val="FFFFFF"/>
              </a:highlight>
              <a:latin typeface="Roboto"/>
              <a:ea typeface="Roboto"/>
              <a:cs typeface="Roboto"/>
              <a:sym typeface="Roboto"/>
            </a:endParaRPr>
          </a:p>
          <a:p>
            <a:pPr marL="457200" lvl="0" indent="-295275" algn="l" rtl="0">
              <a:lnSpc>
                <a:spcPct val="115000"/>
              </a:lnSpc>
              <a:spcBef>
                <a:spcPts val="800"/>
              </a:spcBef>
              <a:spcAft>
                <a:spcPts val="0"/>
              </a:spcAft>
              <a:buClr>
                <a:schemeClr val="dk2"/>
              </a:buClr>
              <a:buSzPts val="1050"/>
              <a:buFont typeface="Roboto"/>
              <a:buChar char="●"/>
            </a:pPr>
            <a:r>
              <a:rPr lang="en-GB" sz="1050" dirty="0">
                <a:solidFill>
                  <a:schemeClr val="dk2"/>
                </a:solidFill>
                <a:highlight>
                  <a:srgbClr val="FFFFFF"/>
                </a:highlight>
                <a:latin typeface="Roboto"/>
                <a:ea typeface="Roboto"/>
                <a:cs typeface="Roboto"/>
                <a:sym typeface="Roboto"/>
              </a:rPr>
              <a:t>Instituto </a:t>
            </a:r>
            <a:r>
              <a:rPr lang="en-GB" sz="1050" dirty="0" err="1">
                <a:solidFill>
                  <a:schemeClr val="dk2"/>
                </a:solidFill>
                <a:highlight>
                  <a:srgbClr val="FFFFFF"/>
                </a:highlight>
                <a:latin typeface="Roboto"/>
                <a:ea typeface="Roboto"/>
                <a:cs typeface="Roboto"/>
                <a:sym typeface="Roboto"/>
              </a:rPr>
              <a:t>Tecnológico</a:t>
            </a:r>
            <a:r>
              <a:rPr lang="en-GB" sz="1050" dirty="0">
                <a:solidFill>
                  <a:schemeClr val="dk2"/>
                </a:solidFill>
                <a:highlight>
                  <a:srgbClr val="FFFFFF"/>
                </a:highlight>
                <a:latin typeface="Roboto"/>
                <a:ea typeface="Roboto"/>
                <a:cs typeface="Roboto"/>
                <a:sym typeface="Roboto"/>
              </a:rPr>
              <a:t> de Aragón (ITAINNOVA)</a:t>
            </a:r>
            <a:endParaRPr sz="1050" dirty="0">
              <a:solidFill>
                <a:schemeClr val="dk2"/>
              </a:solidFill>
              <a:highlight>
                <a:srgbClr val="FFFFFF"/>
              </a:highlight>
              <a:latin typeface="Roboto"/>
              <a:ea typeface="Roboto"/>
              <a:cs typeface="Roboto"/>
              <a:sym typeface="Roboto"/>
            </a:endParaRPr>
          </a:p>
          <a:p>
            <a:pPr marL="457200" lvl="0" indent="-295275" algn="l" rtl="0">
              <a:lnSpc>
                <a:spcPct val="115000"/>
              </a:lnSpc>
              <a:spcBef>
                <a:spcPts val="0"/>
              </a:spcBef>
              <a:spcAft>
                <a:spcPts val="0"/>
              </a:spcAft>
              <a:buClr>
                <a:schemeClr val="dk2"/>
              </a:buClr>
              <a:buSzPts val="1050"/>
              <a:buFont typeface="Roboto"/>
              <a:buChar char="●"/>
            </a:pPr>
            <a:r>
              <a:rPr lang="en-GB" sz="1050" dirty="0">
                <a:solidFill>
                  <a:schemeClr val="dk2"/>
                </a:solidFill>
                <a:highlight>
                  <a:srgbClr val="FFFFFF"/>
                </a:highlight>
                <a:latin typeface="Roboto"/>
                <a:ea typeface="Roboto"/>
                <a:cs typeface="Roboto"/>
                <a:sym typeface="Roboto"/>
              </a:rPr>
              <a:t>ATOS SPAIN S.A (Atos)</a:t>
            </a:r>
            <a:endParaRPr sz="1050" dirty="0">
              <a:solidFill>
                <a:schemeClr val="dk2"/>
              </a:solidFill>
              <a:highlight>
                <a:srgbClr val="FFFFFF"/>
              </a:highlight>
              <a:latin typeface="Roboto"/>
              <a:ea typeface="Roboto"/>
              <a:cs typeface="Roboto"/>
              <a:sym typeface="Roboto"/>
            </a:endParaRPr>
          </a:p>
          <a:p>
            <a:pPr marL="457200" lvl="0" indent="-295275" algn="l" rtl="0">
              <a:lnSpc>
                <a:spcPct val="115000"/>
              </a:lnSpc>
              <a:spcBef>
                <a:spcPts val="0"/>
              </a:spcBef>
              <a:spcAft>
                <a:spcPts val="0"/>
              </a:spcAft>
              <a:buClr>
                <a:schemeClr val="dk2"/>
              </a:buClr>
              <a:buSzPts val="1050"/>
              <a:buFont typeface="Roboto"/>
              <a:buChar char="●"/>
            </a:pPr>
            <a:r>
              <a:rPr lang="en-GB" sz="1050" dirty="0">
                <a:solidFill>
                  <a:schemeClr val="dk2"/>
                </a:solidFill>
                <a:highlight>
                  <a:srgbClr val="FFFFFF"/>
                </a:highlight>
                <a:latin typeface="Roboto"/>
                <a:ea typeface="Roboto"/>
                <a:cs typeface="Roboto"/>
                <a:sym typeface="Roboto"/>
              </a:rPr>
              <a:t>ARISTOTLE UNIVERSITY OF THESSALONIKI- SPECIAL ACCOUNT FOR RESEARCH FUNDS (AUTH-ELKE)</a:t>
            </a:r>
            <a:endParaRPr sz="1050" dirty="0">
              <a:solidFill>
                <a:schemeClr val="dk2"/>
              </a:solidFill>
              <a:highlight>
                <a:srgbClr val="FFFFFF"/>
              </a:highlight>
              <a:latin typeface="Roboto"/>
              <a:ea typeface="Roboto"/>
              <a:cs typeface="Roboto"/>
              <a:sym typeface="Roboto"/>
            </a:endParaRPr>
          </a:p>
          <a:p>
            <a:pPr marL="457200" lvl="0" indent="-295275" algn="l" rtl="0">
              <a:lnSpc>
                <a:spcPct val="115000"/>
              </a:lnSpc>
              <a:spcBef>
                <a:spcPts val="0"/>
              </a:spcBef>
              <a:spcAft>
                <a:spcPts val="0"/>
              </a:spcAft>
              <a:buClr>
                <a:schemeClr val="dk2"/>
              </a:buClr>
              <a:buSzPts val="1050"/>
              <a:buFont typeface="Roboto"/>
              <a:buChar char="●"/>
            </a:pPr>
            <a:r>
              <a:rPr lang="en-GB" sz="1050" dirty="0">
                <a:solidFill>
                  <a:schemeClr val="dk2"/>
                </a:solidFill>
                <a:highlight>
                  <a:srgbClr val="FFFFFF"/>
                </a:highlight>
                <a:latin typeface="Roboto"/>
                <a:ea typeface="Roboto"/>
                <a:cs typeface="Roboto"/>
                <a:sym typeface="Roboto"/>
              </a:rPr>
              <a:t>Fundación </a:t>
            </a:r>
            <a:r>
              <a:rPr lang="en-GB" sz="1050" dirty="0" err="1">
                <a:solidFill>
                  <a:schemeClr val="dk2"/>
                </a:solidFill>
                <a:highlight>
                  <a:srgbClr val="FFFFFF"/>
                </a:highlight>
                <a:latin typeface="Roboto"/>
                <a:ea typeface="Roboto"/>
                <a:cs typeface="Roboto"/>
                <a:sym typeface="Roboto"/>
              </a:rPr>
              <a:t>Pública</a:t>
            </a:r>
            <a:r>
              <a:rPr lang="en-GB" sz="1050" dirty="0">
                <a:solidFill>
                  <a:schemeClr val="dk2"/>
                </a:solidFill>
                <a:highlight>
                  <a:srgbClr val="FFFFFF"/>
                </a:highlight>
                <a:latin typeface="Roboto"/>
                <a:ea typeface="Roboto"/>
                <a:cs typeface="Roboto"/>
                <a:sym typeface="Roboto"/>
              </a:rPr>
              <a:t> </a:t>
            </a:r>
            <a:r>
              <a:rPr lang="en-GB" sz="1050" dirty="0" err="1">
                <a:solidFill>
                  <a:schemeClr val="dk2"/>
                </a:solidFill>
                <a:highlight>
                  <a:srgbClr val="FFFFFF"/>
                </a:highlight>
                <a:latin typeface="Roboto"/>
                <a:ea typeface="Roboto"/>
                <a:cs typeface="Roboto"/>
                <a:sym typeface="Roboto"/>
              </a:rPr>
              <a:t>Galega</a:t>
            </a:r>
            <a:r>
              <a:rPr lang="en-GB" sz="1050" dirty="0">
                <a:solidFill>
                  <a:schemeClr val="dk2"/>
                </a:solidFill>
                <a:highlight>
                  <a:srgbClr val="FFFFFF"/>
                </a:highlight>
                <a:latin typeface="Roboto"/>
                <a:ea typeface="Roboto"/>
                <a:cs typeface="Roboto"/>
                <a:sym typeface="Roboto"/>
              </a:rPr>
              <a:t>, Centro de </a:t>
            </a:r>
            <a:r>
              <a:rPr lang="en-GB" sz="1050" dirty="0" err="1">
                <a:solidFill>
                  <a:schemeClr val="dk2"/>
                </a:solidFill>
                <a:highlight>
                  <a:srgbClr val="FFFFFF"/>
                </a:highlight>
                <a:latin typeface="Roboto"/>
                <a:ea typeface="Roboto"/>
                <a:cs typeface="Roboto"/>
                <a:sym typeface="Roboto"/>
              </a:rPr>
              <a:t>Supercomputación</a:t>
            </a:r>
            <a:r>
              <a:rPr lang="en-GB" sz="1050" dirty="0">
                <a:solidFill>
                  <a:schemeClr val="dk2"/>
                </a:solidFill>
                <a:highlight>
                  <a:srgbClr val="FFFFFF"/>
                </a:highlight>
                <a:latin typeface="Roboto"/>
                <a:ea typeface="Roboto"/>
                <a:cs typeface="Roboto"/>
                <a:sym typeface="Roboto"/>
              </a:rPr>
              <a:t> de Galicia (CESGA)</a:t>
            </a:r>
            <a:endParaRPr sz="1050" dirty="0">
              <a:solidFill>
                <a:schemeClr val="dk2"/>
              </a:solidFill>
              <a:highlight>
                <a:srgbClr val="FFFFFF"/>
              </a:highlight>
              <a:latin typeface="Roboto"/>
              <a:ea typeface="Roboto"/>
              <a:cs typeface="Roboto"/>
              <a:sym typeface="Roboto"/>
            </a:endParaRPr>
          </a:p>
          <a:p>
            <a:pPr marL="457200" lvl="0" indent="-295275" algn="l" rtl="0">
              <a:lnSpc>
                <a:spcPct val="115000"/>
              </a:lnSpc>
              <a:spcBef>
                <a:spcPts val="0"/>
              </a:spcBef>
              <a:spcAft>
                <a:spcPts val="0"/>
              </a:spcAft>
              <a:buClr>
                <a:schemeClr val="dk2"/>
              </a:buClr>
              <a:buSzPts val="1050"/>
              <a:buFont typeface="Roboto"/>
              <a:buChar char="●"/>
            </a:pPr>
            <a:r>
              <a:rPr lang="en-GB" sz="1050" dirty="0">
                <a:solidFill>
                  <a:schemeClr val="dk2"/>
                </a:solidFill>
                <a:highlight>
                  <a:srgbClr val="FFFFFF"/>
                </a:highlight>
                <a:latin typeface="Roboto"/>
                <a:ea typeface="Roboto"/>
                <a:cs typeface="Roboto"/>
                <a:sym typeface="Roboto"/>
              </a:rPr>
              <a:t>UNIVERSIDAD DE ZARAGOZA (UNIZAR)</a:t>
            </a:r>
            <a:endParaRPr sz="1050" dirty="0">
              <a:solidFill>
                <a:schemeClr val="dk2"/>
              </a:solidFill>
              <a:highlight>
                <a:srgbClr val="FFFFFF"/>
              </a:highlight>
              <a:latin typeface="Roboto"/>
              <a:ea typeface="Roboto"/>
              <a:cs typeface="Roboto"/>
              <a:sym typeface="Roboto"/>
            </a:endParaRPr>
          </a:p>
          <a:p>
            <a:pPr marL="457200" lvl="0" indent="-295275" algn="l" rtl="0">
              <a:lnSpc>
                <a:spcPct val="115000"/>
              </a:lnSpc>
              <a:spcBef>
                <a:spcPts val="0"/>
              </a:spcBef>
              <a:spcAft>
                <a:spcPts val="0"/>
              </a:spcAft>
              <a:buClr>
                <a:schemeClr val="dk2"/>
              </a:buClr>
              <a:buSzPts val="1050"/>
              <a:buFont typeface="Roboto"/>
              <a:buChar char="●"/>
            </a:pPr>
            <a:r>
              <a:rPr lang="en-GB" sz="1050" dirty="0">
                <a:solidFill>
                  <a:schemeClr val="dk2"/>
                </a:solidFill>
                <a:highlight>
                  <a:srgbClr val="FFFFFF"/>
                </a:highlight>
                <a:latin typeface="Roboto"/>
                <a:ea typeface="Roboto"/>
                <a:cs typeface="Roboto"/>
                <a:sym typeface="Roboto"/>
              </a:rPr>
              <a:t>SOCIEDAD ARAGONESA DE GESTIÓN AGROAMBIENTAL S.L.U. (SARGA)</a:t>
            </a:r>
            <a:endParaRPr sz="1050" dirty="0">
              <a:solidFill>
                <a:schemeClr val="dk2"/>
              </a:solidFill>
              <a:highlight>
                <a:srgbClr val="FFFFFF"/>
              </a:highlight>
              <a:latin typeface="Roboto"/>
              <a:ea typeface="Roboto"/>
              <a:cs typeface="Roboto"/>
              <a:sym typeface="Roboto"/>
            </a:endParaRPr>
          </a:p>
          <a:p>
            <a:pPr marL="457200" lvl="0" indent="-295275" algn="l" rtl="0">
              <a:lnSpc>
                <a:spcPct val="115000"/>
              </a:lnSpc>
              <a:spcBef>
                <a:spcPts val="0"/>
              </a:spcBef>
              <a:spcAft>
                <a:spcPts val="0"/>
              </a:spcAft>
              <a:buClr>
                <a:schemeClr val="dk2"/>
              </a:buClr>
              <a:buSzPts val="1050"/>
              <a:buFont typeface="Roboto"/>
              <a:buChar char="●"/>
            </a:pPr>
            <a:r>
              <a:rPr lang="en-GB" sz="1050" dirty="0">
                <a:solidFill>
                  <a:schemeClr val="dk2"/>
                </a:solidFill>
                <a:highlight>
                  <a:srgbClr val="FFFFFF"/>
                </a:highlight>
                <a:latin typeface="Roboto"/>
                <a:ea typeface="Roboto"/>
                <a:cs typeface="Roboto"/>
                <a:sym typeface="Roboto"/>
              </a:rPr>
              <a:t>AGRO APPS I.K.E. (AGROAPPS)</a:t>
            </a:r>
            <a:endParaRPr dirty="0">
              <a:solidFill>
                <a:schemeClr val="dk2"/>
              </a:solidFill>
            </a:endParaRPr>
          </a:p>
        </p:txBody>
      </p:sp>
      <p:sp>
        <p:nvSpPr>
          <p:cNvPr id="142" name="Google Shape;142;g115a775be25_0_2"/>
          <p:cNvSpPr txBox="1">
            <a:spLocks noGrp="1"/>
          </p:cNvSpPr>
          <p:nvPr>
            <p:ph type="sldNum" idx="12"/>
          </p:nvPr>
        </p:nvSpPr>
        <p:spPr>
          <a:xfrm>
            <a:off x="8758371" y="4773860"/>
            <a:ext cx="332400" cy="2862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GB"/>
              <a:t>4</a:t>
            </a:fld>
            <a:endParaRPr/>
          </a:p>
        </p:txBody>
      </p:sp>
      <p:pic>
        <p:nvPicPr>
          <p:cNvPr id="143" name="Google Shape;143;g115a775be25_0_2"/>
          <p:cNvPicPr preferRelativeResize="0"/>
          <p:nvPr/>
        </p:nvPicPr>
        <p:blipFill>
          <a:blip r:embed="rId3">
            <a:alphaModFix/>
          </a:blip>
          <a:stretch>
            <a:fillRect/>
          </a:stretch>
        </p:blipFill>
        <p:spPr>
          <a:xfrm>
            <a:off x="1547400" y="4101600"/>
            <a:ext cx="1100925" cy="455025"/>
          </a:xfrm>
          <a:prstGeom prst="rect">
            <a:avLst/>
          </a:prstGeom>
          <a:noFill/>
          <a:ln>
            <a:noFill/>
          </a:ln>
        </p:spPr>
      </p:pic>
      <p:pic>
        <p:nvPicPr>
          <p:cNvPr id="144" name="Google Shape;144;g115a775be25_0_2"/>
          <p:cNvPicPr preferRelativeResize="0"/>
          <p:nvPr/>
        </p:nvPicPr>
        <p:blipFill>
          <a:blip r:embed="rId4">
            <a:alphaModFix/>
          </a:blip>
          <a:stretch>
            <a:fillRect/>
          </a:stretch>
        </p:blipFill>
        <p:spPr>
          <a:xfrm>
            <a:off x="3622250" y="4042513"/>
            <a:ext cx="1386775" cy="573200"/>
          </a:xfrm>
          <a:prstGeom prst="rect">
            <a:avLst/>
          </a:prstGeom>
          <a:noFill/>
          <a:ln>
            <a:noFill/>
          </a:ln>
        </p:spPr>
      </p:pic>
      <p:pic>
        <p:nvPicPr>
          <p:cNvPr id="145" name="Google Shape;145;g115a775be25_0_2"/>
          <p:cNvPicPr preferRelativeResize="0"/>
          <p:nvPr/>
        </p:nvPicPr>
        <p:blipFill>
          <a:blip r:embed="rId5">
            <a:alphaModFix/>
          </a:blip>
          <a:stretch>
            <a:fillRect/>
          </a:stretch>
        </p:blipFill>
        <p:spPr>
          <a:xfrm>
            <a:off x="2458675" y="4042513"/>
            <a:ext cx="1386803" cy="573200"/>
          </a:xfrm>
          <a:prstGeom prst="rect">
            <a:avLst/>
          </a:prstGeom>
          <a:noFill/>
          <a:ln>
            <a:noFill/>
          </a:ln>
        </p:spPr>
      </p:pic>
      <p:pic>
        <p:nvPicPr>
          <p:cNvPr id="146" name="Google Shape;146;g115a775be25_0_2"/>
          <p:cNvPicPr preferRelativeResize="0"/>
          <p:nvPr/>
        </p:nvPicPr>
        <p:blipFill>
          <a:blip r:embed="rId6">
            <a:alphaModFix/>
          </a:blip>
          <a:stretch>
            <a:fillRect/>
          </a:stretch>
        </p:blipFill>
        <p:spPr>
          <a:xfrm>
            <a:off x="347675" y="4042513"/>
            <a:ext cx="1386774" cy="573200"/>
          </a:xfrm>
          <a:prstGeom prst="rect">
            <a:avLst/>
          </a:prstGeom>
          <a:noFill/>
          <a:ln>
            <a:noFill/>
          </a:ln>
        </p:spPr>
      </p:pic>
      <p:pic>
        <p:nvPicPr>
          <p:cNvPr id="147" name="Google Shape;147;g115a775be25_0_2"/>
          <p:cNvPicPr preferRelativeResize="0"/>
          <p:nvPr/>
        </p:nvPicPr>
        <p:blipFill>
          <a:blip r:embed="rId7">
            <a:alphaModFix/>
          </a:blip>
          <a:stretch>
            <a:fillRect/>
          </a:stretch>
        </p:blipFill>
        <p:spPr>
          <a:xfrm>
            <a:off x="5940200" y="4082668"/>
            <a:ext cx="1192525" cy="492889"/>
          </a:xfrm>
          <a:prstGeom prst="rect">
            <a:avLst/>
          </a:prstGeom>
          <a:noFill/>
          <a:ln>
            <a:noFill/>
          </a:ln>
        </p:spPr>
      </p:pic>
      <p:pic>
        <p:nvPicPr>
          <p:cNvPr id="148" name="Google Shape;148;g115a775be25_0_2"/>
          <p:cNvPicPr preferRelativeResize="0"/>
          <p:nvPr/>
        </p:nvPicPr>
        <p:blipFill>
          <a:blip r:embed="rId8">
            <a:alphaModFix/>
          </a:blip>
          <a:stretch>
            <a:fillRect/>
          </a:stretch>
        </p:blipFill>
        <p:spPr>
          <a:xfrm>
            <a:off x="4880600" y="4042513"/>
            <a:ext cx="1386774" cy="573200"/>
          </a:xfrm>
          <a:prstGeom prst="rect">
            <a:avLst/>
          </a:prstGeom>
          <a:noFill/>
          <a:ln>
            <a:noFill/>
          </a:ln>
        </p:spPr>
      </p:pic>
      <p:pic>
        <p:nvPicPr>
          <p:cNvPr id="149" name="Google Shape;149;g115a775be25_0_2"/>
          <p:cNvPicPr preferRelativeResize="0"/>
          <p:nvPr/>
        </p:nvPicPr>
        <p:blipFill>
          <a:blip r:embed="rId9">
            <a:alphaModFix/>
          </a:blip>
          <a:stretch>
            <a:fillRect/>
          </a:stretch>
        </p:blipFill>
        <p:spPr>
          <a:xfrm>
            <a:off x="7132725" y="4059675"/>
            <a:ext cx="1303725" cy="538875"/>
          </a:xfrm>
          <a:prstGeom prst="rect">
            <a:avLst/>
          </a:prstGeom>
          <a:noFill/>
          <a:ln>
            <a:noFill/>
          </a:ln>
        </p:spPr>
      </p:pic>
      <p:sp>
        <p:nvSpPr>
          <p:cNvPr id="151" name="Google Shape;151;g115a775be25_0_2"/>
          <p:cNvSpPr txBox="1">
            <a:spLocks noGrp="1"/>
          </p:cNvSpPr>
          <p:nvPr>
            <p:ph type="dt" idx="10"/>
          </p:nvPr>
        </p:nvSpPr>
        <p:spPr>
          <a:xfrm>
            <a:off x="6616701" y="4779625"/>
            <a:ext cx="1038000" cy="274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a:solidFill>
                  <a:srgbClr val="0067B1"/>
                </a:solidFill>
              </a:rPr>
              <a:t>GRAPEVINE</a:t>
            </a:r>
            <a:endParaRPr>
              <a:solidFill>
                <a:srgbClr val="0067B1"/>
              </a:solidFill>
            </a:endParaRPr>
          </a:p>
        </p:txBody>
      </p:sp>
      <p:sp>
        <p:nvSpPr>
          <p:cNvPr id="14" name="Google Shape;122;p2">
            <a:extLst>
              <a:ext uri="{FF2B5EF4-FFF2-40B4-BE49-F238E27FC236}">
                <a16:creationId xmlns:a16="http://schemas.microsoft.com/office/drawing/2014/main" id="{E2DC0D53-3952-CBC1-5DCA-36BD68D201D1}"/>
              </a:ext>
            </a:extLst>
          </p:cNvPr>
          <p:cNvSpPr txBox="1">
            <a:spLocks/>
          </p:cNvSpPr>
          <p:nvPr/>
        </p:nvSpPr>
        <p:spPr>
          <a:xfrm>
            <a:off x="7769351" y="4779625"/>
            <a:ext cx="1038000" cy="2745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a:t>21/06/2022</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e0cad59e7d_0_1"/>
          <p:cNvSpPr txBox="1">
            <a:spLocks noGrp="1"/>
          </p:cNvSpPr>
          <p:nvPr>
            <p:ph type="title"/>
          </p:nvPr>
        </p:nvSpPr>
        <p:spPr>
          <a:xfrm>
            <a:off x="347370" y="359374"/>
            <a:ext cx="7553100" cy="341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E67AD"/>
              </a:buClr>
              <a:buSzPts val="2500"/>
              <a:buFont typeface="Calibri"/>
              <a:buNone/>
            </a:pPr>
            <a:r>
              <a:rPr lang="en-GB"/>
              <a:t>Ambition, Impact, Challenges</a:t>
            </a:r>
            <a:endParaRPr/>
          </a:p>
        </p:txBody>
      </p:sp>
      <p:sp>
        <p:nvSpPr>
          <p:cNvPr id="157" name="Google Shape;157;ge0cad59e7d_0_1"/>
          <p:cNvSpPr txBox="1">
            <a:spLocks noGrp="1"/>
          </p:cNvSpPr>
          <p:nvPr>
            <p:ph type="body" idx="2"/>
          </p:nvPr>
        </p:nvSpPr>
        <p:spPr>
          <a:xfrm>
            <a:off x="347663" y="1190625"/>
            <a:ext cx="7504200" cy="3492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GB" sz="1050" b="1" dirty="0">
                <a:solidFill>
                  <a:schemeClr val="dk2"/>
                </a:solidFill>
                <a:highlight>
                  <a:srgbClr val="FFFFFF"/>
                </a:highlight>
                <a:latin typeface="Roboto"/>
                <a:ea typeface="Roboto"/>
                <a:cs typeface="Roboto"/>
                <a:sym typeface="Roboto"/>
              </a:rPr>
              <a:t>Adapt a set of</a:t>
            </a:r>
            <a:r>
              <a:rPr lang="en-GB" sz="1050" dirty="0">
                <a:solidFill>
                  <a:schemeClr val="dk2"/>
                </a:solidFill>
                <a:highlight>
                  <a:srgbClr val="FFFFFF"/>
                </a:highlight>
                <a:latin typeface="Roboto"/>
                <a:ea typeface="Roboto"/>
                <a:cs typeface="Roboto"/>
                <a:sym typeface="Roboto"/>
              </a:rPr>
              <a:t> phenological, disease and meteorological </a:t>
            </a:r>
            <a:r>
              <a:rPr lang="en-GB" sz="1050" b="1" dirty="0">
                <a:solidFill>
                  <a:schemeClr val="dk2"/>
                </a:solidFill>
                <a:highlight>
                  <a:srgbClr val="FFFFFF"/>
                </a:highlight>
                <a:latin typeface="Roboto"/>
                <a:ea typeface="Roboto"/>
                <a:cs typeface="Roboto"/>
                <a:sym typeface="Roboto"/>
              </a:rPr>
              <a:t>models </a:t>
            </a:r>
            <a:r>
              <a:rPr lang="en-GB" sz="1050" dirty="0">
                <a:solidFill>
                  <a:schemeClr val="dk2"/>
                </a:solidFill>
                <a:highlight>
                  <a:srgbClr val="FFFFFF"/>
                </a:highlight>
                <a:latin typeface="Roboto"/>
                <a:ea typeface="Roboto"/>
                <a:cs typeface="Roboto"/>
                <a:sym typeface="Roboto"/>
              </a:rPr>
              <a:t>to the field of viticulture, with the ultimate goal of training a predictive model based on Machine Learning techniques to improve the prevention and control of grape diseases in the wine industry.</a:t>
            </a:r>
            <a:endParaRPr sz="1050" dirty="0">
              <a:solidFill>
                <a:schemeClr val="dk2"/>
              </a:solidFill>
              <a:highlight>
                <a:srgbClr val="FFFFFF"/>
              </a:highlight>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sz="1050" dirty="0">
              <a:solidFill>
                <a:schemeClr val="dk2"/>
              </a:solidFill>
              <a:highlight>
                <a:srgbClr val="FFFFFF"/>
              </a:highlight>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GB" sz="1050" b="1" dirty="0">
                <a:solidFill>
                  <a:schemeClr val="dk2"/>
                </a:solidFill>
                <a:highlight>
                  <a:srgbClr val="FFFFFF"/>
                </a:highlight>
                <a:latin typeface="Roboto"/>
                <a:ea typeface="Roboto"/>
                <a:cs typeface="Roboto"/>
                <a:sym typeface="Roboto"/>
              </a:rPr>
              <a:t>Provider (initial):</a:t>
            </a:r>
            <a:endParaRPr sz="1050" b="1" dirty="0">
              <a:solidFill>
                <a:schemeClr val="dk2"/>
              </a:solidFill>
              <a:highlight>
                <a:srgbClr val="FFFFFF"/>
              </a:highlight>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sz="1050" b="1" dirty="0">
              <a:solidFill>
                <a:schemeClr val="dk2"/>
              </a:solidFill>
              <a:highlight>
                <a:srgbClr val="FFFFFF"/>
              </a:highlight>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sz="1050" b="1" dirty="0">
              <a:solidFill>
                <a:schemeClr val="dk2"/>
              </a:solidFill>
              <a:highlight>
                <a:srgbClr val="FFFFFF"/>
              </a:highlight>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sz="1050" b="1" dirty="0">
              <a:solidFill>
                <a:schemeClr val="dk2"/>
              </a:solidFill>
              <a:highlight>
                <a:srgbClr val="FFFFFF"/>
              </a:highlight>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sz="1050" b="1" dirty="0">
              <a:solidFill>
                <a:schemeClr val="dk2"/>
              </a:solidFill>
              <a:highlight>
                <a:srgbClr val="FFFFFF"/>
              </a:highlight>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sz="1050" b="1" dirty="0">
              <a:solidFill>
                <a:schemeClr val="dk2"/>
              </a:solidFill>
              <a:highlight>
                <a:srgbClr val="FFFFFF"/>
              </a:highlight>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sz="1050" b="1" dirty="0">
              <a:solidFill>
                <a:schemeClr val="dk2"/>
              </a:solidFill>
              <a:highlight>
                <a:srgbClr val="FFFFFF"/>
              </a:highlight>
              <a:latin typeface="Roboto"/>
              <a:ea typeface="Roboto"/>
              <a:cs typeface="Roboto"/>
              <a:sym typeface="Roboto"/>
            </a:endParaRPr>
          </a:p>
          <a:p>
            <a:pPr marL="457200" lvl="0" indent="-295275" algn="l" rtl="0">
              <a:lnSpc>
                <a:spcPct val="115000"/>
              </a:lnSpc>
              <a:spcBef>
                <a:spcPts val="1600"/>
              </a:spcBef>
              <a:spcAft>
                <a:spcPts val="0"/>
              </a:spcAft>
              <a:buClr>
                <a:schemeClr val="dk2"/>
              </a:buClr>
              <a:buSzPts val="1050"/>
              <a:buFont typeface="Roboto"/>
              <a:buChar char="●"/>
            </a:pPr>
            <a:r>
              <a:rPr lang="en-GB" sz="1050" b="1" dirty="0">
                <a:solidFill>
                  <a:schemeClr val="dk2"/>
                </a:solidFill>
                <a:highlight>
                  <a:srgbClr val="FFFFFF"/>
                </a:highlight>
                <a:latin typeface="Roboto"/>
                <a:ea typeface="Roboto"/>
                <a:cs typeface="Roboto"/>
                <a:sym typeface="Roboto"/>
              </a:rPr>
              <a:t>Reduce environmental impact</a:t>
            </a:r>
            <a:r>
              <a:rPr lang="en-GB" sz="1050" dirty="0">
                <a:solidFill>
                  <a:schemeClr val="dk2"/>
                </a:solidFill>
                <a:highlight>
                  <a:srgbClr val="FFFFFF"/>
                </a:highlight>
                <a:latin typeface="Roboto"/>
                <a:ea typeface="Roboto"/>
                <a:cs typeface="Roboto"/>
                <a:sym typeface="Roboto"/>
              </a:rPr>
              <a:t>.</a:t>
            </a:r>
            <a:endParaRPr sz="1050" dirty="0">
              <a:solidFill>
                <a:schemeClr val="dk2"/>
              </a:solidFill>
              <a:highlight>
                <a:srgbClr val="FFFFFF"/>
              </a:highlight>
              <a:latin typeface="Roboto"/>
              <a:ea typeface="Roboto"/>
              <a:cs typeface="Roboto"/>
              <a:sym typeface="Roboto"/>
            </a:endParaRPr>
          </a:p>
          <a:p>
            <a:pPr marL="457200" lvl="0" indent="-295275" algn="l" rtl="0">
              <a:lnSpc>
                <a:spcPct val="115000"/>
              </a:lnSpc>
              <a:spcBef>
                <a:spcPts val="0"/>
              </a:spcBef>
              <a:spcAft>
                <a:spcPts val="0"/>
              </a:spcAft>
              <a:buClr>
                <a:schemeClr val="dk2"/>
              </a:buClr>
              <a:buSzPts val="1050"/>
              <a:buFont typeface="Roboto"/>
              <a:buChar char="●"/>
            </a:pPr>
            <a:r>
              <a:rPr lang="en-GB" sz="1050" b="1" dirty="0">
                <a:solidFill>
                  <a:schemeClr val="dk2"/>
                </a:solidFill>
                <a:highlight>
                  <a:srgbClr val="FFFFFF"/>
                </a:highlight>
                <a:latin typeface="Roboto"/>
                <a:ea typeface="Roboto"/>
                <a:cs typeface="Roboto"/>
                <a:sym typeface="Roboto"/>
              </a:rPr>
              <a:t>Improve farm sustainability, food safety and consumer protection </a:t>
            </a:r>
            <a:r>
              <a:rPr lang="en-GB" sz="1050" dirty="0">
                <a:solidFill>
                  <a:schemeClr val="dk2"/>
                </a:solidFill>
                <a:highlight>
                  <a:srgbClr val="FFFFFF"/>
                </a:highlight>
                <a:latin typeface="Roboto"/>
                <a:ea typeface="Roboto"/>
                <a:cs typeface="Roboto"/>
                <a:sym typeface="Roboto"/>
              </a:rPr>
              <a:t>by improving existing predictive Machine Learning models.</a:t>
            </a:r>
            <a:endParaRPr sz="1050" dirty="0">
              <a:solidFill>
                <a:schemeClr val="dk2"/>
              </a:solidFill>
              <a:highlight>
                <a:srgbClr val="FFFFFF"/>
              </a:highlight>
              <a:latin typeface="Roboto"/>
              <a:ea typeface="Roboto"/>
              <a:cs typeface="Roboto"/>
              <a:sym typeface="Roboto"/>
            </a:endParaRPr>
          </a:p>
          <a:p>
            <a:pPr marL="457200" lvl="0" indent="-295275" algn="l" rtl="0">
              <a:lnSpc>
                <a:spcPct val="115000"/>
              </a:lnSpc>
              <a:spcBef>
                <a:spcPts val="0"/>
              </a:spcBef>
              <a:spcAft>
                <a:spcPts val="0"/>
              </a:spcAft>
              <a:buClr>
                <a:schemeClr val="dk2"/>
              </a:buClr>
              <a:buSzPts val="1050"/>
              <a:buFont typeface="Roboto"/>
              <a:buChar char="●"/>
            </a:pPr>
            <a:r>
              <a:rPr lang="en-GB" sz="1050" dirty="0">
                <a:solidFill>
                  <a:schemeClr val="dk2"/>
                </a:solidFill>
                <a:highlight>
                  <a:srgbClr val="FFFFFF"/>
                </a:highlight>
                <a:latin typeface="Roboto"/>
                <a:ea typeface="Roboto"/>
                <a:cs typeface="Roboto"/>
                <a:sym typeface="Roboto"/>
              </a:rPr>
              <a:t>Provide a </a:t>
            </a:r>
            <a:r>
              <a:rPr lang="en-GB" sz="1050" b="1" dirty="0">
                <a:solidFill>
                  <a:schemeClr val="dk2"/>
                </a:solidFill>
                <a:highlight>
                  <a:srgbClr val="FFFFFF"/>
                </a:highlight>
                <a:latin typeface="Roboto"/>
                <a:ea typeface="Roboto"/>
                <a:cs typeface="Roboto"/>
                <a:sym typeface="Roboto"/>
              </a:rPr>
              <a:t>Decision Support tool for winegrowers</a:t>
            </a:r>
            <a:r>
              <a:rPr lang="en-GB" sz="1050" dirty="0">
                <a:solidFill>
                  <a:schemeClr val="dk2"/>
                </a:solidFill>
                <a:highlight>
                  <a:srgbClr val="FFFFFF"/>
                </a:highlight>
                <a:latin typeface="Roboto"/>
                <a:ea typeface="Roboto"/>
                <a:cs typeface="Roboto"/>
                <a:sym typeface="Roboto"/>
              </a:rPr>
              <a:t>.</a:t>
            </a:r>
            <a:endParaRPr sz="1050" dirty="0">
              <a:solidFill>
                <a:schemeClr val="dk2"/>
              </a:solidFill>
              <a:highlight>
                <a:srgbClr val="FFFFFF"/>
              </a:highlight>
              <a:latin typeface="Roboto"/>
              <a:ea typeface="Roboto"/>
              <a:cs typeface="Roboto"/>
              <a:sym typeface="Roboto"/>
            </a:endParaRPr>
          </a:p>
          <a:p>
            <a:pPr marL="457200" lvl="0" indent="-295275" algn="l" rtl="0">
              <a:lnSpc>
                <a:spcPct val="115000"/>
              </a:lnSpc>
              <a:spcBef>
                <a:spcPts val="0"/>
              </a:spcBef>
              <a:spcAft>
                <a:spcPts val="0"/>
              </a:spcAft>
              <a:buClr>
                <a:schemeClr val="dk2"/>
              </a:buClr>
              <a:buSzPts val="1050"/>
              <a:buFont typeface="Roboto"/>
              <a:buChar char="●"/>
            </a:pPr>
            <a:r>
              <a:rPr lang="en-GB" sz="1050" b="1" dirty="0">
                <a:solidFill>
                  <a:schemeClr val="dk2"/>
                </a:solidFill>
                <a:highlight>
                  <a:srgbClr val="FFFFFF"/>
                </a:highlight>
                <a:latin typeface="Roboto"/>
                <a:ea typeface="Roboto"/>
                <a:cs typeface="Roboto"/>
                <a:sym typeface="Roboto"/>
              </a:rPr>
              <a:t>Testing the developed services</a:t>
            </a:r>
            <a:r>
              <a:rPr lang="en-GB" sz="1050" dirty="0">
                <a:solidFill>
                  <a:schemeClr val="dk2"/>
                </a:solidFill>
                <a:highlight>
                  <a:srgbClr val="FFFFFF"/>
                </a:highlight>
                <a:latin typeface="Roboto"/>
                <a:ea typeface="Roboto"/>
                <a:cs typeface="Roboto"/>
                <a:sym typeface="Roboto"/>
              </a:rPr>
              <a:t> for the forecast of grapevine diseases in the region of Aragon (Spain) and in the Protected Denomination of Origin region of </a:t>
            </a:r>
            <a:r>
              <a:rPr lang="en-GB" sz="1050" dirty="0" err="1">
                <a:solidFill>
                  <a:schemeClr val="dk2"/>
                </a:solidFill>
                <a:highlight>
                  <a:srgbClr val="FFFFFF"/>
                </a:highlight>
                <a:latin typeface="Roboto"/>
                <a:ea typeface="Roboto"/>
                <a:cs typeface="Roboto"/>
                <a:sym typeface="Roboto"/>
              </a:rPr>
              <a:t>Goumenissa</a:t>
            </a:r>
            <a:r>
              <a:rPr lang="en-GB" sz="1050" dirty="0">
                <a:solidFill>
                  <a:schemeClr val="dk2"/>
                </a:solidFill>
                <a:highlight>
                  <a:srgbClr val="FFFFFF"/>
                </a:highlight>
                <a:latin typeface="Roboto"/>
                <a:ea typeface="Roboto"/>
                <a:cs typeface="Roboto"/>
                <a:sym typeface="Roboto"/>
              </a:rPr>
              <a:t> (Greece).</a:t>
            </a:r>
            <a:endParaRPr sz="1050" dirty="0">
              <a:solidFill>
                <a:schemeClr val="dk2"/>
              </a:solidFill>
              <a:highlight>
                <a:srgbClr val="FFFFFF"/>
              </a:highlight>
              <a:latin typeface="Roboto"/>
              <a:ea typeface="Roboto"/>
              <a:cs typeface="Roboto"/>
              <a:sym typeface="Roboto"/>
            </a:endParaRPr>
          </a:p>
          <a:p>
            <a:pPr marL="457200" lvl="0" indent="-295275" algn="l" rtl="0">
              <a:lnSpc>
                <a:spcPct val="115000"/>
              </a:lnSpc>
              <a:spcBef>
                <a:spcPts val="0"/>
              </a:spcBef>
              <a:spcAft>
                <a:spcPts val="0"/>
              </a:spcAft>
              <a:buClr>
                <a:schemeClr val="dk2"/>
              </a:buClr>
              <a:buSzPts val="1050"/>
              <a:buFont typeface="Roboto"/>
              <a:buChar char="●"/>
            </a:pPr>
            <a:r>
              <a:rPr lang="en-GB" sz="1050" dirty="0">
                <a:solidFill>
                  <a:schemeClr val="dk2"/>
                </a:solidFill>
                <a:highlight>
                  <a:srgbClr val="FFFFFF"/>
                </a:highlight>
                <a:latin typeface="Roboto"/>
                <a:ea typeface="Roboto"/>
                <a:cs typeface="Roboto"/>
                <a:sym typeface="Roboto"/>
              </a:rPr>
              <a:t>This effort is intended to be adaptable to other regions, other types of fruit crops and other pests.</a:t>
            </a:r>
            <a:endParaRPr sz="1050" dirty="0">
              <a:solidFill>
                <a:schemeClr val="dk2"/>
              </a:solidFill>
              <a:highlight>
                <a:srgbClr val="FFFFFF"/>
              </a:highlight>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i="1" dirty="0">
              <a:solidFill>
                <a:schemeClr val="dk2"/>
              </a:solidFill>
            </a:endParaRPr>
          </a:p>
          <a:p>
            <a:pPr marL="0" lvl="0" indent="0" algn="l" rtl="0">
              <a:lnSpc>
                <a:spcPct val="100000"/>
              </a:lnSpc>
              <a:spcBef>
                <a:spcPts val="0"/>
              </a:spcBef>
              <a:spcAft>
                <a:spcPts val="0"/>
              </a:spcAft>
              <a:buSzPts val="1400"/>
              <a:buNone/>
            </a:pPr>
            <a:endParaRPr dirty="0">
              <a:solidFill>
                <a:schemeClr val="dk2"/>
              </a:solidFill>
            </a:endParaRPr>
          </a:p>
        </p:txBody>
      </p:sp>
      <p:sp>
        <p:nvSpPr>
          <p:cNvPr id="158" name="Google Shape;158;ge0cad59e7d_0_1"/>
          <p:cNvSpPr txBox="1">
            <a:spLocks noGrp="1"/>
          </p:cNvSpPr>
          <p:nvPr>
            <p:ph type="sldNum" idx="12"/>
          </p:nvPr>
        </p:nvSpPr>
        <p:spPr>
          <a:xfrm>
            <a:off x="8758371" y="4773860"/>
            <a:ext cx="332400" cy="2862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GB"/>
              <a:t>5</a:t>
            </a:fld>
            <a:endParaRPr/>
          </a:p>
        </p:txBody>
      </p:sp>
      <p:pic>
        <p:nvPicPr>
          <p:cNvPr id="159" name="Google Shape;159;ge0cad59e7d_0_1"/>
          <p:cNvPicPr preferRelativeResize="0"/>
          <p:nvPr/>
        </p:nvPicPr>
        <p:blipFill>
          <a:blip r:embed="rId3">
            <a:alphaModFix/>
          </a:blip>
          <a:stretch>
            <a:fillRect/>
          </a:stretch>
        </p:blipFill>
        <p:spPr>
          <a:xfrm>
            <a:off x="2281400" y="2014825"/>
            <a:ext cx="2429249" cy="752025"/>
          </a:xfrm>
          <a:prstGeom prst="rect">
            <a:avLst/>
          </a:prstGeom>
          <a:noFill/>
          <a:ln>
            <a:noFill/>
          </a:ln>
        </p:spPr>
      </p:pic>
      <p:sp>
        <p:nvSpPr>
          <p:cNvPr id="161" name="Google Shape;161;ge0cad59e7d_0_1"/>
          <p:cNvSpPr txBox="1">
            <a:spLocks noGrp="1"/>
          </p:cNvSpPr>
          <p:nvPr>
            <p:ph type="dt" idx="10"/>
          </p:nvPr>
        </p:nvSpPr>
        <p:spPr>
          <a:xfrm>
            <a:off x="6616701" y="4779625"/>
            <a:ext cx="1038000" cy="274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a:solidFill>
                  <a:srgbClr val="0067B1"/>
                </a:solidFill>
              </a:rPr>
              <a:t>GRAPEVINE</a:t>
            </a:r>
            <a:endParaRPr>
              <a:solidFill>
                <a:srgbClr val="0067B1"/>
              </a:solidFill>
            </a:endParaRPr>
          </a:p>
        </p:txBody>
      </p:sp>
      <p:sp>
        <p:nvSpPr>
          <p:cNvPr id="8" name="Google Shape;122;p2">
            <a:extLst>
              <a:ext uri="{FF2B5EF4-FFF2-40B4-BE49-F238E27FC236}">
                <a16:creationId xmlns:a16="http://schemas.microsoft.com/office/drawing/2014/main" id="{EB74844F-7C08-F1C0-9737-566AD4AFCFCF}"/>
              </a:ext>
            </a:extLst>
          </p:cNvPr>
          <p:cNvSpPr txBox="1">
            <a:spLocks/>
          </p:cNvSpPr>
          <p:nvPr/>
        </p:nvSpPr>
        <p:spPr>
          <a:xfrm>
            <a:off x="7769351" y="4779625"/>
            <a:ext cx="1038000" cy="2745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a:t>21/06/2022</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e0cad59e7d_0_10"/>
          <p:cNvSpPr txBox="1">
            <a:spLocks noGrp="1"/>
          </p:cNvSpPr>
          <p:nvPr>
            <p:ph type="title"/>
          </p:nvPr>
        </p:nvSpPr>
        <p:spPr>
          <a:xfrm>
            <a:off x="347370" y="359374"/>
            <a:ext cx="7553100" cy="341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E67AD"/>
              </a:buClr>
              <a:buSzPts val="2500"/>
              <a:buFont typeface="Calibri"/>
              <a:buNone/>
            </a:pPr>
            <a:r>
              <a:rPr lang="en-GB"/>
              <a:t>Integration Support</a:t>
            </a:r>
            <a:endParaRPr/>
          </a:p>
        </p:txBody>
      </p:sp>
      <p:sp>
        <p:nvSpPr>
          <p:cNvPr id="167" name="Google Shape;167;ge0cad59e7d_0_10"/>
          <p:cNvSpPr txBox="1">
            <a:spLocks noGrp="1"/>
          </p:cNvSpPr>
          <p:nvPr>
            <p:ph type="body" idx="2"/>
          </p:nvPr>
        </p:nvSpPr>
        <p:spPr>
          <a:xfrm>
            <a:off x="347663" y="1190625"/>
            <a:ext cx="7504200" cy="3492600"/>
          </a:xfrm>
          <a:prstGeom prst="rect">
            <a:avLst/>
          </a:prstGeom>
          <a:noFill/>
          <a:ln>
            <a:noFill/>
          </a:ln>
        </p:spPr>
        <p:txBody>
          <a:bodyPr spcFirstLastPara="1" wrap="square" lIns="91425" tIns="45700" rIns="91425" bIns="45700" anchor="t" anchorCtr="0">
            <a:noAutofit/>
          </a:bodyPr>
          <a:lstStyle/>
          <a:p>
            <a:pPr marL="457200" lvl="0" indent="-307975" algn="l" rtl="0">
              <a:lnSpc>
                <a:spcPct val="115000"/>
              </a:lnSpc>
              <a:spcBef>
                <a:spcPts val="1600"/>
              </a:spcBef>
              <a:spcAft>
                <a:spcPts val="0"/>
              </a:spcAft>
              <a:buClr>
                <a:schemeClr val="dk2"/>
              </a:buClr>
              <a:buSzPts val="1250"/>
              <a:buFont typeface="Roboto"/>
              <a:buChar char="●"/>
            </a:pPr>
            <a:r>
              <a:rPr lang="en-GB" sz="1250" b="1" dirty="0">
                <a:solidFill>
                  <a:schemeClr val="dk2"/>
                </a:solidFill>
                <a:highlight>
                  <a:srgbClr val="FFFFFF"/>
                </a:highlight>
                <a:latin typeface="Roboto"/>
                <a:ea typeface="Roboto"/>
                <a:cs typeface="Roboto"/>
                <a:sym typeface="Roboto"/>
              </a:rPr>
              <a:t>vo.grapevine.eu</a:t>
            </a:r>
            <a:endParaRPr sz="1250" b="1" dirty="0">
              <a:solidFill>
                <a:schemeClr val="dk2"/>
              </a:solidFill>
              <a:highlight>
                <a:srgbClr val="FFFFFF"/>
              </a:highlight>
              <a:latin typeface="Roboto"/>
              <a:ea typeface="Roboto"/>
              <a:cs typeface="Roboto"/>
              <a:sym typeface="Roboto"/>
            </a:endParaRPr>
          </a:p>
          <a:p>
            <a:pPr marL="457200" lvl="0" indent="-307975" algn="l" rtl="0">
              <a:lnSpc>
                <a:spcPct val="115000"/>
              </a:lnSpc>
              <a:spcBef>
                <a:spcPts val="0"/>
              </a:spcBef>
              <a:spcAft>
                <a:spcPts val="0"/>
              </a:spcAft>
              <a:buClr>
                <a:schemeClr val="dk2"/>
              </a:buClr>
              <a:buSzPts val="1250"/>
              <a:buFont typeface="Roboto"/>
              <a:buChar char="●"/>
            </a:pPr>
            <a:r>
              <a:rPr lang="en-GB" sz="1250" dirty="0">
                <a:solidFill>
                  <a:schemeClr val="dk2"/>
                </a:solidFill>
                <a:highlight>
                  <a:srgbClr val="FFFFFF"/>
                </a:highlight>
                <a:latin typeface="Roboto"/>
                <a:ea typeface="Roboto"/>
                <a:cs typeface="Roboto"/>
                <a:sym typeface="Roboto"/>
              </a:rPr>
              <a:t>No need for</a:t>
            </a:r>
            <a:r>
              <a:rPr lang="en-GB" sz="1250" b="1" dirty="0">
                <a:solidFill>
                  <a:schemeClr val="dk2"/>
                </a:solidFill>
                <a:highlight>
                  <a:srgbClr val="FFFFFF"/>
                </a:highlight>
                <a:latin typeface="Roboto"/>
                <a:ea typeface="Roboto"/>
                <a:cs typeface="Roboto"/>
                <a:sym typeface="Roboto"/>
              </a:rPr>
              <a:t> Check-in</a:t>
            </a:r>
            <a:r>
              <a:rPr lang="en-GB" sz="1250" dirty="0">
                <a:solidFill>
                  <a:schemeClr val="dk2"/>
                </a:solidFill>
                <a:highlight>
                  <a:srgbClr val="FFFFFF"/>
                </a:highlight>
                <a:latin typeface="Roboto"/>
                <a:ea typeface="Roboto"/>
                <a:cs typeface="Roboto"/>
                <a:sym typeface="Roboto"/>
              </a:rPr>
              <a:t>, </a:t>
            </a:r>
            <a:r>
              <a:rPr lang="en-GB" sz="1250" b="1" dirty="0">
                <a:solidFill>
                  <a:schemeClr val="dk2"/>
                </a:solidFill>
                <a:highlight>
                  <a:srgbClr val="FFFFFF"/>
                </a:highlight>
                <a:latin typeface="Roboto"/>
                <a:ea typeface="Roboto"/>
                <a:cs typeface="Roboto"/>
                <a:sym typeface="Roboto"/>
              </a:rPr>
              <a:t>IM</a:t>
            </a:r>
            <a:r>
              <a:rPr lang="en-GB" sz="1250" dirty="0">
                <a:solidFill>
                  <a:schemeClr val="dk2"/>
                </a:solidFill>
                <a:highlight>
                  <a:srgbClr val="FFFFFF"/>
                </a:highlight>
                <a:latin typeface="Roboto"/>
                <a:ea typeface="Roboto"/>
                <a:cs typeface="Roboto"/>
                <a:sym typeface="Roboto"/>
              </a:rPr>
              <a:t>, additional services / storage.</a:t>
            </a:r>
            <a:endParaRPr sz="1250" dirty="0">
              <a:solidFill>
                <a:schemeClr val="dk2"/>
              </a:solidFill>
              <a:highlight>
                <a:srgbClr val="FFFFFF"/>
              </a:highlight>
              <a:latin typeface="Roboto"/>
              <a:ea typeface="Roboto"/>
              <a:cs typeface="Roboto"/>
              <a:sym typeface="Roboto"/>
            </a:endParaRPr>
          </a:p>
          <a:p>
            <a:pPr marL="457200" lvl="0" indent="-307975" algn="l" rtl="0">
              <a:lnSpc>
                <a:spcPct val="115000"/>
              </a:lnSpc>
              <a:spcBef>
                <a:spcPts val="0"/>
              </a:spcBef>
              <a:spcAft>
                <a:spcPts val="0"/>
              </a:spcAft>
              <a:buClr>
                <a:schemeClr val="dk2"/>
              </a:buClr>
              <a:buSzPts val="1250"/>
              <a:buFont typeface="Roboto"/>
              <a:buChar char="●"/>
            </a:pPr>
            <a:r>
              <a:rPr lang="en-GB" sz="1250" dirty="0">
                <a:solidFill>
                  <a:schemeClr val="dk2"/>
                </a:solidFill>
                <a:highlight>
                  <a:srgbClr val="FFFFFF"/>
                </a:highlight>
                <a:latin typeface="Roboto"/>
                <a:ea typeface="Roboto"/>
                <a:cs typeface="Roboto"/>
                <a:sym typeface="Roboto"/>
              </a:rPr>
              <a:t>No major support is expected, as it is a continuation of previous work.</a:t>
            </a:r>
            <a:endParaRPr sz="1250" dirty="0">
              <a:solidFill>
                <a:schemeClr val="dk2"/>
              </a:solidFill>
              <a:highlight>
                <a:srgbClr val="FFFFFF"/>
              </a:highlight>
              <a:latin typeface="Roboto"/>
              <a:ea typeface="Roboto"/>
              <a:cs typeface="Roboto"/>
              <a:sym typeface="Roboto"/>
            </a:endParaRPr>
          </a:p>
          <a:p>
            <a:pPr marL="457200" marR="0" lvl="0" indent="-307975" algn="l" rtl="0">
              <a:lnSpc>
                <a:spcPct val="115000"/>
              </a:lnSpc>
              <a:spcBef>
                <a:spcPts val="0"/>
              </a:spcBef>
              <a:spcAft>
                <a:spcPts val="0"/>
              </a:spcAft>
              <a:buClr>
                <a:schemeClr val="dk2"/>
              </a:buClr>
              <a:buSzPts val="1250"/>
              <a:buFont typeface="Roboto"/>
              <a:buChar char="●"/>
            </a:pPr>
            <a:r>
              <a:rPr lang="en-GB" sz="1250" dirty="0">
                <a:solidFill>
                  <a:schemeClr val="dk2"/>
                </a:solidFill>
                <a:highlight>
                  <a:srgbClr val="FFFFFF"/>
                </a:highlight>
                <a:latin typeface="Roboto"/>
                <a:ea typeface="Roboto"/>
                <a:cs typeface="Roboto"/>
                <a:sym typeface="Roboto"/>
              </a:rPr>
              <a:t>Platforms considered: GRAPEVINE </a:t>
            </a:r>
            <a:r>
              <a:rPr lang="en-GB" sz="1250" b="1" dirty="0">
                <a:solidFill>
                  <a:schemeClr val="dk2"/>
                </a:solidFill>
                <a:highlight>
                  <a:srgbClr val="FFFFFF"/>
                </a:highlight>
                <a:latin typeface="Roboto"/>
                <a:ea typeface="Roboto"/>
                <a:cs typeface="Roboto"/>
                <a:sym typeface="Roboto"/>
              </a:rPr>
              <a:t>Website</a:t>
            </a:r>
            <a:r>
              <a:rPr lang="en-GB" sz="1250" dirty="0">
                <a:solidFill>
                  <a:schemeClr val="dk2"/>
                </a:solidFill>
                <a:highlight>
                  <a:srgbClr val="FFFFFF"/>
                </a:highlight>
                <a:latin typeface="Roboto"/>
                <a:ea typeface="Roboto"/>
                <a:cs typeface="Roboto"/>
                <a:sym typeface="Roboto"/>
              </a:rPr>
              <a:t>, </a:t>
            </a:r>
            <a:r>
              <a:rPr lang="en-GB" sz="1250" b="1" dirty="0" err="1">
                <a:solidFill>
                  <a:schemeClr val="dk2"/>
                </a:solidFill>
                <a:highlight>
                  <a:srgbClr val="FFFFFF"/>
                </a:highlight>
                <a:latin typeface="Roboto"/>
                <a:ea typeface="Roboto"/>
                <a:cs typeface="Roboto"/>
                <a:sym typeface="Roboto"/>
              </a:rPr>
              <a:t>Zenodo</a:t>
            </a:r>
            <a:r>
              <a:rPr lang="en-GB" sz="1250" dirty="0">
                <a:solidFill>
                  <a:schemeClr val="dk2"/>
                </a:solidFill>
                <a:highlight>
                  <a:srgbClr val="FFFFFF"/>
                </a:highlight>
                <a:latin typeface="Roboto"/>
                <a:ea typeface="Roboto"/>
                <a:cs typeface="Roboto"/>
                <a:sym typeface="Roboto"/>
              </a:rPr>
              <a:t> and the </a:t>
            </a:r>
            <a:r>
              <a:rPr lang="en-GB" sz="1250" b="1" dirty="0">
                <a:solidFill>
                  <a:schemeClr val="dk2"/>
                </a:solidFill>
                <a:highlight>
                  <a:srgbClr val="FFFFFF"/>
                </a:highlight>
                <a:latin typeface="Roboto"/>
                <a:ea typeface="Roboto"/>
                <a:cs typeface="Roboto"/>
                <a:sym typeface="Roboto"/>
              </a:rPr>
              <a:t>Open Data</a:t>
            </a:r>
            <a:r>
              <a:rPr lang="en-GB" sz="1250" dirty="0">
                <a:solidFill>
                  <a:schemeClr val="dk2"/>
                </a:solidFill>
                <a:highlight>
                  <a:srgbClr val="FFFFFF"/>
                </a:highlight>
                <a:latin typeface="Roboto"/>
                <a:ea typeface="Roboto"/>
                <a:cs typeface="Roboto"/>
                <a:sym typeface="Roboto"/>
              </a:rPr>
              <a:t> platform of the Government of </a:t>
            </a:r>
            <a:r>
              <a:rPr lang="en-GB" sz="1250" b="1" dirty="0">
                <a:solidFill>
                  <a:schemeClr val="dk2"/>
                </a:solidFill>
                <a:highlight>
                  <a:srgbClr val="FFFFFF"/>
                </a:highlight>
                <a:latin typeface="Roboto"/>
                <a:ea typeface="Roboto"/>
                <a:cs typeface="Roboto"/>
                <a:sym typeface="Roboto"/>
              </a:rPr>
              <a:t>Aragon </a:t>
            </a:r>
            <a:r>
              <a:rPr lang="en-GB" sz="1250" dirty="0">
                <a:solidFill>
                  <a:schemeClr val="dk2"/>
                </a:solidFill>
                <a:highlight>
                  <a:srgbClr val="FFFFFF"/>
                </a:highlight>
                <a:latin typeface="Roboto"/>
                <a:ea typeface="Roboto"/>
                <a:cs typeface="Roboto"/>
                <a:sym typeface="Roboto"/>
              </a:rPr>
              <a:t>(https://opendata.aragon.es).</a:t>
            </a:r>
            <a:endParaRPr sz="1250" dirty="0">
              <a:solidFill>
                <a:schemeClr val="dk2"/>
              </a:solidFill>
              <a:highlight>
                <a:srgbClr val="FFFFFF"/>
              </a:highlight>
              <a:latin typeface="Roboto"/>
              <a:ea typeface="Roboto"/>
              <a:cs typeface="Roboto"/>
              <a:sym typeface="Roboto"/>
            </a:endParaRPr>
          </a:p>
          <a:p>
            <a:pPr marL="457200" marR="0" lvl="0" indent="-307975" algn="l" rtl="0">
              <a:lnSpc>
                <a:spcPct val="115000"/>
              </a:lnSpc>
              <a:spcBef>
                <a:spcPts val="0"/>
              </a:spcBef>
              <a:spcAft>
                <a:spcPts val="0"/>
              </a:spcAft>
              <a:buClr>
                <a:schemeClr val="dk2"/>
              </a:buClr>
              <a:buSzPts val="1250"/>
              <a:buFont typeface="Roboto"/>
              <a:buChar char="●"/>
            </a:pPr>
            <a:r>
              <a:rPr lang="en-GB" sz="1250" dirty="0">
                <a:solidFill>
                  <a:schemeClr val="dk2"/>
                </a:solidFill>
                <a:highlight>
                  <a:srgbClr val="FFFFFF"/>
                </a:highlight>
                <a:latin typeface="Roboto"/>
                <a:ea typeface="Roboto"/>
                <a:cs typeface="Roboto"/>
                <a:sym typeface="Roboto"/>
              </a:rPr>
              <a:t>Open to consider </a:t>
            </a:r>
            <a:r>
              <a:rPr lang="en-GB" sz="1250" b="1" dirty="0">
                <a:solidFill>
                  <a:schemeClr val="dk2"/>
                </a:solidFill>
                <a:highlight>
                  <a:srgbClr val="FFFFFF"/>
                </a:highlight>
                <a:latin typeface="Roboto"/>
                <a:ea typeface="Roboto"/>
                <a:cs typeface="Roboto"/>
                <a:sym typeface="Roboto"/>
              </a:rPr>
              <a:t>EOSC</a:t>
            </a:r>
            <a:r>
              <a:rPr lang="en-GB" sz="1250" dirty="0">
                <a:solidFill>
                  <a:schemeClr val="dk2"/>
                </a:solidFill>
                <a:highlight>
                  <a:srgbClr val="FFFFFF"/>
                </a:highlight>
                <a:latin typeface="Roboto"/>
                <a:ea typeface="Roboto"/>
                <a:cs typeface="Roboto"/>
                <a:sym typeface="Roboto"/>
              </a:rPr>
              <a:t> to increase the visibility of the project results.</a:t>
            </a:r>
            <a:endParaRPr sz="1250" dirty="0">
              <a:solidFill>
                <a:schemeClr val="dk2"/>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100"/>
              <a:buNone/>
            </a:pPr>
            <a:endParaRPr sz="1600" i="1" dirty="0"/>
          </a:p>
          <a:p>
            <a:pPr marL="0" lvl="0" indent="0" algn="l" rtl="0">
              <a:lnSpc>
                <a:spcPct val="100000"/>
              </a:lnSpc>
              <a:spcBef>
                <a:spcPts val="0"/>
              </a:spcBef>
              <a:spcAft>
                <a:spcPts val="0"/>
              </a:spcAft>
              <a:buClr>
                <a:schemeClr val="dk1"/>
              </a:buClr>
              <a:buSzPts val="1100"/>
              <a:buFont typeface="Arial"/>
              <a:buNone/>
            </a:pPr>
            <a:endParaRPr sz="1600" i="1" dirty="0"/>
          </a:p>
          <a:p>
            <a:pPr marL="0" lvl="0" indent="0" algn="l" rtl="0">
              <a:lnSpc>
                <a:spcPct val="100000"/>
              </a:lnSpc>
              <a:spcBef>
                <a:spcPts val="0"/>
              </a:spcBef>
              <a:spcAft>
                <a:spcPts val="0"/>
              </a:spcAft>
              <a:buClr>
                <a:schemeClr val="dk1"/>
              </a:buClr>
              <a:buSzPts val="1100"/>
              <a:buFont typeface="Arial"/>
              <a:buNone/>
            </a:pPr>
            <a:endParaRPr sz="1600" i="1" dirty="0"/>
          </a:p>
          <a:p>
            <a:pPr marL="0" lvl="0" indent="0" algn="l" rtl="0">
              <a:lnSpc>
                <a:spcPct val="100000"/>
              </a:lnSpc>
              <a:spcBef>
                <a:spcPts val="0"/>
              </a:spcBef>
              <a:spcAft>
                <a:spcPts val="0"/>
              </a:spcAft>
              <a:buSzPts val="1400"/>
              <a:buNone/>
            </a:pPr>
            <a:r>
              <a:rPr lang="en-GB" sz="1600" i="1" dirty="0"/>
              <a:t> </a:t>
            </a:r>
            <a:endParaRPr sz="1600" i="1" dirty="0"/>
          </a:p>
        </p:txBody>
      </p:sp>
      <p:sp>
        <p:nvSpPr>
          <p:cNvPr id="168" name="Google Shape;168;ge0cad59e7d_0_10"/>
          <p:cNvSpPr txBox="1">
            <a:spLocks noGrp="1"/>
          </p:cNvSpPr>
          <p:nvPr>
            <p:ph type="sldNum" idx="12"/>
          </p:nvPr>
        </p:nvSpPr>
        <p:spPr>
          <a:xfrm>
            <a:off x="8758371" y="4773860"/>
            <a:ext cx="332400" cy="2862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GB"/>
              <a:t>6</a:t>
            </a:fld>
            <a:endParaRPr/>
          </a:p>
        </p:txBody>
      </p:sp>
      <p:sp>
        <p:nvSpPr>
          <p:cNvPr id="170" name="Google Shape;170;ge0cad59e7d_0_10"/>
          <p:cNvSpPr txBox="1">
            <a:spLocks noGrp="1"/>
          </p:cNvSpPr>
          <p:nvPr>
            <p:ph type="dt" idx="10"/>
          </p:nvPr>
        </p:nvSpPr>
        <p:spPr>
          <a:xfrm>
            <a:off x="6616701" y="4779625"/>
            <a:ext cx="1038000" cy="274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a:solidFill>
                  <a:srgbClr val="0067B1"/>
                </a:solidFill>
              </a:rPr>
              <a:t>GRAPEVINE</a:t>
            </a:r>
            <a:endParaRPr>
              <a:solidFill>
                <a:srgbClr val="0067B1"/>
              </a:solidFill>
            </a:endParaRPr>
          </a:p>
        </p:txBody>
      </p:sp>
      <p:sp>
        <p:nvSpPr>
          <p:cNvPr id="7" name="Google Shape;122;p2">
            <a:extLst>
              <a:ext uri="{FF2B5EF4-FFF2-40B4-BE49-F238E27FC236}">
                <a16:creationId xmlns:a16="http://schemas.microsoft.com/office/drawing/2014/main" id="{71FDF396-4215-33E7-2846-454FC26CF02E}"/>
              </a:ext>
            </a:extLst>
          </p:cNvPr>
          <p:cNvSpPr txBox="1">
            <a:spLocks/>
          </p:cNvSpPr>
          <p:nvPr/>
        </p:nvSpPr>
        <p:spPr>
          <a:xfrm>
            <a:off x="7769351" y="4779625"/>
            <a:ext cx="1038000" cy="2745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a:t>21/06/2022</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e0cad59e7d_0_19"/>
          <p:cNvSpPr txBox="1">
            <a:spLocks noGrp="1"/>
          </p:cNvSpPr>
          <p:nvPr>
            <p:ph type="title"/>
          </p:nvPr>
        </p:nvSpPr>
        <p:spPr>
          <a:xfrm>
            <a:off x="347370" y="359374"/>
            <a:ext cx="7553100" cy="341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E67AD"/>
              </a:buClr>
              <a:buSzPts val="2500"/>
              <a:buFont typeface="Calibri"/>
              <a:buNone/>
            </a:pPr>
            <a:r>
              <a:rPr lang="en-GB"/>
              <a:t>Capacity Requirements</a:t>
            </a:r>
            <a:endParaRPr/>
          </a:p>
        </p:txBody>
      </p:sp>
      <p:sp>
        <p:nvSpPr>
          <p:cNvPr id="176" name="Google Shape;176;ge0cad59e7d_0_19"/>
          <p:cNvSpPr txBox="1">
            <a:spLocks noGrp="1"/>
          </p:cNvSpPr>
          <p:nvPr>
            <p:ph type="body" idx="2"/>
          </p:nvPr>
        </p:nvSpPr>
        <p:spPr>
          <a:xfrm>
            <a:off x="347663" y="823902"/>
            <a:ext cx="7504200" cy="422604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a:solidFill>
                  <a:schemeClr val="dk2"/>
                </a:solidFill>
                <a:highlight>
                  <a:srgbClr val="FFFFFF"/>
                </a:highlight>
                <a:latin typeface="Roboto"/>
                <a:ea typeface="Roboto"/>
                <a:cs typeface="Roboto"/>
                <a:sym typeface="Roboto"/>
              </a:rPr>
              <a:t>Requires </a:t>
            </a:r>
            <a:r>
              <a:rPr lang="en-GB" b="1" dirty="0">
                <a:solidFill>
                  <a:schemeClr val="dk2"/>
                </a:solidFill>
                <a:highlight>
                  <a:srgbClr val="FFFFFF"/>
                </a:highlight>
                <a:latin typeface="Roboto"/>
                <a:ea typeface="Roboto"/>
                <a:cs typeface="Roboto"/>
                <a:sym typeface="Roboto"/>
              </a:rPr>
              <a:t>HPC time</a:t>
            </a:r>
            <a:r>
              <a:rPr lang="en-GB" dirty="0">
                <a:solidFill>
                  <a:schemeClr val="dk2"/>
                </a:solidFill>
                <a:highlight>
                  <a:srgbClr val="FFFFFF"/>
                </a:highlight>
                <a:latin typeface="Roboto"/>
                <a:ea typeface="Roboto"/>
                <a:cs typeface="Roboto"/>
                <a:sym typeface="Roboto"/>
              </a:rPr>
              <a:t>.</a:t>
            </a:r>
            <a:endParaRPr dirty="0">
              <a:solidFill>
                <a:schemeClr val="dk2"/>
              </a:solidFill>
              <a:highlight>
                <a:srgbClr val="FFFFFF"/>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dirty="0">
              <a:solidFill>
                <a:schemeClr val="dk2"/>
              </a:solidFill>
              <a:highlight>
                <a:srgbClr val="FFFFFF"/>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dirty="0">
              <a:solidFill>
                <a:schemeClr val="dk2"/>
              </a:solidFill>
              <a:highlight>
                <a:srgbClr val="FFFFFF"/>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dirty="0">
              <a:solidFill>
                <a:schemeClr val="dk2"/>
              </a:solidFill>
              <a:highlight>
                <a:srgbClr val="FFFFFF"/>
              </a:highlight>
              <a:latin typeface="Roboto"/>
              <a:ea typeface="Roboto"/>
              <a:cs typeface="Roboto"/>
              <a:sym typeface="Roboto"/>
            </a:endParaRPr>
          </a:p>
          <a:p>
            <a:pPr marL="457200" marR="0" lvl="0" indent="0" algn="l" rtl="0">
              <a:lnSpc>
                <a:spcPct val="100000"/>
              </a:lnSpc>
              <a:spcBef>
                <a:spcPts val="0"/>
              </a:spcBef>
              <a:spcAft>
                <a:spcPts val="0"/>
              </a:spcAft>
              <a:buNone/>
            </a:pPr>
            <a:endParaRPr dirty="0">
              <a:solidFill>
                <a:schemeClr val="dk2"/>
              </a:solidFill>
              <a:highlight>
                <a:srgbClr val="FFFFFF"/>
              </a:highlight>
              <a:latin typeface="Roboto"/>
              <a:ea typeface="Roboto"/>
              <a:cs typeface="Roboto"/>
              <a:sym typeface="Roboto"/>
            </a:endParaRPr>
          </a:p>
          <a:p>
            <a:pPr marL="457200" marR="0" lvl="0" indent="0" algn="l" rtl="0">
              <a:lnSpc>
                <a:spcPct val="100000"/>
              </a:lnSpc>
              <a:spcBef>
                <a:spcPts val="0"/>
              </a:spcBef>
              <a:spcAft>
                <a:spcPts val="0"/>
              </a:spcAft>
              <a:buNone/>
            </a:pPr>
            <a:endParaRPr lang="en-US" dirty="0">
              <a:solidFill>
                <a:schemeClr val="dk2"/>
              </a:solidFill>
              <a:highlight>
                <a:srgbClr val="FFFFFF"/>
              </a:highlight>
              <a:latin typeface="Roboto"/>
              <a:ea typeface="Roboto"/>
              <a:cs typeface="Roboto"/>
              <a:sym typeface="Roboto"/>
            </a:endParaRPr>
          </a:p>
          <a:p>
            <a:pPr marL="457200" marR="0" lvl="0" indent="0" algn="l" rtl="0">
              <a:lnSpc>
                <a:spcPct val="100000"/>
              </a:lnSpc>
              <a:spcBef>
                <a:spcPts val="0"/>
              </a:spcBef>
              <a:spcAft>
                <a:spcPts val="0"/>
              </a:spcAft>
              <a:buNone/>
            </a:pPr>
            <a:endParaRPr lang="en-GB" dirty="0">
              <a:solidFill>
                <a:schemeClr val="dk2"/>
              </a:solidFill>
              <a:highlight>
                <a:srgbClr val="FFFFFF"/>
              </a:highlight>
              <a:latin typeface="Roboto"/>
              <a:ea typeface="Roboto"/>
              <a:cs typeface="Roboto"/>
              <a:sym typeface="Roboto"/>
            </a:endParaRPr>
          </a:p>
          <a:p>
            <a:pPr marL="457200" marR="0" lvl="0" indent="0" algn="l" rtl="0">
              <a:lnSpc>
                <a:spcPct val="100000"/>
              </a:lnSpc>
              <a:spcBef>
                <a:spcPts val="0"/>
              </a:spcBef>
              <a:spcAft>
                <a:spcPts val="0"/>
              </a:spcAft>
              <a:buNone/>
            </a:pPr>
            <a:endParaRPr dirty="0">
              <a:solidFill>
                <a:schemeClr val="dk2"/>
              </a:solidFill>
              <a:highlight>
                <a:srgbClr val="FFFFFF"/>
              </a:highlight>
              <a:latin typeface="Roboto"/>
              <a:ea typeface="Roboto"/>
              <a:cs typeface="Roboto"/>
              <a:sym typeface="Roboto"/>
            </a:endParaRPr>
          </a:p>
          <a:p>
            <a:pPr marL="457200" marR="0" lvl="0" indent="-317500" algn="l" rtl="0">
              <a:lnSpc>
                <a:spcPct val="100000"/>
              </a:lnSpc>
              <a:spcBef>
                <a:spcPts val="0"/>
              </a:spcBef>
              <a:spcAft>
                <a:spcPts val="0"/>
              </a:spcAft>
              <a:buClr>
                <a:schemeClr val="dk2"/>
              </a:buClr>
              <a:buSzPts val="1400"/>
              <a:buFont typeface="Roboto"/>
              <a:buChar char="●"/>
            </a:pPr>
            <a:r>
              <a:rPr lang="en-GB" dirty="0">
                <a:solidFill>
                  <a:schemeClr val="dk2"/>
                </a:solidFill>
                <a:highlight>
                  <a:srgbClr val="FFFFFF"/>
                </a:highlight>
                <a:latin typeface="Roboto"/>
                <a:ea typeface="Roboto"/>
                <a:cs typeface="Roboto"/>
                <a:sym typeface="Roboto"/>
              </a:rPr>
              <a:t>CESGA provides 1,075,000.</a:t>
            </a:r>
          </a:p>
          <a:p>
            <a:pPr marL="457200" marR="0" lvl="0" indent="-317500" algn="l" rtl="0">
              <a:lnSpc>
                <a:spcPct val="100000"/>
              </a:lnSpc>
              <a:spcBef>
                <a:spcPts val="0"/>
              </a:spcBef>
              <a:spcAft>
                <a:spcPts val="0"/>
              </a:spcAft>
              <a:buClr>
                <a:schemeClr val="dk2"/>
              </a:buClr>
              <a:buSzPts val="1400"/>
              <a:buFont typeface="Roboto"/>
              <a:buChar char="●"/>
            </a:pPr>
            <a:r>
              <a:rPr lang="en-GB" b="1" dirty="0">
                <a:solidFill>
                  <a:schemeClr val="dk2"/>
                </a:solidFill>
                <a:highlight>
                  <a:srgbClr val="FFFFFF"/>
                </a:highlight>
                <a:latin typeface="Roboto"/>
                <a:ea typeface="Roboto"/>
                <a:cs typeface="Roboto"/>
                <a:sym typeface="Roboto"/>
              </a:rPr>
              <a:t>Not enough</a:t>
            </a:r>
            <a:r>
              <a:rPr lang="en-GB" dirty="0">
                <a:solidFill>
                  <a:schemeClr val="dk2"/>
                </a:solidFill>
                <a:highlight>
                  <a:srgbClr val="FFFFFF"/>
                </a:highlight>
                <a:latin typeface="Roboto"/>
                <a:ea typeface="Roboto"/>
                <a:cs typeface="Roboto"/>
                <a:sym typeface="Roboto"/>
              </a:rPr>
              <a:t> CPU/h available </a:t>
            </a:r>
            <a:r>
              <a:rPr lang="en-GB" b="1" dirty="0">
                <a:solidFill>
                  <a:schemeClr val="dk2"/>
                </a:solidFill>
                <a:highlight>
                  <a:srgbClr val="FFFFFF"/>
                </a:highlight>
                <a:latin typeface="Roboto"/>
                <a:ea typeface="Roboto"/>
                <a:cs typeface="Roboto"/>
                <a:sym typeface="Roboto"/>
              </a:rPr>
              <a:t>in CESGA </a:t>
            </a:r>
            <a:r>
              <a:rPr lang="en-GB" dirty="0">
                <a:solidFill>
                  <a:schemeClr val="dk2"/>
                </a:solidFill>
                <a:highlight>
                  <a:srgbClr val="FFFFFF"/>
                </a:highlight>
                <a:latin typeface="Roboto"/>
                <a:ea typeface="Roboto"/>
                <a:cs typeface="Roboto"/>
                <a:sym typeface="Roboto"/>
              </a:rPr>
              <a:t>to satisfy full request:</a:t>
            </a:r>
            <a:endParaRPr dirty="0">
              <a:solidFill>
                <a:schemeClr val="dk2"/>
              </a:solidFill>
              <a:highlight>
                <a:srgbClr val="FFFFFF"/>
              </a:highlight>
              <a:latin typeface="Roboto"/>
              <a:ea typeface="Roboto"/>
              <a:cs typeface="Roboto"/>
              <a:sym typeface="Roboto"/>
            </a:endParaRPr>
          </a:p>
          <a:p>
            <a:pPr marL="939800" marR="0" lvl="1" indent="-342900" algn="l" rtl="0">
              <a:lnSpc>
                <a:spcPct val="100000"/>
              </a:lnSpc>
              <a:spcBef>
                <a:spcPts val="0"/>
              </a:spcBef>
              <a:spcAft>
                <a:spcPts val="0"/>
              </a:spcAft>
              <a:buClr>
                <a:schemeClr val="dk2"/>
              </a:buClr>
              <a:buSzPts val="1400"/>
              <a:buAutoNum type="alphaUcPeriod"/>
            </a:pPr>
            <a:r>
              <a:rPr lang="en-GB" dirty="0">
                <a:solidFill>
                  <a:schemeClr val="dk2"/>
                </a:solidFill>
                <a:highlight>
                  <a:srgbClr val="FFFFFF"/>
                </a:highlight>
                <a:latin typeface="Roboto"/>
                <a:ea typeface="Roboto"/>
                <a:cs typeface="Roboto"/>
                <a:sym typeface="Roboto"/>
              </a:rPr>
              <a:t>Exploring possible resource reallocation to CESGA. Slow and may not suit timeline.</a:t>
            </a:r>
          </a:p>
          <a:p>
            <a:pPr marL="939800" marR="0" lvl="1" indent="-342900" algn="l" rtl="0">
              <a:lnSpc>
                <a:spcPct val="100000"/>
              </a:lnSpc>
              <a:spcBef>
                <a:spcPts val="0"/>
              </a:spcBef>
              <a:spcAft>
                <a:spcPts val="0"/>
              </a:spcAft>
              <a:buClr>
                <a:schemeClr val="dk2"/>
              </a:buClr>
              <a:buSzPts val="1400"/>
              <a:buAutoNum type="alphaUcPeriod"/>
            </a:pPr>
            <a:r>
              <a:rPr lang="en-GB" dirty="0">
                <a:solidFill>
                  <a:schemeClr val="dk2"/>
                </a:solidFill>
                <a:highlight>
                  <a:srgbClr val="FFFFFF"/>
                </a:highlight>
                <a:latin typeface="Roboto"/>
                <a:ea typeface="Roboto"/>
                <a:cs typeface="Roboto"/>
                <a:sym typeface="Roboto"/>
              </a:rPr>
              <a:t>Evaluating other providers. Currently, CYFRONET.</a:t>
            </a:r>
            <a:endParaRPr dirty="0">
              <a:solidFill>
                <a:schemeClr val="dk2"/>
              </a:solidFill>
              <a:highlight>
                <a:srgbClr val="FFFFFF"/>
              </a:highlight>
              <a:latin typeface="Roboto"/>
              <a:ea typeface="Roboto"/>
              <a:cs typeface="Roboto"/>
              <a:sym typeface="Roboto"/>
            </a:endParaRPr>
          </a:p>
          <a:p>
            <a:pPr lvl="2">
              <a:buClr>
                <a:schemeClr val="dk2"/>
              </a:buClr>
              <a:buFont typeface="Roboto"/>
              <a:buChar char="○"/>
            </a:pPr>
            <a:r>
              <a:rPr lang="en-GB" dirty="0">
                <a:solidFill>
                  <a:schemeClr val="dk2"/>
                </a:solidFill>
                <a:highlight>
                  <a:srgbClr val="FFFFFF"/>
                </a:highlight>
                <a:latin typeface="Roboto"/>
                <a:ea typeface="Roboto"/>
                <a:cs typeface="Roboto"/>
                <a:sym typeface="Roboto"/>
              </a:rPr>
              <a:t>CESGA would still provide VMs and storage for results.</a:t>
            </a:r>
          </a:p>
          <a:p>
            <a:pPr lvl="2">
              <a:buClr>
                <a:schemeClr val="dk2"/>
              </a:buClr>
              <a:buFont typeface="Roboto"/>
              <a:buChar char="○"/>
            </a:pPr>
            <a:r>
              <a:rPr lang="en-GB" dirty="0" err="1">
                <a:solidFill>
                  <a:schemeClr val="dk2"/>
                </a:solidFill>
                <a:highlight>
                  <a:srgbClr val="FFFFFF"/>
                </a:highlight>
                <a:latin typeface="Roboto"/>
                <a:ea typeface="Roboto"/>
                <a:cs typeface="Roboto"/>
                <a:sym typeface="Roboto"/>
              </a:rPr>
              <a:t>DataHub</a:t>
            </a:r>
            <a:r>
              <a:rPr lang="en-GB" dirty="0">
                <a:solidFill>
                  <a:schemeClr val="dk2"/>
                </a:solidFill>
                <a:highlight>
                  <a:srgbClr val="FFFFFF"/>
                </a:highlight>
                <a:latin typeface="Roboto"/>
                <a:ea typeface="Roboto"/>
                <a:cs typeface="Roboto"/>
                <a:sym typeface="Roboto"/>
              </a:rPr>
              <a:t>/</a:t>
            </a:r>
            <a:r>
              <a:rPr lang="en-GB" dirty="0" err="1">
                <a:solidFill>
                  <a:schemeClr val="dk2"/>
                </a:solidFill>
                <a:highlight>
                  <a:srgbClr val="FFFFFF"/>
                </a:highlight>
                <a:latin typeface="Roboto"/>
                <a:ea typeface="Roboto"/>
                <a:cs typeface="Roboto"/>
                <a:sym typeface="Roboto"/>
              </a:rPr>
              <a:t>OneProvider</a:t>
            </a:r>
            <a:r>
              <a:rPr lang="en-GB" dirty="0">
                <a:solidFill>
                  <a:schemeClr val="dk2"/>
                </a:solidFill>
                <a:highlight>
                  <a:srgbClr val="FFFFFF"/>
                </a:highlight>
                <a:latin typeface="Roboto"/>
                <a:ea typeface="Roboto"/>
                <a:cs typeface="Roboto"/>
                <a:sym typeface="Roboto"/>
              </a:rPr>
              <a:t> would be needed to transfer data.</a:t>
            </a:r>
            <a:endParaRPr dirty="0">
              <a:solidFill>
                <a:schemeClr val="dk2"/>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400"/>
              <a:buNone/>
            </a:pPr>
            <a:endParaRPr dirty="0"/>
          </a:p>
        </p:txBody>
      </p:sp>
      <p:sp>
        <p:nvSpPr>
          <p:cNvPr id="177" name="Google Shape;177;ge0cad59e7d_0_19"/>
          <p:cNvSpPr txBox="1">
            <a:spLocks noGrp="1"/>
          </p:cNvSpPr>
          <p:nvPr>
            <p:ph type="sldNum" idx="12"/>
          </p:nvPr>
        </p:nvSpPr>
        <p:spPr>
          <a:xfrm>
            <a:off x="8758371" y="4773860"/>
            <a:ext cx="332400" cy="2862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GB"/>
              <a:t>7</a:t>
            </a:fld>
            <a:endParaRPr/>
          </a:p>
        </p:txBody>
      </p:sp>
      <p:sp>
        <p:nvSpPr>
          <p:cNvPr id="179" name="Google Shape;179;ge0cad59e7d_0_19"/>
          <p:cNvSpPr txBox="1">
            <a:spLocks noGrp="1"/>
          </p:cNvSpPr>
          <p:nvPr>
            <p:ph type="dt" idx="10"/>
          </p:nvPr>
        </p:nvSpPr>
        <p:spPr>
          <a:xfrm>
            <a:off x="6616701" y="4779625"/>
            <a:ext cx="1038000" cy="274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a:solidFill>
                  <a:srgbClr val="0067B1"/>
                </a:solidFill>
              </a:rPr>
              <a:t>GRAPEVINE</a:t>
            </a:r>
            <a:endParaRPr>
              <a:solidFill>
                <a:srgbClr val="0067B1"/>
              </a:solidFill>
            </a:endParaRPr>
          </a:p>
        </p:txBody>
      </p:sp>
      <p:graphicFrame>
        <p:nvGraphicFramePr>
          <p:cNvPr id="180" name="Google Shape;180;ge0cad59e7d_0_19"/>
          <p:cNvGraphicFramePr/>
          <p:nvPr>
            <p:extLst>
              <p:ext uri="{D42A27DB-BD31-4B8C-83A1-F6EECF244321}">
                <p14:modId xmlns:p14="http://schemas.microsoft.com/office/powerpoint/2010/main" val="615243407"/>
              </p:ext>
            </p:extLst>
          </p:nvPr>
        </p:nvGraphicFramePr>
        <p:xfrm>
          <a:off x="1407189" y="1336792"/>
          <a:ext cx="5100081" cy="843672"/>
        </p:xfrm>
        <a:graphic>
          <a:graphicData uri="http://schemas.openxmlformats.org/drawingml/2006/table">
            <a:tbl>
              <a:tblPr>
                <a:noFill/>
                <a:tableStyleId>{E59CDE88-85E1-46E3-A247-0BF7FB9805EA}</a:tableStyleId>
              </a:tblPr>
              <a:tblGrid>
                <a:gridCol w="1700027">
                  <a:extLst>
                    <a:ext uri="{9D8B030D-6E8A-4147-A177-3AD203B41FA5}">
                      <a16:colId xmlns:a16="http://schemas.microsoft.com/office/drawing/2014/main" val="20000"/>
                    </a:ext>
                  </a:extLst>
                </a:gridCol>
                <a:gridCol w="1700027">
                  <a:extLst>
                    <a:ext uri="{9D8B030D-6E8A-4147-A177-3AD203B41FA5}">
                      <a16:colId xmlns:a16="http://schemas.microsoft.com/office/drawing/2014/main" val="20001"/>
                    </a:ext>
                  </a:extLst>
                </a:gridCol>
                <a:gridCol w="1700027">
                  <a:extLst>
                    <a:ext uri="{9D8B030D-6E8A-4147-A177-3AD203B41FA5}">
                      <a16:colId xmlns:a16="http://schemas.microsoft.com/office/drawing/2014/main" val="20002"/>
                    </a:ext>
                  </a:extLst>
                </a:gridCol>
              </a:tblGrid>
              <a:tr h="279141">
                <a:tc>
                  <a:txBody>
                    <a:bodyPr/>
                    <a:lstStyle/>
                    <a:p>
                      <a:pPr marL="0" lvl="0" indent="0" algn="l" rtl="0">
                        <a:spcBef>
                          <a:spcPts val="0"/>
                        </a:spcBef>
                        <a:spcAft>
                          <a:spcPts val="0"/>
                        </a:spcAft>
                        <a:buNone/>
                      </a:pPr>
                      <a:endParaRPr sz="1000" dirty="0"/>
                    </a:p>
                  </a:txBody>
                  <a:tcPr marL="64412" marR="64412" marT="64412" marB="64412"/>
                </a:tc>
                <a:tc>
                  <a:txBody>
                    <a:bodyPr/>
                    <a:lstStyle/>
                    <a:p>
                      <a:pPr marL="0" lvl="0" indent="0" algn="l" rtl="0">
                        <a:spcBef>
                          <a:spcPts val="0"/>
                        </a:spcBef>
                        <a:spcAft>
                          <a:spcPts val="0"/>
                        </a:spcAft>
                        <a:buNone/>
                      </a:pPr>
                      <a:r>
                        <a:rPr lang="en-GB" sz="1000" b="1">
                          <a:solidFill>
                            <a:schemeClr val="lt1"/>
                          </a:solidFill>
                        </a:rPr>
                        <a:t>Six months</a:t>
                      </a:r>
                      <a:endParaRPr sz="1000" b="1">
                        <a:solidFill>
                          <a:schemeClr val="lt1"/>
                        </a:solidFill>
                      </a:endParaRPr>
                    </a:p>
                  </a:txBody>
                  <a:tcPr marL="64412" marR="64412" marT="64412" marB="64412">
                    <a:solidFill>
                      <a:schemeClr val="accent2"/>
                    </a:solidFill>
                  </a:tcPr>
                </a:tc>
                <a:tc>
                  <a:txBody>
                    <a:bodyPr/>
                    <a:lstStyle/>
                    <a:p>
                      <a:pPr marL="0" lvl="0" indent="0" algn="l" rtl="0">
                        <a:spcBef>
                          <a:spcPts val="0"/>
                        </a:spcBef>
                        <a:spcAft>
                          <a:spcPts val="0"/>
                        </a:spcAft>
                        <a:buNone/>
                      </a:pPr>
                      <a:r>
                        <a:rPr lang="en-GB" sz="1000" b="1">
                          <a:solidFill>
                            <a:schemeClr val="lt1"/>
                          </a:solidFill>
                        </a:rPr>
                        <a:t>One year</a:t>
                      </a:r>
                      <a:endParaRPr sz="1000" b="1">
                        <a:solidFill>
                          <a:schemeClr val="lt1"/>
                        </a:solidFill>
                      </a:endParaRPr>
                    </a:p>
                  </a:txBody>
                  <a:tcPr marL="64412" marR="64412" marT="64412" marB="64412">
                    <a:solidFill>
                      <a:schemeClr val="accent2"/>
                    </a:solidFill>
                  </a:tcPr>
                </a:tc>
                <a:extLst>
                  <a:ext uri="{0D108BD9-81ED-4DB2-BD59-A6C34878D82A}">
                    <a16:rowId xmlns:a16="http://schemas.microsoft.com/office/drawing/2014/main" val="10000"/>
                  </a:ext>
                </a:extLst>
              </a:tr>
              <a:tr h="279141">
                <a:tc>
                  <a:txBody>
                    <a:bodyPr/>
                    <a:lstStyle/>
                    <a:p>
                      <a:pPr marL="0" lvl="0" indent="0" algn="l" rtl="0">
                        <a:spcBef>
                          <a:spcPts val="0"/>
                        </a:spcBef>
                        <a:spcAft>
                          <a:spcPts val="0"/>
                        </a:spcAft>
                        <a:buNone/>
                      </a:pPr>
                      <a:r>
                        <a:rPr lang="en-GB" sz="1000" b="1">
                          <a:solidFill>
                            <a:schemeClr val="lt1"/>
                          </a:solidFill>
                          <a:latin typeface="Roboto"/>
                          <a:ea typeface="Roboto"/>
                          <a:cs typeface="Roboto"/>
                          <a:sym typeface="Roboto"/>
                        </a:rPr>
                        <a:t>Minimum</a:t>
                      </a:r>
                      <a:endParaRPr sz="1000" b="1">
                        <a:solidFill>
                          <a:schemeClr val="lt1"/>
                        </a:solidFill>
                      </a:endParaRPr>
                    </a:p>
                  </a:txBody>
                  <a:tcPr marL="64412" marR="64412" marT="64412" marB="64412">
                    <a:solidFill>
                      <a:schemeClr val="accent2"/>
                    </a:solidFill>
                  </a:tcPr>
                </a:tc>
                <a:tc>
                  <a:txBody>
                    <a:bodyPr/>
                    <a:lstStyle/>
                    <a:p>
                      <a:pPr marL="0" lvl="0" indent="0" algn="l" rtl="0">
                        <a:spcBef>
                          <a:spcPts val="0"/>
                        </a:spcBef>
                        <a:spcAft>
                          <a:spcPts val="0"/>
                        </a:spcAft>
                        <a:buNone/>
                      </a:pPr>
                      <a:r>
                        <a:rPr lang="en-GB" sz="1000">
                          <a:solidFill>
                            <a:schemeClr val="dk2"/>
                          </a:solidFill>
                          <a:highlight>
                            <a:srgbClr val="FFFFFF"/>
                          </a:highlight>
                          <a:latin typeface="Roboto"/>
                          <a:ea typeface="Roboto"/>
                          <a:cs typeface="Roboto"/>
                          <a:sym typeface="Roboto"/>
                        </a:rPr>
                        <a:t>   775,000</a:t>
                      </a:r>
                      <a:endParaRPr sz="1000"/>
                    </a:p>
                  </a:txBody>
                  <a:tcPr marL="64412" marR="64412" marT="64412" marB="64412"/>
                </a:tc>
                <a:tc>
                  <a:txBody>
                    <a:bodyPr/>
                    <a:lstStyle/>
                    <a:p>
                      <a:pPr marL="0" lvl="0" indent="0" algn="l" rtl="0">
                        <a:spcBef>
                          <a:spcPts val="0"/>
                        </a:spcBef>
                        <a:spcAft>
                          <a:spcPts val="0"/>
                        </a:spcAft>
                        <a:buNone/>
                      </a:pPr>
                      <a:r>
                        <a:rPr lang="en-GB" sz="1000">
                          <a:solidFill>
                            <a:schemeClr val="dk2"/>
                          </a:solidFill>
                          <a:highlight>
                            <a:srgbClr val="FFFFFF"/>
                          </a:highlight>
                          <a:latin typeface="Roboto"/>
                          <a:ea typeface="Roboto"/>
                          <a:cs typeface="Roboto"/>
                          <a:sym typeface="Roboto"/>
                        </a:rPr>
                        <a:t>1,550,000</a:t>
                      </a:r>
                      <a:endParaRPr sz="1000"/>
                    </a:p>
                  </a:txBody>
                  <a:tcPr marL="64412" marR="64412" marT="64412" marB="64412"/>
                </a:tc>
                <a:extLst>
                  <a:ext uri="{0D108BD9-81ED-4DB2-BD59-A6C34878D82A}">
                    <a16:rowId xmlns:a16="http://schemas.microsoft.com/office/drawing/2014/main" val="10001"/>
                  </a:ext>
                </a:extLst>
              </a:tr>
              <a:tr h="279141">
                <a:tc>
                  <a:txBody>
                    <a:bodyPr/>
                    <a:lstStyle/>
                    <a:p>
                      <a:pPr marL="0" lvl="0" indent="0" algn="l" rtl="0">
                        <a:spcBef>
                          <a:spcPts val="0"/>
                        </a:spcBef>
                        <a:spcAft>
                          <a:spcPts val="0"/>
                        </a:spcAft>
                        <a:buNone/>
                      </a:pPr>
                      <a:r>
                        <a:rPr lang="en-GB" sz="1000" b="1">
                          <a:solidFill>
                            <a:schemeClr val="lt1"/>
                          </a:solidFill>
                          <a:latin typeface="Roboto"/>
                          <a:ea typeface="Roboto"/>
                          <a:cs typeface="Roboto"/>
                          <a:sym typeface="Roboto"/>
                        </a:rPr>
                        <a:t>Optimum</a:t>
                      </a:r>
                      <a:endParaRPr sz="1000" b="1">
                        <a:solidFill>
                          <a:schemeClr val="lt1"/>
                        </a:solidFill>
                      </a:endParaRPr>
                    </a:p>
                  </a:txBody>
                  <a:tcPr marL="64412" marR="64412" marT="64412" marB="64412">
                    <a:solidFill>
                      <a:schemeClr val="accent2"/>
                    </a:solidFill>
                  </a:tcPr>
                </a:tc>
                <a:tc>
                  <a:txBody>
                    <a:bodyPr/>
                    <a:lstStyle/>
                    <a:p>
                      <a:pPr marL="0" lvl="0" indent="0" algn="l" rtl="0">
                        <a:spcBef>
                          <a:spcPts val="0"/>
                        </a:spcBef>
                        <a:spcAft>
                          <a:spcPts val="0"/>
                        </a:spcAft>
                        <a:buNone/>
                      </a:pPr>
                      <a:r>
                        <a:rPr lang="en-GB" sz="1000" dirty="0">
                          <a:solidFill>
                            <a:schemeClr val="dk2"/>
                          </a:solidFill>
                          <a:highlight>
                            <a:srgbClr val="FFFFFF"/>
                          </a:highlight>
                          <a:latin typeface="Roboto"/>
                          <a:ea typeface="Roboto"/>
                          <a:cs typeface="Roboto"/>
                          <a:sym typeface="Roboto"/>
                        </a:rPr>
                        <a:t>2,150,000</a:t>
                      </a:r>
                      <a:endParaRPr sz="1000" dirty="0"/>
                    </a:p>
                  </a:txBody>
                  <a:tcPr marL="64412" marR="64412" marT="64412" marB="64412"/>
                </a:tc>
                <a:tc>
                  <a:txBody>
                    <a:bodyPr/>
                    <a:lstStyle/>
                    <a:p>
                      <a:pPr marL="0" lvl="0" indent="0" algn="l" rtl="0">
                        <a:spcBef>
                          <a:spcPts val="0"/>
                        </a:spcBef>
                        <a:spcAft>
                          <a:spcPts val="0"/>
                        </a:spcAft>
                        <a:buNone/>
                      </a:pPr>
                      <a:r>
                        <a:rPr lang="en-GB" sz="1000" dirty="0">
                          <a:solidFill>
                            <a:schemeClr val="dk2"/>
                          </a:solidFill>
                          <a:highlight>
                            <a:srgbClr val="FFFFFF"/>
                          </a:highlight>
                          <a:latin typeface="Roboto"/>
                          <a:ea typeface="Roboto"/>
                          <a:cs typeface="Roboto"/>
                          <a:sym typeface="Roboto"/>
                        </a:rPr>
                        <a:t>4,300,000</a:t>
                      </a:r>
                      <a:endParaRPr sz="1000" dirty="0"/>
                    </a:p>
                  </a:txBody>
                  <a:tcPr marL="64412" marR="64412" marT="64412" marB="64412"/>
                </a:tc>
                <a:extLst>
                  <a:ext uri="{0D108BD9-81ED-4DB2-BD59-A6C34878D82A}">
                    <a16:rowId xmlns:a16="http://schemas.microsoft.com/office/drawing/2014/main" val="10002"/>
                  </a:ext>
                </a:extLst>
              </a:tr>
            </a:tbl>
          </a:graphicData>
        </a:graphic>
      </p:graphicFrame>
      <p:sp>
        <p:nvSpPr>
          <p:cNvPr id="8" name="Google Shape;122;p2">
            <a:extLst>
              <a:ext uri="{FF2B5EF4-FFF2-40B4-BE49-F238E27FC236}">
                <a16:creationId xmlns:a16="http://schemas.microsoft.com/office/drawing/2014/main" id="{44D7A682-5CED-75AD-932C-ACDDDCEB7075}"/>
              </a:ext>
            </a:extLst>
          </p:cNvPr>
          <p:cNvSpPr txBox="1">
            <a:spLocks/>
          </p:cNvSpPr>
          <p:nvPr/>
        </p:nvSpPr>
        <p:spPr>
          <a:xfrm>
            <a:off x="7769351" y="4779625"/>
            <a:ext cx="1038000" cy="2745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a:t>21/06/2022</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e0cad59e7d_0_33"/>
          <p:cNvSpPr txBox="1">
            <a:spLocks noGrp="1"/>
          </p:cNvSpPr>
          <p:nvPr>
            <p:ph type="title"/>
          </p:nvPr>
        </p:nvSpPr>
        <p:spPr>
          <a:xfrm>
            <a:off x="347370" y="359374"/>
            <a:ext cx="7553100" cy="341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E67AD"/>
              </a:buClr>
              <a:buSzPts val="2500"/>
              <a:buFont typeface="Calibri"/>
              <a:buNone/>
            </a:pPr>
            <a:r>
              <a:rPr lang="en-GB"/>
              <a:t>Timeline</a:t>
            </a:r>
            <a:endParaRPr/>
          </a:p>
        </p:txBody>
      </p:sp>
      <p:sp>
        <p:nvSpPr>
          <p:cNvPr id="186" name="Google Shape;186;ge0cad59e7d_0_33"/>
          <p:cNvSpPr txBox="1">
            <a:spLocks noGrp="1"/>
          </p:cNvSpPr>
          <p:nvPr>
            <p:ph type="body" idx="2"/>
          </p:nvPr>
        </p:nvSpPr>
        <p:spPr>
          <a:xfrm>
            <a:off x="347663" y="2458233"/>
            <a:ext cx="7504200" cy="205426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a:p>
            <a:pPr marL="457200" lvl="0" indent="-307975" algn="l" rtl="0">
              <a:lnSpc>
                <a:spcPct val="115000"/>
              </a:lnSpc>
              <a:spcBef>
                <a:spcPts val="1600"/>
              </a:spcBef>
              <a:spcAft>
                <a:spcPts val="0"/>
              </a:spcAft>
              <a:buClr>
                <a:schemeClr val="dk2"/>
              </a:buClr>
              <a:buSzPts val="1250"/>
              <a:buFont typeface="Roboto"/>
              <a:buChar char="●"/>
            </a:pPr>
            <a:r>
              <a:rPr lang="en-US" sz="1250" dirty="0">
                <a:solidFill>
                  <a:schemeClr val="dk2"/>
                </a:solidFill>
                <a:highlight>
                  <a:srgbClr val="FFFFFF"/>
                </a:highlight>
                <a:latin typeface="Roboto"/>
                <a:ea typeface="Roboto"/>
                <a:cs typeface="Roboto"/>
                <a:sym typeface="Roboto"/>
              </a:rPr>
              <a:t>Currently: 468,349 CPU/h spent</a:t>
            </a:r>
          </a:p>
          <a:p>
            <a:pPr marL="457200" lvl="0" indent="-307975" algn="l" rtl="0">
              <a:lnSpc>
                <a:spcPct val="115000"/>
              </a:lnSpc>
              <a:spcBef>
                <a:spcPts val="0"/>
              </a:spcBef>
              <a:spcAft>
                <a:spcPts val="0"/>
              </a:spcAft>
              <a:buClr>
                <a:schemeClr val="dk2"/>
              </a:buClr>
              <a:buSzPts val="1250"/>
              <a:buFont typeface="Roboto"/>
              <a:buChar char="●"/>
            </a:pPr>
            <a:r>
              <a:rPr lang="en-US" sz="1250" dirty="0">
                <a:solidFill>
                  <a:schemeClr val="dk2"/>
                </a:solidFill>
                <a:highlight>
                  <a:srgbClr val="FFFFFF"/>
                </a:highlight>
                <a:latin typeface="Roboto"/>
                <a:ea typeface="Roboto"/>
                <a:cs typeface="Roboto"/>
                <a:sym typeface="Roboto"/>
              </a:rPr>
              <a:t>Remaining: 606,651 CPU/h.</a:t>
            </a:r>
          </a:p>
          <a:p>
            <a:pPr marL="457200" lvl="0" indent="-307975" algn="l" rtl="0">
              <a:lnSpc>
                <a:spcPct val="115000"/>
              </a:lnSpc>
              <a:spcBef>
                <a:spcPts val="0"/>
              </a:spcBef>
              <a:spcAft>
                <a:spcPts val="0"/>
              </a:spcAft>
              <a:buClr>
                <a:schemeClr val="dk2"/>
              </a:buClr>
              <a:buSzPts val="1250"/>
              <a:buFont typeface="Roboto"/>
              <a:buChar char="●"/>
            </a:pPr>
            <a:r>
              <a:rPr lang="en-US" sz="1250" dirty="0">
                <a:solidFill>
                  <a:schemeClr val="dk2"/>
                </a:solidFill>
                <a:highlight>
                  <a:srgbClr val="FFFFFF"/>
                </a:highlight>
                <a:latin typeface="Roboto"/>
                <a:ea typeface="Roboto"/>
                <a:cs typeface="Roboto"/>
                <a:sym typeface="Roboto"/>
              </a:rPr>
              <a:t>If necessary, start second provider ~SEP.</a:t>
            </a:r>
          </a:p>
          <a:p>
            <a:pPr marL="457200" marR="0" lvl="0" indent="-307975" algn="l" rtl="0">
              <a:lnSpc>
                <a:spcPct val="115000"/>
              </a:lnSpc>
              <a:spcBef>
                <a:spcPts val="0"/>
              </a:spcBef>
              <a:spcAft>
                <a:spcPts val="0"/>
              </a:spcAft>
              <a:buClr>
                <a:schemeClr val="dk2"/>
              </a:buClr>
              <a:buSzPts val="1250"/>
              <a:buFont typeface="Roboto"/>
              <a:buChar char="●"/>
            </a:pPr>
            <a:r>
              <a:rPr lang="en-US" sz="1250" dirty="0">
                <a:solidFill>
                  <a:schemeClr val="dk2"/>
                </a:solidFill>
                <a:highlight>
                  <a:srgbClr val="FFFFFF"/>
                </a:highlight>
                <a:latin typeface="Roboto"/>
                <a:ea typeface="Roboto"/>
                <a:cs typeface="Roboto"/>
                <a:sym typeface="Roboto"/>
              </a:rPr>
              <a:t>Project will finish at the end of FEB.</a:t>
            </a:r>
          </a:p>
          <a:p>
            <a:pPr marL="457200" lvl="0" indent="-307975" algn="l" rtl="0">
              <a:lnSpc>
                <a:spcPct val="115000"/>
              </a:lnSpc>
              <a:spcBef>
                <a:spcPts val="1600"/>
              </a:spcBef>
              <a:spcAft>
                <a:spcPts val="0"/>
              </a:spcAft>
              <a:buClr>
                <a:schemeClr val="dk2"/>
              </a:buClr>
              <a:buSzPts val="1250"/>
              <a:buFont typeface="Roboto"/>
              <a:buChar char="●"/>
            </a:pPr>
            <a:endParaRPr lang="en-US" sz="1250" dirty="0">
              <a:solidFill>
                <a:schemeClr val="dk2"/>
              </a:solidFill>
              <a:highlight>
                <a:srgbClr val="FFFFFF"/>
              </a:highlight>
              <a:latin typeface="Roboto"/>
              <a:ea typeface="Roboto"/>
              <a:cs typeface="Roboto"/>
              <a:sym typeface="Roboto"/>
            </a:endParaRPr>
          </a:p>
        </p:txBody>
      </p:sp>
      <p:sp>
        <p:nvSpPr>
          <p:cNvPr id="187" name="Google Shape;187;ge0cad59e7d_0_33"/>
          <p:cNvSpPr txBox="1">
            <a:spLocks noGrp="1"/>
          </p:cNvSpPr>
          <p:nvPr>
            <p:ph type="sldNum" idx="12"/>
          </p:nvPr>
        </p:nvSpPr>
        <p:spPr>
          <a:xfrm>
            <a:off x="8758371" y="4773860"/>
            <a:ext cx="332400" cy="2862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GB"/>
              <a:t>8</a:t>
            </a:fld>
            <a:endParaRPr/>
          </a:p>
        </p:txBody>
      </p:sp>
      <p:sp>
        <p:nvSpPr>
          <p:cNvPr id="190" name="Google Shape;190;ge0cad59e7d_0_33"/>
          <p:cNvSpPr txBox="1">
            <a:spLocks noGrp="1"/>
          </p:cNvSpPr>
          <p:nvPr>
            <p:ph type="dt" idx="10"/>
          </p:nvPr>
        </p:nvSpPr>
        <p:spPr>
          <a:xfrm>
            <a:off x="6616701" y="4779625"/>
            <a:ext cx="1038000" cy="274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a:solidFill>
                  <a:srgbClr val="0067B1"/>
                </a:solidFill>
              </a:rPr>
              <a:t>GRAPEVINE</a:t>
            </a:r>
            <a:endParaRPr>
              <a:solidFill>
                <a:srgbClr val="0067B1"/>
              </a:solidFill>
            </a:endParaRPr>
          </a:p>
        </p:txBody>
      </p:sp>
      <p:sp>
        <p:nvSpPr>
          <p:cNvPr id="8" name="Google Shape;122;p2">
            <a:extLst>
              <a:ext uri="{FF2B5EF4-FFF2-40B4-BE49-F238E27FC236}">
                <a16:creationId xmlns:a16="http://schemas.microsoft.com/office/drawing/2014/main" id="{2001F2B4-7D08-5EFB-D1DB-F0FBDF448C5F}"/>
              </a:ext>
            </a:extLst>
          </p:cNvPr>
          <p:cNvSpPr txBox="1">
            <a:spLocks/>
          </p:cNvSpPr>
          <p:nvPr/>
        </p:nvSpPr>
        <p:spPr>
          <a:xfrm>
            <a:off x="7769351" y="4779625"/>
            <a:ext cx="1038000" cy="2745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a:t>21/06/2022</a:t>
            </a:r>
            <a:endParaRPr lang="en-GB" dirty="0"/>
          </a:p>
        </p:txBody>
      </p:sp>
      <p:pic>
        <p:nvPicPr>
          <p:cNvPr id="3" name="Picture 2" descr="Timeline&#10;&#10;Description automatically generated">
            <a:extLst>
              <a:ext uri="{FF2B5EF4-FFF2-40B4-BE49-F238E27FC236}">
                <a16:creationId xmlns:a16="http://schemas.microsoft.com/office/drawing/2014/main" id="{9A47085D-B1AA-C951-E240-49ADCCA0594C}"/>
              </a:ext>
            </a:extLst>
          </p:cNvPr>
          <p:cNvPicPr>
            <a:picLocks noChangeAspect="1"/>
          </p:cNvPicPr>
          <p:nvPr/>
        </p:nvPicPr>
        <p:blipFill>
          <a:blip r:embed="rId3"/>
          <a:stretch>
            <a:fillRect/>
          </a:stretch>
        </p:blipFill>
        <p:spPr>
          <a:xfrm>
            <a:off x="662596" y="1135901"/>
            <a:ext cx="7237874" cy="1575359"/>
          </a:xfrm>
          <a:prstGeom prst="rect">
            <a:avLst/>
          </a:prstGeom>
        </p:spPr>
      </p:pic>
      <p:pic>
        <p:nvPicPr>
          <p:cNvPr id="6" name="Picture 5">
            <a:extLst>
              <a:ext uri="{FF2B5EF4-FFF2-40B4-BE49-F238E27FC236}">
                <a16:creationId xmlns:a16="http://schemas.microsoft.com/office/drawing/2014/main" id="{A27726CA-F256-880E-878E-2F6A8F9558D8}"/>
              </a:ext>
            </a:extLst>
          </p:cNvPr>
          <p:cNvPicPr>
            <a:picLocks noChangeAspect="1"/>
          </p:cNvPicPr>
          <p:nvPr/>
        </p:nvPicPr>
        <p:blipFill>
          <a:blip r:embed="rId4"/>
          <a:stretch>
            <a:fillRect/>
          </a:stretch>
        </p:blipFill>
        <p:spPr>
          <a:xfrm>
            <a:off x="4036512" y="3228997"/>
            <a:ext cx="4000893" cy="132421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HOM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GI-ACE SECTOI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GI_ACE END">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587</Words>
  <Application>Microsoft Office PowerPoint</Application>
  <PresentationFormat>On-screen Show (16:9)</PresentationFormat>
  <Paragraphs>111</Paragraphs>
  <Slides>10</Slides>
  <Notes>10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10</vt:i4>
      </vt:variant>
    </vt:vector>
  </HeadingPairs>
  <TitlesOfParts>
    <vt:vector size="18" baseType="lpstr">
      <vt:lpstr>Arial</vt:lpstr>
      <vt:lpstr>Noto Sans Symbols</vt:lpstr>
      <vt:lpstr>Calibri</vt:lpstr>
      <vt:lpstr>Roboto</vt:lpstr>
      <vt:lpstr>HOME</vt:lpstr>
      <vt:lpstr>CONTENT</vt:lpstr>
      <vt:lpstr>EGI-ACE SECTOIN</vt:lpstr>
      <vt:lpstr>EGI_ACE END</vt:lpstr>
      <vt:lpstr>PowerPoint Presentation</vt:lpstr>
      <vt:lpstr>Outline</vt:lpstr>
      <vt:lpstr>Background about the scientific use case</vt:lpstr>
      <vt:lpstr>Background about the scientific use case (cont)</vt:lpstr>
      <vt:lpstr>Ambition, Impact, Challenges</vt:lpstr>
      <vt:lpstr>Integration Support</vt:lpstr>
      <vt:lpstr>Capacity Requirements</vt:lpstr>
      <vt:lpstr>Timeline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Ignacio Lamata Martinez</cp:lastModifiedBy>
  <cp:revision>1</cp:revision>
  <dcterms:modified xsi:type="dcterms:W3CDTF">2022-06-21T08:46:30Z</dcterms:modified>
</cp:coreProperties>
</file>