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  <p:sldMasterId id="2147483650" r:id="rId4"/>
    <p:sldMasterId id="2147483656" r:id="rId5"/>
    <p:sldMasterId id="2147483658" r:id="rId6"/>
    <p:sldMasterId id="2147483664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Dn6PR9bJtp+KmO92cfd66SuE7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" Type="http://schemas.openxmlformats.org/officeDocument/2006/relationships/theme" Target="theme/theme5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1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7" Type="http://customschemas.google.com/relationships/presentationmetadata" Target="metadata"/><Relationship Id="rId16" Type="http://schemas.openxmlformats.org/officeDocument/2006/relationships/slide" Target="slides/slide8.xml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7" Type="http://schemas.openxmlformats.org/officeDocument/2006/relationships/slideMaster" Target="slideMasters/slideMaster5.xml"/><Relationship Id="rId8" Type="http://schemas.openxmlformats.org/officeDocument/2006/relationships/notesMaster" Target="notesMasters/notesMaster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3" name="Google Shape;15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1fe9461c86_0_12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1fe9461c86_0_12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g11fe9461c86_0_12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e0cad59e7d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RES (Renewable Energy System)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AAL (Ambient Assisted Living)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ge0cad59e7d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1fe9461c86_0_22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4" name="Google Shape;194;g11fe9461c86_0_22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1fe9461c86_0_27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1fe9461c86_0_27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11fe9461c86_0_27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1fe9461c86_0_33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4" name="Google Shape;214;g11fe9461c86_0_33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8" name="Google Shape;21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0"/>
          <p:cNvSpPr txBox="1"/>
          <p:nvPr>
            <p:ph idx="2" type="body"/>
          </p:nvPr>
        </p:nvSpPr>
        <p:spPr>
          <a:xfrm>
            <a:off x="727711" y="1236848"/>
            <a:ext cx="6365081" cy="4845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3" type="body"/>
          </p:nvPr>
        </p:nvSpPr>
        <p:spPr>
          <a:xfrm>
            <a:off x="727710" y="1837855"/>
            <a:ext cx="4100513" cy="956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Google Shape;22;p10"/>
          <p:cNvSpPr txBox="1"/>
          <p:nvPr/>
        </p:nvSpPr>
        <p:spPr>
          <a:xfrm>
            <a:off x="643782" y="3581033"/>
            <a:ext cx="2257778" cy="967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Dissemination level: </a:t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Disclosing Party: </a:t>
            </a:r>
            <a:endParaRPr b="1" i="0" sz="1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en-GB" sz="1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Recipient Party: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 txBox="1"/>
          <p:nvPr>
            <p:ph idx="4" type="body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0"/>
          <p:cNvSpPr txBox="1"/>
          <p:nvPr>
            <p:ph idx="5" type="body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10"/>
          <p:cNvSpPr txBox="1"/>
          <p:nvPr>
            <p:ph idx="6" type="body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2 columns">
  <p:cSld name="1_Text 2 columns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1fe9461c86_0_251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11fe9461c86_0_251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1fe9461c86_0_251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9" name="Google Shape;119;g11fe9461c86_0_251"/>
          <p:cNvSpPr txBox="1"/>
          <p:nvPr>
            <p:ph idx="1" type="subTitle"/>
          </p:nvPr>
        </p:nvSpPr>
        <p:spPr>
          <a:xfrm>
            <a:off x="347369" y="729114"/>
            <a:ext cx="7529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g11fe9461c86_0_251"/>
          <p:cNvSpPr txBox="1"/>
          <p:nvPr>
            <p:ph type="title"/>
          </p:nvPr>
        </p:nvSpPr>
        <p:spPr>
          <a:xfrm>
            <a:off x="347368" y="359374"/>
            <a:ext cx="7529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g11fe9461c86_0_251"/>
          <p:cNvSpPr txBox="1"/>
          <p:nvPr>
            <p:ph idx="2" type="body"/>
          </p:nvPr>
        </p:nvSpPr>
        <p:spPr>
          <a:xfrm>
            <a:off x="347369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2" name="Google Shape;122;g11fe9461c86_0_251"/>
          <p:cNvSpPr txBox="1"/>
          <p:nvPr>
            <p:ph idx="3" type="body"/>
          </p:nvPr>
        </p:nvSpPr>
        <p:spPr>
          <a:xfrm>
            <a:off x="4499631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3 Columns">
  <p:cSld name="1_3 Columns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1fe9461c86_0_259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g11fe9461c86_0_259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11fe9461c86_0_259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7" name="Google Shape;127;g11fe9461c86_0_259"/>
          <p:cNvSpPr txBox="1"/>
          <p:nvPr>
            <p:ph idx="1" type="subTitle"/>
          </p:nvPr>
        </p:nvSpPr>
        <p:spPr>
          <a:xfrm>
            <a:off x="347370" y="729114"/>
            <a:ext cx="755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g11fe9461c86_0_259"/>
          <p:cNvSpPr txBox="1"/>
          <p:nvPr>
            <p:ph type="title"/>
          </p:nvPr>
        </p:nvSpPr>
        <p:spPr>
          <a:xfrm>
            <a:off x="347369" y="358385"/>
            <a:ext cx="75582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g11fe9461c86_0_259"/>
          <p:cNvSpPr txBox="1"/>
          <p:nvPr>
            <p:ph idx="2" type="body"/>
          </p:nvPr>
        </p:nvSpPr>
        <p:spPr>
          <a:xfrm>
            <a:off x="347370" y="1154494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g11fe9461c86_0_259"/>
          <p:cNvSpPr txBox="1"/>
          <p:nvPr>
            <p:ph idx="3" type="body"/>
          </p:nvPr>
        </p:nvSpPr>
        <p:spPr>
          <a:xfrm>
            <a:off x="5962650" y="1154493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g11fe9461c86_0_259"/>
          <p:cNvSpPr txBox="1"/>
          <p:nvPr>
            <p:ph idx="4" type="body"/>
          </p:nvPr>
        </p:nvSpPr>
        <p:spPr>
          <a:xfrm>
            <a:off x="3155010" y="1154494"/>
            <a:ext cx="26817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+ image">
  <p:cSld name="1_Text + image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1fe9461c86_0_268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1fe9461c86_0_268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11fe9461c86_0_268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6" name="Google Shape;136;g11fe9461c86_0_268"/>
          <p:cNvSpPr txBox="1"/>
          <p:nvPr>
            <p:ph idx="1" type="subTitle"/>
          </p:nvPr>
        </p:nvSpPr>
        <p:spPr>
          <a:xfrm>
            <a:off x="347368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g11fe9461c86_0_268"/>
          <p:cNvSpPr txBox="1"/>
          <p:nvPr>
            <p:ph type="title"/>
          </p:nvPr>
        </p:nvSpPr>
        <p:spPr>
          <a:xfrm>
            <a:off x="347368" y="359288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g11fe9461c86_0_268"/>
          <p:cNvSpPr txBox="1"/>
          <p:nvPr>
            <p:ph idx="2" type="body"/>
          </p:nvPr>
        </p:nvSpPr>
        <p:spPr>
          <a:xfrm>
            <a:off x="347369" y="1154494"/>
            <a:ext cx="3821100" cy="350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g11fe9461c86_0_268"/>
          <p:cNvSpPr/>
          <p:nvPr>
            <p:ph idx="3" type="pic"/>
          </p:nvPr>
        </p:nvSpPr>
        <p:spPr>
          <a:xfrm>
            <a:off x="4357981" y="1154666"/>
            <a:ext cx="4438800" cy="35004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1fe9461c86_0_342"/>
          <p:cNvSpPr txBox="1"/>
          <p:nvPr>
            <p:ph type="title"/>
          </p:nvPr>
        </p:nvSpPr>
        <p:spPr>
          <a:xfrm>
            <a:off x="949504" y="1842458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9" name="Google Shape;149;g11fe9461c86_0_342"/>
          <p:cNvSpPr txBox="1"/>
          <p:nvPr>
            <p:ph idx="1" type="subTitle"/>
          </p:nvPr>
        </p:nvSpPr>
        <p:spPr>
          <a:xfrm>
            <a:off x="949503" y="2301671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0" name="Google Shape;150;g11fe9461c86_0_342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(template)">
  <p:cSld name="1_Title and content (template)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420612" y="875101"/>
            <a:ext cx="7552568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2"/>
          <p:cNvSpPr txBox="1"/>
          <p:nvPr>
            <p:ph idx="10" type="dt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2"/>
          <p:cNvSpPr txBox="1"/>
          <p:nvPr>
            <p:ph idx="11" type="ftr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2"/>
          <p:cNvSpPr txBox="1"/>
          <p:nvPr>
            <p:ph idx="12" type="sldNum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(template)">
  <p:cSld name="Title and content (template)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3"/>
          <p:cNvSpPr txBox="1"/>
          <p:nvPr>
            <p:ph idx="1" type="subTitle"/>
          </p:nvPr>
        </p:nvSpPr>
        <p:spPr>
          <a:xfrm>
            <a:off x="347370" y="729114"/>
            <a:ext cx="755324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13"/>
          <p:cNvSpPr txBox="1"/>
          <p:nvPr>
            <p:ph type="title"/>
          </p:nvPr>
        </p:nvSpPr>
        <p:spPr>
          <a:xfrm>
            <a:off x="347370" y="359374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49" name="Google Shape;49;p13"/>
          <p:cNvSpPr txBox="1"/>
          <p:nvPr>
            <p:ph idx="2" type="body"/>
          </p:nvPr>
        </p:nvSpPr>
        <p:spPr>
          <a:xfrm>
            <a:off x="347663" y="1190625"/>
            <a:ext cx="7504112" cy="34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□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2 columns">
  <p:cSld name="1_Text 2 column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/>
          <p:nvPr>
            <p:ph idx="10" type="dt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54" name="Google Shape;54;p14"/>
          <p:cNvSpPr txBox="1"/>
          <p:nvPr>
            <p:ph idx="1" type="subTitle"/>
          </p:nvPr>
        </p:nvSpPr>
        <p:spPr>
          <a:xfrm>
            <a:off x="347369" y="729114"/>
            <a:ext cx="752905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4"/>
          <p:cNvSpPr txBox="1"/>
          <p:nvPr>
            <p:ph type="title"/>
          </p:nvPr>
        </p:nvSpPr>
        <p:spPr>
          <a:xfrm>
            <a:off x="347368" y="359374"/>
            <a:ext cx="7529049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4499631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3 Columns">
  <p:cSld name="1_3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idx="10" type="dt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1" type="ftr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347370" y="729114"/>
            <a:ext cx="7558078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type="title"/>
          </p:nvPr>
        </p:nvSpPr>
        <p:spPr>
          <a:xfrm>
            <a:off x="347369" y="358385"/>
            <a:ext cx="7558077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2" type="body"/>
          </p:nvPr>
        </p:nvSpPr>
        <p:spPr>
          <a:xfrm>
            <a:off x="34737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5"/>
          <p:cNvSpPr txBox="1"/>
          <p:nvPr>
            <p:ph idx="3" type="body"/>
          </p:nvPr>
        </p:nvSpPr>
        <p:spPr>
          <a:xfrm>
            <a:off x="5962650" y="1154493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4" type="body"/>
          </p:nvPr>
        </p:nvSpPr>
        <p:spPr>
          <a:xfrm>
            <a:off x="3155010" y="1154494"/>
            <a:ext cx="2681580" cy="3500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ext + image">
  <p:cSld name="1_Text + imag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idx="10" type="dt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2" type="sldNum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1" name="Google Shape;71;p16"/>
          <p:cNvSpPr txBox="1"/>
          <p:nvPr>
            <p:ph idx="1" type="subTitle"/>
          </p:nvPr>
        </p:nvSpPr>
        <p:spPr>
          <a:xfrm>
            <a:off x="347368" y="729114"/>
            <a:ext cx="7553241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6"/>
          <p:cNvSpPr txBox="1"/>
          <p:nvPr>
            <p:ph type="title"/>
          </p:nvPr>
        </p:nvSpPr>
        <p:spPr>
          <a:xfrm>
            <a:off x="347368" y="359288"/>
            <a:ext cx="755324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Google Shape;73;p16"/>
          <p:cNvSpPr txBox="1"/>
          <p:nvPr>
            <p:ph idx="2" type="body"/>
          </p:nvPr>
        </p:nvSpPr>
        <p:spPr>
          <a:xfrm>
            <a:off x="347369" y="1154494"/>
            <a:ext cx="3821069" cy="35006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EF82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6"/>
          <p:cNvSpPr/>
          <p:nvPr>
            <p:ph idx="3" type="pic"/>
          </p:nvPr>
        </p:nvSpPr>
        <p:spPr>
          <a:xfrm>
            <a:off x="4357981" y="1154666"/>
            <a:ext cx="4438650" cy="3500437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 (template)">
  <p:cSld name="1_Title and content (template)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fe9461c86_0_238"/>
          <p:cNvSpPr txBox="1"/>
          <p:nvPr>
            <p:ph idx="1" type="subTitle"/>
          </p:nvPr>
        </p:nvSpPr>
        <p:spPr>
          <a:xfrm>
            <a:off x="420612" y="875101"/>
            <a:ext cx="7552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g11fe9461c86_0_238"/>
          <p:cNvSpPr txBox="1"/>
          <p:nvPr>
            <p:ph type="title"/>
          </p:nvPr>
        </p:nvSpPr>
        <p:spPr>
          <a:xfrm>
            <a:off x="420611" y="457508"/>
            <a:ext cx="75525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g11fe9461c86_0_238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1fe9461c86_0_238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11fe9461c86_0_238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 (template)">
  <p:cSld name="Title and content (template)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fe9461c86_0_244"/>
          <p:cNvSpPr txBox="1"/>
          <p:nvPr>
            <p:ph idx="1" type="subTitle"/>
          </p:nvPr>
        </p:nvSpPr>
        <p:spPr>
          <a:xfrm>
            <a:off x="347370" y="729114"/>
            <a:ext cx="7553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b="0" i="1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g11fe9461c86_0_244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b="1" i="0" sz="2500" u="none" cap="none" strike="noStrike">
                <a:solidFill>
                  <a:srgbClr val="0E67A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g11fe9461c86_0_244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g11fe9461c86_0_244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11fe9461c86_0_244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g11fe9461c86_0_244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F0801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□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⮚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5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hyperlink" Target="http://www.egi.eu/projects/egi-ace" TargetMode="External"/><Relationship Id="rId2" Type="http://schemas.openxmlformats.org/officeDocument/2006/relationships/image" Target="../media/image4.png"/><Relationship Id="rId3" Type="http://schemas.openxmlformats.org/officeDocument/2006/relationships/hyperlink" Target="https://www.linkedin.com/company/egi-foundation" TargetMode="External"/><Relationship Id="rId4" Type="http://schemas.openxmlformats.org/officeDocument/2006/relationships/image" Target="../media/image5.png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7.xml"/><Relationship Id="rId9" Type="http://schemas.openxmlformats.org/officeDocument/2006/relationships/hyperlink" Target="https://twitter.com/egi_einfra" TargetMode="External"/><Relationship Id="rId5" Type="http://schemas.openxmlformats.org/officeDocument/2006/relationships/hyperlink" Target="https://twitter.com/EGI_eInfra?ref_src=twsrc%5Egoogle%7Ctwcamp%5Eserp%7Ctwgr%5Eauthor" TargetMode="External"/><Relationship Id="rId6" Type="http://schemas.openxmlformats.org/officeDocument/2006/relationships/image" Target="../media/image9.png"/><Relationship Id="rId7" Type="http://schemas.openxmlformats.org/officeDocument/2006/relationships/image" Target="../media/image2.jpg"/><Relationship Id="rId8" Type="http://schemas.openxmlformats.org/officeDocument/2006/relationships/hyperlink" Target="https://nl.linkedin.com/company/egi-foundation" TargetMode="Externa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6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11.jp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5915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 flipH="1" rot="5400000">
            <a:off x="2009236" y="-2014752"/>
            <a:ext cx="5143500" cy="9173003"/>
          </a:xfrm>
          <a:custGeom>
            <a:rect b="b" l="l" r="r" t="t"/>
            <a:pathLst>
              <a:path extrusionOk="0" h="4627079" w="3824383">
                <a:moveTo>
                  <a:pt x="2607273" y="9077"/>
                </a:moveTo>
                <a:lnTo>
                  <a:pt x="3824383" y="11865"/>
                </a:lnTo>
                <a:lnTo>
                  <a:pt x="3824383" y="4623476"/>
                </a:lnTo>
                <a:lnTo>
                  <a:pt x="1418" y="4627079"/>
                </a:lnTo>
                <a:cubicBezTo>
                  <a:pt x="945" y="3911813"/>
                  <a:pt x="473" y="3196546"/>
                  <a:pt x="0" y="2481280"/>
                </a:cubicBezTo>
                <a:cubicBezTo>
                  <a:pt x="579040" y="2243155"/>
                  <a:pt x="327586" y="807721"/>
                  <a:pt x="692711" y="385446"/>
                </a:cubicBezTo>
                <a:cubicBezTo>
                  <a:pt x="1258101" y="-75694"/>
                  <a:pt x="2219038" y="2249"/>
                  <a:pt x="2607273" y="9077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2" name="Google Shape;12;p9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13" name="Google Shape;13;p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14" name="Google Shape;14;p9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De Europese vlag | Europese Unie" id="15" name="Google Shape;1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9"/>
          <p:cNvSpPr txBox="1"/>
          <p:nvPr/>
        </p:nvSpPr>
        <p:spPr>
          <a:xfrm>
            <a:off x="1136324" y="4797911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1" i="0" lang="en-GB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b="1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/>
          <p:nvPr/>
        </p:nvSpPr>
        <p:spPr>
          <a:xfrm flipH="1" rot="-5400000">
            <a:off x="7921035" y="3920535"/>
            <a:ext cx="948400" cy="1497530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1"/>
          <p:cNvSpPr/>
          <p:nvPr/>
        </p:nvSpPr>
        <p:spPr>
          <a:xfrm flipH="1">
            <a:off x="-1" y="4404220"/>
            <a:ext cx="843095" cy="739280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EF8200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EF82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1"/>
          <p:cNvSpPr/>
          <p:nvPr/>
        </p:nvSpPr>
        <p:spPr>
          <a:xfrm flipH="1" rot="5400000">
            <a:off x="128209" y="-128211"/>
            <a:ext cx="962782" cy="1219201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1"/>
          <p:cNvSpPr txBox="1"/>
          <p:nvPr>
            <p:ph idx="10" type="dt"/>
          </p:nvPr>
        </p:nvSpPr>
        <p:spPr>
          <a:xfrm>
            <a:off x="7898890" y="4780436"/>
            <a:ext cx="804031" cy="2746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1"/>
          <p:cNvSpPr txBox="1"/>
          <p:nvPr>
            <p:ph idx="11" type="ftr"/>
          </p:nvPr>
        </p:nvSpPr>
        <p:spPr>
          <a:xfrm>
            <a:off x="5544542" y="4773860"/>
            <a:ext cx="2031698" cy="2841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34" name="Google Shape;34;p11"/>
          <p:cNvGrpSpPr/>
          <p:nvPr/>
        </p:nvGrpSpPr>
        <p:grpSpPr>
          <a:xfrm>
            <a:off x="7934475" y="1"/>
            <a:ext cx="1070977" cy="1107924"/>
            <a:chOff x="10195294" y="-38496"/>
            <a:chExt cx="1996706" cy="1864094"/>
          </a:xfrm>
        </p:grpSpPr>
        <p:sp>
          <p:nvSpPr>
            <p:cNvPr id="35" name="Google Shape;35;p11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36" name="Google Shape;36;p11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/>
          <p:nvPr/>
        </p:nvSpPr>
        <p:spPr>
          <a:xfrm>
            <a:off x="-1" y="0"/>
            <a:ext cx="9143999" cy="5143500"/>
          </a:xfrm>
          <a:prstGeom prst="rect">
            <a:avLst/>
          </a:prstGeom>
          <a:solidFill>
            <a:srgbClr val="EF82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9"/>
          <p:cNvSpPr/>
          <p:nvPr/>
        </p:nvSpPr>
        <p:spPr>
          <a:xfrm flipH="1" rot="-5400000">
            <a:off x="2994343" y="-1000059"/>
            <a:ext cx="3155315" cy="9144002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8627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9"/>
          <p:cNvSpPr txBox="1"/>
          <p:nvPr/>
        </p:nvSpPr>
        <p:spPr>
          <a:xfrm>
            <a:off x="746267" y="1422572"/>
            <a:ext cx="2545890" cy="4154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Contact: </a:t>
            </a:r>
            <a:r>
              <a:rPr b="1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egi-ace-po@mailman.egi.eu</a:t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0" i="0" lang="en-GB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Website: </a:t>
            </a: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1"/>
              </a:rPr>
              <a:t>www.egi.eu/projects/egi-ace</a:t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9" name="Google Shape;79;p19"/>
          <p:cNvGrpSpPr/>
          <p:nvPr/>
        </p:nvGrpSpPr>
        <p:grpSpPr>
          <a:xfrm>
            <a:off x="7507923" y="0"/>
            <a:ext cx="1497530" cy="1398071"/>
            <a:chOff x="10195294" y="-38496"/>
            <a:chExt cx="1996706" cy="1864094"/>
          </a:xfrm>
        </p:grpSpPr>
        <p:sp>
          <p:nvSpPr>
            <p:cNvPr id="80" name="Google Shape;80;p19"/>
            <p:cNvSpPr/>
            <p:nvPr/>
          </p:nvSpPr>
          <p:spPr>
            <a:xfrm rot="5400000">
              <a:off x="10261600" y="-104802"/>
              <a:ext cx="1864094" cy="1996706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81" name="Google Shape;81;p1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358002" y="184067"/>
              <a:ext cx="1683183" cy="98716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82" name="Google Shape;82;p19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36432" y="1957316"/>
            <a:ext cx="296010" cy="29601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fbeelding met bijl, vectorafbeeldingen&#10;&#10;Automatisch gegenereerde beschrijving" id="83" name="Google Shape;83;p19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07572" y="2341022"/>
            <a:ext cx="353729" cy="353729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9"/>
          <p:cNvSpPr txBox="1"/>
          <p:nvPr/>
        </p:nvSpPr>
        <p:spPr>
          <a:xfrm>
            <a:off x="746267" y="868288"/>
            <a:ext cx="3671888" cy="528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Arial"/>
              <a:buNone/>
            </a:pPr>
            <a:r>
              <a:rPr b="0" i="0" lang="en-GB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you!</a:t>
            </a:r>
            <a:endParaRPr b="0" i="0" sz="33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De Europese vlag | Europese Unie" id="85" name="Google Shape;85;p19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6795" y="4775240"/>
            <a:ext cx="375285" cy="25003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9"/>
          <p:cNvSpPr txBox="1"/>
          <p:nvPr/>
        </p:nvSpPr>
        <p:spPr>
          <a:xfrm>
            <a:off x="1132442" y="1967860"/>
            <a:ext cx="1181734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50"/>
              <a:buFont typeface="Arial"/>
              <a:buNone/>
            </a:pP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8"/>
              </a:rPr>
              <a:t>EGI Foundation</a:t>
            </a:r>
            <a:endParaRPr b="1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9"/>
          <p:cNvSpPr txBox="1"/>
          <p:nvPr/>
        </p:nvSpPr>
        <p:spPr>
          <a:xfrm>
            <a:off x="1132442" y="2356445"/>
            <a:ext cx="989373" cy="2539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b="1" i="0" lang="en-GB" sz="105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9"/>
              </a:rPr>
              <a:t>@EGI_eInfra</a:t>
            </a:r>
            <a:endParaRPr b="1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9"/>
          <p:cNvSpPr txBox="1"/>
          <p:nvPr/>
        </p:nvSpPr>
        <p:spPr>
          <a:xfrm>
            <a:off x="1172080" y="4767263"/>
            <a:ext cx="3080623" cy="2400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0" i="0" lang="en-GB" sz="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EGI-ACE receives funding from the European Union's Horizon 2020 research and innovation programme under grant agreement no. 101017567.</a:t>
            </a:r>
            <a:endParaRPr b="0" i="0" sz="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9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1fe9461c86_0_228"/>
          <p:cNvSpPr/>
          <p:nvPr/>
        </p:nvSpPr>
        <p:spPr>
          <a:xfrm flipH="1" rot="-5400000">
            <a:off x="7920434" y="3921136"/>
            <a:ext cx="951118" cy="1499046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11fe9461c86_0_228"/>
          <p:cNvSpPr/>
          <p:nvPr/>
        </p:nvSpPr>
        <p:spPr>
          <a:xfrm flipH="1">
            <a:off x="-3401" y="4404220"/>
            <a:ext cx="846495" cy="737992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EF8200">
              <a:alpha val="8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rgbClr val="EF82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g11fe9461c86_0_228"/>
          <p:cNvSpPr/>
          <p:nvPr/>
        </p:nvSpPr>
        <p:spPr>
          <a:xfrm flipH="1" rot="5400000">
            <a:off x="127737" y="-128683"/>
            <a:ext cx="960629" cy="1222299"/>
          </a:xfrm>
          <a:custGeom>
            <a:rect b="b" l="l" r="r" t="t"/>
            <a:pathLst>
              <a:path extrusionOk="0" h="4612449" w="3804471">
                <a:moveTo>
                  <a:pt x="3685877" y="0"/>
                </a:moveTo>
                <a:lnTo>
                  <a:pt x="3804471" y="838"/>
                </a:lnTo>
                <a:lnTo>
                  <a:pt x="3804471" y="4612449"/>
                </a:lnTo>
                <a:lnTo>
                  <a:pt x="0" y="4612449"/>
                </a:lnTo>
                <a:lnTo>
                  <a:pt x="186163" y="4536246"/>
                </a:lnTo>
                <a:cubicBezTo>
                  <a:pt x="765203" y="4298121"/>
                  <a:pt x="1477197" y="3986971"/>
                  <a:pt x="1842322" y="3564696"/>
                </a:cubicBezTo>
                <a:cubicBezTo>
                  <a:pt x="2572572" y="2720146"/>
                  <a:pt x="2296347" y="1802571"/>
                  <a:pt x="2566222" y="1031046"/>
                </a:cubicBezTo>
                <a:cubicBezTo>
                  <a:pt x="2751761" y="500623"/>
                  <a:pt x="3171407" y="36229"/>
                  <a:pt x="3685877" y="0"/>
                </a:cubicBezTo>
                <a:close/>
              </a:path>
            </a:pathLst>
          </a:custGeom>
          <a:solidFill>
            <a:srgbClr val="0067B1">
              <a:alpha val="8902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11fe9461c86_0_228"/>
          <p:cNvSpPr txBox="1"/>
          <p:nvPr>
            <p:ph idx="10" type="dt"/>
          </p:nvPr>
        </p:nvSpPr>
        <p:spPr>
          <a:xfrm>
            <a:off x="7898890" y="4780436"/>
            <a:ext cx="804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7" name="Google Shape;97;g11fe9461c86_0_228"/>
          <p:cNvSpPr txBox="1"/>
          <p:nvPr>
            <p:ph idx="11" type="ftr"/>
          </p:nvPr>
        </p:nvSpPr>
        <p:spPr>
          <a:xfrm>
            <a:off x="5544542" y="4773860"/>
            <a:ext cx="2031600" cy="28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8" name="Google Shape;98;g11fe9461c86_0_228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99" name="Google Shape;99;g11fe9461c86_0_228"/>
          <p:cNvGrpSpPr/>
          <p:nvPr/>
        </p:nvGrpSpPr>
        <p:grpSpPr>
          <a:xfrm>
            <a:off x="7934711" y="3"/>
            <a:ext cx="1071084" cy="1107894"/>
            <a:chOff x="10195200" y="-38496"/>
            <a:chExt cx="1996800" cy="1864200"/>
          </a:xfrm>
        </p:grpSpPr>
        <p:sp>
          <p:nvSpPr>
            <p:cNvPr id="100" name="Google Shape;100;g11fe9461c86_0_228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101" name="Google Shape;101;g11fe9461c86_0_228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g11fe9461c86_0_335"/>
          <p:cNvPicPr preferRelativeResize="0"/>
          <p:nvPr/>
        </p:nvPicPr>
        <p:blipFill rotWithShape="1">
          <a:blip r:embed="rId1">
            <a:alphaModFix/>
          </a:blip>
          <a:srcRect b="-487" l="10705" r="40785" t="2898"/>
          <a:stretch/>
        </p:blipFill>
        <p:spPr>
          <a:xfrm>
            <a:off x="5350873" y="0"/>
            <a:ext cx="3806687" cy="5180964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g11fe9461c86_0_335"/>
          <p:cNvSpPr/>
          <p:nvPr/>
        </p:nvSpPr>
        <p:spPr>
          <a:xfrm rot="-7238315">
            <a:off x="-566995" y="-1656557"/>
            <a:ext cx="7809743" cy="8455046"/>
          </a:xfrm>
          <a:custGeom>
            <a:rect b="b" l="l" r="r" t="t"/>
            <a:pathLst>
              <a:path extrusionOk="0" h="11109864" w="10337685">
                <a:moveTo>
                  <a:pt x="10337685" y="3490386"/>
                </a:moveTo>
                <a:lnTo>
                  <a:pt x="5832618" y="11109864"/>
                </a:lnTo>
                <a:lnTo>
                  <a:pt x="5775875" y="11080836"/>
                </a:lnTo>
                <a:cubicBezTo>
                  <a:pt x="5695574" y="11041953"/>
                  <a:pt x="5613939" y="11006746"/>
                  <a:pt x="5531765" y="10975405"/>
                </a:cubicBezTo>
                <a:cubicBezTo>
                  <a:pt x="4780452" y="10696213"/>
                  <a:pt x="3961522" y="10659477"/>
                  <a:pt x="3172643" y="10483146"/>
                </a:cubicBezTo>
                <a:cubicBezTo>
                  <a:pt x="2778204" y="10398654"/>
                  <a:pt x="2378130" y="10264569"/>
                  <a:pt x="2029709" y="10064359"/>
                </a:cubicBezTo>
                <a:cubicBezTo>
                  <a:pt x="1681287" y="9864149"/>
                  <a:pt x="1384518" y="9597814"/>
                  <a:pt x="1196690" y="9248825"/>
                </a:cubicBezTo>
                <a:cubicBezTo>
                  <a:pt x="926216" y="8749219"/>
                  <a:pt x="888652" y="8102669"/>
                  <a:pt x="445377" y="7742660"/>
                </a:cubicBezTo>
                <a:cubicBezTo>
                  <a:pt x="355219" y="7672863"/>
                  <a:pt x="255670" y="7617759"/>
                  <a:pt x="152364" y="7568166"/>
                </a:cubicBezTo>
                <a:lnTo>
                  <a:pt x="0" y="7499874"/>
                </a:lnTo>
                <a:lnTo>
                  <a:pt x="1079898" y="5673429"/>
                </a:lnTo>
                <a:lnTo>
                  <a:pt x="4434351" y="0"/>
                </a:lnTo>
                <a:close/>
              </a:path>
            </a:pathLst>
          </a:custGeom>
          <a:solidFill>
            <a:srgbClr val="0067B1"/>
          </a:solidFill>
          <a:ln cap="flat" cmpd="sng" w="12700">
            <a:solidFill>
              <a:srgbClr val="0067B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t/>
            </a:r>
            <a:endParaRPr b="0" i="0" sz="105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3" name="Google Shape;143;g11fe9461c86_0_335"/>
          <p:cNvGrpSpPr/>
          <p:nvPr/>
        </p:nvGrpSpPr>
        <p:grpSpPr>
          <a:xfrm>
            <a:off x="7507850" y="0"/>
            <a:ext cx="1497600" cy="1398150"/>
            <a:chOff x="10195200" y="-38496"/>
            <a:chExt cx="1996800" cy="1864200"/>
          </a:xfrm>
        </p:grpSpPr>
        <p:sp>
          <p:nvSpPr>
            <p:cNvPr id="144" name="Google Shape;144;g11fe9461c86_0_335"/>
            <p:cNvSpPr/>
            <p:nvPr/>
          </p:nvSpPr>
          <p:spPr>
            <a:xfrm rot="5400000">
              <a:off x="10261500" y="-104796"/>
              <a:ext cx="1864200" cy="1996800"/>
            </a:xfrm>
            <a:prstGeom prst="flowChartDelay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50"/>
                <a:buFont typeface="Arial"/>
                <a:buNone/>
              </a:pPr>
              <a:r>
                <a:t/>
              </a:r>
              <a:endParaRPr b="0" i="0" sz="10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A picture containing background pattern&#10;&#10;Description automatically generated" id="145" name="Google Shape;145;g11fe9461c86_0_335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10358002" y="184067"/>
              <a:ext cx="1683184" cy="98716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6" name="Google Shape;146;g11fe9461c86_0_335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2.png"/><Relationship Id="rId4" Type="http://schemas.openxmlformats.org/officeDocument/2006/relationships/hyperlink" Target="https://i-nergy.eu/" TargetMode="External"/><Relationship Id="rId5" Type="http://schemas.openxmlformats.org/officeDocument/2006/relationships/hyperlink" Target="https://i-nergy.eu/partners" TargetMode="External"/><Relationship Id="rId6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ggus.eu/?mode=ticket_info&amp;ticket_id=156425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"/>
          <p:cNvSpPr txBox="1"/>
          <p:nvPr>
            <p:ph idx="1" type="body"/>
          </p:nvPr>
        </p:nvSpPr>
        <p:spPr>
          <a:xfrm>
            <a:off x="727710" y="695714"/>
            <a:ext cx="6365279" cy="4366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GB"/>
              <a:t>EGI-ACE Open Call no.5</a:t>
            </a:r>
            <a:endParaRPr/>
          </a:p>
        </p:txBody>
      </p:sp>
      <p:sp>
        <p:nvSpPr>
          <p:cNvPr id="156" name="Google Shape;156;p1"/>
          <p:cNvSpPr txBox="1"/>
          <p:nvPr>
            <p:ph idx="2" type="body"/>
          </p:nvPr>
        </p:nvSpPr>
        <p:spPr>
          <a:xfrm>
            <a:off x="727711" y="11606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Checkpoint meeting with Shepherds</a:t>
            </a:r>
            <a:endParaRPr/>
          </a:p>
        </p:txBody>
      </p:sp>
      <p:sp>
        <p:nvSpPr>
          <p:cNvPr id="157" name="Google Shape;157;p1"/>
          <p:cNvSpPr txBox="1"/>
          <p:nvPr>
            <p:ph idx="3" type="body"/>
          </p:nvPr>
        </p:nvSpPr>
        <p:spPr>
          <a:xfrm>
            <a:off x="727710" y="2523655"/>
            <a:ext cx="4100400" cy="95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1200"/>
              <a:t>Marco Rorro / EGI Foundation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rPr lang="en-GB" sz="1200"/>
              <a:t>Marta Gutiérrez David</a:t>
            </a:r>
            <a:r>
              <a:rPr lang="en-GB" sz="1200"/>
              <a:t> - EGI Foundation</a:t>
            </a:r>
            <a:endParaRPr sz="1200"/>
          </a:p>
        </p:txBody>
      </p:sp>
      <p:sp>
        <p:nvSpPr>
          <p:cNvPr id="158" name="Google Shape;158;p1"/>
          <p:cNvSpPr txBox="1"/>
          <p:nvPr>
            <p:ph idx="4" type="body"/>
          </p:nvPr>
        </p:nvSpPr>
        <p:spPr>
          <a:xfrm>
            <a:off x="1983568" y="3635168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/>
          </a:p>
        </p:txBody>
      </p:sp>
      <p:sp>
        <p:nvSpPr>
          <p:cNvPr id="159" name="Google Shape;159;p1"/>
          <p:cNvSpPr txBox="1"/>
          <p:nvPr>
            <p:ph idx="5" type="body"/>
          </p:nvPr>
        </p:nvSpPr>
        <p:spPr>
          <a:xfrm>
            <a:off x="1983567" y="4263329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/>
          </a:p>
        </p:txBody>
      </p:sp>
      <p:sp>
        <p:nvSpPr>
          <p:cNvPr id="160" name="Google Shape;160;p1"/>
          <p:cNvSpPr txBox="1"/>
          <p:nvPr>
            <p:ph idx="6" type="body"/>
          </p:nvPr>
        </p:nvSpPr>
        <p:spPr>
          <a:xfrm>
            <a:off x="1983568" y="3946665"/>
            <a:ext cx="4100513" cy="316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r>
              <a:t/>
            </a:r>
            <a:endParaRPr/>
          </a:p>
        </p:txBody>
      </p:sp>
      <p:sp>
        <p:nvSpPr>
          <p:cNvPr id="161" name="Google Shape;161;p1"/>
          <p:cNvSpPr txBox="1"/>
          <p:nvPr>
            <p:ph idx="12" type="sldNum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2" name="Google Shape;162;p1"/>
          <p:cNvSpPr txBox="1"/>
          <p:nvPr>
            <p:ph idx="2" type="body"/>
          </p:nvPr>
        </p:nvSpPr>
        <p:spPr>
          <a:xfrm>
            <a:off x="727711" y="1846448"/>
            <a:ext cx="6365100" cy="4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/>
              <a:t>I-NERGY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800"/>
              <a:t>Artificial Intelligence for Next Generation Energy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"/>
          <p:cNvSpPr txBox="1"/>
          <p:nvPr>
            <p:ph type="title"/>
          </p:nvPr>
        </p:nvSpPr>
        <p:spPr>
          <a:xfrm>
            <a:off x="420611" y="457508"/>
            <a:ext cx="7552569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Outline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68" name="Google Shape;168;p2"/>
          <p:cNvSpPr txBox="1"/>
          <p:nvPr>
            <p:ph idx="10" type="dt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22/02/2022</a:t>
            </a:r>
            <a:endParaRPr/>
          </a:p>
        </p:txBody>
      </p:sp>
      <p:sp>
        <p:nvSpPr>
          <p:cNvPr id="169" name="Google Shape;169;p2"/>
          <p:cNvSpPr txBox="1"/>
          <p:nvPr>
            <p:ph idx="12" type="sldNum"/>
          </p:nvPr>
        </p:nvSpPr>
        <p:spPr>
          <a:xfrm>
            <a:off x="8758371" y="4773860"/>
            <a:ext cx="332375" cy="2860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0" name="Google Shape;170;p2"/>
          <p:cNvSpPr txBox="1"/>
          <p:nvPr>
            <p:ph idx="10" type="dt"/>
          </p:nvPr>
        </p:nvSpPr>
        <p:spPr>
          <a:xfrm>
            <a:off x="874643" y="4779625"/>
            <a:ext cx="6780058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5</a:t>
            </a:r>
            <a:r>
              <a:rPr baseline="30000" lang="en-GB">
                <a:solidFill>
                  <a:srgbClr val="0067B1"/>
                </a:solidFill>
              </a:rPr>
              <a:t>th</a:t>
            </a:r>
            <a:r>
              <a:rPr lang="en-GB">
                <a:solidFill>
                  <a:srgbClr val="0067B1"/>
                </a:solidFill>
              </a:rPr>
              <a:t> checkpoint meeting with shepherds : I-NERGY Artificial Intelligence for Next Generation Energy</a:t>
            </a:r>
            <a:endParaRPr>
              <a:solidFill>
                <a:srgbClr val="0067B1"/>
              </a:solidFill>
            </a:endParaRPr>
          </a:p>
        </p:txBody>
      </p:sp>
      <p:sp>
        <p:nvSpPr>
          <p:cNvPr id="171" name="Google Shape;171;p2"/>
          <p:cNvSpPr txBox="1"/>
          <p:nvPr>
            <p:ph idx="1" type="body"/>
          </p:nvPr>
        </p:nvSpPr>
        <p:spPr>
          <a:xfrm>
            <a:off x="347663" y="13430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●"/>
            </a:pPr>
            <a:r>
              <a:rPr b="0" i="1" lang="en-GB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Background about the scientific use case</a:t>
            </a:r>
            <a:endParaRPr b="0" i="1" sz="20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●"/>
            </a:pPr>
            <a:r>
              <a:rPr b="0" i="1" lang="en-GB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Ambition, Impact and Challenges</a:t>
            </a:r>
            <a:endParaRPr b="0" i="1" sz="20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●"/>
            </a:pPr>
            <a:r>
              <a:rPr b="0" i="1" lang="en-GB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Capacity Requirements</a:t>
            </a:r>
            <a:endParaRPr b="0" i="1" sz="20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 typeface="Arial"/>
              <a:buChar char="●"/>
            </a:pPr>
            <a:r>
              <a:rPr i="1" lang="en-GB" sz="2000">
                <a:solidFill>
                  <a:srgbClr val="7F7F7F"/>
                </a:solidFill>
              </a:rPr>
              <a:t>Current Status</a:t>
            </a:r>
            <a:endParaRPr b="0" i="1" sz="20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g11fe9461c86_0_1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82126" y="1147601"/>
            <a:ext cx="4683578" cy="3514499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g11fe9461c86_0_127"/>
          <p:cNvSpPr txBox="1"/>
          <p:nvPr>
            <p:ph idx="2" type="body"/>
          </p:nvPr>
        </p:nvSpPr>
        <p:spPr>
          <a:xfrm>
            <a:off x="347379" y="1154500"/>
            <a:ext cx="6125100" cy="3500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I-NERGY - Artificial Intelligence for Next Generation Energy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EF82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/>
              <a:t>Website:</a:t>
            </a:r>
            <a:r>
              <a:rPr b="1" lang="en-GB"/>
              <a:t>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i-nergy.eu</a:t>
            </a:r>
            <a:endParaRPr>
              <a:solidFill>
                <a:srgbClr val="EF82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/>
              <a:t>Coordinated by: </a:t>
            </a:r>
            <a:r>
              <a:rPr b="1" lang="en-GB"/>
              <a:t>I</a:t>
            </a:r>
            <a:r>
              <a:rPr lang="en-GB"/>
              <a:t>nstitute of </a:t>
            </a:r>
            <a:r>
              <a:rPr b="1" lang="en-GB"/>
              <a:t>C</a:t>
            </a:r>
            <a:r>
              <a:rPr lang="en-GB"/>
              <a:t>ommunication and </a:t>
            </a:r>
            <a:r>
              <a:rPr b="1" lang="en-GB"/>
              <a:t>C</a:t>
            </a:r>
            <a:r>
              <a:rPr lang="en-GB"/>
              <a:t>omputer </a:t>
            </a:r>
            <a:r>
              <a:rPr b="1" lang="en-GB"/>
              <a:t>S</a:t>
            </a:r>
            <a:r>
              <a:rPr lang="en-GB"/>
              <a:t>ystem</a:t>
            </a:r>
            <a:endParaRPr>
              <a:solidFill>
                <a:srgbClr val="EF82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/>
              <a:t>17 partners: </a:t>
            </a:r>
            <a:r>
              <a:rPr lang="en-GB" u="sng">
                <a:solidFill>
                  <a:schemeClr val="hlink"/>
                </a:solidFill>
                <a:hlinkClick r:id="rId5"/>
              </a:rPr>
              <a:t>i-nergy.eu/partners</a:t>
            </a:r>
            <a:endParaRPr>
              <a:solidFill>
                <a:schemeClr val="accen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</a:pPr>
            <a:r>
              <a:rPr lang="en-GB">
                <a:solidFill>
                  <a:schemeClr val="accent2"/>
                </a:solidFill>
              </a:rPr>
              <a:t>ICCS (NTUA)</a:t>
            </a:r>
            <a:endParaRPr>
              <a:solidFill>
                <a:schemeClr val="accen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</a:pPr>
            <a:r>
              <a:rPr lang="en-GB">
                <a:solidFill>
                  <a:schemeClr val="accent2"/>
                </a:solidFill>
              </a:rPr>
              <a:t>ENGINEERING</a:t>
            </a:r>
            <a:endParaRPr>
              <a:solidFill>
                <a:schemeClr val="accen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</a:pPr>
            <a:r>
              <a:rPr lang="en-GB">
                <a:solidFill>
                  <a:schemeClr val="accent2"/>
                </a:solidFill>
              </a:rPr>
              <a:t>CARTIF</a:t>
            </a:r>
            <a:endParaRPr>
              <a:solidFill>
                <a:schemeClr val="accent2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</a:pPr>
            <a:r>
              <a:rPr lang="en-GB">
                <a:solidFill>
                  <a:schemeClr val="accent2"/>
                </a:solidFill>
              </a:rPr>
              <a:t>…</a:t>
            </a:r>
            <a:endParaRPr>
              <a:solidFill>
                <a:schemeClr val="accent2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80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11fe9461c86_0_127"/>
          <p:cNvSpPr txBox="1"/>
          <p:nvPr>
            <p:ph type="title"/>
          </p:nvPr>
        </p:nvSpPr>
        <p:spPr>
          <a:xfrm>
            <a:off x="347368" y="359288"/>
            <a:ext cx="7553100" cy="3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Background about the scientific use case</a:t>
            </a:r>
            <a:endParaRPr/>
          </a:p>
        </p:txBody>
      </p:sp>
      <p:sp>
        <p:nvSpPr>
          <p:cNvPr id="180" name="Google Shape;180;g11fe9461c86_0_127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descr="Graphical user interface, text, application&#10;&#10;Description automatically generated" id="181" name="Google Shape;181;g11fe9461c86_0_12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472369" y="1166752"/>
            <a:ext cx="2286000" cy="2809996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11fe9461c86_0_127"/>
          <p:cNvSpPr txBox="1"/>
          <p:nvPr>
            <p:ph idx="10" type="dt"/>
          </p:nvPr>
        </p:nvSpPr>
        <p:spPr>
          <a:xfrm>
            <a:off x="874643" y="4779625"/>
            <a:ext cx="6780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5</a:t>
            </a:r>
            <a:r>
              <a:rPr baseline="30000" lang="en-GB">
                <a:solidFill>
                  <a:srgbClr val="0067B1"/>
                </a:solidFill>
              </a:rPr>
              <a:t>th</a:t>
            </a:r>
            <a:r>
              <a:rPr lang="en-GB">
                <a:solidFill>
                  <a:srgbClr val="0067B1"/>
                </a:solidFill>
              </a:rPr>
              <a:t> checkpoint meeting with shepherds : I-NERGY Artificial Intelligence for Next Generation Energy</a:t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0cad59e7d_0_1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Ambition, Impact, Challenge(s)</a:t>
            </a:r>
            <a:endParaRPr/>
          </a:p>
        </p:txBody>
      </p:sp>
      <p:sp>
        <p:nvSpPr>
          <p:cNvPr id="188" name="Google Shape;188;ge0cad59e7d_0_1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solidFill>
                <a:srgbClr val="EF82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</a:pPr>
            <a:r>
              <a:rPr lang="en-GB">
                <a:solidFill>
                  <a:schemeClr val="accent2"/>
                </a:solidFill>
              </a:rPr>
              <a:t>One </a:t>
            </a:r>
            <a:r>
              <a:rPr lang="en-GB">
                <a:solidFill>
                  <a:srgbClr val="EF8200"/>
                </a:solidFill>
              </a:rPr>
              <a:t>of the six ICT-49 aiming to consolidate the European AI on-demand platform</a:t>
            </a:r>
            <a:endParaRPr>
              <a:solidFill>
                <a:srgbClr val="EF8200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in the energy sector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providing an energy-aware approach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contributing to the greening objectives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financing through open call SMEs for new energy use cases</a:t>
            </a:r>
            <a:endParaRPr>
              <a:solidFill>
                <a:srgbClr val="F080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801A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/>
              <a:t>Delivering an open modular framework for supporting AI-on-Demand in the energy sector</a:t>
            </a:r>
            <a:endParaRPr>
              <a:solidFill>
                <a:srgbClr val="EF82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/>
              <a:t>Evolving, scaling up and demonstrating innovative AI-as-a-Service (AIaaS) Energy Analytics Applications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9" name="Google Shape;189;ge0cad59e7d_0_1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0" name="Google Shape;190;ge0cad59e7d_0_1"/>
          <p:cNvSpPr txBox="1"/>
          <p:nvPr>
            <p:ph idx="10" type="dt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22/02/2022</a:t>
            </a:r>
            <a:endParaRPr/>
          </a:p>
        </p:txBody>
      </p:sp>
      <p:sp>
        <p:nvSpPr>
          <p:cNvPr id="191" name="Google Shape;191;ge0cad59e7d_0_1"/>
          <p:cNvSpPr txBox="1"/>
          <p:nvPr>
            <p:ph idx="10" type="dt"/>
          </p:nvPr>
        </p:nvSpPr>
        <p:spPr>
          <a:xfrm>
            <a:off x="1773141" y="4779625"/>
            <a:ext cx="588156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4</a:t>
            </a:r>
            <a:r>
              <a:rPr baseline="30000" lang="en-GB">
                <a:solidFill>
                  <a:srgbClr val="0067B1"/>
                </a:solidFill>
              </a:rPr>
              <a:t>th</a:t>
            </a:r>
            <a:r>
              <a:rPr lang="en-GB">
                <a:solidFill>
                  <a:srgbClr val="0067B1"/>
                </a:solidFill>
              </a:rPr>
              <a:t> checkpoint meeting with shepherds : I-NERGY Artificial Intelligence for Next Generation Energy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1fe9461c86_0_220"/>
          <p:cNvSpPr txBox="1"/>
          <p:nvPr>
            <p:ph type="title"/>
          </p:nvPr>
        </p:nvSpPr>
        <p:spPr>
          <a:xfrm>
            <a:off x="347370" y="359374"/>
            <a:ext cx="7553100" cy="3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</a:pPr>
            <a:r>
              <a:rPr lang="en-GB"/>
              <a:t>Capacity Requirements</a:t>
            </a:r>
            <a:endParaRPr/>
          </a:p>
        </p:txBody>
      </p:sp>
      <p:sp>
        <p:nvSpPr>
          <p:cNvPr id="197" name="Google Shape;197;g11fe9461c86_0_220"/>
          <p:cNvSpPr txBox="1"/>
          <p:nvPr>
            <p:ph idx="2" type="body"/>
          </p:nvPr>
        </p:nvSpPr>
        <p:spPr>
          <a:xfrm>
            <a:off x="347663" y="1190625"/>
            <a:ext cx="7504200" cy="3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/>
              <a:t>Cloud computing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3 VMs for APACHE NiFI Cluster 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3 VMs for Confluent Kafka Cluster</a:t>
            </a:r>
            <a:endParaRPr>
              <a:solidFill>
                <a:srgbClr val="F0801A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3 VMs for MongoDB installation</a:t>
            </a:r>
            <a:endParaRPr>
              <a:solidFill>
                <a:srgbClr val="F0801A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3 VMs for Blockchain based notarisation</a:t>
            </a:r>
            <a:endParaRPr>
              <a:solidFill>
                <a:srgbClr val="F0801A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1 VM for evaluating ML/DL Models</a:t>
            </a:r>
            <a:endParaRPr>
              <a:solidFill>
                <a:srgbClr val="F0801A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1 VM for serving ML models</a:t>
            </a:r>
            <a:endParaRPr>
              <a:solidFill>
                <a:srgbClr val="F0801A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1 VM for the marketplace </a:t>
            </a:r>
            <a:endParaRPr>
              <a:solidFill>
                <a:srgbClr val="F0801A"/>
              </a:solidFill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1 VM with GPUs for training AI models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/>
              <a:t>Total: 16 VMs for a total of 88 VCPUs, 184 GB of RAM, 4TB of storage and 1 or 2 GPU (</a:t>
            </a:r>
            <a:r>
              <a:rPr lang="en-GB" u="sng"/>
              <a:t>under </a:t>
            </a:r>
            <a:r>
              <a:rPr lang="en-GB" u="sng"/>
              <a:t>assessment</a:t>
            </a:r>
            <a:r>
              <a:rPr lang="en-GB" u="sng"/>
              <a:t>, further resources are needed</a:t>
            </a:r>
            <a:r>
              <a:rPr lang="en-GB"/>
              <a:t>)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>
                <a:solidFill>
                  <a:srgbClr val="F0801A"/>
                </a:solidFill>
              </a:rPr>
              <a:t>INFN-CLOUD-CNAF </a:t>
            </a:r>
            <a:r>
              <a:rPr lang="en-GB"/>
              <a:t>is</a:t>
            </a:r>
            <a:r>
              <a:rPr lang="en-GB">
                <a:solidFill>
                  <a:srgbClr val="F0801A"/>
                </a:solidFill>
              </a:rPr>
              <a:t> supporting the requested resources until the end of the EGI-ACE project</a:t>
            </a:r>
            <a:r>
              <a:rPr lang="en-GB"/>
              <a:t> with 16 VMs for a total of 100 VCPUs, 200 GB of RAM, 4.4 TB of storage and 1 V100 GPU 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br>
              <a:rPr lang="en-GB"/>
            </a:b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br>
              <a:rPr lang="en-GB"/>
            </a:b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8" name="Google Shape;198;g11fe9461c86_0_220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99" name="Google Shape;199;g11fe9461c86_0_220"/>
          <p:cNvSpPr txBox="1"/>
          <p:nvPr>
            <p:ph idx="10" type="dt"/>
          </p:nvPr>
        </p:nvSpPr>
        <p:spPr>
          <a:xfrm>
            <a:off x="7769351" y="4779625"/>
            <a:ext cx="1038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22/02/2022</a:t>
            </a:r>
            <a:endParaRPr/>
          </a:p>
        </p:txBody>
      </p:sp>
      <p:sp>
        <p:nvSpPr>
          <p:cNvPr id="200" name="Google Shape;200;g11fe9461c86_0_220"/>
          <p:cNvSpPr txBox="1"/>
          <p:nvPr>
            <p:ph idx="10" type="dt"/>
          </p:nvPr>
        </p:nvSpPr>
        <p:spPr>
          <a:xfrm>
            <a:off x="1375576" y="4779625"/>
            <a:ext cx="6279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5</a:t>
            </a:r>
            <a:r>
              <a:rPr baseline="30000" lang="en-GB">
                <a:solidFill>
                  <a:srgbClr val="0067B1"/>
                </a:solidFill>
              </a:rPr>
              <a:t>th</a:t>
            </a:r>
            <a:r>
              <a:rPr lang="en-GB">
                <a:solidFill>
                  <a:srgbClr val="0067B1"/>
                </a:solidFill>
              </a:rPr>
              <a:t> checkpoint meeting with shepherds : I-NERGY Artificial Intelligence for Next Generation Energy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solidFill>
                <a:srgbClr val="0067B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1fe9461c86_0_276"/>
          <p:cNvSpPr txBox="1"/>
          <p:nvPr>
            <p:ph type="title"/>
          </p:nvPr>
        </p:nvSpPr>
        <p:spPr>
          <a:xfrm>
            <a:off x="347368" y="359374"/>
            <a:ext cx="7529100" cy="3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Current Status</a:t>
            </a:r>
            <a:endParaRPr/>
          </a:p>
        </p:txBody>
      </p:sp>
      <p:sp>
        <p:nvSpPr>
          <p:cNvPr id="207" name="Google Shape;207;g11fe9461c86_0_276"/>
          <p:cNvSpPr txBox="1"/>
          <p:nvPr>
            <p:ph idx="12" type="sldNum"/>
          </p:nvPr>
        </p:nvSpPr>
        <p:spPr>
          <a:xfrm>
            <a:off x="8758371" y="4773860"/>
            <a:ext cx="332400" cy="286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8" name="Google Shape;208;g11fe9461c86_0_276"/>
          <p:cNvSpPr txBox="1"/>
          <p:nvPr>
            <p:ph idx="2" type="body"/>
          </p:nvPr>
        </p:nvSpPr>
        <p:spPr>
          <a:xfrm>
            <a:off x="347375" y="1154500"/>
            <a:ext cx="5226900" cy="3500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>
                <a:solidFill>
                  <a:srgbClr val="F0801A"/>
                </a:solidFill>
              </a:rPr>
              <a:t>A dedicated VO is now in production in the EGI Operations Portal (</a:t>
            </a:r>
            <a:r>
              <a:rPr lang="en-GB" u="sng">
                <a:solidFill>
                  <a:srgbClr val="0052CC"/>
                </a:solidFill>
                <a:highlight>
                  <a:srgbClr val="FFFFFF"/>
                </a:highlight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#GGUS 156425</a:t>
            </a:r>
            <a:r>
              <a:rPr lang="en-GB">
                <a:solidFill>
                  <a:srgbClr val="F0801A"/>
                </a:solidFill>
              </a:rPr>
              <a:t>)</a:t>
            </a:r>
            <a:endParaRPr>
              <a:solidFill>
                <a:srgbClr val="F0801A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●"/>
            </a:pPr>
            <a:r>
              <a:rPr lang="en-GB">
                <a:solidFill>
                  <a:srgbClr val="F0801A"/>
                </a:solidFill>
              </a:rPr>
              <a:t>2 VO manager and 12 users</a:t>
            </a:r>
            <a:endParaRPr>
              <a:solidFill>
                <a:srgbClr val="F0801A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●"/>
            </a:pPr>
            <a:r>
              <a:rPr lang="en-GB">
                <a:solidFill>
                  <a:srgbClr val="F0801A"/>
                </a:solidFill>
              </a:rPr>
              <a:t>Resources allocated @ INFN-CLOUD-CNAF</a:t>
            </a:r>
            <a:endParaRPr>
              <a:solidFill>
                <a:srgbClr val="F0801A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EF8200"/>
              </a:buClr>
              <a:buSzPts val="1400"/>
              <a:buChar char="●"/>
            </a:pPr>
            <a:r>
              <a:rPr lang="en-GB">
                <a:solidFill>
                  <a:srgbClr val="F0801A"/>
                </a:solidFill>
              </a:rPr>
              <a:t>Data service layer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Interoperability and Homogenization</a:t>
            </a:r>
            <a:endParaRPr>
              <a:solidFill>
                <a:srgbClr val="F0801A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■"/>
            </a:pPr>
            <a:r>
              <a:rPr lang="en-GB">
                <a:solidFill>
                  <a:srgbClr val="F0801A"/>
                </a:solidFill>
              </a:rPr>
              <a:t>3 VMs for APACHE NiFI Cluster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Streaming module</a:t>
            </a:r>
            <a:endParaRPr>
              <a:solidFill>
                <a:srgbClr val="F0801A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■"/>
            </a:pPr>
            <a:r>
              <a:rPr lang="en-GB">
                <a:solidFill>
                  <a:srgbClr val="F0801A"/>
                </a:solidFill>
              </a:rPr>
              <a:t>3 VMs for Confluent Kafka Cluster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Data storage</a:t>
            </a:r>
            <a:endParaRPr>
              <a:solidFill>
                <a:srgbClr val="F0801A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■"/>
            </a:pPr>
            <a:r>
              <a:rPr lang="en-GB">
                <a:solidFill>
                  <a:srgbClr val="F0801A"/>
                </a:solidFill>
              </a:rPr>
              <a:t>1(3) VMs for MongoDB installation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DLT/Blockchain Hybrid data sharing</a:t>
            </a:r>
            <a:endParaRPr>
              <a:solidFill>
                <a:srgbClr val="F0801A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■"/>
            </a:pPr>
            <a:r>
              <a:rPr lang="en-GB">
                <a:solidFill>
                  <a:srgbClr val="F0801A"/>
                </a:solidFill>
              </a:rPr>
              <a:t>0(3) VMs for Blockchain based notarisation</a:t>
            </a:r>
            <a:endParaRPr>
              <a:solidFill>
                <a:srgbClr val="F0801A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●"/>
            </a:pPr>
            <a:r>
              <a:rPr lang="en-GB">
                <a:solidFill>
                  <a:srgbClr val="F0801A"/>
                </a:solidFill>
              </a:rPr>
              <a:t>AI Trained models</a:t>
            </a:r>
            <a:endParaRPr>
              <a:solidFill>
                <a:srgbClr val="F0801A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○"/>
            </a:pPr>
            <a:r>
              <a:rPr lang="en-GB">
                <a:solidFill>
                  <a:srgbClr val="F0801A"/>
                </a:solidFill>
              </a:rPr>
              <a:t>1 VM with GPUs for training AI models</a:t>
            </a:r>
            <a:endParaRPr>
              <a:solidFill>
                <a:srgbClr val="F0801A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0801A"/>
              </a:buClr>
              <a:buSzPts val="1400"/>
              <a:buChar char="●"/>
            </a:pPr>
            <a:r>
              <a:rPr lang="en-GB">
                <a:solidFill>
                  <a:srgbClr val="F0801A"/>
                </a:solidFill>
              </a:rPr>
              <a:t>A</a:t>
            </a:r>
            <a:r>
              <a:rPr lang="en-GB">
                <a:solidFill>
                  <a:srgbClr val="F0801A"/>
                </a:solidFill>
              </a:rPr>
              <a:t>uxiliary service (reverse proxy) </a:t>
            </a:r>
            <a:endParaRPr>
              <a:solidFill>
                <a:srgbClr val="F0801A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0801A"/>
              </a:solidFill>
            </a:endParaRPr>
          </a:p>
        </p:txBody>
      </p:sp>
      <p:sp>
        <p:nvSpPr>
          <p:cNvPr id="209" name="Google Shape;209;g11fe9461c86_0_276"/>
          <p:cNvSpPr txBox="1"/>
          <p:nvPr/>
        </p:nvSpPr>
        <p:spPr>
          <a:xfrm>
            <a:off x="5534325" y="934375"/>
            <a:ext cx="3018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11fe9461c86_0_276"/>
          <p:cNvSpPr txBox="1"/>
          <p:nvPr>
            <p:ph idx="10" type="dt"/>
          </p:nvPr>
        </p:nvSpPr>
        <p:spPr>
          <a:xfrm>
            <a:off x="1375576" y="4779625"/>
            <a:ext cx="6279000" cy="27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>
                <a:solidFill>
                  <a:srgbClr val="0067B1"/>
                </a:solidFill>
              </a:rPr>
              <a:t>5</a:t>
            </a:r>
            <a:r>
              <a:rPr baseline="30000" lang="en-GB">
                <a:solidFill>
                  <a:srgbClr val="0067B1"/>
                </a:solidFill>
              </a:rPr>
              <a:t>th</a:t>
            </a:r>
            <a:r>
              <a:rPr lang="en-GB">
                <a:solidFill>
                  <a:srgbClr val="0067B1"/>
                </a:solidFill>
              </a:rPr>
              <a:t> checkpoint meeting with shepherds : I-NERGY Artificial Intelligence for Next Generation Energy</a:t>
            </a:r>
            <a:endParaRPr/>
          </a:p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solidFill>
                <a:srgbClr val="0067B1"/>
              </a:solidFill>
            </a:endParaRPr>
          </a:p>
        </p:txBody>
      </p:sp>
      <p:pic>
        <p:nvPicPr>
          <p:cNvPr id="211" name="Google Shape;211;g11fe9461c86_0_27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2612" y="1154500"/>
            <a:ext cx="3722014" cy="257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EGI_ACE END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EGI-ACE SECTOI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