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  <p:sldMasterId id="2147483650" r:id="rId4"/>
    <p:sldMasterId id="2147483656" r:id="rId5"/>
    <p:sldMasterId id="214748365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ZZHGuOCQ7u8D1FizWi/aoYmaO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Roboto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19" Type="http://schemas.openxmlformats.org/officeDocument/2006/relationships/font" Target="fonts/Roboto-italic.fntdata"/><Relationship Id="rId6" Type="http://schemas.openxmlformats.org/officeDocument/2006/relationships/slideMaster" Target="slideMasters/slideMaster4.xml"/><Relationship Id="rId18" Type="http://schemas.openxmlformats.org/officeDocument/2006/relationships/font" Target="fonts/Robo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5a775be25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115a775be25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0cad59e7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e0cad59e7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0cad59e7d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e0cad59e7d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0cad59e7d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e0cad59e7d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727710" y="695714"/>
            <a:ext cx="6365279" cy="436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2" type="body"/>
          </p:nvPr>
        </p:nvSpPr>
        <p:spPr>
          <a:xfrm>
            <a:off x="727711" y="1236848"/>
            <a:ext cx="6365081" cy="484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3" type="body"/>
          </p:nvPr>
        </p:nvSpPr>
        <p:spPr>
          <a:xfrm>
            <a:off x="727710" y="1837855"/>
            <a:ext cx="4100513" cy="956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0"/>
          <p:cNvSpPr txBox="1"/>
          <p:nvPr/>
        </p:nvSpPr>
        <p:spPr>
          <a:xfrm>
            <a:off x="643782" y="3581033"/>
            <a:ext cx="2257778" cy="967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Dissemination level: 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Disclosing Party: 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Recipient Party: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 txBox="1"/>
          <p:nvPr>
            <p:ph idx="4" type="body"/>
          </p:nvPr>
        </p:nvSpPr>
        <p:spPr>
          <a:xfrm>
            <a:off x="1983568" y="3635168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5" type="body"/>
          </p:nvPr>
        </p:nvSpPr>
        <p:spPr>
          <a:xfrm>
            <a:off x="1983567" y="4263329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6" type="body"/>
          </p:nvPr>
        </p:nvSpPr>
        <p:spPr>
          <a:xfrm>
            <a:off x="1983568" y="3946665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(template)">
  <p:cSld name="1_Title and content (template)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420612" y="875101"/>
            <a:ext cx="7552568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type="title"/>
          </p:nvPr>
        </p:nvSpPr>
        <p:spPr>
          <a:xfrm>
            <a:off x="420611" y="457508"/>
            <a:ext cx="7552569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2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template)">
  <p:cSld name="Title and content (template)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idx="1" type="subTitle"/>
          </p:nvPr>
        </p:nvSpPr>
        <p:spPr>
          <a:xfrm>
            <a:off x="347370" y="729114"/>
            <a:ext cx="755324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type="title"/>
          </p:nvPr>
        </p:nvSpPr>
        <p:spPr>
          <a:xfrm>
            <a:off x="347370" y="359374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776935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347663" y="1190625"/>
            <a:ext cx="7504112" cy="3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0801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□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2 columns">
  <p:cSld name="1_Text 2 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347369" y="729114"/>
            <a:ext cx="752905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type="title"/>
          </p:nvPr>
        </p:nvSpPr>
        <p:spPr>
          <a:xfrm>
            <a:off x="347368" y="359374"/>
            <a:ext cx="7529049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2" type="body"/>
          </p:nvPr>
        </p:nvSpPr>
        <p:spPr>
          <a:xfrm>
            <a:off x="347369" y="1154494"/>
            <a:ext cx="3821069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3" type="body"/>
          </p:nvPr>
        </p:nvSpPr>
        <p:spPr>
          <a:xfrm>
            <a:off x="4499631" y="1154494"/>
            <a:ext cx="3821069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Columns">
  <p:cSld name="1_3 Column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47370" y="729114"/>
            <a:ext cx="7558078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347369" y="358385"/>
            <a:ext cx="7558077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347370" y="1154494"/>
            <a:ext cx="2681580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3" type="body"/>
          </p:nvPr>
        </p:nvSpPr>
        <p:spPr>
          <a:xfrm>
            <a:off x="5962650" y="1154493"/>
            <a:ext cx="2681580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3155010" y="1154494"/>
            <a:ext cx="2681580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+ image">
  <p:cSld name="1_Text + imag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347368" y="729114"/>
            <a:ext cx="7553241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47368" y="359288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347369" y="1154494"/>
            <a:ext cx="3821069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6"/>
          <p:cNvSpPr/>
          <p:nvPr>
            <p:ph idx="3" type="pic"/>
          </p:nvPr>
        </p:nvSpPr>
        <p:spPr>
          <a:xfrm>
            <a:off x="4357981" y="1154666"/>
            <a:ext cx="4438650" cy="35004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949504" y="1842458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" type="subTitle"/>
          </p:nvPr>
        </p:nvSpPr>
        <p:spPr>
          <a:xfrm>
            <a:off x="949503" y="2301671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hyperlink" Target="http://www.egi.eu/projects/egi-ace" TargetMode="External"/><Relationship Id="rId2" Type="http://schemas.openxmlformats.org/officeDocument/2006/relationships/image" Target="../media/image1.png"/><Relationship Id="rId3" Type="http://schemas.openxmlformats.org/officeDocument/2006/relationships/hyperlink" Target="https://www.linkedin.com/company/egi-foundation" TargetMode="External"/><Relationship Id="rId4" Type="http://schemas.openxmlformats.org/officeDocument/2006/relationships/image" Target="../media/image5.png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8.xml"/><Relationship Id="rId9" Type="http://schemas.openxmlformats.org/officeDocument/2006/relationships/hyperlink" Target="https://twitter.com/egi_einfra" TargetMode="External"/><Relationship Id="rId5" Type="http://schemas.openxmlformats.org/officeDocument/2006/relationships/hyperlink" Target="https://twitter.com/EGI_eInfra?ref_src=twsrc%5Egoogle%7Ctwcamp%5Eserp%7Ctwgr%5Eauthor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3.jpg"/><Relationship Id="rId8" Type="http://schemas.openxmlformats.org/officeDocument/2006/relationships/hyperlink" Target="https://nl.linkedin.com/company/egi-foundati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5915" y="0"/>
            <a:ext cx="9143999" cy="51435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 flipH="1" rot="5400000">
            <a:off x="2009236" y="-2014752"/>
            <a:ext cx="5143500" cy="9173003"/>
          </a:xfrm>
          <a:custGeom>
            <a:rect b="b" l="l" r="r" t="t"/>
            <a:pathLst>
              <a:path extrusionOk="0" h="4627079" w="3824383">
                <a:moveTo>
                  <a:pt x="2607273" y="9077"/>
                </a:moveTo>
                <a:lnTo>
                  <a:pt x="3824383" y="11865"/>
                </a:lnTo>
                <a:lnTo>
                  <a:pt x="3824383" y="4623476"/>
                </a:lnTo>
                <a:lnTo>
                  <a:pt x="1418" y="4627079"/>
                </a:lnTo>
                <a:cubicBezTo>
                  <a:pt x="945" y="3911813"/>
                  <a:pt x="473" y="3196546"/>
                  <a:pt x="0" y="2481280"/>
                </a:cubicBezTo>
                <a:cubicBezTo>
                  <a:pt x="579040" y="2243155"/>
                  <a:pt x="327586" y="807721"/>
                  <a:pt x="692711" y="385446"/>
                </a:cubicBezTo>
                <a:cubicBezTo>
                  <a:pt x="1258101" y="-75694"/>
                  <a:pt x="2219038" y="2249"/>
                  <a:pt x="2607273" y="9077"/>
                </a:cubicBezTo>
                <a:close/>
              </a:path>
            </a:pathLst>
          </a:custGeom>
          <a:solidFill>
            <a:srgbClr val="0067B1">
              <a:alpha val="8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9"/>
          <p:cNvGrpSpPr/>
          <p:nvPr/>
        </p:nvGrpSpPr>
        <p:grpSpPr>
          <a:xfrm>
            <a:off x="7934475" y="1"/>
            <a:ext cx="1070977" cy="1107924"/>
            <a:chOff x="10195294" y="-38496"/>
            <a:chExt cx="1996706" cy="1864094"/>
          </a:xfrm>
        </p:grpSpPr>
        <p:sp>
          <p:nvSpPr>
            <p:cNvPr id="13" name="Google Shape;13;p9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14" name="Google Shape;14;p9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e Europese vlag | Europese Unie" id="15" name="Google Shape;1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795" y="4775240"/>
            <a:ext cx="375285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1136324" y="4797911"/>
            <a:ext cx="3080623" cy="24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 receives funding from the European Union's Horizon 2020 research and innovation programme under grant agreement no. 101017567.</a:t>
            </a:r>
            <a:endParaRPr b="1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/>
          <p:nvPr/>
        </p:nvSpPr>
        <p:spPr>
          <a:xfrm flipH="1" rot="-5400000">
            <a:off x="7921035" y="3920535"/>
            <a:ext cx="948400" cy="1497530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/>
          <p:nvPr/>
        </p:nvSpPr>
        <p:spPr>
          <a:xfrm flipH="1">
            <a:off x="-1" y="4404220"/>
            <a:ext cx="843095" cy="739280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EF8200">
              <a:alpha val="8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EF82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1"/>
          <p:cNvSpPr/>
          <p:nvPr/>
        </p:nvSpPr>
        <p:spPr>
          <a:xfrm flipH="1" rot="5400000">
            <a:off x="128209" y="-128211"/>
            <a:ext cx="962782" cy="1219201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4" name="Google Shape;34;p11"/>
          <p:cNvGrpSpPr/>
          <p:nvPr/>
        </p:nvGrpSpPr>
        <p:grpSpPr>
          <a:xfrm>
            <a:off x="7934475" y="1"/>
            <a:ext cx="1070977" cy="1107924"/>
            <a:chOff x="10195294" y="-38496"/>
            <a:chExt cx="1996706" cy="1864094"/>
          </a:xfrm>
        </p:grpSpPr>
        <p:sp>
          <p:nvSpPr>
            <p:cNvPr id="35" name="Google Shape;35;p11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36" name="Google Shape;36;p1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1">
            <a:alphaModFix/>
          </a:blip>
          <a:srcRect b="-495" l="10706" r="40786" t="2901"/>
          <a:stretch/>
        </p:blipFill>
        <p:spPr>
          <a:xfrm>
            <a:off x="5350873" y="0"/>
            <a:ext cx="3806687" cy="518096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/>
          <p:nvPr/>
        </p:nvSpPr>
        <p:spPr>
          <a:xfrm rot="-7235639">
            <a:off x="-554524" y="-1659678"/>
            <a:ext cx="7801870" cy="8462860"/>
          </a:xfrm>
          <a:custGeom>
            <a:rect b="b" l="l" r="r" t="t"/>
            <a:pathLst>
              <a:path extrusionOk="0" h="11109864" w="10337685">
                <a:moveTo>
                  <a:pt x="10337685" y="3490386"/>
                </a:moveTo>
                <a:lnTo>
                  <a:pt x="5832618" y="11109864"/>
                </a:lnTo>
                <a:lnTo>
                  <a:pt x="5775875" y="11080836"/>
                </a:lnTo>
                <a:cubicBezTo>
                  <a:pt x="5695574" y="11041953"/>
                  <a:pt x="5613939" y="11006746"/>
                  <a:pt x="5531765" y="10975405"/>
                </a:cubicBezTo>
                <a:cubicBezTo>
                  <a:pt x="4780452" y="10696213"/>
                  <a:pt x="3961522" y="10659477"/>
                  <a:pt x="3172643" y="10483146"/>
                </a:cubicBezTo>
                <a:cubicBezTo>
                  <a:pt x="2778204" y="10398654"/>
                  <a:pt x="2378130" y="10264569"/>
                  <a:pt x="2029709" y="10064359"/>
                </a:cubicBezTo>
                <a:cubicBezTo>
                  <a:pt x="1681287" y="9864149"/>
                  <a:pt x="1384518" y="9597814"/>
                  <a:pt x="1196690" y="9248825"/>
                </a:cubicBezTo>
                <a:cubicBezTo>
                  <a:pt x="926216" y="8749219"/>
                  <a:pt x="888652" y="8102669"/>
                  <a:pt x="445377" y="7742660"/>
                </a:cubicBezTo>
                <a:cubicBezTo>
                  <a:pt x="355219" y="7672863"/>
                  <a:pt x="255670" y="7617759"/>
                  <a:pt x="152364" y="7568166"/>
                </a:cubicBezTo>
                <a:lnTo>
                  <a:pt x="0" y="7499874"/>
                </a:lnTo>
                <a:lnTo>
                  <a:pt x="1079898" y="5673429"/>
                </a:lnTo>
                <a:lnTo>
                  <a:pt x="4434351" y="0"/>
                </a:lnTo>
                <a:close/>
              </a:path>
            </a:pathLst>
          </a:custGeom>
          <a:solidFill>
            <a:srgbClr val="0067B1"/>
          </a:solidFill>
          <a:ln cap="flat" cmpd="sng" w="12700">
            <a:solidFill>
              <a:srgbClr val="0067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p17"/>
          <p:cNvGrpSpPr/>
          <p:nvPr/>
        </p:nvGrpSpPr>
        <p:grpSpPr>
          <a:xfrm>
            <a:off x="7507923" y="0"/>
            <a:ext cx="1497530" cy="1398071"/>
            <a:chOff x="10195294" y="-38496"/>
            <a:chExt cx="1996706" cy="1864094"/>
          </a:xfrm>
        </p:grpSpPr>
        <p:sp>
          <p:nvSpPr>
            <p:cNvPr id="79" name="Google Shape;79;p17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80" name="Google Shape;80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>
            <a:off x="-1" y="0"/>
            <a:ext cx="9143999" cy="51435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9"/>
          <p:cNvSpPr/>
          <p:nvPr/>
        </p:nvSpPr>
        <p:spPr>
          <a:xfrm flipH="1" rot="-5400000">
            <a:off x="2994343" y="-1000059"/>
            <a:ext cx="3155315" cy="9144002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746267" y="1422572"/>
            <a:ext cx="254589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1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egi-ace-po@mailman.egi.eu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b="1" i="0" lang="en-GB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"/>
              </a:rPr>
              <a:t>www.egi.eu/projects/egi-ace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9"/>
          <p:cNvGrpSpPr/>
          <p:nvPr/>
        </p:nvGrpSpPr>
        <p:grpSpPr>
          <a:xfrm>
            <a:off x="7507923" y="0"/>
            <a:ext cx="1497530" cy="1398071"/>
            <a:chOff x="10195294" y="-38496"/>
            <a:chExt cx="1996706" cy="1864094"/>
          </a:xfrm>
        </p:grpSpPr>
        <p:sp>
          <p:nvSpPr>
            <p:cNvPr id="91" name="Google Shape;91;p19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92" name="Google Shape;92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Google Shape;93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432" y="1957316"/>
            <a:ext cx="296010" cy="296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bijl, vectorafbeeldingen&#10;&#10;Automatisch gegenereerde beschrijving" id="94" name="Google Shape;94;p1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572" y="2341022"/>
            <a:ext cx="353729" cy="35372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746267" y="868288"/>
            <a:ext cx="3671888" cy="528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 Europese vlag | Europese Unie" id="96" name="Google Shape;96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6795" y="4775240"/>
            <a:ext cx="375285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1132442" y="1967860"/>
            <a:ext cx="11817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b="1" i="0" lang="en-GB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EGI Foundation</a:t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1132442" y="2356445"/>
            <a:ext cx="98937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GB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@EGI_eInfra</a:t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1172080" y="4767263"/>
            <a:ext cx="3080623" cy="24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 receives funding from the European Union's Horizon 2020 research and innovation programme under grant agreement no. 101017567.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jp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>
            <p:ph idx="1" type="body"/>
          </p:nvPr>
        </p:nvSpPr>
        <p:spPr>
          <a:xfrm>
            <a:off x="727710" y="695714"/>
            <a:ext cx="6365279" cy="436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EGI-ACE Open Call no.6</a:t>
            </a:r>
            <a:endParaRPr/>
          </a:p>
        </p:txBody>
      </p:sp>
      <p:sp>
        <p:nvSpPr>
          <p:cNvPr id="108" name="Google Shape;108;p1"/>
          <p:cNvSpPr txBox="1"/>
          <p:nvPr>
            <p:ph idx="2" type="body"/>
          </p:nvPr>
        </p:nvSpPr>
        <p:spPr>
          <a:xfrm>
            <a:off x="727711" y="1160648"/>
            <a:ext cx="6365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Checkpoint meeting with Shepherds</a:t>
            </a:r>
            <a:endParaRPr/>
          </a:p>
        </p:txBody>
      </p:sp>
      <p:sp>
        <p:nvSpPr>
          <p:cNvPr id="109" name="Google Shape;109;p1"/>
          <p:cNvSpPr txBox="1"/>
          <p:nvPr>
            <p:ph idx="3" type="body"/>
          </p:nvPr>
        </p:nvSpPr>
        <p:spPr>
          <a:xfrm>
            <a:off x="727710" y="2523655"/>
            <a:ext cx="41004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sz="1200">
                <a:solidFill>
                  <a:schemeClr val="accent3"/>
                </a:solidFill>
              </a:rPr>
              <a:t>Ignacio Lamata Martinez / EGI Foundation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sz="1200">
                <a:solidFill>
                  <a:schemeClr val="accent3"/>
                </a:solidFill>
              </a:rPr>
              <a:t>Sebastian Luna Valero / EGI Foundation</a:t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GB" sz="1200">
                <a:solidFill>
                  <a:schemeClr val="accent3"/>
                </a:solidFill>
              </a:rPr>
              <a:t>Marco Rorro</a:t>
            </a:r>
            <a:r>
              <a:rPr lang="en-GB" sz="1200">
                <a:solidFill>
                  <a:schemeClr val="accent3"/>
                </a:solidFill>
              </a:rPr>
              <a:t> / EGI Foundation</a:t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110" name="Google Shape;110;p1"/>
          <p:cNvSpPr txBox="1"/>
          <p:nvPr>
            <p:ph idx="4" type="body"/>
          </p:nvPr>
        </p:nvSpPr>
        <p:spPr>
          <a:xfrm>
            <a:off x="1983568" y="3635168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>
                <a:solidFill>
                  <a:srgbClr val="783F04"/>
                </a:solidFill>
                <a:highlight>
                  <a:srgbClr val="F1C232"/>
                </a:highlight>
              </a:rPr>
              <a:t>TLP:AMBER</a:t>
            </a:r>
            <a:endParaRPr>
              <a:solidFill>
                <a:srgbClr val="783F04"/>
              </a:solidFill>
              <a:highlight>
                <a:srgbClr val="F1C232"/>
              </a:highlight>
            </a:endParaRPr>
          </a:p>
        </p:txBody>
      </p:sp>
      <p:sp>
        <p:nvSpPr>
          <p:cNvPr id="111" name="Google Shape;111;p1"/>
          <p:cNvSpPr txBox="1"/>
          <p:nvPr>
            <p:ph idx="5" type="body"/>
          </p:nvPr>
        </p:nvSpPr>
        <p:spPr>
          <a:xfrm>
            <a:off x="1983567" y="4263329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12" name="Google Shape;112;p1"/>
          <p:cNvSpPr txBox="1"/>
          <p:nvPr>
            <p:ph idx="6" type="body"/>
          </p:nvPr>
        </p:nvSpPr>
        <p:spPr>
          <a:xfrm>
            <a:off x="1983568" y="3946665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3" name="Google Shape;113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"/>
          <p:cNvSpPr txBox="1"/>
          <p:nvPr>
            <p:ph idx="2" type="body"/>
          </p:nvPr>
        </p:nvSpPr>
        <p:spPr>
          <a:xfrm>
            <a:off x="727711" y="1846448"/>
            <a:ext cx="6365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>
                <a:solidFill>
                  <a:schemeClr val="accent2"/>
                </a:solidFill>
              </a:rPr>
              <a:t>ISPRAVision</a:t>
            </a:r>
            <a:endParaRPr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>
            <p:ph type="title"/>
          </p:nvPr>
        </p:nvSpPr>
        <p:spPr>
          <a:xfrm>
            <a:off x="420611" y="457508"/>
            <a:ext cx="7552569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Outline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0" name="Google Shape;120;p2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2"/>
          <p:cNvSpPr txBox="1"/>
          <p:nvPr>
            <p:ph idx="1" type="body"/>
          </p:nvPr>
        </p:nvSpPr>
        <p:spPr>
          <a:xfrm>
            <a:off x="347663" y="1343025"/>
            <a:ext cx="75042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●"/>
            </a:pPr>
            <a:r>
              <a:rPr b="0" i="1" lang="en-GB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Background about the scientific use case</a:t>
            </a:r>
            <a:endParaRPr b="0" i="1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●"/>
            </a:pPr>
            <a:r>
              <a:rPr b="0" i="1" lang="en-GB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Ambition, Impact and Challenges</a:t>
            </a:r>
            <a:endParaRPr b="0" i="1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●"/>
            </a:pPr>
            <a:r>
              <a:rPr b="0" i="1" lang="en-GB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Integration Support</a:t>
            </a:r>
            <a:endParaRPr b="0" i="1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●"/>
            </a:pPr>
            <a:r>
              <a:rPr b="0" i="1" lang="en-GB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Capacity Requirements and Current Status</a:t>
            </a:r>
            <a:endParaRPr b="0" i="1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>
            <p:ph idx="10" type="dt"/>
          </p:nvPr>
        </p:nvSpPr>
        <p:spPr>
          <a:xfrm>
            <a:off x="776935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21/06/2022</a:t>
            </a:r>
            <a:endParaRPr/>
          </a:p>
        </p:txBody>
      </p:sp>
      <p:sp>
        <p:nvSpPr>
          <p:cNvPr id="123" name="Google Shape;123;p2"/>
          <p:cNvSpPr txBox="1"/>
          <p:nvPr>
            <p:ph idx="10" type="dt"/>
          </p:nvPr>
        </p:nvSpPr>
        <p:spPr>
          <a:xfrm>
            <a:off x="661670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67B1"/>
                </a:solidFill>
              </a:rPr>
              <a:t>ISPRAVision</a:t>
            </a:r>
            <a:endParaRPr>
              <a:solidFill>
                <a:srgbClr val="0067B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347370" y="359374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Background about the scientific use case</a:t>
            </a:r>
            <a:endParaRPr/>
          </a:p>
        </p:txBody>
      </p:sp>
      <p:sp>
        <p:nvSpPr>
          <p:cNvPr id="129" name="Google Shape;129;p3"/>
          <p:cNvSpPr txBox="1"/>
          <p:nvPr>
            <p:ph idx="2" type="body"/>
          </p:nvPr>
        </p:nvSpPr>
        <p:spPr>
          <a:xfrm>
            <a:off x="347663" y="1005863"/>
            <a:ext cx="5680488" cy="3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ISPRAVision</a:t>
            </a:r>
            <a:r>
              <a:rPr lang="en-GB" sz="12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(In Situ Photo Recognition and Augmented Vision) is an initiative to use photo recognition for the evaluation of landscape features.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It aims to address the issues related to the scarcity of complex agri-environmental practices and robust in-situ information, especially for the quantitative evaluation of landscape features, by using in-situ photography.</a:t>
            </a:r>
            <a:endParaRPr/>
          </a:p>
        </p:txBody>
      </p:sp>
      <p:sp>
        <p:nvSpPr>
          <p:cNvPr id="130" name="Google Shape;130;p3"/>
          <p:cNvSpPr txBox="1"/>
          <p:nvPr>
            <p:ph idx="12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776935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21/06/2022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0269" y="821237"/>
            <a:ext cx="2229795" cy="3599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erba, albero, esterni, verde&#10;&#10;Descrizione generata automaticamente"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7611" y="2859073"/>
            <a:ext cx="2770023" cy="155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300" y="2859072"/>
            <a:ext cx="2756188" cy="164548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/>
          <p:nvPr>
            <p:ph idx="10" type="dt"/>
          </p:nvPr>
        </p:nvSpPr>
        <p:spPr>
          <a:xfrm>
            <a:off x="661670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67B1"/>
                </a:solidFill>
              </a:rPr>
              <a:t>ISPRAVision</a:t>
            </a:r>
            <a:endParaRPr>
              <a:solidFill>
                <a:srgbClr val="0067B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5a775be25_0_2"/>
          <p:cNvSpPr txBox="1"/>
          <p:nvPr>
            <p:ph type="title"/>
          </p:nvPr>
        </p:nvSpPr>
        <p:spPr>
          <a:xfrm>
            <a:off x="347370" y="359374"/>
            <a:ext cx="7553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Background about the scientific use case (cont)</a:t>
            </a:r>
            <a:endParaRPr/>
          </a:p>
        </p:txBody>
      </p:sp>
      <p:sp>
        <p:nvSpPr>
          <p:cNvPr id="141" name="Google Shape;141;g115a775be25_0_2"/>
          <p:cNvSpPr txBox="1"/>
          <p:nvPr>
            <p:ph idx="2" type="body"/>
          </p:nvPr>
        </p:nvSpPr>
        <p:spPr>
          <a:xfrm>
            <a:off x="313216" y="801271"/>
            <a:ext cx="75042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General objectives:</a:t>
            </a:r>
            <a:endParaRPr/>
          </a:p>
          <a:p>
            <a:pPr indent="-171450" lvl="0" marL="536575" marR="2159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Char char="•"/>
            </a:pPr>
            <a:r>
              <a:rPr b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Support the 70 Paying Agencies </a:t>
            </a: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the EU Member States, which implement CAP monitoring and controls, and which face the lack of efficient handling of increasing streams of geo-tagged photography. They will benefit from efficient tools that categorise incoming streams for compliance confirmation, relegating visual inspection to a minimum set of cases.</a:t>
            </a:r>
            <a:endParaRPr/>
          </a:p>
          <a:p>
            <a:pPr indent="-171450" lvl="0" marL="536575" marR="2159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Char char="•"/>
            </a:pPr>
            <a:r>
              <a:rPr b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Support scientists, NGOs and private citizens</a:t>
            </a: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including </a:t>
            </a:r>
            <a:r>
              <a:rPr b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farmers</a:t>
            </a: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other rural actors, with a keen interest in agronomic and environmental evidence on the impact of the CAP and rural policies will benefit from systematic information derived on observed phenomena and trends.</a:t>
            </a:r>
            <a:endParaRPr/>
          </a:p>
          <a:p>
            <a:pPr indent="-171450" lvl="0" marL="536575" marR="2159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Char char="•"/>
            </a:pPr>
            <a:r>
              <a:rPr b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Contribution to Open Access</a:t>
            </a: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Trained models will be released as open data (e.g. to support third party real-time detection apps).</a:t>
            </a:r>
            <a:r>
              <a:rPr b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General objectives: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Case objectives:</a:t>
            </a:r>
            <a:endParaRPr sz="105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171450" lvl="0" marL="536575" marR="2159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Char char="•"/>
            </a:pPr>
            <a:r>
              <a:rPr b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scale-up current work</a:t>
            </a: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by deploying larger sets on multiple-GPU instances to be able to cross-validate amongst data sources (</a:t>
            </a:r>
            <a:r>
              <a:rPr i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e.g.</a:t>
            </a: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LUCAS versus local surveys and street-view data) and to integrate the higher complexity of CAP specific evidence (</a:t>
            </a:r>
            <a:r>
              <a:rPr i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e.g.</a:t>
            </a: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grassland management, recognition of special flower mixes, new inter-row cropping practices).</a:t>
            </a:r>
            <a:endParaRPr/>
          </a:p>
          <a:p>
            <a:pPr indent="-171450" lvl="0" marL="536575" marR="2159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Char char="•"/>
            </a:pPr>
            <a:r>
              <a:rPr b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Demonstrate the feasibility of European Cloud infrastructures and EOSC resources </a:t>
            </a: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support the JRC in the long term.</a:t>
            </a:r>
            <a:endParaRPr/>
          </a:p>
        </p:txBody>
      </p:sp>
      <p:sp>
        <p:nvSpPr>
          <p:cNvPr id="142" name="Google Shape;142;g115a775be25_0_2"/>
          <p:cNvSpPr txBox="1"/>
          <p:nvPr>
            <p:ph idx="12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g115a775be25_0_2"/>
          <p:cNvSpPr txBox="1"/>
          <p:nvPr/>
        </p:nvSpPr>
        <p:spPr>
          <a:xfrm>
            <a:off x="776935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21/06/2022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15a775be25_0_2"/>
          <p:cNvSpPr txBox="1"/>
          <p:nvPr>
            <p:ph idx="10" type="dt"/>
          </p:nvPr>
        </p:nvSpPr>
        <p:spPr>
          <a:xfrm>
            <a:off x="661670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67B1"/>
                </a:solidFill>
              </a:rPr>
              <a:t>ISPRAVision</a:t>
            </a:r>
            <a:endParaRPr>
              <a:solidFill>
                <a:srgbClr val="0067B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0cad59e7d_0_1"/>
          <p:cNvSpPr txBox="1"/>
          <p:nvPr>
            <p:ph type="title"/>
          </p:nvPr>
        </p:nvSpPr>
        <p:spPr>
          <a:xfrm>
            <a:off x="347370" y="359374"/>
            <a:ext cx="7553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Ambition, Impact, Challenges</a:t>
            </a:r>
            <a:endParaRPr/>
          </a:p>
        </p:txBody>
      </p:sp>
      <p:sp>
        <p:nvSpPr>
          <p:cNvPr id="150" name="Google Shape;150;ge0cad59e7d_0_1"/>
          <p:cNvSpPr txBox="1"/>
          <p:nvPr>
            <p:ph idx="2" type="body"/>
          </p:nvPr>
        </p:nvSpPr>
        <p:spPr>
          <a:xfrm>
            <a:off x="347663" y="1190625"/>
            <a:ext cx="75042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Duration: </a:t>
            </a:r>
            <a:r>
              <a:rPr i="1" lang="en-GB" sz="1050">
                <a:solidFill>
                  <a:schemeClr val="dk2"/>
                </a:solidFill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04 May 2022</a:t>
            </a: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i="1" lang="en-GB" sz="1050">
                <a:solidFill>
                  <a:schemeClr val="dk2"/>
                </a:solidFill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Not defined yet</a:t>
            </a:r>
            <a:endParaRPr sz="105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05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Key people:</a:t>
            </a:r>
            <a:endParaRPr/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Roboto"/>
              <a:buChar char="●"/>
            </a:pP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PI: </a:t>
            </a:r>
            <a:r>
              <a:rPr i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Guido Lemoine </a:t>
            </a: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(JRC)</a:t>
            </a:r>
            <a:endParaRPr/>
          </a:p>
          <a:p>
            <a:pPr indent="-2952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Roboto"/>
              <a:buChar char="●"/>
            </a:pP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Project scientist: </a:t>
            </a:r>
            <a:r>
              <a:rPr i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Laura Martinez Sanchez </a:t>
            </a:r>
            <a:r>
              <a:rPr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(JRC)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5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Provider:</a:t>
            </a:r>
            <a:endParaRPr b="1" sz="105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5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ge0cad59e7d_0_1"/>
          <p:cNvSpPr txBox="1"/>
          <p:nvPr>
            <p:ph idx="12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ge0cad59e7d_0_1"/>
          <p:cNvSpPr txBox="1"/>
          <p:nvPr/>
        </p:nvSpPr>
        <p:spPr>
          <a:xfrm>
            <a:off x="776935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21/06/2022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" id="153" name="Google Shape;153;ge0cad59e7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092" y="3005865"/>
            <a:ext cx="2604557" cy="939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sign&#10;&#10;Description automatically generated" id="154" name="Google Shape;154;ge0cad59e7d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5133" y="3038317"/>
            <a:ext cx="882415" cy="8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e0cad59e7d_0_1"/>
          <p:cNvSpPr txBox="1"/>
          <p:nvPr/>
        </p:nvSpPr>
        <p:spPr>
          <a:xfrm>
            <a:off x="660437" y="4042145"/>
            <a:ext cx="3395173" cy="468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61925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Resource Provider</a:t>
            </a:r>
            <a:endParaRPr/>
          </a:p>
          <a:p>
            <a:pPr indent="0" lvl="0" marL="161925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DEEP Training Facility Support</a:t>
            </a:r>
            <a:endParaRPr b="0" i="0" sz="1100" u="none" cap="none" strike="noStrike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ge0cad59e7d_0_1"/>
          <p:cNvSpPr txBox="1"/>
          <p:nvPr/>
        </p:nvSpPr>
        <p:spPr>
          <a:xfrm>
            <a:off x="4565737" y="4164186"/>
            <a:ext cx="3425134" cy="248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619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Storage support in the DEEP Training Facility</a:t>
            </a:r>
            <a:endParaRPr b="0" i="0" sz="1100" u="none" cap="none" strike="noStrike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" name="Google Shape;157;ge0cad59e7d_0_1"/>
          <p:cNvCxnSpPr/>
          <p:nvPr/>
        </p:nvCxnSpPr>
        <p:spPr>
          <a:xfrm>
            <a:off x="660437" y="4044646"/>
            <a:ext cx="3395174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ge0cad59e7d_0_1"/>
          <p:cNvCxnSpPr/>
          <p:nvPr/>
        </p:nvCxnSpPr>
        <p:spPr>
          <a:xfrm>
            <a:off x="4595697" y="4046103"/>
            <a:ext cx="3395174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ge0cad59e7d_0_1"/>
          <p:cNvSpPr txBox="1"/>
          <p:nvPr>
            <p:ph idx="10" type="dt"/>
          </p:nvPr>
        </p:nvSpPr>
        <p:spPr>
          <a:xfrm>
            <a:off x="661670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67B1"/>
                </a:solidFill>
              </a:rPr>
              <a:t>ISPRAVision</a:t>
            </a:r>
            <a:endParaRPr>
              <a:solidFill>
                <a:srgbClr val="0067B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0cad59e7d_0_10"/>
          <p:cNvSpPr txBox="1"/>
          <p:nvPr>
            <p:ph type="title"/>
          </p:nvPr>
        </p:nvSpPr>
        <p:spPr>
          <a:xfrm>
            <a:off x="347370" y="359374"/>
            <a:ext cx="7553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Integration Support</a:t>
            </a:r>
            <a:endParaRPr/>
          </a:p>
        </p:txBody>
      </p:sp>
      <p:sp>
        <p:nvSpPr>
          <p:cNvPr id="165" name="Google Shape;165;ge0cad59e7d_0_10"/>
          <p:cNvSpPr txBox="1"/>
          <p:nvPr>
            <p:ph idx="2" type="body"/>
          </p:nvPr>
        </p:nvSpPr>
        <p:spPr>
          <a:xfrm>
            <a:off x="347663" y="1190625"/>
            <a:ext cx="75042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975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Roboto"/>
              <a:buChar char="●"/>
            </a:pPr>
            <a:r>
              <a:rPr b="1" lang="en-GB" sz="12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Ispravision.vo.egi.eu</a:t>
            </a:r>
            <a:endParaRPr b="1" sz="125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Roboto"/>
              <a:buChar char="●"/>
            </a:pPr>
            <a:r>
              <a:rPr lang="en-GB" sz="12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GPU – Deep Learning</a:t>
            </a:r>
            <a:endParaRPr/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Roboto"/>
              <a:buChar char="●"/>
            </a:pPr>
            <a:r>
              <a:rPr b="1" lang="en-GB" sz="12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Check-in </a:t>
            </a:r>
            <a:r>
              <a:rPr lang="en-GB" sz="12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🡪 Laura Martinez Sanchez is VO Manager</a:t>
            </a:r>
            <a:endParaRPr sz="1250"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Roboto"/>
              <a:buChar char="●"/>
            </a:pPr>
            <a:r>
              <a:rPr lang="en-GB" sz="12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Maybe </a:t>
            </a:r>
            <a:r>
              <a:rPr b="1" lang="en-GB" sz="125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Infrastructure Manager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GB" sz="1600"/>
              <a:t> </a:t>
            </a:r>
            <a:endParaRPr i="1" sz="1600"/>
          </a:p>
        </p:txBody>
      </p:sp>
      <p:sp>
        <p:nvSpPr>
          <p:cNvPr id="166" name="Google Shape;166;ge0cad59e7d_0_10"/>
          <p:cNvSpPr txBox="1"/>
          <p:nvPr>
            <p:ph idx="12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ge0cad59e7d_0_10"/>
          <p:cNvSpPr txBox="1"/>
          <p:nvPr/>
        </p:nvSpPr>
        <p:spPr>
          <a:xfrm>
            <a:off x="776935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21/06/2022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e0cad59e7d_0_10"/>
          <p:cNvSpPr txBox="1"/>
          <p:nvPr>
            <p:ph idx="10" type="dt"/>
          </p:nvPr>
        </p:nvSpPr>
        <p:spPr>
          <a:xfrm>
            <a:off x="661670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67B1"/>
                </a:solidFill>
              </a:rPr>
              <a:t>ISPRAVision</a:t>
            </a:r>
            <a:endParaRPr>
              <a:solidFill>
                <a:srgbClr val="0067B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0cad59e7d_0_19"/>
          <p:cNvSpPr txBox="1"/>
          <p:nvPr>
            <p:ph type="title"/>
          </p:nvPr>
        </p:nvSpPr>
        <p:spPr>
          <a:xfrm>
            <a:off x="347370" y="359374"/>
            <a:ext cx="7553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Capacity Requirements and Current Status</a:t>
            </a:r>
            <a:endParaRPr/>
          </a:p>
        </p:txBody>
      </p:sp>
      <p:sp>
        <p:nvSpPr>
          <p:cNvPr id="174" name="Google Shape;174;ge0cad59e7d_0_19"/>
          <p:cNvSpPr txBox="1"/>
          <p:nvPr>
            <p:ph idx="2" type="body"/>
          </p:nvPr>
        </p:nvSpPr>
        <p:spPr>
          <a:xfrm>
            <a:off x="347663" y="823902"/>
            <a:ext cx="7504200" cy="422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Request: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MD Radeon Pro V520 GPUs / NVIDIA T4 GPUs.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Minimum RAM capacity: 128 GB for SLI 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Estimation of GPU h: </a:t>
            </a:r>
            <a:r>
              <a:rPr b="1" lang="en-GB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800</a:t>
            </a:r>
            <a:r>
              <a:rPr lang="en-GB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(estimation can vary depending on GPU efficiency and data throughtput latency).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Training (multiple GPU use skills, GPU efficiency analysis (cost and energy) and the use of the latest AI libraries).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Current status: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Provided JRC access to IFCA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JRC is testing and evaluating the resources offered by IFCA (V100 and T4).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Preference: 2 x NVIDIA V100 with 32GB RAM.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GB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Once evaluation is finished 🡪 formal resource allocation and define next steps.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ge0cad59e7d_0_19"/>
          <p:cNvSpPr txBox="1"/>
          <p:nvPr>
            <p:ph idx="12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ge0cad59e7d_0_19"/>
          <p:cNvSpPr txBox="1"/>
          <p:nvPr/>
        </p:nvSpPr>
        <p:spPr>
          <a:xfrm>
            <a:off x="776935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21/06/2022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e0cad59e7d_0_19"/>
          <p:cNvSpPr txBox="1"/>
          <p:nvPr>
            <p:ph idx="10" type="dt"/>
          </p:nvPr>
        </p:nvSpPr>
        <p:spPr>
          <a:xfrm>
            <a:off x="661670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67B1"/>
                </a:solidFill>
              </a:rPr>
              <a:t>ISPRAVision</a:t>
            </a:r>
            <a:endParaRPr>
              <a:solidFill>
                <a:srgbClr val="0067B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GI_ACE EN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GI-ACE SECTOI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