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5" r:id="rId13"/>
    <p:sldId id="30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07" r:id="rId31"/>
  </p:sldIdLst>
  <p:sldSz cx="9144000" cy="5143500" type="screen16x9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Open Sans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7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3550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88b8fca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88b8fca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3add9da3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3add9da3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3add9da3b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3add9da3b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fc02b9692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fc02b9692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62f74a674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62f74a674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3add9da3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3add9da3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4eca80e4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4eca80e4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62f74a674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62f74a674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komunika jde vzdy pres Docker servery, ten spousti ty kontejnery, ne my tim prikazem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e5802df8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e5802df8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Uvidíme tři praktické příklady, jak se kontejnery dají využít k eskalaci práv.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e5802df8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e5802df8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3add9da3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3add9da3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e5802df8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1e5802df8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d1b710e87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d1b710e87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88b8fca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88b8fca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62f74a67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62f74a674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3add9da3b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3add9da3b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3add9da3b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3add9da3b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Uvidíme tři praktické příklady, jak se kontejnery dají využít k eskalaci práv.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3add9da3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3add9da3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if command isn't given, the image default one is used. May be shell (/bin/sh) or a particular command. Note that shell might not be present at all in a container image (making its investigation difficult)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3add9da3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3add9da3b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dirty="0"/>
              <a:t>TODO: -it needs to be explained (for both run and exec).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TODO: the difference between run and exec</a:t>
            </a: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c6160ba1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bc6160ba1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Uvidíme tři praktické příklady, jak se kontejnery dají využít k eskalaci práv.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add9da3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3add9da3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f20ca424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f20ca424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3add9da3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3add9da3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88b8fcac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88b8fcac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3add9da3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3add9da3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62f74a67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62f74a67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62f74a67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62f74a674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pokud nemam uzivatelsky namepsace zapnuty, pak to mapovani neni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pokud to neni, pak root je plny root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68CC-8885-498B-B093-7A418FE70E9E}" type="datetimeFigureOut">
              <a:rPr lang="cs-CZ" smtClean="0"/>
              <a:pPr/>
              <a:t>4.9.2022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68CC-8885-498B-B093-7A418FE70E9E}" type="datetimeFigureOut">
              <a:rPr lang="cs-CZ" smtClean="0"/>
              <a:pPr/>
              <a:t>4.9.2022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68CC-8885-498B-B093-7A418FE70E9E}" type="datetimeFigureOut">
              <a:rPr lang="cs-CZ" smtClean="0"/>
              <a:pPr/>
              <a:t>4.9.2022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68CC-8885-498B-B093-7A418FE70E9E}" type="datetimeFigureOut">
              <a:rPr lang="cs-CZ" smtClean="0"/>
              <a:pPr/>
              <a:t>4.9.2022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68CC-8885-498B-B093-7A418FE70E9E}" type="datetimeFigureOut">
              <a:rPr lang="cs-CZ" smtClean="0"/>
              <a:pPr/>
              <a:t>4.9.2022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68CC-8885-498B-B093-7A418FE70E9E}" type="datetimeFigureOut">
              <a:rPr lang="cs-CZ" smtClean="0"/>
              <a:pPr/>
              <a:t>4.9.2022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68CC-8885-498B-B093-7A418FE70E9E}" type="datetimeFigureOut">
              <a:rPr lang="cs-CZ" smtClean="0"/>
              <a:pPr/>
              <a:t>4.9.2022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68CC-8885-498B-B093-7A418FE70E9E}" type="datetimeFigureOut">
              <a:rPr lang="cs-CZ" smtClean="0"/>
              <a:pPr/>
              <a:t>4.9.2022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68CC-8885-498B-B093-7A418FE70E9E}" type="datetimeFigureOut">
              <a:rPr lang="cs-CZ" smtClean="0"/>
              <a:pPr/>
              <a:t>4.9.2022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68CC-8885-498B-B093-7A418FE70E9E}" type="datetimeFigureOut">
              <a:rPr lang="cs-CZ" smtClean="0"/>
              <a:pPr/>
              <a:t>4.9.2022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68CC-8885-498B-B093-7A418FE70E9E}" type="datetimeFigureOut">
              <a:rPr lang="cs-CZ" smtClean="0"/>
              <a:pPr/>
              <a:t>4.9.2022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568CC-8885-498B-B093-7A418FE70E9E}" type="datetimeFigureOut">
              <a:rPr lang="cs-CZ" smtClean="0"/>
              <a:pPr/>
              <a:t>4.9.2022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accent3"/>
                </a:solidFill>
              </a:rPr>
              <a:t>Container Security:</a:t>
            </a:r>
            <a:endParaRPr dirty="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 dirty="0">
                <a:solidFill>
                  <a:schemeClr val="accent3"/>
                </a:solidFill>
              </a:rPr>
              <a:t>What Could Possibly Go Wrong?</a:t>
            </a:r>
            <a:endParaRPr sz="2800" dirty="0">
              <a:solidFill>
                <a:schemeClr val="accent3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774175"/>
            <a:ext cx="4870500" cy="13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dirty="0"/>
              <a:t>Daniel </a:t>
            </a:r>
            <a:r>
              <a:rPr lang="cs" sz="2100" dirty="0" smtClean="0"/>
              <a:t>Kouřil</a:t>
            </a:r>
            <a:endParaRPr sz="21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0" y="4220911"/>
            <a:ext cx="762489" cy="7411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9" y="4379004"/>
            <a:ext cx="1066441" cy="58307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40" y="4303248"/>
            <a:ext cx="1217243" cy="658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Cgroups I.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short for </a:t>
            </a:r>
            <a:r>
              <a:rPr lang="cs" sz="1600" b="1" dirty="0">
                <a:solidFill>
                  <a:schemeClr val="accent2"/>
                </a:solidFill>
              </a:rPr>
              <a:t>control groups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they allow Docker Engine to </a:t>
            </a:r>
            <a:r>
              <a:rPr lang="en-US" sz="1600" b="1" dirty="0" smtClean="0">
                <a:solidFill>
                  <a:schemeClr val="accent2"/>
                </a:solidFill>
              </a:rPr>
              <a:t>maintain </a:t>
            </a:r>
            <a:r>
              <a:rPr lang="cs" sz="1600" b="1" dirty="0" smtClean="0">
                <a:solidFill>
                  <a:schemeClr val="accent2"/>
                </a:solidFill>
              </a:rPr>
              <a:t>available </a:t>
            </a:r>
            <a:r>
              <a:rPr lang="cs" sz="1600" b="1" dirty="0">
                <a:solidFill>
                  <a:schemeClr val="accent2"/>
                </a:solidFill>
              </a:rPr>
              <a:t>system resources</a:t>
            </a:r>
            <a:endParaRPr sz="1600" b="1" dirty="0">
              <a:solidFill>
                <a:schemeClr val="accent2"/>
              </a:solidFill>
            </a:endParaRPr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they implement </a:t>
            </a:r>
            <a:r>
              <a:rPr lang="cs" sz="1600" b="1" dirty="0">
                <a:solidFill>
                  <a:schemeClr val="accent2"/>
                </a:solidFill>
              </a:rPr>
              <a:t>resource limiting</a:t>
            </a:r>
            <a:r>
              <a:rPr lang="cs" sz="1600" dirty="0"/>
              <a:t> for different resources (CPU, disk I/O, etc.)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they help to ensure that a single container </a:t>
            </a:r>
            <a:r>
              <a:rPr lang="cs" sz="1600" dirty="0" smtClean="0"/>
              <a:t>can</a:t>
            </a:r>
            <a:r>
              <a:rPr lang="c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/>
              <a:t>be </a:t>
            </a:r>
            <a:r>
              <a:rPr lang="en-US" sz="1600" b="1" dirty="0">
                <a:solidFill>
                  <a:schemeClr val="accent2"/>
                </a:solidFill>
              </a:rPr>
              <a:t>assigned only limited resources </a:t>
            </a:r>
            <a:endParaRPr sz="1600" b="1" dirty="0">
              <a:solidFill>
                <a:schemeClr val="accent2"/>
              </a:solidFill>
            </a:endParaRPr>
          </a:p>
          <a:p>
            <a:pPr marL="457200" lvl="0" indent="-330200" algn="l" rtl="0">
              <a:spcBef>
                <a:spcPts val="1500"/>
              </a:spcBef>
              <a:spcAft>
                <a:spcPts val="1500"/>
              </a:spcAft>
              <a:buSzPts val="1600"/>
              <a:buChar char="●"/>
            </a:pPr>
            <a:r>
              <a:rPr lang="cs" sz="1600" dirty="0"/>
              <a:t>cgroups are organized in a (tree) </a:t>
            </a:r>
            <a:r>
              <a:rPr lang="cs" sz="1600" b="1" dirty="0">
                <a:solidFill>
                  <a:schemeClr val="accent2"/>
                </a:solidFill>
              </a:rPr>
              <a:t>hierarchy </a:t>
            </a:r>
            <a:r>
              <a:rPr lang="cs" sz="1600" dirty="0"/>
              <a:t>for a given cgroup type</a:t>
            </a:r>
            <a:endParaRPr sz="1600" dirty="0"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 smtClean="0">
                <a:solidFill>
                  <a:schemeClr val="accent3"/>
                </a:solidFill>
              </a:rPr>
              <a:t>Cgroups II.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1431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a process (</a:t>
            </a:r>
            <a:r>
              <a:rPr lang="cs" sz="1600" dirty="0" smtClean="0"/>
              <a:t>thread) </a:t>
            </a:r>
            <a:r>
              <a:rPr lang="cs" sz="1600" b="1" dirty="0">
                <a:solidFill>
                  <a:schemeClr val="accent2"/>
                </a:solidFill>
              </a:rPr>
              <a:t>may be assigned</a:t>
            </a:r>
            <a:r>
              <a:rPr lang="cs" sz="1600" dirty="0"/>
              <a:t> one </a:t>
            </a:r>
            <a:r>
              <a:rPr lang="en-US" sz="1600" dirty="0" smtClean="0"/>
              <a:t>or more </a:t>
            </a:r>
            <a:r>
              <a:rPr lang="cs" sz="1600" dirty="0" smtClean="0"/>
              <a:t>cgroup</a:t>
            </a:r>
            <a:r>
              <a:rPr lang="en-US" sz="1600" dirty="0" smtClean="0"/>
              <a:t>(s)</a:t>
            </a:r>
            <a:endParaRPr sz="1600" dirty="0"/>
          </a:p>
          <a:p>
            <a:pPr marL="914400" lvl="1" indent="-317500" algn="l" rtl="0">
              <a:spcBef>
                <a:spcPts val="1500"/>
              </a:spcBef>
              <a:spcAft>
                <a:spcPts val="0"/>
              </a:spcAft>
              <a:buSzPts val="1400"/>
              <a:buChar char="○"/>
            </a:pPr>
            <a:r>
              <a:rPr lang="en-US" sz="1600" dirty="0" smtClean="0"/>
              <a:t>Management possible (e.g.) </a:t>
            </a:r>
            <a:r>
              <a:rPr lang="cs" sz="1600" dirty="0" smtClean="0"/>
              <a:t>via </a:t>
            </a:r>
            <a:r>
              <a:rPr lang="cs" sz="1600" dirty="0"/>
              <a:t>the </a:t>
            </a:r>
            <a:r>
              <a:rPr lang="cs" sz="1600" dirty="0">
                <a:latin typeface="Courier New" pitchFamily="49" charset="0"/>
                <a:cs typeface="Courier New" pitchFamily="49" charset="0"/>
              </a:rPr>
              <a:t>/sys </a:t>
            </a:r>
            <a:r>
              <a:rPr lang="cs" sz="1600" dirty="0"/>
              <a:t>pseudo-filesystem </a:t>
            </a:r>
            <a:r>
              <a:rPr lang="en-US" sz="1600" dirty="0" smtClean="0"/>
              <a:t>(</a:t>
            </a:r>
            <a:r>
              <a:rPr lang="cs" sz="1400" dirty="0" smtClean="0">
                <a:latin typeface="Courier New" pitchFamily="49" charset="0"/>
                <a:cs typeface="Courier New" pitchFamily="49" charset="0"/>
              </a:rPr>
              <a:t>/sys/fs/cgrou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dirty="0" smtClean="0"/>
              <a:t>)</a:t>
            </a:r>
            <a:endParaRPr sz="1600" dirty="0"/>
          </a:p>
          <a:p>
            <a:pPr marL="457200" lvl="0" indent="-304800" algn="l" rtl="0">
              <a:spcBef>
                <a:spcPts val="1500"/>
              </a:spcBef>
              <a:spcAft>
                <a:spcPts val="0"/>
              </a:spcAft>
              <a:buSzPct val="100000"/>
              <a:buChar char="●"/>
            </a:pPr>
            <a:r>
              <a:rPr lang="en-US" sz="1600" dirty="0" smtClean="0"/>
              <a:t>Example how to set </a:t>
            </a:r>
            <a:r>
              <a:rPr lang="cs" sz="1600" dirty="0" smtClean="0"/>
              <a:t>up </a:t>
            </a:r>
            <a:r>
              <a:rPr lang="cs" sz="1600" dirty="0"/>
              <a:t>a </a:t>
            </a:r>
            <a:r>
              <a:rPr lang="cs" sz="1600" dirty="0" smtClean="0"/>
              <a:t>cgroup</a:t>
            </a:r>
            <a:r>
              <a:rPr lang="en-US" sz="1600" dirty="0" smtClean="0"/>
              <a:t>:</a:t>
            </a:r>
            <a:endParaRPr sz="1400" dirty="0"/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11</a:t>
            </a:fld>
            <a:endParaRPr/>
          </a:p>
        </p:txBody>
      </p:sp>
      <p:sp>
        <p:nvSpPr>
          <p:cNvPr id="2" name="TextovéPole 1"/>
          <p:cNvSpPr txBox="1"/>
          <p:nvPr/>
        </p:nvSpPr>
        <p:spPr>
          <a:xfrm>
            <a:off x="875211" y="2658290"/>
            <a:ext cx="80336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# create a specific </a:t>
            </a:r>
            <a:r>
              <a:rPr lang="en-US" dirty="0" err="1">
                <a:latin typeface="+mn-lt"/>
              </a:rPr>
              <a:t>cgroup</a:t>
            </a:r>
            <a:r>
              <a:rPr lang="en-US" dirty="0">
                <a:latin typeface="+mn-lt"/>
              </a:rPr>
              <a:t>: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/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sys/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cgroup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/memory/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memory_eaters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+mn-lt"/>
              </a:rPr>
              <a:t># limit the memory usage to 10MB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echo 10000000 &gt; /sys/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/memory/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memory_eaters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memory.limit_in_bytes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# </a:t>
            </a:r>
            <a:r>
              <a:rPr lang="en-US" dirty="0">
                <a:latin typeface="+mn-lt"/>
              </a:rPr>
              <a:t>enter the new </a:t>
            </a:r>
            <a:r>
              <a:rPr lang="en-US" dirty="0" err="1">
                <a:latin typeface="+mn-lt"/>
              </a:rPr>
              <a:t>cgroup</a:t>
            </a:r>
            <a:r>
              <a:rPr lang="en-US" dirty="0">
                <a:latin typeface="+mn-lt"/>
              </a:rPr>
              <a:t> with the current shell  to apply to limit: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echo $$ &gt; /sys/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cgroup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/memory/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memory_eaters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cgroup.procs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12</a:t>
            </a:fld>
            <a:endParaRPr lang="c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93" y="0"/>
            <a:ext cx="63544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13</a:t>
            </a:fld>
            <a:endParaRPr lang="c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93" y="0"/>
            <a:ext cx="63544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Linux Kernel Capabilities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capabilities turn the binary “root/non-root” dichotomy into a </a:t>
            </a:r>
            <a:r>
              <a:rPr lang="cs" sz="1600" b="1" dirty="0">
                <a:solidFill>
                  <a:schemeClr val="accent2"/>
                </a:solidFill>
              </a:rPr>
              <a:t>fine-grained access control system</a:t>
            </a:r>
            <a:endParaRPr sz="1600" b="1" dirty="0">
              <a:solidFill>
                <a:schemeClr val="accent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by default, Docker starts containers with </a:t>
            </a:r>
            <a:r>
              <a:rPr lang="cs" sz="1600" b="1" dirty="0">
                <a:solidFill>
                  <a:schemeClr val="accent2"/>
                </a:solidFill>
              </a:rPr>
              <a:t>a restricted set of capabilities</a:t>
            </a:r>
            <a:endParaRPr sz="1500" dirty="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Docker supports the </a:t>
            </a:r>
            <a:r>
              <a:rPr lang="cs" sz="1600" b="1" dirty="0">
                <a:solidFill>
                  <a:schemeClr val="accent2"/>
                </a:solidFill>
              </a:rPr>
              <a:t>addition </a:t>
            </a:r>
            <a:r>
              <a:rPr lang="cs" sz="1600" dirty="0"/>
              <a:t>and </a:t>
            </a:r>
            <a:r>
              <a:rPr lang="cs" sz="1600" b="1" dirty="0">
                <a:solidFill>
                  <a:schemeClr val="accent2"/>
                </a:solidFill>
              </a:rPr>
              <a:t>removal </a:t>
            </a:r>
            <a:r>
              <a:rPr lang="cs" sz="1600" dirty="0"/>
              <a:t>of capabilities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additional capabilities </a:t>
            </a:r>
            <a:r>
              <a:rPr lang="cs" sz="1600" dirty="0" smtClean="0"/>
              <a:t>extend </a:t>
            </a:r>
            <a:r>
              <a:rPr lang="cs" sz="1600" dirty="0"/>
              <a:t>the utility but </a:t>
            </a:r>
            <a:r>
              <a:rPr lang="cs" sz="1600" dirty="0" smtClean="0"/>
              <a:t>ha</a:t>
            </a:r>
            <a:r>
              <a:rPr lang="en-US" sz="1600" dirty="0" err="1" smtClean="0"/>
              <a:t>ve</a:t>
            </a:r>
            <a:r>
              <a:rPr lang="cs" sz="1600" dirty="0" smtClean="0"/>
              <a:t> </a:t>
            </a:r>
            <a:r>
              <a:rPr lang="cs" sz="1600" dirty="0"/>
              <a:t>security implications, too</a:t>
            </a:r>
            <a:endParaRPr sz="1600" dirty="0"/>
          </a:p>
          <a:p>
            <a:pPr marL="457200" lvl="0" indent="-330200" algn="just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a container started with </a:t>
            </a:r>
            <a:r>
              <a:rPr lang="cs" sz="1600" b="1" dirty="0">
                <a:solidFill>
                  <a:schemeClr val="accent2"/>
                </a:solidFill>
              </a:rPr>
              <a:t>--privileged flag</a:t>
            </a:r>
            <a:r>
              <a:rPr lang="cs" sz="1600" dirty="0"/>
              <a:t> obtains </a:t>
            </a:r>
            <a:r>
              <a:rPr lang="cs" sz="1600" b="1" dirty="0">
                <a:solidFill>
                  <a:schemeClr val="accent2"/>
                </a:solidFill>
              </a:rPr>
              <a:t>all </a:t>
            </a:r>
            <a:r>
              <a:rPr lang="cs" sz="1600" dirty="0"/>
              <a:t>capabilities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running </a:t>
            </a:r>
            <a:r>
              <a:rPr lang="cs" sz="1600" b="1" dirty="0">
                <a:solidFill>
                  <a:schemeClr val="accent2"/>
                </a:solidFill>
              </a:rPr>
              <a:t>without --privileged</a:t>
            </a:r>
            <a:r>
              <a:rPr lang="cs" sz="1600" dirty="0"/>
              <a:t> doesn’t mean the container doesn’t have root  privileges!</a:t>
            </a:r>
            <a:endParaRPr sz="1600" dirty="0"/>
          </a:p>
          <a:p>
            <a:pPr marL="45720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500"/>
              </a:spcAft>
              <a:buNone/>
            </a:pP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accent3"/>
                </a:solidFill>
              </a:rPr>
              <a:t>I am the root. Or not?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multiple levels of </a:t>
            </a:r>
            <a:r>
              <a:rPr lang="en-US" sz="1600" dirty="0" smtClean="0"/>
              <a:t>elevated </a:t>
            </a:r>
            <a:r>
              <a:rPr lang="cs" sz="1600" dirty="0" smtClean="0"/>
              <a:t>privileges</a:t>
            </a:r>
            <a:r>
              <a:rPr lang="cs" sz="1600" dirty="0"/>
              <a:t>, from an unprivileged </a:t>
            </a:r>
            <a:r>
              <a:rPr lang="en-US" sz="1600" dirty="0" smtClean="0"/>
              <a:t>user to full </a:t>
            </a:r>
            <a:r>
              <a:rPr lang="cs" sz="1600" dirty="0" smtClean="0"/>
              <a:t>root</a:t>
            </a:r>
            <a:r>
              <a:rPr lang="en-US" sz="1600" dirty="0" smtClean="0"/>
              <a:t> rights</a:t>
            </a:r>
            <a:r>
              <a:rPr lang="cs" sz="1600" dirty="0" smtClean="0"/>
              <a:t>:</a:t>
            </a:r>
            <a:endParaRPr sz="1600" dirty="0"/>
          </a:p>
          <a:p>
            <a:pPr marL="914400" lvl="1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○"/>
            </a:pPr>
            <a:r>
              <a:rPr lang="cs" sz="1600" dirty="0"/>
              <a:t>if </a:t>
            </a:r>
            <a:r>
              <a:rPr lang="cs" sz="1600" b="1" dirty="0">
                <a:solidFill>
                  <a:srgbClr val="C00000"/>
                </a:solidFill>
              </a:rPr>
              <a:t>user namespace </a:t>
            </a:r>
            <a:r>
              <a:rPr lang="cs" sz="1600" dirty="0"/>
              <a:t>is </a:t>
            </a:r>
            <a:r>
              <a:rPr lang="cs" sz="1600" b="1" dirty="0">
                <a:solidFill>
                  <a:schemeClr val="accent2"/>
                </a:solidFill>
              </a:rPr>
              <a:t>enabled</a:t>
            </a:r>
            <a:r>
              <a:rPr lang="cs" sz="1600" dirty="0"/>
              <a:t>, the root inside a container has </a:t>
            </a:r>
            <a:r>
              <a:rPr lang="cs" sz="1600" b="1" dirty="0">
                <a:solidFill>
                  <a:srgbClr val="C00000"/>
                </a:solidFill>
              </a:rPr>
              <a:t>no root privileges</a:t>
            </a:r>
            <a:r>
              <a:rPr lang="cs" sz="1600" b="1" dirty="0">
                <a:solidFill>
                  <a:srgbClr val="FF0000"/>
                </a:solidFill>
              </a:rPr>
              <a:t> </a:t>
            </a:r>
            <a:r>
              <a:rPr lang="cs" sz="1600" dirty="0"/>
              <a:t>outside in the host </a:t>
            </a:r>
            <a:r>
              <a:rPr lang="cs" sz="1600" dirty="0" smtClean="0"/>
              <a:t>system</a:t>
            </a:r>
            <a:endParaRPr lang="en-US" sz="1600" dirty="0" smtClean="0"/>
          </a:p>
          <a:p>
            <a:pPr lvl="2" indent="-330200">
              <a:spcBef>
                <a:spcPts val="1500"/>
              </a:spcBef>
              <a:buSzPts val="1600"/>
              <a:buChar char="○"/>
            </a:pPr>
            <a:r>
              <a:rPr lang="en-US" sz="1600" dirty="0" smtClean="0"/>
              <a:t>not </a:t>
            </a:r>
            <a:r>
              <a:rPr lang="en-US" sz="1600" dirty="0" smtClean="0"/>
              <a:t>enabled in </a:t>
            </a:r>
            <a:r>
              <a:rPr lang="en-US" sz="1600" dirty="0" smtClean="0"/>
              <a:t>default </a:t>
            </a:r>
            <a:r>
              <a:rPr lang="en-US" sz="1600" dirty="0" err="1" smtClean="0"/>
              <a:t>Docker</a:t>
            </a:r>
            <a:r>
              <a:rPr lang="en-US" sz="1600" dirty="0" smtClean="0"/>
              <a:t> setup</a:t>
            </a:r>
            <a:endParaRPr sz="1600" dirty="0"/>
          </a:p>
          <a:p>
            <a:pPr marL="914400" lvl="1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○"/>
            </a:pPr>
            <a:r>
              <a:rPr lang="cs" sz="1600" b="1" dirty="0">
                <a:solidFill>
                  <a:schemeClr val="accent2"/>
                </a:solidFill>
              </a:rPr>
              <a:t>by default</a:t>
            </a:r>
            <a:r>
              <a:rPr lang="cs" sz="1600" dirty="0"/>
              <a:t>, the root in a container has </a:t>
            </a:r>
            <a:r>
              <a:rPr lang="cs" sz="1600" b="1" dirty="0">
                <a:solidFill>
                  <a:srgbClr val="C00000"/>
                </a:solidFill>
              </a:rPr>
              <a:t>some </a:t>
            </a:r>
            <a:r>
              <a:rPr lang="en-US" sz="1600" b="1" dirty="0" smtClean="0">
                <a:solidFill>
                  <a:srgbClr val="C00000"/>
                </a:solidFill>
              </a:rPr>
              <a:t>elevated </a:t>
            </a:r>
            <a:r>
              <a:rPr lang="cs" sz="1600" b="1" dirty="0" smtClean="0">
                <a:solidFill>
                  <a:srgbClr val="C00000"/>
                </a:solidFill>
              </a:rPr>
              <a:t>privileges</a:t>
            </a:r>
            <a:r>
              <a:rPr lang="en-US" sz="1600" dirty="0" smtClean="0"/>
              <a:t> </a:t>
            </a:r>
            <a:r>
              <a:rPr lang="en-US" sz="1600" dirty="0" smtClean="0"/>
              <a:t>granted </a:t>
            </a:r>
            <a:r>
              <a:rPr lang="cs" sz="1600" dirty="0" smtClean="0"/>
              <a:t>by</a:t>
            </a:r>
            <a:r>
              <a:rPr lang="cs" sz="1500" dirty="0" smtClean="0"/>
              <a:t> </a:t>
            </a:r>
            <a:r>
              <a:rPr lang="en-US" sz="1600" dirty="0" smtClean="0"/>
              <a:t>a</a:t>
            </a:r>
            <a:r>
              <a:rPr lang="en-US" sz="1500" dirty="0" smtClean="0"/>
              <a:t> </a:t>
            </a:r>
            <a:r>
              <a:rPr lang="cs" sz="1600" dirty="0" smtClean="0"/>
              <a:t>set </a:t>
            </a:r>
            <a:r>
              <a:rPr lang="cs" sz="1600" dirty="0"/>
              <a:t>of capabilities</a:t>
            </a:r>
            <a:endParaRPr sz="1600" dirty="0"/>
          </a:p>
          <a:p>
            <a:pPr marL="914400" lvl="1" indent="-323850" algn="l" rtl="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-US" sz="1600" dirty="0"/>
              <a:t>o</a:t>
            </a:r>
            <a:r>
              <a:rPr lang="en-US" sz="1600" dirty="0" smtClean="0"/>
              <a:t>ne </a:t>
            </a:r>
            <a:r>
              <a:rPr lang="cs" sz="1600" dirty="0" smtClean="0"/>
              <a:t>can </a:t>
            </a:r>
            <a:r>
              <a:rPr lang="cs" sz="1600" b="1" dirty="0">
                <a:solidFill>
                  <a:schemeClr val="accent2"/>
                </a:solidFill>
              </a:rPr>
              <a:t>explicitly </a:t>
            </a:r>
            <a:r>
              <a:rPr lang="cs" sz="1600" dirty="0"/>
              <a:t>add </a:t>
            </a:r>
            <a:r>
              <a:rPr lang="en-US" sz="1600" b="1" dirty="0" smtClean="0">
                <a:solidFill>
                  <a:schemeClr val="accent2"/>
                </a:solidFill>
              </a:rPr>
              <a:t>additional </a:t>
            </a:r>
            <a:r>
              <a:rPr lang="cs" sz="1600" b="1" dirty="0" smtClean="0">
                <a:solidFill>
                  <a:schemeClr val="accent2"/>
                </a:solidFill>
              </a:rPr>
              <a:t>capabilities</a:t>
            </a:r>
            <a:r>
              <a:rPr lang="cs" sz="1600" dirty="0" smtClean="0"/>
              <a:t> </a:t>
            </a:r>
            <a:r>
              <a:rPr lang="cs" sz="1600" dirty="0"/>
              <a:t>to </a:t>
            </a:r>
            <a:r>
              <a:rPr lang="en-US" sz="1600" dirty="0" smtClean="0"/>
              <a:t>a </a:t>
            </a:r>
            <a:r>
              <a:rPr lang="cs" sz="1600" dirty="0" smtClean="0"/>
              <a:t>container</a:t>
            </a:r>
            <a:r>
              <a:rPr lang="en-US" sz="1600" dirty="0" smtClean="0"/>
              <a:t> on start</a:t>
            </a:r>
            <a:endParaRPr sz="1600" dirty="0"/>
          </a:p>
          <a:p>
            <a:pPr marL="914400" lvl="1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○"/>
            </a:pPr>
            <a:r>
              <a:rPr lang="cs" sz="1600" dirty="0"/>
              <a:t>with the </a:t>
            </a:r>
            <a:r>
              <a:rPr lang="cs" sz="1600" b="1" dirty="0">
                <a:solidFill>
                  <a:schemeClr val="accent2"/>
                </a:solidFill>
              </a:rPr>
              <a:t>--privileged flag</a:t>
            </a:r>
            <a:r>
              <a:rPr lang="cs" sz="1600" dirty="0"/>
              <a:t>, we have </a:t>
            </a:r>
            <a:r>
              <a:rPr lang="cs" sz="1600" b="1" dirty="0">
                <a:solidFill>
                  <a:srgbClr val="C00000"/>
                </a:solidFill>
              </a:rPr>
              <a:t>full root rights </a:t>
            </a:r>
            <a:r>
              <a:rPr lang="cs" sz="1600" dirty="0"/>
              <a:t>granted</a:t>
            </a:r>
            <a:endParaRPr sz="1600" dirty="0"/>
          </a:p>
          <a:p>
            <a:pPr marL="457200" lvl="0" indent="0" algn="just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16</a:t>
            </a:fld>
            <a:endParaRPr/>
          </a:p>
        </p:txBody>
      </p:sp>
      <p:grpSp>
        <p:nvGrpSpPr>
          <p:cNvPr id="177" name="Google Shape;177;p27"/>
          <p:cNvGrpSpPr/>
          <p:nvPr/>
        </p:nvGrpSpPr>
        <p:grpSpPr>
          <a:xfrm>
            <a:off x="587828" y="1312817"/>
            <a:ext cx="7687686" cy="3716920"/>
            <a:chOff x="1698673" y="920492"/>
            <a:chExt cx="8240633" cy="3866153"/>
          </a:xfrm>
        </p:grpSpPr>
        <p:pic>
          <p:nvPicPr>
            <p:cNvPr id="178" name="Google Shape;178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98673" y="2347161"/>
              <a:ext cx="8058599" cy="2439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20728" y="920492"/>
              <a:ext cx="7918578" cy="12939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16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3"/>
                </a:solidFill>
              </a:rPr>
              <a:t>root may still be limited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accent3"/>
                </a:solidFill>
              </a:rPr>
              <a:t>Docker Daemon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 smtClean="0"/>
              <a:t>containers </a:t>
            </a:r>
            <a:r>
              <a:rPr lang="en-US" sz="1600" dirty="0" smtClean="0"/>
              <a:t>and images are maintained by </a:t>
            </a:r>
            <a:r>
              <a:rPr lang="cs" sz="1600" dirty="0" smtClean="0"/>
              <a:t>Docker Daemon</a:t>
            </a:r>
            <a:endParaRPr sz="1600" dirty="0"/>
          </a:p>
          <a:p>
            <a:pPr lvl="0" indent="-330200">
              <a:spcBef>
                <a:spcPts val="1500"/>
              </a:spcBef>
              <a:buSzPts val="1600"/>
            </a:pPr>
            <a:r>
              <a:rPr lang="en-US" sz="1600" dirty="0" err="1" smtClean="0"/>
              <a:t>Docker</a:t>
            </a:r>
            <a:r>
              <a:rPr lang="en-US" sz="1600" dirty="0" smtClean="0"/>
              <a:t> daemon </a:t>
            </a:r>
            <a:r>
              <a:rPr lang="en-US" sz="1600" b="1" dirty="0" smtClean="0">
                <a:solidFill>
                  <a:schemeClr val="accent2"/>
                </a:solidFill>
              </a:rPr>
              <a:t>needs full access </a:t>
            </a:r>
            <a:r>
              <a:rPr lang="en-US" sz="1600" dirty="0"/>
              <a:t>(administrative) to the </a:t>
            </a:r>
            <a:r>
              <a:rPr lang="en-US" sz="1600" dirty="0" smtClean="0"/>
              <a:t>system</a:t>
            </a:r>
          </a:p>
          <a:p>
            <a:pPr lvl="1" indent="-330200">
              <a:spcBef>
                <a:spcPts val="1500"/>
              </a:spcBef>
              <a:buSzPts val="1600"/>
            </a:pPr>
            <a:r>
              <a:rPr lang="en-US" sz="1400" dirty="0" smtClean="0"/>
              <a:t>Containers can be given all features they need</a:t>
            </a:r>
          </a:p>
          <a:p>
            <a:pPr lvl="0" indent="-330200">
              <a:spcBef>
                <a:spcPts val="1500"/>
              </a:spcBef>
              <a:buSzPts val="1600"/>
            </a:pPr>
            <a:r>
              <a:rPr lang="en-US" sz="1600" dirty="0" err="1" smtClean="0"/>
              <a:t>Docker</a:t>
            </a:r>
            <a:r>
              <a:rPr lang="en-US" sz="1600" dirty="0" smtClean="0"/>
              <a:t> </a:t>
            </a:r>
            <a:r>
              <a:rPr lang="en-US" sz="1600" dirty="0"/>
              <a:t>daemon</a:t>
            </a:r>
            <a:r>
              <a:rPr lang="en-US" sz="1600" b="1" dirty="0" smtClean="0">
                <a:solidFill>
                  <a:schemeClr val="accent2"/>
                </a:solidFill>
              </a:rPr>
              <a:t> provides </a:t>
            </a:r>
            <a:r>
              <a:rPr lang="en-US" sz="1600" b="1" dirty="0">
                <a:solidFill>
                  <a:schemeClr val="accent2"/>
                </a:solidFill>
              </a:rPr>
              <a:t>full access </a:t>
            </a:r>
            <a:r>
              <a:rPr lang="en-US" sz="1600" dirty="0" smtClean="0"/>
              <a:t>(administrative) to the system</a:t>
            </a:r>
          </a:p>
          <a:p>
            <a:pPr lvl="1" indent="-330200">
              <a:spcBef>
                <a:spcPts val="1500"/>
              </a:spcBef>
              <a:buSzPts val="1600"/>
            </a:pPr>
            <a:r>
              <a:rPr lang="en-US" sz="1400" dirty="0"/>
              <a:t>e.g., it allows you to share a directory between the </a:t>
            </a:r>
            <a:r>
              <a:rPr lang="en-US" sz="1400" dirty="0" err="1"/>
              <a:t>Docker</a:t>
            </a:r>
            <a:r>
              <a:rPr lang="en-US" sz="1400" dirty="0"/>
              <a:t> host and a guest container</a:t>
            </a:r>
          </a:p>
          <a:p>
            <a:pPr indent="-330200">
              <a:spcBef>
                <a:spcPts val="1500"/>
              </a:spcBef>
              <a:buSzPts val="1600"/>
            </a:pPr>
            <a:r>
              <a:rPr lang="cs" sz="1600" dirty="0" smtClean="0"/>
              <a:t>only </a:t>
            </a:r>
            <a:r>
              <a:rPr lang="cs" sz="1600" b="1" dirty="0">
                <a:solidFill>
                  <a:schemeClr val="accent2"/>
                </a:solidFill>
              </a:rPr>
              <a:t>trusted users</a:t>
            </a:r>
            <a:r>
              <a:rPr lang="cs" sz="1600" b="1" dirty="0"/>
              <a:t> </a:t>
            </a:r>
            <a:r>
              <a:rPr lang="cs" sz="1600" dirty="0"/>
              <a:t>should be allowed to control your Docker </a:t>
            </a:r>
            <a:r>
              <a:rPr lang="en-US" sz="1600" dirty="0"/>
              <a:t>d</a:t>
            </a:r>
            <a:r>
              <a:rPr lang="cs" sz="1600" dirty="0"/>
              <a:t>aemo</a:t>
            </a:r>
            <a:r>
              <a:rPr lang="en-US" sz="1600" dirty="0"/>
              <a:t>n</a:t>
            </a:r>
          </a:p>
          <a:p>
            <a:pPr lvl="1" indent="-330200">
              <a:spcBef>
                <a:spcPts val="1500"/>
              </a:spcBef>
              <a:buSzPts val="1600"/>
            </a:pPr>
            <a:r>
              <a:rPr lang="en-US" sz="1400" dirty="0" smtClean="0"/>
              <a:t>Compare with </a:t>
            </a:r>
            <a:r>
              <a:rPr lang="en-US" sz="1400" i="1" dirty="0" smtClean="0"/>
              <a:t>root-less</a:t>
            </a:r>
            <a:r>
              <a:rPr lang="en-US" sz="1400" dirty="0" smtClean="0"/>
              <a:t> container technology</a:t>
            </a:r>
          </a:p>
        </p:txBody>
      </p:sp>
      <p:sp>
        <p:nvSpPr>
          <p:cNvPr id="186" name="Google Shape;186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accent3"/>
                </a:solidFill>
              </a:rPr>
              <a:t>Docker </a:t>
            </a:r>
            <a:r>
              <a:rPr lang="en-US" dirty="0" smtClean="0">
                <a:solidFill>
                  <a:schemeClr val="accent3"/>
                </a:solidFill>
              </a:rPr>
              <a:t>interface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c</a:t>
            </a:r>
            <a:r>
              <a:rPr lang="en-US" sz="1600" dirty="0" smtClean="0"/>
              <a:t>lients communicate with the daemon using an interface</a:t>
            </a:r>
            <a:endParaRPr sz="1600" b="1" dirty="0">
              <a:solidFill>
                <a:schemeClr val="accent2"/>
              </a:solidFill>
            </a:endParaRPr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by default, </a:t>
            </a:r>
            <a:r>
              <a:rPr lang="cs" sz="1600" dirty="0" smtClean="0"/>
              <a:t>Docker </a:t>
            </a:r>
            <a:r>
              <a:rPr lang="cs" sz="1600" dirty="0"/>
              <a:t>Daemon </a:t>
            </a:r>
            <a:r>
              <a:rPr lang="cs" sz="1600" b="1" dirty="0">
                <a:solidFill>
                  <a:srgbClr val="C00000"/>
                </a:solidFill>
              </a:rPr>
              <a:t>listens </a:t>
            </a:r>
            <a:r>
              <a:rPr lang="cs" sz="1600" b="1" dirty="0" smtClean="0">
                <a:solidFill>
                  <a:srgbClr val="C00000"/>
                </a:solidFill>
              </a:rPr>
              <a:t>for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cs" sz="1600" b="1" dirty="0" smtClean="0">
                <a:solidFill>
                  <a:srgbClr val="C00000"/>
                </a:solidFill>
              </a:rPr>
              <a:t>requests </a:t>
            </a:r>
            <a:r>
              <a:rPr lang="cs" sz="1600" dirty="0"/>
              <a:t>at a unix domain socket created at /var/run/docker.sock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 smtClean="0"/>
              <a:t>it </a:t>
            </a:r>
            <a:r>
              <a:rPr lang="cs" sz="1600" dirty="0"/>
              <a:t>is possible to make the Docker Daemon listen on </a:t>
            </a:r>
            <a:r>
              <a:rPr lang="en-US" sz="1600" dirty="0" smtClean="0"/>
              <a:t>a network interface</a:t>
            </a:r>
          </a:p>
          <a:p>
            <a:pPr indent="-330200">
              <a:spcBef>
                <a:spcPts val="1500"/>
              </a:spcBef>
              <a:buSzPts val="1600"/>
            </a:pPr>
            <a:r>
              <a:rPr lang="en-US" sz="1600" dirty="0"/>
              <a:t>CLI clients have options to specify the endpoint (e.g. over the network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93" name="Google Shape;19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Docker vs. chroot command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a container </a:t>
            </a:r>
            <a:r>
              <a:rPr lang="cs" sz="1600" b="1" dirty="0">
                <a:solidFill>
                  <a:schemeClr val="accent2"/>
                </a:solidFill>
              </a:rPr>
              <a:t>isn’t instantiated by the user</a:t>
            </a:r>
            <a:r>
              <a:rPr lang="cs" sz="1600" dirty="0"/>
              <a:t> but the Docker </a:t>
            </a:r>
            <a:r>
              <a:rPr lang="en-US" sz="1600" dirty="0" smtClean="0"/>
              <a:t>d</a:t>
            </a:r>
            <a:r>
              <a:rPr lang="cs" sz="1600" dirty="0" smtClean="0"/>
              <a:t>aemon</a:t>
            </a:r>
            <a:r>
              <a:rPr lang="en-US" sz="1600" dirty="0"/>
              <a:t> </a:t>
            </a:r>
            <a:r>
              <a:rPr lang="en-US" sz="1600" dirty="0" smtClean="0"/>
              <a:t>on behalf of the user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anyone who is allowed to communicate with the Docker Daemon </a:t>
            </a:r>
            <a:r>
              <a:rPr lang="cs" sz="1600" b="1" dirty="0">
                <a:solidFill>
                  <a:schemeClr val="accent2"/>
                </a:solidFill>
              </a:rPr>
              <a:t>can manage containers</a:t>
            </a:r>
            <a:endParaRPr sz="1600" b="1" dirty="0">
              <a:solidFill>
                <a:schemeClr val="accent2"/>
              </a:solidFill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that includes using any </a:t>
            </a:r>
            <a:r>
              <a:rPr lang="cs" sz="1600" b="1" dirty="0">
                <a:solidFill>
                  <a:schemeClr val="accent2"/>
                </a:solidFill>
              </a:rPr>
              <a:t>configuration parameters</a:t>
            </a:r>
            <a:endParaRPr sz="1600" b="1" dirty="0">
              <a:solidFill>
                <a:schemeClr val="accent2"/>
              </a:solidFill>
            </a:endParaRPr>
          </a:p>
          <a:p>
            <a:pPr lvl="1" indent="-330200">
              <a:spcBef>
                <a:spcPts val="1000"/>
              </a:spcBef>
              <a:buSzPts val="1600"/>
              <a:buChar char="●"/>
            </a:pPr>
            <a:r>
              <a:rPr lang="cs" sz="1400" dirty="0"/>
              <a:t>they can play with binding/mounting files/directories</a:t>
            </a:r>
            <a:endParaRPr sz="1400" dirty="0"/>
          </a:p>
          <a:p>
            <a:pPr lvl="1" indent="-330200">
              <a:spcBef>
                <a:spcPts val="1000"/>
              </a:spcBef>
              <a:buSzPts val="1600"/>
              <a:buChar char="●"/>
            </a:pPr>
            <a:r>
              <a:rPr lang="cs" sz="1400" dirty="0"/>
              <a:t>or decide which user id will be used in the </a:t>
            </a:r>
            <a:r>
              <a:rPr lang="cs" sz="1400" dirty="0" smtClean="0"/>
              <a:t>container</a:t>
            </a:r>
            <a:endParaRPr lang="en-US" sz="1400" dirty="0" smtClean="0"/>
          </a:p>
          <a:p>
            <a:pPr lvl="1" indent="-330200">
              <a:spcBef>
                <a:spcPts val="1000"/>
              </a:spcBef>
              <a:buSzPts val="1600"/>
              <a:buChar char="●"/>
            </a:pPr>
            <a:r>
              <a:rPr lang="en-US" sz="1400" dirty="0"/>
              <a:t>i</a:t>
            </a:r>
            <a:r>
              <a:rPr lang="en-US" sz="1400" dirty="0" smtClean="0"/>
              <a:t>t’s not just better </a:t>
            </a:r>
            <a:r>
              <a:rPr lang="en-US" sz="1400" dirty="0" err="1" smtClean="0"/>
              <a:t>chroot</a:t>
            </a:r>
            <a:endParaRPr sz="1400" dirty="0"/>
          </a:p>
        </p:txBody>
      </p:sp>
      <p:sp>
        <p:nvSpPr>
          <p:cNvPr id="200" name="Google Shape;200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What is a container?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cs" sz="1600" dirty="0"/>
              <a:t>fundamentally, a container is just </a:t>
            </a:r>
            <a:r>
              <a:rPr lang="cs" sz="1600" b="1" dirty="0">
                <a:solidFill>
                  <a:schemeClr val="accent2"/>
                </a:solidFill>
              </a:rPr>
              <a:t>a running </a:t>
            </a:r>
            <a:r>
              <a:rPr lang="cs" sz="1600" b="1" dirty="0" smtClean="0">
                <a:solidFill>
                  <a:schemeClr val="accent2"/>
                </a:solidFill>
              </a:rPr>
              <a:t>process</a:t>
            </a:r>
            <a:r>
              <a:rPr lang="en-US" sz="1600" b="1" dirty="0" smtClean="0"/>
              <a:t> </a:t>
            </a:r>
            <a:r>
              <a:rPr lang="en-US" sz="1600" dirty="0" smtClean="0"/>
              <a:t>controlled by the host kernel</a:t>
            </a:r>
            <a:endParaRPr sz="1600" b="1" dirty="0">
              <a:solidFill>
                <a:schemeClr val="accent2"/>
              </a:solidFill>
            </a:endParaRPr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cs" sz="1600" dirty="0"/>
              <a:t>it is </a:t>
            </a:r>
            <a:r>
              <a:rPr lang="cs" sz="1600" b="1" dirty="0">
                <a:solidFill>
                  <a:schemeClr val="accent2"/>
                </a:solidFill>
              </a:rPr>
              <a:t>isolated </a:t>
            </a:r>
            <a:r>
              <a:rPr lang="cs" sz="1600" dirty="0"/>
              <a:t>from the host and from other processes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cs" sz="1600" dirty="0"/>
              <a:t>there are different containerization technologies available</a:t>
            </a: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 dirty="0"/>
              <a:t>(Docker, Podman, Singularity, LXD, ...)</a:t>
            </a:r>
            <a:endParaRPr sz="1300" dirty="0"/>
          </a:p>
          <a:p>
            <a:pPr marL="914400" lvl="1" indent="-330200" algn="l" rtl="0"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cs" sz="1600" dirty="0"/>
              <a:t>in this tutorial, we will focus mainly on </a:t>
            </a:r>
            <a:r>
              <a:rPr lang="cs" sz="1600" dirty="0" smtClean="0"/>
              <a:t>Docker</a:t>
            </a:r>
            <a:r>
              <a:rPr lang="en-US" sz="1600" dirty="0"/>
              <a:t> </a:t>
            </a:r>
            <a:r>
              <a:rPr lang="en-US" sz="1600" dirty="0" smtClean="0"/>
              <a:t>but principles hold for other technologies</a:t>
            </a:r>
            <a:endParaRPr sz="16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ctrTitle"/>
          </p:nvPr>
        </p:nvSpPr>
        <p:spPr>
          <a:xfrm>
            <a:off x="1003650" y="194903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Container Security</a:t>
            </a:r>
            <a:endParaRPr sz="37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Threat Landscape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311700" y="1276200"/>
            <a:ext cx="8520600" cy="3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proper </a:t>
            </a:r>
            <a:r>
              <a:rPr lang="cs" sz="1600" b="1" dirty="0">
                <a:solidFill>
                  <a:schemeClr val="accent2"/>
                </a:solidFill>
              </a:rPr>
              <a:t>deployment </a:t>
            </a:r>
            <a:r>
              <a:rPr lang="cs" sz="1600" dirty="0"/>
              <a:t>and </a:t>
            </a:r>
            <a:r>
              <a:rPr lang="cs" sz="1600" b="1" dirty="0">
                <a:solidFill>
                  <a:schemeClr val="accent2"/>
                </a:solidFill>
              </a:rPr>
              <a:t>configuration </a:t>
            </a:r>
            <a:r>
              <a:rPr lang="cs" sz="1600" dirty="0"/>
              <a:t>requires understanding the technology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b="1" dirty="0">
                <a:solidFill>
                  <a:schemeClr val="accent2"/>
                </a:solidFill>
              </a:rPr>
              <a:t>image management</a:t>
            </a:r>
            <a:r>
              <a:rPr lang="cs" sz="1600" dirty="0"/>
              <a:t> (integrity and authenticity of the image)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trust in the </a:t>
            </a:r>
            <a:r>
              <a:rPr lang="cs" sz="1600" b="1" dirty="0">
                <a:solidFill>
                  <a:schemeClr val="accent2"/>
                </a:solidFill>
              </a:rPr>
              <a:t>image maintainer </a:t>
            </a:r>
            <a:r>
              <a:rPr lang="cs" sz="1600" dirty="0"/>
              <a:t>and the </a:t>
            </a:r>
            <a:r>
              <a:rPr lang="cs" sz="1600" b="1" dirty="0">
                <a:solidFill>
                  <a:schemeClr val="accent2"/>
                </a:solidFill>
              </a:rPr>
              <a:t>repository operator</a:t>
            </a:r>
            <a:endParaRPr sz="1600" b="1" dirty="0">
              <a:solidFill>
                <a:schemeClr val="accent2"/>
              </a:solidFill>
            </a:endParaRPr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b="1" dirty="0">
                <a:solidFill>
                  <a:schemeClr val="accent2"/>
                </a:solidFill>
              </a:rPr>
              <a:t>malicious images </a:t>
            </a:r>
            <a:r>
              <a:rPr lang="cs" sz="1600" dirty="0"/>
              <a:t>may be found even in an official registry</a:t>
            </a:r>
            <a:endParaRPr sz="1600" dirty="0"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i="1" dirty="0" smtClean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i="1" dirty="0" smtClean="0"/>
              <a:t>https</a:t>
            </a:r>
            <a:r>
              <a:rPr lang="cs" sz="1200" i="1" dirty="0"/>
              <a:t>://unit42.paloaltonetworks.com/cryptojacking-docker-images-for-mining-monero/</a:t>
            </a:r>
            <a:endParaRPr sz="1200" i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12" name="Google Shape;212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21</a:t>
            </a:fld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721" y="3213502"/>
            <a:ext cx="4103076" cy="14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Usual Best Practice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especially proper </a:t>
            </a:r>
            <a:r>
              <a:rPr lang="cs" sz="1600" b="1" dirty="0">
                <a:solidFill>
                  <a:schemeClr val="accent2"/>
                </a:solidFill>
              </a:rPr>
              <a:t>vulnerability</a:t>
            </a:r>
            <a:r>
              <a:rPr lang="cs" sz="1600" dirty="0"/>
              <a:t>/</a:t>
            </a:r>
            <a:r>
              <a:rPr lang="cs" sz="1600" b="1" dirty="0">
                <a:solidFill>
                  <a:schemeClr val="accent2"/>
                </a:solidFill>
              </a:rPr>
              <a:t>patch</a:t>
            </a:r>
            <a:r>
              <a:rPr lang="cs" sz="1600" dirty="0"/>
              <a:t> </a:t>
            </a:r>
            <a:r>
              <a:rPr lang="cs" sz="1600" b="1" dirty="0">
                <a:solidFill>
                  <a:schemeClr val="accent2"/>
                </a:solidFill>
              </a:rPr>
              <a:t>management</a:t>
            </a:r>
            <a:endParaRPr sz="1600" b="1" dirty="0">
              <a:solidFill>
                <a:schemeClr val="accent2"/>
              </a:solidFill>
            </a:endParaRPr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it is often kernel-related and therefore requiring reboot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p</a:t>
            </a:r>
            <a:r>
              <a:rPr lang="en-US" sz="1600" dirty="0" smtClean="0"/>
              <a:t>roper patch management </a:t>
            </a:r>
            <a:r>
              <a:rPr lang="cs" sz="1600" b="1" dirty="0" smtClean="0">
                <a:solidFill>
                  <a:schemeClr val="accent2"/>
                </a:solidFill>
              </a:rPr>
              <a:t>extremely </a:t>
            </a:r>
            <a:r>
              <a:rPr lang="cs" sz="1600" b="1" dirty="0">
                <a:solidFill>
                  <a:schemeClr val="accent2"/>
                </a:solidFill>
              </a:rPr>
              <a:t>important</a:t>
            </a:r>
            <a:r>
              <a:rPr lang="cs" sz="1600" dirty="0"/>
              <a:t> (couple of vulns over the past few years)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o</a:t>
            </a:r>
            <a:r>
              <a:rPr lang="cs" sz="1600" dirty="0" smtClean="0"/>
              <a:t>ut </a:t>
            </a:r>
            <a:r>
              <a:rPr lang="cs" sz="1600" dirty="0"/>
              <a:t>of scope for today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/>
              <a:t>											</a:t>
            </a:r>
            <a:endParaRPr sz="1600" b="1" dirty="0">
              <a:solidFill>
                <a:schemeClr val="accent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 smtClean="0">
                <a:solidFill>
                  <a:schemeClr val="accent3"/>
                </a:solidFill>
              </a:rPr>
              <a:t>Escaping</a:t>
            </a:r>
            <a:r>
              <a:rPr lang="en-US" dirty="0" smtClean="0">
                <a:solidFill>
                  <a:schemeClr val="accent3"/>
                </a:solidFill>
              </a:rPr>
              <a:t> containers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a</a:t>
            </a:r>
            <a:r>
              <a:rPr lang="cs" sz="1600" b="1" dirty="0">
                <a:solidFill>
                  <a:schemeClr val="accent2"/>
                </a:solidFill>
              </a:rPr>
              <a:t> very general </a:t>
            </a:r>
            <a:r>
              <a:rPr lang="cs" sz="1600" dirty="0"/>
              <a:t>term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it does </a:t>
            </a:r>
            <a:r>
              <a:rPr lang="cs" sz="1600" b="1" dirty="0">
                <a:solidFill>
                  <a:schemeClr val="accent2"/>
                </a:solidFill>
              </a:rPr>
              <a:t>not necessarily mean controlling the host </a:t>
            </a:r>
            <a:r>
              <a:rPr lang="cs" sz="1600" dirty="0"/>
              <a:t>system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s</a:t>
            </a:r>
            <a:r>
              <a:rPr lang="en-US" sz="1600" dirty="0" smtClean="0"/>
              <a:t>everity is determined by the risks</a:t>
            </a:r>
            <a:endParaRPr lang="en-US"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cs" sz="1600" b="1" dirty="0" smtClean="0">
                <a:solidFill>
                  <a:schemeClr val="accent2"/>
                </a:solidFill>
              </a:rPr>
              <a:t>data </a:t>
            </a:r>
            <a:r>
              <a:rPr lang="cs" sz="1600" b="1" dirty="0">
                <a:solidFill>
                  <a:schemeClr val="accent2"/>
                </a:solidFill>
              </a:rPr>
              <a:t>access</a:t>
            </a:r>
            <a:r>
              <a:rPr lang="cs" sz="1600" dirty="0"/>
              <a:t> </a:t>
            </a:r>
            <a:r>
              <a:rPr lang="cs" sz="1300" dirty="0"/>
              <a:t>(according to the C.I.A triad</a:t>
            </a:r>
            <a:r>
              <a:rPr lang="cs" sz="1300" dirty="0" smtClean="0"/>
              <a:t>)</a:t>
            </a:r>
            <a:r>
              <a:rPr lang="cs" sz="1600" dirty="0" smtClean="0"/>
              <a:t>:</a:t>
            </a:r>
            <a:endParaRPr lang="en-US" sz="1600" dirty="0" smtClean="0"/>
          </a:p>
          <a:p>
            <a:pPr lvl="1" indent="-330200">
              <a:spcBef>
                <a:spcPts val="1000"/>
              </a:spcBef>
              <a:buSzPts val="1600"/>
              <a:buChar char="●"/>
            </a:pPr>
            <a:r>
              <a:rPr lang="en-US" sz="1600" dirty="0" smtClean="0"/>
              <a:t>Reading (violation of C.)</a:t>
            </a:r>
          </a:p>
          <a:p>
            <a:pPr lvl="1" indent="-330200">
              <a:spcBef>
                <a:spcPts val="1000"/>
              </a:spcBef>
              <a:buSzPts val="1600"/>
              <a:buChar char="●"/>
            </a:pPr>
            <a:r>
              <a:rPr lang="en-US" sz="1600" dirty="0" smtClean="0"/>
              <a:t>Modifying (violation of I.)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cs" sz="1600" b="1" dirty="0" smtClean="0">
                <a:solidFill>
                  <a:schemeClr val="accent2"/>
                </a:solidFill>
              </a:rPr>
              <a:t>executing </a:t>
            </a:r>
            <a:r>
              <a:rPr lang="cs" sz="1600" dirty="0"/>
              <a:t>code </a:t>
            </a:r>
            <a:r>
              <a:rPr lang="cs" sz="1600" b="1" dirty="0">
                <a:solidFill>
                  <a:schemeClr val="accent2"/>
                </a:solidFill>
              </a:rPr>
              <a:t>outside </a:t>
            </a:r>
            <a:r>
              <a:rPr lang="cs" sz="1600" dirty="0"/>
              <a:t>the container (assigned cgroups and namely namespaces)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1500"/>
              </a:spcAft>
              <a:buNone/>
            </a:pPr>
            <a:endParaRPr sz="1600" dirty="0"/>
          </a:p>
        </p:txBody>
      </p:sp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23</a:t>
            </a:fld>
            <a:endParaRPr/>
          </a:p>
        </p:txBody>
      </p:sp>
      <p:pic>
        <p:nvPicPr>
          <p:cNvPr id="228" name="Google Shape;2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9097" y="1952220"/>
            <a:ext cx="2061575" cy="156680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3"/>
                </a:solidFill>
              </a:rPr>
              <a:t>Containers as attacking vehicles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34" name="Google Shape;234;p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 smtClean="0"/>
              <a:t>make use of technology to </a:t>
            </a:r>
            <a:r>
              <a:rPr lang="en-US" sz="1600" b="1" dirty="0">
                <a:solidFill>
                  <a:schemeClr val="accent2"/>
                </a:solidFill>
              </a:rPr>
              <a:t>bypass existing barriers</a:t>
            </a:r>
          </a:p>
          <a:p>
            <a:pPr lvl="1" indent="-330200">
              <a:spcBef>
                <a:spcPts val="1000"/>
              </a:spcBef>
              <a:buSzPts val="1600"/>
              <a:buChar char="●"/>
            </a:pPr>
            <a:r>
              <a:rPr lang="en-US" sz="1600" dirty="0" smtClean="0"/>
              <a:t>e.g., mounting a directory to a container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 smtClean="0"/>
              <a:t>i</a:t>
            </a:r>
            <a:r>
              <a:rPr lang="cs" sz="1600" dirty="0" smtClean="0"/>
              <a:t>nject </a:t>
            </a:r>
            <a:r>
              <a:rPr lang="cs" sz="1600" dirty="0"/>
              <a:t>a “hook” that is invoked </a:t>
            </a:r>
            <a:r>
              <a:rPr lang="cs" sz="1600" b="1" dirty="0">
                <a:solidFill>
                  <a:schemeClr val="accent2"/>
                </a:solidFill>
              </a:rPr>
              <a:t>by </a:t>
            </a:r>
            <a:r>
              <a:rPr lang="en-US" sz="1600" b="1" dirty="0">
                <a:solidFill>
                  <a:schemeClr val="accent2"/>
                </a:solidFill>
              </a:rPr>
              <a:t>a trusted component </a:t>
            </a:r>
            <a:r>
              <a:rPr lang="cs" sz="1600" dirty="0" smtClean="0"/>
              <a:t>in </a:t>
            </a:r>
            <a:r>
              <a:rPr lang="cs" sz="1600" dirty="0"/>
              <a:t>the </a:t>
            </a:r>
            <a:r>
              <a:rPr lang="cs" sz="1600" dirty="0" smtClean="0"/>
              <a:t>system</a:t>
            </a:r>
            <a:endParaRPr lang="en-US" sz="1600" dirty="0" smtClean="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a</a:t>
            </a:r>
            <a:r>
              <a:rPr lang="en-US" sz="1600" dirty="0" smtClean="0"/>
              <a:t> </a:t>
            </a:r>
            <a:r>
              <a:rPr lang="en-US" sz="1600" dirty="0" err="1" smtClean="0"/>
              <a:t>crontab</a:t>
            </a:r>
            <a:r>
              <a:rPr lang="en-US" sz="1600" dirty="0" smtClean="0"/>
              <a:t> rule or a kernel “</a:t>
            </a:r>
            <a:r>
              <a:rPr lang="en-US" sz="1600" dirty="0" err="1" smtClean="0"/>
              <a:t>notifier</a:t>
            </a:r>
            <a:r>
              <a:rPr lang="en-US" sz="1600" dirty="0" smtClean="0"/>
              <a:t>” running command on certain events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-US" sz="1600" dirty="0" smtClean="0"/>
              <a:t>must run outside the container - APIs (e.g. </a:t>
            </a:r>
            <a:r>
              <a:rPr lang="en-US" sz="1600" dirty="0" err="1" smtClean="0"/>
              <a:t>inotify</a:t>
            </a:r>
            <a:r>
              <a:rPr lang="en-US" sz="1600" dirty="0" smtClean="0"/>
              <a:t>) won’t help</a:t>
            </a:r>
          </a:p>
        </p:txBody>
      </p:sp>
      <p:sp>
        <p:nvSpPr>
          <p:cNvPr id="235" name="Google Shape;235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 smtClean="0">
                <a:solidFill>
                  <a:schemeClr val="accent3"/>
                </a:solidFill>
              </a:rPr>
              <a:t>Docker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cs" dirty="0" smtClean="0">
                <a:solidFill>
                  <a:schemeClr val="accent3"/>
                </a:solidFill>
              </a:rPr>
              <a:t>incidents</a:t>
            </a:r>
            <a:r>
              <a:rPr lang="en-US" dirty="0" smtClean="0">
                <a:solidFill>
                  <a:schemeClr val="accent3"/>
                </a:solidFill>
              </a:rPr>
              <a:t> are real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b="1" dirty="0">
                <a:solidFill>
                  <a:schemeClr val="accent2"/>
                </a:solidFill>
              </a:rPr>
              <a:t>unprotected access</a:t>
            </a:r>
            <a:r>
              <a:rPr lang="cs" sz="1600" dirty="0"/>
              <a:t> to Docker Daemon over the Internet</a:t>
            </a:r>
            <a:endParaRPr sz="1600" dirty="0"/>
          </a:p>
          <a:p>
            <a:pPr marL="914400" lvl="1" indent="-317500" algn="l" rtl="0">
              <a:spcBef>
                <a:spcPts val="500"/>
              </a:spcBef>
              <a:spcAft>
                <a:spcPts val="0"/>
              </a:spcAft>
              <a:buSzPts val="1400"/>
              <a:buChar char="○"/>
            </a:pPr>
            <a:r>
              <a:rPr lang="cs" sz="1600" dirty="0"/>
              <a:t>revealed by common Internet scans</a:t>
            </a:r>
            <a:endParaRPr sz="1600" dirty="0"/>
          </a:p>
          <a:p>
            <a:pPr marL="914400" lvl="1" indent="-317500" algn="l" rtl="0">
              <a:spcBef>
                <a:spcPts val="500"/>
              </a:spcBef>
              <a:spcAft>
                <a:spcPts val="0"/>
              </a:spcAft>
              <a:buSzPts val="1400"/>
              <a:buChar char="○"/>
            </a:pPr>
            <a:r>
              <a:rPr lang="cs" sz="1600" dirty="0"/>
              <a:t>instantiation of malicious containers used for dDoS activities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b="1" dirty="0">
                <a:solidFill>
                  <a:schemeClr val="accent2"/>
                </a:solidFill>
              </a:rPr>
              <a:t>stolen credentials </a:t>
            </a:r>
            <a:r>
              <a:rPr lang="cs" sz="1600" dirty="0"/>
              <a:t>providing access to the Docker Daemon</a:t>
            </a:r>
            <a:endParaRPr sz="1600" dirty="0"/>
          </a:p>
          <a:p>
            <a:pPr marL="914400" lvl="1" indent="-317500" algn="l" rtl="0">
              <a:spcBef>
                <a:spcPts val="500"/>
              </a:spcBef>
              <a:spcAft>
                <a:spcPts val="0"/>
              </a:spcAft>
              <a:buSzPts val="1400"/>
              <a:buChar char="○"/>
            </a:pPr>
            <a:r>
              <a:rPr lang="cs" sz="1600" dirty="0"/>
              <a:t>used to deploy a container set up in a way allowing breaking the isolation</a:t>
            </a:r>
            <a:endParaRPr sz="1600" dirty="0"/>
          </a:p>
          <a:p>
            <a:pPr marL="914400" lvl="1" indent="-317500" algn="l" rtl="0">
              <a:spcBef>
                <a:spcPts val="500"/>
              </a:spcBef>
              <a:spcAft>
                <a:spcPts val="0"/>
              </a:spcAft>
              <a:buSzPts val="1400"/>
              <a:buChar char="○"/>
            </a:pPr>
            <a:r>
              <a:rPr lang="cs" sz="1600" dirty="0"/>
              <a:t>the attackers escaped to the host system</a:t>
            </a:r>
            <a:endParaRPr sz="1600" dirty="0"/>
          </a:p>
          <a:p>
            <a:pPr marL="914400" lvl="1" indent="-317500" algn="l" rtl="0">
              <a:spcBef>
                <a:spcPts val="500"/>
              </a:spcBef>
              <a:spcAft>
                <a:spcPts val="0"/>
              </a:spcAft>
              <a:buSzPts val="1400"/>
              <a:buChar char="○"/>
            </a:pPr>
            <a:r>
              <a:rPr lang="cs" sz="1600" dirty="0"/>
              <a:t>an deployed crypto-mining software and misused the resources</a:t>
            </a:r>
            <a:endParaRPr sz="1600" dirty="0"/>
          </a:p>
        </p:txBody>
      </p:sp>
      <p:sp>
        <p:nvSpPr>
          <p:cNvPr id="242" name="Google Shape;24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Other kernel security features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48" name="Google Shape;248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it is possible to </a:t>
            </a:r>
            <a:r>
              <a:rPr lang="cs" sz="1600" b="1" dirty="0">
                <a:solidFill>
                  <a:schemeClr val="accent2"/>
                </a:solidFill>
              </a:rPr>
              <a:t>enhance Docker security </a:t>
            </a:r>
            <a:r>
              <a:rPr lang="cs" sz="1600" dirty="0"/>
              <a:t>with systems like TOMOYO, AppArmor, SELinux, etc.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you can also run the kernel with GRSEC and PAX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all these extra security features require </a:t>
            </a:r>
            <a:r>
              <a:rPr lang="cs" sz="1600" b="1" dirty="0">
                <a:solidFill>
                  <a:schemeClr val="accent2"/>
                </a:solidFill>
              </a:rPr>
              <a:t>extra </a:t>
            </a:r>
            <a:r>
              <a:rPr lang="en-US" sz="1600" b="1" dirty="0" smtClean="0">
                <a:solidFill>
                  <a:schemeClr val="accent2"/>
                </a:solidFill>
              </a:rPr>
              <a:t>configuration</a:t>
            </a:r>
            <a:endParaRPr sz="1600" dirty="0"/>
          </a:p>
        </p:txBody>
      </p:sp>
      <p:sp>
        <p:nvSpPr>
          <p:cNvPr id="249" name="Google Shape;249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ctrTitle"/>
          </p:nvPr>
        </p:nvSpPr>
        <p:spPr>
          <a:xfrm>
            <a:off x="1003650" y="194903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Cheat Sheets</a:t>
            </a:r>
            <a:endParaRPr sz="370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Docker Cheat Sheet I.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60" name="Google Shape;260;p39"/>
          <p:cNvSpPr txBox="1">
            <a:spLocks noGrp="1"/>
          </p:cNvSpPr>
          <p:nvPr>
            <p:ph type="body" idx="1"/>
          </p:nvPr>
        </p:nvSpPr>
        <p:spPr>
          <a:xfrm>
            <a:off x="583225" y="1266325"/>
            <a:ext cx="8249100" cy="3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i="1" dirty="0">
                <a:latin typeface="Calibri"/>
                <a:ea typeface="Calibri"/>
                <a:cs typeface="Calibri"/>
                <a:sym typeface="Calibri"/>
              </a:rPr>
              <a:t>start a new container 				</a:t>
            </a:r>
            <a:endParaRPr sz="16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>
                <a:latin typeface="Calibri"/>
                <a:ea typeface="Calibri"/>
                <a:cs typeface="Calibri"/>
                <a:sym typeface="Calibri"/>
              </a:rPr>
              <a:t>docker run </a:t>
            </a:r>
            <a:r>
              <a:rPr lang="cs" sz="1600" dirty="0" smtClean="0">
                <a:latin typeface="Calibri"/>
                <a:ea typeface="Calibri"/>
                <a:cs typeface="Calibri"/>
                <a:sym typeface="Calibri"/>
              </a:rPr>
              <a:t>IMAGE</a:t>
            </a:r>
            <a:endParaRPr lang="en-US" sz="16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600" dirty="0" err="1" smtClean="0">
                <a:latin typeface="Calibri"/>
                <a:ea typeface="Calibri"/>
                <a:cs typeface="Calibri"/>
                <a:sym typeface="Calibri"/>
              </a:rPr>
              <a:t>ocker</a:t>
            </a: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 run --</a:t>
            </a:r>
            <a:r>
              <a:rPr lang="en-US" sz="1600" dirty="0" err="1" smtClean="0">
                <a:latin typeface="Calibri"/>
                <a:ea typeface="Calibri"/>
                <a:cs typeface="Calibri"/>
                <a:sym typeface="Calibri"/>
              </a:rPr>
              <a:t>rm</a:t>
            </a: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 IMAGE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600" i="1" dirty="0" smtClean="0">
                <a:latin typeface="Calibri"/>
                <a:ea typeface="Calibri"/>
                <a:cs typeface="Calibri"/>
                <a:sym typeface="Calibri"/>
              </a:rPr>
              <a:t>tart a new container in interactive mode (e.g. with a shell)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600" dirty="0" err="1" smtClean="0">
                <a:latin typeface="Calibri"/>
                <a:ea typeface="Calibri"/>
                <a:cs typeface="Calibri"/>
                <a:sym typeface="Calibri"/>
              </a:rPr>
              <a:t>ocker</a:t>
            </a: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 run -it IMAGE bash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i="1" dirty="0">
                <a:latin typeface="Calibri"/>
                <a:ea typeface="Calibri"/>
                <a:cs typeface="Calibri"/>
                <a:sym typeface="Calibri"/>
              </a:rPr>
              <a:t>start a new container from an image with a command</a:t>
            </a:r>
            <a:endParaRPr sz="16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>
                <a:latin typeface="Calibri"/>
                <a:ea typeface="Calibri"/>
                <a:cs typeface="Calibri"/>
                <a:sym typeface="Calibri"/>
              </a:rPr>
              <a:t>docker run IMAGE command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i="1" dirty="0" smtClean="0">
                <a:latin typeface="Calibri"/>
                <a:ea typeface="Calibri"/>
                <a:cs typeface="Calibri"/>
                <a:sym typeface="Calibri"/>
              </a:rPr>
              <a:t>start </a:t>
            </a:r>
            <a:r>
              <a:rPr lang="cs" sz="1600" i="1" dirty="0">
                <a:latin typeface="Calibri"/>
                <a:ea typeface="Calibri"/>
                <a:cs typeface="Calibri"/>
                <a:sym typeface="Calibri"/>
              </a:rPr>
              <a:t>a new container and map a local directory into the container</a:t>
            </a:r>
            <a:endParaRPr sz="16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>
                <a:latin typeface="Calibri"/>
                <a:ea typeface="Calibri"/>
                <a:cs typeface="Calibri"/>
                <a:sym typeface="Calibri"/>
              </a:rPr>
              <a:t>docker run -v HOSTDIR:TARGETDIR IMAGE</a:t>
            </a:r>
            <a:endParaRPr sz="2300" dirty="0"/>
          </a:p>
        </p:txBody>
      </p:sp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Docker Cheat Sheet II.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67" name="Google Shape;267;p40"/>
          <p:cNvSpPr txBox="1">
            <a:spLocks noGrp="1"/>
          </p:cNvSpPr>
          <p:nvPr>
            <p:ph type="body" idx="1"/>
          </p:nvPr>
        </p:nvSpPr>
        <p:spPr>
          <a:xfrm>
            <a:off x="563619" y="1308972"/>
            <a:ext cx="4191631" cy="3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i="1" dirty="0">
                <a:latin typeface="Calibri"/>
                <a:ea typeface="Calibri"/>
                <a:cs typeface="Calibri"/>
                <a:sym typeface="Calibri"/>
              </a:rPr>
              <a:t>show a list of running </a:t>
            </a:r>
            <a:r>
              <a:rPr lang="cs" sz="1600" i="1" dirty="0" smtClean="0">
                <a:latin typeface="Calibri"/>
                <a:ea typeface="Calibri"/>
                <a:cs typeface="Calibri"/>
                <a:sym typeface="Calibri"/>
              </a:rPr>
              <a:t>containers</a:t>
            </a:r>
            <a:endParaRPr lang="en-US" sz="1600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 smtClean="0">
                <a:latin typeface="Calibri"/>
                <a:ea typeface="Calibri"/>
                <a:cs typeface="Calibri"/>
                <a:sym typeface="Calibri"/>
              </a:rPr>
              <a:t>docker </a:t>
            </a:r>
            <a:r>
              <a:rPr lang="cs" sz="1600" dirty="0">
                <a:latin typeface="Calibri"/>
                <a:ea typeface="Calibri"/>
                <a:cs typeface="Calibri"/>
                <a:sym typeface="Calibri"/>
              </a:rPr>
              <a:t>ps								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i="1" dirty="0" smtClean="0">
                <a:latin typeface="Calibri"/>
                <a:ea typeface="Calibri"/>
                <a:cs typeface="Calibri"/>
                <a:sym typeface="Calibri"/>
              </a:rPr>
              <a:t>show </a:t>
            </a:r>
            <a:r>
              <a:rPr lang="cs" sz="1600" i="1" dirty="0">
                <a:latin typeface="Calibri"/>
                <a:ea typeface="Calibri"/>
                <a:cs typeface="Calibri"/>
                <a:sym typeface="Calibri"/>
              </a:rPr>
              <a:t>a list of all containers		</a:t>
            </a:r>
            <a:endParaRPr sz="16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>
                <a:latin typeface="Calibri"/>
                <a:ea typeface="Calibri"/>
                <a:cs typeface="Calibri"/>
                <a:sym typeface="Calibri"/>
              </a:rPr>
              <a:t>docker ps -a							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i="1" dirty="0" smtClean="0">
                <a:latin typeface="Calibri"/>
                <a:ea typeface="Calibri"/>
                <a:cs typeface="Calibri"/>
                <a:sym typeface="Calibri"/>
              </a:rPr>
              <a:t>delete </a:t>
            </a:r>
            <a:r>
              <a:rPr lang="cs" sz="1600" i="1" dirty="0">
                <a:latin typeface="Calibri"/>
                <a:ea typeface="Calibri"/>
                <a:cs typeface="Calibri"/>
                <a:sym typeface="Calibri"/>
              </a:rPr>
              <a:t>a container			</a:t>
            </a:r>
            <a:endParaRPr sz="16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>
                <a:latin typeface="Calibri"/>
                <a:ea typeface="Calibri"/>
                <a:cs typeface="Calibri"/>
                <a:sym typeface="Calibri"/>
              </a:rPr>
              <a:t>docker rm CONTAINER						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i="1" dirty="0">
                <a:latin typeface="Calibri"/>
                <a:ea typeface="Calibri"/>
                <a:cs typeface="Calibri"/>
                <a:sym typeface="Calibri"/>
              </a:rPr>
              <a:t>start a shell inside a running container</a:t>
            </a:r>
            <a:endParaRPr sz="1600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>
                <a:latin typeface="Calibri"/>
                <a:ea typeface="Calibri"/>
                <a:cs typeface="Calibri"/>
                <a:sym typeface="Calibri"/>
              </a:rPr>
              <a:t>docker exec -it CONTAINER </a:t>
            </a: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bash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29</a:t>
            </a:fld>
            <a:endParaRPr/>
          </a:p>
        </p:txBody>
      </p:sp>
      <p:sp>
        <p:nvSpPr>
          <p:cNvPr id="2" name="TextovéPole 1"/>
          <p:cNvSpPr txBox="1"/>
          <p:nvPr/>
        </p:nvSpPr>
        <p:spPr>
          <a:xfrm>
            <a:off x="4886897" y="1347882"/>
            <a:ext cx="36053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i="1" dirty="0">
                <a:latin typeface="Calibri"/>
                <a:ea typeface="Calibri"/>
                <a:cs typeface="Calibri"/>
                <a:sym typeface="Calibri"/>
              </a:rPr>
              <a:t>stop a running </a:t>
            </a:r>
            <a:r>
              <a:rPr lang="en-US" sz="1600" i="1" dirty="0" smtClean="0">
                <a:latin typeface="Calibri"/>
                <a:ea typeface="Calibri"/>
                <a:cs typeface="Calibri"/>
                <a:sym typeface="Calibri"/>
              </a:rPr>
              <a:t>container</a:t>
            </a:r>
          </a:p>
          <a:p>
            <a:pPr lvl="0"/>
            <a:r>
              <a:rPr lang="cs" sz="1600" dirty="0">
                <a:latin typeface="Calibri"/>
                <a:ea typeface="Calibri"/>
                <a:cs typeface="Calibri"/>
                <a:sym typeface="Calibri"/>
              </a:rPr>
              <a:t>docker </a:t>
            </a:r>
            <a:r>
              <a:rPr lang="cs" sz="1600" dirty="0" smtClean="0">
                <a:latin typeface="Calibri"/>
                <a:ea typeface="Calibri"/>
                <a:cs typeface="Calibri"/>
                <a:sym typeface="Calibri"/>
              </a:rPr>
              <a:t>stop</a:t>
            </a: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" sz="1600" dirty="0">
                <a:latin typeface="Calibri"/>
                <a:ea typeface="Calibri"/>
                <a:cs typeface="Calibri"/>
                <a:sym typeface="Calibri"/>
              </a:rPr>
              <a:t>CONTAINER</a:t>
            </a:r>
            <a:endParaRPr lang="en-US" sz="16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sz="1600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600" i="1" dirty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600" i="1" dirty="0" smtClean="0">
                <a:latin typeface="Calibri"/>
                <a:ea typeface="Calibri"/>
                <a:cs typeface="Calibri"/>
                <a:sym typeface="Calibri"/>
              </a:rPr>
              <a:t>esume </a:t>
            </a:r>
            <a:r>
              <a:rPr lang="cs" sz="1600" i="1" dirty="0" smtClean="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cs" sz="1600" i="1" dirty="0">
                <a:latin typeface="Calibri"/>
                <a:ea typeface="Calibri"/>
                <a:cs typeface="Calibri"/>
                <a:sym typeface="Calibri"/>
              </a:rPr>
              <a:t>stopped </a:t>
            </a:r>
            <a:r>
              <a:rPr lang="cs" sz="1600" i="1" dirty="0" smtClean="0">
                <a:latin typeface="Calibri"/>
                <a:ea typeface="Calibri"/>
                <a:cs typeface="Calibri"/>
                <a:sym typeface="Calibri"/>
              </a:rPr>
              <a:t>container</a:t>
            </a:r>
            <a:endParaRPr lang="en-US" sz="1600" i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cs" sz="1600" dirty="0">
                <a:latin typeface="Calibri"/>
                <a:ea typeface="Calibri"/>
                <a:cs typeface="Calibri"/>
                <a:sym typeface="Calibri"/>
              </a:rPr>
              <a:t>docker start </a:t>
            </a:r>
            <a:r>
              <a:rPr lang="cs" sz="1600" dirty="0" smtClean="0">
                <a:latin typeface="Calibri"/>
                <a:ea typeface="Calibri"/>
                <a:cs typeface="Calibri"/>
                <a:sym typeface="Calibri"/>
              </a:rPr>
              <a:t>CONTAINER</a:t>
            </a:r>
            <a:endParaRPr lang="en-US" sz="16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sz="1600" i="1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cs" sz="1600" i="1" dirty="0">
                <a:latin typeface="Calibri"/>
                <a:ea typeface="Calibri"/>
                <a:cs typeface="Calibri"/>
                <a:sym typeface="Calibri"/>
              </a:rPr>
              <a:t>download an </a:t>
            </a:r>
            <a:r>
              <a:rPr lang="cs" sz="1600" i="1" dirty="0" smtClean="0">
                <a:latin typeface="Calibri"/>
                <a:ea typeface="Calibri"/>
                <a:cs typeface="Calibri"/>
                <a:sym typeface="Calibri"/>
              </a:rPr>
              <a:t>image</a:t>
            </a:r>
            <a:r>
              <a:rPr lang="en-US" sz="1600" i="1" dirty="0" smtClean="0">
                <a:latin typeface="Calibri"/>
                <a:ea typeface="Calibri"/>
                <a:cs typeface="Calibri"/>
                <a:sym typeface="Calibri"/>
              </a:rPr>
              <a:t> from a repository</a:t>
            </a:r>
          </a:p>
          <a:p>
            <a:pPr lvl="0"/>
            <a:r>
              <a:rPr lang="cs" sz="1600" dirty="0">
                <a:latin typeface="Calibri"/>
                <a:ea typeface="Calibri"/>
                <a:cs typeface="Calibri"/>
                <a:sym typeface="Calibri"/>
              </a:rPr>
              <a:t>docker pull </a:t>
            </a:r>
            <a:r>
              <a:rPr lang="cs" sz="1600" dirty="0" smtClean="0">
                <a:latin typeface="Calibri"/>
                <a:ea typeface="Calibri"/>
                <a:cs typeface="Calibri"/>
                <a:sym typeface="Calibri"/>
              </a:rPr>
              <a:t>IMAGE</a:t>
            </a:r>
            <a:endParaRPr lang="en-US" sz="16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sz="1600" i="1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600" i="1" dirty="0" smtClean="0">
                <a:latin typeface="Calibri"/>
                <a:ea typeface="Calibri"/>
                <a:cs typeface="Calibri"/>
                <a:sym typeface="Calibri"/>
              </a:rPr>
              <a:t>List local images</a:t>
            </a:r>
          </a:p>
          <a:p>
            <a:pPr lvl="0"/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600" dirty="0" err="1" smtClean="0">
                <a:latin typeface="Calibri"/>
                <a:ea typeface="Calibri"/>
                <a:cs typeface="Calibri"/>
                <a:sym typeface="Calibri"/>
              </a:rPr>
              <a:t>ocker</a:t>
            </a: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en-US" sz="1600" dirty="0" err="1" smtClean="0">
                <a:latin typeface="Calibri"/>
                <a:ea typeface="Calibri"/>
                <a:cs typeface="Calibri"/>
                <a:sym typeface="Calibri"/>
              </a:rPr>
              <a:t>ls</a:t>
            </a:r>
            <a:endParaRPr lang="en-US" sz="16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sz="1600" i="1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600" i="1" dirty="0" smtClean="0">
                <a:latin typeface="Calibri"/>
                <a:ea typeface="Calibri"/>
                <a:cs typeface="Calibri"/>
                <a:sym typeface="Calibri"/>
              </a:rPr>
              <a:t>Delete a local image</a:t>
            </a:r>
          </a:p>
          <a:p>
            <a:pPr lvl="0"/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600" dirty="0" err="1" smtClean="0">
                <a:latin typeface="Calibri"/>
                <a:ea typeface="Calibri"/>
                <a:cs typeface="Calibri"/>
                <a:sym typeface="Calibri"/>
              </a:rPr>
              <a:t>ocker</a:t>
            </a: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 image </a:t>
            </a:r>
            <a:r>
              <a:rPr lang="en-US" sz="1600" dirty="0" err="1" smtClean="0">
                <a:latin typeface="Calibri"/>
                <a:ea typeface="Calibri"/>
                <a:cs typeface="Calibri"/>
                <a:sym typeface="Calibri"/>
              </a:rPr>
              <a:t>rm</a:t>
            </a: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Docker Terminology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b="1" dirty="0">
                <a:solidFill>
                  <a:schemeClr val="accent2"/>
                </a:solidFill>
              </a:rPr>
              <a:t>Docker container image</a:t>
            </a:r>
            <a:r>
              <a:rPr lang="cs" sz="1600" b="1" dirty="0"/>
              <a:t> </a:t>
            </a:r>
            <a:r>
              <a:rPr lang="cs" sz="1600" dirty="0"/>
              <a:t>- a standalone package of files, which includes everything needed to run an application</a:t>
            </a: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 i="1" dirty="0"/>
              <a:t>(code, runtime, system tools, system libraries and settings)</a:t>
            </a:r>
            <a:endParaRPr sz="1300" i="1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an image is usually pulled from a </a:t>
            </a:r>
            <a:r>
              <a:rPr lang="cs" sz="1600" b="1" dirty="0">
                <a:solidFill>
                  <a:schemeClr val="accent2"/>
                </a:solidFill>
              </a:rPr>
              <a:t>registry</a:t>
            </a:r>
            <a:r>
              <a:rPr lang="cs" sz="1600" dirty="0"/>
              <a:t> to a host machine </a:t>
            </a: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 i="1" dirty="0"/>
              <a:t>(e.g. </a:t>
            </a:r>
            <a:r>
              <a:rPr lang="cs" sz="1300" b="1" i="1" dirty="0">
                <a:solidFill>
                  <a:schemeClr val="accent2"/>
                </a:solidFill>
              </a:rPr>
              <a:t>DockerHub</a:t>
            </a:r>
            <a:r>
              <a:rPr lang="cs" sz="1300" i="1" dirty="0"/>
              <a:t>)</a:t>
            </a:r>
            <a:endParaRPr sz="1300" i="1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a </a:t>
            </a:r>
            <a:r>
              <a:rPr lang="cs" sz="1600" b="1" dirty="0">
                <a:solidFill>
                  <a:schemeClr val="accent2"/>
                </a:solidFill>
              </a:rPr>
              <a:t>Docker container</a:t>
            </a:r>
            <a:r>
              <a:rPr lang="cs" sz="1600" b="1" dirty="0"/>
              <a:t> </a:t>
            </a:r>
            <a:r>
              <a:rPr lang="cs" sz="1600" dirty="0"/>
              <a:t>- a running instance of an image</a:t>
            </a:r>
            <a:endParaRPr sz="1300" i="1" dirty="0"/>
          </a:p>
          <a:p>
            <a:pPr marL="457200" lvl="0" indent="-33020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cs" sz="1600" dirty="0"/>
              <a:t>a host machine runs the </a:t>
            </a:r>
            <a:r>
              <a:rPr lang="cs" sz="1600" b="1" dirty="0">
                <a:solidFill>
                  <a:schemeClr val="accent2"/>
                </a:solidFill>
              </a:rPr>
              <a:t>container engine </a:t>
            </a:r>
            <a:r>
              <a:rPr lang="cs" sz="1600" dirty="0"/>
              <a:t>(</a:t>
            </a:r>
            <a:r>
              <a:rPr lang="cs" sz="1600" b="1" dirty="0">
                <a:solidFill>
                  <a:schemeClr val="accent2"/>
                </a:solidFill>
              </a:rPr>
              <a:t>Docker Daemon</a:t>
            </a:r>
            <a:r>
              <a:rPr lang="cs" sz="1600" dirty="0"/>
              <a:t>) and manages individual containers</a:t>
            </a:r>
            <a:endParaRPr sz="2100" dirty="0"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>
            <a:spLocks noGrp="1"/>
          </p:cNvSpPr>
          <p:nvPr>
            <p:ph type="ctrTitle"/>
          </p:nvPr>
        </p:nvSpPr>
        <p:spPr>
          <a:xfrm>
            <a:off x="1003650" y="194903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3"/>
                </a:solidFill>
              </a:rPr>
              <a:t>Practical</a:t>
            </a:r>
            <a:r>
              <a:rPr lang="cs" dirty="0" smtClean="0">
                <a:solidFill>
                  <a:schemeClr val="accent3"/>
                </a:solidFill>
              </a:rPr>
              <a:t> </a:t>
            </a:r>
            <a:r>
              <a:rPr lang="cs" dirty="0">
                <a:solidFill>
                  <a:schemeClr val="accent3"/>
                </a:solidFill>
              </a:rPr>
              <a:t>Part</a:t>
            </a:r>
            <a:endParaRPr sz="37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Docker Architecture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4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l="19055" t="24035" r="18549" b="17584"/>
          <a:stretch/>
        </p:blipFill>
        <p:spPr>
          <a:xfrm>
            <a:off x="1425850" y="1254625"/>
            <a:ext cx="6292306" cy="33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1516650" y="4566375"/>
            <a:ext cx="583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i="1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https://docs.docker.com/get-started/overview/</a:t>
            </a:r>
            <a:endParaRPr sz="1200" i="1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Docker Container Creation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6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the image is opened up and the </a:t>
            </a:r>
            <a:r>
              <a:rPr lang="cs" sz="1600" b="1" dirty="0">
                <a:solidFill>
                  <a:schemeClr val="accent2"/>
                </a:solidFill>
              </a:rPr>
              <a:t>filesystem </a:t>
            </a:r>
            <a:r>
              <a:rPr lang="cs" sz="1600" dirty="0"/>
              <a:t>of that image is copied into a </a:t>
            </a:r>
            <a:r>
              <a:rPr lang="cs" sz="1600" b="1" dirty="0">
                <a:solidFill>
                  <a:schemeClr val="accent2"/>
                </a:solidFill>
              </a:rPr>
              <a:t>temporary </a:t>
            </a:r>
            <a:r>
              <a:rPr lang="en-US" sz="1600" b="1" dirty="0" smtClean="0">
                <a:solidFill>
                  <a:schemeClr val="accent2"/>
                </a:solidFill>
              </a:rPr>
              <a:t>directory structure </a:t>
            </a:r>
            <a:r>
              <a:rPr lang="cs" sz="1600" dirty="0" smtClean="0"/>
              <a:t>on </a:t>
            </a:r>
            <a:r>
              <a:rPr lang="cs" sz="1600" dirty="0"/>
              <a:t>the host</a:t>
            </a:r>
            <a:endParaRPr sz="1600" dirty="0"/>
          </a:p>
          <a:p>
            <a:pPr marL="457200" lvl="0" indent="-330200" algn="just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Docker filesystem is a </a:t>
            </a:r>
            <a:r>
              <a:rPr lang="cs" sz="1600" b="1" dirty="0">
                <a:solidFill>
                  <a:schemeClr val="accent2"/>
                </a:solidFill>
              </a:rPr>
              <a:t>stacked file system</a:t>
            </a:r>
            <a:r>
              <a:rPr lang="cs" sz="1600" dirty="0"/>
              <a:t> of individual layers stacked on “mount”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the ‘/’ root directory of the container is </a:t>
            </a:r>
            <a:r>
              <a:rPr lang="cs" sz="1600" b="1" dirty="0">
                <a:solidFill>
                  <a:schemeClr val="accent2"/>
                </a:solidFill>
              </a:rPr>
              <a:t>mounted and available</a:t>
            </a:r>
            <a:r>
              <a:rPr lang="cs" sz="1600" dirty="0"/>
              <a:t> on the </a:t>
            </a:r>
            <a:r>
              <a:rPr lang="cs" sz="1600" dirty="0" smtClean="0"/>
              <a:t>host</a:t>
            </a:r>
            <a:r>
              <a:rPr lang="en-US" sz="1600" dirty="0" smtClean="0"/>
              <a:t>, e.g.:</a:t>
            </a:r>
            <a:endParaRPr sz="1600" dirty="0"/>
          </a:p>
          <a:p>
            <a:pPr marL="457200" lvl="0" indent="45720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cs" sz="1200" dirty="0"/>
              <a:t>/var/lib/docker/overlay2/51415bc9cd3ab2c47d218a897516ea2bf0545595fadf4a167ed5cfd3230a5f99/</a:t>
            </a:r>
            <a:endParaRPr sz="1200" dirty="0"/>
          </a:p>
          <a:p>
            <a:pPr marL="457200" lvl="0" indent="-330200" algn="l" rtl="0"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changes to the directory </a:t>
            </a:r>
            <a:r>
              <a:rPr lang="cs" sz="1600" b="1" dirty="0">
                <a:solidFill>
                  <a:schemeClr val="accent2"/>
                </a:solidFill>
              </a:rPr>
              <a:t>are visible </a:t>
            </a:r>
            <a:r>
              <a:rPr lang="cs" sz="1600" dirty="0"/>
              <a:t>from both sides (host and container)</a:t>
            </a:r>
            <a:endParaRPr sz="1600" dirty="0"/>
          </a:p>
          <a:p>
            <a:pPr marL="457200" lvl="0" indent="-330200" algn="just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600"/>
              <a:buChar char="●"/>
            </a:pPr>
            <a:r>
              <a:rPr lang="cs" sz="1600" dirty="0"/>
              <a:t>when the container is removed, any changes to its state </a:t>
            </a:r>
            <a:r>
              <a:rPr lang="cs" sz="1600" b="1" dirty="0">
                <a:solidFill>
                  <a:schemeClr val="accent2"/>
                </a:solidFill>
              </a:rPr>
              <a:t>disappear </a:t>
            </a:r>
            <a:r>
              <a:rPr lang="cs" sz="1600" dirty="0"/>
              <a:t>unless “committed” via </a:t>
            </a:r>
            <a:r>
              <a:rPr lang="cs" sz="1600" b="1" dirty="0">
                <a:solidFill>
                  <a:schemeClr val="accent2"/>
                </a:solidFill>
              </a:rPr>
              <a:t>dockerd</a:t>
            </a:r>
            <a:endParaRPr sz="1600"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Starting Docker Container Processes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the container </a:t>
            </a:r>
            <a:r>
              <a:rPr lang="cs" sz="1600" dirty="0" smtClean="0"/>
              <a:t>process</a:t>
            </a:r>
            <a:r>
              <a:rPr lang="en-US" sz="1600" dirty="0" err="1" smtClean="0"/>
              <a:t>es</a:t>
            </a:r>
            <a:r>
              <a:rPr lang="en-US" sz="1600" dirty="0" smtClean="0"/>
              <a:t> are maintained</a:t>
            </a:r>
            <a:r>
              <a:rPr lang="cs" sz="1600" dirty="0" smtClean="0"/>
              <a:t> </a:t>
            </a:r>
            <a:r>
              <a:rPr lang="cs" sz="1600" b="1" dirty="0">
                <a:solidFill>
                  <a:schemeClr val="accent2"/>
                </a:solidFill>
              </a:rPr>
              <a:t>natively </a:t>
            </a:r>
            <a:r>
              <a:rPr lang="en-US" sz="1600" dirty="0" smtClean="0"/>
              <a:t>via</a:t>
            </a:r>
            <a:r>
              <a:rPr lang="cs" sz="1600" dirty="0" smtClean="0"/>
              <a:t> </a:t>
            </a:r>
            <a:r>
              <a:rPr lang="cs" sz="1600" dirty="0"/>
              <a:t>the </a:t>
            </a:r>
            <a:r>
              <a:rPr lang="en-US" sz="1600" dirty="0" smtClean="0"/>
              <a:t>host </a:t>
            </a:r>
            <a:r>
              <a:rPr lang="cs" sz="1600" dirty="0" smtClean="0"/>
              <a:t>kernel</a:t>
            </a:r>
            <a:endParaRPr sz="1600" dirty="0"/>
          </a:p>
          <a:p>
            <a:pPr marL="457200" lvl="0" indent="-330200" algn="just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to provide application sandboxing, Docker uses Linux </a:t>
            </a:r>
            <a:r>
              <a:rPr lang="cs" sz="1600" b="1" dirty="0">
                <a:solidFill>
                  <a:schemeClr val="accent2"/>
                </a:solidFill>
              </a:rPr>
              <a:t>namespaces </a:t>
            </a:r>
            <a:r>
              <a:rPr lang="cs" sz="1600" dirty="0"/>
              <a:t>and </a:t>
            </a:r>
            <a:r>
              <a:rPr lang="cs" sz="1600" b="1" dirty="0">
                <a:solidFill>
                  <a:schemeClr val="accent2"/>
                </a:solidFill>
              </a:rPr>
              <a:t>cgroups</a:t>
            </a:r>
            <a:endParaRPr sz="1600" dirty="0"/>
          </a:p>
          <a:p>
            <a:pPr marL="457200" lvl="0" indent="-330200" algn="l" rtl="0">
              <a:spcBef>
                <a:spcPts val="1500"/>
              </a:spcBef>
              <a:spcAft>
                <a:spcPts val="1500"/>
              </a:spcAft>
              <a:buSzPts val="1600"/>
              <a:buChar char="●"/>
            </a:pPr>
            <a:r>
              <a:rPr lang="cs" sz="1600" dirty="0"/>
              <a:t>when you start a container with </a:t>
            </a:r>
            <a:r>
              <a:rPr lang="cs" sz="1600" dirty="0">
                <a:latin typeface="Courier New" pitchFamily="49" charset="0"/>
                <a:cs typeface="Courier New" pitchFamily="49" charset="0"/>
              </a:rPr>
              <a:t>docker run</a:t>
            </a:r>
            <a:r>
              <a:rPr lang="cs" sz="1600" dirty="0"/>
              <a:t>, Docker creates </a:t>
            </a:r>
            <a:r>
              <a:rPr lang="cs" sz="1600" b="1" dirty="0">
                <a:solidFill>
                  <a:schemeClr val="accent2"/>
                </a:solidFill>
              </a:rPr>
              <a:t>a set of namespaces</a:t>
            </a:r>
            <a:r>
              <a:rPr lang="cs" sz="1600" dirty="0"/>
              <a:t> and </a:t>
            </a:r>
            <a:r>
              <a:rPr lang="cs" sz="1600" b="1" dirty="0">
                <a:solidFill>
                  <a:schemeClr val="accent2"/>
                </a:solidFill>
              </a:rPr>
              <a:t>control </a:t>
            </a:r>
            <a:r>
              <a:rPr lang="cs" sz="1600" b="1" dirty="0" smtClean="0">
                <a:solidFill>
                  <a:schemeClr val="accent2"/>
                </a:solidFill>
              </a:rPr>
              <a:t>groups</a:t>
            </a:r>
            <a:r>
              <a:rPr lang="en-US" sz="1600" dirty="0" smtClean="0"/>
              <a:t>, which contain the process(</a:t>
            </a:r>
            <a:r>
              <a:rPr lang="en-US" sz="1600" dirty="0" err="1" smtClean="0"/>
              <a:t>es</a:t>
            </a:r>
            <a:r>
              <a:rPr lang="en-US" sz="1600" dirty="0" smtClean="0"/>
              <a:t>) started inside the container</a:t>
            </a:r>
            <a:endParaRPr sz="1600" dirty="0"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Namespaces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Docker Engine uses the following namespaces on Linux</a:t>
            </a:r>
            <a:endParaRPr sz="1600" dirty="0"/>
          </a:p>
          <a:p>
            <a:pPr marL="914400" lvl="1" indent="-323850" algn="just" rtl="0"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cs" sz="1500" b="1" dirty="0">
                <a:solidFill>
                  <a:schemeClr val="accent2"/>
                </a:solidFill>
              </a:rPr>
              <a:t>PID namespace</a:t>
            </a:r>
            <a:r>
              <a:rPr lang="cs" sz="1500" dirty="0"/>
              <a:t> for process isolation</a:t>
            </a:r>
            <a:endParaRPr sz="1500" dirty="0"/>
          </a:p>
          <a:p>
            <a:pPr marL="914400" lvl="1" indent="-323850" algn="just" rtl="0"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cs" sz="1500" b="1" dirty="0">
                <a:solidFill>
                  <a:schemeClr val="accent2"/>
                </a:solidFill>
              </a:rPr>
              <a:t>NET namespace</a:t>
            </a:r>
            <a:r>
              <a:rPr lang="cs" sz="1500" dirty="0"/>
              <a:t> for managing/separating network interfaces	</a:t>
            </a:r>
            <a:endParaRPr sz="1100" dirty="0"/>
          </a:p>
          <a:p>
            <a:pPr marL="914400" lvl="1" indent="-323850" algn="just" rtl="0"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cs" sz="1500" b="1" dirty="0">
                <a:solidFill>
                  <a:schemeClr val="accent2"/>
                </a:solidFill>
              </a:rPr>
              <a:t>IPC namespace</a:t>
            </a:r>
            <a:r>
              <a:rPr lang="cs" sz="1500" dirty="0"/>
              <a:t> for separating inter-process communication</a:t>
            </a:r>
            <a:endParaRPr sz="1500" dirty="0"/>
          </a:p>
          <a:p>
            <a:pPr marL="914400" lvl="1" indent="-323850" algn="just" rtl="0"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cs" sz="1500" b="1" dirty="0">
                <a:solidFill>
                  <a:schemeClr val="accent2"/>
                </a:solidFill>
              </a:rPr>
              <a:t>MNT namespace</a:t>
            </a:r>
            <a:r>
              <a:rPr lang="cs" sz="1500" dirty="0"/>
              <a:t> for managing/separating filesystem mount points </a:t>
            </a:r>
            <a:endParaRPr sz="1500" dirty="0"/>
          </a:p>
          <a:p>
            <a:pPr marL="914400" lvl="1" indent="-323850" algn="just" rtl="0"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cs" sz="1500" b="1" dirty="0">
                <a:solidFill>
                  <a:schemeClr val="accent2"/>
                </a:solidFill>
              </a:rPr>
              <a:t>UTS namespace</a:t>
            </a:r>
            <a:r>
              <a:rPr lang="cs" sz="1500" dirty="0"/>
              <a:t> for isolating kernel and version identifiers</a:t>
            </a:r>
            <a:endParaRPr sz="1500" dirty="0"/>
          </a:p>
          <a:p>
            <a:pPr marL="9144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cs" sz="1200" dirty="0"/>
              <a:t>(mainly to set the hostname and domainname visible to the process)</a:t>
            </a:r>
            <a:endParaRPr sz="1200" dirty="0"/>
          </a:p>
          <a:p>
            <a:pPr marL="914400" lvl="1" indent="-323850" algn="just" rtl="0"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cs" sz="1500" b="1" dirty="0">
                <a:solidFill>
                  <a:schemeClr val="accent2"/>
                </a:solidFill>
              </a:rPr>
              <a:t>User ID</a:t>
            </a:r>
            <a:r>
              <a:rPr lang="cs" sz="1500" dirty="0"/>
              <a:t> (user) namespace for privilege isolation </a:t>
            </a:r>
            <a:endParaRPr sz="1600" dirty="0"/>
          </a:p>
          <a:p>
            <a:pPr marL="457200" lvl="0" indent="-330200" algn="just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user namespace </a:t>
            </a:r>
            <a:r>
              <a:rPr lang="cs" sz="1600" b="1" dirty="0">
                <a:solidFill>
                  <a:schemeClr val="accent2"/>
                </a:solidFill>
              </a:rPr>
              <a:t>must be enabled </a:t>
            </a:r>
            <a:r>
              <a:rPr lang="cs" sz="1600" dirty="0"/>
              <a:t>on purpose, it is </a:t>
            </a:r>
            <a:r>
              <a:rPr lang="cs" sz="1600" b="1" dirty="0">
                <a:solidFill>
                  <a:schemeClr val="accent2"/>
                </a:solidFill>
              </a:rPr>
              <a:t>not </a:t>
            </a:r>
            <a:r>
              <a:rPr lang="cs" sz="1600" dirty="0"/>
              <a:t>used by default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3"/>
                </a:solidFill>
              </a:rPr>
              <a:t>PID namespace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600" dirty="0"/>
              <a:t>a</a:t>
            </a:r>
            <a:r>
              <a:rPr lang="cs" sz="1600" dirty="0" smtClean="0"/>
              <a:t>llows</a:t>
            </a:r>
            <a:r>
              <a:rPr lang="en-US" sz="1600" dirty="0" smtClean="0"/>
              <a:t> the container</a:t>
            </a:r>
            <a:r>
              <a:rPr lang="cs" sz="1600" dirty="0" smtClean="0"/>
              <a:t> </a:t>
            </a:r>
            <a:r>
              <a:rPr lang="cs" sz="1600" dirty="0"/>
              <a:t>to establish </a:t>
            </a:r>
            <a:r>
              <a:rPr lang="cs" sz="1600" b="1" dirty="0">
                <a:solidFill>
                  <a:schemeClr val="accent2"/>
                </a:solidFill>
              </a:rPr>
              <a:t>separate process trees</a:t>
            </a:r>
            <a:endParaRPr sz="1600" b="1" dirty="0">
              <a:solidFill>
                <a:schemeClr val="accent2"/>
              </a:solidFill>
            </a:endParaRPr>
          </a:p>
          <a:p>
            <a:pPr marL="457200" lvl="0" indent="-323850" algn="just" rtl="0">
              <a:spcBef>
                <a:spcPts val="1500"/>
              </a:spcBef>
              <a:spcAft>
                <a:spcPts val="0"/>
              </a:spcAft>
              <a:buSzPts val="1500"/>
              <a:buChar char="●"/>
            </a:pPr>
            <a:r>
              <a:rPr lang="cs" sz="1600" dirty="0"/>
              <a:t>the complete picture still </a:t>
            </a:r>
            <a:r>
              <a:rPr lang="cs" sz="1600" b="1" dirty="0">
                <a:solidFill>
                  <a:schemeClr val="accent2"/>
                </a:solidFill>
              </a:rPr>
              <a:t>visible </a:t>
            </a:r>
            <a:r>
              <a:rPr lang="cs" sz="1600" dirty="0"/>
              <a:t>from the </a:t>
            </a:r>
            <a:r>
              <a:rPr lang="cs" sz="1600" b="1" dirty="0">
                <a:solidFill>
                  <a:schemeClr val="accent2"/>
                </a:solidFill>
              </a:rPr>
              <a:t>host </a:t>
            </a:r>
            <a:r>
              <a:rPr lang="en-US" sz="1600" dirty="0" smtClean="0"/>
              <a:t>(running in the “system” namespace</a:t>
            </a:r>
            <a:r>
              <a:rPr lang="cs" sz="1600" dirty="0" smtClean="0"/>
              <a:t>)</a:t>
            </a:r>
            <a:endParaRPr sz="1600" dirty="0"/>
          </a:p>
          <a:p>
            <a:pPr marL="0" lvl="0" indent="0" algn="just" rtl="0">
              <a:spcBef>
                <a:spcPts val="1500"/>
              </a:spcBef>
              <a:spcAft>
                <a:spcPts val="0"/>
              </a:spcAft>
              <a:buNone/>
            </a:pPr>
            <a:endParaRPr sz="1500" dirty="0"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8</a:t>
            </a:fld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551317" y="2079625"/>
            <a:ext cx="3929241" cy="181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Open Sans"/>
                <a:ea typeface="Open Sans"/>
                <a:cs typeface="Open Sans"/>
                <a:sym typeface="Open Sans"/>
              </a:rPr>
              <a:t>host</a:t>
            </a:r>
            <a:r>
              <a:rPr lang="cs" dirty="0" smtClean="0">
                <a:latin typeface="Open Sans"/>
                <a:ea typeface="Open Sans"/>
                <a:cs typeface="Open Sans"/>
                <a:sym typeface="Open Sans"/>
              </a:rPr>
              <a:t># </a:t>
            </a:r>
            <a:r>
              <a:rPr lang="cs" i="1">
                <a:latin typeface="Open Sans"/>
                <a:ea typeface="Open Sans"/>
                <a:cs typeface="Open Sans"/>
                <a:sym typeface="Open Sans"/>
              </a:rPr>
              <a:t>docker </a:t>
            </a:r>
            <a:r>
              <a:rPr lang="cs" i="1" smtClean="0">
                <a:latin typeface="Open Sans"/>
                <a:ea typeface="Open Sans"/>
                <a:cs typeface="Open Sans"/>
                <a:sym typeface="Open Sans"/>
              </a:rPr>
              <a:t>run </a:t>
            </a:r>
            <a:r>
              <a:rPr lang="cs" i="1" dirty="0">
                <a:latin typeface="Open Sans"/>
                <a:ea typeface="Open Sans"/>
                <a:cs typeface="Open Sans"/>
                <a:sym typeface="Open Sans"/>
              </a:rPr>
              <a:t>-it </a:t>
            </a:r>
            <a:r>
              <a:rPr lang="cs" i="1" dirty="0" smtClean="0">
                <a:latin typeface="Open Sans"/>
                <a:ea typeface="Open Sans"/>
                <a:cs typeface="Open Sans"/>
                <a:sym typeface="Open Sans"/>
              </a:rPr>
              <a:t>debian </a:t>
            </a:r>
            <a:r>
              <a:rPr lang="cs" i="1" dirty="0">
                <a:latin typeface="Open Sans"/>
                <a:ea typeface="Open Sans"/>
                <a:cs typeface="Open Sans"/>
                <a:sym typeface="Open Sans"/>
              </a:rPr>
              <a:t>bash</a:t>
            </a:r>
            <a:endParaRPr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root@3146c2faec9b:/# dash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# ps af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  PID   TTY  	     STAT   TIME      COMMAND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cs" sz="15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  <a:sym typeface="Open Sans"/>
              </a:rPr>
              <a:t>1</a:t>
            </a: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     pts/0     Ss        0:00       bash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    6     pts/0     S  </a:t>
            </a:r>
            <a:r>
              <a:rPr lang="cs" dirty="0" smtClean="0"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0:00       dash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    7     pts/0     R+        0:00       \_ ps af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2304715" y="3981265"/>
            <a:ext cx="6617216" cy="1085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 1029  ?    	      Ssl	7:48 	</a:t>
            </a:r>
            <a:r>
              <a:rPr lang="cs" dirty="0" smtClean="0"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usr/bin/containerd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28834 ?    	      Sl 	0:00  	</a:t>
            </a:r>
            <a:r>
              <a:rPr lang="cs" dirty="0" smtClean="0">
                <a:latin typeface="Open Sans"/>
                <a:ea typeface="Open Sans"/>
                <a:cs typeface="Open Sans"/>
                <a:sym typeface="Open Sans"/>
              </a:rPr>
              <a:t>\_ </a:t>
            </a: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containerd-shim -namespace moby  ……...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  <a:sym typeface="Open Sans"/>
              </a:rPr>
              <a:t>28851</a:t>
            </a: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 pts/0     Ss 	0:00  	</a:t>
            </a:r>
            <a:r>
              <a:rPr lang="cs" dirty="0" smtClean="0">
                <a:latin typeface="Open Sans"/>
                <a:ea typeface="Open Sans"/>
                <a:cs typeface="Open Sans"/>
                <a:sym typeface="Open Sans"/>
              </a:rPr>
              <a:t>\_ </a:t>
            </a: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bash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28899 pts/0     S+ 	0:00      	</a:t>
            </a:r>
            <a:r>
              <a:rPr lang="en-US" dirty="0" smtClean="0"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cs" dirty="0" smtClean="0">
                <a:latin typeface="Open Sans"/>
                <a:ea typeface="Open Sans"/>
                <a:cs typeface="Open Sans"/>
                <a:sym typeface="Open Sans"/>
              </a:rPr>
              <a:t>\_ </a:t>
            </a: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dash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914400" y="3311434"/>
            <a:ext cx="1390315" cy="1306286"/>
          </a:xfrm>
          <a:custGeom>
            <a:avLst/>
            <a:gdLst/>
            <a:ahLst/>
            <a:cxnLst/>
            <a:rect l="l" t="t" r="r" b="b"/>
            <a:pathLst>
              <a:path w="158591" h="61177" extrusionOk="0">
                <a:moveTo>
                  <a:pt x="0" y="0"/>
                </a:moveTo>
                <a:cubicBezTo>
                  <a:pt x="10716" y="7728"/>
                  <a:pt x="37862" y="36174"/>
                  <a:pt x="64294" y="46370"/>
                </a:cubicBezTo>
                <a:cubicBezTo>
                  <a:pt x="90726" y="56566"/>
                  <a:pt x="142875" y="58709"/>
                  <a:pt x="158591" y="6117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2" name="TextovéPole 1"/>
          <p:cNvSpPr txBox="1"/>
          <p:nvPr/>
        </p:nvSpPr>
        <p:spPr>
          <a:xfrm>
            <a:off x="6257109" y="3638006"/>
            <a:ext cx="2664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Host displays all processes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accent3"/>
                </a:solidFill>
              </a:rPr>
              <a:t>User ID (user) Namespace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11700" y="1266324"/>
            <a:ext cx="8520600" cy="1235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500" dirty="0"/>
              <a:t>enables </a:t>
            </a:r>
            <a:r>
              <a:rPr lang="en-US" sz="1500" dirty="0" smtClean="0"/>
              <a:t>establishing </a:t>
            </a:r>
            <a:r>
              <a:rPr lang="en-US" sz="1500" b="1" dirty="0" smtClean="0">
                <a:solidFill>
                  <a:schemeClr val="accent2"/>
                </a:solidFill>
              </a:rPr>
              <a:t>separated </a:t>
            </a:r>
            <a:r>
              <a:rPr lang="cs" sz="1500" b="1" dirty="0" smtClean="0">
                <a:solidFill>
                  <a:schemeClr val="accent2"/>
                </a:solidFill>
              </a:rPr>
              <a:t>uid/gid</a:t>
            </a:r>
            <a:r>
              <a:rPr lang="en-US" sz="1500" b="1" dirty="0" smtClean="0">
                <a:solidFill>
                  <a:schemeClr val="accent2"/>
                </a:solidFill>
              </a:rPr>
              <a:t> allocations</a:t>
            </a:r>
            <a:r>
              <a:rPr lang="en-US" sz="1500" dirty="0" smtClean="0"/>
              <a:t>, decoupled from real identifiers</a:t>
            </a:r>
          </a:p>
          <a:p>
            <a:pPr lvl="1" indent="-323850" algn="just">
              <a:spcBef>
                <a:spcPts val="1000"/>
              </a:spcBef>
              <a:buSzPts val="1500"/>
            </a:pPr>
            <a:r>
              <a:rPr lang="en-US" sz="1500" dirty="0" smtClean="0"/>
              <a:t>A user process in a the namespace is assigned a ‘local’ identifier that is recognized only inside the namespace</a:t>
            </a:r>
          </a:p>
          <a:p>
            <a:pPr indent="-323850">
              <a:spcBef>
                <a:spcPts val="1000"/>
              </a:spcBef>
              <a:buSzPts val="1500"/>
            </a:pPr>
            <a:r>
              <a:rPr lang="en-US" sz="1500" dirty="0"/>
              <a:t>a </a:t>
            </a:r>
            <a:r>
              <a:rPr lang="en-US" sz="1500" b="1" dirty="0">
                <a:solidFill>
                  <a:schemeClr val="accent2"/>
                </a:solidFill>
              </a:rPr>
              <a:t>m</a:t>
            </a:r>
            <a:r>
              <a:rPr lang="cs" sz="1500" b="1" dirty="0">
                <a:solidFill>
                  <a:schemeClr val="accent2"/>
                </a:solidFill>
              </a:rPr>
              <a:t>apping</a:t>
            </a:r>
            <a:r>
              <a:rPr lang="en-US" sz="1500" b="1" dirty="0">
                <a:solidFill>
                  <a:schemeClr val="accent2"/>
                </a:solidFill>
              </a:rPr>
              <a:t> </a:t>
            </a:r>
            <a:r>
              <a:rPr lang="en-US" sz="1500" dirty="0" smtClean="0"/>
              <a:t>need to be maintained </a:t>
            </a:r>
            <a:r>
              <a:rPr lang="cs" sz="1500" dirty="0" smtClean="0"/>
              <a:t>between </a:t>
            </a:r>
            <a:r>
              <a:rPr lang="cs" sz="1500" dirty="0"/>
              <a:t>uids</a:t>
            </a:r>
            <a:r>
              <a:rPr lang="en-US" sz="1500" dirty="0"/>
              <a:t>/</a:t>
            </a:r>
            <a:r>
              <a:rPr lang="en-US" sz="1500" dirty="0" err="1"/>
              <a:t>gids</a:t>
            </a:r>
            <a:r>
              <a:rPr lang="cs" sz="1500" dirty="0"/>
              <a:t> in the namespace and “global” </a:t>
            </a:r>
            <a:r>
              <a:rPr lang="en-US" sz="1500" dirty="0"/>
              <a:t>(real) </a:t>
            </a:r>
            <a:r>
              <a:rPr lang="cs" sz="1500" dirty="0"/>
              <a:t>uids</a:t>
            </a:r>
            <a:r>
              <a:rPr lang="en-US" sz="1500" dirty="0" smtClean="0"/>
              <a:t>/</a:t>
            </a:r>
            <a:r>
              <a:rPr lang="en-US" sz="1500" dirty="0" err="1" smtClean="0"/>
              <a:t>gids</a:t>
            </a:r>
            <a:r>
              <a:rPr lang="cs" sz="1500" dirty="0" smtClean="0"/>
              <a:t/>
            </a:r>
            <a:br>
              <a:rPr lang="cs" sz="1500" dirty="0" smtClean="0"/>
            </a:br>
            <a:endParaRPr sz="1500" dirty="0"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9</a:t>
            </a:fld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1394095" y="2774854"/>
            <a:ext cx="1713900" cy="154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Open Sans"/>
                <a:ea typeface="Open Sans"/>
                <a:cs typeface="Open Sans"/>
                <a:sym typeface="Open Sans"/>
              </a:rPr>
              <a:t>Host </a:t>
            </a:r>
            <a:r>
              <a:rPr lang="cs" b="1" dirty="0" smtClean="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b="1" dirty="0" smtClean="0">
                <a:latin typeface="Open Sans"/>
                <a:ea typeface="Open Sans"/>
                <a:cs typeface="Open Sans"/>
                <a:sym typeface="Open Sans"/>
              </a:rPr>
              <a:t>real</a:t>
            </a:r>
            <a:r>
              <a:rPr lang="cs" b="1" dirty="0" smtClean="0"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cs" b="1" dirty="0">
                <a:latin typeface="Open Sans"/>
                <a:ea typeface="Open Sans"/>
                <a:cs typeface="Open Sans"/>
                <a:sym typeface="Open Sans"/>
              </a:rPr>
              <a:t>id’s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….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cs" dirty="0" smtClean="0">
                <a:latin typeface="Open Sans"/>
                <a:ea typeface="Open Sans"/>
                <a:cs typeface="Open Sans"/>
                <a:sym typeface="Open Sans"/>
              </a:rPr>
              <a:t>100000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100001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4489734" y="2940339"/>
            <a:ext cx="25647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latin typeface="Open Sans"/>
                <a:ea typeface="Open Sans"/>
                <a:cs typeface="Open Sans"/>
                <a:sym typeface="Open Sans"/>
              </a:rPr>
              <a:t>id’s in </a:t>
            </a:r>
            <a:r>
              <a:rPr lang="en-US" b="1" dirty="0" smtClean="0">
                <a:latin typeface="Open Sans"/>
                <a:ea typeface="Open Sans"/>
                <a:cs typeface="Open Sans"/>
                <a:sym typeface="Open Sans"/>
              </a:rPr>
              <a:t>a user </a:t>
            </a:r>
            <a:r>
              <a:rPr lang="cs" b="1" dirty="0" smtClean="0">
                <a:latin typeface="Open Sans"/>
                <a:ea typeface="Open Sans"/>
                <a:cs typeface="Open Sans"/>
                <a:sym typeface="Open Sans"/>
              </a:rPr>
              <a:t>namespace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cs" dirty="0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1" name="Google Shape;141;p22"/>
          <p:cNvCxnSpPr/>
          <p:nvPr/>
        </p:nvCxnSpPr>
        <p:spPr>
          <a:xfrm flipV="1">
            <a:off x="2541538" y="3383470"/>
            <a:ext cx="2134965" cy="44313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2" name="Google Shape;142;p22"/>
          <p:cNvCxnSpPr/>
          <p:nvPr/>
        </p:nvCxnSpPr>
        <p:spPr>
          <a:xfrm flipV="1">
            <a:off x="2541538" y="3605036"/>
            <a:ext cx="2134965" cy="450981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3" name="Google Shape;143;p22"/>
          <p:cNvSpPr txBox="1"/>
          <p:nvPr/>
        </p:nvSpPr>
        <p:spPr>
          <a:xfrm>
            <a:off x="375000" y="4322229"/>
            <a:ext cx="8027400" cy="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cs" sz="1500" dirty="0">
                <a:solidFill>
                  <a:schemeClr val="dk2"/>
                </a:solidFill>
                <a:latin typeface="+mn-lt"/>
                <a:ea typeface="Open Sans"/>
                <a:cs typeface="Open Sans"/>
                <a:sym typeface="Open Sans"/>
              </a:rPr>
              <a:t>by default, user namespace is not enabled by Docker, i.e</a:t>
            </a:r>
            <a:r>
              <a:rPr lang="cs" sz="1500" dirty="0" smtClean="0">
                <a:solidFill>
                  <a:schemeClr val="dk2"/>
                </a:solidFill>
                <a:latin typeface="+mn-lt"/>
                <a:ea typeface="Open Sans"/>
                <a:cs typeface="Open Sans"/>
                <a:sym typeface="Open Sans"/>
              </a:rPr>
              <a:t>.</a:t>
            </a:r>
            <a:r>
              <a:rPr lang="en-US" sz="1500" dirty="0" smtClean="0">
                <a:solidFill>
                  <a:schemeClr val="dk2"/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cs" sz="1500" b="1" i="1" dirty="0" smtClean="0">
                <a:solidFill>
                  <a:schemeClr val="accent2"/>
                </a:solidFill>
                <a:latin typeface="+mn-lt"/>
                <a:ea typeface="Open Sans"/>
                <a:cs typeface="Open Sans"/>
                <a:sym typeface="Open Sans"/>
              </a:rPr>
              <a:t>root</a:t>
            </a:r>
            <a:r>
              <a:rPr lang="cs" sz="1500" b="1" dirty="0" smtClean="0">
                <a:solidFill>
                  <a:schemeClr val="accent2"/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cs" sz="1500" b="1" dirty="0">
                <a:solidFill>
                  <a:schemeClr val="accent2"/>
                </a:solidFill>
                <a:latin typeface="+mn-lt"/>
                <a:ea typeface="Open Sans"/>
                <a:cs typeface="Open Sans"/>
                <a:sym typeface="Open Sans"/>
              </a:rPr>
              <a:t>in the container is </a:t>
            </a:r>
            <a:r>
              <a:rPr lang="cs" sz="1500" b="1" i="1" dirty="0">
                <a:solidFill>
                  <a:schemeClr val="accent2"/>
                </a:solidFill>
                <a:latin typeface="+mn-lt"/>
                <a:ea typeface="Open Sans"/>
                <a:cs typeface="Open Sans"/>
                <a:sym typeface="Open Sans"/>
              </a:rPr>
              <a:t>root</a:t>
            </a:r>
            <a:r>
              <a:rPr lang="cs" sz="1500" b="1" dirty="0">
                <a:solidFill>
                  <a:schemeClr val="accent2"/>
                </a:solidFill>
                <a:latin typeface="+mn-lt"/>
                <a:ea typeface="Open Sans"/>
                <a:cs typeface="Open Sans"/>
                <a:sym typeface="Open Sans"/>
              </a:rPr>
              <a:t> in the </a:t>
            </a:r>
            <a:r>
              <a:rPr lang="cs" sz="1500" b="1" dirty="0" smtClean="0">
                <a:solidFill>
                  <a:schemeClr val="accent2"/>
                </a:solidFill>
                <a:latin typeface="+mn-lt"/>
                <a:ea typeface="Open Sans"/>
                <a:cs typeface="Open Sans"/>
                <a:sym typeface="Open Sans"/>
              </a:rPr>
              <a:t>host</a:t>
            </a:r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4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1499</Words>
  <Application>Microsoft Office PowerPoint</Application>
  <PresentationFormat>Předvádění na obrazovce (16:9)</PresentationFormat>
  <Paragraphs>242</Paragraphs>
  <Slides>30</Slides>
  <Notes>28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Open Sans</vt:lpstr>
      <vt:lpstr>c4e</vt:lpstr>
      <vt:lpstr>Container Security: What Could Possibly Go Wrong?</vt:lpstr>
      <vt:lpstr>What is a container?</vt:lpstr>
      <vt:lpstr>Docker Terminology</vt:lpstr>
      <vt:lpstr>Docker Architecture</vt:lpstr>
      <vt:lpstr>Docker Container Creation</vt:lpstr>
      <vt:lpstr>Starting Docker Container Processes</vt:lpstr>
      <vt:lpstr>Namespaces</vt:lpstr>
      <vt:lpstr>PID namespace</vt:lpstr>
      <vt:lpstr>User ID (user) Namespace</vt:lpstr>
      <vt:lpstr>Cgroups I.</vt:lpstr>
      <vt:lpstr>Cgroups II.</vt:lpstr>
      <vt:lpstr>Prezentace aplikace PowerPoint</vt:lpstr>
      <vt:lpstr>Prezentace aplikace PowerPoint</vt:lpstr>
      <vt:lpstr>Linux Kernel Capabilities</vt:lpstr>
      <vt:lpstr>I am the root. Or not?</vt:lpstr>
      <vt:lpstr>root may still be limited</vt:lpstr>
      <vt:lpstr>Docker Daemon</vt:lpstr>
      <vt:lpstr>Docker interface</vt:lpstr>
      <vt:lpstr>Docker vs. chroot command</vt:lpstr>
      <vt:lpstr>Container Security</vt:lpstr>
      <vt:lpstr>Threat Landscape</vt:lpstr>
      <vt:lpstr>Usual Best Practice</vt:lpstr>
      <vt:lpstr>Escaping containers</vt:lpstr>
      <vt:lpstr>Containers as attacking vehicles</vt:lpstr>
      <vt:lpstr>Docker incidents are real</vt:lpstr>
      <vt:lpstr>Other kernel security features</vt:lpstr>
      <vt:lpstr>Cheat Sheets</vt:lpstr>
      <vt:lpstr>Docker Cheat Sheet I.</vt:lpstr>
      <vt:lpstr>Docker Cheat Sheet II.</vt:lpstr>
      <vt:lpstr>Practical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Container Security: What Could Possibly Go Wrong?</dc:title>
  <dc:creator>user</dc:creator>
  <cp:lastModifiedBy>Daniel Kouril</cp:lastModifiedBy>
  <cp:revision>46</cp:revision>
  <dcterms:modified xsi:type="dcterms:W3CDTF">2022-09-04T05:32:54Z</dcterms:modified>
</cp:coreProperties>
</file>