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3" r:id="rId4"/>
    <p:sldId id="279" r:id="rId5"/>
    <p:sldId id="280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CDDE7-F13F-4806-82C4-6833F1239C4E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C06F5-6818-493A-95B6-61B41C922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0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bc6160ba1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bc6160ba1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Uvidíme tři praktické příklady, jak se kontejnery dají využít k eskalaci práv.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1e5802df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1e5802df8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c908e5fc9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c908e5fc9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1e5802df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1e5802df8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1e5802df8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11e5802df8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9fc02b9692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9fc02b9692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0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30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9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4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3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7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6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6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1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F8BC-3351-4C0C-B9F5-B3EDFDDDBDD7}" type="datetimeFigureOut">
              <a:rPr lang="en-US" smtClean="0"/>
              <a:t>9/4/2022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62AB-300C-4CE4-9B4D-DC1590773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asks.metacentrum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1"/>
          <p:cNvSpPr txBox="1">
            <a:spLocks noGrp="1"/>
          </p:cNvSpPr>
          <p:nvPr>
            <p:ph type="ctrTitle"/>
          </p:nvPr>
        </p:nvSpPr>
        <p:spPr>
          <a:xfrm>
            <a:off x="1003650" y="2598719"/>
            <a:ext cx="71367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Hands-on </a:t>
            </a:r>
            <a:r>
              <a:rPr lang="cs" dirty="0" smtClean="0">
                <a:solidFill>
                  <a:schemeClr val="accent3"/>
                </a:solidFill>
              </a:rPr>
              <a:t>Part</a:t>
            </a:r>
            <a:endParaRPr sz="37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E</a:t>
            </a:r>
            <a:r>
              <a:rPr lang="cs" dirty="0" smtClean="0">
                <a:solidFill>
                  <a:schemeClr val="accent3"/>
                </a:solidFill>
              </a:rPr>
              <a:t>nvironment</a:t>
            </a:r>
            <a:endParaRPr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3"/>
              </a:solidFill>
            </a:endParaRPr>
          </a:p>
        </p:txBody>
      </p:sp>
      <p:sp>
        <p:nvSpPr>
          <p:cNvPr id="279" name="Google Shape;279;p42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cs" sz="2100" dirty="0" smtClean="0"/>
              <a:t>Book a</a:t>
            </a:r>
            <a:r>
              <a:rPr lang="en-US" sz="2100" dirty="0" smtClean="0"/>
              <a:t>n instance </a:t>
            </a:r>
            <a:r>
              <a:rPr lang="cs" sz="2100" dirty="0" smtClean="0"/>
              <a:t>at</a:t>
            </a:r>
            <a:r>
              <a:rPr lang="en-US" sz="2100" dirty="0"/>
              <a:t> </a:t>
            </a:r>
            <a:r>
              <a:rPr lang="en-US" sz="2100" u="sng" dirty="0">
                <a:solidFill>
                  <a:schemeClr val="hlink"/>
                </a:solidFill>
              </a:rPr>
              <a:t>https://go.egi.eu/container-security-workshop</a:t>
            </a:r>
            <a:endParaRPr lang="en-US" sz="2100" u="sng" dirty="0" smtClean="0">
              <a:solidFill>
                <a:schemeClr val="hlink"/>
              </a:solidFill>
            </a:endParaRP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2100" dirty="0" smtClean="0"/>
              <a:t>Pick up a free line and put your name there (or another identifier)</a:t>
            </a:r>
            <a:endParaRPr lang="en-US" sz="2500" dirty="0" smtClean="0"/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SSH access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–p PORT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training@scenari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o.metacentrum.cz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2100" dirty="0">
                <a:cs typeface="Courier New" pitchFamily="49" charset="0"/>
              </a:rPr>
              <a:t> is available from the sheet with booked </a:t>
            </a:r>
            <a:r>
              <a:rPr lang="en-US" sz="2100" dirty="0" smtClean="0">
                <a:cs typeface="Courier New" pitchFamily="49" charset="0"/>
              </a:rPr>
              <a:t>instances</a:t>
            </a:r>
            <a:endParaRPr lang="en-US" sz="2100" dirty="0" smtClean="0">
              <a:cs typeface="Courier New" pitchFamily="49" charset="0"/>
            </a:endParaRP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2100" dirty="0" smtClean="0">
                <a:cs typeface="Courier New" pitchFamily="49" charset="0"/>
              </a:rPr>
              <a:t>Password: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cont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-sec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Register your </a:t>
            </a:r>
            <a:r>
              <a:rPr lang="en-US" sz="2100" dirty="0" smtClean="0"/>
              <a:t>account at </a:t>
            </a:r>
            <a:r>
              <a:rPr lang="en-US" sz="2100" dirty="0" smtClean="0">
                <a:hlinkClick r:id="rId3"/>
              </a:rPr>
              <a:t>https://tasks.metacentrum.cz/</a:t>
            </a:r>
            <a:r>
              <a:rPr lang="en-US" sz="2100" dirty="0" smtClean="0"/>
              <a:t> and </a:t>
            </a:r>
            <a:r>
              <a:rPr lang="en-US" sz="2100" dirty="0" smtClean="0"/>
              <a:t>begin</a:t>
            </a:r>
            <a:endParaRPr lang="en-US" sz="2100" dirty="0" smtClean="0"/>
          </a:p>
          <a:p>
            <a:pPr marL="914400" lvl="1" indent="-312261" algn="just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SzPct val="100000"/>
              <a:buChar char="○"/>
            </a:pPr>
            <a:r>
              <a:rPr lang="en-US" sz="2100" dirty="0" smtClean="0"/>
              <a:t>Portal with task descriptions / guides</a:t>
            </a:r>
          </a:p>
        </p:txBody>
      </p:sp>
      <p:sp>
        <p:nvSpPr>
          <p:cNvPr id="280" name="Google Shape;280;p4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9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7"/>
          <p:cNvSpPr txBox="1">
            <a:spLocks noGrp="1"/>
          </p:cNvSpPr>
          <p:nvPr>
            <p:ph type="ctrTitle"/>
          </p:nvPr>
        </p:nvSpPr>
        <p:spPr>
          <a:xfrm>
            <a:off x="1003650" y="2598719"/>
            <a:ext cx="7136700" cy="136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Summary </a:t>
            </a:r>
            <a:r>
              <a:rPr lang="cs" dirty="0" smtClean="0">
                <a:solidFill>
                  <a:schemeClr val="accent3"/>
                </a:solidFill>
              </a:rPr>
              <a:t>of </a:t>
            </a:r>
            <a:r>
              <a:rPr lang="cs" dirty="0">
                <a:solidFill>
                  <a:schemeClr val="accent3"/>
                </a:solidFill>
              </a:rPr>
              <a:t>the </a:t>
            </a:r>
            <a:r>
              <a:rPr lang="en-US" dirty="0" smtClean="0">
                <a:solidFill>
                  <a:schemeClr val="accent3"/>
                </a:solidFill>
              </a:rPr>
              <a:t>t</a:t>
            </a:r>
            <a:r>
              <a:rPr lang="cs" dirty="0" smtClean="0">
                <a:solidFill>
                  <a:schemeClr val="accent3"/>
                </a:solidFill>
              </a:rPr>
              <a:t>asks</a:t>
            </a:r>
            <a:endParaRPr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Tasks</a:t>
            </a:r>
            <a:endParaRPr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3"/>
              </a:solidFill>
            </a:endParaRPr>
          </a:p>
        </p:txBody>
      </p:sp>
      <p:sp>
        <p:nvSpPr>
          <p:cNvPr id="279" name="Google Shape;279;p42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Privilege escalation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Using a container to access information not visible to the user</a:t>
            </a:r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Remote try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Unsecured </a:t>
            </a:r>
            <a:r>
              <a:rPr lang="en-US" sz="1700" dirty="0" err="1" smtClean="0"/>
              <a:t>Docker</a:t>
            </a:r>
            <a:r>
              <a:rPr lang="en-US" sz="1700" dirty="0" smtClean="0"/>
              <a:t> daemon provides a full access to the system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Either crafting API calls or using a </a:t>
            </a:r>
            <a:r>
              <a:rPr lang="en-US" sz="1700" dirty="0" err="1" smtClean="0"/>
              <a:t>Docker</a:t>
            </a:r>
            <a:r>
              <a:rPr lang="en-US" sz="1700" dirty="0" smtClean="0"/>
              <a:t> client</a:t>
            </a:r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Escaping from containers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Manipulating </a:t>
            </a:r>
            <a:r>
              <a:rPr lang="en-US" sz="1700" dirty="0" err="1" smtClean="0"/>
              <a:t>cgroup</a:t>
            </a:r>
            <a:r>
              <a:rPr lang="en-US" sz="1700" dirty="0" smtClean="0"/>
              <a:t> to start a process outside the container</a:t>
            </a:r>
          </a:p>
        </p:txBody>
      </p:sp>
      <p:sp>
        <p:nvSpPr>
          <p:cNvPr id="280" name="Google Shape;280;p4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56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Summary</a:t>
            </a:r>
            <a:endParaRPr dirty="0">
              <a:solidFill>
                <a:schemeClr val="accent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3"/>
              </a:solidFill>
            </a:endParaRPr>
          </a:p>
        </p:txBody>
      </p:sp>
      <p:sp>
        <p:nvSpPr>
          <p:cNvPr id="279" name="Google Shape;279;p42"/>
          <p:cNvSpPr txBox="1">
            <a:spLocks noGrp="1"/>
          </p:cNvSpPr>
          <p:nvPr>
            <p:ph type="body" idx="1"/>
          </p:nvPr>
        </p:nvSpPr>
        <p:spPr>
          <a:xfrm>
            <a:off x="311700" y="1688433"/>
            <a:ext cx="8520600" cy="4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Privilege escalation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A ordinary user can start process as root, and can get access to any resources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Access to </a:t>
            </a:r>
            <a:r>
              <a:rPr lang="en-US" sz="1700" dirty="0" err="1" smtClean="0"/>
              <a:t>Docker</a:t>
            </a:r>
            <a:r>
              <a:rPr lang="en-US" sz="1700" dirty="0" smtClean="0"/>
              <a:t> daemon provides full access to the system (local or remote)</a:t>
            </a:r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r>
              <a:rPr lang="en-US" sz="2100" dirty="0" smtClean="0"/>
              <a:t>Container escape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Isolation can be fragile and depends on container setting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r>
              <a:rPr lang="en-US" sz="1700" dirty="0" smtClean="0"/>
              <a:t>Possibility to make use of “common” tools (hooks, </a:t>
            </a:r>
            <a:r>
              <a:rPr lang="en-US" sz="1700" dirty="0" err="1" smtClean="0"/>
              <a:t>filesystem</a:t>
            </a:r>
            <a:r>
              <a:rPr lang="en-US" sz="1700" dirty="0" smtClean="0"/>
              <a:t> access)</a:t>
            </a:r>
          </a:p>
          <a:p>
            <a:pPr lvl="1" indent="-312261" algn="just">
              <a:spcBef>
                <a:spcPts val="1500"/>
              </a:spcBef>
              <a:buSzPct val="100000"/>
            </a:pPr>
            <a:endParaRPr lang="en-US" sz="1700" dirty="0" smtClean="0"/>
          </a:p>
          <a:p>
            <a:pPr indent="-312261" algn="just">
              <a:spcBef>
                <a:spcPts val="1500"/>
              </a:spcBef>
              <a:buSzPct val="100000"/>
              <a:buChar char="○"/>
            </a:pPr>
            <a:endParaRPr lang="en-US" sz="2100" dirty="0" smtClean="0"/>
          </a:p>
        </p:txBody>
      </p:sp>
      <p:sp>
        <p:nvSpPr>
          <p:cNvPr id="280" name="Google Shape;280;p4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02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6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10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3"/>
                </a:solidFill>
              </a:rPr>
              <a:t>Conclusions</a:t>
            </a:r>
            <a:endParaRPr sz="2100" dirty="0">
              <a:solidFill>
                <a:schemeClr val="accent3"/>
              </a:solidFill>
            </a:endParaRPr>
          </a:p>
        </p:txBody>
      </p:sp>
      <p:sp>
        <p:nvSpPr>
          <p:cNvPr id="396" name="Google Shape;396;p60"/>
          <p:cNvSpPr txBox="1">
            <a:spLocks noGrp="1"/>
          </p:cNvSpPr>
          <p:nvPr>
            <p:ph type="body" idx="1"/>
          </p:nvPr>
        </p:nvSpPr>
        <p:spPr>
          <a:xfrm>
            <a:off x="311700" y="1615367"/>
            <a:ext cx="8520600" cy="493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P</a:t>
            </a:r>
            <a:r>
              <a:rPr lang="cs" sz="2000" dirty="0" smtClean="0"/>
              <a:t>ay </a:t>
            </a:r>
            <a:r>
              <a:rPr lang="cs" sz="2000" dirty="0"/>
              <a:t>attention to proper configuration of </a:t>
            </a:r>
            <a:r>
              <a:rPr lang="cs" sz="2000" b="1" dirty="0">
                <a:solidFill>
                  <a:schemeClr val="accent2"/>
                </a:solidFill>
              </a:rPr>
              <a:t>containers and their privileges</a:t>
            </a:r>
            <a:endParaRPr sz="2000" b="1" dirty="0">
              <a:solidFill>
                <a:schemeClr val="accent2"/>
              </a:solidFill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M</a:t>
            </a:r>
            <a:r>
              <a:rPr lang="cs" sz="2000" dirty="0" smtClean="0"/>
              <a:t>ake </a:t>
            </a:r>
            <a:r>
              <a:rPr lang="cs" sz="2000" dirty="0"/>
              <a:t>sure access to </a:t>
            </a:r>
            <a:r>
              <a:rPr lang="cs" sz="2000" dirty="0" smtClean="0"/>
              <a:t>Docker </a:t>
            </a:r>
            <a:r>
              <a:rPr lang="cs" sz="2000" dirty="0"/>
              <a:t>daemon is granted only to</a:t>
            </a:r>
            <a:r>
              <a:rPr lang="cs" sz="2000" b="1" dirty="0">
                <a:solidFill>
                  <a:schemeClr val="accent2"/>
                </a:solidFill>
              </a:rPr>
              <a:t> trusted </a:t>
            </a:r>
            <a:r>
              <a:rPr lang="cs" sz="2000" b="1" dirty="0" smtClean="0">
                <a:solidFill>
                  <a:schemeClr val="accent2"/>
                </a:solidFill>
              </a:rPr>
              <a:t>users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 smtClean="0"/>
              <a:t>If </a:t>
            </a:r>
            <a:r>
              <a:rPr lang="en-US" sz="2000" dirty="0" err="1" smtClean="0"/>
              <a:t>Docker</a:t>
            </a:r>
            <a:r>
              <a:rPr lang="en-US" sz="2000" dirty="0" smtClean="0"/>
              <a:t> daemon is available over network, it is </a:t>
            </a:r>
            <a:r>
              <a:rPr lang="en-US" sz="2000" b="1" dirty="0">
                <a:solidFill>
                  <a:schemeClr val="accent2"/>
                </a:solidFill>
              </a:rPr>
              <a:t>properly secured</a:t>
            </a:r>
            <a:endParaRPr sz="2000" b="1" dirty="0">
              <a:solidFill>
                <a:schemeClr val="accent2"/>
              </a:solidFill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C</a:t>
            </a:r>
            <a:r>
              <a:rPr lang="cs" sz="2000" dirty="0" smtClean="0"/>
              <a:t>onsider </a:t>
            </a:r>
            <a:r>
              <a:rPr lang="cs" sz="2000" dirty="0"/>
              <a:t>enabling </a:t>
            </a:r>
            <a:r>
              <a:rPr lang="cs" sz="2000" b="1" dirty="0">
                <a:solidFill>
                  <a:schemeClr val="accent2"/>
                </a:solidFill>
              </a:rPr>
              <a:t>user namespaces</a:t>
            </a:r>
            <a:endParaRPr sz="2000" b="1" dirty="0">
              <a:solidFill>
                <a:schemeClr val="accent2"/>
              </a:solidFill>
            </a:endParaRPr>
          </a:p>
          <a:p>
            <a:pPr marL="457200" lvl="0" indent="-330200" algn="just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SzPts val="1600"/>
              <a:buChar char="●"/>
            </a:pPr>
            <a:r>
              <a:rPr lang="en-US" sz="2000" dirty="0"/>
              <a:t>C</a:t>
            </a:r>
            <a:r>
              <a:rPr lang="cs" sz="2000" dirty="0" smtClean="0"/>
              <a:t>onsider </a:t>
            </a:r>
            <a:r>
              <a:rPr lang="en-US" sz="2000" dirty="0" smtClean="0"/>
              <a:t>o</a:t>
            </a:r>
            <a:r>
              <a:rPr lang="cs" sz="2000" dirty="0" smtClean="0"/>
              <a:t>ther </a:t>
            </a:r>
            <a:r>
              <a:rPr lang="cs" sz="2000" dirty="0"/>
              <a:t>approaches, such as </a:t>
            </a:r>
            <a:r>
              <a:rPr lang="cs" sz="2000" b="1" dirty="0">
                <a:solidFill>
                  <a:schemeClr val="accent2"/>
                </a:solidFill>
              </a:rPr>
              <a:t>root-less container technology</a:t>
            </a:r>
            <a:r>
              <a:rPr lang="cs" sz="2000" dirty="0"/>
              <a:t> (singularity, podman)</a:t>
            </a:r>
            <a:endParaRPr sz="2000" dirty="0"/>
          </a:p>
          <a:p>
            <a:pPr marL="0" lvl="0" indent="0" algn="just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6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45465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250</Words>
  <Application>Microsoft Office PowerPoint</Application>
  <PresentationFormat>Předvádění na obrazovce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Hands-on Part</vt:lpstr>
      <vt:lpstr>Environment </vt:lpstr>
      <vt:lpstr>Summary of the tasks</vt:lpstr>
      <vt:lpstr>Tasks </vt:lpstr>
      <vt:lpstr>Summary 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Kouril</dc:creator>
  <cp:lastModifiedBy>Daniel Kouril</cp:lastModifiedBy>
  <cp:revision>24</cp:revision>
  <dcterms:created xsi:type="dcterms:W3CDTF">2022-06-08T17:06:16Z</dcterms:created>
  <dcterms:modified xsi:type="dcterms:W3CDTF">2022-09-04T05:39:19Z</dcterms:modified>
</cp:coreProperties>
</file>