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5" r:id="rId4"/>
    <p:sldId id="275" r:id="rId5"/>
    <p:sldId id="270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6" r:id="rId14"/>
    <p:sldId id="278" r:id="rId15"/>
    <p:sldId id="280" r:id="rId16"/>
    <p:sldId id="27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/>
    <p:restoredTop sz="74521"/>
  </p:normalViewPr>
  <p:slideViewPr>
    <p:cSldViewPr snapToGrid="0" snapToObjects="1">
      <p:cViewPr varScale="1">
        <p:scale>
          <a:sx n="124" d="100"/>
          <a:sy n="124" d="100"/>
        </p:scale>
        <p:origin x="20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B1CD08-3DA5-4D5E-97E8-73196BD0D38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B1CD08-3DA5-4D5E-97E8-73196BD0D385}" type="slidenum">
              <a:rPr lang="en-GB" sz="1400" b="0" strike="noStrike" spc="-1" smtClean="0">
                <a:latin typeface="Times New Roman"/>
              </a:rPr>
              <a:t>1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63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9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2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21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1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54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51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B1CD08-3DA5-4D5E-97E8-73196BD0D385}" type="slidenum">
              <a:rPr lang="en-GB" sz="1400" b="0" strike="noStrike" spc="-1" smtClean="0">
                <a:latin typeface="Times New Roman"/>
              </a:rPr>
              <a:t>3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2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B1CD08-3DA5-4D5E-97E8-73196BD0D385}" type="slidenum">
              <a:rPr lang="en-GB" sz="1400" b="0" strike="noStrike" spc="-1" smtClean="0">
                <a:latin typeface="Times New Roman"/>
              </a:rPr>
              <a:t>4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6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46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06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75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59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46120" y="816480"/>
            <a:ext cx="165528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900" b="1" strike="noStrike" spc="-1">
                <a:solidFill>
                  <a:srgbClr val="0E67AD"/>
                </a:solidFill>
                <a:latin typeface="Calibri"/>
                <a:ea typeface="Calibri"/>
              </a:rPr>
              <a:t>www.egi.eu</a:t>
            </a:r>
            <a:endParaRPr lang="en-GB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-GB" sz="900" b="0" strike="noStrike" spc="-1">
                <a:solidFill>
                  <a:srgbClr val="0E67AD"/>
                </a:solidFill>
                <a:latin typeface="Calibri"/>
                <a:ea typeface="Calibri"/>
              </a:rPr>
              <a:t>@EGI_eInfra</a:t>
            </a:r>
            <a:endParaRPr lang="en-GB" sz="900" b="0" strike="noStrike" spc="-1"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723240" y="4558680"/>
            <a:ext cx="21722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1" strike="noStrike" spc="-1">
                <a:solidFill>
                  <a:srgbClr val="0E67AD"/>
                </a:solidFill>
                <a:latin typeface="Calibri"/>
                <a:ea typeface="Calibri"/>
              </a:rPr>
              <a:t>The work of the EGI Foundation</a:t>
            </a:r>
            <a:endParaRPr lang="en-GB" sz="7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0" i="1" strike="noStrike" spc="-1">
                <a:solidFill>
                  <a:srgbClr val="0E67AD"/>
                </a:solidFill>
                <a:latin typeface="Calibri"/>
                <a:ea typeface="Calibri"/>
              </a:rPr>
              <a:t>is partly funded by the European Commission</a:t>
            </a:r>
            <a:endParaRPr lang="en-GB" sz="7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0" i="1" strike="noStrike" spc="-1">
                <a:solidFill>
                  <a:srgbClr val="0E67AD"/>
                </a:solidFill>
                <a:latin typeface="Calibri"/>
                <a:ea typeface="Calibri"/>
              </a:rPr>
              <a:t>under H2020 Framework Programme</a:t>
            </a:r>
            <a:endParaRPr lang="en-GB" sz="700" b="0" strike="noStrike" spc="-1">
              <a:latin typeface="Arial"/>
            </a:endParaRPr>
          </a:p>
        </p:txBody>
      </p:sp>
      <p:pic>
        <p:nvPicPr>
          <p:cNvPr id="2" name="Google Shape;12;p19"/>
          <p:cNvPicPr/>
          <p:nvPr/>
        </p:nvPicPr>
        <p:blipFill>
          <a:blip r:embed="rId15"/>
          <a:stretch/>
        </p:blipFill>
        <p:spPr>
          <a:xfrm>
            <a:off x="176760" y="4558680"/>
            <a:ext cx="469800" cy="307440"/>
          </a:xfrm>
          <a:prstGeom prst="rect">
            <a:avLst/>
          </a:prstGeom>
          <a:ln>
            <a:noFill/>
          </a:ln>
        </p:spPr>
      </p:pic>
      <p:pic>
        <p:nvPicPr>
          <p:cNvPr id="3" name="Google Shape;13;p19"/>
          <p:cNvPicPr/>
          <p:nvPr/>
        </p:nvPicPr>
        <p:blipFill>
          <a:blip r:embed="rId16"/>
          <a:stretch/>
        </p:blipFill>
        <p:spPr>
          <a:xfrm>
            <a:off x="412560" y="1050120"/>
            <a:ext cx="132480" cy="117360"/>
          </a:xfrm>
          <a:prstGeom prst="rect">
            <a:avLst/>
          </a:prstGeom>
          <a:ln>
            <a:noFill/>
          </a:ln>
        </p:spPr>
      </p:pic>
      <p:pic>
        <p:nvPicPr>
          <p:cNvPr id="4" name="Google Shape;14;p19"/>
          <p:cNvPicPr/>
          <p:nvPr/>
        </p:nvPicPr>
        <p:blipFill>
          <a:blip r:embed="rId17"/>
          <a:stretch/>
        </p:blipFill>
        <p:spPr>
          <a:xfrm>
            <a:off x="6360120" y="2080800"/>
            <a:ext cx="2135520" cy="1640160"/>
          </a:xfrm>
          <a:prstGeom prst="rect">
            <a:avLst/>
          </a:prstGeom>
          <a:ln>
            <a:noFill/>
          </a:ln>
        </p:spPr>
      </p:pic>
      <p:pic>
        <p:nvPicPr>
          <p:cNvPr id="5" name="Google Shape;15;p19"/>
          <p:cNvPicPr/>
          <p:nvPr/>
        </p:nvPicPr>
        <p:blipFill>
          <a:blip r:embed="rId18"/>
          <a:stretch/>
        </p:blipFill>
        <p:spPr>
          <a:xfrm>
            <a:off x="433080" y="892080"/>
            <a:ext cx="111960" cy="11736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2624400" y="54000"/>
            <a:ext cx="4089960" cy="44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E67AD"/>
                </a:solidFill>
                <a:latin typeface="Calibri"/>
                <a:ea typeface="Calibri"/>
              </a:rPr>
              <a:t>EGI: Advanced Computing for Research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6359760" y="4909680"/>
            <a:ext cx="978840" cy="15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800" b="0" strike="noStrike" spc="-1">
                <a:solidFill>
                  <a:srgbClr val="0E67AD"/>
                </a:solidFill>
                <a:latin typeface="Calibri"/>
                <a:ea typeface="Calibri"/>
              </a:rPr>
              <a:t>@EGI_eInfra</a:t>
            </a:r>
            <a:endParaRPr lang="en-GB" sz="8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481360" y="4909680"/>
            <a:ext cx="715320" cy="1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800" b="1" strike="noStrike" spc="-1">
                <a:solidFill>
                  <a:srgbClr val="0E67AD"/>
                </a:solidFill>
                <a:latin typeface="Calibri"/>
                <a:ea typeface="Calibri"/>
              </a:rPr>
              <a:t>www.egi.eu</a:t>
            </a:r>
            <a:endParaRPr lang="en-GB" sz="800" b="0" strike="noStrike" spc="-1"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6150240" y="4965120"/>
            <a:ext cx="360" cy="17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Google Shape;26;p21"/>
          <p:cNvPicPr/>
          <p:nvPr/>
        </p:nvPicPr>
        <p:blipFill>
          <a:blip r:embed="rId15"/>
          <a:stretch/>
        </p:blipFill>
        <p:spPr>
          <a:xfrm>
            <a:off x="1552320" y="61200"/>
            <a:ext cx="521640" cy="401400"/>
          </a:xfrm>
          <a:prstGeom prst="rect">
            <a:avLst/>
          </a:prstGeom>
          <a:ln>
            <a:noFill/>
          </a:ln>
        </p:spPr>
      </p:pic>
      <p:sp>
        <p:nvSpPr>
          <p:cNvPr id="49" name="CustomShape 4"/>
          <p:cNvSpPr/>
          <p:nvPr/>
        </p:nvSpPr>
        <p:spPr>
          <a:xfrm>
            <a:off x="7425720" y="4923360"/>
            <a:ext cx="744120" cy="229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9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6/09/2022</a:t>
            </a:r>
            <a:endParaRPr lang="en-GB" sz="900" b="0" strike="noStrike" spc="-1" dirty="0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8783640" y="4915080"/>
            <a:ext cx="38844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3548D9E8-80EB-48E0-9823-C07A15D9FC98}" type="slidenum">
              <a:rPr lang="en-GB" sz="900" b="1" strike="noStrike" spc="-1">
                <a:solidFill>
                  <a:srgbClr val="FFFFFF"/>
                </a:solidFill>
                <a:latin typeface="Calibri"/>
                <a:ea typeface="Calibri"/>
              </a:rPr>
              <a:t>‹#›</a:t>
            </a:fld>
            <a:endParaRPr lang="en-GB" sz="900" b="0" strike="noStrike" spc="-1">
              <a:latin typeface="Arial"/>
            </a:endParaRPr>
          </a:p>
        </p:txBody>
      </p:sp>
      <p:pic>
        <p:nvPicPr>
          <p:cNvPr id="51" name="Google Shape;29;p21"/>
          <p:cNvPicPr/>
          <p:nvPr/>
        </p:nvPicPr>
        <p:blipFill>
          <a:blip r:embed="rId16"/>
          <a:stretch/>
        </p:blipFill>
        <p:spPr>
          <a:xfrm>
            <a:off x="6276600" y="4965120"/>
            <a:ext cx="118080" cy="105120"/>
          </a:xfrm>
          <a:prstGeom prst="rect">
            <a:avLst/>
          </a:prstGeom>
          <a:ln>
            <a:noFill/>
          </a:ln>
        </p:spPr>
      </p:pic>
      <p:pic>
        <p:nvPicPr>
          <p:cNvPr id="52" name="Google Shape;30;p21"/>
          <p:cNvPicPr/>
          <p:nvPr/>
        </p:nvPicPr>
        <p:blipFill>
          <a:blip r:embed="rId17"/>
          <a:stretch/>
        </p:blipFill>
        <p:spPr>
          <a:xfrm>
            <a:off x="5429520" y="4965840"/>
            <a:ext cx="91800" cy="96480"/>
          </a:xfrm>
          <a:prstGeom prst="rect">
            <a:avLst/>
          </a:prstGeom>
          <a:ln>
            <a:noFill/>
          </a:ln>
        </p:spPr>
      </p:pic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sm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itsm.eu/download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itsm.eu/download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ocs.egi.eu/providers/" TargetMode="External"/><Relationship Id="rId7" Type="http://schemas.openxmlformats.org/officeDocument/2006/relationships/hyperlink" Target="https://www.fitsm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roviders.eosc-portal.eu/home" TargetMode="External"/><Relationship Id="rId5" Type="http://schemas.openxmlformats.org/officeDocument/2006/relationships/hyperlink" Target="https://eosc-portal.eu/providers-documentation/eosc-provider-portal-inclusion-criteria" TargetMode="External"/><Relationship Id="rId4" Type="http://schemas.openxmlformats.org/officeDocument/2006/relationships/hyperlink" Target="https://www.eoscsecretariat.eu/working-groups/rules-participation-working-grou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c.egi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go.egi.e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https://ggus.e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counting.egi.e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egi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arc-project.eu/architectu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53800" y="2490840"/>
            <a:ext cx="4542480" cy="30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351900" y="1811400"/>
            <a:ext cx="5144760" cy="94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EGI/EOSC Federation Services 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000" b="1" spc="-1">
                <a:solidFill>
                  <a:srgbClr val="FFFFFF"/>
                </a:solidFill>
                <a:latin typeface="Calibri"/>
              </a:rPr>
              <a:t>and 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Service Delivery 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54600" y="3682080"/>
            <a:ext cx="193500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1200" b="0" i="1" strike="noStrike" spc="-1">
                <a:solidFill>
                  <a:srgbClr val="FFFFFF"/>
                </a:solidFill>
                <a:latin typeface="Calibri"/>
                <a:ea typeface="Calibri"/>
              </a:rPr>
              <a:t>EGI Foundation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343080" y="3237480"/>
            <a:ext cx="491544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16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Matthew Viljoen</a:t>
            </a:r>
            <a:endParaRPr lang="en-GB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105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Service Delivery and Information Security Lead</a:t>
            </a:r>
            <a:endParaRPr lang="en-GB" sz="10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FF9F04-A266-7D19-58B7-B8ED0B89CC88}"/>
              </a:ext>
            </a:extLst>
          </p:cNvPr>
          <p:cNvSpPr/>
          <p:nvPr/>
        </p:nvSpPr>
        <p:spPr>
          <a:xfrm>
            <a:off x="503434" y="2938409"/>
            <a:ext cx="8517276" cy="1789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Service Delivery in a Federated Environment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94529" y="1167099"/>
            <a:ext cx="8299476" cy="280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b="0" strike="noStrike" spc="-1" dirty="0">
                <a:latin typeface="Arial"/>
              </a:rPr>
              <a:t>Service  =  </a:t>
            </a:r>
            <a:r>
              <a:rPr lang="en-GB" i="1" dirty="0"/>
              <a:t>A means of delivering value to customers by facilitating outcomes customers want to achieve, but without the ownership of specific costs and risks.</a:t>
            </a:r>
            <a:r>
              <a:rPr lang="en-GB" dirty="0"/>
              <a:t> (ITIL)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i="1" strike="noStrike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b="0" strike="noStrike" spc="-1" dirty="0">
                <a:latin typeface="Arial"/>
              </a:rPr>
              <a:t>Service Delivery = </a:t>
            </a:r>
            <a:r>
              <a:rPr lang="en-GB" b="0" i="1" strike="noStrike" spc="-1" dirty="0">
                <a:latin typeface="Arial"/>
              </a:rPr>
              <a:t>Process of providing a service to the customers/internal clients of an organisation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i="1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C36DD-F1D2-4FB8-6474-833935C1C65C}"/>
              </a:ext>
            </a:extLst>
          </p:cNvPr>
          <p:cNvSpPr txBox="1"/>
          <p:nvPr/>
        </p:nvSpPr>
        <p:spPr>
          <a:xfrm>
            <a:off x="2905396" y="3794496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ldhabi" panose="020F0502020204030204" pitchFamily="34" charset="0"/>
                <a:cs typeface="Aldhabi" panose="020F0502020204030204" pitchFamily="34" charset="0"/>
              </a:rPr>
              <a:t>Managing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C2A8C-D31C-FC66-10AD-C6B579E98B9F}"/>
              </a:ext>
            </a:extLst>
          </p:cNvPr>
          <p:cNvSpPr txBox="1"/>
          <p:nvPr/>
        </p:nvSpPr>
        <p:spPr>
          <a:xfrm>
            <a:off x="614323" y="3048893"/>
            <a:ext cx="323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F0502020204030204" pitchFamily="34" charset="0"/>
                <a:cs typeface="Abadi" panose="020F0502020204030204" pitchFamily="34" charset="0"/>
              </a:rPr>
              <a:t>Understanding stakeholders &amp; </a:t>
            </a:r>
          </a:p>
          <a:p>
            <a:pPr algn="ctr"/>
            <a:r>
              <a:rPr lang="en-US" dirty="0">
                <a:latin typeface="Abadi" panose="020F0502020204030204" pitchFamily="34" charset="0"/>
                <a:cs typeface="Abadi" panose="020F0502020204030204" pitchFamily="34" charset="0"/>
              </a:rPr>
              <a:t>their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D3FAF-CBBA-2D11-DD97-BBC63B8D5E22}"/>
              </a:ext>
            </a:extLst>
          </p:cNvPr>
          <p:cNvSpPr txBox="1"/>
          <p:nvPr/>
        </p:nvSpPr>
        <p:spPr>
          <a:xfrm>
            <a:off x="1076960" y="435864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Effective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41464-D39A-BF07-2A3A-AACD7A204372}"/>
              </a:ext>
            </a:extLst>
          </p:cNvPr>
          <p:cNvSpPr txBox="1"/>
          <p:nvPr/>
        </p:nvSpPr>
        <p:spPr>
          <a:xfrm>
            <a:off x="5137192" y="318739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Regular reviews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45B21-96C9-C63C-DCC4-EA6F45886135}"/>
              </a:ext>
            </a:extLst>
          </p:cNvPr>
          <p:cNvSpPr txBox="1"/>
          <p:nvPr/>
        </p:nvSpPr>
        <p:spPr>
          <a:xfrm>
            <a:off x="5788970" y="3974790"/>
            <a:ext cx="3147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latin typeface="Andale Mono" panose="020B0509000000000004" pitchFamily="49" charset="0"/>
              </a:rPr>
              <a:t>Defining metrics &amp; </a:t>
            </a:r>
          </a:p>
          <a:p>
            <a:pPr algn="ctr"/>
            <a:r>
              <a:rPr lang="en-US" sz="1600" b="1" i="1" dirty="0">
                <a:latin typeface="Andale Mono" panose="020B0509000000000004" pitchFamily="49" charset="0"/>
              </a:rPr>
              <a:t>Measuring/reporting them</a:t>
            </a:r>
          </a:p>
        </p:txBody>
      </p:sp>
    </p:spTree>
    <p:extLst>
      <p:ext uri="{BB962C8B-B14F-4D97-AF65-F5344CB8AC3E}">
        <p14:creationId xmlns:p14="http://schemas.microsoft.com/office/powerpoint/2010/main" val="304710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Formalising Service Delivery (ITIL/</a:t>
            </a:r>
            <a:r>
              <a:rPr lang="en-GB" sz="2200" b="1" strike="noStrike" spc="-1" dirty="0" err="1">
                <a:solidFill>
                  <a:srgbClr val="0E67AD"/>
                </a:solidFill>
                <a:latin typeface="Calibri"/>
                <a:ea typeface="Calibri"/>
                <a:hlinkClick r:id="rId3"/>
              </a:rPr>
              <a:t>FitSM</a:t>
            </a: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)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F521F-DFC8-7CF2-3733-2DC7B42B83F4}"/>
              </a:ext>
            </a:extLst>
          </p:cNvPr>
          <p:cNvSpPr/>
          <p:nvPr/>
        </p:nvSpPr>
        <p:spPr>
          <a:xfrm>
            <a:off x="3295185" y="1116985"/>
            <a:ext cx="25759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FC442-29DA-72E2-E9B8-28248409786B}"/>
              </a:ext>
            </a:extLst>
          </p:cNvPr>
          <p:cNvSpPr/>
          <p:nvPr/>
        </p:nvSpPr>
        <p:spPr>
          <a:xfrm>
            <a:off x="1068049" y="3590694"/>
            <a:ext cx="25759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 Suppliers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BD99E1-C199-8751-9462-F9331CADAE69}"/>
              </a:ext>
            </a:extLst>
          </p:cNvPr>
          <p:cNvSpPr/>
          <p:nvPr/>
        </p:nvSpPr>
        <p:spPr>
          <a:xfrm>
            <a:off x="5737513" y="3590694"/>
            <a:ext cx="25759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Suppliers</a:t>
            </a:r>
          </a:p>
        </p:txBody>
      </p:sp>
      <p:sp>
        <p:nvSpPr>
          <p:cNvPr id="5" name="Document 4">
            <a:extLst>
              <a:ext uri="{FF2B5EF4-FFF2-40B4-BE49-F238E27FC236}">
                <a16:creationId xmlns:a16="http://schemas.microsoft.com/office/drawing/2014/main" id="{944080A4-99B8-87E4-79D2-3930CB59461D}"/>
              </a:ext>
            </a:extLst>
          </p:cNvPr>
          <p:cNvSpPr/>
          <p:nvPr/>
        </p:nvSpPr>
        <p:spPr>
          <a:xfrm>
            <a:off x="1561171" y="270974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OLA</a:t>
            </a:r>
          </a:p>
        </p:txBody>
      </p:sp>
      <p:sp>
        <p:nvSpPr>
          <p:cNvPr id="6" name="Document 5">
            <a:extLst>
              <a:ext uri="{FF2B5EF4-FFF2-40B4-BE49-F238E27FC236}">
                <a16:creationId xmlns:a16="http://schemas.microsoft.com/office/drawing/2014/main" id="{5BA8868D-8545-9FEC-4A13-ECD8E1E760CA}"/>
              </a:ext>
            </a:extLst>
          </p:cNvPr>
          <p:cNvSpPr/>
          <p:nvPr/>
        </p:nvSpPr>
        <p:spPr>
          <a:xfrm>
            <a:off x="6568279" y="270974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</a:t>
            </a:r>
          </a:p>
        </p:txBody>
      </p:sp>
      <p:sp>
        <p:nvSpPr>
          <p:cNvPr id="7" name="Document 6">
            <a:extLst>
              <a:ext uri="{FF2B5EF4-FFF2-40B4-BE49-F238E27FC236}">
                <a16:creationId xmlns:a16="http://schemas.microsoft.com/office/drawing/2014/main" id="{6925B813-6143-13E8-57B8-42BB77F9ED84}"/>
              </a:ext>
            </a:extLst>
          </p:cNvPr>
          <p:cNvSpPr/>
          <p:nvPr/>
        </p:nvSpPr>
        <p:spPr>
          <a:xfrm>
            <a:off x="4114800" y="270974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E6697B-F993-CEDC-19DE-0A06BD1D5512}"/>
              </a:ext>
            </a:extLst>
          </p:cNvPr>
          <p:cNvCxnSpPr>
            <a:cxnSpLocks/>
          </p:cNvCxnSpPr>
          <p:nvPr/>
        </p:nvCxnSpPr>
        <p:spPr>
          <a:xfrm>
            <a:off x="2018371" y="3211553"/>
            <a:ext cx="0" cy="379141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E42749-37C5-37A0-7142-FBC2C8AFAF5C}"/>
              </a:ext>
            </a:extLst>
          </p:cNvPr>
          <p:cNvCxnSpPr>
            <a:cxnSpLocks/>
          </p:cNvCxnSpPr>
          <p:nvPr/>
        </p:nvCxnSpPr>
        <p:spPr>
          <a:xfrm>
            <a:off x="7021762" y="3218318"/>
            <a:ext cx="0" cy="379141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EEA4AD-2CA6-23BC-5EAB-E049A7932823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475571" y="3016071"/>
            <a:ext cx="1639229" cy="0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FB17E2-EB92-44A0-9E33-42079DE7FFD1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5029200" y="3016071"/>
            <a:ext cx="1539079" cy="0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0505CE-3158-AED4-92E6-52B3A80B563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572000" y="2031385"/>
            <a:ext cx="11151" cy="678362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1B9BD0C-9D89-8A99-205E-AC522EAF56B9}"/>
              </a:ext>
            </a:extLst>
          </p:cNvPr>
          <p:cNvSpPr/>
          <p:nvPr/>
        </p:nvSpPr>
        <p:spPr>
          <a:xfrm>
            <a:off x="735980" y="2520176"/>
            <a:ext cx="4493942" cy="2330605"/>
          </a:xfrm>
          <a:prstGeom prst="roundRect">
            <a:avLst/>
          </a:prstGeom>
          <a:solidFill>
            <a:schemeClr val="accent1">
              <a:alpha val="32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8FB6B-A2D5-8411-7830-353F2ED831F2}"/>
              </a:ext>
            </a:extLst>
          </p:cNvPr>
          <p:cNvSpPr txBox="1"/>
          <p:nvPr/>
        </p:nvSpPr>
        <p:spPr>
          <a:xfrm flipH="1">
            <a:off x="2782229" y="4516246"/>
            <a:ext cx="357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Service Level Management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56E782-C3AF-72B2-26AE-DD0FC3488562}"/>
              </a:ext>
            </a:extLst>
          </p:cNvPr>
          <p:cNvSpPr/>
          <p:nvPr/>
        </p:nvSpPr>
        <p:spPr>
          <a:xfrm>
            <a:off x="5561990" y="2505307"/>
            <a:ext cx="3401123" cy="2330605"/>
          </a:xfrm>
          <a:prstGeom prst="roundRect">
            <a:avLst/>
          </a:prstGeom>
          <a:solidFill>
            <a:schemeClr val="accent1">
              <a:alpha val="32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026E8-1367-C48A-42B0-E8F5053C923D}"/>
              </a:ext>
            </a:extLst>
          </p:cNvPr>
          <p:cNvSpPr txBox="1"/>
          <p:nvPr/>
        </p:nvSpPr>
        <p:spPr>
          <a:xfrm flipH="1">
            <a:off x="6949278" y="4506729"/>
            <a:ext cx="255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Supplier Management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A44B45-1FFC-F612-08C6-3926435C0194}"/>
              </a:ext>
            </a:extLst>
          </p:cNvPr>
          <p:cNvSpPr/>
          <p:nvPr/>
        </p:nvSpPr>
        <p:spPr>
          <a:xfrm>
            <a:off x="2297152" y="838539"/>
            <a:ext cx="4493941" cy="1525522"/>
          </a:xfrm>
          <a:prstGeom prst="roundRect">
            <a:avLst/>
          </a:prstGeom>
          <a:solidFill>
            <a:schemeClr val="accent1">
              <a:alpha val="32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6BA209-BC9B-B659-50A2-C7A9D298838A}"/>
              </a:ext>
            </a:extLst>
          </p:cNvPr>
          <p:cNvSpPr txBox="1"/>
          <p:nvPr/>
        </p:nvSpPr>
        <p:spPr>
          <a:xfrm flipH="1">
            <a:off x="4661208" y="2026331"/>
            <a:ext cx="336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Customer Management</a:t>
            </a:r>
          </a:p>
        </p:txBody>
      </p:sp>
    </p:spTree>
    <p:extLst>
      <p:ext uri="{BB962C8B-B14F-4D97-AF65-F5344CB8AC3E}">
        <p14:creationId xmlns:p14="http://schemas.microsoft.com/office/powerpoint/2010/main" val="123544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A8F175-8492-37B2-F489-3B1C6C6EB344}"/>
              </a:ext>
            </a:extLst>
          </p:cNvPr>
          <p:cNvSpPr/>
          <p:nvPr/>
        </p:nvSpPr>
        <p:spPr>
          <a:xfrm>
            <a:off x="5754240" y="169200"/>
            <a:ext cx="3195231" cy="4491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Example SLA</a:t>
            </a:r>
            <a:endParaRPr lang="en-GB" sz="2200" b="0" strike="noStrike" spc="-1" dirty="0">
              <a:latin typeface="Arial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7ACA6F-8E1F-ACC8-DA42-44E2D29F3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48" y="278780"/>
            <a:ext cx="3032349" cy="4340529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C5D72B72-1BA1-74EC-FD6E-F00AC5C5ACE3}"/>
              </a:ext>
            </a:extLst>
          </p:cNvPr>
          <p:cNvSpPr/>
          <p:nvPr/>
        </p:nvSpPr>
        <p:spPr>
          <a:xfrm>
            <a:off x="194529" y="1167099"/>
            <a:ext cx="5827130" cy="3493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1600" b="0" strike="noStrike" spc="-1" dirty="0">
                <a:latin typeface="Arial"/>
              </a:rPr>
              <a:t>Based on </a:t>
            </a:r>
            <a:r>
              <a:rPr lang="en-GB" sz="1600" b="0" strike="noStrike" spc="-1" dirty="0" err="1">
                <a:latin typeface="Arial"/>
              </a:rPr>
              <a:t>FitSM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>
                <a:latin typeface="Arial"/>
                <a:hlinkClick r:id="rId4"/>
              </a:rPr>
              <a:t>template</a:t>
            </a:r>
            <a:endParaRPr lang="en-GB" sz="1600" b="0" strike="noStrike" spc="-1" dirty="0">
              <a:latin typeface="Arial"/>
            </a:endParaRP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endParaRPr lang="en-GB" sz="1600" spc="-1" dirty="0">
              <a:latin typeface="Arial"/>
            </a:endParaRP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b="0" i="1" strike="noStrike" spc="-1" dirty="0">
                <a:latin typeface="Arial"/>
              </a:rPr>
              <a:t>Description of service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Service hours, exceptions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Support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Incident handling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Service requests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Service level targets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Limitations, constraints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Communication, reporting, escalation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General communication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Regular reporting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Violations, escalations, complaints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Information Security and Data Protection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Responsibilities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Of service provider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Of customer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Review, extension, termination</a:t>
            </a:r>
            <a:endParaRPr lang="en-GB" sz="1600" b="0" i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0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Example OLA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5DA6DE-3B3C-7C78-4B10-80240606241C}"/>
              </a:ext>
            </a:extLst>
          </p:cNvPr>
          <p:cNvSpPr/>
          <p:nvPr/>
        </p:nvSpPr>
        <p:spPr>
          <a:xfrm>
            <a:off x="5754240" y="169200"/>
            <a:ext cx="3195231" cy="4491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1E2F6F-B8EA-4F42-69B4-179C9151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3" y="326041"/>
            <a:ext cx="2859449" cy="4303999"/>
          </a:xfrm>
          <a:prstGeom prst="rect">
            <a:avLst/>
          </a:prstGeom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FF3CE2F3-9B0C-5EAE-7E9F-B6FD72182F38}"/>
              </a:ext>
            </a:extLst>
          </p:cNvPr>
          <p:cNvSpPr/>
          <p:nvPr/>
        </p:nvSpPr>
        <p:spPr>
          <a:xfrm>
            <a:off x="194529" y="1167099"/>
            <a:ext cx="5827130" cy="3493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1600" b="0" strike="noStrike" spc="-1" dirty="0">
                <a:latin typeface="Arial"/>
              </a:rPr>
              <a:t>Based on </a:t>
            </a:r>
            <a:r>
              <a:rPr lang="en-GB" sz="1600" b="0" strike="noStrike" spc="-1" dirty="0" err="1">
                <a:latin typeface="Arial"/>
              </a:rPr>
              <a:t>FitSM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>
                <a:latin typeface="Arial"/>
                <a:hlinkClick r:id="rId4"/>
              </a:rPr>
              <a:t>template</a:t>
            </a:r>
            <a:endParaRPr lang="en-GB" sz="1600" b="0" strike="noStrike" spc="-1" dirty="0">
              <a:latin typeface="Arial"/>
            </a:endParaRP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endParaRPr lang="en-GB" sz="1600" spc="-1" dirty="0">
              <a:latin typeface="Arial"/>
            </a:endParaRP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b="0" i="1" strike="noStrike" spc="-1" dirty="0">
                <a:latin typeface="Arial"/>
              </a:rPr>
              <a:t>Description of service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Service hours, exceptions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Support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Incident handling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Service requests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Service level targets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Limitations, constraints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Communication, reporting, escalation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General communication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Regular reporting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Violations, escalations, complaints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Information Security and Data Protection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Responsibilities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Of service provider</a:t>
            </a:r>
          </a:p>
          <a:p>
            <a:pPr marL="1714680" lvl="3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600" i="1" spc="-1" dirty="0">
                <a:latin typeface="Arial"/>
              </a:rPr>
              <a:t>Of customer</a:t>
            </a:r>
          </a:p>
          <a:p>
            <a:pPr marL="926640" lvl="2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latin typeface="Arial"/>
              </a:rPr>
              <a:t>Review, extension, termination</a:t>
            </a:r>
            <a:endParaRPr lang="en-GB" sz="1600" b="0" i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64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Finally…Joining EGI/EOSC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94529" y="1167099"/>
            <a:ext cx="8607948" cy="280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b="0" strike="noStrike" spc="-1" dirty="0">
                <a:latin typeface="Arial"/>
              </a:rPr>
              <a:t>EGI/EOSC is open to new services/resou</a:t>
            </a:r>
            <a:r>
              <a:rPr lang="en-GB" sz="2000" spc="-1" dirty="0">
                <a:latin typeface="Arial"/>
              </a:rPr>
              <a:t>rces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strike="noStrike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endParaRPr lang="en-GB" sz="2000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2000" b="1" spc="-1" dirty="0">
                <a:latin typeface="Arial"/>
              </a:rPr>
              <a:t>EGI</a:t>
            </a:r>
            <a:r>
              <a:rPr lang="en-GB" sz="2000" spc="-1" dirty="0">
                <a:latin typeface="Arial"/>
              </a:rPr>
              <a:t>: adding resources to Cloud Compute/Data Federation or joining as a software/service provider (see: </a:t>
            </a:r>
            <a:r>
              <a:rPr lang="en-GB" sz="2000" spc="-1" dirty="0">
                <a:latin typeface="Arial"/>
                <a:hlinkClick r:id="rId3"/>
              </a:rPr>
              <a:t>EGI Documentation</a:t>
            </a:r>
            <a:r>
              <a:rPr lang="en-GB" sz="2000" spc="-1" dirty="0">
                <a:latin typeface="Arial"/>
              </a:rPr>
              <a:t>)</a:t>
            </a: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endParaRPr lang="en-GB" sz="2000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2000" b="1" spc="-1" dirty="0">
                <a:latin typeface="Arial"/>
              </a:rPr>
              <a:t>EOSC</a:t>
            </a:r>
            <a:r>
              <a:rPr lang="en-GB" sz="2000" spc="-1" dirty="0">
                <a:latin typeface="Arial"/>
              </a:rPr>
              <a:t>: </a:t>
            </a:r>
            <a:r>
              <a:rPr lang="en-GB" sz="2000" spc="-1" dirty="0">
                <a:latin typeface="Arial"/>
                <a:hlinkClick r:id="rId4"/>
              </a:rPr>
              <a:t>Rules of Participation</a:t>
            </a:r>
            <a:r>
              <a:rPr lang="en-GB" sz="2000" spc="-1" dirty="0">
                <a:latin typeface="Arial"/>
              </a:rPr>
              <a:t>/</a:t>
            </a:r>
            <a:r>
              <a:rPr lang="en-GB" sz="2000" spc="-1" dirty="0">
                <a:latin typeface="Arial"/>
                <a:hlinkClick r:id="rId5"/>
              </a:rPr>
              <a:t>Inclusion </a:t>
            </a:r>
            <a:r>
              <a:rPr lang="en-GB" sz="2000" spc="-1" dirty="0">
                <a:latin typeface="Arial"/>
                <a:hlinkClick r:id="rId5"/>
              </a:rPr>
              <a:t>Criteria</a:t>
            </a:r>
            <a:r>
              <a:rPr lang="en-GB" sz="2000" spc="-1" dirty="0">
                <a:latin typeface="Arial"/>
              </a:rPr>
              <a:t> and onboard via the </a:t>
            </a:r>
            <a:r>
              <a:rPr lang="en-GB" sz="2000" spc="-1" dirty="0">
                <a:latin typeface="Arial"/>
                <a:hlinkClick r:id="rId6"/>
              </a:rPr>
              <a:t>Providers Portal</a:t>
            </a:r>
            <a:endParaRPr lang="en-GB" sz="2000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endParaRPr lang="en-GB" sz="2000" b="0" strike="noStrike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2000" b="0" strike="noStrike" spc="-1" dirty="0">
                <a:latin typeface="Arial"/>
              </a:rPr>
              <a:t>Learning about mature service delivery via </a:t>
            </a:r>
            <a:r>
              <a:rPr lang="en-GB" sz="2000" b="0" strike="noStrike" spc="-1" dirty="0">
                <a:latin typeface="Arial"/>
                <a:hlinkClick r:id="rId7"/>
              </a:rPr>
              <a:t>ITIL/FitSM</a:t>
            </a:r>
            <a:r>
              <a:rPr lang="en-GB" sz="2000" b="0" strike="noStrike" spc="-1" dirty="0">
                <a:latin typeface="Arial"/>
              </a:rPr>
              <a:t> </a:t>
            </a:r>
            <a:br>
              <a:rPr lang="en-GB" sz="2000" b="0" strike="noStrike" spc="-1" dirty="0">
                <a:latin typeface="Arial"/>
              </a:rPr>
            </a:br>
            <a:r>
              <a:rPr lang="en-GB" sz="2000" b="0" strike="noStrike" spc="-1" dirty="0">
                <a:latin typeface="Arial"/>
              </a:rPr>
              <a:t>Get certified by signing up to the </a:t>
            </a:r>
            <a:r>
              <a:rPr lang="en-GB" sz="2000" b="0" strike="noStrike" spc="-1" dirty="0" err="1">
                <a:latin typeface="Arial"/>
              </a:rPr>
              <a:t>FitSM</a:t>
            </a:r>
            <a:r>
              <a:rPr lang="en-GB" sz="2000" b="0" strike="noStrike" spc="-1" dirty="0">
                <a:latin typeface="Arial"/>
              </a:rPr>
              <a:t> Foundation Training this week!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50E742D-D741-3FEF-D49C-24CDB044C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962"/>
            <a:ext cx="4953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Thank you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C5D72B72-1BA1-74EC-FD6E-F00AC5C5ACE3}"/>
              </a:ext>
            </a:extLst>
          </p:cNvPr>
          <p:cNvSpPr/>
          <p:nvPr/>
        </p:nvSpPr>
        <p:spPr>
          <a:xfrm>
            <a:off x="194529" y="1167099"/>
            <a:ext cx="8299476" cy="280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2800" i="1" spc="-1" dirty="0">
                <a:latin typeface="Arial"/>
              </a:rPr>
              <a:t>Questions?</a:t>
            </a: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endParaRPr lang="en-GB" sz="2800" b="0" i="1" strike="noStrike" spc="-1" dirty="0">
              <a:latin typeface="Arial"/>
            </a:endParaRP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sz="2800" b="0" strike="noStrike" spc="-1" dirty="0" err="1">
                <a:latin typeface="Arial"/>
              </a:rPr>
              <a:t>matthew.vilj</a:t>
            </a:r>
            <a:r>
              <a:rPr lang="en-GB" sz="2800" spc="-1" dirty="0" err="1">
                <a:latin typeface="Arial"/>
              </a:rPr>
              <a:t>oen@egi.eu</a:t>
            </a:r>
            <a:endParaRPr lang="en-GB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1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Typical Federation and Requirements</a:t>
            </a:r>
            <a:endParaRPr lang="en-GB" sz="22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CE67E-6C8F-F847-BB0C-35DD007FE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47" y="1418913"/>
            <a:ext cx="3810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D00E1-B1C1-4C49-90CD-0A51E182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32" y="2893437"/>
            <a:ext cx="301649" cy="290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9297D-3858-C344-B05A-22591A1B9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66" y="2879714"/>
            <a:ext cx="449464" cy="235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EE19B-4A6F-3D4C-B800-C8E43A7EE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2586" y="2878684"/>
            <a:ext cx="268477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47D348-FD22-8549-AB88-84F65FF8B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54" y="2356279"/>
            <a:ext cx="38100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52DFB8-FA10-1749-AAA4-F5BA2AD65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75" y="2280691"/>
            <a:ext cx="381000" cy="30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02434D-16E3-DE44-87B3-907B419B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79" y="1901463"/>
            <a:ext cx="301649" cy="290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1331E1-F0E4-E54D-8342-37FBA74B4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9" y="3355745"/>
            <a:ext cx="301649" cy="290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003CA0-72CC-7D4B-BBFF-4A6BB5F34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4833" y="2656837"/>
            <a:ext cx="268477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954CAB-AEC0-2640-ABF2-26ABDF2A8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2686" y="3503044"/>
            <a:ext cx="268477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48AA5A-F452-5F44-9DB4-2833EA705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92" y="3367704"/>
            <a:ext cx="381000" cy="304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D9B6D7-11AE-8848-91F4-4635666CB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96" y="3520104"/>
            <a:ext cx="301649" cy="290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D88BE4-280F-0642-B847-E62E5BA2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6" y="1823573"/>
            <a:ext cx="381000" cy="304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41DA31-F8BA-C545-8DC2-F653386F8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35" y="1414594"/>
            <a:ext cx="301649" cy="2900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135CF0-C3F8-BD42-8E44-501E1F9B4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42" y="2543025"/>
            <a:ext cx="388420" cy="3356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0867C8-4D88-9A48-961D-065155F74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48" y="1456465"/>
            <a:ext cx="614357" cy="36792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8338A45-03B8-514E-8618-B7D67C6758DB}"/>
              </a:ext>
            </a:extLst>
          </p:cNvPr>
          <p:cNvSpPr/>
          <p:nvPr/>
        </p:nvSpPr>
        <p:spPr>
          <a:xfrm>
            <a:off x="1322783" y="1340666"/>
            <a:ext cx="1275699" cy="13576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F43A6E6-8D5B-704D-A37E-5454CF011227}"/>
              </a:ext>
            </a:extLst>
          </p:cNvPr>
          <p:cNvSpPr/>
          <p:nvPr/>
        </p:nvSpPr>
        <p:spPr>
          <a:xfrm>
            <a:off x="2794260" y="1340666"/>
            <a:ext cx="1205745" cy="8092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17E1945-06B7-9943-B892-12EDB8DF0D0C}"/>
              </a:ext>
            </a:extLst>
          </p:cNvPr>
          <p:cNvSpPr/>
          <p:nvPr/>
        </p:nvSpPr>
        <p:spPr>
          <a:xfrm>
            <a:off x="2672999" y="2244863"/>
            <a:ext cx="1731981" cy="1772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1FF63C5-B856-CE47-BF84-DC3432D00BE7}"/>
              </a:ext>
            </a:extLst>
          </p:cNvPr>
          <p:cNvSpPr/>
          <p:nvPr/>
        </p:nvSpPr>
        <p:spPr>
          <a:xfrm>
            <a:off x="1483360" y="2767266"/>
            <a:ext cx="1118790" cy="1196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2FBAA9-3303-1B4A-8920-A3EF88E95821}"/>
              </a:ext>
            </a:extLst>
          </p:cNvPr>
          <p:cNvSpPr txBox="1"/>
          <p:nvPr/>
        </p:nvSpPr>
        <p:spPr>
          <a:xfrm>
            <a:off x="1537900" y="1045670"/>
            <a:ext cx="859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Country 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1F6067-0BB4-FC48-8C9B-7491C96464E5}"/>
              </a:ext>
            </a:extLst>
          </p:cNvPr>
          <p:cNvSpPr txBox="1"/>
          <p:nvPr/>
        </p:nvSpPr>
        <p:spPr>
          <a:xfrm>
            <a:off x="3072150" y="1071244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Country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B2368-8452-F849-960D-6FAAC1BD5172}"/>
              </a:ext>
            </a:extLst>
          </p:cNvPr>
          <p:cNvSpPr txBox="1"/>
          <p:nvPr/>
        </p:nvSpPr>
        <p:spPr>
          <a:xfrm>
            <a:off x="1633290" y="3925789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Country 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5BB24D-ABDB-7E4A-BC85-B343078DC55D}"/>
              </a:ext>
            </a:extLst>
          </p:cNvPr>
          <p:cNvSpPr txBox="1"/>
          <p:nvPr/>
        </p:nvSpPr>
        <p:spPr>
          <a:xfrm>
            <a:off x="3112419" y="4007699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Country 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7FFD275-B7D6-CF4A-8114-FBAD003E9F00}"/>
              </a:ext>
            </a:extLst>
          </p:cNvPr>
          <p:cNvSpPr/>
          <p:nvPr/>
        </p:nvSpPr>
        <p:spPr>
          <a:xfrm>
            <a:off x="1188968" y="1781006"/>
            <a:ext cx="2030551" cy="14704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55132D-737F-E74F-A98D-2E97BBFB03F9}"/>
              </a:ext>
            </a:extLst>
          </p:cNvPr>
          <p:cNvSpPr txBox="1"/>
          <p:nvPr/>
        </p:nvSpPr>
        <p:spPr>
          <a:xfrm>
            <a:off x="118452" y="2211102"/>
            <a:ext cx="115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Research community 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11A1B7E-5FA3-0E48-BBAA-902F8F695106}"/>
              </a:ext>
            </a:extLst>
          </p:cNvPr>
          <p:cNvSpPr/>
          <p:nvPr/>
        </p:nvSpPr>
        <p:spPr>
          <a:xfrm>
            <a:off x="3313189" y="1407901"/>
            <a:ext cx="962112" cy="1806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06AFC54-5961-0B46-A607-D88CDC2AF9F2}"/>
              </a:ext>
            </a:extLst>
          </p:cNvPr>
          <p:cNvSpPr/>
          <p:nvPr/>
        </p:nvSpPr>
        <p:spPr>
          <a:xfrm>
            <a:off x="1364402" y="3322799"/>
            <a:ext cx="3192233" cy="56349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E501E72-833E-BC4F-8CC9-42D011DA9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33" y="3503044"/>
            <a:ext cx="381000" cy="304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739DE96-CB9E-274B-A2A7-34820D8EB869}"/>
              </a:ext>
            </a:extLst>
          </p:cNvPr>
          <p:cNvSpPr txBox="1"/>
          <p:nvPr/>
        </p:nvSpPr>
        <p:spPr>
          <a:xfrm>
            <a:off x="4216927" y="1605105"/>
            <a:ext cx="115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Research community 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2204DE-0FE6-BB49-B8AB-DC761F381385}"/>
              </a:ext>
            </a:extLst>
          </p:cNvPr>
          <p:cNvSpPr txBox="1"/>
          <p:nvPr/>
        </p:nvSpPr>
        <p:spPr>
          <a:xfrm>
            <a:off x="4405608" y="3354743"/>
            <a:ext cx="1150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Scientific Discipline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0B51840-8052-4243-9750-C6F8EB024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6045" y="1866725"/>
            <a:ext cx="201761" cy="229058"/>
          </a:xfrm>
          <a:prstGeom prst="rect">
            <a:avLst/>
          </a:prstGeom>
        </p:spPr>
      </p:pic>
      <p:sp>
        <p:nvSpPr>
          <p:cNvPr id="54" name="CustomShape 4">
            <a:extLst>
              <a:ext uri="{FF2B5EF4-FFF2-40B4-BE49-F238E27FC236}">
                <a16:creationId xmlns:a16="http://schemas.microsoft.com/office/drawing/2014/main" id="{02A36698-F60F-8E40-A977-DB2C2FDC3236}"/>
              </a:ext>
            </a:extLst>
          </p:cNvPr>
          <p:cNvSpPr/>
          <p:nvPr/>
        </p:nvSpPr>
        <p:spPr>
          <a:xfrm>
            <a:off x="5556414" y="800623"/>
            <a:ext cx="3587586" cy="1590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 algn="ctr">
              <a:lnSpc>
                <a:spcPct val="80000"/>
              </a:lnSpc>
              <a:buClr>
                <a:srgbClr val="3C3C3C"/>
              </a:buClr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Common Requirements </a:t>
            </a:r>
          </a:p>
          <a:p>
            <a:pPr marL="12240" algn="ctr">
              <a:lnSpc>
                <a:spcPct val="80000"/>
              </a:lnSpc>
              <a:buClr>
                <a:srgbClr val="3C3C3C"/>
              </a:buClr>
            </a:pPr>
            <a:endParaRPr lang="en-GB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400" i="1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GB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Users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b="0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Easy access to services without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barriers </a:t>
            </a:r>
            <a:r>
              <a:rPr lang="en-GB" sz="1200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(registration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policies, security…)</a:t>
            </a: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Single point of help/support</a:t>
            </a:r>
            <a:endParaRPr lang="en-GB" sz="1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Trusted, reliable services</a:t>
            </a:r>
            <a:endParaRPr lang="en-GB" sz="12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CustomShape 4">
            <a:extLst>
              <a:ext uri="{FF2B5EF4-FFF2-40B4-BE49-F238E27FC236}">
                <a16:creationId xmlns:a16="http://schemas.microsoft.com/office/drawing/2014/main" id="{0AEF6F86-0C48-FF45-9E56-510EBDE000AB}"/>
              </a:ext>
            </a:extLst>
          </p:cNvPr>
          <p:cNvSpPr/>
          <p:nvPr/>
        </p:nvSpPr>
        <p:spPr>
          <a:xfrm>
            <a:off x="5577094" y="2364887"/>
            <a:ext cx="3587586" cy="856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400" i="1" spc="-1" dirty="0">
                <a:solidFill>
                  <a:srgbClr val="000000"/>
                </a:solidFill>
                <a:latin typeface="Arial"/>
                <a:ea typeface="DejaVu Sans"/>
              </a:rPr>
              <a:t>   Resource Providers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400" i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Service health and status</a:t>
            </a: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Extent of service usage</a:t>
            </a: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Ease of providing help/support</a:t>
            </a:r>
          </a:p>
        </p:txBody>
      </p:sp>
      <p:sp>
        <p:nvSpPr>
          <p:cNvPr id="58" name="CustomShape 4">
            <a:extLst>
              <a:ext uri="{FF2B5EF4-FFF2-40B4-BE49-F238E27FC236}">
                <a16:creationId xmlns:a16="http://schemas.microsoft.com/office/drawing/2014/main" id="{7721EC58-6E8B-0246-A6E7-6E065F3431EE}"/>
              </a:ext>
            </a:extLst>
          </p:cNvPr>
          <p:cNvSpPr/>
          <p:nvPr/>
        </p:nvSpPr>
        <p:spPr>
          <a:xfrm>
            <a:off x="5597774" y="3307877"/>
            <a:ext cx="3587586" cy="856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Funders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400" b="0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latin typeface="Arial"/>
                <a:ea typeface="DejaVu Sans"/>
              </a:rPr>
              <a:t>Extent of service usage</a:t>
            </a: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latin typeface="Arial"/>
                <a:ea typeface="DejaVu Sans"/>
              </a:rPr>
              <a:t>Achievement of service levels</a:t>
            </a:r>
            <a:endParaRPr lang="en-GB" sz="2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83A04-B8C8-404B-923A-8EA8108E5817}"/>
              </a:ext>
            </a:extLst>
          </p:cNvPr>
          <p:cNvSpPr txBox="1"/>
          <p:nvPr/>
        </p:nvSpPr>
        <p:spPr>
          <a:xfrm>
            <a:off x="2154423" y="815863"/>
            <a:ext cx="14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Typical Federation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DC138E1-0472-5EBA-BA24-97A86A9D1C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" y="4388698"/>
            <a:ext cx="4953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0" grpId="0" animBg="1"/>
      <p:bldP spid="41" grpId="0" animBg="1"/>
      <p:bldP spid="32" grpId="0"/>
      <p:bldP spid="43" grpId="0"/>
      <p:bldP spid="44" grpId="0"/>
      <p:bldP spid="45" grpId="0"/>
      <p:bldP spid="33" grpId="0" animBg="1"/>
      <p:bldP spid="47" grpId="0"/>
      <p:bldP spid="48" grpId="0" animBg="1"/>
      <p:bldP spid="49" grpId="0" animBg="1"/>
      <p:bldP spid="51" grpId="0"/>
      <p:bldP spid="52" grpId="0"/>
      <p:bldP spid="54" grpId="0"/>
      <p:bldP spid="57" grpId="0"/>
      <p:bldP spid="5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1;p30">
            <a:extLst>
              <a:ext uri="{FF2B5EF4-FFF2-40B4-BE49-F238E27FC236}">
                <a16:creationId xmlns:a16="http://schemas.microsoft.com/office/drawing/2014/main" id="{2631D3DE-B9FB-4EB0-5EDA-BEDD1CD335E1}"/>
              </a:ext>
            </a:extLst>
          </p:cNvPr>
          <p:cNvGrpSpPr/>
          <p:nvPr/>
        </p:nvGrpSpPr>
        <p:grpSpPr>
          <a:xfrm>
            <a:off x="1277798" y="1021968"/>
            <a:ext cx="5438810" cy="3004061"/>
            <a:chOff x="1665558" y="981898"/>
            <a:chExt cx="8860883" cy="4894204"/>
          </a:xfrm>
        </p:grpSpPr>
        <p:sp>
          <p:nvSpPr>
            <p:cNvPr id="5" name="Google Shape;312;p30">
              <a:extLst>
                <a:ext uri="{FF2B5EF4-FFF2-40B4-BE49-F238E27FC236}">
                  <a16:creationId xmlns:a16="http://schemas.microsoft.com/office/drawing/2014/main" id="{1EA3D87E-1F83-4E55-01F7-DB0649F57CF7}"/>
                </a:ext>
              </a:extLst>
            </p:cNvPr>
            <p:cNvSpPr/>
            <p:nvPr/>
          </p:nvSpPr>
          <p:spPr>
            <a:xfrm rot="-5400000">
              <a:off x="5078501" y="-581762"/>
              <a:ext cx="2096100" cy="74745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EOSC Exchange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3;p30">
              <a:extLst>
                <a:ext uri="{FF2B5EF4-FFF2-40B4-BE49-F238E27FC236}">
                  <a16:creationId xmlns:a16="http://schemas.microsoft.com/office/drawing/2014/main" id="{DB88FF79-B244-B0CE-140A-81CB9194AC00}"/>
                </a:ext>
              </a:extLst>
            </p:cNvPr>
            <p:cNvSpPr/>
            <p:nvPr/>
          </p:nvSpPr>
          <p:spPr>
            <a:xfrm rot="-5400000">
              <a:off x="5283851" y="1262302"/>
              <a:ext cx="1713000" cy="75021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EOSC Core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4;p30">
              <a:extLst>
                <a:ext uri="{FF2B5EF4-FFF2-40B4-BE49-F238E27FC236}">
                  <a16:creationId xmlns:a16="http://schemas.microsoft.com/office/drawing/2014/main" id="{4D33BEB7-4A00-4BE2-1E33-D0B2864605EA}"/>
                </a:ext>
              </a:extLst>
            </p:cNvPr>
            <p:cNvSpPr/>
            <p:nvPr/>
          </p:nvSpPr>
          <p:spPr>
            <a:xfrm rot="-5400000">
              <a:off x="8293091" y="3642748"/>
              <a:ext cx="3768900" cy="697800"/>
            </a:xfrm>
            <a:prstGeom prst="rect">
              <a:avLst/>
            </a:prstGeom>
            <a:solidFill>
              <a:srgbClr val="2B957A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EOSC Interoperability Framework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5;p30">
              <a:extLst>
                <a:ext uri="{FF2B5EF4-FFF2-40B4-BE49-F238E27FC236}">
                  <a16:creationId xmlns:a16="http://schemas.microsoft.com/office/drawing/2014/main" id="{D4E7A1A2-26A4-214F-4F18-F07D2484E8D7}"/>
                </a:ext>
              </a:extLst>
            </p:cNvPr>
            <p:cNvSpPr/>
            <p:nvPr/>
          </p:nvSpPr>
          <p:spPr>
            <a:xfrm rot="-5400000">
              <a:off x="5413033" y="-213577"/>
              <a:ext cx="1787700" cy="6705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Execution Framework</a:t>
              </a: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6;p30">
              <a:extLst>
                <a:ext uri="{FF2B5EF4-FFF2-40B4-BE49-F238E27FC236}">
                  <a16:creationId xmlns:a16="http://schemas.microsoft.com/office/drawing/2014/main" id="{5CB34478-88F5-9841-5150-16CB0DD87CAD}"/>
                </a:ext>
              </a:extLst>
            </p:cNvPr>
            <p:cNvSpPr/>
            <p:nvPr/>
          </p:nvSpPr>
          <p:spPr>
            <a:xfrm rot="-5400000">
              <a:off x="168408" y="3604352"/>
              <a:ext cx="3768900" cy="774600"/>
            </a:xfrm>
            <a:prstGeom prst="rect">
              <a:avLst/>
            </a:prstGeom>
            <a:solidFill>
              <a:srgbClr val="F1C232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EOSC Support Activities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317;p30">
              <a:extLst>
                <a:ext uri="{FF2B5EF4-FFF2-40B4-BE49-F238E27FC236}">
                  <a16:creationId xmlns:a16="http://schemas.microsoft.com/office/drawing/2014/main" id="{84312730-AD60-B195-9004-4B1B647E9188}"/>
                </a:ext>
              </a:extLst>
            </p:cNvPr>
            <p:cNvGrpSpPr/>
            <p:nvPr/>
          </p:nvGrpSpPr>
          <p:grpSpPr>
            <a:xfrm>
              <a:off x="3603412" y="981898"/>
              <a:ext cx="1437852" cy="1827600"/>
              <a:chOff x="2746725" y="669750"/>
              <a:chExt cx="1560000" cy="1827600"/>
            </a:xfrm>
          </p:grpSpPr>
          <p:sp>
            <p:nvSpPr>
              <p:cNvPr id="35" name="Google Shape;318;p30">
                <a:extLst>
                  <a:ext uri="{FF2B5EF4-FFF2-40B4-BE49-F238E27FC236}">
                    <a16:creationId xmlns:a16="http://schemas.microsoft.com/office/drawing/2014/main" id="{3699C1E3-435B-961E-C179-FA7F68A3DD43}"/>
                  </a:ext>
                </a:extLst>
              </p:cNvPr>
              <p:cNvSpPr/>
              <p:nvPr/>
            </p:nvSpPr>
            <p:spPr>
              <a:xfrm>
                <a:off x="2746725" y="669750"/>
                <a:ext cx="1560000" cy="18276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Community A</a:t>
                </a: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19;p30">
                <a:extLst>
                  <a:ext uri="{FF2B5EF4-FFF2-40B4-BE49-F238E27FC236}">
                    <a16:creationId xmlns:a16="http://schemas.microsoft.com/office/drawing/2014/main" id="{BBF2107B-3BE5-8D25-E186-6BB6FDB0DD37}"/>
                  </a:ext>
                </a:extLst>
              </p:cNvPr>
              <p:cNvSpPr/>
              <p:nvPr/>
            </p:nvSpPr>
            <p:spPr>
              <a:xfrm>
                <a:off x="2810772" y="1963916"/>
                <a:ext cx="1431900" cy="384000"/>
              </a:xfrm>
              <a:prstGeom prst="rect">
                <a:avLst/>
              </a:prstGeom>
              <a:solidFill>
                <a:srgbClr val="3C78D8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kumimoji="0" lang="en-GB" sz="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Thematic Resources</a:t>
                </a:r>
                <a:endParaRPr kumimoji="0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" name="Google Shape;320;p30">
                <a:extLst>
                  <a:ext uri="{FF2B5EF4-FFF2-40B4-BE49-F238E27FC236}">
                    <a16:creationId xmlns:a16="http://schemas.microsoft.com/office/drawing/2014/main" id="{CE726938-0C11-32C4-F15D-5F04E38B64F5}"/>
                  </a:ext>
                </a:extLst>
              </p:cNvPr>
              <p:cNvGrpSpPr/>
              <p:nvPr/>
            </p:nvGrpSpPr>
            <p:grpSpPr>
              <a:xfrm>
                <a:off x="2854599" y="1153508"/>
                <a:ext cx="1344378" cy="552317"/>
                <a:chOff x="3717400" y="300875"/>
                <a:chExt cx="1186985" cy="487655"/>
              </a:xfrm>
            </p:grpSpPr>
            <p:sp>
              <p:nvSpPr>
                <p:cNvPr id="38" name="Google Shape;321;p30">
                  <a:extLst>
                    <a:ext uri="{FF2B5EF4-FFF2-40B4-BE49-F238E27FC236}">
                      <a16:creationId xmlns:a16="http://schemas.microsoft.com/office/drawing/2014/main" id="{60EC7340-BBE5-0DD1-706F-E95B9AE53481}"/>
                    </a:ext>
                  </a:extLst>
                </p:cNvPr>
                <p:cNvSpPr/>
                <p:nvPr/>
              </p:nvSpPr>
              <p:spPr>
                <a:xfrm>
                  <a:off x="3840285" y="442630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22;p30">
                  <a:extLst>
                    <a:ext uri="{FF2B5EF4-FFF2-40B4-BE49-F238E27FC236}">
                      <a16:creationId xmlns:a16="http://schemas.microsoft.com/office/drawing/2014/main" id="{59F816D2-6053-AF4A-369F-8070346646B0}"/>
                    </a:ext>
                  </a:extLst>
                </p:cNvPr>
                <p:cNvSpPr/>
                <p:nvPr/>
              </p:nvSpPr>
              <p:spPr>
                <a:xfrm>
                  <a:off x="3800849" y="368487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323;p30">
                  <a:extLst>
                    <a:ext uri="{FF2B5EF4-FFF2-40B4-BE49-F238E27FC236}">
                      <a16:creationId xmlns:a16="http://schemas.microsoft.com/office/drawing/2014/main" id="{63300A75-DAF3-1178-9C5A-96262CEE8EF6}"/>
                    </a:ext>
                  </a:extLst>
                </p:cNvPr>
                <p:cNvSpPr/>
                <p:nvPr/>
              </p:nvSpPr>
              <p:spPr>
                <a:xfrm>
                  <a:off x="3717400" y="300875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324;p30">
              <a:extLst>
                <a:ext uri="{FF2B5EF4-FFF2-40B4-BE49-F238E27FC236}">
                  <a16:creationId xmlns:a16="http://schemas.microsoft.com/office/drawing/2014/main" id="{B5D94DC9-16FA-B6AF-0F2F-8D00BD0A1CC4}"/>
                </a:ext>
              </a:extLst>
            </p:cNvPr>
            <p:cNvSpPr/>
            <p:nvPr/>
          </p:nvSpPr>
          <p:spPr>
            <a:xfrm>
              <a:off x="2940608" y="4270348"/>
              <a:ext cx="6705900" cy="5835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Core coordination functions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25;p30">
              <a:extLst>
                <a:ext uri="{FF2B5EF4-FFF2-40B4-BE49-F238E27FC236}">
                  <a16:creationId xmlns:a16="http://schemas.microsoft.com/office/drawing/2014/main" id="{14A8CF73-A1E3-B612-81CC-6116EAC9CBAA}"/>
                </a:ext>
              </a:extLst>
            </p:cNvPr>
            <p:cNvSpPr/>
            <p:nvPr/>
          </p:nvSpPr>
          <p:spPr>
            <a:xfrm>
              <a:off x="2940608" y="5001798"/>
              <a:ext cx="6732600" cy="5835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Core technical platform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326;p30">
              <a:extLst>
                <a:ext uri="{FF2B5EF4-FFF2-40B4-BE49-F238E27FC236}">
                  <a16:creationId xmlns:a16="http://schemas.microsoft.com/office/drawing/2014/main" id="{C34A4746-A88E-8425-ADED-90E8053BCDA0}"/>
                </a:ext>
              </a:extLst>
            </p:cNvPr>
            <p:cNvGrpSpPr/>
            <p:nvPr/>
          </p:nvGrpSpPr>
          <p:grpSpPr>
            <a:xfrm>
              <a:off x="8159091" y="988148"/>
              <a:ext cx="1437852" cy="1827600"/>
              <a:chOff x="7912140" y="676007"/>
              <a:chExt cx="1560000" cy="1827600"/>
            </a:xfrm>
          </p:grpSpPr>
          <p:sp>
            <p:nvSpPr>
              <p:cNvPr id="29" name="Google Shape;327;p30">
                <a:extLst>
                  <a:ext uri="{FF2B5EF4-FFF2-40B4-BE49-F238E27FC236}">
                    <a16:creationId xmlns:a16="http://schemas.microsoft.com/office/drawing/2014/main" id="{AE431F00-87C3-F155-B1AB-7478E9F8FC8F}"/>
                  </a:ext>
                </a:extLst>
              </p:cNvPr>
              <p:cNvSpPr/>
              <p:nvPr/>
            </p:nvSpPr>
            <p:spPr>
              <a:xfrm>
                <a:off x="7912140" y="676007"/>
                <a:ext cx="1560000" cy="18276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Regional D</a:t>
                </a: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28;p30">
                <a:extLst>
                  <a:ext uri="{FF2B5EF4-FFF2-40B4-BE49-F238E27FC236}">
                    <a16:creationId xmlns:a16="http://schemas.microsoft.com/office/drawing/2014/main" id="{39EECADF-EC0F-A371-EE37-AD6607CF05CD}"/>
                  </a:ext>
                </a:extLst>
              </p:cNvPr>
              <p:cNvSpPr/>
              <p:nvPr/>
            </p:nvSpPr>
            <p:spPr>
              <a:xfrm>
                <a:off x="7976186" y="1970174"/>
                <a:ext cx="1431900" cy="384000"/>
              </a:xfrm>
              <a:prstGeom prst="rect">
                <a:avLst/>
              </a:prstGeom>
              <a:solidFill>
                <a:srgbClr val="3C78D8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kumimoji="0" lang="en-GB" sz="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Regional Resources</a:t>
                </a:r>
                <a:endParaRPr kumimoji="0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" name="Google Shape;329;p30">
                <a:extLst>
                  <a:ext uri="{FF2B5EF4-FFF2-40B4-BE49-F238E27FC236}">
                    <a16:creationId xmlns:a16="http://schemas.microsoft.com/office/drawing/2014/main" id="{E3C3E2C6-D205-86A1-994D-2BA223D87E52}"/>
                  </a:ext>
                </a:extLst>
              </p:cNvPr>
              <p:cNvGrpSpPr/>
              <p:nvPr/>
            </p:nvGrpSpPr>
            <p:grpSpPr>
              <a:xfrm>
                <a:off x="8020013" y="1159765"/>
                <a:ext cx="1344378" cy="552317"/>
                <a:chOff x="3717400" y="300875"/>
                <a:chExt cx="1186985" cy="487655"/>
              </a:xfrm>
            </p:grpSpPr>
            <p:sp>
              <p:nvSpPr>
                <p:cNvPr id="32" name="Google Shape;330;p30">
                  <a:extLst>
                    <a:ext uri="{FF2B5EF4-FFF2-40B4-BE49-F238E27FC236}">
                      <a16:creationId xmlns:a16="http://schemas.microsoft.com/office/drawing/2014/main" id="{B3ED7EA9-7BE4-5CFF-7519-D631592C69AA}"/>
                    </a:ext>
                  </a:extLst>
                </p:cNvPr>
                <p:cNvSpPr/>
                <p:nvPr/>
              </p:nvSpPr>
              <p:spPr>
                <a:xfrm>
                  <a:off x="3840285" y="442630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1;p30">
                  <a:extLst>
                    <a:ext uri="{FF2B5EF4-FFF2-40B4-BE49-F238E27FC236}">
                      <a16:creationId xmlns:a16="http://schemas.microsoft.com/office/drawing/2014/main" id="{A377F713-F2D3-D780-FD9C-F73FEE00FF3E}"/>
                    </a:ext>
                  </a:extLst>
                </p:cNvPr>
                <p:cNvSpPr/>
                <p:nvPr/>
              </p:nvSpPr>
              <p:spPr>
                <a:xfrm>
                  <a:off x="3800849" y="368487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32;p30">
                  <a:extLst>
                    <a:ext uri="{FF2B5EF4-FFF2-40B4-BE49-F238E27FC236}">
                      <a16:creationId xmlns:a16="http://schemas.microsoft.com/office/drawing/2014/main" id="{9724B800-40F4-5B33-B870-D9AA1A45B170}"/>
                    </a:ext>
                  </a:extLst>
                </p:cNvPr>
                <p:cNvSpPr/>
                <p:nvPr/>
              </p:nvSpPr>
              <p:spPr>
                <a:xfrm>
                  <a:off x="3717400" y="300875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Regional resources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Google Shape;333;p30">
              <a:extLst>
                <a:ext uri="{FF2B5EF4-FFF2-40B4-BE49-F238E27FC236}">
                  <a16:creationId xmlns:a16="http://schemas.microsoft.com/office/drawing/2014/main" id="{F2AFA93E-84CF-6562-4009-D862E65FDF6B}"/>
                </a:ext>
              </a:extLst>
            </p:cNvPr>
            <p:cNvGrpSpPr/>
            <p:nvPr/>
          </p:nvGrpSpPr>
          <p:grpSpPr>
            <a:xfrm>
              <a:off x="5145508" y="988148"/>
              <a:ext cx="1437778" cy="1827600"/>
              <a:chOff x="4750022" y="676007"/>
              <a:chExt cx="1692300" cy="1827600"/>
            </a:xfrm>
          </p:grpSpPr>
          <p:sp>
            <p:nvSpPr>
              <p:cNvPr id="23" name="Google Shape;334;p30">
                <a:extLst>
                  <a:ext uri="{FF2B5EF4-FFF2-40B4-BE49-F238E27FC236}">
                    <a16:creationId xmlns:a16="http://schemas.microsoft.com/office/drawing/2014/main" id="{8866E23A-435B-4E6D-9AB0-40464DACEF01}"/>
                  </a:ext>
                </a:extLst>
              </p:cNvPr>
              <p:cNvSpPr/>
              <p:nvPr/>
            </p:nvSpPr>
            <p:spPr>
              <a:xfrm>
                <a:off x="4750022" y="676007"/>
                <a:ext cx="1692300" cy="18276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Cluster B</a:t>
                </a: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5;p30">
                <a:extLst>
                  <a:ext uri="{FF2B5EF4-FFF2-40B4-BE49-F238E27FC236}">
                    <a16:creationId xmlns:a16="http://schemas.microsoft.com/office/drawing/2014/main" id="{19A909C6-6F37-1978-D741-E302A2DFA40F}"/>
                  </a:ext>
                </a:extLst>
              </p:cNvPr>
              <p:cNvSpPr/>
              <p:nvPr/>
            </p:nvSpPr>
            <p:spPr>
              <a:xfrm>
                <a:off x="4814053" y="1970182"/>
                <a:ext cx="1560000" cy="384000"/>
              </a:xfrm>
              <a:prstGeom prst="rect">
                <a:avLst/>
              </a:prstGeom>
              <a:solidFill>
                <a:srgbClr val="3C78D8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kumimoji="0" lang="en-GB" sz="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Thematic Resources</a:t>
                </a:r>
                <a:endParaRPr kumimoji="0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" name="Google Shape;336;p30">
                <a:extLst>
                  <a:ext uri="{FF2B5EF4-FFF2-40B4-BE49-F238E27FC236}">
                    <a16:creationId xmlns:a16="http://schemas.microsoft.com/office/drawing/2014/main" id="{A912A63C-0124-68B8-EA70-6B2C7A5208E0}"/>
                  </a:ext>
                </a:extLst>
              </p:cNvPr>
              <p:cNvGrpSpPr/>
              <p:nvPr/>
            </p:nvGrpSpPr>
            <p:grpSpPr>
              <a:xfrm>
                <a:off x="4857890" y="1159765"/>
                <a:ext cx="1344379" cy="552317"/>
                <a:chOff x="3954966" y="300875"/>
                <a:chExt cx="1186986" cy="487655"/>
              </a:xfrm>
            </p:grpSpPr>
            <p:sp>
              <p:nvSpPr>
                <p:cNvPr id="26" name="Google Shape;337;p30">
                  <a:extLst>
                    <a:ext uri="{FF2B5EF4-FFF2-40B4-BE49-F238E27FC236}">
                      <a16:creationId xmlns:a16="http://schemas.microsoft.com/office/drawing/2014/main" id="{53CE9B7C-78A6-0C48-B7C9-3488C52A72E7}"/>
                    </a:ext>
                  </a:extLst>
                </p:cNvPr>
                <p:cNvSpPr/>
                <p:nvPr/>
              </p:nvSpPr>
              <p:spPr>
                <a:xfrm>
                  <a:off x="4077852" y="442630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38;p30">
                  <a:extLst>
                    <a:ext uri="{FF2B5EF4-FFF2-40B4-BE49-F238E27FC236}">
                      <a16:creationId xmlns:a16="http://schemas.microsoft.com/office/drawing/2014/main" id="{6EA45C25-DBCF-01B3-8D71-7673A565E924}"/>
                    </a:ext>
                  </a:extLst>
                </p:cNvPr>
                <p:cNvSpPr/>
                <p:nvPr/>
              </p:nvSpPr>
              <p:spPr>
                <a:xfrm>
                  <a:off x="4038416" y="368487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339;p30">
                  <a:extLst>
                    <a:ext uri="{FF2B5EF4-FFF2-40B4-BE49-F238E27FC236}">
                      <a16:creationId xmlns:a16="http://schemas.microsoft.com/office/drawing/2014/main" id="{D35B9007-57A2-515C-6CB1-1A03CC2A1439}"/>
                    </a:ext>
                  </a:extLst>
                </p:cNvPr>
                <p:cNvSpPr/>
                <p:nvPr/>
              </p:nvSpPr>
              <p:spPr>
                <a:xfrm>
                  <a:off x="3954966" y="300875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" name="Google Shape;340;p30">
              <a:extLst>
                <a:ext uri="{FF2B5EF4-FFF2-40B4-BE49-F238E27FC236}">
                  <a16:creationId xmlns:a16="http://schemas.microsoft.com/office/drawing/2014/main" id="{9A145FFB-36F5-1433-D355-53EF53A64331}"/>
                </a:ext>
              </a:extLst>
            </p:cNvPr>
            <p:cNvGrpSpPr/>
            <p:nvPr/>
          </p:nvGrpSpPr>
          <p:grpSpPr>
            <a:xfrm>
              <a:off x="6672241" y="988148"/>
              <a:ext cx="1437852" cy="1827600"/>
              <a:chOff x="6196545" y="676007"/>
              <a:chExt cx="1560000" cy="1827600"/>
            </a:xfrm>
          </p:grpSpPr>
          <p:sp>
            <p:nvSpPr>
              <p:cNvPr id="17" name="Google Shape;341;p30">
                <a:extLst>
                  <a:ext uri="{FF2B5EF4-FFF2-40B4-BE49-F238E27FC236}">
                    <a16:creationId xmlns:a16="http://schemas.microsoft.com/office/drawing/2014/main" id="{7E6F80F5-262E-3446-A7CF-C81DA6539468}"/>
                  </a:ext>
                </a:extLst>
              </p:cNvPr>
              <p:cNvSpPr/>
              <p:nvPr/>
            </p:nvSpPr>
            <p:spPr>
              <a:xfrm>
                <a:off x="6196545" y="676007"/>
                <a:ext cx="1560000" cy="18276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Community C</a:t>
                </a: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42;p30">
                <a:extLst>
                  <a:ext uri="{FF2B5EF4-FFF2-40B4-BE49-F238E27FC236}">
                    <a16:creationId xmlns:a16="http://schemas.microsoft.com/office/drawing/2014/main" id="{3199C5A4-DF06-CC5E-8679-7D782CA04B79}"/>
                  </a:ext>
                </a:extLst>
              </p:cNvPr>
              <p:cNvSpPr/>
              <p:nvPr/>
            </p:nvSpPr>
            <p:spPr>
              <a:xfrm>
                <a:off x="6260592" y="1970174"/>
                <a:ext cx="1431900" cy="384000"/>
              </a:xfrm>
              <a:prstGeom prst="rect">
                <a:avLst/>
              </a:prstGeom>
              <a:solidFill>
                <a:srgbClr val="3C78D8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kumimoji="0" lang="en-GB" sz="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Thematic Resources</a:t>
                </a:r>
                <a:endParaRPr kumimoji="0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343;p30">
                <a:extLst>
                  <a:ext uri="{FF2B5EF4-FFF2-40B4-BE49-F238E27FC236}">
                    <a16:creationId xmlns:a16="http://schemas.microsoft.com/office/drawing/2014/main" id="{0CED72F2-430F-F503-A3CD-53C343D2EB7B}"/>
                  </a:ext>
                </a:extLst>
              </p:cNvPr>
              <p:cNvGrpSpPr/>
              <p:nvPr/>
            </p:nvGrpSpPr>
            <p:grpSpPr>
              <a:xfrm>
                <a:off x="6304419" y="1159765"/>
                <a:ext cx="1344378" cy="552317"/>
                <a:chOff x="3717400" y="300875"/>
                <a:chExt cx="1186985" cy="487655"/>
              </a:xfrm>
            </p:grpSpPr>
            <p:sp>
              <p:nvSpPr>
                <p:cNvPr id="20" name="Google Shape;344;p30">
                  <a:extLst>
                    <a:ext uri="{FF2B5EF4-FFF2-40B4-BE49-F238E27FC236}">
                      <a16:creationId xmlns:a16="http://schemas.microsoft.com/office/drawing/2014/main" id="{5C234F5F-1F1C-9FF5-B73D-A37236E8E8C7}"/>
                    </a:ext>
                  </a:extLst>
                </p:cNvPr>
                <p:cNvSpPr/>
                <p:nvPr/>
              </p:nvSpPr>
              <p:spPr>
                <a:xfrm>
                  <a:off x="3840285" y="442630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345;p30">
                  <a:extLst>
                    <a:ext uri="{FF2B5EF4-FFF2-40B4-BE49-F238E27FC236}">
                      <a16:creationId xmlns:a16="http://schemas.microsoft.com/office/drawing/2014/main" id="{86D69B23-636B-1A5C-ED6E-34F3DF8647BB}"/>
                    </a:ext>
                  </a:extLst>
                </p:cNvPr>
                <p:cNvSpPr/>
                <p:nvPr/>
              </p:nvSpPr>
              <p:spPr>
                <a:xfrm>
                  <a:off x="3800849" y="368487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service 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346;p30">
                  <a:extLst>
                    <a:ext uri="{FF2B5EF4-FFF2-40B4-BE49-F238E27FC236}">
                      <a16:creationId xmlns:a16="http://schemas.microsoft.com/office/drawing/2014/main" id="{24A15974-FB6D-7701-341D-5C887F967678}"/>
                    </a:ext>
                  </a:extLst>
                </p:cNvPr>
                <p:cNvSpPr/>
                <p:nvPr/>
              </p:nvSpPr>
              <p:spPr>
                <a:xfrm>
                  <a:off x="3717400" y="300875"/>
                  <a:ext cx="1064100" cy="345900"/>
                </a:xfrm>
                <a:prstGeom prst="rect">
                  <a:avLst/>
                </a:prstGeom>
                <a:solidFill>
                  <a:srgbClr val="A4C2F4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  <a:tabLst/>
                    <a:defRPr/>
                  </a:pPr>
                  <a:r>
                    <a:rPr kumimoji="0" lang="en-GB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kumimoji="0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" name="Google Shape;347;p30">
              <a:extLst>
                <a:ext uri="{FF2B5EF4-FFF2-40B4-BE49-F238E27FC236}">
                  <a16:creationId xmlns:a16="http://schemas.microsoft.com/office/drawing/2014/main" id="{6CE2D3EA-7BC5-761F-0AE1-22C9E7947930}"/>
                </a:ext>
              </a:extLst>
            </p:cNvPr>
            <p:cNvSpPr/>
            <p:nvPr/>
          </p:nvSpPr>
          <p:spPr>
            <a:xfrm>
              <a:off x="3603408" y="3149073"/>
              <a:ext cx="5926200" cy="694200"/>
            </a:xfrm>
            <a:prstGeom prst="rect">
              <a:avLst/>
            </a:prstGeom>
            <a:solidFill>
              <a:srgbClr val="3C78D8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Horizontal services 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Rectangle: Rounded Corners 88">
            <a:extLst>
              <a:ext uri="{FF2B5EF4-FFF2-40B4-BE49-F238E27FC236}">
                <a16:creationId xmlns:a16="http://schemas.microsoft.com/office/drawing/2014/main" id="{7DD5EC9A-8ECC-B04A-FEA1-10F906B59D2E}"/>
              </a:ext>
            </a:extLst>
          </p:cNvPr>
          <p:cNvSpPr/>
          <p:nvPr/>
        </p:nvSpPr>
        <p:spPr>
          <a:xfrm>
            <a:off x="1008093" y="698992"/>
            <a:ext cx="6067305" cy="3647992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CustomShape 1">
            <a:extLst>
              <a:ext uri="{FF2B5EF4-FFF2-40B4-BE49-F238E27FC236}">
                <a16:creationId xmlns:a16="http://schemas.microsoft.com/office/drawing/2014/main" id="{DA66AD04-7481-1C1C-14F2-8FA41B5837F2}"/>
              </a:ext>
            </a:extLst>
          </p:cNvPr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Another e-Infrastructure Federation - EOSC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FA66B0-BC9B-6465-1925-8BD1C6148D52}"/>
              </a:ext>
            </a:extLst>
          </p:cNvPr>
          <p:cNvSpPr txBox="1"/>
          <p:nvPr/>
        </p:nvSpPr>
        <p:spPr>
          <a:xfrm>
            <a:off x="7345103" y="339857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Federating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services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80126C-BB5B-97C5-A1A0-66826D85B2CD}"/>
              </a:ext>
            </a:extLst>
          </p:cNvPr>
          <p:cNvCxnSpPr>
            <a:cxnSpLocks/>
          </p:cNvCxnSpPr>
          <p:nvPr/>
        </p:nvCxnSpPr>
        <p:spPr>
          <a:xfrm flipH="1">
            <a:off x="5868314" y="2582865"/>
            <a:ext cx="1314806" cy="0"/>
          </a:xfrm>
          <a:prstGeom prst="straightConnector1">
            <a:avLst/>
          </a:prstGeom>
          <a:ln w="57150">
            <a:solidFill>
              <a:srgbClr val="FF0000">
                <a:alpha val="52248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326A74C-4631-E0FC-2D78-C6E82B00FC4A}"/>
              </a:ext>
            </a:extLst>
          </p:cNvPr>
          <p:cNvSpPr txBox="1"/>
          <p:nvPr/>
        </p:nvSpPr>
        <p:spPr>
          <a:xfrm>
            <a:off x="7025238" y="2359568"/>
            <a:ext cx="1835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Generic services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(inc. cloud compute,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data transfer)</a:t>
            </a: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7E04E966-105C-08CC-7233-6BD439F1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0" y="4388080"/>
            <a:ext cx="4953000" cy="7493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2B54B1-8779-0096-2B63-E8FC69CA1C7C}"/>
              </a:ext>
            </a:extLst>
          </p:cNvPr>
          <p:cNvCxnSpPr>
            <a:cxnSpLocks/>
          </p:cNvCxnSpPr>
          <p:nvPr/>
        </p:nvCxnSpPr>
        <p:spPr>
          <a:xfrm flipH="1">
            <a:off x="5896871" y="3681870"/>
            <a:ext cx="1290320" cy="0"/>
          </a:xfrm>
          <a:prstGeom prst="straightConnector1">
            <a:avLst/>
          </a:prstGeom>
          <a:ln w="57150">
            <a:solidFill>
              <a:srgbClr val="FF0000">
                <a:alpha val="55341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1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7F782E-A0E3-B642-BFC5-7F4872CCCE63}"/>
              </a:ext>
            </a:extLst>
          </p:cNvPr>
          <p:cNvSpPr/>
          <p:nvPr/>
        </p:nvSpPr>
        <p:spPr>
          <a:xfrm>
            <a:off x="132201" y="1016496"/>
            <a:ext cx="5166911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Information System </a:t>
            </a:r>
            <a:r>
              <a:rPr lang="en-GB" sz="1600" spc="-1" dirty="0">
                <a:solidFill>
                  <a:srgbClr val="000000"/>
                </a:solidFill>
              </a:rPr>
              <a:t>of Resources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What, Where, Who</a:t>
            </a:r>
            <a:r>
              <a:rPr lang="en-GB" sz="1600" spc="-1" dirty="0">
                <a:solidFill>
                  <a:srgbClr val="000000"/>
                </a:solidFill>
              </a:rPr>
              <a:t> </a:t>
            </a:r>
            <a:br>
              <a:rPr lang="en-GB" sz="1600" spc="-1" dirty="0">
                <a:solidFill>
                  <a:srgbClr val="000000"/>
                </a:solidFill>
              </a:rPr>
            </a:br>
            <a:endParaRPr lang="en-GB" sz="1600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Monitoring</a:t>
            </a:r>
            <a:r>
              <a:rPr lang="en-GB" sz="1600" spc="-1" dirty="0">
                <a:solidFill>
                  <a:srgbClr val="000000"/>
                </a:solidFill>
              </a:rPr>
              <a:t> Infrastructure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Is it working? OLAs/SLAs being met? </a:t>
            </a:r>
            <a:br>
              <a:rPr lang="en-GB" sz="1600" i="1" spc="-1" dirty="0">
                <a:solidFill>
                  <a:srgbClr val="000000"/>
                </a:solidFill>
              </a:rPr>
            </a:br>
            <a:endParaRPr lang="en-GB" sz="1600" i="1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Helpdesk</a:t>
            </a:r>
            <a:r>
              <a:rPr lang="en-GB" sz="1600" spc="-1" dirty="0">
                <a:solidFill>
                  <a:srgbClr val="000000"/>
                </a:solidFill>
              </a:rPr>
              <a:t> (Single point of support, multiple tiers behind)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Reaching the right people &amp; providing timely help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Usage Accounting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Who’s using what?</a:t>
            </a:r>
            <a:br>
              <a:rPr lang="en-GB" sz="1600" spc="-1" dirty="0">
                <a:solidFill>
                  <a:srgbClr val="000000"/>
                </a:solidFill>
              </a:rPr>
            </a:br>
            <a:endParaRPr lang="en-GB" sz="1600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Security – Monitoring &amp; Incident Response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Keeping the bad guys out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AAI </a:t>
            </a:r>
            <a:r>
              <a:rPr lang="en-GB" sz="1600" spc="-1" dirty="0">
                <a:solidFill>
                  <a:srgbClr val="000000"/>
                </a:solidFill>
              </a:rPr>
              <a:t>(Authentication + Authorization Infra.)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Enabling easy &amp; appropriate access to the services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7200" spc="-1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9C0D5227-6F78-B843-B6B8-21D189CF0D16}"/>
              </a:ext>
            </a:extLst>
          </p:cNvPr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Typical e-Infrastructure Federating Services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D4FEF-919C-7C41-A2D5-E86DACE272A1}"/>
              </a:ext>
            </a:extLst>
          </p:cNvPr>
          <p:cNvSpPr/>
          <p:nvPr/>
        </p:nvSpPr>
        <p:spPr>
          <a:xfrm>
            <a:off x="5065686" y="827290"/>
            <a:ext cx="5166911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Software Distribution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Trusted software testing and distribution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Workflow and Data Management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Support for complex processing &amp; data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movement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spc="-1" dirty="0">
              <a:solidFill>
                <a:srgbClr val="000000"/>
              </a:solidFill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spc="-1" dirty="0">
              <a:solidFill>
                <a:srgbClr val="000000"/>
              </a:solidFill>
            </a:endParaRPr>
          </a:p>
          <a:p>
            <a:pPr marL="183690" indent="-1714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Collaborating Tools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Communication, wikis, mailing lists,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ticketing systems etc.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600" i="1" spc="-1" dirty="0">
              <a:solidFill>
                <a:srgbClr val="000000"/>
              </a:solidFill>
            </a:endParaRPr>
          </a:p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000000"/>
                </a:solidFill>
              </a:rPr>
              <a:t>EGI Operations Portal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600" i="1" spc="-1" dirty="0">
                <a:solidFill>
                  <a:srgbClr val="000000"/>
                </a:solidFill>
              </a:rPr>
              <a:t>Overview of resources and status, </a:t>
            </a:r>
            <a:br>
              <a:rPr lang="en-GB" sz="1600" i="1" spc="-1" dirty="0">
                <a:solidFill>
                  <a:srgbClr val="000000"/>
                </a:solidFill>
              </a:rPr>
            </a:br>
            <a:r>
              <a:rPr lang="en-GB" sz="1600" i="1" spc="-1" dirty="0">
                <a:solidFill>
                  <a:srgbClr val="000000"/>
                </a:solidFill>
              </a:rPr>
              <a:t>Broadcast tool</a:t>
            </a: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7200" spc="-1" dirty="0"/>
          </a:p>
        </p:txBody>
      </p:sp>
    </p:spTree>
    <p:extLst>
      <p:ext uri="{BB962C8B-B14F-4D97-AF65-F5344CB8AC3E}">
        <p14:creationId xmlns:p14="http://schemas.microsoft.com/office/powerpoint/2010/main" val="370615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EGI Information System and Monitoring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648806" y="940033"/>
            <a:ext cx="4595222" cy="146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Information System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pc="-1" dirty="0">
                <a:solidFill>
                  <a:srgbClr val="FF0000"/>
                </a:solidFill>
                <a:hlinkClick r:id="rId3"/>
              </a:rPr>
              <a:t>GOCDB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The current state of the infrastructure</a:t>
            </a: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i="1" spc="-1" dirty="0">
                <a:solidFill>
                  <a:srgbClr val="000000"/>
                </a:solidFill>
                <a:latin typeface="Arial"/>
              </a:rPr>
              <a:t>Resources, production status, service types, endpoints, sysadmins + contacts, security contacts etc.</a:t>
            </a:r>
          </a:p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endParaRPr lang="en-GB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FBD1A-A349-A745-A92B-CDF726CB5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28" y="604575"/>
            <a:ext cx="2798284" cy="262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96E19-6ACD-7744-8583-AD38B1A5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1" y="2734256"/>
            <a:ext cx="3034318" cy="2363724"/>
          </a:xfrm>
          <a:prstGeom prst="rect">
            <a:avLst/>
          </a:prstGeom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id="{EAE8927A-2CA8-DF41-A6ED-D7E73429B425}"/>
              </a:ext>
            </a:extLst>
          </p:cNvPr>
          <p:cNvSpPr/>
          <p:nvPr/>
        </p:nvSpPr>
        <p:spPr>
          <a:xfrm>
            <a:off x="3319649" y="3380198"/>
            <a:ext cx="5330755" cy="146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lang="en-GB" sz="18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pc="-1" dirty="0">
                <a:solidFill>
                  <a:srgbClr val="FF0000"/>
                </a:solidFill>
                <a:hlinkClick r:id="rId6"/>
              </a:rPr>
              <a:t>ARGO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Functional testing infrastructure.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i="1" spc="-1" dirty="0">
                <a:solidFill>
                  <a:srgbClr val="000000"/>
                </a:solidFill>
                <a:latin typeface="Arial"/>
              </a:rPr>
              <a:t>Predefined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probe types per service type. Support for SLA/OLA availability/reliability pledges</a:t>
            </a:r>
          </a:p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endParaRPr lang="en-GB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EGI Helpdesk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83512" y="944534"/>
            <a:ext cx="6047280" cy="28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EAC5E-BE65-0C48-80CB-DDCE719B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6" y="2243633"/>
            <a:ext cx="4092479" cy="28346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AD7D3E-35C9-FF40-BD1E-29D58F5D7B5D}"/>
              </a:ext>
            </a:extLst>
          </p:cNvPr>
          <p:cNvSpPr/>
          <p:nvPr/>
        </p:nvSpPr>
        <p:spPr>
          <a:xfrm>
            <a:off x="183512" y="866872"/>
            <a:ext cx="38955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pc="-1" dirty="0">
                <a:solidFill>
                  <a:srgbClr val="FF0000"/>
                </a:solidFill>
                <a:hlinkClick r:id="rId4"/>
              </a:rPr>
              <a:t>EGI(EOSC) Helpdesk</a:t>
            </a:r>
            <a:r>
              <a:rPr lang="en-GB" spc="-1" dirty="0">
                <a:solidFill>
                  <a:srgbClr val="000000"/>
                </a:solidFill>
              </a:rPr>
              <a:t> – Single point of support – GGUS(will be </a:t>
            </a:r>
            <a:r>
              <a:rPr lang="en-GB" spc="-1" dirty="0" err="1">
                <a:solidFill>
                  <a:srgbClr val="000000"/>
                </a:solidFill>
              </a:rPr>
              <a:t>Zammad</a:t>
            </a:r>
            <a:r>
              <a:rPr lang="en-GB" spc="-1" dirty="0">
                <a:solidFill>
                  <a:srgbClr val="000000"/>
                </a:solidFill>
              </a:rPr>
              <a:t>)</a:t>
            </a: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r>
              <a:rPr lang="en-GB" i="1" spc="-1" dirty="0">
                <a:solidFill>
                  <a:srgbClr val="000000"/>
                </a:solidFill>
              </a:rPr>
              <a:t>Seamless routing to correct team. Multiple lines of support.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B52B7-7578-AE4A-9A5B-BB02070E2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36588"/>
            <a:ext cx="4290507" cy="31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603753" y="1588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EGI User Accounting </a:t>
            </a:r>
            <a:r>
              <a:rPr lang="en-GB" sz="2200" strike="noStrike" spc="-1" dirty="0">
                <a:solidFill>
                  <a:srgbClr val="0E67AD"/>
                </a:solidFill>
                <a:latin typeface="Calibri"/>
                <a:ea typeface="Calibri"/>
              </a:rPr>
              <a:t>(</a:t>
            </a:r>
            <a:r>
              <a:rPr lang="en-GB" sz="2200" strike="noStrike" spc="-1" dirty="0">
                <a:solidFill>
                  <a:srgbClr val="FF0000"/>
                </a:solidFill>
                <a:latin typeface="Calibri"/>
                <a:ea typeface="Calibri"/>
              </a:rPr>
              <a:t>APEL</a:t>
            </a:r>
            <a:r>
              <a:rPr lang="en-GB" sz="2200" strike="noStrike" spc="-1" dirty="0">
                <a:solidFill>
                  <a:srgbClr val="0E67AD"/>
                </a:solidFill>
                <a:latin typeface="Calibri"/>
                <a:ea typeface="Calibri"/>
              </a:rPr>
              <a:t>)</a:t>
            </a:r>
            <a:endParaRPr lang="en-GB" sz="220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269694" y="712485"/>
            <a:ext cx="4950348" cy="17697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How much are users making use of resources? </a:t>
            </a: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Information for funding, planning future usage, capacity planning</a:t>
            </a: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Interactive statistics - views for end users, project managers, anonymous users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321C1-9C18-0A45-B07C-5A948722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0310" y="3374683"/>
            <a:ext cx="966485" cy="1097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BFD9F-6EEC-BB49-9397-13DCFA7B1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2" y="2725837"/>
            <a:ext cx="551891" cy="441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607FB-EE84-B348-81F0-E2B054B6A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" y="3994772"/>
            <a:ext cx="459172" cy="441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44FEB-F58B-F741-A783-DD818293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7" y="3374683"/>
            <a:ext cx="551891" cy="441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A5024B-2477-F241-B164-FBA891025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4543188"/>
            <a:ext cx="459172" cy="44151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D3A529-532E-DD4E-8D6A-70242188D4B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77323" y="2946594"/>
            <a:ext cx="966485" cy="62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70AA46-72D3-C949-857B-4541AF138E6D}"/>
              </a:ext>
            </a:extLst>
          </p:cNvPr>
          <p:cNvCxnSpPr>
            <a:cxnSpLocks/>
          </p:cNvCxnSpPr>
          <p:nvPr/>
        </p:nvCxnSpPr>
        <p:spPr>
          <a:xfrm>
            <a:off x="1191506" y="3668093"/>
            <a:ext cx="911622" cy="14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8B1097-AED4-D246-B42F-AF9B73CE299F}"/>
              </a:ext>
            </a:extLst>
          </p:cNvPr>
          <p:cNvCxnSpPr>
            <a:cxnSpLocks/>
          </p:cNvCxnSpPr>
          <p:nvPr/>
        </p:nvCxnSpPr>
        <p:spPr>
          <a:xfrm flipV="1">
            <a:off x="1099266" y="4016352"/>
            <a:ext cx="1003862" cy="26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C748B9-77E2-6446-846E-949739973EEE}"/>
              </a:ext>
            </a:extLst>
          </p:cNvPr>
          <p:cNvCxnSpPr>
            <a:cxnSpLocks/>
          </p:cNvCxnSpPr>
          <p:nvPr/>
        </p:nvCxnSpPr>
        <p:spPr>
          <a:xfrm flipV="1">
            <a:off x="1099266" y="4215528"/>
            <a:ext cx="1003862" cy="58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9D56165D-BF63-4C45-AB3A-29CCF26B39C7}"/>
              </a:ext>
            </a:extLst>
          </p:cNvPr>
          <p:cNvSpPr/>
          <p:nvPr/>
        </p:nvSpPr>
        <p:spPr>
          <a:xfrm>
            <a:off x="1500765" y="3105943"/>
            <a:ext cx="128017" cy="20282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8">
            <a:extLst>
              <a:ext uri="{FF2B5EF4-FFF2-40B4-BE49-F238E27FC236}">
                <a16:creationId xmlns:a16="http://schemas.microsoft.com/office/drawing/2014/main" id="{0F4D98E7-E3DD-EE4E-885B-95C8BB5CB0A8}"/>
              </a:ext>
            </a:extLst>
          </p:cNvPr>
          <p:cNvSpPr/>
          <p:nvPr/>
        </p:nvSpPr>
        <p:spPr>
          <a:xfrm>
            <a:off x="1512377" y="3612041"/>
            <a:ext cx="128017" cy="20282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2F195A64-CB4D-464C-8267-79EDCAA1F726}"/>
              </a:ext>
            </a:extLst>
          </p:cNvPr>
          <p:cNvSpPr/>
          <p:nvPr/>
        </p:nvSpPr>
        <p:spPr>
          <a:xfrm>
            <a:off x="1526352" y="3995772"/>
            <a:ext cx="128017" cy="20282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0843871A-B942-E945-BD46-42D05F2C335E}"/>
              </a:ext>
            </a:extLst>
          </p:cNvPr>
          <p:cNvSpPr/>
          <p:nvPr/>
        </p:nvSpPr>
        <p:spPr>
          <a:xfrm>
            <a:off x="1519034" y="4431962"/>
            <a:ext cx="128017" cy="20282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C57D8-B3A7-8147-BD0B-534AE75A3685}"/>
              </a:ext>
            </a:extLst>
          </p:cNvPr>
          <p:cNvSpPr txBox="1"/>
          <p:nvPr/>
        </p:nvSpPr>
        <p:spPr>
          <a:xfrm>
            <a:off x="2194025" y="450017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Accounting </a:t>
            </a:r>
          </a:p>
          <a:p>
            <a:pPr algn="ctr"/>
            <a:r>
              <a:rPr lang="en-US" sz="1200" dirty="0"/>
              <a:t>DB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8F15D-9F41-FD47-B696-E946D8C3E6FF}"/>
              </a:ext>
            </a:extLst>
          </p:cNvPr>
          <p:cNvSpPr/>
          <p:nvPr/>
        </p:nvSpPr>
        <p:spPr>
          <a:xfrm>
            <a:off x="3449418" y="3520310"/>
            <a:ext cx="975349" cy="803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11C4DB-6423-C54A-BDE3-F9F069434108}"/>
              </a:ext>
            </a:extLst>
          </p:cNvPr>
          <p:cNvSpPr txBox="1"/>
          <p:nvPr/>
        </p:nvSpPr>
        <p:spPr>
          <a:xfrm>
            <a:off x="3514048" y="3684754"/>
            <a:ext cx="910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6"/>
              </a:rPr>
              <a:t>Accounting </a:t>
            </a:r>
          </a:p>
          <a:p>
            <a:pPr algn="ctr"/>
            <a:r>
              <a:rPr lang="en-US" sz="1100" dirty="0">
                <a:hlinkClick r:id="rId6"/>
              </a:rPr>
              <a:t>Portal</a:t>
            </a:r>
            <a:endParaRPr lang="en-US" sz="11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B90DF5-D09F-0344-9D63-E167CE1F116D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157644" y="3922227"/>
            <a:ext cx="291774" cy="6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0587F4-FEC7-1E40-B401-DDAF7F18000C}"/>
              </a:ext>
            </a:extLst>
          </p:cNvPr>
          <p:cNvSpPr txBox="1"/>
          <p:nvPr/>
        </p:nvSpPr>
        <p:spPr>
          <a:xfrm>
            <a:off x="1256903" y="335932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Records</a:t>
            </a:r>
          </a:p>
        </p:txBody>
      </p:sp>
      <p:pic>
        <p:nvPicPr>
          <p:cNvPr id="36" name="Graphic 35" descr="User">
            <a:extLst>
              <a:ext uri="{FF2B5EF4-FFF2-40B4-BE49-F238E27FC236}">
                <a16:creationId xmlns:a16="http://schemas.microsoft.com/office/drawing/2014/main" id="{F225AA74-C968-954D-A95D-2BD64BB1C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5826" y="1120072"/>
            <a:ext cx="463408" cy="463408"/>
          </a:xfrm>
          <a:prstGeom prst="rect">
            <a:avLst/>
          </a:prstGeom>
        </p:spPr>
      </p:pic>
      <p:pic>
        <p:nvPicPr>
          <p:cNvPr id="39" name="Graphic 38" descr="User">
            <a:extLst>
              <a:ext uri="{FF2B5EF4-FFF2-40B4-BE49-F238E27FC236}">
                <a16:creationId xmlns:a16="http://schemas.microsoft.com/office/drawing/2014/main" id="{EA289510-A8DD-5D4F-8655-180D7D8B2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0605" y="3713791"/>
            <a:ext cx="463408" cy="463408"/>
          </a:xfrm>
          <a:prstGeom prst="rect">
            <a:avLst/>
          </a:prstGeom>
        </p:spPr>
      </p:pic>
      <p:pic>
        <p:nvPicPr>
          <p:cNvPr id="40" name="Graphic 39" descr="User">
            <a:extLst>
              <a:ext uri="{FF2B5EF4-FFF2-40B4-BE49-F238E27FC236}">
                <a16:creationId xmlns:a16="http://schemas.microsoft.com/office/drawing/2014/main" id="{2E993A25-69F2-E749-A867-D33AEBEFF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0605" y="4139151"/>
            <a:ext cx="463408" cy="4634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184241-7B1F-4348-BC96-46F50D66A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46" y="747140"/>
            <a:ext cx="3827940" cy="2988617"/>
          </a:xfrm>
          <a:prstGeom prst="rect">
            <a:avLst/>
          </a:prstGeom>
        </p:spPr>
      </p:pic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3FBFB6D6-5DCB-784B-B23D-0D3CDED55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0605" y="3204685"/>
            <a:ext cx="463408" cy="4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EGI Security – </a:t>
            </a:r>
            <a:r>
              <a:rPr lang="en-GB" sz="2200" b="1" spc="-1" dirty="0">
                <a:solidFill>
                  <a:srgbClr val="0E67AD"/>
                </a:solidFill>
                <a:latin typeface="Calibri"/>
                <a:ea typeface="Calibri"/>
              </a:rPr>
              <a:t>Incident Response and AAI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86909" y="808959"/>
            <a:ext cx="7448331" cy="280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</a:rPr>
              <a:t>Computer Security Incident Response Team (CSIRT)</a:t>
            </a:r>
          </a:p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endParaRPr lang="en-GB" sz="2000" spc="-1" dirty="0">
              <a:solidFill>
                <a:srgbClr val="000000"/>
              </a:solidFill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spc="-1" dirty="0">
                <a:solidFill>
                  <a:srgbClr val="000000"/>
                </a:solidFill>
              </a:rPr>
              <a:t>Establishment &amp; Maintenance of Trust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2000" spc="-1" dirty="0">
              <a:solidFill>
                <a:srgbClr val="000000"/>
              </a:solidFill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i="1" spc="-1" dirty="0">
                <a:solidFill>
                  <a:srgbClr val="000000"/>
                </a:solidFill>
              </a:rPr>
              <a:t>Understanding, managing &amp; mitigating threats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i="1" spc="-1" dirty="0">
                <a:solidFill>
                  <a:srgbClr val="000000"/>
                </a:solidFill>
              </a:rPr>
              <a:t>Incident support by experts within EGI and worldwide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i="1" spc="-1" dirty="0">
                <a:solidFill>
                  <a:srgbClr val="000000"/>
                </a:solidFill>
              </a:rPr>
              <a:t>Security monitoring infrastructure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2000" b="0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20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Authentication and Authorization Infrastructure (AAI)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Ready-to-use, scalable</a:t>
            </a: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, SSO, community management solution using </a:t>
            </a:r>
            <a:r>
              <a:rPr lang="en-GB" sz="2000" spc="-1" dirty="0">
                <a:solidFill>
                  <a:srgbClr val="FF0000"/>
                </a:solidFill>
                <a:hlinkClick r:id="rId3"/>
              </a:rPr>
              <a:t>CheckIn</a:t>
            </a: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 proxy. </a:t>
            </a:r>
            <a:r>
              <a:rPr lang="en-GB" sz="2000" spc="-1" dirty="0">
                <a:solidFill>
                  <a:srgbClr val="000000"/>
                </a:solidFill>
              </a:rPr>
              <a:t>Implements the </a:t>
            </a:r>
            <a:r>
              <a:rPr lang="en-GB" sz="2000" spc="-1" dirty="0">
                <a:solidFill>
                  <a:srgbClr val="000000"/>
                </a:solidFill>
                <a:hlinkClick r:id="rId4"/>
              </a:rPr>
              <a:t>AARC Blueprint</a:t>
            </a: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Institutional ID, social ID (Google, Facebook etc.)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i="1" spc="-1" dirty="0">
                <a:solidFill>
                  <a:srgbClr val="000000"/>
                </a:solidFill>
                <a:latin typeface="Arial"/>
                <a:ea typeface="DejaVu Sans"/>
              </a:rPr>
              <a:t>Support for multiple technologies</a:t>
            </a: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2000" i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97990" indent="-285750">
              <a:lnSpc>
                <a:spcPct val="80000"/>
              </a:lnSpc>
              <a:buClr>
                <a:srgbClr val="3C3C3C"/>
              </a:buClr>
              <a:buFont typeface="Arial" panose="020B0604020202020204" pitchFamily="34" charset="0"/>
              <a:buChar char="•"/>
            </a:pPr>
            <a:endParaRPr lang="en-GB" sz="2000" i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240">
              <a:lnSpc>
                <a:spcPct val="80000"/>
              </a:lnSpc>
              <a:buClr>
                <a:srgbClr val="3C3C3C"/>
              </a:buClr>
            </a:pPr>
            <a:endParaRPr lang="en-GB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C1A25-CC5B-574C-AF61-C2ADCD7DAD1C}"/>
              </a:ext>
            </a:extLst>
          </p:cNvPr>
          <p:cNvSpPr txBox="1"/>
          <p:nvPr/>
        </p:nvSpPr>
        <p:spPr>
          <a:xfrm>
            <a:off x="6953988" y="80895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abuse@egi.eu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C7587-9818-F5A1-5AA7-4201576C7D5C}"/>
              </a:ext>
            </a:extLst>
          </p:cNvPr>
          <p:cNvSpPr txBox="1"/>
          <p:nvPr/>
        </p:nvSpPr>
        <p:spPr>
          <a:xfrm>
            <a:off x="6039588" y="1120232"/>
            <a:ext cx="287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abuse@eosc-security.eu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579040" y="169200"/>
            <a:ext cx="6350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E67AD"/>
                </a:solidFill>
                <a:latin typeface="Calibri"/>
                <a:ea typeface="Calibri"/>
              </a:rPr>
              <a:t>Federating Services – The complete package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94529" y="1167099"/>
            <a:ext cx="8299476" cy="280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b="0" strike="noStrike" spc="-1" dirty="0">
                <a:latin typeface="Arial"/>
              </a:rPr>
              <a:t>Centrally managed and provisioned designed to meet requirements of all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strike="noStrike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spc="-1" dirty="0">
                <a:latin typeface="Arial"/>
              </a:rPr>
              <a:t>Avoids duplication of effort. Economy of scale 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spc="-1" dirty="0">
                <a:latin typeface="Arial"/>
              </a:rPr>
              <a:t>Sustained by long term funding of provision and development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spc="-1" dirty="0">
                <a:latin typeface="Arial"/>
              </a:rPr>
              <a:t>Pooling of expertise with international cooperation</a:t>
            </a: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r>
              <a:rPr lang="en-GB" sz="2000" spc="-1" dirty="0">
                <a:latin typeface="Arial"/>
              </a:rPr>
              <a:t>Continuous improvement &amp; interoperability</a:t>
            </a:r>
          </a:p>
          <a:p>
            <a:pPr marL="469440" lvl="1">
              <a:lnSpc>
                <a:spcPct val="80000"/>
              </a:lnSpc>
              <a:buClr>
                <a:srgbClr val="3C3C3C"/>
              </a:buClr>
            </a:pPr>
            <a:endParaRPr lang="en-GB" sz="2000" spc="-1" dirty="0">
              <a:latin typeface="Arial"/>
            </a:endParaRPr>
          </a:p>
          <a:p>
            <a:pPr marL="800280" lvl="1" indent="-330840">
              <a:lnSpc>
                <a:spcPct val="80000"/>
              </a:lnSpc>
              <a:buClr>
                <a:srgbClr val="3C3C3C"/>
              </a:buClr>
              <a:buFont typeface="Calibri"/>
              <a:buChar char="•"/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A370E7E4-1FB4-C402-F390-275C6FC87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11"/>
            <a:ext cx="4953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850</Words>
  <Application>Microsoft Macintosh PowerPoint</Application>
  <PresentationFormat>On-screen Show (16:9)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Abadi</vt:lpstr>
      <vt:lpstr>Aldhabi</vt:lpstr>
      <vt:lpstr>Andale Mono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ascent of Open Science and the European Open Science Cloud </dc:title>
  <dc:subject/>
  <dc:creator>Malgorzata Krakowian</dc:creator>
  <dc:description/>
  <cp:lastModifiedBy>Matthew Viljoen</cp:lastModifiedBy>
  <cp:revision>97</cp:revision>
  <cp:lastPrinted>2021-06-23T09:30:12Z</cp:lastPrinted>
  <dcterms:created xsi:type="dcterms:W3CDTF">2019-03-28T09:06:27Z</dcterms:created>
  <dcterms:modified xsi:type="dcterms:W3CDTF">2022-09-06T09:26:53Z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33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