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Roboto Mon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73">
          <p15:clr>
            <a:srgbClr val="A4A3A4"/>
          </p15:clr>
        </p15:guide>
        <p15:guide id="2" pos="1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73" orient="horz"/>
        <p:guide pos="111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regular.fntdata"/><Relationship Id="rId20" Type="http://schemas.openxmlformats.org/officeDocument/2006/relationships/slide" Target="slides/slide14.xml"/><Relationship Id="rId42" Type="http://schemas.openxmlformats.org/officeDocument/2006/relationships/font" Target="fonts/RobotoMono-italic.fntdata"/><Relationship Id="rId41" Type="http://schemas.openxmlformats.org/officeDocument/2006/relationships/font" Target="fonts/RobotoMono-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RobotoMon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aleway-bold.fntdata"/><Relationship Id="rId14" Type="http://schemas.openxmlformats.org/officeDocument/2006/relationships/slide" Target="slides/slide8.xml"/><Relationship Id="rId36" Type="http://schemas.openxmlformats.org/officeDocument/2006/relationships/font" Target="fonts/Raleway-regular.fntdata"/><Relationship Id="rId17" Type="http://schemas.openxmlformats.org/officeDocument/2006/relationships/slide" Target="slides/slide11.xml"/><Relationship Id="rId39" Type="http://schemas.openxmlformats.org/officeDocument/2006/relationships/font" Target="fonts/Raleway-boldItalic.fntdata"/><Relationship Id="rId16" Type="http://schemas.openxmlformats.org/officeDocument/2006/relationships/slide" Target="slides/slide10.xml"/><Relationship Id="rId38" Type="http://schemas.openxmlformats.org/officeDocument/2006/relationships/font" Target="fonts/Raleway-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4475229e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4475229e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04475229e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04475229e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be08a046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be08a046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be08a046e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be08a046e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be08a046e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fbe08a046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036491bf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036491bf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4475229e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04475229e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036491bfb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036491bfb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36491bfb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036491bfb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39166d3d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039166d3d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39166d3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39166d3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c683d20e7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c683d20e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036491bfb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036491bfb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036491bfb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036491bfb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04475229e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04475229e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36491bfb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36491bfb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036491bfb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036491bfb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36491bfb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036491bfb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036491bfb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036491bfb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b725b5271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b725b5271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b725b5271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b725b5271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fc683d20e7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fc683d20e7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b290e21a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b290e21a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c683d20e7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c683d20e7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4475229e7_6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04475229e7_6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c683d20e7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c683d20e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036491bfb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036491bfb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4475229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4475229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c683d20e7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fc683d20e7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95" name="Shape 95"/>
        <p:cNvGrpSpPr/>
        <p:nvPr/>
      </p:nvGrpSpPr>
      <p:grpSpPr>
        <a:xfrm>
          <a:off x="0" y="0"/>
          <a:ext cx="0" cy="0"/>
          <a:chOff x="0" y="0"/>
          <a:chExt cx="0" cy="0"/>
        </a:xfrm>
      </p:grpSpPr>
      <p:sp>
        <p:nvSpPr>
          <p:cNvPr id="96" name="Google Shape;96;p25"/>
          <p:cNvSpPr txBox="1"/>
          <p:nvPr>
            <p:ph type="title"/>
          </p:nvPr>
        </p:nvSpPr>
        <p:spPr>
          <a:xfrm>
            <a:off x="457172" y="205067"/>
            <a:ext cx="822870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2800"/>
              <a:buNone/>
              <a:defRPr b="0" i="0" sz="1600" u="none" cap="none" strike="noStrike"/>
            </a:lvl1pPr>
            <a:lvl2pPr lvl="1" marR="0" rtl="0" algn="l">
              <a:spcBef>
                <a:spcPts val="0"/>
              </a:spcBef>
              <a:spcAft>
                <a:spcPts val="0"/>
              </a:spcAft>
              <a:buSzPts val="2800"/>
              <a:buNone/>
              <a:defRPr b="0" i="0" sz="1600" u="none" cap="none" strike="noStrike"/>
            </a:lvl2pPr>
            <a:lvl3pPr lvl="2" marR="0" rtl="0" algn="l">
              <a:spcBef>
                <a:spcPts val="0"/>
              </a:spcBef>
              <a:spcAft>
                <a:spcPts val="0"/>
              </a:spcAft>
              <a:buSzPts val="2800"/>
              <a:buNone/>
              <a:defRPr b="0" i="0" sz="1600" u="none" cap="none" strike="noStrike"/>
            </a:lvl3pPr>
            <a:lvl4pPr lvl="3" marR="0" rtl="0" algn="l">
              <a:spcBef>
                <a:spcPts val="0"/>
              </a:spcBef>
              <a:spcAft>
                <a:spcPts val="0"/>
              </a:spcAft>
              <a:buSzPts val="2800"/>
              <a:buNone/>
              <a:defRPr b="0" i="0" sz="1600" u="none" cap="none" strike="noStrike"/>
            </a:lvl4pPr>
            <a:lvl5pPr lvl="4" marR="0" rtl="0" algn="l">
              <a:spcBef>
                <a:spcPts val="0"/>
              </a:spcBef>
              <a:spcAft>
                <a:spcPts val="0"/>
              </a:spcAft>
              <a:buSzPts val="2800"/>
              <a:buNone/>
              <a:defRPr b="0" i="0" sz="1600" u="none" cap="none" strike="noStrike"/>
            </a:lvl5pPr>
            <a:lvl6pPr lvl="5" marR="0" rtl="0" algn="l">
              <a:spcBef>
                <a:spcPts val="0"/>
              </a:spcBef>
              <a:spcAft>
                <a:spcPts val="0"/>
              </a:spcAft>
              <a:buSzPts val="2800"/>
              <a:buNone/>
              <a:defRPr b="0" i="0" sz="1600" u="none" cap="none" strike="noStrike"/>
            </a:lvl6pPr>
            <a:lvl7pPr lvl="6" marR="0" rtl="0" algn="l">
              <a:spcBef>
                <a:spcPts val="0"/>
              </a:spcBef>
              <a:spcAft>
                <a:spcPts val="0"/>
              </a:spcAft>
              <a:buSzPts val="2800"/>
              <a:buNone/>
              <a:defRPr b="0" i="0" sz="1600" u="none" cap="none" strike="noStrike"/>
            </a:lvl7pPr>
            <a:lvl8pPr lvl="7" marR="0" rtl="0" algn="l">
              <a:spcBef>
                <a:spcPts val="0"/>
              </a:spcBef>
              <a:spcAft>
                <a:spcPts val="0"/>
              </a:spcAft>
              <a:buSzPts val="2800"/>
              <a:buNone/>
              <a:defRPr b="0" i="0" sz="1600" u="none" cap="none" strike="noStrike"/>
            </a:lvl8pPr>
            <a:lvl9pPr lvl="8" marR="0" rtl="0" algn="l">
              <a:spcBef>
                <a:spcPts val="0"/>
              </a:spcBef>
              <a:spcAft>
                <a:spcPts val="0"/>
              </a:spcAft>
              <a:buSzPts val="2800"/>
              <a:buNone/>
              <a:defRPr b="0" i="0" sz="1600" u="none" cap="none" strike="noStrike"/>
            </a:lvl9pPr>
          </a:lstStyle>
          <a:p/>
        </p:txBody>
      </p:sp>
      <p:sp>
        <p:nvSpPr>
          <p:cNvPr id="97" name="Google Shape;97;p25"/>
          <p:cNvSpPr txBox="1"/>
          <p:nvPr>
            <p:ph idx="1" type="subTitle"/>
          </p:nvPr>
        </p:nvSpPr>
        <p:spPr>
          <a:xfrm>
            <a:off x="497664" y="1327058"/>
            <a:ext cx="8228700" cy="2982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800"/>
              <a:buNone/>
              <a:defRPr b="0" i="0" sz="1600" u="none" cap="none" strike="noStrike"/>
            </a:lvl1pPr>
            <a:lvl2pPr lvl="1" marR="0" rtl="0" algn="l">
              <a:spcBef>
                <a:spcPts val="1600"/>
              </a:spcBef>
              <a:spcAft>
                <a:spcPts val="0"/>
              </a:spcAft>
              <a:buSzPts val="1400"/>
              <a:buNone/>
              <a:defRPr b="0" i="0" sz="1600" u="none" cap="none" strike="noStrike"/>
            </a:lvl2pPr>
            <a:lvl3pPr lvl="2" marR="0" rtl="0" algn="l">
              <a:spcBef>
                <a:spcPts val="1600"/>
              </a:spcBef>
              <a:spcAft>
                <a:spcPts val="0"/>
              </a:spcAft>
              <a:buSzPts val="1400"/>
              <a:buNone/>
              <a:defRPr b="0" i="0" sz="1600" u="none" cap="none" strike="noStrike"/>
            </a:lvl3pPr>
            <a:lvl4pPr lvl="3" marR="0" rtl="0" algn="l">
              <a:spcBef>
                <a:spcPts val="1600"/>
              </a:spcBef>
              <a:spcAft>
                <a:spcPts val="0"/>
              </a:spcAft>
              <a:buSzPts val="1400"/>
              <a:buNone/>
              <a:defRPr b="0" i="0" sz="1600" u="none" cap="none" strike="noStrike"/>
            </a:lvl4pPr>
            <a:lvl5pPr lvl="4" marR="0" rtl="0" algn="l">
              <a:spcBef>
                <a:spcPts val="1600"/>
              </a:spcBef>
              <a:spcAft>
                <a:spcPts val="0"/>
              </a:spcAft>
              <a:buSzPts val="1400"/>
              <a:buNone/>
              <a:defRPr b="0" i="0" sz="1600" u="none" cap="none" strike="noStrike"/>
            </a:lvl5pPr>
            <a:lvl6pPr lvl="5" marR="0" rtl="0" algn="l">
              <a:spcBef>
                <a:spcPts val="1600"/>
              </a:spcBef>
              <a:spcAft>
                <a:spcPts val="0"/>
              </a:spcAft>
              <a:buSzPts val="1400"/>
              <a:buNone/>
              <a:defRPr b="0" i="0" sz="1600" u="none" cap="none" strike="noStrike"/>
            </a:lvl6pPr>
            <a:lvl7pPr lvl="6" marR="0" rtl="0" algn="l">
              <a:spcBef>
                <a:spcPts val="1600"/>
              </a:spcBef>
              <a:spcAft>
                <a:spcPts val="0"/>
              </a:spcAft>
              <a:buSzPts val="1400"/>
              <a:buNone/>
              <a:defRPr b="0" i="0" sz="1600" u="none" cap="none" strike="noStrike"/>
            </a:lvl7pPr>
            <a:lvl8pPr lvl="7" marR="0" rtl="0" algn="l">
              <a:spcBef>
                <a:spcPts val="1600"/>
              </a:spcBef>
              <a:spcAft>
                <a:spcPts val="0"/>
              </a:spcAft>
              <a:buSzPts val="1400"/>
              <a:buNone/>
              <a:defRPr b="0" i="0" sz="1600" u="none" cap="none" strike="noStrike"/>
            </a:lvl8pPr>
            <a:lvl9pPr lvl="8" marR="0" rtl="0" algn="l">
              <a:spcBef>
                <a:spcPts val="1600"/>
              </a:spcBef>
              <a:spcAft>
                <a:spcPts val="1600"/>
              </a:spcAft>
              <a:buSzPts val="1400"/>
              <a:buNone/>
              <a:defRPr b="0" i="0" sz="1600" u="none" cap="none" strike="noStrike"/>
            </a:lvl9pPr>
          </a:lstStyle>
          <a:p/>
        </p:txBody>
      </p:sp>
      <p:sp>
        <p:nvSpPr>
          <p:cNvPr id="98" name="Google Shape;98;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99" name="Shape 99"/>
        <p:cNvGrpSpPr/>
        <p:nvPr/>
      </p:nvGrpSpPr>
      <p:grpSpPr>
        <a:xfrm>
          <a:off x="0" y="0"/>
          <a:ext cx="0" cy="0"/>
          <a:chOff x="0" y="0"/>
          <a:chExt cx="0" cy="0"/>
        </a:xfrm>
      </p:grpSpPr>
      <p:sp>
        <p:nvSpPr>
          <p:cNvPr id="100" name="Google Shape;100;p26"/>
          <p:cNvSpPr txBox="1"/>
          <p:nvPr>
            <p:ph type="title"/>
          </p:nvPr>
        </p:nvSpPr>
        <p:spPr>
          <a:xfrm>
            <a:off x="457172" y="205067"/>
            <a:ext cx="822870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2800"/>
              <a:buNone/>
              <a:defRPr b="0" i="0" sz="1600" u="none" cap="none" strike="noStrike"/>
            </a:lvl1pPr>
            <a:lvl2pPr lvl="1" marR="0" rtl="0" algn="l">
              <a:spcBef>
                <a:spcPts val="0"/>
              </a:spcBef>
              <a:spcAft>
                <a:spcPts val="0"/>
              </a:spcAft>
              <a:buSzPts val="2800"/>
              <a:buNone/>
              <a:defRPr b="0" i="0" sz="1600" u="none" cap="none" strike="noStrike"/>
            </a:lvl2pPr>
            <a:lvl3pPr lvl="2" marR="0" rtl="0" algn="l">
              <a:spcBef>
                <a:spcPts val="0"/>
              </a:spcBef>
              <a:spcAft>
                <a:spcPts val="0"/>
              </a:spcAft>
              <a:buSzPts val="2800"/>
              <a:buNone/>
              <a:defRPr b="0" i="0" sz="1600" u="none" cap="none" strike="noStrike"/>
            </a:lvl3pPr>
            <a:lvl4pPr lvl="3" marR="0" rtl="0" algn="l">
              <a:spcBef>
                <a:spcPts val="0"/>
              </a:spcBef>
              <a:spcAft>
                <a:spcPts val="0"/>
              </a:spcAft>
              <a:buSzPts val="2800"/>
              <a:buNone/>
              <a:defRPr b="0" i="0" sz="1600" u="none" cap="none" strike="noStrike"/>
            </a:lvl4pPr>
            <a:lvl5pPr lvl="4" marR="0" rtl="0" algn="l">
              <a:spcBef>
                <a:spcPts val="0"/>
              </a:spcBef>
              <a:spcAft>
                <a:spcPts val="0"/>
              </a:spcAft>
              <a:buSzPts val="2800"/>
              <a:buNone/>
              <a:defRPr b="0" i="0" sz="1600" u="none" cap="none" strike="noStrike"/>
            </a:lvl5pPr>
            <a:lvl6pPr lvl="5" marR="0" rtl="0" algn="l">
              <a:spcBef>
                <a:spcPts val="0"/>
              </a:spcBef>
              <a:spcAft>
                <a:spcPts val="0"/>
              </a:spcAft>
              <a:buSzPts val="2800"/>
              <a:buNone/>
              <a:defRPr b="0" i="0" sz="1600" u="none" cap="none" strike="noStrike"/>
            </a:lvl6pPr>
            <a:lvl7pPr lvl="6" marR="0" rtl="0" algn="l">
              <a:spcBef>
                <a:spcPts val="0"/>
              </a:spcBef>
              <a:spcAft>
                <a:spcPts val="0"/>
              </a:spcAft>
              <a:buSzPts val="2800"/>
              <a:buNone/>
              <a:defRPr b="0" i="0" sz="1600" u="none" cap="none" strike="noStrike"/>
            </a:lvl7pPr>
            <a:lvl8pPr lvl="7" marR="0" rtl="0" algn="l">
              <a:spcBef>
                <a:spcPts val="0"/>
              </a:spcBef>
              <a:spcAft>
                <a:spcPts val="0"/>
              </a:spcAft>
              <a:buSzPts val="2800"/>
              <a:buNone/>
              <a:defRPr b="0" i="0" sz="1600" u="none" cap="none" strike="noStrike"/>
            </a:lvl8pPr>
            <a:lvl9pPr lvl="8" marR="0" rtl="0" algn="l">
              <a:spcBef>
                <a:spcPts val="0"/>
              </a:spcBef>
              <a:spcAft>
                <a:spcPts val="0"/>
              </a:spcAft>
              <a:buSzPts val="2800"/>
              <a:buNone/>
              <a:defRPr b="0" i="0" sz="1600" u="none" cap="none" strike="noStrike"/>
            </a:lvl9pPr>
          </a:lstStyle>
          <a:p/>
        </p:txBody>
      </p:sp>
      <p:sp>
        <p:nvSpPr>
          <p:cNvPr id="101" name="Google Shape;101;p26"/>
          <p:cNvSpPr txBox="1"/>
          <p:nvPr>
            <p:ph idx="1" type="body"/>
          </p:nvPr>
        </p:nvSpPr>
        <p:spPr>
          <a:xfrm>
            <a:off x="497664" y="1327058"/>
            <a:ext cx="8228700" cy="2982600"/>
          </a:xfrm>
          <a:prstGeom prst="rect">
            <a:avLst/>
          </a:prstGeom>
          <a:noFill/>
          <a:ln>
            <a:noFill/>
          </a:ln>
        </p:spPr>
        <p:txBody>
          <a:bodyPr anchorCtr="0" anchor="ctr" bIns="0" lIns="0" spcFirstLastPara="1" rIns="0" wrap="square" tIns="0">
            <a:noAutofit/>
          </a:bodyPr>
          <a:lstStyle>
            <a:lvl1pPr indent="-228600" lvl="0" marL="457200" marR="0" rtl="0" algn="l">
              <a:spcBef>
                <a:spcPts val="0"/>
              </a:spcBef>
              <a:spcAft>
                <a:spcPts val="0"/>
              </a:spcAft>
              <a:buSzPts val="1800"/>
              <a:buNone/>
              <a:defRPr b="0" i="0" sz="1600" u="none" cap="none" strike="noStrike"/>
            </a:lvl1pPr>
            <a:lvl2pPr indent="-228600" lvl="1" marL="914400" marR="0" rtl="0" algn="l">
              <a:spcBef>
                <a:spcPts val="1600"/>
              </a:spcBef>
              <a:spcAft>
                <a:spcPts val="0"/>
              </a:spcAft>
              <a:buSzPts val="1400"/>
              <a:buNone/>
              <a:defRPr b="0" i="0" sz="1600" u="none" cap="none" strike="noStrike"/>
            </a:lvl2pPr>
            <a:lvl3pPr indent="-228600" lvl="2" marL="1371600" marR="0" rtl="0" algn="l">
              <a:spcBef>
                <a:spcPts val="1600"/>
              </a:spcBef>
              <a:spcAft>
                <a:spcPts val="0"/>
              </a:spcAft>
              <a:buSzPts val="1400"/>
              <a:buNone/>
              <a:defRPr b="0" i="0" sz="1600" u="none" cap="none" strike="noStrike"/>
            </a:lvl3pPr>
            <a:lvl4pPr indent="-228600" lvl="3" marL="1828800" marR="0" rtl="0" algn="l">
              <a:spcBef>
                <a:spcPts val="1600"/>
              </a:spcBef>
              <a:spcAft>
                <a:spcPts val="0"/>
              </a:spcAft>
              <a:buSzPts val="1400"/>
              <a:buNone/>
              <a:defRPr b="0" i="0" sz="1600" u="none" cap="none" strike="noStrike"/>
            </a:lvl4pPr>
            <a:lvl5pPr indent="-228600" lvl="4" marL="2286000" marR="0" rtl="0" algn="l">
              <a:spcBef>
                <a:spcPts val="1600"/>
              </a:spcBef>
              <a:spcAft>
                <a:spcPts val="0"/>
              </a:spcAft>
              <a:buSzPts val="1400"/>
              <a:buNone/>
              <a:defRPr b="0" i="0" sz="1600" u="none" cap="none" strike="noStrike"/>
            </a:lvl5pPr>
            <a:lvl6pPr indent="-228600" lvl="5" marL="2743200" marR="0" rtl="0" algn="l">
              <a:spcBef>
                <a:spcPts val="1600"/>
              </a:spcBef>
              <a:spcAft>
                <a:spcPts val="0"/>
              </a:spcAft>
              <a:buSzPts val="1400"/>
              <a:buNone/>
              <a:defRPr b="0" i="0" sz="1600" u="none" cap="none" strike="noStrike"/>
            </a:lvl6pPr>
            <a:lvl7pPr indent="-228600" lvl="6" marL="3200400" marR="0" rtl="0" algn="l">
              <a:spcBef>
                <a:spcPts val="1600"/>
              </a:spcBef>
              <a:spcAft>
                <a:spcPts val="0"/>
              </a:spcAft>
              <a:buSzPts val="1400"/>
              <a:buNone/>
              <a:defRPr b="0" i="0" sz="1600" u="none" cap="none" strike="noStrike"/>
            </a:lvl7pPr>
            <a:lvl8pPr indent="-228600" lvl="7" marL="3657600" marR="0" rtl="0" algn="l">
              <a:spcBef>
                <a:spcPts val="1600"/>
              </a:spcBef>
              <a:spcAft>
                <a:spcPts val="0"/>
              </a:spcAft>
              <a:buSzPts val="1400"/>
              <a:buNone/>
              <a:defRPr b="0" i="0" sz="1600" u="none" cap="none" strike="noStrike"/>
            </a:lvl8pPr>
            <a:lvl9pPr indent="-228600" lvl="8" marL="4114800" marR="0" rtl="0" algn="l">
              <a:spcBef>
                <a:spcPts val="1600"/>
              </a:spcBef>
              <a:spcAft>
                <a:spcPts val="1600"/>
              </a:spcAft>
              <a:buSzPts val="1400"/>
              <a:buNone/>
              <a:defRPr b="0" i="0" sz="1600" u="none" cap="none" strike="noStrike"/>
            </a:lvl9pPr>
          </a:lstStyle>
          <a:p/>
        </p:txBody>
      </p:sp>
      <p:sp>
        <p:nvSpPr>
          <p:cNvPr id="102" name="Google Shape;102;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iheredia@ifca.unican.es" TargetMode="Externa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5.jp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github.com/deephdc/image-classification-tf" TargetMode="External"/><Relationship Id="rId4" Type="http://schemas.openxmlformats.org/officeDocument/2006/relationships/hyperlink" Target="https://github.com/deephdc/DEEP-OC-image-classification-t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github.com/deephdc/demo_app/blob/master/demo_app/api.py" TargetMode="External"/><Relationship Id="rId4" Type="http://schemas.openxmlformats.org/officeDocument/2006/relationships/hyperlink" Target="https://github.com/deephdc/image-classification-tf/blob/master/imgclas/api.py" TargetMode="External"/><Relationship Id="rId5" Type="http://schemas.openxmlformats.org/officeDocument/2006/relationships/hyperlink" Target="https://github.com/deephdc/demo_app/blob/master/setup.cfg#L25-L2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hyperlink" Target="https://github.com/deephdc/image-classification-tf/blob/master/Jenkinsfile" TargetMode="External"/><Relationship Id="rId5" Type="http://schemas.openxmlformats.org/officeDocument/2006/relationships/hyperlink" Target="https://github.com/deephdc/DEEP-OC-image-classification-tf/blob/master/Jenkinsfil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github.com/deephdc/deep-oc/blob/master/MODULES.yml"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37.png"/><Relationship Id="rId5"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4.png"/><Relationship Id="rId4" Type="http://schemas.openxmlformats.org/officeDocument/2006/relationships/image" Target="../media/image41.png"/><Relationship Id="rId5"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8.png"/><Relationship Id="rId4" Type="http://schemas.openxmlformats.org/officeDocument/2006/relationships/image" Target="../media/image43.png"/><Relationship Id="rId5" Type="http://schemas.openxmlformats.org/officeDocument/2006/relationships/image" Target="../media/image9.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hyperlink" Target="https://train.deep-hybrid-datacloud.eu/" TargetMode="External"/><Relationship Id="rId10" Type="http://schemas.openxmlformats.org/officeDocument/2006/relationships/hyperlink" Target="https://marketplace.deep-hybrid-datacloud.eu/" TargetMode="External"/><Relationship Id="rId13" Type="http://schemas.openxmlformats.org/officeDocument/2006/relationships/hyperlink" Target="https://hub.docker.com/u/deephdc/" TargetMode="External"/><Relationship Id="rId12" Type="http://schemas.openxmlformats.org/officeDocument/2006/relationships/hyperlink" Target="https://github.com/deephdc" TargetMode="External"/><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hyperlink" Target="https://deep-hybrid-datacloud.eu/" TargetMode="External"/><Relationship Id="rId15" Type="http://schemas.openxmlformats.org/officeDocument/2006/relationships/hyperlink" Target="https://data-deep.a.incd.pt/index.php/login" TargetMode="External"/><Relationship Id="rId14" Type="http://schemas.openxmlformats.org/officeDocument/2006/relationships/hyperlink" Target="https://docs.deep-hybrid-datacloud.eu/en/latest/" TargetMode="External"/><Relationship Id="rId16"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7"/>
          <p:cNvSpPr txBox="1"/>
          <p:nvPr>
            <p:ph type="ctrTitle"/>
          </p:nvPr>
        </p:nvSpPr>
        <p:spPr>
          <a:xfrm>
            <a:off x="1247250" y="1197300"/>
            <a:ext cx="6649500" cy="1977900"/>
          </a:xfrm>
          <a:prstGeom prst="rect">
            <a:avLst/>
          </a:prstGeom>
          <a:solidFill>
            <a:srgbClr val="666666"/>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4100">
                <a:solidFill>
                  <a:srgbClr val="FFFFFF"/>
                </a:solidFill>
                <a:latin typeface="Raleway"/>
                <a:ea typeface="Raleway"/>
                <a:cs typeface="Raleway"/>
                <a:sym typeface="Raleway"/>
              </a:rPr>
              <a:t>Using the DEEP-Hybrid- Datacloud platform</a:t>
            </a:r>
            <a:endParaRPr b="1" sz="4100">
              <a:solidFill>
                <a:srgbClr val="FFFFFF"/>
              </a:solidFill>
              <a:latin typeface="Raleway"/>
              <a:ea typeface="Raleway"/>
              <a:cs typeface="Raleway"/>
              <a:sym typeface="Raleway"/>
            </a:endParaRPr>
          </a:p>
        </p:txBody>
      </p:sp>
      <p:sp>
        <p:nvSpPr>
          <p:cNvPr id="108" name="Google Shape;108;p27"/>
          <p:cNvSpPr txBox="1"/>
          <p:nvPr/>
        </p:nvSpPr>
        <p:spPr>
          <a:xfrm>
            <a:off x="552625" y="3881100"/>
            <a:ext cx="2268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666666"/>
                </a:solidFill>
                <a:latin typeface="Raleway"/>
                <a:ea typeface="Raleway"/>
                <a:cs typeface="Raleway"/>
                <a:sym typeface="Raleway"/>
              </a:rPr>
              <a:t>Remote webinar for iMagine</a:t>
            </a:r>
            <a:endParaRPr i="1" sz="1200">
              <a:solidFill>
                <a:srgbClr val="666666"/>
              </a:solidFill>
              <a:latin typeface="Raleway"/>
              <a:ea typeface="Raleway"/>
              <a:cs typeface="Raleway"/>
              <a:sym typeface="Raleway"/>
            </a:endParaRPr>
          </a:p>
          <a:p>
            <a:pPr indent="0" lvl="0" marL="0" rtl="0" algn="l">
              <a:spcBef>
                <a:spcPts val="0"/>
              </a:spcBef>
              <a:spcAft>
                <a:spcPts val="0"/>
              </a:spcAft>
              <a:buNone/>
            </a:pPr>
            <a:r>
              <a:rPr lang="es" sz="1200">
                <a:solidFill>
                  <a:srgbClr val="666666"/>
                </a:solidFill>
                <a:latin typeface="Courier New"/>
                <a:ea typeface="Courier New"/>
                <a:cs typeface="Courier New"/>
                <a:sym typeface="Courier New"/>
              </a:rPr>
              <a:t>15</a:t>
            </a:r>
            <a:r>
              <a:rPr lang="es" sz="1200">
                <a:solidFill>
                  <a:srgbClr val="666666"/>
                </a:solidFill>
                <a:latin typeface="Courier New"/>
                <a:ea typeface="Courier New"/>
                <a:cs typeface="Courier New"/>
                <a:sym typeface="Courier New"/>
              </a:rPr>
              <a:t> </a:t>
            </a:r>
            <a:r>
              <a:rPr lang="es" sz="1200">
                <a:solidFill>
                  <a:srgbClr val="666666"/>
                </a:solidFill>
                <a:latin typeface="Courier New"/>
                <a:ea typeface="Courier New"/>
                <a:cs typeface="Courier New"/>
                <a:sym typeface="Courier New"/>
              </a:rPr>
              <a:t>December 2022</a:t>
            </a:r>
            <a:endParaRPr sz="1200">
              <a:solidFill>
                <a:srgbClr val="666666"/>
              </a:solidFill>
              <a:latin typeface="Courier New"/>
              <a:ea typeface="Courier New"/>
              <a:cs typeface="Courier New"/>
              <a:sym typeface="Courier New"/>
            </a:endParaRPr>
          </a:p>
        </p:txBody>
      </p:sp>
      <p:sp>
        <p:nvSpPr>
          <p:cNvPr id="109" name="Google Shape;109;p27"/>
          <p:cNvSpPr txBox="1"/>
          <p:nvPr/>
        </p:nvSpPr>
        <p:spPr>
          <a:xfrm>
            <a:off x="6325375" y="3881100"/>
            <a:ext cx="2747700" cy="10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666666"/>
                </a:solidFill>
                <a:latin typeface="Raleway"/>
                <a:ea typeface="Raleway"/>
                <a:cs typeface="Raleway"/>
                <a:sym typeface="Raleway"/>
              </a:rPr>
              <a:t>Ignacio Heredia</a:t>
            </a:r>
            <a:endParaRPr>
              <a:solidFill>
                <a:srgbClr val="666666"/>
              </a:solidFill>
              <a:latin typeface="Raleway"/>
              <a:ea typeface="Raleway"/>
              <a:cs typeface="Raleway"/>
              <a:sym typeface="Raleway"/>
            </a:endParaRPr>
          </a:p>
          <a:p>
            <a:pPr indent="0" lvl="0" marL="0" rtl="0" algn="l">
              <a:spcBef>
                <a:spcPts val="0"/>
              </a:spcBef>
              <a:spcAft>
                <a:spcPts val="0"/>
              </a:spcAft>
              <a:buNone/>
            </a:pPr>
            <a:r>
              <a:rPr i="1" lang="es" sz="1200" u="sng">
                <a:solidFill>
                  <a:schemeClr val="hlink"/>
                </a:solidFill>
                <a:latin typeface="Raleway"/>
                <a:ea typeface="Raleway"/>
                <a:cs typeface="Raleway"/>
                <a:sym typeface="Raleway"/>
                <a:hlinkClick r:id="rId3"/>
              </a:rPr>
              <a:t>iheredia@ifca.unican.es</a:t>
            </a:r>
            <a:r>
              <a:rPr i="1" lang="es" sz="1200">
                <a:solidFill>
                  <a:srgbClr val="666666"/>
                </a:solidFill>
                <a:latin typeface="Raleway"/>
                <a:ea typeface="Raleway"/>
                <a:cs typeface="Raleway"/>
                <a:sym typeface="Raleway"/>
              </a:rPr>
              <a:t> </a:t>
            </a:r>
            <a:endParaRPr i="1" sz="1200">
              <a:solidFill>
                <a:srgbClr val="666666"/>
              </a:solidFill>
              <a:latin typeface="Raleway"/>
              <a:ea typeface="Raleway"/>
              <a:cs typeface="Raleway"/>
              <a:sym typeface="Raleway"/>
            </a:endParaRPr>
          </a:p>
          <a:p>
            <a:pPr indent="0" lvl="0" marL="0" rtl="0" algn="l">
              <a:spcBef>
                <a:spcPts val="0"/>
              </a:spcBef>
              <a:spcAft>
                <a:spcPts val="0"/>
              </a:spcAft>
              <a:buNone/>
            </a:pPr>
            <a:r>
              <a:rPr lang="es" sz="1200">
                <a:solidFill>
                  <a:srgbClr val="666666"/>
                </a:solidFill>
                <a:latin typeface="Raleway"/>
                <a:ea typeface="Raleway"/>
                <a:cs typeface="Raleway"/>
                <a:sym typeface="Raleway"/>
              </a:rPr>
              <a:t>Instituto de Física de Cantabria (CSIC-UC)</a:t>
            </a:r>
            <a:endParaRPr sz="1200">
              <a:solidFill>
                <a:srgbClr val="666666"/>
              </a:solidFill>
              <a:latin typeface="Raleway"/>
              <a:ea typeface="Raleway"/>
              <a:cs typeface="Raleway"/>
              <a:sym typeface="Raleway"/>
            </a:endParaRPr>
          </a:p>
        </p:txBody>
      </p:sp>
      <p:pic>
        <p:nvPicPr>
          <p:cNvPr id="110" name="Google Shape;110;p27"/>
          <p:cNvPicPr preferRelativeResize="0"/>
          <p:nvPr/>
        </p:nvPicPr>
        <p:blipFill>
          <a:blip r:embed="rId4">
            <a:alphaModFix/>
          </a:blip>
          <a:stretch>
            <a:fillRect/>
          </a:stretch>
        </p:blipFill>
        <p:spPr>
          <a:xfrm>
            <a:off x="8088000" y="0"/>
            <a:ext cx="1056000" cy="105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409225" y="26719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666666"/>
                </a:solidFill>
                <a:latin typeface="Raleway"/>
                <a:ea typeface="Raleway"/>
                <a:cs typeface="Raleway"/>
                <a:sym typeface="Raleway"/>
              </a:rPr>
              <a:t>The Dashboard</a:t>
            </a:r>
            <a:endParaRPr b="1">
              <a:solidFill>
                <a:srgbClr val="666666"/>
              </a:solidFill>
              <a:latin typeface="Raleway"/>
              <a:ea typeface="Raleway"/>
              <a:cs typeface="Raleway"/>
              <a:sym typeface="Raleway"/>
            </a:endParaRPr>
          </a:p>
        </p:txBody>
      </p:sp>
      <p:sp>
        <p:nvSpPr>
          <p:cNvPr id="209" name="Google Shape;209;p36"/>
          <p:cNvSpPr/>
          <p:nvPr/>
        </p:nvSpPr>
        <p:spPr>
          <a:xfrm>
            <a:off x="4282525" y="1629775"/>
            <a:ext cx="774000" cy="774000"/>
          </a:xfrm>
          <a:prstGeom prst="ellipse">
            <a:avLst/>
          </a:prstGeom>
          <a:solidFill>
            <a:srgbClr val="666666"/>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4200">
                <a:solidFill>
                  <a:srgbClr val="FFFFFF"/>
                </a:solidFill>
                <a:latin typeface="Raleway"/>
                <a:ea typeface="Raleway"/>
                <a:cs typeface="Raleway"/>
                <a:sym typeface="Raleway"/>
              </a:rPr>
              <a:t>2</a:t>
            </a:r>
            <a:endParaRPr b="1" sz="4200">
              <a:solidFill>
                <a:srgbClr val="FFFFFF"/>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The Dashboard</a:t>
            </a:r>
            <a:r>
              <a:rPr lang="es">
                <a:solidFill>
                  <a:srgbClr val="666666"/>
                </a:solidFill>
                <a:latin typeface="Raleway"/>
                <a:ea typeface="Raleway"/>
                <a:cs typeface="Raleway"/>
                <a:sym typeface="Raleway"/>
              </a:rPr>
              <a:t> - Module Overview</a:t>
            </a:r>
            <a:endParaRPr>
              <a:solidFill>
                <a:srgbClr val="666666"/>
              </a:solidFill>
              <a:latin typeface="Raleway"/>
              <a:ea typeface="Raleway"/>
              <a:cs typeface="Raleway"/>
              <a:sym typeface="Raleway"/>
            </a:endParaRPr>
          </a:p>
        </p:txBody>
      </p:sp>
      <p:sp>
        <p:nvSpPr>
          <p:cNvPr id="215" name="Google Shape;215;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pic>
        <p:nvPicPr>
          <p:cNvPr id="216" name="Google Shape;216;p37"/>
          <p:cNvPicPr preferRelativeResize="0"/>
          <p:nvPr/>
        </p:nvPicPr>
        <p:blipFill>
          <a:blip r:embed="rId3">
            <a:alphaModFix/>
          </a:blip>
          <a:stretch>
            <a:fillRect/>
          </a:stretch>
        </p:blipFill>
        <p:spPr>
          <a:xfrm>
            <a:off x="311700" y="895900"/>
            <a:ext cx="7934029" cy="36210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The Dashboard</a:t>
            </a:r>
            <a:r>
              <a:rPr lang="es">
                <a:solidFill>
                  <a:srgbClr val="666666"/>
                </a:solidFill>
                <a:latin typeface="Raleway"/>
                <a:ea typeface="Raleway"/>
                <a:cs typeface="Raleway"/>
                <a:sym typeface="Raleway"/>
              </a:rPr>
              <a:t> - Deploying a module</a:t>
            </a:r>
            <a:endParaRPr>
              <a:solidFill>
                <a:srgbClr val="666666"/>
              </a:solidFill>
              <a:latin typeface="Raleway"/>
              <a:ea typeface="Raleway"/>
              <a:cs typeface="Raleway"/>
              <a:sym typeface="Raleway"/>
            </a:endParaRPr>
          </a:p>
        </p:txBody>
      </p:sp>
      <p:sp>
        <p:nvSpPr>
          <p:cNvPr id="222" name="Google Shape;22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pic>
        <p:nvPicPr>
          <p:cNvPr id="223" name="Google Shape;223;p38"/>
          <p:cNvPicPr preferRelativeResize="0"/>
          <p:nvPr/>
        </p:nvPicPr>
        <p:blipFill>
          <a:blip r:embed="rId3">
            <a:alphaModFix/>
          </a:blip>
          <a:stretch>
            <a:fillRect/>
          </a:stretch>
        </p:blipFill>
        <p:spPr>
          <a:xfrm>
            <a:off x="311700" y="895900"/>
            <a:ext cx="5431652" cy="3895300"/>
          </a:xfrm>
          <a:prstGeom prst="rect">
            <a:avLst/>
          </a:prstGeom>
          <a:noFill/>
          <a:ln>
            <a:noFill/>
          </a:ln>
        </p:spPr>
      </p:pic>
      <p:sp>
        <p:nvSpPr>
          <p:cNvPr id="224" name="Google Shape;224;p38"/>
          <p:cNvSpPr txBox="1"/>
          <p:nvPr>
            <p:ph idx="1" type="body"/>
          </p:nvPr>
        </p:nvSpPr>
        <p:spPr>
          <a:xfrm>
            <a:off x="5862650" y="810525"/>
            <a:ext cx="3122100" cy="39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666666"/>
                </a:solidFill>
                <a:latin typeface="Raleway"/>
                <a:ea typeface="Raleway"/>
                <a:cs typeface="Raleway"/>
                <a:sym typeface="Raleway"/>
              </a:rPr>
              <a:t>Configurable options</a:t>
            </a:r>
            <a:endParaRPr b="1" sz="1000">
              <a:solidFill>
                <a:srgbClr val="666666"/>
              </a:solidFill>
              <a:latin typeface="Raleway"/>
              <a:ea typeface="Raleway"/>
              <a:cs typeface="Raleway"/>
              <a:sym typeface="Raleway"/>
            </a:endParaRPr>
          </a:p>
          <a:p>
            <a:pPr indent="-292100" lvl="0" marL="457200" rtl="0" algn="l">
              <a:spcBef>
                <a:spcPts val="1600"/>
              </a:spcBef>
              <a:spcAft>
                <a:spcPts val="0"/>
              </a:spcAft>
              <a:buClr>
                <a:srgbClr val="666666"/>
              </a:buClr>
              <a:buSzPts val="1000"/>
              <a:buFont typeface="Raleway"/>
              <a:buChar char="●"/>
            </a:pPr>
            <a:r>
              <a:rPr b="1" lang="es" sz="1000">
                <a:solidFill>
                  <a:srgbClr val="45818E"/>
                </a:solidFill>
                <a:latin typeface="Raleway"/>
                <a:ea typeface="Raleway"/>
                <a:cs typeface="Raleway"/>
                <a:sym typeface="Raleway"/>
              </a:rPr>
              <a:t>docker image</a:t>
            </a:r>
            <a:r>
              <a:rPr lang="es" sz="1000">
                <a:solidFill>
                  <a:srgbClr val="666666"/>
                </a:solidFill>
                <a:latin typeface="Raleway"/>
                <a:ea typeface="Raleway"/>
                <a:cs typeface="Raleway"/>
                <a:sym typeface="Raleway"/>
              </a:rPr>
              <a:t> (from deep-oc, but also custom docker images)</a:t>
            </a:r>
            <a:endParaRPr sz="1000">
              <a:solidFill>
                <a:srgbClr val="666666"/>
              </a:solidFill>
              <a:latin typeface="Raleway"/>
              <a:ea typeface="Raleway"/>
              <a:cs typeface="Raleway"/>
              <a:sym typeface="Raleway"/>
            </a:endParaRPr>
          </a:p>
          <a:p>
            <a:pPr indent="-292100" lvl="0" marL="457200" rtl="0" algn="l">
              <a:spcBef>
                <a:spcPts val="0"/>
              </a:spcBef>
              <a:spcAft>
                <a:spcPts val="0"/>
              </a:spcAft>
              <a:buClr>
                <a:srgbClr val="666666"/>
              </a:buClr>
              <a:buSzPts val="1000"/>
              <a:buFont typeface="Raleway"/>
              <a:buChar char="●"/>
            </a:pPr>
            <a:r>
              <a:rPr b="1" lang="es" sz="1000">
                <a:solidFill>
                  <a:srgbClr val="BF9000"/>
                </a:solidFill>
                <a:latin typeface="Raleway"/>
                <a:ea typeface="Raleway"/>
                <a:cs typeface="Raleway"/>
                <a:sym typeface="Raleway"/>
              </a:rPr>
              <a:t>hardware</a:t>
            </a:r>
            <a:r>
              <a:rPr lang="es" sz="1000">
                <a:solidFill>
                  <a:srgbClr val="666666"/>
                </a:solidFill>
                <a:latin typeface="Raleway"/>
                <a:ea typeface="Raleway"/>
                <a:cs typeface="Raleway"/>
                <a:sym typeface="Raleway"/>
              </a:rPr>
              <a:t> (#cpus, #gpus, RAM)</a:t>
            </a:r>
            <a:endParaRPr sz="1000">
              <a:solidFill>
                <a:srgbClr val="666666"/>
              </a:solidFill>
              <a:latin typeface="Raleway"/>
              <a:ea typeface="Raleway"/>
              <a:cs typeface="Raleway"/>
              <a:sym typeface="Raleway"/>
            </a:endParaRPr>
          </a:p>
          <a:p>
            <a:pPr indent="-292100" lvl="0" marL="457200" rtl="0" algn="l">
              <a:spcBef>
                <a:spcPts val="0"/>
              </a:spcBef>
              <a:spcAft>
                <a:spcPts val="0"/>
              </a:spcAft>
              <a:buClr>
                <a:srgbClr val="666666"/>
              </a:buClr>
              <a:buSzPts val="1000"/>
              <a:buFont typeface="Raleway"/>
              <a:buChar char="●"/>
            </a:pPr>
            <a:r>
              <a:rPr b="1" lang="es" sz="1000">
                <a:solidFill>
                  <a:srgbClr val="85200C"/>
                </a:solidFill>
                <a:latin typeface="Raleway"/>
                <a:ea typeface="Raleway"/>
                <a:cs typeface="Raleway"/>
                <a:sym typeface="Raleway"/>
              </a:rPr>
              <a:t>storage</a:t>
            </a:r>
            <a:r>
              <a:rPr lang="es" sz="1000">
                <a:solidFill>
                  <a:srgbClr val="666666"/>
                </a:solidFill>
                <a:latin typeface="Raleway"/>
                <a:ea typeface="Raleway"/>
                <a:cs typeface="Raleway"/>
                <a:sym typeface="Raleway"/>
              </a:rPr>
              <a:t> (OneData, Nextcloud volumes)</a:t>
            </a:r>
            <a:endParaRPr sz="1000">
              <a:solidFill>
                <a:srgbClr val="666666"/>
              </a:solidFill>
              <a:latin typeface="Raleway"/>
              <a:ea typeface="Raleway"/>
              <a:cs typeface="Raleway"/>
              <a:sym typeface="Raleway"/>
            </a:endParaRPr>
          </a:p>
          <a:p>
            <a:pPr indent="-292100" lvl="0" marL="457200" rtl="0" algn="l">
              <a:spcBef>
                <a:spcPts val="0"/>
              </a:spcBef>
              <a:spcAft>
                <a:spcPts val="0"/>
              </a:spcAft>
              <a:buClr>
                <a:srgbClr val="666666"/>
              </a:buClr>
              <a:buSzPts val="1000"/>
              <a:buFont typeface="Raleway"/>
              <a:buChar char="●"/>
            </a:pPr>
            <a:r>
              <a:rPr b="1" lang="es" sz="1000">
                <a:solidFill>
                  <a:srgbClr val="351C75"/>
                </a:solidFill>
                <a:latin typeface="Raleway"/>
                <a:ea typeface="Raleway"/>
                <a:cs typeface="Raleway"/>
                <a:sym typeface="Raleway"/>
              </a:rPr>
              <a:t>services</a:t>
            </a:r>
            <a:r>
              <a:rPr lang="es" sz="1000">
                <a:solidFill>
                  <a:srgbClr val="666666"/>
                </a:solidFill>
                <a:latin typeface="Raleway"/>
                <a:ea typeface="Raleway"/>
                <a:cs typeface="Raleway"/>
                <a:sym typeface="Raleway"/>
              </a:rPr>
              <a:t> (DEEPaaS, JupyterLab)</a:t>
            </a:r>
            <a:endParaRPr sz="1000">
              <a:solidFill>
                <a:srgbClr val="666666"/>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30" name="Google Shape;230;p39"/>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The Dashboard</a:t>
            </a:r>
            <a:r>
              <a:rPr lang="es">
                <a:solidFill>
                  <a:srgbClr val="666666"/>
                </a:solidFill>
                <a:latin typeface="Raleway"/>
                <a:ea typeface="Raleway"/>
                <a:cs typeface="Raleway"/>
                <a:sym typeface="Raleway"/>
              </a:rPr>
              <a:t> - Making inference</a:t>
            </a:r>
            <a:endParaRPr>
              <a:solidFill>
                <a:srgbClr val="666666"/>
              </a:solidFill>
              <a:latin typeface="Raleway"/>
              <a:ea typeface="Raleway"/>
              <a:cs typeface="Raleway"/>
              <a:sym typeface="Raleway"/>
            </a:endParaRPr>
          </a:p>
        </p:txBody>
      </p:sp>
      <p:sp>
        <p:nvSpPr>
          <p:cNvPr id="231" name="Google Shape;231;p39"/>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400">
                <a:solidFill>
                  <a:srgbClr val="666666"/>
                </a:solidFill>
                <a:latin typeface="Raleway"/>
                <a:ea typeface="Raleway"/>
                <a:cs typeface="Raleway"/>
                <a:sym typeface="Raleway"/>
              </a:rPr>
              <a:t>Launch </a:t>
            </a:r>
            <a:r>
              <a:rPr lang="es" sz="800">
                <a:solidFill>
                  <a:srgbClr val="C9DAF8"/>
                </a:solidFill>
                <a:highlight>
                  <a:srgbClr val="666666"/>
                </a:highlight>
                <a:latin typeface="Roboto Mono"/>
                <a:ea typeface="Roboto Mono"/>
                <a:cs typeface="Roboto Mono"/>
                <a:sym typeface="Roboto Mono"/>
              </a:rPr>
              <a:t> </a:t>
            </a:r>
            <a:r>
              <a:rPr lang="es" sz="1100">
                <a:solidFill>
                  <a:srgbClr val="FFF2CC"/>
                </a:solidFill>
                <a:highlight>
                  <a:srgbClr val="666666"/>
                </a:highlight>
                <a:latin typeface="Roboto Mono"/>
                <a:ea typeface="Roboto Mono"/>
                <a:cs typeface="Roboto Mono"/>
                <a:sym typeface="Roboto Mono"/>
              </a:rPr>
              <a:t>image-classification-tf</a:t>
            </a:r>
            <a:r>
              <a:rPr lang="es" sz="800">
                <a:solidFill>
                  <a:srgbClr val="C9DAF8"/>
                </a:solidFill>
                <a:highlight>
                  <a:srgbClr val="666666"/>
                </a:highlight>
                <a:latin typeface="Roboto Mono"/>
                <a:ea typeface="Roboto Mono"/>
                <a:cs typeface="Roboto Mono"/>
                <a:sym typeface="Roboto Mono"/>
              </a:rPr>
              <a:t> </a:t>
            </a:r>
            <a:r>
              <a:rPr lang="es" sz="1400">
                <a:solidFill>
                  <a:srgbClr val="666666"/>
                </a:solidFill>
                <a:latin typeface="Raleway"/>
                <a:ea typeface="Raleway"/>
                <a:cs typeface="Raleway"/>
                <a:sym typeface="Raleway"/>
              </a:rPr>
              <a:t>  module with DEEPaaS.</a:t>
            </a:r>
            <a:endParaRPr sz="1400">
              <a:solidFill>
                <a:srgbClr val="666666"/>
              </a:solidFill>
              <a:latin typeface="Raleway"/>
              <a:ea typeface="Raleway"/>
              <a:cs typeface="Raleway"/>
              <a:sym typeface="Raleway"/>
            </a:endParaRPr>
          </a:p>
          <a:p>
            <a:pPr indent="0" lvl="0" marL="0" rtl="0" algn="l">
              <a:spcBef>
                <a:spcPts val="1600"/>
              </a:spcBef>
              <a:spcAft>
                <a:spcPts val="0"/>
              </a:spcAft>
              <a:buClr>
                <a:schemeClr val="dk1"/>
              </a:buClr>
              <a:buSzPts val="1100"/>
              <a:buFont typeface="Arial"/>
              <a:buNone/>
            </a:pPr>
            <a:r>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t/>
            </a:r>
            <a:endParaRPr sz="1400">
              <a:solidFill>
                <a:srgbClr val="666666"/>
              </a:solidFill>
              <a:latin typeface="Raleway"/>
              <a:ea typeface="Raleway"/>
              <a:cs typeface="Raleway"/>
              <a:sym typeface="Raleway"/>
            </a:endParaRPr>
          </a:p>
          <a:p>
            <a:pPr indent="0" lvl="0" marL="457200" rtl="0" algn="l">
              <a:spcBef>
                <a:spcPts val="1600"/>
              </a:spcBef>
              <a:spcAft>
                <a:spcPts val="0"/>
              </a:spcAft>
              <a:buNone/>
            </a:pPr>
            <a:r>
              <a:t/>
            </a:r>
            <a:endParaRPr sz="1400">
              <a:solidFill>
                <a:srgbClr val="666666"/>
              </a:solidFill>
              <a:latin typeface="Raleway"/>
              <a:ea typeface="Raleway"/>
              <a:cs typeface="Raleway"/>
              <a:sym typeface="Raleway"/>
            </a:endParaRPr>
          </a:p>
          <a:p>
            <a:pPr indent="0" lvl="0" marL="457200" rtl="0" algn="l">
              <a:spcBef>
                <a:spcPts val="1600"/>
              </a:spcBef>
              <a:spcAft>
                <a:spcPts val="1600"/>
              </a:spcAft>
              <a:buNone/>
            </a:pPr>
            <a:r>
              <a:t/>
            </a:r>
            <a:endParaRPr sz="1400">
              <a:solidFill>
                <a:srgbClr val="666666"/>
              </a:solidFill>
              <a:latin typeface="Raleway"/>
              <a:ea typeface="Raleway"/>
              <a:cs typeface="Raleway"/>
              <a:sym typeface="Raleway"/>
            </a:endParaRPr>
          </a:p>
        </p:txBody>
      </p:sp>
      <p:pic>
        <p:nvPicPr>
          <p:cNvPr id="232" name="Google Shape;232;p39"/>
          <p:cNvPicPr preferRelativeResize="0"/>
          <p:nvPr/>
        </p:nvPicPr>
        <p:blipFill>
          <a:blip r:embed="rId3">
            <a:alphaModFix/>
          </a:blip>
          <a:stretch>
            <a:fillRect/>
          </a:stretch>
        </p:blipFill>
        <p:spPr>
          <a:xfrm>
            <a:off x="420375" y="1298075"/>
            <a:ext cx="3948826" cy="3680925"/>
          </a:xfrm>
          <a:prstGeom prst="rect">
            <a:avLst/>
          </a:prstGeom>
          <a:noFill/>
          <a:ln>
            <a:noFill/>
          </a:ln>
        </p:spPr>
      </p:pic>
      <p:pic>
        <p:nvPicPr>
          <p:cNvPr id="233" name="Google Shape;233;p39"/>
          <p:cNvPicPr preferRelativeResize="0"/>
          <p:nvPr/>
        </p:nvPicPr>
        <p:blipFill>
          <a:blip r:embed="rId4">
            <a:alphaModFix/>
          </a:blip>
          <a:stretch>
            <a:fillRect/>
          </a:stretch>
        </p:blipFill>
        <p:spPr>
          <a:xfrm>
            <a:off x="5591048" y="1255400"/>
            <a:ext cx="2390951" cy="1444426"/>
          </a:xfrm>
          <a:prstGeom prst="rect">
            <a:avLst/>
          </a:prstGeom>
          <a:noFill/>
          <a:ln>
            <a:noFill/>
          </a:ln>
        </p:spPr>
      </p:pic>
      <p:pic>
        <p:nvPicPr>
          <p:cNvPr id="234" name="Google Shape;234;p39"/>
          <p:cNvPicPr preferRelativeResize="0"/>
          <p:nvPr/>
        </p:nvPicPr>
        <p:blipFill>
          <a:blip r:embed="rId5">
            <a:alphaModFix/>
          </a:blip>
          <a:stretch>
            <a:fillRect/>
          </a:stretch>
        </p:blipFill>
        <p:spPr>
          <a:xfrm>
            <a:off x="6037226" y="3016625"/>
            <a:ext cx="1498600" cy="1813500"/>
          </a:xfrm>
          <a:prstGeom prst="rect">
            <a:avLst/>
          </a:prstGeom>
          <a:noFill/>
          <a:ln>
            <a:noFill/>
          </a:ln>
        </p:spPr>
      </p:pic>
      <p:cxnSp>
        <p:nvCxnSpPr>
          <p:cNvPr id="235" name="Google Shape;235;p39"/>
          <p:cNvCxnSpPr>
            <a:stCxn id="233" idx="1"/>
          </p:cNvCxnSpPr>
          <p:nvPr/>
        </p:nvCxnSpPr>
        <p:spPr>
          <a:xfrm flipH="1">
            <a:off x="4375748" y="1977613"/>
            <a:ext cx="1215300" cy="380700"/>
          </a:xfrm>
          <a:prstGeom prst="curvedConnector3">
            <a:avLst>
              <a:gd fmla="val 50000" name="adj1"/>
            </a:avLst>
          </a:prstGeom>
          <a:noFill/>
          <a:ln cap="flat" cmpd="sng" w="9525">
            <a:solidFill>
              <a:schemeClr val="dk2"/>
            </a:solidFill>
            <a:prstDash val="solid"/>
            <a:round/>
            <a:headEnd len="med" w="med" type="none"/>
            <a:tailEnd len="med" w="med" type="stealth"/>
          </a:ln>
        </p:spPr>
      </p:cxnSp>
      <p:cxnSp>
        <p:nvCxnSpPr>
          <p:cNvPr id="236" name="Google Shape;236;p39"/>
          <p:cNvCxnSpPr>
            <a:stCxn id="232" idx="3"/>
            <a:endCxn id="234" idx="1"/>
          </p:cNvCxnSpPr>
          <p:nvPr/>
        </p:nvCxnSpPr>
        <p:spPr>
          <a:xfrm>
            <a:off x="4369201" y="3138538"/>
            <a:ext cx="1668000" cy="784800"/>
          </a:xfrm>
          <a:prstGeom prst="curvedConnector3">
            <a:avLst>
              <a:gd fmla="val 50001"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42" name="Google Shape;242;p40"/>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The Dashboard</a:t>
            </a:r>
            <a:r>
              <a:rPr lang="es">
                <a:solidFill>
                  <a:srgbClr val="666666"/>
                </a:solidFill>
                <a:latin typeface="Raleway"/>
                <a:ea typeface="Raleway"/>
                <a:cs typeface="Raleway"/>
                <a:sym typeface="Raleway"/>
              </a:rPr>
              <a:t> - Retraining a module</a:t>
            </a:r>
            <a:endParaRPr>
              <a:solidFill>
                <a:srgbClr val="666666"/>
              </a:solidFill>
              <a:latin typeface="Raleway"/>
              <a:ea typeface="Raleway"/>
              <a:cs typeface="Raleway"/>
              <a:sym typeface="Raleway"/>
            </a:endParaRPr>
          </a:p>
        </p:txBody>
      </p:sp>
      <p:pic>
        <p:nvPicPr>
          <p:cNvPr id="243" name="Google Shape;243;p40"/>
          <p:cNvPicPr preferRelativeResize="0"/>
          <p:nvPr/>
        </p:nvPicPr>
        <p:blipFill rotWithShape="1">
          <a:blip r:embed="rId3">
            <a:alphaModFix/>
          </a:blip>
          <a:srcRect b="44784" l="0" r="0" t="0"/>
          <a:stretch/>
        </p:blipFill>
        <p:spPr>
          <a:xfrm>
            <a:off x="6160800" y="1447874"/>
            <a:ext cx="2277824" cy="1391874"/>
          </a:xfrm>
          <a:prstGeom prst="rect">
            <a:avLst/>
          </a:prstGeom>
          <a:noFill/>
          <a:ln>
            <a:noFill/>
          </a:ln>
        </p:spPr>
      </p:pic>
      <p:pic>
        <p:nvPicPr>
          <p:cNvPr id="244" name="Google Shape;244;p40"/>
          <p:cNvPicPr preferRelativeResize="0"/>
          <p:nvPr/>
        </p:nvPicPr>
        <p:blipFill>
          <a:blip r:embed="rId4">
            <a:alphaModFix/>
          </a:blip>
          <a:stretch>
            <a:fillRect/>
          </a:stretch>
        </p:blipFill>
        <p:spPr>
          <a:xfrm>
            <a:off x="1657452" y="2426151"/>
            <a:ext cx="2884900" cy="788475"/>
          </a:xfrm>
          <a:prstGeom prst="rect">
            <a:avLst/>
          </a:prstGeom>
          <a:noFill/>
          <a:ln>
            <a:noFill/>
          </a:ln>
        </p:spPr>
      </p:pic>
      <p:pic>
        <p:nvPicPr>
          <p:cNvPr id="245" name="Google Shape;245;p40"/>
          <p:cNvPicPr preferRelativeResize="0"/>
          <p:nvPr/>
        </p:nvPicPr>
        <p:blipFill>
          <a:blip r:embed="rId5">
            <a:alphaModFix/>
          </a:blip>
          <a:stretch>
            <a:fillRect/>
          </a:stretch>
        </p:blipFill>
        <p:spPr>
          <a:xfrm>
            <a:off x="6160804" y="3170224"/>
            <a:ext cx="2327047" cy="1358125"/>
          </a:xfrm>
          <a:prstGeom prst="rect">
            <a:avLst/>
          </a:prstGeom>
          <a:noFill/>
          <a:ln>
            <a:noFill/>
          </a:ln>
        </p:spPr>
      </p:pic>
      <p:sp>
        <p:nvSpPr>
          <p:cNvPr id="246" name="Google Shape;246;p40"/>
          <p:cNvSpPr/>
          <p:nvPr/>
        </p:nvSpPr>
        <p:spPr>
          <a:xfrm>
            <a:off x="6160800" y="2906900"/>
            <a:ext cx="2327100" cy="2334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666666"/>
                </a:solidFill>
                <a:latin typeface="Raleway"/>
                <a:ea typeface="Raleway"/>
                <a:cs typeface="Raleway"/>
                <a:sym typeface="Raleway"/>
              </a:rPr>
              <a:t>Training history</a:t>
            </a:r>
            <a:endParaRPr b="1" sz="900">
              <a:solidFill>
                <a:srgbClr val="666666"/>
              </a:solidFill>
              <a:latin typeface="Raleway"/>
              <a:ea typeface="Raleway"/>
              <a:cs typeface="Raleway"/>
              <a:sym typeface="Raleway"/>
            </a:endParaRPr>
          </a:p>
        </p:txBody>
      </p:sp>
      <p:sp>
        <p:nvSpPr>
          <p:cNvPr id="247" name="Google Shape;247;p40"/>
          <p:cNvSpPr txBox="1"/>
          <p:nvPr/>
        </p:nvSpPr>
        <p:spPr>
          <a:xfrm>
            <a:off x="311700" y="1045225"/>
            <a:ext cx="5651100" cy="3140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66666"/>
              </a:buClr>
              <a:buSzPts val="1200"/>
              <a:buFont typeface="Raleway"/>
              <a:buAutoNum type="arabicParenR"/>
            </a:pPr>
            <a:r>
              <a:rPr lang="es" sz="1200">
                <a:solidFill>
                  <a:srgbClr val="666666"/>
                </a:solidFill>
                <a:latin typeface="Raleway"/>
                <a:ea typeface="Raleway"/>
                <a:cs typeface="Raleway"/>
                <a:sym typeface="Raleway"/>
              </a:rPr>
              <a:t>Launch </a:t>
            </a:r>
            <a:r>
              <a:rPr lang="es" sz="1200">
                <a:solidFill>
                  <a:srgbClr val="C9DAF8"/>
                </a:solidFill>
                <a:highlight>
                  <a:srgbClr val="666666"/>
                </a:highlight>
                <a:latin typeface="Roboto Mono"/>
                <a:ea typeface="Roboto Mono"/>
                <a:cs typeface="Roboto Mono"/>
                <a:sym typeface="Roboto Mono"/>
              </a:rPr>
              <a:t> </a:t>
            </a:r>
            <a:r>
              <a:rPr lang="es" sz="1200">
                <a:solidFill>
                  <a:srgbClr val="FFF2CC"/>
                </a:solidFill>
                <a:highlight>
                  <a:srgbClr val="666666"/>
                </a:highlight>
                <a:latin typeface="Roboto Mono"/>
                <a:ea typeface="Roboto Mono"/>
                <a:cs typeface="Roboto Mono"/>
                <a:sym typeface="Roboto Mono"/>
              </a:rPr>
              <a:t>image-classification-tf</a:t>
            </a:r>
            <a:r>
              <a:rPr lang="es" sz="12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module with JupyterLab (remember adding password).</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304800" lvl="0" marL="457200" rtl="0" algn="l">
              <a:spcBef>
                <a:spcPts val="0"/>
              </a:spcBef>
              <a:spcAft>
                <a:spcPts val="0"/>
              </a:spcAft>
              <a:buClr>
                <a:srgbClr val="666666"/>
              </a:buClr>
              <a:buSzPts val="1200"/>
              <a:buFont typeface="Raleway"/>
              <a:buAutoNum type="arabicParenR"/>
            </a:pPr>
            <a:r>
              <a:rPr lang="es" sz="1200">
                <a:solidFill>
                  <a:srgbClr val="666666"/>
                </a:solidFill>
                <a:latin typeface="Raleway"/>
                <a:ea typeface="Raleway"/>
                <a:cs typeface="Raleway"/>
                <a:sym typeface="Raleway"/>
              </a:rPr>
              <a:t>Copy some demo files to make a mock dataset.</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304800" lvl="0" marL="457200" rtl="0" algn="l">
              <a:spcBef>
                <a:spcPts val="0"/>
              </a:spcBef>
              <a:spcAft>
                <a:spcPts val="0"/>
              </a:spcAft>
              <a:buClr>
                <a:srgbClr val="666666"/>
              </a:buClr>
              <a:buSzPts val="1200"/>
              <a:buFont typeface="Raleway"/>
              <a:buAutoNum type="arabicParenR"/>
            </a:pPr>
            <a:r>
              <a:rPr lang="es" sz="1200">
                <a:solidFill>
                  <a:srgbClr val="666666"/>
                </a:solidFill>
                <a:latin typeface="Raleway"/>
                <a:ea typeface="Raleway"/>
                <a:cs typeface="Raleway"/>
                <a:sym typeface="Raleway"/>
              </a:rPr>
              <a:t>Terminal: </a:t>
            </a:r>
            <a:r>
              <a:rPr lang="es" sz="1200">
                <a:solidFill>
                  <a:srgbClr val="C9DAF8"/>
                </a:solidFill>
                <a:highlight>
                  <a:srgbClr val="666666"/>
                </a:highlight>
                <a:latin typeface="Roboto Mono"/>
                <a:ea typeface="Roboto Mono"/>
                <a:cs typeface="Roboto Mono"/>
                <a:sym typeface="Roboto Mono"/>
              </a:rPr>
              <a:t> </a:t>
            </a:r>
            <a:r>
              <a:rPr lang="es" sz="1200">
                <a:solidFill>
                  <a:srgbClr val="FFF2CC"/>
                </a:solidFill>
                <a:highlight>
                  <a:srgbClr val="666666"/>
                </a:highlight>
                <a:latin typeface="Roboto Mono"/>
                <a:ea typeface="Roboto Mono"/>
                <a:cs typeface="Roboto Mono"/>
                <a:sym typeface="Roboto Mono"/>
              </a:rPr>
              <a:t>deepaas-run --listen-ip 0.0.0.0</a:t>
            </a:r>
            <a:r>
              <a:rPr lang="es" sz="12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to launch DEEPaaS.</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0" lvl="0" marL="0" rtl="0" algn="l">
              <a:spcBef>
                <a:spcPts val="0"/>
              </a:spcBef>
              <a:spcAft>
                <a:spcPts val="0"/>
              </a:spcAft>
              <a:buNone/>
            </a:pPr>
            <a:r>
              <a:t/>
            </a:r>
            <a:endParaRPr sz="1200">
              <a:solidFill>
                <a:srgbClr val="666666"/>
              </a:solidFill>
              <a:latin typeface="Raleway"/>
              <a:ea typeface="Raleway"/>
              <a:cs typeface="Raleway"/>
              <a:sym typeface="Raleway"/>
            </a:endParaRPr>
          </a:p>
          <a:p>
            <a:pPr indent="0" lvl="0" marL="0" rtl="0" algn="l">
              <a:spcBef>
                <a:spcPts val="0"/>
              </a:spcBef>
              <a:spcAft>
                <a:spcPts val="0"/>
              </a:spcAft>
              <a:buNone/>
            </a:pPr>
            <a:r>
              <a:rPr lang="es" sz="1200">
                <a:solidFill>
                  <a:srgbClr val="666666"/>
                </a:solidFill>
                <a:latin typeface="Raleway"/>
                <a:ea typeface="Raleway"/>
                <a:cs typeface="Raleway"/>
                <a:sym typeface="Raleway"/>
              </a:rPr>
              <a:t>A proper tutorial on how to do this with a real dataset using our remote storage will be </a:t>
            </a:r>
            <a:r>
              <a:rPr lang="es" sz="1200">
                <a:solidFill>
                  <a:srgbClr val="666666"/>
                </a:solidFill>
                <a:latin typeface="Raleway"/>
                <a:ea typeface="Raleway"/>
                <a:cs typeface="Raleway"/>
                <a:sym typeface="Raleway"/>
              </a:rPr>
              <a:t>given</a:t>
            </a:r>
            <a:r>
              <a:rPr lang="es" sz="1200">
                <a:solidFill>
                  <a:srgbClr val="666666"/>
                </a:solidFill>
                <a:latin typeface="Raleway"/>
                <a:ea typeface="Raleway"/>
                <a:cs typeface="Raleway"/>
                <a:sym typeface="Raleway"/>
              </a:rPr>
              <a:t> in </a:t>
            </a:r>
            <a:r>
              <a:rPr b="1" lang="es" sz="1200">
                <a:solidFill>
                  <a:srgbClr val="666666"/>
                </a:solidFill>
                <a:latin typeface="Raleway"/>
                <a:ea typeface="Raleway"/>
                <a:cs typeface="Raleway"/>
                <a:sym typeface="Raleway"/>
              </a:rPr>
              <a:t>January’s webinar</a:t>
            </a:r>
            <a:r>
              <a:rPr lang="es" sz="1200">
                <a:solidFill>
                  <a:srgbClr val="666666"/>
                </a:solidFill>
                <a:latin typeface="Raleway"/>
                <a:ea typeface="Raleway"/>
                <a:cs typeface="Raleway"/>
                <a:sym typeface="Raleway"/>
              </a:rPr>
              <a:t>. In the meantime, the steps are detailed in the docs.</a:t>
            </a:r>
            <a:endParaRPr sz="1200">
              <a:solidFill>
                <a:srgbClr val="666666"/>
              </a:solidFill>
              <a:latin typeface="Raleway"/>
              <a:ea typeface="Raleway"/>
              <a:cs typeface="Raleway"/>
              <a:sym typeface="Raleway"/>
            </a:endParaRPr>
          </a:p>
        </p:txBody>
      </p:sp>
      <p:pic>
        <p:nvPicPr>
          <p:cNvPr id="248" name="Google Shape;248;p40"/>
          <p:cNvPicPr preferRelativeResize="0"/>
          <p:nvPr/>
        </p:nvPicPr>
        <p:blipFill>
          <a:blip r:embed="rId6">
            <a:alphaModFix/>
          </a:blip>
          <a:stretch>
            <a:fillRect/>
          </a:stretch>
        </p:blipFill>
        <p:spPr>
          <a:xfrm>
            <a:off x="8004350" y="1905075"/>
            <a:ext cx="609646" cy="341400"/>
          </a:xfrm>
          <a:prstGeom prst="rect">
            <a:avLst/>
          </a:prstGeom>
          <a:noFill/>
          <a:ln>
            <a:noFill/>
          </a:ln>
        </p:spPr>
      </p:pic>
      <p:sp>
        <p:nvSpPr>
          <p:cNvPr id="249" name="Google Shape;249;p40"/>
          <p:cNvSpPr/>
          <p:nvPr/>
        </p:nvSpPr>
        <p:spPr>
          <a:xfrm>
            <a:off x="6160800" y="1154300"/>
            <a:ext cx="2327100" cy="233400"/>
          </a:xfrm>
          <a:prstGeom prst="roundRect">
            <a:avLst>
              <a:gd fmla="val 16667" name="adj"/>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666666"/>
                </a:solidFill>
                <a:latin typeface="Raleway"/>
                <a:ea typeface="Raleway"/>
                <a:cs typeface="Raleway"/>
                <a:sym typeface="Raleway"/>
              </a:rPr>
              <a:t>Monitoring</a:t>
            </a:r>
            <a:endParaRPr b="1" sz="900">
              <a:solidFill>
                <a:srgbClr val="666666"/>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409225" y="26719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666666"/>
                </a:solidFill>
                <a:latin typeface="Raleway"/>
                <a:ea typeface="Raleway"/>
                <a:cs typeface="Raleway"/>
                <a:sym typeface="Raleway"/>
              </a:rPr>
              <a:t>Develop your module</a:t>
            </a:r>
            <a:endParaRPr b="1">
              <a:solidFill>
                <a:srgbClr val="666666"/>
              </a:solidFill>
              <a:latin typeface="Raleway"/>
              <a:ea typeface="Raleway"/>
              <a:cs typeface="Raleway"/>
              <a:sym typeface="Raleway"/>
            </a:endParaRPr>
          </a:p>
        </p:txBody>
      </p:sp>
      <p:sp>
        <p:nvSpPr>
          <p:cNvPr id="255" name="Google Shape;255;p41"/>
          <p:cNvSpPr/>
          <p:nvPr/>
        </p:nvSpPr>
        <p:spPr>
          <a:xfrm>
            <a:off x="4282525" y="1629775"/>
            <a:ext cx="774000" cy="774000"/>
          </a:xfrm>
          <a:prstGeom prst="ellipse">
            <a:avLst/>
          </a:prstGeom>
          <a:solidFill>
            <a:srgbClr val="666666"/>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4200">
                <a:solidFill>
                  <a:srgbClr val="FFFFFF"/>
                </a:solidFill>
                <a:latin typeface="Raleway"/>
                <a:ea typeface="Raleway"/>
                <a:cs typeface="Raleway"/>
                <a:sym typeface="Raleway"/>
              </a:rPr>
              <a:t>3</a:t>
            </a:r>
            <a:endParaRPr b="1" sz="4200">
              <a:solidFill>
                <a:srgbClr val="FFFFFF"/>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61" name="Google Shape;261;p42"/>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Developing</a:t>
            </a:r>
            <a:r>
              <a:rPr lang="es">
                <a:solidFill>
                  <a:srgbClr val="666666"/>
                </a:solidFill>
                <a:latin typeface="Raleway"/>
                <a:ea typeface="Raleway"/>
                <a:cs typeface="Raleway"/>
                <a:sym typeface="Raleway"/>
              </a:rPr>
              <a:t> - </a:t>
            </a:r>
            <a:r>
              <a:rPr lang="es">
                <a:solidFill>
                  <a:srgbClr val="666666"/>
                </a:solidFill>
                <a:latin typeface="Raleway"/>
                <a:ea typeface="Raleway"/>
                <a:cs typeface="Raleway"/>
                <a:sym typeface="Raleway"/>
              </a:rPr>
              <a:t>DEEP Development Environment</a:t>
            </a:r>
            <a:endParaRPr>
              <a:solidFill>
                <a:srgbClr val="666666"/>
              </a:solidFill>
              <a:latin typeface="Raleway"/>
              <a:ea typeface="Raleway"/>
              <a:cs typeface="Raleway"/>
              <a:sym typeface="Raleway"/>
            </a:endParaRPr>
          </a:p>
        </p:txBody>
      </p:sp>
      <p:pic>
        <p:nvPicPr>
          <p:cNvPr id="262" name="Google Shape;262;p42"/>
          <p:cNvPicPr preferRelativeResize="0"/>
          <p:nvPr/>
        </p:nvPicPr>
        <p:blipFill>
          <a:blip r:embed="rId3">
            <a:alphaModFix/>
          </a:blip>
          <a:stretch>
            <a:fillRect/>
          </a:stretch>
        </p:blipFill>
        <p:spPr>
          <a:xfrm>
            <a:off x="311700" y="945776"/>
            <a:ext cx="4655400" cy="1574440"/>
          </a:xfrm>
          <a:prstGeom prst="rect">
            <a:avLst/>
          </a:prstGeom>
          <a:noFill/>
          <a:ln>
            <a:noFill/>
          </a:ln>
        </p:spPr>
      </p:pic>
      <p:pic>
        <p:nvPicPr>
          <p:cNvPr id="263" name="Google Shape;263;p42"/>
          <p:cNvPicPr preferRelativeResize="0"/>
          <p:nvPr/>
        </p:nvPicPr>
        <p:blipFill>
          <a:blip r:embed="rId4">
            <a:alphaModFix/>
          </a:blip>
          <a:stretch>
            <a:fillRect/>
          </a:stretch>
        </p:blipFill>
        <p:spPr>
          <a:xfrm>
            <a:off x="327600" y="2568227"/>
            <a:ext cx="4655399" cy="2288849"/>
          </a:xfrm>
          <a:prstGeom prst="rect">
            <a:avLst/>
          </a:prstGeom>
          <a:noFill/>
          <a:ln>
            <a:noFill/>
          </a:ln>
        </p:spPr>
      </p:pic>
      <p:sp>
        <p:nvSpPr>
          <p:cNvPr id="264" name="Google Shape;264;p42"/>
          <p:cNvSpPr txBox="1"/>
          <p:nvPr>
            <p:ph idx="1" type="body"/>
          </p:nvPr>
        </p:nvSpPr>
        <p:spPr>
          <a:xfrm>
            <a:off x="5228800" y="1036025"/>
            <a:ext cx="3122100" cy="39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666666"/>
                </a:solidFill>
                <a:latin typeface="Raleway"/>
                <a:ea typeface="Raleway"/>
                <a:cs typeface="Raleway"/>
                <a:sym typeface="Raleway"/>
              </a:rPr>
              <a:t>Configurable options</a:t>
            </a:r>
            <a:endParaRPr b="1" sz="1000">
              <a:solidFill>
                <a:srgbClr val="666666"/>
              </a:solidFill>
              <a:latin typeface="Raleway"/>
              <a:ea typeface="Raleway"/>
              <a:cs typeface="Raleway"/>
              <a:sym typeface="Raleway"/>
            </a:endParaRPr>
          </a:p>
          <a:p>
            <a:pPr indent="-292100" lvl="0" marL="457200" rtl="0" algn="l">
              <a:spcBef>
                <a:spcPts val="1600"/>
              </a:spcBef>
              <a:spcAft>
                <a:spcPts val="0"/>
              </a:spcAft>
              <a:buClr>
                <a:srgbClr val="666666"/>
              </a:buClr>
              <a:buSzPts val="1000"/>
              <a:buFont typeface="Raleway"/>
              <a:buChar char="●"/>
            </a:pPr>
            <a:r>
              <a:rPr b="1" lang="es" sz="1000">
                <a:solidFill>
                  <a:srgbClr val="45818E"/>
                </a:solidFill>
                <a:latin typeface="Raleway"/>
                <a:ea typeface="Raleway"/>
                <a:cs typeface="Raleway"/>
                <a:sym typeface="Raleway"/>
              </a:rPr>
              <a:t>docker image</a:t>
            </a:r>
            <a:r>
              <a:rPr lang="es" sz="1000">
                <a:solidFill>
                  <a:srgbClr val="666666"/>
                </a:solidFill>
                <a:latin typeface="Raleway"/>
                <a:ea typeface="Raleway"/>
                <a:cs typeface="Raleway"/>
                <a:sym typeface="Raleway"/>
              </a:rPr>
              <a:t> (from deep-oc, but also custom docker images). Eg:</a:t>
            </a:r>
            <a:endParaRPr sz="1000">
              <a:solidFill>
                <a:srgbClr val="666666"/>
              </a:solidFill>
              <a:latin typeface="Raleway"/>
              <a:ea typeface="Raleway"/>
              <a:cs typeface="Raleway"/>
              <a:sym typeface="Raleway"/>
            </a:endParaRPr>
          </a:p>
          <a:p>
            <a:pPr indent="-292100" lvl="1" marL="914400" rtl="0" algn="l">
              <a:spcBef>
                <a:spcPts val="0"/>
              </a:spcBef>
              <a:spcAft>
                <a:spcPts val="0"/>
              </a:spcAft>
              <a:buClr>
                <a:srgbClr val="666666"/>
              </a:buClr>
              <a:buSzPts val="1000"/>
              <a:buFont typeface="Raleway"/>
              <a:buChar char="○"/>
            </a:pPr>
            <a:r>
              <a:rPr b="1" lang="es" sz="1000">
                <a:solidFill>
                  <a:srgbClr val="666666"/>
                </a:solidFill>
                <a:latin typeface="Raleway"/>
                <a:ea typeface="Raleway"/>
                <a:cs typeface="Raleway"/>
                <a:sym typeface="Raleway"/>
              </a:rPr>
              <a:t>Tensorflow</a:t>
            </a:r>
            <a:r>
              <a:rPr lang="es" sz="1000">
                <a:solidFill>
                  <a:srgbClr val="666666"/>
                </a:solidFill>
                <a:latin typeface="Raleway"/>
                <a:ea typeface="Raleway"/>
                <a:cs typeface="Raleway"/>
                <a:sym typeface="Raleway"/>
              </a:rPr>
              <a:t> docker</a:t>
            </a:r>
            <a:endParaRPr sz="1000">
              <a:solidFill>
                <a:srgbClr val="666666"/>
              </a:solidFill>
              <a:latin typeface="Raleway"/>
              <a:ea typeface="Raleway"/>
              <a:cs typeface="Raleway"/>
              <a:sym typeface="Raleway"/>
            </a:endParaRPr>
          </a:p>
          <a:p>
            <a:pPr indent="-292100" lvl="1" marL="914400" rtl="0" algn="l">
              <a:spcBef>
                <a:spcPts val="0"/>
              </a:spcBef>
              <a:spcAft>
                <a:spcPts val="0"/>
              </a:spcAft>
              <a:buClr>
                <a:srgbClr val="666666"/>
              </a:buClr>
              <a:buSzPts val="1000"/>
              <a:buFont typeface="Raleway"/>
              <a:buChar char="○"/>
            </a:pPr>
            <a:r>
              <a:rPr b="1" lang="es" sz="1000">
                <a:solidFill>
                  <a:srgbClr val="666666"/>
                </a:solidFill>
                <a:latin typeface="Raleway"/>
                <a:ea typeface="Raleway"/>
                <a:cs typeface="Raleway"/>
                <a:sym typeface="Raleway"/>
              </a:rPr>
              <a:t>Pytorch</a:t>
            </a:r>
            <a:r>
              <a:rPr lang="es" sz="1000">
                <a:solidFill>
                  <a:srgbClr val="666666"/>
                </a:solidFill>
                <a:latin typeface="Raleway"/>
                <a:ea typeface="Raleway"/>
                <a:cs typeface="Raleway"/>
                <a:sym typeface="Raleway"/>
              </a:rPr>
              <a:t> docker</a:t>
            </a:r>
            <a:endParaRPr sz="1000">
              <a:solidFill>
                <a:srgbClr val="666666"/>
              </a:solidFill>
              <a:latin typeface="Raleway"/>
              <a:ea typeface="Raleway"/>
              <a:cs typeface="Raleway"/>
              <a:sym typeface="Raleway"/>
            </a:endParaRPr>
          </a:p>
          <a:p>
            <a:pPr indent="-292100" lvl="1" marL="914400" rtl="0" algn="l">
              <a:spcBef>
                <a:spcPts val="0"/>
              </a:spcBef>
              <a:spcAft>
                <a:spcPts val="0"/>
              </a:spcAft>
              <a:buClr>
                <a:srgbClr val="666666"/>
              </a:buClr>
              <a:buSzPts val="1000"/>
              <a:buFont typeface="Raleway"/>
              <a:buChar char="○"/>
            </a:pPr>
            <a:r>
              <a:rPr lang="es" sz="1000">
                <a:solidFill>
                  <a:srgbClr val="666666"/>
                </a:solidFill>
                <a:latin typeface="Raleway"/>
                <a:ea typeface="Raleway"/>
                <a:cs typeface="Raleway"/>
                <a:sym typeface="Raleway"/>
              </a:rPr>
              <a:t>...</a:t>
            </a:r>
            <a:endParaRPr sz="1000">
              <a:solidFill>
                <a:srgbClr val="666666"/>
              </a:solidFill>
              <a:latin typeface="Raleway"/>
              <a:ea typeface="Raleway"/>
              <a:cs typeface="Raleway"/>
              <a:sym typeface="Raleway"/>
            </a:endParaRPr>
          </a:p>
          <a:p>
            <a:pPr indent="-292100" lvl="0" marL="457200" rtl="0" algn="l">
              <a:spcBef>
                <a:spcPts val="0"/>
              </a:spcBef>
              <a:spcAft>
                <a:spcPts val="0"/>
              </a:spcAft>
              <a:buClr>
                <a:srgbClr val="666666"/>
              </a:buClr>
              <a:buSzPts val="1000"/>
              <a:buFont typeface="Raleway"/>
              <a:buChar char="●"/>
            </a:pPr>
            <a:r>
              <a:rPr b="1" lang="es" sz="1000">
                <a:solidFill>
                  <a:srgbClr val="BF9000"/>
                </a:solidFill>
                <a:latin typeface="Raleway"/>
                <a:ea typeface="Raleway"/>
                <a:cs typeface="Raleway"/>
                <a:sym typeface="Raleway"/>
              </a:rPr>
              <a:t>hardware</a:t>
            </a:r>
            <a:r>
              <a:rPr lang="es" sz="1000">
                <a:solidFill>
                  <a:srgbClr val="666666"/>
                </a:solidFill>
                <a:latin typeface="Raleway"/>
                <a:ea typeface="Raleway"/>
                <a:cs typeface="Raleway"/>
                <a:sym typeface="Raleway"/>
              </a:rPr>
              <a:t> (#cpus, #gpus, RAM)</a:t>
            </a:r>
            <a:endParaRPr sz="1000">
              <a:solidFill>
                <a:srgbClr val="666666"/>
              </a:solidFill>
              <a:latin typeface="Raleway"/>
              <a:ea typeface="Raleway"/>
              <a:cs typeface="Raleway"/>
              <a:sym typeface="Raleway"/>
            </a:endParaRPr>
          </a:p>
          <a:p>
            <a:pPr indent="-292100" lvl="0" marL="457200" rtl="0" algn="l">
              <a:spcBef>
                <a:spcPts val="0"/>
              </a:spcBef>
              <a:spcAft>
                <a:spcPts val="0"/>
              </a:spcAft>
              <a:buClr>
                <a:srgbClr val="666666"/>
              </a:buClr>
              <a:buSzPts val="1000"/>
              <a:buFont typeface="Raleway"/>
              <a:buChar char="●"/>
            </a:pPr>
            <a:r>
              <a:rPr b="1" lang="es" sz="1000">
                <a:solidFill>
                  <a:srgbClr val="85200C"/>
                </a:solidFill>
                <a:latin typeface="Raleway"/>
                <a:ea typeface="Raleway"/>
                <a:cs typeface="Raleway"/>
                <a:sym typeface="Raleway"/>
              </a:rPr>
              <a:t>storage</a:t>
            </a:r>
            <a:r>
              <a:rPr lang="es" sz="1000">
                <a:solidFill>
                  <a:srgbClr val="666666"/>
                </a:solidFill>
                <a:latin typeface="Raleway"/>
                <a:ea typeface="Raleway"/>
                <a:cs typeface="Raleway"/>
                <a:sym typeface="Raleway"/>
              </a:rPr>
              <a:t> (OneData, Nextcloud volumes)</a:t>
            </a:r>
            <a:endParaRPr sz="1000">
              <a:solidFill>
                <a:srgbClr val="666666"/>
              </a:solidFill>
              <a:latin typeface="Raleway"/>
              <a:ea typeface="Raleway"/>
              <a:cs typeface="Raleway"/>
              <a:sym typeface="Raleway"/>
            </a:endParaRPr>
          </a:p>
          <a:p>
            <a:pPr indent="-292100" lvl="0" marL="457200" rtl="0" algn="l">
              <a:spcBef>
                <a:spcPts val="0"/>
              </a:spcBef>
              <a:spcAft>
                <a:spcPts val="0"/>
              </a:spcAft>
              <a:buClr>
                <a:srgbClr val="666666"/>
              </a:buClr>
              <a:buSzPts val="1000"/>
              <a:buFont typeface="Raleway"/>
              <a:buChar char="●"/>
            </a:pPr>
            <a:r>
              <a:rPr b="1" lang="es" sz="1000">
                <a:solidFill>
                  <a:srgbClr val="351C75"/>
                </a:solidFill>
                <a:latin typeface="Raleway"/>
                <a:ea typeface="Raleway"/>
                <a:cs typeface="Raleway"/>
                <a:sym typeface="Raleway"/>
              </a:rPr>
              <a:t>services</a:t>
            </a:r>
            <a:r>
              <a:rPr lang="es" sz="1000">
                <a:solidFill>
                  <a:srgbClr val="666666"/>
                </a:solidFill>
                <a:latin typeface="Raleway"/>
                <a:ea typeface="Raleway"/>
                <a:cs typeface="Raleway"/>
                <a:sym typeface="Raleway"/>
              </a:rPr>
              <a:t> (DEEPaaS, </a:t>
            </a:r>
            <a:r>
              <a:rPr b="1" lang="es" sz="1000">
                <a:solidFill>
                  <a:srgbClr val="666666"/>
                </a:solidFill>
                <a:latin typeface="Raleway"/>
                <a:ea typeface="Raleway"/>
                <a:cs typeface="Raleway"/>
                <a:sym typeface="Raleway"/>
              </a:rPr>
              <a:t>JupyterLab</a:t>
            </a:r>
            <a:r>
              <a:rPr lang="es" sz="1000">
                <a:solidFill>
                  <a:srgbClr val="666666"/>
                </a:solidFill>
                <a:latin typeface="Raleway"/>
                <a:ea typeface="Raleway"/>
                <a:cs typeface="Raleway"/>
                <a:sym typeface="Raleway"/>
              </a:rPr>
              <a:t>)</a:t>
            </a:r>
            <a:endParaRPr sz="1000">
              <a:solidFill>
                <a:srgbClr val="666666"/>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666666"/>
                </a:solidFill>
                <a:latin typeface="Raleway"/>
                <a:ea typeface="Raleway"/>
                <a:cs typeface="Raleway"/>
                <a:sym typeface="Raleway"/>
              </a:rPr>
              <a:t>This is the easiest way to develop any new module from scratch as it will take care of generating all the nitty-gritty details that we will cover in the following slides (entrypoints, files, Jenkinsfile, Dockerfile, etc).</a:t>
            </a:r>
            <a:endParaRPr sz="1200">
              <a:solidFill>
                <a:srgbClr val="666666"/>
              </a:solidFill>
              <a:latin typeface="Raleway"/>
              <a:ea typeface="Raleway"/>
              <a:cs typeface="Raleway"/>
              <a:sym typeface="Raleway"/>
            </a:endParaRPr>
          </a:p>
          <a:p>
            <a:pPr indent="-317500" lvl="0" marL="457200" rtl="0" algn="l">
              <a:spcBef>
                <a:spcPts val="1600"/>
              </a:spcBef>
              <a:spcAft>
                <a:spcPts val="0"/>
              </a:spcAft>
              <a:buClr>
                <a:srgbClr val="666666"/>
              </a:buClr>
              <a:buSzPts val="1400"/>
              <a:buFont typeface="Raleway"/>
              <a:buChar char="●"/>
            </a:pPr>
            <a:r>
              <a:rPr lang="es" sz="1200">
                <a:solidFill>
                  <a:srgbClr val="666666"/>
                </a:solidFill>
                <a:latin typeface="Raleway"/>
                <a:ea typeface="Raleway"/>
                <a:cs typeface="Raleway"/>
                <a:sym typeface="Raleway"/>
              </a:rPr>
              <a:t>U</a:t>
            </a:r>
            <a:r>
              <a:rPr lang="es" sz="1200">
                <a:solidFill>
                  <a:srgbClr val="666666"/>
                </a:solidFill>
                <a:latin typeface="Raleway"/>
                <a:ea typeface="Raleway"/>
                <a:cs typeface="Raleway"/>
                <a:sym typeface="Raleway"/>
              </a:rPr>
              <a:t>se the command: </a:t>
            </a:r>
            <a:r>
              <a:rPr lang="es" sz="1000">
                <a:solidFill>
                  <a:srgbClr val="666666"/>
                </a:solidFill>
                <a:latin typeface="Raleway"/>
                <a:ea typeface="Raleway"/>
                <a:cs typeface="Raleway"/>
                <a:sym typeface="Raleway"/>
              </a:rPr>
              <a:t> </a:t>
            </a:r>
            <a:r>
              <a:rPr lang="es" sz="1000">
                <a:solidFill>
                  <a:srgbClr val="FFE599"/>
                </a:solidFill>
                <a:highlight>
                  <a:srgbClr val="666666"/>
                </a:highlight>
                <a:latin typeface="Roboto Mono"/>
                <a:ea typeface="Roboto Mono"/>
                <a:cs typeface="Roboto Mono"/>
                <a:sym typeface="Roboto Mono"/>
              </a:rPr>
              <a:t>cookiecutter</a:t>
            </a:r>
            <a:r>
              <a:rPr lang="es" sz="1000">
                <a:solidFill>
                  <a:schemeClr val="lt1"/>
                </a:solidFill>
                <a:highlight>
                  <a:srgbClr val="666666"/>
                </a:highlight>
                <a:latin typeface="Roboto Mono"/>
                <a:ea typeface="Roboto Mono"/>
                <a:cs typeface="Roboto Mono"/>
                <a:sym typeface="Roboto Mono"/>
              </a:rPr>
              <a:t> https://github.com/indigo-dc/cookiecutter-data-science</a:t>
            </a:r>
            <a:endParaRPr sz="1200">
              <a:solidFill>
                <a:srgbClr val="666666"/>
              </a:solidFill>
              <a:latin typeface="Raleway"/>
              <a:ea typeface="Raleway"/>
              <a:cs typeface="Raleway"/>
              <a:sym typeface="Raleway"/>
            </a:endParaRPr>
          </a:p>
          <a:p>
            <a:pPr indent="-317500" lvl="0" marL="457200" rtl="0" algn="l">
              <a:spcBef>
                <a:spcPts val="0"/>
              </a:spcBef>
              <a:spcAft>
                <a:spcPts val="0"/>
              </a:spcAft>
              <a:buClr>
                <a:srgbClr val="666666"/>
              </a:buClr>
              <a:buSzPts val="1400"/>
              <a:buFont typeface="Raleway"/>
              <a:buChar char="●"/>
            </a:pPr>
            <a:r>
              <a:rPr lang="es" sz="1200">
                <a:solidFill>
                  <a:srgbClr val="666666"/>
                </a:solidFill>
                <a:latin typeface="Raleway"/>
                <a:ea typeface="Raleway"/>
                <a:cs typeface="Raleway"/>
                <a:sym typeface="Raleway"/>
              </a:rPr>
              <a:t>Answer questions:</a:t>
            </a:r>
            <a:endParaRPr sz="1200">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Project name, description, version, license type</a:t>
            </a:r>
            <a:endParaRPr sz="1200">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Author name, email, Github account</a:t>
            </a:r>
            <a:endParaRPr sz="1200">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Dockerhub account, Docker base image</a:t>
            </a:r>
            <a:endParaRPr sz="1200">
              <a:solidFill>
                <a:srgbClr val="666666"/>
              </a:solidFill>
              <a:latin typeface="Raleway"/>
              <a:ea typeface="Raleway"/>
              <a:cs typeface="Raleway"/>
              <a:sym typeface="Raleway"/>
            </a:endParaRPr>
          </a:p>
          <a:p>
            <a:pPr indent="-304800" lvl="0" marL="4572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This will generate two folders. Eg:</a:t>
            </a:r>
            <a:endParaRPr sz="1200">
              <a:solidFill>
                <a:srgbClr val="666666"/>
              </a:solidFill>
              <a:latin typeface="Raleway"/>
              <a:ea typeface="Raleway"/>
              <a:cs typeface="Raleway"/>
              <a:sym typeface="Raleway"/>
            </a:endParaRPr>
          </a:p>
          <a:p>
            <a:pPr indent="-304800" lvl="1" marL="914400" rtl="0" algn="l">
              <a:lnSpc>
                <a:spcPct val="100000"/>
              </a:lnSpc>
              <a:spcBef>
                <a:spcPts val="1000"/>
              </a:spcBef>
              <a:spcAft>
                <a:spcPts val="0"/>
              </a:spcAft>
              <a:buClr>
                <a:srgbClr val="666666"/>
              </a:buClr>
              <a:buSzPts val="1200"/>
              <a:buFont typeface="Raleway"/>
              <a:buChar char="○"/>
            </a:pPr>
            <a:r>
              <a:rPr lang="es" sz="1000">
                <a:solidFill>
                  <a:srgbClr val="C9DAF8"/>
                </a:solidFill>
                <a:highlight>
                  <a:srgbClr val="666666"/>
                </a:highlight>
                <a:latin typeface="Roboto Mono"/>
                <a:ea typeface="Roboto Mono"/>
                <a:cs typeface="Roboto Mono"/>
                <a:sym typeface="Roboto Mono"/>
              </a:rPr>
              <a:t> mymodule </a:t>
            </a:r>
            <a:r>
              <a:rPr lang="es" sz="1200">
                <a:solidFill>
                  <a:srgbClr val="666666"/>
                </a:solidFill>
                <a:latin typeface="Raleway"/>
                <a:ea typeface="Raleway"/>
                <a:cs typeface="Raleway"/>
                <a:sym typeface="Raleway"/>
              </a:rPr>
              <a:t>: This is where the project code is located</a:t>
            </a:r>
            <a:endParaRPr sz="1200">
              <a:solidFill>
                <a:srgbClr val="666666"/>
              </a:solidFill>
              <a:latin typeface="Raleway"/>
              <a:ea typeface="Raleway"/>
              <a:cs typeface="Raleway"/>
              <a:sym typeface="Raleway"/>
            </a:endParaRPr>
          </a:p>
          <a:p>
            <a:pPr indent="457200" lvl="0" marL="457200" rtl="0" algn="l">
              <a:lnSpc>
                <a:spcPct val="100000"/>
              </a:lnSpc>
              <a:spcBef>
                <a:spcPts val="500"/>
              </a:spcBef>
              <a:spcAft>
                <a:spcPts val="0"/>
              </a:spcAft>
              <a:buNone/>
            </a:pPr>
            <a:r>
              <a:rPr lang="es" sz="1000">
                <a:solidFill>
                  <a:srgbClr val="666666"/>
                </a:solidFill>
                <a:latin typeface="Raleway"/>
                <a:ea typeface="Raleway"/>
                <a:cs typeface="Raleway"/>
                <a:sym typeface="Raleway"/>
              </a:rPr>
              <a:t>→ Example: </a:t>
            </a:r>
            <a:r>
              <a:rPr lang="es" sz="1000" u="sng">
                <a:solidFill>
                  <a:schemeClr val="hlink"/>
                </a:solidFill>
                <a:latin typeface="Raleway"/>
                <a:ea typeface="Raleway"/>
                <a:cs typeface="Raleway"/>
                <a:sym typeface="Raleway"/>
                <a:hlinkClick r:id="rId3"/>
              </a:rPr>
              <a:t>https://github.com/deephdc/image-classification-tf</a:t>
            </a:r>
            <a:r>
              <a:rPr lang="es" sz="1000">
                <a:solidFill>
                  <a:srgbClr val="666666"/>
                </a:solidFill>
                <a:latin typeface="Raleway"/>
                <a:ea typeface="Raleway"/>
                <a:cs typeface="Raleway"/>
                <a:sym typeface="Raleway"/>
              </a:rPr>
              <a:t> </a:t>
            </a:r>
            <a:endParaRPr sz="1000">
              <a:solidFill>
                <a:srgbClr val="666666"/>
              </a:solidFill>
              <a:latin typeface="Raleway"/>
              <a:ea typeface="Raleway"/>
              <a:cs typeface="Raleway"/>
              <a:sym typeface="Raleway"/>
            </a:endParaRPr>
          </a:p>
          <a:p>
            <a:pPr indent="-304800" lvl="1" marL="914400" rtl="0" algn="l">
              <a:spcBef>
                <a:spcPts val="1600"/>
              </a:spcBef>
              <a:spcAft>
                <a:spcPts val="0"/>
              </a:spcAft>
              <a:buClr>
                <a:srgbClr val="666666"/>
              </a:buClr>
              <a:buSzPts val="1200"/>
              <a:buFont typeface="Raleway"/>
              <a:buChar char="○"/>
            </a:pPr>
            <a:r>
              <a:rPr lang="es" sz="1000">
                <a:solidFill>
                  <a:srgbClr val="C9DAF8"/>
                </a:solidFill>
                <a:highlight>
                  <a:srgbClr val="666666"/>
                </a:highlight>
                <a:latin typeface="Roboto Mono"/>
                <a:ea typeface="Roboto Mono"/>
                <a:cs typeface="Roboto Mono"/>
                <a:sym typeface="Roboto Mono"/>
              </a:rPr>
              <a:t> DEEP-OC-mymodule </a:t>
            </a:r>
            <a:r>
              <a:rPr lang="es" sz="1200">
                <a:solidFill>
                  <a:srgbClr val="666666"/>
                </a:solidFill>
                <a:latin typeface="Raleway"/>
                <a:ea typeface="Raleway"/>
                <a:cs typeface="Raleway"/>
                <a:sym typeface="Raleway"/>
              </a:rPr>
              <a:t>: This contains the Dockerfile of the project</a:t>
            </a:r>
            <a:endParaRPr sz="1200">
              <a:solidFill>
                <a:srgbClr val="666666"/>
              </a:solidFill>
              <a:latin typeface="Raleway"/>
              <a:ea typeface="Raleway"/>
              <a:cs typeface="Raleway"/>
              <a:sym typeface="Raleway"/>
            </a:endParaRPr>
          </a:p>
          <a:p>
            <a:pPr indent="0" lvl="0" marL="914400" rtl="0" algn="l">
              <a:spcBef>
                <a:spcPts val="500"/>
              </a:spcBef>
              <a:spcAft>
                <a:spcPts val="1600"/>
              </a:spcAft>
              <a:buNone/>
            </a:pPr>
            <a:r>
              <a:rPr lang="es" sz="1000">
                <a:solidFill>
                  <a:srgbClr val="666666"/>
                </a:solidFill>
                <a:latin typeface="Raleway"/>
                <a:ea typeface="Raleway"/>
                <a:cs typeface="Raleway"/>
                <a:sym typeface="Raleway"/>
              </a:rPr>
              <a:t>→ Example: </a:t>
            </a:r>
            <a:r>
              <a:rPr lang="es" sz="1000" u="sng">
                <a:solidFill>
                  <a:schemeClr val="hlink"/>
                </a:solidFill>
                <a:latin typeface="Raleway"/>
                <a:ea typeface="Raleway"/>
                <a:cs typeface="Raleway"/>
                <a:sym typeface="Raleway"/>
                <a:hlinkClick r:id="rId4"/>
              </a:rPr>
              <a:t>https://github.com/deephdc/DEEP-OC-image-classification-tf</a:t>
            </a:r>
            <a:r>
              <a:rPr lang="es" sz="1000">
                <a:solidFill>
                  <a:srgbClr val="666666"/>
                </a:solidFill>
                <a:latin typeface="Raleway"/>
                <a:ea typeface="Raleway"/>
                <a:cs typeface="Raleway"/>
                <a:sym typeface="Raleway"/>
              </a:rPr>
              <a:t> </a:t>
            </a:r>
            <a:endParaRPr sz="1000">
              <a:solidFill>
                <a:srgbClr val="666666"/>
              </a:solidFill>
              <a:latin typeface="Raleway"/>
              <a:ea typeface="Raleway"/>
              <a:cs typeface="Raleway"/>
              <a:sym typeface="Raleway"/>
            </a:endParaRPr>
          </a:p>
        </p:txBody>
      </p:sp>
      <p:sp>
        <p:nvSpPr>
          <p:cNvPr id="270" name="Google Shape;270;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71" name="Google Shape;271;p43"/>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Developing</a:t>
            </a:r>
            <a:r>
              <a:rPr lang="es">
                <a:solidFill>
                  <a:srgbClr val="666666"/>
                </a:solidFill>
                <a:latin typeface="Raleway"/>
                <a:ea typeface="Raleway"/>
                <a:cs typeface="Raleway"/>
                <a:sym typeface="Raleway"/>
              </a:rPr>
              <a:t> - DEEP Cookiecutter</a:t>
            </a:r>
            <a:endParaRPr>
              <a:solidFill>
                <a:srgbClr val="666666"/>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77" name="Google Shape;277;p44"/>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Developing</a:t>
            </a:r>
            <a:r>
              <a:rPr lang="es">
                <a:solidFill>
                  <a:srgbClr val="666666"/>
                </a:solidFill>
                <a:latin typeface="Raleway"/>
                <a:ea typeface="Raleway"/>
                <a:cs typeface="Raleway"/>
                <a:sym typeface="Raleway"/>
              </a:rPr>
              <a:t> - Integrating with DEEPaaS</a:t>
            </a:r>
            <a:endParaRPr>
              <a:solidFill>
                <a:srgbClr val="666666"/>
              </a:solidFill>
              <a:latin typeface="Raleway"/>
              <a:ea typeface="Raleway"/>
              <a:cs typeface="Raleway"/>
              <a:sym typeface="Raleway"/>
            </a:endParaRPr>
          </a:p>
        </p:txBody>
      </p:sp>
      <p:sp>
        <p:nvSpPr>
          <p:cNvPr id="278" name="Google Shape;278;p44"/>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Char char="●"/>
            </a:pPr>
            <a:r>
              <a:rPr lang="es" sz="1200">
                <a:solidFill>
                  <a:srgbClr val="666666"/>
                </a:solidFill>
                <a:latin typeface="Raleway"/>
                <a:ea typeface="Raleway"/>
                <a:cs typeface="Raleway"/>
                <a:sym typeface="Raleway"/>
              </a:rPr>
              <a:t>Head over to </a:t>
            </a:r>
            <a:r>
              <a:rPr lang="es" sz="1000">
                <a:solidFill>
                  <a:srgbClr val="C9DAF8"/>
                </a:solidFill>
                <a:highlight>
                  <a:srgbClr val="666666"/>
                </a:highlight>
                <a:latin typeface="Roboto Mono"/>
                <a:ea typeface="Roboto Mono"/>
                <a:cs typeface="Roboto Mono"/>
                <a:sym typeface="Roboto Mono"/>
              </a:rPr>
              <a:t> mymodule </a:t>
            </a:r>
            <a:r>
              <a:rPr lang="es" sz="1200">
                <a:solidFill>
                  <a:srgbClr val="666666"/>
                </a:solidFill>
                <a:latin typeface="Raleway"/>
                <a:ea typeface="Raleway"/>
                <a:cs typeface="Raleway"/>
                <a:sym typeface="Raleway"/>
              </a:rPr>
              <a:t>. Any module that wants to integrate with DEEPaaS should have two minimum requirements</a:t>
            </a:r>
            <a:r>
              <a:rPr lang="es" sz="1200">
                <a:solidFill>
                  <a:srgbClr val="666666"/>
                </a:solidFill>
                <a:latin typeface="Raleway"/>
                <a:ea typeface="Raleway"/>
                <a:cs typeface="Raleway"/>
                <a:sym typeface="Raleway"/>
              </a:rPr>
              <a:t>:</a:t>
            </a:r>
            <a:endParaRPr sz="1200">
              <a:solidFill>
                <a:srgbClr val="666666"/>
              </a:solidFill>
              <a:latin typeface="Raleway"/>
              <a:ea typeface="Raleway"/>
              <a:cs typeface="Raleway"/>
              <a:sym typeface="Raleway"/>
            </a:endParaRPr>
          </a:p>
          <a:p>
            <a:pPr indent="-304800" lvl="1" marL="914400" rtl="0" algn="l">
              <a:spcBef>
                <a:spcPts val="150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it should define a file  (eg. </a:t>
            </a:r>
            <a:r>
              <a:rPr lang="es" sz="1000">
                <a:solidFill>
                  <a:srgbClr val="C9DAF8"/>
                </a:solidFill>
                <a:highlight>
                  <a:srgbClr val="666666"/>
                </a:highlight>
                <a:latin typeface="Roboto Mono"/>
                <a:ea typeface="Roboto Mono"/>
                <a:cs typeface="Roboto Mono"/>
                <a:sym typeface="Roboto Mono"/>
              </a:rPr>
              <a:t> mymodule/mymodule/</a:t>
            </a:r>
            <a:r>
              <a:rPr lang="es" sz="1000">
                <a:solidFill>
                  <a:srgbClr val="FFF2CC"/>
                </a:solidFill>
                <a:highlight>
                  <a:srgbClr val="666666"/>
                </a:highlight>
                <a:latin typeface="Roboto Mono"/>
                <a:ea typeface="Roboto Mono"/>
                <a:cs typeface="Roboto Mono"/>
                <a:sym typeface="Roboto Mono"/>
              </a:rPr>
              <a:t>api.py</a:t>
            </a:r>
            <a:r>
              <a:rPr lang="es" sz="10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with the functions to interact with the module. These functions should define:</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the model metadata </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the input args for training</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the input args for prediction</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the response structure for prediction</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the train function</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the predict function</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a model warming function for prediction</a:t>
            </a:r>
            <a:endParaRPr sz="1200">
              <a:solidFill>
                <a:srgbClr val="666666"/>
              </a:solidFill>
              <a:latin typeface="Raleway"/>
              <a:ea typeface="Raleway"/>
              <a:cs typeface="Raleway"/>
              <a:sym typeface="Raleway"/>
            </a:endParaRPr>
          </a:p>
          <a:p>
            <a:pPr indent="457200" lvl="0" marL="457200" rtl="0" algn="l">
              <a:spcBef>
                <a:spcPts val="500"/>
              </a:spcBef>
              <a:spcAft>
                <a:spcPts val="0"/>
              </a:spcAft>
              <a:buNone/>
            </a:pPr>
            <a:r>
              <a:rPr lang="es" sz="1000">
                <a:solidFill>
                  <a:srgbClr val="666666"/>
                </a:solidFill>
                <a:latin typeface="Raleway"/>
                <a:ea typeface="Raleway"/>
                <a:cs typeface="Raleway"/>
                <a:sym typeface="Raleway"/>
              </a:rPr>
              <a:t>→ Minimal example: </a:t>
            </a:r>
            <a:r>
              <a:rPr lang="es" sz="1000" u="sng">
                <a:solidFill>
                  <a:schemeClr val="hlink"/>
                </a:solidFill>
                <a:latin typeface="Raleway"/>
                <a:ea typeface="Raleway"/>
                <a:cs typeface="Raleway"/>
                <a:sym typeface="Raleway"/>
                <a:hlinkClick r:id="rId3"/>
              </a:rPr>
              <a:t>https://github.com/deephdc/demo_app/blob/master/demo_app/api.py</a:t>
            </a:r>
            <a:r>
              <a:rPr lang="es" sz="1000">
                <a:solidFill>
                  <a:srgbClr val="666666"/>
                </a:solidFill>
                <a:latin typeface="Raleway"/>
                <a:ea typeface="Raleway"/>
                <a:cs typeface="Raleway"/>
                <a:sym typeface="Raleway"/>
              </a:rPr>
              <a:t> </a:t>
            </a:r>
            <a:endParaRPr sz="1000">
              <a:solidFill>
                <a:srgbClr val="666666"/>
              </a:solidFill>
              <a:latin typeface="Raleway"/>
              <a:ea typeface="Raleway"/>
              <a:cs typeface="Raleway"/>
              <a:sym typeface="Raleway"/>
            </a:endParaRPr>
          </a:p>
          <a:p>
            <a:pPr indent="457200" lvl="0" marL="457200" rtl="0" algn="l">
              <a:spcBef>
                <a:spcPts val="500"/>
              </a:spcBef>
              <a:spcAft>
                <a:spcPts val="0"/>
              </a:spcAft>
              <a:buNone/>
            </a:pPr>
            <a:r>
              <a:rPr lang="es" sz="1000">
                <a:solidFill>
                  <a:srgbClr val="666666"/>
                </a:solidFill>
                <a:latin typeface="Raleway"/>
                <a:ea typeface="Raleway"/>
                <a:cs typeface="Raleway"/>
                <a:sym typeface="Raleway"/>
              </a:rPr>
              <a:t>→ Full example: </a:t>
            </a:r>
            <a:r>
              <a:rPr lang="es" sz="1000" u="sng">
                <a:solidFill>
                  <a:schemeClr val="hlink"/>
                </a:solidFill>
                <a:latin typeface="Raleway"/>
                <a:ea typeface="Raleway"/>
                <a:cs typeface="Raleway"/>
                <a:sym typeface="Raleway"/>
                <a:hlinkClick r:id="rId4"/>
              </a:rPr>
              <a:t>https://github.com/deephdc/image-classification-tf/blob/master/imgclas/api.py</a:t>
            </a:r>
            <a:r>
              <a:rPr lang="es" sz="1000">
                <a:solidFill>
                  <a:srgbClr val="666666"/>
                </a:solidFill>
                <a:latin typeface="Raleway"/>
                <a:ea typeface="Raleway"/>
                <a:cs typeface="Raleway"/>
                <a:sym typeface="Raleway"/>
              </a:rPr>
              <a:t> </a:t>
            </a:r>
            <a:endParaRPr sz="1000">
              <a:solidFill>
                <a:srgbClr val="666666"/>
              </a:solidFill>
              <a:latin typeface="Raleway"/>
              <a:ea typeface="Raleway"/>
              <a:cs typeface="Raleway"/>
              <a:sym typeface="Raleway"/>
            </a:endParaRPr>
          </a:p>
          <a:p>
            <a:pPr indent="0" lvl="0" marL="0" rtl="0" algn="l">
              <a:spcBef>
                <a:spcPts val="500"/>
              </a:spcBef>
              <a:spcAft>
                <a:spcPts val="0"/>
              </a:spcAft>
              <a:buNone/>
            </a:pPr>
            <a:r>
              <a:t/>
            </a:r>
            <a:endParaRPr sz="1000">
              <a:solidFill>
                <a:srgbClr val="666666"/>
              </a:solidFill>
              <a:latin typeface="Raleway"/>
              <a:ea typeface="Raleway"/>
              <a:cs typeface="Raleway"/>
              <a:sym typeface="Raleway"/>
            </a:endParaRPr>
          </a:p>
          <a:p>
            <a:pPr indent="-304800" lvl="1" marL="914400" rtl="0" algn="l">
              <a:spcBef>
                <a:spcPts val="50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it should define an entrypoint in </a:t>
            </a:r>
            <a:r>
              <a:rPr lang="es" sz="1000">
                <a:solidFill>
                  <a:srgbClr val="C9DAF8"/>
                </a:solidFill>
                <a:highlight>
                  <a:srgbClr val="666666"/>
                </a:highlight>
                <a:latin typeface="Roboto Mono"/>
                <a:ea typeface="Roboto Mono"/>
                <a:cs typeface="Roboto Mono"/>
                <a:sym typeface="Roboto Mono"/>
              </a:rPr>
              <a:t> mymodule/</a:t>
            </a:r>
            <a:r>
              <a:rPr lang="es" sz="1000">
                <a:solidFill>
                  <a:srgbClr val="FFF2CC"/>
                </a:solidFill>
                <a:highlight>
                  <a:srgbClr val="666666"/>
                </a:highlight>
                <a:latin typeface="Roboto Mono"/>
                <a:ea typeface="Roboto Mono"/>
                <a:cs typeface="Roboto Mono"/>
                <a:sym typeface="Roboto Mono"/>
              </a:rPr>
              <a:t>setup.cfg</a:t>
            </a:r>
            <a:r>
              <a:rPr lang="es" sz="10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pointing to that file</a:t>
            </a:r>
            <a:endParaRPr sz="1200">
              <a:solidFill>
                <a:srgbClr val="666666"/>
              </a:solidFill>
              <a:latin typeface="Raleway"/>
              <a:ea typeface="Raleway"/>
              <a:cs typeface="Raleway"/>
              <a:sym typeface="Raleway"/>
            </a:endParaRPr>
          </a:p>
          <a:p>
            <a:pPr indent="0" lvl="0" marL="914400" rtl="0" algn="l">
              <a:spcBef>
                <a:spcPts val="500"/>
              </a:spcBef>
              <a:spcAft>
                <a:spcPts val="1600"/>
              </a:spcAft>
              <a:buNone/>
            </a:pPr>
            <a:r>
              <a:rPr lang="es" sz="1000">
                <a:solidFill>
                  <a:srgbClr val="666666"/>
                </a:solidFill>
                <a:latin typeface="Raleway"/>
                <a:ea typeface="Raleway"/>
                <a:cs typeface="Raleway"/>
                <a:sym typeface="Raleway"/>
              </a:rPr>
              <a:t>→ Example: </a:t>
            </a:r>
            <a:r>
              <a:rPr lang="es" sz="1000" u="sng">
                <a:solidFill>
                  <a:schemeClr val="hlink"/>
                </a:solidFill>
                <a:latin typeface="Raleway"/>
                <a:ea typeface="Raleway"/>
                <a:cs typeface="Raleway"/>
                <a:sym typeface="Raleway"/>
                <a:hlinkClick r:id="rId5"/>
              </a:rPr>
              <a:t>https://github.com/deephdc/demo_app/blob/master/setup.cfg#L25-L27</a:t>
            </a:r>
            <a:r>
              <a:rPr lang="es" sz="1000">
                <a:solidFill>
                  <a:srgbClr val="666666"/>
                </a:solidFill>
                <a:latin typeface="Raleway"/>
                <a:ea typeface="Raleway"/>
                <a:cs typeface="Raleway"/>
                <a:sym typeface="Raleway"/>
              </a:rPr>
              <a:t> </a:t>
            </a:r>
            <a:endParaRPr sz="1000">
              <a:solidFill>
                <a:srgbClr val="666666"/>
              </a:solidFill>
              <a:latin typeface="Raleway"/>
              <a:ea typeface="Raleway"/>
              <a:cs typeface="Raleway"/>
              <a:sym typeface="Raleway"/>
            </a:endParaRPr>
          </a:p>
        </p:txBody>
      </p:sp>
      <p:sp>
        <p:nvSpPr>
          <p:cNvPr id="279" name="Google Shape;279;p44"/>
          <p:cNvSpPr txBox="1"/>
          <p:nvPr/>
        </p:nvSpPr>
        <p:spPr>
          <a:xfrm>
            <a:off x="5417725" y="1803525"/>
            <a:ext cx="2120700" cy="167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000">
                <a:solidFill>
                  <a:srgbClr val="C9DAF8"/>
                </a:solidFill>
                <a:highlight>
                  <a:srgbClr val="666666"/>
                </a:highlight>
                <a:latin typeface="Roboto Mono"/>
                <a:ea typeface="Roboto Mono"/>
                <a:cs typeface="Roboto Mono"/>
                <a:sym typeface="Roboto Mono"/>
              </a:rPr>
              <a:t> </a:t>
            </a:r>
            <a:r>
              <a:rPr lang="es" sz="1000">
                <a:solidFill>
                  <a:srgbClr val="D9EAD3"/>
                </a:solidFill>
                <a:highlight>
                  <a:srgbClr val="666666"/>
                </a:highlight>
                <a:latin typeface="Roboto Mono"/>
                <a:ea typeface="Roboto Mono"/>
                <a:cs typeface="Roboto Mono"/>
                <a:sym typeface="Roboto Mono"/>
              </a:rPr>
              <a:t>get_metadata()</a:t>
            </a:r>
            <a:endParaRPr sz="1000">
              <a:solidFill>
                <a:srgbClr val="D9EAD3"/>
              </a:solidFill>
              <a:highlight>
                <a:srgbClr val="666666"/>
              </a:highlight>
              <a:latin typeface="Roboto Mono"/>
              <a:ea typeface="Roboto Mono"/>
              <a:cs typeface="Roboto Mono"/>
              <a:sym typeface="Roboto Mono"/>
            </a:endParaRPr>
          </a:p>
          <a:p>
            <a:pPr indent="0" lvl="0" marL="0" rtl="0" algn="l">
              <a:lnSpc>
                <a:spcPct val="115000"/>
              </a:lnSpc>
              <a:spcBef>
                <a:spcPts val="350"/>
              </a:spcBef>
              <a:spcAft>
                <a:spcPts val="0"/>
              </a:spcAft>
              <a:buNone/>
            </a:pPr>
            <a:r>
              <a:rPr lang="es" sz="1000">
                <a:solidFill>
                  <a:srgbClr val="D9EAD3"/>
                </a:solidFill>
                <a:highlight>
                  <a:srgbClr val="666666"/>
                </a:highlight>
                <a:latin typeface="Roboto Mono"/>
                <a:ea typeface="Roboto Mono"/>
                <a:cs typeface="Roboto Mono"/>
                <a:sym typeface="Roboto Mono"/>
              </a:rPr>
              <a:t> get_train_args()</a:t>
            </a:r>
            <a:endParaRPr sz="1000">
              <a:solidFill>
                <a:srgbClr val="D9EAD3"/>
              </a:solidFill>
              <a:highlight>
                <a:srgbClr val="666666"/>
              </a:highlight>
              <a:latin typeface="Roboto Mono"/>
              <a:ea typeface="Roboto Mono"/>
              <a:cs typeface="Roboto Mono"/>
              <a:sym typeface="Roboto Mono"/>
            </a:endParaRPr>
          </a:p>
          <a:p>
            <a:pPr indent="0" lvl="0" marL="0" rtl="0" algn="l">
              <a:lnSpc>
                <a:spcPct val="115000"/>
              </a:lnSpc>
              <a:spcBef>
                <a:spcPts val="350"/>
              </a:spcBef>
              <a:spcAft>
                <a:spcPts val="0"/>
              </a:spcAft>
              <a:buNone/>
            </a:pPr>
            <a:r>
              <a:rPr lang="es" sz="1000">
                <a:solidFill>
                  <a:srgbClr val="D9EAD3"/>
                </a:solidFill>
                <a:highlight>
                  <a:srgbClr val="666666"/>
                </a:highlight>
                <a:latin typeface="Roboto Mono"/>
                <a:ea typeface="Roboto Mono"/>
                <a:cs typeface="Roboto Mono"/>
                <a:sym typeface="Roboto Mono"/>
              </a:rPr>
              <a:t> get_predict_args()</a:t>
            </a:r>
            <a:endParaRPr sz="1000">
              <a:solidFill>
                <a:srgbClr val="D9EAD3"/>
              </a:solidFill>
              <a:highlight>
                <a:srgbClr val="666666"/>
              </a:highlight>
              <a:latin typeface="Roboto Mono"/>
              <a:ea typeface="Roboto Mono"/>
              <a:cs typeface="Roboto Mono"/>
              <a:sym typeface="Roboto Mono"/>
            </a:endParaRPr>
          </a:p>
          <a:p>
            <a:pPr indent="0" lvl="0" marL="0" rtl="0" algn="l">
              <a:lnSpc>
                <a:spcPct val="115000"/>
              </a:lnSpc>
              <a:spcBef>
                <a:spcPts val="350"/>
              </a:spcBef>
              <a:spcAft>
                <a:spcPts val="0"/>
              </a:spcAft>
              <a:buNone/>
            </a:pPr>
            <a:r>
              <a:rPr lang="es" sz="1000">
                <a:solidFill>
                  <a:srgbClr val="D9EAD3"/>
                </a:solidFill>
                <a:highlight>
                  <a:srgbClr val="666666"/>
                </a:highlight>
                <a:latin typeface="Roboto Mono"/>
                <a:ea typeface="Roboto Mono"/>
                <a:cs typeface="Roboto Mono"/>
                <a:sym typeface="Roboto Mono"/>
              </a:rPr>
              <a:t> schema </a:t>
            </a:r>
            <a:endParaRPr sz="1000">
              <a:solidFill>
                <a:srgbClr val="D9EAD3"/>
              </a:solidFill>
              <a:highlight>
                <a:srgbClr val="666666"/>
              </a:highlight>
              <a:latin typeface="Roboto Mono"/>
              <a:ea typeface="Roboto Mono"/>
              <a:cs typeface="Roboto Mono"/>
              <a:sym typeface="Roboto Mono"/>
            </a:endParaRPr>
          </a:p>
          <a:p>
            <a:pPr indent="0" lvl="0" marL="0" rtl="0" algn="l">
              <a:lnSpc>
                <a:spcPct val="115000"/>
              </a:lnSpc>
              <a:spcBef>
                <a:spcPts val="350"/>
              </a:spcBef>
              <a:spcAft>
                <a:spcPts val="0"/>
              </a:spcAft>
              <a:buNone/>
            </a:pPr>
            <a:r>
              <a:rPr lang="es" sz="1000">
                <a:solidFill>
                  <a:srgbClr val="C9DAF8"/>
                </a:solidFill>
                <a:highlight>
                  <a:srgbClr val="666666"/>
                </a:highlight>
                <a:latin typeface="Roboto Mono"/>
                <a:ea typeface="Roboto Mono"/>
                <a:cs typeface="Roboto Mono"/>
                <a:sym typeface="Roboto Mono"/>
              </a:rPr>
              <a:t> </a:t>
            </a:r>
            <a:r>
              <a:rPr lang="es" sz="1000">
                <a:solidFill>
                  <a:srgbClr val="D9EAD3"/>
                </a:solidFill>
                <a:highlight>
                  <a:srgbClr val="666666"/>
                </a:highlight>
                <a:latin typeface="Roboto Mono"/>
                <a:ea typeface="Roboto Mono"/>
                <a:cs typeface="Roboto Mono"/>
                <a:sym typeface="Roboto Mono"/>
              </a:rPr>
              <a:t>train()</a:t>
            </a:r>
            <a:endParaRPr sz="1000">
              <a:solidFill>
                <a:srgbClr val="D9EAD3"/>
              </a:solidFill>
              <a:highlight>
                <a:srgbClr val="666666"/>
              </a:highlight>
              <a:latin typeface="Roboto Mono"/>
              <a:ea typeface="Roboto Mono"/>
              <a:cs typeface="Roboto Mono"/>
              <a:sym typeface="Roboto Mono"/>
            </a:endParaRPr>
          </a:p>
          <a:p>
            <a:pPr indent="0" lvl="0" marL="0" rtl="0" algn="l">
              <a:lnSpc>
                <a:spcPct val="115000"/>
              </a:lnSpc>
              <a:spcBef>
                <a:spcPts val="350"/>
              </a:spcBef>
              <a:spcAft>
                <a:spcPts val="0"/>
              </a:spcAft>
              <a:buNone/>
            </a:pPr>
            <a:r>
              <a:rPr lang="es" sz="1000">
                <a:solidFill>
                  <a:srgbClr val="D9EAD3"/>
                </a:solidFill>
                <a:highlight>
                  <a:srgbClr val="666666"/>
                </a:highlight>
                <a:latin typeface="Roboto Mono"/>
                <a:ea typeface="Roboto Mono"/>
                <a:cs typeface="Roboto Mono"/>
                <a:sym typeface="Roboto Mono"/>
              </a:rPr>
              <a:t> predict () </a:t>
            </a:r>
            <a:endParaRPr sz="1000">
              <a:solidFill>
                <a:srgbClr val="D9EAD3"/>
              </a:solidFill>
              <a:highlight>
                <a:srgbClr val="666666"/>
              </a:highlight>
              <a:latin typeface="Roboto Mono"/>
              <a:ea typeface="Roboto Mono"/>
              <a:cs typeface="Roboto Mono"/>
              <a:sym typeface="Roboto Mono"/>
            </a:endParaRPr>
          </a:p>
          <a:p>
            <a:pPr indent="0" lvl="0" marL="0" rtl="0" algn="l">
              <a:lnSpc>
                <a:spcPct val="115000"/>
              </a:lnSpc>
              <a:spcBef>
                <a:spcPts val="350"/>
              </a:spcBef>
              <a:spcAft>
                <a:spcPts val="350"/>
              </a:spcAft>
              <a:buNone/>
            </a:pPr>
            <a:r>
              <a:rPr lang="es" sz="1000">
                <a:solidFill>
                  <a:srgbClr val="D9EAD3"/>
                </a:solidFill>
                <a:highlight>
                  <a:srgbClr val="666666"/>
                </a:highlight>
                <a:latin typeface="Roboto Mono"/>
                <a:ea typeface="Roboto Mono"/>
                <a:cs typeface="Roboto Mono"/>
                <a:sym typeface="Roboto Mono"/>
              </a:rPr>
              <a:t> warm() </a:t>
            </a:r>
            <a:endParaRPr sz="1000">
              <a:solidFill>
                <a:srgbClr val="D9EAD3"/>
              </a:solidFill>
              <a:highlight>
                <a:srgbClr val="666666"/>
              </a:highlight>
              <a:latin typeface="Roboto Mono"/>
              <a:ea typeface="Roboto Mono"/>
              <a:cs typeface="Roboto Mono"/>
              <a:sym typeface="Roboto Mon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Char char="●"/>
            </a:pPr>
            <a:r>
              <a:rPr lang="es" sz="1200">
                <a:solidFill>
                  <a:srgbClr val="666666"/>
                </a:solidFill>
                <a:latin typeface="Raleway"/>
                <a:ea typeface="Raleway"/>
                <a:cs typeface="Raleway"/>
                <a:sym typeface="Raleway"/>
              </a:rPr>
              <a:t>Head over to </a:t>
            </a:r>
            <a:r>
              <a:rPr lang="es" sz="1000">
                <a:solidFill>
                  <a:srgbClr val="C9DAF8"/>
                </a:solidFill>
                <a:highlight>
                  <a:srgbClr val="666666"/>
                </a:highlight>
                <a:latin typeface="Roboto Mono"/>
                <a:ea typeface="Roboto Mono"/>
                <a:cs typeface="Roboto Mono"/>
                <a:sym typeface="Roboto Mono"/>
              </a:rPr>
              <a:t> DEEP-OC-mymodule </a:t>
            </a:r>
            <a:r>
              <a:rPr lang="es" sz="1200">
                <a:solidFill>
                  <a:srgbClr val="666666"/>
                </a:solidFill>
                <a:latin typeface="Raleway"/>
                <a:ea typeface="Raleway"/>
                <a:cs typeface="Raleway"/>
                <a:sym typeface="Raleway"/>
              </a:rPr>
              <a:t>  and modify the Dockerfile following your needs:</a:t>
            </a:r>
            <a:endParaRPr sz="1200">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install additional packages,</a:t>
            </a:r>
            <a:endParaRPr sz="1200">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change the base image,</a:t>
            </a:r>
            <a:endParaRPr sz="1200">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etc.</a:t>
            </a:r>
            <a:endParaRPr sz="1200">
              <a:solidFill>
                <a:srgbClr val="666666"/>
              </a:solidFill>
              <a:latin typeface="Raleway"/>
              <a:ea typeface="Raleway"/>
              <a:cs typeface="Raleway"/>
              <a:sym typeface="Raleway"/>
            </a:endParaRPr>
          </a:p>
        </p:txBody>
      </p:sp>
      <p:sp>
        <p:nvSpPr>
          <p:cNvPr id="285" name="Google Shape;285;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86" name="Google Shape;286;p45"/>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Developing</a:t>
            </a:r>
            <a:r>
              <a:rPr lang="es">
                <a:solidFill>
                  <a:srgbClr val="666666"/>
                </a:solidFill>
                <a:latin typeface="Raleway"/>
                <a:ea typeface="Raleway"/>
                <a:cs typeface="Raleway"/>
                <a:sym typeface="Raleway"/>
              </a:rPr>
              <a:t> - Customizing the Dockerfile</a:t>
            </a:r>
            <a:endParaRPr>
              <a:solidFill>
                <a:srgbClr val="666666"/>
              </a:solidFill>
              <a:latin typeface="Raleway"/>
              <a:ea typeface="Raleway"/>
              <a:cs typeface="Raleway"/>
              <a:sym typeface="Raleway"/>
            </a:endParaRPr>
          </a:p>
        </p:txBody>
      </p:sp>
      <p:pic>
        <p:nvPicPr>
          <p:cNvPr id="287" name="Google Shape;287;p45"/>
          <p:cNvPicPr preferRelativeResize="0"/>
          <p:nvPr/>
        </p:nvPicPr>
        <p:blipFill>
          <a:blip r:embed="rId3">
            <a:alphaModFix/>
          </a:blip>
          <a:stretch>
            <a:fillRect/>
          </a:stretch>
        </p:blipFill>
        <p:spPr>
          <a:xfrm>
            <a:off x="8453075" y="164701"/>
            <a:ext cx="587450" cy="52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8"/>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Introduction </a:t>
            </a:r>
            <a:r>
              <a:rPr lang="es">
                <a:solidFill>
                  <a:srgbClr val="666666"/>
                </a:solidFill>
                <a:latin typeface="Raleway"/>
                <a:ea typeface="Raleway"/>
                <a:cs typeface="Raleway"/>
                <a:sym typeface="Raleway"/>
              </a:rPr>
              <a:t>- DEEP-Hybrid-Datacloud project</a:t>
            </a:r>
            <a:r>
              <a:rPr b="1" lang="es">
                <a:solidFill>
                  <a:srgbClr val="666666"/>
                </a:solidFill>
                <a:latin typeface="Raleway"/>
                <a:ea typeface="Raleway"/>
                <a:cs typeface="Raleway"/>
                <a:sym typeface="Raleway"/>
              </a:rPr>
              <a:t> </a:t>
            </a:r>
            <a:endParaRPr b="1">
              <a:solidFill>
                <a:srgbClr val="666666"/>
              </a:solidFill>
              <a:latin typeface="Raleway"/>
              <a:ea typeface="Raleway"/>
              <a:cs typeface="Raleway"/>
              <a:sym typeface="Raleway"/>
            </a:endParaRPr>
          </a:p>
        </p:txBody>
      </p:sp>
      <p:sp>
        <p:nvSpPr>
          <p:cNvPr id="116" name="Google Shape;116;p28"/>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The project was carried out with European Horizon 2020 funds.</a:t>
            </a:r>
            <a:endParaRPr sz="1400">
              <a:solidFill>
                <a:srgbClr val="666666"/>
              </a:solidFill>
              <a:latin typeface="Raleway"/>
              <a:ea typeface="Raleway"/>
              <a:cs typeface="Raleway"/>
              <a:sym typeface="Raleway"/>
            </a:endParaRPr>
          </a:p>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The project provides</a:t>
            </a:r>
            <a:r>
              <a:rPr lang="es" sz="1400">
                <a:solidFill>
                  <a:srgbClr val="666666"/>
                </a:solidFill>
                <a:latin typeface="Raleway"/>
                <a:ea typeface="Raleway"/>
                <a:cs typeface="Raleway"/>
                <a:sym typeface="Raleway"/>
              </a:rPr>
              <a:t> </a:t>
            </a:r>
            <a:r>
              <a:rPr b="1" lang="es" sz="1400">
                <a:solidFill>
                  <a:srgbClr val="666666"/>
                </a:solidFill>
                <a:latin typeface="Raleway"/>
                <a:ea typeface="Raleway"/>
                <a:cs typeface="Raleway"/>
                <a:sym typeface="Raleway"/>
              </a:rPr>
              <a:t>new generation of e-infrastructures</a:t>
            </a:r>
            <a:r>
              <a:rPr lang="es" sz="1400">
                <a:solidFill>
                  <a:srgbClr val="666666"/>
                </a:solidFill>
                <a:latin typeface="Raleway"/>
                <a:ea typeface="Raleway"/>
                <a:cs typeface="Raleway"/>
                <a:sym typeface="Raleway"/>
              </a:rPr>
              <a:t> that harness latest generation technologies, supporting deep learning and other intensive computing techniques to exploit very large data sources.</a:t>
            </a:r>
            <a:endParaRPr sz="1400">
              <a:solidFill>
                <a:srgbClr val="666666"/>
              </a:solidFill>
              <a:latin typeface="Raleway"/>
              <a:ea typeface="Raleway"/>
              <a:cs typeface="Raleway"/>
              <a:sym typeface="Raleway"/>
            </a:endParaRPr>
          </a:p>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It aims to </a:t>
            </a:r>
            <a:r>
              <a:rPr b="1" lang="es" sz="1400">
                <a:solidFill>
                  <a:srgbClr val="666666"/>
                </a:solidFill>
                <a:latin typeface="Raleway"/>
                <a:ea typeface="Raleway"/>
                <a:cs typeface="Raleway"/>
                <a:sym typeface="Raleway"/>
              </a:rPr>
              <a:t>lower the adoption barriers</a:t>
            </a:r>
            <a:r>
              <a:rPr lang="es" sz="1400">
                <a:solidFill>
                  <a:srgbClr val="666666"/>
                </a:solidFill>
                <a:latin typeface="Raleway"/>
                <a:ea typeface="Raleway"/>
                <a:cs typeface="Raleway"/>
                <a:sym typeface="Raleway"/>
              </a:rPr>
              <a:t> for new communities and users, satisfying the needs of both research, education  communities and citizen science.</a:t>
            </a:r>
            <a:endParaRPr sz="1400">
              <a:solidFill>
                <a:srgbClr val="666666"/>
              </a:solidFill>
              <a:latin typeface="Raleway"/>
              <a:ea typeface="Raleway"/>
              <a:cs typeface="Raleway"/>
              <a:sym typeface="Raleway"/>
            </a:endParaRPr>
          </a:p>
          <a:p>
            <a:pPr indent="0" lvl="0" marL="0" rtl="0" algn="l">
              <a:spcBef>
                <a:spcPts val="1500"/>
              </a:spcBef>
              <a:spcAft>
                <a:spcPts val="0"/>
              </a:spcAft>
              <a:buNone/>
            </a:pPr>
            <a:r>
              <a:rPr b="1" lang="es" sz="1400">
                <a:solidFill>
                  <a:srgbClr val="666666"/>
                </a:solidFill>
                <a:latin typeface="Raleway"/>
                <a:ea typeface="Raleway"/>
                <a:cs typeface="Raleway"/>
                <a:sym typeface="Raleway"/>
              </a:rPr>
              <a:t>Project partners</a:t>
            </a:r>
            <a:r>
              <a:rPr lang="es" sz="1400">
                <a:solidFill>
                  <a:srgbClr val="666666"/>
                </a:solidFill>
                <a:latin typeface="Raleway"/>
                <a:ea typeface="Raleway"/>
                <a:cs typeface="Raleway"/>
                <a:sym typeface="Raleway"/>
              </a:rPr>
              <a:t>:</a:t>
            </a:r>
            <a:endParaRPr sz="1400">
              <a:solidFill>
                <a:srgbClr val="666666"/>
              </a:solidFill>
              <a:latin typeface="Raleway"/>
              <a:ea typeface="Raleway"/>
              <a:cs typeface="Raleway"/>
              <a:sym typeface="Raleway"/>
            </a:endParaRPr>
          </a:p>
          <a:p>
            <a:pPr indent="0" lvl="0" marL="457200" rtl="0" algn="l">
              <a:spcBef>
                <a:spcPts val="1600"/>
              </a:spcBef>
              <a:spcAft>
                <a:spcPts val="0"/>
              </a:spcAft>
              <a:buNone/>
            </a:pPr>
            <a:r>
              <a:t/>
            </a:r>
            <a:endParaRPr sz="1400">
              <a:solidFill>
                <a:srgbClr val="666666"/>
              </a:solidFill>
              <a:latin typeface="Raleway"/>
              <a:ea typeface="Raleway"/>
              <a:cs typeface="Raleway"/>
              <a:sym typeface="Raleway"/>
            </a:endParaRPr>
          </a:p>
          <a:p>
            <a:pPr indent="0" lvl="0" marL="457200" rtl="0" algn="l">
              <a:spcBef>
                <a:spcPts val="1600"/>
              </a:spcBef>
              <a:spcAft>
                <a:spcPts val="1600"/>
              </a:spcAft>
              <a:buNone/>
            </a:pPr>
            <a:r>
              <a:t/>
            </a:r>
            <a:endParaRPr sz="1400">
              <a:solidFill>
                <a:srgbClr val="666666"/>
              </a:solidFill>
              <a:latin typeface="Raleway"/>
              <a:ea typeface="Raleway"/>
              <a:cs typeface="Raleway"/>
              <a:sym typeface="Raleway"/>
            </a:endParaRPr>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grpSp>
        <p:nvGrpSpPr>
          <p:cNvPr id="118" name="Google Shape;118;p28"/>
          <p:cNvGrpSpPr/>
          <p:nvPr/>
        </p:nvGrpSpPr>
        <p:grpSpPr>
          <a:xfrm>
            <a:off x="786150" y="3110675"/>
            <a:ext cx="5195851" cy="1012950"/>
            <a:chOff x="786150" y="3026950"/>
            <a:chExt cx="5195851" cy="1012950"/>
          </a:xfrm>
        </p:grpSpPr>
        <p:pic>
          <p:nvPicPr>
            <p:cNvPr id="119" name="Google Shape;119;p28"/>
            <p:cNvPicPr preferRelativeResize="0"/>
            <p:nvPr/>
          </p:nvPicPr>
          <p:blipFill>
            <a:blip r:embed="rId3">
              <a:alphaModFix/>
            </a:blip>
            <a:stretch>
              <a:fillRect/>
            </a:stretch>
          </p:blipFill>
          <p:spPr>
            <a:xfrm>
              <a:off x="786150" y="3026950"/>
              <a:ext cx="5195851" cy="979975"/>
            </a:xfrm>
            <a:prstGeom prst="rect">
              <a:avLst/>
            </a:prstGeom>
            <a:noFill/>
            <a:ln>
              <a:noFill/>
            </a:ln>
          </p:spPr>
        </p:pic>
        <p:pic>
          <p:nvPicPr>
            <p:cNvPr id="120" name="Google Shape;120;p28"/>
            <p:cNvPicPr preferRelativeResize="0"/>
            <p:nvPr/>
          </p:nvPicPr>
          <p:blipFill>
            <a:blip r:embed="rId4">
              <a:alphaModFix/>
            </a:blip>
            <a:stretch>
              <a:fillRect/>
            </a:stretch>
          </p:blipFill>
          <p:spPr>
            <a:xfrm>
              <a:off x="4796224" y="3501300"/>
              <a:ext cx="1185775" cy="538600"/>
            </a:xfrm>
            <a:prstGeom prst="rect">
              <a:avLst/>
            </a:prstGeom>
            <a:noFill/>
            <a:ln>
              <a:noFill/>
            </a:ln>
          </p:spPr>
        </p:pic>
      </p:grpSp>
      <p:pic>
        <p:nvPicPr>
          <p:cNvPr id="121" name="Google Shape;121;p28"/>
          <p:cNvPicPr preferRelativeResize="0"/>
          <p:nvPr/>
        </p:nvPicPr>
        <p:blipFill>
          <a:blip r:embed="rId5">
            <a:alphaModFix/>
          </a:blip>
          <a:stretch>
            <a:fillRect/>
          </a:stretch>
        </p:blipFill>
        <p:spPr>
          <a:xfrm>
            <a:off x="6129050" y="2462875"/>
            <a:ext cx="2593551" cy="2308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93" name="Google Shape;293;p46"/>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Developing</a:t>
            </a:r>
            <a:r>
              <a:rPr lang="es">
                <a:solidFill>
                  <a:srgbClr val="666666"/>
                </a:solidFill>
                <a:latin typeface="Raleway"/>
                <a:ea typeface="Raleway"/>
                <a:cs typeface="Raleway"/>
                <a:sym typeface="Raleway"/>
              </a:rPr>
              <a:t> - </a:t>
            </a:r>
            <a:r>
              <a:rPr lang="es">
                <a:solidFill>
                  <a:srgbClr val="666666"/>
                </a:solidFill>
                <a:latin typeface="Raleway"/>
                <a:ea typeface="Raleway"/>
                <a:cs typeface="Raleway"/>
                <a:sym typeface="Raleway"/>
              </a:rPr>
              <a:t>Continuous</a:t>
            </a:r>
            <a:r>
              <a:rPr lang="es">
                <a:solidFill>
                  <a:srgbClr val="666666"/>
                </a:solidFill>
                <a:latin typeface="Raleway"/>
                <a:ea typeface="Raleway"/>
                <a:cs typeface="Raleway"/>
                <a:sym typeface="Raleway"/>
              </a:rPr>
              <a:t> Integration</a:t>
            </a:r>
            <a:endParaRPr>
              <a:solidFill>
                <a:srgbClr val="666666"/>
              </a:solidFill>
              <a:latin typeface="Raleway"/>
              <a:ea typeface="Raleway"/>
              <a:cs typeface="Raleway"/>
              <a:sym typeface="Raleway"/>
            </a:endParaRPr>
          </a:p>
        </p:txBody>
      </p:sp>
      <p:pic>
        <p:nvPicPr>
          <p:cNvPr id="294" name="Google Shape;294;p46"/>
          <p:cNvPicPr preferRelativeResize="0"/>
          <p:nvPr/>
        </p:nvPicPr>
        <p:blipFill>
          <a:blip r:embed="rId3">
            <a:alphaModFix/>
          </a:blip>
          <a:stretch>
            <a:fillRect/>
          </a:stretch>
        </p:blipFill>
        <p:spPr>
          <a:xfrm>
            <a:off x="7593350" y="164700"/>
            <a:ext cx="1427799" cy="713900"/>
          </a:xfrm>
          <a:prstGeom prst="rect">
            <a:avLst/>
          </a:prstGeom>
          <a:noFill/>
          <a:ln>
            <a:noFill/>
          </a:ln>
        </p:spPr>
      </p:pic>
      <p:sp>
        <p:nvSpPr>
          <p:cNvPr id="295" name="Google Shape;295;p46"/>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Char char="●"/>
            </a:pPr>
            <a:r>
              <a:rPr lang="es" sz="1200">
                <a:solidFill>
                  <a:srgbClr val="666666"/>
                </a:solidFill>
                <a:latin typeface="Raleway"/>
                <a:ea typeface="Raleway"/>
                <a:cs typeface="Raleway"/>
                <a:sym typeface="Raleway"/>
              </a:rPr>
              <a:t>Both </a:t>
            </a:r>
            <a:r>
              <a:rPr lang="es" sz="1000">
                <a:solidFill>
                  <a:srgbClr val="C9DAF8"/>
                </a:solidFill>
                <a:highlight>
                  <a:srgbClr val="666666"/>
                </a:highlight>
                <a:latin typeface="Roboto Mono"/>
                <a:ea typeface="Roboto Mono"/>
                <a:cs typeface="Roboto Mono"/>
                <a:sym typeface="Roboto Mono"/>
              </a:rPr>
              <a:t> mymodule </a:t>
            </a:r>
            <a:r>
              <a:rPr lang="es" sz="1200">
                <a:solidFill>
                  <a:srgbClr val="666666"/>
                </a:solidFill>
                <a:latin typeface="Raleway"/>
                <a:ea typeface="Raleway"/>
                <a:cs typeface="Raleway"/>
                <a:sym typeface="Raleway"/>
              </a:rPr>
              <a:t> </a:t>
            </a:r>
            <a:r>
              <a:rPr lang="es" sz="1200">
                <a:solidFill>
                  <a:srgbClr val="666666"/>
                </a:solidFill>
                <a:latin typeface="Raleway"/>
                <a:ea typeface="Raleway"/>
                <a:cs typeface="Raleway"/>
                <a:sym typeface="Raleway"/>
              </a:rPr>
              <a:t>and</a:t>
            </a:r>
            <a:r>
              <a:rPr lang="es" sz="1200">
                <a:solidFill>
                  <a:srgbClr val="666666"/>
                </a:solidFill>
                <a:latin typeface="Raleway"/>
                <a:ea typeface="Raleway"/>
                <a:cs typeface="Raleway"/>
                <a:sym typeface="Raleway"/>
              </a:rPr>
              <a:t> </a:t>
            </a:r>
            <a:r>
              <a:rPr lang="es" sz="1000">
                <a:solidFill>
                  <a:srgbClr val="C9DAF8"/>
                </a:solidFill>
                <a:highlight>
                  <a:srgbClr val="666666"/>
                </a:highlight>
                <a:latin typeface="Roboto Mono"/>
                <a:ea typeface="Roboto Mono"/>
                <a:cs typeface="Roboto Mono"/>
                <a:sym typeface="Roboto Mono"/>
              </a:rPr>
              <a:t> DEEP-OC-mymodule </a:t>
            </a:r>
            <a:r>
              <a:rPr lang="es" sz="1200">
                <a:solidFill>
                  <a:srgbClr val="666666"/>
                </a:solidFill>
                <a:latin typeface="Raleway"/>
                <a:ea typeface="Raleway"/>
                <a:cs typeface="Raleway"/>
                <a:sym typeface="Raleway"/>
              </a:rPr>
              <a:t> have their respective </a:t>
            </a:r>
            <a:r>
              <a:rPr lang="es" sz="1000">
                <a:solidFill>
                  <a:srgbClr val="C9DAF8"/>
                </a:solidFill>
                <a:highlight>
                  <a:srgbClr val="666666"/>
                </a:highlight>
                <a:latin typeface="Roboto Mono"/>
                <a:ea typeface="Roboto Mono"/>
                <a:cs typeface="Roboto Mono"/>
                <a:sym typeface="Roboto Mono"/>
              </a:rPr>
              <a:t> </a:t>
            </a:r>
            <a:r>
              <a:rPr lang="es" sz="1000">
                <a:solidFill>
                  <a:srgbClr val="FFF2CC"/>
                </a:solidFill>
                <a:highlight>
                  <a:srgbClr val="666666"/>
                </a:highlight>
                <a:latin typeface="Roboto Mono"/>
                <a:ea typeface="Roboto Mono"/>
                <a:cs typeface="Roboto Mono"/>
                <a:sym typeface="Roboto Mono"/>
              </a:rPr>
              <a:t>Jenkinsfile</a:t>
            </a:r>
            <a:r>
              <a:rPr lang="es" sz="10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a:t>
            </a:r>
            <a:r>
              <a:rPr lang="es" sz="1200">
                <a:solidFill>
                  <a:srgbClr val="666666"/>
                </a:solidFill>
                <a:latin typeface="Raleway"/>
                <a:ea typeface="Raleway"/>
                <a:cs typeface="Raleway"/>
                <a:sym typeface="Raleway"/>
              </a:rPr>
              <a:t>that define the actions to be taken when a change is committed to the repos.</a:t>
            </a:r>
            <a:endParaRPr sz="1200">
              <a:solidFill>
                <a:srgbClr val="666666"/>
              </a:solidFill>
              <a:latin typeface="Raleway"/>
              <a:ea typeface="Raleway"/>
              <a:cs typeface="Raleway"/>
              <a:sym typeface="Raleway"/>
            </a:endParaRPr>
          </a:p>
          <a:p>
            <a:pPr indent="-317500" lvl="0" marL="457200" rtl="0" algn="l">
              <a:spcBef>
                <a:spcPts val="0"/>
              </a:spcBef>
              <a:spcAft>
                <a:spcPts val="0"/>
              </a:spcAft>
              <a:buClr>
                <a:srgbClr val="666666"/>
              </a:buClr>
              <a:buSzPts val="1400"/>
              <a:buFont typeface="Raleway"/>
              <a:buChar char="●"/>
            </a:pPr>
            <a:r>
              <a:rPr lang="es" sz="1200">
                <a:solidFill>
                  <a:srgbClr val="666666"/>
                </a:solidFill>
                <a:latin typeface="Raleway"/>
                <a:ea typeface="Raleway"/>
                <a:cs typeface="Raleway"/>
                <a:sym typeface="Raleway"/>
              </a:rPr>
              <a:t>Typical workflows:</a:t>
            </a:r>
            <a:endParaRPr sz="1200">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sz="1000">
                <a:solidFill>
                  <a:srgbClr val="C9DAF8"/>
                </a:solidFill>
                <a:highlight>
                  <a:srgbClr val="666666"/>
                </a:highlight>
                <a:latin typeface="Roboto Mono"/>
                <a:ea typeface="Roboto Mono"/>
                <a:cs typeface="Roboto Mono"/>
                <a:sym typeface="Roboto Mono"/>
              </a:rPr>
              <a:t> mymodule/</a:t>
            </a:r>
            <a:r>
              <a:rPr lang="es" sz="1000">
                <a:solidFill>
                  <a:srgbClr val="FFF2CC"/>
                </a:solidFill>
                <a:highlight>
                  <a:srgbClr val="666666"/>
                </a:highlight>
                <a:latin typeface="Roboto Mono"/>
                <a:ea typeface="Roboto Mono"/>
                <a:cs typeface="Roboto Mono"/>
                <a:sym typeface="Roboto Mono"/>
              </a:rPr>
              <a:t>Jenkinsfile</a:t>
            </a:r>
            <a:r>
              <a:rPr lang="es" sz="10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will:</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run PEP8 style analysis</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trigger of </a:t>
            </a:r>
            <a:r>
              <a:rPr lang="es" sz="1000">
                <a:solidFill>
                  <a:srgbClr val="C9DAF8"/>
                </a:solidFill>
                <a:highlight>
                  <a:srgbClr val="666666"/>
                </a:highlight>
                <a:latin typeface="Roboto Mono"/>
                <a:ea typeface="Roboto Mono"/>
                <a:cs typeface="Roboto Mono"/>
                <a:sym typeface="Roboto Mono"/>
              </a:rPr>
              <a:t> DEEP-OC-mymodule/</a:t>
            </a:r>
            <a:r>
              <a:rPr lang="es" sz="1000">
                <a:solidFill>
                  <a:srgbClr val="FFF2CC"/>
                </a:solidFill>
                <a:highlight>
                  <a:srgbClr val="666666"/>
                </a:highlight>
                <a:latin typeface="Roboto Mono"/>
                <a:ea typeface="Roboto Mono"/>
                <a:cs typeface="Roboto Mono"/>
                <a:sym typeface="Roboto Mono"/>
              </a:rPr>
              <a:t>Jenkinsfile</a:t>
            </a:r>
            <a:r>
              <a:rPr lang="es" sz="10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a:t>
            </a:r>
            <a:endParaRPr sz="1200">
              <a:solidFill>
                <a:srgbClr val="666666"/>
              </a:solidFill>
              <a:latin typeface="Raleway"/>
              <a:ea typeface="Raleway"/>
              <a:cs typeface="Raleway"/>
              <a:sym typeface="Raleway"/>
            </a:endParaRPr>
          </a:p>
          <a:p>
            <a:pPr indent="0" lvl="0" marL="914400" rtl="0" algn="l">
              <a:spcBef>
                <a:spcPts val="500"/>
              </a:spcBef>
              <a:spcAft>
                <a:spcPts val="0"/>
              </a:spcAft>
              <a:buNone/>
            </a:pPr>
            <a:r>
              <a:rPr lang="es" sz="900">
                <a:solidFill>
                  <a:srgbClr val="666666"/>
                </a:solidFill>
                <a:latin typeface="Raleway"/>
                <a:ea typeface="Raleway"/>
                <a:cs typeface="Raleway"/>
                <a:sym typeface="Raleway"/>
              </a:rPr>
              <a:t>→ Example: </a:t>
            </a:r>
            <a:r>
              <a:rPr lang="es" sz="900" u="sng">
                <a:solidFill>
                  <a:schemeClr val="hlink"/>
                </a:solidFill>
                <a:latin typeface="Raleway"/>
                <a:ea typeface="Raleway"/>
                <a:cs typeface="Raleway"/>
                <a:sym typeface="Raleway"/>
                <a:hlinkClick r:id="rId4"/>
              </a:rPr>
              <a:t>https://github.com/deephdc/image-classification-tf/blob/master/Jenkinsfile</a:t>
            </a:r>
            <a:r>
              <a:rPr lang="es" sz="900">
                <a:solidFill>
                  <a:srgbClr val="666666"/>
                </a:solidFill>
                <a:latin typeface="Raleway"/>
                <a:ea typeface="Raleway"/>
                <a:cs typeface="Raleway"/>
                <a:sym typeface="Raleway"/>
              </a:rPr>
              <a:t> </a:t>
            </a:r>
            <a:endParaRPr sz="900">
              <a:solidFill>
                <a:srgbClr val="666666"/>
              </a:solidFill>
              <a:latin typeface="Raleway"/>
              <a:ea typeface="Raleway"/>
              <a:cs typeface="Raleway"/>
              <a:sym typeface="Raleway"/>
            </a:endParaRPr>
          </a:p>
          <a:p>
            <a:pPr indent="-304800" lvl="1" marL="914400" rtl="0" algn="l">
              <a:spcBef>
                <a:spcPts val="1600"/>
              </a:spcBef>
              <a:spcAft>
                <a:spcPts val="0"/>
              </a:spcAft>
              <a:buClr>
                <a:srgbClr val="666666"/>
              </a:buClr>
              <a:buSzPts val="1200"/>
              <a:buFont typeface="Raleway"/>
              <a:buChar char="○"/>
            </a:pPr>
            <a:r>
              <a:rPr lang="es" sz="1000">
                <a:solidFill>
                  <a:srgbClr val="C9DAF8"/>
                </a:solidFill>
                <a:highlight>
                  <a:srgbClr val="666666"/>
                </a:highlight>
                <a:latin typeface="Roboto Mono"/>
                <a:ea typeface="Roboto Mono"/>
                <a:cs typeface="Roboto Mono"/>
                <a:sym typeface="Roboto Mono"/>
              </a:rPr>
              <a:t> DEEP-OC-mymodule/</a:t>
            </a:r>
            <a:r>
              <a:rPr lang="es" sz="1000">
                <a:solidFill>
                  <a:srgbClr val="FFF2CC"/>
                </a:solidFill>
                <a:highlight>
                  <a:srgbClr val="666666"/>
                </a:highlight>
                <a:latin typeface="Roboto Mono"/>
                <a:ea typeface="Roboto Mono"/>
                <a:cs typeface="Roboto Mono"/>
                <a:sym typeface="Roboto Mono"/>
              </a:rPr>
              <a:t>Jenkinsfile</a:t>
            </a:r>
            <a:r>
              <a:rPr lang="es" sz="10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will:</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build Docker images for different branches (train/test) and different hardware (cpu/gpu)</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upload the image to DockerHub</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build Docker images of other dependent modules. For example, changes in the code of image-classification should rebuild all Docker images of applications that were trained with that code (plant classifier, seed classifier, etc).</a:t>
            </a:r>
            <a:endParaRPr sz="1200">
              <a:solidFill>
                <a:srgbClr val="666666"/>
              </a:solidFill>
              <a:latin typeface="Raleway"/>
              <a:ea typeface="Raleway"/>
              <a:cs typeface="Raleway"/>
              <a:sym typeface="Raleway"/>
            </a:endParaRPr>
          </a:p>
          <a:p>
            <a:pPr indent="-304800" lvl="2" marL="1371600" rtl="0" algn="l">
              <a:spcBef>
                <a:spcPts val="0"/>
              </a:spcBef>
              <a:spcAft>
                <a:spcPts val="0"/>
              </a:spcAft>
              <a:buClr>
                <a:srgbClr val="666666"/>
              </a:buClr>
              <a:buSzPts val="1200"/>
              <a:buFont typeface="Raleway"/>
              <a:buChar char="■"/>
            </a:pPr>
            <a:r>
              <a:rPr lang="es" sz="1200">
                <a:solidFill>
                  <a:srgbClr val="666666"/>
                </a:solidFill>
                <a:latin typeface="Raleway"/>
                <a:ea typeface="Raleway"/>
                <a:cs typeface="Raleway"/>
                <a:sym typeface="Raleway"/>
              </a:rPr>
              <a:t>refresh the module page in the Marketplace (see next step) </a:t>
            </a:r>
            <a:endParaRPr sz="1200">
              <a:solidFill>
                <a:srgbClr val="666666"/>
              </a:solidFill>
              <a:latin typeface="Raleway"/>
              <a:ea typeface="Raleway"/>
              <a:cs typeface="Raleway"/>
              <a:sym typeface="Raleway"/>
            </a:endParaRPr>
          </a:p>
          <a:p>
            <a:pPr indent="0" lvl="0" marL="914400" rtl="0" algn="l">
              <a:spcBef>
                <a:spcPts val="500"/>
              </a:spcBef>
              <a:spcAft>
                <a:spcPts val="1600"/>
              </a:spcAft>
              <a:buNone/>
            </a:pPr>
            <a:r>
              <a:rPr lang="es" sz="900">
                <a:solidFill>
                  <a:srgbClr val="666666"/>
                </a:solidFill>
                <a:latin typeface="Raleway"/>
                <a:ea typeface="Raleway"/>
                <a:cs typeface="Raleway"/>
                <a:sym typeface="Raleway"/>
              </a:rPr>
              <a:t>→ Example: </a:t>
            </a:r>
            <a:r>
              <a:rPr lang="es" sz="900" u="sng">
                <a:solidFill>
                  <a:schemeClr val="hlink"/>
                </a:solidFill>
                <a:latin typeface="Raleway"/>
                <a:ea typeface="Raleway"/>
                <a:cs typeface="Raleway"/>
                <a:sym typeface="Raleway"/>
                <a:hlinkClick r:id="rId5"/>
              </a:rPr>
              <a:t>https://github.com/deephdc/DEEP-OC-image-classification-tf/blob/master/Jenkinsfile</a:t>
            </a:r>
            <a:r>
              <a:rPr lang="es" sz="900">
                <a:solidFill>
                  <a:srgbClr val="666666"/>
                </a:solidFill>
                <a:latin typeface="Raleway"/>
                <a:ea typeface="Raleway"/>
                <a:cs typeface="Raleway"/>
                <a:sym typeface="Raleway"/>
              </a:rPr>
              <a:t> </a:t>
            </a:r>
            <a:endParaRPr sz="1200">
              <a:solidFill>
                <a:srgbClr val="666666"/>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7"/>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sz="1200">
                <a:solidFill>
                  <a:srgbClr val="666666"/>
                </a:solidFill>
                <a:latin typeface="Raleway"/>
                <a:ea typeface="Raleway"/>
                <a:cs typeface="Raleway"/>
                <a:sym typeface="Raleway"/>
              </a:rPr>
              <a:t>Head over to </a:t>
            </a:r>
            <a:r>
              <a:rPr lang="es" sz="1000">
                <a:solidFill>
                  <a:srgbClr val="C9DAF8"/>
                </a:solidFill>
                <a:highlight>
                  <a:srgbClr val="666666"/>
                </a:highlight>
                <a:latin typeface="Roboto Mono"/>
                <a:ea typeface="Roboto Mono"/>
                <a:cs typeface="Roboto Mono"/>
                <a:sym typeface="Roboto Mono"/>
              </a:rPr>
              <a:t> DEEP-OC-mymodule </a:t>
            </a:r>
            <a:r>
              <a:rPr lang="es" sz="1200">
                <a:solidFill>
                  <a:srgbClr val="666666"/>
                </a:solidFill>
                <a:latin typeface="Raleway"/>
                <a:ea typeface="Raleway"/>
                <a:cs typeface="Raleway"/>
                <a:sym typeface="Raleway"/>
              </a:rPr>
              <a:t>  and modify </a:t>
            </a:r>
            <a:r>
              <a:rPr lang="es" sz="1000">
                <a:solidFill>
                  <a:srgbClr val="C9DAF8"/>
                </a:solidFill>
                <a:highlight>
                  <a:srgbClr val="666666"/>
                </a:highlight>
                <a:latin typeface="Roboto Mono"/>
                <a:ea typeface="Roboto Mono"/>
                <a:cs typeface="Roboto Mono"/>
                <a:sym typeface="Roboto Mono"/>
              </a:rPr>
              <a:t> </a:t>
            </a:r>
            <a:r>
              <a:rPr lang="es" sz="1000">
                <a:solidFill>
                  <a:srgbClr val="FFF2CC"/>
                </a:solidFill>
                <a:highlight>
                  <a:srgbClr val="666666"/>
                </a:highlight>
                <a:latin typeface="Roboto Mono"/>
                <a:ea typeface="Roboto Mono"/>
                <a:cs typeface="Roboto Mono"/>
                <a:sym typeface="Roboto Mono"/>
              </a:rPr>
              <a:t>metadata.json</a:t>
            </a:r>
            <a:r>
              <a:rPr lang="es" sz="1000">
                <a:solidFill>
                  <a:srgbClr val="C9DAF8"/>
                </a:solidFill>
                <a:highlight>
                  <a:srgbClr val="666666"/>
                </a:highlight>
                <a:latin typeface="Roboto Mono"/>
                <a:ea typeface="Roboto Mono"/>
                <a:cs typeface="Roboto Mono"/>
                <a:sym typeface="Roboto Mono"/>
              </a:rPr>
              <a:t> </a:t>
            </a:r>
            <a:r>
              <a:rPr lang="es" sz="1200">
                <a:solidFill>
                  <a:srgbClr val="666666"/>
                </a:solidFill>
                <a:latin typeface="Raleway"/>
                <a:ea typeface="Raleway"/>
                <a:cs typeface="Raleway"/>
                <a:sym typeface="Raleway"/>
              </a:rPr>
              <a:t> with the info relevant to your module. This is the information that will appear in the Marketplace page.</a:t>
            </a:r>
            <a:endParaRPr sz="1100">
              <a:solidFill>
                <a:srgbClr val="666666"/>
              </a:solidFill>
              <a:latin typeface="Raleway"/>
              <a:ea typeface="Raleway"/>
              <a:cs typeface="Raleway"/>
              <a:sym typeface="Raleway"/>
            </a:endParaRPr>
          </a:p>
          <a:p>
            <a:pPr indent="-317500" lvl="0" marL="457200" rtl="0" algn="l">
              <a:spcBef>
                <a:spcPts val="0"/>
              </a:spcBef>
              <a:spcAft>
                <a:spcPts val="0"/>
              </a:spcAft>
              <a:buSzPts val="1400"/>
              <a:buChar char="●"/>
            </a:pPr>
            <a:r>
              <a:rPr lang="es" sz="1200">
                <a:solidFill>
                  <a:srgbClr val="666666"/>
                </a:solidFill>
                <a:latin typeface="Raleway"/>
                <a:ea typeface="Raleway"/>
                <a:cs typeface="Raleway"/>
                <a:sym typeface="Raleway"/>
              </a:rPr>
              <a:t>Make a Pull Request to add your module </a:t>
            </a:r>
            <a:r>
              <a:rPr lang="es" sz="1200" u="sng">
                <a:solidFill>
                  <a:schemeClr val="hlink"/>
                </a:solidFill>
                <a:latin typeface="Raleway"/>
                <a:ea typeface="Raleway"/>
                <a:cs typeface="Raleway"/>
                <a:sym typeface="Raleway"/>
                <a:hlinkClick r:id="rId3"/>
              </a:rPr>
              <a:t>here</a:t>
            </a:r>
            <a:r>
              <a:rPr lang="es" sz="1200">
                <a:solidFill>
                  <a:srgbClr val="666666"/>
                </a:solidFill>
                <a:latin typeface="Raleway"/>
                <a:ea typeface="Raleway"/>
                <a:cs typeface="Raleway"/>
                <a:sym typeface="Raleway"/>
              </a:rPr>
              <a:t>. This will create the Jenkins pipeline for your module and will add the module to the Marketplace and the Training Dashboard. </a:t>
            </a:r>
            <a:endParaRPr sz="1100">
              <a:solidFill>
                <a:srgbClr val="666666"/>
              </a:solidFill>
              <a:latin typeface="Raleway"/>
              <a:ea typeface="Raleway"/>
              <a:cs typeface="Raleway"/>
              <a:sym typeface="Raleway"/>
            </a:endParaRPr>
          </a:p>
        </p:txBody>
      </p:sp>
      <p:sp>
        <p:nvSpPr>
          <p:cNvPr id="301" name="Google Shape;30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302" name="Google Shape;302;p47"/>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Developing</a:t>
            </a:r>
            <a:r>
              <a:rPr lang="es">
                <a:solidFill>
                  <a:srgbClr val="666666"/>
                </a:solidFill>
                <a:latin typeface="Raleway"/>
                <a:ea typeface="Raleway"/>
                <a:cs typeface="Raleway"/>
                <a:sym typeface="Raleway"/>
              </a:rPr>
              <a:t> - Integrating to the Marketplace</a:t>
            </a:r>
            <a:endParaRPr>
              <a:solidFill>
                <a:srgbClr val="666666"/>
              </a:solidFill>
              <a:latin typeface="Raleway"/>
              <a:ea typeface="Raleway"/>
              <a:cs typeface="Raleway"/>
              <a:sym typeface="Raleway"/>
            </a:endParaRPr>
          </a:p>
        </p:txBody>
      </p:sp>
      <p:pic>
        <p:nvPicPr>
          <p:cNvPr id="303" name="Google Shape;303;p47"/>
          <p:cNvPicPr preferRelativeResize="0"/>
          <p:nvPr/>
        </p:nvPicPr>
        <p:blipFill>
          <a:blip r:embed="rId4">
            <a:alphaModFix/>
          </a:blip>
          <a:stretch>
            <a:fillRect/>
          </a:stretch>
        </p:blipFill>
        <p:spPr>
          <a:xfrm>
            <a:off x="6516000" y="3245750"/>
            <a:ext cx="619050" cy="619050"/>
          </a:xfrm>
          <a:prstGeom prst="rect">
            <a:avLst/>
          </a:prstGeom>
          <a:noFill/>
          <a:ln>
            <a:noFill/>
          </a:ln>
        </p:spPr>
      </p:pic>
      <p:pic>
        <p:nvPicPr>
          <p:cNvPr id="304" name="Google Shape;304;p47"/>
          <p:cNvPicPr preferRelativeResize="0"/>
          <p:nvPr/>
        </p:nvPicPr>
        <p:blipFill>
          <a:blip r:embed="rId4">
            <a:alphaModFix/>
          </a:blip>
          <a:stretch>
            <a:fillRect/>
          </a:stretch>
        </p:blipFill>
        <p:spPr>
          <a:xfrm>
            <a:off x="2592600" y="3245750"/>
            <a:ext cx="619050" cy="619050"/>
          </a:xfrm>
          <a:prstGeom prst="rect">
            <a:avLst/>
          </a:prstGeom>
          <a:noFill/>
          <a:ln>
            <a:noFill/>
          </a:ln>
        </p:spPr>
      </p:pic>
      <p:sp>
        <p:nvSpPr>
          <p:cNvPr id="305" name="Google Shape;305;p47"/>
          <p:cNvSpPr txBox="1"/>
          <p:nvPr/>
        </p:nvSpPr>
        <p:spPr>
          <a:xfrm>
            <a:off x="3211650" y="3016625"/>
            <a:ext cx="31995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900">
                <a:solidFill>
                  <a:srgbClr val="BF9000"/>
                </a:solidFill>
                <a:latin typeface="Raleway"/>
                <a:ea typeface="Raleway"/>
                <a:cs typeface="Raleway"/>
                <a:sym typeface="Raleway"/>
              </a:rPr>
              <a:t>Congratulations, you’re done!</a:t>
            </a:r>
            <a:endParaRPr b="1" sz="2900">
              <a:solidFill>
                <a:srgbClr val="BF9000"/>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409225" y="26719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666666"/>
                </a:solidFill>
                <a:latin typeface="Raleway"/>
                <a:ea typeface="Raleway"/>
                <a:cs typeface="Raleway"/>
                <a:sym typeface="Raleway"/>
              </a:rPr>
              <a:t>What is next?</a:t>
            </a:r>
            <a:endParaRPr b="1">
              <a:solidFill>
                <a:srgbClr val="666666"/>
              </a:solidFill>
              <a:latin typeface="Raleway"/>
              <a:ea typeface="Raleway"/>
              <a:cs typeface="Raleway"/>
              <a:sym typeface="Raleway"/>
            </a:endParaRPr>
          </a:p>
        </p:txBody>
      </p:sp>
      <p:sp>
        <p:nvSpPr>
          <p:cNvPr id="311" name="Google Shape;311;p48"/>
          <p:cNvSpPr/>
          <p:nvPr/>
        </p:nvSpPr>
        <p:spPr>
          <a:xfrm>
            <a:off x="4282525" y="1629775"/>
            <a:ext cx="774000" cy="774000"/>
          </a:xfrm>
          <a:prstGeom prst="ellipse">
            <a:avLst/>
          </a:prstGeom>
          <a:solidFill>
            <a:srgbClr val="666666"/>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4200">
                <a:solidFill>
                  <a:srgbClr val="FFFFFF"/>
                </a:solidFill>
                <a:latin typeface="Raleway"/>
                <a:ea typeface="Raleway"/>
                <a:cs typeface="Raleway"/>
                <a:sym typeface="Raleway"/>
              </a:rPr>
              <a:t>4</a:t>
            </a:r>
            <a:endParaRPr b="1" sz="4200">
              <a:solidFill>
                <a:srgbClr val="FFFFFF"/>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317" name="Google Shape;317;p49"/>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What’s next?</a:t>
            </a:r>
            <a:r>
              <a:rPr lang="es">
                <a:solidFill>
                  <a:srgbClr val="666666"/>
                </a:solidFill>
                <a:latin typeface="Raleway"/>
                <a:ea typeface="Raleway"/>
                <a:cs typeface="Raleway"/>
                <a:sym typeface="Raleway"/>
              </a:rPr>
              <a:t> - New DEEPaaS features</a:t>
            </a:r>
            <a:endParaRPr>
              <a:solidFill>
                <a:srgbClr val="666666"/>
              </a:solidFill>
              <a:latin typeface="Raleway"/>
              <a:ea typeface="Raleway"/>
              <a:cs typeface="Raleway"/>
              <a:sym typeface="Raleway"/>
            </a:endParaRPr>
          </a:p>
        </p:txBody>
      </p:sp>
      <p:sp>
        <p:nvSpPr>
          <p:cNvPr id="318" name="Google Shape;318;p49"/>
          <p:cNvSpPr txBox="1"/>
          <p:nvPr>
            <p:ph idx="1" type="body"/>
          </p:nvPr>
        </p:nvSpPr>
        <p:spPr>
          <a:xfrm>
            <a:off x="387900" y="810525"/>
            <a:ext cx="40248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Easier module </a:t>
            </a:r>
            <a:r>
              <a:rPr lang="es" sz="1400">
                <a:solidFill>
                  <a:srgbClr val="666666"/>
                </a:solidFill>
                <a:latin typeface="Raleway"/>
                <a:ea typeface="Raleway"/>
                <a:cs typeface="Raleway"/>
                <a:sym typeface="Raleway"/>
              </a:rPr>
              <a:t>integration via </a:t>
            </a:r>
            <a:r>
              <a:rPr lang="es" sz="1400">
                <a:solidFill>
                  <a:srgbClr val="666666"/>
                </a:solidFill>
                <a:latin typeface="Raleway"/>
                <a:ea typeface="Raleway"/>
                <a:cs typeface="Raleway"/>
                <a:sym typeface="Raleway"/>
              </a:rPr>
              <a:t>d</a:t>
            </a:r>
            <a:r>
              <a:rPr lang="es" sz="1400">
                <a:solidFill>
                  <a:srgbClr val="666666"/>
                </a:solidFill>
                <a:latin typeface="Raleway"/>
                <a:ea typeface="Raleway"/>
                <a:cs typeface="Raleway"/>
                <a:sym typeface="Raleway"/>
              </a:rPr>
              <a:t>ecorators/hints</a:t>
            </a:r>
            <a:endParaRPr sz="1000">
              <a:solidFill>
                <a:srgbClr val="FFFFFF"/>
              </a:solidFill>
              <a:highlight>
                <a:srgbClr val="B45F06"/>
              </a:highlight>
              <a:latin typeface="Roboto Mono"/>
              <a:ea typeface="Roboto Mono"/>
              <a:cs typeface="Roboto Mono"/>
              <a:sym typeface="Roboto Mono"/>
            </a:endParaRPr>
          </a:p>
        </p:txBody>
      </p:sp>
      <p:sp>
        <p:nvSpPr>
          <p:cNvPr id="319" name="Google Shape;319;p49"/>
          <p:cNvSpPr txBox="1"/>
          <p:nvPr/>
        </p:nvSpPr>
        <p:spPr>
          <a:xfrm>
            <a:off x="921200" y="1925825"/>
            <a:ext cx="1462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200">
                <a:solidFill>
                  <a:srgbClr val="666666"/>
                </a:solidFill>
                <a:latin typeface="Raleway"/>
                <a:ea typeface="Raleway"/>
                <a:cs typeface="Raleway"/>
                <a:sym typeface="Raleway"/>
              </a:rPr>
              <a:t>Before </a:t>
            </a:r>
            <a:r>
              <a:rPr lang="es" sz="1200">
                <a:solidFill>
                  <a:srgbClr val="666666"/>
                </a:solidFill>
                <a:latin typeface="Raleway"/>
                <a:ea typeface="Raleway"/>
                <a:cs typeface="Raleway"/>
                <a:sym typeface="Raleway"/>
              </a:rPr>
              <a:t>(webargs)</a:t>
            </a:r>
            <a:endParaRPr sz="1200">
              <a:solidFill>
                <a:srgbClr val="666666"/>
              </a:solidFill>
              <a:latin typeface="Raleway"/>
              <a:ea typeface="Raleway"/>
              <a:cs typeface="Raleway"/>
              <a:sym typeface="Raleway"/>
            </a:endParaRPr>
          </a:p>
        </p:txBody>
      </p:sp>
      <p:pic>
        <p:nvPicPr>
          <p:cNvPr id="320" name="Google Shape;320;p49"/>
          <p:cNvPicPr preferRelativeResize="0"/>
          <p:nvPr/>
        </p:nvPicPr>
        <p:blipFill>
          <a:blip r:embed="rId3">
            <a:alphaModFix/>
          </a:blip>
          <a:stretch>
            <a:fillRect/>
          </a:stretch>
        </p:blipFill>
        <p:spPr>
          <a:xfrm>
            <a:off x="841250" y="2295124"/>
            <a:ext cx="1879175" cy="2348969"/>
          </a:xfrm>
          <a:prstGeom prst="rect">
            <a:avLst/>
          </a:prstGeom>
          <a:noFill/>
          <a:ln>
            <a:noFill/>
          </a:ln>
        </p:spPr>
      </p:pic>
      <p:sp>
        <p:nvSpPr>
          <p:cNvPr id="321" name="Google Shape;321;p49"/>
          <p:cNvSpPr txBox="1"/>
          <p:nvPr/>
        </p:nvSpPr>
        <p:spPr>
          <a:xfrm>
            <a:off x="3054613" y="1925825"/>
            <a:ext cx="1462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200">
                <a:solidFill>
                  <a:srgbClr val="666666"/>
                </a:solidFill>
                <a:latin typeface="Raleway"/>
                <a:ea typeface="Raleway"/>
                <a:cs typeface="Raleway"/>
                <a:sym typeface="Raleway"/>
              </a:rPr>
              <a:t>After</a:t>
            </a:r>
            <a:r>
              <a:rPr b="1" lang="es" sz="1200">
                <a:solidFill>
                  <a:srgbClr val="666666"/>
                </a:solidFill>
                <a:latin typeface="Raleway"/>
                <a:ea typeface="Raleway"/>
                <a:cs typeface="Raleway"/>
                <a:sym typeface="Raleway"/>
              </a:rPr>
              <a:t> </a:t>
            </a:r>
            <a:r>
              <a:rPr lang="es" sz="1200">
                <a:solidFill>
                  <a:srgbClr val="666666"/>
                </a:solidFill>
                <a:latin typeface="Raleway"/>
                <a:ea typeface="Raleway"/>
                <a:cs typeface="Raleway"/>
                <a:sym typeface="Raleway"/>
              </a:rPr>
              <a:t>(type hints)</a:t>
            </a:r>
            <a:endParaRPr sz="1200">
              <a:solidFill>
                <a:srgbClr val="666666"/>
              </a:solidFill>
              <a:latin typeface="Raleway"/>
              <a:ea typeface="Raleway"/>
              <a:cs typeface="Raleway"/>
              <a:sym typeface="Raleway"/>
            </a:endParaRPr>
          </a:p>
        </p:txBody>
      </p:sp>
      <p:pic>
        <p:nvPicPr>
          <p:cNvPr id="322" name="Google Shape;322;p49"/>
          <p:cNvPicPr preferRelativeResize="0"/>
          <p:nvPr/>
        </p:nvPicPr>
        <p:blipFill>
          <a:blip r:embed="rId4">
            <a:alphaModFix/>
          </a:blip>
          <a:stretch>
            <a:fillRect/>
          </a:stretch>
        </p:blipFill>
        <p:spPr>
          <a:xfrm>
            <a:off x="2905699" y="2295124"/>
            <a:ext cx="1675925" cy="492050"/>
          </a:xfrm>
          <a:prstGeom prst="rect">
            <a:avLst/>
          </a:prstGeom>
          <a:noFill/>
          <a:ln>
            <a:noFill/>
          </a:ln>
        </p:spPr>
      </p:pic>
      <p:sp>
        <p:nvSpPr>
          <p:cNvPr id="323" name="Google Shape;323;p49"/>
          <p:cNvSpPr/>
          <p:nvPr/>
        </p:nvSpPr>
        <p:spPr>
          <a:xfrm>
            <a:off x="969950" y="1432225"/>
            <a:ext cx="859200" cy="243900"/>
          </a:xfrm>
          <a:prstGeom prst="roundRect">
            <a:avLst>
              <a:gd fmla="val 16667" name="adj"/>
            </a:avLst>
          </a:prstGeom>
          <a:solidFill>
            <a:srgbClr val="F9CB9C"/>
          </a:solid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83F04"/>
                </a:solidFill>
                <a:latin typeface="Raleway"/>
                <a:ea typeface="Raleway"/>
                <a:cs typeface="Raleway"/>
                <a:sym typeface="Raleway"/>
              </a:rPr>
              <a:t>Midterm</a:t>
            </a:r>
            <a:endParaRPr sz="1200">
              <a:solidFill>
                <a:srgbClr val="783F04"/>
              </a:solidFill>
              <a:latin typeface="Raleway"/>
              <a:ea typeface="Raleway"/>
              <a:cs typeface="Raleway"/>
              <a:sym typeface="Raleway"/>
            </a:endParaRPr>
          </a:p>
        </p:txBody>
      </p:sp>
      <p:sp>
        <p:nvSpPr>
          <p:cNvPr id="324" name="Google Shape;324;p49"/>
          <p:cNvSpPr txBox="1"/>
          <p:nvPr>
            <p:ph idx="1" type="body"/>
          </p:nvPr>
        </p:nvSpPr>
        <p:spPr>
          <a:xfrm>
            <a:off x="5036100" y="810525"/>
            <a:ext cx="40248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Computing CO2 emissions of training runs using CodeCarbon</a:t>
            </a:r>
            <a:endParaRPr sz="1000">
              <a:solidFill>
                <a:srgbClr val="FFFFFF"/>
              </a:solidFill>
              <a:highlight>
                <a:srgbClr val="B45F06"/>
              </a:highlight>
              <a:latin typeface="Roboto Mono"/>
              <a:ea typeface="Roboto Mono"/>
              <a:cs typeface="Roboto Mono"/>
              <a:sym typeface="Roboto Mono"/>
            </a:endParaRPr>
          </a:p>
        </p:txBody>
      </p:sp>
      <p:sp>
        <p:nvSpPr>
          <p:cNvPr id="325" name="Google Shape;325;p49"/>
          <p:cNvSpPr/>
          <p:nvPr/>
        </p:nvSpPr>
        <p:spPr>
          <a:xfrm>
            <a:off x="5601375" y="1461575"/>
            <a:ext cx="859200" cy="243900"/>
          </a:xfrm>
          <a:prstGeom prst="roundRect">
            <a:avLst>
              <a:gd fmla="val 16667" name="adj"/>
            </a:avLst>
          </a:prstGeom>
          <a:solidFill>
            <a:srgbClr val="F9CB9C"/>
          </a:solid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83F04"/>
                </a:solidFill>
                <a:latin typeface="Raleway"/>
                <a:ea typeface="Raleway"/>
                <a:cs typeface="Raleway"/>
                <a:sym typeface="Raleway"/>
              </a:rPr>
              <a:t>Midterm</a:t>
            </a:r>
            <a:endParaRPr sz="1200">
              <a:solidFill>
                <a:srgbClr val="783F04"/>
              </a:solidFill>
              <a:latin typeface="Raleway"/>
              <a:ea typeface="Raleway"/>
              <a:cs typeface="Raleway"/>
              <a:sym typeface="Raleway"/>
            </a:endParaRPr>
          </a:p>
        </p:txBody>
      </p:sp>
      <p:pic>
        <p:nvPicPr>
          <p:cNvPr id="326" name="Google Shape;326;p49"/>
          <p:cNvPicPr preferRelativeResize="0"/>
          <p:nvPr/>
        </p:nvPicPr>
        <p:blipFill>
          <a:blip r:embed="rId5">
            <a:alphaModFix/>
          </a:blip>
          <a:stretch>
            <a:fillRect/>
          </a:stretch>
        </p:blipFill>
        <p:spPr>
          <a:xfrm>
            <a:off x="7533599" y="1188474"/>
            <a:ext cx="1127400" cy="731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ph idx="1" type="body"/>
          </p:nvPr>
        </p:nvSpPr>
        <p:spPr>
          <a:xfrm>
            <a:off x="640775" y="810525"/>
            <a:ext cx="3838500" cy="41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s" sz="1400">
                <a:solidFill>
                  <a:srgbClr val="666666"/>
                </a:solidFill>
                <a:latin typeface="Raleway"/>
                <a:ea typeface="Raleway"/>
                <a:cs typeface="Raleway"/>
                <a:sym typeface="Raleway"/>
              </a:rPr>
              <a:t>Before </a:t>
            </a:r>
            <a:r>
              <a:rPr lang="es" sz="1400">
                <a:solidFill>
                  <a:srgbClr val="666666"/>
                </a:solidFill>
                <a:latin typeface="Raleway"/>
                <a:ea typeface="Raleway"/>
                <a:cs typeface="Raleway"/>
                <a:sym typeface="Raleway"/>
              </a:rPr>
              <a:t>(Swagger UI)</a:t>
            </a:r>
            <a:endParaRPr sz="1400">
              <a:solidFill>
                <a:srgbClr val="666666"/>
              </a:solidFill>
              <a:latin typeface="Raleway"/>
              <a:ea typeface="Raleway"/>
              <a:cs typeface="Raleway"/>
              <a:sym typeface="Raleway"/>
            </a:endParaRPr>
          </a:p>
        </p:txBody>
      </p:sp>
      <p:sp>
        <p:nvSpPr>
          <p:cNvPr id="332" name="Google Shape;332;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333" name="Google Shape;333;p50"/>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What’s next?</a:t>
            </a:r>
            <a:r>
              <a:rPr lang="es">
                <a:solidFill>
                  <a:srgbClr val="666666"/>
                </a:solidFill>
                <a:latin typeface="Raleway"/>
                <a:ea typeface="Raleway"/>
                <a:cs typeface="Raleway"/>
                <a:sym typeface="Raleway"/>
              </a:rPr>
              <a:t> - Friendlier inference UI</a:t>
            </a:r>
            <a:endParaRPr>
              <a:solidFill>
                <a:srgbClr val="666666"/>
              </a:solidFill>
              <a:latin typeface="Raleway"/>
              <a:ea typeface="Raleway"/>
              <a:cs typeface="Raleway"/>
              <a:sym typeface="Raleway"/>
            </a:endParaRPr>
          </a:p>
        </p:txBody>
      </p:sp>
      <p:sp>
        <p:nvSpPr>
          <p:cNvPr id="334" name="Google Shape;334;p50"/>
          <p:cNvSpPr txBox="1"/>
          <p:nvPr>
            <p:ph idx="1" type="body"/>
          </p:nvPr>
        </p:nvSpPr>
        <p:spPr>
          <a:xfrm>
            <a:off x="4807500" y="810525"/>
            <a:ext cx="38385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s" sz="1400">
                <a:solidFill>
                  <a:srgbClr val="666666"/>
                </a:solidFill>
                <a:latin typeface="Raleway"/>
                <a:ea typeface="Raleway"/>
                <a:cs typeface="Raleway"/>
                <a:sym typeface="Raleway"/>
              </a:rPr>
              <a:t>After</a:t>
            </a:r>
            <a:r>
              <a:rPr lang="es" sz="1400">
                <a:solidFill>
                  <a:srgbClr val="666666"/>
                </a:solidFill>
                <a:latin typeface="Raleway"/>
                <a:ea typeface="Raleway"/>
                <a:cs typeface="Raleway"/>
                <a:sym typeface="Raleway"/>
              </a:rPr>
              <a:t> (Gradio based)</a:t>
            </a:r>
            <a:endParaRPr sz="1400">
              <a:solidFill>
                <a:srgbClr val="666666"/>
              </a:solidFill>
              <a:latin typeface="Raleway"/>
              <a:ea typeface="Raleway"/>
              <a:cs typeface="Raleway"/>
              <a:sym typeface="Raleway"/>
            </a:endParaRPr>
          </a:p>
        </p:txBody>
      </p:sp>
      <p:sp>
        <p:nvSpPr>
          <p:cNvPr id="335" name="Google Shape;335;p50"/>
          <p:cNvSpPr/>
          <p:nvPr/>
        </p:nvSpPr>
        <p:spPr>
          <a:xfrm>
            <a:off x="7697000" y="887100"/>
            <a:ext cx="859200" cy="243900"/>
          </a:xfrm>
          <a:prstGeom prst="roundRect">
            <a:avLst>
              <a:gd fmla="val 16667" name="adj"/>
            </a:avLst>
          </a:prstGeom>
          <a:solidFill>
            <a:srgbClr val="B6D7A8"/>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274E13"/>
                </a:solidFill>
                <a:latin typeface="Raleway"/>
                <a:ea typeface="Raleway"/>
                <a:cs typeface="Raleway"/>
                <a:sym typeface="Raleway"/>
              </a:rPr>
              <a:t>Mature</a:t>
            </a:r>
            <a:endParaRPr sz="1200">
              <a:solidFill>
                <a:srgbClr val="274E13"/>
              </a:solidFill>
              <a:latin typeface="Raleway"/>
              <a:ea typeface="Raleway"/>
              <a:cs typeface="Raleway"/>
              <a:sym typeface="Raleway"/>
            </a:endParaRPr>
          </a:p>
        </p:txBody>
      </p:sp>
      <p:pic>
        <p:nvPicPr>
          <p:cNvPr id="336" name="Google Shape;336;p50"/>
          <p:cNvPicPr preferRelativeResize="0"/>
          <p:nvPr/>
        </p:nvPicPr>
        <p:blipFill rotWithShape="1">
          <a:blip r:embed="rId3">
            <a:alphaModFix/>
          </a:blip>
          <a:srcRect b="0" l="0" r="0" t="0"/>
          <a:stretch/>
        </p:blipFill>
        <p:spPr>
          <a:xfrm>
            <a:off x="737150" y="1259075"/>
            <a:ext cx="3357100" cy="1991300"/>
          </a:xfrm>
          <a:prstGeom prst="rect">
            <a:avLst/>
          </a:prstGeom>
          <a:noFill/>
          <a:ln>
            <a:noFill/>
          </a:ln>
        </p:spPr>
      </p:pic>
      <p:pic>
        <p:nvPicPr>
          <p:cNvPr id="337" name="Google Shape;337;p50"/>
          <p:cNvPicPr preferRelativeResize="0"/>
          <p:nvPr/>
        </p:nvPicPr>
        <p:blipFill rotWithShape="1">
          <a:blip r:embed="rId4">
            <a:alphaModFix/>
          </a:blip>
          <a:srcRect b="0" l="0" r="0" t="0"/>
          <a:stretch/>
        </p:blipFill>
        <p:spPr>
          <a:xfrm>
            <a:off x="828800" y="3355375"/>
            <a:ext cx="3265449" cy="1464775"/>
          </a:xfrm>
          <a:prstGeom prst="rect">
            <a:avLst/>
          </a:prstGeom>
          <a:noFill/>
          <a:ln>
            <a:noFill/>
          </a:ln>
        </p:spPr>
      </p:pic>
      <p:pic>
        <p:nvPicPr>
          <p:cNvPr id="338" name="Google Shape;338;p50"/>
          <p:cNvPicPr preferRelativeResize="0"/>
          <p:nvPr/>
        </p:nvPicPr>
        <p:blipFill>
          <a:blip r:embed="rId5">
            <a:alphaModFix/>
          </a:blip>
          <a:stretch>
            <a:fillRect/>
          </a:stretch>
        </p:blipFill>
        <p:spPr>
          <a:xfrm>
            <a:off x="8503966" y="164691"/>
            <a:ext cx="517175" cy="517175"/>
          </a:xfrm>
          <a:prstGeom prst="rect">
            <a:avLst/>
          </a:prstGeom>
          <a:noFill/>
          <a:ln>
            <a:noFill/>
          </a:ln>
        </p:spPr>
      </p:pic>
      <p:pic>
        <p:nvPicPr>
          <p:cNvPr id="339" name="Google Shape;339;p50"/>
          <p:cNvPicPr preferRelativeResize="0"/>
          <p:nvPr/>
        </p:nvPicPr>
        <p:blipFill rotWithShape="1">
          <a:blip r:embed="rId6">
            <a:alphaModFix/>
          </a:blip>
          <a:srcRect b="61286" l="0" r="0" t="0"/>
          <a:stretch/>
        </p:blipFill>
        <p:spPr>
          <a:xfrm>
            <a:off x="5443175" y="1227625"/>
            <a:ext cx="3357101" cy="3246049"/>
          </a:xfrm>
          <a:prstGeom prst="rect">
            <a:avLst/>
          </a:prstGeom>
          <a:noFill/>
          <a:ln>
            <a:noFill/>
          </a:ln>
        </p:spPr>
      </p:pic>
      <p:sp>
        <p:nvSpPr>
          <p:cNvPr id="340" name="Google Shape;340;p50"/>
          <p:cNvSpPr/>
          <p:nvPr/>
        </p:nvSpPr>
        <p:spPr>
          <a:xfrm>
            <a:off x="7166750" y="1779975"/>
            <a:ext cx="1419900" cy="2693700"/>
          </a:xfrm>
          <a:prstGeom prst="rect">
            <a:avLst/>
          </a:prstGeom>
          <a:solidFill>
            <a:srgbClr val="FFFFFF">
              <a:alpha val="9330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0"/>
          <p:cNvSpPr/>
          <p:nvPr/>
        </p:nvSpPr>
        <p:spPr>
          <a:xfrm>
            <a:off x="4399825" y="2652263"/>
            <a:ext cx="1023900" cy="3414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666666"/>
                </a:solidFill>
                <a:latin typeface="Raleway"/>
                <a:ea typeface="Raleway"/>
                <a:cs typeface="Raleway"/>
                <a:sym typeface="Raleway"/>
              </a:rPr>
              <a:t>In</a:t>
            </a:r>
            <a:r>
              <a:rPr b="1" lang="es">
                <a:solidFill>
                  <a:srgbClr val="666666"/>
                </a:solidFill>
                <a:latin typeface="Raleway"/>
                <a:ea typeface="Raleway"/>
                <a:cs typeface="Raleway"/>
                <a:sym typeface="Raleway"/>
              </a:rPr>
              <a:t>puts</a:t>
            </a:r>
            <a:endParaRPr b="1">
              <a:solidFill>
                <a:srgbClr val="666666"/>
              </a:solidFill>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1"/>
          <p:cNvSpPr txBox="1"/>
          <p:nvPr>
            <p:ph idx="1" type="body"/>
          </p:nvPr>
        </p:nvSpPr>
        <p:spPr>
          <a:xfrm>
            <a:off x="640775" y="810525"/>
            <a:ext cx="3838500" cy="3960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s" sz="1400">
                <a:solidFill>
                  <a:srgbClr val="666666"/>
                </a:solidFill>
                <a:latin typeface="Raleway"/>
                <a:ea typeface="Raleway"/>
                <a:cs typeface="Raleway"/>
                <a:sym typeface="Raleway"/>
              </a:rPr>
              <a:t>Before </a:t>
            </a:r>
            <a:r>
              <a:rPr lang="es" sz="1400">
                <a:solidFill>
                  <a:srgbClr val="666666"/>
                </a:solidFill>
                <a:latin typeface="Raleway"/>
                <a:ea typeface="Raleway"/>
                <a:cs typeface="Raleway"/>
                <a:sym typeface="Raleway"/>
              </a:rPr>
              <a:t>(Swagger UI)</a:t>
            </a:r>
            <a:endParaRPr sz="1400">
              <a:solidFill>
                <a:srgbClr val="666666"/>
              </a:solidFill>
              <a:latin typeface="Raleway"/>
              <a:ea typeface="Raleway"/>
              <a:cs typeface="Raleway"/>
              <a:sym typeface="Raleway"/>
            </a:endParaRPr>
          </a:p>
        </p:txBody>
      </p:sp>
      <p:sp>
        <p:nvSpPr>
          <p:cNvPr id="347" name="Google Shape;347;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348" name="Google Shape;348;p51"/>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What’s next?</a:t>
            </a:r>
            <a:r>
              <a:rPr lang="es">
                <a:solidFill>
                  <a:srgbClr val="666666"/>
                </a:solidFill>
                <a:latin typeface="Raleway"/>
                <a:ea typeface="Raleway"/>
                <a:cs typeface="Raleway"/>
                <a:sym typeface="Raleway"/>
              </a:rPr>
              <a:t> - Friendlier inference UI</a:t>
            </a:r>
            <a:endParaRPr>
              <a:solidFill>
                <a:srgbClr val="666666"/>
              </a:solidFill>
              <a:latin typeface="Raleway"/>
              <a:ea typeface="Raleway"/>
              <a:cs typeface="Raleway"/>
              <a:sym typeface="Raleway"/>
            </a:endParaRPr>
          </a:p>
        </p:txBody>
      </p:sp>
      <p:sp>
        <p:nvSpPr>
          <p:cNvPr id="349" name="Google Shape;349;p51"/>
          <p:cNvSpPr txBox="1"/>
          <p:nvPr>
            <p:ph idx="1" type="body"/>
          </p:nvPr>
        </p:nvSpPr>
        <p:spPr>
          <a:xfrm>
            <a:off x="4807500" y="810525"/>
            <a:ext cx="3838500" cy="3960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s" sz="1400">
                <a:solidFill>
                  <a:srgbClr val="666666"/>
                </a:solidFill>
                <a:latin typeface="Raleway"/>
                <a:ea typeface="Raleway"/>
                <a:cs typeface="Raleway"/>
                <a:sym typeface="Raleway"/>
              </a:rPr>
              <a:t>After</a:t>
            </a:r>
            <a:r>
              <a:rPr lang="es" sz="1400">
                <a:solidFill>
                  <a:srgbClr val="666666"/>
                </a:solidFill>
                <a:latin typeface="Raleway"/>
                <a:ea typeface="Raleway"/>
                <a:cs typeface="Raleway"/>
                <a:sym typeface="Raleway"/>
              </a:rPr>
              <a:t> (Gradio based)</a:t>
            </a:r>
            <a:endParaRPr sz="1400">
              <a:solidFill>
                <a:srgbClr val="666666"/>
              </a:solidFill>
              <a:latin typeface="Raleway"/>
              <a:ea typeface="Raleway"/>
              <a:cs typeface="Raleway"/>
              <a:sym typeface="Raleway"/>
            </a:endParaRPr>
          </a:p>
        </p:txBody>
      </p:sp>
      <p:sp>
        <p:nvSpPr>
          <p:cNvPr id="350" name="Google Shape;350;p51"/>
          <p:cNvSpPr/>
          <p:nvPr/>
        </p:nvSpPr>
        <p:spPr>
          <a:xfrm>
            <a:off x="7697000" y="887100"/>
            <a:ext cx="859200" cy="243900"/>
          </a:xfrm>
          <a:prstGeom prst="roundRect">
            <a:avLst>
              <a:gd fmla="val 16667" name="adj"/>
            </a:avLst>
          </a:prstGeom>
          <a:solidFill>
            <a:srgbClr val="B6D7A8"/>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274E13"/>
                </a:solidFill>
                <a:latin typeface="Raleway"/>
                <a:ea typeface="Raleway"/>
                <a:cs typeface="Raleway"/>
                <a:sym typeface="Raleway"/>
              </a:rPr>
              <a:t>Mature</a:t>
            </a:r>
            <a:endParaRPr sz="1200">
              <a:solidFill>
                <a:srgbClr val="274E13"/>
              </a:solidFill>
              <a:latin typeface="Raleway"/>
              <a:ea typeface="Raleway"/>
              <a:cs typeface="Raleway"/>
              <a:sym typeface="Raleway"/>
            </a:endParaRPr>
          </a:p>
        </p:txBody>
      </p:sp>
      <p:pic>
        <p:nvPicPr>
          <p:cNvPr id="351" name="Google Shape;351;p51"/>
          <p:cNvPicPr preferRelativeResize="0"/>
          <p:nvPr/>
        </p:nvPicPr>
        <p:blipFill>
          <a:blip r:embed="rId3">
            <a:alphaModFix/>
          </a:blip>
          <a:stretch>
            <a:fillRect/>
          </a:stretch>
        </p:blipFill>
        <p:spPr>
          <a:xfrm>
            <a:off x="8503966" y="164691"/>
            <a:ext cx="517175" cy="517175"/>
          </a:xfrm>
          <a:prstGeom prst="rect">
            <a:avLst/>
          </a:prstGeom>
          <a:noFill/>
          <a:ln>
            <a:noFill/>
          </a:ln>
        </p:spPr>
      </p:pic>
      <p:pic>
        <p:nvPicPr>
          <p:cNvPr id="352" name="Google Shape;352;p51"/>
          <p:cNvPicPr preferRelativeResize="0"/>
          <p:nvPr/>
        </p:nvPicPr>
        <p:blipFill rotWithShape="1">
          <a:blip r:embed="rId4">
            <a:alphaModFix/>
          </a:blip>
          <a:srcRect b="61948" l="0" r="0" t="0"/>
          <a:stretch/>
        </p:blipFill>
        <p:spPr>
          <a:xfrm>
            <a:off x="5443150" y="1227625"/>
            <a:ext cx="3357101" cy="3190676"/>
          </a:xfrm>
          <a:prstGeom prst="rect">
            <a:avLst/>
          </a:prstGeom>
          <a:noFill/>
          <a:ln>
            <a:noFill/>
          </a:ln>
        </p:spPr>
      </p:pic>
      <p:pic>
        <p:nvPicPr>
          <p:cNvPr id="353" name="Google Shape;353;p51"/>
          <p:cNvPicPr preferRelativeResize="0"/>
          <p:nvPr/>
        </p:nvPicPr>
        <p:blipFill>
          <a:blip r:embed="rId5">
            <a:alphaModFix/>
          </a:blip>
          <a:stretch>
            <a:fillRect/>
          </a:stretch>
        </p:blipFill>
        <p:spPr>
          <a:xfrm>
            <a:off x="1230124" y="1227625"/>
            <a:ext cx="2901449" cy="3829199"/>
          </a:xfrm>
          <a:prstGeom prst="rect">
            <a:avLst/>
          </a:prstGeom>
          <a:noFill/>
          <a:ln>
            <a:noFill/>
          </a:ln>
        </p:spPr>
      </p:pic>
      <p:sp>
        <p:nvSpPr>
          <p:cNvPr id="354" name="Google Shape;354;p51"/>
          <p:cNvSpPr/>
          <p:nvPr/>
        </p:nvSpPr>
        <p:spPr>
          <a:xfrm>
            <a:off x="4399825" y="2652263"/>
            <a:ext cx="1023900" cy="3414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666666"/>
                </a:solidFill>
                <a:latin typeface="Raleway"/>
                <a:ea typeface="Raleway"/>
                <a:cs typeface="Raleway"/>
                <a:sym typeface="Raleway"/>
              </a:rPr>
              <a:t>Out</a:t>
            </a:r>
            <a:r>
              <a:rPr b="1" lang="es">
                <a:solidFill>
                  <a:srgbClr val="666666"/>
                </a:solidFill>
                <a:latin typeface="Raleway"/>
                <a:ea typeface="Raleway"/>
                <a:cs typeface="Raleway"/>
                <a:sym typeface="Raleway"/>
              </a:rPr>
              <a:t>puts</a:t>
            </a:r>
            <a:endParaRPr b="1">
              <a:solidFill>
                <a:srgbClr val="666666"/>
              </a:solidFill>
              <a:latin typeface="Raleway"/>
              <a:ea typeface="Raleway"/>
              <a:cs typeface="Raleway"/>
              <a:sym typeface="Raleway"/>
            </a:endParaRPr>
          </a:p>
        </p:txBody>
      </p:sp>
      <p:sp>
        <p:nvSpPr>
          <p:cNvPr id="355" name="Google Shape;355;p51"/>
          <p:cNvSpPr/>
          <p:nvPr/>
        </p:nvSpPr>
        <p:spPr>
          <a:xfrm>
            <a:off x="5718950" y="1779975"/>
            <a:ext cx="1419900" cy="2693700"/>
          </a:xfrm>
          <a:prstGeom prst="rect">
            <a:avLst/>
          </a:prstGeom>
          <a:solidFill>
            <a:srgbClr val="FFFFFF">
              <a:alpha val="9330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361" name="Google Shape;361;p52"/>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What’s next?</a:t>
            </a:r>
            <a:r>
              <a:rPr lang="es">
                <a:solidFill>
                  <a:srgbClr val="666666"/>
                </a:solidFill>
                <a:latin typeface="Raleway"/>
                <a:ea typeface="Raleway"/>
                <a:cs typeface="Raleway"/>
                <a:sym typeface="Raleway"/>
              </a:rPr>
              <a:t> - Training dashboard</a:t>
            </a:r>
            <a:endParaRPr>
              <a:solidFill>
                <a:srgbClr val="666666"/>
              </a:solidFill>
              <a:latin typeface="Raleway"/>
              <a:ea typeface="Raleway"/>
              <a:cs typeface="Raleway"/>
              <a:sym typeface="Raleway"/>
            </a:endParaRPr>
          </a:p>
        </p:txBody>
      </p:sp>
      <p:sp>
        <p:nvSpPr>
          <p:cNvPr id="362" name="Google Shape;362;p52"/>
          <p:cNvSpPr txBox="1"/>
          <p:nvPr>
            <p:ph idx="1" type="body"/>
          </p:nvPr>
        </p:nvSpPr>
        <p:spPr>
          <a:xfrm>
            <a:off x="1718625" y="796400"/>
            <a:ext cx="4971600" cy="3960900"/>
          </a:xfrm>
          <a:prstGeom prst="rect">
            <a:avLst/>
          </a:prstGeom>
        </p:spPr>
        <p:txBody>
          <a:bodyPr anchorCtr="0" anchor="t" bIns="91425" lIns="91425" spcFirstLastPara="1" rIns="91425" wrap="square" tIns="54000">
            <a:noAutofit/>
          </a:bodyPr>
          <a:lstStyle/>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Organizing training run in experiments</a:t>
            </a:r>
            <a:endParaRPr sz="1400">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Char char="○"/>
            </a:pPr>
            <a:r>
              <a:rPr lang="es">
                <a:solidFill>
                  <a:srgbClr val="666666"/>
                </a:solidFill>
                <a:latin typeface="Raleway"/>
                <a:ea typeface="Raleway"/>
                <a:cs typeface="Raleway"/>
                <a:sym typeface="Raleway"/>
              </a:rPr>
              <a:t>hyperparameter optimization</a:t>
            </a:r>
            <a:endParaRPr>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a:solidFill>
                  <a:srgbClr val="666666"/>
                </a:solidFill>
                <a:latin typeface="Raleway"/>
                <a:ea typeface="Raleway"/>
                <a:cs typeface="Raleway"/>
                <a:sym typeface="Raleway"/>
              </a:rPr>
              <a:t>easier side-by-side comparison of training runs</a:t>
            </a:r>
            <a:endParaRPr>
              <a:solidFill>
                <a:srgbClr val="666666"/>
              </a:solidFill>
              <a:latin typeface="Raleway"/>
              <a:ea typeface="Raleway"/>
              <a:cs typeface="Raleway"/>
              <a:sym typeface="Raleway"/>
            </a:endParaRPr>
          </a:p>
          <a:p>
            <a:pPr indent="0" lvl="0" marL="0" rtl="0" algn="l">
              <a:spcBef>
                <a:spcPts val="1600"/>
              </a:spcBef>
              <a:spcAft>
                <a:spcPts val="0"/>
              </a:spcAft>
              <a:buNone/>
            </a:pPr>
            <a:r>
              <a:t/>
            </a:r>
            <a:endParaRPr sz="800">
              <a:solidFill>
                <a:srgbClr val="666666"/>
              </a:solidFill>
              <a:latin typeface="Raleway"/>
              <a:ea typeface="Raleway"/>
              <a:cs typeface="Raleway"/>
              <a:sym typeface="Raleway"/>
            </a:endParaRPr>
          </a:p>
          <a:p>
            <a:pPr indent="-317500" lvl="0" marL="457200" rtl="0" algn="l">
              <a:spcBef>
                <a:spcPts val="160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Enable VScode IDE to develop code in the Dashboard. This will  make for a more pleasant coding experience compared to JupyterLab.</a:t>
            </a:r>
            <a:endParaRPr sz="1400">
              <a:solidFill>
                <a:srgbClr val="666666"/>
              </a:solidFill>
              <a:latin typeface="Raleway"/>
              <a:ea typeface="Raleway"/>
              <a:cs typeface="Raleway"/>
              <a:sym typeface="Raleway"/>
            </a:endParaRPr>
          </a:p>
          <a:p>
            <a:pPr indent="0" lvl="0" marL="0" rtl="0" algn="l">
              <a:spcBef>
                <a:spcPts val="1600"/>
              </a:spcBef>
              <a:spcAft>
                <a:spcPts val="1600"/>
              </a:spcAft>
              <a:buNone/>
            </a:pPr>
            <a:r>
              <a:t/>
            </a:r>
            <a:endParaRPr>
              <a:solidFill>
                <a:srgbClr val="666666"/>
              </a:solidFill>
              <a:latin typeface="Raleway"/>
              <a:ea typeface="Raleway"/>
              <a:cs typeface="Raleway"/>
              <a:sym typeface="Raleway"/>
            </a:endParaRPr>
          </a:p>
        </p:txBody>
      </p:sp>
      <p:sp>
        <p:nvSpPr>
          <p:cNvPr id="363" name="Google Shape;363;p52"/>
          <p:cNvSpPr/>
          <p:nvPr/>
        </p:nvSpPr>
        <p:spPr>
          <a:xfrm>
            <a:off x="914950" y="845150"/>
            <a:ext cx="859200" cy="243900"/>
          </a:xfrm>
          <a:prstGeom prst="roundRect">
            <a:avLst>
              <a:gd fmla="val 16667" name="adj"/>
            </a:avLst>
          </a:prstGeom>
          <a:solidFill>
            <a:srgbClr val="F9CB9C"/>
          </a:solid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83F04"/>
                </a:solidFill>
                <a:latin typeface="Raleway"/>
                <a:ea typeface="Raleway"/>
                <a:cs typeface="Raleway"/>
                <a:sym typeface="Raleway"/>
              </a:rPr>
              <a:t>Midterm</a:t>
            </a:r>
            <a:endParaRPr sz="1200">
              <a:solidFill>
                <a:srgbClr val="783F04"/>
              </a:solidFill>
              <a:latin typeface="Raleway"/>
              <a:ea typeface="Raleway"/>
              <a:cs typeface="Raleway"/>
              <a:sym typeface="Raleway"/>
            </a:endParaRPr>
          </a:p>
        </p:txBody>
      </p:sp>
      <p:sp>
        <p:nvSpPr>
          <p:cNvPr id="364" name="Google Shape;364;p52"/>
          <p:cNvSpPr/>
          <p:nvPr/>
        </p:nvSpPr>
        <p:spPr>
          <a:xfrm>
            <a:off x="914950" y="2140550"/>
            <a:ext cx="859200" cy="243900"/>
          </a:xfrm>
          <a:prstGeom prst="roundRect">
            <a:avLst>
              <a:gd fmla="val 16667" name="adj"/>
            </a:avLst>
          </a:prstGeom>
          <a:solidFill>
            <a:srgbClr val="F9CB9C"/>
          </a:solid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83F04"/>
                </a:solidFill>
                <a:latin typeface="Raleway"/>
                <a:ea typeface="Raleway"/>
                <a:cs typeface="Raleway"/>
                <a:sym typeface="Raleway"/>
              </a:rPr>
              <a:t>Midterm</a:t>
            </a:r>
            <a:endParaRPr sz="1200">
              <a:solidFill>
                <a:srgbClr val="783F04"/>
              </a:solidFill>
              <a:latin typeface="Raleway"/>
              <a:ea typeface="Raleway"/>
              <a:cs typeface="Raleway"/>
              <a:sym typeface="Raleway"/>
            </a:endParaRPr>
          </a:p>
        </p:txBody>
      </p:sp>
      <p:pic>
        <p:nvPicPr>
          <p:cNvPr id="365" name="Google Shape;365;p52"/>
          <p:cNvPicPr preferRelativeResize="0"/>
          <p:nvPr/>
        </p:nvPicPr>
        <p:blipFill>
          <a:blip r:embed="rId3">
            <a:alphaModFix/>
          </a:blip>
          <a:stretch>
            <a:fillRect/>
          </a:stretch>
        </p:blipFill>
        <p:spPr>
          <a:xfrm>
            <a:off x="7431425" y="2176517"/>
            <a:ext cx="1145400" cy="572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371" name="Google Shape;371;p53"/>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What’s next?</a:t>
            </a:r>
            <a:r>
              <a:rPr lang="es">
                <a:solidFill>
                  <a:srgbClr val="666666"/>
                </a:solidFill>
                <a:latin typeface="Raleway"/>
                <a:ea typeface="Raleway"/>
                <a:cs typeface="Raleway"/>
                <a:sym typeface="Raleway"/>
              </a:rPr>
              <a:t> - General</a:t>
            </a:r>
            <a:endParaRPr>
              <a:solidFill>
                <a:srgbClr val="666666"/>
              </a:solidFill>
              <a:latin typeface="Raleway"/>
              <a:ea typeface="Raleway"/>
              <a:cs typeface="Raleway"/>
              <a:sym typeface="Raleway"/>
            </a:endParaRPr>
          </a:p>
        </p:txBody>
      </p:sp>
      <p:sp>
        <p:nvSpPr>
          <p:cNvPr id="372" name="Google Shape;372;p53"/>
          <p:cNvSpPr txBox="1"/>
          <p:nvPr>
            <p:ph idx="1" type="body"/>
          </p:nvPr>
        </p:nvSpPr>
        <p:spPr>
          <a:xfrm>
            <a:off x="1718625" y="796400"/>
            <a:ext cx="4971600" cy="3960900"/>
          </a:xfrm>
          <a:prstGeom prst="rect">
            <a:avLst/>
          </a:prstGeom>
        </p:spPr>
        <p:txBody>
          <a:bodyPr anchorCtr="0" anchor="t" bIns="91425" lIns="91425" spcFirstLastPara="1" rIns="91425" wrap="square" tIns="54000">
            <a:noAutofit/>
          </a:bodyPr>
          <a:lstStyle/>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Richer module metadata language, to keep track of:</a:t>
            </a:r>
            <a:endParaRPr sz="1400">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Char char="○"/>
            </a:pPr>
            <a:r>
              <a:rPr lang="es">
                <a:solidFill>
                  <a:srgbClr val="666666"/>
                </a:solidFill>
                <a:latin typeface="Raleway"/>
                <a:ea typeface="Raleway"/>
                <a:cs typeface="Raleway"/>
                <a:sym typeface="Raleway"/>
              </a:rPr>
              <a:t>training datasets</a:t>
            </a:r>
            <a:endParaRPr>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a:solidFill>
                  <a:srgbClr val="666666"/>
                </a:solidFill>
                <a:latin typeface="Raleway"/>
                <a:ea typeface="Raleway"/>
                <a:cs typeface="Raleway"/>
                <a:sym typeface="Raleway"/>
              </a:rPr>
              <a:t>models</a:t>
            </a:r>
            <a:endParaRPr>
              <a:solidFill>
                <a:srgbClr val="666666"/>
              </a:solidFill>
              <a:latin typeface="Raleway"/>
              <a:ea typeface="Raleway"/>
              <a:cs typeface="Raleway"/>
              <a:sym typeface="Raleway"/>
            </a:endParaRPr>
          </a:p>
          <a:p>
            <a:pPr indent="-304800" lvl="1" marL="914400" rtl="0" algn="l">
              <a:spcBef>
                <a:spcPts val="0"/>
              </a:spcBef>
              <a:spcAft>
                <a:spcPts val="0"/>
              </a:spcAft>
              <a:buClr>
                <a:srgbClr val="666666"/>
              </a:buClr>
              <a:buSzPts val="1200"/>
              <a:buFont typeface="Raleway"/>
              <a:buChar char="○"/>
            </a:pPr>
            <a:r>
              <a:rPr lang="es">
                <a:solidFill>
                  <a:srgbClr val="666666"/>
                </a:solidFill>
                <a:latin typeface="Raleway"/>
                <a:ea typeface="Raleway"/>
                <a:cs typeface="Raleway"/>
                <a:sym typeface="Raleway"/>
              </a:rPr>
              <a:t>training execution pipelines</a:t>
            </a:r>
            <a:endParaRPr>
              <a:solidFill>
                <a:srgbClr val="666666"/>
              </a:solidFill>
              <a:latin typeface="Raleway"/>
              <a:ea typeface="Raleway"/>
              <a:cs typeface="Raleway"/>
              <a:sym typeface="Raleway"/>
            </a:endParaRPr>
          </a:p>
          <a:p>
            <a:pPr indent="0" lvl="0" marL="0" rtl="0" algn="l">
              <a:spcBef>
                <a:spcPts val="1600"/>
              </a:spcBef>
              <a:spcAft>
                <a:spcPts val="0"/>
              </a:spcAft>
              <a:buNone/>
            </a:pPr>
            <a:r>
              <a:t/>
            </a:r>
            <a:endParaRPr sz="800">
              <a:solidFill>
                <a:srgbClr val="666666"/>
              </a:solidFill>
              <a:latin typeface="Raleway"/>
              <a:ea typeface="Raleway"/>
              <a:cs typeface="Raleway"/>
              <a:sym typeface="Raleway"/>
            </a:endParaRPr>
          </a:p>
          <a:p>
            <a:pPr indent="-317500" lvl="0" marL="457200" rtl="0" algn="l">
              <a:spcBef>
                <a:spcPts val="160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Run trainings in a federated manner. Data won’t leave your local resources, which is useful when dealing with sensitive data.</a:t>
            </a:r>
            <a:endParaRPr>
              <a:solidFill>
                <a:srgbClr val="666666"/>
              </a:solidFill>
              <a:latin typeface="Raleway"/>
              <a:ea typeface="Raleway"/>
              <a:cs typeface="Raleway"/>
              <a:sym typeface="Raleway"/>
            </a:endParaRPr>
          </a:p>
        </p:txBody>
      </p:sp>
      <p:sp>
        <p:nvSpPr>
          <p:cNvPr id="373" name="Google Shape;373;p53"/>
          <p:cNvSpPr/>
          <p:nvPr/>
        </p:nvSpPr>
        <p:spPr>
          <a:xfrm>
            <a:off x="866050" y="2357975"/>
            <a:ext cx="908100" cy="243900"/>
          </a:xfrm>
          <a:prstGeom prst="roundRect">
            <a:avLst>
              <a:gd fmla="val 16667" name="adj"/>
            </a:avLst>
          </a:prstGeom>
          <a:solidFill>
            <a:srgbClr val="D5A6BD"/>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41B47"/>
                </a:solidFill>
                <a:latin typeface="Raleway"/>
                <a:ea typeface="Raleway"/>
                <a:cs typeface="Raleway"/>
                <a:sym typeface="Raleway"/>
              </a:rPr>
              <a:t>Longterm</a:t>
            </a:r>
            <a:endParaRPr sz="1200">
              <a:solidFill>
                <a:srgbClr val="741B47"/>
              </a:solidFill>
              <a:latin typeface="Raleway"/>
              <a:ea typeface="Raleway"/>
              <a:cs typeface="Raleway"/>
              <a:sym typeface="Raleway"/>
            </a:endParaRPr>
          </a:p>
        </p:txBody>
      </p:sp>
      <p:sp>
        <p:nvSpPr>
          <p:cNvPr id="374" name="Google Shape;374;p53"/>
          <p:cNvSpPr/>
          <p:nvPr/>
        </p:nvSpPr>
        <p:spPr>
          <a:xfrm>
            <a:off x="866050" y="833975"/>
            <a:ext cx="908100" cy="243900"/>
          </a:xfrm>
          <a:prstGeom prst="roundRect">
            <a:avLst>
              <a:gd fmla="val 16667" name="adj"/>
            </a:avLst>
          </a:prstGeom>
          <a:solidFill>
            <a:srgbClr val="D5A6BD"/>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41B47"/>
                </a:solidFill>
                <a:latin typeface="Raleway"/>
                <a:ea typeface="Raleway"/>
                <a:cs typeface="Raleway"/>
                <a:sym typeface="Raleway"/>
              </a:rPr>
              <a:t>Longterm</a:t>
            </a:r>
            <a:endParaRPr sz="1200">
              <a:solidFill>
                <a:srgbClr val="741B47"/>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380" name="Google Shape;380;p54"/>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What’s next?</a:t>
            </a:r>
            <a:r>
              <a:rPr lang="es">
                <a:solidFill>
                  <a:srgbClr val="666666"/>
                </a:solidFill>
                <a:latin typeface="Raleway"/>
                <a:ea typeface="Raleway"/>
                <a:cs typeface="Raleway"/>
                <a:sym typeface="Raleway"/>
              </a:rPr>
              <a:t> - Under-the-hood changes</a:t>
            </a:r>
            <a:endParaRPr>
              <a:solidFill>
                <a:srgbClr val="666666"/>
              </a:solidFill>
              <a:latin typeface="Raleway"/>
              <a:ea typeface="Raleway"/>
              <a:cs typeface="Raleway"/>
              <a:sym typeface="Raleway"/>
            </a:endParaRPr>
          </a:p>
        </p:txBody>
      </p:sp>
      <p:sp>
        <p:nvSpPr>
          <p:cNvPr id="381" name="Google Shape;381;p54"/>
          <p:cNvSpPr txBox="1"/>
          <p:nvPr>
            <p:ph idx="1" type="body"/>
          </p:nvPr>
        </p:nvSpPr>
        <p:spPr>
          <a:xfrm>
            <a:off x="1780150" y="796400"/>
            <a:ext cx="4971600" cy="3960900"/>
          </a:xfrm>
          <a:prstGeom prst="rect">
            <a:avLst/>
          </a:prstGeom>
        </p:spPr>
        <p:txBody>
          <a:bodyPr anchorCtr="0" anchor="t" bIns="91425" lIns="91425" spcFirstLastPara="1" rIns="91425" wrap="square" tIns="54000">
            <a:noAutofit/>
          </a:bodyPr>
          <a:lstStyle/>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Support Dask in DEEPaaS for better multi-platform integration (Yarn, Kubernetes, Slurm, etc).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t/>
            </a:r>
            <a:endParaRPr sz="800">
              <a:solidFill>
                <a:srgbClr val="666666"/>
              </a:solidFill>
              <a:latin typeface="Raleway"/>
              <a:ea typeface="Raleway"/>
              <a:cs typeface="Raleway"/>
              <a:sym typeface="Raleway"/>
            </a:endParaRPr>
          </a:p>
          <a:p>
            <a:pPr indent="-317500" lvl="0" marL="457200" rtl="0" algn="l">
              <a:spcBef>
                <a:spcPts val="160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Moving for Orchestrator to Nomad for managing deployments. This means it would be easier to integrate computing resources from external providers.</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t/>
            </a:r>
            <a:endParaRPr sz="800">
              <a:solidFill>
                <a:srgbClr val="666666"/>
              </a:solidFill>
              <a:latin typeface="Raleway"/>
              <a:ea typeface="Raleway"/>
              <a:cs typeface="Raleway"/>
              <a:sym typeface="Raleway"/>
            </a:endParaRPr>
          </a:p>
          <a:p>
            <a:pPr indent="-317500" lvl="0" marL="457200" rtl="0" algn="l">
              <a:spcBef>
                <a:spcPts val="160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Better orchestration of pipelines using Prefect (or similar tools).</a:t>
            </a:r>
            <a:endParaRPr sz="1400">
              <a:solidFill>
                <a:srgbClr val="666666"/>
              </a:solidFill>
              <a:latin typeface="Raleway"/>
              <a:ea typeface="Raleway"/>
              <a:cs typeface="Raleway"/>
              <a:sym typeface="Raleway"/>
            </a:endParaRPr>
          </a:p>
          <a:p>
            <a:pPr indent="0" lvl="0" marL="0" rtl="0" algn="l">
              <a:spcBef>
                <a:spcPts val="1600"/>
              </a:spcBef>
              <a:spcAft>
                <a:spcPts val="1600"/>
              </a:spcAft>
              <a:buNone/>
            </a:pPr>
            <a:r>
              <a:t/>
            </a:r>
            <a:endParaRPr>
              <a:solidFill>
                <a:srgbClr val="666666"/>
              </a:solidFill>
              <a:latin typeface="Raleway"/>
              <a:ea typeface="Raleway"/>
              <a:cs typeface="Raleway"/>
              <a:sym typeface="Raleway"/>
            </a:endParaRPr>
          </a:p>
        </p:txBody>
      </p:sp>
      <p:sp>
        <p:nvSpPr>
          <p:cNvPr id="382" name="Google Shape;382;p54"/>
          <p:cNvSpPr/>
          <p:nvPr/>
        </p:nvSpPr>
        <p:spPr>
          <a:xfrm>
            <a:off x="920950" y="1880700"/>
            <a:ext cx="859200" cy="243900"/>
          </a:xfrm>
          <a:prstGeom prst="roundRect">
            <a:avLst>
              <a:gd fmla="val 16667" name="adj"/>
            </a:avLst>
          </a:prstGeom>
          <a:solidFill>
            <a:srgbClr val="F9CB9C"/>
          </a:solid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83F04"/>
                </a:solidFill>
                <a:latin typeface="Raleway"/>
                <a:ea typeface="Raleway"/>
                <a:cs typeface="Raleway"/>
                <a:sym typeface="Raleway"/>
              </a:rPr>
              <a:t>Midterm</a:t>
            </a:r>
            <a:endParaRPr sz="1200">
              <a:solidFill>
                <a:srgbClr val="783F04"/>
              </a:solidFill>
              <a:latin typeface="Raleway"/>
              <a:ea typeface="Raleway"/>
              <a:cs typeface="Raleway"/>
              <a:sym typeface="Raleway"/>
            </a:endParaRPr>
          </a:p>
        </p:txBody>
      </p:sp>
      <p:sp>
        <p:nvSpPr>
          <p:cNvPr id="383" name="Google Shape;383;p54"/>
          <p:cNvSpPr/>
          <p:nvPr/>
        </p:nvSpPr>
        <p:spPr>
          <a:xfrm>
            <a:off x="920950" y="832600"/>
            <a:ext cx="859200" cy="243900"/>
          </a:xfrm>
          <a:prstGeom prst="roundRect">
            <a:avLst>
              <a:gd fmla="val 16667" name="adj"/>
            </a:avLst>
          </a:prstGeom>
          <a:solidFill>
            <a:srgbClr val="B6D7A8"/>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274E13"/>
                </a:solidFill>
                <a:latin typeface="Raleway"/>
                <a:ea typeface="Raleway"/>
                <a:cs typeface="Raleway"/>
                <a:sym typeface="Raleway"/>
              </a:rPr>
              <a:t>Mature</a:t>
            </a:r>
            <a:endParaRPr sz="1200">
              <a:solidFill>
                <a:srgbClr val="274E13"/>
              </a:solidFill>
              <a:latin typeface="Raleway"/>
              <a:ea typeface="Raleway"/>
              <a:cs typeface="Raleway"/>
              <a:sym typeface="Raleway"/>
            </a:endParaRPr>
          </a:p>
        </p:txBody>
      </p:sp>
      <p:pic>
        <p:nvPicPr>
          <p:cNvPr id="384" name="Google Shape;384;p54"/>
          <p:cNvPicPr preferRelativeResize="0"/>
          <p:nvPr/>
        </p:nvPicPr>
        <p:blipFill>
          <a:blip r:embed="rId3">
            <a:alphaModFix/>
          </a:blip>
          <a:stretch>
            <a:fillRect/>
          </a:stretch>
        </p:blipFill>
        <p:spPr>
          <a:xfrm>
            <a:off x="7264790" y="737400"/>
            <a:ext cx="1207659" cy="905751"/>
          </a:xfrm>
          <a:prstGeom prst="rect">
            <a:avLst/>
          </a:prstGeom>
          <a:noFill/>
          <a:ln>
            <a:noFill/>
          </a:ln>
        </p:spPr>
      </p:pic>
      <p:pic>
        <p:nvPicPr>
          <p:cNvPr id="385" name="Google Shape;385;p54"/>
          <p:cNvPicPr preferRelativeResize="0"/>
          <p:nvPr/>
        </p:nvPicPr>
        <p:blipFill>
          <a:blip r:embed="rId4">
            <a:alphaModFix/>
          </a:blip>
          <a:stretch>
            <a:fillRect/>
          </a:stretch>
        </p:blipFill>
        <p:spPr>
          <a:xfrm>
            <a:off x="7264798" y="2014698"/>
            <a:ext cx="1353202" cy="393600"/>
          </a:xfrm>
          <a:prstGeom prst="rect">
            <a:avLst/>
          </a:prstGeom>
          <a:noFill/>
          <a:ln>
            <a:noFill/>
          </a:ln>
        </p:spPr>
      </p:pic>
      <p:pic>
        <p:nvPicPr>
          <p:cNvPr id="386" name="Google Shape;386;p54"/>
          <p:cNvPicPr preferRelativeResize="0"/>
          <p:nvPr/>
        </p:nvPicPr>
        <p:blipFill>
          <a:blip r:embed="rId5">
            <a:alphaModFix/>
          </a:blip>
          <a:stretch>
            <a:fillRect/>
          </a:stretch>
        </p:blipFill>
        <p:spPr>
          <a:xfrm>
            <a:off x="7292550" y="3366133"/>
            <a:ext cx="1325449" cy="339255"/>
          </a:xfrm>
          <a:prstGeom prst="rect">
            <a:avLst/>
          </a:prstGeom>
          <a:noFill/>
          <a:ln>
            <a:noFill/>
          </a:ln>
        </p:spPr>
      </p:pic>
      <p:sp>
        <p:nvSpPr>
          <p:cNvPr id="387" name="Google Shape;387;p54"/>
          <p:cNvSpPr/>
          <p:nvPr/>
        </p:nvSpPr>
        <p:spPr>
          <a:xfrm>
            <a:off x="866050" y="3424775"/>
            <a:ext cx="908100" cy="243900"/>
          </a:xfrm>
          <a:prstGeom prst="roundRect">
            <a:avLst>
              <a:gd fmla="val 16667" name="adj"/>
            </a:avLst>
          </a:prstGeom>
          <a:solidFill>
            <a:srgbClr val="D5A6BD"/>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41B47"/>
                </a:solidFill>
                <a:latin typeface="Raleway"/>
                <a:ea typeface="Raleway"/>
                <a:cs typeface="Raleway"/>
                <a:sym typeface="Raleway"/>
              </a:rPr>
              <a:t>Longterm</a:t>
            </a:r>
            <a:endParaRPr sz="1200">
              <a:solidFill>
                <a:srgbClr val="741B47"/>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5"/>
          <p:cNvSpPr txBox="1"/>
          <p:nvPr/>
        </p:nvSpPr>
        <p:spPr>
          <a:xfrm>
            <a:off x="588050" y="4439225"/>
            <a:ext cx="8714400" cy="5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900">
                <a:solidFill>
                  <a:srgbClr val="666666"/>
                </a:solidFill>
                <a:latin typeface="Raleway"/>
                <a:ea typeface="Raleway"/>
                <a:cs typeface="Raleway"/>
                <a:sym typeface="Raleway"/>
              </a:rPr>
              <a:t>The iMagine project receives funding from the European Union Horizon Europe Programme – Grant Agreement number 101058625.</a:t>
            </a:r>
            <a:endParaRPr sz="900">
              <a:solidFill>
                <a:srgbClr val="666666"/>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s" sz="900">
                <a:solidFill>
                  <a:srgbClr val="666666"/>
                </a:solidFill>
                <a:latin typeface="Raleway"/>
                <a:ea typeface="Raleway"/>
                <a:cs typeface="Raleway"/>
                <a:sym typeface="Raleway"/>
              </a:rPr>
              <a:t>The AI4EOSC project has received funding from the European Union’s Horizon Research and Innovation programme under Grant agreement No. 101058593</a:t>
            </a:r>
            <a:endParaRPr sz="900">
              <a:solidFill>
                <a:srgbClr val="666666"/>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900">
              <a:solidFill>
                <a:srgbClr val="666666"/>
              </a:solidFill>
              <a:latin typeface="Raleway"/>
              <a:ea typeface="Raleway"/>
              <a:cs typeface="Raleway"/>
              <a:sym typeface="Raleway"/>
            </a:endParaRPr>
          </a:p>
          <a:p>
            <a:pPr indent="0" lvl="0" marL="0" rtl="0" algn="l">
              <a:spcBef>
                <a:spcPts val="0"/>
              </a:spcBef>
              <a:spcAft>
                <a:spcPts val="0"/>
              </a:spcAft>
              <a:buNone/>
            </a:pPr>
            <a:r>
              <a:t/>
            </a:r>
            <a:endParaRPr sz="900">
              <a:solidFill>
                <a:srgbClr val="666666"/>
              </a:solidFill>
              <a:latin typeface="Raleway"/>
              <a:ea typeface="Raleway"/>
              <a:cs typeface="Raleway"/>
              <a:sym typeface="Raleway"/>
            </a:endParaRPr>
          </a:p>
        </p:txBody>
      </p:sp>
      <p:pic>
        <p:nvPicPr>
          <p:cNvPr id="393" name="Google Shape;393;p55"/>
          <p:cNvPicPr preferRelativeResize="0"/>
          <p:nvPr/>
        </p:nvPicPr>
        <p:blipFill>
          <a:blip r:embed="rId3">
            <a:alphaModFix/>
          </a:blip>
          <a:stretch>
            <a:fillRect/>
          </a:stretch>
        </p:blipFill>
        <p:spPr>
          <a:xfrm>
            <a:off x="3368474" y="3747125"/>
            <a:ext cx="3413227" cy="532850"/>
          </a:xfrm>
          <a:prstGeom prst="rect">
            <a:avLst/>
          </a:prstGeom>
          <a:noFill/>
          <a:ln>
            <a:noFill/>
          </a:ln>
        </p:spPr>
      </p:pic>
      <p:pic>
        <p:nvPicPr>
          <p:cNvPr id="394" name="Google Shape;394;p55"/>
          <p:cNvPicPr preferRelativeResize="0"/>
          <p:nvPr/>
        </p:nvPicPr>
        <p:blipFill>
          <a:blip r:embed="rId4">
            <a:alphaModFix/>
          </a:blip>
          <a:stretch>
            <a:fillRect/>
          </a:stretch>
        </p:blipFill>
        <p:spPr>
          <a:xfrm>
            <a:off x="6827375" y="3796450"/>
            <a:ext cx="1716099" cy="532849"/>
          </a:xfrm>
          <a:prstGeom prst="rect">
            <a:avLst/>
          </a:prstGeom>
          <a:noFill/>
          <a:ln>
            <a:noFill/>
          </a:ln>
        </p:spPr>
      </p:pic>
      <p:sp>
        <p:nvSpPr>
          <p:cNvPr id="395" name="Google Shape;395;p55"/>
          <p:cNvSpPr txBox="1"/>
          <p:nvPr/>
        </p:nvSpPr>
        <p:spPr>
          <a:xfrm>
            <a:off x="2913450" y="1571925"/>
            <a:ext cx="3317100" cy="841800"/>
          </a:xfrm>
          <a:prstGeom prst="rect">
            <a:avLst/>
          </a:prstGeom>
          <a:solidFill>
            <a:srgbClr val="666666"/>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3600">
                <a:solidFill>
                  <a:srgbClr val="FFFFFF"/>
                </a:solidFill>
                <a:latin typeface="Raleway"/>
                <a:ea typeface="Raleway"/>
                <a:cs typeface="Raleway"/>
                <a:sym typeface="Raleway"/>
              </a:rPr>
              <a:t>Questions</a:t>
            </a:r>
            <a:endParaRPr b="1" sz="3600">
              <a:solidFill>
                <a:srgbClr val="FFFFFF"/>
              </a:solidFill>
              <a:latin typeface="Raleway"/>
              <a:ea typeface="Raleway"/>
              <a:cs typeface="Raleway"/>
              <a:sym typeface="Raleway"/>
            </a:endParaRPr>
          </a:p>
        </p:txBody>
      </p:sp>
      <p:pic>
        <p:nvPicPr>
          <p:cNvPr id="396" name="Google Shape;396;p55"/>
          <p:cNvPicPr preferRelativeResize="0"/>
          <p:nvPr/>
        </p:nvPicPr>
        <p:blipFill>
          <a:blip r:embed="rId5">
            <a:alphaModFix/>
          </a:blip>
          <a:stretch>
            <a:fillRect/>
          </a:stretch>
        </p:blipFill>
        <p:spPr>
          <a:xfrm>
            <a:off x="1333674" y="3747125"/>
            <a:ext cx="2062400" cy="737375"/>
          </a:xfrm>
          <a:prstGeom prst="rect">
            <a:avLst/>
          </a:prstGeom>
          <a:noFill/>
          <a:ln>
            <a:noFill/>
          </a:ln>
        </p:spPr>
      </p:pic>
      <p:pic>
        <p:nvPicPr>
          <p:cNvPr id="397" name="Google Shape;397;p55"/>
          <p:cNvPicPr preferRelativeResize="0"/>
          <p:nvPr/>
        </p:nvPicPr>
        <p:blipFill>
          <a:blip r:embed="rId6">
            <a:alphaModFix/>
          </a:blip>
          <a:stretch>
            <a:fillRect/>
          </a:stretch>
        </p:blipFill>
        <p:spPr>
          <a:xfrm>
            <a:off x="686125" y="3667050"/>
            <a:ext cx="693000" cy="69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9"/>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Char char="●"/>
            </a:pPr>
            <a:r>
              <a:rPr lang="es" sz="1400">
                <a:solidFill>
                  <a:srgbClr val="666666"/>
                </a:solidFill>
                <a:latin typeface="Raleway"/>
                <a:ea typeface="Raleway"/>
                <a:cs typeface="Raleway"/>
                <a:sym typeface="Raleway"/>
              </a:rPr>
              <a:t>AI4EOSC will deliver an enhanced set services for the development of AI, ML and DL models and applications in the EOSC. The services will make use of advanced features such as distributed, federated and split learning; provenance metadata; event-driven data processing services or provisioning of AI/ML/DL services based on serverless computing.</a:t>
            </a:r>
            <a:endParaRPr sz="1400">
              <a:solidFill>
                <a:srgbClr val="666666"/>
              </a:solidFill>
              <a:latin typeface="Raleway"/>
              <a:ea typeface="Raleway"/>
              <a:cs typeface="Raleway"/>
              <a:sym typeface="Raleway"/>
            </a:endParaRPr>
          </a:p>
          <a:p>
            <a:pPr indent="0" lvl="0" marL="0" rtl="0" algn="l">
              <a:spcBef>
                <a:spcPts val="1500"/>
              </a:spcBef>
              <a:spcAft>
                <a:spcPts val="0"/>
              </a:spcAft>
              <a:buNone/>
            </a:pPr>
            <a:r>
              <a:rPr b="1" lang="es" sz="1400">
                <a:solidFill>
                  <a:srgbClr val="666666"/>
                </a:solidFill>
                <a:latin typeface="Raleway"/>
                <a:ea typeface="Raleway"/>
                <a:cs typeface="Raleway"/>
                <a:sym typeface="Raleway"/>
              </a:rPr>
              <a:t>Project partners</a:t>
            </a:r>
            <a:r>
              <a:rPr lang="es" sz="1400">
                <a:solidFill>
                  <a:srgbClr val="666666"/>
                </a:solidFill>
                <a:latin typeface="Raleway"/>
                <a:ea typeface="Raleway"/>
                <a:cs typeface="Raleway"/>
                <a:sym typeface="Raleway"/>
              </a:rPr>
              <a:t>:</a:t>
            </a:r>
            <a:endParaRPr sz="1400">
              <a:solidFill>
                <a:srgbClr val="666666"/>
              </a:solidFill>
              <a:latin typeface="Raleway"/>
              <a:ea typeface="Raleway"/>
              <a:cs typeface="Raleway"/>
              <a:sym typeface="Raleway"/>
            </a:endParaRPr>
          </a:p>
          <a:p>
            <a:pPr indent="0" lvl="0" marL="457200" rtl="0" algn="l">
              <a:spcBef>
                <a:spcPts val="1600"/>
              </a:spcBef>
              <a:spcAft>
                <a:spcPts val="0"/>
              </a:spcAft>
              <a:buNone/>
            </a:pPr>
            <a:r>
              <a:t/>
            </a:r>
            <a:endParaRPr sz="1400">
              <a:solidFill>
                <a:srgbClr val="666666"/>
              </a:solidFill>
              <a:latin typeface="Raleway"/>
              <a:ea typeface="Raleway"/>
              <a:cs typeface="Raleway"/>
              <a:sym typeface="Raleway"/>
            </a:endParaRPr>
          </a:p>
          <a:p>
            <a:pPr indent="0" lvl="0" marL="457200" rtl="0" algn="l">
              <a:spcBef>
                <a:spcPts val="1600"/>
              </a:spcBef>
              <a:spcAft>
                <a:spcPts val="1600"/>
              </a:spcAft>
              <a:buNone/>
            </a:pPr>
            <a:r>
              <a:t/>
            </a:r>
            <a:endParaRPr sz="1400">
              <a:solidFill>
                <a:srgbClr val="666666"/>
              </a:solidFill>
              <a:latin typeface="Raleway"/>
              <a:ea typeface="Raleway"/>
              <a:cs typeface="Raleway"/>
              <a:sym typeface="Raleway"/>
            </a:endParaRPr>
          </a:p>
        </p:txBody>
      </p:sp>
      <p:sp>
        <p:nvSpPr>
          <p:cNvPr id="127" name="Google Shape;127;p29"/>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Introduction </a:t>
            </a:r>
            <a:r>
              <a:rPr lang="es">
                <a:solidFill>
                  <a:srgbClr val="666666"/>
                </a:solidFill>
                <a:latin typeface="Raleway"/>
                <a:ea typeface="Raleway"/>
                <a:cs typeface="Raleway"/>
                <a:sym typeface="Raleway"/>
              </a:rPr>
              <a:t>- AI4EOSC follow-up project</a:t>
            </a:r>
            <a:endParaRPr b="1">
              <a:solidFill>
                <a:srgbClr val="666666"/>
              </a:solidFill>
              <a:latin typeface="Raleway"/>
              <a:ea typeface="Raleway"/>
              <a:cs typeface="Raleway"/>
              <a:sym typeface="Raleway"/>
            </a:endParaRPr>
          </a:p>
        </p:txBody>
      </p:sp>
      <p:sp>
        <p:nvSpPr>
          <p:cNvPr id="128" name="Google Shape;12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pic>
        <p:nvPicPr>
          <p:cNvPr id="129" name="Google Shape;129;p29"/>
          <p:cNvPicPr preferRelativeResize="0"/>
          <p:nvPr/>
        </p:nvPicPr>
        <p:blipFill>
          <a:blip r:embed="rId3">
            <a:alphaModFix/>
          </a:blip>
          <a:stretch>
            <a:fillRect/>
          </a:stretch>
        </p:blipFill>
        <p:spPr>
          <a:xfrm>
            <a:off x="3265021" y="1974571"/>
            <a:ext cx="2325151" cy="831325"/>
          </a:xfrm>
          <a:prstGeom prst="rect">
            <a:avLst/>
          </a:prstGeom>
          <a:noFill/>
          <a:ln>
            <a:noFill/>
          </a:ln>
        </p:spPr>
      </p:pic>
      <p:pic>
        <p:nvPicPr>
          <p:cNvPr id="130" name="Google Shape;130;p29"/>
          <p:cNvPicPr preferRelativeResize="0"/>
          <p:nvPr/>
        </p:nvPicPr>
        <p:blipFill rotWithShape="1">
          <a:blip r:embed="rId4">
            <a:alphaModFix/>
          </a:blip>
          <a:srcRect b="0" l="0" r="0" t="12211"/>
          <a:stretch/>
        </p:blipFill>
        <p:spPr>
          <a:xfrm>
            <a:off x="1573600" y="2863300"/>
            <a:ext cx="5880976" cy="2028525"/>
          </a:xfrm>
          <a:prstGeom prst="rect">
            <a:avLst/>
          </a:prstGeom>
          <a:noFill/>
          <a:ln>
            <a:noFill/>
          </a:ln>
        </p:spPr>
      </p:pic>
      <p:sp>
        <p:nvSpPr>
          <p:cNvPr id="131" name="Google Shape;131;p29"/>
          <p:cNvSpPr/>
          <p:nvPr/>
        </p:nvSpPr>
        <p:spPr>
          <a:xfrm>
            <a:off x="5538425" y="4276800"/>
            <a:ext cx="1927200" cy="393600"/>
          </a:xfrm>
          <a:prstGeom prst="roundRect">
            <a:avLst>
              <a:gd fmla="val 16667" name="adj"/>
            </a:avLst>
          </a:prstGeom>
          <a:solidFill>
            <a:srgbClr val="CFE2F3"/>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solidFill>
                  <a:srgbClr val="0B5394"/>
                </a:solidFill>
                <a:latin typeface="Raleway"/>
                <a:ea typeface="Raleway"/>
                <a:cs typeface="Raleway"/>
                <a:sym typeface="Raleway"/>
              </a:rPr>
              <a:t>https://ai4eosc.eu/</a:t>
            </a:r>
            <a:endParaRPr>
              <a:solidFill>
                <a:srgbClr val="0B5394"/>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0"/>
          <p:cNvSpPr txBox="1"/>
          <p:nvPr>
            <p:ph idx="1" type="body"/>
          </p:nvPr>
        </p:nvSpPr>
        <p:spPr>
          <a:xfrm>
            <a:off x="311700" y="1298075"/>
            <a:ext cx="2625600" cy="3473400"/>
          </a:xfrm>
          <a:prstGeom prst="rect">
            <a:avLst/>
          </a:prstGeom>
          <a:solidFill>
            <a:srgbClr val="D0E0E3"/>
          </a:solidFill>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134F5C"/>
                </a:solidFill>
                <a:latin typeface="Raleway"/>
                <a:ea typeface="Raleway"/>
                <a:cs typeface="Raleway"/>
                <a:sym typeface="Raleway"/>
              </a:rPr>
              <a:t>No machine learning knowledge. Just give me a working model to make predictions.</a:t>
            </a:r>
            <a:endParaRPr sz="1000">
              <a:solidFill>
                <a:srgbClr val="134F5C"/>
              </a:solidFill>
              <a:latin typeface="Raleway"/>
              <a:ea typeface="Raleway"/>
              <a:cs typeface="Raleway"/>
              <a:sym typeface="Raleway"/>
            </a:endParaRPr>
          </a:p>
          <a:p>
            <a:pPr indent="0" lvl="0" marL="0" rtl="0" algn="l">
              <a:spcBef>
                <a:spcPts val="1600"/>
              </a:spcBef>
              <a:spcAft>
                <a:spcPts val="0"/>
              </a:spcAft>
              <a:buNone/>
            </a:pPr>
            <a:r>
              <a:rPr lang="es" sz="1000">
                <a:solidFill>
                  <a:srgbClr val="134F5C"/>
                </a:solidFill>
                <a:latin typeface="Raleway"/>
                <a:ea typeface="Raleway"/>
                <a:cs typeface="Raleway"/>
                <a:sym typeface="Raleway"/>
              </a:rPr>
              <a:t>We offer:</a:t>
            </a:r>
            <a:endParaRPr sz="1000">
              <a:solidFill>
                <a:srgbClr val="134F5C"/>
              </a:solidFill>
              <a:latin typeface="Raleway"/>
              <a:ea typeface="Raleway"/>
              <a:cs typeface="Raleway"/>
              <a:sym typeface="Raleway"/>
            </a:endParaRPr>
          </a:p>
          <a:p>
            <a:pPr indent="-287550" lvl="0" marL="460800" rtl="0" algn="l">
              <a:spcBef>
                <a:spcPts val="1600"/>
              </a:spcBef>
              <a:spcAft>
                <a:spcPts val="0"/>
              </a:spcAft>
              <a:buClr>
                <a:srgbClr val="134F5C"/>
              </a:buClr>
              <a:buSzPts val="900"/>
              <a:buFont typeface="Raleway"/>
              <a:buChar char="➔"/>
            </a:pPr>
            <a:r>
              <a:rPr lang="es" sz="900">
                <a:solidFill>
                  <a:srgbClr val="134F5C"/>
                </a:solidFill>
                <a:latin typeface="Raleway"/>
                <a:ea typeface="Raleway"/>
                <a:cs typeface="Raleway"/>
                <a:sym typeface="Raleway"/>
              </a:rPr>
              <a:t>a </a:t>
            </a:r>
            <a:r>
              <a:rPr b="1" lang="es" sz="900">
                <a:solidFill>
                  <a:srgbClr val="134F5C"/>
                </a:solidFill>
                <a:latin typeface="Raleway"/>
                <a:ea typeface="Raleway"/>
                <a:cs typeface="Raleway"/>
                <a:sym typeface="Raleway"/>
              </a:rPr>
              <a:t>catalogue</a:t>
            </a:r>
            <a:r>
              <a:rPr lang="es" sz="900">
                <a:solidFill>
                  <a:srgbClr val="134F5C"/>
                </a:solidFill>
                <a:latin typeface="Raleway"/>
                <a:ea typeface="Raleway"/>
                <a:cs typeface="Raleway"/>
                <a:sym typeface="Raleway"/>
              </a:rPr>
              <a:t> full of ready-to-use modules to perform inference with your data</a:t>
            </a:r>
            <a:endParaRPr sz="900">
              <a:solidFill>
                <a:srgbClr val="134F5C"/>
              </a:solidFill>
              <a:latin typeface="Raleway"/>
              <a:ea typeface="Raleway"/>
              <a:cs typeface="Raleway"/>
              <a:sym typeface="Raleway"/>
            </a:endParaRPr>
          </a:p>
          <a:p>
            <a:pPr indent="-285750" lvl="0" marL="457200" rtl="0" algn="l">
              <a:spcBef>
                <a:spcPts val="0"/>
              </a:spcBef>
              <a:spcAft>
                <a:spcPts val="0"/>
              </a:spcAft>
              <a:buClr>
                <a:srgbClr val="134F5C"/>
              </a:buClr>
              <a:buSzPts val="900"/>
              <a:buFont typeface="Raleway"/>
              <a:buChar char="➔"/>
            </a:pPr>
            <a:r>
              <a:rPr lang="es" sz="900">
                <a:solidFill>
                  <a:srgbClr val="134F5C"/>
                </a:solidFill>
                <a:latin typeface="Raleway"/>
                <a:ea typeface="Raleway"/>
                <a:cs typeface="Raleway"/>
                <a:sym typeface="Raleway"/>
              </a:rPr>
              <a:t>an </a:t>
            </a:r>
            <a:r>
              <a:rPr b="1" lang="es" sz="900">
                <a:solidFill>
                  <a:srgbClr val="134F5C"/>
                </a:solidFill>
                <a:latin typeface="Raleway"/>
                <a:ea typeface="Raleway"/>
                <a:cs typeface="Raleway"/>
                <a:sym typeface="Raleway"/>
              </a:rPr>
              <a:t>API </a:t>
            </a:r>
            <a:r>
              <a:rPr lang="es" sz="900">
                <a:solidFill>
                  <a:srgbClr val="134F5C"/>
                </a:solidFill>
                <a:latin typeface="Raleway"/>
                <a:ea typeface="Raleway"/>
                <a:cs typeface="Raleway"/>
                <a:sym typeface="Raleway"/>
              </a:rPr>
              <a:t>to easily interact with the services</a:t>
            </a:r>
            <a:endParaRPr sz="900">
              <a:solidFill>
                <a:srgbClr val="134F5C"/>
              </a:solidFill>
              <a:latin typeface="Raleway"/>
              <a:ea typeface="Raleway"/>
              <a:cs typeface="Raleway"/>
              <a:sym typeface="Raleway"/>
            </a:endParaRPr>
          </a:p>
          <a:p>
            <a:pPr indent="-285750" lvl="0" marL="457200" rtl="0" algn="l">
              <a:spcBef>
                <a:spcPts val="0"/>
              </a:spcBef>
              <a:spcAft>
                <a:spcPts val="0"/>
              </a:spcAft>
              <a:buClr>
                <a:srgbClr val="134F5C"/>
              </a:buClr>
              <a:buSzPts val="900"/>
              <a:buFont typeface="Raleway"/>
              <a:buChar char="➔"/>
            </a:pPr>
            <a:r>
              <a:rPr lang="es" sz="900">
                <a:solidFill>
                  <a:srgbClr val="134F5C"/>
                </a:solidFill>
                <a:latin typeface="Raleway"/>
                <a:ea typeface="Raleway"/>
                <a:cs typeface="Raleway"/>
                <a:sym typeface="Raleway"/>
              </a:rPr>
              <a:t>solutions to run the inference in local or </a:t>
            </a:r>
            <a:r>
              <a:rPr b="1" lang="es" sz="900">
                <a:solidFill>
                  <a:srgbClr val="134F5C"/>
                </a:solidFill>
                <a:latin typeface="Raleway"/>
                <a:ea typeface="Raleway"/>
                <a:cs typeface="Raleway"/>
                <a:sym typeface="Raleway"/>
              </a:rPr>
              <a:t>Cloud resources</a:t>
            </a:r>
            <a:endParaRPr b="1" sz="900">
              <a:solidFill>
                <a:srgbClr val="134F5C"/>
              </a:solidFill>
              <a:latin typeface="Raleway"/>
              <a:ea typeface="Raleway"/>
              <a:cs typeface="Raleway"/>
              <a:sym typeface="Raleway"/>
            </a:endParaRPr>
          </a:p>
          <a:p>
            <a:pPr indent="-285750" lvl="0" marL="457200" rtl="0" algn="l">
              <a:spcBef>
                <a:spcPts val="0"/>
              </a:spcBef>
              <a:spcAft>
                <a:spcPts val="0"/>
              </a:spcAft>
              <a:buClr>
                <a:srgbClr val="134F5C"/>
              </a:buClr>
              <a:buSzPts val="900"/>
              <a:buFont typeface="Raleway"/>
              <a:buChar char="➔"/>
            </a:pPr>
            <a:r>
              <a:rPr lang="es" sz="900">
                <a:solidFill>
                  <a:srgbClr val="134F5C"/>
                </a:solidFill>
                <a:latin typeface="Raleway"/>
                <a:ea typeface="Raleway"/>
                <a:cs typeface="Raleway"/>
                <a:sym typeface="Raleway"/>
              </a:rPr>
              <a:t>the ability to develop complex topologies by </a:t>
            </a:r>
            <a:r>
              <a:rPr b="1" lang="es" sz="900">
                <a:solidFill>
                  <a:srgbClr val="134F5C"/>
                </a:solidFill>
                <a:latin typeface="Raleway"/>
                <a:ea typeface="Raleway"/>
                <a:cs typeface="Raleway"/>
                <a:sym typeface="Raleway"/>
              </a:rPr>
              <a:t>composing different modules</a:t>
            </a:r>
            <a:endParaRPr b="1" sz="900">
              <a:solidFill>
                <a:srgbClr val="134F5C"/>
              </a:solidFill>
              <a:latin typeface="Raleway"/>
              <a:ea typeface="Raleway"/>
              <a:cs typeface="Raleway"/>
              <a:sym typeface="Raleway"/>
            </a:endParaRPr>
          </a:p>
        </p:txBody>
      </p:sp>
      <p:sp>
        <p:nvSpPr>
          <p:cNvPr id="137" name="Google Shape;137;p30"/>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Introduction </a:t>
            </a:r>
            <a:r>
              <a:rPr lang="es">
                <a:solidFill>
                  <a:srgbClr val="666666"/>
                </a:solidFill>
                <a:latin typeface="Raleway"/>
                <a:ea typeface="Raleway"/>
                <a:cs typeface="Raleway"/>
                <a:sym typeface="Raleway"/>
              </a:rPr>
              <a:t>- The users</a:t>
            </a:r>
            <a:endParaRPr b="1">
              <a:solidFill>
                <a:srgbClr val="666666"/>
              </a:solidFill>
              <a:latin typeface="Raleway"/>
              <a:ea typeface="Raleway"/>
              <a:cs typeface="Raleway"/>
              <a:sym typeface="Raleway"/>
            </a:endParaRPr>
          </a:p>
        </p:txBody>
      </p:sp>
      <p:sp>
        <p:nvSpPr>
          <p:cNvPr id="138" name="Google Shape;13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139" name="Google Shape;139;p30"/>
          <p:cNvSpPr txBox="1"/>
          <p:nvPr>
            <p:ph idx="1" type="body"/>
          </p:nvPr>
        </p:nvSpPr>
        <p:spPr>
          <a:xfrm>
            <a:off x="3145675" y="1298050"/>
            <a:ext cx="2625600" cy="3473400"/>
          </a:xfrm>
          <a:prstGeom prst="rect">
            <a:avLst/>
          </a:prstGeom>
          <a:solidFill>
            <a:srgbClr val="FCE5CD"/>
          </a:solidFill>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B45F06"/>
                </a:solidFill>
                <a:latin typeface="Raleway"/>
                <a:ea typeface="Raleway"/>
                <a:cs typeface="Raleway"/>
                <a:sym typeface="Raleway"/>
              </a:rPr>
              <a:t>I want to retrain a working model on my personal dataset.</a:t>
            </a:r>
            <a:endParaRPr sz="1000">
              <a:solidFill>
                <a:srgbClr val="B45F06"/>
              </a:solidFill>
              <a:latin typeface="Raleway"/>
              <a:ea typeface="Raleway"/>
              <a:cs typeface="Raleway"/>
              <a:sym typeface="Raleway"/>
            </a:endParaRPr>
          </a:p>
          <a:p>
            <a:pPr indent="0" lvl="0" marL="0" rtl="0" algn="l">
              <a:spcBef>
                <a:spcPts val="1600"/>
              </a:spcBef>
              <a:spcAft>
                <a:spcPts val="0"/>
              </a:spcAft>
              <a:buNone/>
            </a:pPr>
            <a:r>
              <a:rPr lang="es" sz="1000">
                <a:solidFill>
                  <a:srgbClr val="B45F06"/>
                </a:solidFill>
                <a:latin typeface="Raleway"/>
                <a:ea typeface="Raleway"/>
                <a:cs typeface="Raleway"/>
                <a:sym typeface="Raleway"/>
              </a:rPr>
              <a:t>We offer:</a:t>
            </a:r>
            <a:endParaRPr sz="1000">
              <a:solidFill>
                <a:srgbClr val="B45F06"/>
              </a:solidFill>
              <a:latin typeface="Raleway"/>
              <a:ea typeface="Raleway"/>
              <a:cs typeface="Raleway"/>
              <a:sym typeface="Raleway"/>
            </a:endParaRPr>
          </a:p>
          <a:p>
            <a:pPr indent="-285750" lvl="0" marL="457200" rtl="0" algn="l">
              <a:spcBef>
                <a:spcPts val="1600"/>
              </a:spcBef>
              <a:spcAft>
                <a:spcPts val="0"/>
              </a:spcAft>
              <a:buClr>
                <a:srgbClr val="B45F06"/>
              </a:buClr>
              <a:buSzPts val="900"/>
              <a:buFont typeface="Raleway"/>
              <a:buChar char="➔"/>
            </a:pPr>
            <a:r>
              <a:rPr lang="es" sz="900">
                <a:solidFill>
                  <a:srgbClr val="B45F06"/>
                </a:solidFill>
                <a:latin typeface="Raleway"/>
                <a:ea typeface="Raleway"/>
                <a:cs typeface="Raleway"/>
                <a:sym typeface="Raleway"/>
              </a:rPr>
              <a:t>the ability to train out-of-the-box a module of the </a:t>
            </a:r>
            <a:r>
              <a:rPr b="1" lang="es" sz="900">
                <a:solidFill>
                  <a:srgbClr val="B45F06"/>
                </a:solidFill>
                <a:latin typeface="Raleway"/>
                <a:ea typeface="Raleway"/>
                <a:cs typeface="Raleway"/>
                <a:sym typeface="Raleway"/>
              </a:rPr>
              <a:t>catalogue</a:t>
            </a:r>
            <a:r>
              <a:rPr lang="es" sz="900">
                <a:solidFill>
                  <a:srgbClr val="B45F06"/>
                </a:solidFill>
                <a:latin typeface="Raleway"/>
                <a:ea typeface="Raleway"/>
                <a:cs typeface="Raleway"/>
                <a:sym typeface="Raleway"/>
              </a:rPr>
              <a:t> on your personal dataset</a:t>
            </a:r>
            <a:endParaRPr sz="900">
              <a:solidFill>
                <a:srgbClr val="B45F06"/>
              </a:solidFill>
              <a:latin typeface="Raleway"/>
              <a:ea typeface="Raleway"/>
              <a:cs typeface="Raleway"/>
              <a:sym typeface="Raleway"/>
            </a:endParaRPr>
          </a:p>
          <a:p>
            <a:pPr indent="-285750" lvl="0" marL="457200" rtl="0" algn="l">
              <a:spcBef>
                <a:spcPts val="0"/>
              </a:spcBef>
              <a:spcAft>
                <a:spcPts val="0"/>
              </a:spcAft>
              <a:buClr>
                <a:srgbClr val="B45F06"/>
              </a:buClr>
              <a:buSzPts val="900"/>
              <a:buFont typeface="Raleway"/>
              <a:buChar char="➔"/>
            </a:pPr>
            <a:r>
              <a:rPr lang="es" sz="900">
                <a:solidFill>
                  <a:srgbClr val="B45F06"/>
                </a:solidFill>
                <a:latin typeface="Raleway"/>
                <a:ea typeface="Raleway"/>
                <a:cs typeface="Raleway"/>
                <a:sym typeface="Raleway"/>
              </a:rPr>
              <a:t>an </a:t>
            </a:r>
            <a:r>
              <a:rPr b="1" lang="es" sz="900">
                <a:solidFill>
                  <a:srgbClr val="B45F06"/>
                </a:solidFill>
                <a:latin typeface="Raleway"/>
                <a:ea typeface="Raleway"/>
                <a:cs typeface="Raleway"/>
                <a:sym typeface="Raleway"/>
              </a:rPr>
              <a:t>API</a:t>
            </a:r>
            <a:r>
              <a:rPr lang="es" sz="900">
                <a:solidFill>
                  <a:srgbClr val="B45F06"/>
                </a:solidFill>
                <a:latin typeface="Raleway"/>
                <a:ea typeface="Raleway"/>
                <a:cs typeface="Raleway"/>
                <a:sym typeface="Raleway"/>
              </a:rPr>
              <a:t> to easily interact with the model</a:t>
            </a:r>
            <a:endParaRPr sz="900">
              <a:solidFill>
                <a:srgbClr val="B45F06"/>
              </a:solidFill>
              <a:latin typeface="Raleway"/>
              <a:ea typeface="Raleway"/>
              <a:cs typeface="Raleway"/>
              <a:sym typeface="Raleway"/>
            </a:endParaRPr>
          </a:p>
          <a:p>
            <a:pPr indent="-285750" lvl="0" marL="457200" rtl="0" algn="l">
              <a:spcBef>
                <a:spcPts val="0"/>
              </a:spcBef>
              <a:spcAft>
                <a:spcPts val="0"/>
              </a:spcAft>
              <a:buClr>
                <a:srgbClr val="B45F06"/>
              </a:buClr>
              <a:buSzPts val="900"/>
              <a:buFont typeface="Raleway"/>
              <a:buChar char="➔"/>
            </a:pPr>
            <a:r>
              <a:rPr b="1" lang="es" sz="900">
                <a:solidFill>
                  <a:srgbClr val="B45F06"/>
                </a:solidFill>
                <a:latin typeface="Raleway"/>
                <a:ea typeface="Raleway"/>
                <a:cs typeface="Raleway"/>
                <a:sym typeface="Raleway"/>
              </a:rPr>
              <a:t>data storage</a:t>
            </a:r>
            <a:r>
              <a:rPr lang="es" sz="900">
                <a:solidFill>
                  <a:srgbClr val="B45F06"/>
                </a:solidFill>
                <a:latin typeface="Raleway"/>
                <a:ea typeface="Raleway"/>
                <a:cs typeface="Raleway"/>
                <a:sym typeface="Raleway"/>
              </a:rPr>
              <a:t> resources to access your dataset (DEEP-Nextcloud, OneData, …)</a:t>
            </a:r>
            <a:endParaRPr sz="900">
              <a:solidFill>
                <a:srgbClr val="B45F06"/>
              </a:solidFill>
              <a:latin typeface="Raleway"/>
              <a:ea typeface="Raleway"/>
              <a:cs typeface="Raleway"/>
              <a:sym typeface="Raleway"/>
            </a:endParaRPr>
          </a:p>
          <a:p>
            <a:pPr indent="-285750" lvl="0" marL="457200" rtl="0" algn="l">
              <a:spcBef>
                <a:spcPts val="0"/>
              </a:spcBef>
              <a:spcAft>
                <a:spcPts val="0"/>
              </a:spcAft>
              <a:buClr>
                <a:srgbClr val="B45F06"/>
              </a:buClr>
              <a:buSzPts val="900"/>
              <a:buFont typeface="Raleway"/>
              <a:buChar char="➔"/>
            </a:pPr>
            <a:r>
              <a:rPr lang="es" sz="900">
                <a:solidFill>
                  <a:srgbClr val="B45F06"/>
                </a:solidFill>
                <a:latin typeface="Raleway"/>
                <a:ea typeface="Raleway"/>
                <a:cs typeface="Raleway"/>
                <a:sym typeface="Raleway"/>
              </a:rPr>
              <a:t>the ability to deploy the developed service on </a:t>
            </a:r>
            <a:r>
              <a:rPr b="1" lang="es" sz="900">
                <a:solidFill>
                  <a:srgbClr val="B45F06"/>
                </a:solidFill>
                <a:latin typeface="Raleway"/>
                <a:ea typeface="Raleway"/>
                <a:cs typeface="Raleway"/>
                <a:sym typeface="Raleway"/>
              </a:rPr>
              <a:t>Cloud resources</a:t>
            </a:r>
            <a:endParaRPr b="1" sz="900">
              <a:solidFill>
                <a:srgbClr val="B45F06"/>
              </a:solidFill>
              <a:latin typeface="Raleway"/>
              <a:ea typeface="Raleway"/>
              <a:cs typeface="Raleway"/>
              <a:sym typeface="Raleway"/>
            </a:endParaRPr>
          </a:p>
          <a:p>
            <a:pPr indent="-285750" lvl="0" marL="457200" rtl="0" algn="l">
              <a:spcBef>
                <a:spcPts val="0"/>
              </a:spcBef>
              <a:spcAft>
                <a:spcPts val="0"/>
              </a:spcAft>
              <a:buClr>
                <a:srgbClr val="B45F06"/>
              </a:buClr>
              <a:buSzPts val="900"/>
              <a:buFont typeface="Raleway"/>
              <a:buChar char="➔"/>
            </a:pPr>
            <a:r>
              <a:rPr lang="es" sz="900">
                <a:solidFill>
                  <a:srgbClr val="B45F06"/>
                </a:solidFill>
                <a:latin typeface="Raleway"/>
                <a:ea typeface="Raleway"/>
                <a:cs typeface="Raleway"/>
                <a:sym typeface="Raleway"/>
              </a:rPr>
              <a:t>the ability to </a:t>
            </a:r>
            <a:r>
              <a:rPr b="1" lang="es" sz="900">
                <a:solidFill>
                  <a:srgbClr val="B45F06"/>
                </a:solidFill>
                <a:latin typeface="Raleway"/>
                <a:ea typeface="Raleway"/>
                <a:cs typeface="Raleway"/>
                <a:sym typeface="Raleway"/>
              </a:rPr>
              <a:t>share the service</a:t>
            </a:r>
            <a:r>
              <a:rPr lang="es" sz="900">
                <a:solidFill>
                  <a:srgbClr val="B45F06"/>
                </a:solidFill>
                <a:latin typeface="Raleway"/>
                <a:ea typeface="Raleway"/>
                <a:cs typeface="Raleway"/>
                <a:sym typeface="Raleway"/>
              </a:rPr>
              <a:t> with other users in the user’s catalogue</a:t>
            </a:r>
            <a:endParaRPr sz="900">
              <a:solidFill>
                <a:srgbClr val="B45F06"/>
              </a:solidFill>
              <a:latin typeface="Raleway"/>
              <a:ea typeface="Raleway"/>
              <a:cs typeface="Raleway"/>
              <a:sym typeface="Raleway"/>
            </a:endParaRPr>
          </a:p>
        </p:txBody>
      </p:sp>
      <p:sp>
        <p:nvSpPr>
          <p:cNvPr id="140" name="Google Shape;140;p30"/>
          <p:cNvSpPr txBox="1"/>
          <p:nvPr>
            <p:ph idx="1" type="body"/>
          </p:nvPr>
        </p:nvSpPr>
        <p:spPr>
          <a:xfrm>
            <a:off x="5979638" y="1298050"/>
            <a:ext cx="2625600" cy="3473400"/>
          </a:xfrm>
          <a:prstGeom prst="rect">
            <a:avLst/>
          </a:prstGeom>
          <a:solidFill>
            <a:srgbClr val="EAD1DC"/>
          </a:solidFill>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741B47"/>
                </a:solidFill>
                <a:latin typeface="Raleway"/>
                <a:ea typeface="Raleway"/>
                <a:cs typeface="Raleway"/>
                <a:sym typeface="Raleway"/>
              </a:rPr>
              <a:t>I want to develop my custom Deep Learning model.</a:t>
            </a:r>
            <a:endParaRPr sz="1000">
              <a:solidFill>
                <a:srgbClr val="741B47"/>
              </a:solidFill>
              <a:latin typeface="Raleway"/>
              <a:ea typeface="Raleway"/>
              <a:cs typeface="Raleway"/>
              <a:sym typeface="Raleway"/>
            </a:endParaRPr>
          </a:p>
          <a:p>
            <a:pPr indent="0" lvl="0" marL="0" rtl="0" algn="l">
              <a:spcBef>
                <a:spcPts val="1600"/>
              </a:spcBef>
              <a:spcAft>
                <a:spcPts val="0"/>
              </a:spcAft>
              <a:buNone/>
            </a:pPr>
            <a:r>
              <a:rPr lang="es" sz="1000">
                <a:solidFill>
                  <a:srgbClr val="741B47"/>
                </a:solidFill>
                <a:latin typeface="Raleway"/>
                <a:ea typeface="Raleway"/>
                <a:cs typeface="Raleway"/>
                <a:sym typeface="Raleway"/>
              </a:rPr>
              <a:t>We offer:</a:t>
            </a:r>
            <a:endParaRPr sz="1000">
              <a:solidFill>
                <a:srgbClr val="741B47"/>
              </a:solidFill>
              <a:latin typeface="Raleway"/>
              <a:ea typeface="Raleway"/>
              <a:cs typeface="Raleway"/>
              <a:sym typeface="Raleway"/>
            </a:endParaRPr>
          </a:p>
          <a:p>
            <a:pPr indent="-285750" lvl="0" marL="457200" rtl="0" algn="l">
              <a:spcBef>
                <a:spcPts val="1600"/>
              </a:spcBef>
              <a:spcAft>
                <a:spcPts val="0"/>
              </a:spcAft>
              <a:buClr>
                <a:srgbClr val="741B47"/>
              </a:buClr>
              <a:buSzPts val="900"/>
              <a:buFont typeface="Raleway"/>
              <a:buChar char="➔"/>
            </a:pPr>
            <a:r>
              <a:rPr lang="es" sz="900">
                <a:solidFill>
                  <a:srgbClr val="741B47"/>
                </a:solidFill>
                <a:latin typeface="Raleway"/>
                <a:ea typeface="Raleway"/>
                <a:cs typeface="Raleway"/>
                <a:sym typeface="Raleway"/>
              </a:rPr>
              <a:t>a ready-to-use environment with the </a:t>
            </a:r>
            <a:r>
              <a:rPr b="1" lang="es" sz="900">
                <a:solidFill>
                  <a:srgbClr val="741B47"/>
                </a:solidFill>
                <a:latin typeface="Raleway"/>
                <a:ea typeface="Raleway"/>
                <a:cs typeface="Raleway"/>
                <a:sym typeface="Raleway"/>
              </a:rPr>
              <a:t>main DL frameworks</a:t>
            </a:r>
            <a:r>
              <a:rPr lang="es" sz="900">
                <a:solidFill>
                  <a:srgbClr val="741B47"/>
                </a:solidFill>
                <a:latin typeface="Raleway"/>
                <a:ea typeface="Raleway"/>
                <a:cs typeface="Raleway"/>
                <a:sym typeface="Raleway"/>
              </a:rPr>
              <a:t> running in a dockerized solution running on different types of hardware (CPUs, GPUs, etc)</a:t>
            </a:r>
            <a:endParaRPr sz="900">
              <a:solidFill>
                <a:srgbClr val="741B47"/>
              </a:solidFill>
              <a:latin typeface="Raleway"/>
              <a:ea typeface="Raleway"/>
              <a:cs typeface="Raleway"/>
              <a:sym typeface="Raleway"/>
            </a:endParaRPr>
          </a:p>
          <a:p>
            <a:pPr indent="-285750" lvl="0" marL="457200" rtl="0" algn="l">
              <a:spcBef>
                <a:spcPts val="0"/>
              </a:spcBef>
              <a:spcAft>
                <a:spcPts val="0"/>
              </a:spcAft>
              <a:buClr>
                <a:srgbClr val="741B47"/>
              </a:buClr>
              <a:buSzPts val="900"/>
              <a:buFont typeface="Raleway"/>
              <a:buChar char="➔"/>
            </a:pPr>
            <a:r>
              <a:rPr b="1" lang="es" sz="900">
                <a:solidFill>
                  <a:srgbClr val="741B47"/>
                </a:solidFill>
                <a:latin typeface="Raleway"/>
                <a:ea typeface="Raleway"/>
                <a:cs typeface="Raleway"/>
                <a:sym typeface="Raleway"/>
              </a:rPr>
              <a:t>data storage</a:t>
            </a:r>
            <a:r>
              <a:rPr lang="es" sz="900">
                <a:solidFill>
                  <a:srgbClr val="741B47"/>
                </a:solidFill>
                <a:latin typeface="Raleway"/>
                <a:ea typeface="Raleway"/>
                <a:cs typeface="Raleway"/>
                <a:sym typeface="Raleway"/>
              </a:rPr>
              <a:t> resources to access your dataset (DEEP-Nextcloud, OneData, …)</a:t>
            </a:r>
            <a:endParaRPr sz="900">
              <a:solidFill>
                <a:srgbClr val="741B47"/>
              </a:solidFill>
              <a:latin typeface="Raleway"/>
              <a:ea typeface="Raleway"/>
              <a:cs typeface="Raleway"/>
              <a:sym typeface="Raleway"/>
            </a:endParaRPr>
          </a:p>
          <a:p>
            <a:pPr indent="-285750" lvl="0" marL="457200" rtl="0" algn="l">
              <a:spcBef>
                <a:spcPts val="0"/>
              </a:spcBef>
              <a:spcAft>
                <a:spcPts val="0"/>
              </a:spcAft>
              <a:buClr>
                <a:srgbClr val="741B47"/>
              </a:buClr>
              <a:buSzPts val="900"/>
              <a:buFont typeface="Raleway"/>
              <a:buChar char="➔"/>
            </a:pPr>
            <a:r>
              <a:rPr lang="es" sz="900">
                <a:solidFill>
                  <a:srgbClr val="741B47"/>
                </a:solidFill>
                <a:latin typeface="Raleway"/>
                <a:ea typeface="Raleway"/>
                <a:cs typeface="Raleway"/>
                <a:sym typeface="Raleway"/>
              </a:rPr>
              <a:t>the ability to deploy the developed module on </a:t>
            </a:r>
            <a:r>
              <a:rPr b="1" lang="es" sz="900">
                <a:solidFill>
                  <a:srgbClr val="741B47"/>
                </a:solidFill>
                <a:latin typeface="Raleway"/>
                <a:ea typeface="Raleway"/>
                <a:cs typeface="Raleway"/>
                <a:sym typeface="Raleway"/>
              </a:rPr>
              <a:t>Cloud resources</a:t>
            </a:r>
            <a:endParaRPr b="1" sz="900">
              <a:solidFill>
                <a:srgbClr val="741B47"/>
              </a:solidFill>
              <a:latin typeface="Raleway"/>
              <a:ea typeface="Raleway"/>
              <a:cs typeface="Raleway"/>
              <a:sym typeface="Raleway"/>
            </a:endParaRPr>
          </a:p>
          <a:p>
            <a:pPr indent="-285750" lvl="0" marL="457200" rtl="0" algn="l">
              <a:spcBef>
                <a:spcPts val="0"/>
              </a:spcBef>
              <a:spcAft>
                <a:spcPts val="0"/>
              </a:spcAft>
              <a:buClr>
                <a:srgbClr val="741B47"/>
              </a:buClr>
              <a:buSzPts val="900"/>
              <a:buFont typeface="Raleway"/>
              <a:buChar char="➔"/>
            </a:pPr>
            <a:r>
              <a:rPr lang="es" sz="900">
                <a:solidFill>
                  <a:srgbClr val="741B47"/>
                </a:solidFill>
                <a:latin typeface="Raleway"/>
                <a:ea typeface="Raleway"/>
                <a:cs typeface="Raleway"/>
                <a:sym typeface="Raleway"/>
              </a:rPr>
              <a:t>the ability to share the module with other users in the open </a:t>
            </a:r>
            <a:r>
              <a:rPr b="1" lang="es" sz="900">
                <a:solidFill>
                  <a:srgbClr val="741B47"/>
                </a:solidFill>
                <a:latin typeface="Raleway"/>
                <a:ea typeface="Raleway"/>
                <a:cs typeface="Raleway"/>
                <a:sym typeface="Raleway"/>
              </a:rPr>
              <a:t>catalogue</a:t>
            </a:r>
            <a:endParaRPr b="1" sz="900">
              <a:solidFill>
                <a:srgbClr val="741B47"/>
              </a:solidFill>
              <a:latin typeface="Raleway"/>
              <a:ea typeface="Raleway"/>
              <a:cs typeface="Raleway"/>
              <a:sym typeface="Raleway"/>
            </a:endParaRPr>
          </a:p>
          <a:p>
            <a:pPr indent="-285750" lvl="0" marL="457200" rtl="0" algn="l">
              <a:spcBef>
                <a:spcPts val="0"/>
              </a:spcBef>
              <a:spcAft>
                <a:spcPts val="0"/>
              </a:spcAft>
              <a:buClr>
                <a:srgbClr val="741B47"/>
              </a:buClr>
              <a:buSzPts val="900"/>
              <a:buFont typeface="Raleway"/>
              <a:buChar char="➔"/>
            </a:pPr>
            <a:r>
              <a:rPr lang="es" sz="900">
                <a:solidFill>
                  <a:srgbClr val="741B47"/>
                </a:solidFill>
                <a:latin typeface="Raleway"/>
                <a:ea typeface="Raleway"/>
                <a:cs typeface="Raleway"/>
                <a:sym typeface="Raleway"/>
              </a:rPr>
              <a:t>the possibility to integrate your module with the</a:t>
            </a:r>
            <a:r>
              <a:rPr b="1" lang="es" sz="900">
                <a:solidFill>
                  <a:srgbClr val="741B47"/>
                </a:solidFill>
                <a:latin typeface="Raleway"/>
                <a:ea typeface="Raleway"/>
                <a:cs typeface="Raleway"/>
                <a:sym typeface="Raleway"/>
              </a:rPr>
              <a:t> API </a:t>
            </a:r>
            <a:r>
              <a:rPr lang="es" sz="900">
                <a:solidFill>
                  <a:srgbClr val="741B47"/>
                </a:solidFill>
                <a:latin typeface="Raleway"/>
                <a:ea typeface="Raleway"/>
                <a:cs typeface="Raleway"/>
                <a:sym typeface="Raleway"/>
              </a:rPr>
              <a:t>to enable easier user interaction</a:t>
            </a:r>
            <a:endParaRPr sz="900">
              <a:solidFill>
                <a:srgbClr val="741B47"/>
              </a:solidFill>
              <a:latin typeface="Raleway"/>
              <a:ea typeface="Raleway"/>
              <a:cs typeface="Raleway"/>
              <a:sym typeface="Raleway"/>
            </a:endParaRPr>
          </a:p>
        </p:txBody>
      </p:sp>
      <p:sp>
        <p:nvSpPr>
          <p:cNvPr id="141" name="Google Shape;141;p30"/>
          <p:cNvSpPr txBox="1"/>
          <p:nvPr/>
        </p:nvSpPr>
        <p:spPr>
          <a:xfrm>
            <a:off x="311700" y="817650"/>
            <a:ext cx="2625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134F5C"/>
                </a:solidFill>
                <a:latin typeface="Raleway"/>
                <a:ea typeface="Raleway"/>
                <a:cs typeface="Raleway"/>
                <a:sym typeface="Raleway"/>
              </a:rPr>
              <a:t>Basic</a:t>
            </a:r>
            <a:endParaRPr b="1">
              <a:solidFill>
                <a:srgbClr val="134F5C"/>
              </a:solidFill>
              <a:latin typeface="Raleway"/>
              <a:ea typeface="Raleway"/>
              <a:cs typeface="Raleway"/>
              <a:sym typeface="Raleway"/>
            </a:endParaRPr>
          </a:p>
        </p:txBody>
      </p:sp>
      <p:sp>
        <p:nvSpPr>
          <p:cNvPr id="142" name="Google Shape;142;p30"/>
          <p:cNvSpPr txBox="1"/>
          <p:nvPr/>
        </p:nvSpPr>
        <p:spPr>
          <a:xfrm>
            <a:off x="3108975" y="817625"/>
            <a:ext cx="2625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B45F06"/>
                </a:solidFill>
                <a:latin typeface="Raleway"/>
                <a:ea typeface="Raleway"/>
                <a:cs typeface="Raleway"/>
                <a:sym typeface="Raleway"/>
              </a:rPr>
              <a:t>Intermediate</a:t>
            </a:r>
            <a:endParaRPr b="1">
              <a:solidFill>
                <a:srgbClr val="B45F06"/>
              </a:solidFill>
              <a:latin typeface="Raleway"/>
              <a:ea typeface="Raleway"/>
              <a:cs typeface="Raleway"/>
              <a:sym typeface="Raleway"/>
            </a:endParaRPr>
          </a:p>
        </p:txBody>
      </p:sp>
      <p:sp>
        <p:nvSpPr>
          <p:cNvPr id="143" name="Google Shape;143;p30"/>
          <p:cNvSpPr txBox="1"/>
          <p:nvPr/>
        </p:nvSpPr>
        <p:spPr>
          <a:xfrm>
            <a:off x="5979638" y="817613"/>
            <a:ext cx="2625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85200C"/>
                </a:solidFill>
                <a:latin typeface="Raleway"/>
                <a:ea typeface="Raleway"/>
                <a:cs typeface="Raleway"/>
                <a:sym typeface="Raleway"/>
              </a:rPr>
              <a:t>Advanced</a:t>
            </a:r>
            <a:endParaRPr b="1">
              <a:solidFill>
                <a:srgbClr val="85200C"/>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cxnSp>
        <p:nvCxnSpPr>
          <p:cNvPr id="148" name="Google Shape;148;p31"/>
          <p:cNvCxnSpPr>
            <a:stCxn id="149" idx="2"/>
          </p:cNvCxnSpPr>
          <p:nvPr/>
        </p:nvCxnSpPr>
        <p:spPr>
          <a:xfrm>
            <a:off x="5773425" y="1438925"/>
            <a:ext cx="3600" cy="26022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31"/>
          <p:cNvCxnSpPr>
            <a:stCxn id="151" idx="2"/>
          </p:cNvCxnSpPr>
          <p:nvPr/>
        </p:nvCxnSpPr>
        <p:spPr>
          <a:xfrm flipH="1">
            <a:off x="4252800" y="1438925"/>
            <a:ext cx="15300" cy="2609100"/>
          </a:xfrm>
          <a:prstGeom prst="straightConnector1">
            <a:avLst/>
          </a:prstGeom>
          <a:noFill/>
          <a:ln cap="flat" cmpd="sng" w="9525">
            <a:solidFill>
              <a:schemeClr val="dk2"/>
            </a:solidFill>
            <a:prstDash val="solid"/>
            <a:round/>
            <a:headEnd len="med" w="med" type="none"/>
            <a:tailEnd len="med" w="med" type="triangle"/>
          </a:ln>
        </p:spPr>
      </p:cxnSp>
      <p:cxnSp>
        <p:nvCxnSpPr>
          <p:cNvPr id="152" name="Google Shape;152;p31"/>
          <p:cNvCxnSpPr>
            <a:stCxn id="153" idx="2"/>
          </p:cNvCxnSpPr>
          <p:nvPr/>
        </p:nvCxnSpPr>
        <p:spPr>
          <a:xfrm>
            <a:off x="2762775" y="1438925"/>
            <a:ext cx="4500" cy="2609100"/>
          </a:xfrm>
          <a:prstGeom prst="straightConnector1">
            <a:avLst/>
          </a:prstGeom>
          <a:noFill/>
          <a:ln cap="flat" cmpd="sng" w="9525">
            <a:solidFill>
              <a:schemeClr val="dk2"/>
            </a:solidFill>
            <a:prstDash val="solid"/>
            <a:round/>
            <a:headEnd len="med" w="med" type="none"/>
            <a:tailEnd len="med" w="med" type="triangle"/>
          </a:ln>
        </p:spPr>
      </p:cxnSp>
      <p:sp>
        <p:nvSpPr>
          <p:cNvPr id="154" name="Google Shape;154;p31"/>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Introduction </a:t>
            </a:r>
            <a:r>
              <a:rPr lang="es">
                <a:solidFill>
                  <a:srgbClr val="666666"/>
                </a:solidFill>
                <a:latin typeface="Raleway"/>
                <a:ea typeface="Raleway"/>
                <a:cs typeface="Raleway"/>
                <a:sym typeface="Raleway"/>
              </a:rPr>
              <a:t>- The users</a:t>
            </a:r>
            <a:endParaRPr b="1">
              <a:solidFill>
                <a:srgbClr val="666666"/>
              </a:solidFill>
              <a:latin typeface="Raleway"/>
              <a:ea typeface="Raleway"/>
              <a:cs typeface="Raleway"/>
              <a:sym typeface="Raleway"/>
            </a:endParaRPr>
          </a:p>
        </p:txBody>
      </p:sp>
      <p:sp>
        <p:nvSpPr>
          <p:cNvPr id="155" name="Google Shape;15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156" name="Google Shape;156;p31"/>
          <p:cNvSpPr/>
          <p:nvPr/>
        </p:nvSpPr>
        <p:spPr>
          <a:xfrm>
            <a:off x="2141175" y="1823050"/>
            <a:ext cx="4260000" cy="243900"/>
          </a:xfrm>
          <a:prstGeom prst="roundRect">
            <a:avLst>
              <a:gd fmla="val 16667" name="adj"/>
            </a:avLst>
          </a:prstGeom>
          <a:solidFill>
            <a:srgbClr val="F9CB9C"/>
          </a:solid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83F04"/>
                </a:solidFill>
                <a:latin typeface="Raleway"/>
                <a:ea typeface="Raleway"/>
                <a:cs typeface="Raleway"/>
                <a:sym typeface="Raleway"/>
              </a:rPr>
              <a:t>Marketplace</a:t>
            </a:r>
            <a:endParaRPr sz="1200">
              <a:solidFill>
                <a:srgbClr val="783F04"/>
              </a:solidFill>
              <a:latin typeface="Raleway"/>
              <a:ea typeface="Raleway"/>
              <a:cs typeface="Raleway"/>
              <a:sym typeface="Raleway"/>
            </a:endParaRPr>
          </a:p>
        </p:txBody>
      </p:sp>
      <p:sp>
        <p:nvSpPr>
          <p:cNvPr id="151" name="Google Shape;151;p31"/>
          <p:cNvSpPr/>
          <p:nvPr/>
        </p:nvSpPr>
        <p:spPr>
          <a:xfrm>
            <a:off x="3646500" y="1045325"/>
            <a:ext cx="1243200" cy="393600"/>
          </a:xfrm>
          <a:prstGeom prst="roundRect">
            <a:avLst>
              <a:gd fmla="val 16667" name="adj"/>
            </a:avLst>
          </a:prstGeom>
          <a:solidFill>
            <a:srgbClr val="B6D7A8"/>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274E13"/>
                </a:solidFill>
                <a:latin typeface="Raleway"/>
                <a:ea typeface="Raleway"/>
                <a:cs typeface="Raleway"/>
                <a:sym typeface="Raleway"/>
              </a:rPr>
              <a:t>Intermediate </a:t>
            </a:r>
            <a:r>
              <a:rPr lang="es" sz="700">
                <a:solidFill>
                  <a:srgbClr val="274E13"/>
                </a:solidFill>
                <a:latin typeface="Roboto Mono"/>
                <a:ea typeface="Roboto Mono"/>
                <a:cs typeface="Roboto Mono"/>
                <a:sym typeface="Roboto Mono"/>
              </a:rPr>
              <a:t>Retrain</a:t>
            </a:r>
            <a:endParaRPr sz="700">
              <a:solidFill>
                <a:srgbClr val="274E13"/>
              </a:solidFill>
              <a:latin typeface="Roboto Mono"/>
              <a:ea typeface="Roboto Mono"/>
              <a:cs typeface="Roboto Mono"/>
              <a:sym typeface="Roboto Mono"/>
            </a:endParaRPr>
          </a:p>
        </p:txBody>
      </p:sp>
      <p:sp>
        <p:nvSpPr>
          <p:cNvPr id="153" name="Google Shape;153;p31"/>
          <p:cNvSpPr/>
          <p:nvPr/>
        </p:nvSpPr>
        <p:spPr>
          <a:xfrm>
            <a:off x="2141175" y="1045325"/>
            <a:ext cx="1243200" cy="393600"/>
          </a:xfrm>
          <a:prstGeom prst="roundRect">
            <a:avLst>
              <a:gd fmla="val 16667" name="adj"/>
            </a:avLst>
          </a:prstGeom>
          <a:solidFill>
            <a:srgbClr val="B6D7A8"/>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274E13"/>
                </a:solidFill>
                <a:latin typeface="Raleway"/>
                <a:ea typeface="Raleway"/>
                <a:cs typeface="Raleway"/>
                <a:sym typeface="Raleway"/>
              </a:rPr>
              <a:t>Basic </a:t>
            </a:r>
            <a:endParaRPr sz="1200">
              <a:solidFill>
                <a:srgbClr val="274E13"/>
              </a:solidFill>
              <a:latin typeface="Raleway"/>
              <a:ea typeface="Raleway"/>
              <a:cs typeface="Raleway"/>
              <a:sym typeface="Raleway"/>
            </a:endParaRPr>
          </a:p>
          <a:p>
            <a:pPr indent="0" lvl="0" marL="0" rtl="0" algn="ctr">
              <a:spcBef>
                <a:spcPts val="0"/>
              </a:spcBef>
              <a:spcAft>
                <a:spcPts val="0"/>
              </a:spcAft>
              <a:buNone/>
            </a:pPr>
            <a:r>
              <a:rPr lang="es" sz="700">
                <a:solidFill>
                  <a:srgbClr val="274E13"/>
                </a:solidFill>
                <a:latin typeface="Roboto Mono"/>
                <a:ea typeface="Roboto Mono"/>
                <a:cs typeface="Roboto Mono"/>
                <a:sym typeface="Roboto Mono"/>
              </a:rPr>
              <a:t>Predict</a:t>
            </a:r>
            <a:endParaRPr sz="700">
              <a:solidFill>
                <a:srgbClr val="274E13"/>
              </a:solidFill>
              <a:latin typeface="Roboto Mono"/>
              <a:ea typeface="Roboto Mono"/>
              <a:cs typeface="Roboto Mono"/>
              <a:sym typeface="Roboto Mono"/>
            </a:endParaRPr>
          </a:p>
        </p:txBody>
      </p:sp>
      <p:sp>
        <p:nvSpPr>
          <p:cNvPr id="149" name="Google Shape;149;p31"/>
          <p:cNvSpPr/>
          <p:nvPr/>
        </p:nvSpPr>
        <p:spPr>
          <a:xfrm>
            <a:off x="5151825" y="1045325"/>
            <a:ext cx="1243200" cy="393600"/>
          </a:xfrm>
          <a:prstGeom prst="roundRect">
            <a:avLst>
              <a:gd fmla="val 16667" name="adj"/>
            </a:avLst>
          </a:prstGeom>
          <a:solidFill>
            <a:srgbClr val="B6D7A8"/>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274E13"/>
                </a:solidFill>
                <a:latin typeface="Raleway"/>
                <a:ea typeface="Raleway"/>
                <a:cs typeface="Raleway"/>
                <a:sym typeface="Raleway"/>
              </a:rPr>
              <a:t>Advanced </a:t>
            </a:r>
            <a:r>
              <a:rPr lang="es" sz="700">
                <a:solidFill>
                  <a:srgbClr val="274E13"/>
                </a:solidFill>
                <a:latin typeface="Roboto Mono"/>
                <a:ea typeface="Roboto Mono"/>
                <a:cs typeface="Roboto Mono"/>
                <a:sym typeface="Roboto Mono"/>
              </a:rPr>
              <a:t>Develop</a:t>
            </a:r>
            <a:endParaRPr sz="700">
              <a:solidFill>
                <a:srgbClr val="274E13"/>
              </a:solidFill>
              <a:latin typeface="Roboto Mono"/>
              <a:ea typeface="Roboto Mono"/>
              <a:cs typeface="Roboto Mono"/>
              <a:sym typeface="Roboto Mono"/>
            </a:endParaRPr>
          </a:p>
        </p:txBody>
      </p:sp>
      <p:sp>
        <p:nvSpPr>
          <p:cNvPr id="157" name="Google Shape;157;p31"/>
          <p:cNvSpPr/>
          <p:nvPr/>
        </p:nvSpPr>
        <p:spPr>
          <a:xfrm>
            <a:off x="3646500" y="2406775"/>
            <a:ext cx="2748600" cy="243900"/>
          </a:xfrm>
          <a:prstGeom prst="roundRect">
            <a:avLst>
              <a:gd fmla="val 16667" name="adj"/>
            </a:avLst>
          </a:prstGeom>
          <a:solidFill>
            <a:srgbClr val="F9CB9C"/>
          </a:solidFill>
          <a:ln cap="flat" cmpd="sng" w="952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783F04"/>
                </a:solidFill>
                <a:latin typeface="Raleway"/>
                <a:ea typeface="Raleway"/>
                <a:cs typeface="Raleway"/>
                <a:sym typeface="Raleway"/>
              </a:rPr>
              <a:t>Dashboard</a:t>
            </a:r>
            <a:endParaRPr sz="1200">
              <a:solidFill>
                <a:srgbClr val="783F04"/>
              </a:solidFill>
              <a:latin typeface="Raleway"/>
              <a:ea typeface="Raleway"/>
              <a:cs typeface="Raleway"/>
              <a:sym typeface="Raleway"/>
            </a:endParaRPr>
          </a:p>
        </p:txBody>
      </p:sp>
      <p:sp>
        <p:nvSpPr>
          <p:cNvPr id="158" name="Google Shape;158;p31"/>
          <p:cNvSpPr/>
          <p:nvPr/>
        </p:nvSpPr>
        <p:spPr>
          <a:xfrm>
            <a:off x="2143425" y="2945750"/>
            <a:ext cx="1243200" cy="393600"/>
          </a:xfrm>
          <a:prstGeom prst="roundRect">
            <a:avLst>
              <a:gd fmla="val 16667" name="adj"/>
            </a:avLst>
          </a:prstGeom>
          <a:solidFill>
            <a:srgbClr val="CFE2F3"/>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800">
                <a:solidFill>
                  <a:srgbClr val="0B5394"/>
                </a:solidFill>
                <a:latin typeface="Raleway"/>
                <a:ea typeface="Raleway"/>
                <a:cs typeface="Raleway"/>
                <a:sym typeface="Raleway"/>
              </a:rPr>
              <a:t>DEEPaaS API</a:t>
            </a:r>
            <a:endParaRPr b="1" sz="800">
              <a:solidFill>
                <a:srgbClr val="0B5394"/>
              </a:solidFill>
              <a:latin typeface="Raleway"/>
              <a:ea typeface="Raleway"/>
              <a:cs typeface="Raleway"/>
              <a:sym typeface="Raleway"/>
            </a:endParaRPr>
          </a:p>
          <a:p>
            <a:pPr indent="0" lvl="0" marL="0" rtl="0" algn="ctr">
              <a:spcBef>
                <a:spcPts val="0"/>
              </a:spcBef>
              <a:spcAft>
                <a:spcPts val="0"/>
              </a:spcAft>
              <a:buNone/>
            </a:pPr>
            <a:r>
              <a:rPr lang="es" sz="700">
                <a:solidFill>
                  <a:srgbClr val="0B5394"/>
                </a:solidFill>
                <a:latin typeface="Raleway"/>
                <a:ea typeface="Raleway"/>
                <a:cs typeface="Raleway"/>
                <a:sym typeface="Raleway"/>
              </a:rPr>
              <a:t>(serverless)</a:t>
            </a:r>
            <a:endParaRPr sz="700">
              <a:solidFill>
                <a:srgbClr val="0B5394"/>
              </a:solidFill>
              <a:latin typeface="Raleway"/>
              <a:ea typeface="Raleway"/>
              <a:cs typeface="Raleway"/>
              <a:sym typeface="Raleway"/>
            </a:endParaRPr>
          </a:p>
        </p:txBody>
      </p:sp>
      <p:sp>
        <p:nvSpPr>
          <p:cNvPr id="159" name="Google Shape;159;p31"/>
          <p:cNvSpPr/>
          <p:nvPr/>
        </p:nvSpPr>
        <p:spPr>
          <a:xfrm>
            <a:off x="3650625" y="2945750"/>
            <a:ext cx="1322400" cy="689700"/>
          </a:xfrm>
          <a:prstGeom prst="roundRect">
            <a:avLst>
              <a:gd fmla="val 16667" name="adj"/>
            </a:avLst>
          </a:prstGeom>
          <a:solidFill>
            <a:srgbClr val="CFE2F3"/>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800">
                <a:solidFill>
                  <a:srgbClr val="0B5394"/>
                </a:solidFill>
                <a:latin typeface="Raleway"/>
                <a:ea typeface="Raleway"/>
                <a:cs typeface="Raleway"/>
                <a:sym typeface="Raleway"/>
              </a:rPr>
              <a:t>DEEPaaS API</a:t>
            </a:r>
            <a:endParaRPr b="1" sz="800">
              <a:solidFill>
                <a:srgbClr val="0B5394"/>
              </a:solidFill>
              <a:latin typeface="Raleway"/>
              <a:ea typeface="Raleway"/>
              <a:cs typeface="Raleway"/>
              <a:sym typeface="Raleway"/>
            </a:endParaRPr>
          </a:p>
          <a:p>
            <a:pPr indent="0" lvl="0" marL="0" rtl="0" algn="ctr">
              <a:spcBef>
                <a:spcPts val="0"/>
              </a:spcBef>
              <a:spcAft>
                <a:spcPts val="0"/>
              </a:spcAft>
              <a:buNone/>
            </a:pPr>
            <a:r>
              <a:rPr lang="es" sz="700">
                <a:solidFill>
                  <a:srgbClr val="0B5394"/>
                </a:solidFill>
                <a:latin typeface="Raleway"/>
                <a:ea typeface="Raleway"/>
                <a:cs typeface="Raleway"/>
                <a:sym typeface="Raleway"/>
              </a:rPr>
              <a:t>(deployment)</a:t>
            </a:r>
            <a:endParaRPr sz="700">
              <a:solidFill>
                <a:srgbClr val="0B5394"/>
              </a:solidFill>
              <a:latin typeface="Raleway"/>
              <a:ea typeface="Raleway"/>
              <a:cs typeface="Raleway"/>
              <a:sym typeface="Raleway"/>
            </a:endParaRPr>
          </a:p>
          <a:p>
            <a:pPr indent="0" lvl="0" marL="0" rtl="0" algn="ctr">
              <a:spcBef>
                <a:spcPts val="0"/>
              </a:spcBef>
              <a:spcAft>
                <a:spcPts val="0"/>
              </a:spcAft>
              <a:buNone/>
            </a:pPr>
            <a:r>
              <a:t/>
            </a:r>
            <a:endParaRPr sz="700">
              <a:solidFill>
                <a:srgbClr val="0B5394"/>
              </a:solidFill>
              <a:latin typeface="Raleway"/>
              <a:ea typeface="Raleway"/>
              <a:cs typeface="Raleway"/>
              <a:sym typeface="Raleway"/>
            </a:endParaRPr>
          </a:p>
          <a:p>
            <a:pPr indent="0" lvl="0" marL="0" rtl="0" algn="ctr">
              <a:spcBef>
                <a:spcPts val="0"/>
              </a:spcBef>
              <a:spcAft>
                <a:spcPts val="0"/>
              </a:spcAft>
              <a:buNone/>
            </a:pPr>
            <a:r>
              <a:rPr b="1" lang="es" sz="800">
                <a:solidFill>
                  <a:srgbClr val="0B5394"/>
                </a:solidFill>
                <a:latin typeface="Raleway"/>
                <a:ea typeface="Raleway"/>
                <a:cs typeface="Raleway"/>
                <a:sym typeface="Raleway"/>
              </a:rPr>
              <a:t>Nextcloud </a:t>
            </a:r>
            <a:r>
              <a:rPr lang="es" sz="800">
                <a:solidFill>
                  <a:srgbClr val="0B5394"/>
                </a:solidFill>
                <a:latin typeface="Raleway"/>
                <a:ea typeface="Raleway"/>
                <a:cs typeface="Raleway"/>
                <a:sym typeface="Raleway"/>
              </a:rPr>
              <a:t>/</a:t>
            </a:r>
            <a:r>
              <a:rPr b="1" lang="es" sz="800">
                <a:solidFill>
                  <a:srgbClr val="0B5394"/>
                </a:solidFill>
                <a:latin typeface="Raleway"/>
                <a:ea typeface="Raleway"/>
                <a:cs typeface="Raleway"/>
                <a:sym typeface="Raleway"/>
              </a:rPr>
              <a:t> OneData</a:t>
            </a:r>
            <a:endParaRPr b="1" sz="800">
              <a:solidFill>
                <a:srgbClr val="0B5394"/>
              </a:solidFill>
              <a:latin typeface="Raleway"/>
              <a:ea typeface="Raleway"/>
              <a:cs typeface="Raleway"/>
              <a:sym typeface="Raleway"/>
            </a:endParaRPr>
          </a:p>
          <a:p>
            <a:pPr indent="0" lvl="0" marL="0" rtl="0" algn="ctr">
              <a:spcBef>
                <a:spcPts val="0"/>
              </a:spcBef>
              <a:spcAft>
                <a:spcPts val="0"/>
              </a:spcAft>
              <a:buNone/>
            </a:pPr>
            <a:r>
              <a:rPr lang="es" sz="700">
                <a:solidFill>
                  <a:srgbClr val="0B5394"/>
                </a:solidFill>
                <a:latin typeface="Raleway"/>
                <a:ea typeface="Raleway"/>
                <a:cs typeface="Raleway"/>
                <a:sym typeface="Raleway"/>
              </a:rPr>
              <a:t>(storage)</a:t>
            </a:r>
            <a:endParaRPr sz="700">
              <a:solidFill>
                <a:srgbClr val="0B5394"/>
              </a:solidFill>
              <a:latin typeface="Raleway"/>
              <a:ea typeface="Raleway"/>
              <a:cs typeface="Raleway"/>
              <a:sym typeface="Raleway"/>
            </a:endParaRPr>
          </a:p>
        </p:txBody>
      </p:sp>
      <p:sp>
        <p:nvSpPr>
          <p:cNvPr id="160" name="Google Shape;160;p31"/>
          <p:cNvSpPr/>
          <p:nvPr/>
        </p:nvSpPr>
        <p:spPr>
          <a:xfrm>
            <a:off x="5078625" y="2945750"/>
            <a:ext cx="1322400" cy="806700"/>
          </a:xfrm>
          <a:prstGeom prst="roundRect">
            <a:avLst>
              <a:gd fmla="val 16667" name="adj"/>
            </a:avLst>
          </a:prstGeom>
          <a:solidFill>
            <a:srgbClr val="CFE2F3"/>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800">
                <a:solidFill>
                  <a:srgbClr val="0B5394"/>
                </a:solidFill>
                <a:latin typeface="Raleway"/>
                <a:ea typeface="Raleway"/>
                <a:cs typeface="Raleway"/>
                <a:sym typeface="Raleway"/>
              </a:rPr>
              <a:t>JupyterLab</a:t>
            </a:r>
            <a:endParaRPr b="1" sz="800">
              <a:solidFill>
                <a:srgbClr val="0B5394"/>
              </a:solidFill>
              <a:latin typeface="Raleway"/>
              <a:ea typeface="Raleway"/>
              <a:cs typeface="Raleway"/>
              <a:sym typeface="Raleway"/>
            </a:endParaRPr>
          </a:p>
          <a:p>
            <a:pPr indent="0" lvl="0" marL="0" rtl="0" algn="ctr">
              <a:spcBef>
                <a:spcPts val="0"/>
              </a:spcBef>
              <a:spcAft>
                <a:spcPts val="0"/>
              </a:spcAft>
              <a:buNone/>
            </a:pPr>
            <a:r>
              <a:rPr lang="es" sz="700">
                <a:solidFill>
                  <a:srgbClr val="0B5394"/>
                </a:solidFill>
                <a:latin typeface="Raleway"/>
                <a:ea typeface="Raleway"/>
                <a:cs typeface="Raleway"/>
                <a:sym typeface="Raleway"/>
              </a:rPr>
              <a:t>Cookiecutter - Github - Dockerhub</a:t>
            </a:r>
            <a:endParaRPr sz="700">
              <a:solidFill>
                <a:srgbClr val="0B5394"/>
              </a:solidFill>
              <a:latin typeface="Raleway"/>
              <a:ea typeface="Raleway"/>
              <a:cs typeface="Raleway"/>
              <a:sym typeface="Raleway"/>
            </a:endParaRPr>
          </a:p>
          <a:p>
            <a:pPr indent="0" lvl="0" marL="0" rtl="0" algn="ctr">
              <a:spcBef>
                <a:spcPts val="0"/>
              </a:spcBef>
              <a:spcAft>
                <a:spcPts val="0"/>
              </a:spcAft>
              <a:buNone/>
            </a:pPr>
            <a:r>
              <a:t/>
            </a:r>
            <a:endParaRPr sz="700">
              <a:solidFill>
                <a:srgbClr val="0B5394"/>
              </a:solidFill>
              <a:latin typeface="Raleway"/>
              <a:ea typeface="Raleway"/>
              <a:cs typeface="Raleway"/>
              <a:sym typeface="Raleway"/>
            </a:endParaRPr>
          </a:p>
          <a:p>
            <a:pPr indent="0" lvl="0" marL="0" rtl="0" algn="ctr">
              <a:spcBef>
                <a:spcPts val="0"/>
              </a:spcBef>
              <a:spcAft>
                <a:spcPts val="0"/>
              </a:spcAft>
              <a:buNone/>
            </a:pPr>
            <a:r>
              <a:rPr b="1" lang="es" sz="800">
                <a:solidFill>
                  <a:srgbClr val="0B5394"/>
                </a:solidFill>
                <a:latin typeface="Raleway"/>
                <a:ea typeface="Raleway"/>
                <a:cs typeface="Raleway"/>
                <a:sym typeface="Raleway"/>
              </a:rPr>
              <a:t>Nextcloud </a:t>
            </a:r>
            <a:r>
              <a:rPr lang="es" sz="800">
                <a:solidFill>
                  <a:srgbClr val="0B5394"/>
                </a:solidFill>
                <a:latin typeface="Raleway"/>
                <a:ea typeface="Raleway"/>
                <a:cs typeface="Raleway"/>
                <a:sym typeface="Raleway"/>
              </a:rPr>
              <a:t>/ </a:t>
            </a:r>
            <a:r>
              <a:rPr b="1" lang="es" sz="800">
                <a:solidFill>
                  <a:srgbClr val="0B5394"/>
                </a:solidFill>
                <a:latin typeface="Raleway"/>
                <a:ea typeface="Raleway"/>
                <a:cs typeface="Raleway"/>
                <a:sym typeface="Raleway"/>
              </a:rPr>
              <a:t>Onedata</a:t>
            </a:r>
            <a:endParaRPr b="1" sz="800">
              <a:solidFill>
                <a:srgbClr val="0B5394"/>
              </a:solidFill>
              <a:latin typeface="Raleway"/>
              <a:ea typeface="Raleway"/>
              <a:cs typeface="Raleway"/>
              <a:sym typeface="Raleway"/>
            </a:endParaRPr>
          </a:p>
          <a:p>
            <a:pPr indent="0" lvl="0" marL="0" rtl="0" algn="ctr">
              <a:spcBef>
                <a:spcPts val="0"/>
              </a:spcBef>
              <a:spcAft>
                <a:spcPts val="0"/>
              </a:spcAft>
              <a:buNone/>
            </a:pPr>
            <a:r>
              <a:rPr lang="es" sz="700">
                <a:solidFill>
                  <a:srgbClr val="0B5394"/>
                </a:solidFill>
                <a:latin typeface="Raleway"/>
                <a:ea typeface="Raleway"/>
                <a:cs typeface="Raleway"/>
                <a:sym typeface="Raleway"/>
              </a:rPr>
              <a:t>(storage)</a:t>
            </a:r>
            <a:endParaRPr b="1" sz="800">
              <a:solidFill>
                <a:srgbClr val="0B5394"/>
              </a:solidFill>
              <a:latin typeface="Raleway"/>
              <a:ea typeface="Raleway"/>
              <a:cs typeface="Raleway"/>
              <a:sym typeface="Raleway"/>
            </a:endParaRPr>
          </a:p>
        </p:txBody>
      </p:sp>
      <p:sp>
        <p:nvSpPr>
          <p:cNvPr id="161" name="Google Shape;161;p31"/>
          <p:cNvSpPr/>
          <p:nvPr/>
        </p:nvSpPr>
        <p:spPr>
          <a:xfrm>
            <a:off x="2141175" y="4049075"/>
            <a:ext cx="4260000" cy="689700"/>
          </a:xfrm>
          <a:prstGeom prst="roundRect">
            <a:avLst>
              <a:gd fmla="val 16667" name="adj"/>
            </a:avLst>
          </a:prstGeom>
          <a:solidFill>
            <a:srgbClr val="EAD1DC"/>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1200">
                <a:solidFill>
                  <a:srgbClr val="741B47"/>
                </a:solidFill>
                <a:latin typeface="Raleway"/>
                <a:ea typeface="Raleway"/>
                <a:cs typeface="Raleway"/>
                <a:sym typeface="Raleway"/>
              </a:rPr>
              <a:t>Deep Hybrid Datacloud infrastructure</a:t>
            </a:r>
            <a:endParaRPr b="1" sz="1200">
              <a:solidFill>
                <a:srgbClr val="741B47"/>
              </a:solidFill>
              <a:latin typeface="Raleway"/>
              <a:ea typeface="Raleway"/>
              <a:cs typeface="Raleway"/>
              <a:sym typeface="Raleway"/>
            </a:endParaRPr>
          </a:p>
          <a:p>
            <a:pPr indent="0" lvl="0" marL="0" rtl="0" algn="ctr">
              <a:spcBef>
                <a:spcPts val="0"/>
              </a:spcBef>
              <a:spcAft>
                <a:spcPts val="0"/>
              </a:spcAft>
              <a:buNone/>
            </a:pPr>
            <a:r>
              <a:t/>
            </a:r>
            <a:endParaRPr sz="800">
              <a:solidFill>
                <a:srgbClr val="741B47"/>
              </a:solidFill>
              <a:latin typeface="Raleway"/>
              <a:ea typeface="Raleway"/>
              <a:cs typeface="Raleway"/>
              <a:sym typeface="Raleway"/>
            </a:endParaRPr>
          </a:p>
          <a:p>
            <a:pPr indent="0" lvl="0" marL="0" rtl="0" algn="ctr">
              <a:spcBef>
                <a:spcPts val="0"/>
              </a:spcBef>
              <a:spcAft>
                <a:spcPts val="0"/>
              </a:spcAft>
              <a:buNone/>
            </a:pPr>
            <a:r>
              <a:rPr lang="es" sz="800">
                <a:solidFill>
                  <a:srgbClr val="741B47"/>
                </a:solidFill>
                <a:latin typeface="Raleway"/>
                <a:ea typeface="Raleway"/>
                <a:cs typeface="Raleway"/>
                <a:sym typeface="Raleway"/>
              </a:rPr>
              <a:t>Authentication - Authorization - Storage - Computing - Orchestration</a:t>
            </a:r>
            <a:endParaRPr sz="800">
              <a:solidFill>
                <a:srgbClr val="741B47"/>
              </a:solidFill>
              <a:latin typeface="Raleway"/>
              <a:ea typeface="Raleway"/>
              <a:cs typeface="Raleway"/>
              <a:sym typeface="Raleway"/>
            </a:endParaRPr>
          </a:p>
        </p:txBody>
      </p:sp>
      <p:cxnSp>
        <p:nvCxnSpPr>
          <p:cNvPr id="162" name="Google Shape;162;p31"/>
          <p:cNvCxnSpPr>
            <a:stCxn id="163" idx="3"/>
            <a:endCxn id="156" idx="3"/>
          </p:cNvCxnSpPr>
          <p:nvPr/>
        </p:nvCxnSpPr>
        <p:spPr>
          <a:xfrm rot="10800000">
            <a:off x="6401175" y="1944925"/>
            <a:ext cx="46500" cy="1398300"/>
          </a:xfrm>
          <a:prstGeom prst="curvedConnector3">
            <a:avLst>
              <a:gd fmla="val -1336774" name="adj1"/>
            </a:avLst>
          </a:prstGeom>
          <a:noFill/>
          <a:ln cap="flat" cmpd="sng" w="9525">
            <a:solidFill>
              <a:schemeClr val="dk2"/>
            </a:solidFill>
            <a:prstDash val="solid"/>
            <a:round/>
            <a:headEnd len="med" w="med" type="none"/>
            <a:tailEnd len="med" w="med" type="triangle"/>
          </a:ln>
        </p:spPr>
      </p:cxnSp>
      <p:sp>
        <p:nvSpPr>
          <p:cNvPr id="164" name="Google Shape;164;p31"/>
          <p:cNvSpPr/>
          <p:nvPr/>
        </p:nvSpPr>
        <p:spPr>
          <a:xfrm>
            <a:off x="6683500" y="2509250"/>
            <a:ext cx="730500" cy="275700"/>
          </a:xfrm>
          <a:prstGeom prst="roundRect">
            <a:avLst>
              <a:gd fmla="val 16667" name="adj"/>
            </a:avLst>
          </a:prstGeom>
          <a:solidFill>
            <a:srgbClr val="EFEFE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800">
                <a:solidFill>
                  <a:srgbClr val="666666"/>
                </a:solidFill>
                <a:latin typeface="Raleway"/>
                <a:ea typeface="Raleway"/>
                <a:cs typeface="Raleway"/>
                <a:sym typeface="Raleway"/>
              </a:rPr>
              <a:t>New modules</a:t>
            </a:r>
            <a:endParaRPr b="1" sz="800">
              <a:solidFill>
                <a:srgbClr val="666666"/>
              </a:solidFill>
              <a:latin typeface="Raleway"/>
              <a:ea typeface="Raleway"/>
              <a:cs typeface="Raleway"/>
              <a:sym typeface="Raleway"/>
            </a:endParaRPr>
          </a:p>
        </p:txBody>
      </p:sp>
      <p:sp>
        <p:nvSpPr>
          <p:cNvPr id="163" name="Google Shape;163;p31"/>
          <p:cNvSpPr/>
          <p:nvPr/>
        </p:nvSpPr>
        <p:spPr>
          <a:xfrm>
            <a:off x="3595575" y="2889775"/>
            <a:ext cx="2852100" cy="9069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Introduction </a:t>
            </a:r>
            <a:r>
              <a:rPr lang="es">
                <a:solidFill>
                  <a:srgbClr val="666666"/>
                </a:solidFill>
                <a:latin typeface="Raleway"/>
                <a:ea typeface="Raleway"/>
                <a:cs typeface="Raleway"/>
                <a:sym typeface="Raleway"/>
              </a:rPr>
              <a:t>- Useful links</a:t>
            </a:r>
            <a:r>
              <a:rPr b="1" lang="es">
                <a:solidFill>
                  <a:srgbClr val="666666"/>
                </a:solidFill>
                <a:latin typeface="Raleway"/>
                <a:ea typeface="Raleway"/>
                <a:cs typeface="Raleway"/>
                <a:sym typeface="Raleway"/>
              </a:rPr>
              <a:t> </a:t>
            </a:r>
            <a:endParaRPr b="1">
              <a:solidFill>
                <a:srgbClr val="666666"/>
              </a:solidFill>
              <a:latin typeface="Raleway"/>
              <a:ea typeface="Raleway"/>
              <a:cs typeface="Raleway"/>
              <a:sym typeface="Raleway"/>
            </a:endParaRPr>
          </a:p>
        </p:txBody>
      </p:sp>
      <p:sp>
        <p:nvSpPr>
          <p:cNvPr id="170" name="Google Shape;170;p32"/>
          <p:cNvSpPr txBox="1"/>
          <p:nvPr>
            <p:ph idx="1" type="body"/>
          </p:nvPr>
        </p:nvSpPr>
        <p:spPr>
          <a:xfrm>
            <a:off x="737500" y="898900"/>
            <a:ext cx="1508100" cy="39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400">
                <a:solidFill>
                  <a:srgbClr val="666666"/>
                </a:solidFill>
                <a:latin typeface="Raleway"/>
                <a:ea typeface="Raleway"/>
                <a:cs typeface="Raleway"/>
                <a:sym typeface="Raleway"/>
              </a:rPr>
              <a:t>Homepage</a:t>
            </a:r>
            <a:endParaRPr sz="1400">
              <a:solidFill>
                <a:srgbClr val="666666"/>
              </a:solidFill>
              <a:latin typeface="Raleway"/>
              <a:ea typeface="Raleway"/>
              <a:cs typeface="Raleway"/>
              <a:sym typeface="Raleway"/>
            </a:endParaRPr>
          </a:p>
          <a:p>
            <a:pPr indent="0" lvl="0" marL="0" rtl="0" algn="l">
              <a:spcBef>
                <a:spcPts val="1600"/>
              </a:spcBef>
              <a:spcAft>
                <a:spcPts val="0"/>
              </a:spcAft>
              <a:buClr>
                <a:schemeClr val="dk1"/>
              </a:buClr>
              <a:buSzPts val="1100"/>
              <a:buFont typeface="Arial"/>
              <a:buNone/>
            </a:pPr>
            <a:r>
              <a:rPr b="1" lang="es" sz="1400">
                <a:solidFill>
                  <a:srgbClr val="666666"/>
                </a:solidFill>
                <a:latin typeface="Raleway"/>
                <a:ea typeface="Raleway"/>
                <a:cs typeface="Raleway"/>
                <a:sym typeface="Raleway"/>
              </a:rPr>
              <a:t>Marketplace</a:t>
            </a:r>
            <a:endParaRPr b="1" sz="1400">
              <a:solidFill>
                <a:srgbClr val="666666"/>
              </a:solidFill>
              <a:latin typeface="Raleway"/>
              <a:ea typeface="Raleway"/>
              <a:cs typeface="Raleway"/>
              <a:sym typeface="Raleway"/>
            </a:endParaRPr>
          </a:p>
          <a:p>
            <a:pPr indent="0" lvl="0" marL="0" rtl="0" algn="l">
              <a:spcBef>
                <a:spcPts val="1600"/>
              </a:spcBef>
              <a:spcAft>
                <a:spcPts val="0"/>
              </a:spcAft>
              <a:buNone/>
            </a:pPr>
            <a:r>
              <a:rPr b="1" lang="es" sz="1400">
                <a:solidFill>
                  <a:srgbClr val="666666"/>
                </a:solidFill>
                <a:latin typeface="Raleway"/>
                <a:ea typeface="Raleway"/>
                <a:cs typeface="Raleway"/>
                <a:sym typeface="Raleway"/>
              </a:rPr>
              <a:t>Dashboard</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b="1" lang="es" sz="1400">
                <a:solidFill>
                  <a:srgbClr val="666666"/>
                </a:solidFill>
                <a:latin typeface="Raleway"/>
                <a:ea typeface="Raleway"/>
                <a:cs typeface="Raleway"/>
                <a:sym typeface="Raleway"/>
              </a:rPr>
              <a:t>Github</a:t>
            </a:r>
            <a:r>
              <a:rPr lang="es" sz="1400">
                <a:solidFill>
                  <a:srgbClr val="666666"/>
                </a:solidFill>
                <a:latin typeface="Raleway"/>
                <a:ea typeface="Raleway"/>
                <a:cs typeface="Raleway"/>
                <a:sym typeface="Raleway"/>
              </a:rPr>
              <a:t>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b="1" lang="es" sz="1400">
                <a:solidFill>
                  <a:srgbClr val="666666"/>
                </a:solidFill>
                <a:latin typeface="Raleway"/>
                <a:ea typeface="Raleway"/>
                <a:cs typeface="Raleway"/>
                <a:sym typeface="Raleway"/>
              </a:rPr>
              <a:t>DockerHub</a:t>
            </a:r>
            <a:r>
              <a:rPr lang="es" sz="1400">
                <a:solidFill>
                  <a:srgbClr val="666666"/>
                </a:solidFill>
                <a:latin typeface="Raleway"/>
                <a:ea typeface="Raleway"/>
                <a:cs typeface="Raleway"/>
                <a:sym typeface="Raleway"/>
              </a:rPr>
              <a:t>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b="1" lang="es" sz="1400">
                <a:solidFill>
                  <a:srgbClr val="666666"/>
                </a:solidFill>
                <a:latin typeface="Raleway"/>
                <a:ea typeface="Raleway"/>
                <a:cs typeface="Raleway"/>
                <a:sym typeface="Raleway"/>
              </a:rPr>
              <a:t>Documentation</a:t>
            </a:r>
            <a:endParaRPr b="1" sz="1400">
              <a:solidFill>
                <a:srgbClr val="666666"/>
              </a:solidFill>
              <a:latin typeface="Raleway"/>
              <a:ea typeface="Raleway"/>
              <a:cs typeface="Raleway"/>
              <a:sym typeface="Raleway"/>
            </a:endParaRPr>
          </a:p>
          <a:p>
            <a:pPr indent="0" lvl="0" marL="0" rtl="0" algn="l">
              <a:spcBef>
                <a:spcPts val="1600"/>
              </a:spcBef>
              <a:spcAft>
                <a:spcPts val="1600"/>
              </a:spcAft>
              <a:buNone/>
            </a:pPr>
            <a:r>
              <a:rPr b="1" lang="es" sz="1400">
                <a:solidFill>
                  <a:srgbClr val="666666"/>
                </a:solidFill>
                <a:latin typeface="Raleway"/>
                <a:ea typeface="Raleway"/>
                <a:cs typeface="Raleway"/>
                <a:sym typeface="Raleway"/>
              </a:rPr>
              <a:t>NextCloud</a:t>
            </a:r>
            <a:endParaRPr b="1" sz="1400">
              <a:solidFill>
                <a:srgbClr val="666666"/>
              </a:solidFill>
              <a:latin typeface="Raleway"/>
              <a:ea typeface="Raleway"/>
              <a:cs typeface="Raleway"/>
              <a:sym typeface="Raleway"/>
            </a:endParaRPr>
          </a:p>
        </p:txBody>
      </p:sp>
      <p:sp>
        <p:nvSpPr>
          <p:cNvPr id="171" name="Google Shape;17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grpSp>
        <p:nvGrpSpPr>
          <p:cNvPr id="172" name="Google Shape;172;p32"/>
          <p:cNvGrpSpPr/>
          <p:nvPr/>
        </p:nvGrpSpPr>
        <p:grpSpPr>
          <a:xfrm>
            <a:off x="353975" y="952050"/>
            <a:ext cx="318984" cy="2557042"/>
            <a:chOff x="353975" y="952050"/>
            <a:chExt cx="318984" cy="2557042"/>
          </a:xfrm>
        </p:grpSpPr>
        <p:pic>
          <p:nvPicPr>
            <p:cNvPr id="173" name="Google Shape;173;p32"/>
            <p:cNvPicPr preferRelativeResize="0"/>
            <p:nvPr/>
          </p:nvPicPr>
          <p:blipFill>
            <a:blip r:embed="rId3">
              <a:alphaModFix/>
            </a:blip>
            <a:stretch>
              <a:fillRect/>
            </a:stretch>
          </p:blipFill>
          <p:spPr>
            <a:xfrm>
              <a:off x="359800" y="2284000"/>
              <a:ext cx="307325" cy="307325"/>
            </a:xfrm>
            <a:prstGeom prst="rect">
              <a:avLst/>
            </a:prstGeom>
            <a:noFill/>
            <a:ln>
              <a:noFill/>
            </a:ln>
          </p:spPr>
        </p:pic>
        <p:pic>
          <p:nvPicPr>
            <p:cNvPr id="174" name="Google Shape;174;p32"/>
            <p:cNvPicPr preferRelativeResize="0"/>
            <p:nvPr/>
          </p:nvPicPr>
          <p:blipFill>
            <a:blip r:embed="rId4">
              <a:alphaModFix/>
            </a:blip>
            <a:stretch>
              <a:fillRect/>
            </a:stretch>
          </p:blipFill>
          <p:spPr>
            <a:xfrm>
              <a:off x="353980" y="2719850"/>
              <a:ext cx="318975" cy="319012"/>
            </a:xfrm>
            <a:prstGeom prst="rect">
              <a:avLst/>
            </a:prstGeom>
            <a:noFill/>
            <a:ln>
              <a:noFill/>
            </a:ln>
          </p:spPr>
        </p:pic>
        <p:pic>
          <p:nvPicPr>
            <p:cNvPr id="175" name="Google Shape;175;p32"/>
            <p:cNvPicPr preferRelativeResize="0"/>
            <p:nvPr/>
          </p:nvPicPr>
          <p:blipFill>
            <a:blip r:embed="rId5">
              <a:alphaModFix/>
            </a:blip>
            <a:stretch>
              <a:fillRect/>
            </a:stretch>
          </p:blipFill>
          <p:spPr>
            <a:xfrm>
              <a:off x="353984" y="3190075"/>
              <a:ext cx="318975" cy="319017"/>
            </a:xfrm>
            <a:prstGeom prst="rect">
              <a:avLst/>
            </a:prstGeom>
            <a:noFill/>
            <a:ln>
              <a:noFill/>
            </a:ln>
          </p:spPr>
        </p:pic>
        <p:pic>
          <p:nvPicPr>
            <p:cNvPr id="176" name="Google Shape;176;p32"/>
            <p:cNvPicPr preferRelativeResize="0"/>
            <p:nvPr/>
          </p:nvPicPr>
          <p:blipFill>
            <a:blip r:embed="rId6">
              <a:alphaModFix/>
            </a:blip>
            <a:stretch>
              <a:fillRect/>
            </a:stretch>
          </p:blipFill>
          <p:spPr>
            <a:xfrm>
              <a:off x="359800" y="1357037"/>
              <a:ext cx="307325" cy="307325"/>
            </a:xfrm>
            <a:prstGeom prst="rect">
              <a:avLst/>
            </a:prstGeom>
            <a:noFill/>
            <a:ln>
              <a:noFill/>
            </a:ln>
          </p:spPr>
        </p:pic>
        <p:pic>
          <p:nvPicPr>
            <p:cNvPr id="177" name="Google Shape;177;p32"/>
            <p:cNvPicPr preferRelativeResize="0"/>
            <p:nvPr/>
          </p:nvPicPr>
          <p:blipFill>
            <a:blip r:embed="rId7">
              <a:alphaModFix/>
            </a:blip>
            <a:stretch>
              <a:fillRect/>
            </a:stretch>
          </p:blipFill>
          <p:spPr>
            <a:xfrm>
              <a:off x="359800" y="952050"/>
              <a:ext cx="307325" cy="307325"/>
            </a:xfrm>
            <a:prstGeom prst="rect">
              <a:avLst/>
            </a:prstGeom>
            <a:noFill/>
            <a:ln>
              <a:noFill/>
            </a:ln>
          </p:spPr>
        </p:pic>
        <p:pic>
          <p:nvPicPr>
            <p:cNvPr id="178" name="Google Shape;178;p32"/>
            <p:cNvPicPr preferRelativeResize="0"/>
            <p:nvPr/>
          </p:nvPicPr>
          <p:blipFill>
            <a:blip r:embed="rId8">
              <a:alphaModFix/>
            </a:blip>
            <a:stretch>
              <a:fillRect/>
            </a:stretch>
          </p:blipFill>
          <p:spPr>
            <a:xfrm>
              <a:off x="353975" y="1814700"/>
              <a:ext cx="318975" cy="318975"/>
            </a:xfrm>
            <a:prstGeom prst="rect">
              <a:avLst/>
            </a:prstGeom>
            <a:noFill/>
            <a:ln>
              <a:noFill/>
            </a:ln>
          </p:spPr>
        </p:pic>
      </p:grpSp>
      <p:sp>
        <p:nvSpPr>
          <p:cNvPr id="179" name="Google Shape;179;p32"/>
          <p:cNvSpPr txBox="1"/>
          <p:nvPr>
            <p:ph idx="1" type="body"/>
          </p:nvPr>
        </p:nvSpPr>
        <p:spPr>
          <a:xfrm>
            <a:off x="2337700" y="898900"/>
            <a:ext cx="4746300" cy="39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u="sng">
                <a:solidFill>
                  <a:schemeClr val="hlink"/>
                </a:solidFill>
                <a:latin typeface="Raleway"/>
                <a:ea typeface="Raleway"/>
                <a:cs typeface="Raleway"/>
                <a:sym typeface="Raleway"/>
                <a:hlinkClick r:id="rId9"/>
              </a:rPr>
              <a:t>https://deep-hybrid-datacloud.eu/</a:t>
            </a:r>
            <a:r>
              <a:rPr lang="es" sz="1400">
                <a:solidFill>
                  <a:srgbClr val="666666"/>
                </a:solidFill>
                <a:latin typeface="Raleway"/>
                <a:ea typeface="Raleway"/>
                <a:cs typeface="Raleway"/>
                <a:sym typeface="Raleway"/>
              </a:rPr>
              <a:t>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lang="es" sz="1400" u="sng">
                <a:solidFill>
                  <a:schemeClr val="hlink"/>
                </a:solidFill>
                <a:latin typeface="Raleway"/>
                <a:ea typeface="Raleway"/>
                <a:cs typeface="Raleway"/>
                <a:sym typeface="Raleway"/>
                <a:hlinkClick r:id="rId10"/>
              </a:rPr>
              <a:t>https://marketplace.deep-hybrid-datacloud.eu/</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lang="es" sz="1400" u="sng">
                <a:solidFill>
                  <a:schemeClr val="hlink"/>
                </a:solidFill>
                <a:latin typeface="Raleway"/>
                <a:ea typeface="Raleway"/>
                <a:cs typeface="Raleway"/>
                <a:sym typeface="Raleway"/>
                <a:hlinkClick r:id="rId11"/>
              </a:rPr>
              <a:t>https://train.deep-hybrid-datacloud.eu/</a:t>
            </a:r>
            <a:r>
              <a:rPr lang="es" sz="1400">
                <a:solidFill>
                  <a:srgbClr val="666666"/>
                </a:solidFill>
                <a:latin typeface="Raleway"/>
                <a:ea typeface="Raleway"/>
                <a:cs typeface="Raleway"/>
                <a:sym typeface="Raleway"/>
              </a:rPr>
              <a:t>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lang="es" sz="1400" u="sng">
                <a:solidFill>
                  <a:schemeClr val="hlink"/>
                </a:solidFill>
                <a:latin typeface="Raleway"/>
                <a:ea typeface="Raleway"/>
                <a:cs typeface="Raleway"/>
                <a:sym typeface="Raleway"/>
                <a:hlinkClick r:id="rId12"/>
              </a:rPr>
              <a:t>https://github.com/deephdc</a:t>
            </a:r>
            <a:r>
              <a:rPr lang="es" sz="1400">
                <a:solidFill>
                  <a:srgbClr val="666666"/>
                </a:solidFill>
                <a:latin typeface="Raleway"/>
                <a:ea typeface="Raleway"/>
                <a:cs typeface="Raleway"/>
                <a:sym typeface="Raleway"/>
              </a:rPr>
              <a:t>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lang="es" sz="1400" u="sng">
                <a:solidFill>
                  <a:schemeClr val="hlink"/>
                </a:solidFill>
                <a:latin typeface="Raleway"/>
                <a:ea typeface="Raleway"/>
                <a:cs typeface="Raleway"/>
                <a:sym typeface="Raleway"/>
                <a:hlinkClick r:id="rId13"/>
              </a:rPr>
              <a:t>https://hub.docker.com/u/deephdc/</a:t>
            </a:r>
            <a:r>
              <a:rPr lang="es" sz="1400">
                <a:solidFill>
                  <a:srgbClr val="666666"/>
                </a:solidFill>
                <a:latin typeface="Raleway"/>
                <a:ea typeface="Raleway"/>
                <a:cs typeface="Raleway"/>
                <a:sym typeface="Raleway"/>
              </a:rPr>
              <a:t> </a:t>
            </a:r>
            <a:endParaRPr sz="1400">
              <a:solidFill>
                <a:srgbClr val="666666"/>
              </a:solidFill>
              <a:latin typeface="Raleway"/>
              <a:ea typeface="Raleway"/>
              <a:cs typeface="Raleway"/>
              <a:sym typeface="Raleway"/>
            </a:endParaRPr>
          </a:p>
          <a:p>
            <a:pPr indent="0" lvl="0" marL="0" rtl="0" algn="l">
              <a:spcBef>
                <a:spcPts val="1600"/>
              </a:spcBef>
              <a:spcAft>
                <a:spcPts val="0"/>
              </a:spcAft>
              <a:buNone/>
            </a:pPr>
            <a:r>
              <a:rPr lang="es" sz="1400" u="sng">
                <a:solidFill>
                  <a:schemeClr val="hlink"/>
                </a:solidFill>
                <a:latin typeface="Raleway"/>
                <a:ea typeface="Raleway"/>
                <a:cs typeface="Raleway"/>
                <a:sym typeface="Raleway"/>
                <a:hlinkClick r:id="rId14"/>
              </a:rPr>
              <a:t>https://docs.deep-hybrid-datacloud.eu/en/latest/</a:t>
            </a:r>
            <a:endParaRPr sz="1400">
              <a:solidFill>
                <a:srgbClr val="666666"/>
              </a:solidFill>
              <a:latin typeface="Raleway"/>
              <a:ea typeface="Raleway"/>
              <a:cs typeface="Raleway"/>
              <a:sym typeface="Raleway"/>
            </a:endParaRPr>
          </a:p>
          <a:p>
            <a:pPr indent="0" lvl="0" marL="0" rtl="0" algn="l">
              <a:spcBef>
                <a:spcPts val="1600"/>
              </a:spcBef>
              <a:spcAft>
                <a:spcPts val="1600"/>
              </a:spcAft>
              <a:buNone/>
            </a:pPr>
            <a:r>
              <a:rPr lang="es" sz="1400" u="sng">
                <a:solidFill>
                  <a:schemeClr val="hlink"/>
                </a:solidFill>
                <a:latin typeface="Raleway"/>
                <a:ea typeface="Raleway"/>
                <a:cs typeface="Raleway"/>
                <a:sym typeface="Raleway"/>
                <a:hlinkClick r:id="rId15"/>
              </a:rPr>
              <a:t>https://data-deep.a.incd.pt/index.php/login</a:t>
            </a:r>
            <a:r>
              <a:rPr lang="es" sz="1400">
                <a:solidFill>
                  <a:srgbClr val="666666"/>
                </a:solidFill>
                <a:latin typeface="Raleway"/>
                <a:ea typeface="Raleway"/>
                <a:cs typeface="Raleway"/>
                <a:sym typeface="Raleway"/>
              </a:rPr>
              <a:t> </a:t>
            </a:r>
            <a:endParaRPr sz="1400">
              <a:solidFill>
                <a:srgbClr val="666666"/>
              </a:solidFill>
              <a:latin typeface="Raleway"/>
              <a:ea typeface="Raleway"/>
              <a:cs typeface="Raleway"/>
              <a:sym typeface="Raleway"/>
            </a:endParaRPr>
          </a:p>
        </p:txBody>
      </p:sp>
      <p:pic>
        <p:nvPicPr>
          <p:cNvPr id="180" name="Google Shape;180;p32"/>
          <p:cNvPicPr preferRelativeResize="0"/>
          <p:nvPr/>
        </p:nvPicPr>
        <p:blipFill>
          <a:blip r:embed="rId16">
            <a:alphaModFix/>
          </a:blip>
          <a:stretch>
            <a:fillRect/>
          </a:stretch>
        </p:blipFill>
        <p:spPr>
          <a:xfrm>
            <a:off x="353975" y="3611325"/>
            <a:ext cx="318975" cy="318975"/>
          </a:xfrm>
          <a:prstGeom prst="rect">
            <a:avLst/>
          </a:prstGeom>
          <a:noFill/>
          <a:ln>
            <a:noFill/>
          </a:ln>
        </p:spPr>
      </p:pic>
      <p:sp>
        <p:nvSpPr>
          <p:cNvPr id="181" name="Google Shape;181;p32"/>
          <p:cNvSpPr txBox="1"/>
          <p:nvPr/>
        </p:nvSpPr>
        <p:spPr>
          <a:xfrm>
            <a:off x="7005400" y="3211650"/>
            <a:ext cx="214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900">
                <a:solidFill>
                  <a:srgbClr val="666666"/>
                </a:solidFill>
                <a:latin typeface="Raleway"/>
                <a:ea typeface="Raleway"/>
                <a:cs typeface="Raleway"/>
                <a:sym typeface="Raleway"/>
              </a:rPr>
              <a:t>(</a:t>
            </a:r>
            <a:r>
              <a:rPr b="1" lang="es" sz="900">
                <a:solidFill>
                  <a:srgbClr val="666666"/>
                </a:solidFill>
                <a:latin typeface="Raleway"/>
                <a:ea typeface="Raleway"/>
                <a:cs typeface="Raleway"/>
                <a:sym typeface="Raleway"/>
              </a:rPr>
              <a:t>* </a:t>
            </a:r>
            <a:r>
              <a:rPr lang="es" sz="900">
                <a:solidFill>
                  <a:srgbClr val="666666"/>
                </a:solidFill>
                <a:latin typeface="Raleway"/>
                <a:ea typeface="Raleway"/>
                <a:cs typeface="Raleway"/>
                <a:sym typeface="Raleway"/>
              </a:rPr>
              <a:t>these </a:t>
            </a:r>
            <a:r>
              <a:rPr lang="es" sz="900">
                <a:solidFill>
                  <a:srgbClr val="666666"/>
                </a:solidFill>
                <a:latin typeface="Raleway"/>
                <a:ea typeface="Raleway"/>
                <a:cs typeface="Raleway"/>
                <a:sym typeface="Raleway"/>
              </a:rPr>
              <a:t>slides are available here)</a:t>
            </a:r>
            <a:endParaRPr sz="900">
              <a:solidFill>
                <a:srgbClr val="666666"/>
              </a:solidFill>
              <a:latin typeface="Raleway"/>
              <a:ea typeface="Raleway"/>
              <a:cs typeface="Raleway"/>
              <a:sym typeface="Raleway"/>
            </a:endParaRPr>
          </a:p>
        </p:txBody>
      </p:sp>
      <p:sp>
        <p:nvSpPr>
          <p:cNvPr id="182" name="Google Shape;182;p32"/>
          <p:cNvSpPr txBox="1"/>
          <p:nvPr>
            <p:ph idx="1" type="body"/>
          </p:nvPr>
        </p:nvSpPr>
        <p:spPr>
          <a:xfrm>
            <a:off x="311700" y="4198725"/>
            <a:ext cx="6693600" cy="434400"/>
          </a:xfrm>
          <a:prstGeom prst="rect">
            <a:avLst/>
          </a:prstGeom>
          <a:solidFill>
            <a:srgbClr val="FFE599"/>
          </a:solidFill>
          <a:ln cap="flat" cmpd="sng" w="9525">
            <a:solidFill>
              <a:srgbClr val="BF9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7F6000"/>
                </a:solidFill>
                <a:latin typeface="Raleway"/>
                <a:ea typeface="Raleway"/>
                <a:cs typeface="Raleway"/>
                <a:sym typeface="Raleway"/>
              </a:rPr>
              <a:t>Always refer to the docs for the most updated guidelines on using the platform.</a:t>
            </a:r>
            <a:endParaRPr sz="1400">
              <a:solidFill>
                <a:srgbClr val="7F6000"/>
              </a:solidFill>
              <a:latin typeface="Raleway"/>
              <a:ea typeface="Raleway"/>
              <a:cs typeface="Raleway"/>
              <a:sym typeface="Raleway"/>
            </a:endParaRPr>
          </a:p>
          <a:p>
            <a:pPr indent="0" lvl="0" marL="457200" rtl="0" algn="l">
              <a:spcBef>
                <a:spcPts val="1600"/>
              </a:spcBef>
              <a:spcAft>
                <a:spcPts val="0"/>
              </a:spcAft>
              <a:buNone/>
            </a:pPr>
            <a:r>
              <a:t/>
            </a:r>
            <a:endParaRPr sz="1400">
              <a:solidFill>
                <a:srgbClr val="666666"/>
              </a:solidFill>
              <a:latin typeface="Raleway"/>
              <a:ea typeface="Raleway"/>
              <a:cs typeface="Raleway"/>
              <a:sym typeface="Raleway"/>
            </a:endParaRPr>
          </a:p>
          <a:p>
            <a:pPr indent="0" lvl="0" marL="457200" rtl="0" algn="l">
              <a:spcBef>
                <a:spcPts val="1600"/>
              </a:spcBef>
              <a:spcAft>
                <a:spcPts val="1600"/>
              </a:spcAft>
              <a:buNone/>
            </a:pPr>
            <a:r>
              <a:t/>
            </a:r>
            <a:endParaRPr sz="1400">
              <a:solidFill>
                <a:srgbClr val="666666"/>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Introduction </a:t>
            </a:r>
            <a:r>
              <a:rPr lang="es">
                <a:solidFill>
                  <a:srgbClr val="666666"/>
                </a:solidFill>
                <a:latin typeface="Raleway"/>
                <a:ea typeface="Raleway"/>
                <a:cs typeface="Raleway"/>
                <a:sym typeface="Raleway"/>
              </a:rPr>
              <a:t>- Webinar outline</a:t>
            </a:r>
            <a:endParaRPr b="1">
              <a:solidFill>
                <a:srgbClr val="666666"/>
              </a:solidFill>
              <a:latin typeface="Raleway"/>
              <a:ea typeface="Raleway"/>
              <a:cs typeface="Raleway"/>
              <a:sym typeface="Raleway"/>
            </a:endParaRPr>
          </a:p>
        </p:txBody>
      </p:sp>
      <p:sp>
        <p:nvSpPr>
          <p:cNvPr id="188" name="Google Shape;188;p33"/>
          <p:cNvSpPr txBox="1"/>
          <p:nvPr>
            <p:ph idx="1" type="body"/>
          </p:nvPr>
        </p:nvSpPr>
        <p:spPr>
          <a:xfrm>
            <a:off x="311700" y="810525"/>
            <a:ext cx="8520600" cy="396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Font typeface="Raleway"/>
              <a:buAutoNum type="arabicPeriod"/>
            </a:pPr>
            <a:r>
              <a:rPr b="1" lang="es" sz="1400">
                <a:solidFill>
                  <a:srgbClr val="666666"/>
                </a:solidFill>
                <a:latin typeface="Raleway"/>
                <a:ea typeface="Raleway"/>
                <a:cs typeface="Raleway"/>
                <a:sym typeface="Raleway"/>
              </a:rPr>
              <a:t>Exploring the Marketplace</a:t>
            </a:r>
            <a:endParaRPr b="1" sz="1400">
              <a:solidFill>
                <a:srgbClr val="666666"/>
              </a:solidFill>
              <a:latin typeface="Raleway"/>
              <a:ea typeface="Raleway"/>
              <a:cs typeface="Raleway"/>
              <a:sym typeface="Raleway"/>
            </a:endParaRPr>
          </a:p>
          <a:p>
            <a:pPr indent="-317500" lvl="0" marL="457200" rtl="0" algn="l">
              <a:spcBef>
                <a:spcPts val="0"/>
              </a:spcBef>
              <a:spcAft>
                <a:spcPts val="0"/>
              </a:spcAft>
              <a:buClr>
                <a:srgbClr val="666666"/>
              </a:buClr>
              <a:buSzPts val="1400"/>
              <a:buFont typeface="Raleway"/>
              <a:buAutoNum type="arabicPeriod"/>
            </a:pPr>
            <a:r>
              <a:rPr b="1" lang="es" sz="1400">
                <a:solidFill>
                  <a:srgbClr val="666666"/>
                </a:solidFill>
                <a:latin typeface="Raleway"/>
                <a:ea typeface="Raleway"/>
                <a:cs typeface="Raleway"/>
                <a:sym typeface="Raleway"/>
              </a:rPr>
              <a:t>Using the Dashboard</a:t>
            </a:r>
            <a:endParaRPr b="1" sz="1400">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Deploying a module</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Making inference</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Retraining a module on a new dataset</a:t>
            </a:r>
            <a:endParaRPr>
              <a:solidFill>
                <a:srgbClr val="666666"/>
              </a:solidFill>
              <a:latin typeface="Raleway"/>
              <a:ea typeface="Raleway"/>
              <a:cs typeface="Raleway"/>
              <a:sym typeface="Raleway"/>
            </a:endParaRPr>
          </a:p>
          <a:p>
            <a:pPr indent="-317500" lvl="0" marL="457200" rtl="0" algn="l">
              <a:spcBef>
                <a:spcPts val="0"/>
              </a:spcBef>
              <a:spcAft>
                <a:spcPts val="0"/>
              </a:spcAft>
              <a:buClr>
                <a:srgbClr val="666666"/>
              </a:buClr>
              <a:buSzPts val="1400"/>
              <a:buFont typeface="Raleway"/>
              <a:buAutoNum type="arabicPeriod"/>
            </a:pPr>
            <a:r>
              <a:rPr b="1" lang="es" sz="1400">
                <a:solidFill>
                  <a:srgbClr val="666666"/>
                </a:solidFill>
                <a:latin typeface="Raleway"/>
                <a:ea typeface="Raleway"/>
                <a:cs typeface="Raleway"/>
                <a:sym typeface="Raleway"/>
              </a:rPr>
              <a:t>Developing a new module</a:t>
            </a:r>
            <a:endParaRPr b="1" sz="1400">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Deploying the DEEP development environment</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Using the cookiecutter</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Integrating it with DEEPaaS API</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Adding the model to the CI pipeline</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Adding the model to the Marketplace</a:t>
            </a:r>
            <a:endParaRPr>
              <a:solidFill>
                <a:srgbClr val="666666"/>
              </a:solidFill>
              <a:latin typeface="Raleway"/>
              <a:ea typeface="Raleway"/>
              <a:cs typeface="Raleway"/>
              <a:sym typeface="Raleway"/>
            </a:endParaRPr>
          </a:p>
          <a:p>
            <a:pPr indent="-317500" lvl="0" marL="457200" rtl="0" algn="l">
              <a:spcBef>
                <a:spcPts val="0"/>
              </a:spcBef>
              <a:spcAft>
                <a:spcPts val="0"/>
              </a:spcAft>
              <a:buClr>
                <a:srgbClr val="666666"/>
              </a:buClr>
              <a:buSzPts val="1400"/>
              <a:buFont typeface="Raleway"/>
              <a:buAutoNum type="arabicPeriod"/>
            </a:pPr>
            <a:r>
              <a:rPr b="1" lang="es" sz="1400">
                <a:solidFill>
                  <a:srgbClr val="666666"/>
                </a:solidFill>
                <a:latin typeface="Raleway"/>
                <a:ea typeface="Raleway"/>
                <a:cs typeface="Raleway"/>
                <a:sym typeface="Raleway"/>
              </a:rPr>
              <a:t>What is next?</a:t>
            </a:r>
            <a:endParaRPr b="1" sz="1400">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New DEEPaaS features</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Training Dashboard</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General changes</a:t>
            </a:r>
            <a:endParaRPr>
              <a:solidFill>
                <a:srgbClr val="666666"/>
              </a:solidFill>
              <a:latin typeface="Raleway"/>
              <a:ea typeface="Raleway"/>
              <a:cs typeface="Raleway"/>
              <a:sym typeface="Raleway"/>
            </a:endParaRPr>
          </a:p>
          <a:p>
            <a:pPr indent="-317500" lvl="1" marL="914400" rtl="0" algn="l">
              <a:spcBef>
                <a:spcPts val="0"/>
              </a:spcBef>
              <a:spcAft>
                <a:spcPts val="0"/>
              </a:spcAft>
              <a:buClr>
                <a:srgbClr val="666666"/>
              </a:buClr>
              <a:buSzPts val="1400"/>
              <a:buFont typeface="Raleway"/>
              <a:buAutoNum type="alphaLcPeriod"/>
            </a:pPr>
            <a:r>
              <a:rPr lang="es">
                <a:solidFill>
                  <a:srgbClr val="666666"/>
                </a:solidFill>
                <a:latin typeface="Raleway"/>
                <a:ea typeface="Raleway"/>
                <a:cs typeface="Raleway"/>
                <a:sym typeface="Raleway"/>
              </a:rPr>
              <a:t>Under-the-hood changes</a:t>
            </a:r>
            <a:endParaRPr>
              <a:solidFill>
                <a:srgbClr val="666666"/>
              </a:solidFill>
              <a:latin typeface="Raleway"/>
              <a:ea typeface="Raleway"/>
              <a:cs typeface="Raleway"/>
              <a:sym typeface="Raleway"/>
            </a:endParaRPr>
          </a:p>
        </p:txBody>
      </p:sp>
      <p:sp>
        <p:nvSpPr>
          <p:cNvPr id="189" name="Google Shape;18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409225" y="2671925"/>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666666"/>
                </a:solidFill>
                <a:latin typeface="Raleway"/>
                <a:ea typeface="Raleway"/>
                <a:cs typeface="Raleway"/>
                <a:sym typeface="Raleway"/>
              </a:rPr>
              <a:t>Exploring the Marketplace</a:t>
            </a:r>
            <a:endParaRPr b="1">
              <a:solidFill>
                <a:srgbClr val="666666"/>
              </a:solidFill>
              <a:latin typeface="Raleway"/>
              <a:ea typeface="Raleway"/>
              <a:cs typeface="Raleway"/>
              <a:sym typeface="Raleway"/>
            </a:endParaRPr>
          </a:p>
        </p:txBody>
      </p:sp>
      <p:sp>
        <p:nvSpPr>
          <p:cNvPr id="195" name="Google Shape;195;p34"/>
          <p:cNvSpPr/>
          <p:nvPr/>
        </p:nvSpPr>
        <p:spPr>
          <a:xfrm>
            <a:off x="4282525" y="1629775"/>
            <a:ext cx="774000" cy="774000"/>
          </a:xfrm>
          <a:prstGeom prst="ellipse">
            <a:avLst/>
          </a:prstGeom>
          <a:solidFill>
            <a:srgbClr val="666666"/>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4200">
                <a:solidFill>
                  <a:srgbClr val="FFFFFF"/>
                </a:solidFill>
                <a:latin typeface="Raleway"/>
                <a:ea typeface="Raleway"/>
                <a:cs typeface="Raleway"/>
                <a:sym typeface="Raleway"/>
              </a:rPr>
              <a:t>1</a:t>
            </a:r>
            <a:endParaRPr b="1" sz="4200">
              <a:solidFill>
                <a:srgbClr val="FFFFFF"/>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16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666666"/>
                </a:solidFill>
                <a:latin typeface="Raleway"/>
                <a:ea typeface="Raleway"/>
                <a:cs typeface="Raleway"/>
                <a:sym typeface="Raleway"/>
              </a:rPr>
              <a:t>The Marketplace</a:t>
            </a:r>
            <a:r>
              <a:rPr b="1" lang="es">
                <a:solidFill>
                  <a:srgbClr val="666666"/>
                </a:solidFill>
                <a:latin typeface="Raleway"/>
                <a:ea typeface="Raleway"/>
                <a:cs typeface="Raleway"/>
                <a:sym typeface="Raleway"/>
              </a:rPr>
              <a:t> </a:t>
            </a:r>
            <a:endParaRPr b="1">
              <a:solidFill>
                <a:srgbClr val="666666"/>
              </a:solidFill>
              <a:latin typeface="Raleway"/>
              <a:ea typeface="Raleway"/>
              <a:cs typeface="Raleway"/>
              <a:sym typeface="Raleway"/>
            </a:endParaRPr>
          </a:p>
        </p:txBody>
      </p:sp>
      <p:sp>
        <p:nvSpPr>
          <p:cNvPr id="201" name="Google Shape;20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pic>
        <p:nvPicPr>
          <p:cNvPr id="202" name="Google Shape;202;p35"/>
          <p:cNvPicPr preferRelativeResize="0"/>
          <p:nvPr/>
        </p:nvPicPr>
        <p:blipFill rotWithShape="1">
          <a:blip r:embed="rId3">
            <a:alphaModFix/>
          </a:blip>
          <a:srcRect b="0" l="4861" r="0" t="0"/>
          <a:stretch/>
        </p:blipFill>
        <p:spPr>
          <a:xfrm>
            <a:off x="311700" y="895900"/>
            <a:ext cx="3853399" cy="3900275"/>
          </a:xfrm>
          <a:prstGeom prst="rect">
            <a:avLst/>
          </a:prstGeom>
          <a:noFill/>
          <a:ln>
            <a:noFill/>
          </a:ln>
        </p:spPr>
      </p:pic>
      <p:pic>
        <p:nvPicPr>
          <p:cNvPr id="203" name="Google Shape;203;p35"/>
          <p:cNvPicPr preferRelativeResize="0"/>
          <p:nvPr/>
        </p:nvPicPr>
        <p:blipFill rotWithShape="1">
          <a:blip r:embed="rId4">
            <a:alphaModFix/>
          </a:blip>
          <a:srcRect b="0" l="3531" r="8610" t="0"/>
          <a:stretch/>
        </p:blipFill>
        <p:spPr>
          <a:xfrm>
            <a:off x="4298250" y="895900"/>
            <a:ext cx="4466073" cy="3081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