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357" r:id="rId6"/>
    <p:sldId id="358" r:id="rId7"/>
    <p:sldId id="359" r:id="rId8"/>
    <p:sldId id="360" r:id="rId9"/>
    <p:sldId id="362" r:id="rId10"/>
    <p:sldId id="361" r:id="rId11"/>
    <p:sldId id="363" r:id="rId12"/>
    <p:sldId id="368" r:id="rId13"/>
    <p:sldId id="364" r:id="rId14"/>
    <p:sldId id="365" r:id="rId15"/>
    <p:sldId id="366" r:id="rId16"/>
    <p:sldId id="367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8DCC"/>
    <a:srgbClr val="54412A"/>
    <a:srgbClr val="355EAA"/>
    <a:srgbClr val="D6B5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693262-DDB2-4F2E-8A69-A57B8D798258}" v="2" dt="2023-06-20T23:20:13.2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/>
    <p:restoredTop sz="92566" autoAdjust="0"/>
  </p:normalViewPr>
  <p:slideViewPr>
    <p:cSldViewPr snapToGrid="0" snapToObjects="1">
      <p:cViewPr>
        <p:scale>
          <a:sx n="125" d="100"/>
          <a:sy n="125" d="100"/>
        </p:scale>
        <p:origin x="90" y="-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Clark" userId="1f714b31-ece4-4f4e-877e-f900fca0f740" providerId="ADAL" clId="{FF693262-DDB2-4F2E-8A69-A57B8D798258}"/>
    <pc:docChg chg="undo redo custSel addSld delSld modSld sldOrd">
      <pc:chgData name="Tom Clark" userId="1f714b31-ece4-4f4e-877e-f900fca0f740" providerId="ADAL" clId="{FF693262-DDB2-4F2E-8A69-A57B8D798258}" dt="2023-06-21T07:57:50.453" v="7242" actId="20577"/>
      <pc:docMkLst>
        <pc:docMk/>
      </pc:docMkLst>
      <pc:sldChg chg="modSp mod">
        <pc:chgData name="Tom Clark" userId="1f714b31-ece4-4f4e-877e-f900fca0f740" providerId="ADAL" clId="{FF693262-DDB2-4F2E-8A69-A57B8D798258}" dt="2023-06-20T22:46:57.972" v="1716"/>
        <pc:sldMkLst>
          <pc:docMk/>
          <pc:sldMk cId="1302864966" sldId="256"/>
        </pc:sldMkLst>
        <pc:spChg chg="mod">
          <ac:chgData name="Tom Clark" userId="1f714b31-ece4-4f4e-877e-f900fca0f740" providerId="ADAL" clId="{FF693262-DDB2-4F2E-8A69-A57B8D798258}" dt="2023-06-20T22:31:31.049" v="576" actId="20577"/>
          <ac:spMkLst>
            <pc:docMk/>
            <pc:sldMk cId="1302864966" sldId="256"/>
            <ac:spMk id="2" creationId="{00000000-0000-0000-0000-000000000000}"/>
          </ac:spMkLst>
        </pc:spChg>
        <pc:spChg chg="mod">
          <ac:chgData name="Tom Clark" userId="1f714b31-ece4-4f4e-877e-f900fca0f740" providerId="ADAL" clId="{FF693262-DDB2-4F2E-8A69-A57B8D798258}" dt="2023-06-20T22:22:24.332" v="89" actId="114"/>
          <ac:spMkLst>
            <pc:docMk/>
            <pc:sldMk cId="1302864966" sldId="256"/>
            <ac:spMk id="3" creationId="{00000000-0000-0000-0000-000000000000}"/>
          </ac:spMkLst>
        </pc:spChg>
        <pc:spChg chg="mod">
          <ac:chgData name="Tom Clark" userId="1f714b31-ece4-4f4e-877e-f900fca0f740" providerId="ADAL" clId="{FF693262-DDB2-4F2E-8A69-A57B8D798258}" dt="2023-06-20T22:46:57.972" v="1716"/>
          <ac:spMkLst>
            <pc:docMk/>
            <pc:sldMk cId="1302864966" sldId="256"/>
            <ac:spMk id="4" creationId="{54D64526-E96C-CB62-B0C2-2D030C609F22}"/>
          </ac:spMkLst>
        </pc:spChg>
      </pc:sldChg>
      <pc:sldChg chg="del">
        <pc:chgData name="Tom Clark" userId="1f714b31-ece4-4f4e-877e-f900fca0f740" providerId="ADAL" clId="{FF693262-DDB2-4F2E-8A69-A57B8D798258}" dt="2023-06-20T22:23:08.226" v="101" actId="2696"/>
        <pc:sldMkLst>
          <pc:docMk/>
          <pc:sldMk cId="229667427" sldId="262"/>
        </pc:sldMkLst>
      </pc:sldChg>
      <pc:sldChg chg="del">
        <pc:chgData name="Tom Clark" userId="1f714b31-ece4-4f4e-877e-f900fca0f740" providerId="ADAL" clId="{FF693262-DDB2-4F2E-8A69-A57B8D798258}" dt="2023-06-20T22:23:30.041" v="105" actId="2696"/>
        <pc:sldMkLst>
          <pc:docMk/>
          <pc:sldMk cId="3794289345" sldId="263"/>
        </pc:sldMkLst>
      </pc:sldChg>
      <pc:sldChg chg="del">
        <pc:chgData name="Tom Clark" userId="1f714b31-ece4-4f4e-877e-f900fca0f740" providerId="ADAL" clId="{FF693262-DDB2-4F2E-8A69-A57B8D798258}" dt="2023-06-20T22:23:30.041" v="105" actId="2696"/>
        <pc:sldMkLst>
          <pc:docMk/>
          <pc:sldMk cId="1531858315" sldId="266"/>
        </pc:sldMkLst>
      </pc:sldChg>
      <pc:sldChg chg="del">
        <pc:chgData name="Tom Clark" userId="1f714b31-ece4-4f4e-877e-f900fca0f740" providerId="ADAL" clId="{FF693262-DDB2-4F2E-8A69-A57B8D798258}" dt="2023-06-20T22:23:30.041" v="105" actId="2696"/>
        <pc:sldMkLst>
          <pc:docMk/>
          <pc:sldMk cId="1684903804" sldId="268"/>
        </pc:sldMkLst>
      </pc:sldChg>
      <pc:sldChg chg="del">
        <pc:chgData name="Tom Clark" userId="1f714b31-ece4-4f4e-877e-f900fca0f740" providerId="ADAL" clId="{FF693262-DDB2-4F2E-8A69-A57B8D798258}" dt="2023-06-20T22:23:30.041" v="105" actId="2696"/>
        <pc:sldMkLst>
          <pc:docMk/>
          <pc:sldMk cId="109079633" sldId="269"/>
        </pc:sldMkLst>
      </pc:sldChg>
      <pc:sldChg chg="del">
        <pc:chgData name="Tom Clark" userId="1f714b31-ece4-4f4e-877e-f900fca0f740" providerId="ADAL" clId="{FF693262-DDB2-4F2E-8A69-A57B8D798258}" dt="2023-06-20T22:23:30.041" v="105" actId="2696"/>
        <pc:sldMkLst>
          <pc:docMk/>
          <pc:sldMk cId="1417661650" sldId="270"/>
        </pc:sldMkLst>
      </pc:sldChg>
      <pc:sldChg chg="modSp del mod">
        <pc:chgData name="Tom Clark" userId="1f714b31-ece4-4f4e-877e-f900fca0f740" providerId="ADAL" clId="{FF693262-DDB2-4F2E-8A69-A57B8D798258}" dt="2023-06-20T22:23:17.707" v="103" actId="2696"/>
        <pc:sldMkLst>
          <pc:docMk/>
          <pc:sldMk cId="3649868667" sldId="352"/>
        </pc:sldMkLst>
        <pc:spChg chg="mod">
          <ac:chgData name="Tom Clark" userId="1f714b31-ece4-4f4e-877e-f900fca0f740" providerId="ADAL" clId="{FF693262-DDB2-4F2E-8A69-A57B8D798258}" dt="2023-06-20T22:22:48.281" v="90" actId="6549"/>
          <ac:spMkLst>
            <pc:docMk/>
            <pc:sldMk cId="3649868667" sldId="352"/>
            <ac:spMk id="3" creationId="{3FA1D797-6DFB-2645-E547-3A7C8EF79550}"/>
          </ac:spMkLst>
        </pc:spChg>
      </pc:sldChg>
      <pc:sldChg chg="del">
        <pc:chgData name="Tom Clark" userId="1f714b31-ece4-4f4e-877e-f900fca0f740" providerId="ADAL" clId="{FF693262-DDB2-4F2E-8A69-A57B8D798258}" dt="2023-06-21T07:39:07.047" v="6764" actId="2696"/>
        <pc:sldMkLst>
          <pc:docMk/>
          <pc:sldMk cId="3753227525" sldId="353"/>
        </pc:sldMkLst>
      </pc:sldChg>
      <pc:sldChg chg="del">
        <pc:chgData name="Tom Clark" userId="1f714b31-ece4-4f4e-877e-f900fca0f740" providerId="ADAL" clId="{FF693262-DDB2-4F2E-8A69-A57B8D798258}" dt="2023-06-20T22:23:30.041" v="105" actId="2696"/>
        <pc:sldMkLst>
          <pc:docMk/>
          <pc:sldMk cId="1455346069" sldId="354"/>
        </pc:sldMkLst>
      </pc:sldChg>
      <pc:sldChg chg="del">
        <pc:chgData name="Tom Clark" userId="1f714b31-ece4-4f4e-877e-f900fca0f740" providerId="ADAL" clId="{FF693262-DDB2-4F2E-8A69-A57B8D798258}" dt="2023-06-20T22:23:19.963" v="104" actId="2696"/>
        <pc:sldMkLst>
          <pc:docMk/>
          <pc:sldMk cId="3589447632" sldId="356"/>
        </pc:sldMkLst>
      </pc:sldChg>
      <pc:sldChg chg="modSp mod">
        <pc:chgData name="Tom Clark" userId="1f714b31-ece4-4f4e-877e-f900fca0f740" providerId="ADAL" clId="{FF693262-DDB2-4F2E-8A69-A57B8D798258}" dt="2023-06-21T07:38:49.389" v="6763" actId="20577"/>
        <pc:sldMkLst>
          <pc:docMk/>
          <pc:sldMk cId="1100706355" sldId="357"/>
        </pc:sldMkLst>
        <pc:spChg chg="mod">
          <ac:chgData name="Tom Clark" userId="1f714b31-ece4-4f4e-877e-f900fca0f740" providerId="ADAL" clId="{FF693262-DDB2-4F2E-8A69-A57B8D798258}" dt="2023-06-20T22:23:47.970" v="124" actId="20577"/>
          <ac:spMkLst>
            <pc:docMk/>
            <pc:sldMk cId="1100706355" sldId="357"/>
            <ac:spMk id="2" creationId="{DA0AC9E1-1708-0A38-80B7-B8E87558F7E1}"/>
          </ac:spMkLst>
        </pc:spChg>
        <pc:spChg chg="mod">
          <ac:chgData name="Tom Clark" userId="1f714b31-ece4-4f4e-877e-f900fca0f740" providerId="ADAL" clId="{FF693262-DDB2-4F2E-8A69-A57B8D798258}" dt="2023-06-21T07:38:49.389" v="6763" actId="20577"/>
          <ac:spMkLst>
            <pc:docMk/>
            <pc:sldMk cId="1100706355" sldId="357"/>
            <ac:spMk id="3" creationId="{E4114260-FFFD-FFF9-0AC8-58B323437637}"/>
          </ac:spMkLst>
        </pc:spChg>
        <pc:spChg chg="mod">
          <ac:chgData name="Tom Clark" userId="1f714b31-ece4-4f4e-877e-f900fca0f740" providerId="ADAL" clId="{FF693262-DDB2-4F2E-8A69-A57B8D798258}" dt="2023-06-20T22:46:48.244" v="1715" actId="20577"/>
          <ac:spMkLst>
            <pc:docMk/>
            <pc:sldMk cId="1100706355" sldId="357"/>
            <ac:spMk id="4" creationId="{6CCBB1E5-C38F-D1B2-A370-DB25038BE349}"/>
          </ac:spMkLst>
        </pc:spChg>
      </pc:sldChg>
      <pc:sldChg chg="del">
        <pc:chgData name="Tom Clark" userId="1f714b31-ece4-4f4e-877e-f900fca0f740" providerId="ADAL" clId="{FF693262-DDB2-4F2E-8A69-A57B8D798258}" dt="2023-06-20T22:23:30.041" v="105" actId="2696"/>
        <pc:sldMkLst>
          <pc:docMk/>
          <pc:sldMk cId="2509593485" sldId="358"/>
        </pc:sldMkLst>
      </pc:sldChg>
      <pc:sldChg chg="modSp add mod">
        <pc:chgData name="Tom Clark" userId="1f714b31-ece4-4f4e-877e-f900fca0f740" providerId="ADAL" clId="{FF693262-DDB2-4F2E-8A69-A57B8D798258}" dt="2023-06-21T07:19:44.466" v="6514" actId="20577"/>
        <pc:sldMkLst>
          <pc:docMk/>
          <pc:sldMk cId="3120010298" sldId="358"/>
        </pc:sldMkLst>
        <pc:spChg chg="mod">
          <ac:chgData name="Tom Clark" userId="1f714b31-ece4-4f4e-877e-f900fca0f740" providerId="ADAL" clId="{FF693262-DDB2-4F2E-8A69-A57B8D798258}" dt="2023-06-20T22:32:41.783" v="614" actId="20577"/>
          <ac:spMkLst>
            <pc:docMk/>
            <pc:sldMk cId="3120010298" sldId="358"/>
            <ac:spMk id="2" creationId="{DA0AC9E1-1708-0A38-80B7-B8E87558F7E1}"/>
          </ac:spMkLst>
        </pc:spChg>
        <pc:spChg chg="mod">
          <ac:chgData name="Tom Clark" userId="1f714b31-ece4-4f4e-877e-f900fca0f740" providerId="ADAL" clId="{FF693262-DDB2-4F2E-8A69-A57B8D798258}" dt="2023-06-21T07:19:44.466" v="6514" actId="20577"/>
          <ac:spMkLst>
            <pc:docMk/>
            <pc:sldMk cId="3120010298" sldId="358"/>
            <ac:spMk id="3" creationId="{E4114260-FFFD-FFF9-0AC8-58B323437637}"/>
          </ac:spMkLst>
        </pc:spChg>
        <pc:spChg chg="mod">
          <ac:chgData name="Tom Clark" userId="1f714b31-ece4-4f4e-877e-f900fca0f740" providerId="ADAL" clId="{FF693262-DDB2-4F2E-8A69-A57B8D798258}" dt="2023-06-20T22:47:05.421" v="1717"/>
          <ac:spMkLst>
            <pc:docMk/>
            <pc:sldMk cId="3120010298" sldId="358"/>
            <ac:spMk id="4" creationId="{6CCBB1E5-C38F-D1B2-A370-DB25038BE349}"/>
          </ac:spMkLst>
        </pc:spChg>
      </pc:sldChg>
      <pc:sldChg chg="modSp add mod">
        <pc:chgData name="Tom Clark" userId="1f714b31-ece4-4f4e-877e-f900fca0f740" providerId="ADAL" clId="{FF693262-DDB2-4F2E-8A69-A57B8D798258}" dt="2023-06-21T07:24:55.698" v="6541" actId="20577"/>
        <pc:sldMkLst>
          <pc:docMk/>
          <pc:sldMk cId="2566830818" sldId="359"/>
        </pc:sldMkLst>
        <pc:spChg chg="mod">
          <ac:chgData name="Tom Clark" userId="1f714b31-ece4-4f4e-877e-f900fca0f740" providerId="ADAL" clId="{FF693262-DDB2-4F2E-8A69-A57B8D798258}" dt="2023-06-20T22:40:04.083" v="1068" actId="20577"/>
          <ac:spMkLst>
            <pc:docMk/>
            <pc:sldMk cId="2566830818" sldId="359"/>
            <ac:spMk id="2" creationId="{DA0AC9E1-1708-0A38-80B7-B8E87558F7E1}"/>
          </ac:spMkLst>
        </pc:spChg>
        <pc:spChg chg="mod">
          <ac:chgData name="Tom Clark" userId="1f714b31-ece4-4f4e-877e-f900fca0f740" providerId="ADAL" clId="{FF693262-DDB2-4F2E-8A69-A57B8D798258}" dt="2023-06-21T07:24:55.698" v="6541" actId="20577"/>
          <ac:spMkLst>
            <pc:docMk/>
            <pc:sldMk cId="2566830818" sldId="359"/>
            <ac:spMk id="3" creationId="{E4114260-FFFD-FFF9-0AC8-58B323437637}"/>
          </ac:spMkLst>
        </pc:spChg>
        <pc:spChg chg="mod">
          <ac:chgData name="Tom Clark" userId="1f714b31-ece4-4f4e-877e-f900fca0f740" providerId="ADAL" clId="{FF693262-DDB2-4F2E-8A69-A57B8D798258}" dt="2023-06-20T22:47:10.691" v="1718"/>
          <ac:spMkLst>
            <pc:docMk/>
            <pc:sldMk cId="2566830818" sldId="359"/>
            <ac:spMk id="4" creationId="{6CCBB1E5-C38F-D1B2-A370-DB25038BE349}"/>
          </ac:spMkLst>
        </pc:spChg>
      </pc:sldChg>
      <pc:sldChg chg="del">
        <pc:chgData name="Tom Clark" userId="1f714b31-ece4-4f4e-877e-f900fca0f740" providerId="ADAL" clId="{FF693262-DDB2-4F2E-8A69-A57B8D798258}" dt="2023-06-20T22:23:30.041" v="105" actId="2696"/>
        <pc:sldMkLst>
          <pc:docMk/>
          <pc:sldMk cId="3575852834" sldId="359"/>
        </pc:sldMkLst>
      </pc:sldChg>
      <pc:sldChg chg="del">
        <pc:chgData name="Tom Clark" userId="1f714b31-ece4-4f4e-877e-f900fca0f740" providerId="ADAL" clId="{FF693262-DDB2-4F2E-8A69-A57B8D798258}" dt="2023-06-20T22:23:30.041" v="105" actId="2696"/>
        <pc:sldMkLst>
          <pc:docMk/>
          <pc:sldMk cId="325071244" sldId="360"/>
        </pc:sldMkLst>
      </pc:sldChg>
      <pc:sldChg chg="modSp add mod">
        <pc:chgData name="Tom Clark" userId="1f714b31-ece4-4f4e-877e-f900fca0f740" providerId="ADAL" clId="{FF693262-DDB2-4F2E-8A69-A57B8D798258}" dt="2023-06-21T07:44:32.643" v="6836" actId="20577"/>
        <pc:sldMkLst>
          <pc:docMk/>
          <pc:sldMk cId="4002498787" sldId="360"/>
        </pc:sldMkLst>
        <pc:spChg chg="mod">
          <ac:chgData name="Tom Clark" userId="1f714b31-ece4-4f4e-877e-f900fca0f740" providerId="ADAL" clId="{FF693262-DDB2-4F2E-8A69-A57B8D798258}" dt="2023-06-20T22:50:11.708" v="2025" actId="20577"/>
          <ac:spMkLst>
            <pc:docMk/>
            <pc:sldMk cId="4002498787" sldId="360"/>
            <ac:spMk id="2" creationId="{DA0AC9E1-1708-0A38-80B7-B8E87558F7E1}"/>
          </ac:spMkLst>
        </pc:spChg>
        <pc:spChg chg="mod">
          <ac:chgData name="Tom Clark" userId="1f714b31-ece4-4f4e-877e-f900fca0f740" providerId="ADAL" clId="{FF693262-DDB2-4F2E-8A69-A57B8D798258}" dt="2023-06-21T07:44:32.643" v="6836" actId="20577"/>
          <ac:spMkLst>
            <pc:docMk/>
            <pc:sldMk cId="4002498787" sldId="360"/>
            <ac:spMk id="3" creationId="{E4114260-FFFD-FFF9-0AC8-58B323437637}"/>
          </ac:spMkLst>
        </pc:spChg>
      </pc:sldChg>
      <pc:sldChg chg="addSp delSp modSp add mod">
        <pc:chgData name="Tom Clark" userId="1f714b31-ece4-4f4e-877e-f900fca0f740" providerId="ADAL" clId="{FF693262-DDB2-4F2E-8A69-A57B8D798258}" dt="2023-06-20T23:19:30.540" v="3818" actId="20577"/>
        <pc:sldMkLst>
          <pc:docMk/>
          <pc:sldMk cId="3798451709" sldId="361"/>
        </pc:sldMkLst>
        <pc:spChg chg="mod">
          <ac:chgData name="Tom Clark" userId="1f714b31-ece4-4f4e-877e-f900fca0f740" providerId="ADAL" clId="{FF693262-DDB2-4F2E-8A69-A57B8D798258}" dt="2023-06-20T23:04:20.381" v="2699" actId="20577"/>
          <ac:spMkLst>
            <pc:docMk/>
            <pc:sldMk cId="3798451709" sldId="361"/>
            <ac:spMk id="2" creationId="{DA0AC9E1-1708-0A38-80B7-B8E87558F7E1}"/>
          </ac:spMkLst>
        </pc:spChg>
        <pc:spChg chg="mod">
          <ac:chgData name="Tom Clark" userId="1f714b31-ece4-4f4e-877e-f900fca0f740" providerId="ADAL" clId="{FF693262-DDB2-4F2E-8A69-A57B8D798258}" dt="2023-06-20T23:19:30.540" v="3818" actId="20577"/>
          <ac:spMkLst>
            <pc:docMk/>
            <pc:sldMk cId="3798451709" sldId="361"/>
            <ac:spMk id="3" creationId="{E4114260-FFFD-FFF9-0AC8-58B323437637}"/>
          </ac:spMkLst>
        </pc:spChg>
        <pc:spChg chg="add del mod">
          <ac:chgData name="Tom Clark" userId="1f714b31-ece4-4f4e-877e-f900fca0f740" providerId="ADAL" clId="{FF693262-DDB2-4F2E-8A69-A57B8D798258}" dt="2023-06-20T23:06:23.260" v="2996"/>
          <ac:spMkLst>
            <pc:docMk/>
            <pc:sldMk cId="3798451709" sldId="361"/>
            <ac:spMk id="7" creationId="{7A7A6555-EAC1-0334-46B2-9624826C81A3}"/>
          </ac:spMkLst>
        </pc:spChg>
      </pc:sldChg>
      <pc:sldChg chg="modSp add mod ord">
        <pc:chgData name="Tom Clark" userId="1f714b31-ece4-4f4e-877e-f900fca0f740" providerId="ADAL" clId="{FF693262-DDB2-4F2E-8A69-A57B8D798258}" dt="2023-06-21T07:49:57.315" v="6864" actId="20577"/>
        <pc:sldMkLst>
          <pc:docMk/>
          <pc:sldMk cId="2667253588" sldId="362"/>
        </pc:sldMkLst>
        <pc:spChg chg="mod">
          <ac:chgData name="Tom Clark" userId="1f714b31-ece4-4f4e-877e-f900fca0f740" providerId="ADAL" clId="{FF693262-DDB2-4F2E-8A69-A57B8D798258}" dt="2023-06-21T07:49:33.376" v="6859" actId="14100"/>
          <ac:spMkLst>
            <pc:docMk/>
            <pc:sldMk cId="2667253588" sldId="362"/>
            <ac:spMk id="3" creationId="{E4114260-FFFD-FFF9-0AC8-58B323437637}"/>
          </ac:spMkLst>
        </pc:spChg>
        <pc:spChg chg="mod">
          <ac:chgData name="Tom Clark" userId="1f714b31-ece4-4f4e-877e-f900fca0f740" providerId="ADAL" clId="{FF693262-DDB2-4F2E-8A69-A57B8D798258}" dt="2023-06-21T07:49:57.315" v="6864" actId="20577"/>
          <ac:spMkLst>
            <pc:docMk/>
            <pc:sldMk cId="2667253588" sldId="362"/>
            <ac:spMk id="7" creationId="{7A7A6555-EAC1-0334-46B2-9624826C81A3}"/>
          </ac:spMkLst>
        </pc:spChg>
      </pc:sldChg>
      <pc:sldChg chg="del">
        <pc:chgData name="Tom Clark" userId="1f714b31-ece4-4f4e-877e-f900fca0f740" providerId="ADAL" clId="{FF693262-DDB2-4F2E-8A69-A57B8D798258}" dt="2023-06-20T22:23:13.067" v="102" actId="2696"/>
        <pc:sldMkLst>
          <pc:docMk/>
          <pc:sldMk cId="3617308628" sldId="362"/>
        </pc:sldMkLst>
      </pc:sldChg>
      <pc:sldChg chg="modSp add mod">
        <pc:chgData name="Tom Clark" userId="1f714b31-ece4-4f4e-877e-f900fca0f740" providerId="ADAL" clId="{FF693262-DDB2-4F2E-8A69-A57B8D798258}" dt="2023-06-20T23:16:31.426" v="3652" actId="20577"/>
        <pc:sldMkLst>
          <pc:docMk/>
          <pc:sldMk cId="3162510428" sldId="363"/>
        </pc:sldMkLst>
        <pc:spChg chg="mod">
          <ac:chgData name="Tom Clark" userId="1f714b31-ece4-4f4e-877e-f900fca0f740" providerId="ADAL" clId="{FF693262-DDB2-4F2E-8A69-A57B8D798258}" dt="2023-06-20T23:14:54.839" v="3606" actId="20577"/>
          <ac:spMkLst>
            <pc:docMk/>
            <pc:sldMk cId="3162510428" sldId="363"/>
            <ac:spMk id="2" creationId="{DA0AC9E1-1708-0A38-80B7-B8E87558F7E1}"/>
          </ac:spMkLst>
        </pc:spChg>
        <pc:spChg chg="mod">
          <ac:chgData name="Tom Clark" userId="1f714b31-ece4-4f4e-877e-f900fca0f740" providerId="ADAL" clId="{FF693262-DDB2-4F2E-8A69-A57B8D798258}" dt="2023-06-20T23:16:31.426" v="3652" actId="20577"/>
          <ac:spMkLst>
            <pc:docMk/>
            <pc:sldMk cId="3162510428" sldId="363"/>
            <ac:spMk id="3" creationId="{E4114260-FFFD-FFF9-0AC8-58B323437637}"/>
          </ac:spMkLst>
        </pc:spChg>
      </pc:sldChg>
      <pc:sldChg chg="del">
        <pc:chgData name="Tom Clark" userId="1f714b31-ece4-4f4e-877e-f900fca0f740" providerId="ADAL" clId="{FF693262-DDB2-4F2E-8A69-A57B8D798258}" dt="2023-06-20T22:23:30.041" v="105" actId="2696"/>
        <pc:sldMkLst>
          <pc:docMk/>
          <pc:sldMk cId="4030500565" sldId="363"/>
        </pc:sldMkLst>
      </pc:sldChg>
      <pc:sldChg chg="addSp delSp modSp add mod">
        <pc:chgData name="Tom Clark" userId="1f714b31-ece4-4f4e-877e-f900fca0f740" providerId="ADAL" clId="{FF693262-DDB2-4F2E-8A69-A57B8D798258}" dt="2023-06-21T07:57:50.453" v="7242" actId="20577"/>
        <pc:sldMkLst>
          <pc:docMk/>
          <pc:sldMk cId="709177371" sldId="364"/>
        </pc:sldMkLst>
        <pc:spChg chg="mod">
          <ac:chgData name="Tom Clark" userId="1f714b31-ece4-4f4e-877e-f900fca0f740" providerId="ADAL" clId="{FF693262-DDB2-4F2E-8A69-A57B8D798258}" dt="2023-06-20T23:20:02.351" v="3835" actId="20577"/>
          <ac:spMkLst>
            <pc:docMk/>
            <pc:sldMk cId="709177371" sldId="364"/>
            <ac:spMk id="2" creationId="{DA0AC9E1-1708-0A38-80B7-B8E87558F7E1}"/>
          </ac:spMkLst>
        </pc:spChg>
        <pc:spChg chg="del mod">
          <ac:chgData name="Tom Clark" userId="1f714b31-ece4-4f4e-877e-f900fca0f740" providerId="ADAL" clId="{FF693262-DDB2-4F2E-8A69-A57B8D798258}" dt="2023-06-20T23:20:17.246" v="3840" actId="478"/>
          <ac:spMkLst>
            <pc:docMk/>
            <pc:sldMk cId="709177371" sldId="364"/>
            <ac:spMk id="3" creationId="{E4114260-FFFD-FFF9-0AC8-58B323437637}"/>
          </ac:spMkLst>
        </pc:spChg>
        <pc:spChg chg="add mod">
          <ac:chgData name="Tom Clark" userId="1f714b31-ece4-4f4e-877e-f900fca0f740" providerId="ADAL" clId="{FF693262-DDB2-4F2E-8A69-A57B8D798258}" dt="2023-06-21T07:57:50.453" v="7242" actId="20577"/>
          <ac:spMkLst>
            <pc:docMk/>
            <pc:sldMk cId="709177371" sldId="364"/>
            <ac:spMk id="6" creationId="{F810D742-A493-C309-79FC-C4B94E9B0960}"/>
          </ac:spMkLst>
        </pc:spChg>
        <pc:spChg chg="add del mod">
          <ac:chgData name="Tom Clark" userId="1f714b31-ece4-4f4e-877e-f900fca0f740" providerId="ADAL" clId="{FF693262-DDB2-4F2E-8A69-A57B8D798258}" dt="2023-06-20T23:20:21.354" v="3842" actId="478"/>
          <ac:spMkLst>
            <pc:docMk/>
            <pc:sldMk cId="709177371" sldId="364"/>
            <ac:spMk id="8" creationId="{549B8FAA-37ED-C289-8954-C4B86885CCE0}"/>
          </ac:spMkLst>
        </pc:spChg>
      </pc:sldChg>
      <pc:sldChg chg="modSp add mod">
        <pc:chgData name="Tom Clark" userId="1f714b31-ece4-4f4e-877e-f900fca0f740" providerId="ADAL" clId="{FF693262-DDB2-4F2E-8A69-A57B8D798258}" dt="2023-06-20T23:50:29.112" v="6484" actId="20577"/>
        <pc:sldMkLst>
          <pc:docMk/>
          <pc:sldMk cId="3444872246" sldId="365"/>
        </pc:sldMkLst>
        <pc:spChg chg="mod">
          <ac:chgData name="Tom Clark" userId="1f714b31-ece4-4f4e-877e-f900fca0f740" providerId="ADAL" clId="{FF693262-DDB2-4F2E-8A69-A57B8D798258}" dt="2023-06-20T23:31:14.930" v="4972" actId="20577"/>
          <ac:spMkLst>
            <pc:docMk/>
            <pc:sldMk cId="3444872246" sldId="365"/>
            <ac:spMk id="2" creationId="{DA0AC9E1-1708-0A38-80B7-B8E87558F7E1}"/>
          </ac:spMkLst>
        </pc:spChg>
        <pc:spChg chg="mod">
          <ac:chgData name="Tom Clark" userId="1f714b31-ece4-4f4e-877e-f900fca0f740" providerId="ADAL" clId="{FF693262-DDB2-4F2E-8A69-A57B8D798258}" dt="2023-06-20T23:50:29.112" v="6484" actId="20577"/>
          <ac:spMkLst>
            <pc:docMk/>
            <pc:sldMk cId="3444872246" sldId="365"/>
            <ac:spMk id="6" creationId="{F810D742-A493-C309-79FC-C4B94E9B0960}"/>
          </ac:spMkLst>
        </pc:spChg>
      </pc:sldChg>
      <pc:sldChg chg="modSp add mod">
        <pc:chgData name="Tom Clark" userId="1f714b31-ece4-4f4e-877e-f900fca0f740" providerId="ADAL" clId="{FF693262-DDB2-4F2E-8A69-A57B8D798258}" dt="2023-06-20T23:46:51.145" v="6296" actId="20577"/>
        <pc:sldMkLst>
          <pc:docMk/>
          <pc:sldMk cId="217969600" sldId="366"/>
        </pc:sldMkLst>
        <pc:spChg chg="mod">
          <ac:chgData name="Tom Clark" userId="1f714b31-ece4-4f4e-877e-f900fca0f740" providerId="ADAL" clId="{FF693262-DDB2-4F2E-8A69-A57B8D798258}" dt="2023-06-20T23:39:42.635" v="5902" actId="20577"/>
          <ac:spMkLst>
            <pc:docMk/>
            <pc:sldMk cId="217969600" sldId="366"/>
            <ac:spMk id="2" creationId="{DA0AC9E1-1708-0A38-80B7-B8E87558F7E1}"/>
          </ac:spMkLst>
        </pc:spChg>
        <pc:spChg chg="mod">
          <ac:chgData name="Tom Clark" userId="1f714b31-ece4-4f4e-877e-f900fca0f740" providerId="ADAL" clId="{FF693262-DDB2-4F2E-8A69-A57B8D798258}" dt="2023-06-20T23:46:51.145" v="6296" actId="20577"/>
          <ac:spMkLst>
            <pc:docMk/>
            <pc:sldMk cId="217969600" sldId="366"/>
            <ac:spMk id="6" creationId="{F810D742-A493-C309-79FC-C4B94E9B0960}"/>
          </ac:spMkLst>
        </pc:spChg>
      </pc:sldChg>
      <pc:sldChg chg="delSp modSp add mod">
        <pc:chgData name="Tom Clark" userId="1f714b31-ece4-4f4e-877e-f900fca0f740" providerId="ADAL" clId="{FF693262-DDB2-4F2E-8A69-A57B8D798258}" dt="2023-06-20T23:49:11.765" v="6388" actId="403"/>
        <pc:sldMkLst>
          <pc:docMk/>
          <pc:sldMk cId="1988158709" sldId="367"/>
        </pc:sldMkLst>
        <pc:spChg chg="mod">
          <ac:chgData name="Tom Clark" userId="1f714b31-ece4-4f4e-877e-f900fca0f740" providerId="ADAL" clId="{FF693262-DDB2-4F2E-8A69-A57B8D798258}" dt="2023-06-20T23:49:11.765" v="6388" actId="403"/>
          <ac:spMkLst>
            <pc:docMk/>
            <pc:sldMk cId="1988158709" sldId="367"/>
            <ac:spMk id="2" creationId="{DA0AC9E1-1708-0A38-80B7-B8E87558F7E1}"/>
          </ac:spMkLst>
        </pc:spChg>
        <pc:spChg chg="del mod">
          <ac:chgData name="Tom Clark" userId="1f714b31-ece4-4f4e-877e-f900fca0f740" providerId="ADAL" clId="{FF693262-DDB2-4F2E-8A69-A57B8D798258}" dt="2023-06-20T23:48:03.733" v="6299" actId="478"/>
          <ac:spMkLst>
            <pc:docMk/>
            <pc:sldMk cId="1988158709" sldId="367"/>
            <ac:spMk id="6" creationId="{F810D742-A493-C309-79FC-C4B94E9B0960}"/>
          </ac:spMkLst>
        </pc:spChg>
      </pc:sldChg>
      <pc:sldChg chg="modSp add mod ord">
        <pc:chgData name="Tom Clark" userId="1f714b31-ece4-4f4e-877e-f900fca0f740" providerId="ADAL" clId="{FF693262-DDB2-4F2E-8A69-A57B8D798258}" dt="2023-06-21T07:57:19.373" v="7231" actId="27636"/>
        <pc:sldMkLst>
          <pc:docMk/>
          <pc:sldMk cId="3518941141" sldId="368"/>
        </pc:sldMkLst>
        <pc:spChg chg="mod">
          <ac:chgData name="Tom Clark" userId="1f714b31-ece4-4f4e-877e-f900fca0f740" providerId="ADAL" clId="{FF693262-DDB2-4F2E-8A69-A57B8D798258}" dt="2023-06-21T07:57:19.373" v="7231" actId="27636"/>
          <ac:spMkLst>
            <pc:docMk/>
            <pc:sldMk cId="3518941141" sldId="368"/>
            <ac:spMk id="6" creationId="{F810D742-A493-C309-79FC-C4B94E9B096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8052A-00D9-884A-A78E-7C3B160C08A9}" type="datetimeFigureOut">
              <a:rPr lang="de-DE" smtClean="0"/>
              <a:t>21.06.2023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6D63F-63B3-1949-A9BA-0D51C8D8702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6138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6D63F-63B3-1949-A9BA-0D51C8D8702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7103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6309674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>
                    <a:lumMod val="50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de-DE"/>
              <a:t>Prince2 - 09-06-2022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E9073-2901-7A4F-9599-5A0D6AABFEA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1524000" y="365125"/>
            <a:ext cx="9144000" cy="3236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pic>
        <p:nvPicPr>
          <p:cNvPr id="22" name="Bild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493972"/>
            <a:ext cx="3104561" cy="862378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611" y="3534420"/>
            <a:ext cx="3119718" cy="30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91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Prince2 - 09-06-2022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DC4F-4B97-994A-A672-B94A2A78BE8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10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Prince2 - 09-06-2022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DC4F-4B97-994A-A672-B94A2A78BE8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596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="0" i="0">
                <a:latin typeface="Lato Light" charset="0"/>
                <a:ea typeface="Lato Light" charset="0"/>
                <a:cs typeface="Lato Light" charset="0"/>
              </a:defRPr>
            </a:lvl1pPr>
            <a:lvl2pPr>
              <a:defRPr sz="2000" b="0" i="0">
                <a:latin typeface="Lato Light" charset="0"/>
                <a:ea typeface="Lato Light" charset="0"/>
                <a:cs typeface="Lato Light" charset="0"/>
              </a:defRPr>
            </a:lvl2pPr>
            <a:lvl3pPr>
              <a:defRPr sz="1800" b="0" i="0">
                <a:latin typeface="Lato Light" charset="0"/>
                <a:ea typeface="Lato Light" charset="0"/>
                <a:cs typeface="Lato Light" charset="0"/>
              </a:defRPr>
            </a:lvl3pPr>
            <a:lvl4pPr>
              <a:defRPr sz="1600" b="0" i="0">
                <a:latin typeface="Lato Light" charset="0"/>
                <a:ea typeface="Lato Light" charset="0"/>
                <a:cs typeface="Lato Light" charset="0"/>
              </a:defRPr>
            </a:lvl4pPr>
            <a:lvl5pPr>
              <a:defRPr b="0" i="0">
                <a:latin typeface="Lato Light" charset="0"/>
                <a:ea typeface="Lato Light" charset="0"/>
                <a:cs typeface="Lato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Prince2 - 09-06-2022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DC4F-4B97-994A-A672-B94A2A78BE8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3045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3450270"/>
            <a:ext cx="10515600" cy="111220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Master-Untertitelformat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Prince2 - 09-06-2022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DC4F-4B97-994A-A672-B94A2A78BE81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847360"/>
            <a:ext cx="3104561" cy="862378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597" y="293058"/>
            <a:ext cx="3529853" cy="339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25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Prince2 - 09-06-2022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DC4F-4B97-994A-A672-B94A2A78BE8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7486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Prince2 - 09-06-2022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DC4F-4B97-994A-A672-B94A2A78BE8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0724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Prince2 - 09-06-2022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DC4F-4B97-994A-A672-B94A2A78BE8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6939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Prince2 - 09-06-2022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DC4F-4B97-994A-A672-B94A2A78BE8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4487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Prince2 - 09-06-2022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DC4F-4B97-994A-A672-B94A2A78BE8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1012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Prince2 - 09-06-2022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DC4F-4B97-994A-A672-B94A2A78BE8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86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fld id="{E341DC4F-4B97-994A-A672-B94A2A78BE81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8200" y="6279040"/>
            <a:ext cx="933450" cy="409183"/>
          </a:xfrm>
          <a:prstGeom prst="rect">
            <a:avLst/>
          </a:prstGeom>
        </p:spPr>
      </p:pic>
      <p:cxnSp>
        <p:nvCxnSpPr>
          <p:cNvPr id="9" name="Gerade Verbindung 8"/>
          <p:cNvCxnSpPr>
            <a:cxnSpLocks/>
          </p:cNvCxnSpPr>
          <p:nvPr userDrawn="1"/>
        </p:nvCxnSpPr>
        <p:spPr>
          <a:xfrm flipH="1">
            <a:off x="0" y="6176963"/>
            <a:ext cx="3049200" cy="0"/>
          </a:xfrm>
          <a:prstGeom prst="line">
            <a:avLst/>
          </a:prstGeom>
          <a:ln>
            <a:solidFill>
              <a:srgbClr val="355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>
            <a:cxnSpLocks/>
          </p:cNvCxnSpPr>
          <p:nvPr userDrawn="1"/>
        </p:nvCxnSpPr>
        <p:spPr>
          <a:xfrm flipH="1">
            <a:off x="9145200" y="6176963"/>
            <a:ext cx="3049200" cy="0"/>
          </a:xfrm>
          <a:prstGeom prst="line">
            <a:avLst/>
          </a:prstGeom>
          <a:ln>
            <a:solidFill>
              <a:srgbClr val="D6B5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>
            <a:cxnSpLocks/>
          </p:cNvCxnSpPr>
          <p:nvPr userDrawn="1"/>
        </p:nvCxnSpPr>
        <p:spPr>
          <a:xfrm flipH="1">
            <a:off x="6096000" y="6176963"/>
            <a:ext cx="3049200" cy="0"/>
          </a:xfrm>
          <a:prstGeom prst="line">
            <a:avLst/>
          </a:prstGeom>
          <a:ln>
            <a:solidFill>
              <a:srgbClr val="5441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>
            <a:cxnSpLocks/>
          </p:cNvCxnSpPr>
          <p:nvPr userDrawn="1"/>
        </p:nvCxnSpPr>
        <p:spPr>
          <a:xfrm flipH="1">
            <a:off x="3049200" y="6176963"/>
            <a:ext cx="3049200" cy="0"/>
          </a:xfrm>
          <a:prstGeom prst="line">
            <a:avLst/>
          </a:prstGeom>
          <a:ln>
            <a:solidFill>
              <a:srgbClr val="438D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ußzeilenplatzhalter 1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r>
              <a:rPr lang="de-DE"/>
              <a:t>Prince2 - 09-06-2022</a:t>
            </a:r>
          </a:p>
        </p:txBody>
      </p:sp>
      <p:sp>
        <p:nvSpPr>
          <p:cNvPr id="16" name="Titelplatzhalter 1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75344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355EAA"/>
          </a:solidFill>
          <a:latin typeface="Lato Light" charset="0"/>
          <a:ea typeface="Lato Light" charset="0"/>
          <a:cs typeface="Lato Ligh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pPr lvl="0"/>
            <a:r>
              <a:rPr lang="de-DE" dirty="0"/>
              <a:t>EODC</a:t>
            </a:r>
            <a:br>
              <a:rPr lang="de-DE" dirty="0"/>
            </a:br>
            <a:r>
              <a:rPr lang="de-DE" dirty="0" err="1"/>
              <a:t>Integrating</a:t>
            </a:r>
            <a:r>
              <a:rPr lang="de-DE" dirty="0"/>
              <a:t> OpenStack and EGI Check-In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Tom Clark</a:t>
            </a:r>
          </a:p>
          <a:p>
            <a:r>
              <a:rPr lang="de-DE" sz="2000" i="1" dirty="0"/>
              <a:t>tom.clark@eodc.eu</a:t>
            </a:r>
          </a:p>
          <a:p>
            <a:r>
              <a:rPr lang="de-DE" dirty="0"/>
              <a:t>	</a:t>
            </a:r>
          </a:p>
          <a:p>
            <a:pPr algn="r"/>
            <a:endParaRPr lang="de-DE" sz="1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D64526-E96C-CB62-B0C2-2D030C609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Openstack and EGI Check-In  - 2023-06-21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6945BC-B37A-275F-F8AE-969563AF4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E9073-2901-7A4F-9599-5A0D6AABFEA0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2864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AC9E1-1708-0A38-80B7-B8E87558F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Certificates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CBB1E5-C38F-D1B2-A370-DB25038BE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Openstack and EGI Check-In  - 2023-06-21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8A33E5-9F18-8F64-3B02-B189DF15A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DC4F-4B97-994A-A672-B94A2A78BE81}" type="slidenum">
              <a:rPr lang="de-DE" smtClean="0"/>
              <a:t>10</a:t>
            </a:fld>
            <a:endParaRPr lang="de-D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810D742-A493-C309-79FC-C4B94E9B0960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Restarts when updating CAs? How about CRLs?</a:t>
            </a:r>
          </a:p>
          <a:p>
            <a:pPr lvl="3"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If an identity is invalid – We do not want the user having access</a:t>
            </a:r>
          </a:p>
          <a:p>
            <a:pPr lvl="2">
              <a:lnSpc>
                <a:spcPct val="150000"/>
              </a:lnSpc>
            </a:pPr>
            <a:r>
              <a:rPr lang="en-GB">
                <a:solidFill>
                  <a:srgbClr val="438DCC"/>
                </a:solidFill>
              </a:rPr>
              <a:t>Solution</a:t>
            </a:r>
            <a:endParaRPr lang="en-GB" dirty="0">
              <a:solidFill>
                <a:srgbClr val="438DCC"/>
              </a:solidFill>
            </a:endParaRPr>
          </a:p>
          <a:p>
            <a:pPr lvl="3"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Schedule CA updates using EGI tools</a:t>
            </a:r>
          </a:p>
          <a:p>
            <a:pPr lvl="3"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Restart Apache after CA updates</a:t>
            </a:r>
          </a:p>
          <a:p>
            <a:pPr lvl="3"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Initially, CA + CRL handling in </a:t>
            </a:r>
            <a:r>
              <a:rPr lang="en-GB" dirty="0" err="1">
                <a:solidFill>
                  <a:srgbClr val="438DCC"/>
                </a:solidFill>
              </a:rPr>
              <a:t>HAProxy</a:t>
            </a:r>
            <a:r>
              <a:rPr lang="en-GB" dirty="0">
                <a:solidFill>
                  <a:srgbClr val="438DCC"/>
                </a:solidFill>
              </a:rPr>
              <a:t> – Better to offload to </a:t>
            </a:r>
            <a:r>
              <a:rPr lang="en-GB" dirty="0" err="1">
                <a:solidFill>
                  <a:srgbClr val="438DCC"/>
                </a:solidFill>
              </a:rPr>
              <a:t>apache</a:t>
            </a:r>
            <a:endParaRPr lang="en-GB" dirty="0">
              <a:solidFill>
                <a:srgbClr val="438DCC"/>
              </a:solidFill>
            </a:endParaRPr>
          </a:p>
          <a:p>
            <a:pPr lvl="4"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Can easily restart </a:t>
            </a:r>
            <a:r>
              <a:rPr lang="en-GB" dirty="0" err="1">
                <a:solidFill>
                  <a:srgbClr val="438DCC"/>
                </a:solidFill>
              </a:rPr>
              <a:t>apache</a:t>
            </a:r>
            <a:r>
              <a:rPr lang="en-GB" dirty="0">
                <a:solidFill>
                  <a:srgbClr val="438DCC"/>
                </a:solidFill>
              </a:rPr>
              <a:t> instances</a:t>
            </a:r>
          </a:p>
          <a:p>
            <a:pPr lvl="4"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Native format support</a:t>
            </a:r>
          </a:p>
          <a:p>
            <a:pPr lvl="5"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Bind in folders instead of creating and passing PEMs</a:t>
            </a:r>
          </a:p>
          <a:p>
            <a:pPr lvl="3"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Offset between controllers – </a:t>
            </a:r>
            <a:r>
              <a:rPr lang="en-GB" dirty="0" err="1">
                <a:solidFill>
                  <a:srgbClr val="438DCC"/>
                </a:solidFill>
              </a:rPr>
              <a:t>HAProxy</a:t>
            </a:r>
            <a:r>
              <a:rPr lang="en-GB" dirty="0">
                <a:solidFill>
                  <a:srgbClr val="438DCC"/>
                </a:solidFill>
              </a:rPr>
              <a:t> maintains service availability eventual consistency</a:t>
            </a:r>
          </a:p>
        </p:txBody>
      </p:sp>
    </p:spTree>
    <p:extLst>
      <p:ext uri="{BB962C8B-B14F-4D97-AF65-F5344CB8AC3E}">
        <p14:creationId xmlns:p14="http://schemas.microsoft.com/office/powerpoint/2010/main" val="709177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AC9E1-1708-0A38-80B7-B8E87558F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CBB1E5-C38F-D1B2-A370-DB25038BE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Openstack and EGI Check-In  - 2023-06-21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8A33E5-9F18-8F64-3B02-B189DF15A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DC4F-4B97-994A-A672-B94A2A78BE81}" type="slidenum">
              <a:rPr lang="de-DE" smtClean="0"/>
              <a:t>11</a:t>
            </a:fld>
            <a:endParaRPr lang="de-D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810D742-A493-C309-79FC-C4B94E9B0960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Project setup handled via scripts – Options defined in </a:t>
            </a:r>
            <a:r>
              <a:rPr lang="en-GB" dirty="0" err="1">
                <a:solidFill>
                  <a:srgbClr val="438DCC"/>
                </a:solidFill>
              </a:rPr>
              <a:t>json</a:t>
            </a:r>
            <a:r>
              <a:rPr lang="en-GB" dirty="0">
                <a:solidFill>
                  <a:srgbClr val="438DCC"/>
                </a:solidFill>
              </a:rPr>
              <a:t> file</a:t>
            </a:r>
          </a:p>
          <a:p>
            <a:pPr lvl="2"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Existing field is “friendly name”</a:t>
            </a:r>
          </a:p>
          <a:p>
            <a:pPr lvl="3"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Create group in </a:t>
            </a:r>
            <a:r>
              <a:rPr lang="en-GB" dirty="0" err="1">
                <a:solidFill>
                  <a:srgbClr val="438DCC"/>
                </a:solidFill>
              </a:rPr>
              <a:t>keycloak</a:t>
            </a:r>
            <a:r>
              <a:rPr lang="en-GB" dirty="0">
                <a:solidFill>
                  <a:srgbClr val="438DCC"/>
                </a:solidFill>
              </a:rPr>
              <a:t> with relevant name</a:t>
            </a:r>
          </a:p>
          <a:p>
            <a:pPr lvl="3"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Create group in keystone with relevant name</a:t>
            </a:r>
          </a:p>
          <a:p>
            <a:pPr lvl="3"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Update mapping between keystone and OIDC that </a:t>
            </a:r>
            <a:r>
              <a:rPr lang="en-GB" dirty="0" err="1">
                <a:solidFill>
                  <a:srgbClr val="438DCC"/>
                </a:solidFill>
              </a:rPr>
              <a:t>keycloak</a:t>
            </a:r>
            <a:r>
              <a:rPr lang="en-GB" dirty="0">
                <a:solidFill>
                  <a:srgbClr val="438DCC"/>
                </a:solidFill>
              </a:rPr>
              <a:t> group is mapped to keystone group</a:t>
            </a:r>
          </a:p>
          <a:p>
            <a:pPr lvl="2"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Introduction of a new field in our definitions - VO project name</a:t>
            </a:r>
          </a:p>
          <a:p>
            <a:pPr lvl="3"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Mappings are per IdP</a:t>
            </a:r>
          </a:p>
          <a:p>
            <a:pPr lvl="3"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Field omission supported – Not every project has an EGI VO</a:t>
            </a:r>
          </a:p>
          <a:p>
            <a:pPr lvl="3"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Updates mapping for EGI </a:t>
            </a:r>
            <a:r>
              <a:rPr lang="en-GB" dirty="0" err="1">
                <a:solidFill>
                  <a:srgbClr val="438DCC"/>
                </a:solidFill>
              </a:rPr>
              <a:t>Checkin</a:t>
            </a:r>
            <a:r>
              <a:rPr lang="en-GB" dirty="0">
                <a:solidFill>
                  <a:srgbClr val="438DCC"/>
                </a:solidFill>
              </a:rPr>
              <a:t> IdP</a:t>
            </a:r>
          </a:p>
          <a:p>
            <a:pPr lvl="3"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Also performs all steps above – Entry point shouldn’t matter</a:t>
            </a:r>
          </a:p>
          <a:p>
            <a:pPr lvl="2"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Ties well with disaster recovery and </a:t>
            </a:r>
            <a:r>
              <a:rPr lang="en-GB" dirty="0" err="1">
                <a:solidFill>
                  <a:srgbClr val="438DCC"/>
                </a:solidFill>
              </a:rPr>
              <a:t>IaC</a:t>
            </a:r>
            <a:r>
              <a:rPr lang="en-GB">
                <a:solidFill>
                  <a:srgbClr val="438DCC"/>
                </a:solidFill>
              </a:rPr>
              <a:t> concepts</a:t>
            </a:r>
            <a:endParaRPr lang="en-GB" dirty="0">
              <a:solidFill>
                <a:srgbClr val="438DCC"/>
              </a:solidFill>
            </a:endParaRPr>
          </a:p>
          <a:p>
            <a:pPr lvl="2"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IdP mappings version controlled</a:t>
            </a:r>
          </a:p>
          <a:p>
            <a:pPr lvl="2"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Comfortable to expand further with additional providers</a:t>
            </a:r>
          </a:p>
        </p:txBody>
      </p:sp>
    </p:spTree>
    <p:extLst>
      <p:ext uri="{BB962C8B-B14F-4D97-AF65-F5344CB8AC3E}">
        <p14:creationId xmlns:p14="http://schemas.microsoft.com/office/powerpoint/2010/main" val="3444872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AC9E1-1708-0A38-80B7-B8E87558F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Looking Ahead?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CBB1E5-C38F-D1B2-A370-DB25038BE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Openstack and EGI Check-In  - 2023-06-21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8A33E5-9F18-8F64-3B02-B189DF15A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DC4F-4B97-994A-A672-B94A2A78BE81}" type="slidenum">
              <a:rPr lang="de-DE" smtClean="0"/>
              <a:t>12</a:t>
            </a:fld>
            <a:endParaRPr lang="de-D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810D742-A493-C309-79FC-C4B94E9B0960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Happy with current state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Nice to have?</a:t>
            </a:r>
          </a:p>
          <a:p>
            <a:pPr lvl="2"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Public key attribute and import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Next iteration likely to be Openstack on Kubernetes</a:t>
            </a:r>
          </a:p>
          <a:p>
            <a:pPr lvl="2"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Handling CA + CRLs further reworking</a:t>
            </a:r>
          </a:p>
        </p:txBody>
      </p:sp>
    </p:spTree>
    <p:extLst>
      <p:ext uri="{BB962C8B-B14F-4D97-AF65-F5344CB8AC3E}">
        <p14:creationId xmlns:p14="http://schemas.microsoft.com/office/powerpoint/2010/main" val="217969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AC9E1-1708-0A38-80B7-B8E87558F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725" y="276621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7300" dirty="0"/>
              <a:t>Questions?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sz="4000" i="1" dirty="0"/>
              <a:t>Hopefully answers too</a:t>
            </a:r>
            <a:endParaRPr lang="en-GB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CBB1E5-C38F-D1B2-A370-DB25038BE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Openstack and EGI Check-In  - 2023-06-21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8A33E5-9F18-8F64-3B02-B189DF15A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DC4F-4B97-994A-A672-B94A2A78BE81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815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AC9E1-1708-0A38-80B7-B8E87558F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are we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14260-FFFD-FFF9-0AC8-58B323437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438DCC"/>
                </a:solidFill>
              </a:rPr>
              <a:t>Fully redundant integration with EGI Check-In</a:t>
            </a:r>
          </a:p>
          <a:p>
            <a:pPr lvl="1">
              <a:lnSpc>
                <a:spcPct val="150000"/>
              </a:lnSpc>
            </a:pPr>
            <a:r>
              <a:rPr lang="en-GB" b="1" dirty="0">
                <a:solidFill>
                  <a:srgbClr val="438DCC"/>
                </a:solidFill>
              </a:rPr>
              <a:t>Supporting multiple OIDC providers</a:t>
            </a:r>
          </a:p>
          <a:p>
            <a:pPr lvl="1">
              <a:lnSpc>
                <a:spcPct val="150000"/>
              </a:lnSpc>
            </a:pPr>
            <a:r>
              <a:rPr lang="en-GB" b="1" dirty="0" err="1">
                <a:solidFill>
                  <a:srgbClr val="438DCC"/>
                </a:solidFill>
              </a:rPr>
              <a:t>IaC</a:t>
            </a:r>
            <a:r>
              <a:rPr lang="en-GB" b="1" dirty="0">
                <a:solidFill>
                  <a:srgbClr val="438DCC"/>
                </a:solidFill>
              </a:rPr>
              <a:t> driven cluster deployment</a:t>
            </a:r>
          </a:p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438DCC"/>
                </a:solidFill>
              </a:rPr>
              <a:t>Containerised Openstack operated with </a:t>
            </a:r>
            <a:r>
              <a:rPr lang="en-GB" b="1" dirty="0" err="1">
                <a:solidFill>
                  <a:srgbClr val="438DCC"/>
                </a:solidFill>
              </a:rPr>
              <a:t>Kolla</a:t>
            </a:r>
            <a:r>
              <a:rPr lang="en-GB" b="1" dirty="0">
                <a:solidFill>
                  <a:srgbClr val="438DCC"/>
                </a:solidFill>
              </a:rPr>
              <a:t>-Ansible</a:t>
            </a:r>
          </a:p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438DCC"/>
                </a:solidFill>
              </a:rPr>
              <a:t>Automated controller/node provisioning  via Ansible</a:t>
            </a:r>
          </a:p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438DCC"/>
                </a:solidFill>
              </a:rPr>
              <a:t>Project creation scripts handle cross-mapping between IdPs</a:t>
            </a:r>
            <a:endParaRPr lang="en-GB" dirty="0">
              <a:solidFill>
                <a:srgbClr val="438DCC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CBB1E5-C38F-D1B2-A370-DB25038BE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Openstack and EGI Check-In  - 2023-06-21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8A33E5-9F18-8F64-3B02-B189DF15A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DC4F-4B97-994A-A672-B94A2A78BE8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0706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AC9E1-1708-0A38-80B7-B8E87558F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14260-FFFD-FFF9-0AC8-58B323437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438DCC"/>
                </a:solidFill>
              </a:rPr>
              <a:t>Containerised deployment and </a:t>
            </a:r>
            <a:r>
              <a:rPr lang="en-GB" b="1" dirty="0" err="1">
                <a:solidFill>
                  <a:srgbClr val="438DCC"/>
                </a:solidFill>
              </a:rPr>
              <a:t>IaC</a:t>
            </a:r>
            <a:endParaRPr lang="en-GB" b="1" dirty="0">
              <a:solidFill>
                <a:srgbClr val="438DCC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GB" b="1" dirty="0">
                <a:solidFill>
                  <a:srgbClr val="438DCC"/>
                </a:solidFill>
              </a:rPr>
              <a:t>EGI Check-in is great.</a:t>
            </a:r>
          </a:p>
          <a:p>
            <a:pPr lvl="1">
              <a:lnSpc>
                <a:spcPct val="150000"/>
              </a:lnSpc>
            </a:pPr>
            <a:r>
              <a:rPr lang="en-GB" b="1" dirty="0">
                <a:solidFill>
                  <a:srgbClr val="438DCC"/>
                </a:solidFill>
              </a:rPr>
              <a:t>We need to be able to rotate OIDC secrets</a:t>
            </a:r>
          </a:p>
          <a:p>
            <a:pPr lvl="1">
              <a:lnSpc>
                <a:spcPct val="150000"/>
              </a:lnSpc>
            </a:pPr>
            <a:r>
              <a:rPr lang="en-GB" b="1" dirty="0">
                <a:solidFill>
                  <a:srgbClr val="438DCC"/>
                </a:solidFill>
              </a:rPr>
              <a:t>Add additional OIDC providers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Recommended solution for multiple OIDC Providers – ESACO Proxy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Limited documentation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Discrepancies between existing documentation and deployment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Integration with existing project handling scripts and toolsets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Uncertainties around certificate based auth</a:t>
            </a:r>
          </a:p>
          <a:p>
            <a:pPr>
              <a:lnSpc>
                <a:spcPct val="150000"/>
              </a:lnSpc>
            </a:pPr>
            <a:endParaRPr lang="en-GB" dirty="0">
              <a:solidFill>
                <a:srgbClr val="438DCC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CBB1E5-C38F-D1B2-A370-DB25038BE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Openstack and EGI Check-In  - 2023-06-21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8A33E5-9F18-8F64-3B02-B189DF15A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DC4F-4B97-994A-A672-B94A2A78BE8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0010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AC9E1-1708-0A38-80B7-B8E87558F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Handles </a:t>
            </a:r>
            <a:r>
              <a:rPr lang="en-GB" dirty="0" err="1"/>
              <a:t>AuthN</a:t>
            </a:r>
            <a:r>
              <a:rPr lang="en-GB" dirty="0"/>
              <a:t>, </a:t>
            </a:r>
            <a:r>
              <a:rPr lang="en-GB" dirty="0" err="1"/>
              <a:t>AuthZ</a:t>
            </a:r>
            <a:r>
              <a:rPr lang="en-GB" dirty="0"/>
              <a:t>, and OIDC?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14260-FFFD-FFF9-0AC8-58B323437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Our HA deployment</a:t>
            </a:r>
          </a:p>
          <a:p>
            <a:pPr lvl="1">
              <a:lnSpc>
                <a:spcPct val="150000"/>
              </a:lnSpc>
            </a:pPr>
            <a:r>
              <a:rPr lang="en-GB" dirty="0" err="1">
                <a:solidFill>
                  <a:srgbClr val="438DCC"/>
                </a:solidFill>
              </a:rPr>
              <a:t>Keepalived</a:t>
            </a:r>
            <a:r>
              <a:rPr lang="en-GB" dirty="0">
                <a:solidFill>
                  <a:srgbClr val="438DCC"/>
                </a:solidFill>
              </a:rPr>
              <a:t> provides public facing virtual IP</a:t>
            </a:r>
          </a:p>
          <a:p>
            <a:pPr lvl="1">
              <a:lnSpc>
                <a:spcPct val="150000"/>
              </a:lnSpc>
            </a:pPr>
            <a:r>
              <a:rPr lang="en-GB" dirty="0" err="1">
                <a:solidFill>
                  <a:srgbClr val="438DCC"/>
                </a:solidFill>
              </a:rPr>
              <a:t>HAProxy</a:t>
            </a:r>
            <a:r>
              <a:rPr lang="en-GB" dirty="0">
                <a:solidFill>
                  <a:srgbClr val="438DCC"/>
                </a:solidFill>
              </a:rPr>
              <a:t> listening on VIP and distributing to relevant services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Apache – Web server gateway interface</a:t>
            </a:r>
          </a:p>
          <a:p>
            <a:pPr lvl="2"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Keystone</a:t>
            </a:r>
          </a:p>
          <a:p>
            <a:pPr lvl="2">
              <a:lnSpc>
                <a:spcPct val="150000"/>
              </a:lnSpc>
            </a:pPr>
            <a:r>
              <a:rPr lang="en-GB" dirty="0" err="1">
                <a:solidFill>
                  <a:srgbClr val="438DCC"/>
                </a:solidFill>
              </a:rPr>
              <a:t>Memcache</a:t>
            </a:r>
            <a:r>
              <a:rPr lang="en-GB" dirty="0">
                <a:solidFill>
                  <a:srgbClr val="438DCC"/>
                </a:solidFill>
              </a:rPr>
              <a:t> cluster</a:t>
            </a:r>
          </a:p>
          <a:p>
            <a:pPr lvl="2">
              <a:lnSpc>
                <a:spcPct val="150000"/>
              </a:lnSpc>
            </a:pPr>
            <a:r>
              <a:rPr lang="en-GB" dirty="0" err="1">
                <a:solidFill>
                  <a:srgbClr val="438DCC"/>
                </a:solidFill>
              </a:rPr>
              <a:t>Mod_auth_openidc</a:t>
            </a:r>
            <a:endParaRPr lang="en-GB" dirty="0">
              <a:solidFill>
                <a:srgbClr val="438DCC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GB" dirty="0" err="1">
                <a:solidFill>
                  <a:srgbClr val="438DCC"/>
                </a:solidFill>
              </a:rPr>
              <a:t>Opoenstack</a:t>
            </a:r>
            <a:r>
              <a:rPr lang="en-GB" dirty="0">
                <a:solidFill>
                  <a:srgbClr val="438DCC"/>
                </a:solidFill>
              </a:rPr>
              <a:t> keystone mapping</a:t>
            </a:r>
          </a:p>
          <a:p>
            <a:pPr lvl="2"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Which users belong to which groups. </a:t>
            </a:r>
          </a:p>
          <a:p>
            <a:pPr lvl="2"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Which groups have access to which projects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CBB1E5-C38F-D1B2-A370-DB25038BE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Openstack and EGI Check-In  - 2023-06-21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8A33E5-9F18-8F64-3B02-B189DF15A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DC4F-4B97-994A-A672-B94A2A78BE8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6830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AC9E1-1708-0A38-80B7-B8E87558F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Apache Limitations and Workarounds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14260-FFFD-FFF9-0AC8-58B323437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lnSpc>
                <a:spcPct val="150000"/>
              </a:lnSpc>
              <a:buNone/>
            </a:pPr>
            <a:endParaRPr lang="en-GB" dirty="0">
              <a:solidFill>
                <a:srgbClr val="438DCC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Working OIDC integration with Apache, </a:t>
            </a:r>
            <a:r>
              <a:rPr lang="en-GB" dirty="0" err="1">
                <a:solidFill>
                  <a:srgbClr val="438DCC"/>
                </a:solidFill>
              </a:rPr>
              <a:t>Keycloak</a:t>
            </a:r>
            <a:r>
              <a:rPr lang="en-GB" dirty="0">
                <a:solidFill>
                  <a:srgbClr val="438DCC"/>
                </a:solidFill>
              </a:rPr>
              <a:t>, and Keystone since 2018</a:t>
            </a:r>
          </a:p>
          <a:p>
            <a:pPr lvl="1">
              <a:lnSpc>
                <a:spcPct val="150000"/>
              </a:lnSpc>
            </a:pPr>
            <a:r>
              <a:rPr lang="en-GB" dirty="0" err="1">
                <a:solidFill>
                  <a:srgbClr val="438DCC"/>
                </a:solidFill>
              </a:rPr>
              <a:t>Mod_auth_openidc</a:t>
            </a:r>
            <a:endParaRPr lang="en-GB" dirty="0">
              <a:solidFill>
                <a:srgbClr val="438DCC"/>
              </a:solidFill>
            </a:endParaRPr>
          </a:p>
          <a:p>
            <a:pPr lvl="2"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Works very well within its design </a:t>
            </a:r>
            <a:r>
              <a:rPr lang="en-GB" dirty="0" err="1">
                <a:solidFill>
                  <a:srgbClr val="438DCC"/>
                </a:solidFill>
              </a:rPr>
              <a:t>contraints</a:t>
            </a:r>
            <a:endParaRPr lang="en-GB" dirty="0">
              <a:solidFill>
                <a:srgbClr val="438DCC"/>
              </a:solidFill>
            </a:endParaRPr>
          </a:p>
          <a:p>
            <a:pPr lvl="2"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Allows for metadata from multiple IdPs</a:t>
            </a:r>
          </a:p>
          <a:p>
            <a:pPr lvl="2"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Single introspection endpoint for OAuth2 – CLI access is a must 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Alternatives or invent something new?</a:t>
            </a:r>
          </a:p>
          <a:p>
            <a:pPr lvl="2"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We know </a:t>
            </a:r>
            <a:r>
              <a:rPr lang="en-GB" dirty="0" err="1">
                <a:solidFill>
                  <a:srgbClr val="438DCC"/>
                </a:solidFill>
              </a:rPr>
              <a:t>mod_auth_openidc</a:t>
            </a:r>
            <a:r>
              <a:rPr lang="en-GB" dirty="0">
                <a:solidFill>
                  <a:srgbClr val="438DCC"/>
                </a:solidFill>
              </a:rPr>
              <a:t> and </a:t>
            </a:r>
            <a:r>
              <a:rPr lang="en-GB" dirty="0" err="1">
                <a:solidFill>
                  <a:srgbClr val="438DCC"/>
                </a:solidFill>
              </a:rPr>
              <a:t>apache</a:t>
            </a:r>
            <a:r>
              <a:rPr lang="en-GB" dirty="0">
                <a:solidFill>
                  <a:srgbClr val="438DCC"/>
                </a:solidFill>
              </a:rPr>
              <a:t> well</a:t>
            </a:r>
          </a:p>
          <a:p>
            <a:pPr lvl="1">
              <a:lnSpc>
                <a:spcPct val="150000"/>
              </a:lnSpc>
            </a:pPr>
            <a:endParaRPr lang="en-GB" dirty="0">
              <a:solidFill>
                <a:srgbClr val="438DCC"/>
              </a:solidFill>
            </a:endParaRPr>
          </a:p>
          <a:p>
            <a:pPr lvl="1">
              <a:lnSpc>
                <a:spcPct val="150000"/>
              </a:lnSpc>
            </a:pPr>
            <a:endParaRPr lang="en-GB" dirty="0">
              <a:solidFill>
                <a:srgbClr val="438DCC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CBB1E5-C38F-D1B2-A370-DB25038BE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Openstack and EGI Check-In  - 2023-06-21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8A33E5-9F18-8F64-3B02-B189DF15A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DC4F-4B97-994A-A672-B94A2A78BE8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2498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AC9E1-1708-0A38-80B7-B8E87558F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Enter ESACO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14260-FFFD-FFF9-0AC8-58B323437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7584"/>
            <a:ext cx="10515600" cy="4749379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Configure ESACO proxy as a workload. Config for IdPs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Point and configure </a:t>
            </a:r>
            <a:r>
              <a:rPr lang="en-GB" dirty="0" err="1">
                <a:solidFill>
                  <a:srgbClr val="438DCC"/>
                </a:solidFill>
              </a:rPr>
              <a:t>mod_auth_openidc</a:t>
            </a:r>
            <a:r>
              <a:rPr lang="en-GB" dirty="0">
                <a:solidFill>
                  <a:srgbClr val="438DCC"/>
                </a:solidFill>
              </a:rPr>
              <a:t> towards ESACO proxy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CBB1E5-C38F-D1B2-A370-DB25038BE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Openstack and EGI Check-In  - 2023-06-21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8A33E5-9F18-8F64-3B02-B189DF15A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DC4F-4B97-994A-A672-B94A2A78BE81}" type="slidenum">
              <a:rPr lang="de-DE" smtClean="0"/>
              <a:t>6</a:t>
            </a:fld>
            <a:endParaRPr lang="de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7A6555-EAC1-0334-46B2-9624826C81A3}"/>
              </a:ext>
            </a:extLst>
          </p:cNvPr>
          <p:cNvSpPr txBox="1"/>
          <p:nvPr/>
        </p:nvSpPr>
        <p:spPr>
          <a:xfrm>
            <a:off x="195019" y="2368517"/>
            <a:ext cx="1329451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T" sz="1600" dirty="0" err="1">
                <a:latin typeface="Consolas" panose="020B0609020204030204" pitchFamily="49" charset="0"/>
              </a:rPr>
              <a:t>OIDCMetadataDir</a:t>
            </a:r>
            <a:r>
              <a:rPr lang="en-AT" sz="1600" dirty="0">
                <a:latin typeface="Consolas" panose="020B0609020204030204" pitchFamily="49" charset="0"/>
              </a:rPr>
              <a:t> /etc/httpd/</a:t>
            </a:r>
            <a:r>
              <a:rPr lang="en-AT" sz="1600" dirty="0" err="1">
                <a:latin typeface="Consolas" panose="020B0609020204030204" pitchFamily="49" charset="0"/>
              </a:rPr>
              <a:t>oidc</a:t>
            </a:r>
            <a:r>
              <a:rPr lang="en-AT" sz="1600" dirty="0">
                <a:latin typeface="Consolas" panose="020B0609020204030204" pitchFamily="49" charset="0"/>
              </a:rPr>
              <a:t>/metadata</a:t>
            </a:r>
          </a:p>
          <a:p>
            <a:r>
              <a:rPr lang="en-AT" sz="1600" dirty="0" err="1">
                <a:latin typeface="Consolas" panose="020B0609020204030204" pitchFamily="49" charset="0"/>
              </a:rPr>
              <a:t>OIDCResponseType</a:t>
            </a:r>
            <a:r>
              <a:rPr lang="en-AT" sz="1600" dirty="0">
                <a:latin typeface="Consolas" panose="020B0609020204030204" pitchFamily="49" charset="0"/>
              </a:rPr>
              <a:t> code</a:t>
            </a:r>
          </a:p>
          <a:p>
            <a:r>
              <a:rPr lang="en-AT" sz="1600" dirty="0" err="1">
                <a:latin typeface="Consolas" panose="020B0609020204030204" pitchFamily="49" charset="0"/>
              </a:rPr>
              <a:t>OIDCScope</a:t>
            </a:r>
            <a:r>
              <a:rPr lang="en-AT" sz="1600" dirty="0">
                <a:latin typeface="Consolas" panose="020B0609020204030204" pitchFamily="49" charset="0"/>
              </a:rPr>
              <a:t> "</a:t>
            </a:r>
            <a:r>
              <a:rPr lang="en-AT" sz="1600" dirty="0" err="1">
                <a:latin typeface="Consolas" panose="020B0609020204030204" pitchFamily="49" charset="0"/>
              </a:rPr>
              <a:t>openid</a:t>
            </a:r>
            <a:r>
              <a:rPr lang="en-AT" sz="1600" dirty="0">
                <a:latin typeface="Consolas" panose="020B0609020204030204" pitchFamily="49" charset="0"/>
              </a:rPr>
              <a:t> profile email </a:t>
            </a:r>
            <a:r>
              <a:rPr lang="en-AT" sz="1600" dirty="0" err="1">
                <a:latin typeface="Consolas" panose="020B0609020204030204" pitchFamily="49" charset="0"/>
              </a:rPr>
              <a:t>eduperson_entitlement</a:t>
            </a:r>
            <a:r>
              <a:rPr lang="en-AT" sz="1600" dirty="0">
                <a:latin typeface="Consolas" panose="020B0609020204030204" pitchFamily="49" charset="0"/>
              </a:rPr>
              <a:t>"</a:t>
            </a:r>
          </a:p>
          <a:p>
            <a:r>
              <a:rPr lang="en-AT" sz="1600" dirty="0" err="1">
                <a:latin typeface="Consolas" panose="020B0609020204030204" pitchFamily="49" charset="0"/>
              </a:rPr>
              <a:t>OIDCRedirectURI</a:t>
            </a:r>
            <a:r>
              <a:rPr lang="en-AT" sz="1600" dirty="0">
                <a:latin typeface="Consolas" panose="020B0609020204030204" pitchFamily="49" charset="0"/>
              </a:rPr>
              <a:t> https://cloud.eodc.eu:5000/redirect_uri</a:t>
            </a:r>
          </a:p>
          <a:p>
            <a:r>
              <a:rPr lang="en-AT" sz="1600" dirty="0" err="1">
                <a:latin typeface="Consolas" panose="020B0609020204030204" pitchFamily="49" charset="0"/>
              </a:rPr>
              <a:t>OIDCOAuthIntrospectionEndpoint</a:t>
            </a:r>
            <a:r>
              <a:rPr lang="en-AT" sz="1600" dirty="0">
                <a:latin typeface="Consolas" panose="020B0609020204030204" pitchFamily="49" charset="0"/>
              </a:rPr>
              <a:t> https://cloud.eodc.eu:5000/introspect</a:t>
            </a:r>
            <a:endParaRPr lang="en-GB" sz="1600" dirty="0">
              <a:latin typeface="Consolas" panose="020B0609020204030204" pitchFamily="49" charset="0"/>
            </a:endParaRPr>
          </a:p>
          <a:p>
            <a:r>
              <a:rPr lang="en-AT" sz="1600" dirty="0">
                <a:latin typeface="Consolas" panose="020B0609020204030204" pitchFamily="49" charset="0"/>
              </a:rPr>
              <a:t>&lt;</a:t>
            </a:r>
            <a:r>
              <a:rPr lang="en-AT" sz="1600" dirty="0" err="1">
                <a:latin typeface="Consolas" panose="020B0609020204030204" pitchFamily="49" charset="0"/>
              </a:rPr>
              <a:t>LocationMatch</a:t>
            </a:r>
            <a:r>
              <a:rPr lang="en-AT" sz="1600" dirty="0">
                <a:latin typeface="Consolas" panose="020B0609020204030204" pitchFamily="49" charset="0"/>
              </a:rPr>
              <a:t> /v3/OS-FEDERATION/</a:t>
            </a:r>
            <a:r>
              <a:rPr lang="en-AT" sz="1600" dirty="0" err="1">
                <a:latin typeface="Consolas" panose="020B0609020204030204" pitchFamily="49" charset="0"/>
              </a:rPr>
              <a:t>identity_providers</a:t>
            </a:r>
            <a:r>
              <a:rPr lang="en-AT" sz="1600" dirty="0">
                <a:latin typeface="Consolas" panose="020B0609020204030204" pitchFamily="49" charset="0"/>
              </a:rPr>
              <a:t>/egi.eu/protocols/</a:t>
            </a:r>
            <a:r>
              <a:rPr lang="en-AT" sz="1600" dirty="0" err="1">
                <a:latin typeface="Consolas" panose="020B0609020204030204" pitchFamily="49" charset="0"/>
              </a:rPr>
              <a:t>openid</a:t>
            </a:r>
            <a:r>
              <a:rPr lang="en-AT" sz="1600" dirty="0">
                <a:latin typeface="Consolas" panose="020B0609020204030204" pitchFamily="49" charset="0"/>
              </a:rPr>
              <a:t>/auth&gt;</a:t>
            </a:r>
          </a:p>
          <a:p>
            <a:r>
              <a:rPr lang="en-AT" sz="1600" dirty="0">
                <a:latin typeface="Consolas" panose="020B0609020204030204" pitchFamily="49" charset="0"/>
              </a:rPr>
              <a:t>      </a:t>
            </a:r>
            <a:r>
              <a:rPr lang="en-AT" sz="1600" dirty="0" err="1">
                <a:latin typeface="Consolas" panose="020B0609020204030204" pitchFamily="49" charset="0"/>
              </a:rPr>
              <a:t>AuthType</a:t>
            </a:r>
            <a:r>
              <a:rPr lang="en-AT" sz="1600" dirty="0">
                <a:latin typeface="Consolas" panose="020B0609020204030204" pitchFamily="49" charset="0"/>
              </a:rPr>
              <a:t> oauth20</a:t>
            </a:r>
          </a:p>
          <a:p>
            <a:r>
              <a:rPr lang="en-AT" sz="1600" dirty="0">
                <a:latin typeface="Consolas" panose="020B0609020204030204" pitchFamily="49" charset="0"/>
              </a:rPr>
              <a:t>      Require claim </a:t>
            </a:r>
            <a:r>
              <a:rPr lang="en-AT" sz="1600" dirty="0" err="1">
                <a:latin typeface="Consolas" panose="020B0609020204030204" pitchFamily="49" charset="0"/>
              </a:rPr>
              <a:t>iss:https</a:t>
            </a:r>
            <a:r>
              <a:rPr lang="en-AT" sz="1600" dirty="0">
                <a:latin typeface="Consolas" panose="020B0609020204030204" pitchFamily="49" charset="0"/>
              </a:rPr>
              <a:t>://aai.egi.eu/auth/realms/</a:t>
            </a:r>
            <a:r>
              <a:rPr lang="en-AT" sz="1600" dirty="0" err="1">
                <a:latin typeface="Consolas" panose="020B0609020204030204" pitchFamily="49" charset="0"/>
              </a:rPr>
              <a:t>egi</a:t>
            </a:r>
            <a:r>
              <a:rPr lang="en-AT" sz="1600" dirty="0">
                <a:latin typeface="Consolas" panose="020B0609020204030204" pitchFamily="49" charset="0"/>
              </a:rPr>
              <a:t>/</a:t>
            </a:r>
          </a:p>
          <a:p>
            <a:r>
              <a:rPr lang="en-AT" sz="1600" dirty="0">
                <a:latin typeface="Consolas" panose="020B0609020204030204" pitchFamily="49" charset="0"/>
              </a:rPr>
              <a:t>      Require valid-user</a:t>
            </a:r>
          </a:p>
          <a:p>
            <a:r>
              <a:rPr lang="en-AT" sz="1600" dirty="0">
                <a:latin typeface="Consolas" panose="020B0609020204030204" pitchFamily="49" charset="0"/>
              </a:rPr>
              <a:t>    &lt;/</a:t>
            </a:r>
            <a:r>
              <a:rPr lang="en-AT" sz="1600" dirty="0" err="1">
                <a:latin typeface="Consolas" panose="020B0609020204030204" pitchFamily="49" charset="0"/>
              </a:rPr>
              <a:t>LocationMatch</a:t>
            </a:r>
            <a:r>
              <a:rPr lang="en-AT" sz="1600" dirty="0">
                <a:latin typeface="Consolas" panose="020B0609020204030204" pitchFamily="49" charset="0"/>
              </a:rPr>
              <a:t>&gt;</a:t>
            </a:r>
          </a:p>
          <a:p>
            <a:r>
              <a:rPr lang="en-AT" sz="1600" dirty="0">
                <a:latin typeface="Consolas" panose="020B0609020204030204" pitchFamily="49" charset="0"/>
              </a:rPr>
              <a:t>&lt;</a:t>
            </a:r>
            <a:r>
              <a:rPr lang="en-AT" sz="1600" dirty="0" err="1">
                <a:latin typeface="Consolas" panose="020B0609020204030204" pitchFamily="49" charset="0"/>
              </a:rPr>
              <a:t>LocationMatch</a:t>
            </a:r>
            <a:r>
              <a:rPr lang="en-AT" sz="1600" dirty="0">
                <a:latin typeface="Consolas" panose="020B0609020204030204" pitchFamily="49" charset="0"/>
              </a:rPr>
              <a:t> /v3/OS-FEDERATION/</a:t>
            </a:r>
            <a:r>
              <a:rPr lang="en-AT" sz="1600" dirty="0" err="1">
                <a:latin typeface="Consolas" panose="020B0609020204030204" pitchFamily="49" charset="0"/>
              </a:rPr>
              <a:t>identity_providers</a:t>
            </a:r>
            <a:r>
              <a:rPr lang="en-AT" sz="1600" dirty="0">
                <a:latin typeface="Consolas" panose="020B0609020204030204" pitchFamily="49" charset="0"/>
              </a:rPr>
              <a:t>/bouncer/protocols/</a:t>
            </a:r>
            <a:r>
              <a:rPr lang="en-AT" sz="1600" dirty="0" err="1">
                <a:latin typeface="Consolas" panose="020B0609020204030204" pitchFamily="49" charset="0"/>
              </a:rPr>
              <a:t>openid</a:t>
            </a:r>
            <a:r>
              <a:rPr lang="en-AT" sz="1600" dirty="0">
                <a:latin typeface="Consolas" panose="020B0609020204030204" pitchFamily="49" charset="0"/>
              </a:rPr>
              <a:t>/auth&gt;</a:t>
            </a:r>
          </a:p>
          <a:p>
            <a:r>
              <a:rPr lang="en-AT" sz="1600" dirty="0">
                <a:latin typeface="Consolas" panose="020B0609020204030204" pitchFamily="49" charset="0"/>
              </a:rPr>
              <a:t>      Require claim </a:t>
            </a:r>
            <a:r>
              <a:rPr lang="en-AT" sz="1600" dirty="0" err="1">
                <a:latin typeface="Consolas" panose="020B0609020204030204" pitchFamily="49" charset="0"/>
              </a:rPr>
              <a:t>iss:https</a:t>
            </a:r>
            <a:r>
              <a:rPr lang="en-AT" sz="1600" dirty="0">
                <a:latin typeface="Consolas" panose="020B0609020204030204" pitchFamily="49" charset="0"/>
              </a:rPr>
              <a:t>://bouncer.eodc.eu/auth/realms/EODC/</a:t>
            </a:r>
          </a:p>
          <a:p>
            <a:r>
              <a:rPr lang="en-AT" sz="1600" dirty="0">
                <a:latin typeface="Consolas" panose="020B0609020204030204" pitchFamily="49" charset="0"/>
              </a:rPr>
              <a:t>      Require valid-user</a:t>
            </a:r>
          </a:p>
          <a:p>
            <a:r>
              <a:rPr lang="en-AT" sz="1600" dirty="0">
                <a:latin typeface="Consolas" panose="020B0609020204030204" pitchFamily="49" charset="0"/>
              </a:rPr>
              <a:t>      </a:t>
            </a:r>
            <a:r>
              <a:rPr lang="en-AT" sz="1600" dirty="0" err="1">
                <a:latin typeface="Consolas" panose="020B0609020204030204" pitchFamily="49" charset="0"/>
              </a:rPr>
              <a:t>AuthType</a:t>
            </a:r>
            <a:r>
              <a:rPr lang="en-AT" sz="1600" dirty="0">
                <a:latin typeface="Consolas" panose="020B0609020204030204" pitchFamily="49" charset="0"/>
              </a:rPr>
              <a:t> oauth20</a:t>
            </a:r>
          </a:p>
          <a:p>
            <a:r>
              <a:rPr lang="en-AT" sz="1600" dirty="0">
                <a:latin typeface="Consolas" panose="020B0609020204030204" pitchFamily="49" charset="0"/>
              </a:rPr>
              <a:t>    &lt;/</a:t>
            </a:r>
            <a:r>
              <a:rPr lang="en-AT" sz="1600" dirty="0" err="1">
                <a:latin typeface="Consolas" panose="020B0609020204030204" pitchFamily="49" charset="0"/>
              </a:rPr>
              <a:t>LocationMatch</a:t>
            </a:r>
            <a:r>
              <a:rPr lang="en-AT" sz="1600" dirty="0">
                <a:latin typeface="Consolas" panose="020B0609020204030204" pitchFamily="49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667253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AC9E1-1708-0A38-80B7-B8E87558F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ESACO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14260-FFFD-FFF9-0AC8-58B323437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1"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We never reached out in any way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As principle, prefer not to expose things to the internet when not strictly required</a:t>
            </a:r>
          </a:p>
          <a:p>
            <a:pPr lvl="2"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Didn’t see a requirement here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What does ESACO need?</a:t>
            </a:r>
          </a:p>
          <a:p>
            <a:pPr lvl="2"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Stateless, outgoing connectivity preserved, reachable internally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How to shelter ESACO</a:t>
            </a:r>
          </a:p>
          <a:p>
            <a:pPr lvl="2"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Bind to loopback address?</a:t>
            </a:r>
          </a:p>
          <a:p>
            <a:pPr lvl="3"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Not an option – </a:t>
            </a:r>
            <a:r>
              <a:rPr lang="en-GB" dirty="0" err="1">
                <a:solidFill>
                  <a:srgbClr val="438DCC"/>
                </a:solidFill>
              </a:rPr>
              <a:t>kolla</a:t>
            </a:r>
            <a:r>
              <a:rPr lang="en-GB" dirty="0">
                <a:solidFill>
                  <a:srgbClr val="438DCC"/>
                </a:solidFill>
              </a:rPr>
              <a:t>-ansible? </a:t>
            </a:r>
            <a:r>
              <a:rPr lang="en-GB" dirty="0" err="1">
                <a:solidFill>
                  <a:srgbClr val="438DCC"/>
                </a:solidFill>
              </a:rPr>
              <a:t>Zun</a:t>
            </a:r>
            <a:r>
              <a:rPr lang="en-GB" dirty="0">
                <a:solidFill>
                  <a:srgbClr val="438DCC"/>
                </a:solidFill>
              </a:rPr>
              <a:t>? </a:t>
            </a:r>
            <a:r>
              <a:rPr lang="en-GB" dirty="0" err="1">
                <a:solidFill>
                  <a:srgbClr val="438DCC"/>
                </a:solidFill>
              </a:rPr>
              <a:t>Kuryr</a:t>
            </a:r>
            <a:r>
              <a:rPr lang="en-GB" dirty="0">
                <a:solidFill>
                  <a:srgbClr val="438DCC"/>
                </a:solidFill>
              </a:rPr>
              <a:t>?  </a:t>
            </a:r>
            <a:r>
              <a:rPr lang="en-GB" dirty="0" err="1">
                <a:solidFill>
                  <a:srgbClr val="438DCC"/>
                </a:solidFill>
              </a:rPr>
              <a:t>Gvisor</a:t>
            </a:r>
            <a:r>
              <a:rPr lang="en-GB" dirty="0">
                <a:solidFill>
                  <a:srgbClr val="438DCC"/>
                </a:solidFill>
              </a:rPr>
              <a:t>?  </a:t>
            </a:r>
          </a:p>
          <a:p>
            <a:pPr lvl="2"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Apache: require IP directive? – Limiting to </a:t>
            </a:r>
            <a:r>
              <a:rPr lang="en-GB" dirty="0" err="1">
                <a:solidFill>
                  <a:srgbClr val="438DCC"/>
                </a:solidFill>
              </a:rPr>
              <a:t>openstack</a:t>
            </a:r>
            <a:r>
              <a:rPr lang="en-GB" dirty="0">
                <a:solidFill>
                  <a:srgbClr val="438DCC"/>
                </a:solidFill>
              </a:rPr>
              <a:t> tunnel network should protect – Everything comes via tunnel network!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Solution:</a:t>
            </a:r>
          </a:p>
          <a:p>
            <a:pPr lvl="2"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New endpoint - Reverse proxy via </a:t>
            </a:r>
            <a:r>
              <a:rPr lang="en-GB" dirty="0" err="1">
                <a:solidFill>
                  <a:srgbClr val="438DCC"/>
                </a:solidFill>
              </a:rPr>
              <a:t>apache</a:t>
            </a:r>
            <a:r>
              <a:rPr lang="en-GB" dirty="0">
                <a:solidFill>
                  <a:srgbClr val="438DCC"/>
                </a:solidFill>
              </a:rPr>
              <a:t> </a:t>
            </a:r>
          </a:p>
          <a:p>
            <a:pPr lvl="2"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Limit public access via </a:t>
            </a:r>
            <a:r>
              <a:rPr lang="en-GB" dirty="0" err="1">
                <a:solidFill>
                  <a:srgbClr val="438DCC"/>
                </a:solidFill>
              </a:rPr>
              <a:t>HAProxy</a:t>
            </a:r>
            <a:r>
              <a:rPr lang="en-GB" dirty="0">
                <a:solidFill>
                  <a:srgbClr val="438DCC"/>
                </a:solidFill>
              </a:rPr>
              <a:t> ACL</a:t>
            </a:r>
          </a:p>
          <a:p>
            <a:pPr lvl="1">
              <a:lnSpc>
                <a:spcPct val="150000"/>
              </a:lnSpc>
            </a:pPr>
            <a:endParaRPr lang="en-GB" dirty="0">
              <a:solidFill>
                <a:srgbClr val="438DCC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CBB1E5-C38F-D1B2-A370-DB25038BE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Openstack and EGI Check-In  - 2023-06-21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8A33E5-9F18-8F64-3B02-B189DF15A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DC4F-4B97-994A-A672-B94A2A78BE8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8451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AC9E1-1708-0A38-80B7-B8E87558F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HAProxy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14260-FFFD-FFF9-0AC8-58B323437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457200" lvl="1" indent="0">
              <a:lnSpc>
                <a:spcPct val="120000"/>
              </a:lnSpc>
              <a:buNone/>
            </a:pPr>
            <a:r>
              <a:rPr lang="en-GB" dirty="0">
                <a:latin typeface="Consolas" panose="020B0609020204030204" pitchFamily="49" charset="0"/>
              </a:rPr>
              <a:t>frontend </a:t>
            </a:r>
            <a:r>
              <a:rPr lang="en-GB" dirty="0" err="1">
                <a:latin typeface="Consolas" panose="020B0609020204030204" pitchFamily="49" charset="0"/>
              </a:rPr>
              <a:t>keystone_external_front</a:t>
            </a:r>
            <a:endParaRPr lang="en-GB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en-GB" dirty="0">
                <a:latin typeface="Consolas" panose="020B0609020204030204" pitchFamily="49" charset="0"/>
              </a:rPr>
              <a:t>    mode http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GB" dirty="0">
                <a:latin typeface="Consolas" panose="020B0609020204030204" pitchFamily="49" charset="0"/>
              </a:rPr>
              <a:t>    http-request del-header X-Forwarded-Proto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GB" dirty="0">
                <a:latin typeface="Consolas" panose="020B0609020204030204" pitchFamily="49" charset="0"/>
              </a:rPr>
              <a:t>    option </a:t>
            </a:r>
            <a:r>
              <a:rPr lang="en-GB" dirty="0" err="1">
                <a:latin typeface="Consolas" panose="020B0609020204030204" pitchFamily="49" charset="0"/>
              </a:rPr>
              <a:t>httplog</a:t>
            </a:r>
            <a:endParaRPr lang="en-GB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en-GB" dirty="0">
                <a:latin typeface="Consolas" panose="020B0609020204030204" pitchFamily="49" charset="0"/>
              </a:rPr>
              <a:t>    option </a:t>
            </a:r>
            <a:r>
              <a:rPr lang="en-GB" dirty="0" err="1">
                <a:latin typeface="Consolas" panose="020B0609020204030204" pitchFamily="49" charset="0"/>
              </a:rPr>
              <a:t>forwardfor</a:t>
            </a:r>
            <a:endParaRPr lang="en-GB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en-GB" dirty="0">
                <a:latin typeface="Consolas" panose="020B0609020204030204" pitchFamily="49" charset="0"/>
              </a:rPr>
              <a:t>    http-request set-header X-Forwarded-Proto https if { </a:t>
            </a:r>
            <a:r>
              <a:rPr lang="en-GB" dirty="0" err="1">
                <a:latin typeface="Consolas" panose="020B0609020204030204" pitchFamily="49" charset="0"/>
              </a:rPr>
              <a:t>ssl_fc</a:t>
            </a:r>
            <a:r>
              <a:rPr lang="en-GB" dirty="0">
                <a:latin typeface="Consolas" panose="020B0609020204030204" pitchFamily="49" charset="0"/>
              </a:rPr>
              <a:t> }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GB" dirty="0">
                <a:latin typeface="Consolas" panose="020B0609020204030204" pitchFamily="49" charset="0"/>
              </a:rPr>
              <a:t>    bind 193.170.252.200:5000 </a:t>
            </a:r>
            <a:r>
              <a:rPr lang="en-GB" dirty="0" err="1">
                <a:latin typeface="Consolas" panose="020B0609020204030204" pitchFamily="49" charset="0"/>
              </a:rPr>
              <a:t>ssl</a:t>
            </a:r>
            <a:r>
              <a:rPr lang="en-GB" dirty="0">
                <a:latin typeface="Consolas" panose="020B0609020204030204" pitchFamily="49" charset="0"/>
              </a:rPr>
              <a:t> </a:t>
            </a:r>
            <a:r>
              <a:rPr lang="en-GB" dirty="0" err="1">
                <a:latin typeface="Consolas" panose="020B0609020204030204" pitchFamily="49" charset="0"/>
              </a:rPr>
              <a:t>crt</a:t>
            </a:r>
            <a:r>
              <a:rPr lang="en-GB" dirty="0">
                <a:latin typeface="Consolas" panose="020B0609020204030204" pitchFamily="49" charset="0"/>
              </a:rPr>
              <a:t> /etc/</a:t>
            </a:r>
            <a:r>
              <a:rPr lang="en-GB" dirty="0" err="1">
                <a:latin typeface="Consolas" panose="020B0609020204030204" pitchFamily="49" charset="0"/>
              </a:rPr>
              <a:t>letsencrypt</a:t>
            </a:r>
            <a:r>
              <a:rPr lang="en-GB" dirty="0">
                <a:latin typeface="Consolas" panose="020B0609020204030204" pitchFamily="49" charset="0"/>
              </a:rPr>
              <a:t>/</a:t>
            </a:r>
            <a:r>
              <a:rPr lang="en-GB" dirty="0" err="1">
                <a:latin typeface="Consolas" panose="020B0609020204030204" pitchFamily="49" charset="0"/>
              </a:rPr>
              <a:t>haproxy.pem</a:t>
            </a:r>
            <a:endParaRPr lang="en-GB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 err="1">
                <a:latin typeface="Consolas" panose="020B0609020204030204" pitchFamily="49" charset="0"/>
              </a:rPr>
              <a:t>default_backend</a:t>
            </a:r>
            <a:r>
              <a:rPr lang="en-GB" dirty="0">
                <a:latin typeface="Consolas" panose="020B0609020204030204" pitchFamily="49" charset="0"/>
              </a:rPr>
              <a:t> </a:t>
            </a:r>
            <a:r>
              <a:rPr lang="en-GB" dirty="0" err="1">
                <a:latin typeface="Consolas" panose="020B0609020204030204" pitchFamily="49" charset="0"/>
              </a:rPr>
              <a:t>keystone_external_back</a:t>
            </a:r>
            <a:endParaRPr lang="en-GB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 err="1">
                <a:latin typeface="Consolas" panose="020B0609020204030204" pitchFamily="49" charset="0"/>
              </a:rPr>
              <a:t>acl</a:t>
            </a:r>
            <a:r>
              <a:rPr lang="en-GB" dirty="0">
                <a:latin typeface="Consolas" panose="020B0609020204030204" pitchFamily="49" charset="0"/>
              </a:rPr>
              <a:t> </a:t>
            </a:r>
            <a:r>
              <a:rPr lang="en-GB" dirty="0" err="1">
                <a:latin typeface="Consolas" panose="020B0609020204030204" pitchFamily="49" charset="0"/>
              </a:rPr>
              <a:t>network_allowed</a:t>
            </a:r>
            <a:r>
              <a:rPr lang="en-GB" dirty="0">
                <a:latin typeface="Consolas" panose="020B0609020204030204" pitchFamily="49" charset="0"/>
              </a:rPr>
              <a:t> </a:t>
            </a:r>
            <a:r>
              <a:rPr lang="en-GB" dirty="0" err="1">
                <a:latin typeface="Consolas" panose="020B0609020204030204" pitchFamily="49" charset="0"/>
              </a:rPr>
              <a:t>src</a:t>
            </a:r>
            <a:r>
              <a:rPr lang="en-GB" dirty="0">
                <a:latin typeface="Consolas" panose="020B0609020204030204" pitchFamily="49" charset="0"/>
              </a:rPr>
              <a:t> 193.170.252.200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 err="1">
                <a:latin typeface="Consolas" panose="020B0609020204030204" pitchFamily="49" charset="0"/>
              </a:rPr>
              <a:t>acl</a:t>
            </a:r>
            <a:r>
              <a:rPr lang="en-GB" dirty="0">
                <a:latin typeface="Consolas" panose="020B0609020204030204" pitchFamily="49" charset="0"/>
              </a:rPr>
              <a:t> </a:t>
            </a:r>
            <a:r>
              <a:rPr lang="en-GB" dirty="0" err="1">
                <a:latin typeface="Consolas" panose="020B0609020204030204" pitchFamily="49" charset="0"/>
              </a:rPr>
              <a:t>restricted_page</a:t>
            </a:r>
            <a:r>
              <a:rPr lang="en-GB" dirty="0">
                <a:latin typeface="Consolas" panose="020B0609020204030204" pitchFamily="49" charset="0"/>
              </a:rPr>
              <a:t> </a:t>
            </a:r>
            <a:r>
              <a:rPr lang="en-GB" dirty="0" err="1">
                <a:latin typeface="Consolas" panose="020B0609020204030204" pitchFamily="49" charset="0"/>
              </a:rPr>
              <a:t>path,url_dec</a:t>
            </a:r>
            <a:r>
              <a:rPr lang="en-GB" dirty="0">
                <a:latin typeface="Consolas" panose="020B0609020204030204" pitchFamily="49" charset="0"/>
              </a:rPr>
              <a:t> -m beg -</a:t>
            </a:r>
            <a:r>
              <a:rPr lang="en-GB" dirty="0" err="1">
                <a:latin typeface="Consolas" panose="020B0609020204030204" pitchFamily="49" charset="0"/>
              </a:rPr>
              <a:t>i</a:t>
            </a:r>
            <a:r>
              <a:rPr lang="en-GB" dirty="0">
                <a:latin typeface="Consolas" panose="020B0609020204030204" pitchFamily="49" charset="0"/>
              </a:rPr>
              <a:t> /introspect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GB" dirty="0">
                <a:latin typeface="Consolas" panose="020B0609020204030204" pitchFamily="49" charset="0"/>
              </a:rPr>
              <a:t>    http-request deny if </a:t>
            </a:r>
            <a:r>
              <a:rPr lang="en-GB" dirty="0" err="1">
                <a:latin typeface="Consolas" panose="020B0609020204030204" pitchFamily="49" charset="0"/>
              </a:rPr>
              <a:t>restricted_page</a:t>
            </a:r>
            <a:r>
              <a:rPr lang="en-GB" dirty="0">
                <a:latin typeface="Consolas" panose="020B0609020204030204" pitchFamily="49" charset="0"/>
              </a:rPr>
              <a:t> !</a:t>
            </a:r>
            <a:r>
              <a:rPr lang="en-GB" dirty="0" err="1">
                <a:latin typeface="Consolas" panose="020B0609020204030204" pitchFamily="49" charset="0"/>
              </a:rPr>
              <a:t>network_allowed</a:t>
            </a:r>
            <a:endParaRPr lang="en-GB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GB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en-GB" dirty="0">
                <a:latin typeface="Consolas" panose="020B0609020204030204" pitchFamily="49" charset="0"/>
              </a:rPr>
              <a:t>backend </a:t>
            </a:r>
            <a:r>
              <a:rPr lang="en-GB" dirty="0" err="1">
                <a:latin typeface="Consolas" panose="020B0609020204030204" pitchFamily="49" charset="0"/>
              </a:rPr>
              <a:t>keystone_external_back</a:t>
            </a:r>
            <a:endParaRPr lang="en-GB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en-GB" dirty="0">
                <a:latin typeface="Consolas" panose="020B0609020204030204" pitchFamily="49" charset="0"/>
              </a:rPr>
              <a:t>    mode http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GB" dirty="0">
                <a:latin typeface="Consolas" panose="020B0609020204030204" pitchFamily="49" charset="0"/>
              </a:rPr>
              <a:t>    balance source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GB" dirty="0">
                <a:latin typeface="Consolas" panose="020B0609020204030204" pitchFamily="49" charset="0"/>
              </a:rPr>
              <a:t>    server node1 1.1.1.1:5000 check inter 2000 rise 2 fall 5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GB" dirty="0">
                <a:latin typeface="Consolas" panose="020B0609020204030204" pitchFamily="49" charset="0"/>
              </a:rPr>
              <a:t>    server node2 1.1.1.2:5000 check inter 2000 rise 2 fall 5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GB" dirty="0">
                <a:latin typeface="Consolas" panose="020B0609020204030204" pitchFamily="49" charset="0"/>
              </a:rPr>
              <a:t>    server node3 1.1.1.3:5000 check inter 2000 rise 2 fall 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CBB1E5-C38F-D1B2-A370-DB25038BE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Openstack and EGI Check-In  - 2023-06-21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8A33E5-9F18-8F64-3B02-B189DF15A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DC4F-4B97-994A-A672-B94A2A78BE8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2510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AC9E1-1708-0A38-80B7-B8E87558F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Certificates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CBB1E5-C38F-D1B2-A370-DB25038BE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Openstack and EGI Check-In  - 2023-06-21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8A33E5-9F18-8F64-3B02-B189DF15A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DC4F-4B97-994A-A672-B94A2A78BE81}" type="slidenum">
              <a:rPr lang="de-DE" smtClean="0"/>
              <a:t>9</a:t>
            </a:fld>
            <a:endParaRPr lang="de-D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810D742-A493-C309-79FC-C4B94E9B0960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Adding GRID/IGTF Certificate Authorities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Clear requirement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Simple principles – EGI provide a comfortable repo and packages for host installs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We are containerised</a:t>
            </a:r>
          </a:p>
          <a:p>
            <a:pPr lvl="2"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Add CAs to all containers?</a:t>
            </a:r>
          </a:p>
          <a:p>
            <a:pPr lvl="3"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Restart containers to ensure certificates are loaded</a:t>
            </a:r>
          </a:p>
          <a:p>
            <a:pPr lvl="3"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Not required - Inconsistency concerns</a:t>
            </a:r>
          </a:p>
          <a:p>
            <a:pPr lvl="2"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Rebuild containers with updated CAs</a:t>
            </a:r>
          </a:p>
          <a:p>
            <a:pPr lvl="3">
              <a:lnSpc>
                <a:spcPct val="150000"/>
              </a:lnSpc>
            </a:pPr>
            <a:r>
              <a:rPr lang="en-GB" dirty="0">
                <a:solidFill>
                  <a:srgbClr val="438DCC"/>
                </a:solidFill>
              </a:rPr>
              <a:t>More effort than benefit</a:t>
            </a:r>
          </a:p>
          <a:p>
            <a:pPr lvl="3">
              <a:lnSpc>
                <a:spcPct val="150000"/>
              </a:lnSpc>
            </a:pPr>
            <a:endParaRPr lang="en-GB" dirty="0">
              <a:solidFill>
                <a:srgbClr val="438D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1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E411B662-21DE-0D40-972F-3533CACE42E3}" vid="{0075F053-A3BE-424E-9A46-221249CD774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F558337C366C4AA6E75FB774203350" ma:contentTypeVersion="16" ma:contentTypeDescription="Create a new document." ma:contentTypeScope="" ma:versionID="7f60ecaa9f14b1d7973ad7222f3d1d95">
  <xsd:schema xmlns:xsd="http://www.w3.org/2001/XMLSchema" xmlns:xs="http://www.w3.org/2001/XMLSchema" xmlns:p="http://schemas.microsoft.com/office/2006/metadata/properties" xmlns:ns2="df8798bc-6a45-4b4b-99dd-f8f60a242a70" xmlns:ns3="a9ecc961-acf6-4034-bdca-927836ba0222" targetNamespace="http://schemas.microsoft.com/office/2006/metadata/properties" ma:root="true" ma:fieldsID="d7242185cb1dd768a515b5c9c89304ac" ns2:_="" ns3:_="">
    <xsd:import namespace="df8798bc-6a45-4b4b-99dd-f8f60a242a70"/>
    <xsd:import namespace="a9ecc961-acf6-4034-bdca-927836ba02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8798bc-6a45-4b4b-99dd-f8f60a242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876869d-b85e-4dcf-a510-feb43aad6a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ecc961-acf6-4034-bdca-927836ba022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4df43b2-857a-4a92-9e25-75b8988895b1}" ma:internalName="TaxCatchAll" ma:showField="CatchAllData" ma:web="a9ecc961-acf6-4034-bdca-927836ba02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f8798bc-6a45-4b4b-99dd-f8f60a242a70">
      <Terms xmlns="http://schemas.microsoft.com/office/infopath/2007/PartnerControls"/>
    </lcf76f155ced4ddcb4097134ff3c332f>
    <TaxCatchAll xmlns="a9ecc961-acf6-4034-bdca-927836ba0222" xsi:nil="true"/>
  </documentManagement>
</p:properties>
</file>

<file path=customXml/itemProps1.xml><?xml version="1.0" encoding="utf-8"?>
<ds:datastoreItem xmlns:ds="http://schemas.openxmlformats.org/officeDocument/2006/customXml" ds:itemID="{C4721BC6-4D0F-4EC4-B068-FD8CB1CC00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38BD07-379C-47C5-8107-65564D0F08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8798bc-6a45-4b4b-99dd-f8f60a242a70"/>
    <ds:schemaRef ds:uri="a9ecc961-acf6-4034-bdca-927836ba02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3DD463-DB16-44B3-BDA3-1808F0A26336}">
  <ds:schemaRefs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  <ds:schemaRef ds:uri="df8798bc-6a45-4b4b-99dd-f8f60a242a70"/>
    <ds:schemaRef ds:uri="http://schemas.openxmlformats.org/package/2006/metadata/core-properties"/>
    <ds:schemaRef ds:uri="a9ecc961-acf6-4034-bdca-927836ba022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EODC-16-9-Vorlage</Template>
  <TotalTime>132</TotalTime>
  <Words>994</Words>
  <Application>Microsoft Office PowerPoint</Application>
  <PresentationFormat>Widescreen</PresentationFormat>
  <Paragraphs>160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Consolas</vt:lpstr>
      <vt:lpstr>Lato Light</vt:lpstr>
      <vt:lpstr>Office-Design</vt:lpstr>
      <vt:lpstr>EODC Integrating OpenStack and EGI Check-In</vt:lpstr>
      <vt:lpstr>Where are we now?</vt:lpstr>
      <vt:lpstr>Challenges</vt:lpstr>
      <vt:lpstr>What Handles AuthN, AuthZ, and OIDC?</vt:lpstr>
      <vt:lpstr>Apache Limitations and Workarounds</vt:lpstr>
      <vt:lpstr>Enter ESACO</vt:lpstr>
      <vt:lpstr>ESACO Issues</vt:lpstr>
      <vt:lpstr>HAProxy</vt:lpstr>
      <vt:lpstr>Certificates</vt:lpstr>
      <vt:lpstr>Certificates</vt:lpstr>
      <vt:lpstr>Result</vt:lpstr>
      <vt:lpstr>Looking Ahead?</vt:lpstr>
      <vt:lpstr>Questions?   Hopefully answers too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Collaboration for Earth Observation</dc:title>
  <dc:creator>Barbara Debre</dc:creator>
  <cp:lastModifiedBy>Tom Clark</cp:lastModifiedBy>
  <cp:revision>4</cp:revision>
  <dcterms:created xsi:type="dcterms:W3CDTF">2018-11-12T13:15:53Z</dcterms:created>
  <dcterms:modified xsi:type="dcterms:W3CDTF">2023-06-21T07:57:52Z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0x010100F9F558337C366C4AA6E75FB774203350</vt:lpwstr>
  </property>
  <property fmtid="{D5CDD505-2E9C-101B-9397-08002B2CF9AE}" pid="3" name="MediaServiceImageTags">
    <vt:lpwstr/>
  </property>
</Properties>
</file>