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Roboto Light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Light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Light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Light-bold.fntdata"/><Relationship Id="rId6" Type="http://schemas.openxmlformats.org/officeDocument/2006/relationships/slide" Target="slides/slide1.xml"/><Relationship Id="rId18" Type="http://schemas.openxmlformats.org/officeDocument/2006/relationships/font" Target="fonts/RobotoLigh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046875a22108e8a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046875a22108e8a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046875a22108e8a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046875a22108e8a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046875a22108e8a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046875a22108e8a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046875a22108e8a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046875a22108e8a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046875a22108e8a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046875a22108e8a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046875a22108e8a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046875a22108e8a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046875a22108e8a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046875a22108e8a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data.europa.eu/doi/10.2777/492370" TargetMode="External"/><Relationship Id="rId5" Type="http://schemas.openxmlformats.org/officeDocument/2006/relationships/hyperlink" Target="https://eoscfuture.eu/wp-content/uploads/2022/12/EOSC-Future-WP2-TGB-D2.9-Co-designed-Architecture-Description-2022-01-14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etendering.ted.europa.eu/cft/cft-display.html?cftId=12087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552450"/>
            <a:ext cx="8520600" cy="149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EOSC Exchange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212889"/>
            <a:ext cx="8520600" cy="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</a:t>
            </a:r>
            <a:r>
              <a:rPr lang="es"/>
              <a:t>lignment with EGI business models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09575" y="3905250"/>
            <a:ext cx="54864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Ignacio Blanquer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Universitat Politècnica de València / EOSC-A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6080600" y="3954125"/>
            <a:ext cx="3000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DISCLAIMER: The opinions expressed in this presentation are solely those of the presenter.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EOSC Exchange: setting the scene (I)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066800"/>
            <a:ext cx="8651400" cy="350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The set of federation services registered to the EOSC by RIs and clusters to serve the needs of research communities and the widening to the general public and private sector [1].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According to EOSC Future D2.9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MVE EOSC Exchange functions</a:t>
            </a:r>
            <a:endParaRPr/>
          </a:p>
          <a:p>
            <a:pPr indent="-304164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EOSC Data Transfer</a:t>
            </a:r>
            <a:endParaRPr/>
          </a:p>
          <a:p>
            <a:pPr indent="-304164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EOSC Helpdesk as a Service</a:t>
            </a:r>
            <a:endParaRPr/>
          </a:p>
          <a:p>
            <a:pPr indent="-304164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EOSC Research Data as a Service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Added Value EOSC Exchange functions</a:t>
            </a:r>
            <a:endParaRPr/>
          </a:p>
          <a:p>
            <a:pPr indent="-304164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Compute Infrastructures and platforms </a:t>
            </a:r>
            <a:endParaRPr/>
          </a:p>
          <a:p>
            <a:pPr indent="-304164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Computing services for multidisciplinary science.</a:t>
            </a:r>
            <a:endParaRPr/>
          </a:p>
          <a:p>
            <a:pPr indent="-304164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Data archive, discovery and repository.</a:t>
            </a:r>
            <a:endParaRPr/>
          </a:p>
          <a:p>
            <a:pPr indent="-304164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Catch-all repository.</a:t>
            </a:r>
            <a:endParaRPr/>
          </a:p>
          <a:p>
            <a:pPr indent="-304164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Dashboards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Thematic specific services</a:t>
            </a:r>
            <a:endParaRPr/>
          </a:p>
          <a:p>
            <a:pPr indent="-304164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Data providers and processing services</a:t>
            </a:r>
            <a:endParaRPr/>
          </a:p>
          <a:p>
            <a:pPr indent="-304164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Semantic interoperability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1975" y="1683275"/>
            <a:ext cx="2947001" cy="26696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6086475" y="44369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/>
              <a:t>[1]</a:t>
            </a:r>
            <a:r>
              <a:rPr lang="es"/>
              <a:t> </a:t>
            </a:r>
            <a:r>
              <a:rPr lang="es" sz="10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https://data.europa.eu/doi/10.2777/492370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228600" y="4283025"/>
            <a:ext cx="5229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/>
              <a:t>[1] </a:t>
            </a:r>
            <a:r>
              <a:rPr lang="es" sz="1000" u="sng">
                <a:solidFill>
                  <a:srgbClr val="1155CC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https://eoscfuture.eu/wp-content/uploads/2022/12/EOSC-Future-WP2-TGB-D2.9-Co-designed-Architecture-Description-2022-01-14.pdf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EOSC Exchange: setting the scene (II)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8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3375" lvl="0" marL="457200" rtl="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50"/>
              <a:buChar char="-"/>
            </a:pPr>
            <a:r>
              <a:rPr lang="es" sz="1650" u="sng">
                <a:solidFill>
                  <a:schemeClr val="hlink"/>
                </a:solidFill>
                <a:hlinkClick r:id="rId3"/>
              </a:rPr>
              <a:t>Managed services for EOSC Procurement</a:t>
            </a:r>
            <a:r>
              <a:rPr lang="es" sz="1650">
                <a:solidFill>
                  <a:schemeClr val="dk1"/>
                </a:solidFill>
              </a:rPr>
              <a:t>: </a:t>
            </a:r>
            <a:r>
              <a:rPr lang="es" sz="1650">
                <a:solidFill>
                  <a:schemeClr val="dk1"/>
                </a:solidFill>
              </a:rPr>
              <a:t>Managed Container Platform and Virtual Machine Services for the EOSC Exchange (Lot 2 - Infrastructure Services) </a:t>
            </a:r>
            <a:endParaRPr sz="1025"/>
          </a:p>
          <a:p>
            <a:pPr indent="-307578" lvl="1" marL="914400" rtl="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44"/>
              <a:buChar char="-"/>
            </a:pPr>
            <a:r>
              <a:rPr lang="es" sz="1243"/>
              <a:t>The </a:t>
            </a:r>
            <a:r>
              <a:rPr lang="es" sz="1243">
                <a:solidFill>
                  <a:schemeClr val="accent1"/>
                </a:solidFill>
              </a:rPr>
              <a:t>EOSC Exchange</a:t>
            </a:r>
            <a:r>
              <a:rPr lang="es" sz="1243"/>
              <a:t> is the set of </a:t>
            </a:r>
            <a:r>
              <a:rPr lang="es" sz="1243">
                <a:solidFill>
                  <a:schemeClr val="accent1"/>
                </a:solidFill>
              </a:rPr>
              <a:t>services</a:t>
            </a:r>
            <a:r>
              <a:rPr lang="es" sz="1243"/>
              <a:t> and </a:t>
            </a:r>
            <a:r>
              <a:rPr lang="es" sz="1243">
                <a:solidFill>
                  <a:schemeClr val="accent1"/>
                </a:solidFill>
              </a:rPr>
              <a:t>other resources</a:t>
            </a:r>
            <a:r>
              <a:rPr lang="es" sz="1243"/>
              <a:t> registered into EOSC by </a:t>
            </a:r>
            <a:r>
              <a:rPr lang="es" sz="1243">
                <a:solidFill>
                  <a:schemeClr val="accent1"/>
                </a:solidFill>
              </a:rPr>
              <a:t>Service/Data</a:t>
            </a:r>
            <a:r>
              <a:rPr lang="es" sz="1243"/>
              <a:t> </a:t>
            </a:r>
            <a:r>
              <a:rPr lang="es" sz="1243">
                <a:solidFill>
                  <a:schemeClr val="accent1"/>
                </a:solidFill>
              </a:rPr>
              <a:t>Providers</a:t>
            </a:r>
            <a:r>
              <a:rPr lang="es" sz="1243"/>
              <a:t> (such as</a:t>
            </a:r>
            <a:r>
              <a:rPr lang="es" sz="1243">
                <a:solidFill>
                  <a:schemeClr val="accent1"/>
                </a:solidFill>
              </a:rPr>
              <a:t> e-Infrastructures, Research Infrastructures, Science Clusters, Commercials</a:t>
            </a:r>
            <a:r>
              <a:rPr lang="es" sz="1243"/>
              <a:t>) to serve the needs of research communities and will widen its offering to the public and private sector. </a:t>
            </a:r>
            <a:endParaRPr sz="1243"/>
          </a:p>
          <a:p>
            <a:pPr indent="-307578" lvl="1" marL="914400" rtl="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44"/>
              <a:buChar char="-"/>
            </a:pPr>
            <a:r>
              <a:rPr lang="es" sz="1243">
                <a:solidFill>
                  <a:schemeClr val="accent1"/>
                </a:solidFill>
              </a:rPr>
              <a:t>Generic services</a:t>
            </a:r>
            <a:r>
              <a:rPr lang="es" sz="1243"/>
              <a:t> and resources which target heterogeneous scientific domains and research communities are identified as “</a:t>
            </a:r>
            <a:r>
              <a:rPr lang="es" sz="1243">
                <a:solidFill>
                  <a:schemeClr val="accent1"/>
                </a:solidFill>
              </a:rPr>
              <a:t>horizontal services</a:t>
            </a:r>
            <a:r>
              <a:rPr lang="es" sz="1243"/>
              <a:t>”. The following horizontal services are procured for the EOSC Node.</a:t>
            </a:r>
            <a:endParaRPr sz="1243"/>
          </a:p>
          <a:p>
            <a:pPr indent="0" lvl="0" marL="91440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688"/>
              <a:buNone/>
            </a:pPr>
            <a:r>
              <a:rPr lang="es" sz="1025"/>
              <a:t>1. Managed Container Platform Service</a:t>
            </a:r>
            <a:endParaRPr sz="1025"/>
          </a:p>
          <a:p>
            <a:pPr indent="-293687" lvl="0" marL="1371600" rtl="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1025"/>
              <a:buChar char="●"/>
            </a:pPr>
            <a:r>
              <a:rPr lang="es" sz="1025"/>
              <a:t>Container Orchestration</a:t>
            </a:r>
            <a:endParaRPr sz="1025"/>
          </a:p>
          <a:p>
            <a:pPr indent="-293687" lvl="0" marL="1371600" rtl="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1025"/>
              <a:buChar char="●"/>
            </a:pPr>
            <a:r>
              <a:rPr lang="es" sz="1025"/>
              <a:t>Container Management</a:t>
            </a:r>
            <a:endParaRPr sz="1025"/>
          </a:p>
          <a:p>
            <a:pPr indent="0" lvl="0" marL="91440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688"/>
              <a:buNone/>
            </a:pPr>
            <a:r>
              <a:rPr lang="es" sz="1025"/>
              <a:t>2. Managed Compute (Virtual Machines) Infrastructure Service</a:t>
            </a:r>
            <a:endParaRPr sz="1025"/>
          </a:p>
          <a:p>
            <a:pPr indent="-293687" lvl="0" marL="1371600" rtl="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1025"/>
              <a:buChar char="●"/>
            </a:pPr>
            <a:r>
              <a:rPr lang="es" sz="1025"/>
              <a:t>Compute/Storage Service</a:t>
            </a:r>
            <a:endParaRPr sz="1025"/>
          </a:p>
          <a:p>
            <a:pPr indent="-293687" lvl="0" marL="1371600" rtl="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1025"/>
              <a:buChar char="●"/>
            </a:pPr>
            <a:r>
              <a:rPr lang="es" sz="1025"/>
              <a:t>Infrastructure Management</a:t>
            </a:r>
            <a:endParaRPr sz="1025"/>
          </a:p>
          <a:p>
            <a:pPr indent="0" lvl="0" marL="91440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688"/>
              <a:buNone/>
            </a:pPr>
            <a:r>
              <a:rPr lang="es" sz="1025"/>
              <a:t>3. Managed Bulk Data Transfer Service</a:t>
            </a:r>
            <a:endParaRPr sz="1025"/>
          </a:p>
          <a:p>
            <a:pPr indent="-293687" lvl="0" marL="1371600" rtl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ts val="1025"/>
              <a:buChar char="●"/>
            </a:pPr>
            <a:r>
              <a:rPr lang="es" sz="1025"/>
              <a:t>High-volume data migration</a:t>
            </a:r>
            <a:endParaRPr sz="102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User perspective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110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-"/>
            </a:pPr>
            <a:r>
              <a:rPr lang="es">
                <a:latin typeface="Roboto"/>
                <a:ea typeface="Roboto"/>
                <a:cs typeface="Roboto"/>
                <a:sym typeface="Roboto"/>
              </a:rPr>
              <a:t>The </a:t>
            </a:r>
            <a:r>
              <a:rPr lang="es">
                <a:latin typeface="Roboto"/>
                <a:ea typeface="Roboto"/>
                <a:cs typeface="Roboto"/>
                <a:sym typeface="Roboto"/>
              </a:rPr>
              <a:t>Application Workflow Management (AWM) is a Lot 1 EOSC Core service that enables the researchers to deploy and compose virtual environments for scientific data.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409575" y="2685875"/>
            <a:ext cx="1057500" cy="6294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Roboto"/>
                <a:ea typeface="Roboto"/>
                <a:cs typeface="Roboto"/>
                <a:sym typeface="Roboto"/>
              </a:rPr>
              <a:t>Data Request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409575" y="3414187"/>
            <a:ext cx="1057500" cy="6294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Roboto"/>
                <a:ea typeface="Roboto"/>
                <a:cs typeface="Roboto"/>
                <a:sym typeface="Roboto"/>
              </a:rPr>
              <a:t>Application Request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409575" y="4142499"/>
            <a:ext cx="1057500" cy="6294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Roboto"/>
                <a:ea typeface="Roboto"/>
                <a:cs typeface="Roboto"/>
                <a:sym typeface="Roboto"/>
              </a:rPr>
              <a:t>Credits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16"/>
          <p:cNvSpPr/>
          <p:nvPr/>
        </p:nvSpPr>
        <p:spPr>
          <a:xfrm>
            <a:off x="1971723" y="3436125"/>
            <a:ext cx="1057500" cy="6294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Roboto"/>
                <a:ea typeface="Roboto"/>
                <a:cs typeface="Roboto"/>
                <a:sym typeface="Roboto"/>
              </a:rPr>
              <a:t>AWM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3281400" y="4296325"/>
            <a:ext cx="2638500" cy="629400"/>
          </a:xfrm>
          <a:prstGeom prst="roundRect">
            <a:avLst>
              <a:gd fmla="val 16667" name="adj"/>
            </a:avLst>
          </a:prstGeom>
          <a:solidFill>
            <a:srgbClr val="F9CB9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Roboto"/>
                <a:ea typeface="Roboto"/>
                <a:cs typeface="Roboto"/>
                <a:sym typeface="Roboto"/>
              </a:rPr>
              <a:t>EOSC-Exchange Horizontal Resources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2990850" y="2532038"/>
            <a:ext cx="1314600" cy="6294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Roboto"/>
                <a:ea typeface="Roboto"/>
                <a:cs typeface="Roboto"/>
                <a:sym typeface="Roboto"/>
              </a:rPr>
              <a:t>Application marketplace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6"/>
          <p:cNvSpPr/>
          <p:nvPr/>
        </p:nvSpPr>
        <p:spPr>
          <a:xfrm>
            <a:off x="4895850" y="2532025"/>
            <a:ext cx="1314600" cy="6294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Roboto"/>
                <a:ea typeface="Roboto"/>
                <a:cs typeface="Roboto"/>
                <a:sym typeface="Roboto"/>
              </a:rPr>
              <a:t>Federated </a:t>
            </a:r>
            <a:r>
              <a:rPr lang="es" sz="1200">
                <a:latin typeface="Roboto"/>
                <a:ea typeface="Roboto"/>
                <a:cs typeface="Roboto"/>
                <a:sym typeface="Roboto"/>
              </a:rPr>
              <a:t>Data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3943350" y="3414181"/>
            <a:ext cx="1314600" cy="6294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Roboto"/>
                <a:ea typeface="Roboto"/>
                <a:cs typeface="Roboto"/>
                <a:sym typeface="Roboto"/>
              </a:rPr>
              <a:t>Virtual Environment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7" name="Google Shape;87;p16"/>
          <p:cNvCxnSpPr>
            <a:stCxn id="79" idx="3"/>
            <a:endCxn id="82" idx="1"/>
          </p:cNvCxnSpPr>
          <p:nvPr/>
        </p:nvCxnSpPr>
        <p:spPr>
          <a:xfrm>
            <a:off x="1467075" y="3000575"/>
            <a:ext cx="504600" cy="750300"/>
          </a:xfrm>
          <a:prstGeom prst="curvedConnector3">
            <a:avLst>
              <a:gd fmla="val 5000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88" name="Google Shape;88;p16"/>
          <p:cNvCxnSpPr>
            <a:stCxn id="81" idx="3"/>
            <a:endCxn id="82" idx="1"/>
          </p:cNvCxnSpPr>
          <p:nvPr/>
        </p:nvCxnSpPr>
        <p:spPr>
          <a:xfrm flipH="1" rot="10800000">
            <a:off x="1467075" y="3750699"/>
            <a:ext cx="504600" cy="706500"/>
          </a:xfrm>
          <a:prstGeom prst="curvedConnector3">
            <a:avLst>
              <a:gd fmla="val 5000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89" name="Google Shape;89;p16"/>
          <p:cNvCxnSpPr>
            <a:stCxn id="80" idx="3"/>
            <a:endCxn id="82" idx="1"/>
          </p:cNvCxnSpPr>
          <p:nvPr/>
        </p:nvCxnSpPr>
        <p:spPr>
          <a:xfrm>
            <a:off x="1467075" y="3728887"/>
            <a:ext cx="504600" cy="21900"/>
          </a:xfrm>
          <a:prstGeom prst="curvedConnector3">
            <a:avLst>
              <a:gd fmla="val 5000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90" name="Google Shape;90;p16"/>
          <p:cNvCxnSpPr>
            <a:stCxn id="82" idx="3"/>
            <a:endCxn id="86" idx="1"/>
          </p:cNvCxnSpPr>
          <p:nvPr/>
        </p:nvCxnSpPr>
        <p:spPr>
          <a:xfrm flipH="1" rot="10800000">
            <a:off x="3029223" y="3728925"/>
            <a:ext cx="914100" cy="21900"/>
          </a:xfrm>
          <a:prstGeom prst="curvedConnector3">
            <a:avLst>
              <a:gd fmla="val 5000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91" name="Google Shape;91;p16"/>
          <p:cNvSpPr/>
          <p:nvPr/>
        </p:nvSpPr>
        <p:spPr>
          <a:xfrm>
            <a:off x="3943350" y="3195413"/>
            <a:ext cx="295200" cy="1848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D5A6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/>
          <p:nvPr/>
        </p:nvSpPr>
        <p:spPr>
          <a:xfrm>
            <a:off x="4981575" y="3195413"/>
            <a:ext cx="295200" cy="1848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/>
          <p:nvPr/>
        </p:nvSpPr>
        <p:spPr>
          <a:xfrm>
            <a:off x="4453050" y="4077538"/>
            <a:ext cx="295200" cy="1848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9CB9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6293400" y="2124075"/>
            <a:ext cx="2538900" cy="269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-"/>
            </a:pPr>
            <a:r>
              <a:rPr lang="es">
                <a:latin typeface="Roboto"/>
                <a:ea typeface="Roboto"/>
                <a:cs typeface="Roboto"/>
                <a:sym typeface="Roboto"/>
              </a:rPr>
              <a:t>EOSC Exchange horizontal resources clearly require funding.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200"/>
              </a:spcAft>
              <a:buSzPts val="1800"/>
              <a:buFont typeface="Roboto"/>
              <a:buChar char="-"/>
            </a:pPr>
            <a:r>
              <a:rPr lang="es">
                <a:latin typeface="Roboto"/>
                <a:ea typeface="Roboto"/>
                <a:cs typeface="Roboto"/>
                <a:sym typeface="Roboto"/>
              </a:rPr>
              <a:t>Application developers and data provider should find their revenue path too.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EOSC Exchange Horizontal services in the context of a federation such as EGI</a:t>
            </a:r>
            <a:endParaRPr/>
          </a:p>
        </p:txBody>
      </p:sp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Horizontal services are nationally or regionally funded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Funding the onboarding of services is a catalyser for the development of thematic services.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There should be clear sustainability plans beyond the onboarding period.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EC should focus on the EOSC interaction layer.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Cross-borders funding is always complex for MS.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Different models have been proposed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Centrally financed consumption of services.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Virtual access through better than invoicing.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Limitations beyond not-for-profit services.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Combination of service procurement with research-oriented support.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EGI provides a common federated structure to jointly provide offers.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EOSC Exchange community-specific services</a:t>
            </a:r>
            <a:endParaRPr/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Community-specific services cannot be procured as the horizontal IT services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Direct engagement of the community is needed.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International collaborations have their own sustainability plans.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The link to EOSC will bring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Cross-domain visibility and interoperability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Share best practices and EOSC core services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Federated AAI, PIDs, interoperability services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Jointly procure services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Especially </a:t>
            </a:r>
            <a:r>
              <a:rPr lang="es"/>
              <a:t>storage and processing capabilities</a:t>
            </a:r>
            <a:r>
              <a:rPr lang="es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Jointly evolve core and shared services.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EOSC benefits will save innovation costs.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However, service usage comes with a cost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Public research data should not be a commercial good, but the service instead.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Post 2027 view</a:t>
            </a:r>
            <a:endParaRPr/>
          </a:p>
        </p:txBody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311700" y="1152475"/>
            <a:ext cx="8520600" cy="385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Potentially </a:t>
            </a:r>
            <a:r>
              <a:rPr lang="es"/>
              <a:t>Distinguish </a:t>
            </a:r>
            <a:r>
              <a:rPr lang="es"/>
              <a:t>Operational</a:t>
            </a:r>
            <a:r>
              <a:rPr lang="es"/>
              <a:t> actions and Research and Innovation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Operations will focus on delivering and </a:t>
            </a:r>
            <a:r>
              <a:rPr lang="es"/>
              <a:t>maintaining</a:t>
            </a:r>
            <a:r>
              <a:rPr lang="es"/>
              <a:t> services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At the three levels: Core, Exchange and Data,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Research and innovation actions will focus on developing innovative services and improving existing ones.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Different scenarios may arise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Different funding instruments (e.g. procurement for operation and RIAs for new developments).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Different entities managing the calls (e.g. a European institution with the mandate - and funds for the operation and EC managing the calls)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In any case the coordination should be very tight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To ensure the handover and adoption of results.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/>
              <a:t>To carefully align topics, priorities and objectives.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Conclusions </a:t>
            </a:r>
            <a:endParaRPr/>
          </a:p>
        </p:txBody>
      </p:sp>
      <p:sp>
        <p:nvSpPr>
          <p:cNvPr id="118" name="Google Shape;118;p20"/>
          <p:cNvSpPr txBox="1"/>
          <p:nvPr>
            <p:ph idx="1" type="body"/>
          </p:nvPr>
        </p:nvSpPr>
        <p:spPr>
          <a:xfrm>
            <a:off x="311700" y="1152475"/>
            <a:ext cx="8060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Different sustainability models should coexist as EOSC Exchange is a fairly heterogeneous component.</a:t>
            </a:r>
            <a:endParaRPr/>
          </a:p>
          <a:p>
            <a:pPr indent="-34290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Core IT services could come from procurement and research-specialised services could combine in-kind contributions.</a:t>
            </a:r>
            <a:endParaRPr/>
          </a:p>
          <a:p>
            <a:pPr indent="-342900" lvl="0" marL="457200" rtl="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ts val="1800"/>
              <a:buChar char="-"/>
            </a:pPr>
            <a:r>
              <a:rPr lang="es"/>
              <a:t>Innovation and operation should be closely coordinated to minimise replication of efforts.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