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3"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Lst>
  <p:sldSz cy="6858000" cx="12192000"/>
  <p:notesSz cx="6858000" cy="9144000"/>
  <p:embeddedFontLst>
    <p:embeddedFont>
      <p:font typeface="Roboto"/>
      <p:regular r:id="rId30"/>
      <p:bold r:id="rId31"/>
      <p:italic r:id="rId32"/>
      <p:boldItalic r:id="rId33"/>
    </p:embeddedFont>
    <p:embeddedFont>
      <p:font typeface="Corbel"/>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7.xml"/><Relationship Id="rId33" Type="http://schemas.openxmlformats.org/officeDocument/2006/relationships/font" Target="fonts/Roboto-boldItalic.fntdata"/><Relationship Id="rId10" Type="http://schemas.openxmlformats.org/officeDocument/2006/relationships/slide" Target="slides/slide6.xml"/><Relationship Id="rId32" Type="http://schemas.openxmlformats.org/officeDocument/2006/relationships/font" Target="fonts/Roboto-italic.fntdata"/><Relationship Id="rId13" Type="http://schemas.openxmlformats.org/officeDocument/2006/relationships/slide" Target="slides/slide9.xml"/><Relationship Id="rId35" Type="http://schemas.openxmlformats.org/officeDocument/2006/relationships/font" Target="fonts/Corbel-bold.fntdata"/><Relationship Id="rId12" Type="http://schemas.openxmlformats.org/officeDocument/2006/relationships/slide" Target="slides/slide8.xml"/><Relationship Id="rId34" Type="http://schemas.openxmlformats.org/officeDocument/2006/relationships/font" Target="fonts/Corbel-regular.fntdata"/><Relationship Id="rId15" Type="http://schemas.openxmlformats.org/officeDocument/2006/relationships/slide" Target="slides/slide11.xml"/><Relationship Id="rId37" Type="http://schemas.openxmlformats.org/officeDocument/2006/relationships/font" Target="fonts/Corbel-boldItalic.fntdata"/><Relationship Id="rId14" Type="http://schemas.openxmlformats.org/officeDocument/2006/relationships/slide" Target="slides/slide10.xml"/><Relationship Id="rId36" Type="http://schemas.openxmlformats.org/officeDocument/2006/relationships/font" Target="fonts/Corbel-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Good morning to everyone, my name is Montserrat Gonzalez Ferreiro. </a:t>
            </a:r>
            <a:endParaRPr sz="1100">
              <a:latin typeface="Arial"/>
              <a:ea typeface="Arial"/>
              <a:cs typeface="Arial"/>
              <a:sym typeface="Arial"/>
            </a:endParaRPr>
          </a:p>
          <a:p>
            <a:pPr indent="0" lvl="0" marL="0" rtl="0" algn="l">
              <a:spcBef>
                <a:spcPts val="0"/>
              </a:spcBef>
              <a:spcAft>
                <a:spcPts val="0"/>
              </a:spcAft>
              <a:buNone/>
            </a:pPr>
            <a:r>
              <a:t/>
            </a:r>
            <a:endParaRPr sz="1100">
              <a:latin typeface="Arial"/>
              <a:ea typeface="Arial"/>
              <a:cs typeface="Arial"/>
              <a:sym typeface="Arial"/>
            </a:endParaRPr>
          </a:p>
          <a:p>
            <a:pPr indent="0" lvl="0" marL="0" rtl="0" algn="l">
              <a:spcBef>
                <a:spcPts val="0"/>
              </a:spcBef>
              <a:spcAft>
                <a:spcPts val="0"/>
              </a:spcAft>
              <a:buNone/>
            </a:pPr>
            <a:r>
              <a:rPr lang="en-GB" sz="1100">
                <a:latin typeface="Arial"/>
                <a:ea typeface="Arial"/>
                <a:cs typeface="Arial"/>
                <a:sym typeface="Arial"/>
              </a:rPr>
              <a:t>I am Senior Strategy and Innovation Officer at the EGI Foundation </a:t>
            </a:r>
            <a:r>
              <a:rPr lang="en-GB" sz="1100">
                <a:latin typeface="Arial"/>
                <a:ea typeface="Arial"/>
                <a:cs typeface="Arial"/>
                <a:sym typeface="Arial"/>
              </a:rPr>
              <a:t>where</a:t>
            </a:r>
            <a:r>
              <a:rPr lang="en-GB" sz="1100">
                <a:latin typeface="Arial"/>
                <a:ea typeface="Arial"/>
                <a:cs typeface="Arial"/>
                <a:sym typeface="Arial"/>
              </a:rPr>
              <a:t> I work as an expert on Service Management and S</a:t>
            </a:r>
            <a:r>
              <a:rPr lang="en-GB" sz="1100">
                <a:latin typeface="Arial"/>
                <a:ea typeface="Arial"/>
                <a:cs typeface="Arial"/>
                <a:sym typeface="Arial"/>
              </a:rPr>
              <a:t>trategic</a:t>
            </a:r>
            <a:r>
              <a:rPr lang="en-GB" sz="1100">
                <a:latin typeface="Arial"/>
                <a:ea typeface="Arial"/>
                <a:cs typeface="Arial"/>
                <a:sym typeface="Arial"/>
              </a:rPr>
              <a:t> Management  for Research Infrastructures.</a:t>
            </a:r>
            <a:endParaRPr sz="1100">
              <a:latin typeface="Arial"/>
              <a:ea typeface="Arial"/>
              <a:cs typeface="Arial"/>
              <a:sym typeface="Arial"/>
            </a:endParaRPr>
          </a:p>
          <a:p>
            <a:pPr indent="0" lvl="0" marL="0" rtl="0" algn="l">
              <a:lnSpc>
                <a:spcPct val="115000"/>
              </a:lnSpc>
              <a:spcBef>
                <a:spcPts val="1200"/>
              </a:spcBef>
              <a:spcAft>
                <a:spcPts val="0"/>
              </a:spcAft>
              <a:buNone/>
            </a:pPr>
            <a:r>
              <a:rPr lang="en-GB" sz="1100">
                <a:latin typeface="Arial"/>
                <a:ea typeface="Arial"/>
                <a:cs typeface="Arial"/>
                <a:sym typeface="Arial"/>
              </a:rPr>
              <a:t>As part of my work I</a:t>
            </a:r>
            <a:r>
              <a:rPr lang="en-GB" sz="1100">
                <a:latin typeface="Arial"/>
                <a:ea typeface="Arial"/>
                <a:cs typeface="Arial"/>
                <a:sym typeface="Arial"/>
              </a:rPr>
              <a:t> lead the task at EOSC related to the Onboarding of Providers and resources to the European Open Science Cloud. This is </a:t>
            </a:r>
            <a:r>
              <a:rPr lang="en-GB" sz="1100">
                <a:latin typeface="Arial"/>
                <a:ea typeface="Arial"/>
                <a:cs typeface="Arial"/>
                <a:sym typeface="Arial"/>
              </a:rPr>
              <a:t>why I know i</a:t>
            </a:r>
            <a:r>
              <a:rPr lang="en-GB" sz="1100">
                <a:latin typeface="Arial"/>
                <a:ea typeface="Arial"/>
                <a:cs typeface="Arial"/>
                <a:sym typeface="Arial"/>
              </a:rPr>
              <a:t>t is often a confusing and time-consuming challenge for organisations to understand how to become EOSC Resource Providers. And also for these Providers and end users it is important to know how their services will be accessed. </a:t>
            </a:r>
            <a:endParaRPr sz="1100">
              <a:latin typeface="Arial"/>
              <a:ea typeface="Arial"/>
              <a:cs typeface="Arial"/>
              <a:sym typeface="Arial"/>
            </a:endParaRPr>
          </a:p>
          <a:p>
            <a:pPr indent="0" lvl="0" marL="0" rtl="0" algn="l">
              <a:lnSpc>
                <a:spcPct val="115000"/>
              </a:lnSpc>
              <a:spcBef>
                <a:spcPts val="1200"/>
              </a:spcBef>
              <a:spcAft>
                <a:spcPts val="0"/>
              </a:spcAft>
              <a:buNone/>
            </a:pPr>
            <a:r>
              <a:rPr lang="en-GB" sz="1100">
                <a:latin typeface="Arial"/>
                <a:ea typeface="Arial"/>
                <a:cs typeface="Arial"/>
                <a:sym typeface="Arial"/>
              </a:rPr>
              <a:t>Also for users it is good to understand how to access to EOSC resources. </a:t>
            </a:r>
            <a:endParaRPr sz="1100">
              <a:latin typeface="Arial"/>
              <a:ea typeface="Arial"/>
              <a:cs typeface="Arial"/>
              <a:sym typeface="Arial"/>
            </a:endParaRPr>
          </a:p>
          <a:p>
            <a:pPr indent="0" lvl="0" marL="0" rtl="0" algn="l">
              <a:lnSpc>
                <a:spcPct val="115000"/>
              </a:lnSpc>
              <a:spcBef>
                <a:spcPts val="1200"/>
              </a:spcBef>
              <a:spcAft>
                <a:spcPts val="0"/>
              </a:spcAft>
              <a:buNone/>
            </a:pPr>
            <a:r>
              <a:rPr lang="en-GB" sz="1100">
                <a:latin typeface="Arial"/>
                <a:ea typeface="Arial"/>
                <a:cs typeface="Arial"/>
                <a:sym typeface="Arial"/>
              </a:rPr>
              <a:t>So, this presentation will save you some time and avoid any confusion by explaining how you can join EOSC as a Resource Provider and How you can access to the resources it offers.</a:t>
            </a:r>
            <a:endParaRPr sz="1100">
              <a:latin typeface="Arial"/>
              <a:ea typeface="Arial"/>
              <a:cs typeface="Arial"/>
              <a:sym typeface="Arial"/>
            </a:endParaRPr>
          </a:p>
          <a:p>
            <a:pPr indent="0" lvl="0" marL="0" rtl="0" algn="l">
              <a:lnSpc>
                <a:spcPct val="115000"/>
              </a:lnSpc>
              <a:spcBef>
                <a:spcPts val="1200"/>
              </a:spcBef>
              <a:spcAft>
                <a:spcPts val="1200"/>
              </a:spcAft>
              <a:buNone/>
            </a:pPr>
            <a:r>
              <a:t/>
            </a:r>
            <a:endParaRPr sz="1100">
              <a:latin typeface="Arial"/>
              <a:ea typeface="Arial"/>
              <a:cs typeface="Arial"/>
              <a:sym typeface="Arial"/>
            </a:endParaRPr>
          </a:p>
        </p:txBody>
      </p:sp>
      <p:sp>
        <p:nvSpPr>
          <p:cNvPr id="126" name="Google Shape;12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20a71aea093_0_8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7" name="Google Shape;287;g20a71aea093_0_8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The Provider Representative will use the Providers Portal and the information they provide there will be synchronised with the Marketplace, </a:t>
            </a:r>
            <a:r>
              <a:rPr lang="en-GB" sz="1100">
                <a:latin typeface="Arial"/>
                <a:ea typeface="Arial"/>
                <a:cs typeface="Arial"/>
                <a:sym typeface="Arial"/>
              </a:rPr>
              <a:t>where</a:t>
            </a:r>
            <a:r>
              <a:rPr lang="en-GB" sz="1100">
                <a:latin typeface="Arial"/>
                <a:ea typeface="Arial"/>
                <a:cs typeface="Arial"/>
                <a:sym typeface="Arial"/>
              </a:rPr>
              <a:t> the users will be able to access their resource. </a:t>
            </a:r>
            <a:endParaRPr sz="1100">
              <a:latin typeface="Arial"/>
              <a:ea typeface="Arial"/>
              <a:cs typeface="Arial"/>
              <a:sym typeface="Arial"/>
            </a:endParaRPr>
          </a:p>
        </p:txBody>
      </p:sp>
      <p:sp>
        <p:nvSpPr>
          <p:cNvPr id="288" name="Google Shape;288;g20a71aea093_0_8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20a71aea093_0_2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g20a71aea093_0_2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rgbClr val="000000"/>
              </a:buClr>
              <a:buFont typeface="Arial"/>
              <a:buNone/>
            </a:pPr>
            <a:r>
              <a:rPr lang="en-GB" sz="1100">
                <a:latin typeface="Arial"/>
                <a:ea typeface="Arial"/>
                <a:cs typeface="Arial"/>
                <a:sym typeface="Arial"/>
              </a:rPr>
              <a:t>In order to become an EOSC Provider and to be able to add resources to EOSC Exchange - which in EOSC terminology we call it onboarding as a Provider and onboarding resources - you will need to comply with the EOSC-Exchange Inclusion Criteria. </a:t>
            </a:r>
            <a:endParaRPr sz="1100">
              <a:latin typeface="Arial"/>
              <a:ea typeface="Arial"/>
              <a:cs typeface="Arial"/>
              <a:sym typeface="Arial"/>
            </a:endParaRPr>
          </a:p>
          <a:p>
            <a:pPr indent="0" lvl="0" marL="0" rtl="0" algn="l">
              <a:spcBef>
                <a:spcPts val="0"/>
              </a:spcBef>
              <a:spcAft>
                <a:spcPts val="0"/>
              </a:spcAft>
              <a:buClr>
                <a:srgbClr val="000000"/>
              </a:buClr>
              <a:buFont typeface="Arial"/>
              <a:buNone/>
            </a:pPr>
            <a:r>
              <a:t/>
            </a:r>
            <a:endParaRPr/>
          </a:p>
          <a:p>
            <a:pPr indent="0" lvl="0" marL="0" rtl="0" algn="l">
              <a:spcBef>
                <a:spcPts val="0"/>
              </a:spcBef>
              <a:spcAft>
                <a:spcPts val="0"/>
              </a:spcAft>
              <a:buClr>
                <a:srgbClr val="000000"/>
              </a:buClr>
              <a:buFont typeface="Arial"/>
              <a:buNone/>
            </a:pPr>
            <a:r>
              <a:rPr lang="en-GB"/>
              <a:t>These are the steps to follow to onboard first as a provider and then onboard your first and subsequent resources. </a:t>
            </a:r>
            <a:endParaRPr/>
          </a:p>
          <a:p>
            <a:pPr indent="0" lvl="0" marL="0" rtl="0" algn="l">
              <a:spcBef>
                <a:spcPts val="0"/>
              </a:spcBef>
              <a:spcAft>
                <a:spcPts val="0"/>
              </a:spcAft>
              <a:buClr>
                <a:srgbClr val="000000"/>
              </a:buClr>
              <a:buFont typeface="Arial"/>
              <a:buNone/>
            </a:pPr>
            <a:r>
              <a:t/>
            </a:r>
            <a:endParaRPr/>
          </a:p>
          <a:p>
            <a:pPr indent="0" lvl="0" marL="0" rtl="0" algn="l">
              <a:spcBef>
                <a:spcPts val="0"/>
              </a:spcBef>
              <a:spcAft>
                <a:spcPts val="0"/>
              </a:spcAft>
              <a:buClr>
                <a:srgbClr val="000000"/>
              </a:buClr>
              <a:buFont typeface="Arial"/>
              <a:buNone/>
            </a:pPr>
            <a:r>
              <a:rPr lang="en-GB"/>
              <a:t>The EOSC Portal Onboarding Team (EPOT) manages and assesses compliance with the inclusion criteria. It is run as a collaboration between the EOSC Future and the EOSC Enhance projects.</a:t>
            </a:r>
            <a:endParaRPr/>
          </a:p>
        </p:txBody>
      </p:sp>
      <p:sp>
        <p:nvSpPr>
          <p:cNvPr id="300" name="Google Shape;300;g20a71aea093_0_2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252372242e5_1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6" name="Google Shape;326;g252372242e5_1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327" name="Google Shape;327;g252372242e5_1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5" name="Google Shape;335;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6" name="Google Shape;336;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251a526f839_0_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2" name="Google Shape;342;g251a526f839_0_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We will now see how EOSC resources can be accessed. </a:t>
            </a:r>
            <a:endParaRPr/>
          </a:p>
        </p:txBody>
      </p:sp>
      <p:sp>
        <p:nvSpPr>
          <p:cNvPr id="343" name="Google Shape;343;g251a526f839_0_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2537ec91e60_0_4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8" name="Google Shape;348;g2537ec91e60_0_4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a:p>
        </p:txBody>
      </p:sp>
      <p:sp>
        <p:nvSpPr>
          <p:cNvPr id="349" name="Google Shape;349;g2537ec91e60_0_4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20a71aea093_0_8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 name="Google Shape;367;g20a71aea093_0_8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050">
                <a:solidFill>
                  <a:srgbClr val="233D4C"/>
                </a:solidFill>
                <a:highlight>
                  <a:srgbClr val="F3F4F5"/>
                </a:highlight>
                <a:latin typeface="Roboto"/>
                <a:ea typeface="Roboto"/>
                <a:cs typeface="Roboto"/>
                <a:sym typeface="Roboto"/>
              </a:rPr>
              <a:t>We have 3 types of services access:  </a:t>
            </a:r>
            <a:r>
              <a:rPr i="1" lang="en-GB" sz="1050">
                <a:solidFill>
                  <a:srgbClr val="233D4C"/>
                </a:solidFill>
                <a:highlight>
                  <a:srgbClr val="F3F4F5"/>
                </a:highlight>
                <a:latin typeface="Roboto"/>
                <a:ea typeface="Roboto"/>
                <a:cs typeface="Roboto"/>
                <a:sym typeface="Roboto"/>
              </a:rPr>
              <a:t>Open access, external ordering type, internal ordering type.</a:t>
            </a:r>
            <a:endParaRPr i="1" sz="1050">
              <a:solidFill>
                <a:srgbClr val="233D4C"/>
              </a:solidFill>
              <a:highlight>
                <a:srgbClr val="F3F4F5"/>
              </a:highlight>
              <a:latin typeface="Roboto"/>
              <a:ea typeface="Roboto"/>
              <a:cs typeface="Roboto"/>
              <a:sym typeface="Roboto"/>
            </a:endParaRPr>
          </a:p>
          <a:p>
            <a:pPr indent="-295275" lvl="0" marL="596900" rtl="0" algn="l">
              <a:lnSpc>
                <a:spcPct val="115000"/>
              </a:lnSpc>
              <a:spcBef>
                <a:spcPts val="0"/>
              </a:spcBef>
              <a:spcAft>
                <a:spcPts val="0"/>
              </a:spcAft>
              <a:buClr>
                <a:srgbClr val="233D4C"/>
              </a:buClr>
              <a:buSzPts val="1050"/>
              <a:buFont typeface="Roboto"/>
              <a:buChar char="■"/>
            </a:pPr>
            <a:r>
              <a:rPr lang="en-GB" sz="1050">
                <a:solidFill>
                  <a:srgbClr val="233D4C"/>
                </a:solidFill>
                <a:highlight>
                  <a:srgbClr val="F3F4F5"/>
                </a:highlight>
                <a:latin typeface="Roboto"/>
                <a:ea typeface="Roboto"/>
                <a:cs typeface="Roboto"/>
                <a:sym typeface="Roboto"/>
              </a:rPr>
              <a:t>Open access - service is open to everyone, no login required. The user is immediately redirected to the services and no orders are created. The access ‘requests’ are tracked for accounting aim. </a:t>
            </a:r>
            <a:endParaRPr sz="1050">
              <a:solidFill>
                <a:srgbClr val="233D4C"/>
              </a:solidFill>
              <a:highlight>
                <a:srgbClr val="F3F4F5"/>
              </a:highlight>
              <a:latin typeface="Roboto"/>
              <a:ea typeface="Roboto"/>
              <a:cs typeface="Roboto"/>
              <a:sym typeface="Roboto"/>
            </a:endParaRPr>
          </a:p>
          <a:p>
            <a:pPr indent="-295275" lvl="0" marL="596900" rtl="0" algn="l">
              <a:lnSpc>
                <a:spcPct val="115000"/>
              </a:lnSpc>
              <a:spcBef>
                <a:spcPts val="0"/>
              </a:spcBef>
              <a:spcAft>
                <a:spcPts val="0"/>
              </a:spcAft>
              <a:buClr>
                <a:srgbClr val="233D4C"/>
              </a:buClr>
              <a:buSzPts val="1050"/>
              <a:buFont typeface="Roboto"/>
              <a:buChar char="■"/>
            </a:pPr>
            <a:r>
              <a:rPr lang="en-GB" sz="1050">
                <a:solidFill>
                  <a:srgbClr val="233D4C"/>
                </a:solidFill>
                <a:highlight>
                  <a:srgbClr val="F3F4F5"/>
                </a:highlight>
                <a:latin typeface="Roboto"/>
                <a:ea typeface="Roboto"/>
                <a:cs typeface="Roboto"/>
                <a:sym typeface="Roboto"/>
              </a:rPr>
              <a:t>External ordering - service orders are handled externally, but access requests coming from EOSC-hub can be tracked and reflected in the Management Back Office. Access to the service can be granted automatically after sending the request. </a:t>
            </a:r>
            <a:endParaRPr sz="1050">
              <a:solidFill>
                <a:srgbClr val="233D4C"/>
              </a:solidFill>
              <a:highlight>
                <a:srgbClr val="F3F4F5"/>
              </a:highlight>
              <a:latin typeface="Roboto"/>
              <a:ea typeface="Roboto"/>
              <a:cs typeface="Roboto"/>
              <a:sym typeface="Roboto"/>
            </a:endParaRPr>
          </a:p>
          <a:p>
            <a:pPr indent="-295275" lvl="0" marL="596900" rtl="0" algn="l">
              <a:lnSpc>
                <a:spcPct val="115000"/>
              </a:lnSpc>
              <a:spcBef>
                <a:spcPts val="0"/>
              </a:spcBef>
              <a:spcAft>
                <a:spcPts val="0"/>
              </a:spcAft>
              <a:buClr>
                <a:srgbClr val="233D4C"/>
              </a:buClr>
              <a:buSzPts val="1050"/>
              <a:buFont typeface="Roboto"/>
              <a:buChar char="■"/>
            </a:pPr>
            <a:r>
              <a:rPr lang="en-GB" sz="1050">
                <a:solidFill>
                  <a:srgbClr val="233D4C"/>
                </a:solidFill>
                <a:highlight>
                  <a:srgbClr val="F3F4F5"/>
                </a:highlight>
                <a:latin typeface="Roboto"/>
                <a:ea typeface="Roboto"/>
                <a:cs typeface="Roboto"/>
                <a:sym typeface="Roboto"/>
              </a:rPr>
              <a:t>Internal ordering - identity of a user is required (user has to be logged in the EOSC Portal to get access to the service). Service requires submitting a service request with filled in information relevant from provider’s perspective. Access has to be granted manually after analysis of the reques</a:t>
            </a:r>
            <a:endParaRPr sz="1050">
              <a:solidFill>
                <a:srgbClr val="233D4C"/>
              </a:solidFill>
              <a:highlight>
                <a:srgbClr val="F3F4F5"/>
              </a:highlight>
              <a:latin typeface="Roboto"/>
              <a:ea typeface="Roboto"/>
              <a:cs typeface="Roboto"/>
              <a:sym typeface="Roboto"/>
            </a:endParaRPr>
          </a:p>
          <a:p>
            <a:pPr indent="0" lvl="0" marL="0" marR="0" rtl="0" algn="l">
              <a:lnSpc>
                <a:spcPct val="100000"/>
              </a:lnSpc>
              <a:spcBef>
                <a:spcPts val="0"/>
              </a:spcBef>
              <a:spcAft>
                <a:spcPts val="0"/>
              </a:spcAft>
              <a:buClr>
                <a:schemeClr val="dk1"/>
              </a:buClr>
              <a:buSzPts val="1200"/>
              <a:buFont typeface="Calibri"/>
              <a:buNone/>
            </a:pPr>
            <a:r>
              <a:t/>
            </a:r>
            <a:endParaRPr/>
          </a:p>
        </p:txBody>
      </p:sp>
      <p:sp>
        <p:nvSpPr>
          <p:cNvPr id="368" name="Google Shape;368;g20a71aea093_0_85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2" name="Shape 372"/>
        <p:cNvGrpSpPr/>
        <p:nvPr/>
      </p:nvGrpSpPr>
      <p:grpSpPr>
        <a:xfrm>
          <a:off x="0" y="0"/>
          <a:ext cx="0" cy="0"/>
          <a:chOff x="0" y="0"/>
          <a:chExt cx="0" cy="0"/>
        </a:xfrm>
      </p:grpSpPr>
      <p:sp>
        <p:nvSpPr>
          <p:cNvPr id="373" name="Google Shape;373;g251e591a2f7_1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4" name="Google Shape;374;g251e591a2f7_1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100">
                <a:latin typeface="Arial"/>
                <a:ea typeface="Arial"/>
                <a:cs typeface="Arial"/>
                <a:sym typeface="Arial"/>
              </a:rPr>
              <a:t>The EOSC Portal contains information for different user types like Researchers, Providers and Businesses.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1100">
                <a:latin typeface="Arial"/>
                <a:ea typeface="Arial"/>
                <a:cs typeface="Arial"/>
                <a:sym typeface="Arial"/>
              </a:rPr>
              <a:t>One of the options in the Providers Portal is ‘Browse Marketplace’ and there is </a:t>
            </a:r>
            <a:r>
              <a:rPr lang="en-GB" sz="1100">
                <a:latin typeface="Arial"/>
                <a:ea typeface="Arial"/>
                <a:cs typeface="Arial"/>
                <a:sym typeface="Arial"/>
              </a:rPr>
              <a:t>where</a:t>
            </a:r>
            <a:r>
              <a:rPr lang="en-GB" sz="1100">
                <a:latin typeface="Arial"/>
                <a:ea typeface="Arial"/>
                <a:cs typeface="Arial"/>
                <a:sym typeface="Arial"/>
              </a:rPr>
              <a:t> Researchers can request access to different resources.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375" name="Google Shape;375;g251e591a2f7_1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251e591a2f7_1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3" name="Google Shape;383;g251e591a2f7_1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384" name="Google Shape;384;g251e591a2f7_1_4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251e591a2f7_1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92" name="Google Shape;392;g251e591a2f7_1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393" name="Google Shape;393;g251e591a2f7_1_6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2537ec91e60_0_4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3" name="Google Shape;133;g2537ec91e60_0_4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GB" sz="1100">
                <a:latin typeface="Arial"/>
                <a:ea typeface="Arial"/>
                <a:cs typeface="Arial"/>
                <a:sym typeface="Arial"/>
              </a:rPr>
              <a:t>The objectives of this task are 3: </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First, learn the basic architecture of the EOSC. It has different parts and we need to know which resources we can add as Providers and which resources we can access as Users.</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Second, learn what are the steps to become an EOSC Resource Provider. </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Third, learn how to access the ready-to-use resources offered by the EOSC.</a:t>
            </a:r>
            <a:endParaRPr sz="1100">
              <a:latin typeface="Arial"/>
              <a:ea typeface="Arial"/>
              <a:cs typeface="Arial"/>
              <a:sym typeface="Arial"/>
            </a:endParaRPr>
          </a:p>
          <a:p>
            <a:pPr indent="0" lvl="0" marL="0" rtl="0" algn="l">
              <a:lnSpc>
                <a:spcPct val="115000"/>
              </a:lnSpc>
              <a:spcBef>
                <a:spcPts val="1200"/>
              </a:spcBef>
              <a:spcAft>
                <a:spcPts val="0"/>
              </a:spcAft>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134" name="Google Shape;134;g2537ec91e60_0_4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9" name="Shape 399"/>
        <p:cNvGrpSpPr/>
        <p:nvPr/>
      </p:nvGrpSpPr>
      <p:grpSpPr>
        <a:xfrm>
          <a:off x="0" y="0"/>
          <a:ext cx="0" cy="0"/>
          <a:chOff x="0" y="0"/>
          <a:chExt cx="0" cy="0"/>
        </a:xfrm>
      </p:grpSpPr>
      <p:sp>
        <p:nvSpPr>
          <p:cNvPr id="400" name="Google Shape;400;g251e591a2f7_1_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1" name="Google Shape;401;g251e591a2f7_1_1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100">
                <a:latin typeface="Arial"/>
                <a:ea typeface="Arial"/>
                <a:cs typeface="Arial"/>
                <a:sym typeface="Arial"/>
              </a:rPr>
              <a:t>Here we can see the EOSC Marketplace search menu. By default it will show us all the elements.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1100">
                <a:latin typeface="Arial"/>
                <a:ea typeface="Arial"/>
                <a:cs typeface="Arial"/>
                <a:sym typeface="Arial"/>
              </a:rPr>
              <a:t>There are a few ways to access resources, some requiring an order and some not. </a:t>
            </a:r>
            <a:endParaRPr sz="1100">
              <a:latin typeface="Arial"/>
              <a:ea typeface="Arial"/>
              <a:cs typeface="Arial"/>
              <a:sym typeface="Arial"/>
            </a:endParaRPr>
          </a:p>
          <a:p>
            <a:pPr indent="0" lvl="0" marL="0" rtl="0" algn="l">
              <a:lnSpc>
                <a:spcPct val="115000"/>
              </a:lnSpc>
              <a:spcBef>
                <a:spcPts val="0"/>
              </a:spcBef>
              <a:spcAft>
                <a:spcPts val="0"/>
              </a:spcAft>
              <a:buClr>
                <a:schemeClr val="dk1"/>
              </a:buClr>
              <a:buSzPts val="1100"/>
              <a:buFont typeface="Arial"/>
              <a:buNone/>
            </a:pPr>
            <a:r>
              <a:rPr lang="en-GB" sz="1100">
                <a:latin typeface="Arial"/>
                <a:ea typeface="Arial"/>
                <a:cs typeface="Arial"/>
                <a:sym typeface="Arial"/>
              </a:rPr>
              <a:t>We are going to see an example of requesting access to the EGI Compute Cloud (the element shown here) submitting an order. </a:t>
            </a:r>
            <a:endParaRPr sz="1100">
              <a:latin typeface="Arial"/>
              <a:ea typeface="Arial"/>
              <a:cs typeface="Arial"/>
              <a:sym typeface="Arial"/>
            </a:endParaRPr>
          </a:p>
          <a:p>
            <a:pPr indent="0" lvl="0" marL="0" marR="0" rtl="0" algn="l">
              <a:lnSpc>
                <a:spcPct val="100000"/>
              </a:lnSpc>
              <a:spcBef>
                <a:spcPts val="0"/>
              </a:spcBef>
              <a:spcAft>
                <a:spcPts val="0"/>
              </a:spcAft>
              <a:buClr>
                <a:schemeClr val="dk1"/>
              </a:buClr>
              <a:buSzPts val="1200"/>
              <a:buFont typeface="Calibri"/>
              <a:buNone/>
            </a:pPr>
            <a:r>
              <a:t/>
            </a:r>
            <a:endParaRPr/>
          </a:p>
        </p:txBody>
      </p:sp>
      <p:sp>
        <p:nvSpPr>
          <p:cNvPr id="402" name="Google Shape;402;g251e591a2f7_1_1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251e591a2f7_1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 name="Google Shape;410;g251e591a2f7_1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411" name="Google Shape;411;g251e591a2f7_1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251e591a2f7_1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9" name="Google Shape;419;g251e591a2f7_1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420" name="Google Shape;420;g251e591a2f7_1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g252372242e5_1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 name="Google Shape;428;g252372242e5_1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429" name="Google Shape;429;g252372242e5_1_5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20a71aea093_0_8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5" name="Google Shape;435;g20a71aea093_0_8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None/>
            </a:pPr>
            <a:r>
              <a:rPr lang="en-GB" sz="1100">
                <a:latin typeface="Arial"/>
                <a:ea typeface="Arial"/>
                <a:cs typeface="Arial"/>
                <a:sym typeface="Arial"/>
              </a:rPr>
              <a:t>The objectives of this task are 3: </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First, learn the basic architecture of the EOSC. It has different parts and we need to know which resources we can add as Providers and which resources we can access as Users.</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Second, learn what are the steps to become an EOSC Resource Provider. </a:t>
            </a:r>
            <a:endParaRPr sz="1100">
              <a:latin typeface="Arial"/>
              <a:ea typeface="Arial"/>
              <a:cs typeface="Arial"/>
              <a:sym typeface="Arial"/>
            </a:endParaRPr>
          </a:p>
          <a:p>
            <a:pPr indent="-298450" lvl="0" marL="457200" rtl="0" algn="l">
              <a:lnSpc>
                <a:spcPct val="115000"/>
              </a:lnSpc>
              <a:spcBef>
                <a:spcPts val="0"/>
              </a:spcBef>
              <a:spcAft>
                <a:spcPts val="0"/>
              </a:spcAft>
              <a:buSzPts val="1100"/>
              <a:buFont typeface="Arial"/>
              <a:buChar char="-"/>
            </a:pPr>
            <a:r>
              <a:rPr lang="en-GB" sz="1100">
                <a:latin typeface="Arial"/>
                <a:ea typeface="Arial"/>
                <a:cs typeface="Arial"/>
                <a:sym typeface="Arial"/>
              </a:rPr>
              <a:t>Third, learn how to access the ready-to-use resources offered by the EOSC.</a:t>
            </a:r>
            <a:endParaRPr sz="1100">
              <a:latin typeface="Arial"/>
              <a:ea typeface="Arial"/>
              <a:cs typeface="Arial"/>
              <a:sym typeface="Arial"/>
            </a:endParaRPr>
          </a:p>
          <a:p>
            <a:pPr indent="0" lvl="0" marL="0" rtl="0" algn="l">
              <a:lnSpc>
                <a:spcPct val="115000"/>
              </a:lnSpc>
              <a:spcBef>
                <a:spcPts val="1200"/>
              </a:spcBef>
              <a:spcAft>
                <a:spcPts val="0"/>
              </a:spcAft>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436" name="Google Shape;436;g20a71aea093_0_8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20a71aea093_0_7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9" name="Google Shape;449;g20a71aea093_0_7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0" name="Google Shape;450;g20a71aea093_0_7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7" name="Google Shape;147;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If you are a Provider you need to understand the basic architecture to know where your services will be and what resources you can integrate with.</a:t>
            </a:r>
            <a:endParaRPr sz="1100">
              <a:latin typeface="Arial"/>
              <a:ea typeface="Arial"/>
              <a:cs typeface="Arial"/>
              <a:sym typeface="Arial"/>
            </a:endParaRPr>
          </a:p>
          <a:p>
            <a:pPr indent="0" lvl="0" marL="0" rtl="0" algn="l">
              <a:spcBef>
                <a:spcPts val="0"/>
              </a:spcBef>
              <a:spcAft>
                <a:spcPts val="0"/>
              </a:spcAft>
              <a:buNone/>
            </a:pPr>
            <a:r>
              <a:rPr lang="en-GB" sz="1100">
                <a:latin typeface="Arial"/>
                <a:ea typeface="Arial"/>
                <a:cs typeface="Arial"/>
                <a:sym typeface="Arial"/>
              </a:rPr>
              <a:t>And if you are a user it would still be good to know about the basic architecture to know </a:t>
            </a:r>
            <a:r>
              <a:rPr lang="en-GB" sz="1100">
                <a:latin typeface="Arial"/>
                <a:ea typeface="Arial"/>
                <a:cs typeface="Arial"/>
                <a:sym typeface="Arial"/>
              </a:rPr>
              <a:t>where</a:t>
            </a:r>
            <a:r>
              <a:rPr lang="en-GB" sz="1100">
                <a:latin typeface="Arial"/>
                <a:ea typeface="Arial"/>
                <a:cs typeface="Arial"/>
                <a:sym typeface="Arial"/>
              </a:rPr>
              <a:t> are the services you can access to. </a:t>
            </a:r>
            <a:endParaRPr sz="1100">
              <a:latin typeface="Arial"/>
              <a:ea typeface="Arial"/>
              <a:cs typeface="Arial"/>
              <a:sym typeface="Arial"/>
            </a:endParaRPr>
          </a:p>
          <a:p>
            <a:pPr indent="0" lvl="0" marL="0" rtl="0" algn="l">
              <a:spcBef>
                <a:spcPts val="0"/>
              </a:spcBef>
              <a:spcAft>
                <a:spcPts val="0"/>
              </a:spcAft>
              <a:buNone/>
            </a:pPr>
            <a:r>
              <a:t/>
            </a:r>
            <a:endParaRPr sz="1100">
              <a:latin typeface="Arial"/>
              <a:ea typeface="Arial"/>
              <a:cs typeface="Arial"/>
              <a:sym typeface="Arial"/>
            </a:endParaRPr>
          </a:p>
        </p:txBody>
      </p:sp>
      <p:sp>
        <p:nvSpPr>
          <p:cNvPr id="148" name="Google Shape;148;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537ec91e60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3" name="Google Shape;153;g2537ec91e60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The </a:t>
            </a:r>
            <a:r>
              <a:rPr lang="en-GB" sz="1100">
                <a:latin typeface="Arial"/>
                <a:ea typeface="Arial"/>
                <a:cs typeface="Arial"/>
                <a:sym typeface="Arial"/>
              </a:rPr>
              <a:t>European Open Science Cloud aims to provide European researchers, innovators, companies and citizens with a federated (hence you can use a single set of credentials to access multiple applications and domains) and open multi-disciplinary environment to publish, find and reuse data, tools and services for research, innovation and educational purposes. </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t/>
            </a:r>
            <a:endParaRPr sz="1100">
              <a:latin typeface="Arial"/>
              <a:ea typeface="Arial"/>
              <a:cs typeface="Arial"/>
              <a:sym typeface="Arial"/>
            </a:endParaRPr>
          </a:p>
          <a:p>
            <a:pPr indent="0" lvl="0" marL="0" marR="0" rtl="0" algn="l">
              <a:lnSpc>
                <a:spcPct val="100000"/>
              </a:lnSpc>
              <a:spcBef>
                <a:spcPts val="1200"/>
              </a:spcBef>
              <a:spcAft>
                <a:spcPts val="0"/>
              </a:spcAft>
              <a:buClr>
                <a:schemeClr val="dk1"/>
              </a:buClr>
              <a:buSzPts val="1200"/>
              <a:buFont typeface="Calibri"/>
              <a:buNone/>
            </a:pPr>
            <a:r>
              <a:t/>
            </a:r>
            <a:endParaRPr/>
          </a:p>
        </p:txBody>
      </p:sp>
      <p:sp>
        <p:nvSpPr>
          <p:cNvPr id="154" name="Google Shape;154;g2537ec91e60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0a71aea093_0_1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1" name="Google Shape;161;g20a71aea093_0_11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The EOSC architecture has four main parts: </a:t>
            </a:r>
            <a:endParaRPr sz="1100">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EOSC-Core – the set of enabling services needed to operate the EOSC. Some of this services are integratable (e.g. like the Helpdesk)</a:t>
            </a:r>
            <a:endParaRPr sz="1100">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EOSC-Exchange – the set of resources from Research Infrastructures, other (EOSC or not) projects and Science Clusters that serve the research community and private sector. </a:t>
            </a:r>
            <a:endParaRPr sz="1100">
              <a:latin typeface="Arial"/>
              <a:ea typeface="Arial"/>
              <a:cs typeface="Arial"/>
              <a:sym typeface="Arial"/>
            </a:endParaRPr>
          </a:p>
          <a:p>
            <a:pPr indent="0" lvl="0" marL="457200" rtl="0" algn="l">
              <a:spcBef>
                <a:spcPts val="0"/>
              </a:spcBef>
              <a:spcAft>
                <a:spcPts val="0"/>
              </a:spcAft>
              <a:buNone/>
            </a:pPr>
            <a:r>
              <a:rPr lang="en-GB" sz="1100">
                <a:latin typeface="Arial"/>
                <a:ea typeface="Arial"/>
                <a:cs typeface="Arial"/>
                <a:sym typeface="Arial"/>
              </a:rPr>
              <a:t>This is the most important part for us because we are going to explain how to access resources here and how to onboard a resource in EOSC Exchange. </a:t>
            </a:r>
            <a:endParaRPr sz="1100">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EOSC Interoperability Framework – which provides guidelines to Providers that want to integrate services or data into EOSC</a:t>
            </a:r>
            <a:endParaRPr sz="1100">
              <a:latin typeface="Arial"/>
              <a:ea typeface="Arial"/>
              <a:cs typeface="Arial"/>
              <a:sym typeface="Arial"/>
            </a:endParaRPr>
          </a:p>
          <a:p>
            <a:pPr indent="-298450" lvl="0" marL="457200" rtl="0" algn="l">
              <a:spcBef>
                <a:spcPts val="0"/>
              </a:spcBef>
              <a:spcAft>
                <a:spcPts val="0"/>
              </a:spcAft>
              <a:buClr>
                <a:schemeClr val="dk1"/>
              </a:buClr>
              <a:buSzPts val="1100"/>
              <a:buChar char="●"/>
            </a:pPr>
            <a:r>
              <a:rPr lang="en-GB" sz="1100">
                <a:latin typeface="Arial"/>
                <a:ea typeface="Arial"/>
                <a:cs typeface="Arial"/>
                <a:sym typeface="Arial"/>
              </a:rPr>
              <a:t>EOSC support activities  – offers support and training and engagement activities. It also includes the Digital Innovation Hub. </a:t>
            </a:r>
            <a:endParaRPr sz="1100">
              <a:latin typeface="Arial"/>
              <a:ea typeface="Arial"/>
              <a:cs typeface="Arial"/>
              <a:sym typeface="Arial"/>
            </a:endParaRPr>
          </a:p>
          <a:p>
            <a:pPr indent="0" lvl="0" marL="0" marR="0" rtl="0" algn="l">
              <a:lnSpc>
                <a:spcPct val="100000"/>
              </a:lnSpc>
              <a:spcBef>
                <a:spcPts val="0"/>
              </a:spcBef>
              <a:spcAft>
                <a:spcPts val="0"/>
              </a:spcAft>
              <a:buNone/>
            </a:pPr>
            <a:r>
              <a:t/>
            </a:r>
            <a:endParaRPr/>
          </a:p>
        </p:txBody>
      </p:sp>
      <p:sp>
        <p:nvSpPr>
          <p:cNvPr id="162" name="Google Shape;162;g20a71aea093_0_11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251dfb2374c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8" name="Google Shape;178;g251dfb2374c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sz="1100">
              <a:latin typeface="Arial"/>
              <a:ea typeface="Arial"/>
              <a:cs typeface="Arial"/>
              <a:sym typeface="Arial"/>
            </a:endParaRPr>
          </a:p>
          <a:p>
            <a:pPr indent="0" lvl="0" marL="0" marR="0" rtl="0" algn="l">
              <a:lnSpc>
                <a:spcPct val="100000"/>
              </a:lnSpc>
              <a:spcBef>
                <a:spcPts val="0"/>
              </a:spcBef>
              <a:spcAft>
                <a:spcPts val="0"/>
              </a:spcAft>
              <a:buNone/>
            </a:pPr>
            <a:r>
              <a:t/>
            </a:r>
            <a:endParaRPr/>
          </a:p>
        </p:txBody>
      </p:sp>
      <p:sp>
        <p:nvSpPr>
          <p:cNvPr id="179" name="Google Shape;179;g251dfb2374c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251a526f839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57" name="Google Shape;257;g251a526f839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As we </a:t>
            </a:r>
            <a:r>
              <a:rPr lang="en-GB" sz="1100">
                <a:latin typeface="Arial"/>
                <a:ea typeface="Arial"/>
                <a:cs typeface="Arial"/>
                <a:sym typeface="Arial"/>
              </a:rPr>
              <a:t>mentioned</a:t>
            </a:r>
            <a:r>
              <a:rPr lang="en-GB" sz="1100">
                <a:latin typeface="Arial"/>
                <a:ea typeface="Arial"/>
                <a:cs typeface="Arial"/>
                <a:sym typeface="Arial"/>
              </a:rPr>
              <a:t> </a:t>
            </a:r>
            <a:r>
              <a:rPr lang="en-GB" sz="1100">
                <a:latin typeface="Arial"/>
                <a:ea typeface="Arial"/>
                <a:cs typeface="Arial"/>
                <a:sym typeface="Arial"/>
              </a:rPr>
              <a:t>before</a:t>
            </a:r>
            <a:r>
              <a:rPr lang="en-GB" sz="1100">
                <a:latin typeface="Arial"/>
                <a:ea typeface="Arial"/>
                <a:cs typeface="Arial"/>
                <a:sym typeface="Arial"/>
              </a:rPr>
              <a:t> our objective is to understand how to join EOSC as a resource provider and how to access to EOSC resources. </a:t>
            </a:r>
            <a:endParaRPr sz="1100">
              <a:latin typeface="Arial"/>
              <a:ea typeface="Arial"/>
              <a:cs typeface="Arial"/>
              <a:sym typeface="Arial"/>
            </a:endParaRPr>
          </a:p>
          <a:p>
            <a:pPr indent="0" lvl="0" marL="0" rtl="0" algn="l">
              <a:spcBef>
                <a:spcPts val="0"/>
              </a:spcBef>
              <a:spcAft>
                <a:spcPts val="0"/>
              </a:spcAft>
              <a:buNone/>
            </a:pPr>
            <a:r>
              <a:rPr lang="en-GB" sz="1100">
                <a:latin typeface="Arial"/>
                <a:ea typeface="Arial"/>
                <a:cs typeface="Arial"/>
                <a:sym typeface="Arial"/>
              </a:rPr>
              <a:t>Here we are going to see how to join EOSC as a resource provider and add resources to EOSC.</a:t>
            </a:r>
            <a:endParaRPr sz="1100">
              <a:latin typeface="Arial"/>
              <a:ea typeface="Arial"/>
              <a:cs typeface="Arial"/>
              <a:sym typeface="Arial"/>
            </a:endParaRPr>
          </a:p>
        </p:txBody>
      </p:sp>
      <p:sp>
        <p:nvSpPr>
          <p:cNvPr id="258" name="Google Shape;258;g251a526f839_0_1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g20a71aea093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3" name="Google Shape;263;g20a71aea093_0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Joining EOSC as a resource provider offers some benefits.</a:t>
            </a:r>
            <a:endParaRPr/>
          </a:p>
          <a:p>
            <a:pPr indent="0" lvl="0" marL="0" rtl="0" algn="l">
              <a:spcBef>
                <a:spcPts val="0"/>
              </a:spcBef>
              <a:spcAft>
                <a:spcPts val="0"/>
              </a:spcAft>
              <a:buNone/>
            </a:pPr>
            <a:r>
              <a:rPr lang="en-GB"/>
              <a:t>Note: </a:t>
            </a:r>
            <a:r>
              <a:rPr lang="en-GB"/>
              <a:t>The EOSC Data Transfer enables easy transfer of datasets (e.g. for analysis) from data repositories discoverable in the EOSC Marketplace to computing infrastructure accessible to EOSC users.</a:t>
            </a:r>
            <a:endParaRPr/>
          </a:p>
        </p:txBody>
      </p:sp>
      <p:sp>
        <p:nvSpPr>
          <p:cNvPr id="264" name="Google Shape;264;g20a71aea093_0_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0a71aea093_0_79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6" name="Google Shape;276;g20a71aea093_0_79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sz="1100">
                <a:latin typeface="Arial"/>
                <a:ea typeface="Arial"/>
                <a:cs typeface="Arial"/>
                <a:sym typeface="Arial"/>
              </a:rPr>
              <a:t>The Provider Representative will onboard the Provider and its </a:t>
            </a:r>
            <a:r>
              <a:rPr lang="en-GB" sz="1100">
                <a:latin typeface="Arial"/>
                <a:ea typeface="Arial"/>
                <a:cs typeface="Arial"/>
                <a:sym typeface="Arial"/>
              </a:rPr>
              <a:t>resources</a:t>
            </a:r>
            <a:r>
              <a:rPr lang="en-GB" sz="1100">
                <a:latin typeface="Arial"/>
                <a:ea typeface="Arial"/>
                <a:cs typeface="Arial"/>
                <a:sym typeface="Arial"/>
              </a:rPr>
              <a:t> to EOSC using the EOSC Portal. </a:t>
            </a:r>
            <a:endParaRPr sz="1100">
              <a:latin typeface="Arial"/>
              <a:ea typeface="Arial"/>
              <a:cs typeface="Arial"/>
              <a:sym typeface="Arial"/>
            </a:endParaRPr>
          </a:p>
          <a:p>
            <a:pPr indent="0" lvl="0" marL="0" rtl="0" algn="l">
              <a:spcBef>
                <a:spcPts val="0"/>
              </a:spcBef>
              <a:spcAft>
                <a:spcPts val="0"/>
              </a:spcAft>
              <a:buNone/>
            </a:pPr>
            <a:r>
              <a:rPr lang="en-GB" sz="1100">
                <a:latin typeface="Arial"/>
                <a:ea typeface="Arial"/>
                <a:cs typeface="Arial"/>
                <a:sym typeface="Arial"/>
              </a:rPr>
              <a:t>The EOSC Portal Onboarding Team will support the Providers Representative and check all the information is correct to complete the onboarding. </a:t>
            </a:r>
            <a:endParaRPr sz="1100">
              <a:latin typeface="Arial"/>
              <a:ea typeface="Arial"/>
              <a:cs typeface="Arial"/>
              <a:sym typeface="Arial"/>
            </a:endParaRPr>
          </a:p>
        </p:txBody>
      </p:sp>
      <p:sp>
        <p:nvSpPr>
          <p:cNvPr id="277" name="Google Shape;277;g20a71aea093_0_79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 Id="rId4" Type="http://schemas.openxmlformats.org/officeDocument/2006/relationships/image" Target="../media/image3.png"/><Relationship Id="rId5"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 Id="rId4" Type="http://schemas.openxmlformats.org/officeDocument/2006/relationships/image" Target="../media/image8.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13.png"/><Relationship Id="rId6" Type="http://schemas.openxmlformats.org/officeDocument/2006/relationships/image" Target="../media/image2.png"/><Relationship Id="rId7"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4.png"/><Relationship Id="rId4" Type="http://schemas.openxmlformats.org/officeDocument/2006/relationships/image" Target="../media/image8.png"/><Relationship Id="rId5" Type="http://schemas.openxmlformats.org/officeDocument/2006/relationships/image" Target="../media/image13.png"/><Relationship Id="rId6" Type="http://schemas.openxmlformats.org/officeDocument/2006/relationships/image" Target="../media/image2.png"/><Relationship Id="rId7"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 Id="rId3"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bg>
      <p:bgPr>
        <a:solidFill>
          <a:schemeClr val="lt1"/>
        </a:solidFill>
      </p:bgPr>
    </p:bg>
    <p:spTree>
      <p:nvGrpSpPr>
        <p:cNvPr id="22" name="Shape 22"/>
        <p:cNvGrpSpPr/>
        <p:nvPr/>
      </p:nvGrpSpPr>
      <p:grpSpPr>
        <a:xfrm>
          <a:off x="0" y="0"/>
          <a:ext cx="0" cy="0"/>
          <a:chOff x="0" y="0"/>
          <a:chExt cx="0" cy="0"/>
        </a:xfrm>
      </p:grpSpPr>
      <p:pic>
        <p:nvPicPr>
          <p:cNvPr descr="Polygon&#10;&#10;Description automatically generated" id="23" name="Google Shape;23;p2"/>
          <p:cNvPicPr preferRelativeResize="0"/>
          <p:nvPr/>
        </p:nvPicPr>
        <p:blipFill rotWithShape="1">
          <a:blip r:embed="rId2">
            <a:alphaModFix/>
          </a:blip>
          <a:srcRect b="17705" l="-1" r="-209" t="0"/>
          <a:stretch/>
        </p:blipFill>
        <p:spPr>
          <a:xfrm>
            <a:off x="0" y="-4684"/>
            <a:ext cx="12217588" cy="5760331"/>
          </a:xfrm>
          <a:prstGeom prst="rect">
            <a:avLst/>
          </a:prstGeom>
          <a:noFill/>
          <a:ln>
            <a:noFill/>
          </a:ln>
        </p:spPr>
      </p:pic>
      <p:sp>
        <p:nvSpPr>
          <p:cNvPr id="24" name="Google Shape;24;p2"/>
          <p:cNvSpPr txBox="1"/>
          <p:nvPr>
            <p:ph type="ctrTitle"/>
          </p:nvPr>
        </p:nvSpPr>
        <p:spPr>
          <a:xfrm>
            <a:off x="820958" y="1878583"/>
            <a:ext cx="10550084" cy="1890273"/>
          </a:xfrm>
          <a:prstGeom prst="rect">
            <a:avLst/>
          </a:prstGeom>
          <a:noFill/>
          <a:ln>
            <a:noFill/>
          </a:ln>
        </p:spPr>
        <p:txBody>
          <a:bodyPr anchorCtr="0" anchor="b" bIns="45700" lIns="91425" spcFirstLastPara="1" rIns="91425" wrap="square" tIns="45700">
            <a:normAutofit/>
          </a:bodyPr>
          <a:lstStyle>
            <a:lvl1pPr lvl="0" algn="r">
              <a:lnSpc>
                <a:spcPct val="90000"/>
              </a:lnSpc>
              <a:spcBef>
                <a:spcPts val="0"/>
              </a:spcBef>
              <a:spcAft>
                <a:spcPts val="0"/>
              </a:spcAft>
              <a:buClr>
                <a:schemeClr val="lt1"/>
              </a:buClr>
              <a:buSzPts val="6000"/>
              <a:buFont typeface="Corbel"/>
              <a:buNone/>
              <a:defRPr sz="6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
          <p:cNvSpPr txBox="1"/>
          <p:nvPr>
            <p:ph idx="1" type="subTitle"/>
          </p:nvPr>
        </p:nvSpPr>
        <p:spPr>
          <a:xfrm>
            <a:off x="820958" y="3787827"/>
            <a:ext cx="10550084" cy="875613"/>
          </a:xfrm>
          <a:prstGeom prst="rect">
            <a:avLst/>
          </a:prstGeom>
          <a:noFill/>
          <a:ln>
            <a:noFill/>
          </a:ln>
        </p:spPr>
        <p:txBody>
          <a:bodyPr anchorCtr="0" anchor="t" bIns="45700" lIns="91425" spcFirstLastPara="1" rIns="91425" wrap="square" tIns="45700">
            <a:normAutofit/>
          </a:bodyPr>
          <a:lstStyle>
            <a:lvl1pPr lvl="0" algn="r">
              <a:lnSpc>
                <a:spcPct val="100000"/>
              </a:lnSpc>
              <a:spcBef>
                <a:spcPts val="1000"/>
              </a:spcBef>
              <a:spcAft>
                <a:spcPts val="0"/>
              </a:spcAft>
              <a:buSzPts val="2400"/>
              <a:buNone/>
              <a:defRPr sz="2400">
                <a:solidFill>
                  <a:schemeClr val="lt1"/>
                </a:solidFill>
              </a:defRPr>
            </a:lvl1pPr>
            <a:lvl2pPr lvl="1" algn="ctr">
              <a:lnSpc>
                <a:spcPct val="100000"/>
              </a:lnSpc>
              <a:spcBef>
                <a:spcPts val="500"/>
              </a:spcBef>
              <a:spcAft>
                <a:spcPts val="0"/>
              </a:spcAft>
              <a:buSzPts val="15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440"/>
              <a:buNone/>
              <a:defRPr sz="1600"/>
            </a:lvl4pPr>
            <a:lvl5pPr lvl="4" algn="ctr">
              <a:lnSpc>
                <a:spcPct val="100000"/>
              </a:lnSpc>
              <a:spcBef>
                <a:spcPts val="500"/>
              </a:spcBef>
              <a:spcAft>
                <a:spcPts val="0"/>
              </a:spcAft>
              <a:buSzPts val="8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26" name="Google Shape;26;p2"/>
          <p:cNvPicPr preferRelativeResize="0"/>
          <p:nvPr/>
        </p:nvPicPr>
        <p:blipFill rotWithShape="1">
          <a:blip r:embed="rId3">
            <a:alphaModFix/>
          </a:blip>
          <a:srcRect b="0" l="0" r="0" t="0"/>
          <a:stretch/>
        </p:blipFill>
        <p:spPr>
          <a:xfrm>
            <a:off x="7881719" y="6077389"/>
            <a:ext cx="921538" cy="616961"/>
          </a:xfrm>
          <a:prstGeom prst="rect">
            <a:avLst/>
          </a:prstGeom>
          <a:noFill/>
          <a:ln cap="flat" cmpd="sng" w="9525">
            <a:solidFill>
              <a:schemeClr val="lt1"/>
            </a:solidFill>
            <a:prstDash val="solid"/>
            <a:round/>
            <a:headEnd len="sm" w="sm" type="none"/>
            <a:tailEnd len="sm" w="sm" type="none"/>
          </a:ln>
        </p:spPr>
      </p:pic>
      <p:sp>
        <p:nvSpPr>
          <p:cNvPr id="27" name="Google Shape;27;p2"/>
          <p:cNvSpPr txBox="1"/>
          <p:nvPr/>
        </p:nvSpPr>
        <p:spPr>
          <a:xfrm>
            <a:off x="3523165" y="6070211"/>
            <a:ext cx="4347266" cy="6463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chemeClr val="dk1"/>
              </a:buClr>
              <a:buSzPts val="1200"/>
              <a:buFont typeface="Corbel"/>
              <a:buNone/>
            </a:pPr>
            <a:r>
              <a:rPr lang="en-GB" sz="1200">
                <a:solidFill>
                  <a:schemeClr val="dk1"/>
                </a:solidFill>
                <a:latin typeface="Corbel"/>
                <a:ea typeface="Corbel"/>
                <a:cs typeface="Corbel"/>
                <a:sym typeface="Corbel"/>
              </a:rPr>
              <a:t>The EOSC Future project is co-funded by the</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 European Union Horizon Programme call </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INFRAEOSC-03-2020, Grant Agreement 101017536</a:t>
            </a:r>
            <a:endParaRPr sz="1200">
              <a:solidFill>
                <a:schemeClr val="lt1"/>
              </a:solidFill>
              <a:highlight>
                <a:srgbClr val="FFFF00"/>
              </a:highlight>
              <a:latin typeface="Corbel"/>
              <a:ea typeface="Corbel"/>
              <a:cs typeface="Corbel"/>
              <a:sym typeface="Corbel"/>
            </a:endParaRPr>
          </a:p>
        </p:txBody>
      </p:sp>
      <p:pic>
        <p:nvPicPr>
          <p:cNvPr id="28" name="Google Shape;28;p2"/>
          <p:cNvPicPr preferRelativeResize="0"/>
          <p:nvPr/>
        </p:nvPicPr>
        <p:blipFill rotWithShape="1">
          <a:blip r:embed="rId4">
            <a:alphaModFix/>
          </a:blip>
          <a:srcRect b="0" l="0" r="0" t="0"/>
          <a:stretch/>
        </p:blipFill>
        <p:spPr>
          <a:xfrm>
            <a:off x="9539633" y="6071847"/>
            <a:ext cx="1807266" cy="622503"/>
          </a:xfrm>
          <a:prstGeom prst="rect">
            <a:avLst/>
          </a:prstGeom>
          <a:noFill/>
          <a:ln>
            <a:noFill/>
          </a:ln>
        </p:spPr>
      </p:pic>
      <p:pic>
        <p:nvPicPr>
          <p:cNvPr id="29" name="Google Shape;29;p2"/>
          <p:cNvPicPr preferRelativeResize="0"/>
          <p:nvPr/>
        </p:nvPicPr>
        <p:blipFill rotWithShape="1">
          <a:blip r:embed="rId5">
            <a:alphaModFix/>
          </a:blip>
          <a:srcRect b="0" l="0" r="0" t="0"/>
          <a:stretch/>
        </p:blipFill>
        <p:spPr>
          <a:xfrm>
            <a:off x="8195733" y="149364"/>
            <a:ext cx="3175309" cy="1711139"/>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6" name="Shape 76"/>
        <p:cNvGrpSpPr/>
        <p:nvPr/>
      </p:nvGrpSpPr>
      <p:grpSpPr>
        <a:xfrm>
          <a:off x="0" y="0"/>
          <a:ext cx="0" cy="0"/>
          <a:chOff x="0" y="0"/>
          <a:chExt cx="0" cy="0"/>
        </a:xfrm>
      </p:grpSpPr>
      <p:sp>
        <p:nvSpPr>
          <p:cNvPr id="77" name="Google Shape;77;p11"/>
          <p:cNvSpPr txBox="1"/>
          <p:nvPr>
            <p:ph type="title"/>
          </p:nvPr>
        </p:nvSpPr>
        <p:spPr>
          <a:xfrm>
            <a:off x="838200" y="156481"/>
            <a:ext cx="11191240" cy="108433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1"/>
          <p:cNvSpPr txBox="1"/>
          <p:nvPr>
            <p:ph idx="1" type="body"/>
          </p:nvPr>
        </p:nvSpPr>
        <p:spPr>
          <a:xfrm rot="5400000">
            <a:off x="3931770" y="-1842324"/>
            <a:ext cx="5004100" cy="11191240"/>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9" name="Google Shape;79;p11"/>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1"/>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1" name="Shape 81"/>
        <p:cNvGrpSpPr/>
        <p:nvPr/>
      </p:nvGrpSpPr>
      <p:grpSpPr>
        <a:xfrm>
          <a:off x="0" y="0"/>
          <a:ext cx="0" cy="0"/>
          <a:chOff x="0" y="0"/>
          <a:chExt cx="0" cy="0"/>
        </a:xfrm>
      </p:grpSpPr>
      <p:sp>
        <p:nvSpPr>
          <p:cNvPr id="82" name="Google Shape;82;p12"/>
          <p:cNvSpPr txBox="1"/>
          <p:nvPr>
            <p:ph type="title"/>
          </p:nvPr>
        </p:nvSpPr>
        <p:spPr>
          <a:xfrm rot="5400000">
            <a:off x="8536916" y="2649245"/>
            <a:ext cx="5923280" cy="970232"/>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12"/>
          <p:cNvSpPr txBox="1"/>
          <p:nvPr>
            <p:ph idx="1" type="body"/>
          </p:nvPr>
        </p:nvSpPr>
        <p:spPr>
          <a:xfrm rot="5400000">
            <a:off x="2601007" y="-2219957"/>
            <a:ext cx="6004560" cy="10789916"/>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pty" showMasterSp="0">
  <p:cSld name="Empty">
    <p:spTree>
      <p:nvGrpSpPr>
        <p:cNvPr id="84" name="Shape 84"/>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 you" showMasterSp="0">
  <p:cSld name="Thank you">
    <p:spTree>
      <p:nvGrpSpPr>
        <p:cNvPr id="85" name="Shape 85"/>
        <p:cNvGrpSpPr/>
        <p:nvPr/>
      </p:nvGrpSpPr>
      <p:grpSpPr>
        <a:xfrm>
          <a:off x="0" y="0"/>
          <a:ext cx="0" cy="0"/>
          <a:chOff x="0" y="0"/>
          <a:chExt cx="0" cy="0"/>
        </a:xfrm>
      </p:grpSpPr>
      <p:pic>
        <p:nvPicPr>
          <p:cNvPr descr="Polygon&#10;&#10;Description automatically generated" id="86" name="Google Shape;86;p14"/>
          <p:cNvPicPr preferRelativeResize="0"/>
          <p:nvPr/>
        </p:nvPicPr>
        <p:blipFill rotWithShape="1">
          <a:blip r:embed="rId2">
            <a:alphaModFix/>
          </a:blip>
          <a:srcRect b="17705" l="-1" r="-209" t="0"/>
          <a:stretch/>
        </p:blipFill>
        <p:spPr>
          <a:xfrm>
            <a:off x="0" y="-4684"/>
            <a:ext cx="12217588" cy="5760331"/>
          </a:xfrm>
          <a:prstGeom prst="rect">
            <a:avLst/>
          </a:prstGeom>
          <a:noFill/>
          <a:ln>
            <a:noFill/>
          </a:ln>
        </p:spPr>
      </p:pic>
      <p:pic>
        <p:nvPicPr>
          <p:cNvPr id="87" name="Google Shape;87;p14"/>
          <p:cNvPicPr preferRelativeResize="0"/>
          <p:nvPr/>
        </p:nvPicPr>
        <p:blipFill rotWithShape="1">
          <a:blip r:embed="rId3">
            <a:alphaModFix/>
          </a:blip>
          <a:srcRect b="0" l="0" r="0" t="0"/>
          <a:stretch/>
        </p:blipFill>
        <p:spPr>
          <a:xfrm>
            <a:off x="10449504" y="6099581"/>
            <a:ext cx="921538" cy="616961"/>
          </a:xfrm>
          <a:prstGeom prst="rect">
            <a:avLst/>
          </a:prstGeom>
          <a:noFill/>
          <a:ln cap="flat" cmpd="sng" w="9525">
            <a:solidFill>
              <a:schemeClr val="lt1"/>
            </a:solidFill>
            <a:prstDash val="solid"/>
            <a:round/>
            <a:headEnd len="sm" w="sm" type="none"/>
            <a:tailEnd len="sm" w="sm" type="none"/>
          </a:ln>
        </p:spPr>
      </p:pic>
      <p:sp>
        <p:nvSpPr>
          <p:cNvPr id="88" name="Google Shape;88;p14"/>
          <p:cNvSpPr txBox="1"/>
          <p:nvPr/>
        </p:nvSpPr>
        <p:spPr>
          <a:xfrm>
            <a:off x="6012365" y="6070211"/>
            <a:ext cx="4347266" cy="6463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chemeClr val="dk1"/>
              </a:buClr>
              <a:buSzPts val="1200"/>
              <a:buFont typeface="Corbel"/>
              <a:buNone/>
            </a:pPr>
            <a:r>
              <a:rPr lang="en-GB" sz="1200">
                <a:solidFill>
                  <a:schemeClr val="dk1"/>
                </a:solidFill>
                <a:latin typeface="Corbel"/>
                <a:ea typeface="Corbel"/>
                <a:cs typeface="Corbel"/>
                <a:sym typeface="Corbel"/>
              </a:rPr>
              <a:t>The EOSC Future project is co-funded by the</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 European Union Horizon Programme call </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INFRAEOSC-03-2020, Grant Agreement 101017536</a:t>
            </a:r>
            <a:endParaRPr sz="1200">
              <a:solidFill>
                <a:schemeClr val="lt1"/>
              </a:solidFill>
              <a:highlight>
                <a:srgbClr val="FFFF00"/>
              </a:highlight>
              <a:latin typeface="Corbel"/>
              <a:ea typeface="Corbel"/>
              <a:cs typeface="Corbel"/>
              <a:sym typeface="Corbel"/>
            </a:endParaRPr>
          </a:p>
        </p:txBody>
      </p:sp>
      <p:pic>
        <p:nvPicPr>
          <p:cNvPr id="89" name="Google Shape;89;p14"/>
          <p:cNvPicPr preferRelativeResize="0"/>
          <p:nvPr/>
        </p:nvPicPr>
        <p:blipFill rotWithShape="1">
          <a:blip r:embed="rId4">
            <a:alphaModFix/>
          </a:blip>
          <a:srcRect b="0" l="0" r="0" t="0"/>
          <a:stretch/>
        </p:blipFill>
        <p:spPr>
          <a:xfrm>
            <a:off x="8195733" y="149364"/>
            <a:ext cx="3175309" cy="1711139"/>
          </a:xfrm>
          <a:prstGeom prst="rect">
            <a:avLst/>
          </a:prstGeom>
          <a:noFill/>
          <a:ln>
            <a:noFill/>
          </a:ln>
        </p:spPr>
      </p:pic>
      <p:sp>
        <p:nvSpPr>
          <p:cNvPr id="90" name="Google Shape;90;p14"/>
          <p:cNvSpPr txBox="1"/>
          <p:nvPr/>
        </p:nvSpPr>
        <p:spPr>
          <a:xfrm>
            <a:off x="1595120" y="1893854"/>
            <a:ext cx="9775922" cy="267765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GB" sz="8400">
                <a:solidFill>
                  <a:schemeClr val="lt1"/>
                </a:solidFill>
                <a:latin typeface="Corbel"/>
                <a:ea typeface="Corbel"/>
                <a:cs typeface="Corbel"/>
                <a:sym typeface="Corbel"/>
              </a:rPr>
              <a:t>Thank you for </a:t>
            </a:r>
            <a:endParaRPr/>
          </a:p>
          <a:p>
            <a:pPr indent="0" lvl="0" marL="0" marR="0" rtl="0" algn="r">
              <a:spcBef>
                <a:spcPts val="0"/>
              </a:spcBef>
              <a:spcAft>
                <a:spcPts val="0"/>
              </a:spcAft>
              <a:buNone/>
            </a:pPr>
            <a:r>
              <a:rPr b="1" lang="en-GB" sz="8400">
                <a:solidFill>
                  <a:schemeClr val="lt1"/>
                </a:solidFill>
                <a:latin typeface="Corbel"/>
                <a:ea typeface="Corbel"/>
                <a:cs typeface="Corbel"/>
                <a:sym typeface="Corbel"/>
              </a:rPr>
              <a:t>your attention</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act - 1p" showMasterSp="0">
  <p:cSld name="Contact - 1p">
    <p:spTree>
      <p:nvGrpSpPr>
        <p:cNvPr id="91" name="Shape 91"/>
        <p:cNvGrpSpPr/>
        <p:nvPr/>
      </p:nvGrpSpPr>
      <p:grpSpPr>
        <a:xfrm>
          <a:off x="0" y="0"/>
          <a:ext cx="0" cy="0"/>
          <a:chOff x="0" y="0"/>
          <a:chExt cx="0" cy="0"/>
        </a:xfrm>
      </p:grpSpPr>
      <p:pic>
        <p:nvPicPr>
          <p:cNvPr descr="Polygon&#10;&#10;Description automatically generated" id="92" name="Google Shape;92;p15"/>
          <p:cNvPicPr preferRelativeResize="0"/>
          <p:nvPr/>
        </p:nvPicPr>
        <p:blipFill rotWithShape="1">
          <a:blip r:embed="rId2">
            <a:alphaModFix/>
          </a:blip>
          <a:srcRect b="17705" l="-1" r="-209" t="0"/>
          <a:stretch/>
        </p:blipFill>
        <p:spPr>
          <a:xfrm>
            <a:off x="0" y="-4684"/>
            <a:ext cx="12217588" cy="5760331"/>
          </a:xfrm>
          <a:prstGeom prst="rect">
            <a:avLst/>
          </a:prstGeom>
          <a:noFill/>
          <a:ln>
            <a:noFill/>
          </a:ln>
        </p:spPr>
      </p:pic>
      <p:pic>
        <p:nvPicPr>
          <p:cNvPr id="93" name="Google Shape;93;p15"/>
          <p:cNvPicPr preferRelativeResize="0"/>
          <p:nvPr/>
        </p:nvPicPr>
        <p:blipFill rotWithShape="1">
          <a:blip r:embed="rId3">
            <a:alphaModFix/>
          </a:blip>
          <a:srcRect b="0" l="0" r="0" t="0"/>
          <a:stretch/>
        </p:blipFill>
        <p:spPr>
          <a:xfrm>
            <a:off x="10449504" y="6099581"/>
            <a:ext cx="921538" cy="616961"/>
          </a:xfrm>
          <a:prstGeom prst="rect">
            <a:avLst/>
          </a:prstGeom>
          <a:noFill/>
          <a:ln cap="flat" cmpd="sng" w="9525">
            <a:solidFill>
              <a:schemeClr val="lt1"/>
            </a:solidFill>
            <a:prstDash val="solid"/>
            <a:round/>
            <a:headEnd len="sm" w="sm" type="none"/>
            <a:tailEnd len="sm" w="sm" type="none"/>
          </a:ln>
        </p:spPr>
      </p:pic>
      <p:sp>
        <p:nvSpPr>
          <p:cNvPr id="94" name="Google Shape;94;p15"/>
          <p:cNvSpPr txBox="1"/>
          <p:nvPr/>
        </p:nvSpPr>
        <p:spPr>
          <a:xfrm>
            <a:off x="6012365" y="6070211"/>
            <a:ext cx="4347266" cy="6463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chemeClr val="dk1"/>
              </a:buClr>
              <a:buSzPts val="1200"/>
              <a:buFont typeface="Corbel"/>
              <a:buNone/>
            </a:pPr>
            <a:r>
              <a:rPr lang="en-GB" sz="1200">
                <a:solidFill>
                  <a:schemeClr val="dk1"/>
                </a:solidFill>
                <a:latin typeface="Corbel"/>
                <a:ea typeface="Corbel"/>
                <a:cs typeface="Corbel"/>
                <a:sym typeface="Corbel"/>
              </a:rPr>
              <a:t>The EOSC Future project is co-funded by the</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 European Union Horizon Programme call </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INFRAEOSC-03-2020, Grant Agreement 101017536</a:t>
            </a:r>
            <a:endParaRPr sz="1200">
              <a:solidFill>
                <a:schemeClr val="lt1"/>
              </a:solidFill>
              <a:highlight>
                <a:srgbClr val="FFFF00"/>
              </a:highlight>
              <a:latin typeface="Corbel"/>
              <a:ea typeface="Corbel"/>
              <a:cs typeface="Corbel"/>
              <a:sym typeface="Corbel"/>
            </a:endParaRPr>
          </a:p>
        </p:txBody>
      </p:sp>
      <p:pic>
        <p:nvPicPr>
          <p:cNvPr id="95" name="Google Shape;95;p15"/>
          <p:cNvPicPr preferRelativeResize="0"/>
          <p:nvPr/>
        </p:nvPicPr>
        <p:blipFill rotWithShape="1">
          <a:blip r:embed="rId4">
            <a:alphaModFix/>
          </a:blip>
          <a:srcRect b="0" l="0" r="0" t="0"/>
          <a:stretch/>
        </p:blipFill>
        <p:spPr>
          <a:xfrm>
            <a:off x="8195733" y="149364"/>
            <a:ext cx="3175309" cy="1711139"/>
          </a:xfrm>
          <a:prstGeom prst="rect">
            <a:avLst/>
          </a:prstGeom>
          <a:noFill/>
          <a:ln>
            <a:noFill/>
          </a:ln>
        </p:spPr>
      </p:pic>
      <p:sp>
        <p:nvSpPr>
          <p:cNvPr id="96" name="Google Shape;96;p15"/>
          <p:cNvSpPr txBox="1"/>
          <p:nvPr/>
        </p:nvSpPr>
        <p:spPr>
          <a:xfrm>
            <a:off x="599440" y="2645694"/>
            <a:ext cx="4655282" cy="110799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GB" sz="6600">
                <a:solidFill>
                  <a:schemeClr val="lt1"/>
                </a:solidFill>
                <a:latin typeface="Corbel"/>
                <a:ea typeface="Corbel"/>
                <a:cs typeface="Corbel"/>
                <a:sym typeface="Corbel"/>
              </a:rPr>
              <a:t>Get in touch</a:t>
            </a:r>
            <a:endParaRPr/>
          </a:p>
        </p:txBody>
      </p:sp>
      <p:sp>
        <p:nvSpPr>
          <p:cNvPr id="97" name="Google Shape;97;p15"/>
          <p:cNvSpPr txBox="1"/>
          <p:nvPr>
            <p:ph idx="1" type="body"/>
          </p:nvPr>
        </p:nvSpPr>
        <p:spPr>
          <a:xfrm>
            <a:off x="7559040" y="2550445"/>
            <a:ext cx="4033520"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2000"/>
              <a:buNone/>
              <a:defRPr b="1" sz="20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15"/>
          <p:cNvSpPr txBox="1"/>
          <p:nvPr>
            <p:ph idx="2" type="body"/>
          </p:nvPr>
        </p:nvSpPr>
        <p:spPr>
          <a:xfrm>
            <a:off x="7558927" y="2992403"/>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9" name="Google Shape;99;p15"/>
          <p:cNvSpPr txBox="1"/>
          <p:nvPr>
            <p:ph idx="3" type="body"/>
          </p:nvPr>
        </p:nvSpPr>
        <p:spPr>
          <a:xfrm>
            <a:off x="7558926" y="3443168"/>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100" name="Google Shape;100;p15"/>
          <p:cNvGrpSpPr/>
          <p:nvPr/>
        </p:nvGrpSpPr>
        <p:grpSpPr>
          <a:xfrm>
            <a:off x="599440" y="6237301"/>
            <a:ext cx="4095961" cy="312150"/>
            <a:chOff x="4811175" y="6372860"/>
            <a:chExt cx="4095961" cy="312150"/>
          </a:xfrm>
        </p:grpSpPr>
        <p:grpSp>
          <p:nvGrpSpPr>
            <p:cNvPr id="101" name="Google Shape;101;p15"/>
            <p:cNvGrpSpPr/>
            <p:nvPr/>
          </p:nvGrpSpPr>
          <p:grpSpPr>
            <a:xfrm>
              <a:off x="4811175" y="6372860"/>
              <a:ext cx="4095961" cy="307389"/>
              <a:chOff x="5737553" y="6318930"/>
              <a:chExt cx="4095961" cy="307389"/>
            </a:xfrm>
          </p:grpSpPr>
          <p:sp>
            <p:nvSpPr>
              <p:cNvPr id="102" name="Google Shape;102;p15"/>
              <p:cNvSpPr txBox="1"/>
              <p:nvPr/>
            </p:nvSpPr>
            <p:spPr>
              <a:xfrm>
                <a:off x="5980566" y="6334125"/>
                <a:ext cx="385294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chemeClr val="dk2"/>
                    </a:solidFill>
                    <a:latin typeface="Corbel"/>
                    <a:ea typeface="Corbel"/>
                    <a:cs typeface="Corbel"/>
                    <a:sym typeface="Corbel"/>
                  </a:rPr>
                  <a:t>eoscfuture</a:t>
                </a:r>
                <a:r>
                  <a:rPr lang="en-GB" sz="1200">
                    <a:solidFill>
                      <a:schemeClr val="accent2"/>
                    </a:solidFill>
                    <a:latin typeface="Corbel"/>
                    <a:ea typeface="Corbel"/>
                    <a:cs typeface="Corbel"/>
                    <a:sym typeface="Corbel"/>
                  </a:rPr>
                  <a:t>.</a:t>
                </a:r>
                <a:r>
                  <a:rPr lang="en-GB" sz="1200">
                    <a:solidFill>
                      <a:schemeClr val="dk2"/>
                    </a:solidFill>
                    <a:latin typeface="Corbel"/>
                    <a:ea typeface="Corbel"/>
                    <a:cs typeface="Corbel"/>
                    <a:sym typeface="Corbel"/>
                  </a:rPr>
                  <a:t>eu                 @EOSCFuture	   EOSCfuture</a:t>
                </a:r>
                <a:endParaRPr/>
              </a:p>
            </p:txBody>
          </p:sp>
          <p:pic>
            <p:nvPicPr>
              <p:cNvPr descr="World with solid fill" id="103" name="Google Shape;103;p15"/>
              <p:cNvPicPr preferRelativeResize="0"/>
              <p:nvPr/>
            </p:nvPicPr>
            <p:blipFill rotWithShape="1">
              <a:blip r:embed="rId5">
                <a:alphaModFix/>
              </a:blip>
              <a:srcRect b="0" l="0" r="0" t="0"/>
              <a:stretch/>
            </p:blipFill>
            <p:spPr>
              <a:xfrm>
                <a:off x="5737553" y="6318930"/>
                <a:ext cx="307389" cy="307389"/>
              </a:xfrm>
              <a:prstGeom prst="rect">
                <a:avLst/>
              </a:prstGeom>
              <a:noFill/>
              <a:ln>
                <a:noFill/>
              </a:ln>
            </p:spPr>
          </p:pic>
          <p:pic>
            <p:nvPicPr>
              <p:cNvPr id="104" name="Google Shape;104;p15"/>
              <p:cNvPicPr preferRelativeResize="0"/>
              <p:nvPr/>
            </p:nvPicPr>
            <p:blipFill rotWithShape="1">
              <a:blip r:embed="rId6">
                <a:alphaModFix/>
              </a:blip>
              <a:srcRect b="0" l="0" r="0" t="0"/>
              <a:stretch/>
            </p:blipFill>
            <p:spPr>
              <a:xfrm>
                <a:off x="7128669" y="6318930"/>
                <a:ext cx="307389" cy="307389"/>
              </a:xfrm>
              <a:prstGeom prst="rect">
                <a:avLst/>
              </a:prstGeom>
              <a:noFill/>
              <a:ln>
                <a:noFill/>
              </a:ln>
            </p:spPr>
          </p:pic>
        </p:grpSp>
        <p:pic>
          <p:nvPicPr>
            <p:cNvPr id="105" name="Google Shape;105;p15"/>
            <p:cNvPicPr preferRelativeResize="0"/>
            <p:nvPr/>
          </p:nvPicPr>
          <p:blipFill rotWithShape="1">
            <a:blip r:embed="rId7">
              <a:alphaModFix/>
            </a:blip>
            <a:srcRect b="0" l="0" r="0" t="0"/>
            <a:stretch/>
          </p:blipFill>
          <p:spPr>
            <a:xfrm>
              <a:off x="7624691" y="6377621"/>
              <a:ext cx="307389" cy="307389"/>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act - 2p" showMasterSp="0">
  <p:cSld name="Contact - 2p">
    <p:spTree>
      <p:nvGrpSpPr>
        <p:cNvPr id="106" name="Shape 106"/>
        <p:cNvGrpSpPr/>
        <p:nvPr/>
      </p:nvGrpSpPr>
      <p:grpSpPr>
        <a:xfrm>
          <a:off x="0" y="0"/>
          <a:ext cx="0" cy="0"/>
          <a:chOff x="0" y="0"/>
          <a:chExt cx="0" cy="0"/>
        </a:xfrm>
      </p:grpSpPr>
      <p:pic>
        <p:nvPicPr>
          <p:cNvPr descr="Polygon&#10;&#10;Description automatically generated" id="107" name="Google Shape;107;p16"/>
          <p:cNvPicPr preferRelativeResize="0"/>
          <p:nvPr/>
        </p:nvPicPr>
        <p:blipFill rotWithShape="1">
          <a:blip r:embed="rId2">
            <a:alphaModFix/>
          </a:blip>
          <a:srcRect b="17705" l="-1" r="-209" t="0"/>
          <a:stretch/>
        </p:blipFill>
        <p:spPr>
          <a:xfrm>
            <a:off x="0" y="-4684"/>
            <a:ext cx="12217588" cy="5760331"/>
          </a:xfrm>
          <a:prstGeom prst="rect">
            <a:avLst/>
          </a:prstGeom>
          <a:noFill/>
          <a:ln>
            <a:noFill/>
          </a:ln>
        </p:spPr>
      </p:pic>
      <p:pic>
        <p:nvPicPr>
          <p:cNvPr id="108" name="Google Shape;108;p16"/>
          <p:cNvPicPr preferRelativeResize="0"/>
          <p:nvPr/>
        </p:nvPicPr>
        <p:blipFill rotWithShape="1">
          <a:blip r:embed="rId3">
            <a:alphaModFix/>
          </a:blip>
          <a:srcRect b="0" l="0" r="0" t="0"/>
          <a:stretch/>
        </p:blipFill>
        <p:spPr>
          <a:xfrm>
            <a:off x="10449504" y="6099581"/>
            <a:ext cx="921538" cy="616961"/>
          </a:xfrm>
          <a:prstGeom prst="rect">
            <a:avLst/>
          </a:prstGeom>
          <a:noFill/>
          <a:ln cap="flat" cmpd="sng" w="9525">
            <a:solidFill>
              <a:schemeClr val="lt1"/>
            </a:solidFill>
            <a:prstDash val="solid"/>
            <a:round/>
            <a:headEnd len="sm" w="sm" type="none"/>
            <a:tailEnd len="sm" w="sm" type="none"/>
          </a:ln>
        </p:spPr>
      </p:pic>
      <p:sp>
        <p:nvSpPr>
          <p:cNvPr id="109" name="Google Shape;109;p16"/>
          <p:cNvSpPr txBox="1"/>
          <p:nvPr/>
        </p:nvSpPr>
        <p:spPr>
          <a:xfrm>
            <a:off x="6012365" y="6070211"/>
            <a:ext cx="4347266" cy="646331"/>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chemeClr val="dk1"/>
              </a:buClr>
              <a:buSzPts val="1200"/>
              <a:buFont typeface="Corbel"/>
              <a:buNone/>
            </a:pPr>
            <a:r>
              <a:rPr lang="en-GB" sz="1200">
                <a:solidFill>
                  <a:schemeClr val="dk1"/>
                </a:solidFill>
                <a:latin typeface="Corbel"/>
                <a:ea typeface="Corbel"/>
                <a:cs typeface="Corbel"/>
                <a:sym typeface="Corbel"/>
              </a:rPr>
              <a:t>The EOSC Future project is co-funded by the</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 European Union Horizon Programme call </a:t>
            </a:r>
            <a:br>
              <a:rPr lang="en-GB" sz="1200">
                <a:solidFill>
                  <a:schemeClr val="dk1"/>
                </a:solidFill>
                <a:latin typeface="Corbel"/>
                <a:ea typeface="Corbel"/>
                <a:cs typeface="Corbel"/>
                <a:sym typeface="Corbel"/>
              </a:rPr>
            </a:br>
            <a:r>
              <a:rPr lang="en-GB" sz="1200">
                <a:solidFill>
                  <a:schemeClr val="dk1"/>
                </a:solidFill>
                <a:latin typeface="Corbel"/>
                <a:ea typeface="Corbel"/>
                <a:cs typeface="Corbel"/>
                <a:sym typeface="Corbel"/>
              </a:rPr>
              <a:t>INFRAEOSC-03-2020, Grant Agreement 101017536</a:t>
            </a:r>
            <a:endParaRPr sz="1200">
              <a:solidFill>
                <a:schemeClr val="lt1"/>
              </a:solidFill>
              <a:highlight>
                <a:srgbClr val="FFFF00"/>
              </a:highlight>
              <a:latin typeface="Corbel"/>
              <a:ea typeface="Corbel"/>
              <a:cs typeface="Corbel"/>
              <a:sym typeface="Corbel"/>
            </a:endParaRPr>
          </a:p>
        </p:txBody>
      </p:sp>
      <p:pic>
        <p:nvPicPr>
          <p:cNvPr id="110" name="Google Shape;110;p16"/>
          <p:cNvPicPr preferRelativeResize="0"/>
          <p:nvPr/>
        </p:nvPicPr>
        <p:blipFill rotWithShape="1">
          <a:blip r:embed="rId4">
            <a:alphaModFix/>
          </a:blip>
          <a:srcRect b="0" l="0" r="0" t="0"/>
          <a:stretch/>
        </p:blipFill>
        <p:spPr>
          <a:xfrm>
            <a:off x="8195733" y="149364"/>
            <a:ext cx="3175309" cy="1711139"/>
          </a:xfrm>
          <a:prstGeom prst="rect">
            <a:avLst/>
          </a:prstGeom>
          <a:noFill/>
          <a:ln>
            <a:noFill/>
          </a:ln>
        </p:spPr>
      </p:pic>
      <p:sp>
        <p:nvSpPr>
          <p:cNvPr id="111" name="Google Shape;111;p16"/>
          <p:cNvSpPr txBox="1"/>
          <p:nvPr/>
        </p:nvSpPr>
        <p:spPr>
          <a:xfrm>
            <a:off x="575947" y="2091696"/>
            <a:ext cx="4655282" cy="1107996"/>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en-GB" sz="6600">
                <a:solidFill>
                  <a:schemeClr val="lt1"/>
                </a:solidFill>
                <a:latin typeface="Corbel"/>
                <a:ea typeface="Corbel"/>
                <a:cs typeface="Corbel"/>
                <a:sym typeface="Corbel"/>
              </a:rPr>
              <a:t>Get in touch</a:t>
            </a:r>
            <a:endParaRPr/>
          </a:p>
        </p:txBody>
      </p:sp>
      <p:sp>
        <p:nvSpPr>
          <p:cNvPr id="112" name="Google Shape;112;p16"/>
          <p:cNvSpPr txBox="1"/>
          <p:nvPr>
            <p:ph idx="1" type="body"/>
          </p:nvPr>
        </p:nvSpPr>
        <p:spPr>
          <a:xfrm>
            <a:off x="7559040" y="2209097"/>
            <a:ext cx="4033520"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2000"/>
              <a:buNone/>
              <a:defRPr b="1" sz="20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3" name="Google Shape;113;p16"/>
          <p:cNvSpPr txBox="1"/>
          <p:nvPr>
            <p:ph idx="2" type="body"/>
          </p:nvPr>
        </p:nvSpPr>
        <p:spPr>
          <a:xfrm>
            <a:off x="7558927" y="2651055"/>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16"/>
          <p:cNvSpPr txBox="1"/>
          <p:nvPr>
            <p:ph idx="3" type="body"/>
          </p:nvPr>
        </p:nvSpPr>
        <p:spPr>
          <a:xfrm>
            <a:off x="7558926" y="3101820"/>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grpSp>
        <p:nvGrpSpPr>
          <p:cNvPr id="115" name="Google Shape;115;p16"/>
          <p:cNvGrpSpPr/>
          <p:nvPr/>
        </p:nvGrpSpPr>
        <p:grpSpPr>
          <a:xfrm>
            <a:off x="599440" y="6237301"/>
            <a:ext cx="4095961" cy="312150"/>
            <a:chOff x="4811175" y="6372860"/>
            <a:chExt cx="4095961" cy="312150"/>
          </a:xfrm>
        </p:grpSpPr>
        <p:grpSp>
          <p:nvGrpSpPr>
            <p:cNvPr id="116" name="Google Shape;116;p16"/>
            <p:cNvGrpSpPr/>
            <p:nvPr/>
          </p:nvGrpSpPr>
          <p:grpSpPr>
            <a:xfrm>
              <a:off x="4811175" y="6372860"/>
              <a:ext cx="4095961" cy="307389"/>
              <a:chOff x="5737553" y="6318930"/>
              <a:chExt cx="4095961" cy="307389"/>
            </a:xfrm>
          </p:grpSpPr>
          <p:sp>
            <p:nvSpPr>
              <p:cNvPr id="117" name="Google Shape;117;p16"/>
              <p:cNvSpPr txBox="1"/>
              <p:nvPr/>
            </p:nvSpPr>
            <p:spPr>
              <a:xfrm>
                <a:off x="5980566" y="6334125"/>
                <a:ext cx="385294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chemeClr val="dk2"/>
                    </a:solidFill>
                    <a:latin typeface="Corbel"/>
                    <a:ea typeface="Corbel"/>
                    <a:cs typeface="Corbel"/>
                    <a:sym typeface="Corbel"/>
                  </a:rPr>
                  <a:t>eoscfuture</a:t>
                </a:r>
                <a:r>
                  <a:rPr lang="en-GB" sz="1200">
                    <a:solidFill>
                      <a:schemeClr val="accent2"/>
                    </a:solidFill>
                    <a:latin typeface="Corbel"/>
                    <a:ea typeface="Corbel"/>
                    <a:cs typeface="Corbel"/>
                    <a:sym typeface="Corbel"/>
                  </a:rPr>
                  <a:t>.</a:t>
                </a:r>
                <a:r>
                  <a:rPr lang="en-GB" sz="1200">
                    <a:solidFill>
                      <a:schemeClr val="dk2"/>
                    </a:solidFill>
                    <a:latin typeface="Corbel"/>
                    <a:ea typeface="Corbel"/>
                    <a:cs typeface="Corbel"/>
                    <a:sym typeface="Corbel"/>
                  </a:rPr>
                  <a:t>eu                 @EOSCFuture	   EOSCfuture</a:t>
                </a:r>
                <a:endParaRPr/>
              </a:p>
            </p:txBody>
          </p:sp>
          <p:pic>
            <p:nvPicPr>
              <p:cNvPr descr="World with solid fill" id="118" name="Google Shape;118;p16"/>
              <p:cNvPicPr preferRelativeResize="0"/>
              <p:nvPr/>
            </p:nvPicPr>
            <p:blipFill rotWithShape="1">
              <a:blip r:embed="rId5">
                <a:alphaModFix/>
              </a:blip>
              <a:srcRect b="0" l="0" r="0" t="0"/>
              <a:stretch/>
            </p:blipFill>
            <p:spPr>
              <a:xfrm>
                <a:off x="5737553" y="6318930"/>
                <a:ext cx="307389" cy="307389"/>
              </a:xfrm>
              <a:prstGeom prst="rect">
                <a:avLst/>
              </a:prstGeom>
              <a:noFill/>
              <a:ln>
                <a:noFill/>
              </a:ln>
            </p:spPr>
          </p:pic>
          <p:pic>
            <p:nvPicPr>
              <p:cNvPr id="119" name="Google Shape;119;p16"/>
              <p:cNvPicPr preferRelativeResize="0"/>
              <p:nvPr/>
            </p:nvPicPr>
            <p:blipFill rotWithShape="1">
              <a:blip r:embed="rId6">
                <a:alphaModFix/>
              </a:blip>
              <a:srcRect b="0" l="0" r="0" t="0"/>
              <a:stretch/>
            </p:blipFill>
            <p:spPr>
              <a:xfrm>
                <a:off x="7128669" y="6318930"/>
                <a:ext cx="307389" cy="307389"/>
              </a:xfrm>
              <a:prstGeom prst="rect">
                <a:avLst/>
              </a:prstGeom>
              <a:noFill/>
              <a:ln>
                <a:noFill/>
              </a:ln>
            </p:spPr>
          </p:pic>
        </p:grpSp>
        <p:pic>
          <p:nvPicPr>
            <p:cNvPr id="120" name="Google Shape;120;p16"/>
            <p:cNvPicPr preferRelativeResize="0"/>
            <p:nvPr/>
          </p:nvPicPr>
          <p:blipFill rotWithShape="1">
            <a:blip r:embed="rId7">
              <a:alphaModFix/>
            </a:blip>
            <a:srcRect b="0" l="0" r="0" t="0"/>
            <a:stretch/>
          </p:blipFill>
          <p:spPr>
            <a:xfrm>
              <a:off x="7624691" y="6377621"/>
              <a:ext cx="307389" cy="307389"/>
            </a:xfrm>
            <a:prstGeom prst="rect">
              <a:avLst/>
            </a:prstGeom>
            <a:noFill/>
            <a:ln>
              <a:noFill/>
            </a:ln>
          </p:spPr>
        </p:pic>
      </p:grpSp>
      <p:sp>
        <p:nvSpPr>
          <p:cNvPr id="121" name="Google Shape;121;p16"/>
          <p:cNvSpPr txBox="1"/>
          <p:nvPr>
            <p:ph idx="4" type="body"/>
          </p:nvPr>
        </p:nvSpPr>
        <p:spPr>
          <a:xfrm>
            <a:off x="7559040" y="4010092"/>
            <a:ext cx="4033520"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2000"/>
              <a:buNone/>
              <a:defRPr b="1" sz="20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2" name="Google Shape;122;p16"/>
          <p:cNvSpPr txBox="1"/>
          <p:nvPr>
            <p:ph idx="5" type="body"/>
          </p:nvPr>
        </p:nvSpPr>
        <p:spPr>
          <a:xfrm>
            <a:off x="7558927" y="4452050"/>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3" name="Google Shape;123;p16"/>
          <p:cNvSpPr txBox="1"/>
          <p:nvPr>
            <p:ph idx="6" type="body"/>
          </p:nvPr>
        </p:nvSpPr>
        <p:spPr>
          <a:xfrm>
            <a:off x="7558926" y="4902815"/>
            <a:ext cx="4033633" cy="436597"/>
          </a:xfrm>
          <a:prstGeom prst="rect">
            <a:avLst/>
          </a:prstGeom>
          <a:noFill/>
          <a:ln>
            <a:noFill/>
          </a:ln>
        </p:spPr>
        <p:txBody>
          <a:bodyPr anchorCtr="0" anchor="t" bIns="45700" lIns="91425" spcFirstLastPara="1" rIns="91425" wrap="square" tIns="45700">
            <a:noAutofit/>
          </a:bodyPr>
          <a:lstStyle>
            <a:lvl1pPr indent="-228600" lvl="0" marL="457200" algn="r">
              <a:lnSpc>
                <a:spcPct val="100000"/>
              </a:lnSpc>
              <a:spcBef>
                <a:spcPts val="1000"/>
              </a:spcBef>
              <a:spcAft>
                <a:spcPts val="0"/>
              </a:spcAft>
              <a:buSzPts val="1800"/>
              <a:buNone/>
              <a:defRPr sz="1800">
                <a:solidFill>
                  <a:schemeClr val="lt1"/>
                </a:solidFill>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p:cSld name="Section Header">
    <p:bg>
      <p:bgPr>
        <a:solidFill>
          <a:schemeClr val="lt1"/>
        </a:solidFill>
      </p:bgPr>
    </p:bg>
    <p:spTree>
      <p:nvGrpSpPr>
        <p:cNvPr id="30" name="Shape 30"/>
        <p:cNvGrpSpPr/>
        <p:nvPr/>
      </p:nvGrpSpPr>
      <p:grpSpPr>
        <a:xfrm>
          <a:off x="0" y="0"/>
          <a:ext cx="0" cy="0"/>
          <a:chOff x="0" y="0"/>
          <a:chExt cx="0" cy="0"/>
        </a:xfrm>
      </p:grpSpPr>
      <p:sp>
        <p:nvSpPr>
          <p:cNvPr id="31" name="Google Shape;31;p3"/>
          <p:cNvSpPr txBox="1"/>
          <p:nvPr>
            <p:ph type="title"/>
          </p:nvPr>
        </p:nvSpPr>
        <p:spPr>
          <a:xfrm>
            <a:off x="831850" y="2445189"/>
            <a:ext cx="10515600" cy="201092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accent3"/>
              </a:buClr>
              <a:buSzPts val="6000"/>
              <a:buFont typeface="Corbel"/>
              <a:buNone/>
              <a:defRPr sz="6000">
                <a:solidFill>
                  <a:schemeClr val="accent3"/>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3"/>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2400"/>
              <a:buNone/>
              <a:defRPr sz="2400">
                <a:solidFill>
                  <a:schemeClr val="dk2"/>
                </a:solidFill>
              </a:defRPr>
            </a:lvl1pPr>
            <a:lvl2pPr indent="-228600" lvl="1" marL="914400" algn="l">
              <a:lnSpc>
                <a:spcPct val="100000"/>
              </a:lnSpc>
              <a:spcBef>
                <a:spcPts val="500"/>
              </a:spcBef>
              <a:spcAft>
                <a:spcPts val="0"/>
              </a:spcAft>
              <a:buSzPts val="1500"/>
              <a:buNone/>
              <a:defRPr sz="2000">
                <a:solidFill>
                  <a:srgbClr val="888888"/>
                </a:solidFill>
              </a:defRPr>
            </a:lvl2pPr>
            <a:lvl3pPr indent="-228600" lvl="2" marL="1371600" algn="l">
              <a:lnSpc>
                <a:spcPct val="100000"/>
              </a:lnSpc>
              <a:spcBef>
                <a:spcPts val="500"/>
              </a:spcBef>
              <a:spcAft>
                <a:spcPts val="0"/>
              </a:spcAft>
              <a:buSzPts val="1800"/>
              <a:buNone/>
              <a:defRPr sz="1800">
                <a:solidFill>
                  <a:srgbClr val="888888"/>
                </a:solidFill>
              </a:defRPr>
            </a:lvl3pPr>
            <a:lvl4pPr indent="-228600" lvl="3" marL="1828800" algn="l">
              <a:lnSpc>
                <a:spcPct val="100000"/>
              </a:lnSpc>
              <a:spcBef>
                <a:spcPts val="500"/>
              </a:spcBef>
              <a:spcAft>
                <a:spcPts val="0"/>
              </a:spcAft>
              <a:buSzPts val="1440"/>
              <a:buNone/>
              <a:defRPr sz="1600">
                <a:solidFill>
                  <a:srgbClr val="888888"/>
                </a:solidFill>
              </a:defRPr>
            </a:lvl4pPr>
            <a:lvl5pPr indent="-228600" lvl="4" marL="2286000" algn="l">
              <a:lnSpc>
                <a:spcPct val="100000"/>
              </a:lnSpc>
              <a:spcBef>
                <a:spcPts val="500"/>
              </a:spcBef>
              <a:spcAft>
                <a:spcPts val="0"/>
              </a:spcAft>
              <a:buSzPts val="8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3" name="Google Shape;33;p3"/>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solidFill>
                  <a:schemeClr val="dk2"/>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sz="1200">
                <a:solidFill>
                  <a:schemeClr val="dk2"/>
                </a:solidFill>
                <a:latin typeface="Corbel"/>
                <a:ea typeface="Corbel"/>
                <a:cs typeface="Corbel"/>
                <a:sym typeface="Corbel"/>
              </a:defRPr>
            </a:lvl1pPr>
            <a:lvl2pPr indent="0" lvl="1" marL="0" algn="ctr">
              <a:spcBef>
                <a:spcPts val="0"/>
              </a:spcBef>
              <a:buNone/>
              <a:defRPr sz="1200">
                <a:solidFill>
                  <a:schemeClr val="dk2"/>
                </a:solidFill>
                <a:latin typeface="Corbel"/>
                <a:ea typeface="Corbel"/>
                <a:cs typeface="Corbel"/>
                <a:sym typeface="Corbel"/>
              </a:defRPr>
            </a:lvl2pPr>
            <a:lvl3pPr indent="0" lvl="2" marL="0" algn="ctr">
              <a:spcBef>
                <a:spcPts val="0"/>
              </a:spcBef>
              <a:buNone/>
              <a:defRPr sz="1200">
                <a:solidFill>
                  <a:schemeClr val="dk2"/>
                </a:solidFill>
                <a:latin typeface="Corbel"/>
                <a:ea typeface="Corbel"/>
                <a:cs typeface="Corbel"/>
                <a:sym typeface="Corbel"/>
              </a:defRPr>
            </a:lvl3pPr>
            <a:lvl4pPr indent="0" lvl="3" marL="0" algn="ctr">
              <a:spcBef>
                <a:spcPts val="0"/>
              </a:spcBef>
              <a:buNone/>
              <a:defRPr sz="1200">
                <a:solidFill>
                  <a:schemeClr val="dk2"/>
                </a:solidFill>
                <a:latin typeface="Corbel"/>
                <a:ea typeface="Corbel"/>
                <a:cs typeface="Corbel"/>
                <a:sym typeface="Corbel"/>
              </a:defRPr>
            </a:lvl4pPr>
            <a:lvl5pPr indent="0" lvl="4" marL="0" algn="ctr">
              <a:spcBef>
                <a:spcPts val="0"/>
              </a:spcBef>
              <a:buNone/>
              <a:defRPr sz="1200">
                <a:solidFill>
                  <a:schemeClr val="dk2"/>
                </a:solidFill>
                <a:latin typeface="Corbel"/>
                <a:ea typeface="Corbel"/>
                <a:cs typeface="Corbel"/>
                <a:sym typeface="Corbel"/>
              </a:defRPr>
            </a:lvl5pPr>
            <a:lvl6pPr indent="0" lvl="5" marL="0" algn="ctr">
              <a:spcBef>
                <a:spcPts val="0"/>
              </a:spcBef>
              <a:buNone/>
              <a:defRPr sz="1200">
                <a:solidFill>
                  <a:schemeClr val="dk2"/>
                </a:solidFill>
                <a:latin typeface="Corbel"/>
                <a:ea typeface="Corbel"/>
                <a:cs typeface="Corbel"/>
                <a:sym typeface="Corbel"/>
              </a:defRPr>
            </a:lvl6pPr>
            <a:lvl7pPr indent="0" lvl="6" marL="0" algn="ctr">
              <a:spcBef>
                <a:spcPts val="0"/>
              </a:spcBef>
              <a:buNone/>
              <a:defRPr sz="1200">
                <a:solidFill>
                  <a:schemeClr val="dk2"/>
                </a:solidFill>
                <a:latin typeface="Corbel"/>
                <a:ea typeface="Corbel"/>
                <a:cs typeface="Corbel"/>
                <a:sym typeface="Corbel"/>
              </a:defRPr>
            </a:lvl7pPr>
            <a:lvl8pPr indent="0" lvl="7" marL="0" algn="ctr">
              <a:spcBef>
                <a:spcPts val="0"/>
              </a:spcBef>
              <a:buNone/>
              <a:defRPr sz="1200">
                <a:solidFill>
                  <a:schemeClr val="dk2"/>
                </a:solidFill>
                <a:latin typeface="Corbel"/>
                <a:ea typeface="Corbel"/>
                <a:cs typeface="Corbel"/>
                <a:sym typeface="Corbel"/>
              </a:defRPr>
            </a:lvl8pPr>
            <a:lvl9pPr indent="0" lvl="8" marL="0" algn="ctr">
              <a:spcBef>
                <a:spcPts val="0"/>
              </a:spcBef>
              <a:buNone/>
              <a:defRPr sz="1200">
                <a:solidFill>
                  <a:schemeClr val="dk2"/>
                </a:solidFill>
                <a:latin typeface="Corbel"/>
                <a:ea typeface="Corbel"/>
                <a:cs typeface="Corbel"/>
                <a:sym typeface="Corbel"/>
              </a:defRPr>
            </a:lvl9pPr>
          </a:lstStyle>
          <a:p>
            <a:pPr indent="0" lvl="0" marL="0" rtl="0" algn="ctr">
              <a:spcBef>
                <a:spcPts val="0"/>
              </a:spcBef>
              <a:spcAft>
                <a:spcPts val="0"/>
              </a:spcAft>
              <a:buNone/>
            </a:pPr>
            <a:fld id="{00000000-1234-1234-1234-123412341234}" type="slidenum">
              <a:rPr lang="en-GB"/>
              <a:t>‹#›</a:t>
            </a:fld>
            <a:endParaRPr/>
          </a:p>
        </p:txBody>
      </p:sp>
      <p:sp>
        <p:nvSpPr>
          <p:cNvPr id="35" name="Google Shape;35;p3"/>
          <p:cNvSpPr txBox="1"/>
          <p:nvPr/>
        </p:nvSpPr>
        <p:spPr>
          <a:xfrm>
            <a:off x="3271234" y="3296992"/>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orbel"/>
              <a:ea typeface="Corbel"/>
              <a:cs typeface="Corbel"/>
              <a:sym typeface="Corbel"/>
            </a:endParaRPr>
          </a:p>
        </p:txBody>
      </p:sp>
      <p:pic>
        <p:nvPicPr>
          <p:cNvPr id="36" name="Google Shape;36;p3"/>
          <p:cNvPicPr preferRelativeResize="0"/>
          <p:nvPr/>
        </p:nvPicPr>
        <p:blipFill rotWithShape="1">
          <a:blip r:embed="rId2">
            <a:alphaModFix/>
          </a:blip>
          <a:srcRect b="37981" l="36942" r="-36942" t="-37981"/>
          <a:stretch/>
        </p:blipFill>
        <p:spPr>
          <a:xfrm rot="5400000">
            <a:off x="-474518" y="474519"/>
            <a:ext cx="6089651" cy="5140615"/>
          </a:xfrm>
          <a:prstGeom prst="rtTriangle">
            <a:avLst/>
          </a:prstGeom>
          <a:noFill/>
          <a:ln>
            <a:noFill/>
          </a:ln>
        </p:spPr>
      </p:pic>
      <p:pic>
        <p:nvPicPr>
          <p:cNvPr id="37" name="Google Shape;37;p3"/>
          <p:cNvPicPr preferRelativeResize="0"/>
          <p:nvPr/>
        </p:nvPicPr>
        <p:blipFill rotWithShape="1">
          <a:blip r:embed="rId3">
            <a:alphaModFix/>
          </a:blip>
          <a:srcRect b="0" l="0" r="0" t="0"/>
          <a:stretch/>
        </p:blipFill>
        <p:spPr>
          <a:xfrm>
            <a:off x="8554720" y="222689"/>
            <a:ext cx="2667000" cy="1437217"/>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8" name="Shape 38"/>
        <p:cNvGrpSpPr/>
        <p:nvPr/>
      </p:nvGrpSpPr>
      <p:grpSpPr>
        <a:xfrm>
          <a:off x="0" y="0"/>
          <a:ext cx="0" cy="0"/>
          <a:chOff x="0" y="0"/>
          <a:chExt cx="0" cy="0"/>
        </a:xfrm>
      </p:grpSpPr>
      <p:sp>
        <p:nvSpPr>
          <p:cNvPr id="39" name="Google Shape;39;p4"/>
          <p:cNvSpPr txBox="1"/>
          <p:nvPr>
            <p:ph type="title"/>
          </p:nvPr>
        </p:nvSpPr>
        <p:spPr>
          <a:xfrm>
            <a:off x="838200" y="156481"/>
            <a:ext cx="11191240" cy="108433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4"/>
          <p:cNvSpPr txBox="1"/>
          <p:nvPr>
            <p:ph idx="1" type="body"/>
          </p:nvPr>
        </p:nvSpPr>
        <p:spPr>
          <a:xfrm>
            <a:off x="838200" y="1251246"/>
            <a:ext cx="11191240" cy="5004100"/>
          </a:xfrm>
          <a:prstGeom prst="rect">
            <a:avLst/>
          </a:prstGeom>
          <a:noFill/>
          <a:ln>
            <a:noFill/>
          </a:ln>
        </p:spPr>
        <p:txBody>
          <a:bodyPr anchorCtr="0" anchor="t" bIns="45700" lIns="91425" spcFirstLastPara="1" rIns="91425" wrap="square" tIns="45700">
            <a:normAutofit/>
          </a:bodyPr>
          <a:lstStyle>
            <a:lvl1pPr indent="-406400" lvl="0" marL="457200" algn="l">
              <a:lnSpc>
                <a:spcPct val="100000"/>
              </a:lnSpc>
              <a:spcBef>
                <a:spcPts val="1000"/>
              </a:spcBef>
              <a:spcAft>
                <a:spcPts val="0"/>
              </a:spcAft>
              <a:buClr>
                <a:schemeClr val="dk2"/>
              </a:buClr>
              <a:buSzPts val="2800"/>
              <a:buFont typeface="Corbel"/>
              <a:buAutoNum type="arabicPeriod"/>
              <a:defRPr/>
            </a:lvl1pPr>
            <a:lvl2pPr indent="-342900" lvl="1" marL="914400" algn="l">
              <a:lnSpc>
                <a:spcPct val="100000"/>
              </a:lnSpc>
              <a:spcBef>
                <a:spcPts val="500"/>
              </a:spcBef>
              <a:spcAft>
                <a:spcPts val="0"/>
              </a:spcAft>
              <a:buClr>
                <a:schemeClr val="accent2"/>
              </a:buClr>
              <a:buSzPts val="1800"/>
              <a:buFont typeface="Corbel"/>
              <a:buAutoNum type="alphaLcPeriod"/>
              <a:defRPr/>
            </a:lvl2pPr>
            <a:lvl3pPr indent="-355600" lvl="2" marL="1371600" algn="l">
              <a:lnSpc>
                <a:spcPct val="100000"/>
              </a:lnSpc>
              <a:spcBef>
                <a:spcPts val="500"/>
              </a:spcBef>
              <a:spcAft>
                <a:spcPts val="0"/>
              </a:spcAft>
              <a:buClr>
                <a:schemeClr val="accent3"/>
              </a:buClr>
              <a:buSzPts val="2000"/>
              <a:buFont typeface="Corbel"/>
              <a:buAutoNum type="romanLcPeriod"/>
              <a:defRPr/>
            </a:lvl3pPr>
            <a:lvl4pPr indent="-331469" lvl="3" marL="1828800" algn="l">
              <a:lnSpc>
                <a:spcPct val="100000"/>
              </a:lnSpc>
              <a:spcBef>
                <a:spcPts val="500"/>
              </a:spcBef>
              <a:spcAft>
                <a:spcPts val="0"/>
              </a:spcAft>
              <a:buClr>
                <a:schemeClr val="dk2"/>
              </a:buClr>
              <a:buSzPts val="1620"/>
              <a:buFont typeface="Corbel"/>
              <a:buAutoNum type="arabicPeriod"/>
              <a:defRPr/>
            </a:lvl4pPr>
            <a:lvl5pPr indent="-285750" lvl="4" marL="2286000" algn="l">
              <a:lnSpc>
                <a:spcPct val="100000"/>
              </a:lnSpc>
              <a:spcBef>
                <a:spcPts val="500"/>
              </a:spcBef>
              <a:spcAft>
                <a:spcPts val="0"/>
              </a:spcAft>
              <a:buClr>
                <a:schemeClr val="accent2"/>
              </a:buClr>
              <a:buSzPts val="900"/>
              <a:buFont typeface="Corbel"/>
              <a:buAutoNum type="alphaLcPeriod"/>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4"/>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4"/>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3" name="Shape 43"/>
        <p:cNvGrpSpPr/>
        <p:nvPr/>
      </p:nvGrpSpPr>
      <p:grpSpPr>
        <a:xfrm>
          <a:off x="0" y="0"/>
          <a:ext cx="0" cy="0"/>
          <a:chOff x="0" y="0"/>
          <a:chExt cx="0" cy="0"/>
        </a:xfrm>
      </p:grpSpPr>
      <p:sp>
        <p:nvSpPr>
          <p:cNvPr id="44" name="Google Shape;44;p5"/>
          <p:cNvSpPr txBox="1"/>
          <p:nvPr>
            <p:ph type="title"/>
          </p:nvPr>
        </p:nvSpPr>
        <p:spPr>
          <a:xfrm>
            <a:off x="838200" y="156481"/>
            <a:ext cx="11191240" cy="108433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5"/>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5"/>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7" name="Shape 47"/>
        <p:cNvGrpSpPr/>
        <p:nvPr/>
      </p:nvGrpSpPr>
      <p:grpSpPr>
        <a:xfrm>
          <a:off x="0" y="0"/>
          <a:ext cx="0" cy="0"/>
          <a:chOff x="0" y="0"/>
          <a:chExt cx="0" cy="0"/>
        </a:xfrm>
      </p:grpSpPr>
      <p:sp>
        <p:nvSpPr>
          <p:cNvPr id="48" name="Google Shape;48;p6"/>
          <p:cNvSpPr txBox="1"/>
          <p:nvPr>
            <p:ph type="title"/>
          </p:nvPr>
        </p:nvSpPr>
        <p:spPr>
          <a:xfrm>
            <a:off x="838200" y="156481"/>
            <a:ext cx="11191240" cy="108433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6"/>
          <p:cNvSpPr txBox="1"/>
          <p:nvPr>
            <p:ph idx="1" type="body"/>
          </p:nvPr>
        </p:nvSpPr>
        <p:spPr>
          <a:xfrm>
            <a:off x="838200" y="1240812"/>
            <a:ext cx="5181600" cy="4936151"/>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6"/>
          <p:cNvSpPr txBox="1"/>
          <p:nvPr>
            <p:ph idx="2" type="body"/>
          </p:nvPr>
        </p:nvSpPr>
        <p:spPr>
          <a:xfrm>
            <a:off x="6172200" y="1240812"/>
            <a:ext cx="5857240" cy="4936151"/>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6"/>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6"/>
          <p:cNvSpPr txBox="1"/>
          <p:nvPr>
            <p:ph idx="12" type="sldNum"/>
          </p:nvPr>
        </p:nvSpPr>
        <p:spPr>
          <a:xfrm>
            <a:off x="5855804" y="6370569"/>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3" name="Shape 53"/>
        <p:cNvGrpSpPr/>
        <p:nvPr/>
      </p:nvGrpSpPr>
      <p:grpSpPr>
        <a:xfrm>
          <a:off x="0" y="0"/>
          <a:ext cx="0" cy="0"/>
          <a:chOff x="0" y="0"/>
          <a:chExt cx="0" cy="0"/>
        </a:xfrm>
      </p:grpSpPr>
      <p:sp>
        <p:nvSpPr>
          <p:cNvPr id="54" name="Google Shape;54;p7"/>
          <p:cNvSpPr txBox="1"/>
          <p:nvPr>
            <p:ph type="title"/>
          </p:nvPr>
        </p:nvSpPr>
        <p:spPr>
          <a:xfrm>
            <a:off x="839788" y="136525"/>
            <a:ext cx="10515600" cy="114935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5" name="Google Shape;55;p7"/>
          <p:cNvSpPr txBox="1"/>
          <p:nvPr>
            <p:ph idx="1" type="body"/>
          </p:nvPr>
        </p:nvSpPr>
        <p:spPr>
          <a:xfrm>
            <a:off x="839788" y="1285877"/>
            <a:ext cx="5157787" cy="888364"/>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1000"/>
              </a:spcBef>
              <a:spcAft>
                <a:spcPts val="0"/>
              </a:spcAft>
              <a:buSzPts val="2400"/>
              <a:buNone/>
              <a:defRPr b="1" sz="2400">
                <a:solidFill>
                  <a:schemeClr val="accent3"/>
                </a:solidFill>
              </a:defRPr>
            </a:lvl1pPr>
            <a:lvl2pPr indent="-228600" lvl="1" marL="914400" algn="l">
              <a:lnSpc>
                <a:spcPct val="100000"/>
              </a:lnSpc>
              <a:spcBef>
                <a:spcPts val="500"/>
              </a:spcBef>
              <a:spcAft>
                <a:spcPts val="0"/>
              </a:spcAft>
              <a:buSzPts val="1500"/>
              <a:buNone/>
              <a:defRPr b="1" sz="2000"/>
            </a:lvl2pPr>
            <a:lvl3pPr indent="-228600" lvl="2" marL="1371600" algn="l">
              <a:lnSpc>
                <a:spcPct val="100000"/>
              </a:lnSpc>
              <a:spcBef>
                <a:spcPts val="500"/>
              </a:spcBef>
              <a:spcAft>
                <a:spcPts val="0"/>
              </a:spcAft>
              <a:buSzPts val="1800"/>
              <a:buNone/>
              <a:defRPr b="1" sz="1800"/>
            </a:lvl3pPr>
            <a:lvl4pPr indent="-228600" lvl="3" marL="1828800" algn="l">
              <a:lnSpc>
                <a:spcPct val="100000"/>
              </a:lnSpc>
              <a:spcBef>
                <a:spcPts val="500"/>
              </a:spcBef>
              <a:spcAft>
                <a:spcPts val="0"/>
              </a:spcAft>
              <a:buSzPts val="1440"/>
              <a:buNone/>
              <a:defRPr b="1" sz="1600"/>
            </a:lvl4pPr>
            <a:lvl5pPr indent="-228600" lvl="4" marL="2286000" algn="l">
              <a:lnSpc>
                <a:spcPct val="100000"/>
              </a:lnSpc>
              <a:spcBef>
                <a:spcPts val="500"/>
              </a:spcBef>
              <a:spcAft>
                <a:spcPts val="0"/>
              </a:spcAft>
              <a:buSzPts val="8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6" name="Google Shape;56;p7"/>
          <p:cNvSpPr txBox="1"/>
          <p:nvPr>
            <p:ph idx="2" type="body"/>
          </p:nvPr>
        </p:nvSpPr>
        <p:spPr>
          <a:xfrm>
            <a:off x="839788" y="2174241"/>
            <a:ext cx="5157787" cy="401542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7" name="Google Shape;57;p7"/>
          <p:cNvSpPr txBox="1"/>
          <p:nvPr>
            <p:ph idx="3" type="body"/>
          </p:nvPr>
        </p:nvSpPr>
        <p:spPr>
          <a:xfrm>
            <a:off x="6172200" y="1285876"/>
            <a:ext cx="5183188" cy="888365"/>
          </a:xfrm>
          <a:prstGeom prst="rect">
            <a:avLst/>
          </a:prstGeom>
          <a:noFill/>
          <a:ln>
            <a:noFill/>
          </a:ln>
        </p:spPr>
        <p:txBody>
          <a:bodyPr anchorCtr="0" anchor="ctr" bIns="45700" lIns="91425" spcFirstLastPara="1" rIns="91425" wrap="square" tIns="45700">
            <a:normAutofit/>
          </a:bodyPr>
          <a:lstStyle>
            <a:lvl1pPr indent="-228600" lvl="0" marL="457200" algn="l">
              <a:lnSpc>
                <a:spcPct val="100000"/>
              </a:lnSpc>
              <a:spcBef>
                <a:spcPts val="1000"/>
              </a:spcBef>
              <a:spcAft>
                <a:spcPts val="0"/>
              </a:spcAft>
              <a:buSzPts val="2400"/>
              <a:buNone/>
              <a:defRPr b="1" sz="2400">
                <a:solidFill>
                  <a:schemeClr val="accent3"/>
                </a:solidFill>
              </a:defRPr>
            </a:lvl1pPr>
            <a:lvl2pPr indent="-228600" lvl="1" marL="914400" algn="l">
              <a:lnSpc>
                <a:spcPct val="100000"/>
              </a:lnSpc>
              <a:spcBef>
                <a:spcPts val="500"/>
              </a:spcBef>
              <a:spcAft>
                <a:spcPts val="0"/>
              </a:spcAft>
              <a:buSzPts val="1500"/>
              <a:buNone/>
              <a:defRPr b="1" sz="2000"/>
            </a:lvl2pPr>
            <a:lvl3pPr indent="-228600" lvl="2" marL="1371600" algn="l">
              <a:lnSpc>
                <a:spcPct val="100000"/>
              </a:lnSpc>
              <a:spcBef>
                <a:spcPts val="500"/>
              </a:spcBef>
              <a:spcAft>
                <a:spcPts val="0"/>
              </a:spcAft>
              <a:buSzPts val="1800"/>
              <a:buNone/>
              <a:defRPr b="1" sz="1800"/>
            </a:lvl3pPr>
            <a:lvl4pPr indent="-228600" lvl="3" marL="1828800" algn="l">
              <a:lnSpc>
                <a:spcPct val="100000"/>
              </a:lnSpc>
              <a:spcBef>
                <a:spcPts val="500"/>
              </a:spcBef>
              <a:spcAft>
                <a:spcPts val="0"/>
              </a:spcAft>
              <a:buSzPts val="1440"/>
              <a:buNone/>
              <a:defRPr b="1" sz="1600"/>
            </a:lvl4pPr>
            <a:lvl5pPr indent="-228600" lvl="4" marL="2286000" algn="l">
              <a:lnSpc>
                <a:spcPct val="100000"/>
              </a:lnSpc>
              <a:spcBef>
                <a:spcPts val="500"/>
              </a:spcBef>
              <a:spcAft>
                <a:spcPts val="0"/>
              </a:spcAft>
              <a:buSzPts val="8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8" name="Google Shape;58;p7"/>
          <p:cNvSpPr txBox="1"/>
          <p:nvPr>
            <p:ph idx="4" type="body"/>
          </p:nvPr>
        </p:nvSpPr>
        <p:spPr>
          <a:xfrm>
            <a:off x="6172200" y="2174241"/>
            <a:ext cx="5183188" cy="4015422"/>
          </a:xfrm>
          <a:prstGeom prst="rect">
            <a:avLst/>
          </a:prstGeom>
          <a:noFill/>
          <a:ln>
            <a:noFill/>
          </a:ln>
        </p:spPr>
        <p:txBody>
          <a:bodyPr anchorCtr="0" anchor="t" bIns="45700" lIns="91425" spcFirstLastPara="1" rIns="91425" wrap="square" tIns="45700">
            <a:normAutofit/>
          </a:bodyPr>
          <a:lstStyle>
            <a:lvl1pPr indent="-342900" lvl="0" marL="457200" algn="l">
              <a:lnSpc>
                <a:spcPct val="100000"/>
              </a:lnSpc>
              <a:spcBef>
                <a:spcPts val="1000"/>
              </a:spcBef>
              <a:spcAft>
                <a:spcPts val="0"/>
              </a:spcAft>
              <a:buSzPts val="1800"/>
              <a:buChar char="•"/>
              <a:defRPr/>
            </a:lvl1pPr>
            <a:lvl2pPr indent="-314325" lvl="1" marL="914400" algn="l">
              <a:lnSpc>
                <a:spcPct val="100000"/>
              </a:lnSpc>
              <a:spcBef>
                <a:spcPts val="500"/>
              </a:spcBef>
              <a:spcAft>
                <a:spcPts val="0"/>
              </a:spcAft>
              <a:buSzPts val="1350"/>
              <a:buChar char="o"/>
              <a:defRPr/>
            </a:lvl2pPr>
            <a:lvl3pPr indent="-342900" lvl="2" marL="1371600" algn="l">
              <a:lnSpc>
                <a:spcPct val="100000"/>
              </a:lnSpc>
              <a:spcBef>
                <a:spcPts val="500"/>
              </a:spcBef>
              <a:spcAft>
                <a:spcPts val="0"/>
              </a:spcAft>
              <a:buSzPts val="1800"/>
              <a:buChar char="▪"/>
              <a:defRPr/>
            </a:lvl3pPr>
            <a:lvl4pPr indent="-331469" lvl="3" marL="1828800" algn="l">
              <a:lnSpc>
                <a:spcPct val="100000"/>
              </a:lnSpc>
              <a:spcBef>
                <a:spcPts val="500"/>
              </a:spcBef>
              <a:spcAft>
                <a:spcPts val="0"/>
              </a:spcAft>
              <a:buSzPts val="1620"/>
              <a:buChar char="•"/>
              <a:defRPr/>
            </a:lvl4pPr>
            <a:lvl5pPr indent="-228600" lvl="4" marL="2286000" algn="l">
              <a:lnSpc>
                <a:spcPct val="100000"/>
              </a:lnSpc>
              <a:spcBef>
                <a:spcPts val="500"/>
              </a:spcBef>
              <a:spcAft>
                <a:spcPts val="0"/>
              </a:spcAft>
              <a:buSzPts val="9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7"/>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7"/>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 name="Shape 61"/>
        <p:cNvGrpSpPr/>
        <p:nvPr/>
      </p:nvGrpSpPr>
      <p:grpSpPr>
        <a:xfrm>
          <a:off x="0" y="0"/>
          <a:ext cx="0" cy="0"/>
          <a:chOff x="0" y="0"/>
          <a:chExt cx="0" cy="0"/>
        </a:xfrm>
      </p:grpSpPr>
      <p:sp>
        <p:nvSpPr>
          <p:cNvPr id="62" name="Google Shape;62;p8"/>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8"/>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4" name="Shape 64"/>
        <p:cNvGrpSpPr/>
        <p:nvPr/>
      </p:nvGrpSpPr>
      <p:grpSpPr>
        <a:xfrm>
          <a:off x="0" y="0"/>
          <a:ext cx="0" cy="0"/>
          <a:chOff x="0" y="0"/>
          <a:chExt cx="0" cy="0"/>
        </a:xfrm>
      </p:grpSpPr>
      <p:sp>
        <p:nvSpPr>
          <p:cNvPr id="65" name="Google Shape;65;p9"/>
          <p:cNvSpPr txBox="1"/>
          <p:nvPr>
            <p:ph type="title"/>
          </p:nvPr>
        </p:nvSpPr>
        <p:spPr>
          <a:xfrm>
            <a:off x="839788" y="136525"/>
            <a:ext cx="3932237" cy="133667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3200"/>
              <a:buFont typeface="Corbe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9"/>
          <p:cNvSpPr txBox="1"/>
          <p:nvPr>
            <p:ph idx="1" type="body"/>
          </p:nvPr>
        </p:nvSpPr>
        <p:spPr>
          <a:xfrm>
            <a:off x="5183188" y="136525"/>
            <a:ext cx="6856412" cy="608139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1000"/>
              </a:spcBef>
              <a:spcAft>
                <a:spcPts val="0"/>
              </a:spcAft>
              <a:buSzPts val="3200"/>
              <a:buChar char="•"/>
              <a:defRPr sz="3200"/>
            </a:lvl1pPr>
            <a:lvl2pPr indent="-361950" lvl="1" marL="914400" algn="l">
              <a:lnSpc>
                <a:spcPct val="100000"/>
              </a:lnSpc>
              <a:spcBef>
                <a:spcPts val="500"/>
              </a:spcBef>
              <a:spcAft>
                <a:spcPts val="0"/>
              </a:spcAft>
              <a:buSzPts val="2100"/>
              <a:buChar char="o"/>
              <a:defRPr sz="2800"/>
            </a:lvl2pPr>
            <a:lvl3pPr indent="-381000" lvl="2" marL="1371600" algn="l">
              <a:lnSpc>
                <a:spcPct val="100000"/>
              </a:lnSpc>
              <a:spcBef>
                <a:spcPts val="500"/>
              </a:spcBef>
              <a:spcAft>
                <a:spcPts val="0"/>
              </a:spcAft>
              <a:buSzPts val="2400"/>
              <a:buChar char="▪"/>
              <a:defRPr sz="2400"/>
            </a:lvl3pPr>
            <a:lvl4pPr indent="-342900" lvl="3" marL="1828800" algn="l">
              <a:lnSpc>
                <a:spcPct val="100000"/>
              </a:lnSpc>
              <a:spcBef>
                <a:spcPts val="500"/>
              </a:spcBef>
              <a:spcAft>
                <a:spcPts val="0"/>
              </a:spcAft>
              <a:buSzPts val="1800"/>
              <a:buChar char="•"/>
              <a:defRPr sz="2000"/>
            </a:lvl4pPr>
            <a:lvl5pPr indent="-228600" lvl="4" marL="2286000" algn="l">
              <a:lnSpc>
                <a:spcPct val="100000"/>
              </a:lnSpc>
              <a:spcBef>
                <a:spcPts val="500"/>
              </a:spcBef>
              <a:spcAft>
                <a:spcPts val="0"/>
              </a:spcAft>
              <a:buSzPts val="1000"/>
              <a:buNone/>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7" name="Google Shape;67;p9"/>
          <p:cNvSpPr txBox="1"/>
          <p:nvPr>
            <p:ph idx="2" type="body"/>
          </p:nvPr>
        </p:nvSpPr>
        <p:spPr>
          <a:xfrm>
            <a:off x="839788" y="1473200"/>
            <a:ext cx="3932237" cy="474472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600"/>
              <a:buNone/>
              <a:defRPr sz="1600"/>
            </a:lvl1pPr>
            <a:lvl2pPr indent="-228600" lvl="1" marL="914400" algn="l">
              <a:lnSpc>
                <a:spcPct val="100000"/>
              </a:lnSpc>
              <a:spcBef>
                <a:spcPts val="500"/>
              </a:spcBef>
              <a:spcAft>
                <a:spcPts val="0"/>
              </a:spcAft>
              <a:buSzPts val="1050"/>
              <a:buNone/>
              <a:defRPr sz="1400"/>
            </a:lvl2pPr>
            <a:lvl3pPr indent="-228600" lvl="2" marL="1371600" algn="l">
              <a:lnSpc>
                <a:spcPct val="100000"/>
              </a:lnSpc>
              <a:spcBef>
                <a:spcPts val="500"/>
              </a:spcBef>
              <a:spcAft>
                <a:spcPts val="0"/>
              </a:spcAft>
              <a:buSzPts val="1200"/>
              <a:buNone/>
              <a:defRPr sz="1200"/>
            </a:lvl3pPr>
            <a:lvl4pPr indent="-228600" lvl="3" marL="1828800" algn="l">
              <a:lnSpc>
                <a:spcPct val="100000"/>
              </a:lnSpc>
              <a:spcBef>
                <a:spcPts val="500"/>
              </a:spcBef>
              <a:spcAft>
                <a:spcPts val="0"/>
              </a:spcAft>
              <a:buSzPts val="900"/>
              <a:buNone/>
              <a:defRPr sz="1000"/>
            </a:lvl4pPr>
            <a:lvl5pPr indent="-228600" lvl="4" marL="2286000" algn="l">
              <a:lnSpc>
                <a:spcPct val="100000"/>
              </a:lnSpc>
              <a:spcBef>
                <a:spcPts val="500"/>
              </a:spcBef>
              <a:spcAft>
                <a:spcPts val="0"/>
              </a:spcAft>
              <a:buSzPts val="5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8" name="Google Shape;68;p9"/>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9"/>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0" name="Shape 70"/>
        <p:cNvGrpSpPr/>
        <p:nvPr/>
      </p:nvGrpSpPr>
      <p:grpSpPr>
        <a:xfrm>
          <a:off x="0" y="0"/>
          <a:ext cx="0" cy="0"/>
          <a:chOff x="0" y="0"/>
          <a:chExt cx="0" cy="0"/>
        </a:xfrm>
      </p:grpSpPr>
      <p:sp>
        <p:nvSpPr>
          <p:cNvPr id="71" name="Google Shape;71;p10"/>
          <p:cNvSpPr txBox="1"/>
          <p:nvPr>
            <p:ph type="title"/>
          </p:nvPr>
        </p:nvSpPr>
        <p:spPr>
          <a:xfrm>
            <a:off x="839788" y="136525"/>
            <a:ext cx="3932237" cy="143351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2"/>
              </a:buClr>
              <a:buSzPts val="3200"/>
              <a:buFont typeface="Corbe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0"/>
          <p:cNvSpPr/>
          <p:nvPr>
            <p:ph idx="2" type="pic"/>
          </p:nvPr>
        </p:nvSpPr>
        <p:spPr>
          <a:xfrm>
            <a:off x="5183188" y="136525"/>
            <a:ext cx="6846252" cy="6040755"/>
          </a:xfrm>
          <a:prstGeom prst="rect">
            <a:avLst/>
          </a:prstGeom>
          <a:noFill/>
          <a:ln>
            <a:noFill/>
          </a:ln>
        </p:spPr>
      </p:sp>
      <p:sp>
        <p:nvSpPr>
          <p:cNvPr id="73" name="Google Shape;73;p10"/>
          <p:cNvSpPr txBox="1"/>
          <p:nvPr>
            <p:ph idx="1" type="body"/>
          </p:nvPr>
        </p:nvSpPr>
        <p:spPr>
          <a:xfrm>
            <a:off x="839788" y="1570038"/>
            <a:ext cx="3932237" cy="4607242"/>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SzPts val="1600"/>
              <a:buNone/>
              <a:defRPr sz="1600"/>
            </a:lvl1pPr>
            <a:lvl2pPr indent="-228600" lvl="1" marL="914400" algn="l">
              <a:lnSpc>
                <a:spcPct val="100000"/>
              </a:lnSpc>
              <a:spcBef>
                <a:spcPts val="500"/>
              </a:spcBef>
              <a:spcAft>
                <a:spcPts val="0"/>
              </a:spcAft>
              <a:buSzPts val="1050"/>
              <a:buNone/>
              <a:defRPr sz="1400"/>
            </a:lvl2pPr>
            <a:lvl3pPr indent="-228600" lvl="2" marL="1371600" algn="l">
              <a:lnSpc>
                <a:spcPct val="100000"/>
              </a:lnSpc>
              <a:spcBef>
                <a:spcPts val="500"/>
              </a:spcBef>
              <a:spcAft>
                <a:spcPts val="0"/>
              </a:spcAft>
              <a:buSzPts val="1200"/>
              <a:buNone/>
              <a:defRPr sz="1200"/>
            </a:lvl3pPr>
            <a:lvl4pPr indent="-228600" lvl="3" marL="1828800" algn="l">
              <a:lnSpc>
                <a:spcPct val="100000"/>
              </a:lnSpc>
              <a:spcBef>
                <a:spcPts val="500"/>
              </a:spcBef>
              <a:spcAft>
                <a:spcPts val="0"/>
              </a:spcAft>
              <a:buSzPts val="900"/>
              <a:buNone/>
              <a:defRPr sz="1000"/>
            </a:lvl4pPr>
            <a:lvl5pPr indent="-228600" lvl="4" marL="2286000" algn="l">
              <a:lnSpc>
                <a:spcPct val="100000"/>
              </a:lnSpc>
              <a:spcBef>
                <a:spcPts val="500"/>
              </a:spcBef>
              <a:spcAft>
                <a:spcPts val="0"/>
              </a:spcAft>
              <a:buSzPts val="5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4" name="Google Shape;74;p10"/>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0"/>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algn="ctr">
              <a:spcBef>
                <a:spcPts val="0"/>
              </a:spcBef>
              <a:buNone/>
              <a:defRPr/>
            </a:lvl1pPr>
            <a:lvl2pPr indent="0" lvl="1" marL="0" algn="ctr">
              <a:spcBef>
                <a:spcPts val="0"/>
              </a:spcBef>
              <a:buNone/>
              <a:defRPr/>
            </a:lvl2pPr>
            <a:lvl3pPr indent="0" lvl="2" marL="0" algn="ctr">
              <a:spcBef>
                <a:spcPts val="0"/>
              </a:spcBef>
              <a:buNone/>
              <a:defRPr/>
            </a:lvl3pPr>
            <a:lvl4pPr indent="0" lvl="3" marL="0" algn="ctr">
              <a:spcBef>
                <a:spcPts val="0"/>
              </a:spcBef>
              <a:buNone/>
              <a:defRPr/>
            </a:lvl4pPr>
            <a:lvl5pPr indent="0" lvl="4" marL="0" algn="ctr">
              <a:spcBef>
                <a:spcPts val="0"/>
              </a:spcBef>
              <a:buNone/>
              <a:defRPr/>
            </a:lvl5pPr>
            <a:lvl6pPr indent="0" lvl="5" marL="0" algn="ctr">
              <a:spcBef>
                <a:spcPts val="0"/>
              </a:spcBef>
              <a:buNone/>
              <a:defRPr/>
            </a:lvl6pPr>
            <a:lvl7pPr indent="0" lvl="6" marL="0" algn="ctr">
              <a:spcBef>
                <a:spcPts val="0"/>
              </a:spcBef>
              <a:buNone/>
              <a:defRPr/>
            </a:lvl7pPr>
            <a:lvl8pPr indent="0" lvl="7" marL="0" algn="ctr">
              <a:spcBef>
                <a:spcPts val="0"/>
              </a:spcBef>
              <a:buNone/>
              <a:defRPr/>
            </a:lvl8pPr>
            <a:lvl9pPr indent="0" lvl="8" marL="0" algn="ctr">
              <a:spcBef>
                <a:spcPts val="0"/>
              </a:spcBef>
              <a:buNone/>
              <a:defRPr/>
            </a:lvl9pPr>
          </a:lstStyle>
          <a:p>
            <a:pPr indent="0" lvl="0" marL="0" rtl="0" algn="ct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5.xml"/><Relationship Id="rId11" Type="http://schemas.openxmlformats.org/officeDocument/2006/relationships/slideLayout" Target="../slideLayouts/slideLayout6.xml"/><Relationship Id="rId10" Type="http://schemas.openxmlformats.org/officeDocument/2006/relationships/slideLayout" Target="../slideLayouts/slideLayout5.xml"/><Relationship Id="rId21" Type="http://schemas.openxmlformats.org/officeDocument/2006/relationships/theme" Target="../theme/theme2.xml"/><Relationship Id="rId13" Type="http://schemas.openxmlformats.org/officeDocument/2006/relationships/slideLayout" Target="../slideLayouts/slideLayout8.xml"/><Relationship Id="rId12" Type="http://schemas.openxmlformats.org/officeDocument/2006/relationships/slideLayout" Target="../slideLayouts/slideLayout7.xml"/><Relationship Id="rId1" Type="http://schemas.openxmlformats.org/officeDocument/2006/relationships/image" Target="../media/image6.pn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2.png"/><Relationship Id="rId9" Type="http://schemas.openxmlformats.org/officeDocument/2006/relationships/slideLayout" Target="../slideLayouts/slideLayout4.xml"/><Relationship Id="rId15" Type="http://schemas.openxmlformats.org/officeDocument/2006/relationships/slideLayout" Target="../slideLayouts/slideLayout10.xml"/><Relationship Id="rId14" Type="http://schemas.openxmlformats.org/officeDocument/2006/relationships/slideLayout" Target="../slideLayouts/slideLayout9.xml"/><Relationship Id="rId17" Type="http://schemas.openxmlformats.org/officeDocument/2006/relationships/slideLayout" Target="../slideLayouts/slideLayout12.xml"/><Relationship Id="rId16" Type="http://schemas.openxmlformats.org/officeDocument/2006/relationships/slideLayout" Target="../slideLayouts/slideLayout11.xml"/><Relationship Id="rId5" Type="http://schemas.openxmlformats.org/officeDocument/2006/relationships/image" Target="../media/image1.png"/><Relationship Id="rId19" Type="http://schemas.openxmlformats.org/officeDocument/2006/relationships/slideLayout" Target="../slideLayouts/slideLayout14.xml"/><Relationship Id="rId6" Type="http://schemas.openxmlformats.org/officeDocument/2006/relationships/slideLayout" Target="../slideLayouts/slideLayout1.xml"/><Relationship Id="rId18" Type="http://schemas.openxmlformats.org/officeDocument/2006/relationships/slideLayout" Target="../slideLayouts/slideLayout13.xml"/><Relationship Id="rId7" Type="http://schemas.openxmlformats.org/officeDocument/2006/relationships/slideLayout" Target="../slideLayouts/slideLayout2.xml"/><Relationship Id="rId8"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
          <p:cNvPicPr preferRelativeResize="0"/>
          <p:nvPr/>
        </p:nvPicPr>
        <p:blipFill rotWithShape="1">
          <a:blip r:embed="rId1">
            <a:alphaModFix amt="85000"/>
          </a:blip>
          <a:srcRect b="27059" l="43019" r="-43018" t="-27059"/>
          <a:stretch/>
        </p:blipFill>
        <p:spPr>
          <a:xfrm rot="5400000">
            <a:off x="-298605" y="278603"/>
            <a:ext cx="1635443" cy="1038232"/>
          </a:xfrm>
          <a:prstGeom prst="rtTriangle">
            <a:avLst/>
          </a:prstGeom>
          <a:noFill/>
          <a:ln>
            <a:noFill/>
          </a:ln>
        </p:spPr>
      </p:pic>
      <p:sp>
        <p:nvSpPr>
          <p:cNvPr id="11" name="Google Shape;11;p1"/>
          <p:cNvSpPr txBox="1"/>
          <p:nvPr>
            <p:ph type="title"/>
          </p:nvPr>
        </p:nvSpPr>
        <p:spPr>
          <a:xfrm>
            <a:off x="838200" y="156481"/>
            <a:ext cx="11191240" cy="108433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2"/>
              </a:buClr>
              <a:buSzPts val="3600"/>
              <a:buFont typeface="Corbel"/>
              <a:buNone/>
              <a:defRPr b="1" i="0" sz="3600" u="none" cap="none" strike="noStrike">
                <a:solidFill>
                  <a:schemeClr val="dk2"/>
                </a:solidFill>
                <a:latin typeface="Corbel"/>
                <a:ea typeface="Corbel"/>
                <a:cs typeface="Corbel"/>
                <a:sym typeface="Corbe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2" name="Google Shape;12;p1"/>
          <p:cNvSpPr txBox="1"/>
          <p:nvPr>
            <p:ph idx="1" type="body"/>
          </p:nvPr>
        </p:nvSpPr>
        <p:spPr>
          <a:xfrm>
            <a:off x="838200" y="1251246"/>
            <a:ext cx="11191240" cy="50041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100000"/>
              </a:lnSpc>
              <a:spcBef>
                <a:spcPts val="1000"/>
              </a:spcBef>
              <a:spcAft>
                <a:spcPts val="0"/>
              </a:spcAft>
              <a:buClr>
                <a:schemeClr val="dk2"/>
              </a:buClr>
              <a:buSzPts val="2800"/>
              <a:buFont typeface="Arial"/>
              <a:buChar char="•"/>
              <a:defRPr b="0" i="0" sz="2800" u="none" cap="none" strike="noStrike">
                <a:solidFill>
                  <a:schemeClr val="dk1"/>
                </a:solidFill>
                <a:latin typeface="Corbel"/>
                <a:ea typeface="Corbel"/>
                <a:cs typeface="Corbel"/>
                <a:sym typeface="Corbel"/>
              </a:defRPr>
            </a:lvl1pPr>
            <a:lvl2pPr indent="-342900" lvl="1" marL="914400" marR="0" rtl="0" algn="l">
              <a:lnSpc>
                <a:spcPct val="100000"/>
              </a:lnSpc>
              <a:spcBef>
                <a:spcPts val="500"/>
              </a:spcBef>
              <a:spcAft>
                <a:spcPts val="0"/>
              </a:spcAft>
              <a:buClr>
                <a:schemeClr val="accent2"/>
              </a:buClr>
              <a:buSzPts val="1800"/>
              <a:buFont typeface="Courier New"/>
              <a:buChar char="o"/>
              <a:defRPr b="0" i="0" sz="2400" u="none" cap="none" strike="noStrike">
                <a:solidFill>
                  <a:schemeClr val="dk1"/>
                </a:solidFill>
                <a:latin typeface="Corbel"/>
                <a:ea typeface="Corbel"/>
                <a:cs typeface="Corbel"/>
                <a:sym typeface="Corbel"/>
              </a:defRPr>
            </a:lvl2pPr>
            <a:lvl3pPr indent="-355600" lvl="2" marL="1371600" marR="0" rtl="0" algn="l">
              <a:lnSpc>
                <a:spcPct val="100000"/>
              </a:lnSpc>
              <a:spcBef>
                <a:spcPts val="500"/>
              </a:spcBef>
              <a:spcAft>
                <a:spcPts val="0"/>
              </a:spcAft>
              <a:buClr>
                <a:schemeClr val="accent3"/>
              </a:buClr>
              <a:buSzPts val="2000"/>
              <a:buFont typeface="Noto Sans Symbols"/>
              <a:buChar char="▪"/>
              <a:defRPr b="0" i="0" sz="2000" u="none" cap="none" strike="noStrike">
                <a:solidFill>
                  <a:schemeClr val="dk1"/>
                </a:solidFill>
                <a:latin typeface="Corbel"/>
                <a:ea typeface="Corbel"/>
                <a:cs typeface="Corbel"/>
                <a:sym typeface="Corbel"/>
              </a:defRPr>
            </a:lvl3pPr>
            <a:lvl4pPr indent="-331469" lvl="3" marL="1828800" marR="0" rtl="0" algn="l">
              <a:lnSpc>
                <a:spcPct val="100000"/>
              </a:lnSpc>
              <a:spcBef>
                <a:spcPts val="500"/>
              </a:spcBef>
              <a:spcAft>
                <a:spcPts val="0"/>
              </a:spcAft>
              <a:buClr>
                <a:schemeClr val="dk2"/>
              </a:buClr>
              <a:buSzPts val="1620"/>
              <a:buFont typeface="Arial"/>
              <a:buChar char="•"/>
              <a:defRPr b="0" i="0" sz="1800" u="none" cap="none" strike="noStrike">
                <a:solidFill>
                  <a:schemeClr val="dk1"/>
                </a:solidFill>
                <a:latin typeface="Corbel"/>
                <a:ea typeface="Corbel"/>
                <a:cs typeface="Corbel"/>
                <a:sym typeface="Corbel"/>
              </a:defRPr>
            </a:lvl4pPr>
            <a:lvl5pPr indent="-228600" lvl="4" marL="2286000" marR="0" rtl="0" algn="l">
              <a:lnSpc>
                <a:spcPct val="100000"/>
              </a:lnSpc>
              <a:spcBef>
                <a:spcPts val="500"/>
              </a:spcBef>
              <a:spcAft>
                <a:spcPts val="0"/>
              </a:spcAft>
              <a:buClr>
                <a:schemeClr val="accent2"/>
              </a:buClr>
              <a:buSzPts val="900"/>
              <a:buFont typeface="Courier New"/>
              <a:buNone/>
              <a:defRPr b="0" i="0" sz="1800" u="none" cap="none" strike="noStrike">
                <a:solidFill>
                  <a:schemeClr val="dk1"/>
                </a:solidFill>
                <a:latin typeface="Corbel"/>
                <a:ea typeface="Corbel"/>
                <a:cs typeface="Corbel"/>
                <a:sym typeface="Corbe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orbel"/>
                <a:ea typeface="Corbel"/>
                <a:cs typeface="Corbel"/>
                <a:sym typeface="Corbel"/>
              </a:defRPr>
            </a:lvl9pPr>
          </a:lstStyle>
          <a:p/>
        </p:txBody>
      </p:sp>
      <p:sp>
        <p:nvSpPr>
          <p:cNvPr id="13" name="Google Shape;13;p1"/>
          <p:cNvSpPr txBox="1"/>
          <p:nvPr>
            <p:ph idx="10" type="dt"/>
          </p:nvPr>
        </p:nvSpPr>
        <p:spPr>
          <a:xfrm>
            <a:off x="838200" y="6356350"/>
            <a:ext cx="9398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accent2"/>
                </a:solidFill>
                <a:latin typeface="Corbel"/>
                <a:ea typeface="Corbel"/>
                <a:cs typeface="Corbel"/>
                <a:sym typeface="Corbel"/>
              </a:defRPr>
            </a:lvl1pPr>
            <a:lvl2pPr lvl="1"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2pPr>
            <a:lvl3pPr lvl="2"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3pPr>
            <a:lvl4pPr lvl="3"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4pPr>
            <a:lvl5pPr lvl="4"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5pPr>
            <a:lvl6pPr lvl="5"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6pPr>
            <a:lvl7pPr lvl="6"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7pPr>
            <a:lvl8pPr lvl="7"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8pPr>
            <a:lvl9pPr lvl="8" marR="0" rtl="0" algn="l">
              <a:spcBef>
                <a:spcPts val="0"/>
              </a:spcBef>
              <a:spcAft>
                <a:spcPts val="0"/>
              </a:spcAft>
              <a:buSzPts val="1400"/>
              <a:buNone/>
              <a:defRPr b="0" i="0" sz="1800" u="none" cap="none" strike="noStrike">
                <a:solidFill>
                  <a:schemeClr val="dk1"/>
                </a:solidFill>
                <a:latin typeface="Corbel"/>
                <a:ea typeface="Corbel"/>
                <a:cs typeface="Corbel"/>
                <a:sym typeface="Corbel"/>
              </a:defRPr>
            </a:lvl9pPr>
          </a:lstStyle>
          <a:p/>
        </p:txBody>
      </p:sp>
      <p:sp>
        <p:nvSpPr>
          <p:cNvPr id="14" name="Google Shape;14;p1"/>
          <p:cNvSpPr txBox="1"/>
          <p:nvPr>
            <p:ph idx="12" type="sldNum"/>
          </p:nvPr>
        </p:nvSpPr>
        <p:spPr>
          <a:xfrm>
            <a:off x="5851880" y="6356350"/>
            <a:ext cx="480391" cy="365125"/>
          </a:xfrm>
          <a:prstGeom prst="rect">
            <a:avLst/>
          </a:prstGeom>
          <a:noFill/>
          <a:ln>
            <a:noFill/>
          </a:ln>
        </p:spPr>
        <p:txBody>
          <a:bodyPr anchorCtr="0" anchor="ctr" bIns="45700" lIns="91425" spcFirstLastPara="1" rIns="91425" wrap="square" tIns="45700">
            <a:noAutofit/>
          </a:bodyPr>
          <a:lstStyle>
            <a:lvl1pPr indent="0" lvl="0" marL="0" marR="0" rtl="0" algn="ctr">
              <a:spcBef>
                <a:spcPts val="0"/>
              </a:spcBef>
              <a:buNone/>
              <a:defRPr b="0" i="0" sz="1200" u="none" cap="none" strike="noStrike">
                <a:solidFill>
                  <a:schemeClr val="accent2"/>
                </a:solidFill>
                <a:latin typeface="Corbel"/>
                <a:ea typeface="Corbel"/>
                <a:cs typeface="Corbel"/>
                <a:sym typeface="Corbel"/>
              </a:defRPr>
            </a:lvl1pPr>
            <a:lvl2pPr indent="0" lvl="1" marL="0" marR="0" rtl="0" algn="ctr">
              <a:spcBef>
                <a:spcPts val="0"/>
              </a:spcBef>
              <a:buNone/>
              <a:defRPr b="0" i="0" sz="1200" u="none" cap="none" strike="noStrike">
                <a:solidFill>
                  <a:schemeClr val="accent2"/>
                </a:solidFill>
                <a:latin typeface="Corbel"/>
                <a:ea typeface="Corbel"/>
                <a:cs typeface="Corbel"/>
                <a:sym typeface="Corbel"/>
              </a:defRPr>
            </a:lvl2pPr>
            <a:lvl3pPr indent="0" lvl="2" marL="0" marR="0" rtl="0" algn="ctr">
              <a:spcBef>
                <a:spcPts val="0"/>
              </a:spcBef>
              <a:buNone/>
              <a:defRPr b="0" i="0" sz="1200" u="none" cap="none" strike="noStrike">
                <a:solidFill>
                  <a:schemeClr val="accent2"/>
                </a:solidFill>
                <a:latin typeface="Corbel"/>
                <a:ea typeface="Corbel"/>
                <a:cs typeface="Corbel"/>
                <a:sym typeface="Corbel"/>
              </a:defRPr>
            </a:lvl3pPr>
            <a:lvl4pPr indent="0" lvl="3" marL="0" marR="0" rtl="0" algn="ctr">
              <a:spcBef>
                <a:spcPts val="0"/>
              </a:spcBef>
              <a:buNone/>
              <a:defRPr b="0" i="0" sz="1200" u="none" cap="none" strike="noStrike">
                <a:solidFill>
                  <a:schemeClr val="accent2"/>
                </a:solidFill>
                <a:latin typeface="Corbel"/>
                <a:ea typeface="Corbel"/>
                <a:cs typeface="Corbel"/>
                <a:sym typeface="Corbel"/>
              </a:defRPr>
            </a:lvl4pPr>
            <a:lvl5pPr indent="0" lvl="4" marL="0" marR="0" rtl="0" algn="ctr">
              <a:spcBef>
                <a:spcPts val="0"/>
              </a:spcBef>
              <a:buNone/>
              <a:defRPr b="0" i="0" sz="1200" u="none" cap="none" strike="noStrike">
                <a:solidFill>
                  <a:schemeClr val="accent2"/>
                </a:solidFill>
                <a:latin typeface="Corbel"/>
                <a:ea typeface="Corbel"/>
                <a:cs typeface="Corbel"/>
                <a:sym typeface="Corbel"/>
              </a:defRPr>
            </a:lvl5pPr>
            <a:lvl6pPr indent="0" lvl="5" marL="0" marR="0" rtl="0" algn="ctr">
              <a:spcBef>
                <a:spcPts val="0"/>
              </a:spcBef>
              <a:buNone/>
              <a:defRPr b="0" i="0" sz="1200" u="none" cap="none" strike="noStrike">
                <a:solidFill>
                  <a:schemeClr val="accent2"/>
                </a:solidFill>
                <a:latin typeface="Corbel"/>
                <a:ea typeface="Corbel"/>
                <a:cs typeface="Corbel"/>
                <a:sym typeface="Corbel"/>
              </a:defRPr>
            </a:lvl6pPr>
            <a:lvl7pPr indent="0" lvl="6" marL="0" marR="0" rtl="0" algn="ctr">
              <a:spcBef>
                <a:spcPts val="0"/>
              </a:spcBef>
              <a:buNone/>
              <a:defRPr b="0" i="0" sz="1200" u="none" cap="none" strike="noStrike">
                <a:solidFill>
                  <a:schemeClr val="accent2"/>
                </a:solidFill>
                <a:latin typeface="Corbel"/>
                <a:ea typeface="Corbel"/>
                <a:cs typeface="Corbel"/>
                <a:sym typeface="Corbel"/>
              </a:defRPr>
            </a:lvl7pPr>
            <a:lvl8pPr indent="0" lvl="7" marL="0" marR="0" rtl="0" algn="ctr">
              <a:spcBef>
                <a:spcPts val="0"/>
              </a:spcBef>
              <a:buNone/>
              <a:defRPr b="0" i="0" sz="1200" u="none" cap="none" strike="noStrike">
                <a:solidFill>
                  <a:schemeClr val="accent2"/>
                </a:solidFill>
                <a:latin typeface="Corbel"/>
                <a:ea typeface="Corbel"/>
                <a:cs typeface="Corbel"/>
                <a:sym typeface="Corbel"/>
              </a:defRPr>
            </a:lvl8pPr>
            <a:lvl9pPr indent="0" lvl="8" marL="0" marR="0" rtl="0" algn="ctr">
              <a:spcBef>
                <a:spcPts val="0"/>
              </a:spcBef>
              <a:buNone/>
              <a:defRPr b="0" i="0" sz="1200" u="none" cap="none" strike="noStrike">
                <a:solidFill>
                  <a:schemeClr val="accent2"/>
                </a:solidFill>
                <a:latin typeface="Corbel"/>
                <a:ea typeface="Corbel"/>
                <a:cs typeface="Corbel"/>
                <a:sym typeface="Corbel"/>
              </a:defRPr>
            </a:lvl9pPr>
          </a:lstStyle>
          <a:p>
            <a:pPr indent="0" lvl="0" marL="0" rtl="0" algn="ctr">
              <a:spcBef>
                <a:spcPts val="0"/>
              </a:spcBef>
              <a:spcAft>
                <a:spcPts val="0"/>
              </a:spcAft>
              <a:buNone/>
            </a:pPr>
            <a:fld id="{00000000-1234-1234-1234-123412341234}" type="slidenum">
              <a:rPr lang="en-GB"/>
              <a:t>‹#›</a:t>
            </a:fld>
            <a:endParaRPr/>
          </a:p>
        </p:txBody>
      </p:sp>
      <p:pic>
        <p:nvPicPr>
          <p:cNvPr id="15" name="Google Shape;15;p1"/>
          <p:cNvPicPr preferRelativeResize="0"/>
          <p:nvPr/>
        </p:nvPicPr>
        <p:blipFill rotWithShape="1">
          <a:blip r:embed="rId2">
            <a:alphaModFix/>
          </a:blip>
          <a:srcRect b="0" l="0" r="0" t="0"/>
          <a:stretch/>
        </p:blipFill>
        <p:spPr>
          <a:xfrm>
            <a:off x="10708354" y="6107162"/>
            <a:ext cx="1328652" cy="715996"/>
          </a:xfrm>
          <a:prstGeom prst="rect">
            <a:avLst/>
          </a:prstGeom>
          <a:noFill/>
          <a:ln>
            <a:noFill/>
          </a:ln>
        </p:spPr>
      </p:pic>
      <p:grpSp>
        <p:nvGrpSpPr>
          <p:cNvPr id="16" name="Google Shape;16;p1"/>
          <p:cNvGrpSpPr/>
          <p:nvPr/>
        </p:nvGrpSpPr>
        <p:grpSpPr>
          <a:xfrm>
            <a:off x="6802535" y="6429645"/>
            <a:ext cx="4095961" cy="312150"/>
            <a:chOff x="4811175" y="6372860"/>
            <a:chExt cx="4095961" cy="312150"/>
          </a:xfrm>
        </p:grpSpPr>
        <p:grpSp>
          <p:nvGrpSpPr>
            <p:cNvPr id="17" name="Google Shape;17;p1"/>
            <p:cNvGrpSpPr/>
            <p:nvPr/>
          </p:nvGrpSpPr>
          <p:grpSpPr>
            <a:xfrm>
              <a:off x="4811175" y="6372860"/>
              <a:ext cx="4095961" cy="307389"/>
              <a:chOff x="5737553" y="6318930"/>
              <a:chExt cx="4095961" cy="307389"/>
            </a:xfrm>
          </p:grpSpPr>
          <p:sp>
            <p:nvSpPr>
              <p:cNvPr id="18" name="Google Shape;18;p1"/>
              <p:cNvSpPr txBox="1"/>
              <p:nvPr/>
            </p:nvSpPr>
            <p:spPr>
              <a:xfrm>
                <a:off x="5980566" y="6334125"/>
                <a:ext cx="3852948"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GB" sz="1200" u="none" cap="none" strike="noStrike">
                    <a:solidFill>
                      <a:schemeClr val="dk2"/>
                    </a:solidFill>
                    <a:latin typeface="Corbel"/>
                    <a:ea typeface="Corbel"/>
                    <a:cs typeface="Corbel"/>
                    <a:sym typeface="Corbel"/>
                  </a:rPr>
                  <a:t>eoscfuture</a:t>
                </a:r>
                <a:r>
                  <a:rPr b="0" i="0" lang="en-GB" sz="1200" u="none" cap="none" strike="noStrike">
                    <a:solidFill>
                      <a:schemeClr val="accent2"/>
                    </a:solidFill>
                    <a:latin typeface="Corbel"/>
                    <a:ea typeface="Corbel"/>
                    <a:cs typeface="Corbel"/>
                    <a:sym typeface="Corbel"/>
                  </a:rPr>
                  <a:t>.</a:t>
                </a:r>
                <a:r>
                  <a:rPr b="0" i="0" lang="en-GB" sz="1200" u="none" cap="none" strike="noStrike">
                    <a:solidFill>
                      <a:schemeClr val="dk2"/>
                    </a:solidFill>
                    <a:latin typeface="Corbel"/>
                    <a:ea typeface="Corbel"/>
                    <a:cs typeface="Corbel"/>
                    <a:sym typeface="Corbel"/>
                  </a:rPr>
                  <a:t>eu                 @EOSCFuture	   EOSCfuture</a:t>
                </a:r>
                <a:endParaRPr/>
              </a:p>
            </p:txBody>
          </p:sp>
          <p:pic>
            <p:nvPicPr>
              <p:cNvPr descr="World with solid fill" id="19" name="Google Shape;19;p1"/>
              <p:cNvPicPr preferRelativeResize="0"/>
              <p:nvPr/>
            </p:nvPicPr>
            <p:blipFill rotWithShape="1">
              <a:blip r:embed="rId3">
                <a:alphaModFix/>
              </a:blip>
              <a:srcRect b="0" l="0" r="0" t="0"/>
              <a:stretch/>
            </p:blipFill>
            <p:spPr>
              <a:xfrm>
                <a:off x="5737553" y="6318930"/>
                <a:ext cx="307389" cy="307389"/>
              </a:xfrm>
              <a:prstGeom prst="rect">
                <a:avLst/>
              </a:prstGeom>
              <a:noFill/>
              <a:ln>
                <a:noFill/>
              </a:ln>
            </p:spPr>
          </p:pic>
          <p:pic>
            <p:nvPicPr>
              <p:cNvPr id="20" name="Google Shape;20;p1"/>
              <p:cNvPicPr preferRelativeResize="0"/>
              <p:nvPr/>
            </p:nvPicPr>
            <p:blipFill rotWithShape="1">
              <a:blip r:embed="rId4">
                <a:alphaModFix/>
              </a:blip>
              <a:srcRect b="0" l="0" r="0" t="0"/>
              <a:stretch/>
            </p:blipFill>
            <p:spPr>
              <a:xfrm>
                <a:off x="7128669" y="6318930"/>
                <a:ext cx="307389" cy="307389"/>
              </a:xfrm>
              <a:prstGeom prst="rect">
                <a:avLst/>
              </a:prstGeom>
              <a:noFill/>
              <a:ln>
                <a:noFill/>
              </a:ln>
            </p:spPr>
          </p:pic>
        </p:grpSp>
        <p:pic>
          <p:nvPicPr>
            <p:cNvPr id="21" name="Google Shape;21;p1"/>
            <p:cNvPicPr preferRelativeResize="0"/>
            <p:nvPr/>
          </p:nvPicPr>
          <p:blipFill rotWithShape="1">
            <a:blip r:embed="rId5">
              <a:alphaModFix/>
            </a:blip>
            <a:srcRect b="0" l="0" r="0" t="0"/>
            <a:stretch/>
          </p:blipFill>
          <p:spPr>
            <a:xfrm>
              <a:off x="7624691" y="6377621"/>
              <a:ext cx="307389" cy="307389"/>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48" r:id="rId6"/>
    <p:sldLayoutId id="2147483649" r:id="rId7"/>
    <p:sldLayoutId id="2147483650"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 id="2147483659" r:id="rId17"/>
    <p:sldLayoutId id="2147483660" r:id="rId18"/>
    <p:sldLayoutId id="2147483661" r:id="rId19"/>
    <p:sldLayoutId id="2147483662"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9.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0.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11" Type="http://schemas.openxmlformats.org/officeDocument/2006/relationships/hyperlink" Target="mailto:onboarding@eosc-portal.eu" TargetMode="External"/><Relationship Id="rId10" Type="http://schemas.openxmlformats.org/officeDocument/2006/relationships/hyperlink" Target="https://grnethq-my.sharepoint.com/:v:/g/personal/ntriantafyl_admin_grnet_gr/EZ0Qf6GeBW5FrpnT6zqutNcBwN78pwkh-NCkRcs50hut0w?e=7OYPiU" TargetMode="External"/><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wiki.eoscfuture.eu/display/PUBLIC/EOSC+Exchange+inclusion+criteria" TargetMode="External"/><Relationship Id="rId4" Type="http://schemas.openxmlformats.org/officeDocument/2006/relationships/hyperlink" Target="https://providers.eosc-portal.eu/" TargetMode="External"/><Relationship Id="rId9" Type="http://schemas.openxmlformats.org/officeDocument/2006/relationships/hyperlink" Target="https://grnethq-my.sharepoint.com/:v:/g/personal/ntriantafyl_admin_grnet_gr/EWEPeAQd8z1NpvQZo4n3dFcBQKG3tFxxRMCN8vIbRNkw-Q?e=rABuya" TargetMode="External"/><Relationship Id="rId5" Type="http://schemas.openxmlformats.org/officeDocument/2006/relationships/hyperlink" Target="https://eosc-portal.eu/for-providers" TargetMode="External"/><Relationship Id="rId6" Type="http://schemas.openxmlformats.org/officeDocument/2006/relationships/hyperlink" Target="https://providers.eosc-portal.eu/becomeAProvider" TargetMode="External"/><Relationship Id="rId7" Type="http://schemas.openxmlformats.org/officeDocument/2006/relationships/hyperlink" Target="https://eosc-portal.eu/providers-documentation" TargetMode="External"/><Relationship Id="rId8" Type="http://schemas.openxmlformats.org/officeDocument/2006/relationships/hyperlink" Target="https://wiki.eoscfuture.eu/"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0.png"/><Relationship Id="rId4" Type="http://schemas.openxmlformats.org/officeDocument/2006/relationships/image" Target="../media/image24.png"/><Relationship Id="rId5" Type="http://schemas.openxmlformats.org/officeDocument/2006/relationships/image" Target="../media/image29.png"/><Relationship Id="rId6" Type="http://schemas.openxmlformats.org/officeDocument/2006/relationships/image" Target="../media/image31.png"/><Relationship Id="rId7" Type="http://schemas.openxmlformats.org/officeDocument/2006/relationships/image" Target="../media/image28.png"/><Relationship Id="rId8"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3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eosc-portal.eu/contact-us" TargetMode="External"/><Relationship Id="rId4" Type="http://schemas.openxmlformats.org/officeDocument/2006/relationships/hyperlink" Target="https://eosc-portal.eu/" TargetMode="External"/><Relationship Id="rId5" Type="http://schemas.openxmlformats.org/officeDocument/2006/relationships/hyperlink" Target="https://marketplace.eosc-portal.eu/" TargetMode="External"/><Relationship Id="rId6" Type="http://schemas.openxmlformats.org/officeDocument/2006/relationships/hyperlink" Target="https://wiki.eoscfuture.eu/"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hyperlink" Target="https://eosc-portal.e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8.png"/><Relationship Id="rId4" Type="http://schemas.openxmlformats.org/officeDocument/2006/relationships/image" Target="../media/image17.png"/><Relationship Id="rId5" Type="http://schemas.openxmlformats.org/officeDocument/2006/relationships/hyperlink" Target="https://eosc-portal.eu/" TargetMode="External"/><Relationship Id="rId6" Type="http://schemas.openxmlformats.org/officeDocument/2006/relationships/image" Target="../media/image23.png"/><Relationship Id="rId7" Type="http://schemas.openxmlformats.org/officeDocument/2006/relationships/hyperlink" Target="https://eosc-dih.eu/"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9.png"/><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17"/>
          <p:cNvSpPr txBox="1"/>
          <p:nvPr>
            <p:ph type="ctrTitle"/>
          </p:nvPr>
        </p:nvSpPr>
        <p:spPr>
          <a:xfrm>
            <a:off x="686983" y="1345183"/>
            <a:ext cx="10550100" cy="18903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115000"/>
              </a:lnSpc>
              <a:spcBef>
                <a:spcPts val="1200"/>
              </a:spcBef>
              <a:spcAft>
                <a:spcPts val="0"/>
              </a:spcAft>
              <a:buClr>
                <a:schemeClr val="dk1"/>
              </a:buClr>
              <a:buSzPts val="990"/>
              <a:buFont typeface="Arial"/>
              <a:buNone/>
            </a:pPr>
            <a:r>
              <a:t/>
            </a:r>
            <a:endParaRPr/>
          </a:p>
          <a:p>
            <a:pPr indent="0" lvl="0" marL="0" rtl="0" algn="l">
              <a:lnSpc>
                <a:spcPct val="100000"/>
              </a:lnSpc>
              <a:spcBef>
                <a:spcPts val="1200"/>
              </a:spcBef>
              <a:spcAft>
                <a:spcPts val="0"/>
              </a:spcAft>
              <a:buClr>
                <a:schemeClr val="dk1"/>
              </a:buClr>
              <a:buSzPts val="990"/>
              <a:buFont typeface="Arial"/>
              <a:buNone/>
            </a:pPr>
            <a:r>
              <a:rPr lang="en-GB" sz="6666"/>
              <a:t>How to join EOSC </a:t>
            </a:r>
            <a:endParaRPr sz="6666"/>
          </a:p>
          <a:p>
            <a:pPr indent="0" lvl="0" marL="0" rtl="0" algn="l">
              <a:lnSpc>
                <a:spcPct val="100000"/>
              </a:lnSpc>
              <a:spcBef>
                <a:spcPts val="0"/>
              </a:spcBef>
              <a:spcAft>
                <a:spcPts val="0"/>
              </a:spcAft>
              <a:buClr>
                <a:schemeClr val="dk1"/>
              </a:buClr>
              <a:buSzPts val="990"/>
              <a:buFont typeface="Arial"/>
              <a:buNone/>
            </a:pPr>
            <a:r>
              <a:rPr lang="en-GB" sz="6666"/>
              <a:t>&amp; access EOSC resources</a:t>
            </a:r>
            <a:endParaRPr sz="6666"/>
          </a:p>
        </p:txBody>
      </p:sp>
      <p:sp>
        <p:nvSpPr>
          <p:cNvPr id="129" name="Google Shape;129;p17"/>
          <p:cNvSpPr txBox="1"/>
          <p:nvPr/>
        </p:nvSpPr>
        <p:spPr>
          <a:xfrm>
            <a:off x="691075" y="4161575"/>
            <a:ext cx="7644000" cy="137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045"/>
              <a:buFont typeface="Arial"/>
              <a:buNone/>
            </a:pPr>
            <a:r>
              <a:rPr b="1" lang="en-GB" sz="2004">
                <a:solidFill>
                  <a:schemeClr val="lt1"/>
                </a:solidFill>
                <a:latin typeface="Corbel"/>
                <a:ea typeface="Corbel"/>
                <a:cs typeface="Corbel"/>
                <a:sym typeface="Corbel"/>
              </a:rPr>
              <a:t>Montserrat Gonzalez Ferreiro</a:t>
            </a:r>
            <a:endParaRPr b="1" sz="2004">
              <a:solidFill>
                <a:schemeClr val="lt1"/>
              </a:solidFill>
              <a:latin typeface="Corbel"/>
              <a:ea typeface="Corbel"/>
              <a:cs typeface="Corbel"/>
              <a:sym typeface="Corbel"/>
            </a:endParaRPr>
          </a:p>
          <a:p>
            <a:pPr indent="0" lvl="0" marL="0" rtl="0" algn="l">
              <a:lnSpc>
                <a:spcPct val="100000"/>
              </a:lnSpc>
              <a:spcBef>
                <a:spcPts val="0"/>
              </a:spcBef>
              <a:spcAft>
                <a:spcPts val="0"/>
              </a:spcAft>
              <a:buClr>
                <a:schemeClr val="dk1"/>
              </a:buClr>
              <a:buSzPts val="1045"/>
              <a:buFont typeface="Arial"/>
              <a:buNone/>
            </a:pPr>
            <a:r>
              <a:rPr lang="en-GB" sz="2004">
                <a:solidFill>
                  <a:schemeClr val="lt1"/>
                </a:solidFill>
                <a:latin typeface="Corbel"/>
                <a:ea typeface="Corbel"/>
                <a:cs typeface="Corbel"/>
                <a:sym typeface="Corbel"/>
              </a:rPr>
              <a:t>Senior Strategy and Innovation Officer at the EGI Foundation</a:t>
            </a:r>
            <a:endParaRPr sz="2004">
              <a:solidFill>
                <a:schemeClr val="lt1"/>
              </a:solidFill>
              <a:latin typeface="Corbel"/>
              <a:ea typeface="Corbel"/>
              <a:cs typeface="Corbel"/>
              <a:sym typeface="Corbel"/>
            </a:endParaRPr>
          </a:p>
          <a:p>
            <a:pPr indent="0" lvl="0" marL="0" rtl="0" algn="l">
              <a:lnSpc>
                <a:spcPct val="100000"/>
              </a:lnSpc>
              <a:spcBef>
                <a:spcPts val="0"/>
              </a:spcBef>
              <a:spcAft>
                <a:spcPts val="0"/>
              </a:spcAft>
              <a:buClr>
                <a:schemeClr val="dk1"/>
              </a:buClr>
              <a:buSzPts val="1045"/>
              <a:buFont typeface="Arial"/>
              <a:buNone/>
            </a:pPr>
            <a:r>
              <a:rPr lang="en-GB" sz="2004">
                <a:solidFill>
                  <a:schemeClr val="lt1"/>
                </a:solidFill>
                <a:latin typeface="Corbel"/>
                <a:ea typeface="Corbel"/>
                <a:cs typeface="Corbel"/>
                <a:sym typeface="Corbel"/>
              </a:rPr>
              <a:t>EOSC Future A2.2.4 co-lead &amp; T6.1 lead</a:t>
            </a:r>
            <a:endParaRPr sz="2004">
              <a:solidFill>
                <a:schemeClr val="lt1"/>
              </a:solidFill>
              <a:latin typeface="Corbel"/>
              <a:ea typeface="Corbel"/>
              <a:cs typeface="Corbel"/>
              <a:sym typeface="Corbel"/>
            </a:endParaRPr>
          </a:p>
          <a:p>
            <a:pPr indent="0" lvl="0" marL="0" rtl="0" algn="l">
              <a:spcBef>
                <a:spcPts val="0"/>
              </a:spcBef>
              <a:spcAft>
                <a:spcPts val="0"/>
              </a:spcAft>
              <a:buClr>
                <a:schemeClr val="dk1"/>
              </a:buClr>
              <a:buSzPts val="1045"/>
              <a:buFont typeface="Arial"/>
              <a:buNone/>
            </a:pPr>
            <a:r>
              <a:t/>
            </a:r>
            <a:endParaRPr sz="1704">
              <a:solidFill>
                <a:schemeClr val="lt1"/>
              </a:solidFill>
              <a:latin typeface="Corbel"/>
              <a:ea typeface="Corbel"/>
              <a:cs typeface="Corbel"/>
              <a:sym typeface="Corbel"/>
            </a:endParaRPr>
          </a:p>
        </p:txBody>
      </p:sp>
      <p:pic>
        <p:nvPicPr>
          <p:cNvPr id="130" name="Google Shape;130;p17"/>
          <p:cNvPicPr preferRelativeResize="0"/>
          <p:nvPr/>
        </p:nvPicPr>
        <p:blipFill>
          <a:blip r:embed="rId3">
            <a:alphaModFix/>
          </a:blip>
          <a:stretch>
            <a:fillRect/>
          </a:stretch>
        </p:blipFill>
        <p:spPr>
          <a:xfrm>
            <a:off x="644799" y="6149376"/>
            <a:ext cx="3091949" cy="536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6"/>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Onboarding to EOSC: Interfaces</a:t>
            </a:r>
            <a:endParaRPr sz="4000"/>
          </a:p>
        </p:txBody>
      </p:sp>
      <p:sp>
        <p:nvSpPr>
          <p:cNvPr id="291" name="Google Shape;291;p26"/>
          <p:cNvSpPr/>
          <p:nvPr/>
        </p:nvSpPr>
        <p:spPr>
          <a:xfrm>
            <a:off x="7594200" y="5090850"/>
            <a:ext cx="3099600" cy="5916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3000">
                <a:solidFill>
                  <a:schemeClr val="dk1"/>
                </a:solidFill>
              </a:rPr>
              <a:t>Marketplace</a:t>
            </a:r>
            <a:endParaRPr sz="1200"/>
          </a:p>
        </p:txBody>
      </p:sp>
      <p:pic>
        <p:nvPicPr>
          <p:cNvPr id="292" name="Google Shape;292;p26"/>
          <p:cNvPicPr preferRelativeResize="0"/>
          <p:nvPr/>
        </p:nvPicPr>
        <p:blipFill>
          <a:blip r:embed="rId3">
            <a:alphaModFix/>
          </a:blip>
          <a:stretch>
            <a:fillRect/>
          </a:stretch>
        </p:blipFill>
        <p:spPr>
          <a:xfrm>
            <a:off x="752025" y="1430487"/>
            <a:ext cx="4483327" cy="3441573"/>
          </a:xfrm>
          <a:prstGeom prst="rect">
            <a:avLst/>
          </a:prstGeom>
          <a:noFill/>
          <a:ln>
            <a:noFill/>
          </a:ln>
        </p:spPr>
      </p:pic>
      <p:sp>
        <p:nvSpPr>
          <p:cNvPr id="293" name="Google Shape;293;p26"/>
          <p:cNvSpPr/>
          <p:nvPr/>
        </p:nvSpPr>
        <p:spPr>
          <a:xfrm>
            <a:off x="1411025" y="5090850"/>
            <a:ext cx="2976000" cy="5916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l">
              <a:lnSpc>
                <a:spcPct val="115000"/>
              </a:lnSpc>
              <a:spcBef>
                <a:spcPts val="0"/>
              </a:spcBef>
              <a:spcAft>
                <a:spcPts val="0"/>
              </a:spcAft>
              <a:buNone/>
            </a:pPr>
            <a:r>
              <a:rPr lang="en-GB" sz="3000">
                <a:solidFill>
                  <a:schemeClr val="dk1"/>
                </a:solidFill>
              </a:rPr>
              <a:t>Provider Portal</a:t>
            </a:r>
            <a:r>
              <a:rPr lang="en-GB" sz="3100">
                <a:solidFill>
                  <a:schemeClr val="dk1"/>
                </a:solidFill>
              </a:rPr>
              <a:t> </a:t>
            </a:r>
            <a:endParaRPr sz="1300"/>
          </a:p>
        </p:txBody>
      </p:sp>
      <p:pic>
        <p:nvPicPr>
          <p:cNvPr id="294" name="Google Shape;294;p26"/>
          <p:cNvPicPr preferRelativeResize="0"/>
          <p:nvPr/>
        </p:nvPicPr>
        <p:blipFill>
          <a:blip r:embed="rId4">
            <a:alphaModFix/>
          </a:blip>
          <a:stretch>
            <a:fillRect/>
          </a:stretch>
        </p:blipFill>
        <p:spPr>
          <a:xfrm>
            <a:off x="7021850" y="1368125"/>
            <a:ext cx="4276353" cy="3566300"/>
          </a:xfrm>
          <a:prstGeom prst="rect">
            <a:avLst/>
          </a:prstGeom>
          <a:noFill/>
          <a:ln>
            <a:noFill/>
          </a:ln>
        </p:spPr>
      </p:pic>
      <p:cxnSp>
        <p:nvCxnSpPr>
          <p:cNvPr id="295" name="Google Shape;295;p26"/>
          <p:cNvCxnSpPr>
            <a:stCxn id="292" idx="3"/>
            <a:endCxn id="294" idx="1"/>
          </p:cNvCxnSpPr>
          <p:nvPr/>
        </p:nvCxnSpPr>
        <p:spPr>
          <a:xfrm>
            <a:off x="5235352" y="3151273"/>
            <a:ext cx="1786500" cy="0"/>
          </a:xfrm>
          <a:prstGeom prst="straightConnector1">
            <a:avLst/>
          </a:prstGeom>
          <a:noFill/>
          <a:ln cap="flat" cmpd="sng" w="38100">
            <a:solidFill>
              <a:srgbClr val="777777"/>
            </a:solidFill>
            <a:prstDash val="dot"/>
            <a:round/>
            <a:headEnd len="med" w="med" type="triangle"/>
            <a:tailEnd len="med" w="med" type="triangle"/>
          </a:ln>
        </p:spPr>
      </p:cxnSp>
      <p:sp>
        <p:nvSpPr>
          <p:cNvPr id="296" name="Google Shape;296;p26"/>
          <p:cNvSpPr txBox="1"/>
          <p:nvPr/>
        </p:nvSpPr>
        <p:spPr>
          <a:xfrm>
            <a:off x="5683250" y="2618550"/>
            <a:ext cx="890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2400">
                <a:solidFill>
                  <a:srgbClr val="777777"/>
                </a:solidFill>
              </a:rPr>
              <a:t>sync</a:t>
            </a:r>
            <a:endParaRPr sz="2400">
              <a:solidFill>
                <a:srgbClr val="777777"/>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27"/>
          <p:cNvSpPr txBox="1"/>
          <p:nvPr>
            <p:ph type="title"/>
          </p:nvPr>
        </p:nvSpPr>
        <p:spPr>
          <a:xfrm>
            <a:off x="838200" y="4081"/>
            <a:ext cx="111912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Onboarding to EOSC: Steps</a:t>
            </a:r>
            <a:endParaRPr sz="4100"/>
          </a:p>
        </p:txBody>
      </p:sp>
      <p:grpSp>
        <p:nvGrpSpPr>
          <p:cNvPr id="303" name="Google Shape;303;p27"/>
          <p:cNvGrpSpPr/>
          <p:nvPr/>
        </p:nvGrpSpPr>
        <p:grpSpPr>
          <a:xfrm>
            <a:off x="152400" y="1434213"/>
            <a:ext cx="2952726" cy="4121690"/>
            <a:chOff x="0" y="1189989"/>
            <a:chExt cx="2214600" cy="3091345"/>
          </a:xfrm>
        </p:grpSpPr>
        <p:sp>
          <p:nvSpPr>
            <p:cNvPr id="304" name="Google Shape;304;p27"/>
            <p:cNvSpPr/>
            <p:nvPr/>
          </p:nvSpPr>
          <p:spPr>
            <a:xfrm>
              <a:off x="0" y="1189989"/>
              <a:ext cx="2214600" cy="669000"/>
            </a:xfrm>
            <a:prstGeom prst="homePlate">
              <a:avLst>
                <a:gd fmla="val 50000" name="adj"/>
              </a:avLst>
            </a:prstGeom>
            <a:solidFill>
              <a:srgbClr val="0944A1"/>
            </a:solid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GB" sz="2500">
                  <a:solidFill>
                    <a:srgbClr val="FFFFFF"/>
                  </a:solidFill>
                </a:rPr>
                <a:t>Step 1</a:t>
              </a:r>
              <a:endParaRPr sz="2500">
                <a:solidFill>
                  <a:srgbClr val="FFFFFF"/>
                </a:solidFill>
              </a:endParaRPr>
            </a:p>
          </p:txBody>
        </p:sp>
        <p:sp>
          <p:nvSpPr>
            <p:cNvPr id="305" name="Google Shape;305;p27"/>
            <p:cNvSpPr txBox="1"/>
            <p:nvPr/>
          </p:nvSpPr>
          <p:spPr>
            <a:xfrm>
              <a:off x="213849" y="2057134"/>
              <a:ext cx="1624500" cy="22242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1"/>
                </a:buClr>
                <a:buSzPts val="900"/>
                <a:buFont typeface="Arial"/>
                <a:buNone/>
              </a:pPr>
              <a:r>
                <a:rPr lang="en-GB" sz="2200">
                  <a:solidFill>
                    <a:schemeClr val="dk1"/>
                  </a:solidFill>
                </a:rPr>
                <a:t>The PR reads the Inclusion Criteria and    registers on the EOSC Portal </a:t>
              </a:r>
              <a:endParaRPr>
                <a:solidFill>
                  <a:schemeClr val="dk1"/>
                </a:solidFill>
              </a:endParaRPr>
            </a:p>
            <a:p>
              <a:pPr indent="0" lvl="0" marL="0" rtl="0" algn="l">
                <a:lnSpc>
                  <a:spcPct val="115000"/>
                </a:lnSpc>
                <a:spcBef>
                  <a:spcPts val="0"/>
                </a:spcBef>
                <a:spcAft>
                  <a:spcPts val="0"/>
                </a:spcAft>
                <a:buNone/>
              </a:pPr>
              <a:r>
                <a:t/>
              </a:r>
              <a:endParaRPr sz="1500"/>
            </a:p>
          </p:txBody>
        </p:sp>
      </p:grpSp>
      <p:grpSp>
        <p:nvGrpSpPr>
          <p:cNvPr id="306" name="Google Shape;306;p27"/>
          <p:cNvGrpSpPr/>
          <p:nvPr/>
        </p:nvGrpSpPr>
        <p:grpSpPr>
          <a:xfrm>
            <a:off x="2603439" y="1433927"/>
            <a:ext cx="2751931" cy="2740803"/>
            <a:chOff x="1838325" y="1189775"/>
            <a:chExt cx="2064000" cy="2055654"/>
          </a:xfrm>
        </p:grpSpPr>
        <p:sp>
          <p:nvSpPr>
            <p:cNvPr id="307" name="Google Shape;307;p27"/>
            <p:cNvSpPr/>
            <p:nvPr/>
          </p:nvSpPr>
          <p:spPr>
            <a:xfrm>
              <a:off x="1838325" y="1189775"/>
              <a:ext cx="2064000" cy="669000"/>
            </a:xfrm>
            <a:prstGeom prst="chevron">
              <a:avLst>
                <a:gd fmla="val 50000" name="adj"/>
              </a:avLst>
            </a:prstGeom>
            <a:solidFill>
              <a:srgbClr val="0C58D3"/>
            </a:solidFill>
            <a:ln>
              <a:noFill/>
            </a:ln>
          </p:spPr>
          <p:txBody>
            <a:bodyPr anchorCtr="0" anchor="ctr" bIns="121900" lIns="121900" spcFirstLastPara="1" rIns="121900" wrap="square" tIns="121900">
              <a:noAutofit/>
            </a:bodyPr>
            <a:lstStyle/>
            <a:p>
              <a:pPr indent="0" lvl="0" marL="0" rtl="0" algn="ctr">
                <a:spcBef>
                  <a:spcPts val="0"/>
                </a:spcBef>
                <a:spcAft>
                  <a:spcPts val="0"/>
                </a:spcAft>
                <a:buClr>
                  <a:schemeClr val="dk1"/>
                </a:buClr>
                <a:buSzPts val="1100"/>
                <a:buFont typeface="Arial"/>
                <a:buNone/>
              </a:pPr>
              <a:r>
                <a:rPr lang="en-GB" sz="2500">
                  <a:solidFill>
                    <a:schemeClr val="lt1"/>
                  </a:solidFill>
                </a:rPr>
                <a:t>Step 2</a:t>
              </a:r>
              <a:endParaRPr sz="2500">
                <a:solidFill>
                  <a:srgbClr val="FFFFFF"/>
                </a:solidFill>
              </a:endParaRPr>
            </a:p>
          </p:txBody>
        </p:sp>
        <p:sp>
          <p:nvSpPr>
            <p:cNvPr id="308" name="Google Shape;308;p27"/>
            <p:cNvSpPr txBox="1"/>
            <p:nvPr/>
          </p:nvSpPr>
          <p:spPr>
            <a:xfrm>
              <a:off x="2017250" y="2057129"/>
              <a:ext cx="1624500" cy="11883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2200">
                  <a:solidFill>
                    <a:schemeClr val="dk1"/>
                  </a:solidFill>
                </a:rPr>
                <a:t>The PR onboards the Provider</a:t>
              </a:r>
              <a:endParaRPr sz="2200">
                <a:solidFill>
                  <a:schemeClr val="dk1"/>
                </a:solidFill>
              </a:endParaRPr>
            </a:p>
            <a:p>
              <a:pPr indent="0" lvl="0" marL="0" rtl="0" algn="l">
                <a:spcBef>
                  <a:spcPts val="0"/>
                </a:spcBef>
                <a:spcAft>
                  <a:spcPts val="0"/>
                </a:spcAft>
                <a:buClr>
                  <a:schemeClr val="dk1"/>
                </a:buClr>
                <a:buSzPts val="900"/>
                <a:buFont typeface="Arial"/>
                <a:buNone/>
              </a:pPr>
              <a:r>
                <a:t/>
              </a:r>
              <a:endParaRPr sz="2200">
                <a:solidFill>
                  <a:schemeClr val="dk1"/>
                </a:solidFill>
              </a:endParaRPr>
            </a:p>
          </p:txBody>
        </p:sp>
      </p:grpSp>
      <p:grpSp>
        <p:nvGrpSpPr>
          <p:cNvPr id="309" name="Google Shape;309;p27"/>
          <p:cNvGrpSpPr/>
          <p:nvPr/>
        </p:nvGrpSpPr>
        <p:grpSpPr>
          <a:xfrm>
            <a:off x="4841282" y="1433927"/>
            <a:ext cx="2751931" cy="3785582"/>
            <a:chOff x="3516750" y="1189775"/>
            <a:chExt cx="2064000" cy="2839258"/>
          </a:xfrm>
        </p:grpSpPr>
        <p:sp>
          <p:nvSpPr>
            <p:cNvPr id="310" name="Google Shape;310;p27"/>
            <p:cNvSpPr/>
            <p:nvPr/>
          </p:nvSpPr>
          <p:spPr>
            <a:xfrm>
              <a:off x="3516750" y="1189775"/>
              <a:ext cx="2064000" cy="669000"/>
            </a:xfrm>
            <a:prstGeom prst="chevron">
              <a:avLst>
                <a:gd fmla="val 50000" name="adj"/>
              </a:avLst>
            </a:prstGeom>
            <a:solidFill>
              <a:srgbClr val="0D5DDF"/>
            </a:solidFill>
            <a:ln>
              <a:noFill/>
            </a:ln>
          </p:spPr>
          <p:txBody>
            <a:bodyPr anchorCtr="0" anchor="ctr" bIns="121900" lIns="121900" spcFirstLastPara="1" rIns="121900" wrap="square" tIns="121900">
              <a:noAutofit/>
            </a:bodyPr>
            <a:lstStyle/>
            <a:p>
              <a:pPr indent="0" lvl="0" marL="0" rtl="0" algn="ctr">
                <a:spcBef>
                  <a:spcPts val="0"/>
                </a:spcBef>
                <a:spcAft>
                  <a:spcPts val="0"/>
                </a:spcAft>
                <a:buClr>
                  <a:schemeClr val="dk1"/>
                </a:buClr>
                <a:buSzPts val="1100"/>
                <a:buFont typeface="Arial"/>
                <a:buNone/>
              </a:pPr>
              <a:r>
                <a:rPr lang="en-GB" sz="2500">
                  <a:solidFill>
                    <a:schemeClr val="lt1"/>
                  </a:solidFill>
                </a:rPr>
                <a:t>Step 3</a:t>
              </a:r>
              <a:endParaRPr sz="2500">
                <a:solidFill>
                  <a:srgbClr val="FFFFFF"/>
                </a:solidFill>
              </a:endParaRPr>
            </a:p>
          </p:txBody>
        </p:sp>
        <p:sp>
          <p:nvSpPr>
            <p:cNvPr id="311" name="Google Shape;311;p27"/>
            <p:cNvSpPr txBox="1"/>
            <p:nvPr/>
          </p:nvSpPr>
          <p:spPr>
            <a:xfrm>
              <a:off x="3739443" y="2057133"/>
              <a:ext cx="1624500" cy="19719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1"/>
                </a:buClr>
                <a:buSzPts val="900"/>
                <a:buFont typeface="Arial"/>
                <a:buNone/>
              </a:pPr>
              <a:r>
                <a:rPr lang="en-GB" sz="2200">
                  <a:solidFill>
                    <a:schemeClr val="dk1"/>
                  </a:solidFill>
                </a:rPr>
                <a:t>T</a:t>
              </a:r>
              <a:r>
                <a:rPr lang="en-GB" sz="2200">
                  <a:solidFill>
                    <a:schemeClr val="dk1"/>
                  </a:solidFill>
                </a:rPr>
                <a:t>he PR onboards the first resource (via web interface or API)</a:t>
              </a:r>
              <a:endParaRPr sz="900">
                <a:solidFill>
                  <a:schemeClr val="lt1"/>
                </a:solidFill>
              </a:endParaRPr>
            </a:p>
            <a:p>
              <a:pPr indent="0" lvl="0" marL="0" rtl="0" algn="ctr">
                <a:spcBef>
                  <a:spcPts val="0"/>
                </a:spcBef>
                <a:spcAft>
                  <a:spcPts val="0"/>
                </a:spcAft>
                <a:buClr>
                  <a:schemeClr val="dk1"/>
                </a:buClr>
                <a:buSzPts val="900"/>
                <a:buFont typeface="Arial"/>
                <a:buNone/>
              </a:pPr>
              <a:r>
                <a:t/>
              </a:r>
              <a:endParaRPr b="1" sz="900">
                <a:solidFill>
                  <a:schemeClr val="lt1"/>
                </a:solidFill>
              </a:endParaRPr>
            </a:p>
            <a:p>
              <a:pPr indent="0" lvl="0" marL="0" rtl="0" algn="l">
                <a:lnSpc>
                  <a:spcPct val="115000"/>
                </a:lnSpc>
                <a:spcBef>
                  <a:spcPts val="0"/>
                </a:spcBef>
                <a:spcAft>
                  <a:spcPts val="0"/>
                </a:spcAft>
                <a:buNone/>
              </a:pPr>
              <a:r>
                <a:t/>
              </a:r>
              <a:endParaRPr sz="1500"/>
            </a:p>
          </p:txBody>
        </p:sp>
      </p:grpSp>
      <p:grpSp>
        <p:nvGrpSpPr>
          <p:cNvPr id="312" name="Google Shape;312;p27"/>
          <p:cNvGrpSpPr/>
          <p:nvPr/>
        </p:nvGrpSpPr>
        <p:grpSpPr>
          <a:xfrm>
            <a:off x="9317537" y="1433927"/>
            <a:ext cx="2751931" cy="3459188"/>
            <a:chOff x="6874025" y="1189775"/>
            <a:chExt cx="2064000" cy="2594456"/>
          </a:xfrm>
        </p:grpSpPr>
        <p:sp>
          <p:nvSpPr>
            <p:cNvPr id="313" name="Google Shape;313;p27"/>
            <p:cNvSpPr/>
            <p:nvPr/>
          </p:nvSpPr>
          <p:spPr>
            <a:xfrm>
              <a:off x="6874025" y="1189775"/>
              <a:ext cx="2064000" cy="669000"/>
            </a:xfrm>
            <a:prstGeom prst="chevron">
              <a:avLst>
                <a:gd fmla="val 50000" name="adj"/>
              </a:avLst>
            </a:prstGeom>
            <a:solidFill>
              <a:srgbClr val="307BF3"/>
            </a:solidFill>
            <a:ln>
              <a:noFill/>
            </a:ln>
          </p:spPr>
          <p:txBody>
            <a:bodyPr anchorCtr="0" anchor="ctr" bIns="121900" lIns="121900" spcFirstLastPara="1" rIns="121900" wrap="square" tIns="121900">
              <a:noAutofit/>
            </a:bodyPr>
            <a:lstStyle/>
            <a:p>
              <a:pPr indent="0" lvl="0" marL="0" rtl="0" algn="ctr">
                <a:spcBef>
                  <a:spcPts val="0"/>
                </a:spcBef>
                <a:spcAft>
                  <a:spcPts val="0"/>
                </a:spcAft>
                <a:buClr>
                  <a:schemeClr val="dk1"/>
                </a:buClr>
                <a:buSzPts val="1100"/>
                <a:buFont typeface="Arial"/>
                <a:buNone/>
              </a:pPr>
              <a:r>
                <a:rPr lang="en-GB" sz="2500">
                  <a:solidFill>
                    <a:schemeClr val="lt1"/>
                  </a:solidFill>
                </a:rPr>
                <a:t>Step 5</a:t>
              </a:r>
              <a:endParaRPr sz="2500">
                <a:solidFill>
                  <a:srgbClr val="FFFFFF"/>
                </a:solidFill>
              </a:endParaRPr>
            </a:p>
          </p:txBody>
        </p:sp>
        <p:sp>
          <p:nvSpPr>
            <p:cNvPr id="314" name="Google Shape;314;p27"/>
            <p:cNvSpPr txBox="1"/>
            <p:nvPr/>
          </p:nvSpPr>
          <p:spPr>
            <a:xfrm>
              <a:off x="7183848" y="2057131"/>
              <a:ext cx="1624500" cy="17271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1"/>
                </a:buClr>
                <a:buSzPts val="900"/>
                <a:buFont typeface="Arial"/>
                <a:buNone/>
              </a:pPr>
              <a:r>
                <a:rPr lang="en-GB" sz="2200">
                  <a:solidFill>
                    <a:schemeClr val="dk1"/>
                  </a:solidFill>
                </a:rPr>
                <a:t>The PR keeps resource and provider’s information updated</a:t>
              </a:r>
              <a:endParaRPr sz="900">
                <a:solidFill>
                  <a:schemeClr val="lt1"/>
                </a:solidFill>
              </a:endParaRPr>
            </a:p>
            <a:p>
              <a:pPr indent="0" lvl="0" marL="0" rtl="0" algn="l">
                <a:lnSpc>
                  <a:spcPct val="115000"/>
                </a:lnSpc>
                <a:spcBef>
                  <a:spcPts val="0"/>
                </a:spcBef>
                <a:spcAft>
                  <a:spcPts val="0"/>
                </a:spcAft>
                <a:buNone/>
              </a:pPr>
              <a:r>
                <a:t/>
              </a:r>
              <a:endParaRPr sz="1500"/>
            </a:p>
          </p:txBody>
        </p:sp>
      </p:grpSp>
      <p:grpSp>
        <p:nvGrpSpPr>
          <p:cNvPr id="315" name="Google Shape;315;p27"/>
          <p:cNvGrpSpPr/>
          <p:nvPr/>
        </p:nvGrpSpPr>
        <p:grpSpPr>
          <a:xfrm>
            <a:off x="7079360" y="1433927"/>
            <a:ext cx="2751931" cy="3459188"/>
            <a:chOff x="5195350" y="1189775"/>
            <a:chExt cx="2064000" cy="2594456"/>
          </a:xfrm>
        </p:grpSpPr>
        <p:sp>
          <p:nvSpPr>
            <p:cNvPr id="316" name="Google Shape;316;p27"/>
            <p:cNvSpPr/>
            <p:nvPr/>
          </p:nvSpPr>
          <p:spPr>
            <a:xfrm>
              <a:off x="5195350" y="1189775"/>
              <a:ext cx="2064000" cy="669000"/>
            </a:xfrm>
            <a:prstGeom prst="chevron">
              <a:avLst>
                <a:gd fmla="val 50000" name="adj"/>
              </a:avLst>
            </a:prstGeom>
            <a:solidFill>
              <a:srgbClr val="0E65F0"/>
            </a:solidFill>
            <a:ln>
              <a:noFill/>
            </a:ln>
          </p:spPr>
          <p:txBody>
            <a:bodyPr anchorCtr="0" anchor="ctr" bIns="121900" lIns="121900" spcFirstLastPara="1" rIns="121900" wrap="square" tIns="121900">
              <a:noAutofit/>
            </a:bodyPr>
            <a:lstStyle/>
            <a:p>
              <a:pPr indent="0" lvl="0" marL="0" rtl="0" algn="ctr">
                <a:spcBef>
                  <a:spcPts val="0"/>
                </a:spcBef>
                <a:spcAft>
                  <a:spcPts val="0"/>
                </a:spcAft>
                <a:buClr>
                  <a:schemeClr val="dk1"/>
                </a:buClr>
                <a:buSzPts val="1100"/>
                <a:buFont typeface="Arial"/>
                <a:buNone/>
              </a:pPr>
              <a:r>
                <a:rPr lang="en-GB" sz="2500">
                  <a:solidFill>
                    <a:schemeClr val="lt1"/>
                  </a:solidFill>
                </a:rPr>
                <a:t>Step 4</a:t>
              </a:r>
              <a:endParaRPr sz="2500">
                <a:solidFill>
                  <a:srgbClr val="FFFFFF"/>
                </a:solidFill>
              </a:endParaRPr>
            </a:p>
          </p:txBody>
        </p:sp>
        <p:sp>
          <p:nvSpPr>
            <p:cNvPr id="317" name="Google Shape;317;p27"/>
            <p:cNvSpPr txBox="1"/>
            <p:nvPr/>
          </p:nvSpPr>
          <p:spPr>
            <a:xfrm>
              <a:off x="5461655" y="2057131"/>
              <a:ext cx="1624500" cy="17271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Clr>
                  <a:schemeClr val="dk1"/>
                </a:buClr>
                <a:buSzPts val="900"/>
                <a:buFont typeface="Arial"/>
                <a:buNone/>
              </a:pPr>
              <a:r>
                <a:rPr lang="en-GB" sz="2200">
                  <a:solidFill>
                    <a:schemeClr val="dk1"/>
                  </a:solidFill>
                </a:rPr>
                <a:t>The PR can view onboarded resources and add more</a:t>
              </a:r>
              <a:endParaRPr sz="900">
                <a:solidFill>
                  <a:schemeClr val="lt1"/>
                </a:solidFill>
              </a:endParaRPr>
            </a:p>
            <a:p>
              <a:pPr indent="0" lvl="0" marL="0" rtl="0" algn="l">
                <a:lnSpc>
                  <a:spcPct val="115000"/>
                </a:lnSpc>
                <a:spcBef>
                  <a:spcPts val="0"/>
                </a:spcBef>
                <a:spcAft>
                  <a:spcPts val="0"/>
                </a:spcAft>
                <a:buNone/>
              </a:pPr>
              <a:r>
                <a:t/>
              </a:r>
              <a:endParaRPr sz="1500"/>
            </a:p>
          </p:txBody>
        </p:sp>
      </p:grpSp>
      <p:pic>
        <p:nvPicPr>
          <p:cNvPr id="318" name="Google Shape;318;p27"/>
          <p:cNvPicPr preferRelativeResize="0"/>
          <p:nvPr/>
        </p:nvPicPr>
        <p:blipFill>
          <a:blip r:embed="rId3">
            <a:alphaModFix/>
          </a:blip>
          <a:stretch>
            <a:fillRect/>
          </a:stretch>
        </p:blipFill>
        <p:spPr>
          <a:xfrm>
            <a:off x="2440175" y="3774648"/>
            <a:ext cx="685800" cy="685800"/>
          </a:xfrm>
          <a:prstGeom prst="rect">
            <a:avLst/>
          </a:prstGeom>
          <a:noFill/>
          <a:ln>
            <a:noFill/>
          </a:ln>
        </p:spPr>
      </p:pic>
      <p:sp>
        <p:nvSpPr>
          <p:cNvPr id="319" name="Google Shape;319;p27"/>
          <p:cNvSpPr txBox="1"/>
          <p:nvPr/>
        </p:nvSpPr>
        <p:spPr>
          <a:xfrm>
            <a:off x="2914550" y="3790500"/>
            <a:ext cx="2172600" cy="8766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2200">
                <a:solidFill>
                  <a:srgbClr val="38761D"/>
                </a:solidFill>
              </a:rPr>
              <a:t>The EPOT supports, checks &amp; approves</a:t>
            </a:r>
            <a:endParaRPr sz="2200">
              <a:solidFill>
                <a:schemeClr val="dk1"/>
              </a:solidFill>
            </a:endParaRPr>
          </a:p>
        </p:txBody>
      </p:sp>
      <p:sp>
        <p:nvSpPr>
          <p:cNvPr id="320" name="Google Shape;320;p27"/>
          <p:cNvSpPr txBox="1"/>
          <p:nvPr/>
        </p:nvSpPr>
        <p:spPr>
          <a:xfrm>
            <a:off x="10057175" y="4536650"/>
            <a:ext cx="1707600" cy="6858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2200">
                <a:solidFill>
                  <a:srgbClr val="38761D"/>
                </a:solidFill>
              </a:rPr>
              <a:t>The </a:t>
            </a:r>
            <a:r>
              <a:rPr lang="en-GB" sz="2200">
                <a:solidFill>
                  <a:srgbClr val="38761D"/>
                </a:solidFill>
              </a:rPr>
              <a:t>EPOT </a:t>
            </a:r>
            <a:endParaRPr sz="2200">
              <a:solidFill>
                <a:srgbClr val="38761D"/>
              </a:solidFill>
            </a:endParaRPr>
          </a:p>
          <a:p>
            <a:pPr indent="0" lvl="0" marL="0" rtl="0" algn="l">
              <a:spcBef>
                <a:spcPts val="0"/>
              </a:spcBef>
              <a:spcAft>
                <a:spcPts val="0"/>
              </a:spcAft>
              <a:buNone/>
            </a:pPr>
            <a:r>
              <a:rPr lang="en-GB" sz="2200">
                <a:solidFill>
                  <a:srgbClr val="38761D"/>
                </a:solidFill>
              </a:rPr>
              <a:t>audits</a:t>
            </a:r>
            <a:endParaRPr sz="2200">
              <a:solidFill>
                <a:schemeClr val="dk1"/>
              </a:solidFill>
            </a:endParaRPr>
          </a:p>
        </p:txBody>
      </p:sp>
      <p:pic>
        <p:nvPicPr>
          <p:cNvPr id="321" name="Google Shape;321;p27"/>
          <p:cNvPicPr preferRelativeResize="0"/>
          <p:nvPr/>
        </p:nvPicPr>
        <p:blipFill>
          <a:blip r:embed="rId4">
            <a:alphaModFix/>
          </a:blip>
          <a:stretch>
            <a:fillRect/>
          </a:stretch>
        </p:blipFill>
        <p:spPr>
          <a:xfrm>
            <a:off x="9481775" y="4572715"/>
            <a:ext cx="613676" cy="613676"/>
          </a:xfrm>
          <a:prstGeom prst="rect">
            <a:avLst/>
          </a:prstGeom>
          <a:noFill/>
          <a:ln>
            <a:noFill/>
          </a:ln>
        </p:spPr>
      </p:pic>
      <p:pic>
        <p:nvPicPr>
          <p:cNvPr id="322" name="Google Shape;322;p27"/>
          <p:cNvPicPr preferRelativeResize="0"/>
          <p:nvPr/>
        </p:nvPicPr>
        <p:blipFill>
          <a:blip r:embed="rId3">
            <a:alphaModFix/>
          </a:blip>
          <a:stretch>
            <a:fillRect/>
          </a:stretch>
        </p:blipFill>
        <p:spPr>
          <a:xfrm>
            <a:off x="4573775" y="4689048"/>
            <a:ext cx="685800" cy="685800"/>
          </a:xfrm>
          <a:prstGeom prst="rect">
            <a:avLst/>
          </a:prstGeom>
          <a:noFill/>
          <a:ln>
            <a:noFill/>
          </a:ln>
        </p:spPr>
      </p:pic>
      <p:sp>
        <p:nvSpPr>
          <p:cNvPr id="323" name="Google Shape;323;p27"/>
          <p:cNvSpPr txBox="1"/>
          <p:nvPr/>
        </p:nvSpPr>
        <p:spPr>
          <a:xfrm>
            <a:off x="5048150" y="4704900"/>
            <a:ext cx="2485200" cy="1317600"/>
          </a:xfrm>
          <a:prstGeom prst="rect">
            <a:avLst/>
          </a:prstGeom>
          <a:noFill/>
          <a:ln>
            <a:noFill/>
          </a:ln>
        </p:spPr>
        <p:txBody>
          <a:bodyPr anchorCtr="0" anchor="t" bIns="121900" lIns="121900" spcFirstLastPara="1" rIns="121900" wrap="square" tIns="121900">
            <a:noAutofit/>
          </a:bodyPr>
          <a:lstStyle/>
          <a:p>
            <a:pPr indent="0" lvl="0" marL="0" rtl="0" algn="l">
              <a:spcBef>
                <a:spcPts val="0"/>
              </a:spcBef>
              <a:spcAft>
                <a:spcPts val="0"/>
              </a:spcAft>
              <a:buNone/>
            </a:pPr>
            <a:r>
              <a:rPr lang="en-GB" sz="2200">
                <a:solidFill>
                  <a:srgbClr val="38761D"/>
                </a:solidFill>
              </a:rPr>
              <a:t>The EPOT supports, checks &amp; approves</a:t>
            </a:r>
            <a:endParaRPr sz="2200">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sp>
        <p:nvSpPr>
          <p:cNvPr id="329" name="Google Shape;329;p28"/>
          <p:cNvSpPr txBox="1"/>
          <p:nvPr>
            <p:ph type="title"/>
          </p:nvPr>
        </p:nvSpPr>
        <p:spPr>
          <a:xfrm>
            <a:off x="838200" y="1564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3900"/>
              <a:t>Onboarding to EOSC: Support</a:t>
            </a:r>
            <a:endParaRPr sz="3500"/>
          </a:p>
        </p:txBody>
      </p:sp>
      <p:sp>
        <p:nvSpPr>
          <p:cNvPr id="330" name="Google Shape;330;p28"/>
          <p:cNvSpPr txBox="1"/>
          <p:nvPr/>
        </p:nvSpPr>
        <p:spPr>
          <a:xfrm>
            <a:off x="700350" y="2920525"/>
            <a:ext cx="5666100" cy="31854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Clr>
                <a:schemeClr val="dk1"/>
              </a:buClr>
              <a:buSzPts val="1100"/>
              <a:buFont typeface="Arial"/>
              <a:buNone/>
            </a:pPr>
            <a:r>
              <a:rPr b="1" lang="en-GB" sz="2800">
                <a:solidFill>
                  <a:srgbClr val="434343"/>
                </a:solidFill>
              </a:rPr>
              <a:t>Information</a:t>
            </a:r>
            <a:endParaRPr b="1" sz="2800">
              <a:solidFill>
                <a:srgbClr val="434343"/>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3"/>
              </a:rPr>
              <a:t>EOSC-Exchange Inclusion Criteria</a:t>
            </a:r>
            <a:endParaRPr sz="2500">
              <a:solidFill>
                <a:schemeClr val="dk1"/>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4"/>
              </a:rPr>
              <a:t>EOSC Providers Portal</a:t>
            </a:r>
            <a:endParaRPr sz="2400">
              <a:solidFill>
                <a:schemeClr val="dk1"/>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5"/>
              </a:rPr>
              <a:t>EOSC-Portal website</a:t>
            </a:r>
            <a:endParaRPr sz="2400">
              <a:solidFill>
                <a:schemeClr val="dk1"/>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6"/>
              </a:rPr>
              <a:t>EOSC "Become a Provider"</a:t>
            </a:r>
            <a:r>
              <a:rPr lang="en-GB" sz="2500" u="sng">
                <a:solidFill>
                  <a:schemeClr val="hlink"/>
                </a:solidFill>
              </a:rPr>
              <a:t> </a:t>
            </a:r>
            <a:endParaRPr sz="2400">
              <a:solidFill>
                <a:schemeClr val="dk1"/>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7"/>
              </a:rPr>
              <a:t>EOSC Providers Documentation</a:t>
            </a:r>
            <a:endParaRPr sz="2400">
              <a:solidFill>
                <a:schemeClr val="dk1"/>
              </a:solidFill>
            </a:endParaRPr>
          </a:p>
          <a:p>
            <a:pPr indent="-381000" lvl="0" marL="457200" rtl="0" algn="l">
              <a:lnSpc>
                <a:spcPct val="115000"/>
              </a:lnSpc>
              <a:spcBef>
                <a:spcPts val="0"/>
              </a:spcBef>
              <a:spcAft>
                <a:spcPts val="0"/>
              </a:spcAft>
              <a:buClr>
                <a:schemeClr val="dk1"/>
              </a:buClr>
              <a:buSzPts val="2400"/>
              <a:buFont typeface="Montserrat Thin"/>
              <a:buChar char="●"/>
            </a:pPr>
            <a:r>
              <a:rPr lang="en-GB" sz="2500" u="sng">
                <a:solidFill>
                  <a:schemeClr val="accent2"/>
                </a:solidFill>
                <a:hlinkClick r:id="rId8">
                  <a:extLst>
                    <a:ext uri="{A12FA001-AC4F-418D-AE19-62706E023703}">
                      <ahyp:hlinkClr val="tx"/>
                    </a:ext>
                  </a:extLst>
                </a:hlinkClick>
              </a:rPr>
              <a:t>EOSC Future Public wiki </a:t>
            </a:r>
            <a:endParaRPr sz="2600">
              <a:solidFill>
                <a:schemeClr val="dk1"/>
              </a:solidFill>
            </a:endParaRPr>
          </a:p>
        </p:txBody>
      </p:sp>
      <p:sp>
        <p:nvSpPr>
          <p:cNvPr id="331" name="Google Shape;331;p28"/>
          <p:cNvSpPr txBox="1"/>
          <p:nvPr/>
        </p:nvSpPr>
        <p:spPr>
          <a:xfrm>
            <a:off x="6594950" y="2931425"/>
            <a:ext cx="5243400" cy="23004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Clr>
                <a:schemeClr val="dk1"/>
              </a:buClr>
              <a:buSzPts val="1800"/>
              <a:buFont typeface="Arial"/>
              <a:buNone/>
            </a:pPr>
            <a:r>
              <a:rPr b="1" lang="en-GB" sz="2800">
                <a:solidFill>
                  <a:srgbClr val="434343"/>
                </a:solidFill>
              </a:rPr>
              <a:t>Training</a:t>
            </a:r>
            <a:endParaRPr sz="2800">
              <a:solidFill>
                <a:srgbClr val="434343"/>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9"/>
              </a:rPr>
              <a:t>How to join the EOSC as a resource provider </a:t>
            </a:r>
            <a:endParaRPr sz="2600" u="sng">
              <a:solidFill>
                <a:schemeClr val="hlink"/>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10"/>
              </a:rPr>
              <a:t>How to add a service in the EOSC Portal</a:t>
            </a:r>
            <a:endParaRPr sz="2600">
              <a:solidFill>
                <a:schemeClr val="dk1"/>
              </a:solidFill>
            </a:endParaRPr>
          </a:p>
        </p:txBody>
      </p:sp>
      <p:sp>
        <p:nvSpPr>
          <p:cNvPr id="332" name="Google Shape;332;p28"/>
          <p:cNvSpPr txBox="1"/>
          <p:nvPr/>
        </p:nvSpPr>
        <p:spPr>
          <a:xfrm>
            <a:off x="685800" y="1494525"/>
            <a:ext cx="10103700" cy="9729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GB" sz="2800">
                <a:solidFill>
                  <a:srgbClr val="434343"/>
                </a:solidFill>
              </a:rPr>
              <a:t>Contact the EOSC Portal Onboarding Team</a:t>
            </a:r>
            <a:r>
              <a:rPr b="1" lang="en-GB" sz="2800">
                <a:solidFill>
                  <a:srgbClr val="666666"/>
                </a:solidFill>
              </a:rPr>
              <a:t> </a:t>
            </a:r>
            <a:endParaRPr b="1" sz="2800">
              <a:solidFill>
                <a:srgbClr val="666666"/>
              </a:solidFill>
            </a:endParaRPr>
          </a:p>
          <a:p>
            <a:pPr indent="0" lvl="0" marL="0" rtl="0" algn="l">
              <a:lnSpc>
                <a:spcPct val="115000"/>
              </a:lnSpc>
              <a:spcBef>
                <a:spcPts val="0"/>
              </a:spcBef>
              <a:spcAft>
                <a:spcPts val="0"/>
              </a:spcAft>
              <a:buNone/>
            </a:pPr>
            <a:r>
              <a:rPr lang="en-GB" sz="2500" u="sng">
                <a:solidFill>
                  <a:srgbClr val="1155CC"/>
                </a:solidFill>
                <a:hlinkClick r:id="rId11">
                  <a:extLst>
                    <a:ext uri="{A12FA001-AC4F-418D-AE19-62706E023703}">
                      <ahyp:hlinkClr val="tx"/>
                    </a:ext>
                  </a:extLst>
                </a:hlinkClick>
              </a:rPr>
              <a:t>onboarding@eosc-portal.eu</a:t>
            </a:r>
            <a:endParaRPr sz="2600">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29"/>
          <p:cNvSpPr txBox="1"/>
          <p:nvPr>
            <p:ph type="title"/>
          </p:nvPr>
        </p:nvSpPr>
        <p:spPr>
          <a:xfrm>
            <a:off x="838200" y="802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Onboarding to EOSC: Today’s Numbers</a:t>
            </a:r>
            <a:endParaRPr sz="4100"/>
          </a:p>
        </p:txBody>
      </p:sp>
      <p:sp>
        <p:nvSpPr>
          <p:cNvPr id="339" name="Google Shape;339;p29"/>
          <p:cNvSpPr txBox="1"/>
          <p:nvPr/>
        </p:nvSpPr>
        <p:spPr>
          <a:xfrm>
            <a:off x="395550" y="1396525"/>
            <a:ext cx="11265300" cy="44022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1100"/>
              <a:buFont typeface="Arial"/>
              <a:buNone/>
            </a:pPr>
            <a:r>
              <a:rPr b="1" lang="en-GB" sz="4000">
                <a:solidFill>
                  <a:srgbClr val="FF9900"/>
                </a:solidFill>
              </a:rPr>
              <a:t>313 Resource Providers</a:t>
            </a:r>
            <a:endParaRPr b="1" sz="4000">
              <a:solidFill>
                <a:schemeClr val="dk1"/>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534 Services</a:t>
            </a:r>
            <a:endParaRPr b="1" sz="4000">
              <a:solidFill>
                <a:srgbClr val="6FA8DC"/>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49 Data sources</a:t>
            </a:r>
            <a:endParaRPr b="1" sz="4000">
              <a:solidFill>
                <a:srgbClr val="6FA8DC"/>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 4,647,520 Research products</a:t>
            </a:r>
            <a:endParaRPr b="1" sz="4000">
              <a:solidFill>
                <a:srgbClr val="6FA8DC"/>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   4 Catalogues of resources</a:t>
            </a:r>
            <a:endParaRPr b="1" sz="4000">
              <a:solidFill>
                <a:srgbClr val="6FA8DC"/>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  22 Learning resources</a:t>
            </a:r>
            <a:endParaRPr b="1" sz="4000">
              <a:solidFill>
                <a:srgbClr val="6FA8DC"/>
              </a:solidFill>
            </a:endParaRPr>
          </a:p>
          <a:p>
            <a:pPr indent="0" lvl="0" marL="0" rtl="0" algn="ctr">
              <a:spcBef>
                <a:spcPts val="0"/>
              </a:spcBef>
              <a:spcAft>
                <a:spcPts val="0"/>
              </a:spcAft>
              <a:buClr>
                <a:schemeClr val="dk1"/>
              </a:buClr>
              <a:buSzPts val="1100"/>
              <a:buFont typeface="Arial"/>
              <a:buNone/>
            </a:pPr>
            <a:r>
              <a:rPr b="1" lang="en-GB" sz="4000">
                <a:solidFill>
                  <a:srgbClr val="6FA8DC"/>
                </a:solidFill>
              </a:rPr>
              <a:t>9 Interoperability guidelines</a:t>
            </a:r>
            <a:endParaRPr sz="2300">
              <a:solidFill>
                <a:srgbClr val="6FA8DC"/>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30"/>
          <p:cNvSpPr txBox="1"/>
          <p:nvPr>
            <p:ph type="title"/>
          </p:nvPr>
        </p:nvSpPr>
        <p:spPr>
          <a:xfrm>
            <a:off x="831850" y="3363675"/>
            <a:ext cx="10515600" cy="8637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accent3"/>
              </a:buClr>
              <a:buSzPct val="100000"/>
              <a:buFont typeface="Corbel"/>
              <a:buNone/>
            </a:pPr>
            <a:r>
              <a:rPr lang="en-GB"/>
              <a:t>Access to EOSC resources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p31"/>
          <p:cNvSpPr txBox="1"/>
          <p:nvPr/>
        </p:nvSpPr>
        <p:spPr>
          <a:xfrm>
            <a:off x="4231093" y="2931097"/>
            <a:ext cx="2785500" cy="554100"/>
          </a:xfrm>
          <a:prstGeom prst="rect">
            <a:avLst/>
          </a:prstGeom>
          <a:solidFill>
            <a:srgbClr val="E5EFF9"/>
          </a:solidFill>
          <a:ln>
            <a:noFill/>
          </a:ln>
        </p:spPr>
        <p:txBody>
          <a:bodyPr anchorCtr="0" anchor="ctr" bIns="45700" lIns="91425" spcFirstLastPara="1" rIns="91425" wrap="square" tIns="45700">
            <a:spAutoFit/>
          </a:bodyPr>
          <a:lstStyle/>
          <a:p>
            <a:pPr indent="0" lvl="0" marL="0" marR="0" rtl="0" algn="ctr">
              <a:lnSpc>
                <a:spcPct val="115000"/>
              </a:lnSpc>
              <a:spcBef>
                <a:spcPts val="0"/>
              </a:spcBef>
              <a:spcAft>
                <a:spcPts val="0"/>
              </a:spcAft>
              <a:buNone/>
            </a:pPr>
            <a:r>
              <a:rPr lang="en-GB" sz="3000">
                <a:solidFill>
                  <a:schemeClr val="dk1"/>
                </a:solidFill>
              </a:rPr>
              <a:t>Data storage</a:t>
            </a:r>
            <a:endParaRPr sz="3000">
              <a:solidFill>
                <a:schemeClr val="dk1"/>
              </a:solidFill>
            </a:endParaRPr>
          </a:p>
        </p:txBody>
      </p:sp>
      <p:sp>
        <p:nvSpPr>
          <p:cNvPr id="352" name="Google Shape;352;p31"/>
          <p:cNvSpPr txBox="1"/>
          <p:nvPr/>
        </p:nvSpPr>
        <p:spPr>
          <a:xfrm>
            <a:off x="7330475" y="2931100"/>
            <a:ext cx="3702300" cy="554100"/>
          </a:xfrm>
          <a:prstGeom prst="rect">
            <a:avLst/>
          </a:prstGeom>
          <a:solidFill>
            <a:srgbClr val="E5EFF9"/>
          </a:solidFill>
          <a:ln>
            <a:noFill/>
          </a:ln>
        </p:spPr>
        <p:txBody>
          <a:bodyPr anchorCtr="0" anchor="ctr" bIns="45700" lIns="91425" spcFirstLastPara="1" rIns="91425" wrap="square" tIns="45700">
            <a:spAutoFit/>
          </a:bodyPr>
          <a:lstStyle/>
          <a:p>
            <a:pPr indent="0" lvl="0" marL="0" marR="0" rtl="0" algn="ctr">
              <a:lnSpc>
                <a:spcPct val="115000"/>
              </a:lnSpc>
              <a:spcBef>
                <a:spcPts val="0"/>
              </a:spcBef>
              <a:spcAft>
                <a:spcPts val="0"/>
              </a:spcAft>
              <a:buNone/>
            </a:pPr>
            <a:r>
              <a:rPr lang="en-GB" sz="3000">
                <a:solidFill>
                  <a:schemeClr val="dk1"/>
                </a:solidFill>
              </a:rPr>
              <a:t>Data</a:t>
            </a:r>
            <a:r>
              <a:rPr lang="en-GB" sz="3000">
                <a:solidFill>
                  <a:schemeClr val="dk1"/>
                </a:solidFill>
              </a:rPr>
              <a:t> </a:t>
            </a:r>
            <a:r>
              <a:rPr lang="en-GB" sz="3000">
                <a:solidFill>
                  <a:schemeClr val="dk1"/>
                </a:solidFill>
              </a:rPr>
              <a:t>recomposition</a:t>
            </a:r>
            <a:endParaRPr sz="3000">
              <a:solidFill>
                <a:schemeClr val="dk1"/>
              </a:solidFill>
            </a:endParaRPr>
          </a:p>
        </p:txBody>
      </p:sp>
      <p:sp>
        <p:nvSpPr>
          <p:cNvPr id="353" name="Google Shape;353;p31"/>
          <p:cNvSpPr txBox="1"/>
          <p:nvPr/>
        </p:nvSpPr>
        <p:spPr>
          <a:xfrm>
            <a:off x="860253" y="5261208"/>
            <a:ext cx="2648100" cy="554100"/>
          </a:xfrm>
          <a:prstGeom prst="rect">
            <a:avLst/>
          </a:prstGeom>
          <a:solidFill>
            <a:srgbClr val="E5EFF9"/>
          </a:solidFill>
          <a:ln>
            <a:noFill/>
          </a:ln>
        </p:spPr>
        <p:txBody>
          <a:bodyPr anchorCtr="0" anchor="ctr" bIns="45700" lIns="91425" spcFirstLastPara="1" rIns="91425" wrap="square" tIns="45700">
            <a:spAutoFit/>
          </a:bodyPr>
          <a:lstStyle/>
          <a:p>
            <a:pPr indent="0" lvl="0" marL="0" marR="0" rtl="0" algn="ctr">
              <a:lnSpc>
                <a:spcPct val="115000"/>
              </a:lnSpc>
              <a:spcBef>
                <a:spcPts val="0"/>
              </a:spcBef>
              <a:spcAft>
                <a:spcPts val="0"/>
              </a:spcAft>
              <a:buNone/>
            </a:pPr>
            <a:r>
              <a:rPr lang="en-GB" sz="3000">
                <a:solidFill>
                  <a:schemeClr val="dk1"/>
                </a:solidFill>
              </a:rPr>
              <a:t>Computing </a:t>
            </a:r>
            <a:endParaRPr sz="3000">
              <a:solidFill>
                <a:schemeClr val="dk1"/>
              </a:solidFill>
            </a:endParaRPr>
          </a:p>
        </p:txBody>
      </p:sp>
      <p:sp>
        <p:nvSpPr>
          <p:cNvPr id="354" name="Google Shape;354;p31"/>
          <p:cNvSpPr txBox="1"/>
          <p:nvPr/>
        </p:nvSpPr>
        <p:spPr>
          <a:xfrm>
            <a:off x="3876700" y="5267125"/>
            <a:ext cx="3521700" cy="554100"/>
          </a:xfrm>
          <a:prstGeom prst="rect">
            <a:avLst/>
          </a:prstGeom>
          <a:solidFill>
            <a:srgbClr val="E5EFF9"/>
          </a:solidFill>
          <a:ln>
            <a:noFill/>
          </a:ln>
        </p:spPr>
        <p:txBody>
          <a:bodyPr anchorCtr="0" anchor="ctr" bIns="45700" lIns="91425" spcFirstLastPara="1" rIns="91425" wrap="square" tIns="45700">
            <a:spAutoFit/>
          </a:bodyPr>
          <a:lstStyle/>
          <a:p>
            <a:pPr indent="0" lvl="0" marL="0" marR="0" rtl="0" algn="l">
              <a:lnSpc>
                <a:spcPct val="115000"/>
              </a:lnSpc>
              <a:spcBef>
                <a:spcPts val="0"/>
              </a:spcBef>
              <a:spcAft>
                <a:spcPts val="0"/>
              </a:spcAft>
              <a:buNone/>
            </a:pPr>
            <a:r>
              <a:rPr lang="en-GB" sz="3000">
                <a:solidFill>
                  <a:schemeClr val="dk1"/>
                </a:solidFill>
              </a:rPr>
              <a:t>Complex workflows</a:t>
            </a:r>
            <a:endParaRPr sz="3000">
              <a:solidFill>
                <a:schemeClr val="dk1"/>
              </a:solidFill>
            </a:endParaRPr>
          </a:p>
        </p:txBody>
      </p:sp>
      <p:sp>
        <p:nvSpPr>
          <p:cNvPr id="355" name="Google Shape;355;p31"/>
          <p:cNvSpPr txBox="1"/>
          <p:nvPr/>
        </p:nvSpPr>
        <p:spPr>
          <a:xfrm>
            <a:off x="7502800" y="5247475"/>
            <a:ext cx="3702300" cy="554100"/>
          </a:xfrm>
          <a:prstGeom prst="rect">
            <a:avLst/>
          </a:prstGeom>
          <a:solidFill>
            <a:srgbClr val="E5EFF9"/>
          </a:solidFill>
          <a:ln>
            <a:noFill/>
          </a:ln>
        </p:spPr>
        <p:txBody>
          <a:bodyPr anchorCtr="0" anchor="ctr" bIns="45700" lIns="91425" spcFirstLastPara="1" rIns="91425" wrap="square" tIns="45700">
            <a:spAutoFit/>
          </a:bodyPr>
          <a:lstStyle/>
          <a:p>
            <a:pPr indent="0" lvl="0" marL="0" marR="0" rtl="0" algn="l">
              <a:lnSpc>
                <a:spcPct val="115000"/>
              </a:lnSpc>
              <a:spcBef>
                <a:spcPts val="0"/>
              </a:spcBef>
              <a:spcAft>
                <a:spcPts val="0"/>
              </a:spcAft>
              <a:buNone/>
            </a:pPr>
            <a:r>
              <a:rPr lang="en-GB" sz="3000">
                <a:solidFill>
                  <a:schemeClr val="dk1"/>
                </a:solidFill>
              </a:rPr>
              <a:t>Integratable services</a:t>
            </a:r>
            <a:endParaRPr sz="3000">
              <a:solidFill>
                <a:schemeClr val="dk1"/>
              </a:solidFill>
            </a:endParaRPr>
          </a:p>
        </p:txBody>
      </p:sp>
      <p:sp>
        <p:nvSpPr>
          <p:cNvPr id="356" name="Google Shape;356;p31"/>
          <p:cNvSpPr txBox="1"/>
          <p:nvPr>
            <p:ph type="title"/>
          </p:nvPr>
        </p:nvSpPr>
        <p:spPr>
          <a:xfrm>
            <a:off x="838200" y="-72119"/>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a:t>
            </a:r>
            <a:r>
              <a:rPr lang="en-GB" sz="4000"/>
              <a:t> to EOSC: Resources</a:t>
            </a:r>
            <a:endParaRPr sz="4100"/>
          </a:p>
        </p:txBody>
      </p:sp>
      <p:pic>
        <p:nvPicPr>
          <p:cNvPr id="357" name="Google Shape;357;p31"/>
          <p:cNvPicPr preferRelativeResize="0"/>
          <p:nvPr/>
        </p:nvPicPr>
        <p:blipFill>
          <a:blip r:embed="rId3">
            <a:alphaModFix/>
          </a:blip>
          <a:stretch>
            <a:fillRect/>
          </a:stretch>
        </p:blipFill>
        <p:spPr>
          <a:xfrm>
            <a:off x="1500000" y="1187276"/>
            <a:ext cx="1591425" cy="1591425"/>
          </a:xfrm>
          <a:prstGeom prst="rect">
            <a:avLst/>
          </a:prstGeom>
          <a:noFill/>
          <a:ln>
            <a:noFill/>
          </a:ln>
        </p:spPr>
      </p:pic>
      <p:sp>
        <p:nvSpPr>
          <p:cNvPr id="358" name="Google Shape;358;p31"/>
          <p:cNvSpPr/>
          <p:nvPr/>
        </p:nvSpPr>
        <p:spPr>
          <a:xfrm>
            <a:off x="749825" y="2924500"/>
            <a:ext cx="3015000" cy="5541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3000">
                <a:solidFill>
                  <a:schemeClr val="dk1"/>
                </a:solidFill>
              </a:rPr>
              <a:t>Data discovery</a:t>
            </a:r>
            <a:endParaRPr sz="3000"/>
          </a:p>
        </p:txBody>
      </p:sp>
      <p:pic>
        <p:nvPicPr>
          <p:cNvPr id="359" name="Google Shape;359;p31"/>
          <p:cNvPicPr preferRelativeResize="0"/>
          <p:nvPr/>
        </p:nvPicPr>
        <p:blipFill>
          <a:blip r:embed="rId4">
            <a:alphaModFix/>
          </a:blip>
          <a:stretch>
            <a:fillRect/>
          </a:stretch>
        </p:blipFill>
        <p:spPr>
          <a:xfrm>
            <a:off x="4866763" y="1263476"/>
            <a:ext cx="1591425" cy="1591425"/>
          </a:xfrm>
          <a:prstGeom prst="rect">
            <a:avLst/>
          </a:prstGeom>
          <a:noFill/>
          <a:ln>
            <a:noFill/>
          </a:ln>
        </p:spPr>
      </p:pic>
      <p:pic>
        <p:nvPicPr>
          <p:cNvPr id="360" name="Google Shape;360;p31"/>
          <p:cNvPicPr preferRelativeResize="0"/>
          <p:nvPr/>
        </p:nvPicPr>
        <p:blipFill>
          <a:blip r:embed="rId5">
            <a:alphaModFix/>
          </a:blip>
          <a:stretch>
            <a:fillRect/>
          </a:stretch>
        </p:blipFill>
        <p:spPr>
          <a:xfrm>
            <a:off x="8462124" y="1339675"/>
            <a:ext cx="1561402" cy="1561425"/>
          </a:xfrm>
          <a:prstGeom prst="rect">
            <a:avLst/>
          </a:prstGeom>
          <a:noFill/>
          <a:ln>
            <a:noFill/>
          </a:ln>
        </p:spPr>
      </p:pic>
      <p:pic>
        <p:nvPicPr>
          <p:cNvPr id="361" name="Google Shape;361;p31"/>
          <p:cNvPicPr preferRelativeResize="0"/>
          <p:nvPr/>
        </p:nvPicPr>
        <p:blipFill>
          <a:blip r:embed="rId6">
            <a:alphaModFix/>
          </a:blip>
          <a:stretch>
            <a:fillRect/>
          </a:stretch>
        </p:blipFill>
        <p:spPr>
          <a:xfrm>
            <a:off x="1454987" y="3686074"/>
            <a:ext cx="1458625" cy="1458625"/>
          </a:xfrm>
          <a:prstGeom prst="rect">
            <a:avLst/>
          </a:prstGeom>
          <a:noFill/>
          <a:ln>
            <a:noFill/>
          </a:ln>
        </p:spPr>
      </p:pic>
      <p:pic>
        <p:nvPicPr>
          <p:cNvPr id="362" name="Google Shape;362;p31"/>
          <p:cNvPicPr preferRelativeResize="0"/>
          <p:nvPr/>
        </p:nvPicPr>
        <p:blipFill>
          <a:blip r:embed="rId7">
            <a:alphaModFix/>
          </a:blip>
          <a:stretch>
            <a:fillRect/>
          </a:stretch>
        </p:blipFill>
        <p:spPr>
          <a:xfrm>
            <a:off x="4908200" y="3738900"/>
            <a:ext cx="1458625" cy="1458625"/>
          </a:xfrm>
          <a:prstGeom prst="rect">
            <a:avLst/>
          </a:prstGeom>
          <a:noFill/>
          <a:ln>
            <a:noFill/>
          </a:ln>
        </p:spPr>
      </p:pic>
      <p:pic>
        <p:nvPicPr>
          <p:cNvPr id="363" name="Google Shape;363;p31"/>
          <p:cNvPicPr preferRelativeResize="0"/>
          <p:nvPr/>
        </p:nvPicPr>
        <p:blipFill>
          <a:blip r:embed="rId8">
            <a:alphaModFix/>
          </a:blip>
          <a:stretch>
            <a:fillRect/>
          </a:stretch>
        </p:blipFill>
        <p:spPr>
          <a:xfrm>
            <a:off x="8528512" y="3713225"/>
            <a:ext cx="1458625" cy="1458625"/>
          </a:xfrm>
          <a:prstGeom prst="rect">
            <a:avLst/>
          </a:prstGeom>
          <a:noFill/>
          <a:ln>
            <a:noFill/>
          </a:ln>
        </p:spPr>
      </p:pic>
      <p:sp>
        <p:nvSpPr>
          <p:cNvPr id="364" name="Google Shape;364;p31"/>
          <p:cNvSpPr txBox="1"/>
          <p:nvPr/>
        </p:nvSpPr>
        <p:spPr>
          <a:xfrm>
            <a:off x="764825" y="6464350"/>
            <a:ext cx="2780100" cy="276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n-GB" sz="1200">
                <a:solidFill>
                  <a:srgbClr val="777777"/>
                </a:solidFill>
              </a:rPr>
              <a:t>image</a:t>
            </a:r>
            <a:r>
              <a:rPr lang="en-GB" sz="1050">
                <a:solidFill>
                  <a:srgbClr val="5F7D95"/>
                </a:solidFill>
                <a:highlight>
                  <a:schemeClr val="lt1"/>
                </a:highlight>
                <a:latin typeface="Verdana"/>
                <a:ea typeface="Verdana"/>
                <a:cs typeface="Verdana"/>
                <a:sym typeface="Verdana"/>
              </a:rPr>
              <a:t>: Flaticon.com &amp; Freepik.com</a:t>
            </a:r>
            <a:endParaRPr sz="3200">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32"/>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EOSC: Resource access types</a:t>
            </a:r>
            <a:endParaRPr sz="4100"/>
          </a:p>
        </p:txBody>
      </p:sp>
      <p:sp>
        <p:nvSpPr>
          <p:cNvPr id="371" name="Google Shape;371;p32"/>
          <p:cNvSpPr txBox="1"/>
          <p:nvPr/>
        </p:nvSpPr>
        <p:spPr>
          <a:xfrm>
            <a:off x="611575" y="1386625"/>
            <a:ext cx="10598700" cy="50178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SzPts val="1100"/>
              <a:buNone/>
            </a:pPr>
            <a:r>
              <a:rPr b="1" lang="en-GB" sz="4000">
                <a:solidFill>
                  <a:srgbClr val="FF9900"/>
                </a:solidFill>
              </a:rPr>
              <a:t>&gt;95% Resources are Open Access</a:t>
            </a:r>
            <a:endParaRPr b="1" sz="4000">
              <a:solidFill>
                <a:srgbClr val="FF9900"/>
              </a:solidFill>
            </a:endParaRPr>
          </a:p>
          <a:p>
            <a:pPr indent="0" lvl="0" marL="0" marR="0" rtl="0" algn="ctr">
              <a:lnSpc>
                <a:spcPct val="100000"/>
              </a:lnSpc>
              <a:spcBef>
                <a:spcPts val="0"/>
              </a:spcBef>
              <a:spcAft>
                <a:spcPts val="0"/>
              </a:spcAft>
              <a:buNone/>
            </a:pPr>
            <a:r>
              <a:rPr b="1" lang="en-GB" sz="4000">
                <a:solidFill>
                  <a:srgbClr val="6FA8DC"/>
                </a:solidFill>
              </a:rPr>
              <a:t>534 Services</a:t>
            </a:r>
            <a:endParaRPr b="1" sz="4000">
              <a:solidFill>
                <a:srgbClr val="6FA8DC"/>
              </a:solidFill>
            </a:endParaRPr>
          </a:p>
          <a:p>
            <a:pPr indent="0" lvl="0" marL="0" marR="0" rtl="0" algn="ctr">
              <a:lnSpc>
                <a:spcPct val="100000"/>
              </a:lnSpc>
              <a:spcBef>
                <a:spcPts val="0"/>
              </a:spcBef>
              <a:spcAft>
                <a:spcPts val="0"/>
              </a:spcAft>
              <a:buNone/>
            </a:pPr>
            <a:r>
              <a:rPr b="1" lang="en-GB" sz="4000">
                <a:solidFill>
                  <a:srgbClr val="6FA8DC"/>
                </a:solidFill>
              </a:rPr>
              <a:t>49 Data sources</a:t>
            </a:r>
            <a:endParaRPr b="1" sz="4000">
              <a:solidFill>
                <a:srgbClr val="6FA8DC"/>
              </a:solidFill>
            </a:endParaRPr>
          </a:p>
          <a:p>
            <a:pPr indent="0" lvl="0" marL="0" marR="0" rtl="0" algn="ctr">
              <a:lnSpc>
                <a:spcPct val="100000"/>
              </a:lnSpc>
              <a:spcBef>
                <a:spcPts val="0"/>
              </a:spcBef>
              <a:spcAft>
                <a:spcPts val="0"/>
              </a:spcAft>
              <a:buNone/>
            </a:pPr>
            <a:r>
              <a:rPr b="1" lang="en-GB" sz="4000">
                <a:solidFill>
                  <a:srgbClr val="6FA8DC"/>
                </a:solidFill>
              </a:rPr>
              <a:t> 4,647,520 Research products</a:t>
            </a:r>
            <a:endParaRPr b="1" sz="4000">
              <a:solidFill>
                <a:srgbClr val="6FA8DC"/>
              </a:solidFill>
            </a:endParaRPr>
          </a:p>
          <a:p>
            <a:pPr indent="0" lvl="0" marL="0" marR="0" rtl="0" algn="ctr">
              <a:lnSpc>
                <a:spcPct val="100000"/>
              </a:lnSpc>
              <a:spcBef>
                <a:spcPts val="0"/>
              </a:spcBef>
              <a:spcAft>
                <a:spcPts val="0"/>
              </a:spcAft>
              <a:buNone/>
            </a:pPr>
            <a:r>
              <a:rPr b="1" lang="en-GB" sz="4000">
                <a:solidFill>
                  <a:srgbClr val="6FA8DC"/>
                </a:solidFill>
              </a:rPr>
              <a:t>   4 Catalogues of resources</a:t>
            </a:r>
            <a:endParaRPr b="1" sz="4000">
              <a:solidFill>
                <a:srgbClr val="6FA8DC"/>
              </a:solidFill>
            </a:endParaRPr>
          </a:p>
          <a:p>
            <a:pPr indent="0" lvl="0" marL="0" marR="0" rtl="0" algn="ctr">
              <a:lnSpc>
                <a:spcPct val="100000"/>
              </a:lnSpc>
              <a:spcBef>
                <a:spcPts val="0"/>
              </a:spcBef>
              <a:spcAft>
                <a:spcPts val="0"/>
              </a:spcAft>
              <a:buNone/>
            </a:pPr>
            <a:r>
              <a:rPr b="1" lang="en-GB" sz="4000">
                <a:solidFill>
                  <a:srgbClr val="6FA8DC"/>
                </a:solidFill>
              </a:rPr>
              <a:t>  22 Learning resources</a:t>
            </a:r>
            <a:endParaRPr b="1" sz="4000">
              <a:solidFill>
                <a:srgbClr val="6FA8DC"/>
              </a:solidFill>
            </a:endParaRPr>
          </a:p>
          <a:p>
            <a:pPr indent="0" lvl="0" marL="0" marR="0" rtl="0" algn="ctr">
              <a:lnSpc>
                <a:spcPct val="100000"/>
              </a:lnSpc>
              <a:spcBef>
                <a:spcPts val="0"/>
              </a:spcBef>
              <a:spcAft>
                <a:spcPts val="0"/>
              </a:spcAft>
              <a:buNone/>
            </a:pPr>
            <a:r>
              <a:rPr b="1" lang="en-GB" sz="4000">
                <a:solidFill>
                  <a:srgbClr val="6FA8DC"/>
                </a:solidFill>
              </a:rPr>
              <a:t>9 Interoperability guidelines</a:t>
            </a:r>
            <a:endParaRPr b="1" sz="4000">
              <a:solidFill>
                <a:srgbClr val="6FA8DC"/>
              </a:solidFill>
            </a:endParaRPr>
          </a:p>
          <a:p>
            <a:pPr indent="0" lvl="0" marL="0" rtl="0" algn="ctr">
              <a:spcBef>
                <a:spcPts val="0"/>
              </a:spcBef>
              <a:spcAft>
                <a:spcPts val="0"/>
              </a:spcAft>
              <a:buSzPts val="1100"/>
              <a:buNone/>
            </a:pPr>
            <a:r>
              <a:t/>
            </a:r>
            <a:endParaRPr b="1" sz="4000">
              <a:solidFill>
                <a:srgbClr val="FF99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33"/>
          <p:cNvSpPr txBox="1"/>
          <p:nvPr>
            <p:ph type="title"/>
          </p:nvPr>
        </p:nvSpPr>
        <p:spPr>
          <a:xfrm>
            <a:off x="838200" y="1564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EOSC: Marketplace</a:t>
            </a:r>
            <a:endParaRPr/>
          </a:p>
        </p:txBody>
      </p:sp>
      <p:sp>
        <p:nvSpPr>
          <p:cNvPr id="378" name="Google Shape;378;p33"/>
          <p:cNvSpPr txBox="1"/>
          <p:nvPr/>
        </p:nvSpPr>
        <p:spPr>
          <a:xfrm>
            <a:off x="243150" y="6197125"/>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https://eosc-portal.eu/</a:t>
            </a:r>
            <a:endParaRPr sz="1200">
              <a:solidFill>
                <a:srgbClr val="777777"/>
              </a:solidFill>
            </a:endParaRPr>
          </a:p>
        </p:txBody>
      </p:sp>
      <p:pic>
        <p:nvPicPr>
          <p:cNvPr id="379" name="Google Shape;379;p33"/>
          <p:cNvPicPr preferRelativeResize="0"/>
          <p:nvPr/>
        </p:nvPicPr>
        <p:blipFill>
          <a:blip r:embed="rId3">
            <a:alphaModFix/>
          </a:blip>
          <a:stretch>
            <a:fillRect/>
          </a:stretch>
        </p:blipFill>
        <p:spPr>
          <a:xfrm>
            <a:off x="3210050" y="1116175"/>
            <a:ext cx="6319901" cy="5270526"/>
          </a:xfrm>
          <a:prstGeom prst="rect">
            <a:avLst/>
          </a:prstGeom>
          <a:noFill/>
          <a:ln>
            <a:noFill/>
          </a:ln>
        </p:spPr>
      </p:pic>
      <p:sp>
        <p:nvSpPr>
          <p:cNvPr id="380" name="Google Shape;380;p33"/>
          <p:cNvSpPr/>
          <p:nvPr/>
        </p:nvSpPr>
        <p:spPr>
          <a:xfrm>
            <a:off x="4386725" y="1116175"/>
            <a:ext cx="1491600" cy="380100"/>
          </a:xfrm>
          <a:prstGeom prst="roundRect">
            <a:avLst>
              <a:gd fmla="val 16667" name="adj"/>
            </a:avLst>
          </a:prstGeom>
          <a:noFill/>
          <a:ln cap="flat" cmpd="sng" w="38100">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34"/>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an Open Resource (1 of 2)</a:t>
            </a:r>
            <a:endParaRPr/>
          </a:p>
        </p:txBody>
      </p:sp>
      <p:sp>
        <p:nvSpPr>
          <p:cNvPr id="387" name="Google Shape;387;p34"/>
          <p:cNvSpPr txBox="1"/>
          <p:nvPr/>
        </p:nvSpPr>
        <p:spPr>
          <a:xfrm>
            <a:off x="243150" y="6446525"/>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https://search.marketplace.eosc-portal.eu/search/all?q=Keio%203D%20K-OMEGA-SST</a:t>
            </a:r>
            <a:endParaRPr sz="1200">
              <a:solidFill>
                <a:srgbClr val="777777"/>
              </a:solidFill>
            </a:endParaRPr>
          </a:p>
        </p:txBody>
      </p:sp>
      <p:pic>
        <p:nvPicPr>
          <p:cNvPr id="388" name="Google Shape;388;p34"/>
          <p:cNvPicPr preferRelativeResize="0"/>
          <p:nvPr/>
        </p:nvPicPr>
        <p:blipFill>
          <a:blip r:embed="rId3">
            <a:alphaModFix/>
          </a:blip>
          <a:stretch>
            <a:fillRect/>
          </a:stretch>
        </p:blipFill>
        <p:spPr>
          <a:xfrm>
            <a:off x="1998651" y="914400"/>
            <a:ext cx="8511850" cy="5130325"/>
          </a:xfrm>
          <a:prstGeom prst="rect">
            <a:avLst/>
          </a:prstGeom>
          <a:noFill/>
          <a:ln>
            <a:noFill/>
          </a:ln>
        </p:spPr>
      </p:pic>
      <p:sp>
        <p:nvSpPr>
          <p:cNvPr id="389" name="Google Shape;389;p34"/>
          <p:cNvSpPr/>
          <p:nvPr/>
        </p:nvSpPr>
        <p:spPr>
          <a:xfrm>
            <a:off x="4779875" y="4475500"/>
            <a:ext cx="673800" cy="193500"/>
          </a:xfrm>
          <a:prstGeom prst="roundRect">
            <a:avLst>
              <a:gd fmla="val 16667" name="adj"/>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35"/>
          <p:cNvSpPr txBox="1"/>
          <p:nvPr/>
        </p:nvSpPr>
        <p:spPr>
          <a:xfrm>
            <a:off x="243150" y="6464325"/>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https://search.marketplace.eosc-portal.eu/search/software?q=*</a:t>
            </a:r>
            <a:endParaRPr sz="1200">
              <a:solidFill>
                <a:srgbClr val="777777"/>
              </a:solidFill>
            </a:endParaRPr>
          </a:p>
        </p:txBody>
      </p:sp>
      <p:pic>
        <p:nvPicPr>
          <p:cNvPr id="396" name="Google Shape;396;p35"/>
          <p:cNvPicPr preferRelativeResize="0"/>
          <p:nvPr/>
        </p:nvPicPr>
        <p:blipFill>
          <a:blip r:embed="rId3">
            <a:alphaModFix/>
          </a:blip>
          <a:stretch>
            <a:fillRect/>
          </a:stretch>
        </p:blipFill>
        <p:spPr>
          <a:xfrm>
            <a:off x="243150" y="1290331"/>
            <a:ext cx="11796448" cy="4300994"/>
          </a:xfrm>
          <a:prstGeom prst="rect">
            <a:avLst/>
          </a:prstGeom>
          <a:noFill/>
          <a:ln>
            <a:noFill/>
          </a:ln>
        </p:spPr>
      </p:pic>
      <p:sp>
        <p:nvSpPr>
          <p:cNvPr id="397" name="Google Shape;397;p35"/>
          <p:cNvSpPr/>
          <p:nvPr/>
        </p:nvSpPr>
        <p:spPr>
          <a:xfrm>
            <a:off x="9244950" y="2081800"/>
            <a:ext cx="2794800" cy="2114700"/>
          </a:xfrm>
          <a:prstGeom prst="roundRect">
            <a:avLst>
              <a:gd fmla="val 16667" name="adj"/>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35"/>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an Open Resource (2 of 2)</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8"/>
          <p:cNvSpPr txBox="1"/>
          <p:nvPr>
            <p:ph type="title"/>
          </p:nvPr>
        </p:nvSpPr>
        <p:spPr>
          <a:xfrm>
            <a:off x="838200" y="80281"/>
            <a:ext cx="11353800" cy="1084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3500"/>
              <a:buFont typeface="Corbel"/>
              <a:buNone/>
            </a:pPr>
            <a:r>
              <a:rPr lang="en-GB" sz="4000"/>
              <a:t>Objectives</a:t>
            </a:r>
            <a:endParaRPr sz="4100"/>
          </a:p>
        </p:txBody>
      </p:sp>
      <p:pic>
        <p:nvPicPr>
          <p:cNvPr id="137" name="Google Shape;137;p18"/>
          <p:cNvPicPr preferRelativeResize="0"/>
          <p:nvPr/>
        </p:nvPicPr>
        <p:blipFill>
          <a:blip r:embed="rId3">
            <a:alphaModFix/>
          </a:blip>
          <a:stretch>
            <a:fillRect/>
          </a:stretch>
        </p:blipFill>
        <p:spPr>
          <a:xfrm>
            <a:off x="1089725" y="1524524"/>
            <a:ext cx="3568225" cy="3568225"/>
          </a:xfrm>
          <a:prstGeom prst="rect">
            <a:avLst/>
          </a:prstGeom>
          <a:noFill/>
          <a:ln>
            <a:noFill/>
          </a:ln>
        </p:spPr>
      </p:pic>
      <p:sp>
        <p:nvSpPr>
          <p:cNvPr id="138" name="Google Shape;138;p18"/>
          <p:cNvSpPr/>
          <p:nvPr/>
        </p:nvSpPr>
        <p:spPr>
          <a:xfrm>
            <a:off x="5305025" y="1243400"/>
            <a:ext cx="5802000" cy="10842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3200">
                <a:solidFill>
                  <a:schemeClr val="lt1"/>
                </a:solidFill>
              </a:rPr>
              <a:t>    </a:t>
            </a:r>
            <a:r>
              <a:rPr b="1" lang="en-GB" sz="3200">
                <a:solidFill>
                  <a:schemeClr val="lt1"/>
                </a:solidFill>
              </a:rPr>
              <a:t>Learn the basic        </a:t>
            </a:r>
            <a:endParaRPr b="1" sz="3200">
              <a:solidFill>
                <a:schemeClr val="lt1"/>
              </a:solidFill>
            </a:endParaRPr>
          </a:p>
          <a:p>
            <a:pPr indent="0" lvl="0" marL="0" rtl="0" algn="l">
              <a:spcBef>
                <a:spcPts val="0"/>
              </a:spcBef>
              <a:spcAft>
                <a:spcPts val="0"/>
              </a:spcAft>
              <a:buClr>
                <a:schemeClr val="dk1"/>
              </a:buClr>
              <a:buSzPts val="1100"/>
              <a:buFont typeface="Arial"/>
              <a:buNone/>
            </a:pPr>
            <a:r>
              <a:rPr b="1" lang="en-GB" sz="3200">
                <a:solidFill>
                  <a:schemeClr val="lt1"/>
                </a:solidFill>
              </a:rPr>
              <a:t>    architecture of the EOSC </a:t>
            </a:r>
            <a:endParaRPr b="1" sz="3200">
              <a:solidFill>
                <a:schemeClr val="lt1"/>
              </a:solidFill>
            </a:endParaRPr>
          </a:p>
        </p:txBody>
      </p:sp>
      <p:sp>
        <p:nvSpPr>
          <p:cNvPr id="139" name="Google Shape;139;p18"/>
          <p:cNvSpPr/>
          <p:nvPr/>
        </p:nvSpPr>
        <p:spPr>
          <a:xfrm>
            <a:off x="5030250" y="14292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1</a:t>
            </a:r>
            <a:endParaRPr b="1" sz="3200">
              <a:solidFill>
                <a:srgbClr val="3D85C6"/>
              </a:solidFill>
            </a:endParaRPr>
          </a:p>
        </p:txBody>
      </p:sp>
      <p:sp>
        <p:nvSpPr>
          <p:cNvPr id="140" name="Google Shape;140;p18"/>
          <p:cNvSpPr/>
          <p:nvPr/>
        </p:nvSpPr>
        <p:spPr>
          <a:xfrm>
            <a:off x="5305025" y="4077800"/>
            <a:ext cx="5802000" cy="11658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3200">
                <a:solidFill>
                  <a:schemeClr val="lt1"/>
                </a:solidFill>
              </a:rPr>
              <a:t>    </a:t>
            </a:r>
            <a:r>
              <a:rPr b="1" lang="en-GB" sz="3200">
                <a:solidFill>
                  <a:schemeClr val="lt1"/>
                </a:solidFill>
              </a:rPr>
              <a:t>Learn how to access</a:t>
            </a:r>
            <a:endParaRPr b="1" sz="3200">
              <a:solidFill>
                <a:schemeClr val="lt1"/>
              </a:solidFill>
            </a:endParaRPr>
          </a:p>
          <a:p>
            <a:pPr indent="0" lvl="0" marL="0" marR="0" rtl="0" algn="l">
              <a:lnSpc>
                <a:spcPct val="100000"/>
              </a:lnSpc>
              <a:spcBef>
                <a:spcPts val="0"/>
              </a:spcBef>
              <a:spcAft>
                <a:spcPts val="0"/>
              </a:spcAft>
              <a:buNone/>
            </a:pPr>
            <a:r>
              <a:rPr b="1" lang="en-GB" sz="3200">
                <a:solidFill>
                  <a:schemeClr val="lt1"/>
                </a:solidFill>
              </a:rPr>
              <a:t>    EOSC resources</a:t>
            </a:r>
            <a:endParaRPr b="1" sz="3200">
              <a:solidFill>
                <a:schemeClr val="lt1"/>
              </a:solidFill>
            </a:endParaRPr>
          </a:p>
        </p:txBody>
      </p:sp>
      <p:sp>
        <p:nvSpPr>
          <p:cNvPr id="141" name="Google Shape;141;p18"/>
          <p:cNvSpPr/>
          <p:nvPr/>
        </p:nvSpPr>
        <p:spPr>
          <a:xfrm>
            <a:off x="5030250" y="43248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3</a:t>
            </a:r>
            <a:endParaRPr b="1" sz="3200">
              <a:solidFill>
                <a:srgbClr val="3D85C6"/>
              </a:solidFill>
            </a:endParaRPr>
          </a:p>
        </p:txBody>
      </p:sp>
      <p:sp>
        <p:nvSpPr>
          <p:cNvPr id="142" name="Google Shape;142;p18"/>
          <p:cNvSpPr/>
          <p:nvPr/>
        </p:nvSpPr>
        <p:spPr>
          <a:xfrm>
            <a:off x="5305025" y="2630000"/>
            <a:ext cx="5802000" cy="11658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3200">
                <a:solidFill>
                  <a:schemeClr val="lt1"/>
                </a:solidFill>
              </a:rPr>
              <a:t>    </a:t>
            </a:r>
            <a:r>
              <a:rPr b="1" lang="en-GB" sz="3200">
                <a:solidFill>
                  <a:schemeClr val="lt1"/>
                </a:solidFill>
              </a:rPr>
              <a:t>Learn how to become an </a:t>
            </a:r>
            <a:endParaRPr b="1" sz="3200">
              <a:solidFill>
                <a:schemeClr val="lt1"/>
              </a:solidFill>
            </a:endParaRPr>
          </a:p>
          <a:p>
            <a:pPr indent="0" lvl="0" marL="0" rtl="0" algn="l">
              <a:spcBef>
                <a:spcPts val="0"/>
              </a:spcBef>
              <a:spcAft>
                <a:spcPts val="0"/>
              </a:spcAft>
              <a:buNone/>
            </a:pPr>
            <a:r>
              <a:rPr b="1" lang="en-GB" sz="3200">
                <a:solidFill>
                  <a:schemeClr val="lt1"/>
                </a:solidFill>
              </a:rPr>
              <a:t>    EOSC Resource Provider</a:t>
            </a:r>
            <a:endParaRPr b="1" sz="3200">
              <a:solidFill>
                <a:schemeClr val="lt1"/>
              </a:solidFill>
            </a:endParaRPr>
          </a:p>
        </p:txBody>
      </p:sp>
      <p:sp>
        <p:nvSpPr>
          <p:cNvPr id="143" name="Google Shape;143;p18"/>
          <p:cNvSpPr/>
          <p:nvPr/>
        </p:nvSpPr>
        <p:spPr>
          <a:xfrm>
            <a:off x="5030250" y="28770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2</a:t>
            </a:r>
            <a:endParaRPr b="1" sz="3200">
              <a:solidFill>
                <a:srgbClr val="3D85C6"/>
              </a:solidFill>
            </a:endParaRPr>
          </a:p>
        </p:txBody>
      </p:sp>
      <p:sp>
        <p:nvSpPr>
          <p:cNvPr id="144" name="Google Shape;144;p18"/>
          <p:cNvSpPr txBox="1"/>
          <p:nvPr/>
        </p:nvSpPr>
        <p:spPr>
          <a:xfrm>
            <a:off x="764825" y="6464350"/>
            <a:ext cx="2780100" cy="276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n-GB" sz="1200">
                <a:solidFill>
                  <a:srgbClr val="777777"/>
                </a:solidFill>
              </a:rPr>
              <a:t>image</a:t>
            </a:r>
            <a:r>
              <a:rPr lang="en-GB" sz="1050">
                <a:solidFill>
                  <a:srgbClr val="5F7D95"/>
                </a:solidFill>
                <a:highlight>
                  <a:schemeClr val="lt1"/>
                </a:highlight>
                <a:latin typeface="Verdana"/>
                <a:ea typeface="Verdana"/>
                <a:cs typeface="Verdana"/>
                <a:sym typeface="Verdana"/>
              </a:rPr>
              <a:t>: Flaticon.com &amp; Freepik.com</a:t>
            </a:r>
            <a:endParaRPr sz="3200">
              <a:solidFill>
                <a:schemeClr val="dk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36"/>
          <p:cNvSpPr txBox="1"/>
          <p:nvPr>
            <p:ph type="title"/>
          </p:nvPr>
        </p:nvSpPr>
        <p:spPr>
          <a:xfrm>
            <a:off x="838200" y="1564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an Resource requiring an order (1 of 3)</a:t>
            </a:r>
            <a:endParaRPr/>
          </a:p>
        </p:txBody>
      </p:sp>
      <p:sp>
        <p:nvSpPr>
          <p:cNvPr id="405" name="Google Shape;405;p36"/>
          <p:cNvSpPr txBox="1"/>
          <p:nvPr/>
        </p:nvSpPr>
        <p:spPr>
          <a:xfrm>
            <a:off x="260950" y="6446500"/>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https://marketplace.eosc-portal.eu/</a:t>
            </a:r>
            <a:endParaRPr sz="1200">
              <a:solidFill>
                <a:srgbClr val="777777"/>
              </a:solidFill>
            </a:endParaRPr>
          </a:p>
        </p:txBody>
      </p:sp>
      <p:pic>
        <p:nvPicPr>
          <p:cNvPr id="406" name="Google Shape;406;p36"/>
          <p:cNvPicPr preferRelativeResize="0"/>
          <p:nvPr/>
        </p:nvPicPr>
        <p:blipFill>
          <a:blip r:embed="rId3">
            <a:alphaModFix/>
          </a:blip>
          <a:stretch>
            <a:fillRect/>
          </a:stretch>
        </p:blipFill>
        <p:spPr>
          <a:xfrm>
            <a:off x="2022750" y="1072450"/>
            <a:ext cx="8628198" cy="4983976"/>
          </a:xfrm>
          <a:prstGeom prst="rect">
            <a:avLst/>
          </a:prstGeom>
          <a:noFill/>
          <a:ln>
            <a:noFill/>
          </a:ln>
        </p:spPr>
      </p:pic>
      <p:sp>
        <p:nvSpPr>
          <p:cNvPr id="407" name="Google Shape;407;p36"/>
          <p:cNvSpPr/>
          <p:nvPr/>
        </p:nvSpPr>
        <p:spPr>
          <a:xfrm>
            <a:off x="4661650" y="4035025"/>
            <a:ext cx="824700" cy="204600"/>
          </a:xfrm>
          <a:prstGeom prst="roundRect">
            <a:avLst>
              <a:gd fmla="val 16667" name="adj"/>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37"/>
          <p:cNvSpPr txBox="1"/>
          <p:nvPr>
            <p:ph type="title"/>
          </p:nvPr>
        </p:nvSpPr>
        <p:spPr>
          <a:xfrm>
            <a:off x="838200" y="1564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EOSC: Order a Resource (2 of 3)</a:t>
            </a:r>
            <a:endParaRPr sz="3500"/>
          </a:p>
        </p:txBody>
      </p:sp>
      <p:sp>
        <p:nvSpPr>
          <p:cNvPr id="414" name="Google Shape;414;p37"/>
          <p:cNvSpPr txBox="1"/>
          <p:nvPr/>
        </p:nvSpPr>
        <p:spPr>
          <a:xfrm>
            <a:off x="243150" y="6441550"/>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https://marketplace.eosc-portal.eu/services/eosc.egi-fed.cloud_compute</a:t>
            </a:r>
            <a:endParaRPr sz="1200">
              <a:solidFill>
                <a:srgbClr val="777777"/>
              </a:solidFill>
            </a:endParaRPr>
          </a:p>
        </p:txBody>
      </p:sp>
      <p:pic>
        <p:nvPicPr>
          <p:cNvPr id="415" name="Google Shape;415;p37"/>
          <p:cNvPicPr preferRelativeResize="0"/>
          <p:nvPr/>
        </p:nvPicPr>
        <p:blipFill>
          <a:blip r:embed="rId3">
            <a:alphaModFix/>
          </a:blip>
          <a:stretch>
            <a:fillRect/>
          </a:stretch>
        </p:blipFill>
        <p:spPr>
          <a:xfrm>
            <a:off x="855988" y="1141275"/>
            <a:ext cx="10039619" cy="4979651"/>
          </a:xfrm>
          <a:prstGeom prst="rect">
            <a:avLst/>
          </a:prstGeom>
          <a:noFill/>
          <a:ln>
            <a:noFill/>
          </a:ln>
        </p:spPr>
      </p:pic>
      <p:sp>
        <p:nvSpPr>
          <p:cNvPr id="416" name="Google Shape;416;p37"/>
          <p:cNvSpPr/>
          <p:nvPr/>
        </p:nvSpPr>
        <p:spPr>
          <a:xfrm>
            <a:off x="8194025" y="3294275"/>
            <a:ext cx="2369100" cy="513600"/>
          </a:xfrm>
          <a:prstGeom prst="roundRect">
            <a:avLst>
              <a:gd fmla="val 16667" name="adj"/>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38"/>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Access to EOSC: Order a Resource (3 of 3)</a:t>
            </a:r>
            <a:endParaRPr sz="3500"/>
          </a:p>
        </p:txBody>
      </p:sp>
      <p:sp>
        <p:nvSpPr>
          <p:cNvPr id="423" name="Google Shape;423;p38"/>
          <p:cNvSpPr txBox="1"/>
          <p:nvPr/>
        </p:nvSpPr>
        <p:spPr>
          <a:xfrm>
            <a:off x="243150" y="6425725"/>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https://marketplace.eosc-portal.eu/services/egi-cloud-compute/offers</a:t>
            </a:r>
            <a:endParaRPr sz="1200">
              <a:solidFill>
                <a:srgbClr val="777777"/>
              </a:solidFill>
            </a:endParaRPr>
          </a:p>
        </p:txBody>
      </p:sp>
      <p:pic>
        <p:nvPicPr>
          <p:cNvPr id="424" name="Google Shape;424;p38"/>
          <p:cNvPicPr preferRelativeResize="0"/>
          <p:nvPr/>
        </p:nvPicPr>
        <p:blipFill>
          <a:blip r:embed="rId3">
            <a:alphaModFix/>
          </a:blip>
          <a:stretch>
            <a:fillRect/>
          </a:stretch>
        </p:blipFill>
        <p:spPr>
          <a:xfrm>
            <a:off x="2476000" y="930725"/>
            <a:ext cx="7352026" cy="5408575"/>
          </a:xfrm>
          <a:prstGeom prst="rect">
            <a:avLst/>
          </a:prstGeom>
          <a:noFill/>
          <a:ln>
            <a:noFill/>
          </a:ln>
        </p:spPr>
      </p:pic>
      <p:sp>
        <p:nvSpPr>
          <p:cNvPr id="425" name="Google Shape;425;p38"/>
          <p:cNvSpPr/>
          <p:nvPr/>
        </p:nvSpPr>
        <p:spPr>
          <a:xfrm>
            <a:off x="2329200" y="1674400"/>
            <a:ext cx="7533600" cy="534300"/>
          </a:xfrm>
          <a:prstGeom prst="roundRect">
            <a:avLst>
              <a:gd fmla="val 16667" name="adj"/>
            </a:avLst>
          </a:prstGeom>
          <a:noFill/>
          <a:ln cap="flat" cmpd="sng" w="28575">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39"/>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3900"/>
              <a:t>Access</a:t>
            </a:r>
            <a:r>
              <a:rPr lang="en-GB" sz="3900"/>
              <a:t> to EOSC: Support</a:t>
            </a:r>
            <a:endParaRPr/>
          </a:p>
        </p:txBody>
      </p:sp>
      <p:sp>
        <p:nvSpPr>
          <p:cNvPr id="432" name="Google Shape;432;p39"/>
          <p:cNvSpPr txBox="1"/>
          <p:nvPr/>
        </p:nvSpPr>
        <p:spPr>
          <a:xfrm>
            <a:off x="852750" y="1625125"/>
            <a:ext cx="11265300" cy="35595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0"/>
              </a:spcBef>
              <a:spcAft>
                <a:spcPts val="0"/>
              </a:spcAft>
              <a:buNone/>
            </a:pPr>
            <a:r>
              <a:rPr b="1" lang="en-GB" sz="2800">
                <a:solidFill>
                  <a:srgbClr val="434343"/>
                </a:solidFill>
              </a:rPr>
              <a:t>Contact the EOSC Portal Support </a:t>
            </a:r>
            <a:endParaRPr b="1" sz="2800">
              <a:solidFill>
                <a:srgbClr val="434343"/>
              </a:solidFill>
            </a:endParaRPr>
          </a:p>
          <a:p>
            <a:pPr indent="0" lvl="0" marL="0" rtl="0" algn="l">
              <a:lnSpc>
                <a:spcPct val="115000"/>
              </a:lnSpc>
              <a:spcBef>
                <a:spcPts val="0"/>
              </a:spcBef>
              <a:spcAft>
                <a:spcPts val="0"/>
              </a:spcAft>
              <a:buNone/>
            </a:pPr>
            <a:r>
              <a:rPr lang="en-GB" sz="2600" u="sng">
                <a:solidFill>
                  <a:schemeClr val="hlink"/>
                </a:solidFill>
                <a:hlinkClick r:id="rId3"/>
              </a:rPr>
              <a:t>https://eosc-portal.eu/contact-us</a:t>
            </a:r>
            <a:endParaRPr b="1" sz="2500">
              <a:solidFill>
                <a:srgbClr val="666666"/>
              </a:solidFill>
            </a:endParaRPr>
          </a:p>
          <a:p>
            <a:pPr indent="0" lvl="0" marL="0" rtl="0" algn="l">
              <a:lnSpc>
                <a:spcPct val="115000"/>
              </a:lnSpc>
              <a:spcBef>
                <a:spcPts val="0"/>
              </a:spcBef>
              <a:spcAft>
                <a:spcPts val="0"/>
              </a:spcAft>
              <a:buNone/>
            </a:pPr>
            <a:r>
              <a:t/>
            </a:r>
            <a:endParaRPr b="1" sz="1700">
              <a:solidFill>
                <a:srgbClr val="666666"/>
              </a:solidFill>
            </a:endParaRPr>
          </a:p>
          <a:p>
            <a:pPr indent="0" lvl="0" marL="0" rtl="0" algn="l">
              <a:lnSpc>
                <a:spcPct val="115000"/>
              </a:lnSpc>
              <a:spcBef>
                <a:spcPts val="0"/>
              </a:spcBef>
              <a:spcAft>
                <a:spcPts val="0"/>
              </a:spcAft>
              <a:buNone/>
            </a:pPr>
            <a:r>
              <a:rPr b="1" lang="en-GB" sz="2800">
                <a:solidFill>
                  <a:srgbClr val="434343"/>
                </a:solidFill>
              </a:rPr>
              <a:t>Information</a:t>
            </a:r>
            <a:endParaRPr b="1" sz="2800">
              <a:solidFill>
                <a:srgbClr val="434343"/>
              </a:solidFill>
            </a:endParaRPr>
          </a:p>
          <a:p>
            <a:pPr indent="-374650" lvl="0" marL="457200" rtl="0" algn="l">
              <a:lnSpc>
                <a:spcPct val="115000"/>
              </a:lnSpc>
              <a:spcBef>
                <a:spcPts val="0"/>
              </a:spcBef>
              <a:spcAft>
                <a:spcPts val="0"/>
              </a:spcAft>
              <a:buClr>
                <a:schemeClr val="dk1"/>
              </a:buClr>
              <a:buSzPts val="2300"/>
              <a:buFont typeface="Arial"/>
              <a:buChar char="●"/>
            </a:pPr>
            <a:r>
              <a:rPr lang="en-GB" sz="2600" u="sng">
                <a:solidFill>
                  <a:schemeClr val="hlink"/>
                </a:solidFill>
                <a:hlinkClick r:id="rId4"/>
              </a:rPr>
              <a:t>EOSC Portal</a:t>
            </a:r>
            <a:r>
              <a:rPr lang="en-GB" sz="2500">
                <a:solidFill>
                  <a:srgbClr val="666666"/>
                </a:solidFill>
              </a:rPr>
              <a:t> </a:t>
            </a:r>
            <a:r>
              <a:rPr lang="en-GB" sz="2500">
                <a:solidFill>
                  <a:srgbClr val="666666"/>
                </a:solidFill>
              </a:rPr>
              <a:t>Main source of </a:t>
            </a:r>
            <a:r>
              <a:rPr lang="en-GB" sz="2500">
                <a:solidFill>
                  <a:srgbClr val="666666"/>
                </a:solidFill>
              </a:rPr>
              <a:t>information about EOSC</a:t>
            </a:r>
            <a:endParaRPr b="1" sz="2500">
              <a:solidFill>
                <a:srgbClr val="666666"/>
              </a:solidFill>
            </a:endParaRPr>
          </a:p>
          <a:p>
            <a:pPr indent="-387350" lvl="0" marL="457200" rtl="0" algn="l">
              <a:lnSpc>
                <a:spcPct val="115000"/>
              </a:lnSpc>
              <a:spcBef>
                <a:spcPts val="0"/>
              </a:spcBef>
              <a:spcAft>
                <a:spcPts val="0"/>
              </a:spcAft>
              <a:buClr>
                <a:schemeClr val="dk1"/>
              </a:buClr>
              <a:buSzPts val="2500"/>
              <a:buFont typeface="Arial"/>
              <a:buChar char="●"/>
            </a:pPr>
            <a:r>
              <a:rPr lang="en-GB" sz="2500" u="sng">
                <a:solidFill>
                  <a:schemeClr val="hlink"/>
                </a:solidFill>
                <a:hlinkClick r:id="rId5"/>
              </a:rPr>
              <a:t>EOSC Marketplace</a:t>
            </a:r>
            <a:r>
              <a:rPr lang="en-GB" sz="2500">
                <a:solidFill>
                  <a:srgbClr val="666666"/>
                </a:solidFill>
              </a:rPr>
              <a:t> Provides access to resources</a:t>
            </a:r>
            <a:endParaRPr sz="2500">
              <a:solidFill>
                <a:srgbClr val="666666"/>
              </a:solidFill>
            </a:endParaRPr>
          </a:p>
          <a:p>
            <a:pPr indent="-387350" lvl="0" marL="457200" rtl="0" algn="l">
              <a:lnSpc>
                <a:spcPct val="115000"/>
              </a:lnSpc>
              <a:spcBef>
                <a:spcPts val="0"/>
              </a:spcBef>
              <a:spcAft>
                <a:spcPts val="0"/>
              </a:spcAft>
              <a:buClr>
                <a:schemeClr val="dk1"/>
              </a:buClr>
              <a:buSzPts val="2500"/>
              <a:buFont typeface="Montserrat Thin"/>
              <a:buChar char="●"/>
            </a:pPr>
            <a:r>
              <a:rPr lang="en-GB" sz="2500" u="sng">
                <a:solidFill>
                  <a:schemeClr val="hlink"/>
                </a:solidFill>
                <a:hlinkClick r:id="rId6"/>
              </a:rPr>
              <a:t>EOSC Future Public wiki </a:t>
            </a:r>
            <a:r>
              <a:rPr lang="en-GB" sz="2500">
                <a:solidFill>
                  <a:srgbClr val="666666"/>
                </a:solidFill>
              </a:rPr>
              <a:t> Helps to understand integration possibilities</a:t>
            </a:r>
            <a:endParaRPr sz="2500">
              <a:solidFill>
                <a:srgbClr val="666666"/>
              </a:solidFill>
            </a:endParaRPr>
          </a:p>
          <a:p>
            <a:pPr indent="0" lvl="0" marL="0" rtl="0" algn="l">
              <a:lnSpc>
                <a:spcPct val="115000"/>
              </a:lnSpc>
              <a:spcBef>
                <a:spcPts val="0"/>
              </a:spcBef>
              <a:spcAft>
                <a:spcPts val="0"/>
              </a:spcAft>
              <a:buNone/>
            </a:pPr>
            <a:r>
              <a:t/>
            </a:r>
            <a:endParaRPr sz="2400">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40"/>
          <p:cNvSpPr txBox="1"/>
          <p:nvPr>
            <p:ph type="title"/>
          </p:nvPr>
        </p:nvSpPr>
        <p:spPr>
          <a:xfrm>
            <a:off x="838200" y="80281"/>
            <a:ext cx="11353800" cy="1084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3500"/>
              <a:buFont typeface="Corbel"/>
              <a:buNone/>
            </a:pPr>
            <a:r>
              <a:rPr lang="en-GB" sz="4000"/>
              <a:t>Objectives review</a:t>
            </a:r>
            <a:endParaRPr sz="4100"/>
          </a:p>
        </p:txBody>
      </p:sp>
      <p:sp>
        <p:nvSpPr>
          <p:cNvPr id="439" name="Google Shape;439;p40"/>
          <p:cNvSpPr/>
          <p:nvPr/>
        </p:nvSpPr>
        <p:spPr>
          <a:xfrm>
            <a:off x="5305025" y="1243400"/>
            <a:ext cx="5802000" cy="10842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GB" sz="3200">
                <a:solidFill>
                  <a:schemeClr val="lt1"/>
                </a:solidFill>
              </a:rPr>
              <a:t>    </a:t>
            </a:r>
            <a:r>
              <a:rPr b="1" lang="en-GB" sz="3200">
                <a:solidFill>
                  <a:schemeClr val="lt1"/>
                </a:solidFill>
              </a:rPr>
              <a:t>Learn the basic        </a:t>
            </a:r>
            <a:endParaRPr b="1" sz="3200">
              <a:solidFill>
                <a:schemeClr val="lt1"/>
              </a:solidFill>
            </a:endParaRPr>
          </a:p>
          <a:p>
            <a:pPr indent="0" lvl="0" marL="0" rtl="0" algn="l">
              <a:spcBef>
                <a:spcPts val="0"/>
              </a:spcBef>
              <a:spcAft>
                <a:spcPts val="0"/>
              </a:spcAft>
              <a:buClr>
                <a:schemeClr val="dk1"/>
              </a:buClr>
              <a:buSzPts val="1100"/>
              <a:buFont typeface="Arial"/>
              <a:buNone/>
            </a:pPr>
            <a:r>
              <a:rPr b="1" lang="en-GB" sz="3200">
                <a:solidFill>
                  <a:schemeClr val="lt1"/>
                </a:solidFill>
              </a:rPr>
              <a:t>    architecture of the EOSC </a:t>
            </a:r>
            <a:endParaRPr b="1" sz="3200">
              <a:solidFill>
                <a:schemeClr val="lt1"/>
              </a:solidFill>
            </a:endParaRPr>
          </a:p>
        </p:txBody>
      </p:sp>
      <p:sp>
        <p:nvSpPr>
          <p:cNvPr id="440" name="Google Shape;440;p40"/>
          <p:cNvSpPr/>
          <p:nvPr/>
        </p:nvSpPr>
        <p:spPr>
          <a:xfrm>
            <a:off x="5030250" y="14292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1</a:t>
            </a:r>
            <a:endParaRPr b="1" sz="3200">
              <a:solidFill>
                <a:srgbClr val="3D85C6"/>
              </a:solidFill>
            </a:endParaRPr>
          </a:p>
        </p:txBody>
      </p:sp>
      <p:sp>
        <p:nvSpPr>
          <p:cNvPr id="441" name="Google Shape;441;p40"/>
          <p:cNvSpPr/>
          <p:nvPr/>
        </p:nvSpPr>
        <p:spPr>
          <a:xfrm>
            <a:off x="5305025" y="4077800"/>
            <a:ext cx="5802000" cy="11658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3200">
                <a:solidFill>
                  <a:schemeClr val="lt1"/>
                </a:solidFill>
              </a:rPr>
              <a:t>    </a:t>
            </a:r>
            <a:r>
              <a:rPr b="1" lang="en-GB" sz="3200">
                <a:solidFill>
                  <a:schemeClr val="lt1"/>
                </a:solidFill>
              </a:rPr>
              <a:t>Learn how to access</a:t>
            </a:r>
            <a:endParaRPr b="1" sz="3200">
              <a:solidFill>
                <a:schemeClr val="lt1"/>
              </a:solidFill>
            </a:endParaRPr>
          </a:p>
          <a:p>
            <a:pPr indent="0" lvl="0" marL="0" marR="0" rtl="0" algn="l">
              <a:lnSpc>
                <a:spcPct val="100000"/>
              </a:lnSpc>
              <a:spcBef>
                <a:spcPts val="0"/>
              </a:spcBef>
              <a:spcAft>
                <a:spcPts val="0"/>
              </a:spcAft>
              <a:buNone/>
            </a:pPr>
            <a:r>
              <a:rPr b="1" lang="en-GB" sz="3200">
                <a:solidFill>
                  <a:schemeClr val="lt1"/>
                </a:solidFill>
              </a:rPr>
              <a:t>    EOSC resources</a:t>
            </a:r>
            <a:endParaRPr b="1" sz="3200">
              <a:solidFill>
                <a:schemeClr val="lt1"/>
              </a:solidFill>
            </a:endParaRPr>
          </a:p>
        </p:txBody>
      </p:sp>
      <p:sp>
        <p:nvSpPr>
          <p:cNvPr id="442" name="Google Shape;442;p40"/>
          <p:cNvSpPr/>
          <p:nvPr/>
        </p:nvSpPr>
        <p:spPr>
          <a:xfrm>
            <a:off x="5030250" y="43248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3</a:t>
            </a:r>
            <a:endParaRPr b="1" sz="3200">
              <a:solidFill>
                <a:srgbClr val="3D85C6"/>
              </a:solidFill>
            </a:endParaRPr>
          </a:p>
        </p:txBody>
      </p:sp>
      <p:sp>
        <p:nvSpPr>
          <p:cNvPr id="443" name="Google Shape;443;p40"/>
          <p:cNvSpPr/>
          <p:nvPr/>
        </p:nvSpPr>
        <p:spPr>
          <a:xfrm>
            <a:off x="5305025" y="2630000"/>
            <a:ext cx="5802000" cy="1165800"/>
          </a:xfrm>
          <a:prstGeom prst="roundRect">
            <a:avLst>
              <a:gd fmla="val 16667" name="adj"/>
            </a:avLst>
          </a:prstGeom>
          <a:solidFill>
            <a:srgbClr val="6FA8D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None/>
            </a:pPr>
            <a:r>
              <a:rPr lang="en-GB" sz="3200">
                <a:solidFill>
                  <a:schemeClr val="lt1"/>
                </a:solidFill>
              </a:rPr>
              <a:t>    </a:t>
            </a:r>
            <a:r>
              <a:rPr b="1" lang="en-GB" sz="3200">
                <a:solidFill>
                  <a:schemeClr val="lt1"/>
                </a:solidFill>
              </a:rPr>
              <a:t>Learn how to become an </a:t>
            </a:r>
            <a:endParaRPr b="1" sz="3200">
              <a:solidFill>
                <a:schemeClr val="lt1"/>
              </a:solidFill>
            </a:endParaRPr>
          </a:p>
          <a:p>
            <a:pPr indent="0" lvl="0" marL="0" rtl="0" algn="l">
              <a:spcBef>
                <a:spcPts val="0"/>
              </a:spcBef>
              <a:spcAft>
                <a:spcPts val="0"/>
              </a:spcAft>
              <a:buNone/>
            </a:pPr>
            <a:r>
              <a:rPr b="1" lang="en-GB" sz="3200">
                <a:solidFill>
                  <a:schemeClr val="lt1"/>
                </a:solidFill>
              </a:rPr>
              <a:t>    EOSC Resource Provider</a:t>
            </a:r>
            <a:endParaRPr b="1" sz="3200">
              <a:solidFill>
                <a:schemeClr val="lt1"/>
              </a:solidFill>
            </a:endParaRPr>
          </a:p>
        </p:txBody>
      </p:sp>
      <p:sp>
        <p:nvSpPr>
          <p:cNvPr id="444" name="Google Shape;444;p40"/>
          <p:cNvSpPr/>
          <p:nvPr/>
        </p:nvSpPr>
        <p:spPr>
          <a:xfrm>
            <a:off x="5030250" y="2877050"/>
            <a:ext cx="656100" cy="671700"/>
          </a:xfrm>
          <a:prstGeom prst="ellipse">
            <a:avLst/>
          </a:prstGeom>
          <a:solidFill>
            <a:srgbClr val="CFE2F3"/>
          </a:solidFill>
          <a:ln cap="flat" cmpd="sng" w="28575">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3200">
                <a:solidFill>
                  <a:srgbClr val="3D85C6"/>
                </a:solidFill>
              </a:rPr>
              <a:t>2</a:t>
            </a:r>
            <a:endParaRPr b="1" sz="3200">
              <a:solidFill>
                <a:srgbClr val="3D85C6"/>
              </a:solidFill>
            </a:endParaRPr>
          </a:p>
        </p:txBody>
      </p:sp>
      <p:pic>
        <p:nvPicPr>
          <p:cNvPr id="445" name="Google Shape;445;p40"/>
          <p:cNvPicPr preferRelativeResize="0"/>
          <p:nvPr/>
        </p:nvPicPr>
        <p:blipFill>
          <a:blip r:embed="rId3">
            <a:alphaModFix/>
          </a:blip>
          <a:stretch>
            <a:fillRect/>
          </a:stretch>
        </p:blipFill>
        <p:spPr>
          <a:xfrm>
            <a:off x="1328075" y="1887538"/>
            <a:ext cx="3082925" cy="3082925"/>
          </a:xfrm>
          <a:prstGeom prst="rect">
            <a:avLst/>
          </a:prstGeom>
          <a:noFill/>
          <a:ln>
            <a:noFill/>
          </a:ln>
        </p:spPr>
      </p:pic>
      <p:sp>
        <p:nvSpPr>
          <p:cNvPr id="446" name="Google Shape;446;p40"/>
          <p:cNvSpPr txBox="1"/>
          <p:nvPr/>
        </p:nvSpPr>
        <p:spPr>
          <a:xfrm>
            <a:off x="764825" y="6464350"/>
            <a:ext cx="2780100" cy="276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n-GB" sz="1200">
                <a:solidFill>
                  <a:srgbClr val="777777"/>
                </a:solidFill>
              </a:rPr>
              <a:t>image</a:t>
            </a:r>
            <a:r>
              <a:rPr lang="en-GB" sz="1050">
                <a:solidFill>
                  <a:srgbClr val="5F7D95"/>
                </a:solidFill>
                <a:highlight>
                  <a:schemeClr val="lt1"/>
                </a:highlight>
                <a:latin typeface="Verdana"/>
                <a:ea typeface="Verdana"/>
                <a:cs typeface="Verdana"/>
                <a:sym typeface="Verdana"/>
              </a:rPr>
              <a:t>: Flaticon.com &amp; Freepik.com</a:t>
            </a:r>
            <a:endParaRPr sz="3200">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1" name="Shape 451"/>
        <p:cNvGrpSpPr/>
        <p:nvPr/>
      </p:nvGrpSpPr>
      <p:grpSpPr>
        <a:xfrm>
          <a:off x="0" y="0"/>
          <a:ext cx="0" cy="0"/>
          <a:chOff x="0" y="0"/>
          <a:chExt cx="0" cy="0"/>
        </a:xfrm>
      </p:grpSpPr>
      <p:sp>
        <p:nvSpPr>
          <p:cNvPr id="452" name="Google Shape;452;p41"/>
          <p:cNvSpPr txBox="1"/>
          <p:nvPr>
            <p:ph type="title"/>
          </p:nvPr>
        </p:nvSpPr>
        <p:spPr>
          <a:xfrm>
            <a:off x="838200" y="4164499"/>
            <a:ext cx="10515600" cy="759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8108"/>
              <a:buFont typeface="Corbel"/>
              <a:buNone/>
            </a:pPr>
            <a:r>
              <a:rPr lang="en-GB" sz="5550"/>
              <a:t>Thank you for your attention</a:t>
            </a:r>
            <a:endParaRPr sz="5550"/>
          </a:p>
          <a:p>
            <a:pPr indent="0" lvl="0" marL="0" rtl="0" algn="l">
              <a:lnSpc>
                <a:spcPct val="90000"/>
              </a:lnSpc>
              <a:spcBef>
                <a:spcPts val="0"/>
              </a:spcBef>
              <a:spcAft>
                <a:spcPts val="0"/>
              </a:spcAft>
              <a:buClr>
                <a:schemeClr val="accent3"/>
              </a:buClr>
              <a:buSzPct val="136363"/>
              <a:buFont typeface="Corbel"/>
              <a:buNone/>
            </a:pPr>
            <a:r>
              <a:rPr lang="en-GB" sz="4400">
                <a:solidFill>
                  <a:srgbClr val="434343"/>
                </a:solidFill>
              </a:rPr>
              <a:t>Learn more at</a:t>
            </a:r>
            <a:r>
              <a:rPr lang="en-GB" sz="4400"/>
              <a:t> </a:t>
            </a:r>
            <a:r>
              <a:rPr lang="en-GB" sz="4400" u="sng">
                <a:solidFill>
                  <a:schemeClr val="hlink"/>
                </a:solidFill>
                <a:hlinkClick r:id="rId3"/>
              </a:rPr>
              <a:t>https://eosc-portal.eu/</a:t>
            </a:r>
            <a:endParaRPr sz="44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9"/>
          <p:cNvSpPr txBox="1"/>
          <p:nvPr>
            <p:ph type="title"/>
          </p:nvPr>
        </p:nvSpPr>
        <p:spPr>
          <a:xfrm>
            <a:off x="831850" y="3544024"/>
            <a:ext cx="10515600" cy="759600"/>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t/>
            </a:r>
            <a:endParaRPr/>
          </a:p>
          <a:p>
            <a:pPr indent="0" lvl="0" marL="0" rtl="0" algn="l">
              <a:lnSpc>
                <a:spcPct val="90000"/>
              </a:lnSpc>
              <a:spcBef>
                <a:spcPts val="0"/>
              </a:spcBef>
              <a:spcAft>
                <a:spcPts val="0"/>
              </a:spcAft>
              <a:buClr>
                <a:schemeClr val="accent3"/>
              </a:buClr>
              <a:buSzPct val="100000"/>
              <a:buFont typeface="Corbel"/>
              <a:buNone/>
            </a:pPr>
            <a:r>
              <a:rPr lang="en-GB"/>
              <a:t>B</a:t>
            </a:r>
            <a:r>
              <a:rPr lang="en-GB"/>
              <a:t>asic architecture of EOSC</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0"/>
          <p:cNvSpPr txBox="1"/>
          <p:nvPr/>
        </p:nvSpPr>
        <p:spPr>
          <a:xfrm>
            <a:off x="624150" y="2559300"/>
            <a:ext cx="11172300" cy="2739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3200">
                <a:solidFill>
                  <a:schemeClr val="dk1"/>
                </a:solidFill>
              </a:rPr>
              <a:t>The European Open Science Cloud (EOSC) aims to provide European researchers, innovators, companies and citizens with a federated and </a:t>
            </a:r>
            <a:r>
              <a:rPr b="1" lang="en-GB" sz="3200">
                <a:solidFill>
                  <a:schemeClr val="dk1"/>
                </a:solidFill>
              </a:rPr>
              <a:t>open multi-disciplinary environment </a:t>
            </a:r>
            <a:r>
              <a:rPr lang="en-GB" sz="3200">
                <a:solidFill>
                  <a:schemeClr val="dk1"/>
                </a:solidFill>
              </a:rPr>
              <a:t>to</a:t>
            </a:r>
            <a:r>
              <a:rPr b="1" lang="en-GB" sz="3200">
                <a:solidFill>
                  <a:schemeClr val="dk1"/>
                </a:solidFill>
              </a:rPr>
              <a:t> publish, find and reuse data, tools and services for research, innovation and educational purposes</a:t>
            </a:r>
            <a:r>
              <a:rPr lang="en-GB" sz="3200">
                <a:solidFill>
                  <a:schemeClr val="dk1"/>
                </a:solidFill>
              </a:rPr>
              <a:t>.</a:t>
            </a:r>
            <a:r>
              <a:rPr lang="en-GB" sz="3200">
                <a:solidFill>
                  <a:srgbClr val="CCCCCC"/>
                </a:solidFill>
              </a:rPr>
              <a:t>*</a:t>
            </a:r>
            <a:endParaRPr sz="3100">
              <a:solidFill>
                <a:srgbClr val="CCCCCC"/>
              </a:solidFill>
            </a:endParaRPr>
          </a:p>
          <a:p>
            <a:pPr indent="0" lvl="0" marL="0" marR="0" rtl="0" algn="ctr">
              <a:spcBef>
                <a:spcPts val="0"/>
              </a:spcBef>
              <a:spcAft>
                <a:spcPts val="0"/>
              </a:spcAft>
              <a:buNone/>
            </a:pPr>
            <a:r>
              <a:t/>
            </a:r>
            <a:endParaRPr sz="1200">
              <a:solidFill>
                <a:srgbClr val="777777"/>
              </a:solidFill>
            </a:endParaRPr>
          </a:p>
        </p:txBody>
      </p:sp>
      <p:sp>
        <p:nvSpPr>
          <p:cNvPr id="157" name="Google Shape;157;p20"/>
          <p:cNvSpPr txBox="1"/>
          <p:nvPr/>
        </p:nvSpPr>
        <p:spPr>
          <a:xfrm>
            <a:off x="700350" y="5739925"/>
            <a:ext cx="11265300" cy="2769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GB" sz="1200">
                <a:solidFill>
                  <a:srgbClr val="777777"/>
                </a:solidFill>
              </a:rPr>
              <a:t>* See: https://research-and-innovation.ec.europa.eu/strategy/strategy-2020-2024/our-digital-future/open-science/european-open-science-cloud-eosc_en</a:t>
            </a:r>
            <a:endParaRPr sz="1200">
              <a:solidFill>
                <a:srgbClr val="777777"/>
              </a:solidFill>
            </a:endParaRPr>
          </a:p>
        </p:txBody>
      </p:sp>
      <p:pic>
        <p:nvPicPr>
          <p:cNvPr id="158" name="Google Shape;158;p20"/>
          <p:cNvPicPr preferRelativeResize="0"/>
          <p:nvPr/>
        </p:nvPicPr>
        <p:blipFill>
          <a:blip r:embed="rId3">
            <a:alphaModFix/>
          </a:blip>
          <a:stretch>
            <a:fillRect/>
          </a:stretch>
        </p:blipFill>
        <p:spPr>
          <a:xfrm>
            <a:off x="3019713" y="858375"/>
            <a:ext cx="5712176" cy="12752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1"/>
          <p:cNvSpPr txBox="1"/>
          <p:nvPr>
            <p:ph type="title"/>
          </p:nvPr>
        </p:nvSpPr>
        <p:spPr>
          <a:xfrm>
            <a:off x="838200" y="80281"/>
            <a:ext cx="11353800" cy="1084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3500"/>
              <a:buFont typeface="Corbel"/>
              <a:buNone/>
            </a:pPr>
            <a:r>
              <a:rPr lang="en-GB" sz="4000"/>
              <a:t>EOSC Architecture overview</a:t>
            </a:r>
            <a:endParaRPr sz="4100"/>
          </a:p>
        </p:txBody>
      </p:sp>
      <p:grpSp>
        <p:nvGrpSpPr>
          <p:cNvPr id="165" name="Google Shape;165;p21"/>
          <p:cNvGrpSpPr/>
          <p:nvPr/>
        </p:nvGrpSpPr>
        <p:grpSpPr>
          <a:xfrm>
            <a:off x="1394235" y="1926246"/>
            <a:ext cx="9633043" cy="4413784"/>
            <a:chOff x="545950" y="1447225"/>
            <a:chExt cx="7539952" cy="3487503"/>
          </a:xfrm>
        </p:grpSpPr>
        <p:sp>
          <p:nvSpPr>
            <p:cNvPr id="166" name="Google Shape;166;p21"/>
            <p:cNvSpPr/>
            <p:nvPr/>
          </p:nvSpPr>
          <p:spPr>
            <a:xfrm>
              <a:off x="545950" y="1453125"/>
              <a:ext cx="1056000" cy="3481500"/>
            </a:xfrm>
            <a:prstGeom prst="rect">
              <a:avLst/>
            </a:prstGeom>
            <a:solidFill>
              <a:srgbClr val="E691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7" name="Google Shape;167;p21"/>
            <p:cNvSpPr/>
            <p:nvPr/>
          </p:nvSpPr>
          <p:spPr>
            <a:xfrm>
              <a:off x="1601900" y="3199825"/>
              <a:ext cx="4093500" cy="1734900"/>
            </a:xfrm>
            <a:prstGeom prst="rect">
              <a:avLst/>
            </a:prstGeom>
            <a:solidFill>
              <a:srgbClr val="3876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8" name="Google Shape;168;p21"/>
            <p:cNvSpPr/>
            <p:nvPr/>
          </p:nvSpPr>
          <p:spPr>
            <a:xfrm>
              <a:off x="1601900" y="1447225"/>
              <a:ext cx="4093500" cy="17526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p21"/>
            <p:cNvSpPr/>
            <p:nvPr/>
          </p:nvSpPr>
          <p:spPr>
            <a:xfrm>
              <a:off x="2419029" y="1572379"/>
              <a:ext cx="2424900" cy="522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2700" u="none" cap="none" strike="noStrike">
                  <a:solidFill>
                    <a:srgbClr val="FFFFFF"/>
                  </a:solidFill>
                  <a:latin typeface="Arial"/>
                  <a:ea typeface="Arial"/>
                  <a:cs typeface="Arial"/>
                  <a:sym typeface="Arial"/>
                </a:rPr>
                <a:t>EOSC Exchange</a:t>
              </a:r>
              <a:endParaRPr b="0" i="0" sz="2700" u="none" cap="none" strike="noStrike">
                <a:solidFill>
                  <a:srgbClr val="FFFFFF"/>
                </a:solidFill>
                <a:latin typeface="Arial"/>
                <a:ea typeface="Arial"/>
                <a:cs typeface="Arial"/>
                <a:sym typeface="Arial"/>
              </a:endParaRPr>
            </a:p>
          </p:txBody>
        </p:sp>
        <p:sp>
          <p:nvSpPr>
            <p:cNvPr id="170" name="Google Shape;170;p21"/>
            <p:cNvSpPr/>
            <p:nvPr/>
          </p:nvSpPr>
          <p:spPr>
            <a:xfrm rot="-5400000">
              <a:off x="-542252" y="2731445"/>
              <a:ext cx="3260400" cy="9423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lang="en-GB" sz="2700">
                  <a:solidFill>
                    <a:srgbClr val="FFFFFF"/>
                  </a:solidFill>
                </a:rPr>
                <a:t>EOSC  Support activities</a:t>
              </a:r>
              <a:endParaRPr b="1" sz="2700">
                <a:solidFill>
                  <a:srgbClr val="FFFFFF"/>
                </a:solidFill>
              </a:endParaRPr>
            </a:p>
          </p:txBody>
        </p:sp>
        <p:sp>
          <p:nvSpPr>
            <p:cNvPr id="171" name="Google Shape;171;p21"/>
            <p:cNvSpPr/>
            <p:nvPr/>
          </p:nvSpPr>
          <p:spPr>
            <a:xfrm>
              <a:off x="5661002" y="1447228"/>
              <a:ext cx="2424900" cy="3487500"/>
            </a:xfrm>
            <a:prstGeom prst="rect">
              <a:avLst/>
            </a:prstGeom>
            <a:solidFill>
              <a:srgbClr val="134F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2" name="Google Shape;172;p21"/>
            <p:cNvSpPr/>
            <p:nvPr/>
          </p:nvSpPr>
          <p:spPr>
            <a:xfrm>
              <a:off x="5845567" y="2332777"/>
              <a:ext cx="2127900" cy="943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2700" u="none" cap="none" strike="noStrike">
                  <a:solidFill>
                    <a:srgbClr val="FFFFFF"/>
                  </a:solidFill>
                  <a:latin typeface="Arial"/>
                  <a:ea typeface="Arial"/>
                  <a:cs typeface="Arial"/>
                  <a:sym typeface="Arial"/>
                </a:rPr>
                <a:t>EOSC  Interoperability Framework</a:t>
              </a:r>
              <a:endParaRPr b="0" i="0" sz="2700" u="none" cap="none" strike="noStrike">
                <a:solidFill>
                  <a:srgbClr val="FFFFFF"/>
                </a:solidFill>
                <a:latin typeface="Arial"/>
                <a:ea typeface="Arial"/>
                <a:cs typeface="Arial"/>
                <a:sym typeface="Arial"/>
              </a:endParaRPr>
            </a:p>
          </p:txBody>
        </p:sp>
      </p:grpSp>
      <p:sp>
        <p:nvSpPr>
          <p:cNvPr id="173" name="Google Shape;173;p21"/>
          <p:cNvSpPr/>
          <p:nvPr/>
        </p:nvSpPr>
        <p:spPr>
          <a:xfrm>
            <a:off x="3787281" y="4294441"/>
            <a:ext cx="3098100" cy="661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2700" u="none" cap="none" strike="noStrike">
                <a:solidFill>
                  <a:srgbClr val="FFFFFF"/>
                </a:solidFill>
                <a:latin typeface="Arial"/>
                <a:ea typeface="Arial"/>
                <a:cs typeface="Arial"/>
                <a:sym typeface="Arial"/>
              </a:rPr>
              <a:t>EOSC </a:t>
            </a:r>
            <a:r>
              <a:rPr b="1" lang="en-GB" sz="2700">
                <a:solidFill>
                  <a:srgbClr val="FFFFFF"/>
                </a:solidFill>
              </a:rPr>
              <a:t>Core</a:t>
            </a:r>
            <a:endParaRPr b="0" i="0" sz="2700" u="none" cap="none" strike="noStrike">
              <a:solidFill>
                <a:srgbClr val="FFFFFF"/>
              </a:solidFill>
              <a:latin typeface="Arial"/>
              <a:ea typeface="Arial"/>
              <a:cs typeface="Arial"/>
              <a:sym typeface="Arial"/>
            </a:endParaRPr>
          </a:p>
        </p:txBody>
      </p:sp>
      <p:sp>
        <p:nvSpPr>
          <p:cNvPr id="174" name="Google Shape;174;p21"/>
          <p:cNvSpPr/>
          <p:nvPr/>
        </p:nvSpPr>
        <p:spPr>
          <a:xfrm>
            <a:off x="2914175" y="2778175"/>
            <a:ext cx="4915200" cy="13599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lang="en-GB" sz="2700">
                <a:solidFill>
                  <a:srgbClr val="FFD966"/>
                </a:solidFill>
              </a:rPr>
              <a:t>Providers add resources here and users access to them</a:t>
            </a:r>
            <a:endParaRPr b="0" i="0" sz="2700" u="none" cap="none" strike="noStrike">
              <a:solidFill>
                <a:srgbClr val="FFD966"/>
              </a:solidFill>
              <a:latin typeface="Arial"/>
              <a:ea typeface="Arial"/>
              <a:cs typeface="Arial"/>
              <a:sym typeface="Arial"/>
            </a:endParaRPr>
          </a:p>
        </p:txBody>
      </p:sp>
      <p:sp>
        <p:nvSpPr>
          <p:cNvPr id="175" name="Google Shape;175;p21"/>
          <p:cNvSpPr/>
          <p:nvPr/>
        </p:nvSpPr>
        <p:spPr>
          <a:xfrm>
            <a:off x="3378675" y="4950125"/>
            <a:ext cx="4054500" cy="1179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lang="en-GB" sz="2700">
                <a:solidFill>
                  <a:srgbClr val="FFD966"/>
                </a:solidFill>
              </a:rPr>
              <a:t>Providers can </a:t>
            </a:r>
            <a:r>
              <a:rPr b="1" lang="en-GB" sz="2700">
                <a:solidFill>
                  <a:srgbClr val="FFD966"/>
                </a:solidFill>
              </a:rPr>
              <a:t>integrate with services available here</a:t>
            </a:r>
            <a:r>
              <a:rPr b="1" lang="en-GB" sz="2700">
                <a:solidFill>
                  <a:srgbClr val="D9D9D9"/>
                </a:solidFill>
              </a:rPr>
              <a:t> </a:t>
            </a:r>
            <a:endParaRPr b="0" i="0" sz="2700" u="none" cap="none" strike="noStrike">
              <a:solidFill>
                <a:srgbClr val="D9D9D9"/>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2"/>
          <p:cNvSpPr txBox="1"/>
          <p:nvPr>
            <p:ph type="title"/>
          </p:nvPr>
        </p:nvSpPr>
        <p:spPr>
          <a:xfrm>
            <a:off x="838200" y="80281"/>
            <a:ext cx="11353800" cy="1084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3500"/>
              <a:buFont typeface="Corbel"/>
              <a:buNone/>
            </a:pPr>
            <a:r>
              <a:rPr lang="en-GB" sz="4000"/>
              <a:t>EOSC Architecture detailed</a:t>
            </a:r>
            <a:endParaRPr sz="4100"/>
          </a:p>
        </p:txBody>
      </p:sp>
      <p:grpSp>
        <p:nvGrpSpPr>
          <p:cNvPr id="182" name="Google Shape;182;p22"/>
          <p:cNvGrpSpPr/>
          <p:nvPr/>
        </p:nvGrpSpPr>
        <p:grpSpPr>
          <a:xfrm>
            <a:off x="1394235" y="1012071"/>
            <a:ext cx="9273907" cy="5327955"/>
            <a:chOff x="545950" y="724900"/>
            <a:chExt cx="7258850" cy="4209825"/>
          </a:xfrm>
        </p:grpSpPr>
        <p:sp>
          <p:nvSpPr>
            <p:cNvPr id="183" name="Google Shape;183;p22"/>
            <p:cNvSpPr/>
            <p:nvPr/>
          </p:nvSpPr>
          <p:spPr>
            <a:xfrm>
              <a:off x="545950" y="1453125"/>
              <a:ext cx="1056000" cy="3481500"/>
            </a:xfrm>
            <a:prstGeom prst="rect">
              <a:avLst/>
            </a:prstGeom>
            <a:solidFill>
              <a:srgbClr val="E69138"/>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4" name="Google Shape;184;p22"/>
            <p:cNvSpPr/>
            <p:nvPr/>
          </p:nvSpPr>
          <p:spPr>
            <a:xfrm>
              <a:off x="1601900" y="3199825"/>
              <a:ext cx="4093500" cy="1734900"/>
            </a:xfrm>
            <a:prstGeom prst="rect">
              <a:avLst/>
            </a:prstGeom>
            <a:solidFill>
              <a:srgbClr val="38761D"/>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5" name="Google Shape;185;p22"/>
            <p:cNvSpPr/>
            <p:nvPr/>
          </p:nvSpPr>
          <p:spPr>
            <a:xfrm>
              <a:off x="1601900" y="1447225"/>
              <a:ext cx="4093500" cy="1752600"/>
            </a:xfrm>
            <a:prstGeom prst="rect">
              <a:avLst/>
            </a:prstGeom>
            <a:solidFill>
              <a:srgbClr val="0B5394"/>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6" name="Google Shape;186;p22"/>
            <p:cNvSpPr/>
            <p:nvPr/>
          </p:nvSpPr>
          <p:spPr>
            <a:xfrm>
              <a:off x="1881625" y="2229175"/>
              <a:ext cx="3597000" cy="8952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7" name="Google Shape;187;p22"/>
            <p:cNvSpPr/>
            <p:nvPr/>
          </p:nvSpPr>
          <p:spPr>
            <a:xfrm>
              <a:off x="2188750" y="735375"/>
              <a:ext cx="10920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i="0" lang="en-GB" sz="700" u="none" cap="none" strike="noStrike">
                  <a:solidFill>
                    <a:srgbClr val="666666"/>
                  </a:solidFill>
                  <a:latin typeface="Arial"/>
                  <a:ea typeface="Arial"/>
                  <a:cs typeface="Arial"/>
                  <a:sym typeface="Arial"/>
                </a:rPr>
                <a:t>Scientific Community</a:t>
              </a:r>
              <a:endParaRPr b="0" i="0" sz="1400" u="none" cap="none" strike="noStrike">
                <a:solidFill>
                  <a:srgbClr val="000000"/>
                </a:solidFill>
                <a:latin typeface="Arial"/>
                <a:ea typeface="Arial"/>
                <a:cs typeface="Arial"/>
                <a:sym typeface="Arial"/>
              </a:endParaRPr>
            </a:p>
          </p:txBody>
        </p:sp>
        <p:sp>
          <p:nvSpPr>
            <p:cNvPr id="188" name="Google Shape;188;p22"/>
            <p:cNvSpPr/>
            <p:nvPr/>
          </p:nvSpPr>
          <p:spPr>
            <a:xfrm>
              <a:off x="3341200" y="735375"/>
              <a:ext cx="9825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666666"/>
                  </a:solidFill>
                  <a:latin typeface="Arial"/>
                  <a:ea typeface="Arial"/>
                  <a:cs typeface="Arial"/>
                  <a:sym typeface="Arial"/>
                </a:rPr>
                <a:t>Scientific Cluster</a:t>
              </a:r>
              <a:endParaRPr b="0" i="0" sz="1400" u="none" cap="none" strike="noStrike">
                <a:solidFill>
                  <a:srgbClr val="000000"/>
                </a:solidFill>
                <a:latin typeface="Arial"/>
                <a:ea typeface="Arial"/>
                <a:cs typeface="Arial"/>
                <a:sym typeface="Arial"/>
              </a:endParaRPr>
            </a:p>
          </p:txBody>
        </p:sp>
        <p:sp>
          <p:nvSpPr>
            <p:cNvPr id="189" name="Google Shape;189;p22"/>
            <p:cNvSpPr/>
            <p:nvPr/>
          </p:nvSpPr>
          <p:spPr>
            <a:xfrm>
              <a:off x="4489150" y="1150150"/>
              <a:ext cx="936600" cy="2610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Regional execution layer</a:t>
              </a:r>
              <a:endParaRPr b="0" i="0" sz="800" u="none" cap="none" strike="noStrike">
                <a:solidFill>
                  <a:srgbClr val="000000"/>
                </a:solidFill>
                <a:latin typeface="Arial"/>
                <a:ea typeface="Arial"/>
                <a:cs typeface="Arial"/>
                <a:sym typeface="Arial"/>
              </a:endParaRPr>
            </a:p>
          </p:txBody>
        </p:sp>
        <p:sp>
          <p:nvSpPr>
            <p:cNvPr id="190" name="Google Shape;190;p22"/>
            <p:cNvSpPr/>
            <p:nvPr/>
          </p:nvSpPr>
          <p:spPr>
            <a:xfrm>
              <a:off x="4485175" y="1486175"/>
              <a:ext cx="9366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Regional portal</a:t>
              </a:r>
              <a:endParaRPr b="0" i="0" sz="800" u="none" cap="none" strike="noStrike">
                <a:solidFill>
                  <a:srgbClr val="FFFFFF"/>
                </a:solidFill>
                <a:latin typeface="Arial"/>
                <a:ea typeface="Arial"/>
                <a:cs typeface="Arial"/>
                <a:sym typeface="Arial"/>
              </a:endParaRPr>
            </a:p>
          </p:txBody>
        </p:sp>
        <p:sp>
          <p:nvSpPr>
            <p:cNvPr id="191" name="Google Shape;191;p22"/>
            <p:cNvSpPr/>
            <p:nvPr/>
          </p:nvSpPr>
          <p:spPr>
            <a:xfrm>
              <a:off x="4488475" y="1655025"/>
              <a:ext cx="9366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Regional resource</a:t>
              </a:r>
              <a:endParaRPr b="0" i="0" sz="800" u="none" cap="none" strike="noStrike">
                <a:solidFill>
                  <a:srgbClr val="FFFFFF"/>
                </a:solidFill>
                <a:latin typeface="Arial"/>
                <a:ea typeface="Arial"/>
                <a:cs typeface="Arial"/>
                <a:sym typeface="Arial"/>
              </a:endParaRPr>
            </a:p>
          </p:txBody>
        </p:sp>
        <p:sp>
          <p:nvSpPr>
            <p:cNvPr id="192" name="Google Shape;192;p22"/>
            <p:cNvSpPr/>
            <p:nvPr/>
          </p:nvSpPr>
          <p:spPr>
            <a:xfrm>
              <a:off x="4500175" y="1838175"/>
              <a:ext cx="936600" cy="2610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Regional research products</a:t>
              </a:r>
              <a:endParaRPr b="0" i="0" sz="800" u="none" cap="none" strike="noStrike">
                <a:solidFill>
                  <a:srgbClr val="FFFFFF"/>
                </a:solidFill>
                <a:latin typeface="Arial"/>
                <a:ea typeface="Arial"/>
                <a:cs typeface="Arial"/>
                <a:sym typeface="Arial"/>
              </a:endParaRPr>
            </a:p>
          </p:txBody>
        </p:sp>
        <p:sp>
          <p:nvSpPr>
            <p:cNvPr id="193" name="Google Shape;193;p22"/>
            <p:cNvSpPr/>
            <p:nvPr/>
          </p:nvSpPr>
          <p:spPr>
            <a:xfrm>
              <a:off x="4463950" y="735375"/>
              <a:ext cx="9498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666666"/>
                  </a:solidFill>
                  <a:latin typeface="Arial"/>
                  <a:ea typeface="Arial"/>
                  <a:cs typeface="Arial"/>
                  <a:sym typeface="Arial"/>
                </a:rPr>
                <a:t>Regional Project</a:t>
              </a:r>
              <a:endParaRPr b="0" i="0" sz="1400" u="none" cap="none" strike="noStrike">
                <a:solidFill>
                  <a:srgbClr val="000000"/>
                </a:solidFill>
                <a:latin typeface="Arial"/>
                <a:ea typeface="Arial"/>
                <a:cs typeface="Arial"/>
                <a:sym typeface="Arial"/>
              </a:endParaRPr>
            </a:p>
          </p:txBody>
        </p:sp>
        <p:sp>
          <p:nvSpPr>
            <p:cNvPr id="194" name="Google Shape;194;p22"/>
            <p:cNvSpPr/>
            <p:nvPr/>
          </p:nvSpPr>
          <p:spPr>
            <a:xfrm>
              <a:off x="3356488" y="1150150"/>
              <a:ext cx="982500" cy="2610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Thematic execution layer</a:t>
              </a:r>
              <a:endParaRPr b="0" i="0" sz="800" u="none" cap="none" strike="noStrike">
                <a:solidFill>
                  <a:srgbClr val="000000"/>
                </a:solidFill>
                <a:latin typeface="Arial"/>
                <a:ea typeface="Arial"/>
                <a:cs typeface="Arial"/>
                <a:sym typeface="Arial"/>
              </a:endParaRPr>
            </a:p>
          </p:txBody>
        </p:sp>
        <p:sp>
          <p:nvSpPr>
            <p:cNvPr id="195" name="Google Shape;195;p22"/>
            <p:cNvSpPr/>
            <p:nvPr/>
          </p:nvSpPr>
          <p:spPr>
            <a:xfrm>
              <a:off x="3352525" y="1486175"/>
              <a:ext cx="9825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portal</a:t>
              </a:r>
              <a:endParaRPr b="0" i="0" sz="800" u="none" cap="none" strike="noStrike">
                <a:solidFill>
                  <a:srgbClr val="FFFFFF"/>
                </a:solidFill>
                <a:latin typeface="Arial"/>
                <a:ea typeface="Arial"/>
                <a:cs typeface="Arial"/>
                <a:sym typeface="Arial"/>
              </a:endParaRPr>
            </a:p>
          </p:txBody>
        </p:sp>
        <p:sp>
          <p:nvSpPr>
            <p:cNvPr id="196" name="Google Shape;196;p22"/>
            <p:cNvSpPr/>
            <p:nvPr/>
          </p:nvSpPr>
          <p:spPr>
            <a:xfrm>
              <a:off x="3355825" y="1655025"/>
              <a:ext cx="9825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service</a:t>
              </a:r>
              <a:endParaRPr b="0" i="0" sz="800" u="none" cap="none" strike="noStrike">
                <a:solidFill>
                  <a:srgbClr val="FFFFFF"/>
                </a:solidFill>
                <a:latin typeface="Arial"/>
                <a:ea typeface="Arial"/>
                <a:cs typeface="Arial"/>
                <a:sym typeface="Arial"/>
              </a:endParaRPr>
            </a:p>
          </p:txBody>
        </p:sp>
        <p:sp>
          <p:nvSpPr>
            <p:cNvPr id="197" name="Google Shape;197;p22"/>
            <p:cNvSpPr/>
            <p:nvPr/>
          </p:nvSpPr>
          <p:spPr>
            <a:xfrm>
              <a:off x="3352525" y="1832150"/>
              <a:ext cx="982500" cy="2610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research products</a:t>
              </a:r>
              <a:endParaRPr b="0" i="0" sz="800" u="none" cap="none" strike="noStrike">
                <a:solidFill>
                  <a:srgbClr val="FFFFFF"/>
                </a:solidFill>
                <a:latin typeface="Arial"/>
                <a:ea typeface="Arial"/>
                <a:cs typeface="Arial"/>
                <a:sym typeface="Arial"/>
              </a:endParaRPr>
            </a:p>
          </p:txBody>
        </p:sp>
        <p:sp>
          <p:nvSpPr>
            <p:cNvPr id="198" name="Google Shape;198;p22"/>
            <p:cNvSpPr/>
            <p:nvPr/>
          </p:nvSpPr>
          <p:spPr>
            <a:xfrm>
              <a:off x="3355675" y="924013"/>
              <a:ext cx="982500" cy="1833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Thematic resources</a:t>
              </a:r>
              <a:endParaRPr b="0" i="0" sz="800" u="none" cap="none" strike="noStrike">
                <a:solidFill>
                  <a:srgbClr val="000000"/>
                </a:solidFill>
                <a:latin typeface="Arial"/>
                <a:ea typeface="Arial"/>
                <a:cs typeface="Arial"/>
                <a:sym typeface="Arial"/>
              </a:endParaRPr>
            </a:p>
          </p:txBody>
        </p:sp>
        <p:sp>
          <p:nvSpPr>
            <p:cNvPr id="199" name="Google Shape;199;p22"/>
            <p:cNvSpPr/>
            <p:nvPr/>
          </p:nvSpPr>
          <p:spPr>
            <a:xfrm>
              <a:off x="2212825" y="2284450"/>
              <a:ext cx="31971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Horizontal services from wider community </a:t>
              </a:r>
              <a:endParaRPr b="0" i="0" sz="700" u="none" cap="none" strike="noStrike">
                <a:solidFill>
                  <a:srgbClr val="FFFFFF"/>
                </a:solidFill>
                <a:latin typeface="Arial"/>
                <a:ea typeface="Arial"/>
                <a:cs typeface="Arial"/>
                <a:sym typeface="Arial"/>
              </a:endParaRPr>
            </a:p>
          </p:txBody>
        </p:sp>
        <p:sp>
          <p:nvSpPr>
            <p:cNvPr id="200" name="Google Shape;200;p22"/>
            <p:cNvSpPr/>
            <p:nvPr/>
          </p:nvSpPr>
          <p:spPr>
            <a:xfrm>
              <a:off x="2208750" y="2498475"/>
              <a:ext cx="31971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Expanded horizontal products from clusters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 </a:t>
              </a:r>
              <a:endParaRPr b="0" i="0" sz="700" u="none" cap="none" strike="noStrike">
                <a:solidFill>
                  <a:srgbClr val="FFFFFF"/>
                </a:solidFill>
                <a:latin typeface="Arial"/>
                <a:ea typeface="Arial"/>
                <a:cs typeface="Arial"/>
                <a:sym typeface="Arial"/>
              </a:endParaRPr>
            </a:p>
          </p:txBody>
        </p:sp>
        <p:sp>
          <p:nvSpPr>
            <p:cNvPr id="201" name="Google Shape;201;p22"/>
            <p:cNvSpPr/>
            <p:nvPr/>
          </p:nvSpPr>
          <p:spPr>
            <a:xfrm>
              <a:off x="2208750" y="2706188"/>
              <a:ext cx="31971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07 horizontal services</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 </a:t>
              </a:r>
              <a:endParaRPr b="0" i="0" sz="700" u="none" cap="none" strike="noStrike">
                <a:solidFill>
                  <a:srgbClr val="FFFFFF"/>
                </a:solidFill>
                <a:latin typeface="Arial"/>
                <a:ea typeface="Arial"/>
                <a:cs typeface="Arial"/>
                <a:sym typeface="Arial"/>
              </a:endParaRPr>
            </a:p>
          </p:txBody>
        </p:sp>
        <p:sp>
          <p:nvSpPr>
            <p:cNvPr id="202" name="Google Shape;202;p22"/>
            <p:cNvSpPr/>
            <p:nvPr/>
          </p:nvSpPr>
          <p:spPr>
            <a:xfrm>
              <a:off x="2212825" y="2913900"/>
              <a:ext cx="31971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e-Infra horizontal services</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 </a:t>
              </a:r>
              <a:endParaRPr b="0" i="0" sz="700" u="none" cap="none" strike="noStrike">
                <a:solidFill>
                  <a:srgbClr val="FFFFFF"/>
                </a:solidFill>
                <a:latin typeface="Arial"/>
                <a:ea typeface="Arial"/>
                <a:cs typeface="Arial"/>
                <a:sym typeface="Arial"/>
              </a:endParaRPr>
            </a:p>
          </p:txBody>
        </p:sp>
        <p:sp>
          <p:nvSpPr>
            <p:cNvPr id="203" name="Google Shape;203;p22"/>
            <p:cNvSpPr/>
            <p:nvPr/>
          </p:nvSpPr>
          <p:spPr>
            <a:xfrm>
              <a:off x="4484200" y="926125"/>
              <a:ext cx="949800" cy="1833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Regional resources</a:t>
              </a:r>
              <a:endParaRPr b="0" i="0" sz="800" u="none" cap="none" strike="noStrike">
                <a:solidFill>
                  <a:srgbClr val="000000"/>
                </a:solidFill>
                <a:latin typeface="Arial"/>
                <a:ea typeface="Arial"/>
                <a:cs typeface="Arial"/>
                <a:sym typeface="Arial"/>
              </a:endParaRPr>
            </a:p>
          </p:txBody>
        </p:sp>
        <p:sp>
          <p:nvSpPr>
            <p:cNvPr id="204" name="Google Shape;204;p22"/>
            <p:cNvSpPr/>
            <p:nvPr/>
          </p:nvSpPr>
          <p:spPr>
            <a:xfrm>
              <a:off x="2213488" y="1150150"/>
              <a:ext cx="982500" cy="2610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Thematic execution layer</a:t>
              </a:r>
              <a:endParaRPr b="0" i="0" sz="800" u="none" cap="none" strike="noStrike">
                <a:solidFill>
                  <a:srgbClr val="000000"/>
                </a:solidFill>
                <a:latin typeface="Arial"/>
                <a:ea typeface="Arial"/>
                <a:cs typeface="Arial"/>
                <a:sym typeface="Arial"/>
              </a:endParaRPr>
            </a:p>
          </p:txBody>
        </p:sp>
        <p:sp>
          <p:nvSpPr>
            <p:cNvPr id="205" name="Google Shape;205;p22"/>
            <p:cNvSpPr/>
            <p:nvPr/>
          </p:nvSpPr>
          <p:spPr>
            <a:xfrm>
              <a:off x="2212675" y="924013"/>
              <a:ext cx="982500" cy="183300"/>
            </a:xfrm>
            <a:prstGeom prst="rect">
              <a:avLst/>
            </a:prstGeom>
            <a:solidFill>
              <a:srgbClr val="CFE2F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434343"/>
                  </a:solidFill>
                  <a:latin typeface="Arial"/>
                  <a:ea typeface="Arial"/>
                  <a:cs typeface="Arial"/>
                  <a:sym typeface="Arial"/>
                </a:rPr>
                <a:t>Thematic resources</a:t>
              </a:r>
              <a:endParaRPr b="0" i="0" sz="800" u="none" cap="none" strike="noStrike">
                <a:solidFill>
                  <a:srgbClr val="000000"/>
                </a:solidFill>
                <a:latin typeface="Arial"/>
                <a:ea typeface="Arial"/>
                <a:cs typeface="Arial"/>
                <a:sym typeface="Arial"/>
              </a:endParaRPr>
            </a:p>
          </p:txBody>
        </p:sp>
        <p:sp>
          <p:nvSpPr>
            <p:cNvPr id="206" name="Google Shape;206;p22"/>
            <p:cNvSpPr/>
            <p:nvPr/>
          </p:nvSpPr>
          <p:spPr>
            <a:xfrm rot="-5400000">
              <a:off x="1623025" y="2556650"/>
              <a:ext cx="852300" cy="335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FFFFFF"/>
                  </a:solidFill>
                  <a:latin typeface="Arial"/>
                  <a:ea typeface="Arial"/>
                  <a:cs typeface="Arial"/>
                  <a:sym typeface="Arial"/>
                </a:rPr>
                <a:t>Horizontal execution layer</a:t>
              </a:r>
              <a:endParaRPr b="1" i="0" sz="700" u="none" cap="none" strike="noStrike">
                <a:solidFill>
                  <a:srgbClr val="FFFFFF"/>
                </a:solidFill>
                <a:latin typeface="Arial"/>
                <a:ea typeface="Arial"/>
                <a:cs typeface="Arial"/>
                <a:sym typeface="Arial"/>
              </a:endParaRPr>
            </a:p>
          </p:txBody>
        </p:sp>
        <p:sp>
          <p:nvSpPr>
            <p:cNvPr id="207" name="Google Shape;207;p22"/>
            <p:cNvSpPr/>
            <p:nvPr/>
          </p:nvSpPr>
          <p:spPr>
            <a:xfrm>
              <a:off x="2176750" y="724900"/>
              <a:ext cx="1056000" cy="14121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8" name="Google Shape;208;p22"/>
            <p:cNvSpPr/>
            <p:nvPr/>
          </p:nvSpPr>
          <p:spPr>
            <a:xfrm>
              <a:off x="3319750" y="724900"/>
              <a:ext cx="1056000" cy="14121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p22"/>
            <p:cNvSpPr/>
            <p:nvPr/>
          </p:nvSpPr>
          <p:spPr>
            <a:xfrm>
              <a:off x="4462750" y="724900"/>
              <a:ext cx="1006800" cy="14121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0" name="Google Shape;210;p22"/>
            <p:cNvSpPr/>
            <p:nvPr/>
          </p:nvSpPr>
          <p:spPr>
            <a:xfrm rot="-5400000">
              <a:off x="1199975" y="2241775"/>
              <a:ext cx="10797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900" u="none" cap="none" strike="noStrike">
                  <a:solidFill>
                    <a:srgbClr val="FFFFFF"/>
                  </a:solidFill>
                  <a:latin typeface="Arial"/>
                  <a:ea typeface="Arial"/>
                  <a:cs typeface="Arial"/>
                  <a:sym typeface="Arial"/>
                </a:rPr>
                <a:t>EOSC Exchange</a:t>
              </a:r>
              <a:endParaRPr b="0" i="0" sz="1600" u="none" cap="none" strike="noStrike">
                <a:solidFill>
                  <a:srgbClr val="FFFFFF"/>
                </a:solidFill>
                <a:latin typeface="Arial"/>
                <a:ea typeface="Arial"/>
                <a:cs typeface="Arial"/>
                <a:sym typeface="Arial"/>
              </a:endParaRPr>
            </a:p>
          </p:txBody>
        </p:sp>
        <p:sp>
          <p:nvSpPr>
            <p:cNvPr id="211" name="Google Shape;211;p22"/>
            <p:cNvSpPr/>
            <p:nvPr/>
          </p:nvSpPr>
          <p:spPr>
            <a:xfrm>
              <a:off x="2209525" y="1486175"/>
              <a:ext cx="9825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portal</a:t>
              </a:r>
              <a:endParaRPr b="0" i="0" sz="800" u="none" cap="none" strike="noStrike">
                <a:solidFill>
                  <a:srgbClr val="FFFFFF"/>
                </a:solidFill>
                <a:latin typeface="Arial"/>
                <a:ea typeface="Arial"/>
                <a:cs typeface="Arial"/>
                <a:sym typeface="Arial"/>
              </a:endParaRPr>
            </a:p>
          </p:txBody>
        </p:sp>
        <p:sp>
          <p:nvSpPr>
            <p:cNvPr id="212" name="Google Shape;212;p22"/>
            <p:cNvSpPr/>
            <p:nvPr/>
          </p:nvSpPr>
          <p:spPr>
            <a:xfrm>
              <a:off x="2212825" y="1655025"/>
              <a:ext cx="982500" cy="1458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service</a:t>
              </a:r>
              <a:endParaRPr b="0" i="0" sz="800" u="none" cap="none" strike="noStrike">
                <a:solidFill>
                  <a:srgbClr val="FFFFFF"/>
                </a:solidFill>
                <a:latin typeface="Arial"/>
                <a:ea typeface="Arial"/>
                <a:cs typeface="Arial"/>
                <a:sym typeface="Arial"/>
              </a:endParaRPr>
            </a:p>
          </p:txBody>
        </p:sp>
        <p:sp>
          <p:nvSpPr>
            <p:cNvPr id="213" name="Google Shape;213;p22"/>
            <p:cNvSpPr/>
            <p:nvPr/>
          </p:nvSpPr>
          <p:spPr>
            <a:xfrm>
              <a:off x="2209525" y="1832150"/>
              <a:ext cx="982500" cy="261000"/>
            </a:xfrm>
            <a:prstGeom prst="rect">
              <a:avLst/>
            </a:prstGeom>
            <a:solidFill>
              <a:srgbClr val="6FA8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Thematic research products</a:t>
              </a:r>
              <a:endParaRPr b="0" i="0" sz="800" u="none" cap="none" strike="noStrike">
                <a:solidFill>
                  <a:srgbClr val="FFFFFF"/>
                </a:solidFill>
                <a:latin typeface="Arial"/>
                <a:ea typeface="Arial"/>
                <a:cs typeface="Arial"/>
                <a:sym typeface="Arial"/>
              </a:endParaRPr>
            </a:p>
          </p:txBody>
        </p:sp>
        <p:sp>
          <p:nvSpPr>
            <p:cNvPr id="214" name="Google Shape;214;p22"/>
            <p:cNvSpPr/>
            <p:nvPr/>
          </p:nvSpPr>
          <p:spPr>
            <a:xfrm>
              <a:off x="2233900" y="3303550"/>
              <a:ext cx="10560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Rules of Participation </a:t>
              </a:r>
              <a:endParaRPr b="0" i="0" sz="700" u="none" cap="none" strike="noStrike">
                <a:solidFill>
                  <a:srgbClr val="FFFFFF"/>
                </a:solidFill>
                <a:latin typeface="Arial"/>
                <a:ea typeface="Arial"/>
                <a:cs typeface="Arial"/>
                <a:sym typeface="Arial"/>
              </a:endParaRPr>
            </a:p>
          </p:txBody>
        </p:sp>
        <p:sp>
          <p:nvSpPr>
            <p:cNvPr id="215" name="Google Shape;215;p22"/>
            <p:cNvSpPr/>
            <p:nvPr/>
          </p:nvSpPr>
          <p:spPr>
            <a:xfrm>
              <a:off x="3374200" y="3303550"/>
              <a:ext cx="10560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Security coordination </a:t>
              </a:r>
              <a:endParaRPr b="0" i="0" sz="700" u="none" cap="none" strike="noStrike">
                <a:solidFill>
                  <a:srgbClr val="FFFFFF"/>
                </a:solidFill>
                <a:latin typeface="Arial"/>
                <a:ea typeface="Arial"/>
                <a:cs typeface="Arial"/>
                <a:sym typeface="Arial"/>
              </a:endParaRPr>
            </a:p>
          </p:txBody>
        </p:sp>
        <p:sp>
          <p:nvSpPr>
            <p:cNvPr id="216" name="Google Shape;216;p22"/>
            <p:cNvSpPr/>
            <p:nvPr/>
          </p:nvSpPr>
          <p:spPr>
            <a:xfrm>
              <a:off x="4564300" y="3303550"/>
              <a:ext cx="8292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PID Policy</a:t>
              </a:r>
              <a:endParaRPr b="0" i="0" sz="700" u="none" cap="none" strike="noStrike">
                <a:solidFill>
                  <a:srgbClr val="FFFFFF"/>
                </a:solidFill>
                <a:latin typeface="Arial"/>
                <a:ea typeface="Arial"/>
                <a:cs typeface="Arial"/>
                <a:sym typeface="Arial"/>
              </a:endParaRPr>
            </a:p>
          </p:txBody>
        </p:sp>
        <p:sp>
          <p:nvSpPr>
            <p:cNvPr id="217" name="Google Shape;217;p22"/>
            <p:cNvSpPr/>
            <p:nvPr/>
          </p:nvSpPr>
          <p:spPr>
            <a:xfrm>
              <a:off x="2233900" y="3522025"/>
              <a:ext cx="10560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Onboarding</a:t>
              </a:r>
              <a:endParaRPr b="0" i="0" sz="700" u="none" cap="none" strike="noStrike">
                <a:solidFill>
                  <a:srgbClr val="FFFFFF"/>
                </a:solidFill>
                <a:latin typeface="Arial"/>
                <a:ea typeface="Arial"/>
                <a:cs typeface="Arial"/>
                <a:sym typeface="Arial"/>
              </a:endParaRPr>
            </a:p>
          </p:txBody>
        </p:sp>
        <p:sp>
          <p:nvSpPr>
            <p:cNvPr id="218" name="Google Shape;218;p22"/>
            <p:cNvSpPr/>
            <p:nvPr/>
          </p:nvSpPr>
          <p:spPr>
            <a:xfrm>
              <a:off x="3376900" y="3522025"/>
              <a:ext cx="10560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Knowledge base</a:t>
              </a:r>
              <a:endParaRPr b="0" i="0" sz="700" u="none" cap="none" strike="noStrike">
                <a:solidFill>
                  <a:srgbClr val="FFFFFF"/>
                </a:solidFill>
                <a:latin typeface="Arial"/>
                <a:ea typeface="Arial"/>
                <a:cs typeface="Arial"/>
                <a:sym typeface="Arial"/>
              </a:endParaRPr>
            </a:p>
          </p:txBody>
        </p:sp>
        <p:sp>
          <p:nvSpPr>
            <p:cNvPr id="219" name="Google Shape;219;p22"/>
            <p:cNvSpPr/>
            <p:nvPr/>
          </p:nvSpPr>
          <p:spPr>
            <a:xfrm>
              <a:off x="4564300" y="3519925"/>
              <a:ext cx="829200" cy="145800"/>
            </a:xfrm>
            <a:prstGeom prst="rect">
              <a:avLst/>
            </a:prstGeom>
            <a:solidFill>
              <a:srgbClr val="6AA84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Procurement</a:t>
              </a:r>
              <a:endParaRPr b="0" i="0" sz="700" u="none" cap="none" strike="noStrike">
                <a:solidFill>
                  <a:srgbClr val="FFFFFF"/>
                </a:solidFill>
                <a:latin typeface="Arial"/>
                <a:ea typeface="Arial"/>
                <a:cs typeface="Arial"/>
                <a:sym typeface="Arial"/>
              </a:endParaRPr>
            </a:p>
          </p:txBody>
        </p:sp>
        <p:sp>
          <p:nvSpPr>
            <p:cNvPr id="220" name="Google Shape;220;p22"/>
            <p:cNvSpPr/>
            <p:nvPr/>
          </p:nvSpPr>
          <p:spPr>
            <a:xfrm>
              <a:off x="2233900" y="4018600"/>
              <a:ext cx="578400" cy="1458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Helpdesk </a:t>
              </a:r>
              <a:endParaRPr b="0" i="0" sz="700" u="none" cap="none" strike="noStrike">
                <a:solidFill>
                  <a:srgbClr val="FFFFFF"/>
                </a:solidFill>
                <a:latin typeface="Arial"/>
                <a:ea typeface="Arial"/>
                <a:cs typeface="Arial"/>
                <a:sym typeface="Arial"/>
              </a:endParaRPr>
            </a:p>
          </p:txBody>
        </p:sp>
        <p:sp>
          <p:nvSpPr>
            <p:cNvPr id="221" name="Google Shape;221;p22"/>
            <p:cNvSpPr/>
            <p:nvPr/>
          </p:nvSpPr>
          <p:spPr>
            <a:xfrm>
              <a:off x="2233900" y="4580663"/>
              <a:ext cx="578400" cy="1458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SMS</a:t>
              </a:r>
              <a:endParaRPr b="0" i="0" sz="700" u="none" cap="none" strike="noStrike">
                <a:solidFill>
                  <a:srgbClr val="FFFFFF"/>
                </a:solidFill>
                <a:latin typeface="Arial"/>
                <a:ea typeface="Arial"/>
                <a:cs typeface="Arial"/>
                <a:sym typeface="Arial"/>
              </a:endParaRPr>
            </a:p>
          </p:txBody>
        </p:sp>
        <p:sp>
          <p:nvSpPr>
            <p:cNvPr id="222" name="Google Shape;222;p22"/>
            <p:cNvSpPr/>
            <p:nvPr/>
          </p:nvSpPr>
          <p:spPr>
            <a:xfrm>
              <a:off x="4715800" y="4290100"/>
              <a:ext cx="7002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Monitoring &amp; Accounting </a:t>
              </a:r>
              <a:endParaRPr b="0" i="0" sz="700" u="none" cap="none" strike="noStrike">
                <a:solidFill>
                  <a:srgbClr val="FFFFFF"/>
                </a:solidFill>
                <a:latin typeface="Arial"/>
                <a:ea typeface="Arial"/>
                <a:cs typeface="Arial"/>
                <a:sym typeface="Arial"/>
              </a:endParaRPr>
            </a:p>
          </p:txBody>
        </p:sp>
        <p:sp>
          <p:nvSpPr>
            <p:cNvPr id="223" name="Google Shape;223;p22"/>
            <p:cNvSpPr/>
            <p:nvPr/>
          </p:nvSpPr>
          <p:spPr>
            <a:xfrm>
              <a:off x="2233900" y="4398850"/>
              <a:ext cx="578400" cy="1458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AAI</a:t>
              </a:r>
              <a:endParaRPr b="0" i="0" sz="700" u="none" cap="none" strike="noStrike">
                <a:solidFill>
                  <a:srgbClr val="FFFFFF"/>
                </a:solidFill>
                <a:latin typeface="Arial"/>
                <a:ea typeface="Arial"/>
                <a:cs typeface="Arial"/>
                <a:sym typeface="Arial"/>
              </a:endParaRPr>
            </a:p>
          </p:txBody>
        </p:sp>
        <p:sp>
          <p:nvSpPr>
            <p:cNvPr id="224" name="Google Shape;224;p22"/>
            <p:cNvSpPr/>
            <p:nvPr/>
          </p:nvSpPr>
          <p:spPr>
            <a:xfrm>
              <a:off x="4715800" y="4561600"/>
              <a:ext cx="8667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Configuration mgt </a:t>
              </a:r>
              <a:endParaRPr b="0" i="0" sz="700" u="none" cap="none" strike="noStrike">
                <a:solidFill>
                  <a:srgbClr val="FFFFFF"/>
                </a:solidFill>
                <a:latin typeface="Arial"/>
                <a:ea typeface="Arial"/>
                <a:cs typeface="Arial"/>
                <a:sym typeface="Arial"/>
              </a:endParaRPr>
            </a:p>
          </p:txBody>
        </p:sp>
        <p:sp>
          <p:nvSpPr>
            <p:cNvPr id="225" name="Google Shape;225;p22"/>
            <p:cNvSpPr/>
            <p:nvPr/>
          </p:nvSpPr>
          <p:spPr>
            <a:xfrm>
              <a:off x="2890800" y="4290100"/>
              <a:ext cx="7182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Marketplace /Order mngt </a:t>
              </a:r>
              <a:endParaRPr b="0" i="0" sz="700" u="none" cap="none" strike="noStrike">
                <a:solidFill>
                  <a:srgbClr val="FFFFFF"/>
                </a:solidFill>
                <a:latin typeface="Arial"/>
                <a:ea typeface="Arial"/>
                <a:cs typeface="Arial"/>
                <a:sym typeface="Arial"/>
              </a:endParaRPr>
            </a:p>
          </p:txBody>
        </p:sp>
        <p:sp>
          <p:nvSpPr>
            <p:cNvPr id="226" name="Google Shape;226;p22"/>
            <p:cNvSpPr/>
            <p:nvPr/>
          </p:nvSpPr>
          <p:spPr>
            <a:xfrm>
              <a:off x="2233900" y="4217013"/>
              <a:ext cx="578400" cy="1458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Portal</a:t>
              </a:r>
              <a:endParaRPr b="0" i="0" sz="700" u="none" cap="none" strike="noStrike">
                <a:solidFill>
                  <a:srgbClr val="FFFFFF"/>
                </a:solidFill>
                <a:latin typeface="Arial"/>
                <a:ea typeface="Arial"/>
                <a:cs typeface="Arial"/>
                <a:sym typeface="Arial"/>
              </a:endParaRPr>
            </a:p>
          </p:txBody>
        </p:sp>
        <p:sp>
          <p:nvSpPr>
            <p:cNvPr id="227" name="Google Shape;227;p22"/>
            <p:cNvSpPr/>
            <p:nvPr/>
          </p:nvSpPr>
          <p:spPr>
            <a:xfrm>
              <a:off x="2890800" y="4561600"/>
              <a:ext cx="718200" cy="1458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Service PIDs</a:t>
              </a:r>
              <a:endParaRPr b="0" i="0" sz="700" u="none" cap="none" strike="noStrike">
                <a:solidFill>
                  <a:srgbClr val="FFFFFF"/>
                </a:solidFill>
                <a:latin typeface="Arial"/>
                <a:ea typeface="Arial"/>
                <a:cs typeface="Arial"/>
                <a:sym typeface="Arial"/>
              </a:endParaRPr>
            </a:p>
          </p:txBody>
        </p:sp>
        <p:sp>
          <p:nvSpPr>
            <p:cNvPr id="228" name="Google Shape;228;p22"/>
            <p:cNvSpPr/>
            <p:nvPr/>
          </p:nvSpPr>
          <p:spPr>
            <a:xfrm>
              <a:off x="2890800" y="4018600"/>
              <a:ext cx="7182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Service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Catalogue</a:t>
              </a:r>
              <a:endParaRPr b="0" i="0" sz="700" u="none" cap="none" strike="noStrike">
                <a:solidFill>
                  <a:srgbClr val="FFFFFF"/>
                </a:solidFill>
                <a:latin typeface="Arial"/>
                <a:ea typeface="Arial"/>
                <a:cs typeface="Arial"/>
                <a:sym typeface="Arial"/>
              </a:endParaRPr>
            </a:p>
          </p:txBody>
        </p:sp>
        <p:sp>
          <p:nvSpPr>
            <p:cNvPr id="229" name="Google Shape;229;p22"/>
            <p:cNvSpPr/>
            <p:nvPr/>
          </p:nvSpPr>
          <p:spPr>
            <a:xfrm>
              <a:off x="3687500" y="4018600"/>
              <a:ext cx="949800" cy="3051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Resources/</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Research products catalogue</a:t>
              </a:r>
              <a:endParaRPr b="0" i="0" sz="700" u="none" cap="none" strike="noStrike">
                <a:solidFill>
                  <a:srgbClr val="FFFFFF"/>
                </a:solidFill>
                <a:latin typeface="Arial"/>
                <a:ea typeface="Arial"/>
                <a:cs typeface="Arial"/>
                <a:sym typeface="Arial"/>
              </a:endParaRPr>
            </a:p>
          </p:txBody>
        </p:sp>
        <p:sp>
          <p:nvSpPr>
            <p:cNvPr id="230" name="Google Shape;230;p22"/>
            <p:cNvSpPr/>
            <p:nvPr/>
          </p:nvSpPr>
          <p:spPr>
            <a:xfrm>
              <a:off x="4715800" y="4018600"/>
              <a:ext cx="8667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Validation/usage stats of sources</a:t>
              </a:r>
              <a:endParaRPr b="0" i="0" sz="700" u="none" cap="none" strike="noStrike">
                <a:solidFill>
                  <a:srgbClr val="FFFFFF"/>
                </a:solidFill>
                <a:latin typeface="Arial"/>
                <a:ea typeface="Arial"/>
                <a:cs typeface="Arial"/>
                <a:sym typeface="Arial"/>
              </a:endParaRPr>
            </a:p>
          </p:txBody>
        </p:sp>
        <p:sp>
          <p:nvSpPr>
            <p:cNvPr id="231" name="Google Shape;231;p22"/>
            <p:cNvSpPr/>
            <p:nvPr/>
          </p:nvSpPr>
          <p:spPr>
            <a:xfrm>
              <a:off x="3687500" y="4398850"/>
              <a:ext cx="949800" cy="225300"/>
            </a:xfrm>
            <a:prstGeom prst="rect">
              <a:avLst/>
            </a:prstGeom>
            <a:solidFill>
              <a:srgbClr val="93C47D"/>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Open Science monitor</a:t>
              </a:r>
              <a:endParaRPr b="0" i="0" sz="700" u="none" cap="none" strike="noStrike">
                <a:solidFill>
                  <a:srgbClr val="FFFFFF"/>
                </a:solidFill>
                <a:latin typeface="Arial"/>
                <a:ea typeface="Arial"/>
                <a:cs typeface="Arial"/>
                <a:sym typeface="Arial"/>
              </a:endParaRPr>
            </a:p>
          </p:txBody>
        </p:sp>
        <p:sp>
          <p:nvSpPr>
            <p:cNvPr id="232" name="Google Shape;232;p22"/>
            <p:cNvSpPr/>
            <p:nvPr/>
          </p:nvSpPr>
          <p:spPr>
            <a:xfrm rot="-5400000">
              <a:off x="1699225" y="4233050"/>
              <a:ext cx="852300" cy="3351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1" i="0" lang="en-GB" sz="700" u="none" cap="none" strike="noStrike">
                  <a:solidFill>
                    <a:srgbClr val="FFFFFF"/>
                  </a:solidFill>
                  <a:latin typeface="Arial"/>
                  <a:ea typeface="Arial"/>
                  <a:cs typeface="Arial"/>
                  <a:sym typeface="Arial"/>
                </a:rPr>
                <a:t>Core Platform</a:t>
              </a:r>
              <a:endParaRPr b="1" i="0" sz="700" u="none" cap="none" strike="noStrike">
                <a:solidFill>
                  <a:srgbClr val="FFFFFF"/>
                </a:solidFill>
                <a:latin typeface="Arial"/>
                <a:ea typeface="Arial"/>
                <a:cs typeface="Arial"/>
                <a:sym typeface="Arial"/>
              </a:endParaRPr>
            </a:p>
          </p:txBody>
        </p:sp>
        <p:sp>
          <p:nvSpPr>
            <p:cNvPr id="233" name="Google Shape;233;p22"/>
            <p:cNvSpPr/>
            <p:nvPr/>
          </p:nvSpPr>
          <p:spPr>
            <a:xfrm rot="-5400000">
              <a:off x="1671775" y="3378813"/>
              <a:ext cx="754800" cy="3351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1" i="0" lang="en-GB" sz="700" u="none" cap="none" strike="noStrike">
                  <a:solidFill>
                    <a:srgbClr val="FFFFFF"/>
                  </a:solidFill>
                  <a:latin typeface="Arial"/>
                  <a:ea typeface="Arial"/>
                  <a:cs typeface="Arial"/>
                  <a:sym typeface="Arial"/>
                </a:rPr>
                <a:t>Core coordination</a:t>
              </a:r>
              <a:endParaRPr b="1" i="0" sz="700" u="none" cap="none" strike="noStrike">
                <a:solidFill>
                  <a:srgbClr val="FFFFFF"/>
                </a:solidFill>
                <a:latin typeface="Arial"/>
                <a:ea typeface="Arial"/>
                <a:cs typeface="Arial"/>
                <a:sym typeface="Arial"/>
              </a:endParaRPr>
            </a:p>
          </p:txBody>
        </p:sp>
        <p:sp>
          <p:nvSpPr>
            <p:cNvPr id="234" name="Google Shape;234;p22"/>
            <p:cNvSpPr/>
            <p:nvPr/>
          </p:nvSpPr>
          <p:spPr>
            <a:xfrm rot="-5400000">
              <a:off x="1292600" y="4058350"/>
              <a:ext cx="8370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900" u="none" cap="none" strike="noStrike">
                  <a:solidFill>
                    <a:srgbClr val="FFFFFF"/>
                  </a:solidFill>
                  <a:latin typeface="Arial"/>
                  <a:ea typeface="Arial"/>
                  <a:cs typeface="Arial"/>
                  <a:sym typeface="Arial"/>
                </a:rPr>
                <a:t>EOSC Core</a:t>
              </a:r>
              <a:endParaRPr b="0" i="0" sz="900" u="none" cap="none" strike="noStrike">
                <a:solidFill>
                  <a:srgbClr val="FFFFFF"/>
                </a:solidFill>
                <a:latin typeface="Arial"/>
                <a:ea typeface="Arial"/>
                <a:cs typeface="Arial"/>
                <a:sym typeface="Arial"/>
              </a:endParaRPr>
            </a:p>
          </p:txBody>
        </p:sp>
        <p:sp>
          <p:nvSpPr>
            <p:cNvPr id="235" name="Google Shape;235;p22"/>
            <p:cNvSpPr/>
            <p:nvPr/>
          </p:nvSpPr>
          <p:spPr>
            <a:xfrm>
              <a:off x="1881625" y="3948475"/>
              <a:ext cx="3744600" cy="8952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6" name="Google Shape;236;p22"/>
            <p:cNvSpPr/>
            <p:nvPr/>
          </p:nvSpPr>
          <p:spPr>
            <a:xfrm>
              <a:off x="1881625" y="3229975"/>
              <a:ext cx="3744600" cy="651600"/>
            </a:xfrm>
            <a:prstGeom prst="rect">
              <a:avLst/>
            </a:prstGeom>
            <a:noFill/>
            <a:ln cap="flat" cmpd="sng" w="9525">
              <a:solidFill>
                <a:srgbClr val="B7B7B7"/>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37" name="Google Shape;237;p22"/>
            <p:cNvSpPr/>
            <p:nvPr/>
          </p:nvSpPr>
          <p:spPr>
            <a:xfrm>
              <a:off x="840374" y="3333300"/>
              <a:ext cx="700200" cy="651600"/>
            </a:xfrm>
            <a:prstGeom prst="rect">
              <a:avLst/>
            </a:prstGeom>
            <a:solidFill>
              <a:srgbClr val="F6B2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Business collaboration &amp; Digital Innovation Hub </a:t>
              </a:r>
              <a:endParaRPr b="0" i="0" sz="700" u="none" cap="none" strike="noStrike">
                <a:solidFill>
                  <a:srgbClr val="FFFFFF"/>
                </a:solidFill>
                <a:latin typeface="Arial"/>
                <a:ea typeface="Arial"/>
                <a:cs typeface="Arial"/>
                <a:sym typeface="Arial"/>
              </a:endParaRPr>
            </a:p>
          </p:txBody>
        </p:sp>
        <p:sp>
          <p:nvSpPr>
            <p:cNvPr id="238" name="Google Shape;238;p22"/>
            <p:cNvSpPr/>
            <p:nvPr/>
          </p:nvSpPr>
          <p:spPr>
            <a:xfrm>
              <a:off x="840374" y="2846025"/>
              <a:ext cx="700200" cy="305100"/>
            </a:xfrm>
            <a:prstGeom prst="rect">
              <a:avLst/>
            </a:prstGeom>
            <a:solidFill>
              <a:srgbClr val="F6B2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Engagement &amp; Promotion </a:t>
              </a:r>
              <a:endParaRPr b="0" i="0" sz="700" u="none" cap="none" strike="noStrike">
                <a:solidFill>
                  <a:srgbClr val="FFFFFF"/>
                </a:solidFill>
                <a:latin typeface="Arial"/>
                <a:ea typeface="Arial"/>
                <a:cs typeface="Arial"/>
                <a:sym typeface="Arial"/>
              </a:endParaRPr>
            </a:p>
          </p:txBody>
        </p:sp>
        <p:sp>
          <p:nvSpPr>
            <p:cNvPr id="239" name="Google Shape;239;p22"/>
            <p:cNvSpPr/>
            <p:nvPr/>
          </p:nvSpPr>
          <p:spPr>
            <a:xfrm>
              <a:off x="840374" y="2402875"/>
              <a:ext cx="700200" cy="261000"/>
            </a:xfrm>
            <a:prstGeom prst="rect">
              <a:avLst/>
            </a:prstGeom>
            <a:solidFill>
              <a:srgbClr val="F6B26B"/>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Training &amp; </a:t>
              </a:r>
              <a:endParaRPr b="0" i="0" sz="700" u="none" cap="none" strike="noStrike">
                <a:solidFill>
                  <a:srgbClr val="FFFFFF"/>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Education </a:t>
              </a:r>
              <a:endParaRPr b="0" i="0" sz="700" u="none" cap="none" strike="noStrike">
                <a:solidFill>
                  <a:srgbClr val="FFFFFF"/>
                </a:solidFill>
                <a:latin typeface="Arial"/>
                <a:ea typeface="Arial"/>
                <a:cs typeface="Arial"/>
                <a:sym typeface="Arial"/>
              </a:endParaRPr>
            </a:p>
          </p:txBody>
        </p:sp>
        <p:sp>
          <p:nvSpPr>
            <p:cNvPr id="240" name="Google Shape;240;p22"/>
            <p:cNvSpPr/>
            <p:nvPr/>
          </p:nvSpPr>
          <p:spPr>
            <a:xfrm rot="-5400000">
              <a:off x="-212425" y="2925675"/>
              <a:ext cx="18042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900" u="none" cap="none" strike="noStrike">
                  <a:solidFill>
                    <a:srgbClr val="FFFFFF"/>
                  </a:solidFill>
                  <a:latin typeface="Arial"/>
                  <a:ea typeface="Arial"/>
                  <a:cs typeface="Arial"/>
                  <a:sym typeface="Arial"/>
                </a:rPr>
                <a:t>EOSC  Support activities</a:t>
              </a:r>
              <a:endParaRPr b="0" i="0" sz="900" u="none" cap="none" strike="noStrike">
                <a:solidFill>
                  <a:srgbClr val="FFFFFF"/>
                </a:solidFill>
                <a:latin typeface="Arial"/>
                <a:ea typeface="Arial"/>
                <a:cs typeface="Arial"/>
                <a:sym typeface="Arial"/>
              </a:endParaRPr>
            </a:p>
          </p:txBody>
        </p:sp>
        <p:sp>
          <p:nvSpPr>
            <p:cNvPr id="241" name="Google Shape;241;p22"/>
            <p:cNvSpPr/>
            <p:nvPr/>
          </p:nvSpPr>
          <p:spPr>
            <a:xfrm>
              <a:off x="5661000" y="1447225"/>
              <a:ext cx="2143800" cy="3487500"/>
            </a:xfrm>
            <a:prstGeom prst="rect">
              <a:avLst/>
            </a:prstGeom>
            <a:solidFill>
              <a:srgbClr val="134F5C"/>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2" name="Google Shape;242;p22"/>
            <p:cNvSpPr/>
            <p:nvPr/>
          </p:nvSpPr>
          <p:spPr>
            <a:xfrm>
              <a:off x="6042676" y="1877925"/>
              <a:ext cx="793200" cy="3897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Resource description framework</a:t>
              </a:r>
              <a:endParaRPr b="0" i="0" sz="800" u="none" cap="none" strike="noStrike">
                <a:solidFill>
                  <a:srgbClr val="FFFFFF"/>
                </a:solidFill>
                <a:latin typeface="Arial"/>
                <a:ea typeface="Arial"/>
                <a:cs typeface="Arial"/>
                <a:sym typeface="Arial"/>
              </a:endParaRPr>
            </a:p>
          </p:txBody>
        </p:sp>
        <p:sp>
          <p:nvSpPr>
            <p:cNvPr id="243" name="Google Shape;243;p22"/>
            <p:cNvSpPr/>
            <p:nvPr/>
          </p:nvSpPr>
          <p:spPr>
            <a:xfrm>
              <a:off x="6042676" y="2335125"/>
              <a:ext cx="793200" cy="3897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Open science policy framework</a:t>
              </a:r>
              <a:endParaRPr b="0" i="0" sz="700" u="none" cap="none" strike="noStrike">
                <a:solidFill>
                  <a:srgbClr val="FFFFFF"/>
                </a:solidFill>
                <a:latin typeface="Arial"/>
                <a:ea typeface="Arial"/>
                <a:cs typeface="Arial"/>
                <a:sym typeface="Arial"/>
              </a:endParaRPr>
            </a:p>
          </p:txBody>
        </p:sp>
        <p:sp>
          <p:nvSpPr>
            <p:cNvPr id="244" name="Google Shape;244;p22"/>
            <p:cNvSpPr/>
            <p:nvPr/>
          </p:nvSpPr>
          <p:spPr>
            <a:xfrm>
              <a:off x="6042676" y="2792325"/>
              <a:ext cx="793200" cy="3897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Operational support framework</a:t>
              </a:r>
              <a:endParaRPr b="0" i="0" sz="700" u="none" cap="none" strike="noStrike">
                <a:solidFill>
                  <a:srgbClr val="FFFFFF"/>
                </a:solidFill>
                <a:latin typeface="Arial"/>
                <a:ea typeface="Arial"/>
                <a:cs typeface="Arial"/>
                <a:sym typeface="Arial"/>
              </a:endParaRPr>
            </a:p>
          </p:txBody>
        </p:sp>
        <p:sp>
          <p:nvSpPr>
            <p:cNvPr id="245" name="Google Shape;245;p22"/>
            <p:cNvSpPr/>
            <p:nvPr/>
          </p:nvSpPr>
          <p:spPr>
            <a:xfrm>
              <a:off x="6042675" y="3249525"/>
              <a:ext cx="793200" cy="2253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AAI framework</a:t>
              </a:r>
              <a:endParaRPr b="0" i="0" sz="700" u="none" cap="none" strike="noStrike">
                <a:solidFill>
                  <a:srgbClr val="FFFFFF"/>
                </a:solidFill>
                <a:latin typeface="Arial"/>
                <a:ea typeface="Arial"/>
                <a:cs typeface="Arial"/>
                <a:sym typeface="Arial"/>
              </a:endParaRPr>
            </a:p>
          </p:txBody>
        </p:sp>
        <p:sp>
          <p:nvSpPr>
            <p:cNvPr id="246" name="Google Shape;246;p22"/>
            <p:cNvSpPr/>
            <p:nvPr/>
          </p:nvSpPr>
          <p:spPr>
            <a:xfrm>
              <a:off x="6042676" y="3554325"/>
              <a:ext cx="793200" cy="3897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Service management framework</a:t>
              </a:r>
              <a:endParaRPr b="0" i="0" sz="700" u="none" cap="none" strike="noStrike">
                <a:solidFill>
                  <a:srgbClr val="FFFFFF"/>
                </a:solidFill>
                <a:latin typeface="Arial"/>
                <a:ea typeface="Arial"/>
                <a:cs typeface="Arial"/>
                <a:sym typeface="Arial"/>
              </a:endParaRPr>
            </a:p>
          </p:txBody>
        </p:sp>
        <p:sp>
          <p:nvSpPr>
            <p:cNvPr id="247" name="Google Shape;247;p22"/>
            <p:cNvSpPr/>
            <p:nvPr/>
          </p:nvSpPr>
          <p:spPr>
            <a:xfrm>
              <a:off x="6041688" y="4248825"/>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Security framework</a:t>
              </a:r>
              <a:endParaRPr b="0" i="0" sz="700" u="none" cap="none" strike="noStrike">
                <a:solidFill>
                  <a:srgbClr val="FFFFFF"/>
                </a:solidFill>
                <a:latin typeface="Arial"/>
                <a:ea typeface="Arial"/>
                <a:cs typeface="Arial"/>
                <a:sym typeface="Arial"/>
              </a:endParaRPr>
            </a:p>
          </p:txBody>
        </p:sp>
        <p:sp>
          <p:nvSpPr>
            <p:cNvPr id="248" name="Google Shape;248;p22"/>
            <p:cNvSpPr/>
            <p:nvPr/>
          </p:nvSpPr>
          <p:spPr>
            <a:xfrm>
              <a:off x="6042675" y="4023525"/>
              <a:ext cx="793200" cy="1458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PID</a:t>
              </a:r>
              <a:endParaRPr b="0" i="0" sz="700" u="none" cap="none" strike="noStrike">
                <a:solidFill>
                  <a:srgbClr val="FFFFFF"/>
                </a:solidFill>
                <a:latin typeface="Arial"/>
                <a:ea typeface="Arial"/>
                <a:cs typeface="Arial"/>
                <a:sym typeface="Arial"/>
              </a:endParaRPr>
            </a:p>
          </p:txBody>
        </p:sp>
        <p:sp>
          <p:nvSpPr>
            <p:cNvPr id="249" name="Google Shape;249;p22"/>
            <p:cNvSpPr/>
            <p:nvPr/>
          </p:nvSpPr>
          <p:spPr>
            <a:xfrm>
              <a:off x="6956163" y="2191400"/>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Open metrics framework</a:t>
              </a:r>
              <a:endParaRPr b="0" i="0" sz="700" u="none" cap="none" strike="noStrike">
                <a:solidFill>
                  <a:srgbClr val="FFFFFF"/>
                </a:solidFill>
                <a:latin typeface="Arial"/>
                <a:ea typeface="Arial"/>
                <a:cs typeface="Arial"/>
                <a:sym typeface="Arial"/>
              </a:endParaRPr>
            </a:p>
          </p:txBody>
        </p:sp>
        <p:sp>
          <p:nvSpPr>
            <p:cNvPr id="250" name="Google Shape;250;p22"/>
            <p:cNvSpPr/>
            <p:nvPr/>
          </p:nvSpPr>
          <p:spPr>
            <a:xfrm>
              <a:off x="6956163" y="2496200"/>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Open metrics framework</a:t>
              </a:r>
              <a:endParaRPr b="0" i="0" sz="700" u="none" cap="none" strike="noStrike">
                <a:solidFill>
                  <a:srgbClr val="FFFFFF"/>
                </a:solidFill>
                <a:latin typeface="Arial"/>
                <a:ea typeface="Arial"/>
                <a:cs typeface="Arial"/>
                <a:sym typeface="Arial"/>
              </a:endParaRPr>
            </a:p>
          </p:txBody>
        </p:sp>
        <p:sp>
          <p:nvSpPr>
            <p:cNvPr id="251" name="Google Shape;251;p22"/>
            <p:cNvSpPr/>
            <p:nvPr/>
          </p:nvSpPr>
          <p:spPr>
            <a:xfrm>
              <a:off x="6956163" y="2801000"/>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Procurement framework</a:t>
              </a:r>
              <a:endParaRPr b="0" i="0" sz="700" u="none" cap="none" strike="noStrike">
                <a:solidFill>
                  <a:srgbClr val="FFFFFF"/>
                </a:solidFill>
                <a:latin typeface="Arial"/>
                <a:ea typeface="Arial"/>
                <a:cs typeface="Arial"/>
                <a:sym typeface="Arial"/>
              </a:endParaRPr>
            </a:p>
          </p:txBody>
        </p:sp>
        <p:sp>
          <p:nvSpPr>
            <p:cNvPr id="252" name="Google Shape;252;p22"/>
            <p:cNvSpPr/>
            <p:nvPr/>
          </p:nvSpPr>
          <p:spPr>
            <a:xfrm>
              <a:off x="6956163" y="3105800"/>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Data access framework</a:t>
              </a:r>
              <a:endParaRPr b="0" i="0" sz="700" u="none" cap="none" strike="noStrike">
                <a:solidFill>
                  <a:srgbClr val="FFFFFF"/>
                </a:solidFill>
                <a:latin typeface="Arial"/>
                <a:ea typeface="Arial"/>
                <a:cs typeface="Arial"/>
                <a:sym typeface="Arial"/>
              </a:endParaRPr>
            </a:p>
          </p:txBody>
        </p:sp>
        <p:sp>
          <p:nvSpPr>
            <p:cNvPr id="253" name="Google Shape;253;p22"/>
            <p:cNvSpPr/>
            <p:nvPr/>
          </p:nvSpPr>
          <p:spPr>
            <a:xfrm>
              <a:off x="6956163" y="3410600"/>
              <a:ext cx="793200" cy="261000"/>
            </a:xfrm>
            <a:prstGeom prst="rect">
              <a:avLst/>
            </a:prstGeom>
            <a:solidFill>
              <a:srgbClr val="76A5A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700"/>
                <a:buFont typeface="Arial"/>
                <a:buNone/>
              </a:pPr>
              <a:r>
                <a:rPr b="0" i="0" lang="en-GB" sz="700" u="none" cap="none" strike="noStrike">
                  <a:solidFill>
                    <a:srgbClr val="FFFFFF"/>
                  </a:solidFill>
                  <a:latin typeface="Arial"/>
                  <a:ea typeface="Arial"/>
                  <a:cs typeface="Arial"/>
                  <a:sym typeface="Arial"/>
                </a:rPr>
                <a:t>Metadata framework</a:t>
              </a:r>
              <a:endParaRPr b="0" i="0" sz="700" u="none" cap="none" strike="noStrike">
                <a:solidFill>
                  <a:srgbClr val="FFFFFF"/>
                </a:solidFill>
                <a:latin typeface="Arial"/>
                <a:ea typeface="Arial"/>
                <a:cs typeface="Arial"/>
                <a:sym typeface="Arial"/>
              </a:endParaRPr>
            </a:p>
          </p:txBody>
        </p:sp>
        <p:sp>
          <p:nvSpPr>
            <p:cNvPr id="254" name="Google Shape;254;p22"/>
            <p:cNvSpPr/>
            <p:nvPr/>
          </p:nvSpPr>
          <p:spPr>
            <a:xfrm rot="-5400000">
              <a:off x="4629400" y="3163400"/>
              <a:ext cx="2421300" cy="1458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1" i="0" lang="en-GB" sz="900" u="none" cap="none" strike="noStrike">
                  <a:solidFill>
                    <a:srgbClr val="FFFFFF"/>
                  </a:solidFill>
                  <a:latin typeface="Arial"/>
                  <a:ea typeface="Arial"/>
                  <a:cs typeface="Arial"/>
                  <a:sym typeface="Arial"/>
                </a:rPr>
                <a:t>EOSC  Interoperability Framework</a:t>
              </a:r>
              <a:endParaRPr b="0" i="0" sz="900" u="none" cap="none" strike="noStrike">
                <a:solidFill>
                  <a:srgbClr val="FFFFFF"/>
                </a:solidFill>
                <a:latin typeface="Arial"/>
                <a:ea typeface="Arial"/>
                <a:cs typeface="Arial"/>
                <a:sym typeface="Aria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23"/>
          <p:cNvSpPr txBox="1"/>
          <p:nvPr>
            <p:ph type="title"/>
          </p:nvPr>
        </p:nvSpPr>
        <p:spPr>
          <a:xfrm>
            <a:off x="831850" y="3131000"/>
            <a:ext cx="11360100" cy="2010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accent3"/>
              </a:buClr>
              <a:buSzPts val="6000"/>
              <a:buFont typeface="Corbel"/>
              <a:buNone/>
            </a:pPr>
            <a:r>
              <a:rPr lang="en-GB"/>
              <a:t>How to become an </a:t>
            </a:r>
            <a:r>
              <a:rPr lang="en-GB"/>
              <a:t>EOSC Resource Provider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24"/>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spcBef>
                <a:spcPts val="0"/>
              </a:spcBef>
              <a:spcAft>
                <a:spcPts val="0"/>
              </a:spcAft>
              <a:buClr>
                <a:schemeClr val="dk2"/>
              </a:buClr>
              <a:buSzPts val="3500"/>
              <a:buFont typeface="Corbel"/>
              <a:buNone/>
            </a:pPr>
            <a:r>
              <a:rPr lang="en-GB" sz="4000"/>
              <a:t>Onboarding to EOSC: Benefits</a:t>
            </a:r>
            <a:endParaRPr sz="4100"/>
          </a:p>
        </p:txBody>
      </p:sp>
      <p:pic>
        <p:nvPicPr>
          <p:cNvPr id="267" name="Google Shape;267;p24"/>
          <p:cNvPicPr preferRelativeResize="0"/>
          <p:nvPr/>
        </p:nvPicPr>
        <p:blipFill>
          <a:blip r:embed="rId3">
            <a:alphaModFix/>
          </a:blip>
          <a:stretch>
            <a:fillRect/>
          </a:stretch>
        </p:blipFill>
        <p:spPr>
          <a:xfrm>
            <a:off x="5464350" y="1493325"/>
            <a:ext cx="1808700" cy="1808700"/>
          </a:xfrm>
          <a:prstGeom prst="rect">
            <a:avLst/>
          </a:prstGeom>
          <a:noFill/>
          <a:ln>
            <a:noFill/>
          </a:ln>
        </p:spPr>
      </p:pic>
      <p:pic>
        <p:nvPicPr>
          <p:cNvPr id="268" name="Google Shape;268;p24"/>
          <p:cNvPicPr preferRelativeResize="0"/>
          <p:nvPr/>
        </p:nvPicPr>
        <p:blipFill>
          <a:blip r:embed="rId4">
            <a:alphaModFix/>
          </a:blip>
          <a:stretch>
            <a:fillRect/>
          </a:stretch>
        </p:blipFill>
        <p:spPr>
          <a:xfrm>
            <a:off x="9146477" y="1493325"/>
            <a:ext cx="1808700" cy="1808700"/>
          </a:xfrm>
          <a:prstGeom prst="rect">
            <a:avLst/>
          </a:prstGeom>
          <a:noFill/>
          <a:ln>
            <a:noFill/>
          </a:ln>
        </p:spPr>
      </p:pic>
      <p:sp>
        <p:nvSpPr>
          <p:cNvPr id="269" name="Google Shape;269;p24"/>
          <p:cNvSpPr/>
          <p:nvPr/>
        </p:nvSpPr>
        <p:spPr>
          <a:xfrm>
            <a:off x="589650" y="3449700"/>
            <a:ext cx="3592500" cy="18087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GB" sz="3000">
                <a:solidFill>
                  <a:schemeClr val="dk1"/>
                </a:solidFill>
              </a:rPr>
              <a:t>Increase your user base through the </a:t>
            </a:r>
            <a:r>
              <a:rPr lang="en-GB" sz="3000" u="sng">
                <a:solidFill>
                  <a:schemeClr val="accent2"/>
                </a:solidFill>
                <a:hlinkClick r:id="rId5">
                  <a:extLst>
                    <a:ext uri="{A12FA001-AC4F-418D-AE19-62706E023703}">
                      <ahyp:hlinkClr val="tx"/>
                    </a:ext>
                  </a:extLst>
                </a:hlinkClick>
              </a:rPr>
              <a:t>EOSC Portal</a:t>
            </a:r>
            <a:endParaRPr sz="3000"/>
          </a:p>
        </p:txBody>
      </p:sp>
      <p:pic>
        <p:nvPicPr>
          <p:cNvPr id="270" name="Google Shape;270;p24"/>
          <p:cNvPicPr preferRelativeResize="0"/>
          <p:nvPr/>
        </p:nvPicPr>
        <p:blipFill>
          <a:blip r:embed="rId6">
            <a:alphaModFix/>
          </a:blip>
          <a:stretch>
            <a:fillRect/>
          </a:stretch>
        </p:blipFill>
        <p:spPr>
          <a:xfrm>
            <a:off x="1458675" y="1493325"/>
            <a:ext cx="1808700" cy="1808700"/>
          </a:xfrm>
          <a:prstGeom prst="rect">
            <a:avLst/>
          </a:prstGeom>
          <a:noFill/>
          <a:ln>
            <a:noFill/>
          </a:ln>
        </p:spPr>
      </p:pic>
      <p:sp>
        <p:nvSpPr>
          <p:cNvPr id="271" name="Google Shape;271;p24"/>
          <p:cNvSpPr/>
          <p:nvPr/>
        </p:nvSpPr>
        <p:spPr>
          <a:xfrm>
            <a:off x="4670825" y="3449700"/>
            <a:ext cx="3369300" cy="27582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3000">
                <a:solidFill>
                  <a:schemeClr val="dk1"/>
                </a:solidFill>
              </a:rPr>
              <a:t>Integrate your resources with EOSC-Core's </a:t>
            </a:r>
            <a:endParaRPr sz="3000">
              <a:solidFill>
                <a:schemeClr val="dk1"/>
              </a:solidFill>
            </a:endParaRPr>
          </a:p>
          <a:p>
            <a:pPr indent="0" lvl="0" marL="0" rtl="0" algn="ctr">
              <a:lnSpc>
                <a:spcPct val="115000"/>
              </a:lnSpc>
              <a:spcBef>
                <a:spcPts val="0"/>
              </a:spcBef>
              <a:spcAft>
                <a:spcPts val="0"/>
              </a:spcAft>
              <a:buNone/>
            </a:pPr>
            <a:r>
              <a:rPr lang="en-GB" sz="2500">
                <a:solidFill>
                  <a:schemeClr val="dk1"/>
                </a:solidFill>
              </a:rPr>
              <a:t>(e.g. Helpdesk or  Data Transfer)</a:t>
            </a:r>
            <a:endParaRPr sz="2500">
              <a:solidFill>
                <a:schemeClr val="dk1"/>
              </a:solidFill>
            </a:endParaRPr>
          </a:p>
        </p:txBody>
      </p:sp>
      <p:sp>
        <p:nvSpPr>
          <p:cNvPr id="272" name="Google Shape;272;p24"/>
          <p:cNvSpPr/>
          <p:nvPr/>
        </p:nvSpPr>
        <p:spPr>
          <a:xfrm>
            <a:off x="8528800" y="3449700"/>
            <a:ext cx="3127800" cy="19122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t/>
            </a:r>
            <a:endParaRPr sz="3100">
              <a:solidFill>
                <a:schemeClr val="dk1"/>
              </a:solidFill>
            </a:endParaRPr>
          </a:p>
          <a:p>
            <a:pPr indent="0" lvl="0" marL="0" rtl="0" algn="ctr">
              <a:lnSpc>
                <a:spcPct val="115000"/>
              </a:lnSpc>
              <a:spcBef>
                <a:spcPts val="0"/>
              </a:spcBef>
              <a:spcAft>
                <a:spcPts val="0"/>
              </a:spcAft>
              <a:buNone/>
            </a:pPr>
            <a:r>
              <a:rPr lang="en-GB" sz="3000">
                <a:solidFill>
                  <a:schemeClr val="dk1"/>
                </a:solidFill>
              </a:rPr>
              <a:t>Join the </a:t>
            </a:r>
            <a:endParaRPr sz="3000">
              <a:solidFill>
                <a:schemeClr val="dk1"/>
              </a:solidFill>
            </a:endParaRPr>
          </a:p>
          <a:p>
            <a:pPr indent="0" lvl="0" marL="0" rtl="0" algn="ctr">
              <a:lnSpc>
                <a:spcPct val="115000"/>
              </a:lnSpc>
              <a:spcBef>
                <a:spcPts val="0"/>
              </a:spcBef>
              <a:spcAft>
                <a:spcPts val="0"/>
              </a:spcAft>
              <a:buNone/>
            </a:pPr>
            <a:r>
              <a:rPr lang="en-GB" sz="3000" u="sng">
                <a:solidFill>
                  <a:schemeClr val="accent2"/>
                </a:solidFill>
                <a:hlinkClick r:id="rId7">
                  <a:extLst>
                    <a:ext uri="{A12FA001-AC4F-418D-AE19-62706E023703}">
                      <ahyp:hlinkClr val="tx"/>
                    </a:ext>
                  </a:extLst>
                </a:hlinkClick>
              </a:rPr>
              <a:t>EOSC Digital Innovation Hub </a:t>
            </a:r>
            <a:endParaRPr sz="3000">
              <a:solidFill>
                <a:schemeClr val="dk1"/>
              </a:solidFill>
            </a:endParaRPr>
          </a:p>
          <a:p>
            <a:pPr indent="0" lvl="0" marL="0" rtl="0" algn="ctr">
              <a:lnSpc>
                <a:spcPct val="115000"/>
              </a:lnSpc>
              <a:spcBef>
                <a:spcPts val="0"/>
              </a:spcBef>
              <a:spcAft>
                <a:spcPts val="0"/>
              </a:spcAft>
              <a:buNone/>
            </a:pPr>
            <a:r>
              <a:t/>
            </a:r>
            <a:endParaRPr sz="3100">
              <a:solidFill>
                <a:schemeClr val="dk1"/>
              </a:solidFill>
            </a:endParaRPr>
          </a:p>
        </p:txBody>
      </p:sp>
      <p:sp>
        <p:nvSpPr>
          <p:cNvPr id="273" name="Google Shape;273;p24"/>
          <p:cNvSpPr txBox="1"/>
          <p:nvPr/>
        </p:nvSpPr>
        <p:spPr>
          <a:xfrm>
            <a:off x="764825" y="6464350"/>
            <a:ext cx="2780100" cy="276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n-GB" sz="1200">
                <a:solidFill>
                  <a:srgbClr val="777777"/>
                </a:solidFill>
              </a:rPr>
              <a:t>image</a:t>
            </a:r>
            <a:r>
              <a:rPr lang="en-GB" sz="1050">
                <a:solidFill>
                  <a:srgbClr val="5F7D95"/>
                </a:solidFill>
                <a:highlight>
                  <a:schemeClr val="lt1"/>
                </a:highlight>
                <a:latin typeface="Verdana"/>
                <a:ea typeface="Verdana"/>
                <a:cs typeface="Verdana"/>
                <a:sym typeface="Verdana"/>
              </a:rPr>
              <a:t>: Flaticon.com &amp; Freepik.com</a:t>
            </a:r>
            <a:endParaRPr sz="32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25"/>
          <p:cNvSpPr txBox="1"/>
          <p:nvPr>
            <p:ph type="title"/>
          </p:nvPr>
        </p:nvSpPr>
        <p:spPr>
          <a:xfrm>
            <a:off x="838200" y="4081"/>
            <a:ext cx="11353800" cy="10842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2"/>
              </a:buClr>
              <a:buSzPts val="3500"/>
              <a:buFont typeface="Corbel"/>
              <a:buNone/>
            </a:pPr>
            <a:r>
              <a:rPr lang="en-GB" sz="4000"/>
              <a:t>Onboarding to EOSC: Actors</a:t>
            </a:r>
            <a:endParaRPr sz="4100"/>
          </a:p>
        </p:txBody>
      </p:sp>
      <p:sp>
        <p:nvSpPr>
          <p:cNvPr id="280" name="Google Shape;280;p25"/>
          <p:cNvSpPr/>
          <p:nvPr/>
        </p:nvSpPr>
        <p:spPr>
          <a:xfrm>
            <a:off x="2138575" y="3754500"/>
            <a:ext cx="3322200" cy="18087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3000">
                <a:solidFill>
                  <a:schemeClr val="dk1"/>
                </a:solidFill>
              </a:rPr>
              <a:t>Provider Representative (PR)</a:t>
            </a:r>
            <a:endParaRPr sz="3000"/>
          </a:p>
        </p:txBody>
      </p:sp>
      <p:sp>
        <p:nvSpPr>
          <p:cNvPr id="281" name="Google Shape;281;p25"/>
          <p:cNvSpPr/>
          <p:nvPr/>
        </p:nvSpPr>
        <p:spPr>
          <a:xfrm>
            <a:off x="6380775" y="3754500"/>
            <a:ext cx="3699300" cy="1808700"/>
          </a:xfrm>
          <a:prstGeom prst="roundRect">
            <a:avLst>
              <a:gd fmla="val 16667" name="adj"/>
            </a:avLst>
          </a:prstGeom>
          <a:solidFill>
            <a:srgbClr val="E5EFF9"/>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lang="en-GB" sz="3000">
                <a:solidFill>
                  <a:schemeClr val="dk1"/>
                </a:solidFill>
              </a:rPr>
              <a:t>EOSC Portal Onboarding Team (EPOT)</a:t>
            </a:r>
            <a:endParaRPr sz="3000"/>
          </a:p>
        </p:txBody>
      </p:sp>
      <p:pic>
        <p:nvPicPr>
          <p:cNvPr id="282" name="Google Shape;282;p25"/>
          <p:cNvPicPr preferRelativeResize="0"/>
          <p:nvPr/>
        </p:nvPicPr>
        <p:blipFill>
          <a:blip r:embed="rId3">
            <a:alphaModFix/>
          </a:blip>
          <a:stretch>
            <a:fillRect/>
          </a:stretch>
        </p:blipFill>
        <p:spPr>
          <a:xfrm>
            <a:off x="2706325" y="1583638"/>
            <a:ext cx="2018438" cy="2018463"/>
          </a:xfrm>
          <a:prstGeom prst="rect">
            <a:avLst/>
          </a:prstGeom>
          <a:noFill/>
          <a:ln>
            <a:noFill/>
          </a:ln>
        </p:spPr>
      </p:pic>
      <p:pic>
        <p:nvPicPr>
          <p:cNvPr id="283" name="Google Shape;283;p25"/>
          <p:cNvPicPr preferRelativeResize="0"/>
          <p:nvPr/>
        </p:nvPicPr>
        <p:blipFill>
          <a:blip r:embed="rId4">
            <a:alphaModFix/>
          </a:blip>
          <a:stretch>
            <a:fillRect/>
          </a:stretch>
        </p:blipFill>
        <p:spPr>
          <a:xfrm>
            <a:off x="7202113" y="1583656"/>
            <a:ext cx="2056620" cy="2056620"/>
          </a:xfrm>
          <a:prstGeom prst="rect">
            <a:avLst/>
          </a:prstGeom>
          <a:noFill/>
          <a:ln>
            <a:noFill/>
          </a:ln>
        </p:spPr>
      </p:pic>
      <p:sp>
        <p:nvSpPr>
          <p:cNvPr id="284" name="Google Shape;284;p25"/>
          <p:cNvSpPr txBox="1"/>
          <p:nvPr/>
        </p:nvSpPr>
        <p:spPr>
          <a:xfrm>
            <a:off x="764825" y="6464350"/>
            <a:ext cx="2780100" cy="2769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None/>
            </a:pPr>
            <a:r>
              <a:rPr lang="en-GB" sz="1200">
                <a:solidFill>
                  <a:srgbClr val="777777"/>
                </a:solidFill>
              </a:rPr>
              <a:t>image</a:t>
            </a:r>
            <a:r>
              <a:rPr lang="en-GB" sz="1050">
                <a:solidFill>
                  <a:srgbClr val="5F7D95"/>
                </a:solidFill>
                <a:highlight>
                  <a:schemeClr val="lt1"/>
                </a:highlight>
                <a:latin typeface="Verdana"/>
                <a:ea typeface="Verdana"/>
                <a:cs typeface="Verdana"/>
                <a:sym typeface="Verdana"/>
              </a:rPr>
              <a:t>: Flaticon.com &amp; Freepik.com</a:t>
            </a:r>
            <a:endParaRPr sz="32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EOSC Future">
      <a:dk1>
        <a:srgbClr val="000000"/>
      </a:dk1>
      <a:lt1>
        <a:srgbClr val="FFFFFF"/>
      </a:lt1>
      <a:dk2>
        <a:srgbClr val="0C2AD5"/>
      </a:dk2>
      <a:lt2>
        <a:srgbClr val="E7E6E6"/>
      </a:lt2>
      <a:accent1>
        <a:srgbClr val="0C2AD5"/>
      </a:accent1>
      <a:accent2>
        <a:srgbClr val="08C8E9"/>
      </a:accent2>
      <a:accent3>
        <a:srgbClr val="FE6F5B"/>
      </a:accent3>
      <a:accent4>
        <a:srgbClr val="FFCC00"/>
      </a:accent4>
      <a:accent5>
        <a:srgbClr val="0CA88B"/>
      </a:accent5>
      <a:accent6>
        <a:srgbClr val="8A3FFF"/>
      </a:accent6>
      <a:hlink>
        <a:srgbClr val="08C8E9"/>
      </a:hlink>
      <a:folHlink>
        <a:srgbClr val="8A3F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