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1"/>
  </p:notesMasterIdLst>
  <p:sldIdLst>
    <p:sldId id="310" r:id="rId5"/>
    <p:sldId id="343" r:id="rId6"/>
    <p:sldId id="311" r:id="rId7"/>
    <p:sldId id="312" r:id="rId8"/>
    <p:sldId id="386" r:id="rId9"/>
    <p:sldId id="402" r:id="rId10"/>
    <p:sldId id="387" r:id="rId11"/>
    <p:sldId id="401" r:id="rId12"/>
    <p:sldId id="407" r:id="rId13"/>
    <p:sldId id="403" r:id="rId14"/>
    <p:sldId id="406" r:id="rId15"/>
    <p:sldId id="405" r:id="rId16"/>
    <p:sldId id="404" r:id="rId17"/>
    <p:sldId id="408" r:id="rId18"/>
    <p:sldId id="409" r:id="rId19"/>
    <p:sldId id="303" r:id="rId20"/>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717BC"/>
    <a:srgbClr val="0C0C4B"/>
    <a:srgbClr val="4472C4"/>
    <a:srgbClr val="92D050"/>
    <a:srgbClr val="034EA3"/>
    <a:srgbClr val="00FF7B"/>
    <a:srgbClr val="00FFA2"/>
    <a:srgbClr val="5A1EA2"/>
    <a:srgbClr val="44117C"/>
    <a:srgbClr val="8C34F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49EA9FA-B44E-4004-8E08-3649DF76F340}" v="7" dt="2023-05-26T10:58:35.59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2" d="100"/>
          <a:sy n="62" d="100"/>
        </p:scale>
        <p:origin x="804" y="44"/>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D68DE86-F79A-4959-86A9-55917F1E741A}" type="doc">
      <dgm:prSet loTypeId="urn:microsoft.com/office/officeart/2005/8/layout/cycle6" loCatId="relationship" qsTypeId="urn:microsoft.com/office/officeart/2005/8/quickstyle/simple1" qsCatId="simple" csTypeId="urn:microsoft.com/office/officeart/2005/8/colors/accent1_2" csCatId="accent1" phldr="1"/>
      <dgm:spPr/>
      <dgm:t>
        <a:bodyPr/>
        <a:lstStyle/>
        <a:p>
          <a:endParaRPr lang="de-DE"/>
        </a:p>
      </dgm:t>
    </dgm:pt>
    <dgm:pt modelId="{31CF1E81-BF80-4D96-ADF2-02667249CDDE}">
      <dgm:prSet phldrT="[Text]"/>
      <dgm:spPr>
        <a:solidFill>
          <a:srgbClr val="6717BC"/>
        </a:solidFill>
        <a:ln>
          <a:solidFill>
            <a:srgbClr val="6717BC"/>
          </a:solidFill>
        </a:ln>
      </dgm:spPr>
      <dgm:t>
        <a:bodyPr/>
        <a:lstStyle/>
        <a:p>
          <a:r>
            <a:rPr lang="en-GB" b="1" err="1"/>
            <a:t>DataHub</a:t>
          </a:r>
          <a:endParaRPr lang="de-DE"/>
        </a:p>
      </dgm:t>
    </dgm:pt>
    <dgm:pt modelId="{A58ABFF0-E346-4AE9-A5B7-287EDBC79D18}" type="parTrans" cxnId="{FCEC54C3-5DC6-407D-BC06-0157C1234641}">
      <dgm:prSet/>
      <dgm:spPr/>
      <dgm:t>
        <a:bodyPr/>
        <a:lstStyle/>
        <a:p>
          <a:endParaRPr lang="de-DE"/>
        </a:p>
      </dgm:t>
    </dgm:pt>
    <dgm:pt modelId="{0B6A1728-DE50-4EF1-B32D-5415FB33E01B}" type="sibTrans" cxnId="{FCEC54C3-5DC6-407D-BC06-0157C1234641}">
      <dgm:prSet/>
      <dgm:spPr>
        <a:solidFill>
          <a:srgbClr val="6717BC"/>
        </a:solidFill>
        <a:ln>
          <a:solidFill>
            <a:srgbClr val="6717BC"/>
          </a:solidFill>
        </a:ln>
      </dgm:spPr>
      <dgm:t>
        <a:bodyPr/>
        <a:lstStyle/>
        <a:p>
          <a:endParaRPr lang="de-DE"/>
        </a:p>
      </dgm:t>
    </dgm:pt>
    <dgm:pt modelId="{752E0F14-ED69-4385-8319-1230340859E5}">
      <dgm:prSet phldrT="[Text]"/>
      <dgm:spPr>
        <a:solidFill>
          <a:srgbClr val="6717BC"/>
        </a:solidFill>
        <a:ln>
          <a:solidFill>
            <a:srgbClr val="6717BC"/>
          </a:solidFill>
        </a:ln>
      </dgm:spPr>
      <dgm:t>
        <a:bodyPr/>
        <a:lstStyle/>
        <a:p>
          <a:r>
            <a:rPr lang="en-GB" b="1"/>
            <a:t>Check-in</a:t>
          </a:r>
          <a:endParaRPr lang="de-DE"/>
        </a:p>
      </dgm:t>
    </dgm:pt>
    <dgm:pt modelId="{4E03E695-80E9-4175-8739-37285A410502}" type="parTrans" cxnId="{B38F4D88-FAE2-4D74-A269-2758332CAD12}">
      <dgm:prSet/>
      <dgm:spPr/>
      <dgm:t>
        <a:bodyPr/>
        <a:lstStyle/>
        <a:p>
          <a:endParaRPr lang="de-DE"/>
        </a:p>
      </dgm:t>
    </dgm:pt>
    <dgm:pt modelId="{A55B8400-5646-4785-B110-A3845E0D0BC6}" type="sibTrans" cxnId="{B38F4D88-FAE2-4D74-A269-2758332CAD12}">
      <dgm:prSet/>
      <dgm:spPr>
        <a:ln>
          <a:solidFill>
            <a:srgbClr val="6717BC"/>
          </a:solidFill>
        </a:ln>
      </dgm:spPr>
      <dgm:t>
        <a:bodyPr/>
        <a:lstStyle/>
        <a:p>
          <a:endParaRPr lang="de-DE"/>
        </a:p>
      </dgm:t>
    </dgm:pt>
    <dgm:pt modelId="{CD71192A-7A89-46E5-9C67-500E157C7836}">
      <dgm:prSet phldrT="[Text]"/>
      <dgm:spPr>
        <a:solidFill>
          <a:srgbClr val="6717BC"/>
        </a:solidFill>
        <a:ln>
          <a:solidFill>
            <a:srgbClr val="6717BC"/>
          </a:solidFill>
        </a:ln>
      </dgm:spPr>
      <dgm:t>
        <a:bodyPr/>
        <a:lstStyle/>
        <a:p>
          <a:r>
            <a:rPr lang="en-GB" b="1"/>
            <a:t>AMNESIA</a:t>
          </a:r>
          <a:endParaRPr lang="de-DE"/>
        </a:p>
      </dgm:t>
    </dgm:pt>
    <dgm:pt modelId="{1F7217A4-12C8-47EC-A934-D989B9666E3E}" type="parTrans" cxnId="{824024AE-BC33-434B-A388-0D94C775FB41}">
      <dgm:prSet/>
      <dgm:spPr/>
      <dgm:t>
        <a:bodyPr/>
        <a:lstStyle/>
        <a:p>
          <a:endParaRPr lang="de-DE"/>
        </a:p>
      </dgm:t>
    </dgm:pt>
    <dgm:pt modelId="{CB31C0A4-4625-4188-9748-5C1F154C9A8B}" type="sibTrans" cxnId="{824024AE-BC33-434B-A388-0D94C775FB41}">
      <dgm:prSet/>
      <dgm:spPr/>
      <dgm:t>
        <a:bodyPr/>
        <a:lstStyle/>
        <a:p>
          <a:endParaRPr lang="de-DE"/>
        </a:p>
      </dgm:t>
    </dgm:pt>
    <dgm:pt modelId="{2EB704F9-6C5D-4413-B14F-F4B37DCBECFF}">
      <dgm:prSet phldrT="[Text]"/>
      <dgm:spPr>
        <a:solidFill>
          <a:srgbClr val="6717BC"/>
        </a:solidFill>
        <a:ln>
          <a:solidFill>
            <a:srgbClr val="6717BC"/>
          </a:solidFill>
        </a:ln>
      </dgm:spPr>
      <dgm:t>
        <a:bodyPr/>
        <a:lstStyle/>
        <a:p>
          <a:r>
            <a:rPr lang="de-DE"/>
            <a:t>Jupiter Notebook</a:t>
          </a:r>
        </a:p>
      </dgm:t>
    </dgm:pt>
    <dgm:pt modelId="{2C6F3788-1723-4D7C-ACAC-56C7988C6551}" type="parTrans" cxnId="{790250CC-3105-4824-8FA2-E3E9C0166780}">
      <dgm:prSet/>
      <dgm:spPr/>
      <dgm:t>
        <a:bodyPr/>
        <a:lstStyle/>
        <a:p>
          <a:endParaRPr lang="it-IT"/>
        </a:p>
      </dgm:t>
    </dgm:pt>
    <dgm:pt modelId="{E8960E4C-4778-403B-8376-E2531366A61D}" type="sibTrans" cxnId="{790250CC-3105-4824-8FA2-E3E9C0166780}">
      <dgm:prSet/>
      <dgm:spPr/>
      <dgm:t>
        <a:bodyPr/>
        <a:lstStyle/>
        <a:p>
          <a:endParaRPr lang="it-IT"/>
        </a:p>
      </dgm:t>
    </dgm:pt>
    <dgm:pt modelId="{E1041C5C-DFC7-404E-8727-BABD440D5606}">
      <dgm:prSet phldrT="[Text]"/>
      <dgm:spPr>
        <a:solidFill>
          <a:srgbClr val="6717BC"/>
        </a:solidFill>
        <a:ln>
          <a:solidFill>
            <a:srgbClr val="6717BC"/>
          </a:solidFill>
        </a:ln>
      </dgm:spPr>
      <dgm:t>
        <a:bodyPr/>
        <a:lstStyle/>
        <a:p>
          <a:r>
            <a:rPr lang="en-GB" b="1"/>
            <a:t>ZENODO</a:t>
          </a:r>
          <a:endParaRPr lang="de-DE"/>
        </a:p>
      </dgm:t>
    </dgm:pt>
    <dgm:pt modelId="{52ACFB94-798E-4003-A0EE-1E6C52E461A2}" type="parTrans" cxnId="{276F006E-88F7-4D9C-A4F5-B87CAAD6AACC}">
      <dgm:prSet/>
      <dgm:spPr/>
      <dgm:t>
        <a:bodyPr/>
        <a:lstStyle/>
        <a:p>
          <a:endParaRPr lang="it-IT"/>
        </a:p>
      </dgm:t>
    </dgm:pt>
    <dgm:pt modelId="{BA079F11-B011-40C6-BDC8-EC6719D526A3}" type="sibTrans" cxnId="{276F006E-88F7-4D9C-A4F5-B87CAAD6AACC}">
      <dgm:prSet/>
      <dgm:spPr/>
      <dgm:t>
        <a:bodyPr/>
        <a:lstStyle/>
        <a:p>
          <a:endParaRPr lang="it-IT"/>
        </a:p>
      </dgm:t>
    </dgm:pt>
    <dgm:pt modelId="{C2B5425C-4850-44E6-8F71-15FD8A8DE20E}" type="pres">
      <dgm:prSet presAssocID="{1D68DE86-F79A-4959-86A9-55917F1E741A}" presName="cycle" presStyleCnt="0">
        <dgm:presLayoutVars>
          <dgm:dir/>
          <dgm:resizeHandles val="exact"/>
        </dgm:presLayoutVars>
      </dgm:prSet>
      <dgm:spPr/>
    </dgm:pt>
    <dgm:pt modelId="{C9F860C2-75B2-4F96-8E66-2AA8F6194079}" type="pres">
      <dgm:prSet presAssocID="{31CF1E81-BF80-4D96-ADF2-02667249CDDE}" presName="node" presStyleLbl="node1" presStyleIdx="0" presStyleCnt="5">
        <dgm:presLayoutVars>
          <dgm:bulletEnabled val="1"/>
        </dgm:presLayoutVars>
      </dgm:prSet>
      <dgm:spPr/>
    </dgm:pt>
    <dgm:pt modelId="{A3B94A3F-5571-4290-AB8C-EF476089A17D}" type="pres">
      <dgm:prSet presAssocID="{31CF1E81-BF80-4D96-ADF2-02667249CDDE}" presName="spNode" presStyleCnt="0"/>
      <dgm:spPr/>
    </dgm:pt>
    <dgm:pt modelId="{7D2EE2FC-2F18-42C1-9B02-1400F8AEDA9E}" type="pres">
      <dgm:prSet presAssocID="{0B6A1728-DE50-4EF1-B32D-5415FB33E01B}" presName="sibTrans" presStyleLbl="sibTrans1D1" presStyleIdx="0" presStyleCnt="5"/>
      <dgm:spPr/>
    </dgm:pt>
    <dgm:pt modelId="{97BF86FA-2847-430F-A6D7-F820D38C5748}" type="pres">
      <dgm:prSet presAssocID="{752E0F14-ED69-4385-8319-1230340859E5}" presName="node" presStyleLbl="node1" presStyleIdx="1" presStyleCnt="5">
        <dgm:presLayoutVars>
          <dgm:bulletEnabled val="1"/>
        </dgm:presLayoutVars>
      </dgm:prSet>
      <dgm:spPr/>
    </dgm:pt>
    <dgm:pt modelId="{6889FFD2-8F7B-4EE2-BD7A-70EA729DD339}" type="pres">
      <dgm:prSet presAssocID="{752E0F14-ED69-4385-8319-1230340859E5}" presName="spNode" presStyleCnt="0"/>
      <dgm:spPr/>
    </dgm:pt>
    <dgm:pt modelId="{725415AF-5B9D-467C-B6E0-82384F84982F}" type="pres">
      <dgm:prSet presAssocID="{A55B8400-5646-4785-B110-A3845E0D0BC6}" presName="sibTrans" presStyleLbl="sibTrans1D1" presStyleIdx="1" presStyleCnt="5"/>
      <dgm:spPr/>
    </dgm:pt>
    <dgm:pt modelId="{4A13C846-300D-461C-AC4B-0524DE994F6F}" type="pres">
      <dgm:prSet presAssocID="{E1041C5C-DFC7-404E-8727-BABD440D5606}" presName="node" presStyleLbl="node1" presStyleIdx="2" presStyleCnt="5">
        <dgm:presLayoutVars>
          <dgm:bulletEnabled val="1"/>
        </dgm:presLayoutVars>
      </dgm:prSet>
      <dgm:spPr/>
    </dgm:pt>
    <dgm:pt modelId="{402A12F8-7E50-4506-B5C9-D44C9BE9C6A0}" type="pres">
      <dgm:prSet presAssocID="{E1041C5C-DFC7-404E-8727-BABD440D5606}" presName="spNode" presStyleCnt="0"/>
      <dgm:spPr/>
    </dgm:pt>
    <dgm:pt modelId="{A818E998-ED4B-4A16-8D8E-6DFD8178EC77}" type="pres">
      <dgm:prSet presAssocID="{BA079F11-B011-40C6-BDC8-EC6719D526A3}" presName="sibTrans" presStyleLbl="sibTrans1D1" presStyleIdx="2" presStyleCnt="5"/>
      <dgm:spPr/>
    </dgm:pt>
    <dgm:pt modelId="{93E5FB59-49D4-4EF1-80A2-B6EBE3FDFD55}" type="pres">
      <dgm:prSet presAssocID="{2EB704F9-6C5D-4413-B14F-F4B37DCBECFF}" presName="node" presStyleLbl="node1" presStyleIdx="3" presStyleCnt="5">
        <dgm:presLayoutVars>
          <dgm:bulletEnabled val="1"/>
        </dgm:presLayoutVars>
      </dgm:prSet>
      <dgm:spPr/>
    </dgm:pt>
    <dgm:pt modelId="{AE703628-3AA1-4841-A832-4C6515236BE3}" type="pres">
      <dgm:prSet presAssocID="{2EB704F9-6C5D-4413-B14F-F4B37DCBECFF}" presName="spNode" presStyleCnt="0"/>
      <dgm:spPr/>
    </dgm:pt>
    <dgm:pt modelId="{6D257302-79A0-41BC-863F-74BA3EB27C1A}" type="pres">
      <dgm:prSet presAssocID="{E8960E4C-4778-403B-8376-E2531366A61D}" presName="sibTrans" presStyleLbl="sibTrans1D1" presStyleIdx="3" presStyleCnt="5"/>
      <dgm:spPr/>
    </dgm:pt>
    <dgm:pt modelId="{98A2E306-D4F9-4765-80F7-81DA4A81742C}" type="pres">
      <dgm:prSet presAssocID="{CD71192A-7A89-46E5-9C67-500E157C7836}" presName="node" presStyleLbl="node1" presStyleIdx="4" presStyleCnt="5">
        <dgm:presLayoutVars>
          <dgm:bulletEnabled val="1"/>
        </dgm:presLayoutVars>
      </dgm:prSet>
      <dgm:spPr/>
    </dgm:pt>
    <dgm:pt modelId="{D3B30FDF-8EDF-4B19-B585-5A27794160F9}" type="pres">
      <dgm:prSet presAssocID="{CD71192A-7A89-46E5-9C67-500E157C7836}" presName="spNode" presStyleCnt="0"/>
      <dgm:spPr/>
    </dgm:pt>
    <dgm:pt modelId="{C22C95FB-86E1-42D5-BE32-5CB3FBA455C9}" type="pres">
      <dgm:prSet presAssocID="{CB31C0A4-4625-4188-9748-5C1F154C9A8B}" presName="sibTrans" presStyleLbl="sibTrans1D1" presStyleIdx="4" presStyleCnt="5"/>
      <dgm:spPr/>
    </dgm:pt>
  </dgm:ptLst>
  <dgm:cxnLst>
    <dgm:cxn modelId="{809ED423-83A9-4E0E-BC59-1646F989E980}" type="presOf" srcId="{E1041C5C-DFC7-404E-8727-BABD440D5606}" destId="{4A13C846-300D-461C-AC4B-0524DE994F6F}" srcOrd="0" destOrd="0" presId="urn:microsoft.com/office/officeart/2005/8/layout/cycle6"/>
    <dgm:cxn modelId="{C0D7C525-2C37-4303-B064-72CF46924237}" type="presOf" srcId="{CB31C0A4-4625-4188-9748-5C1F154C9A8B}" destId="{C22C95FB-86E1-42D5-BE32-5CB3FBA455C9}" srcOrd="0" destOrd="0" presId="urn:microsoft.com/office/officeart/2005/8/layout/cycle6"/>
    <dgm:cxn modelId="{2DDA2849-02CC-4938-91EA-A4FDC14BC82C}" type="presOf" srcId="{2EB704F9-6C5D-4413-B14F-F4B37DCBECFF}" destId="{93E5FB59-49D4-4EF1-80A2-B6EBE3FDFD55}" srcOrd="0" destOrd="0" presId="urn:microsoft.com/office/officeart/2005/8/layout/cycle6"/>
    <dgm:cxn modelId="{276F006E-88F7-4D9C-A4F5-B87CAAD6AACC}" srcId="{1D68DE86-F79A-4959-86A9-55917F1E741A}" destId="{E1041C5C-DFC7-404E-8727-BABD440D5606}" srcOrd="2" destOrd="0" parTransId="{52ACFB94-798E-4003-A0EE-1E6C52E461A2}" sibTransId="{BA079F11-B011-40C6-BDC8-EC6719D526A3}"/>
    <dgm:cxn modelId="{3C3C2B73-4F81-467C-AAC3-941083A82403}" type="presOf" srcId="{752E0F14-ED69-4385-8319-1230340859E5}" destId="{97BF86FA-2847-430F-A6D7-F820D38C5748}" srcOrd="0" destOrd="0" presId="urn:microsoft.com/office/officeart/2005/8/layout/cycle6"/>
    <dgm:cxn modelId="{975A6186-A2D8-46C9-825E-265482B4EA9C}" type="presOf" srcId="{CD71192A-7A89-46E5-9C67-500E157C7836}" destId="{98A2E306-D4F9-4765-80F7-81DA4A81742C}" srcOrd="0" destOrd="0" presId="urn:microsoft.com/office/officeart/2005/8/layout/cycle6"/>
    <dgm:cxn modelId="{B38F4D88-FAE2-4D74-A269-2758332CAD12}" srcId="{1D68DE86-F79A-4959-86A9-55917F1E741A}" destId="{752E0F14-ED69-4385-8319-1230340859E5}" srcOrd="1" destOrd="0" parTransId="{4E03E695-80E9-4175-8739-37285A410502}" sibTransId="{A55B8400-5646-4785-B110-A3845E0D0BC6}"/>
    <dgm:cxn modelId="{EBEE0F8A-BDBF-4EBC-9614-20B5BE3F270D}" type="presOf" srcId="{E8960E4C-4778-403B-8376-E2531366A61D}" destId="{6D257302-79A0-41BC-863F-74BA3EB27C1A}" srcOrd="0" destOrd="0" presId="urn:microsoft.com/office/officeart/2005/8/layout/cycle6"/>
    <dgm:cxn modelId="{8DF9F493-B09F-4B05-BE23-F5FFA38A63CF}" type="presOf" srcId="{0B6A1728-DE50-4EF1-B32D-5415FB33E01B}" destId="{7D2EE2FC-2F18-42C1-9B02-1400F8AEDA9E}" srcOrd="0" destOrd="0" presId="urn:microsoft.com/office/officeart/2005/8/layout/cycle6"/>
    <dgm:cxn modelId="{824024AE-BC33-434B-A388-0D94C775FB41}" srcId="{1D68DE86-F79A-4959-86A9-55917F1E741A}" destId="{CD71192A-7A89-46E5-9C67-500E157C7836}" srcOrd="4" destOrd="0" parTransId="{1F7217A4-12C8-47EC-A934-D989B9666E3E}" sibTransId="{CB31C0A4-4625-4188-9748-5C1F154C9A8B}"/>
    <dgm:cxn modelId="{C95527C3-99AF-4606-96DA-01452DE9E47F}" type="presOf" srcId="{BA079F11-B011-40C6-BDC8-EC6719D526A3}" destId="{A818E998-ED4B-4A16-8D8E-6DFD8178EC77}" srcOrd="0" destOrd="0" presId="urn:microsoft.com/office/officeart/2005/8/layout/cycle6"/>
    <dgm:cxn modelId="{FCEC54C3-5DC6-407D-BC06-0157C1234641}" srcId="{1D68DE86-F79A-4959-86A9-55917F1E741A}" destId="{31CF1E81-BF80-4D96-ADF2-02667249CDDE}" srcOrd="0" destOrd="0" parTransId="{A58ABFF0-E346-4AE9-A5B7-287EDBC79D18}" sibTransId="{0B6A1728-DE50-4EF1-B32D-5415FB33E01B}"/>
    <dgm:cxn modelId="{790250CC-3105-4824-8FA2-E3E9C0166780}" srcId="{1D68DE86-F79A-4959-86A9-55917F1E741A}" destId="{2EB704F9-6C5D-4413-B14F-F4B37DCBECFF}" srcOrd="3" destOrd="0" parTransId="{2C6F3788-1723-4D7C-ACAC-56C7988C6551}" sibTransId="{E8960E4C-4778-403B-8376-E2531366A61D}"/>
    <dgm:cxn modelId="{A913B8EA-9000-404C-9587-06EE4D44A27C}" type="presOf" srcId="{1D68DE86-F79A-4959-86A9-55917F1E741A}" destId="{C2B5425C-4850-44E6-8F71-15FD8A8DE20E}" srcOrd="0" destOrd="0" presId="urn:microsoft.com/office/officeart/2005/8/layout/cycle6"/>
    <dgm:cxn modelId="{51BDECF2-4A1B-4ECE-A8CD-3E4B2A4327FF}" type="presOf" srcId="{31CF1E81-BF80-4D96-ADF2-02667249CDDE}" destId="{C9F860C2-75B2-4F96-8E66-2AA8F6194079}" srcOrd="0" destOrd="0" presId="urn:microsoft.com/office/officeart/2005/8/layout/cycle6"/>
    <dgm:cxn modelId="{E96FE0F9-3EE0-4FDA-8991-A085CE767374}" type="presOf" srcId="{A55B8400-5646-4785-B110-A3845E0D0BC6}" destId="{725415AF-5B9D-467C-B6E0-82384F84982F}" srcOrd="0" destOrd="0" presId="urn:microsoft.com/office/officeart/2005/8/layout/cycle6"/>
    <dgm:cxn modelId="{C0A5E889-5981-4426-AB6D-E90832F6E11C}" type="presParOf" srcId="{C2B5425C-4850-44E6-8F71-15FD8A8DE20E}" destId="{C9F860C2-75B2-4F96-8E66-2AA8F6194079}" srcOrd="0" destOrd="0" presId="urn:microsoft.com/office/officeart/2005/8/layout/cycle6"/>
    <dgm:cxn modelId="{D4515CD8-11C9-4A38-855D-F0993C31B552}" type="presParOf" srcId="{C2B5425C-4850-44E6-8F71-15FD8A8DE20E}" destId="{A3B94A3F-5571-4290-AB8C-EF476089A17D}" srcOrd="1" destOrd="0" presId="urn:microsoft.com/office/officeart/2005/8/layout/cycle6"/>
    <dgm:cxn modelId="{DD27DA2B-396F-4C56-ADF5-C15FCAF60046}" type="presParOf" srcId="{C2B5425C-4850-44E6-8F71-15FD8A8DE20E}" destId="{7D2EE2FC-2F18-42C1-9B02-1400F8AEDA9E}" srcOrd="2" destOrd="0" presId="urn:microsoft.com/office/officeart/2005/8/layout/cycle6"/>
    <dgm:cxn modelId="{13EDF0C1-D8CC-4049-9EBE-E88F75AE936A}" type="presParOf" srcId="{C2B5425C-4850-44E6-8F71-15FD8A8DE20E}" destId="{97BF86FA-2847-430F-A6D7-F820D38C5748}" srcOrd="3" destOrd="0" presId="urn:microsoft.com/office/officeart/2005/8/layout/cycle6"/>
    <dgm:cxn modelId="{3DC55E75-1920-4ADA-9506-9EE7C8E74AAA}" type="presParOf" srcId="{C2B5425C-4850-44E6-8F71-15FD8A8DE20E}" destId="{6889FFD2-8F7B-4EE2-BD7A-70EA729DD339}" srcOrd="4" destOrd="0" presId="urn:microsoft.com/office/officeart/2005/8/layout/cycle6"/>
    <dgm:cxn modelId="{F7D4057C-1092-49B6-B35D-3C18FDE109AC}" type="presParOf" srcId="{C2B5425C-4850-44E6-8F71-15FD8A8DE20E}" destId="{725415AF-5B9D-467C-B6E0-82384F84982F}" srcOrd="5" destOrd="0" presId="urn:microsoft.com/office/officeart/2005/8/layout/cycle6"/>
    <dgm:cxn modelId="{BC3C5760-7050-45D3-BFA8-3D906A7B0D67}" type="presParOf" srcId="{C2B5425C-4850-44E6-8F71-15FD8A8DE20E}" destId="{4A13C846-300D-461C-AC4B-0524DE994F6F}" srcOrd="6" destOrd="0" presId="urn:microsoft.com/office/officeart/2005/8/layout/cycle6"/>
    <dgm:cxn modelId="{B8A85649-142A-4DF3-97E1-C17174BF5A8E}" type="presParOf" srcId="{C2B5425C-4850-44E6-8F71-15FD8A8DE20E}" destId="{402A12F8-7E50-4506-B5C9-D44C9BE9C6A0}" srcOrd="7" destOrd="0" presId="urn:microsoft.com/office/officeart/2005/8/layout/cycle6"/>
    <dgm:cxn modelId="{91014BEE-CF00-481C-8E59-ED83E1668F23}" type="presParOf" srcId="{C2B5425C-4850-44E6-8F71-15FD8A8DE20E}" destId="{A818E998-ED4B-4A16-8D8E-6DFD8178EC77}" srcOrd="8" destOrd="0" presId="urn:microsoft.com/office/officeart/2005/8/layout/cycle6"/>
    <dgm:cxn modelId="{7DE0DB55-DFF9-4272-BC50-952F10FE0276}" type="presParOf" srcId="{C2B5425C-4850-44E6-8F71-15FD8A8DE20E}" destId="{93E5FB59-49D4-4EF1-80A2-B6EBE3FDFD55}" srcOrd="9" destOrd="0" presId="urn:microsoft.com/office/officeart/2005/8/layout/cycle6"/>
    <dgm:cxn modelId="{F14C705E-07C0-4C5B-8D95-E8C0CDFA22CE}" type="presParOf" srcId="{C2B5425C-4850-44E6-8F71-15FD8A8DE20E}" destId="{AE703628-3AA1-4841-A832-4C6515236BE3}" srcOrd="10" destOrd="0" presId="urn:microsoft.com/office/officeart/2005/8/layout/cycle6"/>
    <dgm:cxn modelId="{BF312074-BC32-409C-8A94-6DC0AD257A7E}" type="presParOf" srcId="{C2B5425C-4850-44E6-8F71-15FD8A8DE20E}" destId="{6D257302-79A0-41BC-863F-74BA3EB27C1A}" srcOrd="11" destOrd="0" presId="urn:microsoft.com/office/officeart/2005/8/layout/cycle6"/>
    <dgm:cxn modelId="{B13E82CC-283A-423C-A7AC-894B162DDF57}" type="presParOf" srcId="{C2B5425C-4850-44E6-8F71-15FD8A8DE20E}" destId="{98A2E306-D4F9-4765-80F7-81DA4A81742C}" srcOrd="12" destOrd="0" presId="urn:microsoft.com/office/officeart/2005/8/layout/cycle6"/>
    <dgm:cxn modelId="{A8FCDB7F-FD64-4041-ABBA-1A03EB882991}" type="presParOf" srcId="{C2B5425C-4850-44E6-8F71-15FD8A8DE20E}" destId="{D3B30FDF-8EDF-4B19-B585-5A27794160F9}" srcOrd="13" destOrd="0" presId="urn:microsoft.com/office/officeart/2005/8/layout/cycle6"/>
    <dgm:cxn modelId="{D4291703-5D73-4405-95F9-355D50A7AF79}" type="presParOf" srcId="{C2B5425C-4850-44E6-8F71-15FD8A8DE20E}" destId="{C22C95FB-86E1-42D5-BE32-5CB3FBA455C9}" srcOrd="14" destOrd="0" presId="urn:microsoft.com/office/officeart/2005/8/layout/cycle6"/>
  </dgm:cxnLst>
  <dgm:bg>
    <a:noFill/>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F860C2-75B2-4F96-8E66-2AA8F6194079}">
      <dsp:nvSpPr>
        <dsp:cNvPr id="0" name=""/>
        <dsp:cNvSpPr/>
      </dsp:nvSpPr>
      <dsp:spPr>
        <a:xfrm>
          <a:off x="3211438" y="793"/>
          <a:ext cx="1578371" cy="1025941"/>
        </a:xfrm>
        <a:prstGeom prst="roundRect">
          <a:avLst/>
        </a:prstGeom>
        <a:solidFill>
          <a:srgbClr val="6717BC"/>
        </a:solidFill>
        <a:ln w="12700" cap="flat" cmpd="sng" algn="ctr">
          <a:solidFill>
            <a:srgbClr val="6717BC"/>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GB" sz="2500" b="1" kern="1200" err="1"/>
            <a:t>DataHub</a:t>
          </a:r>
          <a:endParaRPr lang="de-DE" sz="2500" kern="1200"/>
        </a:p>
      </dsp:txBody>
      <dsp:txXfrm>
        <a:off x="3261520" y="50875"/>
        <a:ext cx="1478207" cy="925777"/>
      </dsp:txXfrm>
    </dsp:sp>
    <dsp:sp modelId="{7D2EE2FC-2F18-42C1-9B02-1400F8AEDA9E}">
      <dsp:nvSpPr>
        <dsp:cNvPr id="0" name=""/>
        <dsp:cNvSpPr/>
      </dsp:nvSpPr>
      <dsp:spPr>
        <a:xfrm>
          <a:off x="1948377" y="513763"/>
          <a:ext cx="4104492" cy="4104492"/>
        </a:xfrm>
        <a:custGeom>
          <a:avLst/>
          <a:gdLst/>
          <a:ahLst/>
          <a:cxnLst/>
          <a:rect l="0" t="0" r="0" b="0"/>
          <a:pathLst>
            <a:path>
              <a:moveTo>
                <a:pt x="2852306" y="162373"/>
              </a:moveTo>
              <a:arcTo wR="2052246" hR="2052246" stAng="17576695" swAng="1964461"/>
            </a:path>
          </a:pathLst>
        </a:custGeom>
        <a:noFill/>
        <a:ln w="6350" cap="flat" cmpd="sng" algn="ctr">
          <a:solidFill>
            <a:srgbClr val="6717BC"/>
          </a:solidFill>
          <a:prstDash val="solid"/>
          <a:miter lim="800000"/>
        </a:ln>
        <a:effectLst/>
      </dsp:spPr>
      <dsp:style>
        <a:lnRef idx="1">
          <a:scrgbClr r="0" g="0" b="0"/>
        </a:lnRef>
        <a:fillRef idx="0">
          <a:scrgbClr r="0" g="0" b="0"/>
        </a:fillRef>
        <a:effectRef idx="0">
          <a:scrgbClr r="0" g="0" b="0"/>
        </a:effectRef>
        <a:fontRef idx="minor"/>
      </dsp:style>
    </dsp:sp>
    <dsp:sp modelId="{97BF86FA-2847-430F-A6D7-F820D38C5748}">
      <dsp:nvSpPr>
        <dsp:cNvPr id="0" name=""/>
        <dsp:cNvSpPr/>
      </dsp:nvSpPr>
      <dsp:spPr>
        <a:xfrm>
          <a:off x="5163240" y="1418860"/>
          <a:ext cx="1578371" cy="1025941"/>
        </a:xfrm>
        <a:prstGeom prst="roundRect">
          <a:avLst/>
        </a:prstGeom>
        <a:solidFill>
          <a:srgbClr val="6717BC"/>
        </a:solidFill>
        <a:ln w="12700" cap="flat" cmpd="sng" algn="ctr">
          <a:solidFill>
            <a:srgbClr val="6717BC"/>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GB" sz="2500" b="1" kern="1200"/>
            <a:t>Check-in</a:t>
          </a:r>
          <a:endParaRPr lang="de-DE" sz="2500" kern="1200"/>
        </a:p>
      </dsp:txBody>
      <dsp:txXfrm>
        <a:off x="5213322" y="1468942"/>
        <a:ext cx="1478207" cy="925777"/>
      </dsp:txXfrm>
    </dsp:sp>
    <dsp:sp modelId="{725415AF-5B9D-467C-B6E0-82384F84982F}">
      <dsp:nvSpPr>
        <dsp:cNvPr id="0" name=""/>
        <dsp:cNvSpPr/>
      </dsp:nvSpPr>
      <dsp:spPr>
        <a:xfrm>
          <a:off x="1948377" y="513763"/>
          <a:ext cx="4104492" cy="4104492"/>
        </a:xfrm>
        <a:custGeom>
          <a:avLst/>
          <a:gdLst/>
          <a:ahLst/>
          <a:cxnLst/>
          <a:rect l="0" t="0" r="0" b="0"/>
          <a:pathLst>
            <a:path>
              <a:moveTo>
                <a:pt x="4101644" y="1944169"/>
              </a:moveTo>
              <a:arcTo wR="2052246" hR="2052246" stAng="21418875" swAng="2198549"/>
            </a:path>
          </a:pathLst>
        </a:custGeom>
        <a:noFill/>
        <a:ln w="6350" cap="flat" cmpd="sng" algn="ctr">
          <a:solidFill>
            <a:srgbClr val="6717BC"/>
          </a:solidFill>
          <a:prstDash val="solid"/>
          <a:miter lim="800000"/>
        </a:ln>
        <a:effectLst/>
      </dsp:spPr>
      <dsp:style>
        <a:lnRef idx="1">
          <a:scrgbClr r="0" g="0" b="0"/>
        </a:lnRef>
        <a:fillRef idx="0">
          <a:scrgbClr r="0" g="0" b="0"/>
        </a:fillRef>
        <a:effectRef idx="0">
          <a:scrgbClr r="0" g="0" b="0"/>
        </a:effectRef>
        <a:fontRef idx="minor"/>
      </dsp:style>
    </dsp:sp>
    <dsp:sp modelId="{4A13C846-300D-461C-AC4B-0524DE994F6F}">
      <dsp:nvSpPr>
        <dsp:cNvPr id="0" name=""/>
        <dsp:cNvSpPr/>
      </dsp:nvSpPr>
      <dsp:spPr>
        <a:xfrm>
          <a:off x="4417718" y="3713341"/>
          <a:ext cx="1578371" cy="1025941"/>
        </a:xfrm>
        <a:prstGeom prst="roundRect">
          <a:avLst/>
        </a:prstGeom>
        <a:solidFill>
          <a:srgbClr val="6717BC"/>
        </a:solidFill>
        <a:ln w="12700" cap="flat" cmpd="sng" algn="ctr">
          <a:solidFill>
            <a:srgbClr val="6717BC"/>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GB" sz="2500" b="1" kern="1200"/>
            <a:t>ZENODO</a:t>
          </a:r>
          <a:endParaRPr lang="de-DE" sz="2500" kern="1200"/>
        </a:p>
      </dsp:txBody>
      <dsp:txXfrm>
        <a:off x="4467800" y="3763423"/>
        <a:ext cx="1478207" cy="925777"/>
      </dsp:txXfrm>
    </dsp:sp>
    <dsp:sp modelId="{A818E998-ED4B-4A16-8D8E-6DFD8178EC77}">
      <dsp:nvSpPr>
        <dsp:cNvPr id="0" name=""/>
        <dsp:cNvSpPr/>
      </dsp:nvSpPr>
      <dsp:spPr>
        <a:xfrm>
          <a:off x="1948377" y="513763"/>
          <a:ext cx="4104492" cy="4104492"/>
        </a:xfrm>
        <a:custGeom>
          <a:avLst/>
          <a:gdLst/>
          <a:ahLst/>
          <a:cxnLst/>
          <a:rect l="0" t="0" r="0" b="0"/>
          <a:pathLst>
            <a:path>
              <a:moveTo>
                <a:pt x="2461169" y="4063339"/>
              </a:moveTo>
              <a:arcTo wR="2052246" hR="2052246" stAng="4710391" swAng="1379218"/>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93E5FB59-49D4-4EF1-80A2-B6EBE3FDFD55}">
      <dsp:nvSpPr>
        <dsp:cNvPr id="0" name=""/>
        <dsp:cNvSpPr/>
      </dsp:nvSpPr>
      <dsp:spPr>
        <a:xfrm>
          <a:off x="2005158" y="3713341"/>
          <a:ext cx="1578371" cy="1025941"/>
        </a:xfrm>
        <a:prstGeom prst="roundRect">
          <a:avLst/>
        </a:prstGeom>
        <a:solidFill>
          <a:srgbClr val="6717BC"/>
        </a:solidFill>
        <a:ln w="12700" cap="flat" cmpd="sng" algn="ctr">
          <a:solidFill>
            <a:srgbClr val="6717BC"/>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de-DE" sz="2500" kern="1200"/>
            <a:t>Jupiter Notebook</a:t>
          </a:r>
        </a:p>
      </dsp:txBody>
      <dsp:txXfrm>
        <a:off x="2055240" y="3763423"/>
        <a:ext cx="1478207" cy="925777"/>
      </dsp:txXfrm>
    </dsp:sp>
    <dsp:sp modelId="{6D257302-79A0-41BC-863F-74BA3EB27C1A}">
      <dsp:nvSpPr>
        <dsp:cNvPr id="0" name=""/>
        <dsp:cNvSpPr/>
      </dsp:nvSpPr>
      <dsp:spPr>
        <a:xfrm>
          <a:off x="1948377" y="513763"/>
          <a:ext cx="4104492" cy="4104492"/>
        </a:xfrm>
        <a:custGeom>
          <a:avLst/>
          <a:gdLst/>
          <a:ahLst/>
          <a:cxnLst/>
          <a:rect l="0" t="0" r="0" b="0"/>
          <a:pathLst>
            <a:path>
              <a:moveTo>
                <a:pt x="343357" y="3188649"/>
              </a:moveTo>
              <a:arcTo wR="2052246" hR="2052246" stAng="8782576" swAng="2198549"/>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98A2E306-D4F9-4765-80F7-81DA4A81742C}">
      <dsp:nvSpPr>
        <dsp:cNvPr id="0" name=""/>
        <dsp:cNvSpPr/>
      </dsp:nvSpPr>
      <dsp:spPr>
        <a:xfrm>
          <a:off x="1259636" y="1418860"/>
          <a:ext cx="1578371" cy="1025941"/>
        </a:xfrm>
        <a:prstGeom prst="roundRect">
          <a:avLst/>
        </a:prstGeom>
        <a:solidFill>
          <a:srgbClr val="6717BC"/>
        </a:solidFill>
        <a:ln w="12700" cap="flat" cmpd="sng" algn="ctr">
          <a:solidFill>
            <a:srgbClr val="6717BC"/>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GB" sz="2500" b="1" kern="1200"/>
            <a:t>AMNESIA</a:t>
          </a:r>
          <a:endParaRPr lang="de-DE" sz="2500" kern="1200"/>
        </a:p>
      </dsp:txBody>
      <dsp:txXfrm>
        <a:off x="1309718" y="1468942"/>
        <a:ext cx="1478207" cy="925777"/>
      </dsp:txXfrm>
    </dsp:sp>
    <dsp:sp modelId="{C22C95FB-86E1-42D5-BE32-5CB3FBA455C9}">
      <dsp:nvSpPr>
        <dsp:cNvPr id="0" name=""/>
        <dsp:cNvSpPr/>
      </dsp:nvSpPr>
      <dsp:spPr>
        <a:xfrm>
          <a:off x="1948377" y="513763"/>
          <a:ext cx="4104492" cy="4104492"/>
        </a:xfrm>
        <a:custGeom>
          <a:avLst/>
          <a:gdLst/>
          <a:ahLst/>
          <a:cxnLst/>
          <a:rect l="0" t="0" r="0" b="0"/>
          <a:pathLst>
            <a:path>
              <a:moveTo>
                <a:pt x="357173" y="895335"/>
              </a:moveTo>
              <a:arcTo wR="2052246" hR="2052246" stAng="12858844" swAng="1964461"/>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20AB0F-4271-CE4C-B5AF-F9104ADFF1DF}" type="datetimeFigureOut">
              <a:rPr lang="it-IT" smtClean="0"/>
              <a:t>16/06/2023</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1522305-C0C1-ED43-990A-92495B912CBF}" type="slidenum">
              <a:rPr lang="it-IT" smtClean="0"/>
              <a:t>‹N›</a:t>
            </a:fld>
            <a:endParaRPr lang="it-IT"/>
          </a:p>
        </p:txBody>
      </p:sp>
    </p:spTree>
    <p:extLst>
      <p:ext uri="{BB962C8B-B14F-4D97-AF65-F5344CB8AC3E}">
        <p14:creationId xmlns:p14="http://schemas.microsoft.com/office/powerpoint/2010/main" val="39664307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err="1"/>
              <a:t>If</a:t>
            </a:r>
            <a:r>
              <a:rPr lang="it-IT"/>
              <a:t> </a:t>
            </a:r>
            <a:r>
              <a:rPr lang="it-IT" err="1"/>
              <a:t>we</a:t>
            </a:r>
            <a:r>
              <a:rPr lang="it-IT"/>
              <a:t> </a:t>
            </a:r>
            <a:r>
              <a:rPr lang="it-IT" err="1"/>
              <a:t>want</a:t>
            </a:r>
            <a:r>
              <a:rPr lang="it-IT"/>
              <a:t> to </a:t>
            </a:r>
            <a:r>
              <a:rPr lang="it-IT" err="1"/>
              <a:t>identify</a:t>
            </a:r>
            <a:r>
              <a:rPr lang="it-IT"/>
              <a:t> the project with some hashtag </a:t>
            </a:r>
            <a:r>
              <a:rPr lang="it-IT" err="1"/>
              <a:t>we</a:t>
            </a:r>
            <a:r>
              <a:rPr lang="it-IT"/>
              <a:t> can </a:t>
            </a:r>
            <a:r>
              <a:rPr lang="it-IT" err="1"/>
              <a:t>say</a:t>
            </a:r>
            <a:r>
              <a:rPr lang="it-IT"/>
              <a:t>:</a:t>
            </a:r>
          </a:p>
        </p:txBody>
      </p:sp>
      <p:sp>
        <p:nvSpPr>
          <p:cNvPr id="4" name="Segnaposto numero diapositiva 3"/>
          <p:cNvSpPr>
            <a:spLocks noGrp="1"/>
          </p:cNvSpPr>
          <p:nvPr>
            <p:ph type="sldNum" sz="quarter" idx="5"/>
          </p:nvPr>
        </p:nvSpPr>
        <p:spPr/>
        <p:txBody>
          <a:bodyPr/>
          <a:lstStyle/>
          <a:p>
            <a:fld id="{01522305-C0C1-ED43-990A-92495B912CBF}" type="slidenum">
              <a:rPr lang="it-IT" smtClean="0"/>
              <a:t>2</a:t>
            </a:fld>
            <a:endParaRPr lang="it-IT"/>
          </a:p>
        </p:txBody>
      </p:sp>
    </p:spTree>
    <p:extLst>
      <p:ext uri="{BB962C8B-B14F-4D97-AF65-F5344CB8AC3E}">
        <p14:creationId xmlns:p14="http://schemas.microsoft.com/office/powerpoint/2010/main" val="9247516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DECIDO will support and enable effective involvement of actors in all 4 phases of the policy cycle; proven through the identification, integration and application of appropriate tools and services in the project’s pilot cases.</a:t>
            </a:r>
          </a:p>
          <a:p>
            <a:pPr algn="l"/>
            <a:r>
              <a:rPr lang="en-US" sz="1800" b="0" i="0" u="none" strike="noStrike" baseline="0">
                <a:latin typeface="IBMPlexSans"/>
              </a:rPr>
              <a:t>Specifically, the consortium will develop new ways and methods for using the cloud infrastructure, data and models available to public administrations which can support the policy </a:t>
            </a:r>
            <a:r>
              <a:rPr lang="it-IT" sz="1800" b="0" i="0" u="none" strike="noStrike" baseline="0" err="1">
                <a:latin typeface="IBMPlexSans"/>
              </a:rPr>
              <a:t>cycle</a:t>
            </a:r>
            <a:r>
              <a:rPr lang="it-IT" sz="1800" b="0" i="0" u="none" strike="noStrike" baseline="0">
                <a:latin typeface="IBMPlexSans"/>
              </a:rPr>
              <a:t>.</a:t>
            </a:r>
          </a:p>
          <a:p>
            <a:pPr algn="l"/>
            <a:endParaRPr lang="it-IT" sz="1800" b="0" i="0" u="none" strike="noStrike" baseline="0">
              <a:latin typeface="IBMPlexSans"/>
            </a:endParaRPr>
          </a:p>
          <a:p>
            <a:pPr algn="l"/>
            <a:r>
              <a:rPr lang="en-US"/>
              <a:t>Citizens sometimes have the perception policies applied by institutions could better fit their needs Mostly policies are designed by experts with limited citizens consultation, they are often complex and not easy to be communicated. With the DECIDO project we want to support the policy makers </a:t>
            </a:r>
            <a:r>
              <a:rPr lang="en-US" err="1"/>
              <a:t>plateu</a:t>
            </a:r>
            <a:r>
              <a:rPr lang="en-US"/>
              <a:t> enlargement while involved in policies creation, even relying on the evidence facts and maintaining a high quality in term of privacy protection and ethic issues. In the project we are promoting a fluid relationship among citizens, experts and administrations boosting human democracy feeling. DECIDO helps citizens both from their capacity assessment in addressing the policy life cycle; and providing them ease-to-use technological tools to collect evidences from EOSC and local data, and to perform the activities in policy life cycle phases.   DECIDO is going to be verified in four large scale pilots in Europe, addressing a wide range of policies with key roles for citizens and in full respect of European privacy regulation. Through DECIDO project, in Turin pilot the aims are to improve the city policies regarding the management, preparedness and response to flood events and social emergencies, taking advantage of big data and artificial intelligence in order to have a clear real time picture of the </a:t>
            </a:r>
            <a:r>
              <a:rPr lang="en-US" err="1"/>
              <a:t>emergenci</a:t>
            </a:r>
            <a:r>
              <a:rPr lang="en-US"/>
              <a:t> </a:t>
            </a:r>
            <a:r>
              <a:rPr lang="en-US" err="1"/>
              <a:t>situationIn</a:t>
            </a:r>
            <a:r>
              <a:rPr lang="en-US"/>
              <a:t> Aragon we will explore how the DECIDO platform and citizen collaboration can improve decision making before, during and after a wildfire alert situation. We will explore what kind of data and in what </a:t>
            </a:r>
            <a:r>
              <a:rPr lang="en-US" err="1"/>
              <a:t>visualisation</a:t>
            </a:r>
            <a:r>
              <a:rPr lang="en-US"/>
              <a:t> format they are useful for each stakeholder in each of the phases of policy making </a:t>
            </a:r>
            <a:r>
              <a:rPr lang="en-US" err="1"/>
              <a:t>cycling.Under</a:t>
            </a:r>
            <a:r>
              <a:rPr lang="en-US"/>
              <a:t> the context of the Greek pilot, the purpose will be to take advantage of the knowledge generated through local </a:t>
            </a:r>
            <a:r>
              <a:rPr lang="en-US" err="1"/>
              <a:t>Databuild</a:t>
            </a:r>
            <a:r>
              <a:rPr lang="en-US"/>
              <a:t> combine it with data from other repositories such as EOSC and </a:t>
            </a:r>
            <a:r>
              <a:rPr lang="en-US" err="1"/>
              <a:t>analyse</a:t>
            </a:r>
            <a:r>
              <a:rPr lang="en-US"/>
              <a:t> them to enforce </a:t>
            </a:r>
            <a:r>
              <a:rPr lang="en-US" err="1"/>
              <a:t>evidencebased</a:t>
            </a:r>
            <a:r>
              <a:rPr lang="en-US"/>
              <a:t> policies regarding power outage emergency response in the small island of </a:t>
            </a:r>
            <a:r>
              <a:rPr lang="en-US" err="1"/>
              <a:t>Halki.Long</a:t>
            </a:r>
            <a:r>
              <a:rPr lang="en-US"/>
              <a:t> dry periods in the </a:t>
            </a:r>
            <a:r>
              <a:rPr lang="en-US" err="1"/>
              <a:t>Kainuu</a:t>
            </a:r>
            <a:r>
              <a:rPr lang="en-US"/>
              <a:t> region have increased the forest fire index to the highest level. By using the DECIDO it will be possible to examine and improve policies in place for prevention and protection by applying evidence-based policy making. Through DECIDO portal a wide range of data will be made available in a single place to the stakeholders involved in the forest fire risk </a:t>
            </a:r>
            <a:r>
              <a:rPr lang="en-US" err="1"/>
              <a:t>managementThanks</a:t>
            </a:r>
            <a:r>
              <a:rPr lang="en-US"/>
              <a:t> to DECIDO, citizens will no longer be a quite spectator when it comes to policy creation but they will play a key active role in a wide range of domains providing a next generation of policies closer to their needs.</a:t>
            </a:r>
            <a:endParaRPr lang="en-GB"/>
          </a:p>
          <a:p>
            <a:endParaRPr lang="it-IT"/>
          </a:p>
        </p:txBody>
      </p:sp>
      <p:sp>
        <p:nvSpPr>
          <p:cNvPr id="4" name="Segnaposto numero diapositiva 3"/>
          <p:cNvSpPr>
            <a:spLocks noGrp="1"/>
          </p:cNvSpPr>
          <p:nvPr>
            <p:ph type="sldNum" sz="quarter" idx="5"/>
          </p:nvPr>
        </p:nvSpPr>
        <p:spPr/>
        <p:txBody>
          <a:bodyPr/>
          <a:lstStyle/>
          <a:p>
            <a:fld id="{01522305-C0C1-ED43-990A-92495B912CBF}" type="slidenum">
              <a:rPr lang="it-IT" smtClean="0"/>
              <a:t>4</a:t>
            </a:fld>
            <a:endParaRPr lang="it-IT"/>
          </a:p>
        </p:txBody>
      </p:sp>
    </p:spTree>
    <p:extLst>
      <p:ext uri="{BB962C8B-B14F-4D97-AF65-F5344CB8AC3E}">
        <p14:creationId xmlns:p14="http://schemas.microsoft.com/office/powerpoint/2010/main" val="20182949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algn="l"/>
            <a:r>
              <a:rPr lang="en-GB" sz="1800">
                <a:effectLst/>
                <a:latin typeface="Times New Roman" panose="02020603050405020304" pitchFamily="18" charset="0"/>
                <a:ea typeface="SimSun" panose="02010600030101010101" pitchFamily="2" charset="-122"/>
              </a:rPr>
              <a:t>Two pillars are being strengthened regarding policy-making. </a:t>
            </a:r>
          </a:p>
          <a:p>
            <a:pPr marL="342900" indent="-342900" algn="l">
              <a:buFont typeface="+mj-lt"/>
              <a:buAutoNum type="arabicPeriod"/>
            </a:pPr>
            <a:r>
              <a:rPr lang="en-GB" sz="1800">
                <a:effectLst/>
                <a:latin typeface="Times New Roman" panose="02020603050405020304" pitchFamily="18" charset="0"/>
                <a:ea typeface="SimSun" panose="02010600030101010101" pitchFamily="2" charset="-122"/>
              </a:rPr>
              <a:t>Firstly, </a:t>
            </a:r>
            <a:r>
              <a:rPr lang="en-GB" sz="1800" b="1">
                <a:effectLst/>
                <a:latin typeface="Times New Roman" panose="02020603050405020304" pitchFamily="18" charset="0"/>
                <a:ea typeface="SimSun" panose="02010600030101010101" pitchFamily="2" charset="-122"/>
              </a:rPr>
              <a:t>citizens</a:t>
            </a:r>
            <a:r>
              <a:rPr lang="en-GB" sz="1800">
                <a:effectLst/>
                <a:latin typeface="Times New Roman" panose="02020603050405020304" pitchFamily="18" charset="0"/>
                <a:ea typeface="SimSun" panose="02010600030101010101" pitchFamily="2" charset="-122"/>
              </a:rPr>
              <a:t> are called to take an active role in public services definition and implementation through co-production and co-creation. This includes collaborative approaches where citizens or service users engage in partnerships with service professionals in the initiation, design, or delivery of a public service. </a:t>
            </a:r>
          </a:p>
          <a:p>
            <a:pPr marL="342900" indent="-342900" algn="l">
              <a:buFont typeface="+mj-lt"/>
              <a:buAutoNum type="arabicPeriod"/>
            </a:pPr>
            <a:r>
              <a:rPr lang="en-GB" sz="1800">
                <a:effectLst/>
                <a:latin typeface="Times New Roman" panose="02020603050405020304" pitchFamily="18" charset="0"/>
                <a:ea typeface="SimSun" panose="02010600030101010101" pitchFamily="2" charset="-122"/>
              </a:rPr>
              <a:t>Secondly, </a:t>
            </a:r>
            <a:r>
              <a:rPr lang="en-GB" sz="1800" b="1">
                <a:effectLst/>
                <a:latin typeface="Times New Roman" panose="02020603050405020304" pitchFamily="18" charset="0"/>
                <a:ea typeface="SimSun" panose="02010600030101010101" pitchFamily="2" charset="-122"/>
              </a:rPr>
              <a:t>evidence- and data-based </a:t>
            </a:r>
            <a:r>
              <a:rPr lang="en-GB" sz="1800">
                <a:effectLst/>
                <a:latin typeface="Times New Roman" panose="02020603050405020304" pitchFamily="18" charset="0"/>
                <a:ea typeface="SimSun" panose="02010600030101010101" pitchFamily="2" charset="-122"/>
              </a:rPr>
              <a:t>approaches are strongly recommended to take informed design decisions affecting the policies. </a:t>
            </a:r>
            <a:endParaRPr lang="it-IT"/>
          </a:p>
        </p:txBody>
      </p:sp>
      <p:sp>
        <p:nvSpPr>
          <p:cNvPr id="4" name="Segnaposto numero diapositiva 3"/>
          <p:cNvSpPr>
            <a:spLocks noGrp="1"/>
          </p:cNvSpPr>
          <p:nvPr>
            <p:ph type="sldNum" sz="quarter" idx="5"/>
          </p:nvPr>
        </p:nvSpPr>
        <p:spPr/>
        <p:txBody>
          <a:bodyPr/>
          <a:lstStyle/>
          <a:p>
            <a:fld id="{01522305-C0C1-ED43-990A-92495B912CBF}" type="slidenum">
              <a:rPr lang="it-IT" smtClean="0"/>
              <a:t>5</a:t>
            </a:fld>
            <a:endParaRPr lang="it-IT"/>
          </a:p>
        </p:txBody>
      </p:sp>
    </p:spTree>
    <p:extLst>
      <p:ext uri="{BB962C8B-B14F-4D97-AF65-F5344CB8AC3E}">
        <p14:creationId xmlns:p14="http://schemas.microsoft.com/office/powerpoint/2010/main" val="16091793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algn="l"/>
            <a:endParaRPr lang="it-IT"/>
          </a:p>
        </p:txBody>
      </p:sp>
      <p:sp>
        <p:nvSpPr>
          <p:cNvPr id="4" name="Segnaposto numero diapositiva 3"/>
          <p:cNvSpPr>
            <a:spLocks noGrp="1"/>
          </p:cNvSpPr>
          <p:nvPr>
            <p:ph type="sldNum" sz="quarter" idx="5"/>
          </p:nvPr>
        </p:nvSpPr>
        <p:spPr/>
        <p:txBody>
          <a:bodyPr/>
          <a:lstStyle/>
          <a:p>
            <a:fld id="{01522305-C0C1-ED43-990A-92495B912CBF}" type="slidenum">
              <a:rPr lang="it-IT" smtClean="0"/>
              <a:t>6</a:t>
            </a:fld>
            <a:endParaRPr lang="it-IT"/>
          </a:p>
        </p:txBody>
      </p:sp>
    </p:spTree>
    <p:extLst>
      <p:ext uri="{BB962C8B-B14F-4D97-AF65-F5344CB8AC3E}">
        <p14:creationId xmlns:p14="http://schemas.microsoft.com/office/powerpoint/2010/main" val="1331242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algn="l"/>
            <a:endParaRPr lang="it-IT"/>
          </a:p>
        </p:txBody>
      </p:sp>
      <p:sp>
        <p:nvSpPr>
          <p:cNvPr id="4" name="Segnaposto numero diapositiva 3"/>
          <p:cNvSpPr>
            <a:spLocks noGrp="1"/>
          </p:cNvSpPr>
          <p:nvPr>
            <p:ph type="sldNum" sz="quarter" idx="5"/>
          </p:nvPr>
        </p:nvSpPr>
        <p:spPr/>
        <p:txBody>
          <a:bodyPr/>
          <a:lstStyle/>
          <a:p>
            <a:fld id="{01522305-C0C1-ED43-990A-92495B912CBF}" type="slidenum">
              <a:rPr lang="it-IT" smtClean="0"/>
              <a:t>7</a:t>
            </a:fld>
            <a:endParaRPr lang="it-IT"/>
          </a:p>
        </p:txBody>
      </p:sp>
    </p:spTree>
    <p:extLst>
      <p:ext uri="{BB962C8B-B14F-4D97-AF65-F5344CB8AC3E}">
        <p14:creationId xmlns:p14="http://schemas.microsoft.com/office/powerpoint/2010/main" val="42526608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en-US" sz="1200" b="0" i="0" u="none" strike="noStrike" kern="1200" baseline="0">
                <a:solidFill>
                  <a:schemeClr val="tx1"/>
                </a:solidFill>
                <a:latin typeface="+mn-lt"/>
                <a:ea typeface="+mn-ea"/>
                <a:cs typeface="+mn-cs"/>
              </a:rPr>
              <a:t>3 different domains of disaster risk management. The pilots have been carefully chosen in different domains, and countries having diverse economic, social and cultural background and with different preparedness to the use of evidence-based and co-creation approaches. This will give DECIDO the opportunity to </a:t>
            </a:r>
            <a:r>
              <a:rPr lang="en-US" sz="1200" b="0" i="0" u="none" strike="noStrike" kern="1200" baseline="0" err="1">
                <a:solidFill>
                  <a:schemeClr val="tx1"/>
                </a:solidFill>
                <a:latin typeface="+mn-lt"/>
                <a:ea typeface="+mn-ea"/>
                <a:cs typeface="+mn-cs"/>
              </a:rPr>
              <a:t>analyse</a:t>
            </a:r>
            <a:r>
              <a:rPr lang="en-US" sz="1200" b="0" i="0" u="none" strike="noStrike" kern="1200" baseline="0">
                <a:solidFill>
                  <a:schemeClr val="tx1"/>
                </a:solidFill>
                <a:latin typeface="+mn-lt"/>
                <a:ea typeface="+mn-ea"/>
                <a:cs typeface="+mn-cs"/>
              </a:rPr>
              <a:t> and address a wide range of aspects related to the application of evidence-based policy making and the use of the European Cloud Infrastructure. </a:t>
            </a:r>
          </a:p>
          <a:p>
            <a:endParaRPr lang="en-US" sz="1200" b="0" i="0" u="none" strike="noStrike" kern="1200" baseline="0">
              <a:solidFill>
                <a:schemeClr val="tx1"/>
              </a:solidFill>
              <a:latin typeface="+mn-lt"/>
              <a:ea typeface="+mn-ea"/>
              <a:cs typeface="+mn-cs"/>
            </a:endParaRPr>
          </a:p>
          <a:p>
            <a:pPr>
              <a:lnSpc>
                <a:spcPct val="150000"/>
              </a:lnSpc>
            </a:pPr>
            <a:r>
              <a:rPr lang="en-US" sz="1200" b="1">
                <a:solidFill>
                  <a:schemeClr val="bg1"/>
                </a:solidFill>
                <a:latin typeface="IBM Plex Sans"/>
                <a:ea typeface="Sintony" charset="0"/>
                <a:cs typeface="Sintony" charset="0"/>
              </a:rPr>
              <a:t>Pilot on Forest fires in </a:t>
            </a:r>
            <a:r>
              <a:rPr lang="en-US" sz="1200" b="1" err="1">
                <a:solidFill>
                  <a:schemeClr val="bg1"/>
                </a:solidFill>
                <a:latin typeface="IBM Plex Sans"/>
                <a:ea typeface="Sintony" charset="0"/>
                <a:cs typeface="Sintony" charset="0"/>
              </a:rPr>
              <a:t>Kajaani</a:t>
            </a:r>
            <a:r>
              <a:rPr lang="en-US" sz="1200" b="1">
                <a:solidFill>
                  <a:schemeClr val="bg1"/>
                </a:solidFill>
                <a:latin typeface="IBM Plex Sans"/>
                <a:ea typeface="Sintony" charset="0"/>
                <a:cs typeface="Sintony" charset="0"/>
              </a:rPr>
              <a:t>, Finland</a:t>
            </a:r>
            <a:endParaRPr lang="en-US" sz="1200">
              <a:solidFill>
                <a:schemeClr val="bg1"/>
              </a:solidFill>
              <a:latin typeface="IBM Plex Sans" panose="020B0503050203000203" pitchFamily="34" charset="0"/>
              <a:ea typeface="Sintony" charset="0"/>
              <a:cs typeface="Sintony" charset="0"/>
            </a:endParaRPr>
          </a:p>
          <a:p>
            <a:pPr marL="285750" indent="-285750">
              <a:lnSpc>
                <a:spcPct val="90000"/>
              </a:lnSpc>
              <a:spcBef>
                <a:spcPts val="500"/>
              </a:spcBef>
              <a:buFont typeface="Arial"/>
              <a:buChar char="•"/>
            </a:pPr>
            <a:r>
              <a:rPr lang="en-GB" sz="1200">
                <a:solidFill>
                  <a:schemeClr val="bg1"/>
                </a:solidFill>
                <a:ea typeface="+mn-lt"/>
                <a:cs typeface="+mn-lt"/>
              </a:rPr>
              <a:t>Increasing threat of forest fires</a:t>
            </a:r>
          </a:p>
          <a:p>
            <a:pPr marL="285750" indent="-285750">
              <a:lnSpc>
                <a:spcPct val="90000"/>
              </a:lnSpc>
              <a:spcBef>
                <a:spcPts val="500"/>
              </a:spcBef>
              <a:buFont typeface="Arial"/>
              <a:buChar char="•"/>
            </a:pPr>
            <a:r>
              <a:rPr lang="en-GB" sz="1200">
                <a:solidFill>
                  <a:schemeClr val="bg1"/>
                </a:solidFill>
                <a:ea typeface="+mn-lt"/>
                <a:cs typeface="+mn-lt"/>
              </a:rPr>
              <a:t>How to identify and map resources</a:t>
            </a:r>
          </a:p>
          <a:p>
            <a:pPr marL="285750" indent="-285750">
              <a:lnSpc>
                <a:spcPct val="90000"/>
              </a:lnSpc>
              <a:spcBef>
                <a:spcPts val="500"/>
              </a:spcBef>
              <a:buFont typeface="Arial"/>
              <a:buChar char="•"/>
            </a:pPr>
            <a:r>
              <a:rPr lang="en-GB" sz="1200">
                <a:solidFill>
                  <a:schemeClr val="bg1"/>
                </a:solidFill>
                <a:ea typeface="+mn-lt"/>
                <a:cs typeface="+mn-lt"/>
              </a:rPr>
              <a:t>Review of current procedures across the departments of </a:t>
            </a:r>
            <a:r>
              <a:rPr lang="en-GB" sz="1200" err="1">
                <a:solidFill>
                  <a:schemeClr val="bg1"/>
                </a:solidFill>
                <a:ea typeface="+mn-lt"/>
                <a:cs typeface="+mn-lt"/>
              </a:rPr>
              <a:t>Kajaani</a:t>
            </a:r>
            <a:r>
              <a:rPr lang="en-GB" sz="1200">
                <a:solidFill>
                  <a:schemeClr val="bg1"/>
                </a:solidFill>
                <a:ea typeface="+mn-lt"/>
                <a:cs typeface="+mn-lt"/>
              </a:rPr>
              <a:t> City</a:t>
            </a:r>
          </a:p>
          <a:p>
            <a:pPr marL="285750" indent="-285750">
              <a:lnSpc>
                <a:spcPct val="90000"/>
              </a:lnSpc>
              <a:spcBef>
                <a:spcPts val="500"/>
              </a:spcBef>
              <a:buFont typeface="Arial"/>
              <a:buChar char="•"/>
            </a:pPr>
            <a:r>
              <a:rPr lang="it-IT" sz="1200" err="1">
                <a:solidFill>
                  <a:srgbClr val="0C0C4B"/>
                </a:solidFill>
                <a:latin typeface="IBM Plex Sans"/>
                <a:ea typeface="IBM Plex Sans"/>
                <a:cs typeface="IBM Plex Sans"/>
                <a:sym typeface="IBM Plex Sans"/>
              </a:rPr>
              <a:t>Prevention</a:t>
            </a:r>
            <a:r>
              <a:rPr lang="it-IT" sz="1200">
                <a:solidFill>
                  <a:srgbClr val="0C0C4B"/>
                </a:solidFill>
                <a:latin typeface="IBM Plex Sans"/>
                <a:ea typeface="IBM Plex Sans"/>
                <a:cs typeface="IBM Plex Sans"/>
                <a:sym typeface="IBM Plex Sans"/>
              </a:rPr>
              <a:t> and </a:t>
            </a:r>
            <a:r>
              <a:rPr lang="it-IT" sz="1200" err="1">
                <a:solidFill>
                  <a:srgbClr val="0C0C4B"/>
                </a:solidFill>
                <a:latin typeface="IBM Plex Sans"/>
                <a:ea typeface="IBM Plex Sans"/>
                <a:cs typeface="IBM Plex Sans"/>
                <a:sym typeface="IBM Plex Sans"/>
              </a:rPr>
              <a:t>preparedness</a:t>
            </a:r>
            <a:r>
              <a:rPr lang="it-IT" sz="1200">
                <a:solidFill>
                  <a:srgbClr val="0C0C4B"/>
                </a:solidFill>
                <a:latin typeface="IBM Plex Sans"/>
                <a:ea typeface="IBM Plex Sans"/>
                <a:cs typeface="IBM Plex Sans"/>
                <a:sym typeface="IBM Plex Sans"/>
              </a:rPr>
              <a:t> of rescue services, public </a:t>
            </a:r>
            <a:r>
              <a:rPr lang="it-IT" sz="1200" err="1">
                <a:solidFill>
                  <a:srgbClr val="0C0C4B"/>
                </a:solidFill>
                <a:latin typeface="IBM Plex Sans"/>
                <a:ea typeface="IBM Plex Sans"/>
                <a:cs typeface="IBM Plex Sans"/>
                <a:sym typeface="IBM Plex Sans"/>
              </a:rPr>
              <a:t>authorities</a:t>
            </a:r>
            <a:r>
              <a:rPr lang="it-IT" sz="1200">
                <a:solidFill>
                  <a:srgbClr val="0C0C4B"/>
                </a:solidFill>
                <a:latin typeface="IBM Plex Sans"/>
                <a:ea typeface="IBM Plex Sans"/>
                <a:cs typeface="IBM Plex Sans"/>
                <a:sym typeface="IBM Plex Sans"/>
              </a:rPr>
              <a:t>, </a:t>
            </a:r>
            <a:r>
              <a:rPr lang="it-IT" sz="1200" err="1">
                <a:solidFill>
                  <a:srgbClr val="0C0C4B"/>
                </a:solidFill>
                <a:latin typeface="IBM Plex Sans"/>
                <a:ea typeface="IBM Plex Sans"/>
                <a:cs typeface="IBM Plex Sans"/>
                <a:sym typeface="IBM Plex Sans"/>
              </a:rPr>
              <a:t>citizens</a:t>
            </a:r>
            <a:r>
              <a:rPr lang="it-IT" sz="1200">
                <a:solidFill>
                  <a:srgbClr val="0C0C4B"/>
                </a:solidFill>
                <a:latin typeface="IBM Plex Sans"/>
                <a:ea typeface="IBM Plex Sans"/>
                <a:cs typeface="IBM Plex Sans"/>
                <a:sym typeface="IBM Plex Sans"/>
              </a:rPr>
              <a:t> and </a:t>
            </a:r>
            <a:r>
              <a:rPr lang="it-IT" sz="1200" err="1">
                <a:solidFill>
                  <a:srgbClr val="0C0C4B"/>
                </a:solidFill>
                <a:latin typeface="IBM Plex Sans"/>
                <a:ea typeface="IBM Plex Sans"/>
                <a:cs typeface="IBM Plex Sans"/>
                <a:sym typeface="IBM Plex Sans"/>
              </a:rPr>
              <a:t>forestry</a:t>
            </a:r>
            <a:r>
              <a:rPr lang="it-IT" sz="1200">
                <a:solidFill>
                  <a:srgbClr val="0C0C4B"/>
                </a:solidFill>
                <a:latin typeface="IBM Plex Sans"/>
                <a:ea typeface="IBM Plex Sans"/>
                <a:cs typeface="IBM Plex Sans"/>
                <a:sym typeface="IBM Plex Sans"/>
              </a:rPr>
              <a:t> </a:t>
            </a:r>
            <a:r>
              <a:rPr lang="it-IT" sz="1200" err="1">
                <a:solidFill>
                  <a:srgbClr val="0C0C4B"/>
                </a:solidFill>
                <a:latin typeface="IBM Plex Sans"/>
                <a:ea typeface="IBM Plex Sans"/>
                <a:cs typeface="IBM Plex Sans"/>
                <a:sym typeface="IBM Plex Sans"/>
              </a:rPr>
              <a:t>organisations</a:t>
            </a:r>
            <a:r>
              <a:rPr lang="it-IT" sz="1200">
                <a:solidFill>
                  <a:srgbClr val="0C0C4B"/>
                </a:solidFill>
                <a:latin typeface="IBM Plex Sans"/>
                <a:ea typeface="IBM Plex Sans"/>
                <a:cs typeface="IBM Plex Sans"/>
                <a:sym typeface="IBM Plex Sans"/>
              </a:rPr>
              <a:t>. </a:t>
            </a:r>
          </a:p>
          <a:p>
            <a:pPr marL="285750" indent="-285750">
              <a:lnSpc>
                <a:spcPct val="90000"/>
              </a:lnSpc>
              <a:spcBef>
                <a:spcPts val="500"/>
              </a:spcBef>
              <a:buFont typeface="Arial"/>
              <a:buChar char="•"/>
            </a:pPr>
            <a:r>
              <a:rPr lang="it-IT" sz="1200" err="1">
                <a:solidFill>
                  <a:srgbClr val="0C0C4B"/>
                </a:solidFill>
                <a:latin typeface="IBM Plex Sans"/>
                <a:ea typeface="IBM Plex Sans"/>
                <a:cs typeface="IBM Plex Sans"/>
                <a:sym typeface="IBM Plex Sans"/>
              </a:rPr>
              <a:t>Identification</a:t>
            </a:r>
            <a:r>
              <a:rPr lang="it-IT" sz="1200">
                <a:solidFill>
                  <a:srgbClr val="0C0C4B"/>
                </a:solidFill>
                <a:latin typeface="IBM Plex Sans"/>
                <a:ea typeface="IBM Plex Sans"/>
                <a:cs typeface="IBM Plex Sans"/>
                <a:sym typeface="IBM Plex Sans"/>
              </a:rPr>
              <a:t> of </a:t>
            </a:r>
            <a:r>
              <a:rPr lang="it-IT" sz="1200" err="1">
                <a:solidFill>
                  <a:srgbClr val="0C0C4B"/>
                </a:solidFill>
                <a:latin typeface="IBM Plex Sans"/>
                <a:ea typeface="IBM Plex Sans"/>
                <a:cs typeface="IBM Plex Sans"/>
                <a:sym typeface="IBM Plex Sans"/>
              </a:rPr>
              <a:t>means</a:t>
            </a:r>
            <a:r>
              <a:rPr lang="it-IT" sz="1200">
                <a:solidFill>
                  <a:srgbClr val="0C0C4B"/>
                </a:solidFill>
                <a:latin typeface="IBM Plex Sans"/>
                <a:ea typeface="IBM Plex Sans"/>
                <a:cs typeface="IBM Plex Sans"/>
                <a:sym typeface="IBM Plex Sans"/>
              </a:rPr>
              <a:t> to reduce </a:t>
            </a:r>
            <a:r>
              <a:rPr lang="it-IT" sz="1200" err="1">
                <a:solidFill>
                  <a:srgbClr val="0C0C4B"/>
                </a:solidFill>
                <a:latin typeface="IBM Plex Sans"/>
                <a:ea typeface="IBM Plex Sans"/>
                <a:cs typeface="IBM Plex Sans"/>
                <a:sym typeface="IBM Plex Sans"/>
              </a:rPr>
              <a:t>fire</a:t>
            </a:r>
            <a:r>
              <a:rPr lang="it-IT" sz="1200">
                <a:solidFill>
                  <a:srgbClr val="0C0C4B"/>
                </a:solidFill>
                <a:latin typeface="IBM Plex Sans"/>
                <a:ea typeface="IBM Plex Sans"/>
                <a:cs typeface="IBM Plex Sans"/>
                <a:sym typeface="IBM Plex Sans"/>
              </a:rPr>
              <a:t> </a:t>
            </a:r>
            <a:r>
              <a:rPr lang="it-IT" sz="1200" err="1">
                <a:solidFill>
                  <a:srgbClr val="0C0C4B"/>
                </a:solidFill>
                <a:latin typeface="IBM Plex Sans"/>
                <a:ea typeface="IBM Plex Sans"/>
                <a:cs typeface="IBM Plex Sans"/>
                <a:sym typeface="IBM Plex Sans"/>
              </a:rPr>
              <a:t>incidence</a:t>
            </a:r>
            <a:r>
              <a:rPr lang="it-IT" sz="1200">
                <a:solidFill>
                  <a:srgbClr val="0C0C4B"/>
                </a:solidFill>
                <a:latin typeface="IBM Plex Sans"/>
                <a:ea typeface="IBM Plex Sans"/>
                <a:cs typeface="IBM Plex Sans"/>
                <a:sym typeface="IBM Plex Sans"/>
              </a:rPr>
              <a:t> rate, </a:t>
            </a:r>
            <a:r>
              <a:rPr lang="it-IT" sz="1200" err="1">
                <a:solidFill>
                  <a:srgbClr val="0C0C4B"/>
                </a:solidFill>
                <a:latin typeface="IBM Plex Sans"/>
                <a:ea typeface="IBM Plex Sans"/>
                <a:cs typeface="IBM Plex Sans"/>
                <a:sym typeface="IBM Plex Sans"/>
              </a:rPr>
              <a:t>enhance</a:t>
            </a:r>
            <a:r>
              <a:rPr lang="it-IT" sz="1200">
                <a:solidFill>
                  <a:srgbClr val="0C0C4B"/>
                </a:solidFill>
                <a:latin typeface="IBM Plex Sans"/>
                <a:ea typeface="IBM Plex Sans"/>
                <a:cs typeface="IBM Plex Sans"/>
                <a:sym typeface="IBM Plex Sans"/>
              </a:rPr>
              <a:t> </a:t>
            </a:r>
            <a:r>
              <a:rPr lang="it-IT" sz="1200" err="1">
                <a:solidFill>
                  <a:srgbClr val="0C0C4B"/>
                </a:solidFill>
                <a:latin typeface="IBM Plex Sans"/>
                <a:ea typeface="IBM Plex Sans"/>
                <a:cs typeface="IBM Plex Sans"/>
                <a:sym typeface="IBM Plex Sans"/>
              </a:rPr>
              <a:t>cooperation</a:t>
            </a:r>
            <a:r>
              <a:rPr lang="it-IT" sz="1200">
                <a:solidFill>
                  <a:srgbClr val="0C0C4B"/>
                </a:solidFill>
                <a:latin typeface="IBM Plex Sans"/>
                <a:ea typeface="IBM Plex Sans"/>
                <a:cs typeface="IBM Plex Sans"/>
                <a:sym typeface="IBM Plex Sans"/>
              </a:rPr>
              <a:t>, and </a:t>
            </a:r>
            <a:r>
              <a:rPr lang="it-IT" sz="1200" err="1">
                <a:solidFill>
                  <a:srgbClr val="0C0C4B"/>
                </a:solidFill>
                <a:latin typeface="IBM Plex Sans"/>
                <a:ea typeface="IBM Plex Sans"/>
                <a:cs typeface="IBM Plex Sans"/>
                <a:sym typeface="IBM Plex Sans"/>
              </a:rPr>
              <a:t>improve</a:t>
            </a:r>
            <a:r>
              <a:rPr lang="it-IT" sz="1200">
                <a:solidFill>
                  <a:srgbClr val="0C0C4B"/>
                </a:solidFill>
                <a:latin typeface="IBM Plex Sans"/>
                <a:ea typeface="IBM Plex Sans"/>
                <a:cs typeface="IBM Plex Sans"/>
                <a:sym typeface="IBM Plex Sans"/>
              </a:rPr>
              <a:t> public, and inter-</a:t>
            </a:r>
            <a:r>
              <a:rPr lang="it-IT" sz="1200" err="1">
                <a:solidFill>
                  <a:srgbClr val="0C0C4B"/>
                </a:solidFill>
                <a:latin typeface="IBM Plex Sans"/>
                <a:ea typeface="IBM Plex Sans"/>
                <a:cs typeface="IBM Plex Sans"/>
                <a:sym typeface="IBM Plex Sans"/>
              </a:rPr>
              <a:t>departmental</a:t>
            </a:r>
            <a:r>
              <a:rPr lang="it-IT" sz="1200">
                <a:solidFill>
                  <a:srgbClr val="0C0C4B"/>
                </a:solidFill>
                <a:latin typeface="IBM Plex Sans"/>
                <a:ea typeface="IBM Plex Sans"/>
                <a:cs typeface="IBM Plex Sans"/>
                <a:sym typeface="IBM Plex Sans"/>
              </a:rPr>
              <a:t> </a:t>
            </a:r>
            <a:r>
              <a:rPr lang="it-IT" sz="1200" err="1">
                <a:solidFill>
                  <a:srgbClr val="0C0C4B"/>
                </a:solidFill>
                <a:latin typeface="IBM Plex Sans"/>
                <a:ea typeface="IBM Plex Sans"/>
                <a:cs typeface="IBM Plex Sans"/>
                <a:sym typeface="IBM Plex Sans"/>
              </a:rPr>
              <a:t>communication</a:t>
            </a:r>
            <a:r>
              <a:rPr lang="it-IT" sz="1200">
                <a:solidFill>
                  <a:srgbClr val="0C0C4B"/>
                </a:solidFill>
                <a:latin typeface="IBM Plex Sans"/>
                <a:ea typeface="IBM Plex Sans"/>
                <a:cs typeface="IBM Plex Sans"/>
                <a:sym typeface="IBM Plex Sans"/>
              </a:rPr>
              <a:t>.</a:t>
            </a:r>
          </a:p>
          <a:p>
            <a:pPr marL="285750" indent="-285750">
              <a:lnSpc>
                <a:spcPct val="90000"/>
              </a:lnSpc>
              <a:spcBef>
                <a:spcPts val="500"/>
              </a:spcBef>
              <a:buFont typeface="Arial"/>
              <a:buChar char="•"/>
            </a:pPr>
            <a:endParaRPr lang="en-GB" sz="1200">
              <a:solidFill>
                <a:schemeClr val="bg1"/>
              </a:solidFill>
              <a:ea typeface="+mn-lt"/>
              <a:cs typeface="+mn-lt"/>
            </a:endParaRPr>
          </a:p>
          <a:p>
            <a:pPr marL="285750" indent="-285750">
              <a:lnSpc>
                <a:spcPct val="90000"/>
              </a:lnSpc>
              <a:spcBef>
                <a:spcPts val="500"/>
              </a:spcBef>
              <a:buFont typeface="Arial"/>
              <a:buChar char="•"/>
            </a:pPr>
            <a:endParaRPr lang="en-GB" sz="1200">
              <a:solidFill>
                <a:schemeClr val="bg1"/>
              </a:solidFill>
              <a:ea typeface="+mn-lt"/>
              <a:cs typeface="+mn-lt"/>
            </a:endParaRPr>
          </a:p>
          <a:p>
            <a:pPr>
              <a:lnSpc>
                <a:spcPct val="150000"/>
              </a:lnSpc>
            </a:pPr>
            <a:r>
              <a:rPr lang="en-US" sz="1200" b="1">
                <a:solidFill>
                  <a:schemeClr val="bg1"/>
                </a:solidFill>
                <a:latin typeface="IBM Plex Sans"/>
                <a:ea typeface="Sintony" charset="0"/>
                <a:cs typeface="Sintony" charset="0"/>
              </a:rPr>
              <a:t>Pilots on floods in </a:t>
            </a:r>
            <a:r>
              <a:rPr lang="en-US" sz="1200" b="1" err="1">
                <a:solidFill>
                  <a:schemeClr val="bg1"/>
                </a:solidFill>
                <a:latin typeface="IBM Plex Sans"/>
                <a:ea typeface="Sintony" charset="0"/>
                <a:cs typeface="Sintony" charset="0"/>
              </a:rPr>
              <a:t>Meisino</a:t>
            </a:r>
            <a:r>
              <a:rPr lang="en-US" sz="1200" b="1">
                <a:solidFill>
                  <a:schemeClr val="bg1"/>
                </a:solidFill>
                <a:latin typeface="IBM Plex Sans"/>
                <a:ea typeface="Sintony" charset="0"/>
                <a:cs typeface="Sintony" charset="0"/>
              </a:rPr>
              <a:t> Park and in </a:t>
            </a:r>
            <a:r>
              <a:rPr lang="en-US" sz="1200" b="1" err="1">
                <a:solidFill>
                  <a:schemeClr val="bg1"/>
                </a:solidFill>
                <a:latin typeface="IBM Plex Sans"/>
                <a:ea typeface="Sintony" charset="0"/>
                <a:cs typeface="Sintony" charset="0"/>
              </a:rPr>
              <a:t>Murazzi</a:t>
            </a:r>
            <a:r>
              <a:rPr lang="en-US" sz="1200" b="1">
                <a:solidFill>
                  <a:schemeClr val="bg1"/>
                </a:solidFill>
                <a:latin typeface="IBM Plex Sans"/>
                <a:ea typeface="Sintony" charset="0"/>
                <a:cs typeface="Sintony" charset="0"/>
              </a:rPr>
              <a:t>, Social crisis following the COVID 19 pandemic and the Outbreak of the Ukrainian conflict</a:t>
            </a:r>
            <a:endParaRPr lang="en-US" sz="1200">
              <a:solidFill>
                <a:schemeClr val="bg1"/>
              </a:solidFill>
              <a:latin typeface="IBM Plex Sans"/>
              <a:ea typeface="Sintony" charset="0"/>
              <a:cs typeface="Sintony" charset="0"/>
            </a:endParaRPr>
          </a:p>
          <a:p>
            <a:pPr>
              <a:lnSpc>
                <a:spcPct val="150000"/>
              </a:lnSpc>
            </a:pPr>
            <a:r>
              <a:rPr lang="en-US" sz="1200">
                <a:solidFill>
                  <a:schemeClr val="bg1"/>
                </a:solidFill>
                <a:latin typeface="IBM Plex Sans"/>
                <a:ea typeface="Sintony" charset="0"/>
                <a:cs typeface="Sintony" charset="0"/>
              </a:rPr>
              <a:t>Improve design of emergency policies related to the above-mentioned issues.</a:t>
            </a:r>
          </a:p>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US" sz="1200" b="1">
                <a:solidFill>
                  <a:srgbClr val="0C0C4B"/>
                </a:solidFill>
                <a:latin typeface="IBM Plex Sans"/>
                <a:ea typeface="IBM Plex Sans"/>
                <a:cs typeface="IBM Plex Sans"/>
                <a:sym typeface="IBM Plex Sans"/>
              </a:rPr>
              <a:t>Flood emergency</a:t>
            </a:r>
            <a:r>
              <a:rPr lang="en-US" sz="1200">
                <a:solidFill>
                  <a:srgbClr val="0C0C4B"/>
                </a:solidFill>
                <a:latin typeface="IBM Plex Sans"/>
                <a:ea typeface="IBM Plex Sans"/>
                <a:cs typeface="IBM Plex Sans"/>
                <a:sym typeface="IBM Plex Sans"/>
              </a:rPr>
              <a:t> in two areas of the city of Turin, along the River Po: </a:t>
            </a:r>
            <a:r>
              <a:rPr lang="en-US" sz="1200" err="1">
                <a:solidFill>
                  <a:srgbClr val="0C0C4B"/>
                </a:solidFill>
                <a:latin typeface="IBM Plex Sans"/>
                <a:ea typeface="IBM Plex Sans"/>
                <a:cs typeface="IBM Plex Sans"/>
                <a:sym typeface="IBM Plex Sans"/>
              </a:rPr>
              <a:t>Murazzi</a:t>
            </a:r>
            <a:r>
              <a:rPr lang="en-US" sz="1200">
                <a:solidFill>
                  <a:srgbClr val="0C0C4B"/>
                </a:solidFill>
                <a:latin typeface="IBM Plex Sans"/>
                <a:ea typeface="IBM Plex Sans"/>
                <a:cs typeface="IBM Plex Sans"/>
                <a:sym typeface="IBM Plex Sans"/>
              </a:rPr>
              <a:t> and </a:t>
            </a:r>
            <a:r>
              <a:rPr lang="en-US" sz="1200" err="1">
                <a:solidFill>
                  <a:srgbClr val="0C0C4B"/>
                </a:solidFill>
                <a:latin typeface="IBM Plex Sans"/>
                <a:ea typeface="IBM Plex Sans"/>
                <a:cs typeface="IBM Plex Sans"/>
                <a:sym typeface="IBM Plex Sans"/>
              </a:rPr>
              <a:t>Meisino</a:t>
            </a:r>
            <a:r>
              <a:rPr lang="en-US" sz="1200">
                <a:solidFill>
                  <a:srgbClr val="0C0C4B"/>
                </a:solidFill>
                <a:latin typeface="IBM Plex Sans"/>
                <a:ea typeface="IBM Plex Sans"/>
                <a:cs typeface="IBM Plex Sans"/>
                <a:sym typeface="IBM Plex Sans"/>
              </a:rPr>
              <a:t> Park</a:t>
            </a:r>
          </a:p>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US" sz="1400" b="1">
                <a:solidFill>
                  <a:srgbClr val="0C0C4B"/>
                </a:solidFill>
                <a:latin typeface="IBM Plex Sans"/>
                <a:ea typeface="IBM Plex Sans"/>
                <a:cs typeface="IBM Plex Sans"/>
                <a:sym typeface="IBM Plex Sans"/>
              </a:rPr>
              <a:t>Fighting against the food waste</a:t>
            </a:r>
            <a:r>
              <a:rPr lang="en-US" sz="1400">
                <a:solidFill>
                  <a:srgbClr val="0C0C4B"/>
                </a:solidFill>
                <a:latin typeface="IBM Plex Sans"/>
                <a:ea typeface="IBM Plex Sans"/>
                <a:cs typeface="IBM Plex Sans"/>
                <a:sym typeface="IBM Plex Sans"/>
              </a:rPr>
              <a:t>, in the increased distribution of basic necessities following the Covid-19 pandemic</a:t>
            </a:r>
            <a:endParaRPr lang="en-US" sz="1600" b="0" i="0" u="none" strike="noStrike" cap="none">
              <a:solidFill>
                <a:schemeClr val="dk1"/>
              </a:solidFill>
              <a:latin typeface="Calibri"/>
              <a:ea typeface="Calibri"/>
              <a:cs typeface="Calibri"/>
              <a:sym typeface="Calibri"/>
            </a:endParaRPr>
          </a:p>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US" sz="1400" b="1">
                <a:solidFill>
                  <a:srgbClr val="0C0C4B"/>
                </a:solidFill>
                <a:latin typeface="IBM Plex Sans"/>
                <a:ea typeface="IBM Plex Sans"/>
                <a:cs typeface="IBM Plex Sans"/>
                <a:sym typeface="IBM Plex Sans"/>
              </a:rPr>
              <a:t>Helping asylum seekers from Ukraine</a:t>
            </a:r>
            <a:r>
              <a:rPr lang="en-US" sz="1400">
                <a:solidFill>
                  <a:srgbClr val="0C0C4B"/>
                </a:solidFill>
                <a:latin typeface="IBM Plex Sans"/>
                <a:ea typeface="IBM Plex Sans"/>
                <a:cs typeface="IBM Plex Sans"/>
                <a:sym typeface="IBM Plex Sans"/>
              </a:rPr>
              <a:t>, to be welcomed in the best possible way after their arrival in Turin</a:t>
            </a:r>
            <a:endParaRPr lang="en-US" sz="1400" b="0" i="0" u="none" strike="noStrike" cap="none">
              <a:solidFill>
                <a:schemeClr val="dk1"/>
              </a:solidFill>
              <a:latin typeface="Calibri"/>
              <a:ea typeface="Calibri"/>
              <a:cs typeface="Calibri"/>
              <a:sym typeface="Calibri"/>
            </a:endParaRPr>
          </a:p>
          <a:p>
            <a:pPr>
              <a:lnSpc>
                <a:spcPct val="150000"/>
              </a:lnSpc>
            </a:pPr>
            <a:endParaRPr lang="id-ID" sz="1200">
              <a:solidFill>
                <a:schemeClr val="bg1"/>
              </a:solidFill>
              <a:latin typeface="IBM Plex Sans"/>
              <a:ea typeface="Sintony" charset="0"/>
              <a:cs typeface="Sintony" charset="0"/>
            </a:endParaRPr>
          </a:p>
          <a:p>
            <a:pPr marL="0" indent="0">
              <a:lnSpc>
                <a:spcPct val="90000"/>
              </a:lnSpc>
              <a:spcBef>
                <a:spcPts val="500"/>
              </a:spcBef>
              <a:buFont typeface="Arial"/>
              <a:buNone/>
            </a:pPr>
            <a:endParaRPr lang="id-ID">
              <a:solidFill>
                <a:schemeClr val="bg1"/>
              </a:solidFill>
              <a:ea typeface="Calibri"/>
              <a:cs typeface="Calibri"/>
            </a:endParaRPr>
          </a:p>
          <a:p>
            <a:pPr>
              <a:lnSpc>
                <a:spcPct val="150000"/>
              </a:lnSpc>
            </a:pPr>
            <a:r>
              <a:rPr lang="en-US" sz="1200" b="1">
                <a:solidFill>
                  <a:schemeClr val="bg1"/>
                </a:solidFill>
                <a:latin typeface="IBM Plex Sans"/>
                <a:ea typeface="Sintony" charset="0"/>
                <a:cs typeface="Sintony" charset="0"/>
              </a:rPr>
              <a:t>Pilot on Power Outage on the island of Halki, Greece</a:t>
            </a:r>
          </a:p>
          <a:p>
            <a:pPr algn="just">
              <a:lnSpc>
                <a:spcPct val="150000"/>
              </a:lnSpc>
            </a:pPr>
            <a:r>
              <a:rPr lang="en-US" sz="1200">
                <a:solidFill>
                  <a:schemeClr val="bg1"/>
                </a:solidFill>
                <a:latin typeface="IBM Plex Sans"/>
                <a:ea typeface="Sintony" charset="0"/>
                <a:cs typeface="Sintony" charset="0"/>
              </a:rPr>
              <a:t>Power outage management of public infrastructure and cultural assets on the island of Halki via emergency response mechanisms.</a:t>
            </a:r>
            <a:endParaRPr lang="id-ID" sz="1200">
              <a:solidFill>
                <a:schemeClr val="bg1"/>
              </a:solidFill>
              <a:latin typeface="IBM Plex Sans"/>
              <a:ea typeface="Sintony" charset="0"/>
              <a:cs typeface="Sintony" charset="0"/>
            </a:endParaRPr>
          </a:p>
          <a:p>
            <a:endParaRPr lang="it-IT"/>
          </a:p>
          <a:p>
            <a:pPr>
              <a:lnSpc>
                <a:spcPct val="150000"/>
              </a:lnSpc>
            </a:pPr>
            <a:r>
              <a:rPr lang="en-US" sz="1200" b="1">
                <a:solidFill>
                  <a:schemeClr val="bg1"/>
                </a:solidFill>
                <a:latin typeface="IBM Plex Sans"/>
                <a:ea typeface="Sintony" charset="0"/>
                <a:cs typeface="Sintony" charset="0"/>
              </a:rPr>
              <a:t>Pilot on Wildfires in the Aragon Region, Spain</a:t>
            </a:r>
          </a:p>
          <a:p>
            <a:pPr>
              <a:lnSpc>
                <a:spcPct val="150000"/>
              </a:lnSpc>
            </a:pPr>
            <a:r>
              <a:rPr lang="en-US" sz="1200">
                <a:solidFill>
                  <a:schemeClr val="bg1"/>
                </a:solidFill>
                <a:latin typeface="IBM Plex Sans"/>
                <a:ea typeface="Sintony" charset="0"/>
                <a:cs typeface="Sintony" charset="0"/>
              </a:rPr>
              <a:t>Improve the design of emergency policies related to wildfires and management emergency situations</a:t>
            </a:r>
            <a:endParaRPr lang="en-US" sz="1200">
              <a:solidFill>
                <a:schemeClr val="bg1"/>
              </a:solidFill>
              <a:latin typeface="IBM Plex Sans" panose="020B0503050203000203" pitchFamily="34" charset="0"/>
              <a:ea typeface="Sintony" charset="0"/>
              <a:cs typeface="Sintony" charset="0"/>
            </a:endParaRPr>
          </a:p>
          <a:p>
            <a:endParaRPr lang="it-IT"/>
          </a:p>
        </p:txBody>
      </p:sp>
      <p:sp>
        <p:nvSpPr>
          <p:cNvPr id="4" name="Segnaposto numero diapositiva 3"/>
          <p:cNvSpPr>
            <a:spLocks noGrp="1"/>
          </p:cNvSpPr>
          <p:nvPr>
            <p:ph type="sldNum" sz="quarter" idx="10"/>
          </p:nvPr>
        </p:nvSpPr>
        <p:spPr/>
        <p:txBody>
          <a:bodyPr/>
          <a:lstStyle/>
          <a:p>
            <a:fld id="{01522305-C0C1-ED43-990A-92495B912CBF}" type="slidenum">
              <a:rPr lang="it-IT" smtClean="0"/>
              <a:t>8</a:t>
            </a:fld>
            <a:endParaRPr lang="it-IT"/>
          </a:p>
        </p:txBody>
      </p:sp>
    </p:spTree>
    <p:extLst>
      <p:ext uri="{BB962C8B-B14F-4D97-AF65-F5344CB8AC3E}">
        <p14:creationId xmlns:p14="http://schemas.microsoft.com/office/powerpoint/2010/main" val="162191037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hyperlink" Target="https://www.decido-project.eu/" TargetMode="External"/><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Intestazione sezione">
    <p:spTree>
      <p:nvGrpSpPr>
        <p:cNvPr id="1" name=""/>
        <p:cNvGrpSpPr/>
        <p:nvPr/>
      </p:nvGrpSpPr>
      <p:grpSpPr>
        <a:xfrm>
          <a:off x="0" y="0"/>
          <a:ext cx="0" cy="0"/>
          <a:chOff x="0" y="0"/>
          <a:chExt cx="0" cy="0"/>
        </a:xfrm>
      </p:grpSpPr>
      <p:sp>
        <p:nvSpPr>
          <p:cNvPr id="8" name="Rettangolo 7">
            <a:extLst>
              <a:ext uri="{FF2B5EF4-FFF2-40B4-BE49-F238E27FC236}">
                <a16:creationId xmlns:a16="http://schemas.microsoft.com/office/drawing/2014/main" id="{9F5CAB28-A98F-FB48-8427-25F50262CE4F}"/>
              </a:ext>
            </a:extLst>
          </p:cNvPr>
          <p:cNvSpPr/>
          <p:nvPr userDrawn="1"/>
        </p:nvSpPr>
        <p:spPr>
          <a:xfrm>
            <a:off x="9939" y="5635487"/>
            <a:ext cx="12182061" cy="12495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Immagine 6">
            <a:extLst>
              <a:ext uri="{FF2B5EF4-FFF2-40B4-BE49-F238E27FC236}">
                <a16:creationId xmlns:a16="http://schemas.microsoft.com/office/drawing/2014/main" id="{1E3F7723-ABDB-A64C-8026-1B4AF97E0BD5}"/>
              </a:ext>
            </a:extLst>
          </p:cNvPr>
          <p:cNvPicPr>
            <a:picLocks noChangeAspect="1"/>
          </p:cNvPicPr>
          <p:nvPr userDrawn="1"/>
        </p:nvPicPr>
        <p:blipFill>
          <a:blip r:embed="rId2"/>
          <a:srcRect/>
          <a:stretch/>
        </p:blipFill>
        <p:spPr>
          <a:xfrm>
            <a:off x="0" y="26988"/>
            <a:ext cx="12192000" cy="6858000"/>
          </a:xfrm>
          <a:prstGeom prst="rect">
            <a:avLst/>
          </a:prstGeom>
        </p:spPr>
      </p:pic>
      <p:sp>
        <p:nvSpPr>
          <p:cNvPr id="2" name="Titolo 1">
            <a:extLst>
              <a:ext uri="{FF2B5EF4-FFF2-40B4-BE49-F238E27FC236}">
                <a16:creationId xmlns:a16="http://schemas.microsoft.com/office/drawing/2014/main" id="{AEB5DA96-50C7-4448-BEBA-1C7C0BC6D1EA}"/>
              </a:ext>
            </a:extLst>
          </p:cNvPr>
          <p:cNvSpPr>
            <a:spLocks noGrp="1"/>
          </p:cNvSpPr>
          <p:nvPr>
            <p:ph type="title"/>
          </p:nvPr>
        </p:nvSpPr>
        <p:spPr>
          <a:xfrm>
            <a:off x="374649" y="298383"/>
            <a:ext cx="11423099" cy="1132853"/>
          </a:xfrm>
        </p:spPr>
        <p:txBody>
          <a:bodyPr anchor="ctr">
            <a:noAutofit/>
          </a:bodyPr>
          <a:lstStyle>
            <a:lvl1pPr>
              <a:defRPr sz="4800" cap="all" baseline="0">
                <a:solidFill>
                  <a:srgbClr val="00FFA2"/>
                </a:solidFill>
                <a:latin typeface="IBM Plex Sans Medium" panose="020B0503050203000203"/>
              </a:defRPr>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E60234CC-9ED4-5D4C-B182-584EA62CDCA5}"/>
              </a:ext>
            </a:extLst>
          </p:cNvPr>
          <p:cNvSpPr>
            <a:spLocks noGrp="1"/>
          </p:cNvSpPr>
          <p:nvPr>
            <p:ph type="body" idx="1"/>
          </p:nvPr>
        </p:nvSpPr>
        <p:spPr>
          <a:xfrm>
            <a:off x="1878496" y="1543091"/>
            <a:ext cx="9938855" cy="461665"/>
          </a:xfrm>
        </p:spPr>
        <p:txBody>
          <a:bodyPr/>
          <a:lstStyle>
            <a:lvl1pPr marL="0" indent="0">
              <a:buNone/>
              <a:defRPr sz="2400" b="0" i="0">
                <a:solidFill>
                  <a:srgbClr val="00FFA2"/>
                </a:solidFill>
                <a:latin typeface="IBM Plex Sans Light" panose="020B0403050203000203"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CasellaDiTesto 3">
            <a:extLst>
              <a:ext uri="{FF2B5EF4-FFF2-40B4-BE49-F238E27FC236}">
                <a16:creationId xmlns:a16="http://schemas.microsoft.com/office/drawing/2014/main" id="{AE7585A8-15A5-8D4E-9D5F-CAECD54D7697}"/>
              </a:ext>
            </a:extLst>
          </p:cNvPr>
          <p:cNvSpPr txBox="1"/>
          <p:nvPr userDrawn="1"/>
        </p:nvSpPr>
        <p:spPr>
          <a:xfrm>
            <a:off x="374647" y="1568409"/>
            <a:ext cx="1811959" cy="461665"/>
          </a:xfrm>
          <a:prstGeom prst="rect">
            <a:avLst/>
          </a:prstGeom>
          <a:noFill/>
        </p:spPr>
        <p:txBody>
          <a:bodyPr wrap="square" rtlCol="0">
            <a:spAutoFit/>
          </a:bodyPr>
          <a:lstStyle/>
          <a:p>
            <a:r>
              <a:rPr lang="en-GB" sz="2400" b="0" i="0">
                <a:solidFill>
                  <a:srgbClr val="00FFA2"/>
                </a:solidFill>
                <a:latin typeface="IBM Plex Sans Light" panose="020B0403050203000203" pitchFamily="34" charset="0"/>
              </a:rPr>
              <a:t>Author(s):</a:t>
            </a:r>
          </a:p>
        </p:txBody>
      </p:sp>
      <p:sp>
        <p:nvSpPr>
          <p:cNvPr id="9" name="Segnaposto testo 2">
            <a:extLst>
              <a:ext uri="{FF2B5EF4-FFF2-40B4-BE49-F238E27FC236}">
                <a16:creationId xmlns:a16="http://schemas.microsoft.com/office/drawing/2014/main" id="{BA8729B4-E73D-234B-8DCF-E6B3EC20F826}"/>
              </a:ext>
            </a:extLst>
          </p:cNvPr>
          <p:cNvSpPr>
            <a:spLocks noGrp="1"/>
          </p:cNvSpPr>
          <p:nvPr>
            <p:ph type="body" idx="10"/>
          </p:nvPr>
        </p:nvSpPr>
        <p:spPr>
          <a:xfrm>
            <a:off x="1878496" y="2094818"/>
            <a:ext cx="9938855" cy="461665"/>
          </a:xfrm>
        </p:spPr>
        <p:txBody>
          <a:bodyPr/>
          <a:lstStyle>
            <a:lvl1pPr marL="0" indent="0">
              <a:buNone/>
              <a:defRPr sz="2400" b="0" i="0">
                <a:solidFill>
                  <a:srgbClr val="00FFA2"/>
                </a:solidFill>
                <a:latin typeface="IBM Plex Sans Light" panose="020B0403050203000203"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10" name="CasellaDiTesto 9">
            <a:extLst>
              <a:ext uri="{FF2B5EF4-FFF2-40B4-BE49-F238E27FC236}">
                <a16:creationId xmlns:a16="http://schemas.microsoft.com/office/drawing/2014/main" id="{0E5BE8A9-8535-EE4E-9485-EDFF034D603F}"/>
              </a:ext>
            </a:extLst>
          </p:cNvPr>
          <p:cNvSpPr txBox="1"/>
          <p:nvPr userDrawn="1"/>
        </p:nvSpPr>
        <p:spPr>
          <a:xfrm>
            <a:off x="341794" y="2105850"/>
            <a:ext cx="1811959" cy="461665"/>
          </a:xfrm>
          <a:prstGeom prst="rect">
            <a:avLst/>
          </a:prstGeom>
          <a:noFill/>
        </p:spPr>
        <p:txBody>
          <a:bodyPr wrap="square" rtlCol="0">
            <a:spAutoFit/>
          </a:bodyPr>
          <a:lstStyle/>
          <a:p>
            <a:r>
              <a:rPr lang="en-GB" sz="2400" b="0" i="0">
                <a:solidFill>
                  <a:srgbClr val="00FFA2"/>
                </a:solidFill>
                <a:latin typeface="IBM Plex Sans Light" panose="020B0403050203000203" pitchFamily="34" charset="0"/>
              </a:rPr>
              <a:t>Affiliation:</a:t>
            </a:r>
          </a:p>
        </p:txBody>
      </p:sp>
      <p:sp>
        <p:nvSpPr>
          <p:cNvPr id="12" name="CasellaDiTesto 11">
            <a:extLst>
              <a:ext uri="{FF2B5EF4-FFF2-40B4-BE49-F238E27FC236}">
                <a16:creationId xmlns:a16="http://schemas.microsoft.com/office/drawing/2014/main" id="{B535FBDC-BBB2-0842-8DE7-69DEABA1C245}"/>
              </a:ext>
            </a:extLst>
          </p:cNvPr>
          <p:cNvSpPr txBox="1"/>
          <p:nvPr userDrawn="1"/>
        </p:nvSpPr>
        <p:spPr>
          <a:xfrm>
            <a:off x="374647" y="2644384"/>
            <a:ext cx="1811959" cy="461665"/>
          </a:xfrm>
          <a:prstGeom prst="rect">
            <a:avLst/>
          </a:prstGeom>
          <a:noFill/>
        </p:spPr>
        <p:txBody>
          <a:bodyPr wrap="square" rtlCol="0">
            <a:spAutoFit/>
          </a:bodyPr>
          <a:lstStyle/>
          <a:p>
            <a:r>
              <a:rPr lang="en-GB" sz="2400" b="0" i="0">
                <a:solidFill>
                  <a:srgbClr val="00FFA2"/>
                </a:solidFill>
                <a:latin typeface="IBM Plex Sans Light" panose="020B0403050203000203" pitchFamily="34" charset="0"/>
              </a:rPr>
              <a:t>Event:</a:t>
            </a:r>
          </a:p>
        </p:txBody>
      </p:sp>
      <p:sp>
        <p:nvSpPr>
          <p:cNvPr id="14" name="CasellaDiTesto 13">
            <a:extLst>
              <a:ext uri="{FF2B5EF4-FFF2-40B4-BE49-F238E27FC236}">
                <a16:creationId xmlns:a16="http://schemas.microsoft.com/office/drawing/2014/main" id="{2580614B-D24A-9A4F-86F0-29166CD969AA}"/>
              </a:ext>
            </a:extLst>
          </p:cNvPr>
          <p:cNvSpPr txBox="1"/>
          <p:nvPr userDrawn="1"/>
        </p:nvSpPr>
        <p:spPr>
          <a:xfrm>
            <a:off x="374648" y="3246417"/>
            <a:ext cx="1811959" cy="461665"/>
          </a:xfrm>
          <a:prstGeom prst="rect">
            <a:avLst/>
          </a:prstGeom>
          <a:noFill/>
        </p:spPr>
        <p:txBody>
          <a:bodyPr wrap="square" rtlCol="0">
            <a:spAutoFit/>
          </a:bodyPr>
          <a:lstStyle/>
          <a:p>
            <a:r>
              <a:rPr lang="en-GB" sz="2400" b="0" i="0">
                <a:solidFill>
                  <a:srgbClr val="00FFA2"/>
                </a:solidFill>
                <a:latin typeface="IBM Plex Sans Light" panose="020B0403050203000203" pitchFamily="34" charset="0"/>
              </a:rPr>
              <a:t>Date:</a:t>
            </a:r>
          </a:p>
        </p:txBody>
      </p:sp>
      <p:sp>
        <p:nvSpPr>
          <p:cNvPr id="28" name="Segnaposto testo 27">
            <a:extLst>
              <a:ext uri="{FF2B5EF4-FFF2-40B4-BE49-F238E27FC236}">
                <a16:creationId xmlns:a16="http://schemas.microsoft.com/office/drawing/2014/main" id="{BFA6AD65-8DEF-3540-9ACC-E9F206A4B4EA}"/>
              </a:ext>
            </a:extLst>
          </p:cNvPr>
          <p:cNvSpPr>
            <a:spLocks noGrp="1"/>
          </p:cNvSpPr>
          <p:nvPr>
            <p:ph type="body" sz="quarter" idx="11"/>
          </p:nvPr>
        </p:nvSpPr>
        <p:spPr>
          <a:xfrm>
            <a:off x="1878495" y="2672011"/>
            <a:ext cx="9938855" cy="509261"/>
          </a:xfrm>
        </p:spPr>
        <p:txBody>
          <a:bodyPr>
            <a:normAutofit/>
          </a:bodyPr>
          <a:lstStyle>
            <a:lvl1pPr marL="0" indent="0">
              <a:buNone/>
              <a:defRPr lang="it-IT" sz="2400" b="0" i="0" kern="1200" baseline="0" dirty="0" smtClean="0">
                <a:solidFill>
                  <a:srgbClr val="00FFA2"/>
                </a:solidFill>
                <a:latin typeface="IBM Plex Sans Light" panose="020B0403050203000203" pitchFamily="34" charset="0"/>
                <a:ea typeface="+mn-ea"/>
                <a:cs typeface="+mn-cs"/>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it-IT"/>
              <a:t>Fare clic per modificare gli stili del testo dello schema</a:t>
            </a:r>
          </a:p>
        </p:txBody>
      </p:sp>
      <p:sp>
        <p:nvSpPr>
          <p:cNvPr id="30" name="Segnaposto testo 29">
            <a:extLst>
              <a:ext uri="{FF2B5EF4-FFF2-40B4-BE49-F238E27FC236}">
                <a16:creationId xmlns:a16="http://schemas.microsoft.com/office/drawing/2014/main" id="{C70804D9-A18E-574A-8131-2CF32A5F8058}"/>
              </a:ext>
            </a:extLst>
          </p:cNvPr>
          <p:cNvSpPr>
            <a:spLocks noGrp="1"/>
          </p:cNvSpPr>
          <p:nvPr>
            <p:ph type="body" sz="quarter" idx="12"/>
          </p:nvPr>
        </p:nvSpPr>
        <p:spPr>
          <a:xfrm>
            <a:off x="1878495" y="3284693"/>
            <a:ext cx="9938854" cy="509261"/>
          </a:xfrm>
        </p:spPr>
        <p:txBody>
          <a:bodyPr/>
          <a:lstStyle>
            <a:lvl1pPr marL="0" indent="0">
              <a:buNone/>
              <a:defRPr lang="it-IT" sz="2400" b="0" i="0" kern="1200" baseline="0" dirty="0" smtClean="0">
                <a:solidFill>
                  <a:srgbClr val="00FFA2"/>
                </a:solidFill>
                <a:latin typeface="IBM Plex Sans Light" panose="020B0403050203000203" pitchFamily="34" charset="0"/>
                <a:ea typeface="+mn-ea"/>
                <a:cs typeface="+mn-cs"/>
              </a:defRPr>
            </a:lvl1pPr>
            <a:lvl2pPr>
              <a:defRPr lang="it-IT" sz="2400" b="0" i="0" kern="1200" baseline="0" dirty="0" smtClean="0">
                <a:solidFill>
                  <a:srgbClr val="00FFA2"/>
                </a:solidFill>
                <a:latin typeface="IBM Plex Sans Light" panose="020B0403050203000203" pitchFamily="34" charset="0"/>
                <a:ea typeface="+mn-ea"/>
                <a:cs typeface="+mn-cs"/>
              </a:defRPr>
            </a:lvl2pPr>
            <a:lvl3pPr>
              <a:defRPr lang="it-IT" sz="2400" b="0" i="0" kern="1200" baseline="0" dirty="0" smtClean="0">
                <a:solidFill>
                  <a:srgbClr val="00FFA2"/>
                </a:solidFill>
                <a:latin typeface="IBM Plex Sans Light" panose="020B0403050203000203" pitchFamily="34" charset="0"/>
                <a:ea typeface="+mn-ea"/>
                <a:cs typeface="+mn-cs"/>
              </a:defRPr>
            </a:lvl3pPr>
            <a:lvl4pPr>
              <a:defRPr lang="it-IT" sz="2400" b="0" i="0" kern="1200" baseline="0" dirty="0" smtClean="0">
                <a:solidFill>
                  <a:srgbClr val="00FFA2"/>
                </a:solidFill>
                <a:latin typeface="IBM Plex Sans Light" panose="020B0403050203000203" pitchFamily="34" charset="0"/>
                <a:ea typeface="+mn-ea"/>
                <a:cs typeface="+mn-cs"/>
              </a:defRPr>
            </a:lvl4pPr>
            <a:lvl5pPr>
              <a:defRPr lang="en-GB" sz="2400" b="0" i="0" kern="1200" baseline="0" dirty="0" smtClean="0">
                <a:solidFill>
                  <a:srgbClr val="00FFA2"/>
                </a:solidFill>
                <a:latin typeface="IBM Plex Sans Light" panose="020B0403050203000203" pitchFamily="34" charset="0"/>
                <a:ea typeface="+mn-ea"/>
                <a:cs typeface="+mn-cs"/>
              </a:defRPr>
            </a:lvl5pPr>
          </a:lstStyle>
          <a:p>
            <a:pPr lvl="0"/>
            <a:r>
              <a:rPr lang="it-IT"/>
              <a:t>Fare clic per modificare gli stili del testo dello schema</a:t>
            </a:r>
          </a:p>
        </p:txBody>
      </p:sp>
    </p:spTree>
    <p:extLst>
      <p:ext uri="{BB962C8B-B14F-4D97-AF65-F5344CB8AC3E}">
        <p14:creationId xmlns:p14="http://schemas.microsoft.com/office/powerpoint/2010/main" val="40238814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4D9A8CD-61EE-A147-8137-558766F5F45E}"/>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BD9EDB95-4425-7243-AF87-E96B32392436}"/>
              </a:ext>
            </a:extLst>
          </p:cNvPr>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piè di pagina 4">
            <a:extLst>
              <a:ext uri="{FF2B5EF4-FFF2-40B4-BE49-F238E27FC236}">
                <a16:creationId xmlns:a16="http://schemas.microsoft.com/office/drawing/2014/main" id="{DA9106A4-B448-354A-AFB9-1C90644ADB29}"/>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E94243FE-B3C3-AF42-B278-FE3851A42039}"/>
              </a:ext>
            </a:extLst>
          </p:cNvPr>
          <p:cNvSpPr>
            <a:spLocks noGrp="1"/>
          </p:cNvSpPr>
          <p:nvPr>
            <p:ph type="sldNum" sz="quarter" idx="12"/>
          </p:nvPr>
        </p:nvSpPr>
        <p:spPr/>
        <p:txBody>
          <a:bodyPr/>
          <a:lstStyle/>
          <a:p>
            <a:fld id="{E383CE88-88E4-B343-B6F5-9AF49B7BB767}" type="slidenum">
              <a:rPr lang="it-IT" smtClean="0"/>
              <a:t>‹N›</a:t>
            </a:fld>
            <a:endParaRPr lang="it-IT"/>
          </a:p>
        </p:txBody>
      </p:sp>
    </p:spTree>
    <p:extLst>
      <p:ext uri="{BB962C8B-B14F-4D97-AF65-F5344CB8AC3E}">
        <p14:creationId xmlns:p14="http://schemas.microsoft.com/office/powerpoint/2010/main" val="18397166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FF704C44-762F-E745-A69A-AE625790ACA5}"/>
              </a:ext>
            </a:extLst>
          </p:cNvPr>
          <p:cNvSpPr>
            <a:spLocks noGrp="1"/>
          </p:cNvSpPr>
          <p:nvPr>
            <p:ph type="title" orient="vert"/>
          </p:nvPr>
        </p:nvSpPr>
        <p:spPr>
          <a:xfrm>
            <a:off x="8724900" y="365125"/>
            <a:ext cx="2628900" cy="5811838"/>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115CD669-E25D-734E-A7B3-FF627D92F684}"/>
              </a:ext>
            </a:extLst>
          </p:cNvPr>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piè di pagina 4">
            <a:extLst>
              <a:ext uri="{FF2B5EF4-FFF2-40B4-BE49-F238E27FC236}">
                <a16:creationId xmlns:a16="http://schemas.microsoft.com/office/drawing/2014/main" id="{E5440A4E-CDEC-3944-8CCA-337BEB14CAEC}"/>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A320453C-0E1C-674C-928D-700F73DCF067}"/>
              </a:ext>
            </a:extLst>
          </p:cNvPr>
          <p:cNvSpPr>
            <a:spLocks noGrp="1"/>
          </p:cNvSpPr>
          <p:nvPr>
            <p:ph type="sldNum" sz="quarter" idx="12"/>
          </p:nvPr>
        </p:nvSpPr>
        <p:spPr/>
        <p:txBody>
          <a:bodyPr/>
          <a:lstStyle/>
          <a:p>
            <a:fld id="{E383CE88-88E4-B343-B6F5-9AF49B7BB767}" type="slidenum">
              <a:rPr lang="it-IT" smtClean="0"/>
              <a:t>‹N›</a:t>
            </a:fld>
            <a:endParaRPr lang="it-IT"/>
          </a:p>
        </p:txBody>
      </p:sp>
    </p:spTree>
    <p:extLst>
      <p:ext uri="{BB962C8B-B14F-4D97-AF65-F5344CB8AC3E}">
        <p14:creationId xmlns:p14="http://schemas.microsoft.com/office/powerpoint/2010/main" val="11197376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78B5523-613A-E64D-97F8-CE78CA721FB5}"/>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4BB23704-6CC9-1D4F-BFAF-431E144B4871}"/>
              </a:ext>
            </a:extLst>
          </p:cNvPr>
          <p:cNvSpPr>
            <a:spLocks noGrp="1"/>
          </p:cNvSpPr>
          <p:nvPr>
            <p:ph idx="1"/>
          </p:nvPr>
        </p:nvSpPr>
        <p:spPr/>
        <p:txBody>
          <a:bodyPr/>
          <a:lstStyle>
            <a:lvl1pPr>
              <a:defRPr b="0" i="0">
                <a:latin typeface="IBM Plex Sans" panose="020B0503050203000203" pitchFamily="34" charset="0"/>
              </a:defRPr>
            </a:lvl1pPr>
            <a:lvl2pPr>
              <a:defRPr b="0" i="0">
                <a:latin typeface="IBM Plex Sans" panose="020B0503050203000203" pitchFamily="34" charset="0"/>
              </a:defRPr>
            </a:lvl2pPr>
            <a:lvl3pPr>
              <a:defRPr b="0" i="0">
                <a:latin typeface="IBM Plex Sans" panose="020B0503050203000203" pitchFamily="34" charset="0"/>
              </a:defRPr>
            </a:lvl3pPr>
            <a:lvl4pPr>
              <a:defRPr b="0" i="0">
                <a:latin typeface="IBM Plex Sans" panose="020B0503050203000203" pitchFamily="34" charset="0"/>
              </a:defRPr>
            </a:lvl4pPr>
            <a:lvl5pPr>
              <a:defRPr b="0" i="0">
                <a:latin typeface="IBM Plex Sans" panose="020B0503050203000203" pitchFamily="34" charset="0"/>
              </a:defRPr>
            </a:lvl5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piè di pagina 4">
            <a:extLst>
              <a:ext uri="{FF2B5EF4-FFF2-40B4-BE49-F238E27FC236}">
                <a16:creationId xmlns:a16="http://schemas.microsoft.com/office/drawing/2014/main" id="{7CBD3F13-3AA0-1E44-99C1-88A3FE78CD60}"/>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23541C7A-EA8B-BB48-9137-16EDA7CEAD19}"/>
              </a:ext>
            </a:extLst>
          </p:cNvPr>
          <p:cNvSpPr>
            <a:spLocks noGrp="1"/>
          </p:cNvSpPr>
          <p:nvPr>
            <p:ph type="sldNum" sz="quarter" idx="12"/>
          </p:nvPr>
        </p:nvSpPr>
        <p:spPr/>
        <p:txBody>
          <a:bodyPr/>
          <a:lstStyle/>
          <a:p>
            <a:fld id="{E383CE88-88E4-B343-B6F5-9AF49B7BB767}" type="slidenum">
              <a:rPr lang="it-IT" smtClean="0"/>
              <a:t>‹N›</a:t>
            </a:fld>
            <a:endParaRPr lang="it-IT"/>
          </a:p>
        </p:txBody>
      </p:sp>
    </p:spTree>
    <p:extLst>
      <p:ext uri="{BB962C8B-B14F-4D97-AF65-F5344CB8AC3E}">
        <p14:creationId xmlns:p14="http://schemas.microsoft.com/office/powerpoint/2010/main" val="3238789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3A185D9-D485-F649-96BD-F97BFCB702E4}"/>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45133D0B-33D2-BB41-9117-9ED9677A23F7}"/>
              </a:ext>
            </a:extLst>
          </p:cNvPr>
          <p:cNvSpPr>
            <a:spLocks noGrp="1"/>
          </p:cNvSpPr>
          <p:nvPr>
            <p:ph sz="half" idx="1"/>
          </p:nvPr>
        </p:nvSpPr>
        <p:spPr>
          <a:xfrm>
            <a:off x="357809" y="1358486"/>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id="{85784C09-7D98-9140-BFA5-BED5FBB850C2}"/>
              </a:ext>
            </a:extLst>
          </p:cNvPr>
          <p:cNvSpPr>
            <a:spLocks noGrp="1"/>
          </p:cNvSpPr>
          <p:nvPr>
            <p:ph sz="half" idx="2"/>
          </p:nvPr>
        </p:nvSpPr>
        <p:spPr>
          <a:xfrm>
            <a:off x="6652591" y="1358486"/>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a:extLst>
              <a:ext uri="{FF2B5EF4-FFF2-40B4-BE49-F238E27FC236}">
                <a16:creationId xmlns:a16="http://schemas.microsoft.com/office/drawing/2014/main" id="{2C8CD965-D0B1-BC44-BF0F-3908706FBA3E}"/>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1EA66D73-43E1-9941-AA79-F5E8434BB0F8}"/>
              </a:ext>
            </a:extLst>
          </p:cNvPr>
          <p:cNvSpPr>
            <a:spLocks noGrp="1"/>
          </p:cNvSpPr>
          <p:nvPr>
            <p:ph type="sldNum" sz="quarter" idx="12"/>
          </p:nvPr>
        </p:nvSpPr>
        <p:spPr/>
        <p:txBody>
          <a:bodyPr/>
          <a:lstStyle/>
          <a:p>
            <a:fld id="{E383CE88-88E4-B343-B6F5-9AF49B7BB767}" type="slidenum">
              <a:rPr lang="it-IT" smtClean="0"/>
              <a:t>‹N›</a:t>
            </a:fld>
            <a:endParaRPr lang="it-IT"/>
          </a:p>
        </p:txBody>
      </p:sp>
    </p:spTree>
    <p:extLst>
      <p:ext uri="{BB962C8B-B14F-4D97-AF65-F5344CB8AC3E}">
        <p14:creationId xmlns:p14="http://schemas.microsoft.com/office/powerpoint/2010/main" val="12662448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apositiva titolo">
    <p:spTree>
      <p:nvGrpSpPr>
        <p:cNvPr id="1" name=""/>
        <p:cNvGrpSpPr/>
        <p:nvPr/>
      </p:nvGrpSpPr>
      <p:grpSpPr>
        <a:xfrm>
          <a:off x="0" y="0"/>
          <a:ext cx="0" cy="0"/>
          <a:chOff x="0" y="0"/>
          <a:chExt cx="0" cy="0"/>
        </a:xfrm>
      </p:grpSpPr>
      <p:sp>
        <p:nvSpPr>
          <p:cNvPr id="9" name="Rettangolo 8">
            <a:extLst>
              <a:ext uri="{FF2B5EF4-FFF2-40B4-BE49-F238E27FC236}">
                <a16:creationId xmlns:a16="http://schemas.microsoft.com/office/drawing/2014/main" id="{1249A268-2585-2E48-9E85-06D5579BC1F8}"/>
              </a:ext>
            </a:extLst>
          </p:cNvPr>
          <p:cNvSpPr/>
          <p:nvPr userDrawn="1"/>
        </p:nvSpPr>
        <p:spPr>
          <a:xfrm>
            <a:off x="-1" y="5854147"/>
            <a:ext cx="12192001" cy="1003853"/>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pic>
        <p:nvPicPr>
          <p:cNvPr id="7" name="Immagine 6">
            <a:extLst>
              <a:ext uri="{FF2B5EF4-FFF2-40B4-BE49-F238E27FC236}">
                <a16:creationId xmlns:a16="http://schemas.microsoft.com/office/drawing/2014/main" id="{74FB9C7D-B469-3E4E-BEDF-BD02980333B0}"/>
              </a:ext>
            </a:extLst>
          </p:cNvPr>
          <p:cNvPicPr>
            <a:picLocks noChangeAspect="1"/>
          </p:cNvPicPr>
          <p:nvPr userDrawn="1"/>
        </p:nvPicPr>
        <p:blipFill>
          <a:blip r:embed="rId2"/>
          <a:srcRect/>
          <a:stretch/>
        </p:blipFill>
        <p:spPr>
          <a:xfrm>
            <a:off x="0" y="0"/>
            <a:ext cx="12192000" cy="6858000"/>
          </a:xfrm>
          <a:prstGeom prst="rect">
            <a:avLst/>
          </a:prstGeom>
        </p:spPr>
      </p:pic>
      <p:sp>
        <p:nvSpPr>
          <p:cNvPr id="8" name="CasellaDiTesto 7">
            <a:extLst>
              <a:ext uri="{FF2B5EF4-FFF2-40B4-BE49-F238E27FC236}">
                <a16:creationId xmlns:a16="http://schemas.microsoft.com/office/drawing/2014/main" id="{6C5802DB-5CF1-F74C-B6F8-9DA9C9CE9D41}"/>
              </a:ext>
            </a:extLst>
          </p:cNvPr>
          <p:cNvSpPr txBox="1"/>
          <p:nvPr userDrawn="1"/>
        </p:nvSpPr>
        <p:spPr>
          <a:xfrm>
            <a:off x="266699" y="705226"/>
            <a:ext cx="11658600" cy="646331"/>
          </a:xfrm>
          <a:prstGeom prst="rect">
            <a:avLst/>
          </a:prstGeom>
          <a:noFill/>
        </p:spPr>
        <p:txBody>
          <a:bodyPr wrap="square" rtlCol="0">
            <a:spAutoFit/>
          </a:bodyPr>
          <a:lstStyle/>
          <a:p>
            <a:pPr algn="ctr"/>
            <a:r>
              <a:rPr lang="it-IT" sz="3600">
                <a:solidFill>
                  <a:srgbClr val="00FFA2"/>
                </a:solidFill>
                <a:latin typeface="IBM Plex Sans Medium" panose="020B0503050203000203" pitchFamily="34" charset="0"/>
              </a:rPr>
              <a:t>THANKS FOR YOUR ATTENTION</a:t>
            </a:r>
          </a:p>
        </p:txBody>
      </p:sp>
      <p:sp>
        <p:nvSpPr>
          <p:cNvPr id="2" name="CasellaDiTesto 1">
            <a:extLst>
              <a:ext uri="{FF2B5EF4-FFF2-40B4-BE49-F238E27FC236}">
                <a16:creationId xmlns:a16="http://schemas.microsoft.com/office/drawing/2014/main" id="{F5F055B8-3BF4-5742-ADBF-A9DF9AD60FD6}"/>
              </a:ext>
            </a:extLst>
          </p:cNvPr>
          <p:cNvSpPr txBox="1"/>
          <p:nvPr userDrawn="1"/>
        </p:nvSpPr>
        <p:spPr>
          <a:xfrm>
            <a:off x="4082902" y="4715030"/>
            <a:ext cx="4947188" cy="1200329"/>
          </a:xfrm>
          <a:prstGeom prst="rect">
            <a:avLst/>
          </a:prstGeom>
          <a:noFill/>
        </p:spPr>
        <p:txBody>
          <a:bodyPr wrap="none" rtlCol="0">
            <a:spAutoFit/>
          </a:bodyPr>
          <a:lstStyle/>
          <a:p>
            <a:r>
              <a:rPr lang="en-GB">
                <a:solidFill>
                  <a:srgbClr val="00FF7B"/>
                </a:solidFill>
                <a:latin typeface="IBM Plex Sans" panose="020B0503050203000203" pitchFamily="34" charset="0"/>
              </a:rPr>
              <a:t>Contacts:</a:t>
            </a:r>
          </a:p>
          <a:p>
            <a:r>
              <a:rPr lang="en-GB">
                <a:solidFill>
                  <a:srgbClr val="00FF7B"/>
                </a:solidFill>
                <a:latin typeface="IBM Plex Sans" panose="020B0503050203000203" pitchFamily="34" charset="0"/>
              </a:rPr>
              <a:t>Antonio </a:t>
            </a:r>
            <a:r>
              <a:rPr lang="en-GB" err="1">
                <a:solidFill>
                  <a:srgbClr val="00FF7B"/>
                </a:solidFill>
                <a:latin typeface="IBM Plex Sans" panose="020B0503050203000203" pitchFamily="34" charset="0"/>
              </a:rPr>
              <a:t>Filograna</a:t>
            </a:r>
            <a:r>
              <a:rPr lang="en-GB">
                <a:solidFill>
                  <a:srgbClr val="00FF7B"/>
                </a:solidFill>
                <a:latin typeface="IBM Plex Sans" panose="020B0503050203000203" pitchFamily="34" charset="0"/>
              </a:rPr>
              <a:t> - antonio.filograna@eng.it </a:t>
            </a:r>
          </a:p>
          <a:p>
            <a:r>
              <a:rPr lang="en-GB">
                <a:solidFill>
                  <a:srgbClr val="00FF7B"/>
                </a:solidFill>
                <a:latin typeface="IBM Plex Sans" panose="020B0503050203000203" pitchFamily="34" charset="0"/>
              </a:rPr>
              <a:t>Website: </a:t>
            </a:r>
            <a:r>
              <a:rPr lang="en-GB">
                <a:solidFill>
                  <a:srgbClr val="00FF7B"/>
                </a:solidFill>
                <a:latin typeface="IBM Plex Sans" panose="020B0503050203000203" pitchFamily="34" charset="0"/>
                <a:hlinkClick r:id="rId3">
                  <a:extLst>
                    <a:ext uri="{A12FA001-AC4F-418D-AE19-62706E023703}">
                      <ahyp:hlinkClr xmlns:ahyp="http://schemas.microsoft.com/office/drawing/2018/hyperlinkcolor" val="tx"/>
                    </a:ext>
                  </a:extLst>
                </a:hlinkClick>
              </a:rPr>
              <a:t>https://www.decido-project.eu</a:t>
            </a:r>
            <a:endParaRPr lang="en-GB">
              <a:solidFill>
                <a:srgbClr val="00FF7B"/>
              </a:solidFill>
              <a:latin typeface="IBM Plex Sans" panose="020B0503050203000203" pitchFamily="34" charset="0"/>
            </a:endParaRPr>
          </a:p>
          <a:p>
            <a:endParaRPr lang="en-GB">
              <a:solidFill>
                <a:srgbClr val="00FF7B"/>
              </a:solidFill>
              <a:latin typeface="IBM Plex Sans" panose="020B0503050203000203" pitchFamily="34" charset="0"/>
            </a:endParaRPr>
          </a:p>
        </p:txBody>
      </p:sp>
      <p:pic>
        <p:nvPicPr>
          <p:cNvPr id="4" name="Immagine 3">
            <a:extLst>
              <a:ext uri="{FF2B5EF4-FFF2-40B4-BE49-F238E27FC236}">
                <a16:creationId xmlns:a16="http://schemas.microsoft.com/office/drawing/2014/main" id="{8817B716-E6A3-9945-BF33-79CE9BFCF198}"/>
              </a:ext>
            </a:extLst>
          </p:cNvPr>
          <p:cNvPicPr>
            <a:picLocks noChangeAspect="1"/>
          </p:cNvPicPr>
          <p:nvPr userDrawn="1"/>
        </p:nvPicPr>
        <p:blipFill>
          <a:blip r:embed="rId4"/>
          <a:stretch>
            <a:fillRect/>
          </a:stretch>
        </p:blipFill>
        <p:spPr>
          <a:xfrm>
            <a:off x="4825999" y="1814797"/>
            <a:ext cx="2540000" cy="2540000"/>
          </a:xfrm>
          <a:prstGeom prst="rect">
            <a:avLst/>
          </a:prstGeom>
        </p:spPr>
      </p:pic>
    </p:spTree>
    <p:extLst>
      <p:ext uri="{BB962C8B-B14F-4D97-AF65-F5344CB8AC3E}">
        <p14:creationId xmlns:p14="http://schemas.microsoft.com/office/powerpoint/2010/main" val="37191710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1264C63-70B3-E441-B9A7-6EFE00348589}"/>
              </a:ext>
            </a:extLst>
          </p:cNvPr>
          <p:cNvSpPr>
            <a:spLocks noGrp="1"/>
          </p:cNvSpPr>
          <p:nvPr>
            <p:ph type="title"/>
          </p:nvPr>
        </p:nvSpPr>
        <p:spPr>
          <a:xfrm>
            <a:off x="839788" y="365125"/>
            <a:ext cx="10515600" cy="13255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2079AFB2-46BD-C048-BB14-C6FE52129AB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a:extLst>
              <a:ext uri="{FF2B5EF4-FFF2-40B4-BE49-F238E27FC236}">
                <a16:creationId xmlns:a16="http://schemas.microsoft.com/office/drawing/2014/main" id="{229E5268-FFE6-7945-870B-03112005A3E8}"/>
              </a:ext>
            </a:extLst>
          </p:cNvPr>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id="{01D642B2-E16C-7940-B4C1-2FC8ED5D587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a:extLst>
              <a:ext uri="{FF2B5EF4-FFF2-40B4-BE49-F238E27FC236}">
                <a16:creationId xmlns:a16="http://schemas.microsoft.com/office/drawing/2014/main" id="{B45E99DC-C8E7-4142-9277-601C26169FAF}"/>
              </a:ext>
            </a:extLst>
          </p:cNvPr>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8" name="Segnaposto piè di pagina 7">
            <a:extLst>
              <a:ext uri="{FF2B5EF4-FFF2-40B4-BE49-F238E27FC236}">
                <a16:creationId xmlns:a16="http://schemas.microsoft.com/office/drawing/2014/main" id="{102CA03F-16BF-B848-A325-1ABC70A87A78}"/>
              </a:ext>
            </a:extLst>
          </p:cNvPr>
          <p:cNvSpPr>
            <a:spLocks noGrp="1"/>
          </p:cNvSpPr>
          <p:nvPr>
            <p:ph type="ftr" sz="quarter" idx="11"/>
          </p:nvPr>
        </p:nvSpPr>
        <p:spPr/>
        <p:txBody>
          <a:bodyPr/>
          <a:lstStyle/>
          <a:p>
            <a:endParaRPr lang="it-IT"/>
          </a:p>
        </p:txBody>
      </p:sp>
      <p:sp>
        <p:nvSpPr>
          <p:cNvPr id="9" name="Segnaposto numero diapositiva 8">
            <a:extLst>
              <a:ext uri="{FF2B5EF4-FFF2-40B4-BE49-F238E27FC236}">
                <a16:creationId xmlns:a16="http://schemas.microsoft.com/office/drawing/2014/main" id="{684B48AD-46AD-3E45-893F-43CE0C9355F4}"/>
              </a:ext>
            </a:extLst>
          </p:cNvPr>
          <p:cNvSpPr>
            <a:spLocks noGrp="1"/>
          </p:cNvSpPr>
          <p:nvPr>
            <p:ph type="sldNum" sz="quarter" idx="12"/>
          </p:nvPr>
        </p:nvSpPr>
        <p:spPr/>
        <p:txBody>
          <a:bodyPr/>
          <a:lstStyle/>
          <a:p>
            <a:fld id="{E383CE88-88E4-B343-B6F5-9AF49B7BB767}" type="slidenum">
              <a:rPr lang="it-IT" smtClean="0"/>
              <a:t>‹N›</a:t>
            </a:fld>
            <a:endParaRPr lang="it-IT"/>
          </a:p>
        </p:txBody>
      </p:sp>
    </p:spTree>
    <p:extLst>
      <p:ext uri="{BB962C8B-B14F-4D97-AF65-F5344CB8AC3E}">
        <p14:creationId xmlns:p14="http://schemas.microsoft.com/office/powerpoint/2010/main" val="18745496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93D2FED-8295-CF4D-8DD8-A3FBA2586326}"/>
              </a:ext>
            </a:extLst>
          </p:cNvPr>
          <p:cNvSpPr>
            <a:spLocks noGrp="1"/>
          </p:cNvSpPr>
          <p:nvPr>
            <p:ph type="title"/>
          </p:nvPr>
        </p:nvSpPr>
        <p:spPr/>
        <p:txBody>
          <a:bodyPr/>
          <a:lstStyle/>
          <a:p>
            <a:r>
              <a:rPr lang="it-IT"/>
              <a:t>Fare clic per modificare lo stile del titolo dello schema</a:t>
            </a:r>
          </a:p>
        </p:txBody>
      </p:sp>
      <p:sp>
        <p:nvSpPr>
          <p:cNvPr id="4" name="Segnaposto piè di pagina 3">
            <a:extLst>
              <a:ext uri="{FF2B5EF4-FFF2-40B4-BE49-F238E27FC236}">
                <a16:creationId xmlns:a16="http://schemas.microsoft.com/office/drawing/2014/main" id="{9FD116CC-763C-654A-B91A-06FAC572197C}"/>
              </a:ext>
            </a:extLst>
          </p:cNvPr>
          <p:cNvSpPr>
            <a:spLocks noGrp="1"/>
          </p:cNvSpPr>
          <p:nvPr>
            <p:ph type="ftr" sz="quarter" idx="11"/>
          </p:nvPr>
        </p:nvSpPr>
        <p:spPr/>
        <p:txBody>
          <a:bodyPr/>
          <a:lstStyle/>
          <a:p>
            <a:endParaRPr lang="it-IT"/>
          </a:p>
        </p:txBody>
      </p:sp>
      <p:sp>
        <p:nvSpPr>
          <p:cNvPr id="5" name="Segnaposto numero diapositiva 4">
            <a:extLst>
              <a:ext uri="{FF2B5EF4-FFF2-40B4-BE49-F238E27FC236}">
                <a16:creationId xmlns:a16="http://schemas.microsoft.com/office/drawing/2014/main" id="{BA2DC722-5920-DC47-A21D-36379856260D}"/>
              </a:ext>
            </a:extLst>
          </p:cNvPr>
          <p:cNvSpPr>
            <a:spLocks noGrp="1"/>
          </p:cNvSpPr>
          <p:nvPr>
            <p:ph type="sldNum" sz="quarter" idx="12"/>
          </p:nvPr>
        </p:nvSpPr>
        <p:spPr/>
        <p:txBody>
          <a:bodyPr/>
          <a:lstStyle/>
          <a:p>
            <a:fld id="{E383CE88-88E4-B343-B6F5-9AF49B7BB767}" type="slidenum">
              <a:rPr lang="it-IT" smtClean="0"/>
              <a:t>‹N›</a:t>
            </a:fld>
            <a:endParaRPr lang="it-IT"/>
          </a:p>
        </p:txBody>
      </p:sp>
    </p:spTree>
    <p:extLst>
      <p:ext uri="{BB962C8B-B14F-4D97-AF65-F5344CB8AC3E}">
        <p14:creationId xmlns:p14="http://schemas.microsoft.com/office/powerpoint/2010/main" val="30513097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3" name="Segnaposto piè di pagina 2">
            <a:extLst>
              <a:ext uri="{FF2B5EF4-FFF2-40B4-BE49-F238E27FC236}">
                <a16:creationId xmlns:a16="http://schemas.microsoft.com/office/drawing/2014/main" id="{732A5836-1C25-BF47-A09E-8C7F3289CD89}"/>
              </a:ext>
            </a:extLst>
          </p:cNvPr>
          <p:cNvSpPr>
            <a:spLocks noGrp="1"/>
          </p:cNvSpPr>
          <p:nvPr>
            <p:ph type="ftr" sz="quarter" idx="11"/>
          </p:nvPr>
        </p:nvSpPr>
        <p:spPr/>
        <p:txBody>
          <a:bodyPr/>
          <a:lstStyle/>
          <a:p>
            <a:endParaRPr lang="it-IT"/>
          </a:p>
        </p:txBody>
      </p:sp>
      <p:sp>
        <p:nvSpPr>
          <p:cNvPr id="4" name="Segnaposto numero diapositiva 3">
            <a:extLst>
              <a:ext uri="{FF2B5EF4-FFF2-40B4-BE49-F238E27FC236}">
                <a16:creationId xmlns:a16="http://schemas.microsoft.com/office/drawing/2014/main" id="{82FE3B9C-869B-9D43-9509-53E4E0324B91}"/>
              </a:ext>
            </a:extLst>
          </p:cNvPr>
          <p:cNvSpPr>
            <a:spLocks noGrp="1"/>
          </p:cNvSpPr>
          <p:nvPr>
            <p:ph type="sldNum" sz="quarter" idx="12"/>
          </p:nvPr>
        </p:nvSpPr>
        <p:spPr/>
        <p:txBody>
          <a:bodyPr/>
          <a:lstStyle/>
          <a:p>
            <a:fld id="{E383CE88-88E4-B343-B6F5-9AF49B7BB767}" type="slidenum">
              <a:rPr lang="it-IT" smtClean="0"/>
              <a:t>‹N›</a:t>
            </a:fld>
            <a:endParaRPr lang="it-IT"/>
          </a:p>
        </p:txBody>
      </p:sp>
    </p:spTree>
    <p:extLst>
      <p:ext uri="{BB962C8B-B14F-4D97-AF65-F5344CB8AC3E}">
        <p14:creationId xmlns:p14="http://schemas.microsoft.com/office/powerpoint/2010/main" val="9572757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C80D815-E7F3-4845-BE6A-69CC92EE0562}"/>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7DB6DF76-EB9A-8541-B825-D0ED3726FCC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id="{4E7F04CC-43CD-4945-A1E4-A2B23BC9CCA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6" name="Segnaposto piè di pagina 5">
            <a:extLst>
              <a:ext uri="{FF2B5EF4-FFF2-40B4-BE49-F238E27FC236}">
                <a16:creationId xmlns:a16="http://schemas.microsoft.com/office/drawing/2014/main" id="{5B7D4879-72D2-974A-908B-0F1CA657DB99}"/>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E0E8CF95-4A85-6A4F-9429-1AFE7A21D731}"/>
              </a:ext>
            </a:extLst>
          </p:cNvPr>
          <p:cNvSpPr>
            <a:spLocks noGrp="1"/>
          </p:cNvSpPr>
          <p:nvPr>
            <p:ph type="sldNum" sz="quarter" idx="12"/>
          </p:nvPr>
        </p:nvSpPr>
        <p:spPr/>
        <p:txBody>
          <a:bodyPr/>
          <a:lstStyle/>
          <a:p>
            <a:fld id="{E383CE88-88E4-B343-B6F5-9AF49B7BB767}" type="slidenum">
              <a:rPr lang="it-IT" smtClean="0"/>
              <a:t>‹N›</a:t>
            </a:fld>
            <a:endParaRPr lang="it-IT"/>
          </a:p>
        </p:txBody>
      </p:sp>
    </p:spTree>
    <p:extLst>
      <p:ext uri="{BB962C8B-B14F-4D97-AF65-F5344CB8AC3E}">
        <p14:creationId xmlns:p14="http://schemas.microsoft.com/office/powerpoint/2010/main" val="35287475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AE0D313-A2BD-6945-921A-4B46FB80ADCE}"/>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F5AB235E-03A0-034E-A626-D1B2078E735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a:extLst>
              <a:ext uri="{FF2B5EF4-FFF2-40B4-BE49-F238E27FC236}">
                <a16:creationId xmlns:a16="http://schemas.microsoft.com/office/drawing/2014/main" id="{FF794181-E417-1048-9A73-38483590A69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6" name="Segnaposto piè di pagina 5">
            <a:extLst>
              <a:ext uri="{FF2B5EF4-FFF2-40B4-BE49-F238E27FC236}">
                <a16:creationId xmlns:a16="http://schemas.microsoft.com/office/drawing/2014/main" id="{1CAC325E-6CBF-A948-9E9B-4497EDFC7C8A}"/>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3856A30C-F64B-3347-B554-51A94095D51C}"/>
              </a:ext>
            </a:extLst>
          </p:cNvPr>
          <p:cNvSpPr>
            <a:spLocks noGrp="1"/>
          </p:cNvSpPr>
          <p:nvPr>
            <p:ph type="sldNum" sz="quarter" idx="12"/>
          </p:nvPr>
        </p:nvSpPr>
        <p:spPr/>
        <p:txBody>
          <a:bodyPr/>
          <a:lstStyle/>
          <a:p>
            <a:fld id="{E383CE88-88E4-B343-B6F5-9AF49B7BB767}" type="slidenum">
              <a:rPr lang="it-IT" smtClean="0"/>
              <a:t>‹N›</a:t>
            </a:fld>
            <a:endParaRPr lang="it-IT"/>
          </a:p>
        </p:txBody>
      </p:sp>
    </p:spTree>
    <p:extLst>
      <p:ext uri="{BB962C8B-B14F-4D97-AF65-F5344CB8AC3E}">
        <p14:creationId xmlns:p14="http://schemas.microsoft.com/office/powerpoint/2010/main" val="42132497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tif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11A0752D-EB92-F042-AEBD-DEE4563540D7}"/>
              </a:ext>
            </a:extLst>
          </p:cNvPr>
          <p:cNvSpPr>
            <a:spLocks noGrp="1"/>
          </p:cNvSpPr>
          <p:nvPr>
            <p:ph type="title"/>
          </p:nvPr>
        </p:nvSpPr>
        <p:spPr>
          <a:xfrm>
            <a:off x="357809" y="365125"/>
            <a:ext cx="11479695" cy="708301"/>
          </a:xfrm>
          <a:prstGeom prst="rect">
            <a:avLst/>
          </a:prstGeom>
        </p:spPr>
        <p:txBody>
          <a:bodyPr vert="horz" lIns="91440" tIns="45720" rIns="91440" bIns="45720" rtlCol="0" anchor="ctr">
            <a:normAutofit/>
          </a:bodyPr>
          <a:lstStyle/>
          <a:p>
            <a:r>
              <a:rPr lang="en-GB" noProof="0"/>
              <a:t>Fare clic per modificare lo stile del titolo dello schema</a:t>
            </a:r>
          </a:p>
        </p:txBody>
      </p:sp>
      <p:sp>
        <p:nvSpPr>
          <p:cNvPr id="3" name="Segnaposto testo 2">
            <a:extLst>
              <a:ext uri="{FF2B5EF4-FFF2-40B4-BE49-F238E27FC236}">
                <a16:creationId xmlns:a16="http://schemas.microsoft.com/office/drawing/2014/main" id="{BEE0A5B5-49B0-5149-A803-91BDAC70940C}"/>
              </a:ext>
            </a:extLst>
          </p:cNvPr>
          <p:cNvSpPr>
            <a:spLocks noGrp="1"/>
          </p:cNvSpPr>
          <p:nvPr>
            <p:ph type="body" idx="1"/>
          </p:nvPr>
        </p:nvSpPr>
        <p:spPr>
          <a:xfrm>
            <a:off x="357809" y="1577146"/>
            <a:ext cx="11479695" cy="3919192"/>
          </a:xfrm>
          <a:prstGeom prst="rect">
            <a:avLst/>
          </a:prstGeom>
        </p:spPr>
        <p:txBody>
          <a:bodyPr vert="horz" lIns="91440" tIns="45720" rIns="91440" bIns="45720" rtlCol="0">
            <a:normAutofit/>
          </a:bodyPr>
          <a:lstStyle/>
          <a:p>
            <a:pPr lvl="0"/>
            <a:r>
              <a:rPr lang="en-GB" noProof="0"/>
              <a:t>Fare clic per modificare gli stili del testo dello schema</a:t>
            </a:r>
          </a:p>
          <a:p>
            <a:pPr lvl="1"/>
            <a:r>
              <a:rPr lang="en-GB" noProof="0"/>
              <a:t>Secondo livello</a:t>
            </a:r>
          </a:p>
          <a:p>
            <a:pPr lvl="2"/>
            <a:r>
              <a:rPr lang="en-GB" noProof="0"/>
              <a:t>Terzo livello</a:t>
            </a:r>
          </a:p>
          <a:p>
            <a:pPr lvl="3"/>
            <a:r>
              <a:rPr lang="en-GB" noProof="0"/>
              <a:t>Quarto livello</a:t>
            </a:r>
          </a:p>
          <a:p>
            <a:pPr lvl="4"/>
            <a:r>
              <a:rPr lang="en-GB" noProof="0"/>
              <a:t>Quinto livello</a:t>
            </a:r>
          </a:p>
        </p:txBody>
      </p:sp>
      <p:sp>
        <p:nvSpPr>
          <p:cNvPr id="5" name="Segnaposto piè di pagina 4">
            <a:extLst>
              <a:ext uri="{FF2B5EF4-FFF2-40B4-BE49-F238E27FC236}">
                <a16:creationId xmlns:a16="http://schemas.microsoft.com/office/drawing/2014/main" id="{A4A4A874-E2FD-594B-B1EB-6E167DD7FB6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noProof="0"/>
          </a:p>
        </p:txBody>
      </p:sp>
      <p:sp>
        <p:nvSpPr>
          <p:cNvPr id="6" name="Segnaposto numero diapositiva 5">
            <a:extLst>
              <a:ext uri="{FF2B5EF4-FFF2-40B4-BE49-F238E27FC236}">
                <a16:creationId xmlns:a16="http://schemas.microsoft.com/office/drawing/2014/main" id="{B6948513-E3BC-BB49-9460-3F54E7076B4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C840BD-283A-BE49-81B2-246C09C2EB63}" type="slidenum">
              <a:rPr lang="en-GB" noProof="0" smtClean="0"/>
              <a:pPr/>
              <a:t>‹N›</a:t>
            </a:fld>
            <a:endParaRPr lang="en-GB" noProof="0"/>
          </a:p>
        </p:txBody>
      </p:sp>
      <p:pic>
        <p:nvPicPr>
          <p:cNvPr id="7" name="Immagine 6">
            <a:extLst>
              <a:ext uri="{FF2B5EF4-FFF2-40B4-BE49-F238E27FC236}">
                <a16:creationId xmlns:a16="http://schemas.microsoft.com/office/drawing/2014/main" id="{278E3C1E-42E8-E84C-B5A7-7089D95FC9A0}"/>
              </a:ext>
            </a:extLst>
          </p:cNvPr>
          <p:cNvPicPr>
            <a:picLocks noChangeAspect="1"/>
          </p:cNvPicPr>
          <p:nvPr userDrawn="1"/>
        </p:nvPicPr>
        <p:blipFill>
          <a:blip r:embed="rId13"/>
          <a:srcRect/>
          <a:stretch/>
        </p:blipFill>
        <p:spPr>
          <a:xfrm>
            <a:off x="11481556" y="5850171"/>
            <a:ext cx="708846" cy="1097280"/>
          </a:xfrm>
          <a:prstGeom prst="rect">
            <a:avLst/>
          </a:prstGeom>
        </p:spPr>
      </p:pic>
      <p:cxnSp>
        <p:nvCxnSpPr>
          <p:cNvPr id="9" name="Connettore 1 8">
            <a:extLst>
              <a:ext uri="{FF2B5EF4-FFF2-40B4-BE49-F238E27FC236}">
                <a16:creationId xmlns:a16="http://schemas.microsoft.com/office/drawing/2014/main" id="{CED69F81-8780-5A44-8881-34F16B613E76}"/>
              </a:ext>
            </a:extLst>
          </p:cNvPr>
          <p:cNvCxnSpPr/>
          <p:nvPr userDrawn="1"/>
        </p:nvCxnSpPr>
        <p:spPr>
          <a:xfrm>
            <a:off x="130877" y="5939622"/>
            <a:ext cx="11945166" cy="0"/>
          </a:xfrm>
          <a:prstGeom prst="line">
            <a:avLst/>
          </a:prstGeom>
          <a:ln>
            <a:solidFill>
              <a:srgbClr val="0C0C4B"/>
            </a:solidFill>
          </a:ln>
        </p:spPr>
        <p:style>
          <a:lnRef idx="1">
            <a:schemeClr val="accent1"/>
          </a:lnRef>
          <a:fillRef idx="0">
            <a:schemeClr val="accent1"/>
          </a:fillRef>
          <a:effectRef idx="0">
            <a:schemeClr val="accent1"/>
          </a:effectRef>
          <a:fontRef idx="minor">
            <a:schemeClr val="tx1"/>
          </a:fontRef>
        </p:style>
      </p:cxnSp>
      <p:pic>
        <p:nvPicPr>
          <p:cNvPr id="4" name="Immagine 3">
            <a:extLst>
              <a:ext uri="{FF2B5EF4-FFF2-40B4-BE49-F238E27FC236}">
                <a16:creationId xmlns:a16="http://schemas.microsoft.com/office/drawing/2014/main" id="{699670B3-A19B-E24E-9C63-CF05E22BF9D5}"/>
              </a:ext>
            </a:extLst>
          </p:cNvPr>
          <p:cNvPicPr>
            <a:picLocks noChangeAspect="1"/>
          </p:cNvPicPr>
          <p:nvPr userDrawn="1"/>
        </p:nvPicPr>
        <p:blipFill>
          <a:blip r:embed="rId14"/>
          <a:stretch>
            <a:fillRect/>
          </a:stretch>
        </p:blipFill>
        <p:spPr>
          <a:xfrm>
            <a:off x="130879" y="6127588"/>
            <a:ext cx="892854" cy="597062"/>
          </a:xfrm>
          <a:prstGeom prst="rect">
            <a:avLst/>
          </a:prstGeom>
        </p:spPr>
      </p:pic>
      <p:sp>
        <p:nvSpPr>
          <p:cNvPr id="10" name="CasellaDiTesto 9">
            <a:extLst>
              <a:ext uri="{FF2B5EF4-FFF2-40B4-BE49-F238E27FC236}">
                <a16:creationId xmlns:a16="http://schemas.microsoft.com/office/drawing/2014/main" id="{9B8387D2-38E5-D548-99AA-54F550213A03}"/>
              </a:ext>
            </a:extLst>
          </p:cNvPr>
          <p:cNvSpPr txBox="1"/>
          <p:nvPr userDrawn="1"/>
        </p:nvSpPr>
        <p:spPr>
          <a:xfrm>
            <a:off x="1002403" y="6246560"/>
            <a:ext cx="1939582" cy="369332"/>
          </a:xfrm>
          <a:prstGeom prst="rect">
            <a:avLst/>
          </a:prstGeom>
          <a:noFill/>
        </p:spPr>
        <p:txBody>
          <a:bodyPr wrap="square" rtlCol="0">
            <a:spAutoFit/>
          </a:bodyPr>
          <a:lstStyle/>
          <a:p>
            <a:pPr algn="l"/>
            <a:r>
              <a:rPr lang="en-GB" sz="600" b="0" i="0" kern="1200" noProof="0">
                <a:solidFill>
                  <a:srgbClr val="034EA3"/>
                </a:solidFill>
                <a:effectLst/>
                <a:latin typeface="IBM Plex Sans Light" panose="020B0403050203000203" pitchFamily="34" charset="0"/>
                <a:ea typeface="+mn-ea"/>
                <a:cs typeface="+mn-cs"/>
              </a:rPr>
              <a:t>This project has received funding from the European Union’s Horizon 2020 research and innovation programme under grant agreement No 101004605</a:t>
            </a:r>
            <a:endParaRPr lang="en-GB" sz="600" b="0" i="0" noProof="0">
              <a:solidFill>
                <a:srgbClr val="034EA3"/>
              </a:solidFill>
              <a:latin typeface="IBM Plex Sans Light" panose="020B0403050203000203" pitchFamily="34" charset="0"/>
            </a:endParaRPr>
          </a:p>
        </p:txBody>
      </p:sp>
    </p:spTree>
    <p:extLst>
      <p:ext uri="{BB962C8B-B14F-4D97-AF65-F5344CB8AC3E}">
        <p14:creationId xmlns:p14="http://schemas.microsoft.com/office/powerpoint/2010/main" val="1655977252"/>
      </p:ext>
    </p:extLst>
  </p:cSld>
  <p:clrMap bg1="lt1" tx1="dk1" bg2="lt2" tx2="dk2" accent1="accent1" accent2="accent2" accent3="accent3" accent4="accent4" accent5="accent5" accent6="accent6" hlink="hlink" folHlink="folHlink"/>
  <p:sldLayoutIdLst>
    <p:sldLayoutId id="2147483651" r:id="rId1"/>
    <p:sldLayoutId id="2147483650" r:id="rId2"/>
    <p:sldLayoutId id="2147483652" r:id="rId3"/>
    <p:sldLayoutId id="2147483649"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90000"/>
        </a:lnSpc>
        <a:spcBef>
          <a:spcPct val="0"/>
        </a:spcBef>
        <a:buNone/>
        <a:defRPr sz="3600" kern="1200" baseline="0">
          <a:solidFill>
            <a:srgbClr val="0C0C4B"/>
          </a:solidFill>
          <a:latin typeface="IBM Plex Sans Medium" panose="020B0503050203000203"/>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baseline="0">
          <a:solidFill>
            <a:srgbClr val="0C0C4B"/>
          </a:solidFill>
          <a:latin typeface="IBM Plex Sans" panose="020B050305020300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baseline="0">
          <a:solidFill>
            <a:srgbClr val="0C0C4B"/>
          </a:solidFill>
          <a:latin typeface="IBM Plex Sans" panose="020B050305020300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baseline="0">
          <a:solidFill>
            <a:srgbClr val="0C0C4B"/>
          </a:solidFill>
          <a:latin typeface="IBM Plex Sans" panose="020B050305020300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baseline="0">
          <a:solidFill>
            <a:srgbClr val="0C0C4B"/>
          </a:solidFill>
          <a:latin typeface="IBM Plex Sans" panose="020B050305020300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baseline="0">
          <a:solidFill>
            <a:srgbClr val="0C0C4B"/>
          </a:solidFill>
          <a:latin typeface="IBM Plex Sans" panose="020B050305020300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7.xml"/><Relationship Id="rId4" Type="http://schemas.openxmlformats.org/officeDocument/2006/relationships/image" Target="../media/image4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20.png"/><Relationship Id="rId2" Type="http://schemas.openxmlformats.org/officeDocument/2006/relationships/image" Target="../media/image10.png"/><Relationship Id="rId16"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png"/><Relationship Id="rId15" Type="http://schemas.openxmlformats.org/officeDocument/2006/relationships/image" Target="../media/image2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 Id="rId14" Type="http://schemas.openxmlformats.org/officeDocument/2006/relationships/image" Target="../media/image22.png"/></Relationships>
</file>

<file path=ppt/slides/_rels/slide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30.jpeg"/><Relationship Id="rId4" Type="http://schemas.openxmlformats.org/officeDocument/2006/relationships/image" Target="../media/image29.jpeg"/></Relationships>
</file>

<file path=ppt/slides/_rels/slide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8.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image" Target="../media/image33.png"/><Relationship Id="rId7" Type="http://schemas.openxmlformats.org/officeDocument/2006/relationships/image" Target="../media/image37.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F427A5A-4AD3-2B40-90E2-455D48F27856}"/>
              </a:ext>
            </a:extLst>
          </p:cNvPr>
          <p:cNvSpPr>
            <a:spLocks noGrp="1"/>
          </p:cNvSpPr>
          <p:nvPr>
            <p:ph type="title"/>
          </p:nvPr>
        </p:nvSpPr>
        <p:spPr/>
        <p:txBody>
          <a:bodyPr/>
          <a:lstStyle/>
          <a:p>
            <a:r>
              <a:rPr lang="en-GB"/>
              <a:t>DECIDO Project overview</a:t>
            </a:r>
          </a:p>
        </p:txBody>
      </p:sp>
      <p:sp>
        <p:nvSpPr>
          <p:cNvPr id="3" name="Segnaposto testo 2">
            <a:extLst>
              <a:ext uri="{FF2B5EF4-FFF2-40B4-BE49-F238E27FC236}">
                <a16:creationId xmlns:a16="http://schemas.microsoft.com/office/drawing/2014/main" id="{2B96F41B-83BC-4F4A-8CFF-BC06E68A5055}"/>
              </a:ext>
            </a:extLst>
          </p:cNvPr>
          <p:cNvSpPr>
            <a:spLocks noGrp="1"/>
          </p:cNvSpPr>
          <p:nvPr>
            <p:ph type="body" idx="1"/>
          </p:nvPr>
        </p:nvSpPr>
        <p:spPr/>
        <p:txBody>
          <a:bodyPr/>
          <a:lstStyle/>
          <a:p>
            <a:r>
              <a:rPr lang="en-GB">
                <a:latin typeface="IBM Plex Sans Light"/>
              </a:rPr>
              <a:t>Antonio Filograna</a:t>
            </a:r>
            <a:endParaRPr lang="en-GB"/>
          </a:p>
        </p:txBody>
      </p:sp>
      <p:sp>
        <p:nvSpPr>
          <p:cNvPr id="4" name="Segnaposto testo 3">
            <a:extLst>
              <a:ext uri="{FF2B5EF4-FFF2-40B4-BE49-F238E27FC236}">
                <a16:creationId xmlns:a16="http://schemas.microsoft.com/office/drawing/2014/main" id="{F6C9031E-0194-3E44-B9F9-63182FA80884}"/>
              </a:ext>
            </a:extLst>
          </p:cNvPr>
          <p:cNvSpPr>
            <a:spLocks noGrp="1"/>
          </p:cNvSpPr>
          <p:nvPr>
            <p:ph type="body" idx="10"/>
          </p:nvPr>
        </p:nvSpPr>
        <p:spPr/>
        <p:txBody>
          <a:bodyPr/>
          <a:lstStyle/>
          <a:p>
            <a:r>
              <a:rPr lang="en-GB"/>
              <a:t>Engineering Ingegneria Informatica S.p.A.</a:t>
            </a:r>
          </a:p>
        </p:txBody>
      </p:sp>
      <p:sp>
        <p:nvSpPr>
          <p:cNvPr id="5" name="Segnaposto testo 4">
            <a:extLst>
              <a:ext uri="{FF2B5EF4-FFF2-40B4-BE49-F238E27FC236}">
                <a16:creationId xmlns:a16="http://schemas.microsoft.com/office/drawing/2014/main" id="{17919079-0FCD-694E-832B-E3160C8249F5}"/>
              </a:ext>
            </a:extLst>
          </p:cNvPr>
          <p:cNvSpPr>
            <a:spLocks noGrp="1"/>
          </p:cNvSpPr>
          <p:nvPr>
            <p:ph type="body" sz="quarter" idx="11"/>
          </p:nvPr>
        </p:nvSpPr>
        <p:spPr/>
        <p:txBody>
          <a:bodyPr/>
          <a:lstStyle/>
          <a:p>
            <a:r>
              <a:rPr lang="en-GB"/>
              <a:t>EGI2023 – </a:t>
            </a:r>
            <a:r>
              <a:rPr lang="en-US"/>
              <a:t>Distributed computing technologies and EOSC services</a:t>
            </a:r>
            <a:endParaRPr lang="en-GB"/>
          </a:p>
        </p:txBody>
      </p:sp>
      <p:sp>
        <p:nvSpPr>
          <p:cNvPr id="6" name="Segnaposto testo 5">
            <a:extLst>
              <a:ext uri="{FF2B5EF4-FFF2-40B4-BE49-F238E27FC236}">
                <a16:creationId xmlns:a16="http://schemas.microsoft.com/office/drawing/2014/main" id="{90CB09C6-4CA1-2E4C-A657-3242331544E7}"/>
              </a:ext>
            </a:extLst>
          </p:cNvPr>
          <p:cNvSpPr>
            <a:spLocks noGrp="1"/>
          </p:cNvSpPr>
          <p:nvPr>
            <p:ph type="body" sz="quarter" idx="12"/>
          </p:nvPr>
        </p:nvSpPr>
        <p:spPr/>
        <p:txBody>
          <a:bodyPr/>
          <a:lstStyle/>
          <a:p>
            <a:r>
              <a:rPr lang="en-GB"/>
              <a:t>22-06-2023</a:t>
            </a:r>
          </a:p>
        </p:txBody>
      </p:sp>
    </p:spTree>
    <p:extLst>
      <p:ext uri="{BB962C8B-B14F-4D97-AF65-F5344CB8AC3E}">
        <p14:creationId xmlns:p14="http://schemas.microsoft.com/office/powerpoint/2010/main" val="17290040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270EC33-17EC-3569-BA58-5256297B075B}"/>
              </a:ext>
            </a:extLst>
          </p:cNvPr>
          <p:cNvSpPr txBox="1">
            <a:spLocks/>
          </p:cNvSpPr>
          <p:nvPr/>
        </p:nvSpPr>
        <p:spPr>
          <a:xfrm>
            <a:off x="146142" y="153458"/>
            <a:ext cx="11479695" cy="708301"/>
          </a:xfrm>
          <a:prstGeom prst="rect">
            <a:avLst/>
          </a:prstGeom>
        </p:spPr>
        <p:txBody>
          <a:bodyPr/>
          <a:lstStyle>
            <a:lvl1pPr algn="l" defTabSz="914400" rtl="0" eaLnBrk="1" latinLnBrk="0" hangingPunct="1">
              <a:lnSpc>
                <a:spcPct val="90000"/>
              </a:lnSpc>
              <a:spcBef>
                <a:spcPct val="0"/>
              </a:spcBef>
              <a:buNone/>
              <a:defRPr sz="3600" kern="1200" baseline="0">
                <a:solidFill>
                  <a:srgbClr val="0C0C4B"/>
                </a:solidFill>
                <a:latin typeface="IBM Plex Sans Medium" panose="020B0503050203000203"/>
                <a:ea typeface="+mj-ea"/>
                <a:cs typeface="+mj-cs"/>
              </a:defRPr>
            </a:lvl1pPr>
          </a:lstStyle>
          <a:p>
            <a:r>
              <a:rPr lang="en-GB" dirty="0"/>
              <a:t>Feedback on EGI services from </a:t>
            </a:r>
            <a:r>
              <a:rPr lang="en-GB" b="1" dirty="0"/>
              <a:t>User Experience </a:t>
            </a:r>
            <a:r>
              <a:rPr lang="en-GB" dirty="0"/>
              <a:t>side</a:t>
            </a:r>
          </a:p>
        </p:txBody>
      </p:sp>
      <p:pic>
        <p:nvPicPr>
          <p:cNvPr id="3" name="Immagine 3">
            <a:extLst>
              <a:ext uri="{FF2B5EF4-FFF2-40B4-BE49-F238E27FC236}">
                <a16:creationId xmlns:a16="http://schemas.microsoft.com/office/drawing/2014/main" id="{C7C8D7CB-731C-9E3E-6EDB-27880087860C}"/>
              </a:ext>
            </a:extLst>
          </p:cNvPr>
          <p:cNvPicPr>
            <a:picLocks noChangeAspect="1"/>
          </p:cNvPicPr>
          <p:nvPr/>
        </p:nvPicPr>
        <p:blipFill rotWithShape="1">
          <a:blip r:embed="rId2"/>
          <a:srcRect l="11112" r="14847"/>
          <a:stretch/>
        </p:blipFill>
        <p:spPr>
          <a:xfrm>
            <a:off x="148221" y="714290"/>
            <a:ext cx="5157543" cy="5212849"/>
          </a:xfrm>
          <a:prstGeom prst="rect">
            <a:avLst/>
          </a:prstGeom>
        </p:spPr>
      </p:pic>
      <p:sp>
        <p:nvSpPr>
          <p:cNvPr id="4" name="TextBox 3">
            <a:extLst>
              <a:ext uri="{FF2B5EF4-FFF2-40B4-BE49-F238E27FC236}">
                <a16:creationId xmlns:a16="http://schemas.microsoft.com/office/drawing/2014/main" id="{A8ACA5D7-3CA0-70A7-E984-C765C0169D04}"/>
              </a:ext>
            </a:extLst>
          </p:cNvPr>
          <p:cNvSpPr txBox="1"/>
          <p:nvPr/>
        </p:nvSpPr>
        <p:spPr>
          <a:xfrm>
            <a:off x="5694062" y="1488060"/>
            <a:ext cx="6196036" cy="3600986"/>
          </a:xfrm>
          <a:prstGeom prst="rect">
            <a:avLst/>
          </a:prstGeom>
          <a:noFill/>
        </p:spPr>
        <p:txBody>
          <a:bodyPr wrap="square" lIns="91440" tIns="45720" rIns="91440" bIns="45720" rtlCol="0" anchor="t">
            <a:spAutoFit/>
          </a:bodyPr>
          <a:lstStyle/>
          <a:p>
            <a:r>
              <a:rPr lang="en-US" sz="3200" b="1" dirty="0">
                <a:solidFill>
                  <a:srgbClr val="6717BC"/>
                </a:solidFill>
              </a:rPr>
              <a:t>EGI Check-in</a:t>
            </a:r>
          </a:p>
          <a:p>
            <a:endParaRPr lang="en-US" sz="2800" b="1" dirty="0"/>
          </a:p>
          <a:p>
            <a:pPr marL="285750" indent="-285750">
              <a:buFont typeface="Arial" panose="020B0604020202020204" pitchFamily="34" charset="0"/>
              <a:buChar char="•"/>
            </a:pPr>
            <a:r>
              <a:rPr lang="en-US" sz="2800" dirty="0"/>
              <a:t>Provides multiple authentication sources</a:t>
            </a:r>
          </a:p>
          <a:p>
            <a:pPr marL="285750" indent="-285750">
              <a:buFont typeface="Arial" panose="020B0604020202020204" pitchFamily="34" charset="0"/>
              <a:buChar char="•"/>
            </a:pPr>
            <a:r>
              <a:rPr lang="en-US" sz="2800" dirty="0"/>
              <a:t>Easy to use authentication</a:t>
            </a:r>
          </a:p>
          <a:p>
            <a:pPr marL="285750" indent="-285750">
              <a:buFont typeface="Arial" panose="020B0604020202020204" pitchFamily="34" charset="0"/>
              <a:buChar char="•"/>
            </a:pPr>
            <a:endParaRPr lang="en-US" sz="2800" dirty="0"/>
          </a:p>
          <a:p>
            <a:pPr marL="285750" indent="-285750">
              <a:buFont typeface="Arial" panose="020B0604020202020204" pitchFamily="34" charset="0"/>
              <a:buChar char="•"/>
            </a:pPr>
            <a:r>
              <a:rPr lang="en-US" sz="2800" dirty="0"/>
              <a:t>Lacks the ability to personalize the look and feel to the service it’s integrated in</a:t>
            </a:r>
          </a:p>
        </p:txBody>
      </p:sp>
    </p:spTree>
    <p:extLst>
      <p:ext uri="{BB962C8B-B14F-4D97-AF65-F5344CB8AC3E}">
        <p14:creationId xmlns:p14="http://schemas.microsoft.com/office/powerpoint/2010/main" val="10285061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3350A0B-5CFD-E95D-208D-679111395A46}"/>
              </a:ext>
            </a:extLst>
          </p:cNvPr>
          <p:cNvSpPr txBox="1">
            <a:spLocks/>
          </p:cNvSpPr>
          <p:nvPr/>
        </p:nvSpPr>
        <p:spPr>
          <a:xfrm>
            <a:off x="146142" y="153458"/>
            <a:ext cx="11479695" cy="708301"/>
          </a:xfrm>
          <a:prstGeom prst="rect">
            <a:avLst/>
          </a:prstGeom>
        </p:spPr>
        <p:txBody>
          <a:bodyPr/>
          <a:lstStyle>
            <a:lvl1pPr algn="l" defTabSz="914400" rtl="0" eaLnBrk="1" latinLnBrk="0" hangingPunct="1">
              <a:lnSpc>
                <a:spcPct val="90000"/>
              </a:lnSpc>
              <a:spcBef>
                <a:spcPct val="0"/>
              </a:spcBef>
              <a:buNone/>
              <a:defRPr sz="3600" kern="1200" baseline="0">
                <a:solidFill>
                  <a:srgbClr val="0C0C4B"/>
                </a:solidFill>
                <a:latin typeface="IBM Plex Sans Medium" panose="020B0503050203000203"/>
                <a:ea typeface="+mj-ea"/>
                <a:cs typeface="+mj-cs"/>
              </a:defRPr>
            </a:lvl1pPr>
          </a:lstStyle>
          <a:p>
            <a:r>
              <a:rPr lang="en-GB" dirty="0"/>
              <a:t>Feedback on EGI services from </a:t>
            </a:r>
            <a:r>
              <a:rPr lang="en-GB" b="1" dirty="0"/>
              <a:t>User Experience </a:t>
            </a:r>
            <a:r>
              <a:rPr lang="en-GB" dirty="0"/>
              <a:t>side</a:t>
            </a:r>
          </a:p>
        </p:txBody>
      </p:sp>
      <p:pic>
        <p:nvPicPr>
          <p:cNvPr id="8" name="Picture 7">
            <a:extLst>
              <a:ext uri="{FF2B5EF4-FFF2-40B4-BE49-F238E27FC236}">
                <a16:creationId xmlns:a16="http://schemas.microsoft.com/office/drawing/2014/main" id="{503188F7-4234-7BBF-0296-A4A56280A561}"/>
              </a:ext>
            </a:extLst>
          </p:cNvPr>
          <p:cNvPicPr>
            <a:picLocks noChangeAspect="1"/>
          </p:cNvPicPr>
          <p:nvPr/>
        </p:nvPicPr>
        <p:blipFill>
          <a:blip r:embed="rId2"/>
          <a:stretch>
            <a:fillRect/>
          </a:stretch>
        </p:blipFill>
        <p:spPr>
          <a:xfrm>
            <a:off x="0" y="861759"/>
            <a:ext cx="8588869" cy="4328391"/>
          </a:xfrm>
          <a:prstGeom prst="rect">
            <a:avLst/>
          </a:prstGeom>
        </p:spPr>
      </p:pic>
      <p:sp>
        <p:nvSpPr>
          <p:cNvPr id="9" name="TextBox 8">
            <a:extLst>
              <a:ext uri="{FF2B5EF4-FFF2-40B4-BE49-F238E27FC236}">
                <a16:creationId xmlns:a16="http://schemas.microsoft.com/office/drawing/2014/main" id="{1973B962-5D01-7C8A-F258-FD6780EBC846}"/>
              </a:ext>
            </a:extLst>
          </p:cNvPr>
          <p:cNvSpPr txBox="1"/>
          <p:nvPr/>
        </p:nvSpPr>
        <p:spPr>
          <a:xfrm>
            <a:off x="8588869" y="718972"/>
            <a:ext cx="3531596" cy="5386090"/>
          </a:xfrm>
          <a:prstGeom prst="rect">
            <a:avLst/>
          </a:prstGeom>
          <a:noFill/>
        </p:spPr>
        <p:txBody>
          <a:bodyPr wrap="square" lIns="91440" tIns="45720" rIns="91440" bIns="45720" rtlCol="0" anchor="t">
            <a:spAutoFit/>
          </a:bodyPr>
          <a:lstStyle/>
          <a:p>
            <a:r>
              <a:rPr lang="en-US" sz="3200" b="1" dirty="0">
                <a:solidFill>
                  <a:srgbClr val="6717BC"/>
                </a:solidFill>
                <a:cs typeface="Calibri"/>
              </a:rPr>
              <a:t>Enrolment</a:t>
            </a:r>
          </a:p>
          <a:p>
            <a:pPr marL="285750" indent="-285750">
              <a:buFont typeface="Arial" panose="020B0604020202020204" pitchFamily="34" charset="0"/>
              <a:buChar char="•"/>
            </a:pPr>
            <a:r>
              <a:rPr lang="en-US" sz="2400" dirty="0"/>
              <a:t>Uses a straightforward wizard that collects data from the user</a:t>
            </a:r>
            <a:endParaRPr lang="en-US" dirty="0"/>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r>
              <a:rPr lang="en-US" sz="2400" dirty="0"/>
              <a:t>Can be complicated for the not technical savvy user because of the number of required steps</a:t>
            </a:r>
            <a:endParaRPr lang="en-US" sz="2400" dirty="0">
              <a:cs typeface="Calibri"/>
            </a:endParaRPr>
          </a:p>
          <a:p>
            <a:pPr marL="285750" indent="-285750">
              <a:buFont typeface="Arial" panose="020B0604020202020204" pitchFamily="34" charset="0"/>
              <a:buChar char="•"/>
            </a:pPr>
            <a:r>
              <a:rPr lang="en-US" sz="2400" dirty="0"/>
              <a:t>Can be time consuming (from filling in the data to waiting for the admin approval) </a:t>
            </a:r>
            <a:endParaRPr lang="en-US" sz="2400" dirty="0">
              <a:cs typeface="Calibri"/>
            </a:endParaRPr>
          </a:p>
        </p:txBody>
      </p:sp>
    </p:spTree>
    <p:extLst>
      <p:ext uri="{BB962C8B-B14F-4D97-AF65-F5344CB8AC3E}">
        <p14:creationId xmlns:p14="http://schemas.microsoft.com/office/powerpoint/2010/main" val="30509039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270EC33-17EC-3569-BA58-5256297B075B}"/>
              </a:ext>
            </a:extLst>
          </p:cNvPr>
          <p:cNvSpPr txBox="1">
            <a:spLocks/>
          </p:cNvSpPr>
          <p:nvPr/>
        </p:nvSpPr>
        <p:spPr>
          <a:xfrm>
            <a:off x="146142" y="153458"/>
            <a:ext cx="11479695" cy="708301"/>
          </a:xfrm>
          <a:prstGeom prst="rect">
            <a:avLst/>
          </a:prstGeom>
        </p:spPr>
        <p:txBody>
          <a:bodyPr/>
          <a:lstStyle>
            <a:lvl1pPr algn="l" defTabSz="914400" rtl="0" eaLnBrk="1" latinLnBrk="0" hangingPunct="1">
              <a:lnSpc>
                <a:spcPct val="90000"/>
              </a:lnSpc>
              <a:spcBef>
                <a:spcPct val="0"/>
              </a:spcBef>
              <a:buNone/>
              <a:defRPr sz="3600" kern="1200" baseline="0">
                <a:solidFill>
                  <a:srgbClr val="0C0C4B"/>
                </a:solidFill>
                <a:latin typeface="IBM Plex Sans Medium" panose="020B0503050203000203"/>
                <a:ea typeface="+mj-ea"/>
                <a:cs typeface="+mj-cs"/>
              </a:defRPr>
            </a:lvl1pPr>
          </a:lstStyle>
          <a:p>
            <a:r>
              <a:rPr lang="en-GB" dirty="0"/>
              <a:t>Feedback on EGI services from </a:t>
            </a:r>
            <a:r>
              <a:rPr lang="en-GB" b="1" dirty="0"/>
              <a:t>User Experience </a:t>
            </a:r>
            <a:r>
              <a:rPr lang="en-GB" dirty="0"/>
              <a:t>side</a:t>
            </a:r>
          </a:p>
        </p:txBody>
      </p:sp>
      <p:pic>
        <p:nvPicPr>
          <p:cNvPr id="6" name="Picture 5">
            <a:extLst>
              <a:ext uri="{FF2B5EF4-FFF2-40B4-BE49-F238E27FC236}">
                <a16:creationId xmlns:a16="http://schemas.microsoft.com/office/drawing/2014/main" id="{86910A40-43E7-27F0-AAB2-41D11BD95A3F}"/>
              </a:ext>
            </a:extLst>
          </p:cNvPr>
          <p:cNvPicPr>
            <a:picLocks noChangeAspect="1"/>
          </p:cNvPicPr>
          <p:nvPr/>
        </p:nvPicPr>
        <p:blipFill>
          <a:blip r:embed="rId2"/>
          <a:stretch>
            <a:fillRect/>
          </a:stretch>
        </p:blipFill>
        <p:spPr>
          <a:xfrm>
            <a:off x="150167" y="972885"/>
            <a:ext cx="8200513" cy="4083997"/>
          </a:xfrm>
          <a:prstGeom prst="rect">
            <a:avLst/>
          </a:prstGeom>
        </p:spPr>
      </p:pic>
      <p:sp>
        <p:nvSpPr>
          <p:cNvPr id="7" name="TextBox 6">
            <a:extLst>
              <a:ext uri="{FF2B5EF4-FFF2-40B4-BE49-F238E27FC236}">
                <a16:creationId xmlns:a16="http://schemas.microsoft.com/office/drawing/2014/main" id="{38291680-5830-1699-C197-6714C56C9A45}"/>
              </a:ext>
            </a:extLst>
          </p:cNvPr>
          <p:cNvSpPr txBox="1"/>
          <p:nvPr/>
        </p:nvSpPr>
        <p:spPr>
          <a:xfrm>
            <a:off x="8478030" y="1028220"/>
            <a:ext cx="3632414" cy="4893647"/>
          </a:xfrm>
          <a:prstGeom prst="rect">
            <a:avLst/>
          </a:prstGeom>
          <a:noFill/>
        </p:spPr>
        <p:txBody>
          <a:bodyPr wrap="square" lIns="91440" tIns="45720" rIns="91440" bIns="45720" rtlCol="0" anchor="t">
            <a:spAutoFit/>
          </a:bodyPr>
          <a:lstStyle/>
          <a:p>
            <a:r>
              <a:rPr lang="en-US" sz="3200" b="1" dirty="0" err="1">
                <a:solidFill>
                  <a:srgbClr val="6717BC"/>
                </a:solidFill>
              </a:rPr>
              <a:t>DataHub</a:t>
            </a:r>
            <a:endParaRPr lang="en-US" sz="3200" b="1" dirty="0">
              <a:solidFill>
                <a:srgbClr val="6717BC"/>
              </a:solidFill>
            </a:endParaRPr>
          </a:p>
          <a:p>
            <a:pPr marL="285750" indent="-285750">
              <a:buFont typeface="Arial" panose="020B0604020202020204" pitchFamily="34" charset="0"/>
              <a:buChar char="•"/>
            </a:pPr>
            <a:r>
              <a:rPr lang="en-US" sz="2800" dirty="0"/>
              <a:t>Provides a centralized portal to store data</a:t>
            </a:r>
          </a:p>
          <a:p>
            <a:pPr marL="285750" indent="-285750">
              <a:buFont typeface="Arial" panose="020B0604020202020204" pitchFamily="34" charset="0"/>
              <a:buChar char="•"/>
            </a:pPr>
            <a:r>
              <a:rPr lang="en-US" sz="2800" dirty="0"/>
              <a:t>Integration with Check-in provides single sign in for the user</a:t>
            </a:r>
          </a:p>
          <a:p>
            <a:pPr marL="285750" indent="-285750">
              <a:buFont typeface="Arial" panose="020B0604020202020204" pitchFamily="34" charset="0"/>
              <a:buChar char="•"/>
            </a:pPr>
            <a:endParaRPr lang="en-US" sz="2800" dirty="0"/>
          </a:p>
          <a:p>
            <a:pPr marL="285750" indent="-285750">
              <a:buFont typeface="Arial" panose="020B0604020202020204" pitchFamily="34" charset="0"/>
              <a:buChar char="•"/>
            </a:pPr>
            <a:r>
              <a:rPr lang="en-US" sz="2800" dirty="0"/>
              <a:t>Contains complicated elements that can discourage the user</a:t>
            </a:r>
          </a:p>
        </p:txBody>
      </p:sp>
    </p:spTree>
    <p:extLst>
      <p:ext uri="{BB962C8B-B14F-4D97-AF65-F5344CB8AC3E}">
        <p14:creationId xmlns:p14="http://schemas.microsoft.com/office/powerpoint/2010/main" val="29918391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270EC33-17EC-3569-BA58-5256297B075B}"/>
              </a:ext>
            </a:extLst>
          </p:cNvPr>
          <p:cNvSpPr txBox="1">
            <a:spLocks/>
          </p:cNvSpPr>
          <p:nvPr/>
        </p:nvSpPr>
        <p:spPr>
          <a:xfrm>
            <a:off x="146142" y="153458"/>
            <a:ext cx="11479695" cy="708301"/>
          </a:xfrm>
          <a:prstGeom prst="rect">
            <a:avLst/>
          </a:prstGeom>
        </p:spPr>
        <p:txBody>
          <a:bodyPr/>
          <a:lstStyle>
            <a:lvl1pPr algn="l" defTabSz="914400" rtl="0" eaLnBrk="1" latinLnBrk="0" hangingPunct="1">
              <a:lnSpc>
                <a:spcPct val="90000"/>
              </a:lnSpc>
              <a:spcBef>
                <a:spcPct val="0"/>
              </a:spcBef>
              <a:buNone/>
              <a:defRPr sz="3600" kern="1200" baseline="0">
                <a:solidFill>
                  <a:srgbClr val="0C0C4B"/>
                </a:solidFill>
                <a:latin typeface="IBM Plex Sans Medium" panose="020B0503050203000203"/>
                <a:ea typeface="+mj-ea"/>
                <a:cs typeface="+mj-cs"/>
              </a:defRPr>
            </a:lvl1pPr>
          </a:lstStyle>
          <a:p>
            <a:r>
              <a:rPr lang="en-GB" dirty="0"/>
              <a:t>Feedback on EGI services from </a:t>
            </a:r>
            <a:r>
              <a:rPr lang="en-GB" b="1" dirty="0"/>
              <a:t>Programming</a:t>
            </a:r>
            <a:r>
              <a:rPr lang="en-GB" dirty="0"/>
              <a:t> side</a:t>
            </a:r>
          </a:p>
        </p:txBody>
      </p:sp>
      <p:sp>
        <p:nvSpPr>
          <p:cNvPr id="5" name="TextBox 4">
            <a:extLst>
              <a:ext uri="{FF2B5EF4-FFF2-40B4-BE49-F238E27FC236}">
                <a16:creationId xmlns:a16="http://schemas.microsoft.com/office/drawing/2014/main" id="{A266D0EB-D5A7-A6CA-1857-0EFC132D5180}"/>
              </a:ext>
            </a:extLst>
          </p:cNvPr>
          <p:cNvSpPr txBox="1"/>
          <p:nvPr/>
        </p:nvSpPr>
        <p:spPr>
          <a:xfrm>
            <a:off x="6753839" y="872198"/>
            <a:ext cx="5439680" cy="4893647"/>
          </a:xfrm>
          <a:prstGeom prst="rect">
            <a:avLst/>
          </a:prstGeom>
          <a:noFill/>
        </p:spPr>
        <p:txBody>
          <a:bodyPr wrap="square" lIns="91440" tIns="45720" rIns="91440" bIns="45720" rtlCol="0" anchor="t">
            <a:spAutoFit/>
          </a:bodyPr>
          <a:lstStyle/>
          <a:p>
            <a:r>
              <a:rPr lang="en-US" sz="3200" b="1" dirty="0">
                <a:solidFill>
                  <a:srgbClr val="6717BC"/>
                </a:solidFill>
              </a:rPr>
              <a:t>Documentation</a:t>
            </a:r>
          </a:p>
          <a:p>
            <a:pPr marL="285750" indent="-285750">
              <a:buFont typeface="Arial" panose="020B0604020202020204" pitchFamily="34" charset="0"/>
              <a:buChar char="•"/>
            </a:pPr>
            <a:r>
              <a:rPr lang="en-US" sz="2800" dirty="0"/>
              <a:t>Developers are provided with clear and concise documentation </a:t>
            </a:r>
          </a:p>
          <a:p>
            <a:pPr marL="285750" indent="-285750">
              <a:buFont typeface="Arial" panose="020B0604020202020204" pitchFamily="34" charset="0"/>
              <a:buChar char="•"/>
            </a:pPr>
            <a:r>
              <a:rPr lang="en-US" sz="2800" dirty="0"/>
              <a:t>Service integration is straightforward </a:t>
            </a:r>
          </a:p>
          <a:p>
            <a:pPr marL="285750" indent="-285750">
              <a:buFont typeface="Arial" panose="020B0604020202020204" pitchFamily="34" charset="0"/>
              <a:buChar char="•"/>
            </a:pPr>
            <a:endParaRPr lang="en-US" sz="2800" dirty="0"/>
          </a:p>
          <a:p>
            <a:pPr marL="285750" indent="-285750">
              <a:buFont typeface="Arial" panose="020B0604020202020204" pitchFamily="34" charset="0"/>
              <a:buChar char="•"/>
            </a:pPr>
            <a:endParaRPr lang="en-US" sz="2800" dirty="0"/>
          </a:p>
          <a:p>
            <a:pPr marL="285750" indent="-285750">
              <a:buFont typeface="Arial" panose="020B0604020202020204" pitchFamily="34" charset="0"/>
              <a:buChar char="•"/>
            </a:pPr>
            <a:r>
              <a:rPr lang="en-US" sz="2800" dirty="0"/>
              <a:t>It would be helpful to include more detailed examples, step-by-step tutorials and code snippets to illustrate usage scenarios</a:t>
            </a:r>
            <a:endParaRPr lang="en-US" sz="2800" dirty="0">
              <a:cs typeface="Calibri"/>
            </a:endParaRPr>
          </a:p>
        </p:txBody>
      </p:sp>
      <p:pic>
        <p:nvPicPr>
          <p:cNvPr id="3" name="Immagine 5" descr="Immagine che contiene testo&#10;&#10;Descrizione generata automaticamente">
            <a:extLst>
              <a:ext uri="{FF2B5EF4-FFF2-40B4-BE49-F238E27FC236}">
                <a16:creationId xmlns:a16="http://schemas.microsoft.com/office/drawing/2014/main" id="{C967E607-117F-98C3-F6E1-D8022D497C27}"/>
              </a:ext>
            </a:extLst>
          </p:cNvPr>
          <p:cNvPicPr>
            <a:picLocks noChangeAspect="1"/>
          </p:cNvPicPr>
          <p:nvPr/>
        </p:nvPicPr>
        <p:blipFill>
          <a:blip r:embed="rId2"/>
          <a:stretch>
            <a:fillRect/>
          </a:stretch>
        </p:blipFill>
        <p:spPr>
          <a:xfrm>
            <a:off x="122083" y="979210"/>
            <a:ext cx="6703453" cy="3250762"/>
          </a:xfrm>
          <a:prstGeom prst="rect">
            <a:avLst/>
          </a:prstGeom>
        </p:spPr>
      </p:pic>
    </p:spTree>
    <p:extLst>
      <p:ext uri="{BB962C8B-B14F-4D97-AF65-F5344CB8AC3E}">
        <p14:creationId xmlns:p14="http://schemas.microsoft.com/office/powerpoint/2010/main" val="15047429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a:extLst>
              <a:ext uri="{FF2B5EF4-FFF2-40B4-BE49-F238E27FC236}">
                <a16:creationId xmlns:a16="http://schemas.microsoft.com/office/drawing/2014/main" id="{5942D7B1-221F-113F-23E0-9FBA0535EB5D}"/>
              </a:ext>
            </a:extLst>
          </p:cNvPr>
          <p:cNvSpPr txBox="1">
            <a:spLocks/>
          </p:cNvSpPr>
          <p:nvPr/>
        </p:nvSpPr>
        <p:spPr>
          <a:xfrm>
            <a:off x="146142" y="153458"/>
            <a:ext cx="11479695" cy="708301"/>
          </a:xfrm>
          <a:prstGeom prst="rect">
            <a:avLst/>
          </a:prstGeom>
        </p:spPr>
        <p:txBody>
          <a:bodyPr/>
          <a:lstStyle>
            <a:lvl1pPr algn="l" defTabSz="914400" rtl="0" eaLnBrk="1" latinLnBrk="0" hangingPunct="1">
              <a:lnSpc>
                <a:spcPct val="90000"/>
              </a:lnSpc>
              <a:spcBef>
                <a:spcPct val="0"/>
              </a:spcBef>
              <a:buNone/>
              <a:defRPr sz="3600" kern="1200" baseline="0">
                <a:solidFill>
                  <a:srgbClr val="0C0C4B"/>
                </a:solidFill>
                <a:latin typeface="IBM Plex Sans Medium" panose="020B0503050203000203"/>
                <a:ea typeface="+mj-ea"/>
                <a:cs typeface="+mj-cs"/>
              </a:defRPr>
            </a:lvl1pPr>
          </a:lstStyle>
          <a:p>
            <a:r>
              <a:rPr lang="en-GB" dirty="0"/>
              <a:t>Feedback on EGI services from </a:t>
            </a:r>
            <a:r>
              <a:rPr lang="en-GB" b="1" dirty="0"/>
              <a:t>Programming</a:t>
            </a:r>
            <a:r>
              <a:rPr lang="en-GB" dirty="0"/>
              <a:t> side</a:t>
            </a:r>
          </a:p>
        </p:txBody>
      </p:sp>
      <p:sp>
        <p:nvSpPr>
          <p:cNvPr id="6" name="TextBox 5">
            <a:extLst>
              <a:ext uri="{FF2B5EF4-FFF2-40B4-BE49-F238E27FC236}">
                <a16:creationId xmlns:a16="http://schemas.microsoft.com/office/drawing/2014/main" id="{09D8C53A-E712-D86A-C909-408388FCBD62}"/>
              </a:ext>
            </a:extLst>
          </p:cNvPr>
          <p:cNvSpPr txBox="1"/>
          <p:nvPr/>
        </p:nvSpPr>
        <p:spPr>
          <a:xfrm>
            <a:off x="9256639" y="987866"/>
            <a:ext cx="2852504" cy="5016758"/>
          </a:xfrm>
          <a:prstGeom prst="rect">
            <a:avLst/>
          </a:prstGeom>
          <a:noFill/>
        </p:spPr>
        <p:txBody>
          <a:bodyPr wrap="square" rtlCol="0">
            <a:spAutoFit/>
          </a:bodyPr>
          <a:lstStyle/>
          <a:p>
            <a:r>
              <a:rPr lang="en-US" sz="3200" b="1" dirty="0">
                <a:solidFill>
                  <a:srgbClr val="6717BC"/>
                </a:solidFill>
              </a:rPr>
              <a:t>Enrolment</a:t>
            </a:r>
          </a:p>
          <a:p>
            <a:pPr marL="342900" indent="-342900">
              <a:buFont typeface="Arial" panose="020B0604020202020204" pitchFamily="34" charset="0"/>
              <a:buChar char="•"/>
            </a:pPr>
            <a:r>
              <a:rPr lang="en-US" sz="2400" dirty="0"/>
              <a:t>Is easily readable and provides detailed information about the user</a:t>
            </a:r>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r>
              <a:rPr lang="en-US" sz="2400" dirty="0"/>
              <a:t>Displays a lot of data that is not important to the maintainer (Other groups, departments etc.</a:t>
            </a:r>
          </a:p>
        </p:txBody>
      </p:sp>
      <p:pic>
        <p:nvPicPr>
          <p:cNvPr id="8" name="Picture 7">
            <a:extLst>
              <a:ext uri="{FF2B5EF4-FFF2-40B4-BE49-F238E27FC236}">
                <a16:creationId xmlns:a16="http://schemas.microsoft.com/office/drawing/2014/main" id="{E6454140-55CF-2EFA-67FE-81797C970BED}"/>
              </a:ext>
            </a:extLst>
          </p:cNvPr>
          <p:cNvPicPr>
            <a:picLocks noChangeAspect="1"/>
          </p:cNvPicPr>
          <p:nvPr/>
        </p:nvPicPr>
        <p:blipFill>
          <a:blip r:embed="rId2"/>
          <a:stretch>
            <a:fillRect/>
          </a:stretch>
        </p:blipFill>
        <p:spPr>
          <a:xfrm>
            <a:off x="-1" y="861759"/>
            <a:ext cx="9256445" cy="4652633"/>
          </a:xfrm>
          <a:prstGeom prst="rect">
            <a:avLst/>
          </a:prstGeom>
        </p:spPr>
      </p:pic>
    </p:spTree>
    <p:extLst>
      <p:ext uri="{BB962C8B-B14F-4D97-AF65-F5344CB8AC3E}">
        <p14:creationId xmlns:p14="http://schemas.microsoft.com/office/powerpoint/2010/main" val="39392490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a:extLst>
              <a:ext uri="{FF2B5EF4-FFF2-40B4-BE49-F238E27FC236}">
                <a16:creationId xmlns:a16="http://schemas.microsoft.com/office/drawing/2014/main" id="{54B07D57-659F-151E-082B-7355CE360F03}"/>
              </a:ext>
            </a:extLst>
          </p:cNvPr>
          <p:cNvSpPr txBox="1">
            <a:spLocks/>
          </p:cNvSpPr>
          <p:nvPr/>
        </p:nvSpPr>
        <p:spPr>
          <a:xfrm>
            <a:off x="146142" y="153458"/>
            <a:ext cx="11479695" cy="708301"/>
          </a:xfrm>
          <a:prstGeom prst="rect">
            <a:avLst/>
          </a:prstGeom>
        </p:spPr>
        <p:txBody>
          <a:bodyPr/>
          <a:lstStyle>
            <a:lvl1pPr algn="l" defTabSz="914400" rtl="0" eaLnBrk="1" latinLnBrk="0" hangingPunct="1">
              <a:lnSpc>
                <a:spcPct val="90000"/>
              </a:lnSpc>
              <a:spcBef>
                <a:spcPct val="0"/>
              </a:spcBef>
              <a:buNone/>
              <a:defRPr sz="3600" kern="1200" baseline="0">
                <a:solidFill>
                  <a:srgbClr val="0C0C4B"/>
                </a:solidFill>
                <a:latin typeface="IBM Plex Sans Medium" panose="020B0503050203000203"/>
                <a:ea typeface="+mj-ea"/>
                <a:cs typeface="+mj-cs"/>
              </a:defRPr>
            </a:lvl1pPr>
          </a:lstStyle>
          <a:p>
            <a:r>
              <a:rPr lang="en-GB" dirty="0"/>
              <a:t>Feedback on EOSC services</a:t>
            </a:r>
          </a:p>
        </p:txBody>
      </p:sp>
      <p:pic>
        <p:nvPicPr>
          <p:cNvPr id="5" name="Picture 6">
            <a:extLst>
              <a:ext uri="{FF2B5EF4-FFF2-40B4-BE49-F238E27FC236}">
                <a16:creationId xmlns:a16="http://schemas.microsoft.com/office/drawing/2014/main" id="{808E6948-22F8-CBD7-E1FA-A392CA642F1F}"/>
              </a:ext>
            </a:extLst>
          </p:cNvPr>
          <p:cNvPicPr>
            <a:picLocks noChangeAspect="1" noChangeArrowheads="1"/>
          </p:cNvPicPr>
          <p:nvPr/>
        </p:nvPicPr>
        <p:blipFill>
          <a:blip r:embed="rId2"/>
          <a:srcRect/>
          <a:stretch>
            <a:fillRect/>
          </a:stretch>
        </p:blipFill>
        <p:spPr bwMode="auto">
          <a:xfrm>
            <a:off x="414959" y="1162050"/>
            <a:ext cx="6889110" cy="3267075"/>
          </a:xfrm>
          <a:prstGeom prst="rect">
            <a:avLst/>
          </a:prstGeom>
          <a:noFill/>
          <a:ln w="9525">
            <a:noFill/>
            <a:miter lim="800000"/>
            <a:headEnd/>
            <a:tailEnd/>
          </a:ln>
          <a:effectLst/>
        </p:spPr>
      </p:pic>
      <p:pic>
        <p:nvPicPr>
          <p:cNvPr id="6" name="Picture 7">
            <a:extLst>
              <a:ext uri="{FF2B5EF4-FFF2-40B4-BE49-F238E27FC236}">
                <a16:creationId xmlns:a16="http://schemas.microsoft.com/office/drawing/2014/main" id="{F132E33F-A0E8-9026-57EB-7991A47F9C04}"/>
              </a:ext>
            </a:extLst>
          </p:cNvPr>
          <p:cNvPicPr>
            <a:picLocks noChangeAspect="1" noChangeArrowheads="1"/>
          </p:cNvPicPr>
          <p:nvPr/>
        </p:nvPicPr>
        <p:blipFill>
          <a:blip r:embed="rId3"/>
          <a:srcRect/>
          <a:stretch>
            <a:fillRect/>
          </a:stretch>
        </p:blipFill>
        <p:spPr bwMode="auto">
          <a:xfrm>
            <a:off x="357809" y="4619625"/>
            <a:ext cx="9405937" cy="1207146"/>
          </a:xfrm>
          <a:prstGeom prst="rect">
            <a:avLst/>
          </a:prstGeom>
          <a:noFill/>
          <a:ln w="9525">
            <a:noFill/>
            <a:miter lim="800000"/>
            <a:headEnd/>
            <a:tailEnd/>
          </a:ln>
          <a:effectLst/>
        </p:spPr>
      </p:pic>
      <p:pic>
        <p:nvPicPr>
          <p:cNvPr id="7" name="Picture 8">
            <a:extLst>
              <a:ext uri="{FF2B5EF4-FFF2-40B4-BE49-F238E27FC236}">
                <a16:creationId xmlns:a16="http://schemas.microsoft.com/office/drawing/2014/main" id="{6A4E50B0-8195-33A3-026C-C0253F73131C}"/>
              </a:ext>
            </a:extLst>
          </p:cNvPr>
          <p:cNvPicPr>
            <a:picLocks noChangeAspect="1" noChangeArrowheads="1"/>
          </p:cNvPicPr>
          <p:nvPr/>
        </p:nvPicPr>
        <p:blipFill>
          <a:blip r:embed="rId4"/>
          <a:srcRect/>
          <a:stretch>
            <a:fillRect/>
          </a:stretch>
        </p:blipFill>
        <p:spPr bwMode="auto">
          <a:xfrm>
            <a:off x="6749749" y="2571552"/>
            <a:ext cx="5442251" cy="2028825"/>
          </a:xfrm>
          <a:prstGeom prst="rect">
            <a:avLst/>
          </a:prstGeom>
          <a:noFill/>
          <a:ln w="9525">
            <a:noFill/>
            <a:miter lim="800000"/>
            <a:headEnd/>
            <a:tailEnd/>
          </a:ln>
          <a:effectLst/>
        </p:spPr>
      </p:pic>
      <p:sp>
        <p:nvSpPr>
          <p:cNvPr id="8" name="TextBox 5">
            <a:extLst>
              <a:ext uri="{FF2B5EF4-FFF2-40B4-BE49-F238E27FC236}">
                <a16:creationId xmlns:a16="http://schemas.microsoft.com/office/drawing/2014/main" id="{8C32B885-E667-D405-8C0A-7D5E2F6694F3}"/>
              </a:ext>
            </a:extLst>
          </p:cNvPr>
          <p:cNvSpPr txBox="1"/>
          <p:nvPr/>
        </p:nvSpPr>
        <p:spPr>
          <a:xfrm>
            <a:off x="7482973" y="861759"/>
            <a:ext cx="4805074" cy="1323439"/>
          </a:xfrm>
          <a:prstGeom prst="rect">
            <a:avLst/>
          </a:prstGeom>
          <a:noFill/>
        </p:spPr>
        <p:txBody>
          <a:bodyPr wrap="square" rtlCol="0">
            <a:spAutoFit/>
          </a:bodyPr>
          <a:lstStyle/>
          <a:p>
            <a:r>
              <a:rPr lang="en-US" sz="3200" b="1" dirty="0">
                <a:solidFill>
                  <a:srgbClr val="6717BC"/>
                </a:solidFill>
              </a:rPr>
              <a:t>AMNESIA</a:t>
            </a:r>
          </a:p>
          <a:p>
            <a:pPr marL="342900" indent="-342900">
              <a:buFont typeface="Arial" panose="020B0604020202020204" pitchFamily="34" charset="0"/>
              <a:buChar char="•"/>
            </a:pPr>
            <a:r>
              <a:rPr lang="en-US" sz="2400" dirty="0"/>
              <a:t>Desktop application good for the privacy, but not user-friendly</a:t>
            </a:r>
          </a:p>
        </p:txBody>
      </p:sp>
    </p:spTree>
    <p:extLst>
      <p:ext uri="{BB962C8B-B14F-4D97-AF65-F5344CB8AC3E}">
        <p14:creationId xmlns:p14="http://schemas.microsoft.com/office/powerpoint/2010/main" val="11164025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4786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ttangolo 27">
            <a:extLst>
              <a:ext uri="{FF2B5EF4-FFF2-40B4-BE49-F238E27FC236}">
                <a16:creationId xmlns:a16="http://schemas.microsoft.com/office/drawing/2014/main" id="{AC3B77B3-0481-448A-A0B5-A281A6587395}"/>
              </a:ext>
            </a:extLst>
          </p:cNvPr>
          <p:cNvSpPr/>
          <p:nvPr/>
        </p:nvSpPr>
        <p:spPr>
          <a:xfrm>
            <a:off x="2510496" y="1335280"/>
            <a:ext cx="1316072" cy="1944632"/>
          </a:xfrm>
          <a:prstGeom prst="rect">
            <a:avLst/>
          </a:prstGeom>
          <a:solidFill>
            <a:schemeClr val="bg1">
              <a:lumMod val="7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it-IT"/>
          </a:p>
        </p:txBody>
      </p:sp>
      <p:sp>
        <p:nvSpPr>
          <p:cNvPr id="2" name="Titolo 1">
            <a:extLst>
              <a:ext uri="{FF2B5EF4-FFF2-40B4-BE49-F238E27FC236}">
                <a16:creationId xmlns:a16="http://schemas.microsoft.com/office/drawing/2014/main" id="{8F00757D-D216-B044-BA3D-2B56F58354B0}"/>
              </a:ext>
            </a:extLst>
          </p:cNvPr>
          <p:cNvSpPr>
            <a:spLocks noGrp="1"/>
          </p:cNvSpPr>
          <p:nvPr>
            <p:ph type="title"/>
          </p:nvPr>
        </p:nvSpPr>
        <p:spPr/>
        <p:txBody>
          <a:bodyPr/>
          <a:lstStyle/>
          <a:p>
            <a:r>
              <a:rPr lang="en-GB"/>
              <a:t>DECIDO at glance</a:t>
            </a:r>
          </a:p>
        </p:txBody>
      </p:sp>
      <p:sp>
        <p:nvSpPr>
          <p:cNvPr id="25" name="Text Placeholder 3">
            <a:extLst>
              <a:ext uri="{FF2B5EF4-FFF2-40B4-BE49-F238E27FC236}">
                <a16:creationId xmlns:a16="http://schemas.microsoft.com/office/drawing/2014/main" id="{546287D0-2948-4337-A031-9091FF5542A2}"/>
              </a:ext>
            </a:extLst>
          </p:cNvPr>
          <p:cNvSpPr txBox="1">
            <a:spLocks/>
          </p:cNvSpPr>
          <p:nvPr/>
        </p:nvSpPr>
        <p:spPr>
          <a:xfrm>
            <a:off x="521740" y="1808921"/>
            <a:ext cx="1988755" cy="1470991"/>
          </a:xfrm>
          <a:prstGeom prst="rect">
            <a:avLst/>
          </a:prstGeom>
          <a:solidFill>
            <a:sysClr val="window" lastClr="FFFFFF">
              <a:lumMod val="95000"/>
            </a:sysClr>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rgbClr val="484848"/>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rgbClr val="484848"/>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rgbClr val="484848"/>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rgbClr val="484848"/>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indent="0">
              <a:buNone/>
            </a:pPr>
            <a:r>
              <a:rPr lang="en-GB" sz="2000" err="1"/>
              <a:t>evi</a:t>
            </a:r>
            <a:r>
              <a:rPr lang="en-GB" sz="2000" b="1" err="1"/>
              <a:t>DE</a:t>
            </a:r>
            <a:r>
              <a:rPr lang="en-GB" sz="2000" err="1"/>
              <a:t>nce</a:t>
            </a:r>
            <a:r>
              <a:rPr lang="en-GB" sz="2000"/>
              <a:t> and </a:t>
            </a:r>
            <a:r>
              <a:rPr lang="en-GB" sz="2000" b="1"/>
              <a:t>C</a:t>
            </a:r>
            <a:r>
              <a:rPr lang="en-GB" sz="2000"/>
              <a:t>loud for more </a:t>
            </a:r>
            <a:r>
              <a:rPr lang="en-GB" sz="2000" b="1" err="1"/>
              <a:t>I</a:t>
            </a:r>
            <a:r>
              <a:rPr lang="en-GB" sz="2000" err="1"/>
              <a:t>nforme</a:t>
            </a:r>
            <a:r>
              <a:rPr lang="en-GB" sz="2000" b="1" err="1"/>
              <a:t>D</a:t>
            </a:r>
            <a:r>
              <a:rPr lang="en-GB" sz="2000"/>
              <a:t> and effective </a:t>
            </a:r>
            <a:r>
              <a:rPr lang="en-GB" sz="2000" err="1"/>
              <a:t>p</a:t>
            </a:r>
            <a:r>
              <a:rPr lang="en-GB" sz="2000" b="1" err="1"/>
              <a:t>O</a:t>
            </a:r>
            <a:r>
              <a:rPr lang="en-GB" sz="2000" err="1"/>
              <a:t>licies</a:t>
            </a:r>
            <a:endParaRPr lang="en-GB" sz="2000"/>
          </a:p>
        </p:txBody>
      </p:sp>
      <p:sp>
        <p:nvSpPr>
          <p:cNvPr id="26" name="Text Placeholder 4">
            <a:extLst>
              <a:ext uri="{FF2B5EF4-FFF2-40B4-BE49-F238E27FC236}">
                <a16:creationId xmlns:a16="http://schemas.microsoft.com/office/drawing/2014/main" id="{DBD62671-5233-4E3A-AB93-FCA96241FB40}"/>
              </a:ext>
            </a:extLst>
          </p:cNvPr>
          <p:cNvSpPr txBox="1">
            <a:spLocks/>
          </p:cNvSpPr>
          <p:nvPr/>
        </p:nvSpPr>
        <p:spPr>
          <a:xfrm>
            <a:off x="521740" y="1335280"/>
            <a:ext cx="1988756" cy="473641"/>
          </a:xfrm>
          <a:prstGeom prst="rect">
            <a:avLst/>
          </a:prstGeom>
          <a:solidFill>
            <a:sysClr val="window" lastClr="FFFFFF">
              <a:lumMod val="95000"/>
            </a:sysClr>
          </a:solidFill>
        </p:spPr>
        <p:txBody>
          <a:bodyPr vert="horz" lIns="91440" tIns="45720" rIns="91440" bIns="45720" rtlCol="0" anchor="b">
            <a:noAutofit/>
          </a:bodyPr>
          <a:lstStyle>
            <a:lvl1pPr marL="0" indent="0" algn="ctr" defTabSz="914400" rtl="0" eaLnBrk="1" latinLnBrk="0" hangingPunct="1">
              <a:lnSpc>
                <a:spcPct val="90000"/>
              </a:lnSpc>
              <a:spcBef>
                <a:spcPts val="1000"/>
              </a:spcBef>
              <a:buFont typeface="Arial" panose="020B0604020202020204" pitchFamily="34" charset="0"/>
              <a:buNone/>
              <a:defRPr sz="1400" b="1" u="none" kern="1200">
                <a:solidFill>
                  <a:srgbClr val="355F92"/>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rgbClr val="484848"/>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rgbClr val="484848"/>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rgbClr val="484848"/>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rgbClr val="484848"/>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a:ln>
                  <a:noFill/>
                </a:ln>
                <a:solidFill>
                  <a:srgbClr val="365F91"/>
                </a:solidFill>
                <a:effectLst/>
                <a:uLnTx/>
                <a:uFillTx/>
                <a:latin typeface="Calibri" panose="020F0502020204030204"/>
                <a:ea typeface="+mn-ea"/>
                <a:cs typeface="+mn-cs"/>
              </a:rPr>
              <a:t>Title</a:t>
            </a:r>
          </a:p>
        </p:txBody>
      </p:sp>
      <p:pic>
        <p:nvPicPr>
          <p:cNvPr id="27" name="Picture 2" descr="Image result for id icon png">
            <a:extLst>
              <a:ext uri="{FF2B5EF4-FFF2-40B4-BE49-F238E27FC236}">
                <a16:creationId xmlns:a16="http://schemas.microsoft.com/office/drawing/2014/main" id="{4ECC399D-08E4-4FBA-A866-3EF413756851}"/>
              </a:ext>
            </a:extLst>
          </p:cNvPr>
          <p:cNvPicPr>
            <a:picLocks noChangeAspect="1" noChangeArrowheads="1"/>
          </p:cNvPicPr>
          <p:nvPr/>
        </p:nvPicPr>
        <p:blipFill>
          <a:blip r:embed="rId3" cstate="print">
            <a:duotone>
              <a:srgbClr val="A5A5A5">
                <a:shade val="45000"/>
                <a:satMod val="135000"/>
              </a:srgbClr>
              <a:prstClr val="white"/>
            </a:duotone>
            <a:extLst>
              <a:ext uri="{28A0092B-C50C-407E-A947-70E740481C1C}">
                <a14:useLocalDpi xmlns:a14="http://schemas.microsoft.com/office/drawing/2010/main" val="0"/>
              </a:ext>
            </a:extLst>
          </a:blip>
          <a:srcRect/>
          <a:stretch>
            <a:fillRect/>
          </a:stretch>
        </p:blipFill>
        <p:spPr bwMode="auto">
          <a:xfrm>
            <a:off x="2741192" y="1880231"/>
            <a:ext cx="856361" cy="856361"/>
          </a:xfrm>
          <a:prstGeom prst="rect">
            <a:avLst/>
          </a:prstGeom>
          <a:solidFill>
            <a:sysClr val="window" lastClr="FFFFFF"/>
          </a:solidFill>
        </p:spPr>
      </p:pic>
      <p:sp>
        <p:nvSpPr>
          <p:cNvPr id="29" name="Rettangolo 28">
            <a:extLst>
              <a:ext uri="{FF2B5EF4-FFF2-40B4-BE49-F238E27FC236}">
                <a16:creationId xmlns:a16="http://schemas.microsoft.com/office/drawing/2014/main" id="{EF63568C-ECF0-4925-8D35-81CFFD467F53}"/>
              </a:ext>
            </a:extLst>
          </p:cNvPr>
          <p:cNvSpPr/>
          <p:nvPr/>
        </p:nvSpPr>
        <p:spPr>
          <a:xfrm>
            <a:off x="6482043" y="1335280"/>
            <a:ext cx="1316072" cy="1944632"/>
          </a:xfrm>
          <a:prstGeom prst="rect">
            <a:avLst/>
          </a:prstGeom>
          <a:solidFill>
            <a:schemeClr val="bg1">
              <a:lumMod val="7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GB" sz="1800">
                <a:solidFill>
                  <a:schemeClr val="bg2">
                    <a:lumMod val="25000"/>
                  </a:schemeClr>
                </a:solidFill>
              </a:rPr>
              <a:t>Innovation Action</a:t>
            </a:r>
          </a:p>
        </p:txBody>
      </p:sp>
      <p:sp>
        <p:nvSpPr>
          <p:cNvPr id="30" name="Text Placeholder 3">
            <a:extLst>
              <a:ext uri="{FF2B5EF4-FFF2-40B4-BE49-F238E27FC236}">
                <a16:creationId xmlns:a16="http://schemas.microsoft.com/office/drawing/2014/main" id="{53B82BBB-2A89-442E-9D25-6E48A04E1D6D}"/>
              </a:ext>
            </a:extLst>
          </p:cNvPr>
          <p:cNvSpPr txBox="1">
            <a:spLocks/>
          </p:cNvSpPr>
          <p:nvPr/>
        </p:nvSpPr>
        <p:spPr>
          <a:xfrm>
            <a:off x="4493287" y="1808921"/>
            <a:ext cx="1988755" cy="1470991"/>
          </a:xfrm>
          <a:prstGeom prst="rect">
            <a:avLst/>
          </a:prstGeom>
          <a:solidFill>
            <a:sysClr val="window" lastClr="FFFFFF">
              <a:lumMod val="95000"/>
            </a:sysClr>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rgbClr val="484848"/>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rgbClr val="484848"/>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rgbClr val="484848"/>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rgbClr val="484848"/>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indent="0">
              <a:buNone/>
            </a:pPr>
            <a:r>
              <a:rPr lang="en-GB" sz="2000"/>
              <a:t>DT</a:t>
            </a:r>
            <a:br>
              <a:rPr lang="en-GB" sz="2000"/>
            </a:br>
            <a:r>
              <a:rPr lang="en-GB" sz="2000"/>
              <a:t>GOVERNANCE</a:t>
            </a:r>
            <a:br>
              <a:rPr lang="en-GB" sz="2000"/>
            </a:br>
            <a:r>
              <a:rPr lang="en-GB" sz="2000"/>
              <a:t>12-2020</a:t>
            </a:r>
          </a:p>
        </p:txBody>
      </p:sp>
      <p:sp>
        <p:nvSpPr>
          <p:cNvPr id="31" name="Text Placeholder 4">
            <a:extLst>
              <a:ext uri="{FF2B5EF4-FFF2-40B4-BE49-F238E27FC236}">
                <a16:creationId xmlns:a16="http://schemas.microsoft.com/office/drawing/2014/main" id="{D6EF26C0-8F3F-4189-9B3E-D0354BFB5FEF}"/>
              </a:ext>
            </a:extLst>
          </p:cNvPr>
          <p:cNvSpPr txBox="1">
            <a:spLocks/>
          </p:cNvSpPr>
          <p:nvPr/>
        </p:nvSpPr>
        <p:spPr>
          <a:xfrm>
            <a:off x="4493287" y="1335280"/>
            <a:ext cx="1988756" cy="473641"/>
          </a:xfrm>
          <a:prstGeom prst="rect">
            <a:avLst/>
          </a:prstGeom>
          <a:solidFill>
            <a:sysClr val="window" lastClr="FFFFFF">
              <a:lumMod val="95000"/>
            </a:sysClr>
          </a:solidFill>
        </p:spPr>
        <p:txBody>
          <a:bodyPr vert="horz" lIns="91440" tIns="45720" rIns="91440" bIns="45720" rtlCol="0" anchor="b">
            <a:noAutofit/>
          </a:bodyPr>
          <a:lstStyle>
            <a:lvl1pPr marL="0" indent="0" algn="ctr" defTabSz="914400" rtl="0" eaLnBrk="1" latinLnBrk="0" hangingPunct="1">
              <a:lnSpc>
                <a:spcPct val="90000"/>
              </a:lnSpc>
              <a:spcBef>
                <a:spcPts val="1000"/>
              </a:spcBef>
              <a:buFont typeface="Arial" panose="020B0604020202020204" pitchFamily="34" charset="0"/>
              <a:buNone/>
              <a:defRPr sz="1400" b="1" u="none" kern="1200">
                <a:solidFill>
                  <a:srgbClr val="355F92"/>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rgbClr val="484848"/>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rgbClr val="484848"/>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rgbClr val="484848"/>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rgbClr val="484848"/>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a:ln>
                  <a:noFill/>
                </a:ln>
                <a:solidFill>
                  <a:srgbClr val="365F91"/>
                </a:solidFill>
                <a:effectLst/>
                <a:uLnTx/>
                <a:uFillTx/>
                <a:latin typeface="Calibri" panose="020F0502020204030204"/>
                <a:ea typeface="+mn-ea"/>
                <a:cs typeface="+mn-cs"/>
              </a:rPr>
              <a:t>Topic</a:t>
            </a:r>
          </a:p>
        </p:txBody>
      </p:sp>
      <p:sp>
        <p:nvSpPr>
          <p:cNvPr id="33" name="Rettangolo 32">
            <a:extLst>
              <a:ext uri="{FF2B5EF4-FFF2-40B4-BE49-F238E27FC236}">
                <a16:creationId xmlns:a16="http://schemas.microsoft.com/office/drawing/2014/main" id="{9DA2515B-E6E8-4FDE-A9EE-71EBBFFE67D6}"/>
              </a:ext>
            </a:extLst>
          </p:cNvPr>
          <p:cNvSpPr/>
          <p:nvPr/>
        </p:nvSpPr>
        <p:spPr>
          <a:xfrm>
            <a:off x="10521432" y="1335280"/>
            <a:ext cx="1316072" cy="1944632"/>
          </a:xfrm>
          <a:prstGeom prst="rect">
            <a:avLst/>
          </a:prstGeom>
          <a:solidFill>
            <a:schemeClr val="bg1">
              <a:lumMod val="7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it-IT"/>
          </a:p>
        </p:txBody>
      </p:sp>
      <p:sp>
        <p:nvSpPr>
          <p:cNvPr id="34" name="Text Placeholder 3">
            <a:extLst>
              <a:ext uri="{FF2B5EF4-FFF2-40B4-BE49-F238E27FC236}">
                <a16:creationId xmlns:a16="http://schemas.microsoft.com/office/drawing/2014/main" id="{DE37E60E-6CEF-4CD5-A129-69E4B8747C50}"/>
              </a:ext>
            </a:extLst>
          </p:cNvPr>
          <p:cNvSpPr txBox="1">
            <a:spLocks/>
          </p:cNvSpPr>
          <p:nvPr/>
        </p:nvSpPr>
        <p:spPr>
          <a:xfrm>
            <a:off x="8532676" y="1808921"/>
            <a:ext cx="1988755" cy="1470991"/>
          </a:xfrm>
          <a:prstGeom prst="rect">
            <a:avLst/>
          </a:prstGeom>
          <a:solidFill>
            <a:sysClr val="window" lastClr="FFFFFF">
              <a:lumMod val="95000"/>
            </a:sysClr>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rgbClr val="484848"/>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rgbClr val="484848"/>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rgbClr val="484848"/>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rgbClr val="484848"/>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indent="0">
              <a:buNone/>
            </a:pPr>
            <a:r>
              <a:rPr lang="en-GB" sz="2000"/>
              <a:t>36 months</a:t>
            </a:r>
          </a:p>
          <a:p>
            <a:pPr marL="0" indent="0">
              <a:buNone/>
            </a:pPr>
            <a:r>
              <a:rPr lang="en-GB" sz="2000"/>
              <a:t>Start Date</a:t>
            </a:r>
            <a:br>
              <a:rPr lang="en-GB" sz="2000"/>
            </a:br>
            <a:r>
              <a:rPr lang="en-GB" sz="2000"/>
              <a:t>1</a:t>
            </a:r>
            <a:r>
              <a:rPr lang="en-GB" sz="2000" baseline="30000"/>
              <a:t>st</a:t>
            </a:r>
            <a:r>
              <a:rPr lang="en-GB" sz="2000"/>
              <a:t> March 2021</a:t>
            </a:r>
          </a:p>
        </p:txBody>
      </p:sp>
      <p:sp>
        <p:nvSpPr>
          <p:cNvPr id="35" name="Text Placeholder 4">
            <a:extLst>
              <a:ext uri="{FF2B5EF4-FFF2-40B4-BE49-F238E27FC236}">
                <a16:creationId xmlns:a16="http://schemas.microsoft.com/office/drawing/2014/main" id="{9DB211E6-82C3-4FE8-B1E0-D674893D1AEE}"/>
              </a:ext>
            </a:extLst>
          </p:cNvPr>
          <p:cNvSpPr txBox="1">
            <a:spLocks/>
          </p:cNvSpPr>
          <p:nvPr/>
        </p:nvSpPr>
        <p:spPr>
          <a:xfrm>
            <a:off x="8532676" y="1335280"/>
            <a:ext cx="1988756" cy="473641"/>
          </a:xfrm>
          <a:prstGeom prst="rect">
            <a:avLst/>
          </a:prstGeom>
          <a:solidFill>
            <a:sysClr val="window" lastClr="FFFFFF">
              <a:lumMod val="95000"/>
            </a:sysClr>
          </a:solidFill>
        </p:spPr>
        <p:txBody>
          <a:bodyPr vert="horz" lIns="91440" tIns="45720" rIns="91440" bIns="45720" rtlCol="0" anchor="b">
            <a:noAutofit/>
          </a:bodyPr>
          <a:lstStyle>
            <a:lvl1pPr marL="0" indent="0" algn="ctr" defTabSz="914400" rtl="0" eaLnBrk="1" latinLnBrk="0" hangingPunct="1">
              <a:lnSpc>
                <a:spcPct val="90000"/>
              </a:lnSpc>
              <a:spcBef>
                <a:spcPts val="1000"/>
              </a:spcBef>
              <a:buFont typeface="Arial" panose="020B0604020202020204" pitchFamily="34" charset="0"/>
              <a:buNone/>
              <a:defRPr sz="1400" b="1" u="none" kern="1200">
                <a:solidFill>
                  <a:srgbClr val="355F92"/>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rgbClr val="484848"/>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rgbClr val="484848"/>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rgbClr val="484848"/>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rgbClr val="484848"/>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a:ln>
                  <a:noFill/>
                </a:ln>
                <a:solidFill>
                  <a:srgbClr val="365F91"/>
                </a:solidFill>
                <a:effectLst/>
                <a:uLnTx/>
                <a:uFillTx/>
                <a:latin typeface="Calibri" panose="020F0502020204030204"/>
                <a:ea typeface="+mn-ea"/>
                <a:cs typeface="+mn-cs"/>
              </a:rPr>
              <a:t>Duration</a:t>
            </a:r>
          </a:p>
        </p:txBody>
      </p:sp>
      <p:pic>
        <p:nvPicPr>
          <p:cNvPr id="36" name="Picture 8" descr="Image result for duration icon png">
            <a:extLst>
              <a:ext uri="{FF2B5EF4-FFF2-40B4-BE49-F238E27FC236}">
                <a16:creationId xmlns:a16="http://schemas.microsoft.com/office/drawing/2014/main" id="{00C34F51-7027-4BE6-AC53-9F046802A3BA}"/>
              </a:ext>
            </a:extLst>
          </p:cNvPr>
          <p:cNvPicPr>
            <a:picLocks noChangeAspect="1" noChangeArrowheads="1"/>
          </p:cNvPicPr>
          <p:nvPr/>
        </p:nvPicPr>
        <p:blipFill>
          <a:blip r:embed="rId4"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0655403" y="1800167"/>
            <a:ext cx="1014857" cy="1014857"/>
          </a:xfrm>
          <a:prstGeom prst="rect">
            <a:avLst/>
          </a:prstGeom>
          <a:noFill/>
          <a:extLst>
            <a:ext uri="{909E8E84-426E-40DD-AFC4-6F175D3DCCD1}">
              <a14:hiddenFill xmlns:a14="http://schemas.microsoft.com/office/drawing/2010/main">
                <a:solidFill>
                  <a:srgbClr val="FFFFFF"/>
                </a:solidFill>
              </a14:hiddenFill>
            </a:ext>
          </a:extLst>
        </p:spPr>
      </p:pic>
      <p:sp>
        <p:nvSpPr>
          <p:cNvPr id="37" name="Rettangolo 36">
            <a:extLst>
              <a:ext uri="{FF2B5EF4-FFF2-40B4-BE49-F238E27FC236}">
                <a16:creationId xmlns:a16="http://schemas.microsoft.com/office/drawing/2014/main" id="{AA8B8EAD-0F93-41EF-97D3-56A8BACBBA07}"/>
              </a:ext>
            </a:extLst>
          </p:cNvPr>
          <p:cNvSpPr/>
          <p:nvPr/>
        </p:nvSpPr>
        <p:spPr>
          <a:xfrm>
            <a:off x="2510496" y="3644899"/>
            <a:ext cx="1316072" cy="1944632"/>
          </a:xfrm>
          <a:prstGeom prst="rect">
            <a:avLst/>
          </a:prstGeom>
          <a:solidFill>
            <a:schemeClr val="bg1">
              <a:lumMod val="7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GB" sz="1800">
              <a:solidFill>
                <a:schemeClr val="bg2">
                  <a:lumMod val="25000"/>
                </a:schemeClr>
              </a:solidFill>
            </a:endParaRPr>
          </a:p>
        </p:txBody>
      </p:sp>
      <p:sp>
        <p:nvSpPr>
          <p:cNvPr id="38" name="Text Placeholder 3">
            <a:extLst>
              <a:ext uri="{FF2B5EF4-FFF2-40B4-BE49-F238E27FC236}">
                <a16:creationId xmlns:a16="http://schemas.microsoft.com/office/drawing/2014/main" id="{103C51B5-16F8-4B04-B063-D57607B99FD5}"/>
              </a:ext>
            </a:extLst>
          </p:cNvPr>
          <p:cNvSpPr txBox="1">
            <a:spLocks/>
          </p:cNvSpPr>
          <p:nvPr/>
        </p:nvSpPr>
        <p:spPr>
          <a:xfrm>
            <a:off x="521740" y="4118540"/>
            <a:ext cx="1988755" cy="1470991"/>
          </a:xfrm>
          <a:prstGeom prst="rect">
            <a:avLst/>
          </a:prstGeom>
          <a:solidFill>
            <a:sysClr val="window" lastClr="FFFFFF">
              <a:lumMod val="95000"/>
            </a:sysClr>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rgbClr val="484848"/>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rgbClr val="484848"/>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rgbClr val="484848"/>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rgbClr val="484848"/>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indent="0">
              <a:buNone/>
            </a:pPr>
            <a:endParaRPr lang="en-GB" sz="2000"/>
          </a:p>
          <a:p>
            <a:pPr marL="0" indent="0">
              <a:buNone/>
            </a:pPr>
            <a:r>
              <a:rPr lang="en-GB" sz="2000"/>
              <a:t>EUR 4,327,255 </a:t>
            </a:r>
          </a:p>
        </p:txBody>
      </p:sp>
      <p:sp>
        <p:nvSpPr>
          <p:cNvPr id="39" name="Text Placeholder 4">
            <a:extLst>
              <a:ext uri="{FF2B5EF4-FFF2-40B4-BE49-F238E27FC236}">
                <a16:creationId xmlns:a16="http://schemas.microsoft.com/office/drawing/2014/main" id="{FC1A22B7-4CDD-4CAB-816E-5E7FA702DB3F}"/>
              </a:ext>
            </a:extLst>
          </p:cNvPr>
          <p:cNvSpPr txBox="1">
            <a:spLocks/>
          </p:cNvSpPr>
          <p:nvPr/>
        </p:nvSpPr>
        <p:spPr>
          <a:xfrm>
            <a:off x="521740" y="3644899"/>
            <a:ext cx="1988756" cy="473641"/>
          </a:xfrm>
          <a:prstGeom prst="rect">
            <a:avLst/>
          </a:prstGeom>
          <a:solidFill>
            <a:sysClr val="window" lastClr="FFFFFF">
              <a:lumMod val="95000"/>
            </a:sysClr>
          </a:solidFill>
        </p:spPr>
        <p:txBody>
          <a:bodyPr vert="horz" lIns="91440" tIns="45720" rIns="91440" bIns="45720" rtlCol="0" anchor="b">
            <a:noAutofit/>
          </a:bodyPr>
          <a:lstStyle>
            <a:lvl1pPr marL="0" indent="0" algn="ctr" defTabSz="914400" rtl="0" eaLnBrk="1" latinLnBrk="0" hangingPunct="1">
              <a:lnSpc>
                <a:spcPct val="90000"/>
              </a:lnSpc>
              <a:spcBef>
                <a:spcPts val="1000"/>
              </a:spcBef>
              <a:buFont typeface="Arial" panose="020B0604020202020204" pitchFamily="34" charset="0"/>
              <a:buNone/>
              <a:defRPr sz="1400" b="1" u="none" kern="1200">
                <a:solidFill>
                  <a:srgbClr val="355F92"/>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rgbClr val="484848"/>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rgbClr val="484848"/>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rgbClr val="484848"/>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rgbClr val="484848"/>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a:ln>
                  <a:noFill/>
                </a:ln>
                <a:solidFill>
                  <a:srgbClr val="365F91"/>
                </a:solidFill>
                <a:effectLst/>
                <a:uLnTx/>
                <a:uFillTx/>
                <a:latin typeface="Calibri" panose="020F0502020204030204"/>
                <a:ea typeface="+mn-ea"/>
                <a:cs typeface="+mn-cs"/>
              </a:rPr>
              <a:t>Costs</a:t>
            </a:r>
          </a:p>
        </p:txBody>
      </p:sp>
      <p:pic>
        <p:nvPicPr>
          <p:cNvPr id="40" name="Picture 6" descr="Image result for euro icon png">
            <a:extLst>
              <a:ext uri="{FF2B5EF4-FFF2-40B4-BE49-F238E27FC236}">
                <a16:creationId xmlns:a16="http://schemas.microsoft.com/office/drawing/2014/main" id="{55492755-AEED-49B1-8551-3F28C8C98D1F}"/>
              </a:ext>
            </a:extLst>
          </p:cNvPr>
          <p:cNvPicPr>
            <a:picLocks noChangeAspect="1" noChangeArrowheads="1"/>
          </p:cNvPicPr>
          <p:nvPr/>
        </p:nvPicPr>
        <p:blipFill>
          <a:blip r:embed="rId5"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736668" y="4185351"/>
            <a:ext cx="863728" cy="863728"/>
          </a:xfrm>
          <a:prstGeom prst="rect">
            <a:avLst/>
          </a:prstGeom>
          <a:noFill/>
          <a:extLst>
            <a:ext uri="{909E8E84-426E-40DD-AFC4-6F175D3DCCD1}">
              <a14:hiddenFill xmlns:a14="http://schemas.microsoft.com/office/drawing/2010/main">
                <a:solidFill>
                  <a:srgbClr val="FFFFFF"/>
                </a:solidFill>
              </a14:hiddenFill>
            </a:ext>
          </a:extLst>
        </p:spPr>
      </p:pic>
      <p:sp>
        <p:nvSpPr>
          <p:cNvPr id="41" name="Rettangolo 40">
            <a:extLst>
              <a:ext uri="{FF2B5EF4-FFF2-40B4-BE49-F238E27FC236}">
                <a16:creationId xmlns:a16="http://schemas.microsoft.com/office/drawing/2014/main" id="{2F8C3915-5C01-4F86-9427-75045A13A591}"/>
              </a:ext>
            </a:extLst>
          </p:cNvPr>
          <p:cNvSpPr/>
          <p:nvPr/>
        </p:nvSpPr>
        <p:spPr>
          <a:xfrm>
            <a:off x="6482043" y="3644899"/>
            <a:ext cx="1316072" cy="1944632"/>
          </a:xfrm>
          <a:prstGeom prst="rect">
            <a:avLst/>
          </a:prstGeom>
          <a:solidFill>
            <a:schemeClr val="bg1">
              <a:lumMod val="7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GB" sz="1800">
              <a:solidFill>
                <a:schemeClr val="bg2">
                  <a:lumMod val="25000"/>
                </a:schemeClr>
              </a:solidFill>
            </a:endParaRPr>
          </a:p>
        </p:txBody>
      </p:sp>
      <p:sp>
        <p:nvSpPr>
          <p:cNvPr id="42" name="Text Placeholder 3">
            <a:extLst>
              <a:ext uri="{FF2B5EF4-FFF2-40B4-BE49-F238E27FC236}">
                <a16:creationId xmlns:a16="http://schemas.microsoft.com/office/drawing/2014/main" id="{D6D81619-A1E0-4C10-B2D6-BE1B7DC8CF6A}"/>
              </a:ext>
            </a:extLst>
          </p:cNvPr>
          <p:cNvSpPr txBox="1">
            <a:spLocks/>
          </p:cNvSpPr>
          <p:nvPr/>
        </p:nvSpPr>
        <p:spPr>
          <a:xfrm>
            <a:off x="4493287" y="4118540"/>
            <a:ext cx="1988755" cy="1470991"/>
          </a:xfrm>
          <a:prstGeom prst="rect">
            <a:avLst/>
          </a:prstGeom>
          <a:solidFill>
            <a:sysClr val="window" lastClr="FFFFFF">
              <a:lumMod val="95000"/>
            </a:sysClr>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rgbClr val="484848"/>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rgbClr val="484848"/>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rgbClr val="484848"/>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rgbClr val="484848"/>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indent="0">
              <a:buNone/>
            </a:pPr>
            <a:endParaRPr lang="en-GB" sz="2000"/>
          </a:p>
          <a:p>
            <a:r>
              <a:rPr lang="en-US" sz="2000">
                <a:solidFill>
                  <a:schemeClr val="bg2">
                    <a:lumMod val="10000"/>
                  </a:schemeClr>
                </a:solidFill>
              </a:rPr>
              <a:t>14 PARTNERS</a:t>
            </a:r>
          </a:p>
        </p:txBody>
      </p:sp>
      <p:sp>
        <p:nvSpPr>
          <p:cNvPr id="43" name="Text Placeholder 4">
            <a:extLst>
              <a:ext uri="{FF2B5EF4-FFF2-40B4-BE49-F238E27FC236}">
                <a16:creationId xmlns:a16="http://schemas.microsoft.com/office/drawing/2014/main" id="{4604622C-7020-4176-9A46-10E46C405B82}"/>
              </a:ext>
            </a:extLst>
          </p:cNvPr>
          <p:cNvSpPr txBox="1">
            <a:spLocks/>
          </p:cNvSpPr>
          <p:nvPr/>
        </p:nvSpPr>
        <p:spPr>
          <a:xfrm>
            <a:off x="4493287" y="3644899"/>
            <a:ext cx="1988756" cy="473641"/>
          </a:xfrm>
          <a:prstGeom prst="rect">
            <a:avLst/>
          </a:prstGeom>
          <a:solidFill>
            <a:sysClr val="window" lastClr="FFFFFF">
              <a:lumMod val="95000"/>
            </a:sysClr>
          </a:solidFill>
        </p:spPr>
        <p:txBody>
          <a:bodyPr vert="horz" lIns="91440" tIns="45720" rIns="91440" bIns="45720" rtlCol="0" anchor="b">
            <a:noAutofit/>
          </a:bodyPr>
          <a:lstStyle>
            <a:lvl1pPr marL="0" indent="0" algn="ctr" defTabSz="914400" rtl="0" eaLnBrk="1" latinLnBrk="0" hangingPunct="1">
              <a:lnSpc>
                <a:spcPct val="90000"/>
              </a:lnSpc>
              <a:spcBef>
                <a:spcPts val="1000"/>
              </a:spcBef>
              <a:buFont typeface="Arial" panose="020B0604020202020204" pitchFamily="34" charset="0"/>
              <a:buNone/>
              <a:defRPr sz="1400" b="1" u="none" kern="1200">
                <a:solidFill>
                  <a:srgbClr val="355F92"/>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rgbClr val="484848"/>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rgbClr val="484848"/>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rgbClr val="484848"/>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rgbClr val="484848"/>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2400">
                <a:solidFill>
                  <a:srgbClr val="365F91"/>
                </a:solidFill>
                <a:latin typeface="Calibri" panose="020F0502020204030204"/>
              </a:rPr>
              <a:t>Consortium</a:t>
            </a:r>
            <a:endParaRPr kumimoji="0" lang="en-US" sz="2400" b="1" i="0" u="none" strike="noStrike" kern="1200" cap="none" spc="0" normalizeH="0" baseline="0" noProof="0">
              <a:ln>
                <a:noFill/>
              </a:ln>
              <a:solidFill>
                <a:srgbClr val="365F91"/>
              </a:solidFill>
              <a:effectLst/>
              <a:uLnTx/>
              <a:uFillTx/>
              <a:latin typeface="Calibri" panose="020F0502020204030204"/>
              <a:ea typeface="+mn-ea"/>
              <a:cs typeface="+mn-cs"/>
            </a:endParaRPr>
          </a:p>
        </p:txBody>
      </p:sp>
      <p:pic>
        <p:nvPicPr>
          <p:cNvPr id="45" name="Picture 14" descr="Image result for team icon png">
            <a:extLst>
              <a:ext uri="{FF2B5EF4-FFF2-40B4-BE49-F238E27FC236}">
                <a16:creationId xmlns:a16="http://schemas.microsoft.com/office/drawing/2014/main" id="{5D833E6E-192C-4D4E-9714-149289DE1779}"/>
              </a:ext>
            </a:extLst>
          </p:cNvPr>
          <p:cNvPicPr>
            <a:picLocks noChangeAspect="1" noChangeArrowheads="1"/>
          </p:cNvPicPr>
          <p:nvPr/>
        </p:nvPicPr>
        <p:blipFill>
          <a:blip r:embed="rId6">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607325" y="4084462"/>
            <a:ext cx="1065505" cy="1065505"/>
          </a:xfrm>
          <a:prstGeom prst="rect">
            <a:avLst/>
          </a:prstGeom>
          <a:noFill/>
          <a:extLst>
            <a:ext uri="{909E8E84-426E-40DD-AFC4-6F175D3DCCD1}">
              <a14:hiddenFill xmlns:a14="http://schemas.microsoft.com/office/drawing/2010/main">
                <a:solidFill>
                  <a:srgbClr val="FFFFFF"/>
                </a:solidFill>
              </a14:hiddenFill>
            </a:ext>
          </a:extLst>
        </p:spPr>
      </p:pic>
      <p:sp>
        <p:nvSpPr>
          <p:cNvPr id="46" name="Rettangolo 45">
            <a:extLst>
              <a:ext uri="{FF2B5EF4-FFF2-40B4-BE49-F238E27FC236}">
                <a16:creationId xmlns:a16="http://schemas.microsoft.com/office/drawing/2014/main" id="{F2E5C5FF-5B21-46B3-A50B-EE46FE6B9F1A}"/>
              </a:ext>
            </a:extLst>
          </p:cNvPr>
          <p:cNvSpPr/>
          <p:nvPr/>
        </p:nvSpPr>
        <p:spPr>
          <a:xfrm>
            <a:off x="10521433" y="3644225"/>
            <a:ext cx="1316072" cy="1944632"/>
          </a:xfrm>
          <a:prstGeom prst="rect">
            <a:avLst/>
          </a:prstGeom>
          <a:solidFill>
            <a:schemeClr val="bg1">
              <a:lumMod val="7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GB" sz="8800" b="1">
                <a:solidFill>
                  <a:schemeClr val="bg2">
                    <a:lumMod val="50000"/>
                  </a:schemeClr>
                </a:solidFill>
              </a:rPr>
              <a:t>#</a:t>
            </a:r>
            <a:endParaRPr lang="en-GB" sz="1800" b="1">
              <a:solidFill>
                <a:schemeClr val="bg2">
                  <a:lumMod val="50000"/>
                </a:schemeClr>
              </a:solidFill>
            </a:endParaRPr>
          </a:p>
        </p:txBody>
      </p:sp>
      <p:sp>
        <p:nvSpPr>
          <p:cNvPr id="47" name="Text Placeholder 3">
            <a:extLst>
              <a:ext uri="{FF2B5EF4-FFF2-40B4-BE49-F238E27FC236}">
                <a16:creationId xmlns:a16="http://schemas.microsoft.com/office/drawing/2014/main" id="{77195EBD-1BF5-40A5-8741-EAE9B73D7A12}"/>
              </a:ext>
            </a:extLst>
          </p:cNvPr>
          <p:cNvSpPr txBox="1">
            <a:spLocks/>
          </p:cNvSpPr>
          <p:nvPr/>
        </p:nvSpPr>
        <p:spPr>
          <a:xfrm>
            <a:off x="8532677" y="4117866"/>
            <a:ext cx="1988755" cy="1470991"/>
          </a:xfrm>
          <a:prstGeom prst="rect">
            <a:avLst/>
          </a:prstGeom>
          <a:solidFill>
            <a:sysClr val="window" lastClr="FFFFFF">
              <a:lumMod val="95000"/>
            </a:sysClr>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rgbClr val="484848"/>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rgbClr val="484848"/>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rgbClr val="484848"/>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rgbClr val="484848"/>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r>
              <a:rPr lang="en-GB" sz="2000"/>
              <a:t>#cloud</a:t>
            </a:r>
            <a:br>
              <a:rPr lang="en-GB" sz="2000"/>
            </a:br>
            <a:r>
              <a:rPr lang="en-GB" sz="2000"/>
              <a:t>#evidence-based </a:t>
            </a:r>
            <a:br>
              <a:rPr lang="en-GB" sz="2000"/>
            </a:br>
            <a:r>
              <a:rPr lang="en-GB" sz="2000"/>
              <a:t>#policy-making #EOSC</a:t>
            </a:r>
            <a:br>
              <a:rPr lang="en-GB" sz="2000"/>
            </a:br>
            <a:r>
              <a:rPr lang="en-GB" sz="2000"/>
              <a:t>#co-creation</a:t>
            </a:r>
          </a:p>
        </p:txBody>
      </p:sp>
      <p:sp>
        <p:nvSpPr>
          <p:cNvPr id="48" name="Text Placeholder 4">
            <a:extLst>
              <a:ext uri="{FF2B5EF4-FFF2-40B4-BE49-F238E27FC236}">
                <a16:creationId xmlns:a16="http://schemas.microsoft.com/office/drawing/2014/main" id="{DFFE7277-0B10-4931-B2D7-33E1482DEEE5}"/>
              </a:ext>
            </a:extLst>
          </p:cNvPr>
          <p:cNvSpPr txBox="1">
            <a:spLocks/>
          </p:cNvSpPr>
          <p:nvPr/>
        </p:nvSpPr>
        <p:spPr>
          <a:xfrm>
            <a:off x="8532677" y="3644225"/>
            <a:ext cx="1988756" cy="473641"/>
          </a:xfrm>
          <a:prstGeom prst="rect">
            <a:avLst/>
          </a:prstGeom>
          <a:solidFill>
            <a:sysClr val="window" lastClr="FFFFFF">
              <a:lumMod val="95000"/>
            </a:sysClr>
          </a:solidFill>
        </p:spPr>
        <p:txBody>
          <a:bodyPr vert="horz" lIns="91440" tIns="45720" rIns="91440" bIns="45720" rtlCol="0" anchor="b">
            <a:noAutofit/>
          </a:bodyPr>
          <a:lstStyle>
            <a:lvl1pPr marL="0" indent="0" algn="ctr" defTabSz="914400" rtl="0" eaLnBrk="1" latinLnBrk="0" hangingPunct="1">
              <a:lnSpc>
                <a:spcPct val="90000"/>
              </a:lnSpc>
              <a:spcBef>
                <a:spcPts val="1000"/>
              </a:spcBef>
              <a:buFont typeface="Arial" panose="020B0604020202020204" pitchFamily="34" charset="0"/>
              <a:buNone/>
              <a:defRPr sz="1400" b="1" u="none" kern="1200">
                <a:solidFill>
                  <a:srgbClr val="355F92"/>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rgbClr val="484848"/>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rgbClr val="484848"/>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rgbClr val="484848"/>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rgbClr val="484848"/>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2400">
                <a:solidFill>
                  <a:srgbClr val="365F91"/>
                </a:solidFill>
                <a:latin typeface="Calibri" panose="020F0502020204030204"/>
              </a:rPr>
              <a:t>Key Words</a:t>
            </a:r>
            <a:endParaRPr kumimoji="0" lang="en-US" sz="2400" b="1" i="0" u="none" strike="noStrike" kern="1200" cap="none" spc="0" normalizeH="0" baseline="0" noProof="0">
              <a:ln>
                <a:noFill/>
              </a:ln>
              <a:solidFill>
                <a:srgbClr val="365F91"/>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425482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4" name="Picture 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28330" y="1676400"/>
            <a:ext cx="5993240" cy="41597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olo 1">
            <a:extLst>
              <a:ext uri="{FF2B5EF4-FFF2-40B4-BE49-F238E27FC236}">
                <a16:creationId xmlns:a16="http://schemas.microsoft.com/office/drawing/2014/main" id="{8F00757D-D216-B044-BA3D-2B56F58354B0}"/>
              </a:ext>
            </a:extLst>
          </p:cNvPr>
          <p:cNvSpPr>
            <a:spLocks noGrp="1"/>
          </p:cNvSpPr>
          <p:nvPr>
            <p:ph type="title"/>
          </p:nvPr>
        </p:nvSpPr>
        <p:spPr>
          <a:xfrm>
            <a:off x="281609" y="184150"/>
            <a:ext cx="4899983" cy="708301"/>
          </a:xfrm>
        </p:spPr>
        <p:txBody>
          <a:bodyPr/>
          <a:lstStyle/>
          <a:p>
            <a:r>
              <a:rPr lang="en-GB"/>
              <a:t>Consortium as whole</a:t>
            </a:r>
          </a:p>
        </p:txBody>
      </p:sp>
      <p:sp>
        <p:nvSpPr>
          <p:cNvPr id="3" name="Segnaposto contenuto 2">
            <a:extLst>
              <a:ext uri="{FF2B5EF4-FFF2-40B4-BE49-F238E27FC236}">
                <a16:creationId xmlns:a16="http://schemas.microsoft.com/office/drawing/2014/main" id="{67A0D81B-544B-BF49-B28E-6539B8FF86D7}"/>
              </a:ext>
            </a:extLst>
          </p:cNvPr>
          <p:cNvSpPr>
            <a:spLocks noGrp="1"/>
          </p:cNvSpPr>
          <p:nvPr>
            <p:ph idx="1"/>
          </p:nvPr>
        </p:nvSpPr>
        <p:spPr>
          <a:xfrm>
            <a:off x="6128331" y="180976"/>
            <a:ext cx="2196519" cy="1418860"/>
          </a:xfrm>
        </p:spPr>
        <p:txBody>
          <a:bodyPr>
            <a:noAutofit/>
          </a:bodyPr>
          <a:lstStyle/>
          <a:p>
            <a:pPr marL="0" indent="0">
              <a:lnSpc>
                <a:spcPct val="100000"/>
              </a:lnSpc>
              <a:buNone/>
            </a:pPr>
            <a:r>
              <a:rPr lang="en-US" sz="1400" b="1"/>
              <a:t>14</a:t>
            </a:r>
            <a:r>
              <a:rPr lang="en-US" sz="1400"/>
              <a:t> Partners:</a:t>
            </a:r>
          </a:p>
          <a:p>
            <a:pPr>
              <a:lnSpc>
                <a:spcPct val="100000"/>
              </a:lnSpc>
            </a:pPr>
            <a:r>
              <a:rPr lang="en-US" sz="1400" b="1"/>
              <a:t>PA</a:t>
            </a:r>
            <a:r>
              <a:rPr lang="en-US" sz="1400"/>
              <a:t>: KAJ, CTO</a:t>
            </a:r>
          </a:p>
          <a:p>
            <a:pPr>
              <a:lnSpc>
                <a:spcPct val="100000"/>
              </a:lnSpc>
            </a:pPr>
            <a:r>
              <a:rPr lang="en-US" sz="1400" b="1"/>
              <a:t>LE</a:t>
            </a:r>
            <a:r>
              <a:rPr lang="en-US" sz="1400"/>
              <a:t>: ENG</a:t>
            </a:r>
          </a:p>
          <a:p>
            <a:pPr>
              <a:lnSpc>
                <a:spcPct val="100000"/>
              </a:lnSpc>
            </a:pPr>
            <a:r>
              <a:rPr lang="en-US" sz="1400" b="1"/>
              <a:t>Consulting</a:t>
            </a:r>
            <a:r>
              <a:rPr lang="en-US" sz="1400"/>
              <a:t>: EY</a:t>
            </a:r>
          </a:p>
        </p:txBody>
      </p:sp>
      <p:pic>
        <p:nvPicPr>
          <p:cNvPr id="5" name="Grafik 19"/>
          <p:cNvPicPr/>
          <p:nvPr/>
        </p:nvPicPr>
        <p:blipFill rotWithShape="1">
          <a:blip r:embed="rId3" cstate="print">
            <a:extLst>
              <a:ext uri="{28A0092B-C50C-407E-A947-70E740481C1C}">
                <a14:useLocalDpi xmlns:a14="http://schemas.microsoft.com/office/drawing/2010/main" val="0"/>
              </a:ext>
            </a:extLst>
          </a:blip>
          <a:srcRect t="16472" b="24698"/>
          <a:stretch/>
        </p:blipFill>
        <p:spPr bwMode="auto">
          <a:xfrm>
            <a:off x="455001" y="1991569"/>
            <a:ext cx="1481455" cy="537845"/>
          </a:xfrm>
          <a:prstGeom prst="rect">
            <a:avLst/>
          </a:prstGeom>
          <a:ln>
            <a:noFill/>
          </a:ln>
          <a:extLst>
            <a:ext uri="{53640926-AAD7-44D8-BBD7-CCE9431645EC}">
              <a14:shadowObscured xmlns:a14="http://schemas.microsoft.com/office/drawing/2010/main"/>
            </a:ext>
          </a:extLst>
        </p:spPr>
      </p:pic>
      <p:pic>
        <p:nvPicPr>
          <p:cNvPr id="1026" name="Picture 2" descr="D:\Dropbox\Lavoro\ScritturaProposte\Logo ENG.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66950" y="3351459"/>
            <a:ext cx="1790700" cy="44767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86101" y="1344846"/>
            <a:ext cx="1581148" cy="4718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71725" y="1954519"/>
            <a:ext cx="800100" cy="7887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45527" y="2805134"/>
            <a:ext cx="932740" cy="7402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00592" y="1694293"/>
            <a:ext cx="666750" cy="782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5" name="Picture 11"/>
          <p:cNvPicPr>
            <a:picLocks noChangeAspect="1" noChangeArrowheads="1"/>
          </p:cNvPicPr>
          <p:nvPr/>
        </p:nvPicPr>
        <p:blipFill rotWithShape="1">
          <a:blip r:embed="rId9">
            <a:extLst>
              <a:ext uri="{28A0092B-C50C-407E-A947-70E740481C1C}">
                <a14:useLocalDpi xmlns:a14="http://schemas.microsoft.com/office/drawing/2010/main" val="0"/>
              </a:ext>
            </a:extLst>
          </a:blip>
          <a:srcRect b="11307"/>
          <a:stretch/>
        </p:blipFill>
        <p:spPr bwMode="auto">
          <a:xfrm>
            <a:off x="3524242" y="2599430"/>
            <a:ext cx="1733550" cy="660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6" name="Picture 1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57809" y="4271965"/>
            <a:ext cx="20955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7" name="Picture 1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476742" y="3794027"/>
            <a:ext cx="1562100" cy="4770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8" name="Picture 1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30897" y="5060447"/>
            <a:ext cx="7620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9" name="Picture 1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924175" y="4271965"/>
            <a:ext cx="1447800" cy="5682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0" name="Picture 1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371725" y="5171788"/>
            <a:ext cx="1924050" cy="539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2" name="Picture 18"/>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610099" y="5071312"/>
            <a:ext cx="1183680" cy="7402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asellaDiTesto 5"/>
          <p:cNvSpPr txBox="1"/>
          <p:nvPr/>
        </p:nvSpPr>
        <p:spPr>
          <a:xfrm>
            <a:off x="8105776" y="457200"/>
            <a:ext cx="4019549" cy="1061829"/>
          </a:xfrm>
          <a:prstGeom prst="rect">
            <a:avLst/>
          </a:prstGeom>
          <a:noFill/>
        </p:spPr>
        <p:txBody>
          <a:bodyPr wrap="square" rtlCol="0">
            <a:spAutoFit/>
          </a:bodyPr>
          <a:lstStyle/>
          <a:p>
            <a:pPr marL="285750" indent="-285750">
              <a:lnSpc>
                <a:spcPct val="100000"/>
              </a:lnSpc>
              <a:buFont typeface="Arial" pitchFamily="34" charset="0"/>
              <a:buChar char="•"/>
            </a:pPr>
            <a:r>
              <a:rPr lang="en-US" b="1"/>
              <a:t>Research &amp; Academia</a:t>
            </a:r>
            <a:r>
              <a:rPr lang="en-US"/>
              <a:t>: FOKUS, KPRF, KAMK, NTUA, TECNALIA</a:t>
            </a:r>
          </a:p>
          <a:p>
            <a:pPr>
              <a:lnSpc>
                <a:spcPct val="100000"/>
              </a:lnSpc>
            </a:pPr>
            <a:endParaRPr lang="en-US" sz="900" b="1"/>
          </a:p>
          <a:p>
            <a:pPr marL="285750" indent="-285750">
              <a:lnSpc>
                <a:spcPct val="100000"/>
              </a:lnSpc>
              <a:buFont typeface="Arial" pitchFamily="34" charset="0"/>
              <a:buChar char="•"/>
            </a:pPr>
            <a:r>
              <a:rPr lang="en-US" b="1"/>
              <a:t>NGO</a:t>
            </a:r>
            <a:r>
              <a:rPr lang="en-US"/>
              <a:t>: EGI, LC, Vol.TO, SCN, </a:t>
            </a:r>
            <a:r>
              <a:rPr lang="en-US" err="1"/>
              <a:t>Ibercivis</a:t>
            </a:r>
            <a:endParaRPr lang="it-IT"/>
          </a:p>
        </p:txBody>
      </p:sp>
      <p:pic>
        <p:nvPicPr>
          <p:cNvPr id="7" name="Imagen 6" descr="Imagen que contiene flor, luz, estrella&#10;&#10;Descripción generada automáticamente">
            <a:extLst>
              <a:ext uri="{FF2B5EF4-FFF2-40B4-BE49-F238E27FC236}">
                <a16:creationId xmlns:a16="http://schemas.microsoft.com/office/drawing/2014/main" id="{70CD6E43-6D8A-4EB7-A5FE-059D47B53B48}"/>
              </a:ext>
            </a:extLst>
          </p:cNvPr>
          <p:cNvPicPr>
            <a:picLocks noChangeAspect="1"/>
          </p:cNvPicPr>
          <p:nvPr/>
        </p:nvPicPr>
        <p:blipFill>
          <a:blip r:embed="rId16"/>
          <a:stretch>
            <a:fillRect/>
          </a:stretch>
        </p:blipFill>
        <p:spPr>
          <a:xfrm>
            <a:off x="579195" y="988114"/>
            <a:ext cx="2304000" cy="1296000"/>
          </a:xfrm>
          <a:prstGeom prst="rect">
            <a:avLst/>
          </a:prstGeom>
        </p:spPr>
      </p:pic>
    </p:spTree>
    <p:extLst>
      <p:ext uri="{BB962C8B-B14F-4D97-AF65-F5344CB8AC3E}">
        <p14:creationId xmlns:p14="http://schemas.microsoft.com/office/powerpoint/2010/main" val="14190765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F00757D-D216-B044-BA3D-2B56F58354B0}"/>
              </a:ext>
            </a:extLst>
          </p:cNvPr>
          <p:cNvSpPr>
            <a:spLocks noGrp="1"/>
          </p:cNvSpPr>
          <p:nvPr>
            <p:ph type="title"/>
          </p:nvPr>
        </p:nvSpPr>
        <p:spPr/>
        <p:txBody>
          <a:bodyPr/>
          <a:lstStyle/>
          <a:p>
            <a:r>
              <a:rPr lang="en-GB"/>
              <a:t>Background</a:t>
            </a:r>
          </a:p>
        </p:txBody>
      </p:sp>
      <p:sp>
        <p:nvSpPr>
          <p:cNvPr id="3" name="Segnaposto contenuto 2">
            <a:extLst>
              <a:ext uri="{FF2B5EF4-FFF2-40B4-BE49-F238E27FC236}">
                <a16:creationId xmlns:a16="http://schemas.microsoft.com/office/drawing/2014/main" id="{67A0D81B-544B-BF49-B28E-6539B8FF86D7}"/>
              </a:ext>
            </a:extLst>
          </p:cNvPr>
          <p:cNvSpPr>
            <a:spLocks noGrp="1"/>
          </p:cNvSpPr>
          <p:nvPr>
            <p:ph idx="1"/>
          </p:nvPr>
        </p:nvSpPr>
        <p:spPr>
          <a:xfrm>
            <a:off x="357810" y="1238250"/>
            <a:ext cx="7951304" cy="4610100"/>
          </a:xfrm>
        </p:spPr>
        <p:txBody>
          <a:bodyPr>
            <a:normAutofit/>
          </a:bodyPr>
          <a:lstStyle/>
          <a:p>
            <a:pPr marL="0" indent="0">
              <a:lnSpc>
                <a:spcPct val="150000"/>
              </a:lnSpc>
              <a:buNone/>
            </a:pPr>
            <a:r>
              <a:rPr lang="en-US" b="1"/>
              <a:t>Policy making </a:t>
            </a:r>
            <a:r>
              <a:rPr lang="en-US"/>
              <a:t>is the process of creating and monitoring policies to solve societal challenges. In this respect, it is often conceptualized as a </a:t>
            </a:r>
            <a:r>
              <a:rPr lang="en-US" b="1"/>
              <a:t>policy cycle</a:t>
            </a:r>
            <a:r>
              <a:rPr lang="en-US"/>
              <a:t>, consisting of several different phases, such as agenda setting, policy formulation, policy implementation &amp; monitor and policy evaluation.</a:t>
            </a:r>
          </a:p>
        </p:txBody>
      </p:sp>
      <p:pic>
        <p:nvPicPr>
          <p:cNvPr id="5" name="Immagine 4">
            <a:extLst>
              <a:ext uri="{FF2B5EF4-FFF2-40B4-BE49-F238E27FC236}">
                <a16:creationId xmlns:a16="http://schemas.microsoft.com/office/drawing/2014/main" id="{1830BC33-0E42-1851-32F2-1B984740DFD3}"/>
              </a:ext>
            </a:extLst>
          </p:cNvPr>
          <p:cNvPicPr>
            <a:picLocks noChangeAspect="1"/>
          </p:cNvPicPr>
          <p:nvPr/>
        </p:nvPicPr>
        <p:blipFill>
          <a:blip r:embed="rId3"/>
          <a:stretch>
            <a:fillRect/>
          </a:stretch>
        </p:blipFill>
        <p:spPr>
          <a:xfrm>
            <a:off x="8395252" y="1516545"/>
            <a:ext cx="3541644" cy="3661250"/>
          </a:xfrm>
          <a:prstGeom prst="rect">
            <a:avLst/>
          </a:prstGeom>
        </p:spPr>
      </p:pic>
    </p:spTree>
    <p:extLst>
      <p:ext uri="{BB962C8B-B14F-4D97-AF65-F5344CB8AC3E}">
        <p14:creationId xmlns:p14="http://schemas.microsoft.com/office/powerpoint/2010/main" val="25801964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F00757D-D216-B044-BA3D-2B56F58354B0}"/>
              </a:ext>
            </a:extLst>
          </p:cNvPr>
          <p:cNvSpPr>
            <a:spLocks noGrp="1"/>
          </p:cNvSpPr>
          <p:nvPr>
            <p:ph type="title"/>
          </p:nvPr>
        </p:nvSpPr>
        <p:spPr/>
        <p:txBody>
          <a:bodyPr/>
          <a:lstStyle/>
          <a:p>
            <a:r>
              <a:rPr lang="en-GB"/>
              <a:t>Needs in the policymaking</a:t>
            </a:r>
          </a:p>
        </p:txBody>
      </p:sp>
      <p:sp>
        <p:nvSpPr>
          <p:cNvPr id="3" name="Segnaposto contenuto 2">
            <a:extLst>
              <a:ext uri="{FF2B5EF4-FFF2-40B4-BE49-F238E27FC236}">
                <a16:creationId xmlns:a16="http://schemas.microsoft.com/office/drawing/2014/main" id="{67A0D81B-544B-BF49-B28E-6539B8FF86D7}"/>
              </a:ext>
            </a:extLst>
          </p:cNvPr>
          <p:cNvSpPr>
            <a:spLocks noGrp="1"/>
          </p:cNvSpPr>
          <p:nvPr>
            <p:ph idx="1"/>
          </p:nvPr>
        </p:nvSpPr>
        <p:spPr>
          <a:xfrm>
            <a:off x="4560177" y="1212376"/>
            <a:ext cx="6989091" cy="2037720"/>
          </a:xfrm>
        </p:spPr>
        <p:txBody>
          <a:bodyPr>
            <a:normAutofit/>
          </a:bodyPr>
          <a:lstStyle/>
          <a:p>
            <a:pPr marL="0" indent="0">
              <a:lnSpc>
                <a:spcPct val="100000"/>
              </a:lnSpc>
              <a:buNone/>
            </a:pPr>
            <a:r>
              <a:rPr lang="en-US" b="1"/>
              <a:t>Citizens</a:t>
            </a:r>
            <a:r>
              <a:rPr lang="en-US"/>
              <a:t> are called to take an active role in </a:t>
            </a:r>
            <a:r>
              <a:rPr lang="en-US" b="1"/>
              <a:t>public services definition</a:t>
            </a:r>
            <a:r>
              <a:rPr lang="en-US"/>
              <a:t> and implementation through co-production and co-creation</a:t>
            </a:r>
          </a:p>
        </p:txBody>
      </p:sp>
      <p:sp>
        <p:nvSpPr>
          <p:cNvPr id="5" name="CasellaDiTesto 4">
            <a:extLst>
              <a:ext uri="{FF2B5EF4-FFF2-40B4-BE49-F238E27FC236}">
                <a16:creationId xmlns:a16="http://schemas.microsoft.com/office/drawing/2014/main" id="{CD7B6F32-406A-A788-F058-8D5A9BA27DB5}"/>
              </a:ext>
            </a:extLst>
          </p:cNvPr>
          <p:cNvSpPr txBox="1"/>
          <p:nvPr/>
        </p:nvSpPr>
        <p:spPr>
          <a:xfrm>
            <a:off x="357809" y="4457101"/>
            <a:ext cx="7173291" cy="1384995"/>
          </a:xfrm>
          <a:prstGeom prst="rect">
            <a:avLst/>
          </a:prstGeom>
          <a:noFill/>
        </p:spPr>
        <p:txBody>
          <a:bodyPr wrap="square">
            <a:spAutoFit/>
          </a:bodyPr>
          <a:lstStyle/>
          <a:p>
            <a:pPr algn="r"/>
            <a:r>
              <a:rPr lang="en-US" sz="2800" b="1" err="1">
                <a:solidFill>
                  <a:srgbClr val="0C0C4B"/>
                </a:solidFill>
                <a:latin typeface="IBM Plex Sans" panose="020B0503050203000203" pitchFamily="34" charset="0"/>
              </a:rPr>
              <a:t>Evidence&amp;data-based</a:t>
            </a:r>
            <a:r>
              <a:rPr lang="en-US" sz="2800" b="1">
                <a:solidFill>
                  <a:srgbClr val="0C0C4B"/>
                </a:solidFill>
                <a:latin typeface="IBM Plex Sans" panose="020B0503050203000203" pitchFamily="34" charset="0"/>
              </a:rPr>
              <a:t> </a:t>
            </a:r>
            <a:r>
              <a:rPr lang="en-US" sz="2800">
                <a:solidFill>
                  <a:srgbClr val="0C0C4B"/>
                </a:solidFill>
                <a:latin typeface="IBM Plex Sans" panose="020B0503050203000203" pitchFamily="34" charset="0"/>
              </a:rPr>
              <a:t>approaches are strongly recommended to take </a:t>
            </a:r>
            <a:r>
              <a:rPr lang="en-US" sz="2800" b="1">
                <a:solidFill>
                  <a:srgbClr val="0C0C4B"/>
                </a:solidFill>
                <a:latin typeface="IBM Plex Sans" panose="020B0503050203000203" pitchFamily="34" charset="0"/>
              </a:rPr>
              <a:t>informed design decisions</a:t>
            </a:r>
            <a:r>
              <a:rPr lang="en-US" sz="2800">
                <a:solidFill>
                  <a:srgbClr val="0C0C4B"/>
                </a:solidFill>
                <a:latin typeface="IBM Plex Sans" panose="020B0503050203000203" pitchFamily="34" charset="0"/>
              </a:rPr>
              <a:t> affecting the policies</a:t>
            </a:r>
            <a:endParaRPr lang="it-IT" sz="2800">
              <a:solidFill>
                <a:srgbClr val="0C0C4B"/>
              </a:solidFill>
              <a:latin typeface="IBM Plex Sans" panose="020B0503050203000203" pitchFamily="34" charset="0"/>
            </a:endParaRPr>
          </a:p>
        </p:txBody>
      </p:sp>
      <p:pic>
        <p:nvPicPr>
          <p:cNvPr id="6" name="Immagine 5" descr="Immagine che contiene testo, ingombro&#10;&#10;Descrizione generata automaticamente">
            <a:extLst>
              <a:ext uri="{FF2B5EF4-FFF2-40B4-BE49-F238E27FC236}">
                <a16:creationId xmlns:a16="http://schemas.microsoft.com/office/drawing/2014/main" id="{F6C99834-8687-02B7-2C8B-CEBF49C38FE7}"/>
              </a:ext>
            </a:extLst>
          </p:cNvPr>
          <p:cNvPicPr>
            <a:picLocks noChangeAspect="1"/>
          </p:cNvPicPr>
          <p:nvPr/>
        </p:nvPicPr>
        <p:blipFill>
          <a:blip r:embed="rId3"/>
          <a:stretch>
            <a:fillRect/>
          </a:stretch>
        </p:blipFill>
        <p:spPr>
          <a:xfrm>
            <a:off x="362605" y="1212376"/>
            <a:ext cx="3888000" cy="2592000"/>
          </a:xfrm>
          <a:prstGeom prst="rect">
            <a:avLst/>
          </a:prstGeom>
        </p:spPr>
      </p:pic>
      <p:pic>
        <p:nvPicPr>
          <p:cNvPr id="8" name="Immagine 7" descr="Immagine che contiene testo, persona&#10;&#10;Descrizione generata automaticamente">
            <a:extLst>
              <a:ext uri="{FF2B5EF4-FFF2-40B4-BE49-F238E27FC236}">
                <a16:creationId xmlns:a16="http://schemas.microsoft.com/office/drawing/2014/main" id="{FB454DBA-17BB-89CA-2D37-6A836D03B102}"/>
              </a:ext>
            </a:extLst>
          </p:cNvPr>
          <p:cNvPicPr>
            <a:picLocks noChangeAspect="1"/>
          </p:cNvPicPr>
          <p:nvPr/>
        </p:nvPicPr>
        <p:blipFill>
          <a:blip r:embed="rId4"/>
          <a:stretch>
            <a:fillRect/>
          </a:stretch>
        </p:blipFill>
        <p:spPr>
          <a:xfrm>
            <a:off x="7795154" y="3250096"/>
            <a:ext cx="4034241" cy="2592000"/>
          </a:xfrm>
          <a:prstGeom prst="rect">
            <a:avLst/>
          </a:prstGeom>
        </p:spPr>
      </p:pic>
    </p:spTree>
    <p:extLst>
      <p:ext uri="{BB962C8B-B14F-4D97-AF65-F5344CB8AC3E}">
        <p14:creationId xmlns:p14="http://schemas.microsoft.com/office/powerpoint/2010/main" val="37780220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2" name="Picture 8" descr="Strengthening of the science-policy-business interface">
            <a:extLst>
              <a:ext uri="{FF2B5EF4-FFF2-40B4-BE49-F238E27FC236}">
                <a16:creationId xmlns:a16="http://schemas.microsoft.com/office/drawing/2014/main" id="{BE3F27FB-E84E-6776-B529-63EAD80B0FED}"/>
              </a:ext>
            </a:extLst>
          </p:cNvPr>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19533" t="6485" r="13666" b="7268"/>
          <a:stretch/>
        </p:blipFill>
        <p:spPr bwMode="auto">
          <a:xfrm>
            <a:off x="357809" y="3485042"/>
            <a:ext cx="2880625" cy="277041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Regole di comportamento - Il Sovranista.info">
            <a:extLst>
              <a:ext uri="{FF2B5EF4-FFF2-40B4-BE49-F238E27FC236}">
                <a16:creationId xmlns:a16="http://schemas.microsoft.com/office/drawing/2014/main" id="{62E88C22-DFE7-A65F-8953-33DA919EC9C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04592" y="2381302"/>
            <a:ext cx="3469922" cy="1918598"/>
          </a:xfrm>
          <a:prstGeom prst="rect">
            <a:avLst/>
          </a:prstGeom>
          <a:noFill/>
          <a:extLst>
            <a:ext uri="{909E8E84-426E-40DD-AFC4-6F175D3DCCD1}">
              <a14:hiddenFill xmlns:a14="http://schemas.microsoft.com/office/drawing/2010/main">
                <a:solidFill>
                  <a:srgbClr val="FFFFFF"/>
                </a:solidFill>
              </a14:hiddenFill>
            </a:ext>
          </a:extLst>
        </p:spPr>
      </p:pic>
      <p:sp>
        <p:nvSpPr>
          <p:cNvPr id="2" name="Titolo 1">
            <a:extLst>
              <a:ext uri="{FF2B5EF4-FFF2-40B4-BE49-F238E27FC236}">
                <a16:creationId xmlns:a16="http://schemas.microsoft.com/office/drawing/2014/main" id="{8F00757D-D216-B044-BA3D-2B56F58354B0}"/>
              </a:ext>
            </a:extLst>
          </p:cNvPr>
          <p:cNvSpPr>
            <a:spLocks noGrp="1"/>
          </p:cNvSpPr>
          <p:nvPr>
            <p:ph type="title"/>
          </p:nvPr>
        </p:nvSpPr>
        <p:spPr/>
        <p:txBody>
          <a:bodyPr/>
          <a:lstStyle/>
          <a:p>
            <a:r>
              <a:rPr lang="en-GB"/>
              <a:t>Scope of the project</a:t>
            </a:r>
          </a:p>
        </p:txBody>
      </p:sp>
      <p:sp>
        <p:nvSpPr>
          <p:cNvPr id="3" name="Segnaposto contenuto 2">
            <a:extLst>
              <a:ext uri="{FF2B5EF4-FFF2-40B4-BE49-F238E27FC236}">
                <a16:creationId xmlns:a16="http://schemas.microsoft.com/office/drawing/2014/main" id="{67A0D81B-544B-BF49-B28E-6539B8FF86D7}"/>
              </a:ext>
            </a:extLst>
          </p:cNvPr>
          <p:cNvSpPr>
            <a:spLocks noGrp="1"/>
          </p:cNvSpPr>
          <p:nvPr>
            <p:ph idx="1"/>
          </p:nvPr>
        </p:nvSpPr>
        <p:spPr>
          <a:xfrm>
            <a:off x="3378353" y="1201710"/>
            <a:ext cx="7062819" cy="1666099"/>
          </a:xfrm>
        </p:spPr>
        <p:txBody>
          <a:bodyPr>
            <a:normAutofit/>
          </a:bodyPr>
          <a:lstStyle/>
          <a:p>
            <a:pPr marL="0" indent="0" algn="just">
              <a:lnSpc>
                <a:spcPct val="100000"/>
              </a:lnSpc>
              <a:buNone/>
            </a:pPr>
            <a:r>
              <a:rPr lang="en-US" sz="2400"/>
              <a:t>Support the </a:t>
            </a:r>
            <a:r>
              <a:rPr lang="en-US" sz="2400" b="1"/>
              <a:t>policy makers </a:t>
            </a:r>
            <a:r>
              <a:rPr lang="en-US" sz="2400"/>
              <a:t>along with citizens, </a:t>
            </a:r>
            <a:r>
              <a:rPr lang="en-US" sz="2400" err="1"/>
              <a:t>organisations</a:t>
            </a:r>
            <a:r>
              <a:rPr lang="en-US" sz="2400"/>
              <a:t>, businesses, public authorities to create/improve </a:t>
            </a:r>
            <a:r>
              <a:rPr lang="en-US" sz="2400" b="1"/>
              <a:t>better policies</a:t>
            </a:r>
            <a:r>
              <a:rPr lang="en-US" sz="2400"/>
              <a:t>, exploiting the </a:t>
            </a:r>
            <a:r>
              <a:rPr lang="en-US" sz="2400" b="1"/>
              <a:t>power of data</a:t>
            </a:r>
            <a:r>
              <a:rPr lang="en-US" sz="2400"/>
              <a:t>. </a:t>
            </a:r>
          </a:p>
        </p:txBody>
      </p:sp>
      <p:sp>
        <p:nvSpPr>
          <p:cNvPr id="5" name="CasellaDiTesto 4">
            <a:extLst>
              <a:ext uri="{FF2B5EF4-FFF2-40B4-BE49-F238E27FC236}">
                <a16:creationId xmlns:a16="http://schemas.microsoft.com/office/drawing/2014/main" id="{CD7B6F32-406A-A788-F058-8D5A9BA27DB5}"/>
              </a:ext>
            </a:extLst>
          </p:cNvPr>
          <p:cNvSpPr txBox="1"/>
          <p:nvPr/>
        </p:nvSpPr>
        <p:spPr>
          <a:xfrm>
            <a:off x="3378353" y="4299900"/>
            <a:ext cx="6829413" cy="1569660"/>
          </a:xfrm>
          <a:prstGeom prst="rect">
            <a:avLst/>
          </a:prstGeom>
          <a:noFill/>
        </p:spPr>
        <p:txBody>
          <a:bodyPr wrap="square">
            <a:spAutoFit/>
          </a:bodyPr>
          <a:lstStyle/>
          <a:p>
            <a:pPr algn="just"/>
            <a:r>
              <a:rPr lang="en-US" sz="2400">
                <a:solidFill>
                  <a:srgbClr val="0C0C4B"/>
                </a:solidFill>
                <a:latin typeface="IBM Plex Sans" panose="020B0503050203000203" pitchFamily="34" charset="0"/>
              </a:rPr>
              <a:t>All these actors will use </a:t>
            </a:r>
            <a:r>
              <a:rPr lang="en-US" sz="2400" b="1">
                <a:solidFill>
                  <a:srgbClr val="0C0C4B"/>
                </a:solidFill>
                <a:latin typeface="IBM Plex Sans" panose="020B0503050203000203" pitchFamily="34" charset="0"/>
              </a:rPr>
              <a:t>DECIDO Digital Services </a:t>
            </a:r>
            <a:r>
              <a:rPr lang="en-US" sz="2400">
                <a:solidFill>
                  <a:srgbClr val="0C0C4B"/>
                </a:solidFill>
                <a:latin typeface="IBM Plex Sans" panose="020B0503050203000203" pitchFamily="34" charset="0"/>
              </a:rPr>
              <a:t>to be facilitated in the </a:t>
            </a:r>
            <a:r>
              <a:rPr lang="en-US" sz="2400" b="1">
                <a:solidFill>
                  <a:srgbClr val="0C0C4B"/>
                </a:solidFill>
                <a:latin typeface="IBM Plex Sans" panose="020B0503050203000203" pitchFamily="34" charset="0"/>
              </a:rPr>
              <a:t>co-creation activities</a:t>
            </a:r>
            <a:r>
              <a:rPr lang="en-US" sz="2400">
                <a:solidFill>
                  <a:srgbClr val="0C0C4B"/>
                </a:solidFill>
                <a:latin typeface="IBM Plex Sans" panose="020B0503050203000203" pitchFamily="34" charset="0"/>
              </a:rPr>
              <a:t>, in each phase of the </a:t>
            </a:r>
            <a:r>
              <a:rPr lang="en-US" sz="2400" b="1">
                <a:solidFill>
                  <a:srgbClr val="0C0C4B"/>
                </a:solidFill>
                <a:latin typeface="IBM Plex Sans" panose="020B0503050203000203" pitchFamily="34" charset="0"/>
              </a:rPr>
              <a:t>Policy Life Cycle (PLC)</a:t>
            </a:r>
            <a:r>
              <a:rPr lang="en-US" sz="2400">
                <a:solidFill>
                  <a:srgbClr val="0C0C4B"/>
                </a:solidFill>
                <a:latin typeface="IBM Plex Sans" panose="020B0503050203000203" pitchFamily="34" charset="0"/>
              </a:rPr>
              <a:t>.</a:t>
            </a:r>
            <a:endParaRPr lang="it-IT" sz="2400">
              <a:solidFill>
                <a:srgbClr val="0C0C4B"/>
              </a:solidFill>
              <a:latin typeface="IBM Plex Sans" panose="020B0503050203000203" pitchFamily="34" charset="0"/>
            </a:endParaRPr>
          </a:p>
        </p:txBody>
      </p:sp>
      <p:pic>
        <p:nvPicPr>
          <p:cNvPr id="1028" name="Picture 4" descr="SELFIE Forum: schools and policy makers to discuss digital technologies for  teaching and learning - EfVET - European Forum for Vocational Education &amp;  Training">
            <a:extLst>
              <a:ext uri="{FF2B5EF4-FFF2-40B4-BE49-F238E27FC236}">
                <a16:creationId xmlns:a16="http://schemas.microsoft.com/office/drawing/2014/main" id="{D0B39454-FB87-437A-7832-AF3F931FADB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7486" y="985703"/>
            <a:ext cx="3348502" cy="2190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45336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F00757D-D216-B044-BA3D-2B56F58354B0}"/>
              </a:ext>
            </a:extLst>
          </p:cNvPr>
          <p:cNvSpPr>
            <a:spLocks noGrp="1"/>
          </p:cNvSpPr>
          <p:nvPr>
            <p:ph type="title"/>
          </p:nvPr>
        </p:nvSpPr>
        <p:spPr/>
        <p:txBody>
          <a:bodyPr/>
          <a:lstStyle/>
          <a:p>
            <a:r>
              <a:rPr lang="en-GB"/>
              <a:t>Pillars of DECIDO</a:t>
            </a:r>
          </a:p>
        </p:txBody>
      </p:sp>
      <p:sp>
        <p:nvSpPr>
          <p:cNvPr id="3" name="Segnaposto contenuto 2">
            <a:extLst>
              <a:ext uri="{FF2B5EF4-FFF2-40B4-BE49-F238E27FC236}">
                <a16:creationId xmlns:a16="http://schemas.microsoft.com/office/drawing/2014/main" id="{67A0D81B-544B-BF49-B28E-6539B8FF86D7}"/>
              </a:ext>
            </a:extLst>
          </p:cNvPr>
          <p:cNvSpPr>
            <a:spLocks noGrp="1"/>
          </p:cNvSpPr>
          <p:nvPr>
            <p:ph idx="1"/>
          </p:nvPr>
        </p:nvSpPr>
        <p:spPr>
          <a:xfrm>
            <a:off x="561685" y="5192438"/>
            <a:ext cx="5738191" cy="668260"/>
          </a:xfrm>
        </p:spPr>
        <p:txBody>
          <a:bodyPr>
            <a:normAutofit/>
          </a:bodyPr>
          <a:lstStyle/>
          <a:p>
            <a:pPr marL="0" indent="0" algn="ctr">
              <a:lnSpc>
                <a:spcPct val="150000"/>
              </a:lnSpc>
              <a:buNone/>
            </a:pPr>
            <a:r>
              <a:rPr lang="en-US"/>
              <a:t>The Co-creation PLC methodology</a:t>
            </a:r>
          </a:p>
        </p:txBody>
      </p:sp>
      <p:sp>
        <p:nvSpPr>
          <p:cNvPr id="10" name="CasellaDiTesto 9">
            <a:extLst>
              <a:ext uri="{FF2B5EF4-FFF2-40B4-BE49-F238E27FC236}">
                <a16:creationId xmlns:a16="http://schemas.microsoft.com/office/drawing/2014/main" id="{FB7DADFE-C60D-45B4-8C04-78524F489792}"/>
              </a:ext>
            </a:extLst>
          </p:cNvPr>
          <p:cNvSpPr txBox="1"/>
          <p:nvPr/>
        </p:nvSpPr>
        <p:spPr>
          <a:xfrm>
            <a:off x="7592103" y="5192438"/>
            <a:ext cx="3754581" cy="668260"/>
          </a:xfrm>
          <a:prstGeom prst="rect">
            <a:avLst/>
          </a:prstGeom>
          <a:noFill/>
        </p:spPr>
        <p:txBody>
          <a:bodyPr wrap="square">
            <a:spAutoFit/>
          </a:bodyPr>
          <a:lstStyle/>
          <a:p>
            <a:pPr marL="0" indent="0" algn="ctr">
              <a:lnSpc>
                <a:spcPct val="150000"/>
              </a:lnSpc>
              <a:buNone/>
            </a:pPr>
            <a:r>
              <a:rPr lang="en-US" sz="2800">
                <a:latin typeface="IBM Plex Sans" panose="020B0503050203000203" pitchFamily="34" charset="0"/>
              </a:rPr>
              <a:t>DECIDO Portal</a:t>
            </a:r>
          </a:p>
        </p:txBody>
      </p:sp>
      <p:pic>
        <p:nvPicPr>
          <p:cNvPr id="1028" name="Picture 4" descr="5.1 The Research Process – Introduction to Criminology">
            <a:extLst>
              <a:ext uri="{FF2B5EF4-FFF2-40B4-BE49-F238E27FC236}">
                <a16:creationId xmlns:a16="http://schemas.microsoft.com/office/drawing/2014/main" id="{9CB535FB-1324-607D-2243-9A0C2D16802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0658" y="1751277"/>
            <a:ext cx="6400247" cy="3080214"/>
          </a:xfrm>
          <a:prstGeom prst="rect">
            <a:avLst/>
          </a:prstGeom>
          <a:noFill/>
          <a:extLst>
            <a:ext uri="{909E8E84-426E-40DD-AFC4-6F175D3DCCD1}">
              <a14:hiddenFill xmlns:a14="http://schemas.microsoft.com/office/drawing/2010/main">
                <a:solidFill>
                  <a:srgbClr val="FFFFFF"/>
                </a:solidFill>
              </a14:hiddenFill>
            </a:ext>
          </a:extLst>
        </p:spPr>
      </p:pic>
      <p:pic>
        <p:nvPicPr>
          <p:cNvPr id="5" name="Immagine 4">
            <a:extLst>
              <a:ext uri="{FF2B5EF4-FFF2-40B4-BE49-F238E27FC236}">
                <a16:creationId xmlns:a16="http://schemas.microsoft.com/office/drawing/2014/main" id="{4648B669-FEAB-0858-C3E9-DBB3DB313325}"/>
              </a:ext>
            </a:extLst>
          </p:cNvPr>
          <p:cNvPicPr>
            <a:picLocks noChangeAspect="1"/>
          </p:cNvPicPr>
          <p:nvPr/>
        </p:nvPicPr>
        <p:blipFill>
          <a:blip r:embed="rId4"/>
          <a:stretch>
            <a:fillRect/>
          </a:stretch>
        </p:blipFill>
        <p:spPr>
          <a:xfrm>
            <a:off x="6841523" y="1575650"/>
            <a:ext cx="5255742" cy="3468684"/>
          </a:xfrm>
          <a:prstGeom prst="rect">
            <a:avLst/>
          </a:prstGeom>
        </p:spPr>
      </p:pic>
    </p:spTree>
    <p:extLst>
      <p:ext uri="{BB962C8B-B14F-4D97-AF65-F5344CB8AC3E}">
        <p14:creationId xmlns:p14="http://schemas.microsoft.com/office/powerpoint/2010/main" val="22423009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olo 1">
            <a:extLst>
              <a:ext uri="{FF2B5EF4-FFF2-40B4-BE49-F238E27FC236}">
                <a16:creationId xmlns:a16="http://schemas.microsoft.com/office/drawing/2014/main" id="{8F00757D-D216-B044-BA3D-2B56F58354B0}"/>
              </a:ext>
            </a:extLst>
          </p:cNvPr>
          <p:cNvSpPr>
            <a:spLocks noGrp="1"/>
          </p:cNvSpPr>
          <p:nvPr>
            <p:ph type="title"/>
          </p:nvPr>
        </p:nvSpPr>
        <p:spPr>
          <a:xfrm>
            <a:off x="146142" y="153458"/>
            <a:ext cx="11479695" cy="708301"/>
          </a:xfrm>
        </p:spPr>
        <p:txBody>
          <a:bodyPr/>
          <a:lstStyle/>
          <a:p>
            <a:r>
              <a:rPr lang="en-GB"/>
              <a:t>Pilots in a nutshell</a:t>
            </a:r>
          </a:p>
        </p:txBody>
      </p:sp>
      <p:sp>
        <p:nvSpPr>
          <p:cNvPr id="3" name="Google Shape;66;p3">
            <a:extLst>
              <a:ext uri="{FF2B5EF4-FFF2-40B4-BE49-F238E27FC236}">
                <a16:creationId xmlns:a16="http://schemas.microsoft.com/office/drawing/2014/main" id="{6CD0E809-1D94-5074-FEAC-FDDC3F038E1E}"/>
              </a:ext>
            </a:extLst>
          </p:cNvPr>
          <p:cNvSpPr txBox="1">
            <a:spLocks/>
          </p:cNvSpPr>
          <p:nvPr/>
        </p:nvSpPr>
        <p:spPr>
          <a:xfrm>
            <a:off x="3633952" y="1010467"/>
            <a:ext cx="2743198" cy="2244375"/>
          </a:xfrm>
          <a:prstGeom prst="rect">
            <a:avLst/>
          </a:prstGeom>
          <a:noFill/>
          <a:ln>
            <a:noFill/>
          </a:ln>
        </p:spPr>
        <p:txBody>
          <a:bodyPr spcFirstLastPara="1" vert="horz" wrap="square" lIns="91425" tIns="45700" rIns="91425" bIns="4570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baseline="0">
                <a:solidFill>
                  <a:srgbClr val="0C0C4B"/>
                </a:solidFill>
                <a:latin typeface="IBM Plex Sans" panose="020B050305020300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baseline="0">
                <a:solidFill>
                  <a:srgbClr val="0C0C4B"/>
                </a:solidFill>
                <a:latin typeface="IBM Plex Sans" panose="020B050305020300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baseline="0">
                <a:solidFill>
                  <a:srgbClr val="0C0C4B"/>
                </a:solidFill>
                <a:latin typeface="IBM Plex Sans" panose="020B050305020300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baseline="0">
                <a:solidFill>
                  <a:srgbClr val="0C0C4B"/>
                </a:solidFill>
                <a:latin typeface="IBM Plex Sans" panose="020B050305020300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baseline="0">
                <a:solidFill>
                  <a:srgbClr val="0C0C4B"/>
                </a:solidFill>
                <a:latin typeface="IBM Plex Sans" panose="020B050305020300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Clr>
                <a:schemeClr val="dk1"/>
              </a:buClr>
              <a:buSzPts val="2400"/>
              <a:buFont typeface="Calibri"/>
              <a:buNone/>
            </a:pPr>
            <a:r>
              <a:rPr lang="en-US" sz="2400" b="1" err="1"/>
              <a:t>Kajaani</a:t>
            </a:r>
            <a:r>
              <a:rPr lang="en-US" sz="2400" b="1"/>
              <a:t>, </a:t>
            </a:r>
            <a:r>
              <a:rPr lang="en-US" sz="2400"/>
              <a:t>Finland</a:t>
            </a:r>
            <a:br>
              <a:rPr lang="en-US" sz="2400"/>
            </a:br>
            <a:r>
              <a:rPr lang="en-US" sz="2400" i="1"/>
              <a:t>Forest fire </a:t>
            </a:r>
            <a:endParaRPr lang="en-US"/>
          </a:p>
          <a:p>
            <a:pPr>
              <a:buClr>
                <a:schemeClr val="dk1"/>
              </a:buClr>
              <a:buSzPts val="1400"/>
              <a:buFont typeface="Arial"/>
              <a:buChar char="•"/>
            </a:pPr>
            <a:r>
              <a:rPr lang="en-US" sz="1400"/>
              <a:t>Increasing threat of forest fires</a:t>
            </a:r>
            <a:endParaRPr lang="en-US"/>
          </a:p>
          <a:p>
            <a:pPr>
              <a:buClr>
                <a:schemeClr val="dk1"/>
              </a:buClr>
              <a:buSzPts val="1400"/>
              <a:buFont typeface="Arial"/>
              <a:buChar char="•"/>
            </a:pPr>
            <a:r>
              <a:rPr lang="en-US" sz="1400"/>
              <a:t>How to identify and map resources</a:t>
            </a:r>
            <a:endParaRPr lang="en-US"/>
          </a:p>
          <a:p>
            <a:pPr>
              <a:buClr>
                <a:schemeClr val="dk1"/>
              </a:buClr>
              <a:buSzPts val="1400"/>
              <a:buFont typeface="Arial"/>
              <a:buChar char="•"/>
            </a:pPr>
            <a:r>
              <a:rPr lang="en-US" sz="1400"/>
              <a:t>Review of current procedures across the departments of </a:t>
            </a:r>
            <a:r>
              <a:rPr lang="en-US" sz="1400" err="1"/>
              <a:t>Kajaani</a:t>
            </a:r>
            <a:r>
              <a:rPr lang="en-US" sz="1400"/>
              <a:t> City</a:t>
            </a:r>
            <a:endParaRPr lang="en-US"/>
          </a:p>
          <a:p>
            <a:pPr marL="0" indent="0">
              <a:buClr>
                <a:schemeClr val="dk1"/>
              </a:buClr>
              <a:buSzPts val="2400"/>
              <a:buFont typeface="Calibri"/>
              <a:buNone/>
            </a:pPr>
            <a:r>
              <a:rPr lang="en-US" sz="2400"/>
              <a:t>	</a:t>
            </a:r>
            <a:endParaRPr lang="en-US"/>
          </a:p>
        </p:txBody>
      </p:sp>
      <p:pic>
        <p:nvPicPr>
          <p:cNvPr id="13" name="Google Shape;70;p3">
            <a:extLst>
              <a:ext uri="{FF2B5EF4-FFF2-40B4-BE49-F238E27FC236}">
                <a16:creationId xmlns:a16="http://schemas.microsoft.com/office/drawing/2014/main" id="{684CDD2F-A575-68FD-E8CE-957EDCF8F800}"/>
              </a:ext>
            </a:extLst>
          </p:cNvPr>
          <p:cNvPicPr preferRelativeResize="0"/>
          <p:nvPr/>
        </p:nvPicPr>
        <p:blipFill rotWithShape="1">
          <a:blip r:embed="rId3">
            <a:alphaModFix/>
          </a:blip>
          <a:srcRect/>
          <a:stretch/>
        </p:blipFill>
        <p:spPr>
          <a:xfrm>
            <a:off x="5720256" y="3697230"/>
            <a:ext cx="2870198" cy="1996660"/>
          </a:xfrm>
          <a:prstGeom prst="rect">
            <a:avLst/>
          </a:prstGeom>
          <a:noFill/>
          <a:ln>
            <a:noFill/>
          </a:ln>
        </p:spPr>
      </p:pic>
      <p:sp>
        <p:nvSpPr>
          <p:cNvPr id="14" name="Google Shape;71;p3">
            <a:extLst>
              <a:ext uri="{FF2B5EF4-FFF2-40B4-BE49-F238E27FC236}">
                <a16:creationId xmlns:a16="http://schemas.microsoft.com/office/drawing/2014/main" id="{4C0F2341-DFEE-2484-BC18-9BC87EBF3608}"/>
              </a:ext>
            </a:extLst>
          </p:cNvPr>
          <p:cNvSpPr txBox="1"/>
          <p:nvPr/>
        </p:nvSpPr>
        <p:spPr>
          <a:xfrm>
            <a:off x="167119" y="3853637"/>
            <a:ext cx="2220483" cy="2052452"/>
          </a:xfrm>
          <a:prstGeom prst="rect">
            <a:avLst/>
          </a:prstGeom>
          <a:noFill/>
          <a:ln>
            <a:noFill/>
          </a:ln>
        </p:spPr>
        <p:txBody>
          <a:bodyPr spcFirstLastPara="1" wrap="square" lIns="91425" tIns="45700" rIns="91425" bIns="45700" anchor="t" anchorCtr="0">
            <a:noAutofit/>
          </a:bodyPr>
          <a:lstStyle/>
          <a:p>
            <a:pPr marL="0" marR="0" lvl="0" indent="0" algn="r" rtl="0">
              <a:lnSpc>
                <a:spcPct val="90000"/>
              </a:lnSpc>
              <a:spcBef>
                <a:spcPts val="0"/>
              </a:spcBef>
              <a:spcAft>
                <a:spcPts val="0"/>
              </a:spcAft>
              <a:buClr>
                <a:srgbClr val="0C0C4B"/>
              </a:buClr>
              <a:buSzPts val="2400"/>
              <a:buFont typeface="Arial"/>
              <a:buNone/>
            </a:pPr>
            <a:r>
              <a:rPr lang="it-IT" sz="2400" b="1" i="0">
                <a:solidFill>
                  <a:srgbClr val="0C0C4B"/>
                </a:solidFill>
                <a:latin typeface="IBM Plex Sans"/>
                <a:ea typeface="IBM Plex Sans"/>
                <a:cs typeface="IBM Plex Sans"/>
                <a:sym typeface="IBM Plex Sans"/>
              </a:rPr>
              <a:t>Greek Municipalities</a:t>
            </a:r>
            <a:br>
              <a:rPr lang="it-IT" sz="2400" b="1" i="0">
                <a:solidFill>
                  <a:srgbClr val="0C0C4B"/>
                </a:solidFill>
                <a:latin typeface="IBM Plex Sans"/>
                <a:ea typeface="IBM Plex Sans"/>
                <a:cs typeface="IBM Plex Sans"/>
                <a:sym typeface="IBM Plex Sans"/>
              </a:rPr>
            </a:br>
            <a:r>
              <a:rPr lang="it-IT" sz="2400" b="0" i="1">
                <a:solidFill>
                  <a:srgbClr val="0C0C4B"/>
                </a:solidFill>
                <a:latin typeface="IBM Plex Sans"/>
                <a:ea typeface="IBM Plex Sans"/>
                <a:cs typeface="IBM Plex Sans"/>
                <a:sym typeface="IBM Plex Sans"/>
              </a:rPr>
              <a:t>Power Outage</a:t>
            </a:r>
            <a:r>
              <a:rPr lang="it-IT" sz="2400" b="1" i="0">
                <a:solidFill>
                  <a:srgbClr val="0C0C4B"/>
                </a:solidFill>
                <a:latin typeface="IBM Plex Sans"/>
                <a:ea typeface="IBM Plex Sans"/>
                <a:cs typeface="IBM Plex Sans"/>
                <a:sym typeface="IBM Plex Sans"/>
              </a:rPr>
              <a:t> </a:t>
            </a:r>
            <a:r>
              <a:rPr lang="it-IT" sz="1400" b="0" i="0">
                <a:solidFill>
                  <a:schemeClr val="dk1"/>
                </a:solidFill>
                <a:latin typeface="Calibri"/>
                <a:ea typeface="Calibri"/>
                <a:cs typeface="Calibri"/>
                <a:sym typeface="Calibri"/>
              </a:rPr>
              <a:t>Power outage management of public infrastructure and cultural assets on the island of Halki via emergency response mechanisms</a:t>
            </a:r>
            <a:endParaRPr/>
          </a:p>
        </p:txBody>
      </p:sp>
      <p:sp>
        <p:nvSpPr>
          <p:cNvPr id="15" name="Google Shape;72;p3">
            <a:extLst>
              <a:ext uri="{FF2B5EF4-FFF2-40B4-BE49-F238E27FC236}">
                <a16:creationId xmlns:a16="http://schemas.microsoft.com/office/drawing/2014/main" id="{66CAF7FC-1E24-E754-6ECF-B9472DC05D91}"/>
              </a:ext>
            </a:extLst>
          </p:cNvPr>
          <p:cNvSpPr txBox="1"/>
          <p:nvPr/>
        </p:nvSpPr>
        <p:spPr>
          <a:xfrm>
            <a:off x="5857409" y="290939"/>
            <a:ext cx="3477793" cy="2486583"/>
          </a:xfrm>
          <a:prstGeom prst="rect">
            <a:avLst/>
          </a:prstGeom>
          <a:noFill/>
          <a:ln>
            <a:noFill/>
          </a:ln>
        </p:spPr>
        <p:txBody>
          <a:bodyPr spcFirstLastPara="1" wrap="square" lIns="91425" tIns="45700" rIns="91425" bIns="45700" anchor="t" anchorCtr="0">
            <a:noAutofit/>
          </a:bodyPr>
          <a:lstStyle/>
          <a:p>
            <a:pPr marL="0" marR="0" lvl="0" indent="0" algn="r" rtl="0">
              <a:lnSpc>
                <a:spcPct val="90000"/>
              </a:lnSpc>
              <a:spcBef>
                <a:spcPts val="0"/>
              </a:spcBef>
              <a:spcAft>
                <a:spcPts val="0"/>
              </a:spcAft>
              <a:buClr>
                <a:srgbClr val="0C0C4B"/>
              </a:buClr>
              <a:buSzPts val="2400"/>
              <a:buFont typeface="Arial"/>
              <a:buNone/>
            </a:pPr>
            <a:r>
              <a:rPr lang="it-IT" sz="2400" b="1" i="0">
                <a:solidFill>
                  <a:srgbClr val="0C0C4B"/>
                </a:solidFill>
                <a:latin typeface="IBM Plex Sans"/>
                <a:ea typeface="IBM Plex Sans"/>
                <a:cs typeface="IBM Plex Sans"/>
                <a:sym typeface="IBM Plex Sans"/>
              </a:rPr>
              <a:t>Torino, </a:t>
            </a:r>
            <a:r>
              <a:rPr lang="it-IT" sz="2400" b="0" i="0">
                <a:solidFill>
                  <a:srgbClr val="0C0C4B"/>
                </a:solidFill>
                <a:latin typeface="IBM Plex Sans"/>
                <a:ea typeface="IBM Plex Sans"/>
                <a:cs typeface="IBM Plex Sans"/>
                <a:sym typeface="IBM Plex Sans"/>
              </a:rPr>
              <a:t>Italy </a:t>
            </a:r>
            <a:br>
              <a:rPr lang="it-IT" sz="2400" b="0" i="0">
                <a:solidFill>
                  <a:srgbClr val="0C0C4B"/>
                </a:solidFill>
                <a:latin typeface="IBM Plex Sans"/>
                <a:ea typeface="IBM Plex Sans"/>
                <a:cs typeface="IBM Plex Sans"/>
                <a:sym typeface="IBM Plex Sans"/>
              </a:rPr>
            </a:br>
            <a:br>
              <a:rPr lang="it-IT" sz="2400" b="0" i="0">
                <a:solidFill>
                  <a:srgbClr val="0C0C4B"/>
                </a:solidFill>
                <a:latin typeface="IBM Plex Sans"/>
                <a:ea typeface="IBM Plex Sans"/>
                <a:cs typeface="IBM Plex Sans"/>
                <a:sym typeface="IBM Plex Sans"/>
              </a:rPr>
            </a:br>
            <a:r>
              <a:rPr lang="it-IT" sz="2400" b="0" i="1">
                <a:solidFill>
                  <a:srgbClr val="0C0C4B"/>
                </a:solidFill>
                <a:latin typeface="IBM Plex Sans"/>
                <a:ea typeface="IBM Plex Sans"/>
                <a:cs typeface="IBM Plex Sans"/>
                <a:sym typeface="IBM Plex Sans"/>
              </a:rPr>
              <a:t>Floods</a:t>
            </a:r>
            <a:endParaRPr sz="2800" b="0" i="0">
              <a:solidFill>
                <a:srgbClr val="0C0C4B"/>
              </a:solidFill>
              <a:latin typeface="IBM Plex Sans"/>
              <a:ea typeface="IBM Plex Sans"/>
              <a:cs typeface="IBM Plex Sans"/>
              <a:sym typeface="IBM Plex Sans"/>
            </a:endParaRPr>
          </a:p>
          <a:p>
            <a:pPr marL="0" marR="0" lvl="0" indent="0" algn="r" rtl="0">
              <a:lnSpc>
                <a:spcPct val="90000"/>
              </a:lnSpc>
              <a:spcBef>
                <a:spcPts val="1000"/>
              </a:spcBef>
              <a:spcAft>
                <a:spcPts val="0"/>
              </a:spcAft>
              <a:buClr>
                <a:srgbClr val="0C0C4B"/>
              </a:buClr>
              <a:buSzPts val="2400"/>
              <a:buFont typeface="Arial"/>
              <a:buNone/>
            </a:pPr>
            <a:r>
              <a:rPr lang="it-IT" sz="2400" b="0" i="1">
                <a:solidFill>
                  <a:srgbClr val="0C0C4B"/>
                </a:solidFill>
                <a:latin typeface="IBM Plex Sans"/>
                <a:ea typeface="IBM Plex Sans"/>
                <a:cs typeface="IBM Plex Sans"/>
                <a:sym typeface="IBM Plex Sans"/>
              </a:rPr>
              <a:t>Food waste</a:t>
            </a:r>
            <a:endParaRPr/>
          </a:p>
          <a:p>
            <a:pPr marL="0" marR="0" lvl="0" indent="0" algn="r" rtl="0">
              <a:lnSpc>
                <a:spcPct val="90000"/>
              </a:lnSpc>
              <a:spcBef>
                <a:spcPts val="1000"/>
              </a:spcBef>
              <a:spcAft>
                <a:spcPts val="0"/>
              </a:spcAft>
              <a:buClr>
                <a:srgbClr val="0C0C4B"/>
              </a:buClr>
              <a:buSzPts val="2400"/>
              <a:buFont typeface="Arial"/>
              <a:buNone/>
            </a:pPr>
            <a:r>
              <a:rPr lang="it-IT" sz="2400" b="0" i="1">
                <a:solidFill>
                  <a:srgbClr val="0C0C4B"/>
                </a:solidFill>
                <a:latin typeface="IBM Plex Sans"/>
                <a:ea typeface="IBM Plex Sans"/>
                <a:cs typeface="IBM Plex Sans"/>
                <a:sym typeface="IBM Plex Sans"/>
              </a:rPr>
              <a:t>Refugees </a:t>
            </a:r>
            <a:br>
              <a:rPr lang="it-IT" sz="2400" b="0" i="1">
                <a:solidFill>
                  <a:srgbClr val="0C0C4B"/>
                </a:solidFill>
                <a:latin typeface="IBM Plex Sans"/>
                <a:ea typeface="IBM Plex Sans"/>
                <a:cs typeface="IBM Plex Sans"/>
                <a:sym typeface="IBM Plex Sans"/>
              </a:rPr>
            </a:br>
            <a:r>
              <a:rPr lang="it-IT" sz="2400" b="0" i="1">
                <a:solidFill>
                  <a:srgbClr val="0C0C4B"/>
                </a:solidFill>
                <a:latin typeface="IBM Plex Sans"/>
                <a:ea typeface="IBM Plex Sans"/>
                <a:cs typeface="IBM Plex Sans"/>
                <a:sym typeface="IBM Plex Sans"/>
              </a:rPr>
              <a:t>from Ukraine</a:t>
            </a:r>
            <a:endParaRPr/>
          </a:p>
        </p:txBody>
      </p:sp>
      <p:sp>
        <p:nvSpPr>
          <p:cNvPr id="16" name="Google Shape;73;p3">
            <a:extLst>
              <a:ext uri="{FF2B5EF4-FFF2-40B4-BE49-F238E27FC236}">
                <a16:creationId xmlns:a16="http://schemas.microsoft.com/office/drawing/2014/main" id="{6CD41A08-AE89-663F-0161-19D4A5389DAE}"/>
              </a:ext>
            </a:extLst>
          </p:cNvPr>
          <p:cNvSpPr txBox="1"/>
          <p:nvPr/>
        </p:nvSpPr>
        <p:spPr>
          <a:xfrm>
            <a:off x="8590454" y="3684004"/>
            <a:ext cx="3498967" cy="2006294"/>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0C0C4B"/>
              </a:buClr>
              <a:buSzPts val="2400"/>
              <a:buFont typeface="Arial"/>
              <a:buNone/>
            </a:pPr>
            <a:r>
              <a:rPr lang="it-IT" sz="2400" b="1" i="0">
                <a:solidFill>
                  <a:srgbClr val="0C0C4B"/>
                </a:solidFill>
                <a:latin typeface="IBM Plex Sans"/>
                <a:ea typeface="IBM Plex Sans"/>
                <a:cs typeface="IBM Plex Sans"/>
                <a:sym typeface="IBM Plex Sans"/>
              </a:rPr>
              <a:t>Aragon</a:t>
            </a:r>
            <a:r>
              <a:rPr lang="it-IT" sz="2400" b="0" i="0">
                <a:solidFill>
                  <a:srgbClr val="0C0C4B"/>
                </a:solidFill>
                <a:latin typeface="IBM Plex Sans"/>
                <a:ea typeface="IBM Plex Sans"/>
                <a:cs typeface="IBM Plex Sans"/>
                <a:sym typeface="IBM Plex Sans"/>
              </a:rPr>
              <a:t> </a:t>
            </a:r>
            <a:r>
              <a:rPr lang="it-IT" sz="2400" b="1" i="0" err="1">
                <a:solidFill>
                  <a:srgbClr val="0C0C4B"/>
                </a:solidFill>
                <a:latin typeface="IBM Plex Sans"/>
                <a:ea typeface="IBM Plex Sans"/>
                <a:cs typeface="IBM Plex Sans"/>
                <a:sym typeface="IBM Plex Sans"/>
              </a:rPr>
              <a:t>Region</a:t>
            </a:r>
            <a:r>
              <a:rPr lang="it-IT" sz="2400" b="1" i="0">
                <a:solidFill>
                  <a:srgbClr val="0C0C4B"/>
                </a:solidFill>
                <a:latin typeface="IBM Plex Sans"/>
                <a:ea typeface="IBM Plex Sans"/>
                <a:cs typeface="IBM Plex Sans"/>
                <a:sym typeface="IBM Plex Sans"/>
              </a:rPr>
              <a:t>, </a:t>
            </a:r>
            <a:r>
              <a:rPr lang="it-IT" sz="2400" b="0" i="0" err="1">
                <a:solidFill>
                  <a:srgbClr val="0C0C4B"/>
                </a:solidFill>
                <a:latin typeface="IBM Plex Sans"/>
                <a:ea typeface="IBM Plex Sans"/>
                <a:cs typeface="IBM Plex Sans"/>
                <a:sym typeface="IBM Plex Sans"/>
              </a:rPr>
              <a:t>Spain</a:t>
            </a:r>
            <a:br>
              <a:rPr lang="it-IT" sz="2400" b="0" i="0">
                <a:solidFill>
                  <a:srgbClr val="0C0C4B"/>
                </a:solidFill>
                <a:latin typeface="IBM Plex Sans"/>
                <a:ea typeface="IBM Plex Sans"/>
                <a:cs typeface="IBM Plex Sans"/>
                <a:sym typeface="IBM Plex Sans"/>
              </a:rPr>
            </a:br>
            <a:r>
              <a:rPr lang="it-IT" sz="2400" b="0" i="1" err="1">
                <a:solidFill>
                  <a:srgbClr val="0C0C4B"/>
                </a:solidFill>
                <a:latin typeface="IBM Plex Sans"/>
                <a:ea typeface="IBM Plex Sans"/>
                <a:cs typeface="IBM Plex Sans"/>
                <a:sym typeface="IBM Plex Sans"/>
              </a:rPr>
              <a:t>Wildfires</a:t>
            </a:r>
            <a:endParaRPr/>
          </a:p>
          <a:p>
            <a:pPr marL="0" marR="0" lvl="0" indent="0" algn="l" rtl="0">
              <a:lnSpc>
                <a:spcPct val="90000"/>
              </a:lnSpc>
              <a:spcBef>
                <a:spcPts val="1000"/>
              </a:spcBef>
              <a:spcAft>
                <a:spcPts val="0"/>
              </a:spcAft>
              <a:buClr>
                <a:schemeClr val="dk1"/>
              </a:buClr>
              <a:buSzPts val="1400"/>
              <a:buFont typeface="Arial"/>
              <a:buNone/>
            </a:pPr>
            <a:r>
              <a:rPr lang="it-IT" sz="1400" b="0" i="0" err="1">
                <a:solidFill>
                  <a:schemeClr val="dk1"/>
                </a:solidFill>
                <a:latin typeface="Calibri"/>
                <a:ea typeface="Calibri"/>
                <a:cs typeface="Calibri"/>
                <a:sym typeface="Calibri"/>
              </a:rPr>
              <a:t>Improve</a:t>
            </a:r>
            <a:r>
              <a:rPr lang="it-IT" sz="1400" b="0" i="0">
                <a:solidFill>
                  <a:schemeClr val="dk1"/>
                </a:solidFill>
                <a:latin typeface="Calibri"/>
                <a:ea typeface="Calibri"/>
                <a:cs typeface="Calibri"/>
                <a:sym typeface="Calibri"/>
              </a:rPr>
              <a:t> the design of </a:t>
            </a:r>
            <a:r>
              <a:rPr lang="it-IT" sz="1400" b="0" i="0" err="1">
                <a:solidFill>
                  <a:schemeClr val="dk1"/>
                </a:solidFill>
                <a:latin typeface="Calibri"/>
                <a:ea typeface="Calibri"/>
                <a:cs typeface="Calibri"/>
                <a:sym typeface="Calibri"/>
              </a:rPr>
              <a:t>emergency</a:t>
            </a:r>
            <a:r>
              <a:rPr lang="it-IT" sz="1400" b="0" i="0">
                <a:solidFill>
                  <a:schemeClr val="dk1"/>
                </a:solidFill>
                <a:latin typeface="Calibri"/>
                <a:ea typeface="Calibri"/>
                <a:cs typeface="Calibri"/>
                <a:sym typeface="Calibri"/>
              </a:rPr>
              <a:t> policies </a:t>
            </a:r>
            <a:r>
              <a:rPr lang="it-IT" sz="1400" b="0" i="0" err="1">
                <a:solidFill>
                  <a:schemeClr val="dk1"/>
                </a:solidFill>
                <a:latin typeface="Calibri"/>
                <a:ea typeface="Calibri"/>
                <a:cs typeface="Calibri"/>
                <a:sym typeface="Calibri"/>
              </a:rPr>
              <a:t>related</a:t>
            </a:r>
            <a:r>
              <a:rPr lang="it-IT" sz="1400" b="0" i="0">
                <a:solidFill>
                  <a:schemeClr val="dk1"/>
                </a:solidFill>
                <a:latin typeface="Calibri"/>
                <a:ea typeface="Calibri"/>
                <a:cs typeface="Calibri"/>
                <a:sym typeface="Calibri"/>
              </a:rPr>
              <a:t> to </a:t>
            </a:r>
            <a:r>
              <a:rPr lang="it-IT" sz="1400" b="0" i="0" err="1">
                <a:solidFill>
                  <a:schemeClr val="dk1"/>
                </a:solidFill>
                <a:latin typeface="Calibri"/>
                <a:ea typeface="Calibri"/>
                <a:cs typeface="Calibri"/>
                <a:sym typeface="Calibri"/>
              </a:rPr>
              <a:t>wildfires</a:t>
            </a:r>
            <a:r>
              <a:rPr lang="it-IT" sz="1400" b="0" i="0">
                <a:solidFill>
                  <a:schemeClr val="dk1"/>
                </a:solidFill>
                <a:latin typeface="Calibri"/>
                <a:ea typeface="Calibri"/>
                <a:cs typeface="Calibri"/>
                <a:sym typeface="Calibri"/>
              </a:rPr>
              <a:t> and management of </a:t>
            </a:r>
            <a:r>
              <a:rPr lang="it-IT" sz="1400" b="0" i="0" err="1">
                <a:solidFill>
                  <a:schemeClr val="dk1"/>
                </a:solidFill>
                <a:latin typeface="Calibri"/>
                <a:ea typeface="Calibri"/>
                <a:cs typeface="Calibri"/>
                <a:sym typeface="Calibri"/>
              </a:rPr>
              <a:t>emergency</a:t>
            </a:r>
            <a:r>
              <a:rPr lang="it-IT" sz="1400" b="0" i="0">
                <a:solidFill>
                  <a:schemeClr val="dk1"/>
                </a:solidFill>
                <a:latin typeface="Calibri"/>
                <a:ea typeface="Calibri"/>
                <a:cs typeface="Calibri"/>
                <a:sym typeface="Calibri"/>
              </a:rPr>
              <a:t> situations</a:t>
            </a:r>
            <a:endParaRPr/>
          </a:p>
        </p:txBody>
      </p:sp>
      <p:sp>
        <p:nvSpPr>
          <p:cNvPr id="17" name="Google Shape;74;p3">
            <a:extLst>
              <a:ext uri="{FF2B5EF4-FFF2-40B4-BE49-F238E27FC236}">
                <a16:creationId xmlns:a16="http://schemas.microsoft.com/office/drawing/2014/main" id="{AC3D4571-56A5-DD10-8116-7B3C711E89E3}"/>
              </a:ext>
            </a:extLst>
          </p:cNvPr>
          <p:cNvSpPr txBox="1"/>
          <p:nvPr/>
        </p:nvSpPr>
        <p:spPr>
          <a:xfrm>
            <a:off x="8013703" y="2684684"/>
            <a:ext cx="3735758" cy="517927"/>
          </a:xfrm>
          <a:prstGeom prst="rect">
            <a:avLst/>
          </a:prstGeom>
          <a:noFill/>
          <a:ln>
            <a:noFill/>
          </a:ln>
        </p:spPr>
        <p:txBody>
          <a:bodyPr spcFirstLastPara="1" wrap="square" lIns="91425" tIns="45700" rIns="91425" bIns="45700" anchor="t" anchorCtr="0">
            <a:noAutofit/>
          </a:bodyPr>
          <a:lstStyle/>
          <a:p>
            <a:pPr marL="0" marR="0" lvl="0" indent="0" algn="r" rtl="0">
              <a:lnSpc>
                <a:spcPct val="90000"/>
              </a:lnSpc>
              <a:spcBef>
                <a:spcPts val="0"/>
              </a:spcBef>
              <a:spcAft>
                <a:spcPts val="0"/>
              </a:spcAft>
              <a:buClr>
                <a:schemeClr val="dk1"/>
              </a:buClr>
              <a:buSzPts val="1400"/>
              <a:buFont typeface="Arial"/>
              <a:buNone/>
            </a:pPr>
            <a:r>
              <a:rPr lang="it-IT" sz="1400" b="0" i="0">
                <a:solidFill>
                  <a:schemeClr val="dk1"/>
                </a:solidFill>
                <a:latin typeface="Calibri"/>
                <a:ea typeface="Calibri"/>
                <a:cs typeface="Calibri"/>
                <a:sym typeface="Calibri"/>
              </a:rPr>
              <a:t>Improve design of emergency policies related to the above-mentioned issues</a:t>
            </a:r>
            <a:endParaRPr/>
          </a:p>
        </p:txBody>
      </p:sp>
      <p:pic>
        <p:nvPicPr>
          <p:cNvPr id="2" name="Google Shape;200;g1b0519a1743_0_12">
            <a:extLst>
              <a:ext uri="{FF2B5EF4-FFF2-40B4-BE49-F238E27FC236}">
                <a16:creationId xmlns:a16="http://schemas.microsoft.com/office/drawing/2014/main" id="{D2A18164-9509-1CFC-4F07-5D0BFE79600F}"/>
              </a:ext>
            </a:extLst>
          </p:cNvPr>
          <p:cNvPicPr preferRelativeResize="0"/>
          <p:nvPr/>
        </p:nvPicPr>
        <p:blipFill rotWithShape="1">
          <a:blip r:embed="rId4">
            <a:alphaModFix/>
          </a:blip>
          <a:srcRect r="11550"/>
          <a:stretch/>
        </p:blipFill>
        <p:spPr>
          <a:xfrm>
            <a:off x="9465336" y="357510"/>
            <a:ext cx="1234504" cy="889204"/>
          </a:xfrm>
          <a:prstGeom prst="rect">
            <a:avLst/>
          </a:prstGeom>
          <a:noFill/>
          <a:ln>
            <a:noFill/>
          </a:ln>
        </p:spPr>
      </p:pic>
      <p:pic>
        <p:nvPicPr>
          <p:cNvPr id="6" name="Google Shape;199;g1b0519a1743_0_12">
            <a:extLst>
              <a:ext uri="{FF2B5EF4-FFF2-40B4-BE49-F238E27FC236}">
                <a16:creationId xmlns:a16="http://schemas.microsoft.com/office/drawing/2014/main" id="{4A7E1C7F-D3BE-B6F5-2D0E-DC544ED0E7EA}"/>
              </a:ext>
            </a:extLst>
          </p:cNvPr>
          <p:cNvPicPr preferRelativeResize="0"/>
          <p:nvPr/>
        </p:nvPicPr>
        <p:blipFill rotWithShape="1">
          <a:blip r:embed="rId5">
            <a:alphaModFix/>
          </a:blip>
          <a:srcRect/>
          <a:stretch/>
        </p:blipFill>
        <p:spPr>
          <a:xfrm>
            <a:off x="9525000" y="1564776"/>
            <a:ext cx="1304974" cy="898284"/>
          </a:xfrm>
          <a:prstGeom prst="rect">
            <a:avLst/>
          </a:prstGeom>
          <a:noFill/>
          <a:ln>
            <a:noFill/>
          </a:ln>
        </p:spPr>
      </p:pic>
      <p:pic>
        <p:nvPicPr>
          <p:cNvPr id="9" name="Google Shape;203;g1b0519a1743_0_12">
            <a:extLst>
              <a:ext uri="{FF2B5EF4-FFF2-40B4-BE49-F238E27FC236}">
                <a16:creationId xmlns:a16="http://schemas.microsoft.com/office/drawing/2014/main" id="{E8C15624-327F-5F3A-9F8A-31C066001EE2}"/>
              </a:ext>
            </a:extLst>
          </p:cNvPr>
          <p:cNvPicPr preferRelativeResize="0"/>
          <p:nvPr/>
        </p:nvPicPr>
        <p:blipFill rotWithShape="1">
          <a:blip r:embed="rId6">
            <a:alphaModFix/>
          </a:blip>
          <a:srcRect l="8559" r="6772"/>
          <a:stretch/>
        </p:blipFill>
        <p:spPr>
          <a:xfrm>
            <a:off x="10829974" y="753893"/>
            <a:ext cx="1167994" cy="985642"/>
          </a:xfrm>
          <a:prstGeom prst="rect">
            <a:avLst/>
          </a:prstGeom>
          <a:noFill/>
          <a:ln>
            <a:noFill/>
          </a:ln>
        </p:spPr>
      </p:pic>
      <p:pic>
        <p:nvPicPr>
          <p:cNvPr id="10" name="Picture 8" descr="A city next to a body of water&#10;&#10;Description automatically generated with medium confidence">
            <a:extLst>
              <a:ext uri="{FF2B5EF4-FFF2-40B4-BE49-F238E27FC236}">
                <a16:creationId xmlns:a16="http://schemas.microsoft.com/office/drawing/2014/main" id="{B20CD4EA-6BB1-B104-31B2-9192CA963355}"/>
              </a:ext>
            </a:extLst>
          </p:cNvPr>
          <p:cNvPicPr>
            <a:picLocks noChangeAspect="1"/>
          </p:cNvPicPr>
          <p:nvPr/>
        </p:nvPicPr>
        <p:blipFill>
          <a:blip r:embed="rId7"/>
          <a:stretch>
            <a:fillRect/>
          </a:stretch>
        </p:blipFill>
        <p:spPr>
          <a:xfrm>
            <a:off x="2387602" y="3948753"/>
            <a:ext cx="3118798" cy="1862220"/>
          </a:xfrm>
          <a:prstGeom prst="rect">
            <a:avLst/>
          </a:prstGeom>
        </p:spPr>
      </p:pic>
      <p:pic>
        <p:nvPicPr>
          <p:cNvPr id="11" name="Kuva 2" descr="Kuva, joka sisältää kohteen ulko, puu, taivas, luonto&#10;&#10;Kuvaus luotu automaattisesti">
            <a:extLst>
              <a:ext uri="{FF2B5EF4-FFF2-40B4-BE49-F238E27FC236}">
                <a16:creationId xmlns:a16="http://schemas.microsoft.com/office/drawing/2014/main" id="{79D909C6-54DC-6C4D-40C4-C7BA663B46EA}"/>
              </a:ext>
            </a:extLst>
          </p:cNvPr>
          <p:cNvPicPr>
            <a:picLocks noChangeAspect="1"/>
          </p:cNvPicPr>
          <p:nvPr/>
        </p:nvPicPr>
        <p:blipFill>
          <a:blip r:embed="rId8"/>
          <a:stretch>
            <a:fillRect/>
          </a:stretch>
        </p:blipFill>
        <p:spPr>
          <a:xfrm>
            <a:off x="-4163" y="1090513"/>
            <a:ext cx="3774241" cy="2017391"/>
          </a:xfrm>
          <a:prstGeom prst="rect">
            <a:avLst/>
          </a:prstGeom>
          <a:ln>
            <a:noFill/>
          </a:ln>
          <a:effectLst>
            <a:softEdge rad="112500"/>
          </a:effectLst>
        </p:spPr>
      </p:pic>
    </p:spTree>
    <p:extLst>
      <p:ext uri="{BB962C8B-B14F-4D97-AF65-F5344CB8AC3E}">
        <p14:creationId xmlns:p14="http://schemas.microsoft.com/office/powerpoint/2010/main" val="17353345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57809" y="281618"/>
            <a:ext cx="11479695" cy="708301"/>
          </a:xfrm>
        </p:spPr>
        <p:txBody>
          <a:bodyPr/>
          <a:lstStyle/>
          <a:p>
            <a:r>
              <a:rPr lang="en-GB"/>
              <a:t>EOSC services to be used in DECIDO</a:t>
            </a:r>
          </a:p>
        </p:txBody>
      </p:sp>
      <p:graphicFrame>
        <p:nvGraphicFramePr>
          <p:cNvPr id="4" name="Diagramm 3"/>
          <p:cNvGraphicFramePr/>
          <p:nvPr>
            <p:extLst>
              <p:ext uri="{D42A27DB-BD31-4B8C-83A1-F6EECF244321}">
                <p14:modId xmlns:p14="http://schemas.microsoft.com/office/powerpoint/2010/main" val="3956249138"/>
              </p:ext>
            </p:extLst>
          </p:nvPr>
        </p:nvGraphicFramePr>
        <p:xfrm>
          <a:off x="2089151" y="924549"/>
          <a:ext cx="8001248" cy="480845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ettangolo con angoli arrotondati 2">
            <a:extLst>
              <a:ext uri="{FF2B5EF4-FFF2-40B4-BE49-F238E27FC236}">
                <a16:creationId xmlns:a16="http://schemas.microsoft.com/office/drawing/2014/main" id="{58E39235-081E-8830-8A8C-F7B8B337B2F9}"/>
              </a:ext>
            </a:extLst>
          </p:cNvPr>
          <p:cNvSpPr/>
          <p:nvPr/>
        </p:nvSpPr>
        <p:spPr>
          <a:xfrm>
            <a:off x="5169787" y="2941022"/>
            <a:ext cx="1865663" cy="973837"/>
          </a:xfrm>
          <a:prstGeom prst="roundRect">
            <a:avLst/>
          </a:prstGeom>
          <a:solidFill>
            <a:srgbClr val="8C34F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a:t>EOSC Cloud </a:t>
            </a:r>
            <a:r>
              <a:rPr lang="it-IT" err="1"/>
              <a:t>Infrastructure</a:t>
            </a:r>
            <a:endParaRPr lang="it-IT"/>
          </a:p>
        </p:txBody>
      </p:sp>
    </p:spTree>
    <p:extLst>
      <p:ext uri="{BB962C8B-B14F-4D97-AF65-F5344CB8AC3E}">
        <p14:creationId xmlns:p14="http://schemas.microsoft.com/office/powerpoint/2010/main" val="3435626562"/>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43C3A51B30B0B042B77CD56975EFB463" ma:contentTypeVersion="19" ma:contentTypeDescription="Creare un nuovo documento." ma:contentTypeScope="" ma:versionID="550377b612adcd08f7fca444bb4c476d">
  <xsd:schema xmlns:xsd="http://www.w3.org/2001/XMLSchema" xmlns:xs="http://www.w3.org/2001/XMLSchema" xmlns:p="http://schemas.microsoft.com/office/2006/metadata/properties" xmlns:ns2="514f2164-e711-4305-bdf5-2adbc5633656" xmlns:ns3="762d7470-418a-4f14-9b37-b57983bfd74b" targetNamespace="http://schemas.microsoft.com/office/2006/metadata/properties" ma:root="true" ma:fieldsID="deecdb3d5132583e1eb4a1d0611dd8f9" ns2:_="" ns3:_="">
    <xsd:import namespace="514f2164-e711-4305-bdf5-2adbc5633656"/>
    <xsd:import namespace="762d7470-418a-4f14-9b37-b57983bfd74b"/>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3:SharedWithUsers" minOccurs="0"/>
                <xsd:element ref="ns3:SharedWithDetails" minOccurs="0"/>
                <xsd:element ref="ns2:MediaServiceLocation" minOccurs="0"/>
                <xsd:element ref="ns2:lcf76f155ced4ddcb4097134ff3c332f" minOccurs="0"/>
                <xsd:element ref="ns3:TaxCatchAll"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14f2164-e711-4305-bdf5-2adbc563365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LengthInSeconds" ma:index="16" nillable="true" ma:displayName="Length (seconds)" ma:internalName="MediaLengthInSeconds" ma:readOnly="true">
      <xsd:simpleType>
        <xsd:restriction base="dms:Unknown"/>
      </xsd:simpleType>
    </xsd:element>
    <xsd:element name="MediaServiceLocation" ma:index="19" nillable="true" ma:displayName="Location" ma:internalName="MediaServiceLocation" ma:readOnly="true">
      <xsd:simpleType>
        <xsd:restriction base="dms:Text"/>
      </xsd:simpleType>
    </xsd:element>
    <xsd:element name="lcf76f155ced4ddcb4097134ff3c332f" ma:index="21" nillable="true" ma:taxonomy="true" ma:internalName="lcf76f155ced4ddcb4097134ff3c332f" ma:taxonomyFieldName="MediaServiceImageTags" ma:displayName="Tag immagine" ma:readOnly="false" ma:fieldId="{5cf76f15-5ced-4ddc-b409-7134ff3c332f}" ma:taxonomyMulti="true" ma:sspId="b722dba8-3084-4906-8dc6-75cf8085136e"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62d7470-418a-4f14-9b37-b57983bfd74b" elementFormDefault="qualified">
    <xsd:import namespace="http://schemas.microsoft.com/office/2006/documentManagement/types"/>
    <xsd:import namespace="http://schemas.microsoft.com/office/infopath/2007/PartnerControls"/>
    <xsd:element name="SharedWithUsers" ma:index="17"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Condiviso con dettagli" ma:internalName="SharedWithDetails" ma:readOnly="true">
      <xsd:simpleType>
        <xsd:restriction base="dms:Note">
          <xsd:maxLength value="255"/>
        </xsd:restriction>
      </xsd:simpleType>
    </xsd:element>
    <xsd:element name="TaxCatchAll" ma:index="22" nillable="true" ma:displayName="Taxonomy Catch All Column" ma:hidden="true" ma:list="{d5178290-4fe4-46d1-bbb9-3ed78a77a4e0}" ma:internalName="TaxCatchAll" ma:showField="CatchAllData" ma:web="762d7470-418a-4f14-9b37-b57983bfd7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762d7470-418a-4f14-9b37-b57983bfd74b" xsi:nil="true"/>
    <lcf76f155ced4ddcb4097134ff3c332f xmlns="514f2164-e711-4305-bdf5-2adbc5633656">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CBFDC277-8184-419E-AAD4-00A9B5DBC046}">
  <ds:schemaRefs>
    <ds:schemaRef ds:uri="514f2164-e711-4305-bdf5-2adbc5633656"/>
    <ds:schemaRef ds:uri="762d7470-418a-4f14-9b37-b57983bfd74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8B00E284-9E55-4022-8177-938C4F56A055}">
  <ds:schemaRefs>
    <ds:schemaRef ds:uri="http://schemas.microsoft.com/sharepoint/v3/contenttype/forms"/>
  </ds:schemaRefs>
</ds:datastoreItem>
</file>

<file path=customXml/itemProps3.xml><?xml version="1.0" encoding="utf-8"?>
<ds:datastoreItem xmlns:ds="http://schemas.openxmlformats.org/officeDocument/2006/customXml" ds:itemID="{A6178067-11E3-41B3-A736-9D25ED9EBF72}">
  <ds:schemaRefs>
    <ds:schemaRef ds:uri="514f2164-e711-4305-bdf5-2adbc5633656"/>
    <ds:schemaRef ds:uri="762d7470-418a-4f14-9b37-b57983bfd74b"/>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0</TotalTime>
  <Words>1473</Words>
  <Application>Microsoft Office PowerPoint</Application>
  <PresentationFormat>Widescreen</PresentationFormat>
  <Paragraphs>132</Paragraphs>
  <Slides>16</Slides>
  <Notes>6</Notes>
  <HiddenSlides>0</HiddenSlides>
  <MMClips>0</MMClips>
  <ScaleCrop>false</ScaleCrop>
  <HeadingPairs>
    <vt:vector size="4" baseType="variant">
      <vt:variant>
        <vt:lpstr>Tema</vt:lpstr>
      </vt:variant>
      <vt:variant>
        <vt:i4>1</vt:i4>
      </vt:variant>
      <vt:variant>
        <vt:lpstr>Titoli diapositive</vt:lpstr>
      </vt:variant>
      <vt:variant>
        <vt:i4>16</vt:i4>
      </vt:variant>
    </vt:vector>
  </HeadingPairs>
  <TitlesOfParts>
    <vt:vector size="17" baseType="lpstr">
      <vt:lpstr>Tema di Office</vt:lpstr>
      <vt:lpstr>DECIDO Project overview</vt:lpstr>
      <vt:lpstr>DECIDO at glance</vt:lpstr>
      <vt:lpstr>Consortium as whole</vt:lpstr>
      <vt:lpstr>Background</vt:lpstr>
      <vt:lpstr>Needs in the policymaking</vt:lpstr>
      <vt:lpstr>Scope of the project</vt:lpstr>
      <vt:lpstr>Pillars of DECIDO</vt:lpstr>
      <vt:lpstr>Pilots in a nutshell</vt:lpstr>
      <vt:lpstr>EOSC services to be used in DECIDO</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DECIDO Official presentation</dc:title>
  <dc:creator>Microsoft Office User</dc:creator>
  <cp:lastModifiedBy>Antonio Filograna</cp:lastModifiedBy>
  <cp:revision>2</cp:revision>
  <dcterms:created xsi:type="dcterms:W3CDTF">2021-02-02T09:33:25Z</dcterms:created>
  <dcterms:modified xsi:type="dcterms:W3CDTF">2023-06-16T08:54:31Z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0x01010043C3A51B30B0B042B77CD56975EFB463</vt:lpwstr>
  </property>
  <property fmtid="{D5CDD505-2E9C-101B-9397-08002B2CF9AE}" pid="3" name="MediaServiceImageTags">
    <vt:lpwstr/>
  </property>
</Properties>
</file>