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  <p:sldMasterId id="214748365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</p:sldIdLst>
  <p:sldSz cy="6858000" cx="12192000"/>
  <p:notesSz cx="6858000" cy="9144000"/>
  <p:embeddedFontLst>
    <p:embeddedFont>
      <p:font typeface="Helvetica Neue Light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7" roundtripDataSignature="AMtx7mhSmBYVdKsiHUamlqI0sgT+XuMnY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HelveticaNeueLight-bold.fntdata"/><Relationship Id="rId23" Type="http://schemas.openxmlformats.org/officeDocument/2006/relationships/font" Target="fonts/HelveticaNeue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HelveticaNeueLight-boldItalic.fntdata"/><Relationship Id="rId25" Type="http://schemas.openxmlformats.org/officeDocument/2006/relationships/font" Target="fonts/HelveticaNeueLight-italic.fntdata"/><Relationship Id="rId27" Type="http://customschemas.google.com/relationships/presentationmetadata" Target="meta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8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48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48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48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12" name="Google Shape;11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it-IT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4" name="Google Shape;344;p1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3" name="Google Shape;35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p1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2" name="Google Shape;36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p1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1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1" name="Google Shape;38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Before presenting the project I’d like to give a brief overview on the Consortium, particularly the changes from the initial composition.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it-IT"/>
              <a:t>The Consortium is composed by Large Industries, SME, one RTO (the University of Madrid) and Public Authorities for the Pilots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it-IT"/>
              <a:t>We replaced Praha Municipality with Burgas Municipality and his technical Partner EKSO and with the second amendment we will replace SIA with Tecne</a:t>
            </a:r>
            <a:endParaRPr/>
          </a:p>
        </p:txBody>
      </p:sp>
      <p:sp>
        <p:nvSpPr>
          <p:cNvPr id="131" name="Google Shape;131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/>
              <a:t>Public policy development is becoming more and more challenging for public administrations and the recent events demonstrate how an evidence-based approach is crucial for managing critical situation with short responses, fast adaptation and citizens’ support</a:t>
            </a:r>
            <a:endParaRPr b="1"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rPr lang="it-IT"/>
              <a:t>AI4PublicPolicy aims to improve the evidence-based approach in policy making overcoming the most critical barriers and will provide the means for 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Facilitate the harvesting and correlation of relevant data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Enhancing and promote citizens particpation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Provide transparency and trust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Promote reuse and interoperability, the needed computational resources and the guidelines for organization trasformations</a:t>
            </a:r>
            <a:endParaRPr/>
          </a:p>
          <a:p>
            <a:pPr indent="-1841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/>
              <a:t>The proposed solution is the Virtual Policy management Environment a Cloud Platform for AI-based, </a:t>
            </a:r>
            <a:r>
              <a:rPr b="1" lang="it-IT" sz="1600">
                <a:solidFill>
                  <a:srgbClr val="2682C4"/>
                </a:solidFill>
              </a:rPr>
              <a:t>Citizens centric and Transparent Policy Making </a:t>
            </a:r>
            <a:endParaRPr/>
          </a:p>
        </p:txBody>
      </p:sp>
      <p:sp>
        <p:nvSpPr>
          <p:cNvPr id="158" name="Google Shape;158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Citizens engagement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Different channels</a:t>
            </a:r>
            <a:endParaRPr/>
          </a:p>
          <a:p>
            <a:pPr indent="-2857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-"/>
            </a:pPr>
            <a:r>
              <a:rPr lang="it-IT"/>
              <a:t>Co-creation approach</a:t>
            </a:r>
            <a:endParaRPr/>
          </a:p>
          <a:p>
            <a:pPr indent="-1841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/>
          </a:p>
          <a:p>
            <a:pPr indent="-1841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Calibri"/>
              <a:buNone/>
            </a:pPr>
            <a:r>
              <a:rPr b="1" i="1" lang="it-IT">
                <a:solidFill>
                  <a:schemeClr val="lt1"/>
                </a:solidFill>
              </a:rPr>
              <a:t>CLOUD AND HPC RESOURCES = fundation</a:t>
            </a:r>
            <a:endParaRPr i="1" sz="1200">
              <a:solidFill>
                <a:schemeClr val="lt1"/>
              </a:solidFill>
            </a:endParaRPr>
          </a:p>
          <a:p>
            <a:pPr indent="-184150" lvl="0" marL="28575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99" name="Google Shape;199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5" name="Google Shape;30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/>
              <a:t>To maximize the impact of the project we plan to engage different communities and promote collaboration and sinergies among them.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/>
              <a:t>Starting from the Cloud Experts Community that provide the needed resources and services we can create a mutual exchange between Policy makers and AI Experts/Data scientist on use cases and technical solutions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it-IT"/>
              <a:t>Finally involving the Stakeholders community in the co-creation process we can maximize the concrete impact of the solution on the Society</a:t>
            </a:r>
            <a:endParaRPr/>
          </a:p>
        </p:txBody>
      </p:sp>
      <p:sp>
        <p:nvSpPr>
          <p:cNvPr id="306" name="Google Shape;306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4" name="Google Shape;3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/>
              <a:t>The main achievement of the project in this period is the implementation of the </a:t>
            </a:r>
            <a:r>
              <a:rPr lang="it-IT" sz="1600"/>
              <a:t>AI-based Policy Making process in the VPME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5" name="Google Shape;315;p9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8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EDF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18"/>
          <p:cNvSpPr/>
          <p:nvPr/>
        </p:nvSpPr>
        <p:spPr>
          <a:xfrm>
            <a:off x="4311650" y="0"/>
            <a:ext cx="78803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18"/>
          <p:cNvSpPr txBox="1"/>
          <p:nvPr/>
        </p:nvSpPr>
        <p:spPr>
          <a:xfrm>
            <a:off x="1036638" y="6232525"/>
            <a:ext cx="3221037" cy="554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000" u="none" cap="none" strike="noStrike">
                <a:solidFill>
                  <a:srgbClr val="3B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This project has received funding from European Union’s Horizon 2020 Research and Innovation Programme under Grant Agreement No 101004480.</a:t>
            </a:r>
            <a:endParaRPr/>
          </a:p>
        </p:txBody>
      </p:sp>
      <p:pic>
        <p:nvPicPr>
          <p:cNvPr id="20" name="Google Shape;2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313" y="6219825"/>
            <a:ext cx="879475" cy="58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8"/>
          <p:cNvSpPr/>
          <p:nvPr/>
        </p:nvSpPr>
        <p:spPr>
          <a:xfrm>
            <a:off x="0" y="3486217"/>
            <a:ext cx="4311650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2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Automated, Transparent Citizen-Centric Public Policy Making based on Trusted Artificial Intelligence</a:t>
            </a:r>
            <a:endParaRPr/>
          </a:p>
        </p:txBody>
      </p:sp>
      <p:sp>
        <p:nvSpPr>
          <p:cNvPr id="22" name="Google Shape;22;p18"/>
          <p:cNvSpPr txBox="1"/>
          <p:nvPr>
            <p:ph type="ctrTitle"/>
          </p:nvPr>
        </p:nvSpPr>
        <p:spPr>
          <a:xfrm>
            <a:off x="4572000" y="2474036"/>
            <a:ext cx="7281333" cy="14650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8"/>
          <p:cNvSpPr txBox="1"/>
          <p:nvPr>
            <p:ph idx="1" type="subTitle"/>
          </p:nvPr>
        </p:nvSpPr>
        <p:spPr>
          <a:xfrm>
            <a:off x="4572000" y="4061661"/>
            <a:ext cx="6807200" cy="537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20"/>
              <a:buNone/>
              <a:defRPr b="0" i="0" sz="3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ctr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888888"/>
              </a:buClr>
              <a:buSzPts val="144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538"/>
              </a:spcBef>
              <a:spcAft>
                <a:spcPts val="0"/>
              </a:spcAft>
              <a:buClr>
                <a:srgbClr val="888888"/>
              </a:buClr>
              <a:buSzPts val="2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520"/>
              </a:spcBef>
              <a:spcAft>
                <a:spcPts val="0"/>
              </a:spcAft>
              <a:buClr>
                <a:srgbClr val="888888"/>
              </a:buClr>
              <a:buSzPts val="26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18"/>
          <p:cNvSpPr txBox="1"/>
          <p:nvPr>
            <p:ph idx="2" type="body"/>
          </p:nvPr>
        </p:nvSpPr>
        <p:spPr>
          <a:xfrm>
            <a:off x="4572001" y="5196418"/>
            <a:ext cx="5499100" cy="5122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2970"/>
              <a:buFont typeface="Helvetica Neue Light"/>
              <a:buNone/>
              <a:defRPr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1440"/>
              <a:buChar char="▪"/>
              <a:defRPr>
                <a:solidFill>
                  <a:schemeClr val="lt1"/>
                </a:solidFill>
              </a:defRPr>
            </a:lvl3pPr>
            <a:lvl4pPr indent="-393700" lvl="3" marL="1828800" algn="l"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2600"/>
              <a:buChar char="o"/>
              <a:defRPr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52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descr="Logo&#10;&#10;Description automatically generated" id="25" name="Google Shape;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457" y="2630348"/>
            <a:ext cx="3044955" cy="695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8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rgbClr val="EDF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28"/>
          <p:cNvSpPr/>
          <p:nvPr/>
        </p:nvSpPr>
        <p:spPr>
          <a:xfrm>
            <a:off x="4311650" y="0"/>
            <a:ext cx="78803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8"/>
          <p:cNvSpPr txBox="1"/>
          <p:nvPr>
            <p:ph type="ctrTitle"/>
          </p:nvPr>
        </p:nvSpPr>
        <p:spPr>
          <a:xfrm>
            <a:off x="4572000" y="2474036"/>
            <a:ext cx="7281333" cy="14650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8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8"/>
          <p:cNvSpPr txBox="1"/>
          <p:nvPr>
            <p:ph idx="1" type="subTitle"/>
          </p:nvPr>
        </p:nvSpPr>
        <p:spPr>
          <a:xfrm>
            <a:off x="4572000" y="4061661"/>
            <a:ext cx="6807200" cy="537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b="0" i="0" sz="3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algn="ctr">
              <a:spcBef>
                <a:spcPts val="520"/>
              </a:spcBef>
              <a:spcAft>
                <a:spcPts val="0"/>
              </a:spcAft>
              <a:buClr>
                <a:srgbClr val="888888"/>
              </a:buClr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2667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81" name="Google Shape;81;p28"/>
          <p:cNvSpPr txBox="1"/>
          <p:nvPr>
            <p:ph idx="2" type="body"/>
          </p:nvPr>
        </p:nvSpPr>
        <p:spPr>
          <a:xfrm>
            <a:off x="4572000" y="5196418"/>
            <a:ext cx="6626267" cy="5122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Helvetica Neue Light"/>
              <a:buNone/>
              <a:defRPr>
                <a:solidFill>
                  <a:schemeClr val="lt1"/>
                </a:solidFill>
              </a:defRPr>
            </a:lvl1pPr>
            <a:lvl2pPr indent="-393700" lvl="1" marL="914400" algn="l">
              <a:spcBef>
                <a:spcPts val="520"/>
              </a:spcBef>
              <a:spcAft>
                <a:spcPts val="0"/>
              </a:spcAft>
              <a:buClr>
                <a:schemeClr val="lt1"/>
              </a:buClr>
              <a:buSzPts val="2600"/>
              <a:buChar char="–"/>
              <a:defRPr>
                <a:solidFill>
                  <a:schemeClr val="lt1"/>
                </a:solidFill>
              </a:defRPr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>
                <a:solidFill>
                  <a:schemeClr val="lt1"/>
                </a:solidFill>
              </a:defRPr>
            </a:lvl3pPr>
            <a:lvl4pPr indent="-361950" lvl="3" marL="1828800" algn="l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2100"/>
              <a:buChar char="–"/>
              <a:defRPr>
                <a:solidFill>
                  <a:schemeClr val="lt1"/>
                </a:solidFill>
              </a:defRPr>
            </a:lvl4pPr>
            <a:lvl5pPr indent="-361950" lvl="4" marL="2286000" algn="l">
              <a:spcBef>
                <a:spcPts val="420"/>
              </a:spcBef>
              <a:spcAft>
                <a:spcPts val="0"/>
              </a:spcAft>
              <a:buClr>
                <a:schemeClr val="lt1"/>
              </a:buClr>
              <a:buSzPts val="2100"/>
              <a:buChar char="»"/>
              <a:defRPr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8"/>
          <p:cNvSpPr txBox="1"/>
          <p:nvPr/>
        </p:nvSpPr>
        <p:spPr>
          <a:xfrm>
            <a:off x="1036638" y="6232525"/>
            <a:ext cx="3221037" cy="554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000">
                <a:solidFill>
                  <a:srgbClr val="3B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This project has received funding from European Union’s Horizon 2020 Research and Innovation Programme under Grant Agreement No 101007990.</a:t>
            </a:r>
            <a:endParaRPr/>
          </a:p>
        </p:txBody>
      </p:sp>
      <p:pic>
        <p:nvPicPr>
          <p:cNvPr id="83" name="Google Shape;83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7313" y="6219825"/>
            <a:ext cx="879475" cy="5873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28"/>
          <p:cNvSpPr/>
          <p:nvPr/>
        </p:nvSpPr>
        <p:spPr>
          <a:xfrm>
            <a:off x="0" y="3486217"/>
            <a:ext cx="4311650" cy="4603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Automated, Transparent Citizen-Centric Public Policy Making based on Trusted Artificial Intelligence</a:t>
            </a:r>
            <a:endParaRPr/>
          </a:p>
        </p:txBody>
      </p:sp>
      <p:pic>
        <p:nvPicPr>
          <p:cNvPr descr="Logo&#10;&#10;Description automatically generated" id="85" name="Google Shape;8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457" y="2630348"/>
            <a:ext cx="3044955" cy="6952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9"/>
          <p:cNvSpPr txBox="1"/>
          <p:nvPr>
            <p:ph type="title"/>
          </p:nvPr>
        </p:nvSpPr>
        <p:spPr>
          <a:xfrm>
            <a:off x="392113" y="100013"/>
            <a:ext cx="113934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9"/>
          <p:cNvSpPr txBox="1"/>
          <p:nvPr>
            <p:ph idx="1" type="body"/>
          </p:nvPr>
        </p:nvSpPr>
        <p:spPr>
          <a:xfrm>
            <a:off x="392113" y="1516063"/>
            <a:ext cx="11393487" cy="4395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oto Sans Symbols"/>
              <a:buChar char="▪"/>
              <a:defRPr b="0" i="0"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97954" lvl="1" marL="9144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–"/>
              <a:defRPr b="0" i="0" sz="2667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97954" lvl="2" marL="13716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Noto Sans Symbols"/>
              <a:buChar char="▪"/>
              <a:defRPr b="0" i="0" sz="2667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81000" lvl="3" marL="18288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81000" lvl="4" marL="2286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ourier New"/>
              <a:buChar char="o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29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9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0"/>
          <p:cNvSpPr txBox="1"/>
          <p:nvPr>
            <p:ph type="title"/>
          </p:nvPr>
        </p:nvSpPr>
        <p:spPr>
          <a:xfrm>
            <a:off x="392113" y="100013"/>
            <a:ext cx="113934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30"/>
          <p:cNvSpPr txBox="1"/>
          <p:nvPr>
            <p:ph idx="1" type="body"/>
          </p:nvPr>
        </p:nvSpPr>
        <p:spPr>
          <a:xfrm>
            <a:off x="391584" y="1600201"/>
            <a:ext cx="5602816" cy="42187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b="0" i="0"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97954" lvl="1" marL="9144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–"/>
              <a:defRPr b="0" i="0" sz="2667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–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»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81000" lvl="5" marL="2743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indent="-381000" lvl="6" marL="3200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indent="-381000" lvl="7" marL="3657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indent="-381000" lvl="8" marL="41148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/>
        </p:txBody>
      </p:sp>
      <p:sp>
        <p:nvSpPr>
          <p:cNvPr id="94" name="Google Shape;94;p30"/>
          <p:cNvSpPr txBox="1"/>
          <p:nvPr>
            <p:ph idx="2" type="body"/>
          </p:nvPr>
        </p:nvSpPr>
        <p:spPr>
          <a:xfrm>
            <a:off x="6197600" y="1600201"/>
            <a:ext cx="5588000" cy="42187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b="0" i="0" sz="32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97954" lvl="1" marL="91440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Char char="–"/>
              <a:defRPr b="0" i="0" sz="2667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–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Char char="»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81000" lvl="5" marL="2743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indent="-381000" lvl="6" marL="3200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indent="-381000" lvl="7" marL="3657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indent="-381000" lvl="8" marL="41148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/>
        </p:txBody>
      </p:sp>
      <p:sp>
        <p:nvSpPr>
          <p:cNvPr id="95" name="Google Shape;95;p30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30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1"/>
          <p:cNvSpPr txBox="1"/>
          <p:nvPr>
            <p:ph type="title"/>
          </p:nvPr>
        </p:nvSpPr>
        <p:spPr>
          <a:xfrm>
            <a:off x="392113" y="100013"/>
            <a:ext cx="113934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31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1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2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32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osing Slide" showMasterSp="0">
  <p:cSld name="Closing Slide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3"/>
          <p:cNvSpPr/>
          <p:nvPr/>
        </p:nvSpPr>
        <p:spPr>
          <a:xfrm>
            <a:off x="0" y="-1"/>
            <a:ext cx="12192000" cy="5962389"/>
          </a:xfrm>
          <a:prstGeom prst="rect">
            <a:avLst/>
          </a:prstGeom>
          <a:solidFill>
            <a:srgbClr val="EDF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33"/>
          <p:cNvSpPr txBox="1"/>
          <p:nvPr/>
        </p:nvSpPr>
        <p:spPr>
          <a:xfrm>
            <a:off x="1174750" y="6389688"/>
            <a:ext cx="10552113" cy="276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3B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This project has received funding from European Union’s  Horizon 2020 Research and Innovation Programme under Grant Agreement No 101004480.</a:t>
            </a:r>
            <a:endParaRPr/>
          </a:p>
        </p:txBody>
      </p:sp>
      <p:pic>
        <p:nvPicPr>
          <p:cNvPr id="107" name="Google Shape;107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6863" y="6238875"/>
            <a:ext cx="877887" cy="585788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33"/>
          <p:cNvSpPr txBox="1"/>
          <p:nvPr>
            <p:ph idx="1" type="subTitle"/>
          </p:nvPr>
        </p:nvSpPr>
        <p:spPr>
          <a:xfrm>
            <a:off x="406400" y="1514671"/>
            <a:ext cx="8534400" cy="2752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  <a:defRPr sz="2700"/>
            </a:lvl1pPr>
            <a:lvl2pPr lvl="1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lvl="2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9" name="Google Shape;109;p33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Layout">
  <p:cSld name="Standard Layou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9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" type="body"/>
          </p:nvPr>
        </p:nvSpPr>
        <p:spPr>
          <a:xfrm>
            <a:off x="406399" y="1473913"/>
            <a:ext cx="11383839" cy="45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7194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Char char="▪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Char char="–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50519" lvl="2" marL="13716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920"/>
              <a:buChar char="▪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2133"/>
              <a:buFont typeface="Noto Sans Symbols"/>
              <a:buChar char="▪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Font typeface="Arial"/>
              <a:buChar char="•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19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9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Layout">
  <p:cSld name="1_Standard Layou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" type="body"/>
          </p:nvPr>
        </p:nvSpPr>
        <p:spPr>
          <a:xfrm>
            <a:off x="406399" y="1473913"/>
            <a:ext cx="11383839" cy="45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7194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Char char="▪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Char char="–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50519" lvl="2" marL="13716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920"/>
              <a:buChar char="▪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2133"/>
              <a:buFont typeface="Noto Sans Symbols"/>
              <a:buChar char="▪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Font typeface="Arial"/>
              <a:buChar char="•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 Light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 sz="60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Helvetica Neue Light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64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440"/>
              <a:buNone/>
              <a:defRPr sz="1800"/>
            </a:lvl3pPr>
            <a:lvl4pPr lvl="3" algn="ctr"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9" name="Google Shape;39;p21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21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 Light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41" name="Google Shape;41;p21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losing Slide" showMasterSp="0">
  <p:cSld name="1_Closing Slide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2"/>
          <p:cNvSpPr/>
          <p:nvPr/>
        </p:nvSpPr>
        <p:spPr>
          <a:xfrm>
            <a:off x="0" y="-1"/>
            <a:ext cx="12192000" cy="6080899"/>
          </a:xfrm>
          <a:prstGeom prst="rect">
            <a:avLst/>
          </a:prstGeom>
          <a:solidFill>
            <a:srgbClr val="EDF2F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" name="Google Shape;44;p22"/>
          <p:cNvSpPr txBox="1"/>
          <p:nvPr/>
        </p:nvSpPr>
        <p:spPr>
          <a:xfrm>
            <a:off x="1174750" y="6389688"/>
            <a:ext cx="10552113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rgbClr val="3B383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This project has received funding from European Union’s  Horizon 2020 Research and Innovation Programme under Grant Agreement No 101004480.</a:t>
            </a:r>
            <a:endParaRPr/>
          </a:p>
        </p:txBody>
      </p:sp>
      <p:pic>
        <p:nvPicPr>
          <p:cNvPr id="45" name="Google Shape;45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96863" y="6238875"/>
            <a:ext cx="877887" cy="58578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22"/>
          <p:cNvSpPr txBox="1"/>
          <p:nvPr>
            <p:ph idx="1" type="subTitle"/>
          </p:nvPr>
        </p:nvSpPr>
        <p:spPr>
          <a:xfrm>
            <a:off x="406400" y="1514671"/>
            <a:ext cx="8534400" cy="2752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None/>
              <a:defRPr sz="2700"/>
            </a:lvl1pPr>
            <a:lvl2pPr lvl="1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Char char="–"/>
              <a:defRPr/>
            </a:lvl2pPr>
            <a:lvl3pPr lvl="2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440"/>
              <a:buChar char="▪"/>
              <a:defRPr/>
            </a:lvl3pPr>
            <a:lvl4pPr lvl="3" algn="l"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1800"/>
              <a:buChar char="o"/>
              <a:defRPr/>
            </a:lvl4pPr>
            <a:lvl5pPr lvl="4" algn="l">
              <a:spcBef>
                <a:spcPts val="36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lvl="6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lvl="7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lvl="8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">
  <p:cSld name="Two colum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3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3"/>
          <p:cNvSpPr txBox="1"/>
          <p:nvPr>
            <p:ph idx="1" type="body"/>
          </p:nvPr>
        </p:nvSpPr>
        <p:spPr>
          <a:xfrm>
            <a:off x="406400" y="1473913"/>
            <a:ext cx="5537071" cy="45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7194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Char char="▪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Char char="–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50519" lvl="2" marL="13716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920"/>
              <a:buChar char="▪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2133"/>
              <a:buFont typeface="Noto Sans Symbols"/>
              <a:buChar char="▪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Font typeface="Arial"/>
              <a:buChar char="•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1" name="Google Shape;51;p23"/>
          <p:cNvSpPr txBox="1"/>
          <p:nvPr>
            <p:ph idx="2" type="body"/>
          </p:nvPr>
        </p:nvSpPr>
        <p:spPr>
          <a:xfrm>
            <a:off x="6188866" y="1470879"/>
            <a:ext cx="5537071" cy="45158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7194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Char char="▪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Char char="–"/>
              <a:defRPr b="0" i="0"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50519" lvl="2" marL="13716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920"/>
              <a:buChar char="▪"/>
              <a:defRPr b="0" i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4045" lvl="3" marL="1828800" algn="l">
              <a:lnSpc>
                <a:spcPct val="100000"/>
              </a:lnSpc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2133"/>
              <a:buFont typeface="Noto Sans Symbols"/>
              <a:buChar char="▪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4045" lvl="4" marL="2286000" algn="l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1"/>
              </a:buClr>
              <a:buSzPts val="2133"/>
              <a:buFont typeface="Arial"/>
              <a:buChar char="•"/>
              <a:defRPr b="0" i="0" sz="2133"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2"/>
                </a:solidFill>
              </a:defRPr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4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with Caption">
  <p:cSld name="Imag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/>
          <p:nvPr>
            <p:ph idx="2" type="pic"/>
          </p:nvPr>
        </p:nvSpPr>
        <p:spPr>
          <a:xfrm>
            <a:off x="89597" y="1"/>
            <a:ext cx="12102403" cy="5214051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26"/>
          <p:cNvSpPr txBox="1"/>
          <p:nvPr>
            <p:ph idx="1" type="body"/>
          </p:nvPr>
        </p:nvSpPr>
        <p:spPr>
          <a:xfrm>
            <a:off x="92764" y="4915297"/>
            <a:ext cx="12102403" cy="968204"/>
          </a:xfrm>
          <a:prstGeom prst="rect">
            <a:avLst/>
          </a:prstGeom>
          <a:solidFill>
            <a:srgbClr val="1C1C1C"/>
          </a:solidFill>
          <a:ln>
            <a:noFill/>
          </a:ln>
        </p:spPr>
        <p:txBody>
          <a:bodyPr anchorCtr="0" anchor="ctr" bIns="45700" lIns="182875" spcFirstLastPara="1" rIns="18287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264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1440"/>
              <a:buNone/>
              <a:defRPr>
                <a:solidFill>
                  <a:schemeClr val="lt1"/>
                </a:solidFill>
              </a:defRPr>
            </a:lvl3pPr>
            <a:lvl4pPr indent="-393700" lvl="3" marL="1828800" algn="l">
              <a:spcBef>
                <a:spcPts val="538"/>
              </a:spcBef>
              <a:spcAft>
                <a:spcPts val="0"/>
              </a:spcAft>
              <a:buClr>
                <a:schemeClr val="lt1"/>
              </a:buClr>
              <a:buSzPts val="2600"/>
              <a:buChar char="o"/>
              <a:defRPr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52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26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6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0.xml"/><Relationship Id="rId3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7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67" u="none" cap="none" strike="noStrike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67" u="none" cap="none" strike="noStrike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67" u="none" cap="none" strike="noStrike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267" u="none" cap="none" strike="noStrike">
                <a:solidFill>
                  <a:schemeClr val="accen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11" name="Google Shape;11;p17"/>
          <p:cNvSpPr txBox="1"/>
          <p:nvPr>
            <p:ph idx="1" type="body"/>
          </p:nvPr>
        </p:nvSpPr>
        <p:spPr>
          <a:xfrm>
            <a:off x="406400" y="1506538"/>
            <a:ext cx="11379200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17194" lvl="0" marL="457200" marR="0" rtl="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2970"/>
              <a:buFont typeface="Noto Sans Symbols"/>
              <a:buChar char="▪"/>
              <a:defRPr b="0" i="0" sz="2700" u="none" cap="none" strike="noStrike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20039" lvl="2" marL="1371600" marR="0" rtl="0" algn="l">
              <a:lnSpc>
                <a:spcPct val="90000"/>
              </a:lnSpc>
              <a:spcBef>
                <a:spcPts val="538"/>
              </a:spcBef>
              <a:spcAft>
                <a:spcPts val="0"/>
              </a:spcAft>
              <a:buClr>
                <a:srgbClr val="262626"/>
              </a:buClr>
              <a:buSzPts val="1440"/>
              <a:buFont typeface="Noto Sans Symbols"/>
              <a:buChar char="▪"/>
              <a:defRPr b="0" i="0" sz="1800" u="none" cap="none" strike="noStrike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93700" lvl="3" marL="1828800" marR="0" rtl="0" algn="l">
              <a:spcBef>
                <a:spcPts val="538"/>
              </a:spcBef>
              <a:spcAft>
                <a:spcPts val="0"/>
              </a:spcAft>
              <a:buClr>
                <a:schemeClr val="dk1"/>
              </a:buClr>
              <a:buSzPts val="2600"/>
              <a:buFont typeface="Courier New"/>
              <a:buChar char="o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520"/>
              </a:spcBef>
              <a:spcAft>
                <a:spcPts val="0"/>
              </a:spcAft>
              <a:buSzPts val="1400"/>
              <a:buNone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97954" lvl="5" marL="27432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97954" lvl="6" marL="32004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97954" lvl="7" marL="36576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97954" lvl="8" marL="41148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7"/>
          <p:cNvSpPr/>
          <p:nvPr/>
        </p:nvSpPr>
        <p:spPr>
          <a:xfrm>
            <a:off x="0" y="0"/>
            <a:ext cx="10001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7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7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333" u="none" cap="none" strike="noStrike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descr="Logo&#10;&#10;Description automatically generated" id="15" name="Google Shape;15;p1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194365" y="409749"/>
            <a:ext cx="2591235" cy="59162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>
    <p:wipe dir="r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7"/>
          <p:cNvSpPr txBox="1"/>
          <p:nvPr>
            <p:ph type="title"/>
          </p:nvPr>
        </p:nvSpPr>
        <p:spPr>
          <a:xfrm>
            <a:off x="392113" y="100013"/>
            <a:ext cx="1139348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00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67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67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67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1" sz="4267" u="none" cap="none" strike="noStrike">
                <a:solidFill>
                  <a:schemeClr val="accent2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68" name="Google Shape;68;p27"/>
          <p:cNvSpPr txBox="1"/>
          <p:nvPr>
            <p:ph idx="1" type="body"/>
          </p:nvPr>
        </p:nvSpPr>
        <p:spPr>
          <a:xfrm>
            <a:off x="392113" y="1516063"/>
            <a:ext cx="11393487" cy="4395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-393700" lvl="1" marL="9144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–"/>
              <a:defRPr b="0" i="0" sz="26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-361950" lvl="3" marL="18288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-361950" lvl="4" marL="22860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»"/>
              <a:defRPr b="0" i="0" sz="2100" u="none" cap="none" strike="noStrike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-397954" lvl="5" marL="27432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97954" lvl="6" marL="32004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97954" lvl="7" marL="36576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97954" lvl="8" marL="4114800" marR="0" rtl="0" algn="l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Char char="•"/>
              <a:defRPr b="0" i="0" sz="2667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69" name="Google Shape;69;p27"/>
          <p:cNvCxnSpPr/>
          <p:nvPr/>
        </p:nvCxnSpPr>
        <p:spPr>
          <a:xfrm>
            <a:off x="392113" y="6170613"/>
            <a:ext cx="11190287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0" name="Google Shape;70;p27"/>
          <p:cNvCxnSpPr/>
          <p:nvPr/>
        </p:nvCxnSpPr>
        <p:spPr>
          <a:xfrm flipH="1" rot="10800000">
            <a:off x="11139488" y="6161088"/>
            <a:ext cx="652462" cy="9525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1" name="Google Shape;71;p27"/>
          <p:cNvCxnSpPr/>
          <p:nvPr/>
        </p:nvCxnSpPr>
        <p:spPr>
          <a:xfrm>
            <a:off x="595313" y="1257300"/>
            <a:ext cx="11190287" cy="0"/>
          </a:xfrm>
          <a:prstGeom prst="straightConnector1">
            <a:avLst/>
          </a:prstGeom>
          <a:noFill/>
          <a:ln cap="flat" cmpd="sng" w="9525">
            <a:solidFill>
              <a:srgbClr val="BFBFB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2" name="Google Shape;72;p27"/>
          <p:cNvCxnSpPr/>
          <p:nvPr/>
        </p:nvCxnSpPr>
        <p:spPr>
          <a:xfrm flipH="1" rot="10800000">
            <a:off x="366713" y="1250950"/>
            <a:ext cx="650875" cy="7938"/>
          </a:xfrm>
          <a:prstGeom prst="straightConnector1">
            <a:avLst/>
          </a:prstGeom>
          <a:noFill/>
          <a:ln cap="flat" cmpd="sng" w="762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3" name="Google Shape;73;p27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>
                <a:solidFill>
                  <a:srgbClr val="888888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27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pic>
        <p:nvPicPr>
          <p:cNvPr descr="Logo&#10;&#10;Description automatically generated" id="75" name="Google Shape;75;p2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9194365" y="334593"/>
            <a:ext cx="2591235" cy="59162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5.png"/><Relationship Id="rId4" Type="http://schemas.openxmlformats.org/officeDocument/2006/relationships/image" Target="../media/image3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1.png"/><Relationship Id="rId4" Type="http://schemas.openxmlformats.org/officeDocument/2006/relationships/image" Target="../media/image4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0.png"/><Relationship Id="rId4" Type="http://schemas.openxmlformats.org/officeDocument/2006/relationships/image" Target="../media/image46.png"/><Relationship Id="rId5" Type="http://schemas.openxmlformats.org/officeDocument/2006/relationships/image" Target="../media/image4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ai4publicpolicy.eu/" TargetMode="External"/><Relationship Id="rId4" Type="http://schemas.openxmlformats.org/officeDocument/2006/relationships/hyperlink" Target="http://linkedin.com/company/ai4publicpolicy" TargetMode="External"/><Relationship Id="rId5" Type="http://schemas.openxmlformats.org/officeDocument/2006/relationships/hyperlink" Target="https://twitter.com/ai4publicpolicy" TargetMode="External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png"/><Relationship Id="rId10" Type="http://schemas.openxmlformats.org/officeDocument/2006/relationships/image" Target="../media/image27.png"/><Relationship Id="rId13" Type="http://schemas.openxmlformats.org/officeDocument/2006/relationships/image" Target="../media/image17.png"/><Relationship Id="rId1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openxmlformats.org/officeDocument/2006/relationships/image" Target="../media/image13.png"/><Relationship Id="rId15" Type="http://schemas.openxmlformats.org/officeDocument/2006/relationships/image" Target="../media/image7.jpg"/><Relationship Id="rId14" Type="http://schemas.openxmlformats.org/officeDocument/2006/relationships/image" Target="../media/image14.png"/><Relationship Id="rId17" Type="http://schemas.openxmlformats.org/officeDocument/2006/relationships/image" Target="../media/image20.png"/><Relationship Id="rId16" Type="http://schemas.openxmlformats.org/officeDocument/2006/relationships/image" Target="../media/image10.png"/><Relationship Id="rId5" Type="http://schemas.openxmlformats.org/officeDocument/2006/relationships/image" Target="../media/image6.gif"/><Relationship Id="rId6" Type="http://schemas.openxmlformats.org/officeDocument/2006/relationships/image" Target="../media/image11.png"/><Relationship Id="rId18" Type="http://schemas.openxmlformats.org/officeDocument/2006/relationships/image" Target="../media/image16.png"/><Relationship Id="rId7" Type="http://schemas.openxmlformats.org/officeDocument/2006/relationships/image" Target="../media/image22.jpg"/><Relationship Id="rId8" Type="http://schemas.openxmlformats.org/officeDocument/2006/relationships/image" Target="../media/image2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26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7.jpg"/><Relationship Id="rId4" Type="http://schemas.openxmlformats.org/officeDocument/2006/relationships/image" Target="../media/image29.png"/><Relationship Id="rId9" Type="http://schemas.openxmlformats.org/officeDocument/2006/relationships/image" Target="../media/image39.png"/><Relationship Id="rId5" Type="http://schemas.openxmlformats.org/officeDocument/2006/relationships/image" Target="../media/image36.png"/><Relationship Id="rId6" Type="http://schemas.openxmlformats.org/officeDocument/2006/relationships/image" Target="../media/image33.png"/><Relationship Id="rId7" Type="http://schemas.openxmlformats.org/officeDocument/2006/relationships/image" Target="../media/image32.png"/><Relationship Id="rId8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"/>
          <p:cNvSpPr txBox="1"/>
          <p:nvPr>
            <p:ph type="ctrTitle"/>
          </p:nvPr>
        </p:nvSpPr>
        <p:spPr>
          <a:xfrm>
            <a:off x="4572000" y="2828185"/>
            <a:ext cx="7281863" cy="75713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Project Overview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16" name="Google Shape;116;p1"/>
          <p:cNvSpPr txBox="1"/>
          <p:nvPr>
            <p:ph idx="1" type="subTitle"/>
          </p:nvPr>
        </p:nvSpPr>
        <p:spPr>
          <a:xfrm>
            <a:off x="4571999" y="3637867"/>
            <a:ext cx="7439487" cy="9787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520"/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Distributed computing technologies and EOSC services </a:t>
            </a:r>
            <a:endParaRPr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17" name="Google Shape;117;p1"/>
          <p:cNvSpPr txBox="1"/>
          <p:nvPr>
            <p:ph idx="2" type="body"/>
          </p:nvPr>
        </p:nvSpPr>
        <p:spPr>
          <a:xfrm>
            <a:off x="4571999" y="5195888"/>
            <a:ext cx="7199453" cy="512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70"/>
              <a:buFont typeface="Helvetica Neue Light"/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Alessandro Amicone, GFT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chemeClr val="lt1"/>
              </a:buClr>
              <a:buSzPts val="2970"/>
              <a:buFont typeface="Helvetica Neue Light"/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EGI Conference 2023 – 22</a:t>
            </a:r>
            <a:r>
              <a:rPr baseline="30000"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nd</a:t>
            </a: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 June 2023</a:t>
            </a:r>
            <a:endParaRPr/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0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Checkin - onboarding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47" name="Google Shape;34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6225" y="1291702"/>
            <a:ext cx="6144482" cy="2029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8" name="Google Shape;348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318175" y="2935134"/>
            <a:ext cx="6676679" cy="3404134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0"/>
          <p:cNvSpPr txBox="1"/>
          <p:nvPr>
            <p:ph idx="1" type="body"/>
          </p:nvPr>
        </p:nvSpPr>
        <p:spPr>
          <a:xfrm>
            <a:off x="7005450" y="1905543"/>
            <a:ext cx="4570325" cy="941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Custom interface integrated with Checkin API for joining a specific group with a specific role</a:t>
            </a:r>
            <a:endParaRPr/>
          </a:p>
        </p:txBody>
      </p:sp>
      <p:sp>
        <p:nvSpPr>
          <p:cNvPr id="350" name="Google Shape;350;p10"/>
          <p:cNvSpPr txBox="1"/>
          <p:nvPr/>
        </p:nvSpPr>
        <p:spPr>
          <a:xfrm>
            <a:off x="502408" y="3662577"/>
            <a:ext cx="3548732" cy="941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Noto Sans Symbols"/>
              <a:buNone/>
            </a:pPr>
            <a:r>
              <a:rPr lang="it-IT" sz="20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vo.</a:t>
            </a:r>
            <a:r>
              <a:rPr b="0" i="0" lang="it-IT" sz="20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ai4publicpolicy.eu with 5 groups for the Pilots and roles Administrator, AI Expert and Policy Maker</a:t>
            </a:r>
            <a:endParaRPr b="0" i="0" sz="2000">
              <a:solidFill>
                <a:srgbClr val="26262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Noto Sans Symbols"/>
              <a:buNone/>
            </a:pPr>
            <a:r>
              <a:t/>
            </a:r>
            <a:endParaRPr sz="2000">
              <a:solidFill>
                <a:srgbClr val="26262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Noto Sans Symbols"/>
              <a:buNone/>
            </a:pPr>
            <a:r>
              <a:rPr lang="it-IT" sz="2000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Registration to EGI Community is not customizable</a:t>
            </a:r>
            <a:endParaRPr sz="2000">
              <a:solidFill>
                <a:srgbClr val="26262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Font typeface="Noto Sans Symbols"/>
              <a:buNone/>
            </a:pPr>
            <a:r>
              <a:t/>
            </a:r>
            <a:endParaRPr b="0" i="0" sz="2000">
              <a:solidFill>
                <a:srgbClr val="262626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1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Checkin - login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57" name="Google Shape;35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0776" y="1448481"/>
            <a:ext cx="5314064" cy="39610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29464" y="1292881"/>
            <a:ext cx="6262862" cy="1536395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11"/>
          <p:cNvSpPr txBox="1"/>
          <p:nvPr>
            <p:ph idx="1" type="body"/>
          </p:nvPr>
        </p:nvSpPr>
        <p:spPr>
          <a:xfrm>
            <a:off x="6096000" y="3012500"/>
            <a:ext cx="5531400" cy="59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Multiple Identity providers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User friendly login especially the Google one</a:t>
            </a:r>
            <a:endParaRPr sz="2000"/>
          </a:p>
          <a:p>
            <a:pPr indent="0" lvl="0" marL="0" rtl="0" algn="l"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User access based on role and VO group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Single Sign On for VPME components and other EOSC services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2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DataHub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66" name="Google Shape;366;p12"/>
          <p:cNvSpPr txBox="1"/>
          <p:nvPr>
            <p:ph idx="1" type="body"/>
          </p:nvPr>
        </p:nvSpPr>
        <p:spPr>
          <a:xfrm>
            <a:off x="6956256" y="1697159"/>
            <a:ext cx="4686461" cy="5909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Used by Dataset Management to store and share historical files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Not possible to customize the interface to make it simple for our limited purposes</a:t>
            </a:r>
            <a:endParaRPr sz="2000"/>
          </a:p>
        </p:txBody>
      </p:sp>
      <p:pic>
        <p:nvPicPr>
          <p:cNvPr descr="A screenshot of a computer&#10;&#10;Description automatically generated" id="367" name="Google Shape;36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9283" y="1419384"/>
            <a:ext cx="6116320" cy="30632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, application&#10;&#10;Description automatically generated" id="368" name="Google Shape;368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9283" y="4596103"/>
            <a:ext cx="6116320" cy="1858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3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JupyterHub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75" name="Google Shape;375;p13"/>
          <p:cNvSpPr txBox="1"/>
          <p:nvPr>
            <p:ph idx="1" type="body"/>
          </p:nvPr>
        </p:nvSpPr>
        <p:spPr>
          <a:xfrm>
            <a:off x="5869650" y="1695125"/>
            <a:ext cx="5343000" cy="39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Notebooks with one GPU available to experiment with data and train/run AI models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Plugin to connect Gitlab projects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Direct access to datasets through DataHub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t/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Not possible to use DataHub as working space</a:t>
            </a:r>
            <a:endParaRPr/>
          </a:p>
        </p:txBody>
      </p:sp>
      <p:pic>
        <p:nvPicPr>
          <p:cNvPr descr="A screenshot of a computer&#10;&#10;Description automatically generated" id="376" name="Google Shape;37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7500" y="1272958"/>
            <a:ext cx="4578350" cy="3638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11677" y="3959129"/>
            <a:ext cx="2984173" cy="22313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itLab acquisisce UnReview per aggiungere machine learning alla sua  piattaforma DevOps. Benvenuti nell'era MLOps! – Mia mamma usa Linux!" id="378" name="Google Shape;378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65652" y="5082357"/>
            <a:ext cx="1222037" cy="11081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14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Kubernetes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85" name="Google Shape;385;p14"/>
          <p:cNvSpPr txBox="1"/>
          <p:nvPr>
            <p:ph idx="1" type="body"/>
          </p:nvPr>
        </p:nvSpPr>
        <p:spPr>
          <a:xfrm>
            <a:off x="406399" y="1228861"/>
            <a:ext cx="11383839" cy="5909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LAB environment to deploy and test the VPME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Gitlab and MLFlow already deployed</a:t>
            </a:r>
            <a:endParaRPr sz="2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200"/>
              <a:buNone/>
            </a:pPr>
            <a:r>
              <a:rPr lang="it-IT" sz="2000"/>
              <a:t>VPME c</a:t>
            </a:r>
            <a:r>
              <a:rPr lang="it-IT" sz="2000"/>
              <a:t>omponents deploying in progress (2 components already deployed without any problem)</a:t>
            </a:r>
            <a:endParaRPr sz="2000"/>
          </a:p>
        </p:txBody>
      </p:sp>
      <p:pic>
        <p:nvPicPr>
          <p:cNvPr id="386" name="Google Shape;38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1409" y="2509818"/>
            <a:ext cx="8831084" cy="38832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5"/>
          <p:cNvSpPr txBox="1"/>
          <p:nvPr>
            <p:ph type="ctrTitle"/>
          </p:nvPr>
        </p:nvSpPr>
        <p:spPr>
          <a:xfrm>
            <a:off x="1524000" y="2586674"/>
            <a:ext cx="9144000" cy="92328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</a:pPr>
            <a:r>
              <a:rPr lang="it-IT"/>
              <a:t>Any questions? ☺</a:t>
            </a:r>
            <a:endParaRPr/>
          </a:p>
        </p:txBody>
      </p:sp>
      <p:sp>
        <p:nvSpPr>
          <p:cNvPr id="392" name="Google Shape;392;p15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00"/>
              <a:buFont typeface="Helvetica Neue Light"/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393" name="Google Shape;393;p15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 Light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16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Contact us</a:t>
            </a:r>
            <a:endParaRPr/>
          </a:p>
        </p:txBody>
      </p:sp>
      <p:sp>
        <p:nvSpPr>
          <p:cNvPr id="399" name="Google Shape;399;p16"/>
          <p:cNvSpPr txBox="1"/>
          <p:nvPr/>
        </p:nvSpPr>
        <p:spPr>
          <a:xfrm>
            <a:off x="406400" y="2834128"/>
            <a:ext cx="5168154" cy="15339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1113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Online presence</a:t>
            </a:r>
            <a:endParaRPr/>
          </a:p>
          <a:p>
            <a:pPr indent="-39688" lvl="0" marL="4000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u="sng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https://ai4publicpolicy.eu</a:t>
            </a:r>
            <a:r>
              <a:rPr lang="it-IT" sz="16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</a:t>
            </a:r>
            <a:endParaRPr/>
          </a:p>
          <a:p>
            <a:pPr indent="-39688" lvl="0" marL="4000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u="sng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http://linkedin.com/company/ai4publicpolicy</a:t>
            </a:r>
            <a:r>
              <a:rPr lang="it-IT" sz="16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</a:t>
            </a:r>
            <a:endParaRPr/>
          </a:p>
          <a:p>
            <a:pPr indent="-39688" lvl="0" marL="4000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600" u="sng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https://twitter.com/ai4publicpolicy</a:t>
            </a:r>
            <a:r>
              <a:rPr lang="it-IT" sz="1600">
                <a:solidFill>
                  <a:schemeClr val="dk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</a:t>
            </a:r>
            <a:endParaRPr/>
          </a:p>
        </p:txBody>
      </p:sp>
      <p:sp>
        <p:nvSpPr>
          <p:cNvPr id="400" name="Google Shape;400;p16"/>
          <p:cNvSpPr txBox="1"/>
          <p:nvPr>
            <p:ph idx="4294967295" type="subTitle"/>
          </p:nvPr>
        </p:nvSpPr>
        <p:spPr>
          <a:xfrm>
            <a:off x="406400" y="1514672"/>
            <a:ext cx="5940611" cy="1067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970"/>
              <a:buFont typeface="Noto Sans Symbols"/>
              <a:buNone/>
            </a:pPr>
            <a:r>
              <a:rPr b="0" i="0" lang="it-IT" sz="2700" u="none" cap="none" strike="noStrike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Alessandro Amicone GFT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1076"/>
              </a:spcBef>
              <a:spcAft>
                <a:spcPts val="0"/>
              </a:spcAft>
              <a:buClr>
                <a:srgbClr val="262626"/>
              </a:buClr>
              <a:buSzPts val="2970"/>
              <a:buFont typeface="Noto Sans Symbols"/>
              <a:buNone/>
            </a:pPr>
            <a:r>
              <a:rPr b="0" i="0" lang="it-IT" sz="2700" u="none" cap="none" strike="noStrike">
                <a:solidFill>
                  <a:srgbClr val="26262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alessandro.amicone@gft.com</a:t>
            </a:r>
            <a:endParaRPr/>
          </a:p>
        </p:txBody>
      </p:sp>
      <p:pic>
        <p:nvPicPr>
          <p:cNvPr id="401" name="Google Shape;401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91565" y="4032985"/>
            <a:ext cx="309600" cy="3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91565" y="3666234"/>
            <a:ext cx="309600" cy="3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91565" y="3299483"/>
            <a:ext cx="309600" cy="30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"/>
          <p:cNvSpPr txBox="1"/>
          <p:nvPr/>
        </p:nvSpPr>
        <p:spPr>
          <a:xfrm>
            <a:off x="3408218" y="1307176"/>
            <a:ext cx="61144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it-IT" sz="1800" u="none" cap="none" strike="noStrike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boost citizens’ participation and civic engagement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4" name="Google Shape;12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90072" y="1676508"/>
            <a:ext cx="8811855" cy="4448796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</p:txBody>
      </p:sp>
      <p:sp>
        <p:nvSpPr>
          <p:cNvPr id="126" name="Google Shape;126;p2"/>
          <p:cNvSpPr txBox="1"/>
          <p:nvPr/>
        </p:nvSpPr>
        <p:spPr>
          <a:xfrm>
            <a:off x="2314937" y="4409957"/>
            <a:ext cx="7836000" cy="1588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Project Title: </a:t>
            </a:r>
            <a:r>
              <a:rPr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Automated, Transparent Citizen-Centric Public Policy Making based on Trusted Artificial Intelligence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Duration: </a:t>
            </a:r>
            <a:r>
              <a:rPr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36 months</a:t>
            </a:r>
            <a:endParaRPr sz="18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Start date: </a:t>
            </a:r>
            <a:r>
              <a:rPr lang="it-IT" sz="18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1st March 2021</a:t>
            </a:r>
            <a:endParaRPr/>
          </a:p>
        </p:txBody>
      </p:sp>
      <p:sp>
        <p:nvSpPr>
          <p:cNvPr id="127" name="Google Shape;127;p2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The Project</a:t>
            </a:r>
            <a:endParaRPr sz="360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The Consortium</a:t>
            </a:r>
            <a:endParaRPr sz="3600"/>
          </a:p>
        </p:txBody>
      </p:sp>
      <p:sp>
        <p:nvSpPr>
          <p:cNvPr id="134" name="Google Shape;134;p3"/>
          <p:cNvSpPr txBox="1"/>
          <p:nvPr/>
        </p:nvSpPr>
        <p:spPr>
          <a:xfrm>
            <a:off x="3408218" y="1307176"/>
            <a:ext cx="61144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boost citizens’ participation and civic engagement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3"/>
          <p:cNvSpPr/>
          <p:nvPr/>
        </p:nvSpPr>
        <p:spPr>
          <a:xfrm>
            <a:off x="656775" y="1561448"/>
            <a:ext cx="3080700" cy="2652000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 u="sng">
                <a:solidFill>
                  <a:srgbClr val="2682C4"/>
                </a:solidFill>
                <a:latin typeface="Calibri"/>
                <a:ea typeface="Calibri"/>
                <a:cs typeface="Calibri"/>
                <a:sym typeface="Calibri"/>
              </a:rPr>
              <a:t>Large Industries</a:t>
            </a:r>
            <a:endParaRPr/>
          </a:p>
        </p:txBody>
      </p:sp>
      <p:sp>
        <p:nvSpPr>
          <p:cNvPr id="136" name="Google Shape;136;p3"/>
          <p:cNvSpPr/>
          <p:nvPr/>
        </p:nvSpPr>
        <p:spPr>
          <a:xfrm>
            <a:off x="4129313" y="1561441"/>
            <a:ext cx="3080658" cy="4677576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 u="sng">
                <a:solidFill>
                  <a:srgbClr val="2682C4"/>
                </a:solidFill>
                <a:latin typeface="Calibri"/>
                <a:ea typeface="Calibri"/>
                <a:cs typeface="Calibri"/>
                <a:sym typeface="Calibri"/>
              </a:rPr>
              <a:t>SME</a:t>
            </a:r>
            <a:endParaRPr/>
          </a:p>
        </p:txBody>
      </p:sp>
      <p:sp>
        <p:nvSpPr>
          <p:cNvPr id="137" name="Google Shape;137;p3"/>
          <p:cNvSpPr/>
          <p:nvPr/>
        </p:nvSpPr>
        <p:spPr>
          <a:xfrm>
            <a:off x="7601855" y="1561441"/>
            <a:ext cx="3080658" cy="4677576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 u="sng">
                <a:solidFill>
                  <a:srgbClr val="2682C4"/>
                </a:solidFill>
                <a:latin typeface="Calibri"/>
                <a:ea typeface="Calibri"/>
                <a:cs typeface="Calibri"/>
                <a:sym typeface="Calibri"/>
              </a:rPr>
              <a:t>Public Authorities</a:t>
            </a:r>
            <a:endParaRPr b="1" sz="1800" u="sng">
              <a:solidFill>
                <a:srgbClr val="2682C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8" name="Google Shape;13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8976" y="2388065"/>
            <a:ext cx="1700011" cy="30265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"/>
          <p:cNvSpPr/>
          <p:nvPr/>
        </p:nvSpPr>
        <p:spPr>
          <a:xfrm>
            <a:off x="726436" y="5001326"/>
            <a:ext cx="3080658" cy="1237691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800" u="sng">
                <a:solidFill>
                  <a:srgbClr val="2682C4"/>
                </a:solidFill>
                <a:latin typeface="Calibri"/>
                <a:ea typeface="Calibri"/>
                <a:cs typeface="Calibri"/>
                <a:sym typeface="Calibri"/>
              </a:rPr>
              <a:t>RTOs</a:t>
            </a:r>
            <a:endParaRPr b="1" sz="1800" u="sng">
              <a:solidFill>
                <a:srgbClr val="2682C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0" name="Google Shape;14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67800" y="4432168"/>
            <a:ext cx="1658220" cy="3693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8848" y="2969073"/>
            <a:ext cx="663314" cy="526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730507" y="3543768"/>
            <a:ext cx="1052509" cy="5173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graphical user interface&#10;&#10;Description automatically generated" id="143" name="Google Shape;143;p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008474" y="2265633"/>
            <a:ext cx="2091763" cy="5202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&#10;&#10;Description automatically generated with medium confidence" id="144" name="Google Shape;144;p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801914" y="5457776"/>
            <a:ext cx="929701" cy="7152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&#10;&#10;Description automatically generated" id="145" name="Google Shape;145;p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54206" y="2343645"/>
            <a:ext cx="1223245" cy="552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004630" y="3035301"/>
            <a:ext cx="1332102" cy="539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792416" y="5210052"/>
            <a:ext cx="990600" cy="48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736877" y="2976881"/>
            <a:ext cx="1223245" cy="2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3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9430213" y="5296559"/>
            <a:ext cx="914400" cy="752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3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8798756" y="4416553"/>
            <a:ext cx="1518424" cy="79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3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7838628" y="5309866"/>
            <a:ext cx="1377263" cy="729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8262800" y="3256875"/>
            <a:ext cx="1377264" cy="6886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polygon&#10;&#10;Description automatically generated" id="153" name="Google Shape;153;p3"/>
          <p:cNvPicPr preferRelativeResize="0"/>
          <p:nvPr/>
        </p:nvPicPr>
        <p:blipFill rotWithShape="1">
          <a:blip r:embed="rId17">
            <a:alphaModFix/>
          </a:blip>
          <a:srcRect b="0" l="0" r="0" t="0"/>
          <a:stretch/>
        </p:blipFill>
        <p:spPr>
          <a:xfrm>
            <a:off x="4370585" y="3450167"/>
            <a:ext cx="1019795" cy="556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"/>
          <p:cNvPicPr preferRelativeResize="0"/>
          <p:nvPr/>
        </p:nvPicPr>
        <p:blipFill rotWithShape="1">
          <a:blip r:embed="rId18">
            <a:alphaModFix/>
          </a:blip>
          <a:srcRect b="0" l="0" r="0" t="0"/>
          <a:stretch/>
        </p:blipFill>
        <p:spPr>
          <a:xfrm>
            <a:off x="4422059" y="5190470"/>
            <a:ext cx="958796" cy="7989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4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The Scope</a:t>
            </a:r>
            <a:endParaRPr sz="3600"/>
          </a:p>
        </p:txBody>
      </p:sp>
      <p:sp>
        <p:nvSpPr>
          <p:cNvPr id="161" name="Google Shape;161;p4"/>
          <p:cNvSpPr/>
          <p:nvPr/>
        </p:nvSpPr>
        <p:spPr>
          <a:xfrm>
            <a:off x="233913" y="1520458"/>
            <a:ext cx="3960000" cy="7200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rgbClr val="92D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MOTIVATIONS</a:t>
            </a:r>
            <a:endParaRPr/>
          </a:p>
        </p:txBody>
      </p:sp>
      <p:sp>
        <p:nvSpPr>
          <p:cNvPr id="162" name="Google Shape;162;p4"/>
          <p:cNvSpPr/>
          <p:nvPr/>
        </p:nvSpPr>
        <p:spPr>
          <a:xfrm>
            <a:off x="4061635" y="1520458"/>
            <a:ext cx="3960000" cy="7200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rgbClr val="92D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SOLUTION</a:t>
            </a:r>
            <a:endParaRPr/>
          </a:p>
        </p:txBody>
      </p:sp>
      <p:sp>
        <p:nvSpPr>
          <p:cNvPr id="163" name="Google Shape;163;p4"/>
          <p:cNvSpPr/>
          <p:nvPr/>
        </p:nvSpPr>
        <p:spPr>
          <a:xfrm>
            <a:off x="7884492" y="1523995"/>
            <a:ext cx="3960000" cy="720000"/>
          </a:xfrm>
          <a:prstGeom prst="notched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 cap="flat" cmpd="sng" w="9525">
            <a:solidFill>
              <a:srgbClr val="92D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EXPECTED IMPACTS</a:t>
            </a:r>
            <a:endParaRPr/>
          </a:p>
        </p:txBody>
      </p:sp>
      <p:sp>
        <p:nvSpPr>
          <p:cNvPr id="164" name="Google Shape;164;p4"/>
          <p:cNvSpPr/>
          <p:nvPr/>
        </p:nvSpPr>
        <p:spPr>
          <a:xfrm>
            <a:off x="664659" y="2146345"/>
            <a:ext cx="3090250" cy="449070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5" name="Google Shape;165;p4"/>
          <p:cNvSpPr/>
          <p:nvPr/>
        </p:nvSpPr>
        <p:spPr>
          <a:xfrm>
            <a:off x="4493332" y="2146345"/>
            <a:ext cx="3090250" cy="449070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2540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r>
              <a:t/>
            </a:r>
            <a:endParaRPr sz="14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6" name="Google Shape;166;p4"/>
          <p:cNvSpPr/>
          <p:nvPr/>
        </p:nvSpPr>
        <p:spPr>
          <a:xfrm>
            <a:off x="8328361" y="2146344"/>
            <a:ext cx="3090251" cy="4490705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2682C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7" name="Google Shape;167;p4"/>
          <p:cNvSpPr/>
          <p:nvPr/>
        </p:nvSpPr>
        <p:spPr>
          <a:xfrm rot="5400000">
            <a:off x="1980882" y="4180152"/>
            <a:ext cx="457805" cy="449070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4"/>
          <p:cNvSpPr txBox="1"/>
          <p:nvPr/>
        </p:nvSpPr>
        <p:spPr>
          <a:xfrm>
            <a:off x="-13227" y="6218948"/>
            <a:ext cx="4446009" cy="413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9" name="Google Shape;169;p4"/>
          <p:cNvSpPr/>
          <p:nvPr/>
        </p:nvSpPr>
        <p:spPr>
          <a:xfrm rot="5400000">
            <a:off x="5808604" y="4191761"/>
            <a:ext cx="457805" cy="4490705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4"/>
          <p:cNvSpPr txBox="1"/>
          <p:nvPr/>
        </p:nvSpPr>
        <p:spPr>
          <a:xfrm>
            <a:off x="3814498" y="6230548"/>
            <a:ext cx="4446009" cy="4131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1" name="Google Shape;171;p4"/>
          <p:cNvSpPr/>
          <p:nvPr/>
        </p:nvSpPr>
        <p:spPr>
          <a:xfrm rot="5400000">
            <a:off x="3805913" y="4131948"/>
            <a:ext cx="712381" cy="519496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2" name="Google Shape;172;p4"/>
          <p:cNvSpPr/>
          <p:nvPr/>
        </p:nvSpPr>
        <p:spPr>
          <a:xfrm rot="5400000">
            <a:off x="7632004" y="4130263"/>
            <a:ext cx="712381" cy="519496"/>
          </a:xfrm>
          <a:prstGeom prst="triangle">
            <a:avLst>
              <a:gd fmla="val 50000" name="adj"/>
            </a:avLst>
          </a:prstGeom>
          <a:solidFill>
            <a:schemeClr val="accent2"/>
          </a:solidFill>
          <a:ln cap="flat" cmpd="sng" w="1905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173" name="Google Shape;17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22755" y="2335157"/>
            <a:ext cx="1870121" cy="41130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4" name="Google Shape;174;p4"/>
          <p:cNvGrpSpPr/>
          <p:nvPr/>
        </p:nvGrpSpPr>
        <p:grpSpPr>
          <a:xfrm>
            <a:off x="8437541" y="3146395"/>
            <a:ext cx="2795618" cy="385346"/>
            <a:chOff x="891413" y="1668019"/>
            <a:chExt cx="5968594" cy="732300"/>
          </a:xfrm>
        </p:grpSpPr>
        <p:sp>
          <p:nvSpPr>
            <p:cNvPr id="175" name="Google Shape;175;p4"/>
            <p:cNvSpPr/>
            <p:nvPr/>
          </p:nvSpPr>
          <p:spPr>
            <a:xfrm>
              <a:off x="891413" y="1668019"/>
              <a:ext cx="5968594" cy="732300"/>
            </a:xfrm>
            <a:prstGeom prst="roundRect">
              <a:avLst>
                <a:gd fmla="val 10000" name="adj"/>
              </a:avLst>
            </a:prstGeom>
            <a:solidFill>
              <a:schemeClr val="accent2"/>
            </a:solidFill>
            <a:ln cap="flat" cmpd="sng" w="25400">
              <a:solidFill>
                <a:srgbClr val="15305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4"/>
            <p:cNvSpPr txBox="1"/>
            <p:nvPr/>
          </p:nvSpPr>
          <p:spPr>
            <a:xfrm>
              <a:off x="1693415" y="1763351"/>
              <a:ext cx="5127153" cy="562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200">
                  <a:solidFill>
                    <a:schemeClr val="lt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Better targeted and more effective evidence-based policies</a:t>
              </a:r>
              <a:endParaRPr/>
            </a:p>
          </p:txBody>
        </p:sp>
      </p:grpSp>
      <p:sp>
        <p:nvSpPr>
          <p:cNvPr id="177" name="Google Shape;177;p4"/>
          <p:cNvSpPr/>
          <p:nvPr/>
        </p:nvSpPr>
        <p:spPr>
          <a:xfrm>
            <a:off x="8428062" y="4889389"/>
            <a:ext cx="2795618" cy="623646"/>
          </a:xfrm>
          <a:prstGeom prst="roundRect">
            <a:avLst>
              <a:gd fmla="val 10000" name="adj"/>
            </a:avLst>
          </a:prstGeom>
          <a:solidFill>
            <a:schemeClr val="accent2"/>
          </a:solidFill>
          <a:ln cap="flat" cmpd="sng" w="25400">
            <a:solidFill>
              <a:srgbClr val="1530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4"/>
          <p:cNvSpPr txBox="1"/>
          <p:nvPr/>
        </p:nvSpPr>
        <p:spPr>
          <a:xfrm>
            <a:off x="8822183" y="4919148"/>
            <a:ext cx="2289162" cy="5864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Improving the Quality, Effectiveness and Transparency of the Policies</a:t>
            </a:r>
            <a:endParaRPr/>
          </a:p>
        </p:txBody>
      </p:sp>
      <p:grpSp>
        <p:nvGrpSpPr>
          <p:cNvPr id="179" name="Google Shape;179;p4"/>
          <p:cNvGrpSpPr/>
          <p:nvPr/>
        </p:nvGrpSpPr>
        <p:grpSpPr>
          <a:xfrm>
            <a:off x="8437541" y="3581906"/>
            <a:ext cx="2795618" cy="385346"/>
            <a:chOff x="891413" y="1668019"/>
            <a:chExt cx="5968594" cy="732300"/>
          </a:xfrm>
        </p:grpSpPr>
        <p:sp>
          <p:nvSpPr>
            <p:cNvPr id="180" name="Google Shape;180;p4"/>
            <p:cNvSpPr/>
            <p:nvPr/>
          </p:nvSpPr>
          <p:spPr>
            <a:xfrm>
              <a:off x="891413" y="1668019"/>
              <a:ext cx="5968594" cy="732300"/>
            </a:xfrm>
            <a:prstGeom prst="roundRect">
              <a:avLst>
                <a:gd fmla="val 10000" name="adj"/>
              </a:avLst>
            </a:prstGeom>
            <a:solidFill>
              <a:schemeClr val="accent2"/>
            </a:solidFill>
            <a:ln cap="flat" cmpd="sng" w="25400">
              <a:solidFill>
                <a:srgbClr val="15305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4"/>
            <p:cNvSpPr txBox="1"/>
            <p:nvPr/>
          </p:nvSpPr>
          <p:spPr>
            <a:xfrm>
              <a:off x="1693415" y="1763351"/>
              <a:ext cx="5127153" cy="562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200">
                  <a:solidFill>
                    <a:schemeClr val="lt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boost</a:t>
              </a:r>
              <a:r>
                <a:rPr lang="it-IT" sz="11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it-IT" sz="1200">
                  <a:solidFill>
                    <a:schemeClr val="lt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civic engagement and policy acceptance</a:t>
              </a:r>
              <a:endParaRPr/>
            </a:p>
          </p:txBody>
        </p:sp>
      </p:grpSp>
      <p:grpSp>
        <p:nvGrpSpPr>
          <p:cNvPr id="182" name="Google Shape;182;p4"/>
          <p:cNvGrpSpPr/>
          <p:nvPr/>
        </p:nvGrpSpPr>
        <p:grpSpPr>
          <a:xfrm>
            <a:off x="8437541" y="4020069"/>
            <a:ext cx="2795618" cy="385346"/>
            <a:chOff x="891413" y="1668019"/>
            <a:chExt cx="5968594" cy="732300"/>
          </a:xfrm>
        </p:grpSpPr>
        <p:sp>
          <p:nvSpPr>
            <p:cNvPr id="183" name="Google Shape;183;p4"/>
            <p:cNvSpPr/>
            <p:nvPr/>
          </p:nvSpPr>
          <p:spPr>
            <a:xfrm>
              <a:off x="891413" y="1668019"/>
              <a:ext cx="5968594" cy="732300"/>
            </a:xfrm>
            <a:prstGeom prst="roundRect">
              <a:avLst>
                <a:gd fmla="val 10000" name="adj"/>
              </a:avLst>
            </a:prstGeom>
            <a:solidFill>
              <a:schemeClr val="accent2"/>
            </a:solidFill>
            <a:ln cap="flat" cmpd="sng" w="25400">
              <a:solidFill>
                <a:srgbClr val="15305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4"/>
            <p:cNvSpPr txBox="1"/>
            <p:nvPr/>
          </p:nvSpPr>
          <p:spPr>
            <a:xfrm>
              <a:off x="1693415" y="1763351"/>
              <a:ext cx="5127153" cy="562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200">
                  <a:solidFill>
                    <a:schemeClr val="lt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Accelerating Evidence Based Policies Development</a:t>
              </a:r>
              <a:endParaRPr/>
            </a:p>
          </p:txBody>
        </p:sp>
      </p:grpSp>
      <p:grpSp>
        <p:nvGrpSpPr>
          <p:cNvPr id="185" name="Google Shape;185;p4"/>
          <p:cNvGrpSpPr/>
          <p:nvPr/>
        </p:nvGrpSpPr>
        <p:grpSpPr>
          <a:xfrm>
            <a:off x="8446535" y="4448664"/>
            <a:ext cx="2795618" cy="385346"/>
            <a:chOff x="891413" y="1668019"/>
            <a:chExt cx="5968594" cy="732300"/>
          </a:xfrm>
        </p:grpSpPr>
        <p:sp>
          <p:nvSpPr>
            <p:cNvPr id="186" name="Google Shape;186;p4"/>
            <p:cNvSpPr/>
            <p:nvPr/>
          </p:nvSpPr>
          <p:spPr>
            <a:xfrm>
              <a:off x="891413" y="1668019"/>
              <a:ext cx="5968594" cy="732300"/>
            </a:xfrm>
            <a:prstGeom prst="roundRect">
              <a:avLst>
                <a:gd fmla="val 10000" name="adj"/>
              </a:avLst>
            </a:prstGeom>
            <a:solidFill>
              <a:schemeClr val="accent2"/>
            </a:solidFill>
            <a:ln cap="flat" cmpd="sng" w="25400">
              <a:solidFill>
                <a:srgbClr val="15305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4"/>
            <p:cNvSpPr txBox="1"/>
            <p:nvPr/>
          </p:nvSpPr>
          <p:spPr>
            <a:xfrm>
              <a:off x="1693415" y="1763351"/>
              <a:ext cx="5127153" cy="56286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200">
                  <a:solidFill>
                    <a:schemeClr val="lt1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Improving Digital Transformation  towards AI</a:t>
              </a:r>
              <a:endParaRPr/>
            </a:p>
          </p:txBody>
        </p:sp>
      </p:grpSp>
      <p:sp>
        <p:nvSpPr>
          <p:cNvPr id="188" name="Google Shape;188;p4"/>
          <p:cNvSpPr/>
          <p:nvPr/>
        </p:nvSpPr>
        <p:spPr>
          <a:xfrm>
            <a:off x="8517280" y="3223613"/>
            <a:ext cx="273158" cy="24938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/>
          </a:p>
        </p:txBody>
      </p:sp>
      <p:sp>
        <p:nvSpPr>
          <p:cNvPr id="189" name="Google Shape;189;p4"/>
          <p:cNvSpPr/>
          <p:nvPr/>
        </p:nvSpPr>
        <p:spPr>
          <a:xfrm>
            <a:off x="8522638" y="3650401"/>
            <a:ext cx="273158" cy="24938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/>
          </a:p>
        </p:txBody>
      </p:sp>
      <p:sp>
        <p:nvSpPr>
          <p:cNvPr id="190" name="Google Shape;190;p4"/>
          <p:cNvSpPr/>
          <p:nvPr/>
        </p:nvSpPr>
        <p:spPr>
          <a:xfrm>
            <a:off x="8522638" y="4086990"/>
            <a:ext cx="273158" cy="24938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/>
          </a:p>
        </p:txBody>
      </p:sp>
      <p:sp>
        <p:nvSpPr>
          <p:cNvPr id="191" name="Google Shape;191;p4"/>
          <p:cNvSpPr/>
          <p:nvPr/>
        </p:nvSpPr>
        <p:spPr>
          <a:xfrm>
            <a:off x="8516133" y="4516646"/>
            <a:ext cx="273158" cy="24938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  <p:sp>
        <p:nvSpPr>
          <p:cNvPr id="192" name="Google Shape;192;p4"/>
          <p:cNvSpPr/>
          <p:nvPr/>
        </p:nvSpPr>
        <p:spPr>
          <a:xfrm>
            <a:off x="8508816" y="5066040"/>
            <a:ext cx="273158" cy="249382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  <p:sp>
        <p:nvSpPr>
          <p:cNvPr id="193" name="Google Shape;193;p4"/>
          <p:cNvSpPr txBox="1"/>
          <p:nvPr>
            <p:ph idx="1" type="body"/>
          </p:nvPr>
        </p:nvSpPr>
        <p:spPr>
          <a:xfrm>
            <a:off x="4421852" y="3138517"/>
            <a:ext cx="3249939" cy="5690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82C4"/>
              </a:buClr>
              <a:buSzPts val="1760"/>
              <a:buNone/>
            </a:pPr>
            <a:r>
              <a:rPr b="1" lang="it-IT" sz="1600">
                <a:solidFill>
                  <a:srgbClr val="2682C4"/>
                </a:solidFill>
              </a:rPr>
              <a:t>Cloud Platform for AI-Based, Citizens centric and Transparent Policy Making </a:t>
            </a:r>
            <a:endParaRPr b="1" sz="1600">
              <a:solidFill>
                <a:srgbClr val="2682C4"/>
              </a:solidFill>
            </a:endParaRPr>
          </a:p>
        </p:txBody>
      </p:sp>
      <p:pic>
        <p:nvPicPr>
          <p:cNvPr id="194" name="Google Shape;194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21146" y="4282526"/>
            <a:ext cx="2581420" cy="1447387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"/>
          <p:cNvSpPr txBox="1"/>
          <p:nvPr/>
        </p:nvSpPr>
        <p:spPr>
          <a:xfrm>
            <a:off x="2767226" y="1183800"/>
            <a:ext cx="7023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rgbClr val="00206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Improve the evidence-based approach in policy making </a:t>
            </a:r>
            <a:endParaRPr/>
          </a:p>
        </p:txBody>
      </p:sp>
    </p:spTree>
  </p:cSld>
  <p:clrMapOvr>
    <a:masterClrMapping/>
  </p:clrMapOvr>
  <p:transition>
    <p:wipe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5"/>
          <p:cNvSpPr txBox="1"/>
          <p:nvPr>
            <p:ph type="title"/>
          </p:nvPr>
        </p:nvSpPr>
        <p:spPr>
          <a:xfrm>
            <a:off x="406400" y="422275"/>
            <a:ext cx="8534400" cy="687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>
                <a:latin typeface="Helvetica Neue Light"/>
                <a:ea typeface="Helvetica Neue Light"/>
                <a:cs typeface="Helvetica Neue Light"/>
                <a:sym typeface="Helvetica Neue Light"/>
              </a:rPr>
              <a:t>The Pillars</a:t>
            </a:r>
            <a:endParaRPr/>
          </a:p>
        </p:txBody>
      </p:sp>
      <p:sp>
        <p:nvSpPr>
          <p:cNvPr id="202" name="Google Shape;202;p5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5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sz="1333">
              <a:solidFill>
                <a:srgbClr val="898989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grpSp>
        <p:nvGrpSpPr>
          <p:cNvPr id="204" name="Google Shape;204;p5"/>
          <p:cNvGrpSpPr/>
          <p:nvPr/>
        </p:nvGrpSpPr>
        <p:grpSpPr>
          <a:xfrm>
            <a:off x="1122787" y="1108551"/>
            <a:ext cx="10204315" cy="1353886"/>
            <a:chOff x="585271" y="1264851"/>
            <a:chExt cx="7973458" cy="1353886"/>
          </a:xfrm>
        </p:grpSpPr>
        <p:sp>
          <p:nvSpPr>
            <p:cNvPr id="205" name="Google Shape;205;p5"/>
            <p:cNvSpPr/>
            <p:nvPr/>
          </p:nvSpPr>
          <p:spPr>
            <a:xfrm>
              <a:off x="585271" y="1264851"/>
              <a:ext cx="7973458" cy="1353886"/>
            </a:xfrm>
            <a:prstGeom prst="triangle">
              <a:avLst>
                <a:gd fmla="val 50000" name="adj"/>
              </a:avLst>
            </a:prstGeom>
            <a:solidFill>
              <a:srgbClr val="1C619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5"/>
            <p:cNvSpPr/>
            <p:nvPr/>
          </p:nvSpPr>
          <p:spPr>
            <a:xfrm>
              <a:off x="1073441" y="1339035"/>
              <a:ext cx="6997117" cy="1177511"/>
            </a:xfrm>
            <a:prstGeom prst="triangle">
              <a:avLst>
                <a:gd fmla="val 50000" name="adj"/>
              </a:avLst>
            </a:prstGeom>
            <a:solidFill>
              <a:srgbClr val="16326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07" name="Google Shape;207;p5"/>
          <p:cNvSpPr/>
          <p:nvPr/>
        </p:nvSpPr>
        <p:spPr>
          <a:xfrm>
            <a:off x="8772517" y="2493530"/>
            <a:ext cx="2169939" cy="110298"/>
          </a:xfrm>
          <a:prstGeom prst="roundRect">
            <a:avLst>
              <a:gd fmla="val 50000" name="adj"/>
            </a:avLst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5"/>
          <p:cNvSpPr/>
          <p:nvPr/>
        </p:nvSpPr>
        <p:spPr>
          <a:xfrm>
            <a:off x="8923496" y="2626774"/>
            <a:ext cx="1867981" cy="96011"/>
          </a:xfrm>
          <a:prstGeom prst="roundRect">
            <a:avLst>
              <a:gd fmla="val 50000" name="adj"/>
            </a:avLst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9" name="Google Shape;209;p5"/>
          <p:cNvSpPr/>
          <p:nvPr/>
        </p:nvSpPr>
        <p:spPr>
          <a:xfrm>
            <a:off x="9096195" y="2761333"/>
            <a:ext cx="1518936" cy="267854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Google Shape;210;p5"/>
          <p:cNvSpPr/>
          <p:nvPr/>
        </p:nvSpPr>
        <p:spPr>
          <a:xfrm rot="10800000">
            <a:off x="8994560" y="5494566"/>
            <a:ext cx="1725851" cy="66346"/>
          </a:xfrm>
          <a:prstGeom prst="roundRect">
            <a:avLst>
              <a:gd fmla="val 50000" name="adj"/>
            </a:avLst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p5"/>
          <p:cNvSpPr/>
          <p:nvPr/>
        </p:nvSpPr>
        <p:spPr>
          <a:xfrm>
            <a:off x="6323663" y="2493530"/>
            <a:ext cx="2169939" cy="110298"/>
          </a:xfrm>
          <a:prstGeom prst="roundRect">
            <a:avLst>
              <a:gd fmla="val 50000" name="adj"/>
            </a:avLst>
          </a:prstGeom>
          <a:solidFill>
            <a:srgbClr val="50A09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5"/>
          <p:cNvSpPr/>
          <p:nvPr/>
        </p:nvSpPr>
        <p:spPr>
          <a:xfrm>
            <a:off x="6474642" y="2626774"/>
            <a:ext cx="1867981" cy="96011"/>
          </a:xfrm>
          <a:prstGeom prst="roundRect">
            <a:avLst>
              <a:gd fmla="val 50000" name="adj"/>
            </a:avLst>
          </a:prstGeom>
          <a:solidFill>
            <a:srgbClr val="50A09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5"/>
          <p:cNvSpPr/>
          <p:nvPr/>
        </p:nvSpPr>
        <p:spPr>
          <a:xfrm>
            <a:off x="6647341" y="2761333"/>
            <a:ext cx="1518936" cy="2678544"/>
          </a:xfrm>
          <a:prstGeom prst="rect">
            <a:avLst/>
          </a:prstGeom>
          <a:solidFill>
            <a:srgbClr val="50A09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5"/>
          <p:cNvSpPr/>
          <p:nvPr/>
        </p:nvSpPr>
        <p:spPr>
          <a:xfrm rot="10800000">
            <a:off x="6545706" y="5494566"/>
            <a:ext cx="1725851" cy="66346"/>
          </a:xfrm>
          <a:prstGeom prst="roundRect">
            <a:avLst>
              <a:gd fmla="val 50000" name="adj"/>
            </a:avLst>
          </a:prstGeom>
          <a:solidFill>
            <a:srgbClr val="50A09E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5"/>
          <p:cNvSpPr/>
          <p:nvPr/>
        </p:nvSpPr>
        <p:spPr>
          <a:xfrm>
            <a:off x="3874808" y="2493530"/>
            <a:ext cx="2169939" cy="110298"/>
          </a:xfrm>
          <a:prstGeom prst="roundRect">
            <a:avLst>
              <a:gd fmla="val 50000" name="adj"/>
            </a:avLst>
          </a:prstGeom>
          <a:solidFill>
            <a:srgbClr val="9AC74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5"/>
          <p:cNvSpPr/>
          <p:nvPr/>
        </p:nvSpPr>
        <p:spPr>
          <a:xfrm>
            <a:off x="4025787" y="2626774"/>
            <a:ext cx="1867981" cy="96011"/>
          </a:xfrm>
          <a:prstGeom prst="roundRect">
            <a:avLst>
              <a:gd fmla="val 50000" name="adj"/>
            </a:avLst>
          </a:prstGeom>
          <a:solidFill>
            <a:srgbClr val="9AC74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5"/>
          <p:cNvSpPr/>
          <p:nvPr/>
        </p:nvSpPr>
        <p:spPr>
          <a:xfrm>
            <a:off x="4197869" y="2761333"/>
            <a:ext cx="1518936" cy="2678544"/>
          </a:xfrm>
          <a:prstGeom prst="rect">
            <a:avLst/>
          </a:prstGeom>
          <a:solidFill>
            <a:srgbClr val="9AC74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5"/>
          <p:cNvSpPr/>
          <p:nvPr/>
        </p:nvSpPr>
        <p:spPr>
          <a:xfrm rot="10800000">
            <a:off x="4096851" y="5494566"/>
            <a:ext cx="1725851" cy="66346"/>
          </a:xfrm>
          <a:prstGeom prst="roundRect">
            <a:avLst>
              <a:gd fmla="val 50000" name="adj"/>
            </a:avLst>
          </a:prstGeom>
          <a:solidFill>
            <a:srgbClr val="9AC74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5"/>
          <p:cNvSpPr txBox="1"/>
          <p:nvPr/>
        </p:nvSpPr>
        <p:spPr>
          <a:xfrm>
            <a:off x="4216106" y="3947639"/>
            <a:ext cx="148246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Survey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Social Media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Chatbots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Co-creation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Virtual simulation</a:t>
            </a:r>
            <a:endParaRPr/>
          </a:p>
        </p:txBody>
      </p:sp>
      <p:sp>
        <p:nvSpPr>
          <p:cNvPr id="220" name="Google Shape;220;p5"/>
          <p:cNvSpPr txBox="1"/>
          <p:nvPr/>
        </p:nvSpPr>
        <p:spPr>
          <a:xfrm>
            <a:off x="6665578" y="3947639"/>
            <a:ext cx="148246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eXplainable AI (XAI)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AI Security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Ethical AI</a:t>
            </a:r>
            <a:endParaRPr/>
          </a:p>
        </p:txBody>
      </p:sp>
      <p:sp>
        <p:nvSpPr>
          <p:cNvPr id="221" name="Google Shape;221;p5"/>
          <p:cNvSpPr txBox="1"/>
          <p:nvPr/>
        </p:nvSpPr>
        <p:spPr>
          <a:xfrm>
            <a:off x="9114432" y="3947639"/>
            <a:ext cx="148246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Semantic &amp; Cross-country Interoperability</a:t>
            </a:r>
            <a:endParaRPr/>
          </a:p>
        </p:txBody>
      </p:sp>
      <p:sp>
        <p:nvSpPr>
          <p:cNvPr id="222" name="Google Shape;222;p5"/>
          <p:cNvSpPr/>
          <p:nvPr/>
        </p:nvSpPr>
        <p:spPr>
          <a:xfrm>
            <a:off x="4197869" y="3433007"/>
            <a:ext cx="1500699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CITIZENS ENGAGEMENT</a:t>
            </a:r>
            <a:endParaRPr/>
          </a:p>
        </p:txBody>
      </p:sp>
      <p:sp>
        <p:nvSpPr>
          <p:cNvPr id="223" name="Google Shape;223;p5"/>
          <p:cNvSpPr/>
          <p:nvPr/>
        </p:nvSpPr>
        <p:spPr>
          <a:xfrm>
            <a:off x="6545705" y="3536704"/>
            <a:ext cx="172585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TRANSPARENCY</a:t>
            </a:r>
            <a:endParaRPr/>
          </a:p>
        </p:txBody>
      </p:sp>
      <p:sp>
        <p:nvSpPr>
          <p:cNvPr id="224" name="Google Shape;224;p5"/>
          <p:cNvSpPr/>
          <p:nvPr/>
        </p:nvSpPr>
        <p:spPr>
          <a:xfrm>
            <a:off x="1437337" y="5592470"/>
            <a:ext cx="9505119" cy="434554"/>
          </a:xfrm>
          <a:prstGeom prst="roundRect">
            <a:avLst>
              <a:gd fmla="val 50000" name="adj"/>
            </a:avLst>
          </a:prstGeom>
          <a:solidFill>
            <a:srgbClr val="02376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5"/>
          <p:cNvSpPr/>
          <p:nvPr/>
        </p:nvSpPr>
        <p:spPr>
          <a:xfrm>
            <a:off x="9096195" y="3536704"/>
            <a:ext cx="150069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SHARING</a:t>
            </a:r>
            <a:endParaRPr/>
          </a:p>
        </p:txBody>
      </p:sp>
      <p:grpSp>
        <p:nvGrpSpPr>
          <p:cNvPr id="226" name="Google Shape;226;p5"/>
          <p:cNvGrpSpPr/>
          <p:nvPr/>
        </p:nvGrpSpPr>
        <p:grpSpPr>
          <a:xfrm>
            <a:off x="4769044" y="2899656"/>
            <a:ext cx="376583" cy="379882"/>
            <a:chOff x="4373798" y="3227326"/>
            <a:chExt cx="396402" cy="399874"/>
          </a:xfrm>
        </p:grpSpPr>
        <p:sp>
          <p:nvSpPr>
            <p:cNvPr id="227" name="Google Shape;227;p5"/>
            <p:cNvSpPr/>
            <p:nvPr/>
          </p:nvSpPr>
          <p:spPr>
            <a:xfrm>
              <a:off x="4482489" y="3563265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5"/>
            <p:cNvSpPr/>
            <p:nvPr/>
          </p:nvSpPr>
          <p:spPr>
            <a:xfrm>
              <a:off x="4482489" y="3588839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5"/>
            <p:cNvSpPr/>
            <p:nvPr/>
          </p:nvSpPr>
          <p:spPr>
            <a:xfrm>
              <a:off x="4373798" y="3227326"/>
              <a:ext cx="396402" cy="399874"/>
            </a:xfrm>
            <a:custGeom>
              <a:rect b="b" l="l" r="r" t="t"/>
              <a:pathLst>
                <a:path extrusionOk="0" h="399874" w="396402">
                  <a:moveTo>
                    <a:pt x="368802" y="80195"/>
                  </a:moveTo>
                  <a:cubicBezTo>
                    <a:pt x="363853" y="58156"/>
                    <a:pt x="349960" y="38956"/>
                    <a:pt x="330005" y="27365"/>
                  </a:cubicBezTo>
                  <a:cubicBezTo>
                    <a:pt x="328094" y="19270"/>
                    <a:pt x="324078" y="11611"/>
                    <a:pt x="317806" y="5339"/>
                  </a:cubicBezTo>
                  <a:lnTo>
                    <a:pt x="312468" y="0"/>
                  </a:lnTo>
                  <a:lnTo>
                    <a:pt x="300237" y="17128"/>
                  </a:lnTo>
                  <a:cubicBezTo>
                    <a:pt x="296484" y="16611"/>
                    <a:pt x="292692" y="16259"/>
                    <a:pt x="288888" y="16259"/>
                  </a:cubicBezTo>
                  <a:cubicBezTo>
                    <a:pt x="276721" y="16259"/>
                    <a:pt x="265558" y="22371"/>
                    <a:pt x="259036" y="32601"/>
                  </a:cubicBezTo>
                  <a:cubicBezTo>
                    <a:pt x="253365" y="41494"/>
                    <a:pt x="250316" y="49953"/>
                    <a:pt x="249638" y="57856"/>
                  </a:cubicBezTo>
                  <a:cubicBezTo>
                    <a:pt x="246825" y="60598"/>
                    <a:pt x="244216" y="63591"/>
                    <a:pt x="241985" y="66935"/>
                  </a:cubicBezTo>
                  <a:lnTo>
                    <a:pt x="233142" y="80195"/>
                  </a:lnTo>
                  <a:lnTo>
                    <a:pt x="89510" y="80195"/>
                  </a:lnTo>
                  <a:lnTo>
                    <a:pt x="89510" y="145614"/>
                  </a:lnTo>
                  <a:cubicBezTo>
                    <a:pt x="63923" y="151451"/>
                    <a:pt x="44755" y="174341"/>
                    <a:pt x="44755" y="201673"/>
                  </a:cubicBezTo>
                  <a:cubicBezTo>
                    <a:pt x="44755" y="222523"/>
                    <a:pt x="55938" y="240764"/>
                    <a:pt x="72586" y="250859"/>
                  </a:cubicBezTo>
                  <a:cubicBezTo>
                    <a:pt x="30632" y="263621"/>
                    <a:pt x="0" y="302654"/>
                    <a:pt x="0" y="348726"/>
                  </a:cubicBezTo>
                  <a:lnTo>
                    <a:pt x="0" y="399875"/>
                  </a:lnTo>
                  <a:lnTo>
                    <a:pt x="191814" y="399875"/>
                  </a:lnTo>
                  <a:lnTo>
                    <a:pt x="204595" y="399875"/>
                  </a:lnTo>
                  <a:lnTo>
                    <a:pt x="396403" y="399875"/>
                  </a:lnTo>
                  <a:lnTo>
                    <a:pt x="396403" y="272003"/>
                  </a:lnTo>
                  <a:lnTo>
                    <a:pt x="396403" y="252822"/>
                  </a:lnTo>
                  <a:lnTo>
                    <a:pt x="396403" y="80195"/>
                  </a:lnTo>
                  <a:close/>
                  <a:moveTo>
                    <a:pt x="383616" y="92982"/>
                  </a:moveTo>
                  <a:lnTo>
                    <a:pt x="383616" y="227414"/>
                  </a:lnTo>
                  <a:cubicBezTo>
                    <a:pt x="379882" y="224588"/>
                    <a:pt x="375579" y="222471"/>
                    <a:pt x="370828" y="221506"/>
                  </a:cubicBezTo>
                  <a:lnTo>
                    <a:pt x="370828" y="98199"/>
                  </a:lnTo>
                  <a:cubicBezTo>
                    <a:pt x="370828" y="96447"/>
                    <a:pt x="370758" y="94708"/>
                    <a:pt x="370649" y="92982"/>
                  </a:cubicBezTo>
                  <a:close/>
                  <a:moveTo>
                    <a:pt x="364435" y="233641"/>
                  </a:moveTo>
                  <a:cubicBezTo>
                    <a:pt x="375010" y="233641"/>
                    <a:pt x="383616" y="242247"/>
                    <a:pt x="383616" y="252822"/>
                  </a:cubicBezTo>
                  <a:lnTo>
                    <a:pt x="383616" y="259215"/>
                  </a:lnTo>
                  <a:lnTo>
                    <a:pt x="204595" y="259215"/>
                  </a:lnTo>
                  <a:lnTo>
                    <a:pt x="204595" y="252822"/>
                  </a:lnTo>
                  <a:cubicBezTo>
                    <a:pt x="204595" y="242247"/>
                    <a:pt x="213201" y="233641"/>
                    <a:pt x="223776" y="233641"/>
                  </a:cubicBezTo>
                  <a:close/>
                  <a:moveTo>
                    <a:pt x="358041" y="98199"/>
                  </a:moveTo>
                  <a:lnTo>
                    <a:pt x="358041" y="220854"/>
                  </a:lnTo>
                  <a:lnTo>
                    <a:pt x="345254" y="220854"/>
                  </a:lnTo>
                  <a:lnTo>
                    <a:pt x="345254" y="98199"/>
                  </a:lnTo>
                  <a:cubicBezTo>
                    <a:pt x="345254" y="81857"/>
                    <a:pt x="338221" y="67158"/>
                    <a:pt x="327071" y="56852"/>
                  </a:cubicBezTo>
                  <a:cubicBezTo>
                    <a:pt x="329065" y="52491"/>
                    <a:pt x="330299" y="47952"/>
                    <a:pt x="330862" y="43349"/>
                  </a:cubicBezTo>
                  <a:cubicBezTo>
                    <a:pt x="347812" y="56315"/>
                    <a:pt x="358041" y="76423"/>
                    <a:pt x="358041" y="98199"/>
                  </a:cubicBezTo>
                  <a:close/>
                  <a:moveTo>
                    <a:pt x="313580" y="20453"/>
                  </a:moveTo>
                  <a:cubicBezTo>
                    <a:pt x="318919" y="29052"/>
                    <a:pt x="319942" y="39570"/>
                    <a:pt x="316477" y="49096"/>
                  </a:cubicBezTo>
                  <a:cubicBezTo>
                    <a:pt x="310780" y="45880"/>
                    <a:pt x="304463" y="43668"/>
                    <a:pt x="297762" y="42601"/>
                  </a:cubicBezTo>
                  <a:close/>
                  <a:moveTo>
                    <a:pt x="288888" y="29046"/>
                  </a:moveTo>
                  <a:cubicBezTo>
                    <a:pt x="289809" y="29046"/>
                    <a:pt x="290723" y="29136"/>
                    <a:pt x="291644" y="29174"/>
                  </a:cubicBezTo>
                  <a:lnTo>
                    <a:pt x="282316" y="42242"/>
                  </a:lnTo>
                  <a:cubicBezTo>
                    <a:pt x="276549" y="42914"/>
                    <a:pt x="271018" y="44531"/>
                    <a:pt x="265820" y="46871"/>
                  </a:cubicBezTo>
                  <a:cubicBezTo>
                    <a:pt x="266933" y="44461"/>
                    <a:pt x="268205" y="42006"/>
                    <a:pt x="269816" y="39480"/>
                  </a:cubicBezTo>
                  <a:cubicBezTo>
                    <a:pt x="273978" y="32940"/>
                    <a:pt x="281107" y="29046"/>
                    <a:pt x="288888" y="29046"/>
                  </a:cubicBezTo>
                  <a:close/>
                  <a:moveTo>
                    <a:pt x="252624" y="74025"/>
                  </a:moveTo>
                  <a:cubicBezTo>
                    <a:pt x="260718" y="61877"/>
                    <a:pt x="274279" y="54620"/>
                    <a:pt x="288888" y="54620"/>
                  </a:cubicBezTo>
                  <a:cubicBezTo>
                    <a:pt x="312915" y="54620"/>
                    <a:pt x="332467" y="74172"/>
                    <a:pt x="332467" y="98199"/>
                  </a:cubicBezTo>
                  <a:lnTo>
                    <a:pt x="332467" y="220854"/>
                  </a:lnTo>
                  <a:lnTo>
                    <a:pt x="236563" y="220854"/>
                  </a:lnTo>
                  <a:lnTo>
                    <a:pt x="236563" y="218661"/>
                  </a:lnTo>
                  <a:cubicBezTo>
                    <a:pt x="236563" y="197044"/>
                    <a:pt x="244977" y="176719"/>
                    <a:pt x="260264" y="161438"/>
                  </a:cubicBezTo>
                  <a:lnTo>
                    <a:pt x="262137" y="159565"/>
                  </a:lnTo>
                  <a:lnTo>
                    <a:pt x="262137" y="144131"/>
                  </a:lnTo>
                  <a:lnTo>
                    <a:pt x="274925" y="144131"/>
                  </a:lnTo>
                  <a:cubicBezTo>
                    <a:pt x="292552" y="144131"/>
                    <a:pt x="306893" y="129790"/>
                    <a:pt x="306893" y="112163"/>
                  </a:cubicBezTo>
                  <a:lnTo>
                    <a:pt x="306893" y="105769"/>
                  </a:lnTo>
                  <a:lnTo>
                    <a:pt x="294105" y="105769"/>
                  </a:lnTo>
                  <a:lnTo>
                    <a:pt x="294105" y="112163"/>
                  </a:lnTo>
                  <a:cubicBezTo>
                    <a:pt x="294105" y="122738"/>
                    <a:pt x="285500" y="131344"/>
                    <a:pt x="274925" y="131344"/>
                  </a:cubicBezTo>
                  <a:lnTo>
                    <a:pt x="253097" y="131344"/>
                  </a:lnTo>
                  <a:lnTo>
                    <a:pt x="243884" y="140557"/>
                  </a:lnTo>
                  <a:cubicBezTo>
                    <a:pt x="241576" y="142865"/>
                    <a:pt x="238519" y="144131"/>
                    <a:pt x="235259" y="144131"/>
                  </a:cubicBezTo>
                  <a:cubicBezTo>
                    <a:pt x="230611" y="144131"/>
                    <a:pt x="226436" y="141548"/>
                    <a:pt x="224358" y="137392"/>
                  </a:cubicBezTo>
                  <a:lnTo>
                    <a:pt x="218367" y="125410"/>
                  </a:lnTo>
                  <a:close/>
                  <a:moveTo>
                    <a:pt x="57542" y="201673"/>
                  </a:moveTo>
                  <a:cubicBezTo>
                    <a:pt x="57542" y="177000"/>
                    <a:pt x="77625" y="156918"/>
                    <a:pt x="102298" y="156918"/>
                  </a:cubicBezTo>
                  <a:cubicBezTo>
                    <a:pt x="126970" y="156918"/>
                    <a:pt x="147053" y="177000"/>
                    <a:pt x="147053" y="201673"/>
                  </a:cubicBezTo>
                  <a:cubicBezTo>
                    <a:pt x="147053" y="226346"/>
                    <a:pt x="126970" y="246428"/>
                    <a:pt x="102298" y="246428"/>
                  </a:cubicBezTo>
                  <a:cubicBezTo>
                    <a:pt x="77625" y="246428"/>
                    <a:pt x="57542" y="226346"/>
                    <a:pt x="57542" y="201673"/>
                  </a:cubicBezTo>
                  <a:close/>
                  <a:moveTo>
                    <a:pt x="102298" y="301324"/>
                  </a:moveTo>
                  <a:lnTo>
                    <a:pt x="90693" y="289719"/>
                  </a:lnTo>
                  <a:lnTo>
                    <a:pt x="96351" y="259516"/>
                  </a:lnTo>
                  <a:cubicBezTo>
                    <a:pt x="98327" y="259388"/>
                    <a:pt x="100290" y="259215"/>
                    <a:pt x="102298" y="259215"/>
                  </a:cubicBezTo>
                  <a:cubicBezTo>
                    <a:pt x="104305" y="259215"/>
                    <a:pt x="106268" y="259388"/>
                    <a:pt x="108237" y="259516"/>
                  </a:cubicBezTo>
                  <a:lnTo>
                    <a:pt x="113895" y="289719"/>
                  </a:lnTo>
                  <a:close/>
                  <a:moveTo>
                    <a:pt x="67318" y="266344"/>
                  </a:moveTo>
                  <a:cubicBezTo>
                    <a:pt x="72324" y="264209"/>
                    <a:pt x="77580" y="262566"/>
                    <a:pt x="83002" y="261364"/>
                  </a:cubicBezTo>
                  <a:lnTo>
                    <a:pt x="79741" y="278767"/>
                  </a:lnTo>
                  <a:close/>
                  <a:moveTo>
                    <a:pt x="124854" y="278767"/>
                  </a:moveTo>
                  <a:lnTo>
                    <a:pt x="121593" y="261364"/>
                  </a:lnTo>
                  <a:cubicBezTo>
                    <a:pt x="127015" y="262559"/>
                    <a:pt x="132271" y="264209"/>
                    <a:pt x="137277" y="266344"/>
                  </a:cubicBezTo>
                  <a:close/>
                  <a:moveTo>
                    <a:pt x="12787" y="348726"/>
                  </a:moveTo>
                  <a:cubicBezTo>
                    <a:pt x="12787" y="316547"/>
                    <a:pt x="29916" y="288364"/>
                    <a:pt x="55477" y="272584"/>
                  </a:cubicBezTo>
                  <a:lnTo>
                    <a:pt x="93257" y="310364"/>
                  </a:lnTo>
                  <a:lnTo>
                    <a:pt x="83117" y="320504"/>
                  </a:lnTo>
                  <a:lnTo>
                    <a:pt x="83117" y="387087"/>
                  </a:lnTo>
                  <a:lnTo>
                    <a:pt x="44755" y="387087"/>
                  </a:lnTo>
                  <a:lnTo>
                    <a:pt x="44755" y="310364"/>
                  </a:lnTo>
                  <a:lnTo>
                    <a:pt x="31968" y="310364"/>
                  </a:lnTo>
                  <a:lnTo>
                    <a:pt x="31968" y="387087"/>
                  </a:lnTo>
                  <a:lnTo>
                    <a:pt x="12787" y="387087"/>
                  </a:lnTo>
                  <a:close/>
                  <a:moveTo>
                    <a:pt x="191808" y="387087"/>
                  </a:moveTo>
                  <a:lnTo>
                    <a:pt x="172627" y="387087"/>
                  </a:lnTo>
                  <a:lnTo>
                    <a:pt x="172627" y="310364"/>
                  </a:lnTo>
                  <a:lnTo>
                    <a:pt x="159840" y="310364"/>
                  </a:lnTo>
                  <a:lnTo>
                    <a:pt x="159840" y="387087"/>
                  </a:lnTo>
                  <a:lnTo>
                    <a:pt x="95904" y="387087"/>
                  </a:lnTo>
                  <a:lnTo>
                    <a:pt x="95904" y="325798"/>
                  </a:lnTo>
                  <a:lnTo>
                    <a:pt x="149118" y="272584"/>
                  </a:lnTo>
                  <a:cubicBezTo>
                    <a:pt x="174679" y="288364"/>
                    <a:pt x="191808" y="316547"/>
                    <a:pt x="191808" y="348726"/>
                  </a:cubicBezTo>
                  <a:close/>
                  <a:moveTo>
                    <a:pt x="383616" y="387087"/>
                  </a:moveTo>
                  <a:lnTo>
                    <a:pt x="204595" y="387087"/>
                  </a:lnTo>
                  <a:lnTo>
                    <a:pt x="204595" y="348726"/>
                  </a:lnTo>
                  <a:cubicBezTo>
                    <a:pt x="204595" y="302654"/>
                    <a:pt x="173963" y="263621"/>
                    <a:pt x="132009" y="250859"/>
                  </a:cubicBezTo>
                  <a:cubicBezTo>
                    <a:pt x="148657" y="240764"/>
                    <a:pt x="159840" y="222523"/>
                    <a:pt x="159840" y="201673"/>
                  </a:cubicBezTo>
                  <a:cubicBezTo>
                    <a:pt x="159840" y="169942"/>
                    <a:pt x="134029" y="144131"/>
                    <a:pt x="102298" y="144131"/>
                  </a:cubicBezTo>
                  <a:lnTo>
                    <a:pt x="102298" y="92982"/>
                  </a:lnTo>
                  <a:lnTo>
                    <a:pt x="224613" y="92982"/>
                  </a:lnTo>
                  <a:lnTo>
                    <a:pt x="203604" y="124490"/>
                  </a:lnTo>
                  <a:lnTo>
                    <a:pt x="212913" y="143121"/>
                  </a:lnTo>
                  <a:cubicBezTo>
                    <a:pt x="217190" y="151630"/>
                    <a:pt x="225745" y="156918"/>
                    <a:pt x="235259" y="156918"/>
                  </a:cubicBezTo>
                  <a:cubicBezTo>
                    <a:pt x="240367" y="156918"/>
                    <a:pt x="245226" y="155371"/>
                    <a:pt x="249350" y="152538"/>
                  </a:cubicBezTo>
                  <a:lnTo>
                    <a:pt x="249350" y="154322"/>
                  </a:lnTo>
                  <a:cubicBezTo>
                    <a:pt x="232836" y="171783"/>
                    <a:pt x="223776" y="194525"/>
                    <a:pt x="223776" y="218661"/>
                  </a:cubicBezTo>
                  <a:lnTo>
                    <a:pt x="223776" y="220854"/>
                  </a:lnTo>
                  <a:cubicBezTo>
                    <a:pt x="206149" y="220854"/>
                    <a:pt x="191808" y="235195"/>
                    <a:pt x="191808" y="252822"/>
                  </a:cubicBezTo>
                  <a:lnTo>
                    <a:pt x="191808" y="272003"/>
                  </a:lnTo>
                  <a:lnTo>
                    <a:pt x="383616" y="27200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4635935" y="3307521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12787" y="6394"/>
                  </a:moveTo>
                  <a:cubicBezTo>
                    <a:pt x="12787" y="9925"/>
                    <a:pt x="9925" y="12787"/>
                    <a:pt x="6394" y="12787"/>
                  </a:cubicBezTo>
                  <a:cubicBezTo>
                    <a:pt x="2863" y="12787"/>
                    <a:pt x="0" y="9925"/>
                    <a:pt x="0" y="6394"/>
                  </a:cubicBezTo>
                  <a:cubicBezTo>
                    <a:pt x="0" y="2863"/>
                    <a:pt x="2863" y="0"/>
                    <a:pt x="6394" y="0"/>
                  </a:cubicBezTo>
                  <a:cubicBezTo>
                    <a:pt x="9925" y="0"/>
                    <a:pt x="12787" y="2863"/>
                    <a:pt x="12787" y="639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5"/>
            <p:cNvSpPr/>
            <p:nvPr/>
          </p:nvSpPr>
          <p:spPr>
            <a:xfrm>
              <a:off x="4488883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5"/>
            <p:cNvSpPr/>
            <p:nvPr/>
          </p:nvSpPr>
          <p:spPr>
            <a:xfrm>
              <a:off x="4514457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4540032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4" name="Google Shape;234;p5"/>
            <p:cNvSpPr/>
            <p:nvPr/>
          </p:nvSpPr>
          <p:spPr>
            <a:xfrm>
              <a:off x="4488883" y="3358670"/>
              <a:ext cx="63935" cy="12787"/>
            </a:xfrm>
            <a:custGeom>
              <a:rect b="b" l="l" r="r" t="t"/>
              <a:pathLst>
                <a:path extrusionOk="0" h="12787" w="63935">
                  <a:moveTo>
                    <a:pt x="0" y="0"/>
                  </a:moveTo>
                  <a:lnTo>
                    <a:pt x="63936" y="0"/>
                  </a:lnTo>
                  <a:lnTo>
                    <a:pt x="63936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4591180" y="3512116"/>
              <a:ext cx="153446" cy="89510"/>
            </a:xfrm>
            <a:custGeom>
              <a:rect b="b" l="l" r="r" t="t"/>
              <a:pathLst>
                <a:path extrusionOk="0" h="89510" w="153446">
                  <a:moveTo>
                    <a:pt x="153446" y="0"/>
                  </a:moveTo>
                  <a:lnTo>
                    <a:pt x="0" y="0"/>
                  </a:lnTo>
                  <a:lnTo>
                    <a:pt x="0" y="89510"/>
                  </a:lnTo>
                  <a:lnTo>
                    <a:pt x="153446" y="89510"/>
                  </a:lnTo>
                  <a:close/>
                  <a:moveTo>
                    <a:pt x="140659" y="76723"/>
                  </a:moveTo>
                  <a:lnTo>
                    <a:pt x="12787" y="76723"/>
                  </a:lnTo>
                  <a:lnTo>
                    <a:pt x="12787" y="12787"/>
                  </a:lnTo>
                  <a:lnTo>
                    <a:pt x="140659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5"/>
            <p:cNvSpPr/>
            <p:nvPr/>
          </p:nvSpPr>
          <p:spPr>
            <a:xfrm>
              <a:off x="4616755" y="3537691"/>
              <a:ext cx="102297" cy="12787"/>
            </a:xfrm>
            <a:custGeom>
              <a:rect b="b" l="l" r="r" t="t"/>
              <a:pathLst>
                <a:path extrusionOk="0" h="12787" w="102297">
                  <a:moveTo>
                    <a:pt x="0" y="0"/>
                  </a:moveTo>
                  <a:lnTo>
                    <a:pt x="102298" y="0"/>
                  </a:lnTo>
                  <a:lnTo>
                    <a:pt x="102298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5"/>
            <p:cNvSpPr/>
            <p:nvPr/>
          </p:nvSpPr>
          <p:spPr>
            <a:xfrm>
              <a:off x="4616755" y="3563265"/>
              <a:ext cx="102297" cy="12787"/>
            </a:xfrm>
            <a:custGeom>
              <a:rect b="b" l="l" r="r" t="t"/>
              <a:pathLst>
                <a:path extrusionOk="0" h="12787" w="102297">
                  <a:moveTo>
                    <a:pt x="0" y="0"/>
                  </a:moveTo>
                  <a:lnTo>
                    <a:pt x="102298" y="0"/>
                  </a:lnTo>
                  <a:lnTo>
                    <a:pt x="102298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8" name="Google Shape;238;p5"/>
          <p:cNvGrpSpPr/>
          <p:nvPr/>
        </p:nvGrpSpPr>
        <p:grpSpPr>
          <a:xfrm>
            <a:off x="7218516" y="2902954"/>
            <a:ext cx="376583" cy="376583"/>
            <a:chOff x="4373798" y="3230798"/>
            <a:chExt cx="396402" cy="396402"/>
          </a:xfrm>
        </p:grpSpPr>
        <p:sp>
          <p:nvSpPr>
            <p:cNvPr id="239" name="Google Shape;239;p5"/>
            <p:cNvSpPr/>
            <p:nvPr/>
          </p:nvSpPr>
          <p:spPr>
            <a:xfrm>
              <a:off x="4444128" y="3371457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0" name="Google Shape;240;p5"/>
            <p:cNvSpPr/>
            <p:nvPr/>
          </p:nvSpPr>
          <p:spPr>
            <a:xfrm>
              <a:off x="4444128" y="3397032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4514457" y="3352276"/>
              <a:ext cx="230169" cy="274924"/>
            </a:xfrm>
            <a:custGeom>
              <a:rect b="b" l="l" r="r" t="t"/>
              <a:pathLst>
                <a:path extrusionOk="0" h="274924" w="230169">
                  <a:moveTo>
                    <a:pt x="179021" y="262137"/>
                  </a:moveTo>
                  <a:lnTo>
                    <a:pt x="140659" y="262137"/>
                  </a:lnTo>
                  <a:lnTo>
                    <a:pt x="140659" y="83117"/>
                  </a:lnTo>
                  <a:lnTo>
                    <a:pt x="89510" y="83117"/>
                  </a:lnTo>
                  <a:lnTo>
                    <a:pt x="89510" y="262137"/>
                  </a:lnTo>
                  <a:lnTo>
                    <a:pt x="51149" y="262137"/>
                  </a:lnTo>
                  <a:lnTo>
                    <a:pt x="51149" y="147053"/>
                  </a:lnTo>
                  <a:lnTo>
                    <a:pt x="0" y="147053"/>
                  </a:lnTo>
                  <a:lnTo>
                    <a:pt x="0" y="274925"/>
                  </a:lnTo>
                  <a:lnTo>
                    <a:pt x="230169" y="274925"/>
                  </a:lnTo>
                  <a:lnTo>
                    <a:pt x="230169" y="0"/>
                  </a:lnTo>
                  <a:lnTo>
                    <a:pt x="179021" y="0"/>
                  </a:lnTo>
                  <a:close/>
                  <a:moveTo>
                    <a:pt x="38362" y="262137"/>
                  </a:moveTo>
                  <a:lnTo>
                    <a:pt x="12787" y="262137"/>
                  </a:lnTo>
                  <a:lnTo>
                    <a:pt x="12787" y="159840"/>
                  </a:lnTo>
                  <a:lnTo>
                    <a:pt x="38362" y="159840"/>
                  </a:lnTo>
                  <a:close/>
                  <a:moveTo>
                    <a:pt x="102298" y="95904"/>
                  </a:moveTo>
                  <a:lnTo>
                    <a:pt x="127872" y="95904"/>
                  </a:lnTo>
                  <a:lnTo>
                    <a:pt x="127872" y="262137"/>
                  </a:lnTo>
                  <a:lnTo>
                    <a:pt x="102298" y="262137"/>
                  </a:lnTo>
                  <a:close/>
                  <a:moveTo>
                    <a:pt x="191808" y="12787"/>
                  </a:moveTo>
                  <a:lnTo>
                    <a:pt x="217382" y="12787"/>
                  </a:lnTo>
                  <a:lnTo>
                    <a:pt x="217382" y="262137"/>
                  </a:lnTo>
                  <a:lnTo>
                    <a:pt x="191808" y="26213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5"/>
            <p:cNvSpPr/>
            <p:nvPr/>
          </p:nvSpPr>
          <p:spPr>
            <a:xfrm>
              <a:off x="4693478" y="3281947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4719052" y="3281947"/>
              <a:ext cx="25574" cy="12787"/>
            </a:xfrm>
            <a:custGeom>
              <a:rect b="b" l="l" r="r" t="t"/>
              <a:pathLst>
                <a:path extrusionOk="0" h="12787" w="25574">
                  <a:moveTo>
                    <a:pt x="0" y="0"/>
                  </a:moveTo>
                  <a:lnTo>
                    <a:pt x="25574" y="0"/>
                  </a:lnTo>
                  <a:lnTo>
                    <a:pt x="25574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4" name="Google Shape;244;p5"/>
            <p:cNvSpPr/>
            <p:nvPr/>
          </p:nvSpPr>
          <p:spPr>
            <a:xfrm>
              <a:off x="4667903" y="3256372"/>
              <a:ext cx="102297" cy="88250"/>
            </a:xfrm>
            <a:custGeom>
              <a:rect b="b" l="l" r="r" t="t"/>
              <a:pathLst>
                <a:path extrusionOk="0" h="88250" w="102297">
                  <a:moveTo>
                    <a:pt x="83117" y="0"/>
                  </a:moveTo>
                  <a:lnTo>
                    <a:pt x="19181" y="0"/>
                  </a:lnTo>
                  <a:cubicBezTo>
                    <a:pt x="8606" y="0"/>
                    <a:pt x="0" y="8606"/>
                    <a:pt x="0" y="19181"/>
                  </a:cubicBezTo>
                  <a:lnTo>
                    <a:pt x="0" y="44755"/>
                  </a:lnTo>
                  <a:cubicBezTo>
                    <a:pt x="0" y="55330"/>
                    <a:pt x="8606" y="63936"/>
                    <a:pt x="19181" y="63936"/>
                  </a:cubicBezTo>
                  <a:lnTo>
                    <a:pt x="34941" y="63936"/>
                  </a:lnTo>
                  <a:lnTo>
                    <a:pt x="51149" y="88251"/>
                  </a:lnTo>
                  <a:lnTo>
                    <a:pt x="67357" y="63936"/>
                  </a:lnTo>
                  <a:lnTo>
                    <a:pt x="83117" y="63936"/>
                  </a:lnTo>
                  <a:cubicBezTo>
                    <a:pt x="93692" y="63936"/>
                    <a:pt x="102298" y="55330"/>
                    <a:pt x="102298" y="44755"/>
                  </a:cubicBezTo>
                  <a:lnTo>
                    <a:pt x="102298" y="19181"/>
                  </a:lnTo>
                  <a:cubicBezTo>
                    <a:pt x="102298" y="8606"/>
                    <a:pt x="93692" y="0"/>
                    <a:pt x="83117" y="0"/>
                  </a:cubicBezTo>
                  <a:close/>
                  <a:moveTo>
                    <a:pt x="89510" y="44755"/>
                  </a:moveTo>
                  <a:cubicBezTo>
                    <a:pt x="89510" y="48284"/>
                    <a:pt x="86640" y="51149"/>
                    <a:pt x="83117" y="51149"/>
                  </a:cubicBezTo>
                  <a:lnTo>
                    <a:pt x="60515" y="51149"/>
                  </a:lnTo>
                  <a:lnTo>
                    <a:pt x="51149" y="65195"/>
                  </a:lnTo>
                  <a:lnTo>
                    <a:pt x="41782" y="51149"/>
                  </a:lnTo>
                  <a:lnTo>
                    <a:pt x="19181" y="51149"/>
                  </a:lnTo>
                  <a:cubicBezTo>
                    <a:pt x="15658" y="51149"/>
                    <a:pt x="12787" y="48284"/>
                    <a:pt x="12787" y="44755"/>
                  </a:cubicBezTo>
                  <a:lnTo>
                    <a:pt x="12787" y="19181"/>
                  </a:lnTo>
                  <a:cubicBezTo>
                    <a:pt x="12787" y="15652"/>
                    <a:pt x="15658" y="12787"/>
                    <a:pt x="19181" y="12787"/>
                  </a:cubicBezTo>
                  <a:lnTo>
                    <a:pt x="83117" y="12787"/>
                  </a:lnTo>
                  <a:cubicBezTo>
                    <a:pt x="86640" y="12787"/>
                    <a:pt x="89510" y="15652"/>
                    <a:pt x="89510" y="1918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5" name="Google Shape;245;p5"/>
            <p:cNvSpPr/>
            <p:nvPr/>
          </p:nvSpPr>
          <p:spPr>
            <a:xfrm>
              <a:off x="4603967" y="3358670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6" name="Google Shape;246;p5"/>
            <p:cNvSpPr/>
            <p:nvPr/>
          </p:nvSpPr>
          <p:spPr>
            <a:xfrm>
              <a:off x="4629542" y="3358670"/>
              <a:ext cx="25574" cy="12787"/>
            </a:xfrm>
            <a:custGeom>
              <a:rect b="b" l="l" r="r" t="t"/>
              <a:pathLst>
                <a:path extrusionOk="0" h="12787" w="25574">
                  <a:moveTo>
                    <a:pt x="0" y="0"/>
                  </a:moveTo>
                  <a:lnTo>
                    <a:pt x="25574" y="0"/>
                  </a:lnTo>
                  <a:lnTo>
                    <a:pt x="25574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5"/>
            <p:cNvSpPr/>
            <p:nvPr/>
          </p:nvSpPr>
          <p:spPr>
            <a:xfrm>
              <a:off x="4578393" y="3333096"/>
              <a:ext cx="102297" cy="88250"/>
            </a:xfrm>
            <a:custGeom>
              <a:rect b="b" l="l" r="r" t="t"/>
              <a:pathLst>
                <a:path extrusionOk="0" h="88250" w="102297">
                  <a:moveTo>
                    <a:pt x="19181" y="63936"/>
                  </a:moveTo>
                  <a:lnTo>
                    <a:pt x="34941" y="63936"/>
                  </a:lnTo>
                  <a:lnTo>
                    <a:pt x="51149" y="88251"/>
                  </a:lnTo>
                  <a:lnTo>
                    <a:pt x="67357" y="63936"/>
                  </a:lnTo>
                  <a:lnTo>
                    <a:pt x="83117" y="63936"/>
                  </a:lnTo>
                  <a:cubicBezTo>
                    <a:pt x="93692" y="63936"/>
                    <a:pt x="102298" y="55330"/>
                    <a:pt x="102298" y="44755"/>
                  </a:cubicBezTo>
                  <a:lnTo>
                    <a:pt x="102298" y="19181"/>
                  </a:lnTo>
                  <a:cubicBezTo>
                    <a:pt x="102298" y="8606"/>
                    <a:pt x="93692" y="0"/>
                    <a:pt x="83117" y="0"/>
                  </a:cubicBezTo>
                  <a:lnTo>
                    <a:pt x="19181" y="0"/>
                  </a:lnTo>
                  <a:cubicBezTo>
                    <a:pt x="8606" y="0"/>
                    <a:pt x="0" y="8606"/>
                    <a:pt x="0" y="19181"/>
                  </a:cubicBezTo>
                  <a:lnTo>
                    <a:pt x="0" y="44755"/>
                  </a:lnTo>
                  <a:cubicBezTo>
                    <a:pt x="0" y="55330"/>
                    <a:pt x="8606" y="63936"/>
                    <a:pt x="19181" y="63936"/>
                  </a:cubicBezTo>
                  <a:close/>
                  <a:moveTo>
                    <a:pt x="12787" y="19181"/>
                  </a:moveTo>
                  <a:cubicBezTo>
                    <a:pt x="12787" y="15652"/>
                    <a:pt x="15658" y="12787"/>
                    <a:pt x="19181" y="12787"/>
                  </a:cubicBezTo>
                  <a:lnTo>
                    <a:pt x="83117" y="12787"/>
                  </a:lnTo>
                  <a:cubicBezTo>
                    <a:pt x="86640" y="12787"/>
                    <a:pt x="89510" y="15652"/>
                    <a:pt x="89510" y="19181"/>
                  </a:cubicBezTo>
                  <a:lnTo>
                    <a:pt x="89510" y="44755"/>
                  </a:lnTo>
                  <a:cubicBezTo>
                    <a:pt x="89510" y="48284"/>
                    <a:pt x="86640" y="51149"/>
                    <a:pt x="83117" y="51149"/>
                  </a:cubicBezTo>
                  <a:lnTo>
                    <a:pt x="60515" y="51149"/>
                  </a:lnTo>
                  <a:lnTo>
                    <a:pt x="51149" y="65195"/>
                  </a:lnTo>
                  <a:lnTo>
                    <a:pt x="41782" y="51149"/>
                  </a:lnTo>
                  <a:lnTo>
                    <a:pt x="19181" y="51149"/>
                  </a:lnTo>
                  <a:cubicBezTo>
                    <a:pt x="15658" y="51149"/>
                    <a:pt x="12787" y="48284"/>
                    <a:pt x="12787" y="4475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5"/>
            <p:cNvSpPr/>
            <p:nvPr/>
          </p:nvSpPr>
          <p:spPr>
            <a:xfrm>
              <a:off x="4508064" y="3429000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4533638" y="3429000"/>
              <a:ext cx="31967" cy="12787"/>
            </a:xfrm>
            <a:custGeom>
              <a:rect b="b" l="l" r="r" t="t"/>
              <a:pathLst>
                <a:path extrusionOk="0" h="12787" w="31967">
                  <a:moveTo>
                    <a:pt x="0" y="0"/>
                  </a:moveTo>
                  <a:lnTo>
                    <a:pt x="31968" y="0"/>
                  </a:lnTo>
                  <a:lnTo>
                    <a:pt x="31968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0" name="Google Shape;250;p5"/>
            <p:cNvSpPr/>
            <p:nvPr/>
          </p:nvSpPr>
          <p:spPr>
            <a:xfrm>
              <a:off x="4373798" y="3230798"/>
              <a:ext cx="217382" cy="396402"/>
            </a:xfrm>
            <a:custGeom>
              <a:rect b="b" l="l" r="r" t="t"/>
              <a:pathLst>
                <a:path extrusionOk="0" h="396402" w="217382">
                  <a:moveTo>
                    <a:pt x="150026" y="236563"/>
                  </a:moveTo>
                  <a:lnTo>
                    <a:pt x="166233" y="260878"/>
                  </a:lnTo>
                  <a:lnTo>
                    <a:pt x="182441" y="236563"/>
                  </a:lnTo>
                  <a:lnTo>
                    <a:pt x="198201" y="236563"/>
                  </a:lnTo>
                  <a:cubicBezTo>
                    <a:pt x="208776" y="236563"/>
                    <a:pt x="217382" y="227957"/>
                    <a:pt x="217382" y="217382"/>
                  </a:cubicBezTo>
                  <a:lnTo>
                    <a:pt x="217382" y="191808"/>
                  </a:lnTo>
                  <a:cubicBezTo>
                    <a:pt x="217382" y="181233"/>
                    <a:pt x="208776" y="172627"/>
                    <a:pt x="198201" y="172627"/>
                  </a:cubicBezTo>
                  <a:lnTo>
                    <a:pt x="121478" y="172627"/>
                  </a:lnTo>
                  <a:lnTo>
                    <a:pt x="121478" y="133709"/>
                  </a:lnTo>
                  <a:lnTo>
                    <a:pt x="162736" y="129963"/>
                  </a:lnTo>
                  <a:cubicBezTo>
                    <a:pt x="179308" y="128454"/>
                    <a:pt x="191808" y="114765"/>
                    <a:pt x="191808" y="98122"/>
                  </a:cubicBezTo>
                  <a:lnTo>
                    <a:pt x="191808" y="22378"/>
                  </a:lnTo>
                  <a:cubicBezTo>
                    <a:pt x="191808" y="10038"/>
                    <a:pt x="181770" y="0"/>
                    <a:pt x="169430" y="0"/>
                  </a:cubicBezTo>
                  <a:cubicBezTo>
                    <a:pt x="157091" y="0"/>
                    <a:pt x="147053" y="10038"/>
                    <a:pt x="147053" y="22378"/>
                  </a:cubicBezTo>
                  <a:lnTo>
                    <a:pt x="147053" y="83673"/>
                  </a:lnTo>
                  <a:lnTo>
                    <a:pt x="110302" y="87030"/>
                  </a:lnTo>
                  <a:cubicBezTo>
                    <a:pt x="117239" y="79140"/>
                    <a:pt x="121478" y="68840"/>
                    <a:pt x="121478" y="57542"/>
                  </a:cubicBezTo>
                  <a:cubicBezTo>
                    <a:pt x="121478" y="32869"/>
                    <a:pt x="101402" y="12787"/>
                    <a:pt x="76723" y="12787"/>
                  </a:cubicBezTo>
                  <a:cubicBezTo>
                    <a:pt x="52044" y="12787"/>
                    <a:pt x="31968" y="32869"/>
                    <a:pt x="31968" y="57542"/>
                  </a:cubicBezTo>
                  <a:cubicBezTo>
                    <a:pt x="31968" y="71838"/>
                    <a:pt x="38732" y="84562"/>
                    <a:pt x="49205" y="92765"/>
                  </a:cubicBezTo>
                  <a:cubicBezTo>
                    <a:pt x="20715" y="101754"/>
                    <a:pt x="0" y="128422"/>
                    <a:pt x="0" y="159840"/>
                  </a:cubicBezTo>
                  <a:lnTo>
                    <a:pt x="0" y="204595"/>
                  </a:lnTo>
                  <a:cubicBezTo>
                    <a:pt x="0" y="222222"/>
                    <a:pt x="14341" y="236563"/>
                    <a:pt x="31968" y="236563"/>
                  </a:cubicBezTo>
                  <a:lnTo>
                    <a:pt x="31968" y="370828"/>
                  </a:lnTo>
                  <a:cubicBezTo>
                    <a:pt x="31968" y="384933"/>
                    <a:pt x="43438" y="396403"/>
                    <a:pt x="57542" y="396403"/>
                  </a:cubicBezTo>
                  <a:cubicBezTo>
                    <a:pt x="65215" y="396403"/>
                    <a:pt x="72030" y="392938"/>
                    <a:pt x="76723" y="387567"/>
                  </a:cubicBezTo>
                  <a:cubicBezTo>
                    <a:pt x="81416" y="392938"/>
                    <a:pt x="88232" y="396403"/>
                    <a:pt x="95904" y="396403"/>
                  </a:cubicBezTo>
                  <a:cubicBezTo>
                    <a:pt x="110008" y="396403"/>
                    <a:pt x="121478" y="384933"/>
                    <a:pt x="121478" y="370828"/>
                  </a:cubicBezTo>
                  <a:lnTo>
                    <a:pt x="121478" y="236563"/>
                  </a:lnTo>
                  <a:close/>
                  <a:moveTo>
                    <a:pt x="198201" y="185414"/>
                  </a:moveTo>
                  <a:cubicBezTo>
                    <a:pt x="201724" y="185414"/>
                    <a:pt x="204595" y="188279"/>
                    <a:pt x="204595" y="191808"/>
                  </a:cubicBezTo>
                  <a:lnTo>
                    <a:pt x="204595" y="217382"/>
                  </a:lnTo>
                  <a:cubicBezTo>
                    <a:pt x="204595" y="220911"/>
                    <a:pt x="201724" y="223776"/>
                    <a:pt x="198201" y="223776"/>
                  </a:cubicBezTo>
                  <a:lnTo>
                    <a:pt x="175600" y="223776"/>
                  </a:lnTo>
                  <a:lnTo>
                    <a:pt x="166233" y="237823"/>
                  </a:lnTo>
                  <a:lnTo>
                    <a:pt x="156867" y="223776"/>
                  </a:lnTo>
                  <a:lnTo>
                    <a:pt x="121478" y="223776"/>
                  </a:lnTo>
                  <a:lnTo>
                    <a:pt x="121478" y="185414"/>
                  </a:lnTo>
                  <a:close/>
                  <a:moveTo>
                    <a:pt x="44755" y="57542"/>
                  </a:moveTo>
                  <a:cubicBezTo>
                    <a:pt x="44755" y="39915"/>
                    <a:pt x="59096" y="25574"/>
                    <a:pt x="76723" y="25574"/>
                  </a:cubicBezTo>
                  <a:cubicBezTo>
                    <a:pt x="94350" y="25574"/>
                    <a:pt x="108691" y="39915"/>
                    <a:pt x="108691" y="57542"/>
                  </a:cubicBezTo>
                  <a:cubicBezTo>
                    <a:pt x="108691" y="75169"/>
                    <a:pt x="94350" y="89510"/>
                    <a:pt x="76723" y="89510"/>
                  </a:cubicBezTo>
                  <a:cubicBezTo>
                    <a:pt x="59096" y="89510"/>
                    <a:pt x="44755" y="75169"/>
                    <a:pt x="44755" y="57542"/>
                  </a:cubicBezTo>
                  <a:close/>
                  <a:moveTo>
                    <a:pt x="76723" y="102298"/>
                  </a:moveTo>
                  <a:cubicBezTo>
                    <a:pt x="76806" y="102298"/>
                    <a:pt x="76883" y="102285"/>
                    <a:pt x="76966" y="102285"/>
                  </a:cubicBezTo>
                  <a:lnTo>
                    <a:pt x="83692" y="102272"/>
                  </a:lnTo>
                  <a:lnTo>
                    <a:pt x="95054" y="101236"/>
                  </a:lnTo>
                  <a:cubicBezTo>
                    <a:pt x="92726" y="109209"/>
                    <a:pt x="85438" y="115085"/>
                    <a:pt x="76723" y="115085"/>
                  </a:cubicBezTo>
                  <a:cubicBezTo>
                    <a:pt x="68917" y="115085"/>
                    <a:pt x="62190" y="110302"/>
                    <a:pt x="59262" y="103391"/>
                  </a:cubicBezTo>
                  <a:cubicBezTo>
                    <a:pt x="62849" y="102688"/>
                    <a:pt x="66545" y="102298"/>
                    <a:pt x="70330" y="102298"/>
                  </a:cubicBezTo>
                  <a:lnTo>
                    <a:pt x="76493" y="102285"/>
                  </a:lnTo>
                  <a:cubicBezTo>
                    <a:pt x="76570" y="102285"/>
                    <a:pt x="76646" y="102298"/>
                    <a:pt x="76723" y="102298"/>
                  </a:cubicBezTo>
                  <a:close/>
                  <a:moveTo>
                    <a:pt x="108691" y="122035"/>
                  </a:moveTo>
                  <a:lnTo>
                    <a:pt x="108691" y="370828"/>
                  </a:lnTo>
                  <a:cubicBezTo>
                    <a:pt x="108691" y="377881"/>
                    <a:pt x="102956" y="383616"/>
                    <a:pt x="95904" y="383616"/>
                  </a:cubicBezTo>
                  <a:cubicBezTo>
                    <a:pt x="88852" y="383616"/>
                    <a:pt x="83117" y="377881"/>
                    <a:pt x="83117" y="370828"/>
                  </a:cubicBezTo>
                  <a:lnTo>
                    <a:pt x="83117" y="217382"/>
                  </a:lnTo>
                  <a:lnTo>
                    <a:pt x="70330" y="217382"/>
                  </a:lnTo>
                  <a:lnTo>
                    <a:pt x="70330" y="370828"/>
                  </a:lnTo>
                  <a:cubicBezTo>
                    <a:pt x="70330" y="377881"/>
                    <a:pt x="64594" y="383616"/>
                    <a:pt x="57542" y="383616"/>
                  </a:cubicBezTo>
                  <a:cubicBezTo>
                    <a:pt x="50490" y="383616"/>
                    <a:pt x="44755" y="377881"/>
                    <a:pt x="44755" y="370828"/>
                  </a:cubicBezTo>
                  <a:lnTo>
                    <a:pt x="44755" y="127872"/>
                  </a:lnTo>
                  <a:lnTo>
                    <a:pt x="31968" y="127872"/>
                  </a:lnTo>
                  <a:lnTo>
                    <a:pt x="31968" y="223776"/>
                  </a:lnTo>
                  <a:cubicBezTo>
                    <a:pt x="21393" y="223776"/>
                    <a:pt x="12787" y="215170"/>
                    <a:pt x="12787" y="204595"/>
                  </a:cubicBezTo>
                  <a:lnTo>
                    <a:pt x="12787" y="159840"/>
                  </a:lnTo>
                  <a:cubicBezTo>
                    <a:pt x="12787" y="136388"/>
                    <a:pt x="26911" y="116197"/>
                    <a:pt x="47082" y="107246"/>
                  </a:cubicBezTo>
                  <a:cubicBezTo>
                    <a:pt x="51686" y="119388"/>
                    <a:pt x="63245" y="127872"/>
                    <a:pt x="76723" y="127872"/>
                  </a:cubicBezTo>
                  <a:cubicBezTo>
                    <a:pt x="92931" y="127872"/>
                    <a:pt x="106223" y="115698"/>
                    <a:pt x="108276" y="100034"/>
                  </a:cubicBezTo>
                  <a:lnTo>
                    <a:pt x="159840" y="95348"/>
                  </a:lnTo>
                  <a:lnTo>
                    <a:pt x="159840" y="22378"/>
                  </a:lnTo>
                  <a:cubicBezTo>
                    <a:pt x="159840" y="17090"/>
                    <a:pt x="164143" y="12787"/>
                    <a:pt x="169430" y="12787"/>
                  </a:cubicBezTo>
                  <a:cubicBezTo>
                    <a:pt x="174718" y="12787"/>
                    <a:pt x="179021" y="17090"/>
                    <a:pt x="179021" y="22378"/>
                  </a:cubicBezTo>
                  <a:lnTo>
                    <a:pt x="179021" y="98122"/>
                  </a:lnTo>
                  <a:cubicBezTo>
                    <a:pt x="179021" y="108109"/>
                    <a:pt x="171521" y="116325"/>
                    <a:pt x="161579" y="11722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1" name="Google Shape;251;p5"/>
          <p:cNvGrpSpPr/>
          <p:nvPr/>
        </p:nvGrpSpPr>
        <p:grpSpPr>
          <a:xfrm>
            <a:off x="5139444" y="2029156"/>
            <a:ext cx="91123" cy="91711"/>
            <a:chOff x="4391817" y="3248817"/>
            <a:chExt cx="360366" cy="360366"/>
          </a:xfrm>
        </p:grpSpPr>
        <p:sp>
          <p:nvSpPr>
            <p:cNvPr id="252" name="Google Shape;252;p5"/>
            <p:cNvSpPr/>
            <p:nvPr/>
          </p:nvSpPr>
          <p:spPr>
            <a:xfrm>
              <a:off x="4473190" y="3388313"/>
              <a:ext cx="127871" cy="127871"/>
            </a:xfrm>
            <a:custGeom>
              <a:rect b="b" l="l" r="r" t="t"/>
              <a:pathLst>
                <a:path extrusionOk="0" h="127871" w="127871">
                  <a:moveTo>
                    <a:pt x="63936" y="0"/>
                  </a:moveTo>
                  <a:cubicBezTo>
                    <a:pt x="28684" y="0"/>
                    <a:pt x="0" y="28684"/>
                    <a:pt x="0" y="63936"/>
                  </a:cubicBezTo>
                  <a:cubicBezTo>
                    <a:pt x="0" y="99188"/>
                    <a:pt x="28684" y="127872"/>
                    <a:pt x="63936" y="127872"/>
                  </a:cubicBezTo>
                  <a:cubicBezTo>
                    <a:pt x="99188" y="127872"/>
                    <a:pt x="127872" y="99188"/>
                    <a:pt x="127872" y="63936"/>
                  </a:cubicBezTo>
                  <a:cubicBezTo>
                    <a:pt x="127872" y="28684"/>
                    <a:pt x="99188" y="0"/>
                    <a:pt x="63936" y="0"/>
                  </a:cubicBezTo>
                  <a:close/>
                  <a:moveTo>
                    <a:pt x="63936" y="116247"/>
                  </a:moveTo>
                  <a:cubicBezTo>
                    <a:pt x="35095" y="116247"/>
                    <a:pt x="11625" y="92783"/>
                    <a:pt x="11625" y="63936"/>
                  </a:cubicBezTo>
                  <a:cubicBezTo>
                    <a:pt x="11625" y="35089"/>
                    <a:pt x="35095" y="11625"/>
                    <a:pt x="63936" y="11625"/>
                  </a:cubicBezTo>
                  <a:cubicBezTo>
                    <a:pt x="92777" y="11625"/>
                    <a:pt x="116247" y="35089"/>
                    <a:pt x="116247" y="63936"/>
                  </a:cubicBezTo>
                  <a:cubicBezTo>
                    <a:pt x="116247" y="92783"/>
                    <a:pt x="92777" y="116247"/>
                    <a:pt x="63936" y="11624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5"/>
            <p:cNvSpPr/>
            <p:nvPr/>
          </p:nvSpPr>
          <p:spPr>
            <a:xfrm>
              <a:off x="4391817" y="3248817"/>
              <a:ext cx="348741" cy="348741"/>
            </a:xfrm>
            <a:custGeom>
              <a:rect b="b" l="l" r="r" t="t"/>
              <a:pathLst>
                <a:path extrusionOk="0" h="348741" w="348741">
                  <a:moveTo>
                    <a:pt x="267369" y="220870"/>
                  </a:moveTo>
                  <a:lnTo>
                    <a:pt x="267369" y="249164"/>
                  </a:lnTo>
                  <a:lnTo>
                    <a:pt x="309816" y="220870"/>
                  </a:lnTo>
                  <a:lnTo>
                    <a:pt x="319680" y="220870"/>
                  </a:lnTo>
                  <a:cubicBezTo>
                    <a:pt x="335704" y="220870"/>
                    <a:pt x="348742" y="207833"/>
                    <a:pt x="348742" y="191808"/>
                  </a:cubicBezTo>
                  <a:lnTo>
                    <a:pt x="348742" y="122060"/>
                  </a:lnTo>
                  <a:cubicBezTo>
                    <a:pt x="348742" y="106035"/>
                    <a:pt x="335704" y="92998"/>
                    <a:pt x="319680" y="92998"/>
                  </a:cubicBezTo>
                  <a:lnTo>
                    <a:pt x="288584" y="92998"/>
                  </a:lnTo>
                  <a:cubicBezTo>
                    <a:pt x="283783" y="79472"/>
                    <a:pt x="270897" y="69748"/>
                    <a:pt x="255744" y="69748"/>
                  </a:cubicBezTo>
                  <a:cubicBezTo>
                    <a:pt x="240591" y="69748"/>
                    <a:pt x="227705" y="79472"/>
                    <a:pt x="222904" y="92998"/>
                  </a:cubicBezTo>
                  <a:lnTo>
                    <a:pt x="191808" y="92998"/>
                  </a:lnTo>
                  <a:cubicBezTo>
                    <a:pt x="189820" y="92998"/>
                    <a:pt x="187873" y="93201"/>
                    <a:pt x="185996" y="93585"/>
                  </a:cubicBezTo>
                  <a:lnTo>
                    <a:pt x="185996" y="52311"/>
                  </a:lnTo>
                  <a:cubicBezTo>
                    <a:pt x="185996" y="36287"/>
                    <a:pt x="172958" y="23249"/>
                    <a:pt x="156934" y="23249"/>
                  </a:cubicBezTo>
                  <a:lnTo>
                    <a:pt x="125838" y="23249"/>
                  </a:lnTo>
                  <a:cubicBezTo>
                    <a:pt x="121037" y="9724"/>
                    <a:pt x="108151" y="0"/>
                    <a:pt x="92998" y="0"/>
                  </a:cubicBezTo>
                  <a:cubicBezTo>
                    <a:pt x="77845" y="0"/>
                    <a:pt x="64959" y="9724"/>
                    <a:pt x="60158" y="23249"/>
                  </a:cubicBezTo>
                  <a:lnTo>
                    <a:pt x="29062" y="23249"/>
                  </a:lnTo>
                  <a:cubicBezTo>
                    <a:pt x="13037" y="23249"/>
                    <a:pt x="0" y="36287"/>
                    <a:pt x="0" y="52311"/>
                  </a:cubicBezTo>
                  <a:lnTo>
                    <a:pt x="0" y="122060"/>
                  </a:lnTo>
                  <a:cubicBezTo>
                    <a:pt x="0" y="138084"/>
                    <a:pt x="13037" y="151121"/>
                    <a:pt x="29062" y="151121"/>
                  </a:cubicBezTo>
                  <a:lnTo>
                    <a:pt x="75723" y="151121"/>
                  </a:lnTo>
                  <a:cubicBezTo>
                    <a:pt x="64726" y="165710"/>
                    <a:pt x="58124" y="183793"/>
                    <a:pt x="58124" y="203433"/>
                  </a:cubicBezTo>
                  <a:cubicBezTo>
                    <a:pt x="58124" y="220916"/>
                    <a:pt x="63343" y="237179"/>
                    <a:pt x="72242" y="250844"/>
                  </a:cubicBezTo>
                  <a:lnTo>
                    <a:pt x="63936" y="259150"/>
                  </a:lnTo>
                  <a:lnTo>
                    <a:pt x="58124" y="253337"/>
                  </a:lnTo>
                  <a:lnTo>
                    <a:pt x="7725" y="303742"/>
                  </a:lnTo>
                  <a:cubicBezTo>
                    <a:pt x="2743" y="308718"/>
                    <a:pt x="0" y="315344"/>
                    <a:pt x="0" y="322383"/>
                  </a:cubicBezTo>
                  <a:cubicBezTo>
                    <a:pt x="0" y="336919"/>
                    <a:pt x="11828" y="348742"/>
                    <a:pt x="26365" y="348742"/>
                  </a:cubicBezTo>
                  <a:cubicBezTo>
                    <a:pt x="33409" y="348742"/>
                    <a:pt x="40030" y="345998"/>
                    <a:pt x="45005" y="341023"/>
                  </a:cubicBezTo>
                  <a:lnTo>
                    <a:pt x="95404" y="290618"/>
                  </a:lnTo>
                  <a:lnTo>
                    <a:pt x="89592" y="284806"/>
                  </a:lnTo>
                  <a:lnTo>
                    <a:pt x="97898" y="276500"/>
                  </a:lnTo>
                  <a:cubicBezTo>
                    <a:pt x="111562" y="285398"/>
                    <a:pt x="127825" y="290618"/>
                    <a:pt x="145309" y="290618"/>
                  </a:cubicBezTo>
                  <a:cubicBezTo>
                    <a:pt x="187414" y="290618"/>
                    <a:pt x="222637" y="260620"/>
                    <a:pt x="230739" y="220870"/>
                  </a:cubicBezTo>
                  <a:close/>
                  <a:moveTo>
                    <a:pt x="290618" y="104622"/>
                  </a:moveTo>
                  <a:lnTo>
                    <a:pt x="319680" y="104622"/>
                  </a:lnTo>
                  <a:cubicBezTo>
                    <a:pt x="329293" y="104622"/>
                    <a:pt x="337117" y="112446"/>
                    <a:pt x="337117" y="122060"/>
                  </a:cubicBezTo>
                  <a:lnTo>
                    <a:pt x="337117" y="191808"/>
                  </a:lnTo>
                  <a:cubicBezTo>
                    <a:pt x="337117" y="201422"/>
                    <a:pt x="329293" y="209245"/>
                    <a:pt x="319680" y="209245"/>
                  </a:cubicBezTo>
                  <a:lnTo>
                    <a:pt x="306294" y="209245"/>
                  </a:lnTo>
                  <a:lnTo>
                    <a:pt x="278993" y="227449"/>
                  </a:lnTo>
                  <a:lnTo>
                    <a:pt x="278993" y="209245"/>
                  </a:lnTo>
                  <a:lnTo>
                    <a:pt x="232198" y="209245"/>
                  </a:lnTo>
                  <a:cubicBezTo>
                    <a:pt x="232326" y="207315"/>
                    <a:pt x="232494" y="205397"/>
                    <a:pt x="232494" y="203433"/>
                  </a:cubicBezTo>
                  <a:cubicBezTo>
                    <a:pt x="232494" y="201468"/>
                    <a:pt x="232326" y="199550"/>
                    <a:pt x="232198" y="197620"/>
                  </a:cubicBezTo>
                  <a:lnTo>
                    <a:pt x="313867" y="197620"/>
                  </a:lnTo>
                  <a:lnTo>
                    <a:pt x="313867" y="185996"/>
                  </a:lnTo>
                  <a:cubicBezTo>
                    <a:pt x="313867" y="161543"/>
                    <a:pt x="298662" y="140607"/>
                    <a:pt x="277226" y="132039"/>
                  </a:cubicBezTo>
                  <a:cubicBezTo>
                    <a:pt x="285364" y="125646"/>
                    <a:pt x="290618" y="115747"/>
                    <a:pt x="290618" y="104622"/>
                  </a:cubicBezTo>
                  <a:close/>
                  <a:moveTo>
                    <a:pt x="272739" y="185996"/>
                  </a:moveTo>
                  <a:lnTo>
                    <a:pt x="269188" y="141496"/>
                  </a:lnTo>
                  <a:cubicBezTo>
                    <a:pt x="288287" y="147279"/>
                    <a:pt x="302243" y="165030"/>
                    <a:pt x="302243" y="185996"/>
                  </a:cubicBezTo>
                  <a:close/>
                  <a:moveTo>
                    <a:pt x="257365" y="139578"/>
                  </a:moveTo>
                  <a:lnTo>
                    <a:pt x="261074" y="185996"/>
                  </a:lnTo>
                  <a:lnTo>
                    <a:pt x="250414" y="185996"/>
                  </a:lnTo>
                  <a:lnTo>
                    <a:pt x="254116" y="139595"/>
                  </a:lnTo>
                  <a:cubicBezTo>
                    <a:pt x="254663" y="139578"/>
                    <a:pt x="255197" y="139497"/>
                    <a:pt x="255744" y="139497"/>
                  </a:cubicBezTo>
                  <a:cubicBezTo>
                    <a:pt x="256290" y="139497"/>
                    <a:pt x="256825" y="139561"/>
                    <a:pt x="257365" y="139578"/>
                  </a:cubicBezTo>
                  <a:close/>
                  <a:moveTo>
                    <a:pt x="238748" y="185996"/>
                  </a:moveTo>
                  <a:lnTo>
                    <a:pt x="230733" y="185996"/>
                  </a:lnTo>
                  <a:cubicBezTo>
                    <a:pt x="228629" y="175661"/>
                    <a:pt x="224613" y="166036"/>
                    <a:pt x="219196" y="157375"/>
                  </a:cubicBezTo>
                  <a:cubicBezTo>
                    <a:pt x="225153" y="149773"/>
                    <a:pt x="233221" y="144309"/>
                    <a:pt x="242294" y="141566"/>
                  </a:cubicBezTo>
                  <a:close/>
                  <a:moveTo>
                    <a:pt x="255744" y="81373"/>
                  </a:moveTo>
                  <a:cubicBezTo>
                    <a:pt x="268566" y="81373"/>
                    <a:pt x="278993" y="91800"/>
                    <a:pt x="278993" y="104622"/>
                  </a:cubicBezTo>
                  <a:cubicBezTo>
                    <a:pt x="278993" y="117445"/>
                    <a:pt x="268566" y="127872"/>
                    <a:pt x="255744" y="127872"/>
                  </a:cubicBezTo>
                  <a:cubicBezTo>
                    <a:pt x="242922" y="127872"/>
                    <a:pt x="232494" y="117445"/>
                    <a:pt x="232494" y="104622"/>
                  </a:cubicBezTo>
                  <a:cubicBezTo>
                    <a:pt x="232494" y="91800"/>
                    <a:pt x="242922" y="81373"/>
                    <a:pt x="255744" y="81373"/>
                  </a:cubicBezTo>
                  <a:close/>
                  <a:moveTo>
                    <a:pt x="220870" y="104622"/>
                  </a:moveTo>
                  <a:cubicBezTo>
                    <a:pt x="220870" y="115742"/>
                    <a:pt x="226118" y="125634"/>
                    <a:pt x="234244" y="132028"/>
                  </a:cubicBezTo>
                  <a:cubicBezTo>
                    <a:pt x="225828" y="135381"/>
                    <a:pt x="218242" y="140659"/>
                    <a:pt x="212157" y="147564"/>
                  </a:cubicBezTo>
                  <a:cubicBezTo>
                    <a:pt x="202253" y="135736"/>
                    <a:pt x="189250" y="126634"/>
                    <a:pt x="174441" y="121362"/>
                  </a:cubicBezTo>
                  <a:cubicBezTo>
                    <a:pt x="174818" y="112074"/>
                    <a:pt x="182433" y="104622"/>
                    <a:pt x="191808" y="104622"/>
                  </a:cubicBezTo>
                  <a:close/>
                  <a:moveTo>
                    <a:pt x="127872" y="34874"/>
                  </a:moveTo>
                  <a:lnTo>
                    <a:pt x="156934" y="34874"/>
                  </a:lnTo>
                  <a:cubicBezTo>
                    <a:pt x="166547" y="34874"/>
                    <a:pt x="174371" y="42698"/>
                    <a:pt x="174371" y="52311"/>
                  </a:cubicBezTo>
                  <a:lnTo>
                    <a:pt x="174371" y="98961"/>
                  </a:lnTo>
                  <a:cubicBezTo>
                    <a:pt x="168361" y="103512"/>
                    <a:pt x="164228" y="110290"/>
                    <a:pt x="163147" y="118101"/>
                  </a:cubicBezTo>
                  <a:cubicBezTo>
                    <a:pt x="159235" y="117282"/>
                    <a:pt x="155207" y="116817"/>
                    <a:pt x="151121" y="116549"/>
                  </a:cubicBezTo>
                  <a:lnTo>
                    <a:pt x="151121" y="116247"/>
                  </a:lnTo>
                  <a:cubicBezTo>
                    <a:pt x="151121" y="91795"/>
                    <a:pt x="135916" y="70858"/>
                    <a:pt x="114480" y="62291"/>
                  </a:cubicBezTo>
                  <a:cubicBezTo>
                    <a:pt x="122618" y="55897"/>
                    <a:pt x="127872" y="45999"/>
                    <a:pt x="127872" y="34874"/>
                  </a:cubicBezTo>
                  <a:close/>
                  <a:moveTo>
                    <a:pt x="46499" y="116247"/>
                  </a:moveTo>
                  <a:cubicBezTo>
                    <a:pt x="46499" y="95282"/>
                    <a:pt x="60454" y="77531"/>
                    <a:pt x="79560" y="71748"/>
                  </a:cubicBezTo>
                  <a:lnTo>
                    <a:pt x="76002" y="116247"/>
                  </a:lnTo>
                  <a:close/>
                  <a:moveTo>
                    <a:pt x="91376" y="69830"/>
                  </a:moveTo>
                  <a:cubicBezTo>
                    <a:pt x="91917" y="69812"/>
                    <a:pt x="92451" y="69748"/>
                    <a:pt x="92998" y="69748"/>
                  </a:cubicBezTo>
                  <a:cubicBezTo>
                    <a:pt x="93544" y="69748"/>
                    <a:pt x="94079" y="69812"/>
                    <a:pt x="94619" y="69830"/>
                  </a:cubicBezTo>
                  <a:lnTo>
                    <a:pt x="98328" y="116247"/>
                  </a:lnTo>
                  <a:lnTo>
                    <a:pt x="87668" y="116247"/>
                  </a:lnTo>
                  <a:close/>
                  <a:moveTo>
                    <a:pt x="106436" y="71748"/>
                  </a:moveTo>
                  <a:cubicBezTo>
                    <a:pt x="125541" y="77531"/>
                    <a:pt x="139497" y="95282"/>
                    <a:pt x="139497" y="116247"/>
                  </a:cubicBezTo>
                  <a:lnTo>
                    <a:pt x="109993" y="116247"/>
                  </a:lnTo>
                  <a:close/>
                  <a:moveTo>
                    <a:pt x="92998" y="11625"/>
                  </a:moveTo>
                  <a:cubicBezTo>
                    <a:pt x="105820" y="11625"/>
                    <a:pt x="116247" y="22052"/>
                    <a:pt x="116247" y="34874"/>
                  </a:cubicBezTo>
                  <a:cubicBezTo>
                    <a:pt x="116247" y="47696"/>
                    <a:pt x="105820" y="58124"/>
                    <a:pt x="92998" y="58124"/>
                  </a:cubicBezTo>
                  <a:cubicBezTo>
                    <a:pt x="80176" y="58124"/>
                    <a:pt x="69748" y="47696"/>
                    <a:pt x="69748" y="34874"/>
                  </a:cubicBezTo>
                  <a:cubicBezTo>
                    <a:pt x="69748" y="22052"/>
                    <a:pt x="80176" y="11625"/>
                    <a:pt x="92998" y="11625"/>
                  </a:cubicBezTo>
                  <a:close/>
                  <a:moveTo>
                    <a:pt x="11625" y="122060"/>
                  </a:moveTo>
                  <a:lnTo>
                    <a:pt x="11625" y="52311"/>
                  </a:lnTo>
                  <a:cubicBezTo>
                    <a:pt x="11625" y="42698"/>
                    <a:pt x="19448" y="34874"/>
                    <a:pt x="29062" y="34874"/>
                  </a:cubicBezTo>
                  <a:lnTo>
                    <a:pt x="58124" y="34874"/>
                  </a:lnTo>
                  <a:cubicBezTo>
                    <a:pt x="58124" y="45999"/>
                    <a:pt x="63378" y="55897"/>
                    <a:pt x="71515" y="62291"/>
                  </a:cubicBezTo>
                  <a:cubicBezTo>
                    <a:pt x="50079" y="70858"/>
                    <a:pt x="34874" y="91795"/>
                    <a:pt x="34874" y="116247"/>
                  </a:cubicBezTo>
                  <a:lnTo>
                    <a:pt x="34874" y="127872"/>
                  </a:lnTo>
                  <a:lnTo>
                    <a:pt x="102001" y="127872"/>
                  </a:lnTo>
                  <a:cubicBezTo>
                    <a:pt x="96305" y="131150"/>
                    <a:pt x="91033" y="135062"/>
                    <a:pt x="86238" y="139497"/>
                  </a:cubicBezTo>
                  <a:lnTo>
                    <a:pt x="29062" y="139497"/>
                  </a:lnTo>
                  <a:cubicBezTo>
                    <a:pt x="19448" y="139497"/>
                    <a:pt x="11625" y="131673"/>
                    <a:pt x="11625" y="122060"/>
                  </a:cubicBezTo>
                  <a:close/>
                  <a:moveTo>
                    <a:pt x="36786" y="332804"/>
                  </a:moveTo>
                  <a:cubicBezTo>
                    <a:pt x="34002" y="335582"/>
                    <a:pt x="30300" y="337117"/>
                    <a:pt x="26365" y="337117"/>
                  </a:cubicBezTo>
                  <a:cubicBezTo>
                    <a:pt x="18239" y="337117"/>
                    <a:pt x="11625" y="330502"/>
                    <a:pt x="11625" y="322383"/>
                  </a:cubicBezTo>
                  <a:cubicBezTo>
                    <a:pt x="11625" y="318448"/>
                    <a:pt x="13159" y="314751"/>
                    <a:pt x="15943" y="311961"/>
                  </a:cubicBezTo>
                  <a:lnTo>
                    <a:pt x="58124" y="269775"/>
                  </a:lnTo>
                  <a:lnTo>
                    <a:pt x="78967" y="290618"/>
                  </a:lnTo>
                  <a:close/>
                  <a:moveTo>
                    <a:pt x="81373" y="276587"/>
                  </a:moveTo>
                  <a:lnTo>
                    <a:pt x="72155" y="267369"/>
                  </a:lnTo>
                  <a:lnTo>
                    <a:pt x="79298" y="260225"/>
                  </a:lnTo>
                  <a:cubicBezTo>
                    <a:pt x="82140" y="263521"/>
                    <a:pt x="85221" y="266601"/>
                    <a:pt x="88516" y="269444"/>
                  </a:cubicBezTo>
                  <a:close/>
                  <a:moveTo>
                    <a:pt x="145309" y="278993"/>
                  </a:moveTo>
                  <a:cubicBezTo>
                    <a:pt x="103646" y="278993"/>
                    <a:pt x="69748" y="245096"/>
                    <a:pt x="69748" y="203433"/>
                  </a:cubicBezTo>
                  <a:cubicBezTo>
                    <a:pt x="69748" y="161770"/>
                    <a:pt x="103646" y="127872"/>
                    <a:pt x="145309" y="127872"/>
                  </a:cubicBezTo>
                  <a:cubicBezTo>
                    <a:pt x="186972" y="127872"/>
                    <a:pt x="220870" y="161770"/>
                    <a:pt x="220870" y="203433"/>
                  </a:cubicBezTo>
                  <a:cubicBezTo>
                    <a:pt x="220870" y="245096"/>
                    <a:pt x="186972" y="278993"/>
                    <a:pt x="145309" y="27899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4612687" y="3504561"/>
              <a:ext cx="139496" cy="104622"/>
            </a:xfrm>
            <a:custGeom>
              <a:rect b="b" l="l" r="r" t="t"/>
              <a:pathLst>
                <a:path extrusionOk="0" h="104622" w="139496">
                  <a:moveTo>
                    <a:pt x="122060" y="0"/>
                  </a:moveTo>
                  <a:lnTo>
                    <a:pt x="17437" y="0"/>
                  </a:lnTo>
                  <a:cubicBezTo>
                    <a:pt x="7823" y="0"/>
                    <a:pt x="0" y="7823"/>
                    <a:pt x="0" y="17437"/>
                  </a:cubicBezTo>
                  <a:lnTo>
                    <a:pt x="0" y="87185"/>
                  </a:lnTo>
                  <a:cubicBezTo>
                    <a:pt x="0" y="96799"/>
                    <a:pt x="7823" y="104622"/>
                    <a:pt x="17437" y="104622"/>
                  </a:cubicBezTo>
                  <a:lnTo>
                    <a:pt x="122060" y="104622"/>
                  </a:lnTo>
                  <a:cubicBezTo>
                    <a:pt x="131673" y="104622"/>
                    <a:pt x="139497" y="96799"/>
                    <a:pt x="139497" y="87185"/>
                  </a:cubicBezTo>
                  <a:lnTo>
                    <a:pt x="139497" y="17437"/>
                  </a:lnTo>
                  <a:cubicBezTo>
                    <a:pt x="139497" y="7823"/>
                    <a:pt x="131673" y="0"/>
                    <a:pt x="122060" y="0"/>
                  </a:cubicBezTo>
                  <a:close/>
                  <a:moveTo>
                    <a:pt x="127872" y="87185"/>
                  </a:moveTo>
                  <a:cubicBezTo>
                    <a:pt x="127872" y="90394"/>
                    <a:pt x="125262" y="92998"/>
                    <a:pt x="122060" y="92998"/>
                  </a:cubicBezTo>
                  <a:lnTo>
                    <a:pt x="17437" y="92998"/>
                  </a:lnTo>
                  <a:cubicBezTo>
                    <a:pt x="14234" y="92998"/>
                    <a:pt x="11625" y="90394"/>
                    <a:pt x="11625" y="87185"/>
                  </a:cubicBezTo>
                  <a:lnTo>
                    <a:pt x="11625" y="17437"/>
                  </a:lnTo>
                  <a:cubicBezTo>
                    <a:pt x="11625" y="14229"/>
                    <a:pt x="14234" y="11625"/>
                    <a:pt x="17437" y="11625"/>
                  </a:cubicBezTo>
                  <a:lnTo>
                    <a:pt x="122060" y="11625"/>
                  </a:lnTo>
                  <a:cubicBezTo>
                    <a:pt x="125262" y="11625"/>
                    <a:pt x="127872" y="14229"/>
                    <a:pt x="127872" y="1743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5"/>
            <p:cNvSpPr/>
            <p:nvPr/>
          </p:nvSpPr>
          <p:spPr>
            <a:xfrm>
              <a:off x="4635936" y="3527810"/>
              <a:ext cx="92997" cy="58123"/>
            </a:xfrm>
            <a:custGeom>
              <a:rect b="b" l="l" r="r" t="t"/>
              <a:pathLst>
                <a:path extrusionOk="0" h="58123" w="92997">
                  <a:moveTo>
                    <a:pt x="81373" y="11625"/>
                  </a:moveTo>
                  <a:lnTo>
                    <a:pt x="69748" y="11625"/>
                  </a:lnTo>
                  <a:lnTo>
                    <a:pt x="69748" y="46499"/>
                  </a:lnTo>
                  <a:lnTo>
                    <a:pt x="58124" y="46499"/>
                  </a:lnTo>
                  <a:lnTo>
                    <a:pt x="58124" y="23249"/>
                  </a:lnTo>
                  <a:lnTo>
                    <a:pt x="46499" y="23249"/>
                  </a:lnTo>
                  <a:lnTo>
                    <a:pt x="46499" y="46499"/>
                  </a:lnTo>
                  <a:lnTo>
                    <a:pt x="34874" y="46499"/>
                  </a:lnTo>
                  <a:lnTo>
                    <a:pt x="34874" y="34874"/>
                  </a:lnTo>
                  <a:lnTo>
                    <a:pt x="23249" y="34874"/>
                  </a:lnTo>
                  <a:lnTo>
                    <a:pt x="23249" y="46499"/>
                  </a:lnTo>
                  <a:lnTo>
                    <a:pt x="11625" y="46499"/>
                  </a:lnTo>
                  <a:lnTo>
                    <a:pt x="11625" y="0"/>
                  </a:lnTo>
                  <a:lnTo>
                    <a:pt x="0" y="0"/>
                  </a:lnTo>
                  <a:lnTo>
                    <a:pt x="0" y="58124"/>
                  </a:lnTo>
                  <a:lnTo>
                    <a:pt x="92998" y="58124"/>
                  </a:lnTo>
                  <a:lnTo>
                    <a:pt x="92998" y="46499"/>
                  </a:lnTo>
                  <a:lnTo>
                    <a:pt x="81373" y="46499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5"/>
            <p:cNvSpPr/>
            <p:nvPr/>
          </p:nvSpPr>
          <p:spPr>
            <a:xfrm>
              <a:off x="4705684" y="3365064"/>
              <a:ext cx="11624" cy="11624"/>
            </a:xfrm>
            <a:custGeom>
              <a:rect b="b" l="l" r="r" t="t"/>
              <a:pathLst>
                <a:path extrusionOk="0" h="11624" w="11624">
                  <a:moveTo>
                    <a:pt x="0" y="0"/>
                  </a:moveTo>
                  <a:lnTo>
                    <a:pt x="11625" y="0"/>
                  </a:lnTo>
                  <a:lnTo>
                    <a:pt x="11625" y="11625"/>
                  </a:lnTo>
                  <a:lnTo>
                    <a:pt x="0" y="116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5"/>
            <p:cNvSpPr/>
            <p:nvPr/>
          </p:nvSpPr>
          <p:spPr>
            <a:xfrm>
              <a:off x="4705684" y="3388313"/>
              <a:ext cx="11624" cy="11624"/>
            </a:xfrm>
            <a:custGeom>
              <a:rect b="b" l="l" r="r" t="t"/>
              <a:pathLst>
                <a:path extrusionOk="0" h="11624" w="11624">
                  <a:moveTo>
                    <a:pt x="0" y="0"/>
                  </a:moveTo>
                  <a:lnTo>
                    <a:pt x="11625" y="0"/>
                  </a:lnTo>
                  <a:lnTo>
                    <a:pt x="11625" y="11625"/>
                  </a:lnTo>
                  <a:lnTo>
                    <a:pt x="0" y="116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5"/>
            <p:cNvSpPr/>
            <p:nvPr/>
          </p:nvSpPr>
          <p:spPr>
            <a:xfrm>
              <a:off x="4415066" y="3295316"/>
              <a:ext cx="11624" cy="11624"/>
            </a:xfrm>
            <a:custGeom>
              <a:rect b="b" l="l" r="r" t="t"/>
              <a:pathLst>
                <a:path extrusionOk="0" h="11624" w="11624">
                  <a:moveTo>
                    <a:pt x="0" y="0"/>
                  </a:moveTo>
                  <a:lnTo>
                    <a:pt x="11625" y="0"/>
                  </a:lnTo>
                  <a:lnTo>
                    <a:pt x="11625" y="11625"/>
                  </a:lnTo>
                  <a:lnTo>
                    <a:pt x="0" y="116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5"/>
            <p:cNvSpPr/>
            <p:nvPr/>
          </p:nvSpPr>
          <p:spPr>
            <a:xfrm>
              <a:off x="4415066" y="3318565"/>
              <a:ext cx="11624" cy="11624"/>
            </a:xfrm>
            <a:custGeom>
              <a:rect b="b" l="l" r="r" t="t"/>
              <a:pathLst>
                <a:path extrusionOk="0" h="11624" w="11624">
                  <a:moveTo>
                    <a:pt x="0" y="0"/>
                  </a:moveTo>
                  <a:lnTo>
                    <a:pt x="11625" y="0"/>
                  </a:lnTo>
                  <a:lnTo>
                    <a:pt x="11625" y="11625"/>
                  </a:lnTo>
                  <a:lnTo>
                    <a:pt x="0" y="11625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60" name="Google Shape;260;p5"/>
          <p:cNvSpPr/>
          <p:nvPr/>
        </p:nvSpPr>
        <p:spPr>
          <a:xfrm>
            <a:off x="4371827" y="1627551"/>
            <a:ext cx="3719752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Virtualized Policy Management Environment (VPME)</a:t>
            </a:r>
            <a:endParaRPr/>
          </a:p>
        </p:txBody>
      </p:sp>
      <p:sp>
        <p:nvSpPr>
          <p:cNvPr id="261" name="Google Shape;261;p5"/>
          <p:cNvSpPr/>
          <p:nvPr/>
        </p:nvSpPr>
        <p:spPr>
          <a:xfrm>
            <a:off x="4693315" y="5626676"/>
            <a:ext cx="294978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it-IT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CLOUD AND HPC RESOURCES</a:t>
            </a:r>
            <a:endParaRPr i="1"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5"/>
          <p:cNvSpPr/>
          <p:nvPr/>
        </p:nvSpPr>
        <p:spPr>
          <a:xfrm>
            <a:off x="1437338" y="2488425"/>
            <a:ext cx="2169939" cy="110298"/>
          </a:xfrm>
          <a:prstGeom prst="roundRect">
            <a:avLst>
              <a:gd fmla="val 50000" name="adj"/>
            </a:avLst>
          </a:prstGeom>
          <a:solidFill>
            <a:srgbClr val="CED21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5"/>
          <p:cNvSpPr/>
          <p:nvPr/>
        </p:nvSpPr>
        <p:spPr>
          <a:xfrm>
            <a:off x="1588317" y="2621669"/>
            <a:ext cx="1867981" cy="96011"/>
          </a:xfrm>
          <a:prstGeom prst="roundRect">
            <a:avLst>
              <a:gd fmla="val 50000" name="adj"/>
            </a:avLst>
          </a:prstGeom>
          <a:solidFill>
            <a:srgbClr val="CED21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5"/>
          <p:cNvSpPr/>
          <p:nvPr/>
        </p:nvSpPr>
        <p:spPr>
          <a:xfrm>
            <a:off x="1760399" y="2756228"/>
            <a:ext cx="1518936" cy="2678544"/>
          </a:xfrm>
          <a:prstGeom prst="rect">
            <a:avLst/>
          </a:prstGeom>
          <a:solidFill>
            <a:srgbClr val="CED21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5"/>
          <p:cNvSpPr/>
          <p:nvPr/>
        </p:nvSpPr>
        <p:spPr>
          <a:xfrm rot="10800000">
            <a:off x="1659381" y="5489461"/>
            <a:ext cx="1725851" cy="66346"/>
          </a:xfrm>
          <a:prstGeom prst="roundRect">
            <a:avLst>
              <a:gd fmla="val 50000" name="adj"/>
            </a:avLst>
          </a:prstGeom>
          <a:solidFill>
            <a:srgbClr val="CED218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5"/>
          <p:cNvSpPr txBox="1"/>
          <p:nvPr/>
        </p:nvSpPr>
        <p:spPr>
          <a:xfrm>
            <a:off x="1778636" y="3942534"/>
            <a:ext cx="1482462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Machine Learning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Deep Learning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Opinion Mining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Sentiment Analysis</a:t>
            </a:r>
            <a:endParaRPr/>
          </a:p>
        </p:txBody>
      </p:sp>
      <p:sp>
        <p:nvSpPr>
          <p:cNvPr id="267" name="Google Shape;267;p5"/>
          <p:cNvSpPr/>
          <p:nvPr/>
        </p:nvSpPr>
        <p:spPr>
          <a:xfrm>
            <a:off x="1832208" y="3550453"/>
            <a:ext cx="137173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it-IT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AI TOOLS</a:t>
            </a:r>
            <a:endParaRPr/>
          </a:p>
        </p:txBody>
      </p:sp>
      <p:grpSp>
        <p:nvGrpSpPr>
          <p:cNvPr id="268" name="Google Shape;268;p5"/>
          <p:cNvGrpSpPr/>
          <p:nvPr/>
        </p:nvGrpSpPr>
        <p:grpSpPr>
          <a:xfrm>
            <a:off x="2331574" y="2894551"/>
            <a:ext cx="376583" cy="379882"/>
            <a:chOff x="4373798" y="3227326"/>
            <a:chExt cx="396402" cy="399874"/>
          </a:xfrm>
        </p:grpSpPr>
        <p:sp>
          <p:nvSpPr>
            <p:cNvPr id="269" name="Google Shape;269;p5"/>
            <p:cNvSpPr/>
            <p:nvPr/>
          </p:nvSpPr>
          <p:spPr>
            <a:xfrm>
              <a:off x="4482489" y="3563265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0" name="Google Shape;270;p5"/>
            <p:cNvSpPr/>
            <p:nvPr/>
          </p:nvSpPr>
          <p:spPr>
            <a:xfrm>
              <a:off x="4482489" y="3588839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1" name="Google Shape;271;p5"/>
            <p:cNvSpPr/>
            <p:nvPr/>
          </p:nvSpPr>
          <p:spPr>
            <a:xfrm>
              <a:off x="4373798" y="3227326"/>
              <a:ext cx="396402" cy="399874"/>
            </a:xfrm>
            <a:custGeom>
              <a:rect b="b" l="l" r="r" t="t"/>
              <a:pathLst>
                <a:path extrusionOk="0" h="399874" w="396402">
                  <a:moveTo>
                    <a:pt x="368802" y="80195"/>
                  </a:moveTo>
                  <a:cubicBezTo>
                    <a:pt x="363853" y="58156"/>
                    <a:pt x="349960" y="38956"/>
                    <a:pt x="330005" y="27365"/>
                  </a:cubicBezTo>
                  <a:cubicBezTo>
                    <a:pt x="328094" y="19270"/>
                    <a:pt x="324078" y="11611"/>
                    <a:pt x="317806" y="5339"/>
                  </a:cubicBezTo>
                  <a:lnTo>
                    <a:pt x="312468" y="0"/>
                  </a:lnTo>
                  <a:lnTo>
                    <a:pt x="300237" y="17128"/>
                  </a:lnTo>
                  <a:cubicBezTo>
                    <a:pt x="296484" y="16611"/>
                    <a:pt x="292692" y="16259"/>
                    <a:pt x="288888" y="16259"/>
                  </a:cubicBezTo>
                  <a:cubicBezTo>
                    <a:pt x="276721" y="16259"/>
                    <a:pt x="265558" y="22371"/>
                    <a:pt x="259036" y="32601"/>
                  </a:cubicBezTo>
                  <a:cubicBezTo>
                    <a:pt x="253365" y="41494"/>
                    <a:pt x="250316" y="49953"/>
                    <a:pt x="249638" y="57856"/>
                  </a:cubicBezTo>
                  <a:cubicBezTo>
                    <a:pt x="246825" y="60598"/>
                    <a:pt x="244216" y="63591"/>
                    <a:pt x="241985" y="66935"/>
                  </a:cubicBezTo>
                  <a:lnTo>
                    <a:pt x="233142" y="80195"/>
                  </a:lnTo>
                  <a:lnTo>
                    <a:pt x="89510" y="80195"/>
                  </a:lnTo>
                  <a:lnTo>
                    <a:pt x="89510" y="145614"/>
                  </a:lnTo>
                  <a:cubicBezTo>
                    <a:pt x="63923" y="151451"/>
                    <a:pt x="44755" y="174341"/>
                    <a:pt x="44755" y="201673"/>
                  </a:cubicBezTo>
                  <a:cubicBezTo>
                    <a:pt x="44755" y="222523"/>
                    <a:pt x="55938" y="240764"/>
                    <a:pt x="72586" y="250859"/>
                  </a:cubicBezTo>
                  <a:cubicBezTo>
                    <a:pt x="30632" y="263621"/>
                    <a:pt x="0" y="302654"/>
                    <a:pt x="0" y="348726"/>
                  </a:cubicBezTo>
                  <a:lnTo>
                    <a:pt x="0" y="399875"/>
                  </a:lnTo>
                  <a:lnTo>
                    <a:pt x="191814" y="399875"/>
                  </a:lnTo>
                  <a:lnTo>
                    <a:pt x="204595" y="399875"/>
                  </a:lnTo>
                  <a:lnTo>
                    <a:pt x="396403" y="399875"/>
                  </a:lnTo>
                  <a:lnTo>
                    <a:pt x="396403" y="272003"/>
                  </a:lnTo>
                  <a:lnTo>
                    <a:pt x="396403" y="252822"/>
                  </a:lnTo>
                  <a:lnTo>
                    <a:pt x="396403" y="80195"/>
                  </a:lnTo>
                  <a:close/>
                  <a:moveTo>
                    <a:pt x="383616" y="92982"/>
                  </a:moveTo>
                  <a:lnTo>
                    <a:pt x="383616" y="227414"/>
                  </a:lnTo>
                  <a:cubicBezTo>
                    <a:pt x="379882" y="224588"/>
                    <a:pt x="375579" y="222471"/>
                    <a:pt x="370828" y="221506"/>
                  </a:cubicBezTo>
                  <a:lnTo>
                    <a:pt x="370828" y="98199"/>
                  </a:lnTo>
                  <a:cubicBezTo>
                    <a:pt x="370828" y="96447"/>
                    <a:pt x="370758" y="94708"/>
                    <a:pt x="370649" y="92982"/>
                  </a:cubicBezTo>
                  <a:close/>
                  <a:moveTo>
                    <a:pt x="364435" y="233641"/>
                  </a:moveTo>
                  <a:cubicBezTo>
                    <a:pt x="375010" y="233641"/>
                    <a:pt x="383616" y="242247"/>
                    <a:pt x="383616" y="252822"/>
                  </a:cubicBezTo>
                  <a:lnTo>
                    <a:pt x="383616" y="259215"/>
                  </a:lnTo>
                  <a:lnTo>
                    <a:pt x="204595" y="259215"/>
                  </a:lnTo>
                  <a:lnTo>
                    <a:pt x="204595" y="252822"/>
                  </a:lnTo>
                  <a:cubicBezTo>
                    <a:pt x="204595" y="242247"/>
                    <a:pt x="213201" y="233641"/>
                    <a:pt x="223776" y="233641"/>
                  </a:cubicBezTo>
                  <a:close/>
                  <a:moveTo>
                    <a:pt x="358041" y="98199"/>
                  </a:moveTo>
                  <a:lnTo>
                    <a:pt x="358041" y="220854"/>
                  </a:lnTo>
                  <a:lnTo>
                    <a:pt x="345254" y="220854"/>
                  </a:lnTo>
                  <a:lnTo>
                    <a:pt x="345254" y="98199"/>
                  </a:lnTo>
                  <a:cubicBezTo>
                    <a:pt x="345254" y="81857"/>
                    <a:pt x="338221" y="67158"/>
                    <a:pt x="327071" y="56852"/>
                  </a:cubicBezTo>
                  <a:cubicBezTo>
                    <a:pt x="329065" y="52491"/>
                    <a:pt x="330299" y="47952"/>
                    <a:pt x="330862" y="43349"/>
                  </a:cubicBezTo>
                  <a:cubicBezTo>
                    <a:pt x="347812" y="56315"/>
                    <a:pt x="358041" y="76423"/>
                    <a:pt x="358041" y="98199"/>
                  </a:cubicBezTo>
                  <a:close/>
                  <a:moveTo>
                    <a:pt x="313580" y="20453"/>
                  </a:moveTo>
                  <a:cubicBezTo>
                    <a:pt x="318919" y="29052"/>
                    <a:pt x="319942" y="39570"/>
                    <a:pt x="316477" y="49096"/>
                  </a:cubicBezTo>
                  <a:cubicBezTo>
                    <a:pt x="310780" y="45880"/>
                    <a:pt x="304463" y="43668"/>
                    <a:pt x="297762" y="42601"/>
                  </a:cubicBezTo>
                  <a:close/>
                  <a:moveTo>
                    <a:pt x="288888" y="29046"/>
                  </a:moveTo>
                  <a:cubicBezTo>
                    <a:pt x="289809" y="29046"/>
                    <a:pt x="290723" y="29136"/>
                    <a:pt x="291644" y="29174"/>
                  </a:cubicBezTo>
                  <a:lnTo>
                    <a:pt x="282316" y="42242"/>
                  </a:lnTo>
                  <a:cubicBezTo>
                    <a:pt x="276549" y="42914"/>
                    <a:pt x="271018" y="44531"/>
                    <a:pt x="265820" y="46871"/>
                  </a:cubicBezTo>
                  <a:cubicBezTo>
                    <a:pt x="266933" y="44461"/>
                    <a:pt x="268205" y="42006"/>
                    <a:pt x="269816" y="39480"/>
                  </a:cubicBezTo>
                  <a:cubicBezTo>
                    <a:pt x="273978" y="32940"/>
                    <a:pt x="281107" y="29046"/>
                    <a:pt x="288888" y="29046"/>
                  </a:cubicBezTo>
                  <a:close/>
                  <a:moveTo>
                    <a:pt x="252624" y="74025"/>
                  </a:moveTo>
                  <a:cubicBezTo>
                    <a:pt x="260718" y="61877"/>
                    <a:pt x="274279" y="54620"/>
                    <a:pt x="288888" y="54620"/>
                  </a:cubicBezTo>
                  <a:cubicBezTo>
                    <a:pt x="312915" y="54620"/>
                    <a:pt x="332467" y="74172"/>
                    <a:pt x="332467" y="98199"/>
                  </a:cubicBezTo>
                  <a:lnTo>
                    <a:pt x="332467" y="220854"/>
                  </a:lnTo>
                  <a:lnTo>
                    <a:pt x="236563" y="220854"/>
                  </a:lnTo>
                  <a:lnTo>
                    <a:pt x="236563" y="218661"/>
                  </a:lnTo>
                  <a:cubicBezTo>
                    <a:pt x="236563" y="197044"/>
                    <a:pt x="244977" y="176719"/>
                    <a:pt x="260264" y="161438"/>
                  </a:cubicBezTo>
                  <a:lnTo>
                    <a:pt x="262137" y="159565"/>
                  </a:lnTo>
                  <a:lnTo>
                    <a:pt x="262137" y="144131"/>
                  </a:lnTo>
                  <a:lnTo>
                    <a:pt x="274925" y="144131"/>
                  </a:lnTo>
                  <a:cubicBezTo>
                    <a:pt x="292552" y="144131"/>
                    <a:pt x="306893" y="129790"/>
                    <a:pt x="306893" y="112163"/>
                  </a:cubicBezTo>
                  <a:lnTo>
                    <a:pt x="306893" y="105769"/>
                  </a:lnTo>
                  <a:lnTo>
                    <a:pt x="294105" y="105769"/>
                  </a:lnTo>
                  <a:lnTo>
                    <a:pt x="294105" y="112163"/>
                  </a:lnTo>
                  <a:cubicBezTo>
                    <a:pt x="294105" y="122738"/>
                    <a:pt x="285500" y="131344"/>
                    <a:pt x="274925" y="131344"/>
                  </a:cubicBezTo>
                  <a:lnTo>
                    <a:pt x="253097" y="131344"/>
                  </a:lnTo>
                  <a:lnTo>
                    <a:pt x="243884" y="140557"/>
                  </a:lnTo>
                  <a:cubicBezTo>
                    <a:pt x="241576" y="142865"/>
                    <a:pt x="238519" y="144131"/>
                    <a:pt x="235259" y="144131"/>
                  </a:cubicBezTo>
                  <a:cubicBezTo>
                    <a:pt x="230611" y="144131"/>
                    <a:pt x="226436" y="141548"/>
                    <a:pt x="224358" y="137392"/>
                  </a:cubicBezTo>
                  <a:lnTo>
                    <a:pt x="218367" y="125410"/>
                  </a:lnTo>
                  <a:close/>
                  <a:moveTo>
                    <a:pt x="57542" y="201673"/>
                  </a:moveTo>
                  <a:cubicBezTo>
                    <a:pt x="57542" y="177000"/>
                    <a:pt x="77625" y="156918"/>
                    <a:pt x="102298" y="156918"/>
                  </a:cubicBezTo>
                  <a:cubicBezTo>
                    <a:pt x="126970" y="156918"/>
                    <a:pt x="147053" y="177000"/>
                    <a:pt x="147053" y="201673"/>
                  </a:cubicBezTo>
                  <a:cubicBezTo>
                    <a:pt x="147053" y="226346"/>
                    <a:pt x="126970" y="246428"/>
                    <a:pt x="102298" y="246428"/>
                  </a:cubicBezTo>
                  <a:cubicBezTo>
                    <a:pt x="77625" y="246428"/>
                    <a:pt x="57542" y="226346"/>
                    <a:pt x="57542" y="201673"/>
                  </a:cubicBezTo>
                  <a:close/>
                  <a:moveTo>
                    <a:pt x="102298" y="301324"/>
                  </a:moveTo>
                  <a:lnTo>
                    <a:pt x="90693" y="289719"/>
                  </a:lnTo>
                  <a:lnTo>
                    <a:pt x="96351" y="259516"/>
                  </a:lnTo>
                  <a:cubicBezTo>
                    <a:pt x="98327" y="259388"/>
                    <a:pt x="100290" y="259215"/>
                    <a:pt x="102298" y="259215"/>
                  </a:cubicBezTo>
                  <a:cubicBezTo>
                    <a:pt x="104305" y="259215"/>
                    <a:pt x="106268" y="259388"/>
                    <a:pt x="108237" y="259516"/>
                  </a:cubicBezTo>
                  <a:lnTo>
                    <a:pt x="113895" y="289719"/>
                  </a:lnTo>
                  <a:close/>
                  <a:moveTo>
                    <a:pt x="67318" y="266344"/>
                  </a:moveTo>
                  <a:cubicBezTo>
                    <a:pt x="72324" y="264209"/>
                    <a:pt x="77580" y="262566"/>
                    <a:pt x="83002" y="261364"/>
                  </a:cubicBezTo>
                  <a:lnTo>
                    <a:pt x="79741" y="278767"/>
                  </a:lnTo>
                  <a:close/>
                  <a:moveTo>
                    <a:pt x="124854" y="278767"/>
                  </a:moveTo>
                  <a:lnTo>
                    <a:pt x="121593" y="261364"/>
                  </a:lnTo>
                  <a:cubicBezTo>
                    <a:pt x="127015" y="262559"/>
                    <a:pt x="132271" y="264209"/>
                    <a:pt x="137277" y="266344"/>
                  </a:cubicBezTo>
                  <a:close/>
                  <a:moveTo>
                    <a:pt x="12787" y="348726"/>
                  </a:moveTo>
                  <a:cubicBezTo>
                    <a:pt x="12787" y="316547"/>
                    <a:pt x="29916" y="288364"/>
                    <a:pt x="55477" y="272584"/>
                  </a:cubicBezTo>
                  <a:lnTo>
                    <a:pt x="93257" y="310364"/>
                  </a:lnTo>
                  <a:lnTo>
                    <a:pt x="83117" y="320504"/>
                  </a:lnTo>
                  <a:lnTo>
                    <a:pt x="83117" y="387087"/>
                  </a:lnTo>
                  <a:lnTo>
                    <a:pt x="44755" y="387087"/>
                  </a:lnTo>
                  <a:lnTo>
                    <a:pt x="44755" y="310364"/>
                  </a:lnTo>
                  <a:lnTo>
                    <a:pt x="31968" y="310364"/>
                  </a:lnTo>
                  <a:lnTo>
                    <a:pt x="31968" y="387087"/>
                  </a:lnTo>
                  <a:lnTo>
                    <a:pt x="12787" y="387087"/>
                  </a:lnTo>
                  <a:close/>
                  <a:moveTo>
                    <a:pt x="191808" y="387087"/>
                  </a:moveTo>
                  <a:lnTo>
                    <a:pt x="172627" y="387087"/>
                  </a:lnTo>
                  <a:lnTo>
                    <a:pt x="172627" y="310364"/>
                  </a:lnTo>
                  <a:lnTo>
                    <a:pt x="159840" y="310364"/>
                  </a:lnTo>
                  <a:lnTo>
                    <a:pt x="159840" y="387087"/>
                  </a:lnTo>
                  <a:lnTo>
                    <a:pt x="95904" y="387087"/>
                  </a:lnTo>
                  <a:lnTo>
                    <a:pt x="95904" y="325798"/>
                  </a:lnTo>
                  <a:lnTo>
                    <a:pt x="149118" y="272584"/>
                  </a:lnTo>
                  <a:cubicBezTo>
                    <a:pt x="174679" y="288364"/>
                    <a:pt x="191808" y="316547"/>
                    <a:pt x="191808" y="348726"/>
                  </a:cubicBezTo>
                  <a:close/>
                  <a:moveTo>
                    <a:pt x="383616" y="387087"/>
                  </a:moveTo>
                  <a:lnTo>
                    <a:pt x="204595" y="387087"/>
                  </a:lnTo>
                  <a:lnTo>
                    <a:pt x="204595" y="348726"/>
                  </a:lnTo>
                  <a:cubicBezTo>
                    <a:pt x="204595" y="302654"/>
                    <a:pt x="173963" y="263621"/>
                    <a:pt x="132009" y="250859"/>
                  </a:cubicBezTo>
                  <a:cubicBezTo>
                    <a:pt x="148657" y="240764"/>
                    <a:pt x="159840" y="222523"/>
                    <a:pt x="159840" y="201673"/>
                  </a:cubicBezTo>
                  <a:cubicBezTo>
                    <a:pt x="159840" y="169942"/>
                    <a:pt x="134029" y="144131"/>
                    <a:pt x="102298" y="144131"/>
                  </a:cubicBezTo>
                  <a:lnTo>
                    <a:pt x="102298" y="92982"/>
                  </a:lnTo>
                  <a:lnTo>
                    <a:pt x="224613" y="92982"/>
                  </a:lnTo>
                  <a:lnTo>
                    <a:pt x="203604" y="124490"/>
                  </a:lnTo>
                  <a:lnTo>
                    <a:pt x="212913" y="143121"/>
                  </a:lnTo>
                  <a:cubicBezTo>
                    <a:pt x="217190" y="151630"/>
                    <a:pt x="225745" y="156918"/>
                    <a:pt x="235259" y="156918"/>
                  </a:cubicBezTo>
                  <a:cubicBezTo>
                    <a:pt x="240367" y="156918"/>
                    <a:pt x="245226" y="155371"/>
                    <a:pt x="249350" y="152538"/>
                  </a:cubicBezTo>
                  <a:lnTo>
                    <a:pt x="249350" y="154322"/>
                  </a:lnTo>
                  <a:cubicBezTo>
                    <a:pt x="232836" y="171783"/>
                    <a:pt x="223776" y="194525"/>
                    <a:pt x="223776" y="218661"/>
                  </a:cubicBezTo>
                  <a:lnTo>
                    <a:pt x="223776" y="220854"/>
                  </a:lnTo>
                  <a:cubicBezTo>
                    <a:pt x="206149" y="220854"/>
                    <a:pt x="191808" y="235195"/>
                    <a:pt x="191808" y="252822"/>
                  </a:cubicBezTo>
                  <a:lnTo>
                    <a:pt x="191808" y="272003"/>
                  </a:lnTo>
                  <a:lnTo>
                    <a:pt x="383616" y="27200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2" name="Google Shape;272;p5"/>
            <p:cNvSpPr/>
            <p:nvPr/>
          </p:nvSpPr>
          <p:spPr>
            <a:xfrm>
              <a:off x="4635935" y="3307521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12787" y="6394"/>
                  </a:moveTo>
                  <a:cubicBezTo>
                    <a:pt x="12787" y="9925"/>
                    <a:pt x="9925" y="12787"/>
                    <a:pt x="6394" y="12787"/>
                  </a:cubicBezTo>
                  <a:cubicBezTo>
                    <a:pt x="2863" y="12787"/>
                    <a:pt x="0" y="9925"/>
                    <a:pt x="0" y="6394"/>
                  </a:cubicBezTo>
                  <a:cubicBezTo>
                    <a:pt x="0" y="2863"/>
                    <a:pt x="2863" y="0"/>
                    <a:pt x="6394" y="0"/>
                  </a:cubicBezTo>
                  <a:cubicBezTo>
                    <a:pt x="9925" y="0"/>
                    <a:pt x="12787" y="2863"/>
                    <a:pt x="12787" y="639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" name="Google Shape;273;p5"/>
            <p:cNvSpPr/>
            <p:nvPr/>
          </p:nvSpPr>
          <p:spPr>
            <a:xfrm>
              <a:off x="4488883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" name="Google Shape;274;p5"/>
            <p:cNvSpPr/>
            <p:nvPr/>
          </p:nvSpPr>
          <p:spPr>
            <a:xfrm>
              <a:off x="4514457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" name="Google Shape;275;p5"/>
            <p:cNvSpPr/>
            <p:nvPr/>
          </p:nvSpPr>
          <p:spPr>
            <a:xfrm>
              <a:off x="4540032" y="3333096"/>
              <a:ext cx="12787" cy="12787"/>
            </a:xfrm>
            <a:custGeom>
              <a:rect b="b" l="l" r="r" t="t"/>
              <a:pathLst>
                <a:path extrusionOk="0" h="12787" w="12787">
                  <a:moveTo>
                    <a:pt x="0" y="0"/>
                  </a:moveTo>
                  <a:lnTo>
                    <a:pt x="12787" y="0"/>
                  </a:lnTo>
                  <a:lnTo>
                    <a:pt x="12787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" name="Google Shape;276;p5"/>
            <p:cNvSpPr/>
            <p:nvPr/>
          </p:nvSpPr>
          <p:spPr>
            <a:xfrm>
              <a:off x="4488883" y="3358670"/>
              <a:ext cx="63935" cy="12787"/>
            </a:xfrm>
            <a:custGeom>
              <a:rect b="b" l="l" r="r" t="t"/>
              <a:pathLst>
                <a:path extrusionOk="0" h="12787" w="63935">
                  <a:moveTo>
                    <a:pt x="0" y="0"/>
                  </a:moveTo>
                  <a:lnTo>
                    <a:pt x="63936" y="0"/>
                  </a:lnTo>
                  <a:lnTo>
                    <a:pt x="63936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" name="Google Shape;277;p5"/>
            <p:cNvSpPr/>
            <p:nvPr/>
          </p:nvSpPr>
          <p:spPr>
            <a:xfrm>
              <a:off x="4591180" y="3512116"/>
              <a:ext cx="153446" cy="89510"/>
            </a:xfrm>
            <a:custGeom>
              <a:rect b="b" l="l" r="r" t="t"/>
              <a:pathLst>
                <a:path extrusionOk="0" h="89510" w="153446">
                  <a:moveTo>
                    <a:pt x="153446" y="0"/>
                  </a:moveTo>
                  <a:lnTo>
                    <a:pt x="0" y="0"/>
                  </a:lnTo>
                  <a:lnTo>
                    <a:pt x="0" y="89510"/>
                  </a:lnTo>
                  <a:lnTo>
                    <a:pt x="153446" y="89510"/>
                  </a:lnTo>
                  <a:close/>
                  <a:moveTo>
                    <a:pt x="140659" y="76723"/>
                  </a:moveTo>
                  <a:lnTo>
                    <a:pt x="12787" y="76723"/>
                  </a:lnTo>
                  <a:lnTo>
                    <a:pt x="12787" y="12787"/>
                  </a:lnTo>
                  <a:lnTo>
                    <a:pt x="140659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8" name="Google Shape;278;p5"/>
            <p:cNvSpPr/>
            <p:nvPr/>
          </p:nvSpPr>
          <p:spPr>
            <a:xfrm>
              <a:off x="4616755" y="3537691"/>
              <a:ext cx="102297" cy="12787"/>
            </a:xfrm>
            <a:custGeom>
              <a:rect b="b" l="l" r="r" t="t"/>
              <a:pathLst>
                <a:path extrusionOk="0" h="12787" w="102297">
                  <a:moveTo>
                    <a:pt x="0" y="0"/>
                  </a:moveTo>
                  <a:lnTo>
                    <a:pt x="102298" y="0"/>
                  </a:lnTo>
                  <a:lnTo>
                    <a:pt x="102298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9" name="Google Shape;279;p5"/>
            <p:cNvSpPr/>
            <p:nvPr/>
          </p:nvSpPr>
          <p:spPr>
            <a:xfrm>
              <a:off x="4616755" y="3563265"/>
              <a:ext cx="102297" cy="12787"/>
            </a:xfrm>
            <a:custGeom>
              <a:rect b="b" l="l" r="r" t="t"/>
              <a:pathLst>
                <a:path extrusionOk="0" h="12787" w="102297">
                  <a:moveTo>
                    <a:pt x="0" y="0"/>
                  </a:moveTo>
                  <a:lnTo>
                    <a:pt x="102298" y="0"/>
                  </a:lnTo>
                  <a:lnTo>
                    <a:pt x="102298" y="12787"/>
                  </a:lnTo>
                  <a:lnTo>
                    <a:pt x="0" y="12787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80" name="Google Shape;28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61385" y="2835972"/>
            <a:ext cx="628346" cy="636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14535" y="2825395"/>
            <a:ext cx="647106" cy="647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48750" y="2834514"/>
            <a:ext cx="703967" cy="68050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ink network share sharing icon - Free Social 1" id="283" name="Google Shape;283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501734" y="2834514"/>
            <a:ext cx="689620" cy="6896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The Concept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89" name="Google Shape;289;p6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6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sz="1333">
              <a:solidFill>
                <a:srgbClr val="898989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291" name="Google Shape;291;p6"/>
          <p:cNvSpPr txBox="1"/>
          <p:nvPr>
            <p:ph idx="1" type="body"/>
          </p:nvPr>
        </p:nvSpPr>
        <p:spPr>
          <a:xfrm>
            <a:off x="406399" y="1473913"/>
            <a:ext cx="11383839" cy="5909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760"/>
              <a:buNone/>
            </a:pPr>
            <a:r>
              <a:rPr lang="it-IT" sz="1600"/>
              <a:t>The project </a:t>
            </a:r>
            <a:r>
              <a:rPr b="1" lang="it-IT" sz="1600">
                <a:solidFill>
                  <a:srgbClr val="0070C0"/>
                </a:solidFill>
              </a:rPr>
              <a:t>considered</a:t>
            </a:r>
            <a:r>
              <a:rPr b="1" lang="it-IT" sz="1600"/>
              <a:t> </a:t>
            </a:r>
            <a:r>
              <a:rPr b="1" lang="it-IT" sz="1600">
                <a:solidFill>
                  <a:srgbClr val="0070C0"/>
                </a:solidFill>
              </a:rPr>
              <a:t>the AI-based Policy Making as a Data Mining problem </a:t>
            </a:r>
            <a:r>
              <a:rPr lang="it-IT" sz="1600"/>
              <a:t>and adopted the </a:t>
            </a:r>
            <a:r>
              <a:rPr b="1" lang="it-IT" sz="1600">
                <a:solidFill>
                  <a:srgbClr val="0070C0"/>
                </a:solidFill>
              </a:rPr>
              <a:t>CRISP-DM</a:t>
            </a:r>
            <a:r>
              <a:rPr lang="it-IT" sz="1600"/>
              <a:t> (Cross Industry Standard process for Data Mining) process as a reference for the </a:t>
            </a:r>
            <a:r>
              <a:rPr b="1" lang="it-IT" sz="1600">
                <a:solidFill>
                  <a:srgbClr val="0070C0"/>
                </a:solidFill>
              </a:rPr>
              <a:t>Conceptual Model</a:t>
            </a:r>
            <a:r>
              <a:rPr b="1" lang="it-IT" sz="1600"/>
              <a:t>.</a:t>
            </a:r>
            <a:endParaRPr b="1" sz="1600"/>
          </a:p>
        </p:txBody>
      </p:sp>
      <p:pic>
        <p:nvPicPr>
          <p:cNvPr id="292" name="Google Shape;29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3331" y="2064844"/>
            <a:ext cx="6193963" cy="3797968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6"/>
          <p:cNvSpPr/>
          <p:nvPr/>
        </p:nvSpPr>
        <p:spPr>
          <a:xfrm>
            <a:off x="4483111" y="3429000"/>
            <a:ext cx="590309" cy="925975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4" name="Google Shape;294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7076" y="2215185"/>
            <a:ext cx="3786125" cy="3353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7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The “AI by design” Policy Making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00" name="Google Shape;300;p7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7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sz="1333">
              <a:solidFill>
                <a:srgbClr val="898989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02" name="Google Shape;30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21399" y="1716313"/>
            <a:ext cx="7660604" cy="4316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8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Helvetica Neue Light"/>
              <a:buNone/>
            </a:pPr>
            <a:r>
              <a:rPr lang="it-IT" sz="3600"/>
              <a:t>The Pilots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09" name="Google Shape;309;p8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Helvetica Neue Light"/>
              <a:buNone/>
            </a:pPr>
            <a:r>
              <a:rPr lang="it-IT" sz="1400"/>
              <a:t>#EGI2022 20</a:t>
            </a:r>
            <a:r>
              <a:rPr baseline="30000" lang="it-IT" sz="1400"/>
              <a:t>th</a:t>
            </a:r>
            <a:r>
              <a:rPr lang="it-IT" sz="1400"/>
              <a:t> September 2022</a:t>
            </a:r>
            <a:endParaRPr/>
          </a:p>
        </p:txBody>
      </p:sp>
      <p:sp>
        <p:nvSpPr>
          <p:cNvPr id="310" name="Google Shape;310;p8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333"/>
              <a:buFont typeface="Helvetica Neue Light"/>
              <a:buNone/>
            </a:pPr>
            <a:fld id="{00000000-1234-1234-1234-123412341234}" type="slidenum">
              <a:rPr lang="it-IT"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sz="1333">
              <a:solidFill>
                <a:srgbClr val="898989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11" name="Google Shape;311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4399" y="1406399"/>
            <a:ext cx="10122040" cy="43524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9"/>
          <p:cNvSpPr txBox="1"/>
          <p:nvPr>
            <p:ph type="title"/>
          </p:nvPr>
        </p:nvSpPr>
        <p:spPr>
          <a:xfrm>
            <a:off x="406400" y="518732"/>
            <a:ext cx="8534400" cy="59093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/>
              <a:t>EOSC services &amp; VPME</a:t>
            </a:r>
            <a:endParaRPr sz="3600"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318" name="Google Shape;318;p9"/>
          <p:cNvSpPr txBox="1"/>
          <p:nvPr>
            <p:ph idx="11" type="ftr"/>
          </p:nvPr>
        </p:nvSpPr>
        <p:spPr>
          <a:xfrm>
            <a:off x="3271838" y="6311900"/>
            <a:ext cx="5676900" cy="3746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</p:txBody>
      </p:sp>
      <p:sp>
        <p:nvSpPr>
          <p:cNvPr id="319" name="Google Shape;319;p9"/>
          <p:cNvSpPr txBox="1"/>
          <p:nvPr>
            <p:ph idx="12" type="sldNum"/>
          </p:nvPr>
        </p:nvSpPr>
        <p:spPr>
          <a:xfrm>
            <a:off x="10847388" y="6319838"/>
            <a:ext cx="938212" cy="3667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 sz="1333">
                <a:solidFill>
                  <a:srgbClr val="89898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‹#›</a:t>
            </a:fld>
            <a:endParaRPr sz="1333">
              <a:solidFill>
                <a:srgbClr val="898989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pic>
        <p:nvPicPr>
          <p:cNvPr id="320" name="Google Shape;320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3831" y="1745531"/>
            <a:ext cx="3864030" cy="1737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4710" y="1913954"/>
            <a:ext cx="1362265" cy="14003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2" name="Google Shape;322;p9"/>
          <p:cNvCxnSpPr/>
          <p:nvPr/>
        </p:nvCxnSpPr>
        <p:spPr>
          <a:xfrm>
            <a:off x="4467861" y="2276087"/>
            <a:ext cx="896849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3" name="Google Shape;323;p9"/>
          <p:cNvSpPr txBox="1"/>
          <p:nvPr/>
        </p:nvSpPr>
        <p:spPr>
          <a:xfrm flipH="1">
            <a:off x="4488055" y="1934455"/>
            <a:ext cx="1102747" cy="286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onboarding</a:t>
            </a:r>
            <a:endParaRPr sz="14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cxnSp>
        <p:nvCxnSpPr>
          <p:cNvPr id="324" name="Google Shape;324;p9"/>
          <p:cNvCxnSpPr/>
          <p:nvPr/>
        </p:nvCxnSpPr>
        <p:spPr>
          <a:xfrm>
            <a:off x="4467861" y="2977459"/>
            <a:ext cx="896849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5" name="Google Shape;325;p9"/>
          <p:cNvSpPr txBox="1"/>
          <p:nvPr/>
        </p:nvSpPr>
        <p:spPr>
          <a:xfrm flipH="1">
            <a:off x="4488055" y="2635827"/>
            <a:ext cx="1102747" cy="2862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login</a:t>
            </a:r>
            <a:endParaRPr/>
          </a:p>
        </p:txBody>
      </p:sp>
      <p:pic>
        <p:nvPicPr>
          <p:cNvPr id="326" name="Google Shape;326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76059" y="1800773"/>
            <a:ext cx="4212110" cy="1613452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27" name="Google Shape;327;p9"/>
          <p:cNvCxnSpPr>
            <a:stCxn id="321" idx="3"/>
            <a:endCxn id="326" idx="1"/>
          </p:cNvCxnSpPr>
          <p:nvPr/>
        </p:nvCxnSpPr>
        <p:spPr>
          <a:xfrm flipH="1" rot="10800000">
            <a:off x="6726975" y="2607539"/>
            <a:ext cx="649200" cy="660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328" name="Google Shape;328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857492" y="4153630"/>
            <a:ext cx="3833769" cy="1135726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329" name="Google Shape;329;p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690250" y="4228572"/>
            <a:ext cx="1653356" cy="111973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04931" y="4126216"/>
            <a:ext cx="2346748" cy="1306186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331" name="Google Shape;331;p9"/>
          <p:cNvCxnSpPr>
            <a:stCxn id="332" idx="2"/>
            <a:endCxn id="330" idx="0"/>
          </p:cNvCxnSpPr>
          <p:nvPr/>
        </p:nvCxnSpPr>
        <p:spPr>
          <a:xfrm rot="5400000">
            <a:off x="4629761" y="787678"/>
            <a:ext cx="687000" cy="5990100"/>
          </a:xfrm>
          <a:prstGeom prst="bentConnector3">
            <a:avLst>
              <a:gd fmla="val 49999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32" name="Google Shape;332;p9"/>
          <p:cNvSpPr/>
          <p:nvPr/>
        </p:nvSpPr>
        <p:spPr>
          <a:xfrm>
            <a:off x="7857492" y="3310050"/>
            <a:ext cx="221637" cy="12917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33" name="Google Shape;333;p9"/>
          <p:cNvCxnSpPr/>
          <p:nvPr/>
        </p:nvCxnSpPr>
        <p:spPr>
          <a:xfrm>
            <a:off x="3151679" y="4587984"/>
            <a:ext cx="1003632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triangle"/>
            <a:tailEnd len="med" w="med" type="triangle"/>
          </a:ln>
        </p:spPr>
      </p:cxnSp>
      <p:pic>
        <p:nvPicPr>
          <p:cNvPr id="334" name="Google Shape;334;p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445640" y="4162196"/>
            <a:ext cx="1689593" cy="12959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5" name="Google Shape;335;p9"/>
          <p:cNvCxnSpPr/>
          <p:nvPr/>
        </p:nvCxnSpPr>
        <p:spPr>
          <a:xfrm rot="5400000">
            <a:off x="9587699" y="3600825"/>
            <a:ext cx="739500" cy="3663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336" name="Google Shape;336;p9"/>
          <p:cNvCxnSpPr/>
          <p:nvPr/>
        </p:nvCxnSpPr>
        <p:spPr>
          <a:xfrm flipH="1" rot="10800000">
            <a:off x="4914728" y="4586164"/>
            <a:ext cx="1011510" cy="182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337" name="Google Shape;337;p9"/>
          <p:cNvSpPr txBox="1"/>
          <p:nvPr/>
        </p:nvSpPr>
        <p:spPr>
          <a:xfrm flipH="1">
            <a:off x="3142626" y="4106033"/>
            <a:ext cx="1102747" cy="4801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Store/share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files</a:t>
            </a:r>
            <a:endParaRPr/>
          </a:p>
        </p:txBody>
      </p:sp>
      <p:sp>
        <p:nvSpPr>
          <p:cNvPr id="338" name="Google Shape;338;p9"/>
          <p:cNvSpPr txBox="1"/>
          <p:nvPr/>
        </p:nvSpPr>
        <p:spPr>
          <a:xfrm flipH="1">
            <a:off x="6502042" y="4052499"/>
            <a:ext cx="1385243" cy="4801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Experiments</a:t>
            </a:r>
            <a:endParaRPr sz="1400">
              <a:solidFill>
                <a:srgbClr val="696253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400">
                <a:solidFill>
                  <a:srgbClr val="696253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With data &amp; AI</a:t>
            </a:r>
            <a:endParaRPr/>
          </a:p>
        </p:txBody>
      </p:sp>
      <p:cxnSp>
        <p:nvCxnSpPr>
          <p:cNvPr id="339" name="Google Shape;339;p9"/>
          <p:cNvCxnSpPr>
            <a:stCxn id="340" idx="2"/>
          </p:cNvCxnSpPr>
          <p:nvPr/>
        </p:nvCxnSpPr>
        <p:spPr>
          <a:xfrm flipH="1" rot="5400000">
            <a:off x="8364495" y="2886420"/>
            <a:ext cx="742500" cy="4174500"/>
          </a:xfrm>
          <a:prstGeom prst="bentConnector4">
            <a:avLst>
              <a:gd fmla="val -30788" name="adj1"/>
              <a:gd fmla="val 80508" name="adj2"/>
            </a:avLst>
          </a:prstGeom>
          <a:noFill/>
          <a:ln cap="flat" cmpd="sng" w="1905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40" name="Google Shape;340;p9"/>
          <p:cNvSpPr/>
          <p:nvPr/>
        </p:nvSpPr>
        <p:spPr>
          <a:xfrm>
            <a:off x="10752882" y="5176179"/>
            <a:ext cx="140226" cy="16874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xmlns:r="http://schemas.openxmlformats.org/officeDocument/2006/relationships" name="VITALISE blank template">
  <a:themeElements>
    <a:clrScheme name="AI4PublicPolicy_color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1E4383"/>
      </a:accent1>
      <a:accent2>
        <a:srgbClr val="2682C3"/>
      </a:accent2>
      <a:accent3>
        <a:srgbClr val="99C741"/>
      </a:accent3>
      <a:accent4>
        <a:srgbClr val="EDF2F3"/>
      </a:accent4>
      <a:accent5>
        <a:srgbClr val="E87F4C"/>
      </a:accent5>
      <a:accent6>
        <a:srgbClr val="E87F4C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TALISE with bar">
  <a:themeElements>
    <a:clrScheme name="Custom 9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0C3CD"/>
      </a:accent1>
      <a:accent2>
        <a:srgbClr val="2682C3"/>
      </a:accent2>
      <a:accent3>
        <a:srgbClr val="F3F3F3"/>
      </a:accent3>
      <a:accent4>
        <a:srgbClr val="F3AD78"/>
      </a:accent4>
      <a:accent5>
        <a:srgbClr val="E8804C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2015-04-29T17:53:16Z</dcterms:created>
  <dc:creator>SoM Dean  Office</dc:creator>
</cp:coreProperties>
</file>