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IBM Plex Sans"/>
      <p:regular r:id="rId31"/>
      <p:bold r:id="rId32"/>
      <p:italic r:id="rId33"/>
      <p:boldItalic r:id="rId34"/>
    </p:embeddedFont>
    <p:embeddedFont>
      <p:font typeface="IBM Plex Sans Light"/>
      <p:regular r:id="rId35"/>
      <p:bold r:id="rId36"/>
      <p:italic r:id="rId37"/>
      <p:boldItalic r:id="rId38"/>
    </p:embeddedFont>
    <p:embeddedFont>
      <p:font typeface="IBM Plex Sans Medium"/>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43" roundtripDataSignature="AMtx7mgcZaCYgsIHW27vHqdPTLKJi7wI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D893960-D2A0-41D4-99B3-7F5A7694030E}">
  <a:tblStyle styleId="{AD893960-D2A0-41D4-99B3-7F5A7694030E}"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B648335A-B60C-480E-8B89-107CCE8F9FF8}" styleName="Table_1">
    <a:wholeTbl>
      <a:tcTxStyle b="off" i="off">
        <a:font>
          <a:latin typeface="Calibri"/>
          <a:ea typeface="Calibri"/>
          <a:cs typeface="Calibri"/>
        </a:font>
        <a:schemeClr val="dk1"/>
      </a:tcTxStyle>
      <a:tcStyle>
        <a:tcBdr>
          <a:left>
            <a:ln cap="flat" cmpd="sng" w="12700">
              <a:solidFill>
                <a:schemeClr val="accent1"/>
              </a:solidFill>
              <a:prstDash val="solid"/>
              <a:round/>
              <a:headEnd len="sm" w="sm" type="none"/>
              <a:tailEnd len="sm" w="sm" type="none"/>
            </a:ln>
          </a:left>
          <a:right>
            <a:ln cap="flat" cmpd="sng" w="12700">
              <a:solidFill>
                <a:schemeClr val="accent1"/>
              </a:solidFill>
              <a:prstDash val="solid"/>
              <a:round/>
              <a:headEnd len="sm" w="sm" type="none"/>
              <a:tailEnd len="sm" w="sm" type="none"/>
            </a:ln>
          </a:right>
          <a:top>
            <a:ln cap="flat" cmpd="sng" w="12700">
              <a:solidFill>
                <a:schemeClr val="accent1"/>
              </a:solidFill>
              <a:prstDash val="solid"/>
              <a:round/>
              <a:headEnd len="sm" w="sm" type="none"/>
              <a:tailEnd len="sm" w="sm" type="none"/>
            </a:ln>
          </a:top>
          <a:bottom>
            <a:ln cap="flat" cmpd="sng" w="12700">
              <a:solidFill>
                <a:schemeClr val="accent1"/>
              </a:solidFill>
              <a:prstDash val="solid"/>
              <a:round/>
              <a:headEnd len="sm" w="sm" type="none"/>
              <a:tailEnd len="sm" w="sm" type="none"/>
            </a:ln>
          </a:bottom>
          <a:insideH>
            <a:ln cap="flat" cmpd="sng" w="12700">
              <a:solidFill>
                <a:schemeClr val="accent1"/>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chemeClr val="lt1"/>
          </a:solidFill>
        </a:fill>
      </a:tcStyle>
    </a:wholeTbl>
    <a:band1H>
      <a:tcTxStyle b="off" i="off"/>
      <a:tcStyle>
        <a:fill>
          <a:solidFill>
            <a:srgbClr val="E8EBF5"/>
          </a:solidFill>
        </a:fill>
      </a:tcStyle>
    </a:band1H>
    <a:band2H>
      <a:tcTxStyle b="off" i="off"/>
    </a:band2H>
    <a:band1V>
      <a:tcTxStyle b="off" i="off"/>
      <a:tcStyle>
        <a:fill>
          <a:solidFill>
            <a:srgbClr val="E8EBF5"/>
          </a:solidFill>
        </a:fill>
      </a:tcStyle>
    </a:band1V>
    <a:band2V>
      <a:tcTxStyle b="off" i="off"/>
    </a:band2V>
    <a:lastCol>
      <a:tcTxStyle b="on" i="off"/>
    </a:lastCol>
    <a:firstCol>
      <a:tcTxStyle b="on" i="off"/>
    </a:firstCol>
    <a:lastRow>
      <a:tcTxStyle b="on" i="off"/>
      <a:tcStyle>
        <a:tcBdr>
          <a:top>
            <a:ln cap="flat" cmpd="sng" w="50800">
              <a:solidFill>
                <a:schemeClr val="accent1"/>
              </a:solidFill>
              <a:prstDash val="solid"/>
              <a:round/>
              <a:headEnd len="sm" w="sm" type="none"/>
              <a:tailEnd len="sm" w="sm" type="none"/>
            </a:ln>
          </a:top>
        </a:tcBdr>
        <a:fill>
          <a:solidFill>
            <a:schemeClr val="lt1"/>
          </a:solidFill>
        </a:fill>
      </a:tcStyle>
    </a:lastRow>
    <a:seCell>
      <a:tcTxStyle b="off" i="off"/>
    </a:seCell>
    <a:swCell>
      <a:tcTxStyle b="off" i="off"/>
    </a:swCell>
    <a:firstRow>
      <a:tcTxStyle b="on" i="off">
        <a:font>
          <a:latin typeface="Calibri"/>
          <a:ea typeface="Calibri"/>
          <a:cs typeface="Calibri"/>
        </a:font>
        <a:schemeClr val="lt1"/>
      </a:tcTxStyle>
      <a:tcStyle>
        <a:fill>
          <a:solidFill>
            <a:schemeClr val="accent1"/>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IBMPlexSansMedium-bold.fntdata"/><Relationship Id="rId20" Type="http://schemas.openxmlformats.org/officeDocument/2006/relationships/slide" Target="slides/slide14.xml"/><Relationship Id="rId42" Type="http://schemas.openxmlformats.org/officeDocument/2006/relationships/font" Target="fonts/IBMPlexSansMedium-boldItalic.fntdata"/><Relationship Id="rId41" Type="http://schemas.openxmlformats.org/officeDocument/2006/relationships/font" Target="fonts/IBMPlexSansMedium-italic.fntdata"/><Relationship Id="rId22" Type="http://schemas.openxmlformats.org/officeDocument/2006/relationships/slide" Target="slides/slide16.xml"/><Relationship Id="rId21" Type="http://schemas.openxmlformats.org/officeDocument/2006/relationships/slide" Target="slides/slide15.xml"/><Relationship Id="rId43" Type="http://customschemas.google.com/relationships/presentationmetadata" Target="meta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IBMPlex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IBMPlexSans-italic.fntdata"/><Relationship Id="rId10" Type="http://schemas.openxmlformats.org/officeDocument/2006/relationships/slide" Target="slides/slide4.xml"/><Relationship Id="rId32" Type="http://schemas.openxmlformats.org/officeDocument/2006/relationships/font" Target="fonts/IBMPlexSans-bold.fntdata"/><Relationship Id="rId13" Type="http://schemas.openxmlformats.org/officeDocument/2006/relationships/slide" Target="slides/slide7.xml"/><Relationship Id="rId35" Type="http://schemas.openxmlformats.org/officeDocument/2006/relationships/font" Target="fonts/IBMPlexSansLight-regular.fntdata"/><Relationship Id="rId12" Type="http://schemas.openxmlformats.org/officeDocument/2006/relationships/slide" Target="slides/slide6.xml"/><Relationship Id="rId34" Type="http://schemas.openxmlformats.org/officeDocument/2006/relationships/font" Target="fonts/IBMPlexSans-boldItalic.fntdata"/><Relationship Id="rId15" Type="http://schemas.openxmlformats.org/officeDocument/2006/relationships/slide" Target="slides/slide9.xml"/><Relationship Id="rId37" Type="http://schemas.openxmlformats.org/officeDocument/2006/relationships/font" Target="fonts/IBMPlexSansLight-italic.fntdata"/><Relationship Id="rId14" Type="http://schemas.openxmlformats.org/officeDocument/2006/relationships/slide" Target="slides/slide8.xml"/><Relationship Id="rId36" Type="http://schemas.openxmlformats.org/officeDocument/2006/relationships/font" Target="fonts/IBMPlexSansLight-bold.fntdata"/><Relationship Id="rId17" Type="http://schemas.openxmlformats.org/officeDocument/2006/relationships/slide" Target="slides/slide11.xml"/><Relationship Id="rId39" Type="http://schemas.openxmlformats.org/officeDocument/2006/relationships/font" Target="fonts/IBMPlexSansMedium-regular.fntdata"/><Relationship Id="rId16" Type="http://schemas.openxmlformats.org/officeDocument/2006/relationships/slide" Target="slides/slide10.xml"/><Relationship Id="rId38" Type="http://schemas.openxmlformats.org/officeDocument/2006/relationships/font" Target="fonts/IBMPlexSansLight-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hipeac.net/network/#/members/membership/" TargetMode="External"/><Relationship Id="rId3" Type="http://schemas.openxmlformats.org/officeDocument/2006/relationships/hyperlink" Target="https://bioexcel.eu/bioexcel-enterprise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3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0" name="Google Shape;240;p3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85750" lvl="0" marL="285750" rtl="0" algn="l">
              <a:lnSpc>
                <a:spcPct val="100000"/>
              </a:lnSpc>
              <a:spcBef>
                <a:spcPts val="0"/>
              </a:spcBef>
              <a:spcAft>
                <a:spcPts val="0"/>
              </a:spcAft>
              <a:buSzPts val="1400"/>
              <a:buFont typeface="Arial"/>
              <a:buChar char="•"/>
            </a:pPr>
            <a:r>
              <a:rPr b="0" i="0" lang="en-GB" sz="1500" u="none" strike="noStrike">
                <a:solidFill>
                  <a:srgbClr val="000000"/>
                </a:solidFill>
                <a:latin typeface="Arial"/>
                <a:ea typeface="Arial"/>
                <a:cs typeface="Arial"/>
                <a:sym typeface="Arial"/>
              </a:rPr>
              <a:t>Collection of examples of CC ( CC described in EOSC-Hub, CC for HPC ( euroCC + castiel ) , CoEs for HPC (e.g. BioExcel, PerMedCoe, etc + FocusCoE, etc) , NoEs ( HiPEAC ) , DiH, etc.</a:t>
            </a:r>
            <a:endParaRPr/>
          </a:p>
          <a:p>
            <a:pPr indent="-228600" lvl="1" marL="685800" rtl="0" algn="l">
              <a:lnSpc>
                <a:spcPct val="100000"/>
              </a:lnSpc>
              <a:spcBef>
                <a:spcPts val="0"/>
              </a:spcBef>
              <a:spcAft>
                <a:spcPts val="0"/>
              </a:spcAft>
              <a:buSzPts val="1400"/>
              <a:buFont typeface="Arial"/>
              <a:buChar char="•"/>
            </a:pPr>
            <a:r>
              <a:rPr b="0" i="0" lang="en-GB" sz="1500" u="none" strike="noStrike">
                <a:solidFill>
                  <a:srgbClr val="000000"/>
                </a:solidFill>
                <a:latin typeface="Arial"/>
                <a:ea typeface="Arial"/>
                <a:cs typeface="Arial"/>
                <a:sym typeface="Arial"/>
              </a:rPr>
              <a:t>EuroCC, Castiel - paper sent - Basian</a:t>
            </a:r>
            <a:endParaRPr b="0" i="0" sz="1500" u="none" strike="noStrike">
              <a:solidFill>
                <a:srgbClr val="000000"/>
              </a:solidFill>
              <a:latin typeface="Arial"/>
              <a:ea typeface="Arial"/>
              <a:cs typeface="Arial"/>
              <a:sym typeface="Arial"/>
            </a:endParaRPr>
          </a:p>
          <a:p>
            <a:pPr indent="-228600" lvl="1" marL="685800" rtl="0" algn="l">
              <a:lnSpc>
                <a:spcPct val="100000"/>
              </a:lnSpc>
              <a:spcBef>
                <a:spcPts val="0"/>
              </a:spcBef>
              <a:spcAft>
                <a:spcPts val="0"/>
              </a:spcAft>
              <a:buSzPts val="1400"/>
              <a:buFont typeface="Arial"/>
              <a:buChar char="•"/>
            </a:pPr>
            <a:r>
              <a:rPr b="0" i="0" lang="en-GB" sz="1500" u="none" strike="noStrike">
                <a:solidFill>
                  <a:srgbClr val="000000"/>
                </a:solidFill>
                <a:latin typeface="Arial"/>
                <a:ea typeface="Arial"/>
                <a:cs typeface="Arial"/>
                <a:sym typeface="Arial"/>
              </a:rPr>
              <a:t>HiPEAC: </a:t>
            </a:r>
            <a:r>
              <a:rPr b="0" i="0" lang="en-GB" sz="1500" u="sng" strike="noStrike">
                <a:solidFill>
                  <a:srgbClr val="1155CC"/>
                </a:solidFill>
                <a:latin typeface="Arial"/>
                <a:ea typeface="Arial"/>
                <a:cs typeface="Arial"/>
                <a:sym typeface="Arial"/>
                <a:hlinkClick r:id="rId2">
                  <a:extLst>
                    <a:ext uri="{A12FA001-AC4F-418D-AE19-62706E023703}">
                      <ahyp:hlinkClr val="tx"/>
                    </a:ext>
                  </a:extLst>
                </a:hlinkClick>
              </a:rPr>
              <a:t>https://www.hipeac.net/network/#/members/membership/</a:t>
            </a:r>
            <a:r>
              <a:rPr b="0" i="0" lang="en-GB" sz="1500" u="none" strike="noStrike">
                <a:solidFill>
                  <a:srgbClr val="000000"/>
                </a:solidFill>
                <a:latin typeface="Arial"/>
                <a:ea typeface="Arial"/>
                <a:cs typeface="Arial"/>
                <a:sym typeface="Arial"/>
              </a:rPr>
              <a:t> </a:t>
            </a:r>
            <a:endParaRPr/>
          </a:p>
          <a:p>
            <a:pPr indent="-228600" lvl="1" marL="685800" rtl="0" algn="l">
              <a:lnSpc>
                <a:spcPct val="100000"/>
              </a:lnSpc>
              <a:spcBef>
                <a:spcPts val="0"/>
              </a:spcBef>
              <a:spcAft>
                <a:spcPts val="0"/>
              </a:spcAft>
              <a:buSzPts val="1400"/>
              <a:buFont typeface="Arial"/>
              <a:buChar char="•"/>
            </a:pPr>
            <a:r>
              <a:rPr b="0" i="0" lang="en-GB" sz="1500" u="none" strike="noStrike">
                <a:solidFill>
                  <a:srgbClr val="000000"/>
                </a:solidFill>
                <a:latin typeface="Arial"/>
                <a:ea typeface="Arial"/>
                <a:cs typeface="Arial"/>
                <a:sym typeface="Arial"/>
              </a:rPr>
              <a:t>BioExcel: </a:t>
            </a:r>
            <a:r>
              <a:rPr b="0" i="0" lang="en-GB" sz="1500" u="sng" strike="noStrike">
                <a:solidFill>
                  <a:srgbClr val="1155CC"/>
                </a:solidFill>
                <a:latin typeface="Arial"/>
                <a:ea typeface="Arial"/>
                <a:cs typeface="Arial"/>
                <a:sym typeface="Arial"/>
                <a:hlinkClick r:id="rId3">
                  <a:extLst>
                    <a:ext uri="{A12FA001-AC4F-418D-AE19-62706E023703}">
                      <ahyp:hlinkClr val="tx"/>
                    </a:ext>
                  </a:extLst>
                </a:hlinkClick>
              </a:rPr>
              <a:t>https://bioexcel.eu/bioexcel-enterprises/</a:t>
            </a:r>
            <a:r>
              <a:rPr b="0" i="0" lang="en-GB" sz="1500" u="none" strike="noStrike">
                <a:solidFill>
                  <a:srgbClr val="000000"/>
                </a:solidFill>
                <a:latin typeface="Arial"/>
                <a:ea typeface="Arial"/>
                <a:cs typeface="Arial"/>
                <a:sym typeface="Arial"/>
              </a:rPr>
              <a:t> </a:t>
            </a:r>
            <a:endParaRPr/>
          </a:p>
          <a:p>
            <a:pPr indent="-228600" lvl="0" marL="457200" marR="0" rtl="0" algn="l">
              <a:lnSpc>
                <a:spcPct val="100000"/>
              </a:lnSpc>
              <a:spcBef>
                <a:spcPts val="0"/>
              </a:spcBef>
              <a:spcAft>
                <a:spcPts val="0"/>
              </a:spcAft>
              <a:buSzPts val="1400"/>
              <a:buNone/>
            </a:pPr>
            <a:r>
              <a:t/>
            </a:r>
            <a:endParaRPr/>
          </a:p>
        </p:txBody>
      </p:sp>
      <p:sp>
        <p:nvSpPr>
          <p:cNvPr id="241" name="Google Shape;241;p3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SzPts val="1200"/>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3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3" name="Google Shape;263;p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Competence centres for EOSC have been trialled successfully before in EOSC-hub where research communities, experts of relevant e-infrastructures and technology developers joined forces to mobilise common resources from the EOSC-hub service catalogue to set up community-specific services . Learnings from that activity will be crucial in establishing a successful and operational competence centre. </a:t>
            </a:r>
            <a:endParaRPr b="0"/>
          </a:p>
          <a:p>
            <a:pPr indent="0" lvl="0" marL="0" rtl="0" algn="just">
              <a:lnSpc>
                <a:spcPct val="100000"/>
              </a:lnSpc>
              <a:spcBef>
                <a:spcPts val="900"/>
              </a:spcBef>
              <a:spcAft>
                <a:spcPts val="0"/>
              </a:spcAft>
              <a:buSzPts val="1400"/>
              <a:buNone/>
            </a:pPr>
            <a:br>
              <a:rPr b="0" lang="en-GB"/>
            </a:br>
            <a:r>
              <a:rPr b="0" i="0" lang="en-GB" sz="1800" u="none" strike="noStrike">
                <a:solidFill>
                  <a:srgbClr val="000000"/>
                </a:solidFill>
                <a:latin typeface="IBM Plex Sans"/>
                <a:ea typeface="IBM Plex Sans"/>
                <a:cs typeface="IBM Plex Sans"/>
                <a:sym typeface="IBM Plex Sans"/>
              </a:rPr>
              <a:t>To create conditions for long-term and fruitful cooperation, openness will be built in the structure of the competence centre when it comes to participation. The membership will be extended to,</a:t>
            </a:r>
            <a:endParaRPr b="0"/>
          </a:p>
          <a:p>
            <a:pPr indent="0" lvl="0" marL="0" rtl="0" algn="just">
              <a:lnSpc>
                <a:spcPct val="100000"/>
              </a:lnSpc>
              <a:spcBef>
                <a:spcPts val="900"/>
              </a:spcBef>
              <a:spcAft>
                <a:spcPts val="0"/>
              </a:spcAft>
              <a:buClr>
                <a:srgbClr val="000000"/>
              </a:buClr>
              <a:buSzPts val="1800"/>
              <a:buFont typeface="Arial"/>
              <a:buChar char="•"/>
            </a:pPr>
            <a:r>
              <a:rPr b="0" i="0" lang="en-GB" sz="1800" u="none" strike="noStrike">
                <a:solidFill>
                  <a:srgbClr val="000000"/>
                </a:solidFill>
                <a:latin typeface="IBM Plex Sans"/>
                <a:ea typeface="IBM Plex Sans"/>
                <a:cs typeface="IBM Plex Sans"/>
                <a:sym typeface="IBM Plex Sans"/>
              </a:rPr>
              <a:t>Public Authorities in DECIDO and cluster projects which form the core of the user group.</a:t>
            </a:r>
            <a:endParaRPr/>
          </a:p>
          <a:p>
            <a:pPr indent="0" lvl="0" marL="0" rtl="0" algn="just">
              <a:lnSpc>
                <a:spcPct val="100000"/>
              </a:lnSpc>
              <a:spcBef>
                <a:spcPts val="0"/>
              </a:spcBef>
              <a:spcAft>
                <a:spcPts val="0"/>
              </a:spcAft>
              <a:buClr>
                <a:srgbClr val="000000"/>
              </a:buClr>
              <a:buSzPts val="1800"/>
              <a:buFont typeface="Arial"/>
              <a:buChar char="•"/>
            </a:pPr>
            <a:r>
              <a:rPr b="0" i="0" lang="en-GB" sz="1800" u="none" strike="noStrike">
                <a:solidFill>
                  <a:srgbClr val="000000"/>
                </a:solidFill>
                <a:latin typeface="IBM Plex Sans"/>
                <a:ea typeface="IBM Plex Sans"/>
                <a:cs typeface="IBM Plex Sans"/>
                <a:sym typeface="IBM Plex Sans"/>
              </a:rPr>
              <a:t>Providers which provide computing resources and generic services.</a:t>
            </a:r>
            <a:endParaRPr/>
          </a:p>
          <a:p>
            <a:pPr indent="0" lvl="0" marL="0" rtl="0" algn="just">
              <a:lnSpc>
                <a:spcPct val="100000"/>
              </a:lnSpc>
              <a:spcBef>
                <a:spcPts val="0"/>
              </a:spcBef>
              <a:spcAft>
                <a:spcPts val="0"/>
              </a:spcAft>
              <a:buClr>
                <a:srgbClr val="000000"/>
              </a:buClr>
              <a:buSzPts val="1800"/>
              <a:buFont typeface="Arial"/>
              <a:buChar char="•"/>
            </a:pPr>
            <a:r>
              <a:rPr b="0" i="0" lang="en-GB" sz="1800" u="none" strike="noStrike">
                <a:solidFill>
                  <a:srgbClr val="000000"/>
                </a:solidFill>
                <a:latin typeface="IBM Plex Sans"/>
                <a:ea typeface="IBM Plex Sans"/>
                <a:cs typeface="IBM Plex Sans"/>
                <a:sym typeface="IBM Plex Sans"/>
              </a:rPr>
              <a:t>Technical Partners who are critical in implementing the requirements of the public authorities using the resources and services provided by the providers.</a:t>
            </a:r>
            <a:endParaRPr/>
          </a:p>
          <a:p>
            <a:pPr indent="0" lvl="0" marL="0" rtl="0" algn="just">
              <a:lnSpc>
                <a:spcPct val="100000"/>
              </a:lnSpc>
              <a:spcBef>
                <a:spcPts val="0"/>
              </a:spcBef>
              <a:spcAft>
                <a:spcPts val="0"/>
              </a:spcAft>
              <a:buClr>
                <a:srgbClr val="000000"/>
              </a:buClr>
              <a:buSzPts val="1800"/>
              <a:buFont typeface="Arial"/>
              <a:buChar char="•"/>
            </a:pPr>
            <a:r>
              <a:rPr b="0" i="0" lang="en-GB" sz="1800" u="none" strike="noStrike">
                <a:solidFill>
                  <a:srgbClr val="000000"/>
                </a:solidFill>
                <a:latin typeface="IBM Plex Sans"/>
                <a:ea typeface="IBM Plex Sans"/>
                <a:cs typeface="IBM Plex Sans"/>
                <a:sym typeface="IBM Plex Sans"/>
              </a:rPr>
              <a:t>Other partners with expertise in communication, dissemination, sustainability and exploitation.</a:t>
            </a:r>
            <a:endParaRPr/>
          </a:p>
          <a:p>
            <a:pPr indent="0" lvl="0" marL="0" rtl="0" algn="just">
              <a:lnSpc>
                <a:spcPct val="100000"/>
              </a:lnSpc>
              <a:spcBef>
                <a:spcPts val="0"/>
              </a:spcBef>
              <a:spcAft>
                <a:spcPts val="0"/>
              </a:spcAft>
              <a:buClr>
                <a:srgbClr val="000000"/>
              </a:buClr>
              <a:buSzPts val="1800"/>
              <a:buFont typeface="Arial"/>
              <a:buChar char="•"/>
            </a:pPr>
            <a:r>
              <a:rPr b="0" i="0" lang="en-GB" sz="1800" u="none" strike="noStrike">
                <a:solidFill>
                  <a:srgbClr val="000000"/>
                </a:solidFill>
                <a:latin typeface="IBM Plex Sans"/>
                <a:ea typeface="IBM Plex Sans"/>
                <a:cs typeface="IBM Plex Sans"/>
                <a:sym typeface="IBM Plex Sans"/>
              </a:rPr>
              <a:t>EOSC Association and other EOSC entities like projects, working groups to provide expertise related to EOSC and also around sustainability. </a:t>
            </a:r>
            <a:endParaRPr/>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As mentioned earlier, the membership of the competence centre will be extended to the public authorities part of other cluster projects. On the other end will be the providers from EOSC supply side who are responsible for providing computing and storage resources and generic services. The technical partners supporting the public authorities will be key in translating the requirements of the public authorities and utilising the resources and services available to develop new services.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Governance and sustainability of the competence centre beyond the lifetime of the project would be key to achieve success. A collaborative approach should be undertaken to create amenable governance keeping all stakeholders in mind. A workshop between the representatives of public authorities, e-infrastructures, EOSC Association and working groups, other EOSC related projects and technical experts will go a long way in sowing the seeds for this collaboration.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The EOSC Competence Centre is a result which reinforces its own exploitation with a network effect. Innovative solutions and best practices will increase the attractiveness of EOSC drawing more public authorities to EOSC which in turn will be a vehicle for sustaining the results from DECIDO and other cluster projects. </a:t>
            </a:r>
            <a:endParaRPr b="0"/>
          </a:p>
          <a:p>
            <a:pPr indent="0" lvl="0" marL="0" rtl="0" algn="l">
              <a:lnSpc>
                <a:spcPct val="100000"/>
              </a:lnSpc>
              <a:spcBef>
                <a:spcPts val="900"/>
              </a:spcBef>
              <a:spcAft>
                <a:spcPts val="0"/>
              </a:spcAft>
              <a:buSzPts val="1400"/>
              <a:buNone/>
            </a:pPr>
            <a:br>
              <a:rPr lang="en-GB"/>
            </a:br>
            <a:endParaRPr/>
          </a:p>
        </p:txBody>
      </p:sp>
      <p:sp>
        <p:nvSpPr>
          <p:cNvPr id="289" name="Google Shape;289;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In order to successfully extend the EOSC knowledge ecosystem beyond the core research community, EOSC must demonstrate value and impact that is relevant and meaningful to the diverse groups belonging to broader public sectors. To deliver this value, EOSC must better understand the wants, needs and requirements of this specific user segment. On the other hand, there is also the need to understand what value the public sector user base brings to the table for EOSC in order to understand the impact. To bridge this gap, DECIDO (eviDEnce and Cloud for more InformeD and effective pOlicies) consortium brings together innovative public administrations, leading European ICT service providers and research institutions. And as part of this action, task 6.3 of DECIDO, </a:t>
            </a:r>
            <a:r>
              <a:rPr b="0" i="1" lang="en-GB" sz="1800" u="none" strike="noStrike">
                <a:solidFill>
                  <a:srgbClr val="000000"/>
                </a:solidFill>
                <a:latin typeface="IBM Plex Sans"/>
                <a:ea typeface="IBM Plex Sans"/>
                <a:cs typeface="IBM Plex Sans"/>
                <a:sym typeface="IBM Plex Sans"/>
              </a:rPr>
              <a:t>Big Data and European Cloud Infrastructure Governance case studies and viability strategies</a:t>
            </a:r>
            <a:r>
              <a:rPr b="0" i="0" lang="en-GB" sz="1800" u="none" strike="noStrike">
                <a:solidFill>
                  <a:srgbClr val="000000"/>
                </a:solidFill>
                <a:latin typeface="IBM Plex Sans"/>
                <a:ea typeface="IBM Plex Sans"/>
                <a:cs typeface="IBM Plex Sans"/>
                <a:sym typeface="IBM Plex Sans"/>
              </a:rPr>
              <a:t>, will establish a EOSC Competence Centre for Public Authorities.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Through the EOSC Competence Centre, the project aims to establish a bilateral collaboration between the project pilot operators and their teams of experts and the EOSC supply side. This collaboration focuses on (1) creating a channel for the exchange of support and technical expertise, and on (2) service exploitation and outreach. The Competence Centre will be open to the participation of providers that will be identified during the project lifetime as relevant according to the needs of the pilots. The membership of the Competence Centre will also be extended to cover public authorities and policy makers piloting in other cluster projects - Policy Cloud, DUET, IntelComp and AI4PublicPolicy. The following table delineates the key value the Competence Centre brings to all its stakeholders. </a:t>
            </a:r>
            <a:endParaRPr b="0"/>
          </a:p>
          <a:p>
            <a:pPr indent="0" lvl="0" marL="0" rtl="0" algn="l">
              <a:lnSpc>
                <a:spcPct val="100000"/>
              </a:lnSpc>
              <a:spcBef>
                <a:spcPts val="900"/>
              </a:spcBef>
              <a:spcAft>
                <a:spcPts val="0"/>
              </a:spcAft>
              <a:buSzPts val="1400"/>
              <a:buNone/>
            </a:pPr>
            <a:br>
              <a:rPr lang="en-GB"/>
            </a:br>
            <a:endParaRPr/>
          </a:p>
        </p:txBody>
      </p:sp>
      <p:sp>
        <p:nvSpPr>
          <p:cNvPr id="306" name="Google Shape;30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 name="Google Shape;32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In order to successfully extend the EOSC knowledge ecosystem beyond the core research community, EOSC must demonstrate value and impact that is relevant and meaningful to the diverse groups belonging to broader public sectors. To deliver this value, EOSC must better understand the wants, needs and requirements of this specific user segment. On the other hand, there is also the need to understand what value the public sector user base brings to the table for EOSC in order to understand the impact. To bridge this gap, DECIDO (eviDEnce and Cloud for more InformeD and effective pOlicies) consortium brings together innovative public administrations, leading European ICT service providers and research institutions. And as part of this action, task 6.3 of DECIDO, </a:t>
            </a:r>
            <a:r>
              <a:rPr b="0" i="1" lang="en-GB" sz="1800" u="none" strike="noStrike">
                <a:solidFill>
                  <a:srgbClr val="000000"/>
                </a:solidFill>
                <a:latin typeface="IBM Plex Sans"/>
                <a:ea typeface="IBM Plex Sans"/>
                <a:cs typeface="IBM Plex Sans"/>
                <a:sym typeface="IBM Plex Sans"/>
              </a:rPr>
              <a:t>Big Data and European Cloud Infrastructure Governance case studies and viability strategies</a:t>
            </a:r>
            <a:r>
              <a:rPr b="0" i="0" lang="en-GB" sz="1800" u="none" strike="noStrike">
                <a:solidFill>
                  <a:srgbClr val="000000"/>
                </a:solidFill>
                <a:latin typeface="IBM Plex Sans"/>
                <a:ea typeface="IBM Plex Sans"/>
                <a:cs typeface="IBM Plex Sans"/>
                <a:sym typeface="IBM Plex Sans"/>
              </a:rPr>
              <a:t>, will establish a EOSC Competence Centre for Public Authorities.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Through the EOSC Competence Centre, the project aims to establish a bilateral collaboration between the project pilot operators and their teams of experts and the EOSC supply side. This collaboration focuses on (1) creating a channel for the exchange of support and technical expertise, and on (2) service exploitation and outreach. The Competence Centre will be open to the participation of providers that will be identified during the project lifetime as relevant according to the needs of the pilots. The membership of the Competence Centre will also be extended to cover public authorities and policy makers piloting in other cluster projects - Policy Cloud, DUET, IntelComp and AI4PublicPolicy. The following table delineates the key value the Competence Centre brings to all its stakeholders. </a:t>
            </a:r>
            <a:endParaRPr b="0"/>
          </a:p>
          <a:p>
            <a:pPr indent="0" lvl="0" marL="0" rtl="0" algn="l">
              <a:lnSpc>
                <a:spcPct val="100000"/>
              </a:lnSpc>
              <a:spcBef>
                <a:spcPts val="900"/>
              </a:spcBef>
              <a:spcAft>
                <a:spcPts val="0"/>
              </a:spcAft>
              <a:buSzPts val="1400"/>
              <a:buNone/>
            </a:pPr>
            <a:br>
              <a:rPr lang="en-GB"/>
            </a:br>
            <a:endParaRPr/>
          </a:p>
        </p:txBody>
      </p:sp>
      <p:sp>
        <p:nvSpPr>
          <p:cNvPr id="323" name="Google Shape;323;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1" name="Google Shape;34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8" name="Google Shape;358;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In order to successfully extend the EOSC knowledge ecosystem beyond the core research community, EOSC must demonstrate value and impact that is relevant and meaningful to the diverse groups belonging to broader public sectors. To deliver this value, EOSC must better understand the wants, needs and requirements of this specific user segment. On the other hand, there is also the need to understand what value the public sector user base brings to the table for EOSC in order to understand the impact. To bridge this gap, DECIDO (eviDEnce and Cloud for more InformeD and effective pOlicies) consortium brings together innovative public administrations, leading European ICT service providers and research institutions. And as part of this action, task 6.3 of DECIDO, </a:t>
            </a:r>
            <a:r>
              <a:rPr b="0" i="1" lang="en-GB" sz="1800" u="none" strike="noStrike">
                <a:solidFill>
                  <a:srgbClr val="000000"/>
                </a:solidFill>
                <a:latin typeface="IBM Plex Sans"/>
                <a:ea typeface="IBM Plex Sans"/>
                <a:cs typeface="IBM Plex Sans"/>
                <a:sym typeface="IBM Plex Sans"/>
              </a:rPr>
              <a:t>Big Data and European Cloud Infrastructure Governance case studies and viability strategies</a:t>
            </a:r>
            <a:r>
              <a:rPr b="0" i="0" lang="en-GB" sz="1800" u="none" strike="noStrike">
                <a:solidFill>
                  <a:srgbClr val="000000"/>
                </a:solidFill>
                <a:latin typeface="IBM Plex Sans"/>
                <a:ea typeface="IBM Plex Sans"/>
                <a:cs typeface="IBM Plex Sans"/>
                <a:sym typeface="IBM Plex Sans"/>
              </a:rPr>
              <a:t>, will establish a EOSC Competence Centre for Public Authorities.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Through the EOSC Competence Centre, the project aims to establish a bilateral collaboration between the project pilot operators and their teams of experts and the EOSC supply side. This collaboration focuses on (1) creating a channel for the exchange of support and technical expertise, and on (2) service exploitation and outreach. The Competence Centre will be open to the participation of providers that will be identified during the project lifetime as relevant according to the needs of the pilots. The membership of the Competence Centre will also be extended to cover public authorities and policy makers piloting in other cluster projects - Policy Cloud, DUET, IntelComp and AI4PublicPolicy. The following table delineates the key value the Competence Centre brings to all its stakeholders. </a:t>
            </a:r>
            <a:endParaRPr b="0"/>
          </a:p>
          <a:p>
            <a:pPr indent="0" lvl="0" marL="0" rtl="0" algn="l">
              <a:lnSpc>
                <a:spcPct val="100000"/>
              </a:lnSpc>
              <a:spcBef>
                <a:spcPts val="900"/>
              </a:spcBef>
              <a:spcAft>
                <a:spcPts val="0"/>
              </a:spcAft>
              <a:buSzPts val="1400"/>
              <a:buNone/>
            </a:pPr>
            <a:br>
              <a:rPr lang="en-GB"/>
            </a:br>
            <a:endParaRPr/>
          </a:p>
        </p:txBody>
      </p:sp>
      <p:sp>
        <p:nvSpPr>
          <p:cNvPr id="359" name="Google Shape;359;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77" name="Google Shape;377;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 name="Google Shape;9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84" name="Google Shape;384;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2" name="Google Shape;412;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0" name="Google Shape;420;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0" name="Shape 430"/>
        <p:cNvGrpSpPr/>
        <p:nvPr/>
      </p:nvGrpSpPr>
      <p:grpSpPr>
        <a:xfrm>
          <a:off x="0" y="0"/>
          <a:ext cx="0" cy="0"/>
          <a:chOff x="0" y="0"/>
          <a:chExt cx="0" cy="0"/>
        </a:xfrm>
      </p:grpSpPr>
      <p:sp>
        <p:nvSpPr>
          <p:cNvPr id="431" name="Google Shape;43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2" name="Google Shape;43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8" name="Shape 438"/>
        <p:cNvGrpSpPr/>
        <p:nvPr/>
      </p:nvGrpSpPr>
      <p:grpSpPr>
        <a:xfrm>
          <a:off x="0" y="0"/>
          <a:ext cx="0" cy="0"/>
          <a:chOff x="0" y="0"/>
          <a:chExt cx="0" cy="0"/>
        </a:xfrm>
      </p:grpSpPr>
      <p:sp>
        <p:nvSpPr>
          <p:cNvPr id="439" name="Google Shape;439;p2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0" name="Google Shape;440;p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GB" sz="1200" u="none" strike="noStrike">
                <a:solidFill>
                  <a:schemeClr val="dk1"/>
                </a:solidFill>
                <a:latin typeface="Calibri"/>
                <a:ea typeface="Calibri"/>
                <a:cs typeface="Calibri"/>
                <a:sym typeface="Calibri"/>
              </a:rPr>
              <a:t>3 different domains of disaster risk management. The pilots have been carefully chosen in different domains, and countries having diverse economic, social and cultural background and with different preparedness to the use of evidence-based and co-creation approaches. This will give DECIDO the opportunity to analyse and address a wide range of aspects related to the application of evidence-based policy making and the use of the European Cloud Infrastructure.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Forest fires in Kajaani, Finland</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Prevention and protection against forest fires; Procedures to mitigate damage to nature, infrastructure and life</a:t>
            </a:r>
            <a:endParaRPr sz="1200">
              <a:solidFill>
                <a:schemeClr val="lt1"/>
              </a:solidFill>
              <a:latin typeface="IBM Plex Sans"/>
              <a:ea typeface="IBM Plex Sans"/>
              <a:cs typeface="IBM Plex Sans"/>
              <a:sym typeface="IBM Plex Sans"/>
            </a:endParaRPr>
          </a:p>
          <a:p>
            <a:pPr indent="0" lvl="0" marL="0" rtl="0" algn="l">
              <a:lnSpc>
                <a:spcPct val="100000"/>
              </a:lnSpc>
              <a:spcBef>
                <a:spcPts val="0"/>
              </a:spcBef>
              <a:spcAft>
                <a:spcPts val="0"/>
              </a:spcAft>
              <a:buSzPts val="1400"/>
              <a:buNone/>
            </a:pPr>
            <a:r>
              <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Floods in Meisino Park, Italy</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Improve design of emergency policies related to floods and weather alerts, but also Response to the Pandemic and on Psychological Protection of Youth</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Power Outage in Greek Municipalities – Greece</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Power outage management of public infrastructure and cultural assets of Greek municipalities via emergency response mechanisms.</a:t>
            </a:r>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Wildfires in the Aragon Region – Spain</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Improve the design of emergency policies related to wildfires and management of controlled fires.</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00000"/>
              </a:lnSpc>
              <a:spcBef>
                <a:spcPts val="0"/>
              </a:spcBef>
              <a:spcAft>
                <a:spcPts val="0"/>
              </a:spcAft>
              <a:buSzPts val="1400"/>
              <a:buNone/>
            </a:pPr>
            <a:r>
              <a:t/>
            </a:r>
            <a:endParaRPr/>
          </a:p>
        </p:txBody>
      </p:sp>
      <p:sp>
        <p:nvSpPr>
          <p:cNvPr id="149" name="Google Shape;149;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5" name="Google Shape;16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GB" sz="1200" u="none" strike="noStrike">
                <a:solidFill>
                  <a:schemeClr val="dk1"/>
                </a:solidFill>
                <a:latin typeface="Calibri"/>
                <a:ea typeface="Calibri"/>
                <a:cs typeface="Calibri"/>
                <a:sym typeface="Calibri"/>
              </a:rPr>
              <a:t>3 different domains of disaster risk management. The pilots have been carefully chosen in different domains, and countries having diverse economic, social and cultural background and with different preparedness to the use of evidence-based and co-creation approaches. This will give DECIDO the opportunity to analyse and address a wide range of aspects related to the application of evidence-based policy making and the use of the European Cloud Infrastructure. </a:t>
            </a:r>
            <a:endParaRPr/>
          </a:p>
          <a:p>
            <a:pPr indent="0" lvl="0" marL="0" rtl="0" algn="l">
              <a:lnSpc>
                <a:spcPct val="100000"/>
              </a:lnSpc>
              <a:spcBef>
                <a:spcPts val="0"/>
              </a:spcBef>
              <a:spcAft>
                <a:spcPts val="0"/>
              </a:spcAft>
              <a:buSzPts val="1400"/>
              <a:buNone/>
            </a:pPr>
            <a:r>
              <a:t/>
            </a:r>
            <a:endParaRPr b="0" i="0" sz="1200" u="none" strike="noStrike">
              <a:solidFill>
                <a:schemeClr val="dk1"/>
              </a:solidFill>
              <a:latin typeface="Calibri"/>
              <a:ea typeface="Calibri"/>
              <a:cs typeface="Calibri"/>
              <a:sym typeface="Calibri"/>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Forest fires in Kajaani, Finland</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Prevention and protection against forest fires; Procedures to mitigate damage to nature, infrastructure and life</a:t>
            </a:r>
            <a:endParaRPr sz="1200">
              <a:solidFill>
                <a:schemeClr val="lt1"/>
              </a:solidFill>
              <a:latin typeface="IBM Plex Sans"/>
              <a:ea typeface="IBM Plex Sans"/>
              <a:cs typeface="IBM Plex Sans"/>
              <a:sym typeface="IBM Plex Sans"/>
            </a:endParaRPr>
          </a:p>
          <a:p>
            <a:pPr indent="0" lvl="0" marL="0" rtl="0" algn="l">
              <a:lnSpc>
                <a:spcPct val="100000"/>
              </a:lnSpc>
              <a:spcBef>
                <a:spcPts val="0"/>
              </a:spcBef>
              <a:spcAft>
                <a:spcPts val="0"/>
              </a:spcAft>
              <a:buSzPts val="1400"/>
              <a:buNone/>
            </a:pPr>
            <a:r>
              <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Floods in Meisino Park, Italy</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Improve design of emergency policies related to floods and weather alerts, but also Response to the Pandemic and on Psychological Protection of Youth</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Power Outage in Greek Municipalities – Greece</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Power outage management of public infrastructure and cultural assets of Greek municipalities via emergency response mechanisms.</a:t>
            </a:r>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Pilot on Wildfires in the Aragon Region – Spain</a:t>
            </a:r>
            <a:endParaRPr/>
          </a:p>
          <a:p>
            <a:pPr indent="0" lvl="0" marL="0" rtl="0" algn="l">
              <a:lnSpc>
                <a:spcPct val="150000"/>
              </a:lnSpc>
              <a:spcBef>
                <a:spcPts val="0"/>
              </a:spcBef>
              <a:spcAft>
                <a:spcPts val="0"/>
              </a:spcAft>
              <a:buSzPts val="1400"/>
              <a:buNone/>
            </a:pPr>
            <a:r>
              <a:rPr lang="en-GB" sz="1200">
                <a:solidFill>
                  <a:schemeClr val="lt1"/>
                </a:solidFill>
                <a:latin typeface="IBM Plex Sans"/>
                <a:ea typeface="IBM Plex Sans"/>
                <a:cs typeface="IBM Plex Sans"/>
                <a:sym typeface="IBM Plex Sans"/>
              </a:rPr>
              <a:t>Improve the design of emergency policies related to wildfires and management of controlled fires.</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50000"/>
              </a:lnSpc>
              <a:spcBef>
                <a:spcPts val="0"/>
              </a:spcBef>
              <a:spcAft>
                <a:spcPts val="0"/>
              </a:spcAft>
              <a:buSzPts val="1400"/>
              <a:buNone/>
            </a:pPr>
            <a:r>
              <a:t/>
            </a:r>
            <a:endParaRPr sz="1200">
              <a:solidFill>
                <a:schemeClr val="lt1"/>
              </a:solidFill>
              <a:latin typeface="IBM Plex Sans"/>
              <a:ea typeface="IBM Plex Sans"/>
              <a:cs typeface="IBM Plex Sans"/>
              <a:sym typeface="IBM Plex Sans"/>
            </a:endParaRPr>
          </a:p>
          <a:p>
            <a:pPr indent="0" lvl="0" marL="0" rtl="0" algn="l">
              <a:lnSpc>
                <a:spcPct val="100000"/>
              </a:lnSpc>
              <a:spcBef>
                <a:spcPts val="0"/>
              </a:spcBef>
              <a:spcAft>
                <a:spcPts val="0"/>
              </a:spcAft>
              <a:buSzPts val="1400"/>
              <a:buNone/>
            </a:pPr>
            <a:r>
              <a:t/>
            </a:r>
            <a:endParaRPr/>
          </a:p>
        </p:txBody>
      </p:sp>
      <p:sp>
        <p:nvSpPr>
          <p:cNvPr id="166" name="Google Shape;166;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The European Open Science Cloud (EOSC) is expected to progressively expand its user base as in in the Strategic and Innovation Agenda . As part of this staged development approach, EOSC will be expanded  to include the wider public sector and the private sector in stage 2 (2023-2024; prepare) and stage 3 (2024-2025; grow). However, for most part the Minimum Viable EOSC (MVE) currently being developed can be considered a laundry list of services and there is no expert support layer supporting the uptake of services. The uptake of these services by public authorities will be especially difficult considering this user group currently lags behind in terms of adoption of high-computing paradigms. Moreover, EOSC currently lacks sensitive data management services that are critical to this user group. So the MVE will need to be expanded with not just additional services but also with dedicated consultancy tuned to the needs and requirements of end-users from the public sector who are not involved in research activities but want to exploit open access to research data.</a:t>
            </a:r>
            <a:endParaRPr b="0"/>
          </a:p>
          <a:p>
            <a:pPr indent="0" lvl="0" marL="0" rtl="0" algn="l">
              <a:lnSpc>
                <a:spcPct val="100000"/>
              </a:lnSpc>
              <a:spcBef>
                <a:spcPts val="900"/>
              </a:spcBef>
              <a:spcAft>
                <a:spcPts val="0"/>
              </a:spcAft>
              <a:buSzPts val="1400"/>
              <a:buNone/>
            </a:pPr>
            <a:br>
              <a:rPr lang="en-GB"/>
            </a:br>
            <a:endParaRPr/>
          </a:p>
        </p:txBody>
      </p:sp>
      <p:sp>
        <p:nvSpPr>
          <p:cNvPr id="192" name="Google Shape;19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4" name="Google Shape;204;p3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0" i="0" lang="en-GB">
                <a:latin typeface="Arial"/>
                <a:ea typeface="Arial"/>
                <a:cs typeface="Arial"/>
                <a:sym typeface="Arial"/>
              </a:rPr>
              <a:t>CoEs address the computational science skills gap in key domains through specialised training for increased adoption </a:t>
            </a:r>
            <a:endParaRPr/>
          </a:p>
          <a:p>
            <a:pPr indent="0" lvl="0" marL="0" rtl="0" algn="l">
              <a:lnSpc>
                <a:spcPct val="100000"/>
              </a:lnSpc>
              <a:spcBef>
                <a:spcPts val="0"/>
              </a:spcBef>
              <a:spcAft>
                <a:spcPts val="0"/>
              </a:spcAft>
              <a:buSzPts val="1400"/>
              <a:buNone/>
            </a:pPr>
            <a:r>
              <a:rPr b="0" i="0" lang="en-GB">
                <a:latin typeface="Arial"/>
                <a:ea typeface="Arial"/>
                <a:cs typeface="Arial"/>
                <a:sym typeface="Arial"/>
              </a:rPr>
              <a:t>of advanced HPC in industry and academia. The CoEs involve a total of 139 beneficiaries from across 20 EU Member States </a:t>
            </a:r>
            <a:endParaRPr/>
          </a:p>
          <a:p>
            <a:pPr indent="0" lvl="0" marL="0" rtl="0" algn="l">
              <a:lnSpc>
                <a:spcPct val="100000"/>
              </a:lnSpc>
              <a:spcBef>
                <a:spcPts val="0"/>
              </a:spcBef>
              <a:spcAft>
                <a:spcPts val="0"/>
              </a:spcAft>
              <a:buSzPts val="1400"/>
              <a:buNone/>
            </a:pPr>
            <a:r>
              <a:rPr b="0" i="0" lang="en-GB">
                <a:latin typeface="Arial"/>
                <a:ea typeface="Arial"/>
                <a:cs typeface="Arial"/>
                <a:sym typeface="Arial"/>
              </a:rPr>
              <a:t>and Associated Countries. They bring together European world-class knowledge and expertise in applying established </a:t>
            </a:r>
            <a:endParaRPr/>
          </a:p>
          <a:p>
            <a:pPr indent="0" lvl="0" marL="0" rtl="0" algn="l">
              <a:lnSpc>
                <a:spcPct val="100000"/>
              </a:lnSpc>
              <a:spcBef>
                <a:spcPts val="0"/>
              </a:spcBef>
              <a:spcAft>
                <a:spcPts val="0"/>
              </a:spcAft>
              <a:buSzPts val="1400"/>
              <a:buNone/>
            </a:pPr>
            <a:r>
              <a:rPr b="0" i="0" lang="en-GB">
                <a:latin typeface="Arial"/>
                <a:ea typeface="Arial"/>
                <a:cs typeface="Arial"/>
                <a:sym typeface="Arial"/>
              </a:rPr>
              <a:t>mechanisms, user-driven development, performance tools and programming models for HPC, in order to co-design ivities for real systems based on leading technologies.</a:t>
            </a:r>
            <a:endParaRPr/>
          </a:p>
          <a:p>
            <a:pPr indent="0" lvl="0" marL="0" rtl="0" algn="l">
              <a:lnSpc>
                <a:spcPct val="100000"/>
              </a:lnSpc>
              <a:spcBef>
                <a:spcPts val="0"/>
              </a:spcBef>
              <a:spcAft>
                <a:spcPts val="0"/>
              </a:spcAft>
              <a:buSzPts val="1400"/>
              <a:buNone/>
            </a:pPr>
            <a:r>
              <a:t/>
            </a:r>
            <a:endParaRPr/>
          </a:p>
        </p:txBody>
      </p:sp>
      <p:sp>
        <p:nvSpPr>
          <p:cNvPr id="205" name="Google Shape;205;p3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0" name="Google Shape;220;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just">
              <a:lnSpc>
                <a:spcPct val="100000"/>
              </a:lnSpc>
              <a:spcBef>
                <a:spcPts val="0"/>
              </a:spcBef>
              <a:spcAft>
                <a:spcPts val="0"/>
              </a:spcAft>
              <a:buSzPts val="1400"/>
              <a:buNone/>
            </a:pPr>
            <a:r>
              <a:rPr b="0" i="0" lang="en-GB" sz="1800" u="none" strike="noStrike">
                <a:solidFill>
                  <a:srgbClr val="000000"/>
                </a:solidFill>
                <a:latin typeface="IBM Plex Sans"/>
                <a:ea typeface="IBM Plex Sans"/>
                <a:cs typeface="IBM Plex Sans"/>
                <a:sym typeface="IBM Plex Sans"/>
              </a:rPr>
              <a:t>In order to successfully extend the EOSC knowledge ecosystem beyond the core research community, EOSC must demonstrate value and impact that is relevant and meaningful to the diverse groups belonging to broader public sectors. To deliver this value, EOSC must better understand the wants, needs and requirements of this specific user segment. On the other hand, there is also the need to understand what value the public sector user base brings to the table for EOSC in order to understand the impact. To bridge this gap, DECIDO (eviDEnce and Cloud for more InformeD and effective pOlicies) consortium brings together innovative public administrations, leading European ICT service providers and research institutions. And as part of this action, task 6.3 of DECIDO, </a:t>
            </a:r>
            <a:r>
              <a:rPr b="0" i="1" lang="en-GB" sz="1800" u="none" strike="noStrike">
                <a:solidFill>
                  <a:srgbClr val="000000"/>
                </a:solidFill>
                <a:latin typeface="IBM Plex Sans"/>
                <a:ea typeface="IBM Plex Sans"/>
                <a:cs typeface="IBM Plex Sans"/>
                <a:sym typeface="IBM Plex Sans"/>
              </a:rPr>
              <a:t>Big Data and European Cloud Infrastructure Governance case studies and viability strategies</a:t>
            </a:r>
            <a:r>
              <a:rPr b="0" i="0" lang="en-GB" sz="1800" u="none" strike="noStrike">
                <a:solidFill>
                  <a:srgbClr val="000000"/>
                </a:solidFill>
                <a:latin typeface="IBM Plex Sans"/>
                <a:ea typeface="IBM Plex Sans"/>
                <a:cs typeface="IBM Plex Sans"/>
                <a:sym typeface="IBM Plex Sans"/>
              </a:rPr>
              <a:t>, will establish a EOSC Competence Centre for Public Authorities.  </a:t>
            </a:r>
            <a:endParaRPr b="0"/>
          </a:p>
          <a:p>
            <a:pPr indent="0" lvl="0" marL="0" rtl="0" algn="just">
              <a:lnSpc>
                <a:spcPct val="100000"/>
              </a:lnSpc>
              <a:spcBef>
                <a:spcPts val="900"/>
              </a:spcBef>
              <a:spcAft>
                <a:spcPts val="0"/>
              </a:spcAft>
              <a:buSzPts val="1400"/>
              <a:buNone/>
            </a:pPr>
            <a:r>
              <a:rPr b="0" i="0" lang="en-GB" sz="1800" u="none" strike="noStrike">
                <a:solidFill>
                  <a:srgbClr val="000000"/>
                </a:solidFill>
                <a:latin typeface="IBM Plex Sans"/>
                <a:ea typeface="IBM Plex Sans"/>
                <a:cs typeface="IBM Plex Sans"/>
                <a:sym typeface="IBM Plex Sans"/>
              </a:rPr>
              <a:t>Through the EOSC Competence Centre, the project aims to establish a bilateral collaboration between the project pilot operators and their teams of experts and the EOSC supply side. This collaboration focuses on (1) creating a channel for the exchange of support and technical expertise, and on (2) service exploitation and outreach. The Competence Centre will be open to the participation of providers that will be identified during the project lifetime as relevant according to the needs of the pilots. The membership of the Competence Centre will also be extended to cover public authorities and policy makers piloting in other cluster projects - Policy Cloud, DUET, IntelComp and AI4PublicPolicy. The following table delineates the key value the Competence Centre brings to all its stakeholders. </a:t>
            </a:r>
            <a:endParaRPr b="0"/>
          </a:p>
          <a:p>
            <a:pPr indent="0" lvl="0" marL="0" rtl="0" algn="l">
              <a:lnSpc>
                <a:spcPct val="100000"/>
              </a:lnSpc>
              <a:spcBef>
                <a:spcPts val="900"/>
              </a:spcBef>
              <a:spcAft>
                <a:spcPts val="0"/>
              </a:spcAft>
              <a:buSzPts val="1400"/>
              <a:buNone/>
            </a:pPr>
            <a:br>
              <a:rPr lang="en-GB"/>
            </a:br>
            <a:endParaRPr/>
          </a:p>
        </p:txBody>
      </p:sp>
      <p:sp>
        <p:nvSpPr>
          <p:cNvPr id="221" name="Google Shape;221;p1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 Id="rId3" Type="http://schemas.openxmlformats.org/officeDocument/2006/relationships/hyperlink" Target="https://www.decido-project.eu/" TargetMode="External"/><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contenuto" type="obj">
  <p:cSld name="OBJECT">
    <p:spTree>
      <p:nvGrpSpPr>
        <p:cNvPr id="18" name="Shape 18"/>
        <p:cNvGrpSpPr/>
        <p:nvPr/>
      </p:nvGrpSpPr>
      <p:grpSpPr>
        <a:xfrm>
          <a:off x="0" y="0"/>
          <a:ext cx="0" cy="0"/>
          <a:chOff x="0" y="0"/>
          <a:chExt cx="0" cy="0"/>
        </a:xfrm>
      </p:grpSpPr>
      <p:sp>
        <p:nvSpPr>
          <p:cNvPr id="19" name="Google Shape;19;p23"/>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3"/>
          <p:cNvSpPr txBox="1"/>
          <p:nvPr>
            <p:ph idx="1" type="body"/>
          </p:nvPr>
        </p:nvSpPr>
        <p:spPr>
          <a:xfrm>
            <a:off x="357809" y="1577146"/>
            <a:ext cx="11479695" cy="3919192"/>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rgbClr val="0C0C4B"/>
              </a:buClr>
              <a:buSzPts val="2800"/>
              <a:buChar char="•"/>
              <a:defRPr b="0" i="0">
                <a:latin typeface="IBM Plex Sans"/>
                <a:ea typeface="IBM Plex Sans"/>
                <a:cs typeface="IBM Plex Sans"/>
                <a:sym typeface="IBM Plex Sans"/>
              </a:defRPr>
            </a:lvl1pPr>
            <a:lvl2pPr indent="-381000" lvl="1" marL="914400" algn="l">
              <a:lnSpc>
                <a:spcPct val="90000"/>
              </a:lnSpc>
              <a:spcBef>
                <a:spcPts val="500"/>
              </a:spcBef>
              <a:spcAft>
                <a:spcPts val="0"/>
              </a:spcAft>
              <a:buClr>
                <a:srgbClr val="0C0C4B"/>
              </a:buClr>
              <a:buSzPts val="2400"/>
              <a:buChar char="•"/>
              <a:defRPr b="0" i="0">
                <a:latin typeface="IBM Plex Sans"/>
                <a:ea typeface="IBM Plex Sans"/>
                <a:cs typeface="IBM Plex Sans"/>
                <a:sym typeface="IBM Plex Sans"/>
              </a:defRPr>
            </a:lvl2pPr>
            <a:lvl3pPr indent="-355600" lvl="2" marL="1371600" algn="l">
              <a:lnSpc>
                <a:spcPct val="90000"/>
              </a:lnSpc>
              <a:spcBef>
                <a:spcPts val="500"/>
              </a:spcBef>
              <a:spcAft>
                <a:spcPts val="0"/>
              </a:spcAft>
              <a:buClr>
                <a:srgbClr val="0C0C4B"/>
              </a:buClr>
              <a:buSzPts val="2000"/>
              <a:buChar char="•"/>
              <a:defRPr b="0" i="0">
                <a:latin typeface="IBM Plex Sans"/>
                <a:ea typeface="IBM Plex Sans"/>
                <a:cs typeface="IBM Plex Sans"/>
                <a:sym typeface="IBM Plex Sans"/>
              </a:defRPr>
            </a:lvl3pPr>
            <a:lvl4pPr indent="-342900" lvl="3" marL="1828800" algn="l">
              <a:lnSpc>
                <a:spcPct val="90000"/>
              </a:lnSpc>
              <a:spcBef>
                <a:spcPts val="500"/>
              </a:spcBef>
              <a:spcAft>
                <a:spcPts val="0"/>
              </a:spcAft>
              <a:buClr>
                <a:srgbClr val="0C0C4B"/>
              </a:buClr>
              <a:buSzPts val="1800"/>
              <a:buChar char="•"/>
              <a:defRPr b="0" i="0">
                <a:latin typeface="IBM Plex Sans"/>
                <a:ea typeface="IBM Plex Sans"/>
                <a:cs typeface="IBM Plex Sans"/>
                <a:sym typeface="IBM Plex Sans"/>
              </a:defRPr>
            </a:lvl4pPr>
            <a:lvl5pPr indent="-342900" lvl="4" marL="2286000" algn="l">
              <a:lnSpc>
                <a:spcPct val="90000"/>
              </a:lnSpc>
              <a:spcBef>
                <a:spcPts val="500"/>
              </a:spcBef>
              <a:spcAft>
                <a:spcPts val="0"/>
              </a:spcAft>
              <a:buClr>
                <a:srgbClr val="0C0C4B"/>
              </a:buClr>
              <a:buSzPts val="1800"/>
              <a:buChar char="•"/>
              <a:defRPr b="0" i="0">
                <a:latin typeface="IBM Plex Sans"/>
                <a:ea typeface="IBM Plex Sans"/>
                <a:cs typeface="IBM Plex Sans"/>
                <a:sym typeface="IBM Plex Sans"/>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olo e testo verticale" type="vertTx">
  <p:cSld name="VERTICAL_TEXT">
    <p:spTree>
      <p:nvGrpSpPr>
        <p:cNvPr id="74" name="Shape 74"/>
        <p:cNvGrpSpPr/>
        <p:nvPr/>
      </p:nvGrpSpPr>
      <p:grpSpPr>
        <a:xfrm>
          <a:off x="0" y="0"/>
          <a:ext cx="0" cy="0"/>
          <a:chOff x="0" y="0"/>
          <a:chExt cx="0" cy="0"/>
        </a:xfrm>
      </p:grpSpPr>
      <p:sp>
        <p:nvSpPr>
          <p:cNvPr id="75" name="Google Shape;75;p31"/>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1"/>
          <p:cNvSpPr txBox="1"/>
          <p:nvPr>
            <p:ph idx="1" type="body"/>
          </p:nvPr>
        </p:nvSpPr>
        <p:spPr>
          <a:xfrm rot="5400000">
            <a:off x="4138061" y="-2203105"/>
            <a:ext cx="3919192" cy="1147969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olo e testo verticale" type="vertTitleAndTx">
  <p:cSld name="VERTICAL_TITLE_AND_VERTICAL_TEXT">
    <p:spTree>
      <p:nvGrpSpPr>
        <p:cNvPr id="79" name="Shape 79"/>
        <p:cNvGrpSpPr/>
        <p:nvPr/>
      </p:nvGrpSpPr>
      <p:grpSpPr>
        <a:xfrm>
          <a:off x="0" y="0"/>
          <a:ext cx="0" cy="0"/>
          <a:chOff x="0" y="0"/>
          <a:chExt cx="0" cy="0"/>
        </a:xfrm>
      </p:grpSpPr>
      <p:sp>
        <p:nvSpPr>
          <p:cNvPr id="80" name="Google Shape;80;p3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3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estazione sezione">
  <p:cSld name="Intestazione sezione">
    <p:spTree>
      <p:nvGrpSpPr>
        <p:cNvPr id="23" name="Shape 23"/>
        <p:cNvGrpSpPr/>
        <p:nvPr/>
      </p:nvGrpSpPr>
      <p:grpSpPr>
        <a:xfrm>
          <a:off x="0" y="0"/>
          <a:ext cx="0" cy="0"/>
          <a:chOff x="0" y="0"/>
          <a:chExt cx="0" cy="0"/>
        </a:xfrm>
      </p:grpSpPr>
      <p:sp>
        <p:nvSpPr>
          <p:cNvPr id="24" name="Google Shape;24;p22"/>
          <p:cNvSpPr/>
          <p:nvPr/>
        </p:nvSpPr>
        <p:spPr>
          <a:xfrm>
            <a:off x="9939" y="5635487"/>
            <a:ext cx="12182061" cy="124950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5" name="Google Shape;25;p22"/>
          <p:cNvPicPr preferRelativeResize="0"/>
          <p:nvPr/>
        </p:nvPicPr>
        <p:blipFill rotWithShape="1">
          <a:blip r:embed="rId2">
            <a:alphaModFix/>
          </a:blip>
          <a:srcRect b="0" l="0" r="0" t="0"/>
          <a:stretch/>
        </p:blipFill>
        <p:spPr>
          <a:xfrm>
            <a:off x="0" y="26988"/>
            <a:ext cx="12192000" cy="6858000"/>
          </a:xfrm>
          <a:prstGeom prst="rect">
            <a:avLst/>
          </a:prstGeom>
          <a:noFill/>
          <a:ln>
            <a:noFill/>
          </a:ln>
        </p:spPr>
      </p:pic>
      <p:sp>
        <p:nvSpPr>
          <p:cNvPr id="26" name="Google Shape;26;p22"/>
          <p:cNvSpPr txBox="1"/>
          <p:nvPr>
            <p:ph type="title"/>
          </p:nvPr>
        </p:nvSpPr>
        <p:spPr>
          <a:xfrm>
            <a:off x="374649" y="298383"/>
            <a:ext cx="11423099" cy="1132853"/>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00FFA2"/>
              </a:buClr>
              <a:buSzPts val="4800"/>
              <a:buFont typeface="IBM Plex Sans Medium"/>
              <a:buNone/>
              <a:defRPr sz="4800" cap="none">
                <a:solidFill>
                  <a:srgbClr val="00FFA2"/>
                </a:solidFill>
                <a:latin typeface="IBM Plex Sans Medium"/>
                <a:ea typeface="IBM Plex Sans Medium"/>
                <a:cs typeface="IBM Plex Sans Medium"/>
                <a:sym typeface="IBM Plex Sans Medium"/>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2"/>
          <p:cNvSpPr txBox="1"/>
          <p:nvPr>
            <p:ph idx="1" type="body"/>
          </p:nvPr>
        </p:nvSpPr>
        <p:spPr>
          <a:xfrm>
            <a:off x="1878496" y="1543091"/>
            <a:ext cx="9938855" cy="4616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FFA2"/>
              </a:buClr>
              <a:buSzPts val="2400"/>
              <a:buNone/>
              <a:defRPr b="0" i="0" sz="2400">
                <a:solidFill>
                  <a:srgbClr val="00FFA2"/>
                </a:solidFill>
                <a:latin typeface="IBM Plex Sans Light"/>
                <a:ea typeface="IBM Plex Sans Light"/>
                <a:cs typeface="IBM Plex Sans Light"/>
                <a:sym typeface="IBM Plex Sans Light"/>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8" name="Google Shape;28;p22"/>
          <p:cNvSpPr txBox="1"/>
          <p:nvPr/>
        </p:nvSpPr>
        <p:spPr>
          <a:xfrm>
            <a:off x="374647" y="1568409"/>
            <a:ext cx="181195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FFA2"/>
                </a:solidFill>
                <a:latin typeface="IBM Plex Sans Light"/>
                <a:ea typeface="IBM Plex Sans Light"/>
                <a:cs typeface="IBM Plex Sans Light"/>
                <a:sym typeface="IBM Plex Sans Light"/>
              </a:rPr>
              <a:t>Author(s):</a:t>
            </a:r>
            <a:endParaRPr b="0" i="0" sz="1400" u="none" cap="none" strike="noStrike">
              <a:solidFill>
                <a:srgbClr val="000000"/>
              </a:solidFill>
              <a:latin typeface="Arial"/>
              <a:ea typeface="Arial"/>
              <a:cs typeface="Arial"/>
              <a:sym typeface="Arial"/>
            </a:endParaRPr>
          </a:p>
        </p:txBody>
      </p:sp>
      <p:sp>
        <p:nvSpPr>
          <p:cNvPr id="29" name="Google Shape;29;p22"/>
          <p:cNvSpPr txBox="1"/>
          <p:nvPr>
            <p:ph idx="2" type="body"/>
          </p:nvPr>
        </p:nvSpPr>
        <p:spPr>
          <a:xfrm>
            <a:off x="1878496" y="2094818"/>
            <a:ext cx="9938855" cy="461665"/>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FFA2"/>
              </a:buClr>
              <a:buSzPts val="2400"/>
              <a:buNone/>
              <a:defRPr b="0" i="0" sz="2400">
                <a:solidFill>
                  <a:srgbClr val="00FFA2"/>
                </a:solidFill>
                <a:latin typeface="IBM Plex Sans Light"/>
                <a:ea typeface="IBM Plex Sans Light"/>
                <a:cs typeface="IBM Plex Sans Light"/>
                <a:sym typeface="IBM Plex Sans Light"/>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22"/>
          <p:cNvSpPr txBox="1"/>
          <p:nvPr/>
        </p:nvSpPr>
        <p:spPr>
          <a:xfrm>
            <a:off x="341794" y="2105850"/>
            <a:ext cx="181195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FFA2"/>
                </a:solidFill>
                <a:latin typeface="IBM Plex Sans Light"/>
                <a:ea typeface="IBM Plex Sans Light"/>
                <a:cs typeface="IBM Plex Sans Light"/>
                <a:sym typeface="IBM Plex Sans Light"/>
              </a:rPr>
              <a:t>Affiliation:</a:t>
            </a:r>
            <a:endParaRPr b="0" i="0" sz="1400" u="none" cap="none" strike="noStrike">
              <a:solidFill>
                <a:srgbClr val="000000"/>
              </a:solidFill>
              <a:latin typeface="Arial"/>
              <a:ea typeface="Arial"/>
              <a:cs typeface="Arial"/>
              <a:sym typeface="Arial"/>
            </a:endParaRPr>
          </a:p>
        </p:txBody>
      </p:sp>
      <p:sp>
        <p:nvSpPr>
          <p:cNvPr id="31" name="Google Shape;31;p22"/>
          <p:cNvSpPr txBox="1"/>
          <p:nvPr/>
        </p:nvSpPr>
        <p:spPr>
          <a:xfrm>
            <a:off x="374647" y="2644384"/>
            <a:ext cx="181195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FFA2"/>
                </a:solidFill>
                <a:latin typeface="IBM Plex Sans Light"/>
                <a:ea typeface="IBM Plex Sans Light"/>
                <a:cs typeface="IBM Plex Sans Light"/>
                <a:sym typeface="IBM Plex Sans Light"/>
              </a:rPr>
              <a:t>Event:</a:t>
            </a:r>
            <a:endParaRPr b="0" i="0" sz="1400" u="none" cap="none" strike="noStrike">
              <a:solidFill>
                <a:srgbClr val="000000"/>
              </a:solidFill>
              <a:latin typeface="Arial"/>
              <a:ea typeface="Arial"/>
              <a:cs typeface="Arial"/>
              <a:sym typeface="Arial"/>
            </a:endParaRPr>
          </a:p>
        </p:txBody>
      </p:sp>
      <p:sp>
        <p:nvSpPr>
          <p:cNvPr id="32" name="Google Shape;32;p22"/>
          <p:cNvSpPr txBox="1"/>
          <p:nvPr/>
        </p:nvSpPr>
        <p:spPr>
          <a:xfrm>
            <a:off x="374648" y="3246417"/>
            <a:ext cx="1811959"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GB" sz="2400" u="none" cap="none" strike="noStrike">
                <a:solidFill>
                  <a:srgbClr val="00FFA2"/>
                </a:solidFill>
                <a:latin typeface="IBM Plex Sans Light"/>
                <a:ea typeface="IBM Plex Sans Light"/>
                <a:cs typeface="IBM Plex Sans Light"/>
                <a:sym typeface="IBM Plex Sans Light"/>
              </a:rPr>
              <a:t>Date:</a:t>
            </a:r>
            <a:endParaRPr b="0" i="0" sz="1400" u="none" cap="none" strike="noStrike">
              <a:solidFill>
                <a:srgbClr val="000000"/>
              </a:solidFill>
              <a:latin typeface="Arial"/>
              <a:ea typeface="Arial"/>
              <a:cs typeface="Arial"/>
              <a:sym typeface="Arial"/>
            </a:endParaRPr>
          </a:p>
        </p:txBody>
      </p:sp>
      <p:sp>
        <p:nvSpPr>
          <p:cNvPr id="33" name="Google Shape;33;p22"/>
          <p:cNvSpPr txBox="1"/>
          <p:nvPr>
            <p:ph idx="3" type="body"/>
          </p:nvPr>
        </p:nvSpPr>
        <p:spPr>
          <a:xfrm>
            <a:off x="1878495" y="2672011"/>
            <a:ext cx="9938855" cy="50926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FFA2"/>
              </a:buClr>
              <a:buSzPts val="2400"/>
              <a:buNone/>
              <a:defRPr b="0" i="0" sz="2400">
                <a:solidFill>
                  <a:srgbClr val="00FFA2"/>
                </a:solidFill>
                <a:latin typeface="IBM Plex Sans Light"/>
                <a:ea typeface="IBM Plex Sans Light"/>
                <a:cs typeface="IBM Plex Sans Light"/>
                <a:sym typeface="IBM Plex Sans Light"/>
              </a:defRPr>
            </a:lvl1pPr>
            <a:lvl2pPr indent="-228600" lvl="1" marL="914400" algn="l">
              <a:lnSpc>
                <a:spcPct val="90000"/>
              </a:lnSpc>
              <a:spcBef>
                <a:spcPts val="500"/>
              </a:spcBef>
              <a:spcAft>
                <a:spcPts val="0"/>
              </a:spcAft>
              <a:buClr>
                <a:schemeClr val="lt1"/>
              </a:buClr>
              <a:buSzPts val="2400"/>
              <a:buNone/>
              <a:defRPr>
                <a:solidFill>
                  <a:schemeClr val="lt1"/>
                </a:solidFill>
              </a:defRPr>
            </a:lvl2pPr>
            <a:lvl3pPr indent="-228600" lvl="2" marL="1371600" algn="l">
              <a:lnSpc>
                <a:spcPct val="90000"/>
              </a:lnSpc>
              <a:spcBef>
                <a:spcPts val="500"/>
              </a:spcBef>
              <a:spcAft>
                <a:spcPts val="0"/>
              </a:spcAft>
              <a:buClr>
                <a:schemeClr val="lt1"/>
              </a:buClr>
              <a:buSzPts val="2000"/>
              <a:buNone/>
              <a:defRPr>
                <a:solidFill>
                  <a:schemeClr val="lt1"/>
                </a:solidFill>
              </a:defRPr>
            </a:lvl3pPr>
            <a:lvl4pPr indent="-228600" lvl="3" marL="1828800" algn="l">
              <a:lnSpc>
                <a:spcPct val="90000"/>
              </a:lnSpc>
              <a:spcBef>
                <a:spcPts val="500"/>
              </a:spcBef>
              <a:spcAft>
                <a:spcPts val="0"/>
              </a:spcAft>
              <a:buClr>
                <a:schemeClr val="lt1"/>
              </a:buClr>
              <a:buSzPts val="1800"/>
              <a:buNone/>
              <a:defRPr>
                <a:solidFill>
                  <a:schemeClr val="lt1"/>
                </a:solidFill>
              </a:defRPr>
            </a:lvl4pPr>
            <a:lvl5pPr indent="-228600" lvl="4" marL="2286000" algn="l">
              <a:lnSpc>
                <a:spcPct val="90000"/>
              </a:lnSpc>
              <a:spcBef>
                <a:spcPts val="500"/>
              </a:spcBef>
              <a:spcAft>
                <a:spcPts val="0"/>
              </a:spcAft>
              <a:buClr>
                <a:schemeClr val="lt1"/>
              </a:buClr>
              <a:buSzPts val="1800"/>
              <a:buNone/>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22"/>
          <p:cNvSpPr txBox="1"/>
          <p:nvPr>
            <p:ph idx="4" type="body"/>
          </p:nvPr>
        </p:nvSpPr>
        <p:spPr>
          <a:xfrm>
            <a:off x="1878495" y="3284693"/>
            <a:ext cx="9938854" cy="509261"/>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0FFA2"/>
              </a:buClr>
              <a:buSzPts val="2400"/>
              <a:buNone/>
              <a:defRPr b="0" i="0" sz="2400">
                <a:solidFill>
                  <a:srgbClr val="00FFA2"/>
                </a:solidFill>
                <a:latin typeface="IBM Plex Sans Light"/>
                <a:ea typeface="IBM Plex Sans Light"/>
                <a:cs typeface="IBM Plex Sans Light"/>
                <a:sym typeface="IBM Plex Sans Light"/>
              </a:defRPr>
            </a:lvl1pPr>
            <a:lvl2pPr indent="-381000" lvl="1" marL="914400" algn="l">
              <a:lnSpc>
                <a:spcPct val="90000"/>
              </a:lnSpc>
              <a:spcBef>
                <a:spcPts val="500"/>
              </a:spcBef>
              <a:spcAft>
                <a:spcPts val="0"/>
              </a:spcAft>
              <a:buClr>
                <a:srgbClr val="00FFA2"/>
              </a:buClr>
              <a:buSzPts val="2400"/>
              <a:buChar char="•"/>
              <a:defRPr b="0" i="0" sz="2400">
                <a:solidFill>
                  <a:srgbClr val="00FFA2"/>
                </a:solidFill>
                <a:latin typeface="IBM Plex Sans Light"/>
                <a:ea typeface="IBM Plex Sans Light"/>
                <a:cs typeface="IBM Plex Sans Light"/>
                <a:sym typeface="IBM Plex Sans Light"/>
              </a:defRPr>
            </a:lvl2pPr>
            <a:lvl3pPr indent="-381000" lvl="2" marL="1371600" algn="l">
              <a:lnSpc>
                <a:spcPct val="90000"/>
              </a:lnSpc>
              <a:spcBef>
                <a:spcPts val="500"/>
              </a:spcBef>
              <a:spcAft>
                <a:spcPts val="0"/>
              </a:spcAft>
              <a:buClr>
                <a:srgbClr val="00FFA2"/>
              </a:buClr>
              <a:buSzPts val="2400"/>
              <a:buChar char="•"/>
              <a:defRPr b="0" i="0" sz="2400">
                <a:solidFill>
                  <a:srgbClr val="00FFA2"/>
                </a:solidFill>
                <a:latin typeface="IBM Plex Sans Light"/>
                <a:ea typeface="IBM Plex Sans Light"/>
                <a:cs typeface="IBM Plex Sans Light"/>
                <a:sym typeface="IBM Plex Sans Light"/>
              </a:defRPr>
            </a:lvl3pPr>
            <a:lvl4pPr indent="-381000" lvl="3" marL="1828800" algn="l">
              <a:lnSpc>
                <a:spcPct val="90000"/>
              </a:lnSpc>
              <a:spcBef>
                <a:spcPts val="500"/>
              </a:spcBef>
              <a:spcAft>
                <a:spcPts val="0"/>
              </a:spcAft>
              <a:buClr>
                <a:srgbClr val="00FFA2"/>
              </a:buClr>
              <a:buSzPts val="2400"/>
              <a:buChar char="•"/>
              <a:defRPr b="0" i="0" sz="2400">
                <a:solidFill>
                  <a:srgbClr val="00FFA2"/>
                </a:solidFill>
                <a:latin typeface="IBM Plex Sans Light"/>
                <a:ea typeface="IBM Plex Sans Light"/>
                <a:cs typeface="IBM Plex Sans Light"/>
                <a:sym typeface="IBM Plex Sans Light"/>
              </a:defRPr>
            </a:lvl4pPr>
            <a:lvl5pPr indent="-381000" lvl="4" marL="2286000" algn="l">
              <a:lnSpc>
                <a:spcPct val="90000"/>
              </a:lnSpc>
              <a:spcBef>
                <a:spcPts val="500"/>
              </a:spcBef>
              <a:spcAft>
                <a:spcPts val="0"/>
              </a:spcAft>
              <a:buClr>
                <a:srgbClr val="00FFA2"/>
              </a:buClr>
              <a:buSzPts val="2400"/>
              <a:buChar char="•"/>
              <a:defRPr b="0" i="0" sz="2400">
                <a:solidFill>
                  <a:srgbClr val="00FFA2"/>
                </a:solidFill>
                <a:latin typeface="IBM Plex Sans Light"/>
                <a:ea typeface="IBM Plex Sans Light"/>
                <a:cs typeface="IBM Plex Sans Light"/>
                <a:sym typeface="IBM Plex Sans Light"/>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ue contenuti" type="twoObj">
  <p:cSld name="TWO_OBJECTS">
    <p:spTree>
      <p:nvGrpSpPr>
        <p:cNvPr id="35" name="Shape 35"/>
        <p:cNvGrpSpPr/>
        <p:nvPr/>
      </p:nvGrpSpPr>
      <p:grpSpPr>
        <a:xfrm>
          <a:off x="0" y="0"/>
          <a:ext cx="0" cy="0"/>
          <a:chOff x="0" y="0"/>
          <a:chExt cx="0" cy="0"/>
        </a:xfrm>
      </p:grpSpPr>
      <p:sp>
        <p:nvSpPr>
          <p:cNvPr id="36" name="Google Shape;36;p24"/>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24"/>
          <p:cNvSpPr txBox="1"/>
          <p:nvPr>
            <p:ph idx="1" type="body"/>
          </p:nvPr>
        </p:nvSpPr>
        <p:spPr>
          <a:xfrm>
            <a:off x="357809" y="1358486"/>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24"/>
          <p:cNvSpPr txBox="1"/>
          <p:nvPr>
            <p:ph idx="2" type="body"/>
          </p:nvPr>
        </p:nvSpPr>
        <p:spPr>
          <a:xfrm>
            <a:off x="6652591" y="1358486"/>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apositiva titolo">
  <p:cSld name="Diapositiva titolo">
    <p:spTree>
      <p:nvGrpSpPr>
        <p:cNvPr id="41" name="Shape 41"/>
        <p:cNvGrpSpPr/>
        <p:nvPr/>
      </p:nvGrpSpPr>
      <p:grpSpPr>
        <a:xfrm>
          <a:off x="0" y="0"/>
          <a:ext cx="0" cy="0"/>
          <a:chOff x="0" y="0"/>
          <a:chExt cx="0" cy="0"/>
        </a:xfrm>
      </p:grpSpPr>
      <p:sp>
        <p:nvSpPr>
          <p:cNvPr id="42" name="Google Shape;42;p25"/>
          <p:cNvSpPr/>
          <p:nvPr/>
        </p:nvSpPr>
        <p:spPr>
          <a:xfrm>
            <a:off x="-1" y="5854147"/>
            <a:ext cx="12192001" cy="100385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43" name="Google Shape;43;p25"/>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44" name="Google Shape;44;p25"/>
          <p:cNvSpPr txBox="1"/>
          <p:nvPr/>
        </p:nvSpPr>
        <p:spPr>
          <a:xfrm>
            <a:off x="266699" y="705226"/>
            <a:ext cx="11658600" cy="64633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3600"/>
              <a:buFont typeface="Arial"/>
              <a:buNone/>
            </a:pPr>
            <a:r>
              <a:rPr b="0" i="0" lang="en-GB" sz="3600" u="none" cap="none" strike="noStrike">
                <a:solidFill>
                  <a:srgbClr val="00FFA2"/>
                </a:solidFill>
                <a:latin typeface="IBM Plex Sans Medium"/>
                <a:ea typeface="IBM Plex Sans Medium"/>
                <a:cs typeface="IBM Plex Sans Medium"/>
                <a:sym typeface="IBM Plex Sans Medium"/>
              </a:rPr>
              <a:t>THANKS FOR YOUR ATTENTION</a:t>
            </a:r>
            <a:endParaRPr b="0" i="0" sz="1400" u="none" cap="none" strike="noStrike">
              <a:solidFill>
                <a:srgbClr val="000000"/>
              </a:solidFill>
              <a:latin typeface="Arial"/>
              <a:ea typeface="Arial"/>
              <a:cs typeface="Arial"/>
              <a:sym typeface="Arial"/>
            </a:endParaRPr>
          </a:p>
        </p:txBody>
      </p:sp>
      <p:sp>
        <p:nvSpPr>
          <p:cNvPr id="45" name="Google Shape;45;p25"/>
          <p:cNvSpPr txBox="1"/>
          <p:nvPr/>
        </p:nvSpPr>
        <p:spPr>
          <a:xfrm>
            <a:off x="4082902" y="4715030"/>
            <a:ext cx="4947188"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FF7B"/>
                </a:solidFill>
                <a:latin typeface="IBM Plex Sans"/>
                <a:ea typeface="IBM Plex Sans"/>
                <a:cs typeface="IBM Plex Sans"/>
                <a:sym typeface="IBM Plex Sans"/>
              </a:rPr>
              <a:t>Contacts: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FF7B"/>
                </a:solidFill>
                <a:latin typeface="IBM Plex Sans"/>
                <a:ea typeface="IBM Plex Sans"/>
                <a:cs typeface="IBM Plex Sans"/>
                <a:sym typeface="IBM Plex Sans"/>
              </a:rPr>
              <a:t>Antonio Filograna - antonio.filograna@eng.it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FF7B"/>
                </a:solidFill>
                <a:latin typeface="IBM Plex Sans"/>
                <a:ea typeface="IBM Plex Sans"/>
                <a:cs typeface="IBM Plex Sans"/>
                <a:sym typeface="IBM Plex Sans"/>
              </a:rPr>
              <a:t>Website: </a:t>
            </a:r>
            <a:r>
              <a:rPr b="0" i="0" lang="en-GB" sz="1800" u="sng" cap="none" strike="noStrike">
                <a:solidFill>
                  <a:srgbClr val="00FF7B"/>
                </a:solidFill>
                <a:latin typeface="IBM Plex Sans"/>
                <a:ea typeface="IBM Plex Sans"/>
                <a:cs typeface="IBM Plex Sans"/>
                <a:sym typeface="IBM Plex Sans"/>
                <a:hlinkClick r:id="rId3">
                  <a:extLst>
                    <a:ext uri="{A12FA001-AC4F-418D-AE19-62706E023703}">
                      <ahyp:hlinkClr val="tx"/>
                    </a:ext>
                  </a:extLst>
                </a:hlinkClick>
              </a:rPr>
              <a:t>https://www.decido-project.eu</a:t>
            </a:r>
            <a:endParaRPr b="0" i="0" sz="1800" u="none" cap="none" strike="noStrike">
              <a:solidFill>
                <a:srgbClr val="00FF7B"/>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FF7B"/>
              </a:solidFill>
              <a:latin typeface="IBM Plex Sans"/>
              <a:ea typeface="IBM Plex Sans"/>
              <a:cs typeface="IBM Plex Sans"/>
              <a:sym typeface="IBM Plex Sans"/>
            </a:endParaRPr>
          </a:p>
        </p:txBody>
      </p:sp>
      <p:pic>
        <p:nvPicPr>
          <p:cNvPr id="46" name="Google Shape;46;p25"/>
          <p:cNvPicPr preferRelativeResize="0"/>
          <p:nvPr/>
        </p:nvPicPr>
        <p:blipFill rotWithShape="1">
          <a:blip r:embed="rId4">
            <a:alphaModFix/>
          </a:blip>
          <a:srcRect b="0" l="0" r="0" t="0"/>
          <a:stretch/>
        </p:blipFill>
        <p:spPr>
          <a:xfrm>
            <a:off x="4825999" y="1814797"/>
            <a:ext cx="2540000" cy="25400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fronto" type="twoTxTwoObj">
  <p:cSld name="TWO_OBJECTS_WITH_TEXT">
    <p:spTree>
      <p:nvGrpSpPr>
        <p:cNvPr id="47" name="Shape 47"/>
        <p:cNvGrpSpPr/>
        <p:nvPr/>
      </p:nvGrpSpPr>
      <p:grpSpPr>
        <a:xfrm>
          <a:off x="0" y="0"/>
          <a:ext cx="0" cy="0"/>
          <a:chOff x="0" y="0"/>
          <a:chExt cx="0" cy="0"/>
        </a:xfrm>
      </p:grpSpPr>
      <p:sp>
        <p:nvSpPr>
          <p:cNvPr id="48" name="Google Shape;48;p2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0C0C4B"/>
              </a:buClr>
              <a:buSzPts val="2400"/>
              <a:buNone/>
              <a:defRPr b="1" sz="2400"/>
            </a:lvl1pPr>
            <a:lvl2pPr indent="-228600" lvl="1" marL="914400" algn="l">
              <a:lnSpc>
                <a:spcPct val="90000"/>
              </a:lnSpc>
              <a:spcBef>
                <a:spcPts val="500"/>
              </a:spcBef>
              <a:spcAft>
                <a:spcPts val="0"/>
              </a:spcAft>
              <a:buClr>
                <a:srgbClr val="0C0C4B"/>
              </a:buClr>
              <a:buSzPts val="2000"/>
              <a:buNone/>
              <a:defRPr b="1" sz="2000"/>
            </a:lvl2pPr>
            <a:lvl3pPr indent="-228600" lvl="2" marL="1371600" algn="l">
              <a:lnSpc>
                <a:spcPct val="90000"/>
              </a:lnSpc>
              <a:spcBef>
                <a:spcPts val="500"/>
              </a:spcBef>
              <a:spcAft>
                <a:spcPts val="0"/>
              </a:spcAft>
              <a:buClr>
                <a:srgbClr val="0C0C4B"/>
              </a:buClr>
              <a:buSzPts val="1800"/>
              <a:buNone/>
              <a:defRPr b="1" sz="1800"/>
            </a:lvl3pPr>
            <a:lvl4pPr indent="-228600" lvl="3" marL="1828800" algn="l">
              <a:lnSpc>
                <a:spcPct val="90000"/>
              </a:lnSpc>
              <a:spcBef>
                <a:spcPts val="500"/>
              </a:spcBef>
              <a:spcAft>
                <a:spcPts val="0"/>
              </a:spcAft>
              <a:buClr>
                <a:srgbClr val="0C0C4B"/>
              </a:buClr>
              <a:buSzPts val="1600"/>
              <a:buNone/>
              <a:defRPr b="1" sz="1600"/>
            </a:lvl4pPr>
            <a:lvl5pPr indent="-228600" lvl="4" marL="2286000" algn="l">
              <a:lnSpc>
                <a:spcPct val="90000"/>
              </a:lnSpc>
              <a:spcBef>
                <a:spcPts val="500"/>
              </a:spcBef>
              <a:spcAft>
                <a:spcPts val="0"/>
              </a:spcAft>
              <a:buClr>
                <a:srgbClr val="0C0C4B"/>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0" name="Google Shape;50;p2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1" name="Google Shape;51;p2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rgbClr val="0C0C4B"/>
              </a:buClr>
              <a:buSzPts val="2400"/>
              <a:buNone/>
              <a:defRPr b="1" sz="2400"/>
            </a:lvl1pPr>
            <a:lvl2pPr indent="-228600" lvl="1" marL="914400" algn="l">
              <a:lnSpc>
                <a:spcPct val="90000"/>
              </a:lnSpc>
              <a:spcBef>
                <a:spcPts val="500"/>
              </a:spcBef>
              <a:spcAft>
                <a:spcPts val="0"/>
              </a:spcAft>
              <a:buClr>
                <a:srgbClr val="0C0C4B"/>
              </a:buClr>
              <a:buSzPts val="2000"/>
              <a:buNone/>
              <a:defRPr b="1" sz="2000"/>
            </a:lvl2pPr>
            <a:lvl3pPr indent="-228600" lvl="2" marL="1371600" algn="l">
              <a:lnSpc>
                <a:spcPct val="90000"/>
              </a:lnSpc>
              <a:spcBef>
                <a:spcPts val="500"/>
              </a:spcBef>
              <a:spcAft>
                <a:spcPts val="0"/>
              </a:spcAft>
              <a:buClr>
                <a:srgbClr val="0C0C4B"/>
              </a:buClr>
              <a:buSzPts val="1800"/>
              <a:buNone/>
              <a:defRPr b="1" sz="1800"/>
            </a:lvl3pPr>
            <a:lvl4pPr indent="-228600" lvl="3" marL="1828800" algn="l">
              <a:lnSpc>
                <a:spcPct val="90000"/>
              </a:lnSpc>
              <a:spcBef>
                <a:spcPts val="500"/>
              </a:spcBef>
              <a:spcAft>
                <a:spcPts val="0"/>
              </a:spcAft>
              <a:buClr>
                <a:srgbClr val="0C0C4B"/>
              </a:buClr>
              <a:buSzPts val="1600"/>
              <a:buNone/>
              <a:defRPr b="1" sz="1600"/>
            </a:lvl4pPr>
            <a:lvl5pPr indent="-228600" lvl="4" marL="2286000" algn="l">
              <a:lnSpc>
                <a:spcPct val="90000"/>
              </a:lnSpc>
              <a:spcBef>
                <a:spcPts val="500"/>
              </a:spcBef>
              <a:spcAft>
                <a:spcPts val="0"/>
              </a:spcAft>
              <a:buClr>
                <a:srgbClr val="0C0C4B"/>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2" name="Google Shape;52;p2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rgbClr val="0C0C4B"/>
              </a:buClr>
              <a:buSzPts val="1800"/>
              <a:buChar char="•"/>
              <a:defRPr/>
            </a:lvl1pPr>
            <a:lvl2pPr indent="-342900" lvl="1" marL="914400" algn="l">
              <a:lnSpc>
                <a:spcPct val="90000"/>
              </a:lnSpc>
              <a:spcBef>
                <a:spcPts val="500"/>
              </a:spcBef>
              <a:spcAft>
                <a:spcPts val="0"/>
              </a:spcAft>
              <a:buClr>
                <a:srgbClr val="0C0C4B"/>
              </a:buClr>
              <a:buSzPts val="1800"/>
              <a:buChar char="•"/>
              <a:defRPr/>
            </a:lvl2pPr>
            <a:lvl3pPr indent="-342900" lvl="2" marL="1371600" algn="l">
              <a:lnSpc>
                <a:spcPct val="90000"/>
              </a:lnSpc>
              <a:spcBef>
                <a:spcPts val="500"/>
              </a:spcBef>
              <a:spcAft>
                <a:spcPts val="0"/>
              </a:spcAft>
              <a:buClr>
                <a:srgbClr val="0C0C4B"/>
              </a:buClr>
              <a:buSzPts val="1800"/>
              <a:buChar char="•"/>
              <a:defRPr/>
            </a:lvl3pPr>
            <a:lvl4pPr indent="-342900" lvl="3" marL="1828800" algn="l">
              <a:lnSpc>
                <a:spcPct val="90000"/>
              </a:lnSpc>
              <a:spcBef>
                <a:spcPts val="500"/>
              </a:spcBef>
              <a:spcAft>
                <a:spcPts val="0"/>
              </a:spcAft>
              <a:buClr>
                <a:srgbClr val="0C0C4B"/>
              </a:buClr>
              <a:buSzPts val="1800"/>
              <a:buChar char="•"/>
              <a:defRPr/>
            </a:lvl4pPr>
            <a:lvl5pPr indent="-342900" lvl="4" marL="2286000" algn="l">
              <a:lnSpc>
                <a:spcPct val="90000"/>
              </a:lnSpc>
              <a:spcBef>
                <a:spcPts val="500"/>
              </a:spcBef>
              <a:spcAft>
                <a:spcPts val="0"/>
              </a:spcAft>
              <a:buClr>
                <a:srgbClr val="0C0C4B"/>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3" name="Google Shape;53;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lo titolo" type="titleOnly">
  <p:cSld name="TITLE_ONLY">
    <p:spTree>
      <p:nvGrpSpPr>
        <p:cNvPr id="55" name="Shape 55"/>
        <p:cNvGrpSpPr/>
        <p:nvPr/>
      </p:nvGrpSpPr>
      <p:grpSpPr>
        <a:xfrm>
          <a:off x="0" y="0"/>
          <a:ext cx="0" cy="0"/>
          <a:chOff x="0" y="0"/>
          <a:chExt cx="0" cy="0"/>
        </a:xfrm>
      </p:grpSpPr>
      <p:sp>
        <p:nvSpPr>
          <p:cNvPr id="56" name="Google Shape;56;p27"/>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C0C4B"/>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uota" type="blank">
  <p:cSld name="BLANK">
    <p:spTree>
      <p:nvGrpSpPr>
        <p:cNvPr id="59" name="Shape 59"/>
        <p:cNvGrpSpPr/>
        <p:nvPr/>
      </p:nvGrpSpPr>
      <p:grpSpPr>
        <a:xfrm>
          <a:off x="0" y="0"/>
          <a:ext cx="0" cy="0"/>
          <a:chOff x="0" y="0"/>
          <a:chExt cx="0" cy="0"/>
        </a:xfrm>
      </p:grpSpPr>
      <p:sp>
        <p:nvSpPr>
          <p:cNvPr id="60" name="Google Shape;60;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uto con didascalia" type="objTx">
  <p:cSld name="OBJECT_WITH_CAPTION_TEXT">
    <p:spTree>
      <p:nvGrpSpPr>
        <p:cNvPr id="62" name="Shape 62"/>
        <p:cNvGrpSpPr/>
        <p:nvPr/>
      </p:nvGrpSpPr>
      <p:grpSpPr>
        <a:xfrm>
          <a:off x="0" y="0"/>
          <a:ext cx="0" cy="0"/>
          <a:chOff x="0" y="0"/>
          <a:chExt cx="0" cy="0"/>
        </a:xfrm>
      </p:grpSpPr>
      <p:sp>
        <p:nvSpPr>
          <p:cNvPr id="63" name="Google Shape;63;p2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C0C4B"/>
              </a:buClr>
              <a:buSzPts val="3200"/>
              <a:buFont typeface="IBM Plex Sans Medium"/>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rgbClr val="0C0C4B"/>
              </a:buClr>
              <a:buSzPts val="3200"/>
              <a:buChar char="•"/>
              <a:defRPr sz="3200"/>
            </a:lvl1pPr>
            <a:lvl2pPr indent="-406400" lvl="1" marL="914400" algn="l">
              <a:lnSpc>
                <a:spcPct val="90000"/>
              </a:lnSpc>
              <a:spcBef>
                <a:spcPts val="500"/>
              </a:spcBef>
              <a:spcAft>
                <a:spcPts val="0"/>
              </a:spcAft>
              <a:buClr>
                <a:srgbClr val="0C0C4B"/>
              </a:buClr>
              <a:buSzPts val="2800"/>
              <a:buChar char="•"/>
              <a:defRPr sz="2800"/>
            </a:lvl2pPr>
            <a:lvl3pPr indent="-381000" lvl="2" marL="1371600" algn="l">
              <a:lnSpc>
                <a:spcPct val="90000"/>
              </a:lnSpc>
              <a:spcBef>
                <a:spcPts val="500"/>
              </a:spcBef>
              <a:spcAft>
                <a:spcPts val="0"/>
              </a:spcAft>
              <a:buClr>
                <a:srgbClr val="0C0C4B"/>
              </a:buClr>
              <a:buSzPts val="2400"/>
              <a:buChar char="•"/>
              <a:defRPr sz="2400"/>
            </a:lvl3pPr>
            <a:lvl4pPr indent="-355600" lvl="3" marL="1828800" algn="l">
              <a:lnSpc>
                <a:spcPct val="90000"/>
              </a:lnSpc>
              <a:spcBef>
                <a:spcPts val="500"/>
              </a:spcBef>
              <a:spcAft>
                <a:spcPts val="0"/>
              </a:spcAft>
              <a:buClr>
                <a:srgbClr val="0C0C4B"/>
              </a:buClr>
              <a:buSzPts val="2000"/>
              <a:buChar char="•"/>
              <a:defRPr sz="2000"/>
            </a:lvl4pPr>
            <a:lvl5pPr indent="-355600" lvl="4" marL="2286000" algn="l">
              <a:lnSpc>
                <a:spcPct val="90000"/>
              </a:lnSpc>
              <a:spcBef>
                <a:spcPts val="500"/>
              </a:spcBef>
              <a:spcAft>
                <a:spcPts val="0"/>
              </a:spcAft>
              <a:buClr>
                <a:srgbClr val="0C0C4B"/>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5" name="Google Shape;65;p2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C0C4B"/>
              </a:buClr>
              <a:buSzPts val="1600"/>
              <a:buNone/>
              <a:defRPr sz="1600"/>
            </a:lvl1pPr>
            <a:lvl2pPr indent="-228600" lvl="1" marL="914400" algn="l">
              <a:lnSpc>
                <a:spcPct val="90000"/>
              </a:lnSpc>
              <a:spcBef>
                <a:spcPts val="500"/>
              </a:spcBef>
              <a:spcAft>
                <a:spcPts val="0"/>
              </a:spcAft>
              <a:buClr>
                <a:srgbClr val="0C0C4B"/>
              </a:buClr>
              <a:buSzPts val="1400"/>
              <a:buNone/>
              <a:defRPr sz="1400"/>
            </a:lvl2pPr>
            <a:lvl3pPr indent="-228600" lvl="2" marL="1371600" algn="l">
              <a:lnSpc>
                <a:spcPct val="90000"/>
              </a:lnSpc>
              <a:spcBef>
                <a:spcPts val="500"/>
              </a:spcBef>
              <a:spcAft>
                <a:spcPts val="0"/>
              </a:spcAft>
              <a:buClr>
                <a:srgbClr val="0C0C4B"/>
              </a:buClr>
              <a:buSzPts val="1200"/>
              <a:buNone/>
              <a:defRPr sz="1200"/>
            </a:lvl3pPr>
            <a:lvl4pPr indent="-228600" lvl="3" marL="1828800" algn="l">
              <a:lnSpc>
                <a:spcPct val="90000"/>
              </a:lnSpc>
              <a:spcBef>
                <a:spcPts val="500"/>
              </a:spcBef>
              <a:spcAft>
                <a:spcPts val="0"/>
              </a:spcAft>
              <a:buClr>
                <a:srgbClr val="0C0C4B"/>
              </a:buClr>
              <a:buSzPts val="1000"/>
              <a:buNone/>
              <a:defRPr sz="1000"/>
            </a:lvl4pPr>
            <a:lvl5pPr indent="-228600" lvl="4" marL="2286000" algn="l">
              <a:lnSpc>
                <a:spcPct val="90000"/>
              </a:lnSpc>
              <a:spcBef>
                <a:spcPts val="500"/>
              </a:spcBef>
              <a:spcAft>
                <a:spcPts val="0"/>
              </a:spcAft>
              <a:buClr>
                <a:srgbClr val="0C0C4B"/>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6" name="Google Shape;66;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magine con didascalia" type="picTx">
  <p:cSld name="PICTURE_WITH_CAPTION_TEXT">
    <p:spTree>
      <p:nvGrpSpPr>
        <p:cNvPr id="68" name="Shape 68"/>
        <p:cNvGrpSpPr/>
        <p:nvPr/>
      </p:nvGrpSpPr>
      <p:grpSpPr>
        <a:xfrm>
          <a:off x="0" y="0"/>
          <a:ext cx="0" cy="0"/>
          <a:chOff x="0" y="0"/>
          <a:chExt cx="0" cy="0"/>
        </a:xfrm>
      </p:grpSpPr>
      <p:sp>
        <p:nvSpPr>
          <p:cNvPr id="69" name="Google Shape;69;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C0C4B"/>
              </a:buClr>
              <a:buSzPts val="3200"/>
              <a:buFont typeface="IBM Plex Sans Medium"/>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0"/>
          <p:cNvSpPr/>
          <p:nvPr>
            <p:ph idx="2" type="pic"/>
          </p:nvPr>
        </p:nvSpPr>
        <p:spPr>
          <a:xfrm>
            <a:off x="5183188" y="987425"/>
            <a:ext cx="6172200" cy="4873625"/>
          </a:xfrm>
          <a:prstGeom prst="rect">
            <a:avLst/>
          </a:prstGeom>
          <a:noFill/>
          <a:ln>
            <a:noFill/>
          </a:ln>
        </p:spPr>
      </p:sp>
      <p:sp>
        <p:nvSpPr>
          <p:cNvPr id="71" name="Google Shape;71;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0C0C4B"/>
              </a:buClr>
              <a:buSzPts val="1600"/>
              <a:buNone/>
              <a:defRPr sz="1600"/>
            </a:lvl1pPr>
            <a:lvl2pPr indent="-228600" lvl="1" marL="914400" algn="l">
              <a:lnSpc>
                <a:spcPct val="90000"/>
              </a:lnSpc>
              <a:spcBef>
                <a:spcPts val="500"/>
              </a:spcBef>
              <a:spcAft>
                <a:spcPts val="0"/>
              </a:spcAft>
              <a:buClr>
                <a:srgbClr val="0C0C4B"/>
              </a:buClr>
              <a:buSzPts val="1400"/>
              <a:buNone/>
              <a:defRPr sz="1400"/>
            </a:lvl2pPr>
            <a:lvl3pPr indent="-228600" lvl="2" marL="1371600" algn="l">
              <a:lnSpc>
                <a:spcPct val="90000"/>
              </a:lnSpc>
              <a:spcBef>
                <a:spcPts val="500"/>
              </a:spcBef>
              <a:spcAft>
                <a:spcPts val="0"/>
              </a:spcAft>
              <a:buClr>
                <a:srgbClr val="0C0C4B"/>
              </a:buClr>
              <a:buSzPts val="1200"/>
              <a:buNone/>
              <a:defRPr sz="1200"/>
            </a:lvl3pPr>
            <a:lvl4pPr indent="-228600" lvl="3" marL="1828800" algn="l">
              <a:lnSpc>
                <a:spcPct val="90000"/>
              </a:lnSpc>
              <a:spcBef>
                <a:spcPts val="500"/>
              </a:spcBef>
              <a:spcAft>
                <a:spcPts val="0"/>
              </a:spcAft>
              <a:buClr>
                <a:srgbClr val="0C0C4B"/>
              </a:buClr>
              <a:buSzPts val="1000"/>
              <a:buNone/>
              <a:defRPr sz="1000"/>
            </a:lvl4pPr>
            <a:lvl5pPr indent="-228600" lvl="4" marL="2286000" algn="l">
              <a:lnSpc>
                <a:spcPct val="90000"/>
              </a:lnSpc>
              <a:spcBef>
                <a:spcPts val="500"/>
              </a:spcBef>
              <a:spcAft>
                <a:spcPts val="0"/>
              </a:spcAft>
              <a:buClr>
                <a:srgbClr val="0C0C4B"/>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2" name="Google Shape;7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png"/><Relationship Id="rId2" Type="http://schemas.openxmlformats.org/officeDocument/2006/relationships/image" Target="../media/image14.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1"/>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C0C4B"/>
              </a:buClr>
              <a:buSzPts val="3600"/>
              <a:buFont typeface="IBM Plex Sans Medium"/>
              <a:buNone/>
              <a:defRPr b="0" i="0" sz="3600" u="none" cap="none" strike="noStrike">
                <a:solidFill>
                  <a:srgbClr val="0C0C4B"/>
                </a:solidFill>
                <a:latin typeface="IBM Plex Sans Medium"/>
                <a:ea typeface="IBM Plex Sans Medium"/>
                <a:cs typeface="IBM Plex Sans Medium"/>
                <a:sym typeface="IBM Plex Sans Medium"/>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21"/>
          <p:cNvSpPr txBox="1"/>
          <p:nvPr>
            <p:ph idx="1" type="body"/>
          </p:nvPr>
        </p:nvSpPr>
        <p:spPr>
          <a:xfrm>
            <a:off x="357809" y="1577146"/>
            <a:ext cx="11479695" cy="3919192"/>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rgbClr val="0C0C4B"/>
              </a:buClr>
              <a:buSzPts val="2800"/>
              <a:buFont typeface="Arial"/>
              <a:buChar char="•"/>
              <a:defRPr b="0" i="0" sz="2800" u="none" cap="none" strike="noStrike">
                <a:solidFill>
                  <a:srgbClr val="0C0C4B"/>
                </a:solidFill>
                <a:latin typeface="IBM Plex Sans"/>
                <a:ea typeface="IBM Plex Sans"/>
                <a:cs typeface="IBM Plex Sans"/>
                <a:sym typeface="IBM Plex Sans"/>
              </a:defRPr>
            </a:lvl1pPr>
            <a:lvl2pPr indent="-381000" lvl="1" marL="914400" marR="0" rtl="0" algn="l">
              <a:lnSpc>
                <a:spcPct val="90000"/>
              </a:lnSpc>
              <a:spcBef>
                <a:spcPts val="500"/>
              </a:spcBef>
              <a:spcAft>
                <a:spcPts val="0"/>
              </a:spcAft>
              <a:buClr>
                <a:srgbClr val="0C0C4B"/>
              </a:buClr>
              <a:buSzPts val="2400"/>
              <a:buFont typeface="Arial"/>
              <a:buChar char="•"/>
              <a:defRPr b="0" i="0" sz="2400" u="none" cap="none" strike="noStrike">
                <a:solidFill>
                  <a:srgbClr val="0C0C4B"/>
                </a:solidFill>
                <a:latin typeface="IBM Plex Sans"/>
                <a:ea typeface="IBM Plex Sans"/>
                <a:cs typeface="IBM Plex Sans"/>
                <a:sym typeface="IBM Plex Sans"/>
              </a:defRPr>
            </a:lvl2pPr>
            <a:lvl3pPr indent="-355600" lvl="2" marL="1371600" marR="0" rtl="0" algn="l">
              <a:lnSpc>
                <a:spcPct val="90000"/>
              </a:lnSpc>
              <a:spcBef>
                <a:spcPts val="500"/>
              </a:spcBef>
              <a:spcAft>
                <a:spcPts val="0"/>
              </a:spcAft>
              <a:buClr>
                <a:srgbClr val="0C0C4B"/>
              </a:buClr>
              <a:buSzPts val="2000"/>
              <a:buFont typeface="Arial"/>
              <a:buChar char="•"/>
              <a:defRPr b="0" i="0" sz="2000" u="none" cap="none" strike="noStrike">
                <a:solidFill>
                  <a:srgbClr val="0C0C4B"/>
                </a:solidFill>
                <a:latin typeface="IBM Plex Sans"/>
                <a:ea typeface="IBM Plex Sans"/>
                <a:cs typeface="IBM Plex Sans"/>
                <a:sym typeface="IBM Plex Sans"/>
              </a:defRPr>
            </a:lvl3pPr>
            <a:lvl4pPr indent="-342900" lvl="3" marL="1828800" marR="0" rtl="0" algn="l">
              <a:lnSpc>
                <a:spcPct val="90000"/>
              </a:lnSpc>
              <a:spcBef>
                <a:spcPts val="500"/>
              </a:spcBef>
              <a:spcAft>
                <a:spcPts val="0"/>
              </a:spcAft>
              <a:buClr>
                <a:srgbClr val="0C0C4B"/>
              </a:buClr>
              <a:buSzPts val="1800"/>
              <a:buFont typeface="Arial"/>
              <a:buChar char="•"/>
              <a:defRPr b="0" i="0" sz="1800" u="none" cap="none" strike="noStrike">
                <a:solidFill>
                  <a:srgbClr val="0C0C4B"/>
                </a:solidFill>
                <a:latin typeface="IBM Plex Sans"/>
                <a:ea typeface="IBM Plex Sans"/>
                <a:cs typeface="IBM Plex Sans"/>
                <a:sym typeface="IBM Plex Sans"/>
              </a:defRPr>
            </a:lvl4pPr>
            <a:lvl5pPr indent="-342900" lvl="4" marL="2286000" marR="0" rtl="0" algn="l">
              <a:lnSpc>
                <a:spcPct val="90000"/>
              </a:lnSpc>
              <a:spcBef>
                <a:spcPts val="500"/>
              </a:spcBef>
              <a:spcAft>
                <a:spcPts val="0"/>
              </a:spcAft>
              <a:buClr>
                <a:srgbClr val="0C0C4B"/>
              </a:buClr>
              <a:buSzPts val="1800"/>
              <a:buFont typeface="Arial"/>
              <a:buChar char="•"/>
              <a:defRPr b="0" i="0" sz="1800" u="none" cap="none" strike="noStrike">
                <a:solidFill>
                  <a:srgbClr val="0C0C4B"/>
                </a:solidFill>
                <a:latin typeface="IBM Plex Sans"/>
                <a:ea typeface="IBM Plex Sans"/>
                <a:cs typeface="IBM Plex Sans"/>
                <a:sym typeface="IBM Plex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pic>
        <p:nvPicPr>
          <p:cNvPr id="14" name="Google Shape;14;p21"/>
          <p:cNvPicPr preferRelativeResize="0"/>
          <p:nvPr/>
        </p:nvPicPr>
        <p:blipFill rotWithShape="1">
          <a:blip r:embed="rId1">
            <a:alphaModFix/>
          </a:blip>
          <a:srcRect b="0" l="0" r="0" t="0"/>
          <a:stretch/>
        </p:blipFill>
        <p:spPr>
          <a:xfrm>
            <a:off x="11481556" y="5850171"/>
            <a:ext cx="708846" cy="1097280"/>
          </a:xfrm>
          <a:prstGeom prst="rect">
            <a:avLst/>
          </a:prstGeom>
          <a:noFill/>
          <a:ln>
            <a:noFill/>
          </a:ln>
        </p:spPr>
      </p:pic>
      <p:cxnSp>
        <p:nvCxnSpPr>
          <p:cNvPr id="15" name="Google Shape;15;p21"/>
          <p:cNvCxnSpPr/>
          <p:nvPr/>
        </p:nvCxnSpPr>
        <p:spPr>
          <a:xfrm>
            <a:off x="130877" y="5939622"/>
            <a:ext cx="11945166" cy="0"/>
          </a:xfrm>
          <a:prstGeom prst="straightConnector1">
            <a:avLst/>
          </a:prstGeom>
          <a:noFill/>
          <a:ln cap="flat" cmpd="sng" w="9525">
            <a:solidFill>
              <a:srgbClr val="0C0C4B"/>
            </a:solidFill>
            <a:prstDash val="solid"/>
            <a:miter lim="800000"/>
            <a:headEnd len="sm" w="sm" type="none"/>
            <a:tailEnd len="sm" w="sm" type="none"/>
          </a:ln>
        </p:spPr>
      </p:cxnSp>
      <p:pic>
        <p:nvPicPr>
          <p:cNvPr id="16" name="Google Shape;16;p21"/>
          <p:cNvPicPr preferRelativeResize="0"/>
          <p:nvPr/>
        </p:nvPicPr>
        <p:blipFill rotWithShape="1">
          <a:blip r:embed="rId2">
            <a:alphaModFix/>
          </a:blip>
          <a:srcRect b="0" l="0" r="0" t="0"/>
          <a:stretch/>
        </p:blipFill>
        <p:spPr>
          <a:xfrm>
            <a:off x="130879" y="6127588"/>
            <a:ext cx="892854" cy="597062"/>
          </a:xfrm>
          <a:prstGeom prst="rect">
            <a:avLst/>
          </a:prstGeom>
          <a:noFill/>
          <a:ln>
            <a:noFill/>
          </a:ln>
        </p:spPr>
      </p:pic>
      <p:sp>
        <p:nvSpPr>
          <p:cNvPr id="17" name="Google Shape;17;p21"/>
          <p:cNvSpPr txBox="1"/>
          <p:nvPr/>
        </p:nvSpPr>
        <p:spPr>
          <a:xfrm>
            <a:off x="1002403" y="6246560"/>
            <a:ext cx="1939582" cy="369332"/>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
              <a:buFont typeface="Arial"/>
              <a:buNone/>
            </a:pPr>
            <a:r>
              <a:rPr b="0" i="0" lang="en-GB" sz="600" u="none" cap="none" strike="noStrike">
                <a:solidFill>
                  <a:srgbClr val="034EA3"/>
                </a:solidFill>
                <a:latin typeface="IBM Plex Sans Light"/>
                <a:ea typeface="IBM Plex Sans Light"/>
                <a:cs typeface="IBM Plex Sans Light"/>
                <a:sym typeface="IBM Plex Sans Light"/>
              </a:rPr>
              <a:t>This project has received funding from the European Union’s Horizon 2020 research and innovation programme under grant agreement No 101004605</a:t>
            </a:r>
            <a:endParaRPr b="0" i="0" sz="600" u="none" cap="none" strike="noStrike">
              <a:solidFill>
                <a:srgbClr val="034EA3"/>
              </a:solidFill>
              <a:latin typeface="IBM Plex Sans Light"/>
              <a:ea typeface="IBM Plex Sans Light"/>
              <a:cs typeface="IBM Plex Sans Light"/>
              <a:sym typeface="IBM Plex Sans Light"/>
            </a:endParaRPr>
          </a:p>
        </p:txBody>
      </p:sp>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31.png"/><Relationship Id="rId4" Type="http://schemas.openxmlformats.org/officeDocument/2006/relationships/image" Target="../media/image48.png"/><Relationship Id="rId9" Type="http://schemas.openxmlformats.org/officeDocument/2006/relationships/image" Target="../media/image30.png"/><Relationship Id="rId5" Type="http://schemas.openxmlformats.org/officeDocument/2006/relationships/hyperlink" Target="https://www.eurocc-access.eu/" TargetMode="External"/><Relationship Id="rId6" Type="http://schemas.openxmlformats.org/officeDocument/2006/relationships/hyperlink" Target="https://www.hipeac.net/#/" TargetMode="External"/><Relationship Id="rId7" Type="http://schemas.openxmlformats.org/officeDocument/2006/relationships/hyperlink" Target="https://bioexcel.eu/bioexcel-enterprises/" TargetMode="External"/><Relationship Id="rId8"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hyperlink" Target="https://cdn.egi.eu/app/uploads/2022/05/Federation-Strategy_2020-2024.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hyperlink" Target="https://eosc.eu/sites/default/files/2023-01/MAR_2025-27_draft.pdf"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hyperlink" Target="https://www.decido-project.eu/2022/11/10/eosc-competence-centre-for-public-authorities/" TargetMode="External"/><Relationship Id="rId4" Type="http://schemas.openxmlformats.org/officeDocument/2006/relationships/hyperlink" Target="mailto:xavier.salazar@egi.eu" TargetMode="External"/><Relationship Id="rId5" Type="http://schemas.openxmlformats.org/officeDocument/2006/relationships/image" Target="../media/image3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hyperlink" Target="https://www.eoscsecretariat.eu/cocreating-eosc/expanding-eosc-engagement-wider-public-sector-and-private-sectors-eosc" TargetMode="External"/><Relationship Id="rId4" Type="http://schemas.openxmlformats.org/officeDocument/2006/relationships/image" Target="../media/image49.png"/><Relationship Id="rId5" Type="http://schemas.openxmlformats.org/officeDocument/2006/relationships/image" Target="../media/image3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hyperlink" Target="https://www.eoscsecretariat.eu/cocreating-eosc/expanding-eosc-engagement-wider-public-sector-and-private-sectors-eosc" TargetMode="Externa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3.png"/></Relationships>
</file>

<file path=ppt/slides/_rels/slide3.xml.rels><?xml version="1.0" encoding="UTF-8" standalone="yes"?><Relationships xmlns="http://schemas.openxmlformats.org/package/2006/relationships"><Relationship Id="rId11" Type="http://schemas.openxmlformats.org/officeDocument/2006/relationships/image" Target="../media/image17.png"/><Relationship Id="rId10" Type="http://schemas.openxmlformats.org/officeDocument/2006/relationships/image" Target="../media/image10.png"/><Relationship Id="rId13" Type="http://schemas.openxmlformats.org/officeDocument/2006/relationships/image" Target="../media/image18.png"/><Relationship Id="rId12" Type="http://schemas.openxmlformats.org/officeDocument/2006/relationships/image" Target="../media/image16.png"/><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8.png"/><Relationship Id="rId4" Type="http://schemas.openxmlformats.org/officeDocument/2006/relationships/image" Target="../media/image3.png"/><Relationship Id="rId9" Type="http://schemas.openxmlformats.org/officeDocument/2006/relationships/image" Target="../media/image11.png"/><Relationship Id="rId15" Type="http://schemas.openxmlformats.org/officeDocument/2006/relationships/image" Target="../media/image12.png"/><Relationship Id="rId14" Type="http://schemas.openxmlformats.org/officeDocument/2006/relationships/image" Target="../media/image13.png"/><Relationship Id="rId17" Type="http://schemas.openxmlformats.org/officeDocument/2006/relationships/image" Target="../media/image6.png"/><Relationship Id="rId16" Type="http://schemas.openxmlformats.org/officeDocument/2006/relationships/image" Target="../media/image20.png"/><Relationship Id="rId5" Type="http://schemas.openxmlformats.org/officeDocument/2006/relationships/image" Target="../media/image9.png"/><Relationship Id="rId6" Type="http://schemas.openxmlformats.org/officeDocument/2006/relationships/image" Target="../media/image22.png"/><Relationship Id="rId18" Type="http://schemas.openxmlformats.org/officeDocument/2006/relationships/image" Target="../media/image7.jpg"/><Relationship Id="rId7" Type="http://schemas.openxmlformats.org/officeDocument/2006/relationships/image" Target="../media/image15.png"/><Relationship Id="rId8"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45.png"/><Relationship Id="rId4" Type="http://schemas.openxmlformats.org/officeDocument/2006/relationships/image" Target="../media/image4.png"/><Relationship Id="rId5" Type="http://schemas.openxmlformats.org/officeDocument/2006/relationships/image" Target="../media/image24.jpg"/><Relationship Id="rId6" Type="http://schemas.openxmlformats.org/officeDocument/2006/relationships/image" Target="../media/image21.png"/><Relationship Id="rId7" Type="http://schemas.openxmlformats.org/officeDocument/2006/relationships/image" Target="../media/image25.png"/><Relationship Id="rId8" Type="http://schemas.openxmlformats.org/officeDocument/2006/relationships/image" Target="../media/image2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7.png"/><Relationship Id="rId4" Type="http://schemas.openxmlformats.org/officeDocument/2006/relationships/image" Target="../media/image27.png"/><Relationship Id="rId5" Type="http://schemas.openxmlformats.org/officeDocument/2006/relationships/image" Target="../media/image50.png"/><Relationship Id="rId6" Type="http://schemas.openxmlformats.org/officeDocument/2006/relationships/image" Target="../media/image41.png"/></Relationships>
</file>

<file path=ppt/slides/_rels/slide6.xml.rels><?xml version="1.0" encoding="UTF-8" standalone="yes"?><Relationships xmlns="http://schemas.openxmlformats.org/package/2006/relationships"><Relationship Id="rId11" Type="http://schemas.openxmlformats.org/officeDocument/2006/relationships/image" Target="../media/image43.png"/><Relationship Id="rId10" Type="http://schemas.openxmlformats.org/officeDocument/2006/relationships/image" Target="../media/image28.png"/><Relationship Id="rId13" Type="http://schemas.openxmlformats.org/officeDocument/2006/relationships/image" Target="../media/image52.png"/><Relationship Id="rId12" Type="http://schemas.openxmlformats.org/officeDocument/2006/relationships/image" Target="../media/image46.png"/><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7.png"/><Relationship Id="rId4" Type="http://schemas.openxmlformats.org/officeDocument/2006/relationships/image" Target="../media/image50.png"/><Relationship Id="rId9" Type="http://schemas.openxmlformats.org/officeDocument/2006/relationships/image" Target="../media/image29.png"/><Relationship Id="rId5" Type="http://schemas.openxmlformats.org/officeDocument/2006/relationships/image" Target="../media/image41.png"/><Relationship Id="rId6" Type="http://schemas.openxmlformats.org/officeDocument/2006/relationships/image" Target="../media/image27.png"/><Relationship Id="rId7" Type="http://schemas.openxmlformats.org/officeDocument/2006/relationships/image" Target="../media/image39.jpg"/><Relationship Id="rId8" Type="http://schemas.openxmlformats.org/officeDocument/2006/relationships/image" Target="../media/image2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2.png"/><Relationship Id="rId4" Type="http://schemas.openxmlformats.org/officeDocument/2006/relationships/hyperlink" Target="https://www.eosc.eu/sites/default/files/SRIA_2022_01.pdf" TargetMode="External"/><Relationship Id="rId5" Type="http://schemas.openxmlformats.org/officeDocument/2006/relationships/hyperlink" Target="https://eosc.eu/sites/default/files/2022-05/20220523_MAR_02_GL.pdf" TargetMode="External"/><Relationship Id="rId6" Type="http://schemas.openxmlformats.org/officeDocument/2006/relationships/hyperlink" Target="https://op.europa.eu/en/publication-detail/-/publication/581d82a4-2ed6-11eb-b27b-01aa75ed71a1/language-en/format-PDF/source-175468053" TargetMode="External"/><Relationship Id="rId7" Type="http://schemas.openxmlformats.org/officeDocument/2006/relationships/hyperlink" Target="https://www.eoscsecretariat.eu/cocreating-eosc/expanding-eosc-engagement-wider-public-sector-and-private-sectors-eosc" TargetMode="External"/><Relationship Id="rId8" Type="http://schemas.openxmlformats.org/officeDocument/2006/relationships/hyperlink" Target="https://op.europa.eu/en/publication-detail/-/publication/581d82a4-2ed6-11eb-b27b-01aa75ed71a1/language-en/format-PDF/source-175468053"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documents.egi.eu/public/RetrieveFile?docid=3631&amp;filename=EOSC-hub%20D8.2%20v1%20FINAL%20Public.pdf&amp;version=2" TargetMode="External"/><Relationship Id="rId4" Type="http://schemas.openxmlformats.org/officeDocument/2006/relationships/hyperlink" Target="https://www.eoscsecretariat.eu/eosc-hpc-coe%20/" TargetMode="External"/><Relationship Id="rId5" Type="http://schemas.openxmlformats.org/officeDocument/2006/relationships/hyperlink" Target="https://www.eurocc-access.eu/" TargetMode="External"/><Relationship Id="rId6" Type="http://schemas.openxmlformats.org/officeDocument/2006/relationships/hyperlink" Target="https://eosc-hub.eu/publications/eosc-hub-competence-centres" TargetMode="External"/><Relationship Id="rId7" Type="http://schemas.openxmlformats.org/officeDocument/2006/relationships/hyperlink" Target="https://eosc-hub.eu/publications/eosc-hub-competence-centr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hyperlink" Target="https://www.decido-project.eu/2022/11/10/eosc-competence-centre-for-public-authoritie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33"/>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55555"/>
              <a:buNone/>
            </a:pPr>
            <a:r>
              <a:rPr b="0" i="0" lang="en-GB" sz="3600" u="none" strike="noStrike">
                <a:solidFill>
                  <a:srgbClr val="000000"/>
                </a:solidFill>
                <a:latin typeface="Arial"/>
                <a:ea typeface="Arial"/>
                <a:cs typeface="Arial"/>
                <a:sym typeface="Arial"/>
              </a:rPr>
              <a:t>Public Authorities: EOSC Support, Engagement and Exploitation of Services - Agenda</a:t>
            </a:r>
            <a:endParaRPr/>
          </a:p>
        </p:txBody>
      </p:sp>
      <p:sp>
        <p:nvSpPr>
          <p:cNvPr id="89" name="Google Shape;89;p33"/>
          <p:cNvSpPr txBox="1"/>
          <p:nvPr>
            <p:ph idx="1" type="body"/>
          </p:nvPr>
        </p:nvSpPr>
        <p:spPr>
          <a:xfrm>
            <a:off x="357809" y="1577146"/>
            <a:ext cx="11479695" cy="3919192"/>
          </a:xfrm>
          <a:prstGeom prst="rect">
            <a:avLst/>
          </a:prstGeom>
          <a:noFill/>
          <a:ln>
            <a:noFill/>
          </a:ln>
        </p:spPr>
        <p:txBody>
          <a:bodyPr anchorCtr="0" anchor="t" bIns="45700" lIns="91425" spcFirstLastPara="1" rIns="91425" wrap="square" tIns="45700">
            <a:normAutofit fontScale="85000" lnSpcReduction="20000"/>
          </a:bodyPr>
          <a:lstStyle/>
          <a:p>
            <a:pPr indent="0" lvl="0" marL="50800" rtl="0" algn="l">
              <a:lnSpc>
                <a:spcPct val="170000"/>
              </a:lnSpc>
              <a:spcBef>
                <a:spcPts val="0"/>
              </a:spcBef>
              <a:spcAft>
                <a:spcPts val="0"/>
              </a:spcAft>
              <a:buSzPct val="189189"/>
              <a:buNone/>
            </a:pPr>
            <a:r>
              <a:rPr b="1" i="0" lang="en-GB" sz="1600" u="none" strike="noStrike">
                <a:solidFill>
                  <a:srgbClr val="000000"/>
                </a:solidFill>
                <a:latin typeface="Arial"/>
                <a:ea typeface="Arial"/>
                <a:cs typeface="Arial"/>
                <a:sym typeface="Arial"/>
              </a:rPr>
              <a:t>Sub-session 1:</a:t>
            </a:r>
            <a:r>
              <a:rPr b="1" i="0" lang="en-GB" sz="1600" u="none" strike="noStrike">
                <a:solidFill>
                  <a:srgbClr val="222222"/>
                </a:solidFill>
                <a:latin typeface="Arial"/>
                <a:ea typeface="Arial"/>
                <a:cs typeface="Arial"/>
                <a:sym typeface="Arial"/>
              </a:rPr>
              <a:t> Public Authorities' Engagement with Distributed Computing technologies and EOSC Services (11-12.00h)</a:t>
            </a:r>
            <a:endParaRPr/>
          </a:p>
          <a:p>
            <a:pPr indent="-391983" lvl="0" marL="457200" rtl="0" algn="l">
              <a:lnSpc>
                <a:spcPct val="115000"/>
              </a:lnSpc>
              <a:spcBef>
                <a:spcPts val="0"/>
              </a:spcBef>
              <a:spcAft>
                <a:spcPts val="0"/>
              </a:spcAft>
              <a:buSzPct val="189189"/>
              <a:buFont typeface="Arial"/>
              <a:buChar char="•"/>
            </a:pPr>
            <a:r>
              <a:rPr lang="en-GB" sz="1600">
                <a:solidFill>
                  <a:srgbClr val="222222"/>
                </a:solidFill>
                <a:latin typeface="Arial"/>
                <a:ea typeface="Arial"/>
                <a:cs typeface="Arial"/>
                <a:sym typeface="Arial"/>
              </a:rPr>
              <a:t>EOSC Competence Center for Public Authorities (Xavier Salazar on behalf of DECIDO) </a:t>
            </a:r>
            <a:endParaRPr/>
          </a:p>
          <a:p>
            <a:pPr indent="-391983" lvl="0" marL="457200" rtl="0" algn="l">
              <a:lnSpc>
                <a:spcPct val="115000"/>
              </a:lnSpc>
              <a:spcBef>
                <a:spcPts val="0"/>
              </a:spcBef>
              <a:spcAft>
                <a:spcPts val="0"/>
              </a:spcAft>
              <a:buSzPct val="189189"/>
              <a:buFont typeface="Arial"/>
              <a:buChar char="•"/>
            </a:pPr>
            <a:r>
              <a:rPr lang="en-GB" sz="1600">
                <a:solidFill>
                  <a:srgbClr val="000000"/>
                </a:solidFill>
                <a:latin typeface="Arial"/>
                <a:ea typeface="Arial"/>
                <a:cs typeface="Arial"/>
                <a:sym typeface="Arial"/>
              </a:rPr>
              <a:t>Use case examples and lessons learnt on distributed computing technologies and EOSC services adopted by Public Authorities &amp; Contribution of PA Project Resources to the EOSC.</a:t>
            </a:r>
            <a:endParaRPr/>
          </a:p>
          <a:p>
            <a:pPr indent="-368643" lvl="1" marL="914400" rtl="0" algn="l">
              <a:lnSpc>
                <a:spcPct val="115000"/>
              </a:lnSpc>
              <a:spcBef>
                <a:spcPts val="0"/>
              </a:spcBef>
              <a:spcAft>
                <a:spcPts val="0"/>
              </a:spcAft>
              <a:buSzPct val="162162"/>
              <a:buFont typeface="Arial"/>
              <a:buChar char="•"/>
            </a:pPr>
            <a:r>
              <a:rPr lang="en-GB" sz="1600">
                <a:solidFill>
                  <a:srgbClr val="000000"/>
                </a:solidFill>
                <a:latin typeface="Arial"/>
                <a:ea typeface="Arial"/>
                <a:cs typeface="Arial"/>
                <a:sym typeface="Arial"/>
              </a:rPr>
              <a:t>AI4PP ( Alessandro Amicone )</a:t>
            </a:r>
            <a:endParaRPr/>
          </a:p>
          <a:p>
            <a:pPr indent="-368643" lvl="1" marL="914400" rtl="0" algn="l">
              <a:lnSpc>
                <a:spcPct val="115000"/>
              </a:lnSpc>
              <a:spcBef>
                <a:spcPts val="0"/>
              </a:spcBef>
              <a:spcAft>
                <a:spcPts val="0"/>
              </a:spcAft>
              <a:buSzPct val="162162"/>
              <a:buFont typeface="Arial"/>
              <a:buChar char="•"/>
            </a:pPr>
            <a:r>
              <a:rPr lang="en-GB" sz="1600">
                <a:solidFill>
                  <a:srgbClr val="000000"/>
                </a:solidFill>
                <a:latin typeface="Arial"/>
                <a:ea typeface="Arial"/>
                <a:cs typeface="Arial"/>
                <a:sym typeface="Arial"/>
              </a:rPr>
              <a:t>DECIDO ( Antonio Filograna )</a:t>
            </a:r>
            <a:endParaRPr/>
          </a:p>
          <a:p>
            <a:pPr indent="-391983" lvl="0" marL="457200" rtl="0" algn="l">
              <a:lnSpc>
                <a:spcPct val="115000"/>
              </a:lnSpc>
              <a:spcBef>
                <a:spcPts val="0"/>
              </a:spcBef>
              <a:spcAft>
                <a:spcPts val="0"/>
              </a:spcAft>
              <a:buSzPct val="189189"/>
              <a:buFont typeface="Arial"/>
              <a:buChar char="•"/>
            </a:pPr>
            <a:r>
              <a:rPr lang="en-GB" sz="1600">
                <a:solidFill>
                  <a:srgbClr val="000000"/>
                </a:solidFill>
                <a:latin typeface="Arial"/>
                <a:ea typeface="Arial"/>
                <a:cs typeface="Arial"/>
                <a:sym typeface="Arial"/>
              </a:rPr>
              <a:t>How to join EOSC as a Provider &amp; how to access EOSC resources (Montse Gonzalez  on behalf of EOSC Future)</a:t>
            </a:r>
            <a:endParaRPr/>
          </a:p>
          <a:p>
            <a:pPr indent="0" lvl="0" marL="50800" rtl="0" algn="l">
              <a:lnSpc>
                <a:spcPct val="115000"/>
              </a:lnSpc>
              <a:spcBef>
                <a:spcPts val="0"/>
              </a:spcBef>
              <a:spcAft>
                <a:spcPts val="0"/>
              </a:spcAft>
              <a:buSzPct val="189189"/>
              <a:buNone/>
            </a:pPr>
            <a:r>
              <a:rPr b="1" i="0" lang="en-GB" sz="1600" u="none" strike="noStrike">
                <a:solidFill>
                  <a:srgbClr val="000000"/>
                </a:solidFill>
                <a:latin typeface="Arial"/>
                <a:ea typeface="Arial"/>
                <a:cs typeface="Arial"/>
                <a:sym typeface="Arial"/>
              </a:rPr>
              <a:t>Sub-session 2: Exploitation Planning for Public Authority Services </a:t>
            </a:r>
            <a:r>
              <a:rPr b="1" i="0" lang="en-GB" sz="1600" u="none" strike="noStrike">
                <a:solidFill>
                  <a:srgbClr val="222222"/>
                </a:solidFill>
                <a:latin typeface="Arial"/>
                <a:ea typeface="Arial"/>
                <a:cs typeface="Arial"/>
                <a:sym typeface="Arial"/>
              </a:rPr>
              <a:t>(12-13.00h)</a:t>
            </a:r>
            <a:endParaRPr b="1" sz="1600">
              <a:solidFill>
                <a:srgbClr val="000000"/>
              </a:solidFill>
              <a:latin typeface="Arial"/>
              <a:ea typeface="Arial"/>
              <a:cs typeface="Arial"/>
              <a:sym typeface="Arial"/>
            </a:endParaRPr>
          </a:p>
          <a:p>
            <a:pPr indent="-391983" lvl="0" marL="457200" rtl="0" algn="l">
              <a:lnSpc>
                <a:spcPct val="115000"/>
              </a:lnSpc>
              <a:spcBef>
                <a:spcPts val="0"/>
              </a:spcBef>
              <a:spcAft>
                <a:spcPts val="0"/>
              </a:spcAft>
              <a:buSzPct val="189189"/>
              <a:buChar char="•"/>
            </a:pPr>
            <a:r>
              <a:rPr b="0" i="0" lang="en-GB" sz="1600" u="none" strike="noStrike">
                <a:solidFill>
                  <a:srgbClr val="000000"/>
                </a:solidFill>
                <a:latin typeface="Arial"/>
                <a:ea typeface="Arial"/>
                <a:cs typeface="Arial"/>
                <a:sym typeface="Arial"/>
              </a:rPr>
              <a:t>Co-creation methodology for AI4PP business model analysis (Montse Gonzalez, AI4PP) </a:t>
            </a:r>
            <a:endParaRPr/>
          </a:p>
          <a:p>
            <a:pPr indent="-391983" lvl="0" marL="457200" rtl="0" algn="l">
              <a:lnSpc>
                <a:spcPct val="115000"/>
              </a:lnSpc>
              <a:spcBef>
                <a:spcPts val="0"/>
              </a:spcBef>
              <a:spcAft>
                <a:spcPts val="0"/>
              </a:spcAft>
              <a:buSzPct val="189189"/>
              <a:buChar char="•"/>
            </a:pPr>
            <a:r>
              <a:rPr b="0" i="0" lang="en-GB" sz="1600" u="none" strike="noStrike">
                <a:solidFill>
                  <a:srgbClr val="000000"/>
                </a:solidFill>
                <a:latin typeface="Arial"/>
                <a:ea typeface="Arial"/>
                <a:cs typeface="Arial"/>
                <a:sym typeface="Arial"/>
              </a:rPr>
              <a:t>Identification and exploitation planning of Key Exploitable Assets in AI4PP (Alessandro Amicone, AI4PP) </a:t>
            </a:r>
            <a:endParaRPr/>
          </a:p>
          <a:p>
            <a:pPr indent="-391983" lvl="0" marL="457200" rtl="0" algn="l">
              <a:lnSpc>
                <a:spcPct val="115000"/>
              </a:lnSpc>
              <a:spcBef>
                <a:spcPts val="0"/>
              </a:spcBef>
              <a:spcAft>
                <a:spcPts val="0"/>
              </a:spcAft>
              <a:buSzPct val="189189"/>
              <a:buChar char="•"/>
            </a:pPr>
            <a:r>
              <a:rPr b="0" i="0" lang="en-GB" sz="1600" u="none" strike="noStrike">
                <a:solidFill>
                  <a:srgbClr val="000000"/>
                </a:solidFill>
                <a:latin typeface="Arial"/>
                <a:ea typeface="Arial"/>
                <a:cs typeface="Arial"/>
                <a:sym typeface="Arial"/>
              </a:rPr>
              <a:t>Usage of Co-creation methodologies for the policy making process as Key Result (Antonio Filograna, DECIDO)</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35"/>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1800"/>
              <a:buNone/>
            </a:pPr>
            <a:r>
              <a:rPr lang="en-GB">
                <a:solidFill>
                  <a:srgbClr val="000000"/>
                </a:solidFill>
                <a:latin typeface="Arial"/>
                <a:ea typeface="Arial"/>
                <a:cs typeface="Arial"/>
                <a:sym typeface="Arial"/>
              </a:rPr>
              <a:t>Leverage existing models</a:t>
            </a:r>
            <a:endParaRPr/>
          </a:p>
        </p:txBody>
      </p:sp>
      <p:sp>
        <p:nvSpPr>
          <p:cNvPr id="244" name="Google Shape;244;p35"/>
          <p:cNvSpPr/>
          <p:nvPr/>
        </p:nvSpPr>
        <p:spPr>
          <a:xfrm>
            <a:off x="193358" y="1385412"/>
            <a:ext cx="3725499" cy="4490498"/>
          </a:xfrm>
          <a:prstGeom prst="roundRect">
            <a:avLst>
              <a:gd fmla="val 9321"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EuroCC – Castiel ( Competence Center )</a:t>
            </a:r>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EU Funded Project. Budget 57 millions (3 years) – 2nd iteration</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Governance: Defined under Grant Agreement</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Operational Model: Based in National Competence Centers controlled by Castiel CSA Project</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Engagement Model: Depending on each national center.</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Services Offered: HPC Competences, Training &amp; Support, Events, Material </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Communication channels: Website. Depending on the national competence center</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Sustainability: Depending on EU funding</a:t>
            </a:r>
            <a:endParaRPr/>
          </a:p>
        </p:txBody>
      </p:sp>
      <p:pic>
        <p:nvPicPr>
          <p:cNvPr descr="EuroCC Project Logo" id="245" name="Google Shape;245;p35"/>
          <p:cNvPicPr preferRelativeResize="0"/>
          <p:nvPr/>
        </p:nvPicPr>
        <p:blipFill rotWithShape="1">
          <a:blip r:embed="rId3">
            <a:alphaModFix/>
          </a:blip>
          <a:srcRect b="0" l="0" r="0" t="0"/>
          <a:stretch/>
        </p:blipFill>
        <p:spPr>
          <a:xfrm>
            <a:off x="1730612" y="1820485"/>
            <a:ext cx="759943" cy="482503"/>
          </a:xfrm>
          <a:prstGeom prst="rect">
            <a:avLst/>
          </a:prstGeom>
          <a:noFill/>
          <a:ln>
            <a:noFill/>
          </a:ln>
        </p:spPr>
      </p:pic>
      <p:sp>
        <p:nvSpPr>
          <p:cNvPr id="246" name="Google Shape;246;p35"/>
          <p:cNvSpPr/>
          <p:nvPr/>
        </p:nvSpPr>
        <p:spPr>
          <a:xfrm>
            <a:off x="4001986" y="1385412"/>
            <a:ext cx="3905171" cy="4490933"/>
          </a:xfrm>
          <a:prstGeom prst="roundRect">
            <a:avLst>
              <a:gd fmla="val 9091"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HIPEAC ( Network of Excellence)</a:t>
            </a:r>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EU Funded Project. Budget 1 million per year</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Governance: Defined under Grant Agreement</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Operational Model: 4 persons staff supported by Steering Committee. </a:t>
            </a:r>
            <a:endParaRPr/>
          </a:p>
          <a:p>
            <a:pPr indent="-285750" lvl="0" marL="285750" marR="0" rtl="0" algn="l">
              <a:lnSpc>
                <a:spcPct val="100000"/>
              </a:lnSpc>
              <a:spcBef>
                <a:spcPts val="0"/>
              </a:spcBef>
              <a:spcAft>
                <a:spcPts val="0"/>
              </a:spcAft>
              <a:buClr>
                <a:srgbClr val="000000"/>
              </a:buClr>
              <a:buSzPts val="1400"/>
              <a:buFont typeface="Arial"/>
              <a:buChar char="•"/>
            </a:pPr>
            <a:r>
              <a:rPr b="1" i="0" lang="en-GB" sz="1400" u="none" cap="none" strike="noStrike">
                <a:solidFill>
                  <a:srgbClr val="000000"/>
                </a:solidFill>
                <a:latin typeface="Arial"/>
                <a:ea typeface="Arial"/>
                <a:cs typeface="Arial"/>
                <a:sym typeface="Arial"/>
              </a:rPr>
              <a:t>Engagement Model: Membership based on acceptance of a Charter</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Services Offered: Advanced Computing Specialist Expertise, Events, Training, Communications &amp; Dissemination Support, Roadmapping.</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Communication channels: Website + Mailing lists</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Sustainability: Depending on EU funding</a:t>
            </a:r>
            <a:endParaRPr/>
          </a:p>
        </p:txBody>
      </p:sp>
      <p:pic>
        <p:nvPicPr>
          <p:cNvPr id="247" name="Google Shape;247;p35"/>
          <p:cNvPicPr preferRelativeResize="0"/>
          <p:nvPr/>
        </p:nvPicPr>
        <p:blipFill rotWithShape="1">
          <a:blip r:embed="rId4">
            <a:alphaModFix/>
          </a:blip>
          <a:srcRect b="0" l="0" r="0" t="0"/>
          <a:stretch/>
        </p:blipFill>
        <p:spPr>
          <a:xfrm>
            <a:off x="5599869" y="1916012"/>
            <a:ext cx="697917" cy="454479"/>
          </a:xfrm>
          <a:prstGeom prst="rect">
            <a:avLst/>
          </a:prstGeom>
          <a:noFill/>
          <a:ln>
            <a:noFill/>
          </a:ln>
        </p:spPr>
      </p:pic>
      <p:sp>
        <p:nvSpPr>
          <p:cNvPr id="248" name="Google Shape;248;p35"/>
          <p:cNvSpPr txBox="1"/>
          <p:nvPr/>
        </p:nvSpPr>
        <p:spPr>
          <a:xfrm>
            <a:off x="3244221" y="6034007"/>
            <a:ext cx="6097978" cy="954107"/>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rgbClr val="000000"/>
              </a:buClr>
              <a:buSzPts val="1400"/>
              <a:buFont typeface="Arial"/>
              <a:buChar char="•"/>
            </a:pPr>
            <a:r>
              <a:rPr b="0" i="0" lang="en-GB" sz="1400" u="sng" cap="none" strike="noStrike">
                <a:solidFill>
                  <a:srgbClr val="000000"/>
                </a:solidFill>
                <a:latin typeface="Arial"/>
                <a:ea typeface="Arial"/>
                <a:cs typeface="Arial"/>
                <a:sym typeface="Arial"/>
                <a:hlinkClick r:id="rId5">
                  <a:extLst>
                    <a:ext uri="{A12FA001-AC4F-418D-AE19-62706E023703}">
                      <ahyp:hlinkClr val="tx"/>
                    </a:ext>
                  </a:extLst>
                </a:hlinkClick>
              </a:rPr>
              <a:t>https://www.eurocc-access.eu/</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sng" cap="none" strike="noStrike">
                <a:solidFill>
                  <a:srgbClr val="000000"/>
                </a:solidFill>
                <a:latin typeface="Arial"/>
                <a:ea typeface="Arial"/>
                <a:cs typeface="Arial"/>
                <a:sym typeface="Arial"/>
                <a:hlinkClick r:id="rId6">
                  <a:extLst>
                    <a:ext uri="{A12FA001-AC4F-418D-AE19-62706E023703}">
                      <ahyp:hlinkClr val="tx"/>
                    </a:ext>
                  </a:extLst>
                </a:hlinkClick>
              </a:rPr>
              <a:t>https://www.hipeac.net/#/</a:t>
            </a:r>
            <a:r>
              <a:rPr b="0" i="0" lang="en-GB" sz="1400" u="none" cap="none" strike="noStrike">
                <a:solidFill>
                  <a:srgbClr val="000000"/>
                </a:solidFill>
                <a:latin typeface="Arial"/>
                <a:ea typeface="Arial"/>
                <a:cs typeface="Arial"/>
                <a:sym typeface="Arial"/>
              </a:rPr>
              <a:t> </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sng" cap="none" strike="noStrike">
                <a:solidFill>
                  <a:srgbClr val="000000"/>
                </a:solidFill>
                <a:latin typeface="Arial"/>
                <a:ea typeface="Arial"/>
                <a:cs typeface="Arial"/>
                <a:sym typeface="Arial"/>
                <a:hlinkClick r:id="rId7">
                  <a:extLst>
                    <a:ext uri="{A12FA001-AC4F-418D-AE19-62706E023703}">
                      <ahyp:hlinkClr val="tx"/>
                    </a:ext>
                  </a:extLst>
                </a:hlinkClick>
              </a:rPr>
              <a:t>https://bioexcel.eu/bioexcel-enterprises/</a:t>
            </a:r>
            <a:r>
              <a:rPr b="0" i="0" lang="en-GB" sz="1400" u="none" cap="none" strike="noStrike">
                <a:solidFill>
                  <a:srgbClr val="000000"/>
                </a:solidFill>
                <a:latin typeface="Arial"/>
                <a:ea typeface="Arial"/>
                <a:cs typeface="Arial"/>
                <a:sym typeface="Arial"/>
              </a:rPr>
              <a:t> </a:t>
            </a:r>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49" name="Google Shape;249;p35"/>
          <p:cNvSpPr/>
          <p:nvPr/>
        </p:nvSpPr>
        <p:spPr>
          <a:xfrm>
            <a:off x="8017930" y="1385412"/>
            <a:ext cx="4075712" cy="4502807"/>
          </a:xfrm>
          <a:prstGeom prst="roundRect">
            <a:avLst>
              <a:gd fmla="val 9091"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Arial"/>
                <a:ea typeface="Arial"/>
                <a:cs typeface="Arial"/>
                <a:sym typeface="Arial"/>
              </a:rPr>
              <a:t>BioExcel ( Center of Excellence)</a:t>
            </a:r>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EU Funded Project. Budget </a:t>
            </a:r>
            <a:r>
              <a:rPr b="0" i="0" lang="en-GB" sz="1400" u="none" cap="none" strike="noStrike">
                <a:solidFill>
                  <a:srgbClr val="404040"/>
                </a:solidFill>
                <a:latin typeface="arial"/>
                <a:ea typeface="arial"/>
                <a:cs typeface="arial"/>
                <a:sym typeface="arial"/>
              </a:rPr>
              <a:t>ca.6 milion (3 years)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Governance: Defined under Grant Agreement</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Service Offered: Software, Training &amp; Support</a:t>
            </a:r>
            <a:endParaRPr/>
          </a:p>
          <a:p>
            <a:pPr indent="-285750" lvl="0" marL="285750" marR="0" rtl="0" algn="l">
              <a:lnSpc>
                <a:spcPct val="100000"/>
              </a:lnSpc>
              <a:spcBef>
                <a:spcPts val="0"/>
              </a:spcBef>
              <a:spcAft>
                <a:spcPts val="0"/>
              </a:spcAft>
              <a:buClr>
                <a:srgbClr val="000000"/>
              </a:buClr>
              <a:buSzPts val="1400"/>
              <a:buFont typeface="Arial"/>
              <a:buChar char="•"/>
            </a:pPr>
            <a:r>
              <a:rPr b="0" i="0" lang="en-GB" sz="1400" u="none" cap="none" strike="noStrike">
                <a:solidFill>
                  <a:srgbClr val="000000"/>
                </a:solidFill>
                <a:latin typeface="Arial"/>
                <a:ea typeface="Arial"/>
                <a:cs typeface="Arial"/>
                <a:sym typeface="Arial"/>
              </a:rPr>
              <a:t>Sustainability: </a:t>
            </a:r>
            <a:r>
              <a:rPr b="1" i="0" lang="en-GB" sz="1400" u="none" cap="none" strike="noStrike">
                <a:solidFill>
                  <a:srgbClr val="000000"/>
                </a:solidFill>
                <a:latin typeface="Arial"/>
                <a:ea typeface="Arial"/>
                <a:cs typeface="Arial"/>
                <a:sym typeface="Arial"/>
              </a:rPr>
              <a:t>Creation of BioExcel Enterprises</a:t>
            </a:r>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196850" lvl="0" marL="28575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bioexcel3 logo" id="250" name="Google Shape;250;p35"/>
          <p:cNvPicPr preferRelativeResize="0"/>
          <p:nvPr/>
        </p:nvPicPr>
        <p:blipFill rotWithShape="1">
          <a:blip r:embed="rId8">
            <a:alphaModFix/>
          </a:blip>
          <a:srcRect b="0" l="0" r="0" t="0"/>
          <a:stretch/>
        </p:blipFill>
        <p:spPr>
          <a:xfrm>
            <a:off x="9417131" y="1866902"/>
            <a:ext cx="1297379" cy="483569"/>
          </a:xfrm>
          <a:prstGeom prst="rect">
            <a:avLst/>
          </a:prstGeom>
          <a:noFill/>
          <a:ln>
            <a:noFill/>
          </a:ln>
        </p:spPr>
      </p:pic>
      <p:pic>
        <p:nvPicPr>
          <p:cNvPr id="251" name="Google Shape;251;p35"/>
          <p:cNvPicPr preferRelativeResize="0"/>
          <p:nvPr/>
        </p:nvPicPr>
        <p:blipFill rotWithShape="1">
          <a:blip r:embed="rId9">
            <a:alphaModFix/>
          </a:blip>
          <a:srcRect b="0" l="0" r="0" t="0"/>
          <a:stretch/>
        </p:blipFill>
        <p:spPr>
          <a:xfrm>
            <a:off x="8391787" y="4136857"/>
            <a:ext cx="3091651" cy="173905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36"/>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1800"/>
              <a:buNone/>
            </a:pPr>
            <a:r>
              <a:rPr lang="en-GB"/>
              <a:t>Model for EOSC CC for Public Authorities</a:t>
            </a:r>
            <a:endParaRPr/>
          </a:p>
        </p:txBody>
      </p:sp>
      <p:sp>
        <p:nvSpPr>
          <p:cNvPr id="257" name="Google Shape;257;p36"/>
          <p:cNvSpPr/>
          <p:nvPr/>
        </p:nvSpPr>
        <p:spPr>
          <a:xfrm>
            <a:off x="172578" y="3657599"/>
            <a:ext cx="11834189" cy="2241958"/>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Governance</a:t>
            </a:r>
            <a:r>
              <a:rPr b="0" i="0" lang="en-GB" sz="1800" u="none" cap="none" strike="noStrike">
                <a:solidFill>
                  <a:srgbClr val="000000"/>
                </a:solidFill>
                <a:latin typeface="Arial"/>
                <a:ea typeface="Arial"/>
                <a:cs typeface="Arial"/>
                <a:sym typeface="Arial"/>
              </a:rPr>
              <a:t>: Definition of ToR &amp; Community Charter</a:t>
            </a:r>
            <a:endParaRPr/>
          </a:p>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Services offered to the community: </a:t>
            </a:r>
            <a:r>
              <a:rPr b="0" i="0" lang="en-GB" sz="1800" u="none" cap="none" strike="noStrike">
                <a:solidFill>
                  <a:srgbClr val="000000"/>
                </a:solidFill>
                <a:latin typeface="Arial"/>
                <a:ea typeface="Arial"/>
                <a:cs typeface="Arial"/>
                <a:sym typeface="Arial"/>
              </a:rPr>
              <a:t>Brokering, Training, Support, Dissemination &amp; Exploitation</a:t>
            </a:r>
            <a:endParaRPr/>
          </a:p>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Communication Channels</a:t>
            </a:r>
            <a:r>
              <a:rPr b="0" i="0" lang="en-GB" sz="1800" u="none" cap="none" strike="noStrike">
                <a:solidFill>
                  <a:srgbClr val="000000"/>
                </a:solidFill>
                <a:latin typeface="Arial"/>
                <a:ea typeface="Arial"/>
                <a:cs typeface="Arial"/>
                <a:sym typeface="Arial"/>
              </a:rPr>
              <a:t>: Direct emails -E-mail / Newsletter / Web news / Internal discussion forum</a:t>
            </a:r>
            <a:endParaRPr/>
          </a:p>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Operational Model</a:t>
            </a:r>
            <a:r>
              <a:rPr b="0" i="0" lang="en-GB" sz="1800" u="none" cap="none" strike="noStrike">
                <a:solidFill>
                  <a:srgbClr val="000000"/>
                </a:solidFill>
                <a:latin typeface="Arial"/>
                <a:ea typeface="Arial"/>
                <a:cs typeface="Arial"/>
                <a:sym typeface="Arial"/>
              </a:rPr>
              <a:t>: Core team from EGI + any interested organization under signed MoU</a:t>
            </a:r>
            <a:endParaRPr/>
          </a:p>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Engagement Model: </a:t>
            </a:r>
            <a:r>
              <a:rPr b="0" i="0" lang="en-GB" sz="1800" u="none" cap="none" strike="noStrike">
                <a:solidFill>
                  <a:srgbClr val="000000"/>
                </a:solidFill>
                <a:latin typeface="Arial"/>
                <a:ea typeface="Arial"/>
                <a:cs typeface="Arial"/>
                <a:sym typeface="Arial"/>
              </a:rPr>
              <a:t>Members to accept membership charter based on voluntary contributions</a:t>
            </a:r>
            <a:endParaRPr b="0" i="0" sz="1800" u="none" cap="none" strike="noStrike">
              <a:solidFill>
                <a:srgbClr val="000000"/>
              </a:solidFill>
              <a:latin typeface="Arial"/>
              <a:ea typeface="Arial"/>
              <a:cs typeface="Arial"/>
              <a:sym typeface="Arial"/>
            </a:endParaRPr>
          </a:p>
          <a:p>
            <a:pPr indent="-114300" lvl="0" marL="457200" marR="0" rtl="0" algn="l">
              <a:lnSpc>
                <a:spcPct val="100000"/>
              </a:lnSpc>
              <a:spcBef>
                <a:spcPts val="0"/>
              </a:spcBef>
              <a:spcAft>
                <a:spcPts val="0"/>
              </a:spcAft>
              <a:buClr>
                <a:srgbClr val="000000"/>
              </a:buClr>
              <a:buSzPts val="1800"/>
              <a:buFont typeface="Arial"/>
              <a:buChar char="•"/>
            </a:pPr>
            <a:r>
              <a:rPr b="1" i="0" lang="en-GB" sz="1800" u="none" cap="none" strike="noStrike">
                <a:solidFill>
                  <a:srgbClr val="000000"/>
                </a:solidFill>
                <a:latin typeface="Arial"/>
                <a:ea typeface="Arial"/>
                <a:cs typeface="Arial"/>
                <a:sym typeface="Arial"/>
              </a:rPr>
              <a:t>Sustainability</a:t>
            </a:r>
            <a:r>
              <a:rPr b="0" i="0" lang="en-GB" sz="1800" u="none" cap="none" strike="noStrike">
                <a:solidFill>
                  <a:srgbClr val="000000"/>
                </a:solidFill>
                <a:latin typeface="Arial"/>
                <a:ea typeface="Arial"/>
                <a:cs typeface="Arial"/>
                <a:sym typeface="Arial"/>
              </a:rPr>
              <a:t>: Lightweight -voluntary based membership/contributions. Operations to be covered by owner and core team and expanded under existing projects or as part of activities of new EOSC-related EU follow up project targeting Public Authorities.</a:t>
            </a:r>
            <a:endParaRPr/>
          </a:p>
        </p:txBody>
      </p:sp>
      <p:sp>
        <p:nvSpPr>
          <p:cNvPr id="258" name="Google Shape;258;p36"/>
          <p:cNvSpPr txBox="1"/>
          <p:nvPr/>
        </p:nvSpPr>
        <p:spPr>
          <a:xfrm>
            <a:off x="2995959" y="6185098"/>
            <a:ext cx="6097978"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1400" u="sng" cap="none" strike="noStrike">
                <a:solidFill>
                  <a:srgbClr val="000000"/>
                </a:solidFill>
                <a:latin typeface="Arial"/>
                <a:ea typeface="Arial"/>
                <a:cs typeface="Arial"/>
                <a:sym typeface="Arial"/>
                <a:hlinkClick r:id="rId3">
                  <a:extLst>
                    <a:ext uri="{A12FA001-AC4F-418D-AE19-62706E023703}">
                      <ahyp:hlinkClr val="tx"/>
                    </a:ext>
                  </a:extLst>
                </a:hlinkClick>
              </a:rPr>
              <a:t>https://cdn.egi.eu/app/uploads/2022/05/Federation-Strategy_2020-2024.pdf</a:t>
            </a:r>
            <a:r>
              <a:rPr b="0" i="0" lang="en-GB" sz="1400" u="none" cap="none" strike="noStrike">
                <a:solidFill>
                  <a:srgbClr val="000000"/>
                </a:solidFill>
                <a:latin typeface="Arial"/>
                <a:ea typeface="Arial"/>
                <a:cs typeface="Arial"/>
                <a:sym typeface="Arial"/>
              </a:rPr>
              <a:t> </a:t>
            </a:r>
            <a:endParaRPr/>
          </a:p>
        </p:txBody>
      </p:sp>
      <p:sp>
        <p:nvSpPr>
          <p:cNvPr id="259" name="Google Shape;259;p36"/>
          <p:cNvSpPr/>
          <p:nvPr/>
        </p:nvSpPr>
        <p:spPr>
          <a:xfrm>
            <a:off x="83127" y="1358967"/>
            <a:ext cx="11834190" cy="1074018"/>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457200" marR="0" rtl="0" algn="l">
              <a:lnSpc>
                <a:spcPct val="100000"/>
              </a:lnSpc>
              <a:spcBef>
                <a:spcPts val="0"/>
              </a:spcBef>
              <a:spcAft>
                <a:spcPts val="0"/>
              </a:spcAft>
              <a:buNone/>
            </a:pPr>
            <a:r>
              <a:rPr b="1" i="0" lang="en-GB" sz="1800" u="none" cap="none" strike="noStrike">
                <a:solidFill>
                  <a:srgbClr val="000000"/>
                </a:solidFill>
                <a:latin typeface="Arial"/>
                <a:ea typeface="Arial"/>
                <a:cs typeface="Arial"/>
                <a:sym typeface="Arial"/>
              </a:rPr>
              <a:t>EGI Consultancy &amp; support offering: </a:t>
            </a:r>
            <a:r>
              <a:rPr b="0" i="0" lang="en-GB" sz="1800" u="none" cap="none" strike="noStrike">
                <a:solidFill>
                  <a:srgbClr val="000000"/>
                </a:solidFill>
                <a:latin typeface="Arial"/>
                <a:ea typeface="Arial"/>
                <a:cs typeface="Arial"/>
                <a:sym typeface="Arial"/>
              </a:rPr>
              <a:t>to support the researchers in building platforms on top of the existing capabilities, or to build high-level services that rely on general building blocks; for larger communities, this is achieved by creating competence centres composed of experts from both the user side and the provider side</a:t>
            </a:r>
            <a:endParaRPr b="0" i="0" sz="1800" u="none" cap="none" strike="noStrike">
              <a:solidFill>
                <a:srgbClr val="000000"/>
              </a:solidFill>
              <a:latin typeface="Arial"/>
              <a:ea typeface="Arial"/>
              <a:cs typeface="Arial"/>
              <a:sym typeface="Arial"/>
            </a:endParaRPr>
          </a:p>
        </p:txBody>
      </p:sp>
      <p:sp>
        <p:nvSpPr>
          <p:cNvPr id="260" name="Google Shape;260;p36"/>
          <p:cNvSpPr/>
          <p:nvPr/>
        </p:nvSpPr>
        <p:spPr>
          <a:xfrm>
            <a:off x="3277590" y="2500455"/>
            <a:ext cx="4524498" cy="1074017"/>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rPr b="0" i="0" lang="en-GB" sz="2000" u="none" cap="none" strike="noStrike">
                <a:solidFill>
                  <a:schemeClr val="lt1"/>
                </a:solidFill>
                <a:latin typeface="Calibri"/>
                <a:ea typeface="Calibri"/>
                <a:cs typeface="Calibri"/>
                <a:sym typeface="Calibri"/>
              </a:rPr>
              <a:t>EOSC Competence Centers for Public Authorities </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7"/>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55555"/>
              <a:buNone/>
            </a:pPr>
            <a:r>
              <a:rPr lang="en-GB"/>
              <a:t>Phases for the creation of the EOSC CC for Public Authorities </a:t>
            </a:r>
            <a:endParaRPr/>
          </a:p>
        </p:txBody>
      </p:sp>
      <p:sp>
        <p:nvSpPr>
          <p:cNvPr id="266" name="Google Shape;266;p37"/>
          <p:cNvSpPr txBox="1"/>
          <p:nvPr>
            <p:ph idx="1" type="body"/>
          </p:nvPr>
        </p:nvSpPr>
        <p:spPr>
          <a:xfrm>
            <a:off x="357809" y="2080260"/>
            <a:ext cx="11479800" cy="2663100"/>
          </a:xfrm>
          <a:prstGeom prst="rect">
            <a:avLst/>
          </a:prstGeom>
          <a:noFill/>
          <a:ln>
            <a:noFill/>
          </a:ln>
        </p:spPr>
        <p:txBody>
          <a:bodyPr anchorCtr="0" anchor="t" bIns="45700" lIns="91425" spcFirstLastPara="1" rIns="91425" wrap="square" tIns="45700">
            <a:normAutofit fontScale="85000" lnSpcReduction="20000"/>
          </a:bodyPr>
          <a:lstStyle/>
          <a:p>
            <a:pPr indent="-228600" lvl="1" marL="914400" rtl="0" algn="l">
              <a:lnSpc>
                <a:spcPct val="90000"/>
              </a:lnSpc>
              <a:spcBef>
                <a:spcPts val="500"/>
              </a:spcBef>
              <a:spcAft>
                <a:spcPts val="0"/>
              </a:spcAft>
              <a:buSzPct val="133333"/>
              <a:buNone/>
            </a:pPr>
            <a:r>
              <a:t/>
            </a:r>
            <a:endParaRPr sz="1800"/>
          </a:p>
          <a:p>
            <a:pPr indent="-228600" lvl="1" marL="914400" rtl="0" algn="l">
              <a:lnSpc>
                <a:spcPct val="90000"/>
              </a:lnSpc>
              <a:spcBef>
                <a:spcPts val="500"/>
              </a:spcBef>
              <a:spcAft>
                <a:spcPts val="0"/>
              </a:spcAft>
              <a:buSzPct val="133333"/>
              <a:buNone/>
            </a:pPr>
            <a:r>
              <a:t/>
            </a:r>
            <a:endParaRPr sz="1800"/>
          </a:p>
          <a:p>
            <a:pPr indent="-358140" lvl="1" marL="914400" rtl="0" algn="l">
              <a:lnSpc>
                <a:spcPct val="90000"/>
              </a:lnSpc>
              <a:spcBef>
                <a:spcPts val="500"/>
              </a:spcBef>
              <a:spcAft>
                <a:spcPts val="0"/>
              </a:spcAft>
              <a:buSzPct val="133333"/>
              <a:buChar char="•"/>
            </a:pPr>
            <a:r>
              <a:rPr lang="en-GB" sz="1800"/>
              <a:t>Phase 1: Definition &amp; Incubation: Under DECIDO project</a:t>
            </a:r>
            <a:endParaRPr/>
          </a:p>
          <a:p>
            <a:pPr indent="-336550" lvl="2" marL="1371600" rtl="0" algn="l">
              <a:lnSpc>
                <a:spcPct val="90000"/>
              </a:lnSpc>
              <a:spcBef>
                <a:spcPts val="500"/>
              </a:spcBef>
              <a:spcAft>
                <a:spcPts val="0"/>
              </a:spcAft>
              <a:buSzPct val="125000"/>
              <a:buChar char="•"/>
            </a:pPr>
            <a:r>
              <a:rPr lang="en-GB" sz="1600"/>
              <a:t>Owned by EGI</a:t>
            </a:r>
            <a:endParaRPr/>
          </a:p>
          <a:p>
            <a:pPr indent="-336550" lvl="2" marL="1371600" rtl="0" algn="l">
              <a:lnSpc>
                <a:spcPct val="90000"/>
              </a:lnSpc>
              <a:spcBef>
                <a:spcPts val="500"/>
              </a:spcBef>
              <a:spcAft>
                <a:spcPts val="0"/>
              </a:spcAft>
              <a:buSzPct val="125000"/>
              <a:buChar char="•"/>
            </a:pPr>
            <a:r>
              <a:rPr lang="en-GB" sz="1600"/>
              <a:t>CoreTeam - Covered under a MoU (among all interested parties, DECIDO interested parties &amp;  Public Authority centers, and possibly others)</a:t>
            </a:r>
            <a:endParaRPr/>
          </a:p>
          <a:p>
            <a:pPr indent="-336550" lvl="2" marL="1371600" rtl="0" algn="l">
              <a:lnSpc>
                <a:spcPct val="90000"/>
              </a:lnSpc>
              <a:spcBef>
                <a:spcPts val="500"/>
              </a:spcBef>
              <a:spcAft>
                <a:spcPts val="0"/>
              </a:spcAft>
              <a:buSzPct val="125000"/>
              <a:buChar char="•"/>
            </a:pPr>
            <a:r>
              <a:rPr lang="en-GB" sz="1600"/>
              <a:t>Members - Individuals covered under a Membership Charter </a:t>
            </a:r>
            <a:endParaRPr/>
          </a:p>
          <a:p>
            <a:pPr indent="-358140" lvl="1" marL="914400" rtl="0" algn="l">
              <a:lnSpc>
                <a:spcPct val="90000"/>
              </a:lnSpc>
              <a:spcBef>
                <a:spcPts val="500"/>
              </a:spcBef>
              <a:spcAft>
                <a:spcPts val="0"/>
              </a:spcAft>
              <a:buSzPct val="133333"/>
              <a:buChar char="•"/>
            </a:pPr>
            <a:r>
              <a:rPr lang="en-GB" sz="1800"/>
              <a:t>Phase 2: Consolidation: Under Publicly Funded Project (in 5 years)</a:t>
            </a:r>
            <a:endParaRPr/>
          </a:p>
          <a:p>
            <a:pPr indent="-358140" lvl="1" marL="914400" rtl="0" algn="l">
              <a:lnSpc>
                <a:spcPct val="90000"/>
              </a:lnSpc>
              <a:spcBef>
                <a:spcPts val="500"/>
              </a:spcBef>
              <a:spcAft>
                <a:spcPts val="0"/>
              </a:spcAft>
              <a:buSzPct val="133333"/>
              <a:buChar char="•"/>
            </a:pPr>
            <a:r>
              <a:rPr lang="en-GB" sz="1800"/>
              <a:t>Phase 3: Growth: Self-sustained (in 5-10 years)</a:t>
            </a:r>
            <a:endParaRPr/>
          </a:p>
          <a:p>
            <a:pPr indent="-228600" lvl="0" marL="457200" rtl="0" algn="l">
              <a:lnSpc>
                <a:spcPct val="90000"/>
              </a:lnSpc>
              <a:spcBef>
                <a:spcPts val="1000"/>
              </a:spcBef>
              <a:spcAft>
                <a:spcPts val="0"/>
              </a:spcAft>
              <a:buClr>
                <a:srgbClr val="0C0C4B"/>
              </a:buClr>
              <a:buSzPct val="140000"/>
              <a:buNone/>
            </a:pPr>
            <a:r>
              <a:t/>
            </a:r>
            <a:endParaRPr sz="2000"/>
          </a:p>
        </p:txBody>
      </p:sp>
      <p:grpSp>
        <p:nvGrpSpPr>
          <p:cNvPr id="267" name="Google Shape;267;p37"/>
          <p:cNvGrpSpPr/>
          <p:nvPr/>
        </p:nvGrpSpPr>
        <p:grpSpPr>
          <a:xfrm>
            <a:off x="2036042" y="4440596"/>
            <a:ext cx="8119914" cy="1428666"/>
            <a:chOff x="4042" y="28617"/>
            <a:chExt cx="8119914" cy="1428666"/>
          </a:xfrm>
        </p:grpSpPr>
        <p:sp>
          <p:nvSpPr>
            <p:cNvPr id="268" name="Google Shape;268;p37"/>
            <p:cNvSpPr/>
            <p:nvPr/>
          </p:nvSpPr>
          <p:spPr>
            <a:xfrm>
              <a:off x="4042" y="28617"/>
              <a:ext cx="1838086" cy="846997"/>
            </a:xfrm>
            <a:prstGeom prst="roundRect">
              <a:avLst>
                <a:gd fmla="val 10000" name="adj"/>
              </a:avLst>
            </a:prstGeom>
            <a:solidFill>
              <a:srgbClr val="4372C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p37"/>
            <p:cNvSpPr txBox="1"/>
            <p:nvPr/>
          </p:nvSpPr>
          <p:spPr>
            <a:xfrm>
              <a:off x="4042" y="28617"/>
              <a:ext cx="1838100" cy="564600"/>
            </a:xfrm>
            <a:prstGeom prst="rect">
              <a:avLst/>
            </a:prstGeom>
            <a:noFill/>
            <a:ln>
              <a:noFill/>
            </a:ln>
          </p:spPr>
          <p:txBody>
            <a:bodyPr anchorCtr="0" anchor="t" bIns="57150" lIns="106675" spcFirstLastPara="1" rIns="106675" wrap="square" tIns="106675">
              <a:noAutofit/>
            </a:bodyPr>
            <a:lstStyle/>
            <a:p>
              <a:pPr indent="0" lvl="0" marL="0" marR="0" rtl="0" algn="l">
                <a:lnSpc>
                  <a:spcPct val="90000"/>
                </a:lnSpc>
                <a:spcBef>
                  <a:spcPts val="0"/>
                </a:spcBef>
                <a:spcAft>
                  <a:spcPts val="0"/>
                </a:spcAft>
                <a:buClr>
                  <a:srgbClr val="000000"/>
                </a:buClr>
                <a:buSzPts val="1500"/>
                <a:buFont typeface="Arial"/>
                <a:buNone/>
              </a:pPr>
              <a:r>
                <a:rPr b="0" i="0" lang="en-GB" sz="1500" u="none" cap="none" strike="noStrike">
                  <a:solidFill>
                    <a:schemeClr val="lt1"/>
                  </a:solidFill>
                  <a:latin typeface="Arial"/>
                  <a:ea typeface="Arial"/>
                  <a:cs typeface="Arial"/>
                  <a:sym typeface="Arial"/>
                </a:rPr>
                <a:t>Definition &amp; Incubation</a:t>
              </a:r>
              <a:endParaRPr/>
            </a:p>
          </p:txBody>
        </p:sp>
        <p:sp>
          <p:nvSpPr>
            <p:cNvPr id="270" name="Google Shape;270;p37"/>
            <p:cNvSpPr/>
            <p:nvPr/>
          </p:nvSpPr>
          <p:spPr>
            <a:xfrm>
              <a:off x="380518" y="593283"/>
              <a:ext cx="1838086" cy="864000"/>
            </a:xfrm>
            <a:prstGeom prst="roundRect">
              <a:avLst>
                <a:gd fmla="val 10000" name="adj"/>
              </a:avLst>
            </a:prstGeom>
            <a:solidFill>
              <a:schemeClr val="lt1">
                <a:alpha val="89803"/>
              </a:schemeClr>
            </a:solidFill>
            <a:ln cap="flat" cmpd="sng" w="25400">
              <a:solidFill>
                <a:srgbClr val="4372C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37"/>
            <p:cNvSpPr txBox="1"/>
            <p:nvPr/>
          </p:nvSpPr>
          <p:spPr>
            <a:xfrm>
              <a:off x="405824" y="618589"/>
              <a:ext cx="1787474" cy="813388"/>
            </a:xfrm>
            <a:prstGeom prst="rect">
              <a:avLst/>
            </a:prstGeom>
            <a:noFill/>
            <a:ln>
              <a:noFill/>
            </a:ln>
          </p:spPr>
          <p:txBody>
            <a:bodyPr anchorCtr="0" anchor="t" bIns="106675" lIns="106675" spcFirstLastPara="1" rIns="106675" wrap="square" tIns="106675">
              <a:noAutofit/>
            </a:bodyPr>
            <a:lstStyle/>
            <a:p>
              <a:pPr indent="-114300" lvl="1" marL="114300" marR="0" rtl="0" algn="l">
                <a:lnSpc>
                  <a:spcPct val="90000"/>
                </a:lnSpc>
                <a:spcBef>
                  <a:spcPts val="0"/>
                </a:spcBef>
                <a:spcAft>
                  <a:spcPts val="0"/>
                </a:spcAft>
                <a:buClr>
                  <a:srgbClr val="000000"/>
                </a:buClr>
                <a:buSzPts val="1500"/>
                <a:buFont typeface="Arial"/>
                <a:buChar char="•"/>
              </a:pPr>
              <a:r>
                <a:rPr b="0" i="0" lang="en-GB" sz="1500" u="none" cap="none" strike="noStrike">
                  <a:solidFill>
                    <a:srgbClr val="000000"/>
                  </a:solidFill>
                  <a:latin typeface="Arial"/>
                  <a:ea typeface="Arial"/>
                  <a:cs typeface="Arial"/>
                  <a:sym typeface="Arial"/>
                </a:rPr>
                <a:t>Under DECIDO Project &amp; beyond</a:t>
              </a:r>
              <a:endParaRPr/>
            </a:p>
          </p:txBody>
        </p:sp>
        <p:sp>
          <p:nvSpPr>
            <p:cNvPr id="272" name="Google Shape;272;p37"/>
            <p:cNvSpPr/>
            <p:nvPr/>
          </p:nvSpPr>
          <p:spPr>
            <a:xfrm>
              <a:off x="2120776" y="82135"/>
              <a:ext cx="590732" cy="457630"/>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7"/>
            <p:cNvSpPr txBox="1"/>
            <p:nvPr/>
          </p:nvSpPr>
          <p:spPr>
            <a:xfrm>
              <a:off x="2120776" y="173661"/>
              <a:ext cx="453443" cy="27457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274" name="Google Shape;274;p37"/>
            <p:cNvSpPr/>
            <p:nvPr/>
          </p:nvSpPr>
          <p:spPr>
            <a:xfrm>
              <a:off x="2956718" y="28617"/>
              <a:ext cx="1838086" cy="846997"/>
            </a:xfrm>
            <a:prstGeom prst="roundRect">
              <a:avLst>
                <a:gd fmla="val 10000" name="adj"/>
              </a:avLst>
            </a:prstGeom>
            <a:solidFill>
              <a:srgbClr val="4372C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7"/>
            <p:cNvSpPr txBox="1"/>
            <p:nvPr/>
          </p:nvSpPr>
          <p:spPr>
            <a:xfrm>
              <a:off x="2956718" y="28617"/>
              <a:ext cx="1838086" cy="564665"/>
            </a:xfrm>
            <a:prstGeom prst="rect">
              <a:avLst/>
            </a:prstGeom>
            <a:noFill/>
            <a:ln>
              <a:noFill/>
            </a:ln>
          </p:spPr>
          <p:txBody>
            <a:bodyPr anchorCtr="0" anchor="t" bIns="57150" lIns="106675" spcFirstLastPara="1" rIns="106675" wrap="square" tIns="106675">
              <a:noAutofit/>
            </a:bodyPr>
            <a:lstStyle/>
            <a:p>
              <a:pPr indent="0" lvl="0" marL="0" marR="0" rtl="0" algn="l">
                <a:lnSpc>
                  <a:spcPct val="90000"/>
                </a:lnSpc>
                <a:spcBef>
                  <a:spcPts val="0"/>
                </a:spcBef>
                <a:spcAft>
                  <a:spcPts val="0"/>
                </a:spcAft>
                <a:buClr>
                  <a:srgbClr val="000000"/>
                </a:buClr>
                <a:buSzPts val="1500"/>
                <a:buFont typeface="Arial"/>
                <a:buNone/>
              </a:pPr>
              <a:r>
                <a:rPr b="0" i="0" lang="en-GB" sz="1500" u="none" cap="none" strike="noStrike">
                  <a:solidFill>
                    <a:schemeClr val="lt1"/>
                  </a:solidFill>
                  <a:latin typeface="Arial"/>
                  <a:ea typeface="Arial"/>
                  <a:cs typeface="Arial"/>
                  <a:sym typeface="Arial"/>
                </a:rPr>
                <a:t>Consolidation (in 5 years)</a:t>
              </a:r>
              <a:endParaRPr/>
            </a:p>
          </p:txBody>
        </p:sp>
        <p:sp>
          <p:nvSpPr>
            <p:cNvPr id="276" name="Google Shape;276;p37"/>
            <p:cNvSpPr/>
            <p:nvPr/>
          </p:nvSpPr>
          <p:spPr>
            <a:xfrm>
              <a:off x="3333194" y="593283"/>
              <a:ext cx="1838086" cy="864000"/>
            </a:xfrm>
            <a:prstGeom prst="roundRect">
              <a:avLst>
                <a:gd fmla="val 10000" name="adj"/>
              </a:avLst>
            </a:prstGeom>
            <a:solidFill>
              <a:schemeClr val="lt1">
                <a:alpha val="89803"/>
              </a:schemeClr>
            </a:solidFill>
            <a:ln cap="flat" cmpd="sng" w="25400">
              <a:solidFill>
                <a:srgbClr val="4372C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7" name="Google Shape;277;p37"/>
            <p:cNvSpPr txBox="1"/>
            <p:nvPr/>
          </p:nvSpPr>
          <p:spPr>
            <a:xfrm>
              <a:off x="3358500" y="618589"/>
              <a:ext cx="1787474" cy="813388"/>
            </a:xfrm>
            <a:prstGeom prst="rect">
              <a:avLst/>
            </a:prstGeom>
            <a:noFill/>
            <a:ln>
              <a:noFill/>
            </a:ln>
          </p:spPr>
          <p:txBody>
            <a:bodyPr anchorCtr="0" anchor="t" bIns="106675" lIns="106675" spcFirstLastPara="1" rIns="106675" wrap="square" tIns="106675">
              <a:noAutofit/>
            </a:bodyPr>
            <a:lstStyle/>
            <a:p>
              <a:pPr indent="-114300" lvl="1" marL="114300" marR="0" rtl="0" algn="l">
                <a:lnSpc>
                  <a:spcPct val="90000"/>
                </a:lnSpc>
                <a:spcBef>
                  <a:spcPts val="0"/>
                </a:spcBef>
                <a:spcAft>
                  <a:spcPts val="0"/>
                </a:spcAft>
                <a:buClr>
                  <a:srgbClr val="000000"/>
                </a:buClr>
                <a:buSzPts val="1500"/>
                <a:buFont typeface="Arial"/>
                <a:buChar char="•"/>
              </a:pPr>
              <a:r>
                <a:rPr b="0" i="0" lang="en-GB" sz="1500" u="none" cap="none" strike="noStrike">
                  <a:solidFill>
                    <a:srgbClr val="000000"/>
                  </a:solidFill>
                  <a:latin typeface="Arial"/>
                  <a:ea typeface="Arial"/>
                  <a:cs typeface="Arial"/>
                  <a:sym typeface="Arial"/>
                </a:rPr>
                <a:t>Publicly Funded under EU Project(s)</a:t>
              </a:r>
              <a:endParaRPr/>
            </a:p>
          </p:txBody>
        </p:sp>
        <p:sp>
          <p:nvSpPr>
            <p:cNvPr id="278" name="Google Shape;278;p37"/>
            <p:cNvSpPr/>
            <p:nvPr/>
          </p:nvSpPr>
          <p:spPr>
            <a:xfrm>
              <a:off x="5073452" y="82135"/>
              <a:ext cx="590732" cy="457630"/>
            </a:xfrm>
            <a:prstGeom prst="rightArrow">
              <a:avLst>
                <a:gd fmla="val 60000" name="adj1"/>
                <a:gd fmla="val 50000" name="adj2"/>
              </a:avLst>
            </a:prstGeom>
            <a:solidFill>
              <a:srgbClr val="ABBAD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9" name="Google Shape;279;p37"/>
            <p:cNvSpPr txBox="1"/>
            <p:nvPr/>
          </p:nvSpPr>
          <p:spPr>
            <a:xfrm>
              <a:off x="5073452" y="173661"/>
              <a:ext cx="453443" cy="27457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1200"/>
                <a:buFont typeface="Arial"/>
                <a:buNone/>
              </a:pPr>
              <a:r>
                <a:t/>
              </a:r>
              <a:endParaRPr b="0" i="0" sz="1200" u="none" cap="none" strike="noStrike">
                <a:solidFill>
                  <a:schemeClr val="lt1"/>
                </a:solidFill>
                <a:latin typeface="Arial"/>
                <a:ea typeface="Arial"/>
                <a:cs typeface="Arial"/>
                <a:sym typeface="Arial"/>
              </a:endParaRPr>
            </a:p>
          </p:txBody>
        </p:sp>
        <p:sp>
          <p:nvSpPr>
            <p:cNvPr id="280" name="Google Shape;280;p37"/>
            <p:cNvSpPr/>
            <p:nvPr/>
          </p:nvSpPr>
          <p:spPr>
            <a:xfrm>
              <a:off x="5909394" y="28617"/>
              <a:ext cx="1838086" cy="846997"/>
            </a:xfrm>
            <a:prstGeom prst="roundRect">
              <a:avLst>
                <a:gd fmla="val 10000" name="adj"/>
              </a:avLst>
            </a:prstGeom>
            <a:solidFill>
              <a:srgbClr val="4372C3"/>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p37"/>
            <p:cNvSpPr txBox="1"/>
            <p:nvPr/>
          </p:nvSpPr>
          <p:spPr>
            <a:xfrm>
              <a:off x="5909394" y="28617"/>
              <a:ext cx="1838086" cy="564665"/>
            </a:xfrm>
            <a:prstGeom prst="rect">
              <a:avLst/>
            </a:prstGeom>
            <a:noFill/>
            <a:ln>
              <a:noFill/>
            </a:ln>
          </p:spPr>
          <p:txBody>
            <a:bodyPr anchorCtr="0" anchor="t" bIns="57150" lIns="106675" spcFirstLastPara="1" rIns="106675" wrap="square" tIns="106675">
              <a:noAutofit/>
            </a:bodyPr>
            <a:lstStyle/>
            <a:p>
              <a:pPr indent="0" lvl="0" marL="0" marR="0" rtl="0" algn="l">
                <a:lnSpc>
                  <a:spcPct val="90000"/>
                </a:lnSpc>
                <a:spcBef>
                  <a:spcPts val="0"/>
                </a:spcBef>
                <a:spcAft>
                  <a:spcPts val="0"/>
                </a:spcAft>
                <a:buClr>
                  <a:srgbClr val="000000"/>
                </a:buClr>
                <a:buSzPts val="1500"/>
                <a:buFont typeface="Arial"/>
                <a:buNone/>
              </a:pPr>
              <a:r>
                <a:rPr b="0" i="0" lang="en-GB" sz="1500" u="none" cap="none" strike="noStrike">
                  <a:solidFill>
                    <a:schemeClr val="lt1"/>
                  </a:solidFill>
                  <a:latin typeface="Arial"/>
                  <a:ea typeface="Arial"/>
                  <a:cs typeface="Arial"/>
                  <a:sym typeface="Arial"/>
                </a:rPr>
                <a:t>Growth (in 5-10 years)</a:t>
              </a:r>
              <a:endParaRPr/>
            </a:p>
          </p:txBody>
        </p:sp>
        <p:sp>
          <p:nvSpPr>
            <p:cNvPr id="282" name="Google Shape;282;p37"/>
            <p:cNvSpPr/>
            <p:nvPr/>
          </p:nvSpPr>
          <p:spPr>
            <a:xfrm>
              <a:off x="6285870" y="593283"/>
              <a:ext cx="1838086" cy="864000"/>
            </a:xfrm>
            <a:prstGeom prst="roundRect">
              <a:avLst>
                <a:gd fmla="val 10000" name="adj"/>
              </a:avLst>
            </a:prstGeom>
            <a:solidFill>
              <a:schemeClr val="lt1">
                <a:alpha val="89803"/>
              </a:schemeClr>
            </a:solidFill>
            <a:ln cap="flat" cmpd="sng" w="25400">
              <a:solidFill>
                <a:srgbClr val="4372C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p37"/>
            <p:cNvSpPr txBox="1"/>
            <p:nvPr/>
          </p:nvSpPr>
          <p:spPr>
            <a:xfrm>
              <a:off x="6311176" y="618589"/>
              <a:ext cx="1787474" cy="813388"/>
            </a:xfrm>
            <a:prstGeom prst="rect">
              <a:avLst/>
            </a:prstGeom>
            <a:noFill/>
            <a:ln>
              <a:noFill/>
            </a:ln>
          </p:spPr>
          <p:txBody>
            <a:bodyPr anchorCtr="0" anchor="t" bIns="106675" lIns="106675" spcFirstLastPara="1" rIns="106675" wrap="square" tIns="106675">
              <a:noAutofit/>
            </a:bodyPr>
            <a:lstStyle/>
            <a:p>
              <a:pPr indent="-114300" lvl="1" marL="114300" marR="0" rtl="0" algn="l">
                <a:lnSpc>
                  <a:spcPct val="90000"/>
                </a:lnSpc>
                <a:spcBef>
                  <a:spcPts val="0"/>
                </a:spcBef>
                <a:spcAft>
                  <a:spcPts val="0"/>
                </a:spcAft>
                <a:buClr>
                  <a:srgbClr val="000000"/>
                </a:buClr>
                <a:buSzPts val="1500"/>
                <a:buFont typeface="Arial"/>
                <a:buChar char="•"/>
              </a:pPr>
              <a:r>
                <a:rPr b="0" i="0" lang="en-GB" sz="1500" u="none" cap="none" strike="noStrike">
                  <a:solidFill>
                    <a:srgbClr val="000000"/>
                  </a:solidFill>
                  <a:latin typeface="Arial"/>
                  <a:ea typeface="Arial"/>
                  <a:cs typeface="Arial"/>
                  <a:sym typeface="Arial"/>
                </a:rPr>
                <a:t>Self Sustained</a:t>
              </a:r>
              <a:endParaRPr/>
            </a:p>
          </p:txBody>
        </p:sp>
      </p:grpSp>
      <p:sp>
        <p:nvSpPr>
          <p:cNvPr id="284" name="Google Shape;284;p37"/>
          <p:cNvSpPr txBox="1"/>
          <p:nvPr/>
        </p:nvSpPr>
        <p:spPr>
          <a:xfrm>
            <a:off x="3197543" y="6338986"/>
            <a:ext cx="6097904"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GB" sz="1400" u="sng" cap="none" strike="noStrike">
                <a:solidFill>
                  <a:srgbClr val="000000"/>
                </a:solidFill>
                <a:latin typeface="Arial"/>
                <a:ea typeface="Arial"/>
                <a:cs typeface="Arial"/>
                <a:sym typeface="Arial"/>
                <a:hlinkClick r:id="rId3">
                  <a:extLst>
                    <a:ext uri="{A12FA001-AC4F-418D-AE19-62706E023703}">
                      <ahyp:hlinkClr val="tx"/>
                    </a:ext>
                  </a:extLst>
                </a:hlinkClick>
              </a:rPr>
              <a:t>https://eosc.eu/sites/default/files/2023-01/MAR_2025-27_draft.pdf</a:t>
            </a:r>
            <a:r>
              <a:rPr b="0" i="0" lang="en-GB" sz="1400" u="none" cap="none" strike="noStrike">
                <a:solidFill>
                  <a:srgbClr val="000000"/>
                </a:solidFill>
                <a:latin typeface="Arial"/>
                <a:ea typeface="Arial"/>
                <a:cs typeface="Arial"/>
                <a:sym typeface="Arial"/>
              </a:rPr>
              <a:t> </a:t>
            </a:r>
            <a:endParaRPr/>
          </a:p>
        </p:txBody>
      </p:sp>
      <p:sp>
        <p:nvSpPr>
          <p:cNvPr id="285" name="Google Shape;285;p37"/>
          <p:cNvSpPr/>
          <p:nvPr/>
        </p:nvSpPr>
        <p:spPr>
          <a:xfrm>
            <a:off x="110988" y="1288775"/>
            <a:ext cx="11744700" cy="1016400"/>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EOSC Draft MAR published March 2023: </a:t>
            </a:r>
            <a:endParaRPr/>
          </a:p>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Focus on Research Communities (over Public Authorities &amp; Industry ) 2023-2027</a:t>
            </a:r>
            <a:endParaRPr/>
          </a:p>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Incubation of CC under </a:t>
            </a:r>
            <a:r>
              <a:rPr lang="en-GB" sz="1800">
                <a:latin typeface="IBM Plex Sans"/>
                <a:ea typeface="IBM Plex Sans"/>
                <a:cs typeface="IBM Plex Sans"/>
                <a:sym typeface="IBM Plex Sans"/>
              </a:rPr>
              <a:t>Skills</a:t>
            </a:r>
            <a:r>
              <a:rPr b="0" i="0" lang="en-GB" sz="1800" u="none" cap="none" strike="noStrike">
                <a:solidFill>
                  <a:srgbClr val="000000"/>
                </a:solidFill>
                <a:latin typeface="IBM Plex Sans"/>
                <a:ea typeface="IBM Plex Sans"/>
                <a:cs typeface="IBM Plex Sans"/>
                <a:sym typeface="IBM Plex Sans"/>
              </a:rPr>
              <a:t>4</a:t>
            </a:r>
            <a:r>
              <a:rPr lang="en-GB" sz="1800">
                <a:latin typeface="IBM Plex Sans"/>
                <a:ea typeface="IBM Plex Sans"/>
                <a:cs typeface="IBM Plex Sans"/>
                <a:sym typeface="IBM Plex Sans"/>
              </a:rPr>
              <a:t>EOSC</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2"/>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HOW TO GET INVOLVED</a:t>
            </a:r>
            <a:endParaRPr/>
          </a:p>
        </p:txBody>
      </p:sp>
      <p:sp>
        <p:nvSpPr>
          <p:cNvPr id="292" name="Google Shape;292;p12"/>
          <p:cNvSpPr txBox="1"/>
          <p:nvPr>
            <p:ph idx="1" type="body"/>
          </p:nvPr>
        </p:nvSpPr>
        <p:spPr>
          <a:xfrm>
            <a:off x="357809" y="1347567"/>
            <a:ext cx="7275443" cy="4148771"/>
          </a:xfrm>
          <a:prstGeom prst="rect">
            <a:avLst/>
          </a:prstGeom>
          <a:noFill/>
          <a:ln>
            <a:noFill/>
          </a:ln>
        </p:spPr>
        <p:txBody>
          <a:bodyPr anchorCtr="0" anchor="t" bIns="45700" lIns="91425" spcFirstLastPara="1" rIns="91425" wrap="square" tIns="45700">
            <a:normAutofit lnSpcReduction="10000"/>
          </a:bodyPr>
          <a:lstStyle/>
          <a:p>
            <a:pPr indent="-228600" lvl="0" marL="228600" rtl="0" algn="just">
              <a:lnSpc>
                <a:spcPct val="90000"/>
              </a:lnSpc>
              <a:spcBef>
                <a:spcPts val="0"/>
              </a:spcBef>
              <a:spcAft>
                <a:spcPts val="0"/>
              </a:spcAft>
              <a:buClr>
                <a:srgbClr val="000000"/>
              </a:buClr>
              <a:buSzPts val="2000"/>
              <a:buChar char="•"/>
            </a:pPr>
            <a:r>
              <a:rPr b="0" i="0" lang="en-GB" sz="2000" u="none" strike="noStrike">
                <a:solidFill>
                  <a:srgbClr val="000000"/>
                </a:solidFill>
                <a:latin typeface="IBM Plex Sans"/>
                <a:ea typeface="IBM Plex Sans"/>
                <a:cs typeface="IBM Plex Sans"/>
                <a:sym typeface="IBM Plex Sans"/>
              </a:rPr>
              <a:t>We aim to establish a thematic area in EOSC to support public authorities and to create conditions for long(er)-term and fruitful cooperation.</a:t>
            </a:r>
            <a:endParaRPr/>
          </a:p>
          <a:p>
            <a:pPr indent="-228600" lvl="0" marL="228600" rtl="0" algn="just">
              <a:lnSpc>
                <a:spcPct val="90000"/>
              </a:lnSpc>
              <a:spcBef>
                <a:spcPts val="900"/>
              </a:spcBef>
              <a:spcAft>
                <a:spcPts val="0"/>
              </a:spcAft>
              <a:buClr>
                <a:srgbClr val="000000"/>
              </a:buClr>
              <a:buSzPts val="2000"/>
              <a:buChar char="•"/>
            </a:pPr>
            <a:r>
              <a:rPr lang="en-GB" sz="2000">
                <a:solidFill>
                  <a:srgbClr val="000000"/>
                </a:solidFill>
              </a:rPr>
              <a:t>Check out our position paper: </a:t>
            </a:r>
            <a:r>
              <a:rPr lang="en-GB" sz="2000" u="sng">
                <a:solidFill>
                  <a:srgbClr val="000000"/>
                </a:solidFill>
                <a:hlinkClick r:id="rId3">
                  <a:extLst>
                    <a:ext uri="{A12FA001-AC4F-418D-AE19-62706E023703}">
                      <ahyp:hlinkClr val="tx"/>
                    </a:ext>
                  </a:extLst>
                </a:hlinkClick>
              </a:rPr>
              <a:t>https://www.decido-project.eu/2022/11/10/eosc-competence-centre-for-public-authorities/</a:t>
            </a:r>
            <a:r>
              <a:rPr lang="en-GB" sz="2000">
                <a:solidFill>
                  <a:srgbClr val="000000"/>
                </a:solidFill>
              </a:rPr>
              <a:t> </a:t>
            </a:r>
            <a:endParaRPr/>
          </a:p>
          <a:p>
            <a:pPr indent="-228600" lvl="0" marL="228600" rtl="0" algn="l">
              <a:lnSpc>
                <a:spcPct val="90000"/>
              </a:lnSpc>
              <a:spcBef>
                <a:spcPts val="1900"/>
              </a:spcBef>
              <a:spcAft>
                <a:spcPts val="0"/>
              </a:spcAft>
              <a:buClr>
                <a:srgbClr val="000000"/>
              </a:buClr>
              <a:buSzPts val="2000"/>
              <a:buChar char="•"/>
            </a:pPr>
            <a:r>
              <a:rPr lang="en-GB" sz="2000">
                <a:solidFill>
                  <a:srgbClr val="000000"/>
                </a:solidFill>
              </a:rPr>
              <a:t>Expected initial activities:</a:t>
            </a:r>
            <a:endParaRPr/>
          </a:p>
          <a:p>
            <a:pPr indent="-228600" lvl="1" marL="685800" rtl="0" algn="l">
              <a:lnSpc>
                <a:spcPct val="90000"/>
              </a:lnSpc>
              <a:spcBef>
                <a:spcPts val="500"/>
              </a:spcBef>
              <a:spcAft>
                <a:spcPts val="0"/>
              </a:spcAft>
              <a:buClr>
                <a:srgbClr val="000000"/>
              </a:buClr>
              <a:buSzPts val="1800"/>
              <a:buChar char="•"/>
            </a:pPr>
            <a:r>
              <a:rPr b="1" lang="en-GB" sz="1800">
                <a:solidFill>
                  <a:srgbClr val="000000"/>
                </a:solidFill>
              </a:rPr>
              <a:t>Collection of success stories, best practices, data and technical requirements, and economical advantages in cross-infrastructure data and service provisioning.</a:t>
            </a:r>
            <a:endParaRPr b="1"/>
          </a:p>
          <a:p>
            <a:pPr indent="-228600" lvl="1" marL="685800" rtl="0" algn="l">
              <a:lnSpc>
                <a:spcPct val="90000"/>
              </a:lnSpc>
              <a:spcBef>
                <a:spcPts val="500"/>
              </a:spcBef>
              <a:spcAft>
                <a:spcPts val="0"/>
              </a:spcAft>
              <a:buClr>
                <a:srgbClr val="000000"/>
              </a:buClr>
              <a:buSzPts val="1800"/>
              <a:buChar char="•"/>
            </a:pPr>
            <a:r>
              <a:rPr lang="en-GB" sz="1800">
                <a:solidFill>
                  <a:srgbClr val="000000"/>
                </a:solidFill>
              </a:rPr>
              <a:t>A workshop between the representatives of public authorities, e-infrastructures, EOSC Association and working groups, other EOSC related projects and technical experts </a:t>
            </a:r>
            <a:endParaRPr/>
          </a:p>
          <a:p>
            <a:pPr indent="-228600" lvl="0" marL="228600" rtl="0" algn="l">
              <a:lnSpc>
                <a:spcPct val="90000"/>
              </a:lnSpc>
              <a:spcBef>
                <a:spcPts val="1000"/>
              </a:spcBef>
              <a:spcAft>
                <a:spcPts val="0"/>
              </a:spcAft>
              <a:buClr>
                <a:srgbClr val="000000"/>
              </a:buClr>
              <a:buSzPts val="2000"/>
              <a:buChar char="•"/>
            </a:pPr>
            <a:r>
              <a:rPr lang="en-GB" sz="2000">
                <a:solidFill>
                  <a:srgbClr val="000000"/>
                </a:solidFill>
              </a:rPr>
              <a:t>Join us by contacting us: </a:t>
            </a:r>
            <a:r>
              <a:rPr lang="en-GB" sz="1800" u="sng">
                <a:solidFill>
                  <a:srgbClr val="000000"/>
                </a:solidFill>
                <a:hlinkClick r:id="rId4">
                  <a:extLst>
                    <a:ext uri="{A12FA001-AC4F-418D-AE19-62706E023703}">
                      <ahyp:hlinkClr val="tx"/>
                    </a:ext>
                  </a:extLst>
                </a:hlinkClick>
              </a:rPr>
              <a:t>xavier.salazar@egi.eu</a:t>
            </a:r>
            <a:r>
              <a:rPr lang="en-GB" sz="1800">
                <a:solidFill>
                  <a:srgbClr val="000000"/>
                </a:solidFill>
              </a:rPr>
              <a:t> </a:t>
            </a:r>
            <a:endParaRPr/>
          </a:p>
          <a:p>
            <a:pPr indent="-114300" lvl="0" marL="228600" rtl="0" algn="l">
              <a:lnSpc>
                <a:spcPct val="90000"/>
              </a:lnSpc>
              <a:spcBef>
                <a:spcPts val="1000"/>
              </a:spcBef>
              <a:spcAft>
                <a:spcPts val="0"/>
              </a:spcAft>
              <a:buClr>
                <a:srgbClr val="0C0C4B"/>
              </a:buClr>
              <a:buSzPts val="1800"/>
              <a:buNone/>
            </a:pPr>
            <a:r>
              <a:t/>
            </a:r>
            <a:endParaRPr sz="1800">
              <a:solidFill>
                <a:srgbClr val="000000"/>
              </a:solidFill>
            </a:endParaRPr>
          </a:p>
          <a:p>
            <a:pPr indent="-50800" lvl="0" marL="228600" rtl="0" algn="l">
              <a:lnSpc>
                <a:spcPct val="90000"/>
              </a:lnSpc>
              <a:spcBef>
                <a:spcPts val="1000"/>
              </a:spcBef>
              <a:spcAft>
                <a:spcPts val="0"/>
              </a:spcAft>
              <a:buClr>
                <a:srgbClr val="0C0C4B"/>
              </a:buClr>
              <a:buSzPts val="2800"/>
              <a:buNone/>
            </a:pPr>
            <a:r>
              <a:t/>
            </a:r>
            <a:endParaRPr/>
          </a:p>
        </p:txBody>
      </p:sp>
      <p:pic>
        <p:nvPicPr>
          <p:cNvPr id="293" name="Google Shape;293;p12"/>
          <p:cNvPicPr preferRelativeResize="0"/>
          <p:nvPr/>
        </p:nvPicPr>
        <p:blipFill rotWithShape="1">
          <a:blip r:embed="rId5">
            <a:alphaModFix/>
          </a:blip>
          <a:srcRect b="0" l="0" r="0" t="0"/>
          <a:stretch/>
        </p:blipFill>
        <p:spPr>
          <a:xfrm>
            <a:off x="8120056" y="806106"/>
            <a:ext cx="3615492" cy="506895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3"/>
          <p:cNvSpPr txBox="1"/>
          <p:nvPr>
            <p:ph type="title"/>
          </p:nvPr>
        </p:nvSpPr>
        <p:spPr>
          <a:xfrm>
            <a:off x="374649" y="298383"/>
            <a:ext cx="11423099" cy="113285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FFA2"/>
              </a:buClr>
              <a:buSzPts val="4800"/>
              <a:buFont typeface="IBM Plex Sans Medium"/>
              <a:buNone/>
            </a:pPr>
            <a:r>
              <a:rPr lang="en-GB"/>
              <a:t>THANK YOU</a:t>
            </a:r>
            <a:endParaRPr/>
          </a:p>
        </p:txBody>
      </p:sp>
      <p:sp>
        <p:nvSpPr>
          <p:cNvPr id="299" name="Google Shape;299;p13"/>
          <p:cNvSpPr txBox="1"/>
          <p:nvPr>
            <p:ph idx="1" type="body"/>
          </p:nvPr>
        </p:nvSpPr>
        <p:spPr>
          <a:xfrm>
            <a:off x="1878496" y="1543091"/>
            <a:ext cx="9938855" cy="46166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Xavier Salazar</a:t>
            </a:r>
            <a:endParaRPr/>
          </a:p>
          <a:p>
            <a:pPr indent="0" lvl="0" marL="0" rtl="0" algn="l">
              <a:lnSpc>
                <a:spcPct val="90000"/>
              </a:lnSpc>
              <a:spcBef>
                <a:spcPts val="1000"/>
              </a:spcBef>
              <a:spcAft>
                <a:spcPts val="0"/>
              </a:spcAft>
              <a:buClr>
                <a:srgbClr val="00FFA2"/>
              </a:buClr>
              <a:buSzPts val="2400"/>
              <a:buNone/>
            </a:pPr>
            <a:r>
              <a:t/>
            </a:r>
            <a:endParaRPr/>
          </a:p>
        </p:txBody>
      </p:sp>
      <p:sp>
        <p:nvSpPr>
          <p:cNvPr id="300" name="Google Shape;300;p13"/>
          <p:cNvSpPr txBox="1"/>
          <p:nvPr>
            <p:ph idx="2" type="body"/>
          </p:nvPr>
        </p:nvSpPr>
        <p:spPr>
          <a:xfrm>
            <a:off x="1878496" y="2094818"/>
            <a:ext cx="9938855" cy="46166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EGI</a:t>
            </a:r>
            <a:endParaRPr/>
          </a:p>
        </p:txBody>
      </p:sp>
      <p:sp>
        <p:nvSpPr>
          <p:cNvPr id="301" name="Google Shape;301;p13"/>
          <p:cNvSpPr txBox="1"/>
          <p:nvPr>
            <p:ph idx="3" type="body"/>
          </p:nvPr>
        </p:nvSpPr>
        <p:spPr>
          <a:xfrm>
            <a:off x="1878495" y="2672011"/>
            <a:ext cx="9938855" cy="50926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FFA2"/>
              </a:buClr>
              <a:buSzPts val="2400"/>
              <a:buNone/>
            </a:pPr>
            <a:r>
              <a:rPr lang="en-GB"/>
              <a:t>EGI Conference</a:t>
            </a:r>
            <a:endParaRPr/>
          </a:p>
        </p:txBody>
      </p:sp>
      <p:sp>
        <p:nvSpPr>
          <p:cNvPr id="302" name="Google Shape;302;p13"/>
          <p:cNvSpPr txBox="1"/>
          <p:nvPr>
            <p:ph idx="4" type="body"/>
          </p:nvPr>
        </p:nvSpPr>
        <p:spPr>
          <a:xfrm>
            <a:off x="1878495" y="3284693"/>
            <a:ext cx="9938854" cy="509261"/>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FFA2"/>
              </a:buClr>
              <a:buSzPts val="2400"/>
              <a:buNone/>
            </a:pPr>
            <a:r>
              <a:rPr lang="en-GB"/>
              <a:t>22 June 2023</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8"/>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100000"/>
              <a:buFont typeface="IBM Plex Sans Medium"/>
              <a:buNone/>
            </a:pPr>
            <a:r>
              <a:rPr lang="en-GB"/>
              <a:t>EOSC</a:t>
            </a:r>
            <a:r>
              <a:rPr b="1" i="0" lang="en-GB" sz="1800" u="none" strike="noStrike">
                <a:solidFill>
                  <a:srgbClr val="000000"/>
                </a:solidFill>
                <a:latin typeface="IBM Plex Sans"/>
                <a:ea typeface="IBM Plex Sans"/>
                <a:cs typeface="IBM Plex Sans"/>
                <a:sym typeface="IBM Plex Sans"/>
              </a:rPr>
              <a:t> </a:t>
            </a:r>
            <a:r>
              <a:rPr lang="en-GB"/>
              <a:t>COMPETENCE Centre FOR PUBLIC AUTHORITIES</a:t>
            </a:r>
            <a:endParaRPr/>
          </a:p>
        </p:txBody>
      </p:sp>
      <p:grpSp>
        <p:nvGrpSpPr>
          <p:cNvPr id="309" name="Google Shape;309;p8"/>
          <p:cNvGrpSpPr/>
          <p:nvPr/>
        </p:nvGrpSpPr>
        <p:grpSpPr>
          <a:xfrm>
            <a:off x="3764338" y="3628374"/>
            <a:ext cx="4305513" cy="1331203"/>
            <a:chOff x="722" y="228"/>
            <a:chExt cx="4305513" cy="1331203"/>
          </a:xfrm>
        </p:grpSpPr>
        <p:sp>
          <p:nvSpPr>
            <p:cNvPr id="310" name="Google Shape;310;p8"/>
            <p:cNvSpPr/>
            <p:nvPr/>
          </p:nvSpPr>
          <p:spPr>
            <a:xfrm rot="-5400000">
              <a:off x="722"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1" name="Google Shape;311;p8"/>
            <p:cNvSpPr txBox="1"/>
            <p:nvPr/>
          </p:nvSpPr>
          <p:spPr>
            <a:xfrm>
              <a:off x="723" y="333028"/>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312" name="Google Shape;312;p8"/>
            <p:cNvSpPr/>
            <p:nvPr/>
          </p:nvSpPr>
          <p:spPr>
            <a:xfrm rot="5400000">
              <a:off x="2975031"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13" name="Google Shape;313;p8"/>
            <p:cNvSpPr txBox="1"/>
            <p:nvPr/>
          </p:nvSpPr>
          <p:spPr>
            <a:xfrm>
              <a:off x="3207993" y="333029"/>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EOSC</a:t>
              </a:r>
              <a:endParaRPr b="0" i="0" sz="1400" u="none" cap="none" strike="noStrike">
                <a:solidFill>
                  <a:srgbClr val="000000"/>
                </a:solidFill>
                <a:latin typeface="Arial"/>
                <a:ea typeface="Arial"/>
                <a:cs typeface="Arial"/>
                <a:sym typeface="Arial"/>
              </a:endParaRPr>
            </a:p>
          </p:txBody>
        </p:sp>
      </p:grpSp>
      <p:sp>
        <p:nvSpPr>
          <p:cNvPr id="314" name="Google Shape;314;p8"/>
          <p:cNvSpPr/>
          <p:nvPr/>
        </p:nvSpPr>
        <p:spPr>
          <a:xfrm>
            <a:off x="5102087" y="3626824"/>
            <a:ext cx="1643270" cy="1332983"/>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Calibri"/>
                <a:ea typeface="Calibri"/>
                <a:cs typeface="Calibri"/>
                <a:sym typeface="Calibri"/>
              </a:rPr>
              <a:t>EOSC Competence Centers for Public Authorities </a:t>
            </a:r>
            <a:endParaRPr b="0" i="0" sz="1400" u="none" cap="none" strike="noStrike">
              <a:solidFill>
                <a:srgbClr val="000000"/>
              </a:solidFill>
              <a:latin typeface="Arial"/>
              <a:ea typeface="Arial"/>
              <a:cs typeface="Arial"/>
              <a:sym typeface="Arial"/>
            </a:endParaRPr>
          </a:p>
        </p:txBody>
      </p:sp>
      <p:sp>
        <p:nvSpPr>
          <p:cNvPr id="315" name="Google Shape;315;p8"/>
          <p:cNvSpPr/>
          <p:nvPr/>
        </p:nvSpPr>
        <p:spPr>
          <a:xfrm>
            <a:off x="4320207" y="2988545"/>
            <a:ext cx="3114261" cy="602793"/>
          </a:xfrm>
          <a:prstGeom prst="curvedDown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Value is brought to EOSC</a:t>
            </a:r>
            <a:endParaRPr b="0" i="0" sz="1400" u="none" cap="none" strike="noStrike">
              <a:solidFill>
                <a:srgbClr val="000000"/>
              </a:solidFill>
              <a:latin typeface="Arial"/>
              <a:ea typeface="Arial"/>
              <a:cs typeface="Arial"/>
              <a:sym typeface="Arial"/>
            </a:endParaRPr>
          </a:p>
        </p:txBody>
      </p:sp>
      <p:sp>
        <p:nvSpPr>
          <p:cNvPr id="316" name="Google Shape;316;p8"/>
          <p:cNvSpPr/>
          <p:nvPr/>
        </p:nvSpPr>
        <p:spPr>
          <a:xfrm flipH="1">
            <a:off x="4293703" y="4968789"/>
            <a:ext cx="3028123" cy="712123"/>
          </a:xfrm>
          <a:prstGeom prst="curvedUp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Needs and requirements</a:t>
            </a:r>
            <a:endParaRPr b="0" i="0" sz="1400" u="none" cap="none" strike="noStrike">
              <a:solidFill>
                <a:srgbClr val="000000"/>
              </a:solidFill>
              <a:latin typeface="Arial"/>
              <a:ea typeface="Arial"/>
              <a:cs typeface="Arial"/>
              <a:sym typeface="Arial"/>
            </a:endParaRPr>
          </a:p>
        </p:txBody>
      </p:sp>
      <p:sp>
        <p:nvSpPr>
          <p:cNvPr id="317" name="Google Shape;317;p8"/>
          <p:cNvSpPr/>
          <p:nvPr/>
        </p:nvSpPr>
        <p:spPr>
          <a:xfrm>
            <a:off x="636104" y="1219274"/>
            <a:ext cx="10919791" cy="1500344"/>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EOSC Competence Centre (CC) for Public Authorities </a:t>
            </a:r>
            <a:r>
              <a:rPr b="1" i="0" lang="en-GB" sz="1800" u="none" cap="none" strike="noStrike">
                <a:solidFill>
                  <a:srgbClr val="000000"/>
                </a:solidFill>
                <a:latin typeface="IBM Plex Sans"/>
                <a:ea typeface="IBM Plex Sans"/>
                <a:cs typeface="IBM Plex Sans"/>
                <a:sym typeface="IBM Plex Sans"/>
              </a:rPr>
              <a:t>aims to establish a bilateral collaboration between the project pilot operators and their teams of experts and the EOSC supply </a:t>
            </a:r>
            <a:r>
              <a:rPr b="0" i="0" lang="en-GB" sz="1800" u="none" cap="none" strike="noStrike">
                <a:solidFill>
                  <a:srgbClr val="000000"/>
                </a:solidFill>
                <a:latin typeface="IBM Plex Sans"/>
                <a:ea typeface="IBM Plex Sans"/>
                <a:cs typeface="IBM Plex Sans"/>
                <a:sym typeface="IBM Plex Sans"/>
              </a:rPr>
              <a:t>side.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a:t>
            </a:r>
            <a:r>
              <a:rPr b="0" i="0" lang="en-GB" sz="2000" u="none" cap="none" strike="noStrike">
                <a:solidFill>
                  <a:srgbClr val="000000"/>
                </a:solidFill>
                <a:latin typeface="IBM Plex Sans"/>
                <a:ea typeface="IBM Plex Sans"/>
                <a:cs typeface="IBM Plex Sans"/>
                <a:sym typeface="IBM Plex Sans"/>
              </a:rPr>
              <a:t>1) creating a channel for the exchange of support and technical expertise,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2000"/>
              <a:buFont typeface="Arial"/>
              <a:buNone/>
            </a:pPr>
            <a:r>
              <a:rPr b="0" i="0" lang="en-GB" sz="2000" u="none" cap="none" strike="noStrike">
                <a:solidFill>
                  <a:srgbClr val="000000"/>
                </a:solidFill>
                <a:latin typeface="IBM Plex Sans"/>
                <a:ea typeface="IBM Plex Sans"/>
                <a:cs typeface="IBM Plex Sans"/>
                <a:sym typeface="IBM Plex Sans"/>
              </a:rPr>
              <a:t>(2) service exploitation and outreach. </a:t>
            </a:r>
            <a:endParaRPr b="0" i="0" sz="1400" u="none" cap="none" strike="noStrike">
              <a:solidFill>
                <a:srgbClr val="000000"/>
              </a:solidFill>
              <a:latin typeface="Arial"/>
              <a:ea typeface="Arial"/>
              <a:cs typeface="Arial"/>
              <a:sym typeface="Arial"/>
            </a:endParaRPr>
          </a:p>
        </p:txBody>
      </p:sp>
      <p:sp>
        <p:nvSpPr>
          <p:cNvPr id="318" name="Google Shape;318;p8"/>
          <p:cNvSpPr/>
          <p:nvPr/>
        </p:nvSpPr>
        <p:spPr>
          <a:xfrm>
            <a:off x="1205945" y="3626824"/>
            <a:ext cx="2385391"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User group currently lags behind in terms of adoption of high-computing paradigms.</a:t>
            </a:r>
            <a:endParaRPr b="0" i="0" sz="1400" u="none" cap="none" strike="noStrike">
              <a:solidFill>
                <a:srgbClr val="000000"/>
              </a:solidFill>
              <a:latin typeface="Arial"/>
              <a:ea typeface="Arial"/>
              <a:cs typeface="Arial"/>
              <a:sym typeface="Arial"/>
            </a:endParaRPr>
          </a:p>
        </p:txBody>
      </p:sp>
      <p:sp>
        <p:nvSpPr>
          <p:cNvPr id="319" name="Google Shape;319;p8"/>
          <p:cNvSpPr/>
          <p:nvPr/>
        </p:nvSpPr>
        <p:spPr>
          <a:xfrm>
            <a:off x="8216348" y="3646520"/>
            <a:ext cx="2597426"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EOSC currently lacks services that would be critical to the user group (e.g. sensitive data management services)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10"/>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100000"/>
              <a:buFont typeface="IBM Plex Sans Medium"/>
              <a:buNone/>
            </a:pPr>
            <a:r>
              <a:rPr lang="en-GB"/>
              <a:t>What the Competence Centre aims to offer to the EOSC</a:t>
            </a:r>
            <a:endParaRPr/>
          </a:p>
        </p:txBody>
      </p:sp>
      <p:sp>
        <p:nvSpPr>
          <p:cNvPr id="326" name="Google Shape;326;p10"/>
          <p:cNvSpPr txBox="1"/>
          <p:nvPr/>
        </p:nvSpPr>
        <p:spPr>
          <a:xfrm>
            <a:off x="2868132" y="6045736"/>
            <a:ext cx="783885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 </a:t>
            </a:r>
            <a:r>
              <a:rPr b="0" i="0" lang="en-GB" sz="1400" u="sng" cap="none" strike="noStrike">
                <a:solidFill>
                  <a:srgbClr val="1155CC"/>
                </a:solidFill>
                <a:latin typeface="IBM Plex Sans"/>
                <a:ea typeface="IBM Plex Sans"/>
                <a:cs typeface="IBM Plex Sans"/>
                <a:sym typeface="IBM Plex Sans"/>
                <a:hlinkClick r:id="rId3">
                  <a:extLst>
                    <a:ext uri="{A12FA001-AC4F-418D-AE19-62706E023703}">
                      <ahyp:hlinkClr val="tx"/>
                    </a:ext>
                  </a:extLst>
                </a:hlinkClick>
              </a:rPr>
              <a:t>Expanding EOSC: Engagement of the wider public sector and private sectors in EOSC</a:t>
            </a:r>
            <a:r>
              <a:rPr b="0" i="0" lang="en-GB" sz="1400" u="none" cap="none" strike="noStrike">
                <a:solidFill>
                  <a:srgbClr val="000000"/>
                </a:solidFill>
                <a:latin typeface="IBM Plex Sans"/>
                <a:ea typeface="IBM Plex Sans"/>
                <a:cs typeface="IBM Plex Sans"/>
                <a:sym typeface="IBM Plex Sans"/>
              </a:rPr>
              <a:t> </a:t>
            </a:r>
            <a:endParaRPr b="0" i="0" sz="1400" u="none" cap="none" strike="noStrike">
              <a:solidFill>
                <a:schemeClr val="dk1"/>
              </a:solidFill>
              <a:latin typeface="Calibri"/>
              <a:ea typeface="Calibri"/>
              <a:cs typeface="Calibri"/>
              <a:sym typeface="Calibri"/>
            </a:endParaRPr>
          </a:p>
        </p:txBody>
      </p:sp>
      <p:grpSp>
        <p:nvGrpSpPr>
          <p:cNvPr id="327" name="Google Shape;327;p10"/>
          <p:cNvGrpSpPr/>
          <p:nvPr/>
        </p:nvGrpSpPr>
        <p:grpSpPr>
          <a:xfrm>
            <a:off x="3737834" y="3853660"/>
            <a:ext cx="4305513" cy="1331203"/>
            <a:chOff x="722" y="228"/>
            <a:chExt cx="4305513" cy="1331203"/>
          </a:xfrm>
        </p:grpSpPr>
        <p:sp>
          <p:nvSpPr>
            <p:cNvPr id="328" name="Google Shape;328;p10"/>
            <p:cNvSpPr/>
            <p:nvPr/>
          </p:nvSpPr>
          <p:spPr>
            <a:xfrm rot="-5400000">
              <a:off x="722"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9" name="Google Shape;329;p10"/>
            <p:cNvSpPr txBox="1"/>
            <p:nvPr/>
          </p:nvSpPr>
          <p:spPr>
            <a:xfrm>
              <a:off x="723" y="333028"/>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330" name="Google Shape;330;p10"/>
            <p:cNvSpPr/>
            <p:nvPr/>
          </p:nvSpPr>
          <p:spPr>
            <a:xfrm rot="5400000">
              <a:off x="2975031" y="228"/>
              <a:ext cx="1331203" cy="1331203"/>
            </a:xfrm>
            <a:prstGeom prst="downArrow">
              <a:avLst>
                <a:gd fmla="val 50000" name="adj1"/>
                <a:gd fmla="val 35000" name="adj2"/>
              </a:avLst>
            </a:prstGeom>
            <a:solidFill>
              <a:srgbClr val="4372C3">
                <a:alpha val="0"/>
              </a:srgbClr>
            </a:solidFill>
            <a:ln cap="flat" cmpd="sng" w="19050">
              <a:solidFill>
                <a:schemeClr val="dk2"/>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1" name="Google Shape;331;p10"/>
            <p:cNvSpPr txBox="1"/>
            <p:nvPr/>
          </p:nvSpPr>
          <p:spPr>
            <a:xfrm>
              <a:off x="3207993" y="333029"/>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EOSC</a:t>
              </a:r>
              <a:endParaRPr b="0" i="0" sz="1400" u="none" cap="none" strike="noStrike">
                <a:solidFill>
                  <a:srgbClr val="000000"/>
                </a:solidFill>
                <a:latin typeface="Arial"/>
                <a:ea typeface="Arial"/>
                <a:cs typeface="Arial"/>
                <a:sym typeface="Arial"/>
              </a:endParaRPr>
            </a:p>
          </p:txBody>
        </p:sp>
      </p:grpSp>
      <p:sp>
        <p:nvSpPr>
          <p:cNvPr id="332" name="Google Shape;332;p10"/>
          <p:cNvSpPr/>
          <p:nvPr/>
        </p:nvSpPr>
        <p:spPr>
          <a:xfrm>
            <a:off x="5075583" y="3852110"/>
            <a:ext cx="1643270" cy="1332983"/>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Calibri"/>
                <a:ea typeface="Calibri"/>
                <a:cs typeface="Calibri"/>
                <a:sym typeface="Calibri"/>
              </a:rPr>
              <a:t>EOSC Competence Centers for Public Authorities </a:t>
            </a:r>
            <a:endParaRPr b="0" i="0" sz="1400" u="none" cap="none" strike="noStrike">
              <a:solidFill>
                <a:srgbClr val="000000"/>
              </a:solidFill>
              <a:latin typeface="Arial"/>
              <a:ea typeface="Arial"/>
              <a:cs typeface="Arial"/>
              <a:sym typeface="Arial"/>
            </a:endParaRPr>
          </a:p>
        </p:txBody>
      </p:sp>
      <p:sp>
        <p:nvSpPr>
          <p:cNvPr id="333" name="Google Shape;333;p10"/>
          <p:cNvSpPr/>
          <p:nvPr/>
        </p:nvSpPr>
        <p:spPr>
          <a:xfrm>
            <a:off x="4293703" y="3213831"/>
            <a:ext cx="3114261" cy="602793"/>
          </a:xfrm>
          <a:prstGeom prst="curvedDown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Value is brougth to EOSC</a:t>
            </a:r>
            <a:endParaRPr b="0" i="0" sz="1400" u="none" cap="none" strike="noStrike">
              <a:solidFill>
                <a:srgbClr val="000000"/>
              </a:solidFill>
              <a:latin typeface="Arial"/>
              <a:ea typeface="Arial"/>
              <a:cs typeface="Arial"/>
              <a:sym typeface="Arial"/>
            </a:endParaRPr>
          </a:p>
        </p:txBody>
      </p:sp>
      <p:sp>
        <p:nvSpPr>
          <p:cNvPr id="334" name="Google Shape;334;p10"/>
          <p:cNvSpPr/>
          <p:nvPr/>
        </p:nvSpPr>
        <p:spPr>
          <a:xfrm flipH="1">
            <a:off x="4267199" y="5194075"/>
            <a:ext cx="3028123" cy="712123"/>
          </a:xfrm>
          <a:prstGeom prst="curvedUpArrow">
            <a:avLst>
              <a:gd fmla="val 25000" name="adj1"/>
              <a:gd fmla="val 50000" name="adj2"/>
              <a:gd fmla="val 25000" name="adj3"/>
            </a:avLst>
          </a:prstGeom>
          <a:solidFill>
            <a:schemeClr val="accent1">
              <a:alpha val="0"/>
            </a:schemeClr>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Needs and requirements</a:t>
            </a:r>
            <a:endParaRPr b="0" i="0" sz="1400" u="none" cap="none" strike="noStrike">
              <a:solidFill>
                <a:srgbClr val="000000"/>
              </a:solidFill>
              <a:latin typeface="Arial"/>
              <a:ea typeface="Arial"/>
              <a:cs typeface="Arial"/>
              <a:sym typeface="Arial"/>
            </a:endParaRPr>
          </a:p>
        </p:txBody>
      </p:sp>
      <p:sp>
        <p:nvSpPr>
          <p:cNvPr id="335" name="Google Shape;335;p10"/>
          <p:cNvSpPr/>
          <p:nvPr/>
        </p:nvSpPr>
        <p:spPr>
          <a:xfrm>
            <a:off x="662610" y="1147270"/>
            <a:ext cx="11174894" cy="1857298"/>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Early Adopters: </a:t>
            </a:r>
            <a:r>
              <a:rPr b="0" i="0" lang="en-GB" sz="1800" u="none" cap="none" strike="noStrike">
                <a:solidFill>
                  <a:srgbClr val="000000"/>
                </a:solidFill>
                <a:latin typeface="IBM Plex Sans"/>
                <a:ea typeface="IBM Plex Sans"/>
                <a:cs typeface="IBM Plex Sans"/>
                <a:sym typeface="IBM Plex Sans"/>
              </a:rPr>
              <a:t>Public Authorities to act as early adopters of EOSC and its services</a:t>
            </a:r>
            <a:endParaRPr b="0" i="1" sz="18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Attractiveness: </a:t>
            </a:r>
            <a:r>
              <a:rPr b="0" i="0" lang="en-GB" sz="1800" u="none" cap="none" strike="noStrike">
                <a:solidFill>
                  <a:srgbClr val="000000"/>
                </a:solidFill>
                <a:latin typeface="IBM Plex Sans"/>
                <a:ea typeface="IBM Plex Sans"/>
                <a:cs typeface="IBM Plex Sans"/>
                <a:sym typeface="IBM Plex Sans"/>
              </a:rPr>
              <a:t>Success stories from pilots and new innovative services, data and resources for wider use.</a:t>
            </a:r>
            <a:endParaRPr b="0" i="1" sz="18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Exploitation: </a:t>
            </a:r>
            <a:r>
              <a:rPr b="0" i="0" lang="en-GB" sz="1800" u="none" cap="none" strike="noStrike">
                <a:solidFill>
                  <a:srgbClr val="000000"/>
                </a:solidFill>
                <a:latin typeface="IBM Plex Sans"/>
                <a:ea typeface="IBM Plex Sans"/>
                <a:cs typeface="IBM Plex Sans"/>
                <a:sym typeface="IBM Plex Sans"/>
              </a:rPr>
              <a:t>Adds an additional exploitation path of existing services in EOSC</a:t>
            </a:r>
            <a:endParaRPr b="0" i="1" sz="18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Community Engagement. </a:t>
            </a:r>
            <a:r>
              <a:rPr b="0" i="0" lang="en-GB" sz="1800" u="none" cap="none" strike="noStrike">
                <a:solidFill>
                  <a:srgbClr val="000000"/>
                </a:solidFill>
                <a:latin typeface="IBM Plex Sans"/>
                <a:ea typeface="IBM Plex Sans"/>
                <a:cs typeface="IBM Plex Sans"/>
                <a:sym typeface="IBM Plex Sans"/>
              </a:rPr>
              <a:t>A well-established community of public authorities ready to engage with EOSC</a:t>
            </a:r>
            <a:endParaRPr b="0" i="1" sz="18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Crossing the Chasm: </a:t>
            </a:r>
            <a:r>
              <a:rPr b="0" i="0" lang="en-GB" sz="1800" u="none" cap="none" strike="noStrike">
                <a:solidFill>
                  <a:srgbClr val="000000"/>
                </a:solidFill>
                <a:latin typeface="IBM Plex Sans"/>
                <a:ea typeface="IBM Plex Sans"/>
                <a:cs typeface="IBM Plex Sans"/>
                <a:sym typeface="IBM Plex Sans"/>
              </a:rPr>
              <a:t>The success stories from this endeavour will also make crossing the chasm for EOSC between early adopters and early majority for the public authorities easier</a:t>
            </a:r>
            <a:endParaRPr b="0" i="1" sz="1800" u="none" cap="none" strike="noStrike">
              <a:solidFill>
                <a:srgbClr val="000000"/>
              </a:solidFill>
              <a:latin typeface="IBM Plex Sans"/>
              <a:ea typeface="IBM Plex Sans"/>
              <a:cs typeface="IBM Plex Sans"/>
              <a:sym typeface="IBM Plex Sans"/>
            </a:endParaRPr>
          </a:p>
        </p:txBody>
      </p:sp>
      <p:sp>
        <p:nvSpPr>
          <p:cNvPr id="336" name="Google Shape;336;p10"/>
          <p:cNvSpPr/>
          <p:nvPr/>
        </p:nvSpPr>
        <p:spPr>
          <a:xfrm>
            <a:off x="8189844" y="3871806"/>
            <a:ext cx="2597426"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EOSC currently lacks services that would be critical to the user group (e.g. sensitive data management services)</a:t>
            </a:r>
            <a:endParaRPr b="0" i="0" sz="1400" u="none" cap="none" strike="noStrike">
              <a:solidFill>
                <a:srgbClr val="000000"/>
              </a:solidFill>
              <a:latin typeface="Arial"/>
              <a:ea typeface="Arial"/>
              <a:cs typeface="Arial"/>
              <a:sym typeface="Arial"/>
            </a:endParaRPr>
          </a:p>
        </p:txBody>
      </p:sp>
      <p:pic>
        <p:nvPicPr>
          <p:cNvPr id="337" name="Google Shape;337;p10"/>
          <p:cNvPicPr preferRelativeResize="0"/>
          <p:nvPr/>
        </p:nvPicPr>
        <p:blipFill rotWithShape="1">
          <a:blip r:embed="rId4">
            <a:alphaModFix/>
          </a:blip>
          <a:srcRect b="0" l="0" r="0" t="0"/>
          <a:stretch/>
        </p:blipFill>
        <p:spPr>
          <a:xfrm>
            <a:off x="285883" y="3716497"/>
            <a:ext cx="3293082" cy="931111"/>
          </a:xfrm>
          <a:prstGeom prst="rect">
            <a:avLst/>
          </a:prstGeom>
          <a:noFill/>
          <a:ln>
            <a:noFill/>
          </a:ln>
        </p:spPr>
      </p:pic>
      <p:pic>
        <p:nvPicPr>
          <p:cNvPr id="338" name="Google Shape;338;p10"/>
          <p:cNvPicPr preferRelativeResize="0"/>
          <p:nvPr/>
        </p:nvPicPr>
        <p:blipFill rotWithShape="1">
          <a:blip r:embed="rId5">
            <a:alphaModFix/>
          </a:blip>
          <a:srcRect b="0" l="0" r="0" t="0"/>
          <a:stretch/>
        </p:blipFill>
        <p:spPr>
          <a:xfrm>
            <a:off x="800231" y="4695915"/>
            <a:ext cx="2141752" cy="85203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9"/>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Main Stakeholders and value proposition</a:t>
            </a:r>
            <a:endParaRPr/>
          </a:p>
        </p:txBody>
      </p:sp>
      <p:sp>
        <p:nvSpPr>
          <p:cNvPr id="344" name="Google Shape;344;p9"/>
          <p:cNvSpPr/>
          <p:nvPr/>
        </p:nvSpPr>
        <p:spPr>
          <a:xfrm>
            <a:off x="-118711" y="2172995"/>
            <a:ext cx="18673939" cy="871279"/>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45" name="Google Shape;345;p9"/>
          <p:cNvSpPr/>
          <p:nvPr/>
        </p:nvSpPr>
        <p:spPr>
          <a:xfrm>
            <a:off x="753723" y="2296892"/>
            <a:ext cx="2676939" cy="2591989"/>
          </a:xfrm>
          <a:prstGeom prst="ellipse">
            <a:avLst/>
          </a:prstGeom>
          <a:no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accent1"/>
                </a:solidFill>
                <a:latin typeface="Calibri"/>
                <a:ea typeface="Calibri"/>
                <a:cs typeface="Calibri"/>
                <a:sym typeface="Calibri"/>
              </a:rPr>
              <a:t>EOSC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accent1"/>
                </a:solidFill>
                <a:latin typeface="Calibri"/>
                <a:ea typeface="Calibri"/>
                <a:cs typeface="Calibri"/>
                <a:sym typeface="Calibri"/>
              </a:rPr>
              <a:t>technology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chemeClr val="accent1"/>
                </a:solidFill>
                <a:latin typeface="Calibri"/>
                <a:ea typeface="Calibri"/>
                <a:cs typeface="Calibri"/>
                <a:sym typeface="Calibri"/>
              </a:rPr>
              <a:t>providers</a:t>
            </a:r>
            <a:endParaRPr b="0" i="0" sz="1400" u="none" cap="none" strike="noStrike">
              <a:solidFill>
                <a:srgbClr val="000000"/>
              </a:solidFill>
              <a:latin typeface="Arial"/>
              <a:ea typeface="Arial"/>
              <a:cs typeface="Arial"/>
              <a:sym typeface="Arial"/>
            </a:endParaRPr>
          </a:p>
        </p:txBody>
      </p:sp>
      <p:sp>
        <p:nvSpPr>
          <p:cNvPr id="346" name="Google Shape;346;p9"/>
          <p:cNvSpPr/>
          <p:nvPr/>
        </p:nvSpPr>
        <p:spPr>
          <a:xfrm>
            <a:off x="3013218" y="2357354"/>
            <a:ext cx="2676939" cy="2591989"/>
          </a:xfrm>
          <a:prstGeom prst="ellipse">
            <a:avLst/>
          </a:prstGeom>
          <a:no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1" marL="457200" marR="0" rtl="0" algn="r">
              <a:lnSpc>
                <a:spcPct val="100000"/>
              </a:lnSpc>
              <a:spcBef>
                <a:spcPts val="0"/>
              </a:spcBef>
              <a:spcAft>
                <a:spcPts val="0"/>
              </a:spcAft>
              <a:buClr>
                <a:srgbClr val="000000"/>
              </a:buClr>
              <a:buSzPts val="1400"/>
              <a:buFont typeface="Arial"/>
              <a:buNone/>
            </a:pPr>
            <a:r>
              <a:rPr b="0" i="0" lang="en-GB" sz="1400" u="none" cap="none" strike="noStrike">
                <a:solidFill>
                  <a:schemeClr val="accent1"/>
                </a:solidFill>
                <a:latin typeface="Calibri"/>
                <a:ea typeface="Calibri"/>
                <a:cs typeface="Calibri"/>
                <a:sym typeface="Calibri"/>
              </a:rPr>
              <a:t>Technical Providers in Public </a:t>
            </a:r>
            <a:endParaRPr b="0" i="0" sz="1400" u="none" cap="none" strike="noStrike">
              <a:solidFill>
                <a:srgbClr val="000000"/>
              </a:solidFill>
              <a:latin typeface="Arial"/>
              <a:ea typeface="Arial"/>
              <a:cs typeface="Arial"/>
              <a:sym typeface="Arial"/>
            </a:endParaRPr>
          </a:p>
          <a:p>
            <a:pPr indent="0" lvl="0" marL="0" marR="0" rtl="0" algn="r">
              <a:lnSpc>
                <a:spcPct val="100000"/>
              </a:lnSpc>
              <a:spcBef>
                <a:spcPts val="0"/>
              </a:spcBef>
              <a:spcAft>
                <a:spcPts val="0"/>
              </a:spcAft>
              <a:buClr>
                <a:srgbClr val="000000"/>
              </a:buClr>
              <a:buSzPts val="1400"/>
              <a:buFont typeface="Arial"/>
              <a:buNone/>
            </a:pPr>
            <a:r>
              <a:rPr b="0" i="0" lang="en-GB" sz="1400" u="none" cap="none" strike="noStrike">
                <a:solidFill>
                  <a:schemeClr val="accent1"/>
                </a:solidFill>
                <a:latin typeface="Calibri"/>
                <a:ea typeface="Calibri"/>
                <a:cs typeface="Calibri"/>
                <a:sym typeface="Calibri"/>
              </a:rPr>
              <a:t>Authorities</a:t>
            </a:r>
            <a:endParaRPr b="0" i="0" sz="1400" u="none" cap="none" strike="noStrike">
              <a:solidFill>
                <a:srgbClr val="000000"/>
              </a:solidFill>
              <a:latin typeface="Arial"/>
              <a:ea typeface="Arial"/>
              <a:cs typeface="Arial"/>
              <a:sym typeface="Arial"/>
            </a:endParaRPr>
          </a:p>
        </p:txBody>
      </p:sp>
      <p:sp>
        <p:nvSpPr>
          <p:cNvPr id="347" name="Google Shape;347;p9"/>
          <p:cNvSpPr/>
          <p:nvPr/>
        </p:nvSpPr>
        <p:spPr>
          <a:xfrm>
            <a:off x="1946418" y="1221738"/>
            <a:ext cx="2676939" cy="2591989"/>
          </a:xfrm>
          <a:prstGeom prst="ellipse">
            <a:avLst/>
          </a:prstGeom>
          <a:noFill/>
          <a:ln cap="flat" cmpd="sng" w="19050">
            <a:solidFill>
              <a:schemeClr val="accen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accent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348" name="Google Shape;348;p9"/>
          <p:cNvSpPr/>
          <p:nvPr/>
        </p:nvSpPr>
        <p:spPr>
          <a:xfrm>
            <a:off x="1913287" y="3224688"/>
            <a:ext cx="2676939" cy="2591989"/>
          </a:xfrm>
          <a:prstGeom prst="ellipse">
            <a:avLst/>
          </a:prstGeom>
          <a:noFill/>
          <a:ln cap="flat" cmpd="sng" w="19050">
            <a:solidFill>
              <a:schemeClr val="accent1"/>
            </a:solidFill>
            <a:prstDash val="solid"/>
            <a:round/>
            <a:headEnd len="sm" w="sm" type="none"/>
            <a:tailEnd len="sm" w="sm" type="none"/>
          </a:ln>
        </p:spPr>
        <p:txBody>
          <a:bodyPr anchorCtr="0" anchor="b"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accent1"/>
                </a:solidFill>
                <a:latin typeface="Calibri"/>
                <a:ea typeface="Calibri"/>
                <a:cs typeface="Calibri"/>
                <a:sym typeface="Calibri"/>
              </a:rPr>
              <a:t>EOSC Computing Providers</a:t>
            </a:r>
            <a:endParaRPr b="0" i="0" sz="1400" u="none" cap="none" strike="noStrike">
              <a:solidFill>
                <a:srgbClr val="000000"/>
              </a:solidFill>
              <a:latin typeface="Arial"/>
              <a:ea typeface="Arial"/>
              <a:cs typeface="Arial"/>
              <a:sym typeface="Arial"/>
            </a:endParaRPr>
          </a:p>
        </p:txBody>
      </p:sp>
      <p:sp>
        <p:nvSpPr>
          <p:cNvPr id="349" name="Google Shape;349;p9"/>
          <p:cNvSpPr/>
          <p:nvPr/>
        </p:nvSpPr>
        <p:spPr>
          <a:xfrm>
            <a:off x="2232996" y="2431107"/>
            <a:ext cx="2027583" cy="2087519"/>
          </a:xfrm>
          <a:prstGeom prst="ellipse">
            <a:avLst/>
          </a:prstGeom>
          <a:solidFill>
            <a:schemeClr val="lt1"/>
          </a:solidFill>
          <a:ln cap="flat" cmpd="sng" w="19050">
            <a:solidFill>
              <a:srgbClr val="31538F"/>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200"/>
              <a:buFont typeface="Arial"/>
              <a:buNone/>
            </a:pPr>
            <a:r>
              <a:rPr b="0" i="0" lang="en-GB" sz="1200" u="none" cap="none" strike="noStrike">
                <a:solidFill>
                  <a:schemeClr val="accent1"/>
                </a:solidFill>
                <a:latin typeface="Calibri"/>
                <a:ea typeface="Calibri"/>
                <a:cs typeface="Calibri"/>
                <a:sym typeface="Calibri"/>
              </a:rPr>
              <a:t>EOSC CC for Public Authorities</a:t>
            </a:r>
            <a:endParaRPr b="0" i="0" sz="1400" u="none" cap="none" strike="noStrike">
              <a:solidFill>
                <a:srgbClr val="000000"/>
              </a:solidFill>
              <a:latin typeface="Arial"/>
              <a:ea typeface="Arial"/>
              <a:cs typeface="Arial"/>
              <a:sym typeface="Arial"/>
            </a:endParaRPr>
          </a:p>
        </p:txBody>
      </p:sp>
      <p:sp>
        <p:nvSpPr>
          <p:cNvPr id="350" name="Google Shape;350;p9"/>
          <p:cNvSpPr/>
          <p:nvPr/>
        </p:nvSpPr>
        <p:spPr>
          <a:xfrm>
            <a:off x="2610678" y="3158428"/>
            <a:ext cx="1258962" cy="1080410"/>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100"/>
              <a:buFont typeface="Arial"/>
              <a:buNone/>
            </a:pPr>
            <a:r>
              <a:rPr b="0" i="0" lang="en-GB" sz="1100" u="none" cap="none" strike="noStrike">
                <a:solidFill>
                  <a:schemeClr val="lt1"/>
                </a:solidFill>
                <a:latin typeface="Calibri"/>
                <a:ea typeface="Calibri"/>
                <a:cs typeface="Calibri"/>
                <a:sym typeface="Calibri"/>
              </a:rPr>
              <a:t>Governance -12-2020 Cluster Projects</a:t>
            </a:r>
            <a:endParaRPr b="0" i="0" sz="1400" u="none" cap="none" strike="noStrike">
              <a:solidFill>
                <a:srgbClr val="000000"/>
              </a:solidFill>
              <a:latin typeface="Arial"/>
              <a:ea typeface="Arial"/>
              <a:cs typeface="Arial"/>
              <a:sym typeface="Arial"/>
            </a:endParaRPr>
          </a:p>
        </p:txBody>
      </p:sp>
      <p:sp>
        <p:nvSpPr>
          <p:cNvPr id="351" name="Google Shape;351;p9"/>
          <p:cNvSpPr/>
          <p:nvPr/>
        </p:nvSpPr>
        <p:spPr>
          <a:xfrm>
            <a:off x="2111796" y="3340225"/>
            <a:ext cx="565148" cy="335893"/>
          </a:xfrm>
          <a:prstGeom prst="leftRightArrow">
            <a:avLst>
              <a:gd fmla="val 50000"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52" name="Google Shape;352;p9"/>
          <p:cNvSpPr/>
          <p:nvPr/>
        </p:nvSpPr>
        <p:spPr>
          <a:xfrm>
            <a:off x="3790126" y="3378856"/>
            <a:ext cx="535889" cy="335893"/>
          </a:xfrm>
          <a:prstGeom prst="leftRightArrow">
            <a:avLst>
              <a:gd fmla="val 65782"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53" name="Google Shape;353;p9"/>
          <p:cNvSpPr/>
          <p:nvPr/>
        </p:nvSpPr>
        <p:spPr>
          <a:xfrm rot="5400000">
            <a:off x="2979728" y="4352736"/>
            <a:ext cx="565148" cy="335893"/>
          </a:xfrm>
          <a:prstGeom prst="leftRightArrow">
            <a:avLst>
              <a:gd fmla="val 65782"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54" name="Google Shape;354;p9"/>
          <p:cNvSpPr/>
          <p:nvPr/>
        </p:nvSpPr>
        <p:spPr>
          <a:xfrm rot="5400000">
            <a:off x="2964212" y="2294750"/>
            <a:ext cx="565148" cy="335893"/>
          </a:xfrm>
          <a:prstGeom prst="leftRightArrow">
            <a:avLst>
              <a:gd fmla="val 65782"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55" name="Google Shape;355;p9"/>
          <p:cNvSpPr/>
          <p:nvPr/>
        </p:nvSpPr>
        <p:spPr>
          <a:xfrm>
            <a:off x="5989019" y="1139911"/>
            <a:ext cx="6021721" cy="4604682"/>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Public Authorities and Technical Partners: </a:t>
            </a:r>
            <a:r>
              <a:rPr b="0" i="0" lang="en-GB" sz="1600" u="none" cap="none" strike="noStrike">
                <a:solidFill>
                  <a:srgbClr val="000000"/>
                </a:solidFill>
                <a:latin typeface="IBM Plex Sans"/>
                <a:ea typeface="IBM Plex Sans"/>
                <a:cs typeface="IBM Plex Sans"/>
                <a:sym typeface="IBM Plex Sans"/>
              </a:rPr>
              <a:t>Fine tuned consultancy and easy access to computing resources, data and services</a:t>
            </a:r>
            <a:endParaRPr b="0" i="0" sz="24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IBM Plex Sans"/>
              <a:ea typeface="IBM Plex Sans"/>
              <a:cs typeface="IBM Plex Sans"/>
              <a:sym typeface="IBM Plex Sans"/>
            </a:endParaRPr>
          </a:p>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Providers: </a:t>
            </a:r>
            <a:r>
              <a:rPr b="0" i="0" lang="en-GB" sz="1600" u="none" cap="none" strike="noStrike">
                <a:solidFill>
                  <a:srgbClr val="000000"/>
                </a:solidFill>
                <a:latin typeface="IBM Plex Sans"/>
                <a:ea typeface="IBM Plex Sans"/>
                <a:cs typeface="IBM Plex Sans"/>
                <a:sym typeface="IBM Plex Sans"/>
              </a:rPr>
              <a:t>Potential headway into previously untapped market segment.</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EOSC related entities: </a:t>
            </a:r>
            <a:r>
              <a:rPr b="0" i="0" lang="en-GB" sz="1600" u="none" cap="none" strike="noStrike">
                <a:solidFill>
                  <a:srgbClr val="000000"/>
                </a:solidFill>
                <a:latin typeface="IBM Plex Sans"/>
                <a:ea typeface="IBM Plex Sans"/>
                <a:cs typeface="IBM Plex Sans"/>
                <a:sym typeface="IBM Plex Sans"/>
              </a:rPr>
              <a:t>Easy access to early adopters for testing and requirement gathering and whose endorsement offers the required reassurance for other consumers in EOSC.</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IBM Plex Sans"/>
              <a:ea typeface="IBM Plex Sans"/>
              <a:cs typeface="IBM Plex Sans"/>
              <a:sym typeface="IBM Plex Sans"/>
            </a:endParaRPr>
          </a:p>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DECIDO and governance-12-2020 cluster project: </a:t>
            </a:r>
            <a:r>
              <a:rPr b="0" i="0" lang="en-GB" sz="1600" u="none" cap="none" strike="noStrike">
                <a:solidFill>
                  <a:srgbClr val="000000"/>
                </a:solidFill>
                <a:latin typeface="IBM Plex Sans"/>
                <a:ea typeface="IBM Plex Sans"/>
                <a:cs typeface="IBM Plex Sans"/>
                <a:sym typeface="IBM Plex Sans"/>
              </a:rPr>
              <a:t>Additional avenue for exploiting and sustaining the services and results developed by the projects</a:t>
            </a:r>
            <a:endParaRPr b="0" i="0" sz="1600" u="none" cap="none" strike="noStrike">
              <a:solidFill>
                <a:srgbClr val="000000"/>
              </a:solidFill>
              <a:latin typeface="IBM Plex Sans"/>
              <a:ea typeface="IBM Plex Sans"/>
              <a:cs typeface="IBM Plex Sans"/>
              <a:sym typeface="IBM Plex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11"/>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What the Competence Centre needs from EOSC</a:t>
            </a:r>
            <a:endParaRPr/>
          </a:p>
        </p:txBody>
      </p:sp>
      <p:sp>
        <p:nvSpPr>
          <p:cNvPr id="362" name="Google Shape;362;p11"/>
          <p:cNvSpPr txBox="1"/>
          <p:nvPr/>
        </p:nvSpPr>
        <p:spPr>
          <a:xfrm>
            <a:off x="2868132" y="6045736"/>
            <a:ext cx="7838853"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 </a:t>
            </a:r>
            <a:r>
              <a:rPr b="0" i="0" lang="en-GB" sz="1400" u="sng" cap="none" strike="noStrike">
                <a:solidFill>
                  <a:srgbClr val="1155CC"/>
                </a:solidFill>
                <a:latin typeface="IBM Plex Sans"/>
                <a:ea typeface="IBM Plex Sans"/>
                <a:cs typeface="IBM Plex Sans"/>
                <a:sym typeface="IBM Plex Sans"/>
                <a:hlinkClick r:id="rId3">
                  <a:extLst>
                    <a:ext uri="{A12FA001-AC4F-418D-AE19-62706E023703}">
                      <ahyp:hlinkClr val="tx"/>
                    </a:ext>
                  </a:extLst>
                </a:hlinkClick>
              </a:rPr>
              <a:t>Expanding EOSC: Engagement of the wider public sector and private sectors in EOSC</a:t>
            </a:r>
            <a:r>
              <a:rPr b="0" i="0" lang="en-GB" sz="1400" u="none" cap="none" strike="noStrike">
                <a:solidFill>
                  <a:srgbClr val="000000"/>
                </a:solidFill>
                <a:latin typeface="IBM Plex Sans"/>
                <a:ea typeface="IBM Plex Sans"/>
                <a:cs typeface="IBM Plex Sans"/>
                <a:sym typeface="IBM Plex Sans"/>
              </a:rPr>
              <a:t> </a:t>
            </a:r>
            <a:endParaRPr b="0" i="0" sz="1400" u="none" cap="none" strike="noStrike">
              <a:solidFill>
                <a:schemeClr val="dk1"/>
              </a:solidFill>
              <a:latin typeface="Calibri"/>
              <a:ea typeface="Calibri"/>
              <a:cs typeface="Calibri"/>
              <a:sym typeface="Calibri"/>
            </a:endParaRPr>
          </a:p>
        </p:txBody>
      </p:sp>
      <p:grpSp>
        <p:nvGrpSpPr>
          <p:cNvPr id="363" name="Google Shape;363;p11"/>
          <p:cNvGrpSpPr/>
          <p:nvPr/>
        </p:nvGrpSpPr>
        <p:grpSpPr>
          <a:xfrm>
            <a:off x="3817347" y="1847535"/>
            <a:ext cx="4305513" cy="1331203"/>
            <a:chOff x="722" y="228"/>
            <a:chExt cx="4305513" cy="1331203"/>
          </a:xfrm>
        </p:grpSpPr>
        <p:sp>
          <p:nvSpPr>
            <p:cNvPr id="364" name="Google Shape;364;p11"/>
            <p:cNvSpPr/>
            <p:nvPr/>
          </p:nvSpPr>
          <p:spPr>
            <a:xfrm rot="-5400000">
              <a:off x="722" y="228"/>
              <a:ext cx="1331203" cy="1331203"/>
            </a:xfrm>
            <a:prstGeom prst="downArrow">
              <a:avLst>
                <a:gd fmla="val 50000" name="adj1"/>
                <a:gd fmla="val 35000" name="adj2"/>
              </a:avLst>
            </a:prstGeom>
            <a:solidFill>
              <a:srgbClr val="4372C3">
                <a:alpha val="0"/>
              </a:srgbClr>
            </a:solidFill>
            <a:ln cap="flat" cmpd="sng" w="19050">
              <a:solidFill>
                <a:schemeClr val="accen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5" name="Google Shape;365;p11"/>
            <p:cNvSpPr txBox="1"/>
            <p:nvPr/>
          </p:nvSpPr>
          <p:spPr>
            <a:xfrm>
              <a:off x="723" y="333028"/>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366" name="Google Shape;366;p11"/>
            <p:cNvSpPr/>
            <p:nvPr/>
          </p:nvSpPr>
          <p:spPr>
            <a:xfrm rot="5400000">
              <a:off x="2975031"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7" name="Google Shape;367;p11"/>
            <p:cNvSpPr txBox="1"/>
            <p:nvPr/>
          </p:nvSpPr>
          <p:spPr>
            <a:xfrm>
              <a:off x="3207993" y="333029"/>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EOSC</a:t>
              </a:r>
              <a:endParaRPr b="0" i="0" sz="1400" u="none" cap="none" strike="noStrike">
                <a:solidFill>
                  <a:srgbClr val="000000"/>
                </a:solidFill>
                <a:latin typeface="Arial"/>
                <a:ea typeface="Arial"/>
                <a:cs typeface="Arial"/>
                <a:sym typeface="Arial"/>
              </a:endParaRPr>
            </a:p>
          </p:txBody>
        </p:sp>
      </p:grpSp>
      <p:sp>
        <p:nvSpPr>
          <p:cNvPr id="368" name="Google Shape;368;p11"/>
          <p:cNvSpPr/>
          <p:nvPr/>
        </p:nvSpPr>
        <p:spPr>
          <a:xfrm>
            <a:off x="5155096" y="1845985"/>
            <a:ext cx="1643270" cy="1332983"/>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Calibri"/>
                <a:ea typeface="Calibri"/>
                <a:cs typeface="Calibri"/>
                <a:sym typeface="Calibri"/>
              </a:rPr>
              <a:t>EOSC Competence Centers for Public Authorities </a:t>
            </a:r>
            <a:endParaRPr b="0" i="0" sz="1400" u="none" cap="none" strike="noStrike">
              <a:solidFill>
                <a:srgbClr val="000000"/>
              </a:solidFill>
              <a:latin typeface="Arial"/>
              <a:ea typeface="Arial"/>
              <a:cs typeface="Arial"/>
              <a:sym typeface="Arial"/>
            </a:endParaRPr>
          </a:p>
        </p:txBody>
      </p:sp>
      <p:sp>
        <p:nvSpPr>
          <p:cNvPr id="369" name="Google Shape;369;p11"/>
          <p:cNvSpPr/>
          <p:nvPr/>
        </p:nvSpPr>
        <p:spPr>
          <a:xfrm>
            <a:off x="4373216" y="1207706"/>
            <a:ext cx="3114261" cy="602793"/>
          </a:xfrm>
          <a:prstGeom prst="curvedDownArrow">
            <a:avLst>
              <a:gd fmla="val 25000" name="adj1"/>
              <a:gd fmla="val 50000" name="adj2"/>
              <a:gd fmla="val 25000" name="adj3"/>
            </a:avLst>
          </a:prstGeom>
          <a:solidFill>
            <a:schemeClr val="accent1">
              <a:alpha val="0"/>
            </a:schemeClr>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Value is brougth to EOSC</a:t>
            </a:r>
            <a:endParaRPr b="0" i="0" sz="1400" u="none" cap="none" strike="noStrike">
              <a:solidFill>
                <a:srgbClr val="000000"/>
              </a:solidFill>
              <a:latin typeface="Arial"/>
              <a:ea typeface="Arial"/>
              <a:cs typeface="Arial"/>
              <a:sym typeface="Arial"/>
            </a:endParaRPr>
          </a:p>
        </p:txBody>
      </p:sp>
      <p:sp>
        <p:nvSpPr>
          <p:cNvPr id="370" name="Google Shape;370;p11"/>
          <p:cNvSpPr/>
          <p:nvPr/>
        </p:nvSpPr>
        <p:spPr>
          <a:xfrm flipH="1">
            <a:off x="4346712" y="3187950"/>
            <a:ext cx="3028123" cy="712123"/>
          </a:xfrm>
          <a:prstGeom prst="curvedUp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Needs and requirements</a:t>
            </a:r>
            <a:endParaRPr b="0" i="0" sz="1400" u="none" cap="none" strike="noStrike">
              <a:solidFill>
                <a:srgbClr val="000000"/>
              </a:solidFill>
              <a:latin typeface="Arial"/>
              <a:ea typeface="Arial"/>
              <a:cs typeface="Arial"/>
              <a:sym typeface="Arial"/>
            </a:endParaRPr>
          </a:p>
        </p:txBody>
      </p:sp>
      <p:sp>
        <p:nvSpPr>
          <p:cNvPr id="371" name="Google Shape;371;p11"/>
          <p:cNvSpPr/>
          <p:nvPr/>
        </p:nvSpPr>
        <p:spPr>
          <a:xfrm>
            <a:off x="225287" y="4013480"/>
            <a:ext cx="11290852" cy="1857298"/>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Core Services: </a:t>
            </a:r>
            <a:r>
              <a:rPr b="0" i="0" lang="en-GB" sz="1600" u="none" cap="none" strike="noStrike">
                <a:solidFill>
                  <a:srgbClr val="000000"/>
                </a:solidFill>
                <a:latin typeface="IBM Plex Sans"/>
                <a:ea typeface="IBM Plex Sans"/>
                <a:cs typeface="IBM Plex Sans"/>
                <a:sym typeface="IBM Plex Sans"/>
              </a:rPr>
              <a:t>Strong core services as part of EOSC. E.g AAI, helpdesk to support the users, training, etc.</a:t>
            </a:r>
            <a:r>
              <a:rPr b="0" i="1" lang="en-GB" sz="1600" u="none" cap="none" strike="noStrike">
                <a:solidFill>
                  <a:srgbClr val="000000"/>
                </a:solidFill>
                <a:latin typeface="IBM Plex Sans"/>
                <a:ea typeface="IBM Plex Sans"/>
                <a:cs typeface="IBM Plex Sans"/>
                <a:sym typeface="IBM Plex Sans"/>
              </a:rPr>
              <a: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Computation Services, </a:t>
            </a:r>
            <a:r>
              <a:rPr b="0" i="0" lang="en-GB" sz="1600" u="none" cap="none" strike="noStrike">
                <a:solidFill>
                  <a:srgbClr val="000000"/>
                </a:solidFill>
                <a:latin typeface="IBM Plex Sans"/>
                <a:ea typeface="IBM Plex Sans"/>
                <a:cs typeface="IBM Plex Sans"/>
                <a:sym typeface="IBM Plex Sans"/>
              </a:rPr>
              <a:t>e.g.  secure, federated cloud computing environments that offer secure access.</a:t>
            </a:r>
            <a:endParaRPr b="0" i="1" sz="16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Data Management: </a:t>
            </a:r>
            <a:r>
              <a:rPr b="0" i="0" lang="en-GB" sz="1600" u="none" cap="none" strike="noStrike">
                <a:solidFill>
                  <a:srgbClr val="000000"/>
                </a:solidFill>
                <a:latin typeface="IBM Plex Sans"/>
                <a:ea typeface="IBM Plex Sans"/>
                <a:cs typeface="IBM Plex Sans"/>
                <a:sym typeface="IBM Plex Sans"/>
              </a:rPr>
              <a:t>Services for transferring, data discovery, accessing, analysing, sharing and archiving sensitive data.</a:t>
            </a:r>
            <a:endParaRPr b="0" i="1" sz="16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Other Services: </a:t>
            </a:r>
            <a:r>
              <a:rPr b="0" i="0" lang="en-GB" sz="1600" u="none" cap="none" strike="noStrike">
                <a:solidFill>
                  <a:srgbClr val="000000"/>
                </a:solidFill>
                <a:latin typeface="IBM Plex Sans"/>
                <a:ea typeface="IBM Plex Sans"/>
                <a:cs typeface="IBM Plex Sans"/>
                <a:sym typeface="IBM Plex Sans"/>
              </a:rPr>
              <a:t>Access along with possible customisation to other thematic services from EOSC Exchange.</a:t>
            </a:r>
            <a:endParaRPr b="0" i="1" sz="16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Onboarding: </a:t>
            </a:r>
            <a:r>
              <a:rPr b="0" i="0" lang="en-GB" sz="1600" u="none" cap="none" strike="noStrike">
                <a:solidFill>
                  <a:srgbClr val="000000"/>
                </a:solidFill>
                <a:latin typeface="IBM Plex Sans"/>
                <a:ea typeface="IBM Plex Sans"/>
                <a:cs typeface="IBM Plex Sans"/>
                <a:sym typeface="IBM Plex Sans"/>
              </a:rPr>
              <a:t>Easy and clear onboarding procedures for Policy development related services and solutions to EOSC. </a:t>
            </a:r>
            <a:endParaRPr b="0" i="1" sz="1600" u="none" cap="none" strike="noStrike">
              <a:solidFill>
                <a:srgbClr val="000000"/>
              </a:solidFill>
              <a:latin typeface="IBM Plex Sans"/>
              <a:ea typeface="IBM Plex Sans"/>
              <a:cs typeface="IBM Plex Sans"/>
              <a:sym typeface="IBM Plex Sans"/>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Discoverability: </a:t>
            </a:r>
            <a:r>
              <a:rPr b="0" i="0" lang="en-GB" sz="1600" u="none" cap="none" strike="noStrike">
                <a:solidFill>
                  <a:srgbClr val="000000"/>
                </a:solidFill>
                <a:latin typeface="IBM Plex Sans"/>
                <a:ea typeface="IBM Plex Sans"/>
                <a:cs typeface="IBM Plex Sans"/>
                <a:sym typeface="IBM Plex Sans"/>
              </a:rPr>
              <a:t>Extend and expand the use of Policy services by making them accessible through the EOSC portal.</a:t>
            </a:r>
            <a:endParaRPr b="0" i="0" sz="2400" u="none" cap="none" strike="noStrike">
              <a:solidFill>
                <a:schemeClr val="dk1"/>
              </a:solidFill>
              <a:latin typeface="Calibri"/>
              <a:ea typeface="Calibri"/>
              <a:cs typeface="Calibri"/>
              <a:sym typeface="Calibri"/>
            </a:endParaRPr>
          </a:p>
        </p:txBody>
      </p:sp>
      <p:sp>
        <p:nvSpPr>
          <p:cNvPr id="372" name="Google Shape;372;p11"/>
          <p:cNvSpPr/>
          <p:nvPr/>
        </p:nvSpPr>
        <p:spPr>
          <a:xfrm>
            <a:off x="1258954" y="1845985"/>
            <a:ext cx="2385391"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User group currently lags behind in terms of adoption of high-computing paradigms.</a:t>
            </a:r>
            <a:endParaRPr b="0" i="0" sz="1400" u="none" cap="none" strike="noStrike">
              <a:solidFill>
                <a:srgbClr val="000000"/>
              </a:solidFill>
              <a:latin typeface="Arial"/>
              <a:ea typeface="Arial"/>
              <a:cs typeface="Arial"/>
              <a:sym typeface="Arial"/>
            </a:endParaRPr>
          </a:p>
        </p:txBody>
      </p:sp>
      <p:sp>
        <p:nvSpPr>
          <p:cNvPr id="373" name="Google Shape;373;p11"/>
          <p:cNvSpPr/>
          <p:nvPr/>
        </p:nvSpPr>
        <p:spPr>
          <a:xfrm>
            <a:off x="8269357" y="1865681"/>
            <a:ext cx="2597426"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EOSC currently lacks services that would be critical to the user group (e.g. sensitive data management services)</a:t>
            </a:r>
            <a:endParaRPr b="0" i="0" sz="1400" u="none" cap="none" strike="noStrike">
              <a:solidFill>
                <a:srgbClr val="000000"/>
              </a:solidFill>
              <a:latin typeface="Arial"/>
              <a:ea typeface="Arial"/>
              <a:cs typeface="Arial"/>
              <a:sym typeface="Arial"/>
            </a:endParaRPr>
          </a:p>
        </p:txBody>
      </p:sp>
      <p:pic>
        <p:nvPicPr>
          <p:cNvPr id="374" name="Google Shape;374;p11"/>
          <p:cNvPicPr preferRelativeResize="0"/>
          <p:nvPr/>
        </p:nvPicPr>
        <p:blipFill rotWithShape="1">
          <a:blip r:embed="rId4">
            <a:alphaModFix/>
          </a:blip>
          <a:srcRect b="4262" l="18657" r="5506" t="11339"/>
          <a:stretch/>
        </p:blipFill>
        <p:spPr>
          <a:xfrm>
            <a:off x="8158382" y="1457739"/>
            <a:ext cx="3275939" cy="246196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8" name="Shape 378"/>
        <p:cNvGrpSpPr/>
        <p:nvPr/>
      </p:nvGrpSpPr>
      <p:grpSpPr>
        <a:xfrm>
          <a:off x="0" y="0"/>
          <a:ext cx="0" cy="0"/>
          <a:chOff x="0" y="0"/>
          <a:chExt cx="0" cy="0"/>
        </a:xfrm>
      </p:grpSpPr>
      <p:sp>
        <p:nvSpPr>
          <p:cNvPr id="379" name="Google Shape;379;p15"/>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100000"/>
              <a:buFont typeface="IBM Plex Sans Medium"/>
              <a:buNone/>
            </a:pPr>
            <a:r>
              <a:rPr lang="en-GB"/>
              <a:t>What the Competence Centre aims to offer to the EOSC</a:t>
            </a:r>
            <a:endParaRPr/>
          </a:p>
        </p:txBody>
      </p:sp>
      <p:graphicFrame>
        <p:nvGraphicFramePr>
          <p:cNvPr id="380" name="Google Shape;380;p15"/>
          <p:cNvGraphicFramePr/>
          <p:nvPr/>
        </p:nvGraphicFramePr>
        <p:xfrm>
          <a:off x="689114" y="1430421"/>
          <a:ext cx="3000000" cy="3000000"/>
        </p:xfrm>
        <a:graphic>
          <a:graphicData uri="http://schemas.openxmlformats.org/drawingml/2006/table">
            <a:tbl>
              <a:tblPr>
                <a:noFill/>
                <a:tableStyleId>{AD893960-D2A0-41D4-99B3-7F5A7694030E}</a:tableStyleId>
              </a:tblPr>
              <a:tblGrid>
                <a:gridCol w="2232275"/>
                <a:gridCol w="8382725"/>
              </a:tblGrid>
              <a:tr h="732300">
                <a:tc>
                  <a:txBody>
                    <a:bodyPr/>
                    <a:lstStyle/>
                    <a:p>
                      <a:pPr indent="0" lvl="0" marL="0" marR="0" rtl="0" algn="just">
                        <a:lnSpc>
                          <a:spcPct val="100000"/>
                        </a:lnSpc>
                        <a:spcBef>
                          <a:spcPts val="0"/>
                        </a:spcBef>
                        <a:spcAft>
                          <a:spcPts val="0"/>
                        </a:spcAft>
                        <a:buClr>
                          <a:srgbClr val="000000"/>
                        </a:buClr>
                        <a:buSzPts val="1800"/>
                        <a:buFont typeface="IBM Plex Sans"/>
                        <a:buNone/>
                      </a:pPr>
                      <a:r>
                        <a:rPr b="0" i="1" lang="en-GB" sz="1800" u="none" cap="none" strike="noStrike">
                          <a:solidFill>
                            <a:srgbClr val="000000"/>
                          </a:solidFill>
                          <a:latin typeface="IBM Plex Sans"/>
                          <a:ea typeface="IBM Plex Sans"/>
                          <a:cs typeface="IBM Plex Sans"/>
                          <a:sym typeface="IBM Plex Sans"/>
                        </a:rPr>
                        <a:t>Early Adopters</a:t>
                      </a:r>
                      <a:endParaRPr sz="14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Public Authorities part of the Competence Centre would act as early adopters of EOSC and its services accelerating its adoption in this user segment.</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32300">
                <a:tc>
                  <a:txBody>
                    <a:bodyPr/>
                    <a:lstStyle/>
                    <a:p>
                      <a:pPr indent="0" lvl="0" marL="0" marR="0" rtl="0" algn="just">
                        <a:lnSpc>
                          <a:spcPct val="100000"/>
                        </a:lnSpc>
                        <a:spcBef>
                          <a:spcPts val="0"/>
                        </a:spcBef>
                        <a:spcAft>
                          <a:spcPts val="0"/>
                        </a:spcAft>
                        <a:buClr>
                          <a:srgbClr val="000000"/>
                        </a:buClr>
                        <a:buSzPts val="1800"/>
                        <a:buFont typeface="IBM Plex Sans"/>
                        <a:buNone/>
                      </a:pPr>
                      <a:r>
                        <a:rPr b="0" i="1" lang="en-GB" sz="1800" u="none" cap="none" strike="noStrike">
                          <a:solidFill>
                            <a:srgbClr val="000000"/>
                          </a:solidFill>
                          <a:latin typeface="IBM Plex Sans"/>
                          <a:ea typeface="IBM Plex Sans"/>
                          <a:cs typeface="IBM Plex Sans"/>
                          <a:sym typeface="IBM Plex Sans"/>
                        </a:rPr>
                        <a:t>Attractiveness</a:t>
                      </a:r>
                      <a:endParaRPr sz="24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The Public Authorities and the project will further increase the adoption and attractiveness of EOSC by piloting and delivering new innovative services, data and resources for wider use.</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34075">
                <a:tc>
                  <a:txBody>
                    <a:bodyPr/>
                    <a:lstStyle/>
                    <a:p>
                      <a:pPr indent="0" lvl="0" marL="0" marR="0" rtl="0" algn="just">
                        <a:lnSpc>
                          <a:spcPct val="100000"/>
                        </a:lnSpc>
                        <a:spcBef>
                          <a:spcPts val="0"/>
                        </a:spcBef>
                        <a:spcAft>
                          <a:spcPts val="0"/>
                        </a:spcAft>
                        <a:buClr>
                          <a:srgbClr val="000000"/>
                        </a:buClr>
                        <a:buSzPts val="1400"/>
                        <a:buFont typeface="Arial"/>
                        <a:buNone/>
                      </a:pPr>
                      <a:r>
                        <a:rPr b="0" i="1" lang="en-GB" sz="1400" u="none" cap="none" strike="noStrike">
                          <a:solidFill>
                            <a:srgbClr val="000000"/>
                          </a:solidFill>
                          <a:latin typeface="IBM Plex Sans"/>
                          <a:ea typeface="IBM Plex Sans"/>
                          <a:cs typeface="IBM Plex Sans"/>
                          <a:sym typeface="IBM Plex Sans"/>
                        </a:rPr>
                        <a:t>Exploitation</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The Competence Centre will act as an additional exploitation path of existing services in EOSC.</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128725">
                <a:tc>
                  <a:txBody>
                    <a:bodyPr/>
                    <a:lstStyle/>
                    <a:p>
                      <a:pPr indent="0" lvl="0" marL="0" marR="0" rtl="0" algn="just">
                        <a:lnSpc>
                          <a:spcPct val="100000"/>
                        </a:lnSpc>
                        <a:spcBef>
                          <a:spcPts val="0"/>
                        </a:spcBef>
                        <a:spcAft>
                          <a:spcPts val="0"/>
                        </a:spcAft>
                        <a:buClr>
                          <a:srgbClr val="000000"/>
                        </a:buClr>
                        <a:buSzPts val="1400"/>
                        <a:buFont typeface="Arial"/>
                        <a:buNone/>
                      </a:pPr>
                      <a:r>
                        <a:rPr b="0" i="1" lang="en-GB" sz="1400" u="none" cap="none" strike="noStrike">
                          <a:solidFill>
                            <a:srgbClr val="000000"/>
                          </a:solidFill>
                          <a:latin typeface="IBM Plex Sans"/>
                          <a:ea typeface="IBM Plex Sans"/>
                          <a:cs typeface="IBM Plex Sans"/>
                          <a:sym typeface="IBM Plex Sans"/>
                        </a:rPr>
                        <a:t>Community Engagement</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A well-established community of public authorities that will enable EOSC related entities to meaningfully engage with this user group for gathering needs and requirements and also for testing. This will be crucial for meeting the Strategic Objective 8 and Operational Objective 1 of the EOSC.</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30500">
                <a:tc>
                  <a:txBody>
                    <a:bodyPr/>
                    <a:lstStyle/>
                    <a:p>
                      <a:pPr indent="0" lvl="0" marL="0" marR="0" rtl="0" algn="just">
                        <a:lnSpc>
                          <a:spcPct val="100000"/>
                        </a:lnSpc>
                        <a:spcBef>
                          <a:spcPts val="0"/>
                        </a:spcBef>
                        <a:spcAft>
                          <a:spcPts val="0"/>
                        </a:spcAft>
                        <a:buClr>
                          <a:srgbClr val="000000"/>
                        </a:buClr>
                        <a:buSzPts val="1400"/>
                        <a:buFont typeface="Arial"/>
                        <a:buNone/>
                      </a:pPr>
                      <a:r>
                        <a:rPr b="0" i="1" lang="en-GB" sz="1400" u="none" cap="none" strike="noStrike">
                          <a:solidFill>
                            <a:srgbClr val="000000"/>
                          </a:solidFill>
                          <a:latin typeface="IBM Plex Sans"/>
                          <a:ea typeface="IBM Plex Sans"/>
                          <a:cs typeface="IBM Plex Sans"/>
                          <a:sym typeface="IBM Plex Sans"/>
                        </a:rPr>
                        <a:t>Crossing the Chasm</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Learnings and best practices from the Competence Centre will not only be crucial for other such competence centres. The success stories from this endeavour will also make crossing the chasm for EOSC between early adopters and early majority for the public authorities easier. </a:t>
                      </a:r>
                      <a:endParaRPr sz="1800" u="none" cap="none" strike="noStrike"/>
                    </a:p>
                  </a:txBody>
                  <a:tcPr marT="61400" marB="61400" marR="61400" marL="61400" anchor="ctr">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381" name="Google Shape;381;p15"/>
          <p:cNvSpPr/>
          <p:nvPr/>
        </p:nvSpPr>
        <p:spPr>
          <a:xfrm>
            <a:off x="-1466459" y="1455762"/>
            <a:ext cx="20665812" cy="461665"/>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
          <p:cNvSpPr txBox="1"/>
          <p:nvPr>
            <p:ph type="title"/>
          </p:nvPr>
        </p:nvSpPr>
        <p:spPr>
          <a:xfrm>
            <a:off x="374649" y="298383"/>
            <a:ext cx="11817351" cy="1132853"/>
          </a:xfrm>
          <a:prstGeom prst="rect">
            <a:avLst/>
          </a:prstGeom>
          <a:no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00FFA2"/>
              </a:buClr>
              <a:buSzPts val="3000"/>
              <a:buFont typeface="IBM Plex Sans Medium"/>
              <a:buNone/>
            </a:pPr>
            <a:r>
              <a:rPr lang="en-GB" sz="3000"/>
              <a:t>EOSC COMPETENCE CENTER FOR PUBLIC AUTHORITIES: DECIDO (EVIDENCE AND CLOUD FOR MORE INFORMED AND EFFECTIVE POLICIES)</a:t>
            </a:r>
            <a:endParaRPr sz="3000"/>
          </a:p>
        </p:txBody>
      </p:sp>
      <p:sp>
        <p:nvSpPr>
          <p:cNvPr id="95" name="Google Shape;95;p1"/>
          <p:cNvSpPr txBox="1"/>
          <p:nvPr>
            <p:ph idx="1" type="body"/>
          </p:nvPr>
        </p:nvSpPr>
        <p:spPr>
          <a:xfrm>
            <a:off x="1878496" y="1543091"/>
            <a:ext cx="9938855" cy="46166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Xavier Salazar</a:t>
            </a:r>
            <a:endParaRPr/>
          </a:p>
        </p:txBody>
      </p:sp>
      <p:sp>
        <p:nvSpPr>
          <p:cNvPr id="96" name="Google Shape;96;p1"/>
          <p:cNvSpPr txBox="1"/>
          <p:nvPr>
            <p:ph idx="2" type="body"/>
          </p:nvPr>
        </p:nvSpPr>
        <p:spPr>
          <a:xfrm>
            <a:off x="1878496" y="2094818"/>
            <a:ext cx="9938855" cy="461665"/>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EGI</a:t>
            </a:r>
            <a:endParaRPr/>
          </a:p>
        </p:txBody>
      </p:sp>
      <p:sp>
        <p:nvSpPr>
          <p:cNvPr id="97" name="Google Shape;97;p1"/>
          <p:cNvSpPr txBox="1"/>
          <p:nvPr>
            <p:ph idx="3" type="body"/>
          </p:nvPr>
        </p:nvSpPr>
        <p:spPr>
          <a:xfrm>
            <a:off x="1878495" y="2672011"/>
            <a:ext cx="9938855" cy="509261"/>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EGI Conference</a:t>
            </a:r>
            <a:endParaRPr/>
          </a:p>
          <a:p>
            <a:pPr indent="0" lvl="0" marL="0" rtl="0" algn="l">
              <a:lnSpc>
                <a:spcPct val="90000"/>
              </a:lnSpc>
              <a:spcBef>
                <a:spcPts val="1000"/>
              </a:spcBef>
              <a:spcAft>
                <a:spcPts val="0"/>
              </a:spcAft>
              <a:buClr>
                <a:srgbClr val="00FFA2"/>
              </a:buClr>
              <a:buSzPts val="2400"/>
              <a:buNone/>
            </a:pPr>
            <a:r>
              <a:t/>
            </a:r>
            <a:endParaRPr/>
          </a:p>
        </p:txBody>
      </p:sp>
      <p:sp>
        <p:nvSpPr>
          <p:cNvPr id="98" name="Google Shape;98;p1"/>
          <p:cNvSpPr txBox="1"/>
          <p:nvPr>
            <p:ph idx="4" type="body"/>
          </p:nvPr>
        </p:nvSpPr>
        <p:spPr>
          <a:xfrm>
            <a:off x="1878495" y="3284693"/>
            <a:ext cx="9939000" cy="509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FFA2"/>
              </a:buClr>
              <a:buSzPts val="2400"/>
              <a:buNone/>
            </a:pPr>
            <a:r>
              <a:rPr lang="en-GB"/>
              <a:t>22 June 2023</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5" name="Shape 385"/>
        <p:cNvGrpSpPr/>
        <p:nvPr/>
      </p:nvGrpSpPr>
      <p:grpSpPr>
        <a:xfrm>
          <a:off x="0" y="0"/>
          <a:ext cx="0" cy="0"/>
          <a:chOff x="0" y="0"/>
          <a:chExt cx="0" cy="0"/>
        </a:xfrm>
      </p:grpSpPr>
      <p:sp>
        <p:nvSpPr>
          <p:cNvPr id="386" name="Google Shape;386;p16"/>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Main Stakeholders and value proposition</a:t>
            </a:r>
            <a:endParaRPr/>
          </a:p>
        </p:txBody>
      </p:sp>
      <p:graphicFrame>
        <p:nvGraphicFramePr>
          <p:cNvPr id="387" name="Google Shape;387;p16"/>
          <p:cNvGraphicFramePr/>
          <p:nvPr/>
        </p:nvGraphicFramePr>
        <p:xfrm>
          <a:off x="476433" y="1073426"/>
          <a:ext cx="3000000" cy="3000000"/>
        </p:xfrm>
        <a:graphic>
          <a:graphicData uri="http://schemas.openxmlformats.org/drawingml/2006/table">
            <a:tbl>
              <a:tblPr>
                <a:noFill/>
                <a:tableStyleId>{AD893960-D2A0-41D4-99B3-7F5A7694030E}</a:tableStyleId>
              </a:tblPr>
              <a:tblGrid>
                <a:gridCol w="1922600"/>
                <a:gridCol w="5592025"/>
              </a:tblGrid>
              <a:tr h="590525">
                <a:tc>
                  <a:txBody>
                    <a:bodyPr/>
                    <a:lstStyle/>
                    <a:p>
                      <a:pPr indent="0" lvl="0" marL="0" marR="0" rtl="0" algn="just">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IBM Plex Sans"/>
                          <a:ea typeface="IBM Plex Sans"/>
                          <a:cs typeface="IBM Plex Sans"/>
                          <a:sym typeface="IBM Plex Sans"/>
                        </a:rPr>
                        <a:t>Stakeholder</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IBM Plex Sans"/>
                          <a:ea typeface="IBM Plex Sans"/>
                          <a:cs typeface="IBM Plex Sans"/>
                          <a:sym typeface="IBM Plex Sans"/>
                        </a:rPr>
                        <a:t>Value Proposition</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39050">
                <a:tc>
                  <a:txBody>
                    <a:bodyPr/>
                    <a:lstStyle/>
                    <a:p>
                      <a:pPr indent="0" lvl="0" marL="0" marR="0" rtl="0" algn="just">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DECIDO and other cluster projects</a:t>
                      </a:r>
                      <a:endParaRPr i="1"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Additional avenue for exploiting and sustaining the services and results developed by the projects.</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939050">
                <a:tc>
                  <a:txBody>
                    <a:bodyPr/>
                    <a:lstStyle/>
                    <a:p>
                      <a:pPr indent="0" lvl="0" marL="0" marR="0" rtl="0" algn="just">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Public Authorities and Technical Partners</a:t>
                      </a:r>
                      <a:endParaRPr i="1"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Fine tuned consultancy and easy access to computing resources, data and services</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90525">
                <a:tc>
                  <a:txBody>
                    <a:bodyPr/>
                    <a:lstStyle/>
                    <a:p>
                      <a:pPr indent="0" lvl="0" marL="0" marR="0" rtl="0" algn="just">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Providers</a:t>
                      </a:r>
                      <a:endParaRPr i="1"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Potential headway into previously untapped market segment.</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1287550">
                <a:tc>
                  <a:txBody>
                    <a:bodyPr/>
                    <a:lstStyle/>
                    <a:p>
                      <a:pPr indent="0" lvl="0" marL="0" marR="0" rtl="0" algn="just">
                        <a:lnSpc>
                          <a:spcPct val="100000"/>
                        </a:lnSpc>
                        <a:spcBef>
                          <a:spcPts val="0"/>
                        </a:spcBef>
                        <a:spcAft>
                          <a:spcPts val="0"/>
                        </a:spcAft>
                        <a:buClr>
                          <a:srgbClr val="000000"/>
                        </a:buClr>
                        <a:buSzPts val="1800"/>
                        <a:buFont typeface="Arial"/>
                        <a:buNone/>
                      </a:pPr>
                      <a:r>
                        <a:rPr b="0" i="1" lang="en-GB" sz="1800" u="none" cap="none" strike="noStrike">
                          <a:solidFill>
                            <a:srgbClr val="000000"/>
                          </a:solidFill>
                          <a:latin typeface="IBM Plex Sans"/>
                          <a:ea typeface="IBM Plex Sans"/>
                          <a:cs typeface="IBM Plex Sans"/>
                          <a:sym typeface="IBM Plex Sans"/>
                        </a:rPr>
                        <a:t>EOSC related entities</a:t>
                      </a:r>
                      <a:endParaRPr i="1"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Easy access to early adopters for testing and requirement gathering and whose endorsement offers the required reassurance for other consumers in EOSC.</a:t>
                      </a:r>
                      <a:endParaRPr sz="28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388" name="Google Shape;388;p16"/>
          <p:cNvSpPr/>
          <p:nvPr/>
        </p:nvSpPr>
        <p:spPr>
          <a:xfrm>
            <a:off x="-118711" y="2172995"/>
            <a:ext cx="18673939" cy="871279"/>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389" name="Google Shape;389;p16"/>
          <p:cNvSpPr txBox="1"/>
          <p:nvPr/>
        </p:nvSpPr>
        <p:spPr>
          <a:xfrm>
            <a:off x="2004391" y="5626894"/>
            <a:ext cx="9336156" cy="123110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The Competence Centre will be:</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Calibri"/>
                <a:ea typeface="Calibri"/>
                <a:cs typeface="Calibri"/>
                <a:sym typeface="Calibri"/>
              </a:rPr>
              <a:t>O</a:t>
            </a:r>
            <a:r>
              <a:rPr b="1" i="0" lang="en-GB" sz="1400" u="none" cap="none" strike="noStrike">
                <a:solidFill>
                  <a:srgbClr val="000000"/>
                </a:solidFill>
                <a:latin typeface="IBM Plex Sans"/>
                <a:ea typeface="IBM Plex Sans"/>
                <a:cs typeface="IBM Plex Sans"/>
                <a:sym typeface="IBM Plex Sans"/>
              </a:rPr>
              <a:t>pen to the participation of providers </a:t>
            </a:r>
            <a:r>
              <a:rPr b="0" i="0" lang="en-GB" sz="1400" u="none" cap="none" strike="noStrike">
                <a:solidFill>
                  <a:srgbClr val="000000"/>
                </a:solidFill>
                <a:latin typeface="IBM Plex Sans"/>
                <a:ea typeface="IBM Plex Sans"/>
                <a:cs typeface="IBM Plex Sans"/>
                <a:sym typeface="IBM Plex Sans"/>
              </a:rPr>
              <a:t>that will be identified during the project lifetime as relevant according to the needs of the pilots. </a:t>
            </a:r>
            <a:endParaRPr b="0" i="0" sz="1400" u="none" cap="none" strike="noStrike">
              <a:solidFill>
                <a:srgbClr val="000000"/>
              </a:solidFill>
              <a:latin typeface="Arial"/>
              <a:ea typeface="Arial"/>
              <a:cs typeface="Arial"/>
              <a:sym typeface="Arial"/>
            </a:endParaRPr>
          </a:p>
          <a:p>
            <a:pPr indent="0" lvl="1" marL="457200" marR="0" rtl="0" algn="l">
              <a:lnSpc>
                <a:spcPct val="100000"/>
              </a:lnSpc>
              <a:spcBef>
                <a:spcPts val="0"/>
              </a:spcBef>
              <a:spcAft>
                <a:spcPts val="0"/>
              </a:spcAft>
              <a:buClr>
                <a:srgbClr val="000000"/>
              </a:buClr>
              <a:buSzPts val="1400"/>
              <a:buFont typeface="Arial"/>
              <a:buNone/>
            </a:pPr>
            <a:r>
              <a:rPr b="1" i="0" lang="en-GB" sz="1400" u="none" cap="none" strike="noStrike">
                <a:solidFill>
                  <a:srgbClr val="000000"/>
                </a:solidFill>
                <a:latin typeface="Calibri"/>
                <a:ea typeface="Calibri"/>
                <a:cs typeface="Calibri"/>
                <a:sym typeface="Calibri"/>
              </a:rPr>
              <a:t>E</a:t>
            </a:r>
            <a:r>
              <a:rPr b="1" i="0" lang="en-GB" sz="1400" u="none" cap="none" strike="noStrike">
                <a:solidFill>
                  <a:srgbClr val="000000"/>
                </a:solidFill>
                <a:latin typeface="IBM Plex Sans"/>
                <a:ea typeface="IBM Plex Sans"/>
                <a:cs typeface="IBM Plex Sans"/>
                <a:sym typeface="IBM Plex Sans"/>
              </a:rPr>
              <a:t>xtended to cover public authorities and policy makers </a:t>
            </a:r>
            <a:r>
              <a:rPr b="0" i="0" lang="en-GB" sz="1400" u="none" cap="none" strike="noStrike">
                <a:solidFill>
                  <a:srgbClr val="000000"/>
                </a:solidFill>
                <a:latin typeface="IBM Plex Sans"/>
                <a:ea typeface="IBM Plex Sans"/>
                <a:cs typeface="IBM Plex Sans"/>
                <a:sym typeface="IBM Plex Sans"/>
              </a:rPr>
              <a:t>piloting in other cluster projects - Policy Cloud, DUET, IntelComp and AI4PublicPolicy. </a:t>
            </a:r>
            <a:endParaRPr b="0" i="0" sz="1800" u="none" cap="none" strike="noStrike">
              <a:solidFill>
                <a:schemeClr val="dk1"/>
              </a:solidFill>
              <a:latin typeface="Calibri"/>
              <a:ea typeface="Calibri"/>
              <a:cs typeface="Calibri"/>
              <a:sym typeface="Calibri"/>
            </a:endParaRPr>
          </a:p>
        </p:txBody>
      </p:sp>
      <p:grpSp>
        <p:nvGrpSpPr>
          <p:cNvPr id="390" name="Google Shape;390;p16"/>
          <p:cNvGrpSpPr/>
          <p:nvPr/>
        </p:nvGrpSpPr>
        <p:grpSpPr>
          <a:xfrm>
            <a:off x="8091359" y="1551689"/>
            <a:ext cx="3867819" cy="3867819"/>
            <a:chOff x="537620" y="39467"/>
            <a:chExt cx="3867819" cy="3867819"/>
          </a:xfrm>
        </p:grpSpPr>
        <p:sp>
          <p:nvSpPr>
            <p:cNvPr id="391" name="Google Shape;391;p16"/>
            <p:cNvSpPr/>
            <p:nvPr/>
          </p:nvSpPr>
          <p:spPr>
            <a:xfrm>
              <a:off x="1445373" y="39467"/>
              <a:ext cx="2052312" cy="2052312"/>
            </a:xfrm>
            <a:prstGeom prst="ellipse">
              <a:avLst/>
            </a:prstGeom>
            <a:solidFill>
              <a:srgbClr val="4372C3">
                <a:alpha val="49411"/>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2" name="Google Shape;392;p16"/>
            <p:cNvSpPr txBox="1"/>
            <p:nvPr/>
          </p:nvSpPr>
          <p:spPr>
            <a:xfrm>
              <a:off x="1682179" y="315740"/>
              <a:ext cx="1578701" cy="65121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400"/>
                <a:buFont typeface="Calibri"/>
                <a:buNone/>
              </a:pPr>
              <a:r>
                <a:rPr b="0" i="0" lang="en-GB" sz="1400" u="none" cap="none" strike="noStrike">
                  <a:solidFill>
                    <a:schemeClr val="dk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393" name="Google Shape;393;p16"/>
            <p:cNvSpPr/>
            <p:nvPr/>
          </p:nvSpPr>
          <p:spPr>
            <a:xfrm>
              <a:off x="2353127" y="947220"/>
              <a:ext cx="2052312" cy="2052312"/>
            </a:xfrm>
            <a:prstGeom prst="ellipse">
              <a:avLst/>
            </a:prstGeom>
            <a:solidFill>
              <a:srgbClr val="4372C3">
                <a:alpha val="49411"/>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4" name="Google Shape;394;p16"/>
            <p:cNvSpPr txBox="1"/>
            <p:nvPr/>
          </p:nvSpPr>
          <p:spPr>
            <a:xfrm>
              <a:off x="3458218" y="1184026"/>
              <a:ext cx="789350" cy="1578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200"/>
                <a:buFont typeface="Calibri"/>
                <a:buNone/>
              </a:pPr>
              <a:r>
                <a:rPr b="0" i="0" lang="en-GB" sz="1200" u="none" cap="none" strike="noStrike">
                  <a:solidFill>
                    <a:schemeClr val="dk1"/>
                  </a:solidFill>
                  <a:latin typeface="Calibri"/>
                  <a:ea typeface="Calibri"/>
                  <a:cs typeface="Calibri"/>
                  <a:sym typeface="Calibri"/>
                </a:rPr>
                <a:t>Technical Providers in Public Authorities</a:t>
              </a:r>
              <a:endParaRPr b="0" i="0" sz="1400" u="none" cap="none" strike="noStrike">
                <a:solidFill>
                  <a:srgbClr val="000000"/>
                </a:solidFill>
                <a:latin typeface="Arial"/>
                <a:ea typeface="Arial"/>
                <a:cs typeface="Arial"/>
                <a:sym typeface="Arial"/>
              </a:endParaRPr>
            </a:p>
          </p:txBody>
        </p:sp>
        <p:sp>
          <p:nvSpPr>
            <p:cNvPr id="395" name="Google Shape;395;p16"/>
            <p:cNvSpPr/>
            <p:nvPr/>
          </p:nvSpPr>
          <p:spPr>
            <a:xfrm>
              <a:off x="1445373" y="1854974"/>
              <a:ext cx="2052312" cy="2052312"/>
            </a:xfrm>
            <a:prstGeom prst="ellipse">
              <a:avLst/>
            </a:prstGeom>
            <a:solidFill>
              <a:srgbClr val="4372C3">
                <a:alpha val="49411"/>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6" name="Google Shape;396;p16"/>
            <p:cNvSpPr txBox="1"/>
            <p:nvPr/>
          </p:nvSpPr>
          <p:spPr>
            <a:xfrm>
              <a:off x="1682179" y="2979799"/>
              <a:ext cx="1578701" cy="65121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200"/>
                <a:buFont typeface="Calibri"/>
                <a:buNone/>
              </a:pPr>
              <a:r>
                <a:rPr b="0" i="0" lang="en-GB" sz="1200" u="none" cap="none" strike="noStrike">
                  <a:solidFill>
                    <a:schemeClr val="dk1"/>
                  </a:solidFill>
                  <a:latin typeface="Calibri"/>
                  <a:ea typeface="Calibri"/>
                  <a:cs typeface="Calibri"/>
                  <a:sym typeface="Calibri"/>
                </a:rPr>
                <a:t>EOSC computing providers</a:t>
              </a:r>
              <a:endParaRPr b="0" i="0" sz="1400" u="none" cap="none" strike="noStrike">
                <a:solidFill>
                  <a:srgbClr val="000000"/>
                </a:solidFill>
                <a:latin typeface="Arial"/>
                <a:ea typeface="Arial"/>
                <a:cs typeface="Arial"/>
                <a:sym typeface="Arial"/>
              </a:endParaRPr>
            </a:p>
          </p:txBody>
        </p:sp>
        <p:sp>
          <p:nvSpPr>
            <p:cNvPr id="397" name="Google Shape;397;p16"/>
            <p:cNvSpPr/>
            <p:nvPr/>
          </p:nvSpPr>
          <p:spPr>
            <a:xfrm>
              <a:off x="537620" y="947220"/>
              <a:ext cx="2052312" cy="2052312"/>
            </a:xfrm>
            <a:prstGeom prst="ellipse">
              <a:avLst/>
            </a:prstGeom>
            <a:solidFill>
              <a:srgbClr val="4372C3">
                <a:alpha val="49411"/>
              </a:srgbClr>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8" name="Google Shape;398;p16"/>
            <p:cNvSpPr txBox="1"/>
            <p:nvPr/>
          </p:nvSpPr>
          <p:spPr>
            <a:xfrm>
              <a:off x="695490" y="1184026"/>
              <a:ext cx="789350" cy="1578701"/>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chemeClr val="dk1"/>
                </a:buClr>
                <a:buSzPts val="1200"/>
                <a:buFont typeface="Calibri"/>
                <a:buNone/>
              </a:pPr>
              <a:r>
                <a:rPr b="0" i="0" lang="en-GB" sz="1200" u="none" cap="none" strike="noStrike">
                  <a:solidFill>
                    <a:schemeClr val="dk1"/>
                  </a:solidFill>
                  <a:latin typeface="Calibri"/>
                  <a:ea typeface="Calibri"/>
                  <a:cs typeface="Calibri"/>
                  <a:sym typeface="Calibri"/>
                </a:rPr>
                <a:t>EOSC technology providers</a:t>
              </a:r>
              <a:endParaRPr b="0" i="0" sz="1400" u="none" cap="none" strike="noStrike">
                <a:solidFill>
                  <a:srgbClr val="000000"/>
                </a:solidFill>
                <a:latin typeface="Arial"/>
                <a:ea typeface="Arial"/>
                <a:cs typeface="Arial"/>
                <a:sym typeface="Arial"/>
              </a:endParaRPr>
            </a:p>
          </p:txBody>
        </p:sp>
      </p:grpSp>
      <p:grpSp>
        <p:nvGrpSpPr>
          <p:cNvPr id="399" name="Google Shape;399;p16"/>
          <p:cNvGrpSpPr/>
          <p:nvPr/>
        </p:nvGrpSpPr>
        <p:grpSpPr>
          <a:xfrm>
            <a:off x="9365652" y="2112533"/>
            <a:ext cx="2733582" cy="3122075"/>
            <a:chOff x="340921" y="0"/>
            <a:chExt cx="2733582" cy="3122075"/>
          </a:xfrm>
        </p:grpSpPr>
        <p:sp>
          <p:nvSpPr>
            <p:cNvPr id="400" name="Google Shape;400;p16"/>
            <p:cNvSpPr/>
            <p:nvPr/>
          </p:nvSpPr>
          <p:spPr>
            <a:xfrm>
              <a:off x="340921" y="890825"/>
              <a:ext cx="1362681" cy="1348846"/>
            </a:xfrm>
            <a:prstGeom prst="ellipse">
              <a:avLst/>
            </a:prstGeom>
            <a:solidFill>
              <a:schemeClr val="lt1"/>
            </a:solidFill>
            <a:ln cap="flat" cmpd="sng" w="12700">
              <a:solidFill>
                <a:srgbClr val="3A66B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1" name="Google Shape;401;p16"/>
            <p:cNvSpPr/>
            <p:nvPr/>
          </p:nvSpPr>
          <p:spPr>
            <a:xfrm>
              <a:off x="741308" y="1247240"/>
              <a:ext cx="614900" cy="614900"/>
            </a:xfrm>
            <a:prstGeom prst="ellipse">
              <a:avLst/>
            </a:prstGeom>
            <a:solidFill>
              <a:schemeClr val="lt1"/>
            </a:solidFill>
            <a:ln cap="flat" cmpd="sng" w="12700">
              <a:solidFill>
                <a:srgbClr val="3A66B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2" name="Google Shape;402;p16"/>
            <p:cNvSpPr/>
            <p:nvPr/>
          </p:nvSpPr>
          <p:spPr>
            <a:xfrm>
              <a:off x="2031260" y="0"/>
              <a:ext cx="1043243" cy="409247"/>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3" name="Google Shape;403;p16"/>
            <p:cNvSpPr txBox="1"/>
            <p:nvPr/>
          </p:nvSpPr>
          <p:spPr>
            <a:xfrm>
              <a:off x="2031260" y="0"/>
              <a:ext cx="1043243" cy="409247"/>
            </a:xfrm>
            <a:prstGeom prst="rect">
              <a:avLst/>
            </a:prstGeom>
            <a:noFill/>
            <a:ln>
              <a:noFill/>
            </a:ln>
          </p:spPr>
          <p:txBody>
            <a:bodyPr anchorCtr="0" anchor="ctr" bIns="12700" lIns="71100" spcFirstLastPara="1" rIns="12700" wrap="square" tIns="12700">
              <a:noAutofit/>
            </a:bodyPr>
            <a:lstStyle/>
            <a:p>
              <a:pPr indent="0" lvl="0" marL="0" marR="0" rtl="0" algn="l">
                <a:lnSpc>
                  <a:spcPct val="90000"/>
                </a:lnSpc>
                <a:spcBef>
                  <a:spcPts val="0"/>
                </a:spcBef>
                <a:spcAft>
                  <a:spcPts val="0"/>
                </a:spcAft>
                <a:buClr>
                  <a:schemeClr val="dk1"/>
                </a:buClr>
                <a:buSzPts val="1000"/>
                <a:buFont typeface="Calibri"/>
                <a:buNone/>
              </a:pPr>
              <a:r>
                <a:rPr b="0" i="0" lang="en-GB" sz="1000" u="none" cap="none" strike="noStrike">
                  <a:solidFill>
                    <a:schemeClr val="dk1"/>
                  </a:solidFill>
                  <a:latin typeface="Calibri"/>
                  <a:ea typeface="Calibri"/>
                  <a:cs typeface="Calibri"/>
                  <a:sym typeface="Calibri"/>
                </a:rPr>
                <a:t>DECIDO and other Cluster Projects</a:t>
              </a:r>
              <a:endParaRPr b="0" i="0" sz="1400" u="none" cap="none" strike="noStrike">
                <a:solidFill>
                  <a:srgbClr val="000000"/>
                </a:solidFill>
                <a:latin typeface="Arial"/>
                <a:ea typeface="Arial"/>
                <a:cs typeface="Arial"/>
                <a:sym typeface="Arial"/>
              </a:endParaRPr>
            </a:p>
          </p:txBody>
        </p:sp>
        <p:cxnSp>
          <p:nvCxnSpPr>
            <p:cNvPr id="404" name="Google Shape;404;p16"/>
            <p:cNvCxnSpPr/>
            <p:nvPr/>
          </p:nvCxnSpPr>
          <p:spPr>
            <a:xfrm>
              <a:off x="1770836" y="749668"/>
              <a:ext cx="230587"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cxnSp>
          <p:nvCxnSpPr>
            <p:cNvPr id="405" name="Google Shape;405;p16"/>
            <p:cNvCxnSpPr/>
            <p:nvPr/>
          </p:nvCxnSpPr>
          <p:spPr>
            <a:xfrm rot="5400000">
              <a:off x="998595" y="448264"/>
              <a:ext cx="1273385" cy="917121"/>
            </a:xfrm>
            <a:prstGeom prst="straightConnector1">
              <a:avLst/>
            </a:prstGeom>
            <a:solidFill>
              <a:srgbClr val="4372C3"/>
            </a:solidFill>
            <a:ln cap="flat" cmpd="sng" w="12700">
              <a:solidFill>
                <a:srgbClr val="4372C3"/>
              </a:solidFill>
              <a:prstDash val="solid"/>
              <a:miter lim="800000"/>
              <a:headEnd len="sm" w="sm" type="none"/>
              <a:tailEnd len="sm" w="sm" type="none"/>
            </a:ln>
          </p:spPr>
        </p:cxnSp>
        <p:sp>
          <p:nvSpPr>
            <p:cNvPr id="406" name="Google Shape;406;p16"/>
            <p:cNvSpPr/>
            <p:nvPr/>
          </p:nvSpPr>
          <p:spPr>
            <a:xfrm>
              <a:off x="1953868" y="2353449"/>
              <a:ext cx="922351" cy="768626"/>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7" name="Google Shape;407;p16"/>
            <p:cNvSpPr txBox="1"/>
            <p:nvPr/>
          </p:nvSpPr>
          <p:spPr>
            <a:xfrm>
              <a:off x="1953868" y="2353449"/>
              <a:ext cx="922351" cy="768626"/>
            </a:xfrm>
            <a:prstGeom prst="rect">
              <a:avLst/>
            </a:prstGeom>
            <a:noFill/>
            <a:ln>
              <a:noFill/>
            </a:ln>
          </p:spPr>
          <p:txBody>
            <a:bodyPr anchorCtr="0" anchor="ctr" bIns="12700" lIns="71100" spcFirstLastPara="1" rIns="12700" wrap="square" tIns="12700">
              <a:noAutofit/>
            </a:bodyPr>
            <a:lstStyle/>
            <a:p>
              <a:pPr indent="0" lvl="0" marL="0" marR="0" rtl="0" algn="l">
                <a:lnSpc>
                  <a:spcPct val="90000"/>
                </a:lnSpc>
                <a:spcBef>
                  <a:spcPts val="0"/>
                </a:spcBef>
                <a:spcAft>
                  <a:spcPts val="0"/>
                </a:spcAft>
                <a:buClr>
                  <a:schemeClr val="dk1"/>
                </a:buClr>
                <a:buSzPts val="1000"/>
                <a:buFont typeface="Calibri"/>
                <a:buNone/>
              </a:pPr>
              <a:r>
                <a:rPr b="0" i="0" lang="en-GB" sz="1000" u="none" cap="none" strike="noStrike">
                  <a:solidFill>
                    <a:schemeClr val="dk1"/>
                  </a:solidFill>
                  <a:latin typeface="Calibri"/>
                  <a:ea typeface="Calibri"/>
                  <a:cs typeface="Calibri"/>
                  <a:sym typeface="Calibri"/>
                </a:rPr>
                <a:t>EOSC CC for Public Authorities</a:t>
              </a:r>
              <a:endParaRPr b="0" i="0" sz="1400" u="none" cap="none" strike="noStrike">
                <a:solidFill>
                  <a:srgbClr val="000000"/>
                </a:solidFill>
                <a:latin typeface="Arial"/>
                <a:ea typeface="Arial"/>
                <a:cs typeface="Arial"/>
                <a:sym typeface="Arial"/>
              </a:endParaRPr>
            </a:p>
          </p:txBody>
        </p:sp>
        <p:cxnSp>
          <p:nvCxnSpPr>
            <p:cNvPr id="408" name="Google Shape;408;p16"/>
            <p:cNvCxnSpPr/>
            <p:nvPr/>
          </p:nvCxnSpPr>
          <p:spPr>
            <a:xfrm>
              <a:off x="1797342" y="2803754"/>
              <a:ext cx="230587" cy="0"/>
            </a:xfrm>
            <a:prstGeom prst="straightConnector1">
              <a:avLst/>
            </a:prstGeom>
            <a:solidFill>
              <a:srgbClr val="4372C3"/>
            </a:solidFill>
            <a:ln cap="flat" cmpd="sng" w="12700">
              <a:solidFill>
                <a:srgbClr val="4372C3"/>
              </a:solidFill>
              <a:prstDash val="solid"/>
              <a:miter lim="800000"/>
              <a:headEnd len="sm" w="sm" type="none"/>
              <a:tailEnd len="sm" w="sm" type="none"/>
            </a:ln>
          </p:spPr>
        </p:cxnSp>
        <p:cxnSp>
          <p:nvCxnSpPr>
            <p:cNvPr id="409" name="Google Shape;409;p16"/>
            <p:cNvCxnSpPr/>
            <p:nvPr/>
          </p:nvCxnSpPr>
          <p:spPr>
            <a:xfrm flipH="1" rot="-5400000">
              <a:off x="1118054" y="2119634"/>
              <a:ext cx="586978" cy="211200"/>
            </a:xfrm>
            <a:prstGeom prst="straightConnector1">
              <a:avLst/>
            </a:prstGeom>
            <a:solidFill>
              <a:srgbClr val="4372C3"/>
            </a:solidFill>
            <a:ln cap="flat" cmpd="sng" w="12700">
              <a:solidFill>
                <a:srgbClr val="4372C3"/>
              </a:solidFill>
              <a:prstDash val="solid"/>
              <a:miter lim="800000"/>
              <a:headEnd len="sm" w="sm" type="none"/>
              <a:tailEnd len="sm" w="sm" type="none"/>
            </a:ln>
          </p:spPr>
        </p:cxn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3" name="Shape 413"/>
        <p:cNvGrpSpPr/>
        <p:nvPr/>
      </p:nvGrpSpPr>
      <p:grpSpPr>
        <a:xfrm>
          <a:off x="0" y="0"/>
          <a:ext cx="0" cy="0"/>
          <a:chOff x="0" y="0"/>
          <a:chExt cx="0" cy="0"/>
        </a:xfrm>
      </p:grpSpPr>
      <p:sp>
        <p:nvSpPr>
          <p:cNvPr id="414" name="Google Shape;414;p17"/>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What the Competence Centre needs from EOSC</a:t>
            </a:r>
            <a:endParaRPr/>
          </a:p>
        </p:txBody>
      </p:sp>
      <p:graphicFrame>
        <p:nvGraphicFramePr>
          <p:cNvPr id="415" name="Google Shape;415;p17"/>
          <p:cNvGraphicFramePr/>
          <p:nvPr/>
        </p:nvGraphicFramePr>
        <p:xfrm>
          <a:off x="357810" y="1258956"/>
          <a:ext cx="3000000" cy="3000000"/>
        </p:xfrm>
        <a:graphic>
          <a:graphicData uri="http://schemas.openxmlformats.org/drawingml/2006/table">
            <a:tbl>
              <a:tblPr>
                <a:noFill/>
                <a:tableStyleId>{AD893960-D2A0-41D4-99B3-7F5A7694030E}</a:tableStyleId>
              </a:tblPr>
              <a:tblGrid>
                <a:gridCol w="1574575"/>
                <a:gridCol w="5912900"/>
              </a:tblGrid>
              <a:tr h="949725">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Core Services</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Strong core services as part of EOSC. For example, a common way of identifying, authenticating and authorising users (AAI), helpdesk to support the users, training, etc.</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92650">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Computation Services</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Computational resources, including secure, federated cloud computing environments that offer secure access.</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92650">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Data Management</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Services for transferring, data discovery, accessing, analysing, sharing and archiving sensitive data.</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92650">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Other Services</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Easy and seamless access along with possible customisation to other thematic services from EOSC Exchange.</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92650">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Onboarding</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Easy and clear onboarding procedures for onboarding Policy development related services and solutions to EOSC. </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92650">
                <a:tc>
                  <a:txBody>
                    <a:bodyPr/>
                    <a:lstStyle/>
                    <a:p>
                      <a:pPr indent="0" lvl="0" marL="0" marR="0" rtl="0" algn="just">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Discoverability</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just">
                        <a:lnSpc>
                          <a:spcPct val="100000"/>
                        </a:lnSpc>
                        <a:spcBef>
                          <a:spcPts val="0"/>
                        </a:spcBef>
                        <a:spcAft>
                          <a:spcPts val="0"/>
                        </a:spcAft>
                        <a:buClr>
                          <a:srgbClr val="000000"/>
                        </a:buClr>
                        <a:buSzPts val="1600"/>
                        <a:buFont typeface="Arial"/>
                        <a:buNone/>
                      </a:pPr>
                      <a:r>
                        <a:rPr b="0" i="0" lang="en-GB" sz="1600" u="none" cap="none" strike="noStrike">
                          <a:solidFill>
                            <a:srgbClr val="000000"/>
                          </a:solidFill>
                          <a:latin typeface="IBM Plex Sans"/>
                          <a:ea typeface="IBM Plex Sans"/>
                          <a:cs typeface="IBM Plex Sans"/>
                          <a:sym typeface="IBM Plex Sans"/>
                        </a:rPr>
                        <a:t>Increase the discoverability of policy development services. Extend and expand their use by making them accessible through the EOSC portal.</a:t>
                      </a:r>
                      <a:endParaRPr sz="2400" u="none" cap="none" strike="noStrike"/>
                    </a:p>
                  </a:txBody>
                  <a:tcPr marT="63500" marB="63500" marR="63500" marL="63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
        <p:nvSpPr>
          <p:cNvPr id="416" name="Google Shape;416;p17"/>
          <p:cNvSpPr/>
          <p:nvPr/>
        </p:nvSpPr>
        <p:spPr>
          <a:xfrm>
            <a:off x="2859088" y="1966912"/>
            <a:ext cx="16145954" cy="545425"/>
          </a:xfrm>
          <a:prstGeom prst="rect">
            <a:avLst/>
          </a:prstGeom>
          <a:noFill/>
          <a:ln>
            <a:noFill/>
          </a:ln>
        </p:spPr>
        <p:txBody>
          <a:bodyPr anchorCtr="0" anchor="ctr"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417" name="Google Shape;417;p17"/>
          <p:cNvPicPr preferRelativeResize="0"/>
          <p:nvPr/>
        </p:nvPicPr>
        <p:blipFill rotWithShape="1">
          <a:blip r:embed="rId3">
            <a:alphaModFix/>
          </a:blip>
          <a:srcRect b="4262" l="18657" r="5506" t="11339"/>
          <a:stretch/>
        </p:blipFill>
        <p:spPr>
          <a:xfrm>
            <a:off x="8136836" y="2101153"/>
            <a:ext cx="3851402" cy="289444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1" name="Shape 421"/>
        <p:cNvGrpSpPr/>
        <p:nvPr/>
      </p:nvGrpSpPr>
      <p:grpSpPr>
        <a:xfrm>
          <a:off x="0" y="0"/>
          <a:ext cx="0" cy="0"/>
          <a:chOff x="0" y="0"/>
          <a:chExt cx="0" cy="0"/>
        </a:xfrm>
      </p:grpSpPr>
      <p:sp>
        <p:nvSpPr>
          <p:cNvPr id="422" name="Google Shape;422;p18"/>
          <p:cNvSpPr txBox="1"/>
          <p:nvPr>
            <p:ph type="title"/>
          </p:nvPr>
        </p:nvSpPr>
        <p:spPr>
          <a:xfrm>
            <a:off x="357809" y="28045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Key Exploitable Result</a:t>
            </a:r>
            <a:endParaRPr/>
          </a:p>
        </p:txBody>
      </p:sp>
      <p:sp>
        <p:nvSpPr>
          <p:cNvPr id="423" name="Google Shape;423;p18"/>
          <p:cNvSpPr txBox="1"/>
          <p:nvPr/>
        </p:nvSpPr>
        <p:spPr>
          <a:xfrm>
            <a:off x="3814135" y="1007533"/>
            <a:ext cx="3570172" cy="2113193"/>
          </a:xfrm>
          <a:prstGeom prst="rect">
            <a:avLst/>
          </a:prstGeom>
          <a:solidFill>
            <a:schemeClr val="accent5"/>
          </a:solidFill>
          <a:ln cap="flat" cmpd="sng" w="12700">
            <a:solidFill>
              <a:srgbClr val="42719B"/>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accent3"/>
              </a:buClr>
              <a:buSzPts val="1330"/>
              <a:buFont typeface="Noto Sans Symbols"/>
              <a:buNone/>
            </a:pPr>
            <a:r>
              <a:rPr b="1" i="0" lang="en-GB" sz="1400" u="none" cap="none" strike="noStrike">
                <a:solidFill>
                  <a:schemeClr val="dk1"/>
                </a:solidFill>
                <a:latin typeface="Calibri"/>
                <a:ea typeface="Calibri"/>
                <a:cs typeface="Calibri"/>
                <a:sym typeface="Calibri"/>
              </a:rPr>
              <a:t>KER 1: RECOMMENDATIONS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80"/>
              </a:spcBef>
              <a:spcAft>
                <a:spcPts val="0"/>
              </a:spcAft>
              <a:buClr>
                <a:schemeClr val="accent3"/>
              </a:buClr>
              <a:buSzPts val="1330"/>
              <a:buFont typeface="Noto Sans Symbols"/>
              <a:buNone/>
            </a:pPr>
            <a:r>
              <a:rPr b="0" i="0" lang="en-GB" sz="1400" u="none" cap="none" strike="noStrike">
                <a:solidFill>
                  <a:schemeClr val="dk1"/>
                </a:solidFill>
                <a:latin typeface="Calibri"/>
                <a:ea typeface="Calibri"/>
                <a:cs typeface="Calibri"/>
                <a:sym typeface="Calibri"/>
              </a:rPr>
              <a:t>Identification of a set of </a:t>
            </a:r>
            <a:r>
              <a:rPr b="1" i="0" lang="en-GB" sz="1400" u="none" cap="none" strike="noStrike">
                <a:solidFill>
                  <a:schemeClr val="dk1"/>
                </a:solidFill>
                <a:latin typeface="Calibri"/>
                <a:ea typeface="Calibri"/>
                <a:cs typeface="Calibri"/>
                <a:sym typeface="Calibri"/>
              </a:rPr>
              <a:t>pathways</a:t>
            </a:r>
            <a:r>
              <a:rPr b="0" i="0" lang="en-GB" sz="1400" u="none" cap="none" strike="noStrike">
                <a:solidFill>
                  <a:schemeClr val="dk1"/>
                </a:solidFill>
                <a:latin typeface="Calibri"/>
                <a:ea typeface="Calibri"/>
                <a:cs typeface="Calibri"/>
                <a:sym typeface="Calibri"/>
              </a:rPr>
              <a:t>, </a:t>
            </a:r>
            <a:r>
              <a:rPr b="1" i="0" lang="en-GB" sz="1400" u="none" cap="none" strike="noStrike">
                <a:solidFill>
                  <a:schemeClr val="dk1"/>
                </a:solidFill>
                <a:latin typeface="Calibri"/>
                <a:ea typeface="Calibri"/>
                <a:cs typeface="Calibri"/>
                <a:sym typeface="Calibri"/>
              </a:rPr>
              <a:t>recommendations</a:t>
            </a:r>
            <a:r>
              <a:rPr b="0" i="0" lang="en-GB" sz="1400" u="none" cap="none" strike="noStrike">
                <a:solidFill>
                  <a:schemeClr val="dk1"/>
                </a:solidFill>
                <a:latin typeface="Calibri"/>
                <a:ea typeface="Calibri"/>
                <a:cs typeface="Calibri"/>
                <a:sym typeface="Calibri"/>
              </a:rPr>
              <a:t> and </a:t>
            </a:r>
            <a:r>
              <a:rPr b="1" i="0" lang="en-GB" sz="1400" u="none" cap="none" strike="noStrike">
                <a:solidFill>
                  <a:schemeClr val="dk1"/>
                </a:solidFill>
                <a:latin typeface="Calibri"/>
                <a:ea typeface="Calibri"/>
                <a:cs typeface="Calibri"/>
                <a:sym typeface="Calibri"/>
              </a:rPr>
              <a:t>lessons learnt </a:t>
            </a:r>
            <a:r>
              <a:rPr b="0" i="0" lang="en-GB" sz="1400" u="none" cap="none" strike="noStrike">
                <a:solidFill>
                  <a:schemeClr val="dk1"/>
                </a:solidFill>
                <a:latin typeface="Calibri"/>
                <a:ea typeface="Calibri"/>
                <a:cs typeface="Calibri"/>
                <a:sym typeface="Calibri"/>
              </a:rPr>
              <a:t>addressing Public Authorities through the transition towards the use of the European Cloud Infrastructure and the application of evidence and co-creation in the policy lifecycle. </a:t>
            </a:r>
            <a:endParaRPr b="0" i="0" sz="1400" u="none" cap="none" strike="noStrike">
              <a:solidFill>
                <a:srgbClr val="000000"/>
              </a:solidFill>
              <a:latin typeface="Arial"/>
              <a:ea typeface="Arial"/>
              <a:cs typeface="Arial"/>
              <a:sym typeface="Arial"/>
            </a:endParaRPr>
          </a:p>
        </p:txBody>
      </p:sp>
      <p:sp>
        <p:nvSpPr>
          <p:cNvPr id="424" name="Google Shape;424;p18"/>
          <p:cNvSpPr txBox="1"/>
          <p:nvPr/>
        </p:nvSpPr>
        <p:spPr>
          <a:xfrm>
            <a:off x="5464269" y="4416964"/>
            <a:ext cx="4112840" cy="1671462"/>
          </a:xfrm>
          <a:prstGeom prst="rect">
            <a:avLst/>
          </a:prstGeom>
          <a:solidFill>
            <a:schemeClr val="accent4"/>
          </a:solidFill>
          <a:ln cap="flat" cmpd="sng" w="19050">
            <a:solidFill>
              <a:schemeClr val="lt1"/>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accent3"/>
              </a:buClr>
              <a:buSzPts val="1330"/>
              <a:buFont typeface="Noto Sans Symbols"/>
              <a:buNone/>
            </a:pPr>
            <a:r>
              <a:rPr b="1" i="0" lang="en-GB" sz="1400" u="none" cap="none" strike="noStrike">
                <a:solidFill>
                  <a:schemeClr val="dk1"/>
                </a:solidFill>
                <a:latin typeface="Calibri"/>
                <a:ea typeface="Calibri"/>
                <a:cs typeface="Calibri"/>
                <a:sym typeface="Calibri"/>
              </a:rPr>
              <a:t>KER 3: CITIZEN ENGAGEMENT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80"/>
              </a:spcBef>
              <a:spcAft>
                <a:spcPts val="0"/>
              </a:spcAft>
              <a:buClr>
                <a:schemeClr val="accent3"/>
              </a:buClr>
              <a:buSzPts val="1330"/>
              <a:buFont typeface="Noto Sans Symbols"/>
              <a:buNone/>
            </a:pPr>
            <a:r>
              <a:rPr b="0" i="0" lang="en-GB" sz="1400" u="none" cap="none" strike="noStrike">
                <a:solidFill>
                  <a:schemeClr val="dk1"/>
                </a:solidFill>
                <a:latin typeface="Calibri"/>
                <a:ea typeface="Calibri"/>
                <a:cs typeface="Calibri"/>
                <a:sym typeface="Calibri"/>
              </a:rPr>
              <a:t>The focus for the </a:t>
            </a:r>
            <a:r>
              <a:rPr b="1" i="0" lang="en-GB" sz="1400" u="none" cap="none" strike="noStrike">
                <a:solidFill>
                  <a:schemeClr val="dk1"/>
                </a:solidFill>
                <a:latin typeface="Calibri"/>
                <a:ea typeface="Calibri"/>
                <a:cs typeface="Calibri"/>
                <a:sym typeface="Calibri"/>
              </a:rPr>
              <a:t>involvement of local actors </a:t>
            </a:r>
            <a:r>
              <a:rPr b="0" i="0" lang="en-GB" sz="1400" u="none" cap="none" strike="noStrike">
                <a:solidFill>
                  <a:schemeClr val="dk1"/>
                </a:solidFill>
                <a:latin typeface="Calibri"/>
                <a:ea typeface="Calibri"/>
                <a:cs typeface="Calibri"/>
                <a:sym typeface="Calibri"/>
              </a:rPr>
              <a:t>will be on: (1) the </a:t>
            </a:r>
            <a:r>
              <a:rPr b="1" i="0" lang="en-GB" sz="1400" u="none" cap="none" strike="noStrike">
                <a:solidFill>
                  <a:schemeClr val="dk1"/>
                </a:solidFill>
                <a:latin typeface="Calibri"/>
                <a:ea typeface="Calibri"/>
                <a:cs typeface="Calibri"/>
                <a:sym typeface="Calibri"/>
              </a:rPr>
              <a:t>methodological</a:t>
            </a:r>
            <a:r>
              <a:rPr b="0" i="0" lang="en-GB" sz="1400" u="none" cap="none" strike="noStrike">
                <a:solidFill>
                  <a:schemeClr val="dk1"/>
                </a:solidFill>
                <a:latin typeface="Calibri"/>
                <a:ea typeface="Calibri"/>
                <a:cs typeface="Calibri"/>
                <a:sym typeface="Calibri"/>
              </a:rPr>
              <a:t> side (e.g. co-creation of indicators), (2) the identification of </a:t>
            </a:r>
            <a:r>
              <a:rPr b="1" i="0" lang="en-GB" sz="1400" u="none" cap="none" strike="noStrike">
                <a:solidFill>
                  <a:schemeClr val="dk1"/>
                </a:solidFill>
                <a:latin typeface="Calibri"/>
                <a:ea typeface="Calibri"/>
                <a:cs typeface="Calibri"/>
                <a:sym typeface="Calibri"/>
              </a:rPr>
              <a:t>needs</a:t>
            </a:r>
            <a:r>
              <a:rPr b="0" i="0" lang="en-GB" sz="1400" u="none" cap="none" strike="noStrike">
                <a:solidFill>
                  <a:schemeClr val="dk1"/>
                </a:solidFill>
                <a:latin typeface="Calibri"/>
                <a:ea typeface="Calibri"/>
                <a:cs typeface="Calibri"/>
                <a:sym typeface="Calibri"/>
              </a:rPr>
              <a:t> and priorities, and (3) the </a:t>
            </a:r>
            <a:r>
              <a:rPr b="1" i="0" lang="en-GB" sz="1400" u="none" cap="none" strike="noStrike">
                <a:solidFill>
                  <a:schemeClr val="dk1"/>
                </a:solidFill>
                <a:latin typeface="Calibri"/>
                <a:ea typeface="Calibri"/>
                <a:cs typeface="Calibri"/>
                <a:sym typeface="Calibri"/>
              </a:rPr>
              <a:t>data generation</a:t>
            </a:r>
            <a:r>
              <a:rPr b="0" i="0" lang="en-GB" sz="1400" u="none" cap="none" strike="noStrike">
                <a:solidFill>
                  <a:schemeClr val="dk1"/>
                </a:solidFill>
                <a:latin typeface="Calibri"/>
                <a:ea typeface="Calibri"/>
                <a:cs typeface="Calibri"/>
                <a:sym typeface="Calibri"/>
              </a:rPr>
              <a:t> (e.g. through citizen science experiments where applicable). </a:t>
            </a:r>
            <a:endParaRPr b="0" i="0" sz="1400" u="none" cap="none" strike="noStrike">
              <a:solidFill>
                <a:srgbClr val="000000"/>
              </a:solidFill>
              <a:latin typeface="Arial"/>
              <a:ea typeface="Arial"/>
              <a:cs typeface="Arial"/>
              <a:sym typeface="Arial"/>
            </a:endParaRPr>
          </a:p>
        </p:txBody>
      </p:sp>
      <p:sp>
        <p:nvSpPr>
          <p:cNvPr id="425" name="Google Shape;425;p18"/>
          <p:cNvSpPr txBox="1"/>
          <p:nvPr/>
        </p:nvSpPr>
        <p:spPr>
          <a:xfrm>
            <a:off x="7950793" y="1007533"/>
            <a:ext cx="4112840" cy="2113193"/>
          </a:xfrm>
          <a:prstGeom prst="rect">
            <a:avLst/>
          </a:pr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chemeClr val="accent3"/>
              </a:buClr>
              <a:buSzPts val="1330"/>
              <a:buFont typeface="Noto Sans Symbols"/>
              <a:buNone/>
            </a:pPr>
            <a:r>
              <a:rPr b="1" i="0" lang="en-GB" sz="1400" u="none" cap="none" strike="noStrike">
                <a:solidFill>
                  <a:schemeClr val="dk1"/>
                </a:solidFill>
                <a:latin typeface="Calibri"/>
                <a:ea typeface="Calibri"/>
                <a:cs typeface="Calibri"/>
                <a:sym typeface="Calibri"/>
              </a:rPr>
              <a:t>KER 2: WEB PORTAL</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280"/>
              </a:spcBef>
              <a:spcAft>
                <a:spcPts val="0"/>
              </a:spcAft>
              <a:buClr>
                <a:schemeClr val="accent3"/>
              </a:buClr>
              <a:buSzPts val="1330"/>
              <a:buFont typeface="Noto Sans Symbols"/>
              <a:buNone/>
            </a:pPr>
            <a:r>
              <a:rPr b="0" i="0" lang="en-GB" sz="1400" u="none" cap="none" strike="noStrike">
                <a:solidFill>
                  <a:schemeClr val="dk1"/>
                </a:solidFill>
                <a:latin typeface="Calibri"/>
                <a:ea typeface="Calibri"/>
                <a:cs typeface="Calibri"/>
                <a:sym typeface="Calibri"/>
              </a:rPr>
              <a:t>An easy to use portal will be released to </a:t>
            </a:r>
            <a:r>
              <a:rPr b="1" i="0" lang="en-GB" sz="1400" u="none" cap="none" strike="noStrike">
                <a:solidFill>
                  <a:schemeClr val="dk1"/>
                </a:solidFill>
                <a:latin typeface="Calibri"/>
                <a:ea typeface="Calibri"/>
                <a:cs typeface="Calibri"/>
                <a:sym typeface="Calibri"/>
              </a:rPr>
              <a:t>define</a:t>
            </a:r>
            <a:r>
              <a:rPr b="0" i="0" lang="en-GB" sz="1400" u="none" cap="none" strike="noStrike">
                <a:solidFill>
                  <a:schemeClr val="dk1"/>
                </a:solidFill>
                <a:latin typeface="Calibri"/>
                <a:ea typeface="Calibri"/>
                <a:cs typeface="Calibri"/>
                <a:sym typeface="Calibri"/>
              </a:rPr>
              <a:t>, </a:t>
            </a:r>
            <a:r>
              <a:rPr b="1" i="0" lang="en-GB" sz="1400" u="none" cap="none" strike="noStrike">
                <a:solidFill>
                  <a:schemeClr val="dk1"/>
                </a:solidFill>
                <a:latin typeface="Calibri"/>
                <a:ea typeface="Calibri"/>
                <a:cs typeface="Calibri"/>
                <a:sym typeface="Calibri"/>
              </a:rPr>
              <a:t>manage</a:t>
            </a:r>
            <a:r>
              <a:rPr b="0" i="0" lang="en-GB" sz="1400" u="none" cap="none" strike="noStrike">
                <a:solidFill>
                  <a:schemeClr val="dk1"/>
                </a:solidFill>
                <a:latin typeface="Calibri"/>
                <a:ea typeface="Calibri"/>
                <a:cs typeface="Calibri"/>
                <a:sym typeface="Calibri"/>
              </a:rPr>
              <a:t> and </a:t>
            </a:r>
            <a:r>
              <a:rPr b="1" i="0" lang="en-GB" sz="1400" u="none" cap="none" strike="noStrike">
                <a:solidFill>
                  <a:schemeClr val="dk1"/>
                </a:solidFill>
                <a:latin typeface="Calibri"/>
                <a:ea typeface="Calibri"/>
                <a:cs typeface="Calibri"/>
                <a:sym typeface="Calibri"/>
              </a:rPr>
              <a:t>evaluate</a:t>
            </a:r>
            <a:r>
              <a:rPr b="0" i="0" lang="en-GB" sz="1400" u="none" cap="none" strike="noStrike">
                <a:solidFill>
                  <a:schemeClr val="dk1"/>
                </a:solidFill>
                <a:latin typeface="Calibri"/>
                <a:ea typeface="Calibri"/>
                <a:cs typeface="Calibri"/>
                <a:sym typeface="Calibri"/>
              </a:rPr>
              <a:t> </a:t>
            </a:r>
            <a:r>
              <a:rPr b="1" i="0" lang="en-GB" sz="1400" u="none" cap="none" strike="noStrike">
                <a:solidFill>
                  <a:schemeClr val="dk1"/>
                </a:solidFill>
                <a:latin typeface="Calibri"/>
                <a:ea typeface="Calibri"/>
                <a:cs typeface="Calibri"/>
                <a:sym typeface="Calibri"/>
              </a:rPr>
              <a:t>PA policies </a:t>
            </a:r>
            <a:r>
              <a:rPr b="0" i="0" lang="en-GB" sz="1400" u="none" cap="none" strike="noStrike">
                <a:solidFill>
                  <a:schemeClr val="dk1"/>
                </a:solidFill>
                <a:latin typeface="Calibri"/>
                <a:ea typeface="Calibri"/>
                <a:cs typeface="Calibri"/>
                <a:sym typeface="Calibri"/>
              </a:rPr>
              <a:t>in a collaborative manner leveraging services offered by EOSC (Catalogue and Marketplace), external services/tools to EOSC, data made available by EOSC (mainly through services B2Find and EGI DataHUB) and by other data providers (e.g. European Data Portal), including Public Administrations themselves.</a:t>
            </a:r>
            <a:endParaRPr b="0" i="0" sz="1400" u="none" cap="none" strike="noStrike">
              <a:solidFill>
                <a:srgbClr val="000000"/>
              </a:solidFill>
              <a:latin typeface="Arial"/>
              <a:ea typeface="Arial"/>
              <a:cs typeface="Arial"/>
              <a:sym typeface="Arial"/>
            </a:endParaRPr>
          </a:p>
        </p:txBody>
      </p:sp>
      <p:sp>
        <p:nvSpPr>
          <p:cNvPr id="426" name="Google Shape;426;p18"/>
          <p:cNvSpPr/>
          <p:nvPr/>
        </p:nvSpPr>
        <p:spPr>
          <a:xfrm flipH="1" rot="5400000">
            <a:off x="6383701" y="-11776"/>
            <a:ext cx="576064" cy="6841067"/>
          </a:xfrm>
          <a:prstGeom prst="bentArrow">
            <a:avLst>
              <a:gd fmla="val 25000" name="adj1"/>
              <a:gd fmla="val 25000" name="adj2"/>
              <a:gd fmla="val 25000" name="adj3"/>
              <a:gd fmla="val 43750" name="adj4"/>
            </a:avLst>
          </a:prstGeom>
          <a:gradFill>
            <a:gsLst>
              <a:gs pos="0">
                <a:srgbClr val="F7BCA2"/>
              </a:gs>
              <a:gs pos="50000">
                <a:srgbClr val="F4B093"/>
              </a:gs>
              <a:gs pos="100000">
                <a:srgbClr val="F7A47F"/>
              </a:gs>
            </a:gsLst>
            <a:lin ang="5400000" scaled="0"/>
          </a:gradFill>
          <a:ln cap="flat" cmpd="sng" w="9525">
            <a:solidFill>
              <a:schemeClr val="accent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27" name="Google Shape;427;p18"/>
          <p:cNvSpPr/>
          <p:nvPr/>
        </p:nvSpPr>
        <p:spPr>
          <a:xfrm rot="5400000">
            <a:off x="5140233" y="1807756"/>
            <a:ext cx="648072" cy="4426139"/>
          </a:xfrm>
          <a:prstGeom prst="bentArrow">
            <a:avLst>
              <a:gd fmla="val 25000" name="adj1"/>
              <a:gd fmla="val 25000" name="adj2"/>
              <a:gd fmla="val 25000" name="adj3"/>
              <a:gd fmla="val 43750" name="adj4"/>
            </a:avLst>
          </a:prstGeom>
          <a:solidFill>
            <a:schemeClr val="accent4"/>
          </a:solidFill>
          <a:ln cap="flat" cmpd="sng" w="1905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428" name="Google Shape;428;p18"/>
          <p:cNvSpPr txBox="1"/>
          <p:nvPr>
            <p:ph idx="1" type="body"/>
          </p:nvPr>
        </p:nvSpPr>
        <p:spPr>
          <a:xfrm>
            <a:off x="108656" y="2081829"/>
            <a:ext cx="3142544" cy="3235256"/>
          </a:xfrm>
          <a:prstGeom prst="rect">
            <a:avLst/>
          </a:prstGeom>
          <a:gradFill>
            <a:gsLst>
              <a:gs pos="0">
                <a:srgbClr val="D1D1D1"/>
              </a:gs>
              <a:gs pos="50000">
                <a:srgbClr val="C7C7C7"/>
              </a:gs>
              <a:gs pos="100000">
                <a:srgbClr val="C0C0C0"/>
              </a:gs>
            </a:gsLst>
            <a:lin ang="5400000" scaled="0"/>
          </a:gradFill>
          <a:ln cap="flat" cmpd="sng" w="9525">
            <a:solidFill>
              <a:schemeClr val="accent3"/>
            </a:solidFill>
            <a:prstDash val="solid"/>
            <a:miter lim="800000"/>
            <a:headEnd len="sm" w="sm" type="none"/>
            <a:tailEnd len="sm" w="sm" type="none"/>
          </a:ln>
        </p:spPr>
        <p:txBody>
          <a:bodyPr anchorCtr="0" anchor="t" bIns="45700" lIns="91425" spcFirstLastPara="1" rIns="91425" wrap="square" tIns="45700">
            <a:normAutofit/>
          </a:bodyPr>
          <a:lstStyle/>
          <a:p>
            <a:pPr indent="0" lvl="0" marL="0" rtl="0" algn="ctr">
              <a:lnSpc>
                <a:spcPct val="90000"/>
              </a:lnSpc>
              <a:spcBef>
                <a:spcPts val="0"/>
              </a:spcBef>
              <a:spcAft>
                <a:spcPts val="0"/>
              </a:spcAft>
              <a:buClr>
                <a:schemeClr val="dk1"/>
              </a:buClr>
              <a:buSzPts val="1800"/>
              <a:buNone/>
            </a:pPr>
            <a:r>
              <a:rPr b="1" lang="en-GB" sz="1800">
                <a:solidFill>
                  <a:schemeClr val="dk1"/>
                </a:solidFill>
                <a:latin typeface="Calibri"/>
                <a:ea typeface="Calibri"/>
                <a:cs typeface="Calibri"/>
                <a:sym typeface="Calibri"/>
              </a:rPr>
              <a:t>SCOPE</a:t>
            </a:r>
            <a:endParaRPr/>
          </a:p>
          <a:p>
            <a:pPr indent="0" lvl="0" marL="0" rtl="0" algn="l">
              <a:lnSpc>
                <a:spcPct val="90000"/>
              </a:lnSpc>
              <a:spcBef>
                <a:spcPts val="1000"/>
              </a:spcBef>
              <a:spcAft>
                <a:spcPts val="0"/>
              </a:spcAft>
              <a:buClr>
                <a:schemeClr val="dk1"/>
              </a:buClr>
              <a:buSzPts val="1800"/>
              <a:buNone/>
            </a:pPr>
            <a:r>
              <a:rPr lang="en-GB" sz="1800">
                <a:solidFill>
                  <a:schemeClr val="dk1"/>
                </a:solidFill>
                <a:latin typeface="Calibri"/>
                <a:ea typeface="Calibri"/>
                <a:cs typeface="Calibri"/>
                <a:sym typeface="Calibri"/>
              </a:rPr>
              <a:t>DECIDO will serve as an intermediary between the </a:t>
            </a:r>
            <a:r>
              <a:rPr b="1" lang="en-GB" sz="1800">
                <a:solidFill>
                  <a:schemeClr val="dk1"/>
                </a:solidFill>
                <a:latin typeface="Calibri"/>
                <a:ea typeface="Calibri"/>
                <a:cs typeface="Calibri"/>
                <a:sym typeface="Calibri"/>
              </a:rPr>
              <a:t>public sector, the citizen science world </a:t>
            </a:r>
            <a:r>
              <a:rPr lang="en-GB" sz="1800">
                <a:solidFill>
                  <a:schemeClr val="dk1"/>
                </a:solidFill>
                <a:latin typeface="Calibri"/>
                <a:ea typeface="Calibri"/>
                <a:cs typeface="Calibri"/>
                <a:sym typeface="Calibri"/>
              </a:rPr>
              <a:t>and the European Cloud Infrastructure (ECI) through the direct collaboration with </a:t>
            </a:r>
            <a:r>
              <a:rPr b="1" lang="en-GB" sz="1800">
                <a:solidFill>
                  <a:schemeClr val="dk1"/>
                </a:solidFill>
                <a:latin typeface="Calibri"/>
                <a:ea typeface="Calibri"/>
                <a:cs typeface="Calibri"/>
                <a:sym typeface="Calibri"/>
              </a:rPr>
              <a:t>EOSC</a:t>
            </a:r>
            <a:r>
              <a:rPr lang="en-GB" sz="1800">
                <a:solidFill>
                  <a:schemeClr val="dk1"/>
                </a:solidFill>
                <a:latin typeface="Calibri"/>
                <a:ea typeface="Calibri"/>
                <a:cs typeface="Calibri"/>
                <a:sym typeface="Calibri"/>
              </a:rPr>
              <a:t> and will provide storage capacity and processing power through </a:t>
            </a:r>
            <a:r>
              <a:rPr b="1" lang="en-GB" sz="1800">
                <a:solidFill>
                  <a:schemeClr val="dk1"/>
                </a:solidFill>
                <a:latin typeface="Calibri"/>
                <a:ea typeface="Calibri"/>
                <a:cs typeface="Calibri"/>
                <a:sym typeface="Calibri"/>
              </a:rPr>
              <a:t>EGI infrastructure</a:t>
            </a:r>
            <a:r>
              <a:rPr lang="en-GB" sz="1800">
                <a:solidFill>
                  <a:schemeClr val="dk1"/>
                </a:solidFill>
                <a:latin typeface="Calibri"/>
                <a:ea typeface="Calibri"/>
                <a:cs typeface="Calibri"/>
                <a:sym typeface="Calibri"/>
              </a:rPr>
              <a:t>.</a:t>
            </a:r>
            <a:endParaRPr/>
          </a:p>
        </p:txBody>
      </p:sp>
      <p:sp>
        <p:nvSpPr>
          <p:cNvPr id="429" name="Google Shape;429;p18"/>
          <p:cNvSpPr/>
          <p:nvPr/>
        </p:nvSpPr>
        <p:spPr>
          <a:xfrm flipH="1" rot="5400000">
            <a:off x="4673434" y="1698491"/>
            <a:ext cx="576064" cy="3420534"/>
          </a:xfrm>
          <a:prstGeom prst="bentArrow">
            <a:avLst>
              <a:gd fmla="val 25000" name="adj1"/>
              <a:gd fmla="val 25000" name="adj2"/>
              <a:gd fmla="val 25000" name="adj3"/>
              <a:gd fmla="val 43750" name="adj4"/>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33" name="Shape 433"/>
        <p:cNvGrpSpPr/>
        <p:nvPr/>
      </p:nvGrpSpPr>
      <p:grpSpPr>
        <a:xfrm>
          <a:off x="0" y="0"/>
          <a:ext cx="0" cy="0"/>
          <a:chOff x="0" y="0"/>
          <a:chExt cx="0" cy="0"/>
        </a:xfrm>
      </p:grpSpPr>
      <p:sp>
        <p:nvSpPr>
          <p:cNvPr id="434" name="Google Shape;434;p19"/>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C0C4B"/>
              </a:buClr>
              <a:buSzPct val="100000"/>
              <a:buFont typeface="IBM Plex Sans Medium"/>
              <a:buNone/>
            </a:pPr>
            <a:r>
              <a:rPr lang="en-GB"/>
              <a:t>T6.3 - </a:t>
            </a:r>
            <a:r>
              <a:rPr lang="en-GB" sz="3600"/>
              <a:t>Big Data and European Cloud Infrastructure Governance case studies and viability strategies (T6.3)</a:t>
            </a:r>
            <a:endParaRPr/>
          </a:p>
        </p:txBody>
      </p:sp>
      <p:sp>
        <p:nvSpPr>
          <p:cNvPr id="435" name="Google Shape;435;p19"/>
          <p:cNvSpPr txBox="1"/>
          <p:nvPr/>
        </p:nvSpPr>
        <p:spPr>
          <a:xfrm>
            <a:off x="462709" y="1306945"/>
            <a:ext cx="6326018" cy="480131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Big Data and European Cloud Infrastructure Governance case studies and viability strategies (M10-M36)</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The task is responsible for establishing a bilateral collaboration between the project pilot operators and their teams of experts and the EOSC demand and supply side. The collaboration aims at: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800"/>
              <a:buFont typeface="Calibri"/>
              <a:buAutoNum type="arabicParenBoth"/>
            </a:pPr>
            <a:r>
              <a:rPr b="0" i="0" lang="en-GB" sz="1800" u="none" cap="none" strike="noStrike">
                <a:solidFill>
                  <a:schemeClr val="dk1"/>
                </a:solidFill>
                <a:latin typeface="Calibri"/>
                <a:ea typeface="Calibri"/>
                <a:cs typeface="Calibri"/>
                <a:sym typeface="Calibri"/>
              </a:rPr>
              <a:t>Creating a channel for the exchange of support and technical expertise, and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chemeClr val="dk1"/>
              </a:buClr>
              <a:buSzPts val="1800"/>
              <a:buFont typeface="Calibri"/>
              <a:buAutoNum type="arabicParenBoth"/>
            </a:pPr>
            <a:r>
              <a:rPr b="0" i="0" lang="en-GB" sz="1800" u="none" cap="none" strike="noStrike">
                <a:solidFill>
                  <a:schemeClr val="dk1"/>
                </a:solidFill>
                <a:latin typeface="Calibri"/>
                <a:ea typeface="Calibri"/>
                <a:cs typeface="Calibri"/>
                <a:sym typeface="Calibri"/>
              </a:rPr>
              <a:t>Service exploitation and outreach.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The collaboration will be enabled through the establishment of a EOSC competence centre for the support of data-driven evidence-based policy making. The competence centre will be open to the participation of providers that will be identified during the project lifetime as relevant according to the needs of the pilots. The best practices and success stories will be promoted within EOSC towards the PA sector through the competence centre. </a:t>
            </a:r>
            <a:endParaRPr b="0" i="1" sz="1800" u="none" cap="none" strike="noStrike">
              <a:solidFill>
                <a:schemeClr val="dk1"/>
              </a:solidFill>
              <a:latin typeface="Calibri"/>
              <a:ea typeface="Calibri"/>
              <a:cs typeface="Calibri"/>
              <a:sym typeface="Calibri"/>
            </a:endParaRPr>
          </a:p>
        </p:txBody>
      </p:sp>
      <p:sp>
        <p:nvSpPr>
          <p:cNvPr id="436" name="Google Shape;436;p19"/>
          <p:cNvSpPr txBox="1"/>
          <p:nvPr/>
        </p:nvSpPr>
        <p:spPr>
          <a:xfrm>
            <a:off x="6752672" y="1303738"/>
            <a:ext cx="5268455" cy="150810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GB" sz="2000" u="none" cap="none" strike="noStrike">
                <a:solidFill>
                  <a:schemeClr val="dk1"/>
                </a:solidFill>
                <a:latin typeface="Calibri"/>
                <a:ea typeface="Calibri"/>
                <a:cs typeface="Calibri"/>
                <a:sym typeface="Calibri"/>
              </a:rPr>
              <a:t>Deliverables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1" i="1" lang="en-GB" sz="1800" u="none" cap="none" strike="noStrike">
                <a:solidFill>
                  <a:schemeClr val="dk1"/>
                </a:solidFill>
                <a:latin typeface="Calibri"/>
                <a:ea typeface="Calibri"/>
                <a:cs typeface="Calibri"/>
                <a:sym typeface="Calibri"/>
              </a:rPr>
              <a:t>DECIDO-EOSC roadmap (M36, R): </a:t>
            </a:r>
            <a:r>
              <a:rPr b="0" i="0" lang="en-GB" sz="1800" u="none" cap="none" strike="noStrike">
                <a:solidFill>
                  <a:schemeClr val="dk1"/>
                </a:solidFill>
                <a:latin typeface="Calibri"/>
                <a:ea typeface="Calibri"/>
                <a:cs typeface="Calibri"/>
                <a:sym typeface="Calibri"/>
              </a:rPr>
              <a:t>The deliverable documents: success stories, best practices, data and technical requirements, and economical advantages in cross-infrastructure data and service provisioning.</a:t>
            </a:r>
            <a:endParaRPr b="0" i="1" sz="1800" u="none" cap="none" strike="noStrike">
              <a:solidFill>
                <a:schemeClr val="dk1"/>
              </a:solidFill>
              <a:latin typeface="Calibri"/>
              <a:ea typeface="Calibri"/>
              <a:cs typeface="Calibri"/>
              <a:sym typeface="Calibri"/>
            </a:endParaRPr>
          </a:p>
        </p:txBody>
      </p:sp>
      <p:graphicFrame>
        <p:nvGraphicFramePr>
          <p:cNvPr id="437" name="Google Shape;437;p19"/>
          <p:cNvGraphicFramePr/>
          <p:nvPr/>
        </p:nvGraphicFramePr>
        <p:xfrm>
          <a:off x="6874608" y="3252942"/>
          <a:ext cx="3000000" cy="3000000"/>
        </p:xfrm>
        <a:graphic>
          <a:graphicData uri="http://schemas.openxmlformats.org/drawingml/2006/table">
            <a:tbl>
              <a:tblPr bandRow="1" firstRow="1">
                <a:noFill/>
                <a:tableStyleId>{B648335A-B60C-480E-8B89-107CCE8F9FF8}</a:tableStyleId>
              </a:tblPr>
              <a:tblGrid>
                <a:gridCol w="5024575"/>
              </a:tblGrid>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PARTICIPANTS</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chemeClr val="dk1"/>
                        </a:buClr>
                        <a:buSzPts val="1800"/>
                        <a:buFont typeface="Calibri"/>
                        <a:buNone/>
                      </a:pPr>
                      <a:r>
                        <a:rPr lang="en-GB" sz="1800" u="none" cap="none" strike="noStrike"/>
                        <a:t>EGI.eu (Lead)</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ENG</a:t>
                      </a:r>
                      <a:endParaRPr sz="18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800"/>
                        <a:buFont typeface="Arial"/>
                        <a:buNone/>
                      </a:pPr>
                      <a:r>
                        <a:rPr lang="en-GB" sz="1800" u="none" cap="none" strike="noStrike"/>
                        <a:t>EY</a:t>
                      </a:r>
                      <a:endParaRPr sz="1800" u="none" cap="none" strike="noStrike"/>
                    </a:p>
                  </a:txBody>
                  <a:tcPr marT="45725" marB="45725" marR="91450" marL="91450"/>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41" name="Shape 441"/>
        <p:cNvGrpSpPr/>
        <p:nvPr/>
      </p:nvGrpSpPr>
      <p:grpSpPr>
        <a:xfrm>
          <a:off x="0" y="0"/>
          <a:ext cx="0" cy="0"/>
          <a:chOff x="0" y="0"/>
          <a:chExt cx="0" cy="0"/>
        </a:xfrm>
      </p:grpSpPr>
      <p:sp>
        <p:nvSpPr>
          <p:cNvPr id="442" name="Google Shape;442;p20"/>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DECIDO Positioning in EOSC</a:t>
            </a:r>
            <a:endParaRPr/>
          </a:p>
        </p:txBody>
      </p:sp>
      <p:pic>
        <p:nvPicPr>
          <p:cNvPr id="443" name="Google Shape;443;p20"/>
          <p:cNvPicPr preferRelativeResize="0"/>
          <p:nvPr/>
        </p:nvPicPr>
        <p:blipFill rotWithShape="1">
          <a:blip r:embed="rId3">
            <a:alphaModFix/>
          </a:blip>
          <a:srcRect b="4262" l="18657" r="5506" t="11339"/>
          <a:stretch/>
        </p:blipFill>
        <p:spPr>
          <a:xfrm>
            <a:off x="7402591" y="1302326"/>
            <a:ext cx="4705390" cy="3536242"/>
          </a:xfrm>
          <a:prstGeom prst="rect">
            <a:avLst/>
          </a:prstGeom>
          <a:noFill/>
          <a:ln>
            <a:noFill/>
          </a:ln>
        </p:spPr>
      </p:pic>
      <p:sp>
        <p:nvSpPr>
          <p:cNvPr id="444" name="Google Shape;444;p20"/>
          <p:cNvSpPr txBox="1"/>
          <p:nvPr/>
        </p:nvSpPr>
        <p:spPr>
          <a:xfrm>
            <a:off x="462709" y="1306945"/>
            <a:ext cx="6972564" cy="452431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EOSC-Core: </a:t>
            </a:r>
            <a:r>
              <a:rPr b="0" i="0" lang="en-GB" sz="1800" u="none" cap="none" strike="noStrike">
                <a:solidFill>
                  <a:schemeClr val="dk1"/>
                </a:solidFill>
                <a:latin typeface="Calibri"/>
                <a:ea typeface="Calibri"/>
                <a:cs typeface="Calibri"/>
                <a:sym typeface="Calibri"/>
              </a:rPr>
              <a:t>The set of enabling services required to operate the EOSC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EOSC-Exchange: </a:t>
            </a:r>
            <a:r>
              <a:rPr b="0" i="0" lang="en-GB" sz="1800" u="none" cap="none" strike="noStrike">
                <a:solidFill>
                  <a:schemeClr val="dk1"/>
                </a:solidFill>
                <a:latin typeface="Calibri"/>
                <a:ea typeface="Calibri"/>
                <a:cs typeface="Calibri"/>
                <a:sym typeface="Calibri"/>
              </a:rPr>
              <a:t>The set of federation resources registered to the EOSC by research infrastructures, e-infrastructures, and science clusters to serve the needs of research communities and the widening to the general public and private sector</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Federated Data: </a:t>
            </a:r>
            <a:r>
              <a:rPr b="0" i="0" lang="en-GB" sz="1800" u="none" cap="none" strike="noStrike">
                <a:solidFill>
                  <a:schemeClr val="dk1"/>
                </a:solidFill>
                <a:latin typeface="Calibri"/>
                <a:ea typeface="Calibri"/>
                <a:cs typeface="Calibri"/>
                <a:sym typeface="Calibri"/>
              </a:rPr>
              <a:t>Discoverable datasets and services supporting exploitation of these datasets.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1" i="0" lang="en-GB" sz="1800" u="none" cap="none" strike="noStrike">
                <a:solidFill>
                  <a:schemeClr val="dk1"/>
                </a:solidFill>
                <a:latin typeface="Calibri"/>
                <a:ea typeface="Calibri"/>
                <a:cs typeface="Calibri"/>
                <a:sym typeface="Calibri"/>
              </a:rPr>
              <a:t>The EOSC Compute Platform: </a:t>
            </a:r>
            <a:r>
              <a:rPr b="0" i="0" lang="en-GB" sz="1800" u="none" cap="none" strike="noStrike">
                <a:solidFill>
                  <a:schemeClr val="dk1"/>
                </a:solidFill>
                <a:latin typeface="Calibri"/>
                <a:ea typeface="Calibri"/>
                <a:cs typeface="Calibri"/>
                <a:sym typeface="Calibri"/>
              </a:rPr>
              <a:t>Compute platform is a specific instance within EOSC Exchange. It is a system of federated compute and storage facilities to support processing and analytics for distributed data and compute use cases.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rPr b="0" i="1" lang="en-GB" sz="1800" u="none" cap="none" strike="noStrike">
                <a:solidFill>
                  <a:schemeClr val="dk1"/>
                </a:solidFill>
                <a:latin typeface="Calibri"/>
                <a:ea typeface="Calibri"/>
                <a:cs typeface="Calibri"/>
                <a:sym typeface="Calibri"/>
              </a:rPr>
              <a:t>Dedicated procurement for Compute Platform. This will be complemented with national funding</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281609" y="184150"/>
            <a:ext cx="4899983"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Consortium as whole</a:t>
            </a:r>
            <a:endParaRPr/>
          </a:p>
        </p:txBody>
      </p:sp>
      <p:sp>
        <p:nvSpPr>
          <p:cNvPr id="104" name="Google Shape;104;p2"/>
          <p:cNvSpPr txBox="1"/>
          <p:nvPr>
            <p:ph idx="1" type="body"/>
          </p:nvPr>
        </p:nvSpPr>
        <p:spPr>
          <a:xfrm>
            <a:off x="6128331" y="616913"/>
            <a:ext cx="2196519" cy="1418860"/>
          </a:xfrm>
          <a:prstGeom prst="rect">
            <a:avLst/>
          </a:prstGeom>
          <a:noFill/>
          <a:ln>
            <a:noFill/>
          </a:ln>
        </p:spPr>
        <p:txBody>
          <a:bodyPr anchorCtr="0" anchor="t" bIns="45700" lIns="91425" spcFirstLastPara="1" rIns="91425" wrap="square" tIns="45700">
            <a:noAutofit/>
          </a:bodyPr>
          <a:lstStyle/>
          <a:p>
            <a:pPr indent="-139700" lvl="0" marL="228600" rtl="0" algn="l">
              <a:lnSpc>
                <a:spcPct val="100000"/>
              </a:lnSpc>
              <a:spcBef>
                <a:spcPts val="0"/>
              </a:spcBef>
              <a:spcAft>
                <a:spcPts val="0"/>
              </a:spcAft>
              <a:buClr>
                <a:srgbClr val="0C0C4B"/>
              </a:buClr>
              <a:buSzPts val="1400"/>
              <a:buNone/>
            </a:pPr>
            <a:r>
              <a:t/>
            </a:r>
            <a:endParaRPr b="1" sz="1400"/>
          </a:p>
          <a:p>
            <a:pPr indent="-228600" lvl="0" marL="228600" rtl="0" algn="l">
              <a:lnSpc>
                <a:spcPct val="100000"/>
              </a:lnSpc>
              <a:spcBef>
                <a:spcPts val="1000"/>
              </a:spcBef>
              <a:spcAft>
                <a:spcPts val="0"/>
              </a:spcAft>
              <a:buClr>
                <a:srgbClr val="0C0C4B"/>
              </a:buClr>
              <a:buSzPts val="1400"/>
              <a:buChar char="•"/>
            </a:pPr>
            <a:r>
              <a:rPr b="1" lang="en-GB" sz="1400"/>
              <a:t>PA</a:t>
            </a:r>
            <a:r>
              <a:rPr lang="en-GB" sz="1400"/>
              <a:t>: KAJ, CTO</a:t>
            </a:r>
            <a:endParaRPr/>
          </a:p>
          <a:p>
            <a:pPr indent="-228600" lvl="0" marL="228600" rtl="0" algn="l">
              <a:lnSpc>
                <a:spcPct val="100000"/>
              </a:lnSpc>
              <a:spcBef>
                <a:spcPts val="1000"/>
              </a:spcBef>
              <a:spcAft>
                <a:spcPts val="0"/>
              </a:spcAft>
              <a:buClr>
                <a:srgbClr val="0C0C4B"/>
              </a:buClr>
              <a:buSzPts val="1400"/>
              <a:buChar char="•"/>
            </a:pPr>
            <a:r>
              <a:rPr b="1" lang="en-GB" sz="1400"/>
              <a:t>LE</a:t>
            </a:r>
            <a:r>
              <a:rPr lang="en-GB" sz="1400"/>
              <a:t>: ENG</a:t>
            </a:r>
            <a:endParaRPr/>
          </a:p>
          <a:p>
            <a:pPr indent="-228600" lvl="0" marL="228600" rtl="0" algn="l">
              <a:lnSpc>
                <a:spcPct val="100000"/>
              </a:lnSpc>
              <a:spcBef>
                <a:spcPts val="1000"/>
              </a:spcBef>
              <a:spcAft>
                <a:spcPts val="0"/>
              </a:spcAft>
              <a:buClr>
                <a:srgbClr val="0C0C4B"/>
              </a:buClr>
              <a:buSzPts val="1400"/>
              <a:buChar char="•"/>
            </a:pPr>
            <a:r>
              <a:rPr b="1" lang="en-GB" sz="1400"/>
              <a:t>Consulting</a:t>
            </a:r>
            <a:r>
              <a:rPr lang="en-GB" sz="1400"/>
              <a:t>: EY</a:t>
            </a:r>
            <a:endParaRPr/>
          </a:p>
        </p:txBody>
      </p:sp>
      <p:pic>
        <p:nvPicPr>
          <p:cNvPr id="105" name="Google Shape;105;p2"/>
          <p:cNvPicPr preferRelativeResize="0"/>
          <p:nvPr/>
        </p:nvPicPr>
        <p:blipFill rotWithShape="1">
          <a:blip r:embed="rId3">
            <a:alphaModFix/>
          </a:blip>
          <a:srcRect b="24698" l="0" r="0" t="16472"/>
          <a:stretch/>
        </p:blipFill>
        <p:spPr>
          <a:xfrm>
            <a:off x="2263606" y="4810323"/>
            <a:ext cx="1481455" cy="537845"/>
          </a:xfrm>
          <a:prstGeom prst="rect">
            <a:avLst/>
          </a:prstGeom>
          <a:noFill/>
          <a:ln>
            <a:noFill/>
          </a:ln>
        </p:spPr>
      </p:pic>
      <p:pic>
        <p:nvPicPr>
          <p:cNvPr descr="D:\Dropbox\Lavoro\ScritturaProposte\Logo ENG.png" id="106" name="Google Shape;106;p2"/>
          <p:cNvPicPr preferRelativeResize="0"/>
          <p:nvPr/>
        </p:nvPicPr>
        <p:blipFill rotWithShape="1">
          <a:blip r:embed="rId4">
            <a:alphaModFix/>
          </a:blip>
          <a:srcRect b="0" l="0" r="0" t="0"/>
          <a:stretch/>
        </p:blipFill>
        <p:spPr>
          <a:xfrm>
            <a:off x="1807238" y="4346972"/>
            <a:ext cx="1481455" cy="370365"/>
          </a:xfrm>
          <a:prstGeom prst="rect">
            <a:avLst/>
          </a:prstGeom>
          <a:noFill/>
          <a:ln>
            <a:noFill/>
          </a:ln>
        </p:spPr>
      </p:pic>
      <p:pic>
        <p:nvPicPr>
          <p:cNvPr id="107" name="Google Shape;107;p2"/>
          <p:cNvPicPr preferRelativeResize="0"/>
          <p:nvPr/>
        </p:nvPicPr>
        <p:blipFill rotWithShape="1">
          <a:blip r:embed="rId5">
            <a:alphaModFix/>
          </a:blip>
          <a:srcRect b="0" l="0" r="0" t="0"/>
          <a:stretch/>
        </p:blipFill>
        <p:spPr>
          <a:xfrm>
            <a:off x="4786954" y="4440097"/>
            <a:ext cx="1146759" cy="359888"/>
          </a:xfrm>
          <a:prstGeom prst="rect">
            <a:avLst/>
          </a:prstGeom>
          <a:noFill/>
          <a:ln>
            <a:noFill/>
          </a:ln>
        </p:spPr>
      </p:pic>
      <p:pic>
        <p:nvPicPr>
          <p:cNvPr id="108" name="Google Shape;108;p2"/>
          <p:cNvPicPr preferRelativeResize="0"/>
          <p:nvPr/>
        </p:nvPicPr>
        <p:blipFill rotWithShape="1">
          <a:blip r:embed="rId6">
            <a:alphaModFix/>
          </a:blip>
          <a:srcRect b="0" l="0" r="0" t="0"/>
          <a:stretch/>
        </p:blipFill>
        <p:spPr>
          <a:xfrm>
            <a:off x="4667897" y="3894015"/>
            <a:ext cx="1257292" cy="375226"/>
          </a:xfrm>
          <a:prstGeom prst="rect">
            <a:avLst/>
          </a:prstGeom>
          <a:noFill/>
          <a:ln>
            <a:noFill/>
          </a:ln>
        </p:spPr>
      </p:pic>
      <p:pic>
        <p:nvPicPr>
          <p:cNvPr id="109" name="Google Shape;109;p2"/>
          <p:cNvPicPr preferRelativeResize="0"/>
          <p:nvPr/>
        </p:nvPicPr>
        <p:blipFill rotWithShape="1">
          <a:blip r:embed="rId7">
            <a:alphaModFix/>
          </a:blip>
          <a:srcRect b="0" l="0" r="0" t="0"/>
          <a:stretch/>
        </p:blipFill>
        <p:spPr>
          <a:xfrm>
            <a:off x="2271740" y="3724646"/>
            <a:ext cx="552450" cy="544595"/>
          </a:xfrm>
          <a:prstGeom prst="rect">
            <a:avLst/>
          </a:prstGeom>
          <a:noFill/>
          <a:ln>
            <a:noFill/>
          </a:ln>
        </p:spPr>
      </p:pic>
      <p:pic>
        <p:nvPicPr>
          <p:cNvPr id="110" name="Google Shape;110;p2"/>
          <p:cNvPicPr preferRelativeResize="0"/>
          <p:nvPr/>
        </p:nvPicPr>
        <p:blipFill rotWithShape="1">
          <a:blip r:embed="rId8">
            <a:alphaModFix/>
          </a:blip>
          <a:srcRect b="0" l="0" r="0" t="0"/>
          <a:stretch/>
        </p:blipFill>
        <p:spPr>
          <a:xfrm>
            <a:off x="672366" y="4091884"/>
            <a:ext cx="932740" cy="740270"/>
          </a:xfrm>
          <a:prstGeom prst="rect">
            <a:avLst/>
          </a:prstGeom>
          <a:noFill/>
          <a:ln>
            <a:noFill/>
          </a:ln>
        </p:spPr>
      </p:pic>
      <p:pic>
        <p:nvPicPr>
          <p:cNvPr id="111" name="Google Shape;111;p2"/>
          <p:cNvPicPr preferRelativeResize="0"/>
          <p:nvPr/>
        </p:nvPicPr>
        <p:blipFill rotWithShape="1">
          <a:blip r:embed="rId9">
            <a:alphaModFix/>
          </a:blip>
          <a:srcRect b="0" l="0" r="0" t="0"/>
          <a:stretch/>
        </p:blipFill>
        <p:spPr>
          <a:xfrm>
            <a:off x="4888135" y="5330729"/>
            <a:ext cx="457097" cy="536592"/>
          </a:xfrm>
          <a:prstGeom prst="rect">
            <a:avLst/>
          </a:prstGeom>
          <a:noFill/>
          <a:ln>
            <a:noFill/>
          </a:ln>
        </p:spPr>
      </p:pic>
      <p:pic>
        <p:nvPicPr>
          <p:cNvPr id="112" name="Google Shape;112;p2"/>
          <p:cNvPicPr preferRelativeResize="0"/>
          <p:nvPr/>
        </p:nvPicPr>
        <p:blipFill rotWithShape="1">
          <a:blip r:embed="rId10">
            <a:alphaModFix/>
          </a:blip>
          <a:srcRect b="11305" l="0" r="0" t="0"/>
          <a:stretch/>
        </p:blipFill>
        <p:spPr>
          <a:xfrm>
            <a:off x="3194402" y="3763301"/>
            <a:ext cx="1346136" cy="513160"/>
          </a:xfrm>
          <a:prstGeom prst="rect">
            <a:avLst/>
          </a:prstGeom>
          <a:noFill/>
          <a:ln>
            <a:noFill/>
          </a:ln>
        </p:spPr>
      </p:pic>
      <p:pic>
        <p:nvPicPr>
          <p:cNvPr id="113" name="Google Shape;113;p2"/>
          <p:cNvPicPr preferRelativeResize="0"/>
          <p:nvPr/>
        </p:nvPicPr>
        <p:blipFill rotWithShape="1">
          <a:blip r:embed="rId11">
            <a:alphaModFix/>
          </a:blip>
          <a:srcRect b="0" l="0" r="0" t="0"/>
          <a:stretch/>
        </p:blipFill>
        <p:spPr>
          <a:xfrm>
            <a:off x="582876" y="4976877"/>
            <a:ext cx="1385633" cy="314917"/>
          </a:xfrm>
          <a:prstGeom prst="rect">
            <a:avLst/>
          </a:prstGeom>
          <a:noFill/>
          <a:ln>
            <a:noFill/>
          </a:ln>
        </p:spPr>
      </p:pic>
      <p:pic>
        <p:nvPicPr>
          <p:cNvPr id="114" name="Google Shape;114;p2"/>
          <p:cNvPicPr preferRelativeResize="0"/>
          <p:nvPr/>
        </p:nvPicPr>
        <p:blipFill rotWithShape="1">
          <a:blip r:embed="rId12">
            <a:alphaModFix/>
          </a:blip>
          <a:srcRect b="0" l="0" r="0" t="0"/>
          <a:stretch/>
        </p:blipFill>
        <p:spPr>
          <a:xfrm>
            <a:off x="3566029" y="4404953"/>
            <a:ext cx="1082184" cy="330519"/>
          </a:xfrm>
          <a:prstGeom prst="rect">
            <a:avLst/>
          </a:prstGeom>
          <a:noFill/>
          <a:ln>
            <a:noFill/>
          </a:ln>
        </p:spPr>
      </p:pic>
      <p:pic>
        <p:nvPicPr>
          <p:cNvPr id="115" name="Google Shape;115;p2"/>
          <p:cNvPicPr preferRelativeResize="0"/>
          <p:nvPr/>
        </p:nvPicPr>
        <p:blipFill rotWithShape="1">
          <a:blip r:embed="rId13">
            <a:alphaModFix/>
          </a:blip>
          <a:srcRect b="0" l="0" r="0" t="0"/>
          <a:stretch/>
        </p:blipFill>
        <p:spPr>
          <a:xfrm>
            <a:off x="1138736" y="5411473"/>
            <a:ext cx="466370" cy="466370"/>
          </a:xfrm>
          <a:prstGeom prst="rect">
            <a:avLst/>
          </a:prstGeom>
          <a:noFill/>
          <a:ln>
            <a:noFill/>
          </a:ln>
        </p:spPr>
      </p:pic>
      <p:pic>
        <p:nvPicPr>
          <p:cNvPr id="116" name="Google Shape;116;p2"/>
          <p:cNvPicPr preferRelativeResize="0"/>
          <p:nvPr/>
        </p:nvPicPr>
        <p:blipFill rotWithShape="1">
          <a:blip r:embed="rId14">
            <a:alphaModFix/>
          </a:blip>
          <a:srcRect b="0" l="0" r="0" t="0"/>
          <a:stretch/>
        </p:blipFill>
        <p:spPr>
          <a:xfrm>
            <a:off x="2114016" y="5415843"/>
            <a:ext cx="944611" cy="370734"/>
          </a:xfrm>
          <a:prstGeom prst="rect">
            <a:avLst/>
          </a:prstGeom>
          <a:noFill/>
          <a:ln>
            <a:noFill/>
          </a:ln>
        </p:spPr>
      </p:pic>
      <p:pic>
        <p:nvPicPr>
          <p:cNvPr id="117" name="Google Shape;117;p2"/>
          <p:cNvPicPr preferRelativeResize="0"/>
          <p:nvPr/>
        </p:nvPicPr>
        <p:blipFill rotWithShape="1">
          <a:blip r:embed="rId15">
            <a:alphaModFix/>
          </a:blip>
          <a:srcRect b="0" l="0" r="0" t="0"/>
          <a:stretch/>
        </p:blipFill>
        <p:spPr>
          <a:xfrm>
            <a:off x="4052934" y="4970841"/>
            <a:ext cx="1346136" cy="377327"/>
          </a:xfrm>
          <a:prstGeom prst="rect">
            <a:avLst/>
          </a:prstGeom>
          <a:noFill/>
          <a:ln>
            <a:noFill/>
          </a:ln>
        </p:spPr>
      </p:pic>
      <p:pic>
        <p:nvPicPr>
          <p:cNvPr id="118" name="Google Shape;118;p2"/>
          <p:cNvPicPr preferRelativeResize="0"/>
          <p:nvPr/>
        </p:nvPicPr>
        <p:blipFill rotWithShape="1">
          <a:blip r:embed="rId16">
            <a:alphaModFix/>
          </a:blip>
          <a:srcRect b="0" l="0" r="0" t="0"/>
          <a:stretch/>
        </p:blipFill>
        <p:spPr>
          <a:xfrm>
            <a:off x="3419323" y="5411473"/>
            <a:ext cx="599785" cy="375104"/>
          </a:xfrm>
          <a:prstGeom prst="rect">
            <a:avLst/>
          </a:prstGeom>
          <a:noFill/>
          <a:ln>
            <a:noFill/>
          </a:ln>
        </p:spPr>
      </p:pic>
      <p:sp>
        <p:nvSpPr>
          <p:cNvPr id="119" name="Google Shape;119;p2"/>
          <p:cNvSpPr txBox="1"/>
          <p:nvPr/>
        </p:nvSpPr>
        <p:spPr>
          <a:xfrm>
            <a:off x="8105776" y="893137"/>
            <a:ext cx="4019549" cy="106182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1" i="0" lang="en-GB" sz="1800" u="none" cap="none" strike="noStrike">
                <a:solidFill>
                  <a:schemeClr val="dk1"/>
                </a:solidFill>
                <a:latin typeface="Calibri"/>
                <a:ea typeface="Calibri"/>
                <a:cs typeface="Calibri"/>
                <a:sym typeface="Calibri"/>
              </a:rPr>
              <a:t>Research &amp; Academia</a:t>
            </a:r>
            <a:r>
              <a:rPr b="0" i="0" lang="en-GB" sz="1800" u="none" cap="none" strike="noStrike">
                <a:solidFill>
                  <a:schemeClr val="dk1"/>
                </a:solidFill>
                <a:latin typeface="Calibri"/>
                <a:ea typeface="Calibri"/>
                <a:cs typeface="Calibri"/>
                <a:sym typeface="Calibri"/>
              </a:rPr>
              <a:t>: FOKUS, KPRF, KAMK, NTUA, TECNALIA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900"/>
              <a:buFont typeface="Arial"/>
              <a:buNone/>
            </a:pPr>
            <a:r>
              <a:t/>
            </a:r>
            <a:endParaRPr b="1" i="0" sz="900" u="none" cap="none" strike="noStrike">
              <a:solidFill>
                <a:schemeClr val="dk1"/>
              </a:solidFill>
              <a:latin typeface="Calibri"/>
              <a:ea typeface="Calibri"/>
              <a:cs typeface="Calibri"/>
              <a:sym typeface="Calibri"/>
            </a:endParaRPr>
          </a:p>
          <a:p>
            <a:pPr indent="-285750" lvl="0" marL="285750" marR="0" rtl="0" algn="l">
              <a:lnSpc>
                <a:spcPct val="100000"/>
              </a:lnSpc>
              <a:spcBef>
                <a:spcPts val="0"/>
              </a:spcBef>
              <a:spcAft>
                <a:spcPts val="0"/>
              </a:spcAft>
              <a:buClr>
                <a:schemeClr val="dk1"/>
              </a:buClr>
              <a:buSzPts val="1800"/>
              <a:buFont typeface="Arial"/>
              <a:buChar char="•"/>
            </a:pPr>
            <a:r>
              <a:rPr b="1" i="0" lang="en-GB" sz="1800" u="none" cap="none" strike="noStrike">
                <a:solidFill>
                  <a:schemeClr val="dk1"/>
                </a:solidFill>
                <a:latin typeface="Calibri"/>
                <a:ea typeface="Calibri"/>
                <a:cs typeface="Calibri"/>
                <a:sym typeface="Calibri"/>
              </a:rPr>
              <a:t>NGO</a:t>
            </a:r>
            <a:r>
              <a:rPr b="0" i="0" lang="en-GB" sz="1800" u="none" cap="none" strike="noStrike">
                <a:solidFill>
                  <a:schemeClr val="dk1"/>
                </a:solidFill>
                <a:latin typeface="Calibri"/>
                <a:ea typeface="Calibri"/>
                <a:cs typeface="Calibri"/>
                <a:sym typeface="Calibri"/>
              </a:rPr>
              <a:t>: EGI, LC, Vol.TO, SCN, Ibercivis</a:t>
            </a:r>
            <a:endParaRPr b="0" i="0" sz="1800" u="none" cap="none" strike="noStrike">
              <a:solidFill>
                <a:schemeClr val="dk1"/>
              </a:solidFill>
              <a:latin typeface="Calibri"/>
              <a:ea typeface="Calibri"/>
              <a:cs typeface="Calibri"/>
              <a:sym typeface="Calibri"/>
            </a:endParaRPr>
          </a:p>
        </p:txBody>
      </p:sp>
      <p:pic>
        <p:nvPicPr>
          <p:cNvPr id="120" name="Google Shape;120;p2"/>
          <p:cNvPicPr preferRelativeResize="0"/>
          <p:nvPr/>
        </p:nvPicPr>
        <p:blipFill rotWithShape="1">
          <a:blip r:embed="rId17">
            <a:alphaModFix/>
          </a:blip>
          <a:srcRect b="0" l="0" r="0" t="0"/>
          <a:stretch/>
        </p:blipFill>
        <p:spPr>
          <a:xfrm>
            <a:off x="409359" y="1314357"/>
            <a:ext cx="5365139" cy="2136716"/>
          </a:xfrm>
          <a:prstGeom prst="rect">
            <a:avLst/>
          </a:prstGeom>
          <a:noFill/>
          <a:ln>
            <a:noFill/>
          </a:ln>
        </p:spPr>
      </p:pic>
      <p:pic>
        <p:nvPicPr>
          <p:cNvPr id="121" name="Google Shape;121;p2"/>
          <p:cNvPicPr preferRelativeResize="0"/>
          <p:nvPr/>
        </p:nvPicPr>
        <p:blipFill rotWithShape="1">
          <a:blip r:embed="rId18">
            <a:alphaModFix/>
          </a:blip>
          <a:srcRect b="0" l="0" r="0" t="0"/>
          <a:stretch/>
        </p:blipFill>
        <p:spPr>
          <a:xfrm>
            <a:off x="6135194" y="2016286"/>
            <a:ext cx="5588453" cy="387513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pic>
        <p:nvPicPr>
          <p:cNvPr id="126" name="Google Shape;126;p3"/>
          <p:cNvPicPr preferRelativeResize="0"/>
          <p:nvPr/>
        </p:nvPicPr>
        <p:blipFill rotWithShape="1">
          <a:blip r:embed="rId3">
            <a:alphaModFix/>
          </a:blip>
          <a:srcRect b="0" l="0" r="0" t="0"/>
          <a:stretch/>
        </p:blipFill>
        <p:spPr>
          <a:xfrm>
            <a:off x="4753293" y="1926212"/>
            <a:ext cx="1718569" cy="828673"/>
          </a:xfrm>
          <a:prstGeom prst="rect">
            <a:avLst/>
          </a:prstGeom>
          <a:noFill/>
          <a:ln>
            <a:noFill/>
          </a:ln>
        </p:spPr>
      </p:pic>
      <p:pic>
        <p:nvPicPr>
          <p:cNvPr id="127" name="Google Shape;127;p3"/>
          <p:cNvPicPr preferRelativeResize="0"/>
          <p:nvPr/>
        </p:nvPicPr>
        <p:blipFill rotWithShape="1">
          <a:blip r:embed="rId4">
            <a:alphaModFix/>
          </a:blip>
          <a:srcRect b="0" l="0" r="0" t="0"/>
          <a:stretch/>
        </p:blipFill>
        <p:spPr>
          <a:xfrm>
            <a:off x="6906520" y="3261100"/>
            <a:ext cx="1197456" cy="933450"/>
          </a:xfrm>
          <a:prstGeom prst="rect">
            <a:avLst/>
          </a:prstGeom>
          <a:noFill/>
          <a:ln>
            <a:noFill/>
          </a:ln>
        </p:spPr>
      </p:pic>
      <p:pic>
        <p:nvPicPr>
          <p:cNvPr descr="Municipio 217455 - Scarica Immagini Vettoriali Gratis, Grafica Vettoriale,  e Disegno Modelli" id="128" name="Google Shape;128;p3"/>
          <p:cNvPicPr preferRelativeResize="0"/>
          <p:nvPr/>
        </p:nvPicPr>
        <p:blipFill rotWithShape="1">
          <a:blip r:embed="rId5">
            <a:alphaModFix/>
          </a:blip>
          <a:srcRect b="5271" l="5034" r="5168" t="5340"/>
          <a:stretch/>
        </p:blipFill>
        <p:spPr>
          <a:xfrm>
            <a:off x="3557439" y="1728489"/>
            <a:ext cx="825283" cy="821532"/>
          </a:xfrm>
          <a:prstGeom prst="rect">
            <a:avLst/>
          </a:prstGeom>
          <a:noFill/>
          <a:ln>
            <a:noFill/>
          </a:ln>
        </p:spPr>
      </p:pic>
      <p:pic>
        <p:nvPicPr>
          <p:cNvPr id="129" name="Google Shape;129;p3"/>
          <p:cNvPicPr preferRelativeResize="0"/>
          <p:nvPr/>
        </p:nvPicPr>
        <p:blipFill rotWithShape="1">
          <a:blip r:embed="rId6">
            <a:alphaModFix/>
          </a:blip>
          <a:srcRect b="0" l="0" r="0" t="0"/>
          <a:stretch/>
        </p:blipFill>
        <p:spPr>
          <a:xfrm>
            <a:off x="2916306" y="3149148"/>
            <a:ext cx="1123791" cy="1123791"/>
          </a:xfrm>
          <a:prstGeom prst="rect">
            <a:avLst/>
          </a:prstGeom>
          <a:noFill/>
          <a:ln>
            <a:noFill/>
          </a:ln>
        </p:spPr>
      </p:pic>
      <p:sp>
        <p:nvSpPr>
          <p:cNvPr id="130" name="Google Shape;130;p3"/>
          <p:cNvSpPr txBox="1"/>
          <p:nvPr/>
        </p:nvSpPr>
        <p:spPr>
          <a:xfrm>
            <a:off x="257176" y="3272566"/>
            <a:ext cx="2869406" cy="1024319"/>
          </a:xfrm>
          <a:prstGeom prst="rect">
            <a:avLst/>
          </a:prstGeom>
          <a:noFill/>
          <a:ln>
            <a:noFill/>
          </a:ln>
        </p:spPr>
        <p:txBody>
          <a:bodyPr anchorCtr="0" anchor="t" bIns="45700" lIns="91425" spcFirstLastPara="1" rIns="91425" wrap="square" tIns="45700">
            <a:normAutofit/>
          </a:bodyPr>
          <a:lstStyle/>
          <a:p>
            <a:pPr indent="0" lvl="0" marL="0" marR="0" rtl="0" algn="ctr">
              <a:lnSpc>
                <a:spcPct val="90000"/>
              </a:lnSpc>
              <a:spcBef>
                <a:spcPts val="0"/>
              </a:spcBef>
              <a:spcAft>
                <a:spcPts val="0"/>
              </a:spcAft>
              <a:buClr>
                <a:srgbClr val="0C0C4B"/>
              </a:buClr>
              <a:buSzPts val="1600"/>
              <a:buFont typeface="Arial"/>
              <a:buNone/>
            </a:pPr>
            <a:r>
              <a:t/>
            </a:r>
            <a:endParaRPr b="0" i="0" sz="1600" u="none" cap="none" strike="noStrike">
              <a:solidFill>
                <a:srgbClr val="0C0C4B"/>
              </a:solidFill>
              <a:latin typeface="IBM Plex Sans"/>
              <a:ea typeface="IBM Plex Sans"/>
              <a:cs typeface="IBM Plex Sans"/>
              <a:sym typeface="IBM Plex Sans"/>
            </a:endParaRPr>
          </a:p>
        </p:txBody>
      </p:sp>
      <p:sp>
        <p:nvSpPr>
          <p:cNvPr id="131" name="Google Shape;131;p3"/>
          <p:cNvSpPr txBox="1"/>
          <p:nvPr/>
        </p:nvSpPr>
        <p:spPr>
          <a:xfrm>
            <a:off x="8179904" y="3181191"/>
            <a:ext cx="4031146" cy="1185145"/>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C0C4B"/>
              </a:buClr>
              <a:buSzPts val="1600"/>
              <a:buFont typeface="Arial"/>
              <a:buNone/>
            </a:pPr>
            <a:r>
              <a:t/>
            </a:r>
            <a:endParaRPr b="0" i="0" sz="1600" u="none" cap="none" strike="noStrike">
              <a:solidFill>
                <a:srgbClr val="0C0C4B"/>
              </a:solidFill>
              <a:latin typeface="IBM Plex Sans"/>
              <a:ea typeface="IBM Plex Sans"/>
              <a:cs typeface="IBM Plex Sans"/>
              <a:sym typeface="IBM Plex Sans"/>
            </a:endParaRPr>
          </a:p>
        </p:txBody>
      </p:sp>
      <p:pic>
        <p:nvPicPr>
          <p:cNvPr id="132" name="Google Shape;132;p3"/>
          <p:cNvPicPr preferRelativeResize="0"/>
          <p:nvPr/>
        </p:nvPicPr>
        <p:blipFill rotWithShape="1">
          <a:blip r:embed="rId7">
            <a:alphaModFix/>
          </a:blip>
          <a:srcRect b="0" l="0" r="0" t="0"/>
          <a:stretch/>
        </p:blipFill>
        <p:spPr>
          <a:xfrm>
            <a:off x="5049815" y="5838913"/>
            <a:ext cx="1035246" cy="816752"/>
          </a:xfrm>
          <a:prstGeom prst="rect">
            <a:avLst/>
          </a:prstGeom>
          <a:noFill/>
          <a:ln>
            <a:noFill/>
          </a:ln>
        </p:spPr>
      </p:pic>
      <p:cxnSp>
        <p:nvCxnSpPr>
          <p:cNvPr id="133" name="Google Shape;133;p3"/>
          <p:cNvCxnSpPr/>
          <p:nvPr/>
        </p:nvCxnSpPr>
        <p:spPr>
          <a:xfrm>
            <a:off x="333375" y="879587"/>
            <a:ext cx="11277600" cy="0"/>
          </a:xfrm>
          <a:prstGeom prst="straightConnector1">
            <a:avLst/>
          </a:prstGeom>
          <a:noFill/>
          <a:ln cap="flat" cmpd="sng" w="9525">
            <a:solidFill>
              <a:schemeClr val="accent1"/>
            </a:solidFill>
            <a:prstDash val="solid"/>
            <a:miter lim="800000"/>
            <a:headEnd len="sm" w="sm" type="none"/>
            <a:tailEnd len="sm" w="sm" type="none"/>
          </a:ln>
        </p:spPr>
      </p:cxnSp>
      <p:sp>
        <p:nvSpPr>
          <p:cNvPr id="134" name="Google Shape;134;p3"/>
          <p:cNvSpPr/>
          <p:nvPr/>
        </p:nvSpPr>
        <p:spPr>
          <a:xfrm>
            <a:off x="4565524" y="1695608"/>
            <a:ext cx="2021785" cy="828673"/>
          </a:xfrm>
          <a:prstGeom prst="ellipse">
            <a:avLst/>
          </a:prstGeom>
          <a:solidFill>
            <a:schemeClr val="accent1">
              <a:alpha val="49411"/>
            </a:schemeClr>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1" lang="en-GB" sz="1600" u="none" cap="none" strike="noStrike">
                <a:solidFill>
                  <a:schemeClr val="lt1"/>
                </a:solidFill>
                <a:latin typeface="Arabic Typesetting"/>
                <a:ea typeface="Arabic Typesetting"/>
                <a:cs typeface="Arabic Typesetting"/>
                <a:sym typeface="Arabic Typesetting"/>
              </a:rPr>
              <a:t>Objective 1</a:t>
            </a:r>
            <a:endParaRPr b="0" i="0" sz="200" u="none" cap="none" strike="noStrike">
              <a:solidFill>
                <a:srgbClr val="000000"/>
              </a:solidFill>
              <a:latin typeface="Arial"/>
              <a:ea typeface="Arial"/>
              <a:cs typeface="Arial"/>
              <a:sym typeface="Arial"/>
            </a:endParaRPr>
          </a:p>
        </p:txBody>
      </p:sp>
      <p:sp>
        <p:nvSpPr>
          <p:cNvPr id="135" name="Google Shape;135;p3"/>
          <p:cNvSpPr/>
          <p:nvPr/>
        </p:nvSpPr>
        <p:spPr>
          <a:xfrm>
            <a:off x="1984610" y="2615901"/>
            <a:ext cx="2021785" cy="828673"/>
          </a:xfrm>
          <a:prstGeom prst="ellipse">
            <a:avLst/>
          </a:prstGeom>
          <a:solidFill>
            <a:schemeClr val="accent1">
              <a:alpha val="49411"/>
            </a:schemeClr>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1" lang="en-GB" sz="1600" u="none" cap="none" strike="noStrike">
                <a:solidFill>
                  <a:schemeClr val="lt1"/>
                </a:solidFill>
                <a:latin typeface="Arabic Typesetting"/>
                <a:ea typeface="Arabic Typesetting"/>
                <a:cs typeface="Arabic Typesetting"/>
                <a:sym typeface="Arabic Typesetting"/>
              </a:rPr>
              <a:t>Objective 2</a:t>
            </a:r>
            <a:endParaRPr b="0" i="0" sz="200" u="none" cap="none" strike="noStrike">
              <a:solidFill>
                <a:srgbClr val="000000"/>
              </a:solidFill>
              <a:latin typeface="Arial"/>
              <a:ea typeface="Arial"/>
              <a:cs typeface="Arial"/>
              <a:sym typeface="Arial"/>
            </a:endParaRPr>
          </a:p>
        </p:txBody>
      </p:sp>
      <p:sp>
        <p:nvSpPr>
          <p:cNvPr id="136" name="Google Shape;136;p3"/>
          <p:cNvSpPr/>
          <p:nvPr/>
        </p:nvSpPr>
        <p:spPr>
          <a:xfrm>
            <a:off x="4539020" y="4943616"/>
            <a:ext cx="2021785" cy="828673"/>
          </a:xfrm>
          <a:prstGeom prst="ellipse">
            <a:avLst/>
          </a:prstGeom>
          <a:solidFill>
            <a:schemeClr val="accent1">
              <a:alpha val="49411"/>
            </a:schemeClr>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1" lang="en-GB" sz="1600" u="none" cap="none" strike="noStrike">
                <a:solidFill>
                  <a:schemeClr val="lt1"/>
                </a:solidFill>
                <a:latin typeface="Arabic Typesetting"/>
                <a:ea typeface="Arabic Typesetting"/>
                <a:cs typeface="Arabic Typesetting"/>
                <a:sym typeface="Arabic Typesetting"/>
              </a:rPr>
              <a:t>Objective 4</a:t>
            </a:r>
            <a:endParaRPr b="0" i="0" sz="200" u="none" cap="none" strike="noStrike">
              <a:solidFill>
                <a:srgbClr val="000000"/>
              </a:solidFill>
              <a:latin typeface="Arial"/>
              <a:ea typeface="Arial"/>
              <a:cs typeface="Arial"/>
              <a:sym typeface="Arial"/>
            </a:endParaRPr>
          </a:p>
        </p:txBody>
      </p:sp>
      <p:sp>
        <p:nvSpPr>
          <p:cNvPr id="137" name="Google Shape;137;p3"/>
          <p:cNvSpPr/>
          <p:nvPr/>
        </p:nvSpPr>
        <p:spPr>
          <a:xfrm>
            <a:off x="6762505" y="2596029"/>
            <a:ext cx="2021785" cy="828673"/>
          </a:xfrm>
          <a:prstGeom prst="ellipse">
            <a:avLst/>
          </a:prstGeom>
          <a:solidFill>
            <a:schemeClr val="accent1">
              <a:alpha val="49411"/>
            </a:schemeClr>
          </a:solidFill>
          <a:ln>
            <a:noFill/>
          </a:ln>
          <a:effectLst>
            <a:outerShdw blurRad="63500" sx="102000" rotWithShape="0" algn="ctr" sy="1020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1" lang="en-GB" sz="1600" u="none" cap="none" strike="noStrike">
                <a:solidFill>
                  <a:schemeClr val="lt1"/>
                </a:solidFill>
                <a:latin typeface="Arabic Typesetting"/>
                <a:ea typeface="Arabic Typesetting"/>
                <a:cs typeface="Arabic Typesetting"/>
                <a:sym typeface="Arabic Typesetting"/>
              </a:rPr>
              <a:t>Objective 3</a:t>
            </a:r>
            <a:endParaRPr b="0" i="0" sz="200" u="none" cap="none" strike="noStrike">
              <a:solidFill>
                <a:srgbClr val="000000"/>
              </a:solidFill>
              <a:latin typeface="Arial"/>
              <a:ea typeface="Arial"/>
              <a:cs typeface="Arial"/>
              <a:sym typeface="Arial"/>
            </a:endParaRPr>
          </a:p>
        </p:txBody>
      </p:sp>
      <p:pic>
        <p:nvPicPr>
          <p:cNvPr id="138" name="Google Shape;138;p3"/>
          <p:cNvPicPr preferRelativeResize="0"/>
          <p:nvPr/>
        </p:nvPicPr>
        <p:blipFill rotWithShape="1">
          <a:blip r:embed="rId8">
            <a:alphaModFix/>
          </a:blip>
          <a:srcRect b="0" l="0" r="0" t="0"/>
          <a:stretch/>
        </p:blipFill>
        <p:spPr>
          <a:xfrm>
            <a:off x="6705563" y="1978985"/>
            <a:ext cx="1909800" cy="412006"/>
          </a:xfrm>
          <a:prstGeom prst="rect">
            <a:avLst/>
          </a:prstGeom>
          <a:noFill/>
          <a:ln>
            <a:noFill/>
          </a:ln>
        </p:spPr>
      </p:pic>
      <p:sp>
        <p:nvSpPr>
          <p:cNvPr id="139" name="Google Shape;139;p3"/>
          <p:cNvSpPr txBox="1"/>
          <p:nvPr>
            <p:ph type="title"/>
          </p:nvPr>
        </p:nvSpPr>
        <p:spPr>
          <a:xfrm>
            <a:off x="281609" y="184150"/>
            <a:ext cx="4899983"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Main Objectives</a:t>
            </a:r>
            <a:endParaRPr/>
          </a:p>
        </p:txBody>
      </p:sp>
      <p:sp>
        <p:nvSpPr>
          <p:cNvPr id="140" name="Google Shape;140;p3"/>
          <p:cNvSpPr/>
          <p:nvPr/>
        </p:nvSpPr>
        <p:spPr>
          <a:xfrm>
            <a:off x="4270534" y="2932643"/>
            <a:ext cx="2416044" cy="1804071"/>
          </a:xfrm>
          <a:prstGeom prst="quadArrow">
            <a:avLst>
              <a:gd fmla="val 12177" name="adj1"/>
              <a:gd fmla="val 10242" name="adj2"/>
              <a:gd fmla="val 22500" name="adj3"/>
            </a:avLst>
          </a:prstGeom>
          <a:solidFill>
            <a:schemeClr val="accent1">
              <a:alpha val="0"/>
            </a:schemeClr>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41" name="Google Shape;141;p3"/>
          <p:cNvSpPr/>
          <p:nvPr/>
        </p:nvSpPr>
        <p:spPr>
          <a:xfrm>
            <a:off x="375640" y="3347196"/>
            <a:ext cx="2702098" cy="119259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alibri"/>
              <a:buNone/>
            </a:pPr>
            <a:r>
              <a:rPr b="0" i="0" lang="en-GB" sz="1600" u="none" cap="none" strike="noStrike">
                <a:solidFill>
                  <a:schemeClr val="dk1"/>
                </a:solidFill>
                <a:latin typeface="Calibri"/>
                <a:ea typeface="Calibri"/>
                <a:cs typeface="Calibri"/>
                <a:sym typeface="Calibri"/>
              </a:rPr>
              <a:t>To widen the use of the </a:t>
            </a:r>
            <a:r>
              <a:rPr b="1" i="0" lang="en-GB" sz="1600" u="none" cap="none" strike="noStrike">
                <a:solidFill>
                  <a:schemeClr val="dk1"/>
                </a:solidFill>
                <a:latin typeface="Calibri"/>
                <a:ea typeface="Calibri"/>
                <a:cs typeface="Calibri"/>
                <a:sym typeface="Calibri"/>
              </a:rPr>
              <a:t>European Cloud Infrastructure </a:t>
            </a:r>
            <a:r>
              <a:rPr b="0" i="0" lang="en-GB" sz="1600" u="none" cap="none" strike="noStrike">
                <a:solidFill>
                  <a:schemeClr val="dk1"/>
                </a:solidFill>
                <a:latin typeface="Calibri"/>
                <a:ea typeface="Calibri"/>
                <a:cs typeface="Calibri"/>
                <a:sym typeface="Calibri"/>
              </a:rPr>
              <a:t>services and data to Public Authorities </a:t>
            </a:r>
            <a:endParaRPr b="0" i="0" sz="1400" u="none" cap="none" strike="noStrike">
              <a:solidFill>
                <a:srgbClr val="000000"/>
              </a:solidFill>
              <a:latin typeface="Arial"/>
              <a:ea typeface="Arial"/>
              <a:cs typeface="Arial"/>
              <a:sym typeface="Arial"/>
            </a:endParaRPr>
          </a:p>
        </p:txBody>
      </p:sp>
      <p:sp>
        <p:nvSpPr>
          <p:cNvPr id="142" name="Google Shape;142;p3"/>
          <p:cNvSpPr/>
          <p:nvPr/>
        </p:nvSpPr>
        <p:spPr>
          <a:xfrm>
            <a:off x="3119578" y="986124"/>
            <a:ext cx="5092014" cy="660247"/>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alibri"/>
              <a:buNone/>
            </a:pPr>
            <a:r>
              <a:rPr b="0" i="0" lang="en-GB" sz="1600" u="none" cap="none" strike="noStrike">
                <a:solidFill>
                  <a:schemeClr val="dk1"/>
                </a:solidFill>
                <a:latin typeface="Calibri"/>
                <a:ea typeface="Calibri"/>
                <a:cs typeface="Calibri"/>
                <a:sym typeface="Calibri"/>
              </a:rPr>
              <a:t>Creation of a </a:t>
            </a:r>
            <a:r>
              <a:rPr b="1" i="0" lang="en-GB" sz="1600" u="none" cap="none" strike="noStrike">
                <a:solidFill>
                  <a:schemeClr val="dk1"/>
                </a:solidFill>
                <a:latin typeface="Calibri"/>
                <a:ea typeface="Calibri"/>
                <a:cs typeface="Calibri"/>
                <a:sym typeface="Calibri"/>
              </a:rPr>
              <a:t>BRIDGE</a:t>
            </a:r>
            <a:r>
              <a:rPr b="0" i="0" lang="en-GB" sz="1600" u="none" cap="none" strike="noStrike">
                <a:solidFill>
                  <a:schemeClr val="dk1"/>
                </a:solidFill>
                <a:latin typeface="Calibri"/>
                <a:ea typeface="Calibri"/>
                <a:cs typeface="Calibri"/>
                <a:sym typeface="Calibri"/>
              </a:rPr>
              <a:t> between Public Authorities and </a:t>
            </a:r>
            <a:r>
              <a:rPr b="1" i="0" lang="en-GB" sz="1600" u="none" cap="none" strike="noStrike">
                <a:solidFill>
                  <a:schemeClr val="dk1"/>
                </a:solidFill>
                <a:latin typeface="Calibri"/>
                <a:ea typeface="Calibri"/>
                <a:cs typeface="Calibri"/>
                <a:sym typeface="Calibri"/>
              </a:rPr>
              <a:t>European Open Science Cloud </a:t>
            </a:r>
            <a:endParaRPr b="0" i="0" sz="1400" u="none" cap="none" strike="noStrike">
              <a:solidFill>
                <a:srgbClr val="000000"/>
              </a:solidFill>
              <a:latin typeface="Arial"/>
              <a:ea typeface="Arial"/>
              <a:cs typeface="Arial"/>
              <a:sym typeface="Arial"/>
            </a:endParaRPr>
          </a:p>
        </p:txBody>
      </p:sp>
      <p:sp>
        <p:nvSpPr>
          <p:cNvPr id="143" name="Google Shape;143;p3"/>
          <p:cNvSpPr/>
          <p:nvPr/>
        </p:nvSpPr>
        <p:spPr>
          <a:xfrm>
            <a:off x="8264762" y="3181191"/>
            <a:ext cx="3781464" cy="1369888"/>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Calibri"/>
              <a:buNone/>
            </a:pPr>
            <a:r>
              <a:rPr b="0" i="0" lang="en-GB" sz="1600" u="none" cap="none" strike="noStrike">
                <a:solidFill>
                  <a:schemeClr val="dk1"/>
                </a:solidFill>
                <a:latin typeface="Calibri"/>
                <a:ea typeface="Calibri"/>
                <a:cs typeface="Calibri"/>
                <a:sym typeface="Calibri"/>
              </a:rPr>
              <a:t>To enable and encourage Public Authorities to use appropriate infrastructures, services, data and methodologies to apply a more </a:t>
            </a:r>
            <a:r>
              <a:rPr b="1" i="0" lang="en-GB" sz="1600" u="none" cap="none" strike="noStrike">
                <a:solidFill>
                  <a:schemeClr val="dk1"/>
                </a:solidFill>
                <a:latin typeface="Calibri"/>
                <a:ea typeface="Calibri"/>
                <a:cs typeface="Calibri"/>
                <a:sym typeface="Calibri"/>
              </a:rPr>
              <a:t>evidenced informed</a:t>
            </a:r>
            <a:r>
              <a:rPr b="0" i="0" lang="en-GB" sz="1600" u="none" cap="none" strike="noStrike">
                <a:solidFill>
                  <a:schemeClr val="dk1"/>
                </a:solidFill>
                <a:latin typeface="Calibri"/>
                <a:ea typeface="Calibri"/>
                <a:cs typeface="Calibri"/>
                <a:sym typeface="Calibri"/>
              </a:rPr>
              <a:t> approach to policies</a:t>
            </a:r>
            <a:endParaRPr b="0" i="0" sz="1400" u="none" cap="none" strike="noStrike">
              <a:solidFill>
                <a:srgbClr val="000000"/>
              </a:solidFill>
              <a:latin typeface="Arial"/>
              <a:ea typeface="Arial"/>
              <a:cs typeface="Arial"/>
              <a:sym typeface="Arial"/>
            </a:endParaRPr>
          </a:p>
        </p:txBody>
      </p:sp>
      <p:sp>
        <p:nvSpPr>
          <p:cNvPr id="144" name="Google Shape;144;p3"/>
          <p:cNvSpPr/>
          <p:nvPr/>
        </p:nvSpPr>
        <p:spPr>
          <a:xfrm>
            <a:off x="910017" y="4896300"/>
            <a:ext cx="3629003" cy="949220"/>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IBM Plex Sans"/>
                <a:ea typeface="IBM Plex Sans"/>
                <a:cs typeface="IBM Plex Sans"/>
                <a:sym typeface="IBM Plex Sans"/>
              </a:rPr>
              <a:t>Identification of </a:t>
            </a:r>
            <a:r>
              <a:rPr b="1" i="0" lang="en-GB" sz="1600" u="none" cap="none" strike="noStrike">
                <a:solidFill>
                  <a:schemeClr val="dk1"/>
                </a:solidFill>
                <a:latin typeface="IBM Plex Sans"/>
                <a:ea typeface="IBM Plex Sans"/>
                <a:cs typeface="IBM Plex Sans"/>
                <a:sym typeface="IBM Plex Sans"/>
              </a:rPr>
              <a:t>a set of pathways, recommendations</a:t>
            </a:r>
            <a:r>
              <a:rPr b="0" i="0" lang="en-GB" sz="1600" u="none" cap="none" strike="noStrike">
                <a:solidFill>
                  <a:schemeClr val="dk1"/>
                </a:solidFill>
                <a:latin typeface="IBM Plex Sans"/>
                <a:ea typeface="IBM Plex Sans"/>
                <a:cs typeface="IBM Plex Sans"/>
                <a:sym typeface="IBM Plex Sans"/>
              </a:rPr>
              <a:t> and a sound </a:t>
            </a:r>
            <a:r>
              <a:rPr b="1" i="0" lang="en-GB" sz="1600" u="none" cap="none" strike="noStrike">
                <a:solidFill>
                  <a:schemeClr val="dk1"/>
                </a:solidFill>
                <a:latin typeface="IBM Plex Sans"/>
                <a:ea typeface="IBM Plex Sans"/>
                <a:cs typeface="IBM Plex Sans"/>
                <a:sym typeface="IBM Plex Sans"/>
              </a:rPr>
              <a:t>business plan</a:t>
            </a:r>
            <a:r>
              <a:rPr b="0" i="0" lang="en-GB" sz="1600" u="none" cap="none" strike="noStrike">
                <a:solidFill>
                  <a:schemeClr val="dk1"/>
                </a:solidFill>
                <a:latin typeface="IBM Plex Sans"/>
                <a:ea typeface="IBM Plex Sans"/>
                <a:cs typeface="IBM Plex Sans"/>
                <a:sym typeface="IBM Plex Sans"/>
              </a:rPr>
              <a:t>…</a:t>
            </a:r>
            <a:endParaRPr b="0" i="0" sz="1600" u="none" cap="none" strike="noStrike">
              <a:solidFill>
                <a:schemeClr val="dk1"/>
              </a:solidFill>
              <a:latin typeface="IBM Plex Sans"/>
              <a:ea typeface="IBM Plex Sans"/>
              <a:cs typeface="IBM Plex Sans"/>
              <a:sym typeface="IBM Plex Sans"/>
            </a:endParaRPr>
          </a:p>
        </p:txBody>
      </p:sp>
      <p:sp>
        <p:nvSpPr>
          <p:cNvPr id="145" name="Google Shape;145;p3"/>
          <p:cNvSpPr/>
          <p:nvPr/>
        </p:nvSpPr>
        <p:spPr>
          <a:xfrm>
            <a:off x="6587309" y="4710974"/>
            <a:ext cx="5291416" cy="1162703"/>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IBM Plex Sans"/>
                <a:ea typeface="IBM Plex Sans"/>
                <a:cs typeface="IBM Plex Sans"/>
                <a:sym typeface="IBM Plex Sans"/>
              </a:rPr>
              <a:t>…addressing Public Authorities through the transition towards the use of the European Cloud Infrastructure and the application of </a:t>
            </a:r>
            <a:r>
              <a:rPr b="1" i="0" lang="en-GB" sz="1600" u="none" cap="none" strike="noStrike">
                <a:solidFill>
                  <a:schemeClr val="dk1"/>
                </a:solidFill>
                <a:latin typeface="IBM Plex Sans"/>
                <a:ea typeface="IBM Plex Sans"/>
                <a:cs typeface="IBM Plex Sans"/>
                <a:sym typeface="IBM Plex Sans"/>
              </a:rPr>
              <a:t>evidence and co-creation </a:t>
            </a:r>
            <a:r>
              <a:rPr b="0" i="0" lang="en-GB" sz="1600" u="none" cap="none" strike="noStrike">
                <a:solidFill>
                  <a:schemeClr val="dk1"/>
                </a:solidFill>
                <a:latin typeface="IBM Plex Sans"/>
                <a:ea typeface="IBM Plex Sans"/>
                <a:cs typeface="IBM Plex Sans"/>
                <a:sym typeface="IBM Plex Sans"/>
              </a:rPr>
              <a:t>in the policy lifecycle. </a:t>
            </a:r>
            <a:endParaRPr b="0" i="0" sz="1600" u="none" cap="none" strike="noStrike">
              <a:solidFill>
                <a:schemeClr val="dk1"/>
              </a:solidFill>
              <a:latin typeface="IBM Plex Sans"/>
              <a:ea typeface="IBM Plex Sans"/>
              <a:cs typeface="IBM Plex Sans"/>
              <a:sym typeface="IBM Plex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4"/>
          <p:cNvSpPr txBox="1"/>
          <p:nvPr>
            <p:ph idx="1" type="body"/>
          </p:nvPr>
        </p:nvSpPr>
        <p:spPr>
          <a:xfrm>
            <a:off x="3317969" y="1226462"/>
            <a:ext cx="1123357" cy="1453327"/>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rgbClr val="0C0C4B"/>
              </a:buClr>
              <a:buSzPts val="1800"/>
              <a:buNone/>
            </a:pPr>
            <a:r>
              <a:rPr b="1" lang="en-GB" sz="1800"/>
              <a:t>Kajaani</a:t>
            </a:r>
            <a:br>
              <a:rPr lang="en-GB" sz="1800"/>
            </a:br>
            <a:r>
              <a:rPr lang="en-GB" sz="1800"/>
              <a:t>Finland</a:t>
            </a:r>
            <a:br>
              <a:rPr lang="en-GB" sz="1800"/>
            </a:br>
            <a:br>
              <a:rPr lang="en-GB" sz="1800"/>
            </a:br>
            <a:r>
              <a:rPr i="1" lang="en-GB" sz="1800"/>
              <a:t>Forest fire </a:t>
            </a:r>
            <a:r>
              <a:rPr lang="en-GB" sz="1800"/>
              <a:t>	</a:t>
            </a:r>
            <a:endParaRPr/>
          </a:p>
        </p:txBody>
      </p:sp>
      <p:sp>
        <p:nvSpPr>
          <p:cNvPr id="152" name="Google Shape;152;p4"/>
          <p:cNvSpPr txBox="1"/>
          <p:nvPr>
            <p:ph type="title"/>
          </p:nvPr>
        </p:nvSpPr>
        <p:spPr>
          <a:xfrm>
            <a:off x="146142" y="153458"/>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Key Exploitable Results &amp; Pilots overview</a:t>
            </a:r>
            <a:endParaRPr/>
          </a:p>
        </p:txBody>
      </p:sp>
      <p:pic>
        <p:nvPicPr>
          <p:cNvPr id="153" name="Google Shape;153;p4"/>
          <p:cNvPicPr preferRelativeResize="0"/>
          <p:nvPr/>
        </p:nvPicPr>
        <p:blipFill rotWithShape="1">
          <a:blip r:embed="rId3">
            <a:alphaModFix/>
          </a:blip>
          <a:srcRect b="0" l="0" r="0" t="0"/>
          <a:stretch/>
        </p:blipFill>
        <p:spPr>
          <a:xfrm>
            <a:off x="9884361" y="1138833"/>
            <a:ext cx="2201331" cy="2024707"/>
          </a:xfrm>
          <a:prstGeom prst="rect">
            <a:avLst/>
          </a:prstGeom>
          <a:noFill/>
          <a:ln>
            <a:noFill/>
          </a:ln>
        </p:spPr>
      </p:pic>
      <p:pic>
        <p:nvPicPr>
          <p:cNvPr id="154" name="Google Shape;154;p4"/>
          <p:cNvPicPr preferRelativeResize="0"/>
          <p:nvPr/>
        </p:nvPicPr>
        <p:blipFill rotWithShape="1">
          <a:blip r:embed="rId4">
            <a:alphaModFix/>
          </a:blip>
          <a:srcRect b="0" l="0" r="0" t="0"/>
          <a:stretch/>
        </p:blipFill>
        <p:spPr>
          <a:xfrm>
            <a:off x="266800" y="1226462"/>
            <a:ext cx="2946989" cy="1849448"/>
          </a:xfrm>
          <a:prstGeom prst="rect">
            <a:avLst/>
          </a:prstGeom>
          <a:noFill/>
          <a:ln>
            <a:noFill/>
          </a:ln>
        </p:spPr>
      </p:pic>
      <p:pic>
        <p:nvPicPr>
          <p:cNvPr id="155" name="Google Shape;155;p4"/>
          <p:cNvPicPr preferRelativeResize="0"/>
          <p:nvPr/>
        </p:nvPicPr>
        <p:blipFill rotWithShape="1">
          <a:blip r:embed="rId5">
            <a:alphaModFix/>
          </a:blip>
          <a:srcRect b="0" l="0" r="0" t="0"/>
          <a:stretch/>
        </p:blipFill>
        <p:spPr>
          <a:xfrm>
            <a:off x="266800" y="3699426"/>
            <a:ext cx="2387600" cy="2049238"/>
          </a:xfrm>
          <a:prstGeom prst="rect">
            <a:avLst/>
          </a:prstGeom>
          <a:noFill/>
          <a:ln>
            <a:noFill/>
          </a:ln>
        </p:spPr>
      </p:pic>
      <p:pic>
        <p:nvPicPr>
          <p:cNvPr id="156" name="Google Shape;156;p4"/>
          <p:cNvPicPr preferRelativeResize="0"/>
          <p:nvPr/>
        </p:nvPicPr>
        <p:blipFill rotWithShape="1">
          <a:blip r:embed="rId6">
            <a:alphaModFix/>
          </a:blip>
          <a:srcRect b="0" l="0" r="0" t="0"/>
          <a:stretch/>
        </p:blipFill>
        <p:spPr>
          <a:xfrm>
            <a:off x="9215494" y="3752004"/>
            <a:ext cx="2870198" cy="1996660"/>
          </a:xfrm>
          <a:prstGeom prst="rect">
            <a:avLst/>
          </a:prstGeom>
          <a:noFill/>
          <a:ln>
            <a:noFill/>
          </a:ln>
        </p:spPr>
      </p:pic>
      <p:sp>
        <p:nvSpPr>
          <p:cNvPr id="157" name="Google Shape;157;p4"/>
          <p:cNvSpPr txBox="1"/>
          <p:nvPr/>
        </p:nvSpPr>
        <p:spPr>
          <a:xfrm>
            <a:off x="2732519" y="4399767"/>
            <a:ext cx="1708808" cy="136663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0C0C4B"/>
              </a:buClr>
              <a:buSzPts val="1800"/>
              <a:buFont typeface="Arial"/>
              <a:buNone/>
            </a:pPr>
            <a:r>
              <a:rPr b="1" i="0" lang="en-GB" sz="1800" u="none" cap="none" strike="noStrike">
                <a:solidFill>
                  <a:srgbClr val="0C0C4B"/>
                </a:solidFill>
                <a:latin typeface="IBM Plex Sans"/>
                <a:ea typeface="IBM Plex Sans"/>
                <a:cs typeface="IBM Plex Sans"/>
                <a:sym typeface="IBM Plex Sans"/>
              </a:rPr>
              <a:t>Greek Municipalities</a:t>
            </a:r>
            <a:br>
              <a:rPr b="1" i="0" lang="en-GB" sz="1800" u="none" cap="none" strike="noStrike">
                <a:solidFill>
                  <a:srgbClr val="0C0C4B"/>
                </a:solidFill>
                <a:latin typeface="IBM Plex Sans"/>
                <a:ea typeface="IBM Plex Sans"/>
                <a:cs typeface="IBM Plex Sans"/>
                <a:sym typeface="IBM Plex Sans"/>
              </a:rPr>
            </a:br>
            <a:br>
              <a:rPr b="1" i="0" lang="en-GB" sz="1800" u="none" cap="none" strike="noStrike">
                <a:solidFill>
                  <a:srgbClr val="0C0C4B"/>
                </a:solidFill>
                <a:latin typeface="IBM Plex Sans"/>
                <a:ea typeface="IBM Plex Sans"/>
                <a:cs typeface="IBM Plex Sans"/>
                <a:sym typeface="IBM Plex Sans"/>
              </a:rPr>
            </a:br>
            <a:r>
              <a:rPr b="0" i="1" lang="en-GB" sz="1800" u="none" cap="none" strike="noStrike">
                <a:solidFill>
                  <a:srgbClr val="0C0C4B"/>
                </a:solidFill>
                <a:latin typeface="IBM Plex Sans"/>
                <a:ea typeface="IBM Plex Sans"/>
                <a:cs typeface="IBM Plex Sans"/>
                <a:sym typeface="IBM Plex Sans"/>
              </a:rPr>
              <a:t>Power Outage</a:t>
            </a:r>
            <a:r>
              <a:rPr b="1" i="0" lang="en-GB" sz="1800" u="none" cap="none" strike="noStrike">
                <a:solidFill>
                  <a:srgbClr val="0C0C4B"/>
                </a:solidFill>
                <a:latin typeface="IBM Plex Sans"/>
                <a:ea typeface="IBM Plex Sans"/>
                <a:cs typeface="IBM Plex Sans"/>
                <a:sym typeface="IBM Plex Sans"/>
              </a:rPr>
              <a:t> </a:t>
            </a:r>
            <a:r>
              <a:rPr b="0" i="0" lang="en-GB" sz="1800" u="none" cap="none" strike="noStrike">
                <a:solidFill>
                  <a:srgbClr val="0C0C4B"/>
                </a:solidFill>
                <a:latin typeface="IBM Plex Sans"/>
                <a:ea typeface="IBM Plex Sans"/>
                <a:cs typeface="IBM Plex Sans"/>
                <a:sym typeface="IBM Plex Sans"/>
              </a:rPr>
              <a:t>	</a:t>
            </a:r>
            <a:endParaRPr b="0" i="0" sz="1400" u="none" cap="none" strike="noStrike">
              <a:solidFill>
                <a:srgbClr val="000000"/>
              </a:solidFill>
              <a:latin typeface="Arial"/>
              <a:ea typeface="Arial"/>
              <a:cs typeface="Arial"/>
              <a:sym typeface="Arial"/>
            </a:endParaRPr>
          </a:p>
        </p:txBody>
      </p:sp>
      <p:sp>
        <p:nvSpPr>
          <p:cNvPr id="158" name="Google Shape;158;p4"/>
          <p:cNvSpPr txBox="1"/>
          <p:nvPr/>
        </p:nvSpPr>
        <p:spPr>
          <a:xfrm>
            <a:off x="8547651" y="1138832"/>
            <a:ext cx="1336710" cy="1693001"/>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0C0C4B"/>
              </a:buClr>
              <a:buSzPts val="1800"/>
              <a:buFont typeface="Arial"/>
              <a:buNone/>
            </a:pPr>
            <a:r>
              <a:rPr b="1" i="0" lang="en-GB" sz="1800" u="none" cap="none" strike="noStrike">
                <a:solidFill>
                  <a:srgbClr val="0C0C4B"/>
                </a:solidFill>
                <a:latin typeface="IBM Plex Sans"/>
                <a:ea typeface="IBM Plex Sans"/>
                <a:cs typeface="IBM Plex Sans"/>
                <a:sym typeface="IBM Plex Sans"/>
              </a:rPr>
              <a:t>Turin, </a:t>
            </a:r>
            <a:r>
              <a:rPr b="0" i="0" lang="en-GB" sz="1800" u="none" cap="none" strike="noStrike">
                <a:solidFill>
                  <a:srgbClr val="0C0C4B"/>
                </a:solidFill>
                <a:latin typeface="IBM Plex Sans"/>
                <a:ea typeface="IBM Plex Sans"/>
                <a:cs typeface="IBM Plex Sans"/>
                <a:sym typeface="IBM Plex Sans"/>
              </a:rPr>
              <a:t> Italy </a:t>
            </a:r>
            <a:endParaRPr b="0" i="0" sz="1400" u="none" cap="none" strike="noStrike">
              <a:solidFill>
                <a:srgbClr val="000000"/>
              </a:solidFill>
              <a:latin typeface="Arial"/>
              <a:ea typeface="Arial"/>
              <a:cs typeface="Arial"/>
              <a:sym typeface="Arial"/>
            </a:endParaRPr>
          </a:p>
          <a:p>
            <a:pPr indent="0" lvl="0" marL="0" marR="0" rtl="0" algn="r">
              <a:lnSpc>
                <a:spcPct val="90000"/>
              </a:lnSpc>
              <a:spcBef>
                <a:spcPts val="1000"/>
              </a:spcBef>
              <a:spcAft>
                <a:spcPts val="0"/>
              </a:spcAft>
              <a:buClr>
                <a:srgbClr val="0C0C4B"/>
              </a:buClr>
              <a:buSzPts val="1800"/>
              <a:buFont typeface="Arial"/>
              <a:buNone/>
            </a:pPr>
            <a:r>
              <a:rPr b="0" i="1" lang="en-GB" sz="1800" u="none" cap="none" strike="noStrike">
                <a:solidFill>
                  <a:srgbClr val="0C0C4B"/>
                </a:solidFill>
                <a:latin typeface="IBM Plex Sans"/>
                <a:ea typeface="IBM Plex Sans"/>
                <a:cs typeface="IBM Plex Sans"/>
                <a:sym typeface="IBM Plex Sans"/>
              </a:rPr>
              <a:t>Flood, food waste, Ukrainian refugees </a:t>
            </a:r>
            <a:endParaRPr b="0" i="0" sz="1400" u="none" cap="none" strike="noStrike">
              <a:solidFill>
                <a:srgbClr val="000000"/>
              </a:solidFill>
              <a:latin typeface="Arial"/>
              <a:ea typeface="Arial"/>
              <a:cs typeface="Arial"/>
              <a:sym typeface="Arial"/>
            </a:endParaRPr>
          </a:p>
        </p:txBody>
      </p:sp>
      <p:sp>
        <p:nvSpPr>
          <p:cNvPr id="159" name="Google Shape;159;p4"/>
          <p:cNvSpPr txBox="1"/>
          <p:nvPr/>
        </p:nvSpPr>
        <p:spPr>
          <a:xfrm>
            <a:off x="7761176" y="4335509"/>
            <a:ext cx="1343703" cy="1383658"/>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0C0C4B"/>
              </a:buClr>
              <a:buSzPts val="1800"/>
              <a:buFont typeface="Arial"/>
              <a:buNone/>
            </a:pPr>
            <a:r>
              <a:rPr b="1" i="0" lang="en-GB" sz="1800" u="none" cap="none" strike="noStrike">
                <a:solidFill>
                  <a:srgbClr val="0C0C4B"/>
                </a:solidFill>
                <a:latin typeface="IBM Plex Sans"/>
                <a:ea typeface="IBM Plex Sans"/>
                <a:cs typeface="IBM Plex Sans"/>
                <a:sym typeface="IBM Plex Sans"/>
              </a:rPr>
              <a:t>Aragon</a:t>
            </a:r>
            <a:r>
              <a:rPr b="0" i="0" lang="en-GB" sz="1800" u="none" cap="none" strike="noStrike">
                <a:solidFill>
                  <a:srgbClr val="0C0C4B"/>
                </a:solidFill>
                <a:latin typeface="IBM Plex Sans"/>
                <a:ea typeface="IBM Plex Sans"/>
                <a:cs typeface="IBM Plex Sans"/>
                <a:sym typeface="IBM Plex Sans"/>
              </a:rPr>
              <a:t> </a:t>
            </a:r>
            <a:r>
              <a:rPr b="1" i="0" lang="en-GB" sz="1800" u="none" cap="none" strike="noStrike">
                <a:solidFill>
                  <a:srgbClr val="0C0C4B"/>
                </a:solidFill>
                <a:latin typeface="IBM Plex Sans"/>
                <a:ea typeface="IBM Plex Sans"/>
                <a:cs typeface="IBM Plex Sans"/>
                <a:sym typeface="IBM Plex Sans"/>
              </a:rPr>
              <a:t>Region</a:t>
            </a:r>
            <a:r>
              <a:rPr b="0" i="0" lang="en-GB" sz="1800" u="none" cap="none" strike="noStrike">
                <a:solidFill>
                  <a:srgbClr val="0C0C4B"/>
                </a:solidFill>
                <a:latin typeface="IBM Plex Sans"/>
                <a:ea typeface="IBM Plex Sans"/>
                <a:cs typeface="IBM Plex Sans"/>
                <a:sym typeface="IBM Plex Sans"/>
              </a:rPr>
              <a:t> Spain</a:t>
            </a:r>
            <a:br>
              <a:rPr b="0" i="0" lang="en-GB" sz="1800" u="none" cap="none" strike="noStrike">
                <a:solidFill>
                  <a:srgbClr val="0C0C4B"/>
                </a:solidFill>
                <a:latin typeface="IBM Plex Sans"/>
                <a:ea typeface="IBM Plex Sans"/>
                <a:cs typeface="IBM Plex Sans"/>
                <a:sym typeface="IBM Plex Sans"/>
              </a:rPr>
            </a:br>
            <a:br>
              <a:rPr b="0" i="0" lang="en-GB" sz="1800" u="none" cap="none" strike="noStrike">
                <a:solidFill>
                  <a:srgbClr val="0C0C4B"/>
                </a:solidFill>
                <a:latin typeface="IBM Plex Sans"/>
                <a:ea typeface="IBM Plex Sans"/>
                <a:cs typeface="IBM Plex Sans"/>
                <a:sym typeface="IBM Plex Sans"/>
              </a:rPr>
            </a:br>
            <a:r>
              <a:rPr b="0" i="1" lang="en-GB" sz="1800" u="none" cap="none" strike="noStrike">
                <a:solidFill>
                  <a:srgbClr val="0C0C4B"/>
                </a:solidFill>
                <a:latin typeface="IBM Plex Sans"/>
                <a:ea typeface="IBM Plex Sans"/>
                <a:cs typeface="IBM Plex Sans"/>
                <a:sym typeface="IBM Plex Sans"/>
              </a:rPr>
              <a:t>Wildfires</a:t>
            </a:r>
            <a:endParaRPr b="0" i="0" sz="1400" u="none" cap="none" strike="noStrike">
              <a:solidFill>
                <a:srgbClr val="000000"/>
              </a:solidFill>
              <a:latin typeface="Arial"/>
              <a:ea typeface="Arial"/>
              <a:cs typeface="Arial"/>
              <a:sym typeface="Arial"/>
            </a:endParaRPr>
          </a:p>
        </p:txBody>
      </p:sp>
      <p:sp>
        <p:nvSpPr>
          <p:cNvPr id="160" name="Google Shape;160;p4"/>
          <p:cNvSpPr/>
          <p:nvPr/>
        </p:nvSpPr>
        <p:spPr>
          <a:xfrm>
            <a:off x="4441326" y="1051844"/>
            <a:ext cx="3991702" cy="2337400"/>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Arial"/>
              <a:buNone/>
            </a:pPr>
            <a:r>
              <a:rPr b="1" i="0" lang="en-GB" sz="1600" u="none" cap="none" strike="noStrike">
                <a:solidFill>
                  <a:schemeClr val="dk1"/>
                </a:solidFill>
                <a:latin typeface="Calibri"/>
                <a:ea typeface="Calibri"/>
                <a:cs typeface="Calibri"/>
                <a:sym typeface="Calibri"/>
              </a:rPr>
              <a:t>SCOPE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en-GB" sz="1600" u="none" cap="none" strike="noStrike">
                <a:solidFill>
                  <a:schemeClr val="dk1"/>
                </a:solidFill>
                <a:latin typeface="Calibri"/>
                <a:ea typeface="Calibri"/>
                <a:cs typeface="Calibri"/>
                <a:sym typeface="Calibri"/>
              </a:rPr>
              <a:t>DECIDO will serve as an intermediary between the </a:t>
            </a:r>
            <a:r>
              <a:rPr b="1" i="0" lang="en-GB" sz="1600" u="none" cap="none" strike="noStrike">
                <a:solidFill>
                  <a:schemeClr val="dk1"/>
                </a:solidFill>
                <a:latin typeface="Calibri"/>
                <a:ea typeface="Calibri"/>
                <a:cs typeface="Calibri"/>
                <a:sym typeface="Calibri"/>
              </a:rPr>
              <a:t>public sector, the citizen science world </a:t>
            </a:r>
            <a:r>
              <a:rPr b="0" i="0" lang="en-GB" sz="1600" u="none" cap="none" strike="noStrike">
                <a:solidFill>
                  <a:schemeClr val="dk1"/>
                </a:solidFill>
                <a:latin typeface="Calibri"/>
                <a:ea typeface="Calibri"/>
                <a:cs typeface="Calibri"/>
                <a:sym typeface="Calibri"/>
              </a:rPr>
              <a:t>and the European Cloud Infrastructure (ECI) through the direct collaboration with </a:t>
            </a:r>
            <a:r>
              <a:rPr b="1" i="0" lang="en-GB" sz="1600" u="none" cap="none" strike="noStrike">
                <a:solidFill>
                  <a:schemeClr val="dk1"/>
                </a:solidFill>
                <a:latin typeface="Calibri"/>
                <a:ea typeface="Calibri"/>
                <a:cs typeface="Calibri"/>
                <a:sym typeface="Calibri"/>
              </a:rPr>
              <a:t>EOSC</a:t>
            </a:r>
            <a:r>
              <a:rPr b="0" i="0" lang="en-GB" sz="1600" u="none" cap="none" strike="noStrike">
                <a:solidFill>
                  <a:schemeClr val="dk1"/>
                </a:solidFill>
                <a:latin typeface="Calibri"/>
                <a:ea typeface="Calibri"/>
                <a:cs typeface="Calibri"/>
                <a:sym typeface="Calibri"/>
              </a:rPr>
              <a:t> and will provide storage capacity and processing power through </a:t>
            </a:r>
            <a:r>
              <a:rPr b="1" i="0" lang="en-GB" sz="1600" u="none" cap="none" strike="noStrike">
                <a:solidFill>
                  <a:schemeClr val="dk1"/>
                </a:solidFill>
                <a:latin typeface="Calibri"/>
                <a:ea typeface="Calibri"/>
                <a:cs typeface="Calibri"/>
                <a:sym typeface="Calibri"/>
              </a:rPr>
              <a:t>EGI infrastructure</a:t>
            </a:r>
            <a:r>
              <a:rPr b="0" i="0" lang="en-GB" sz="16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
        <p:nvSpPr>
          <p:cNvPr id="161" name="Google Shape;161;p4"/>
          <p:cNvSpPr/>
          <p:nvPr/>
        </p:nvSpPr>
        <p:spPr>
          <a:xfrm>
            <a:off x="4775381" y="3873846"/>
            <a:ext cx="3219736" cy="2765491"/>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dk1"/>
                </a:solidFill>
                <a:latin typeface="Calibri"/>
                <a:ea typeface="Calibri"/>
                <a:cs typeface="Calibri"/>
                <a:sym typeface="Calibri"/>
              </a:rPr>
              <a:t>Key Explotiable Results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KER1: Identification of a set of </a:t>
            </a:r>
            <a:r>
              <a:rPr b="1" i="0" lang="en-GB" sz="1600" u="none" cap="none" strike="noStrike">
                <a:solidFill>
                  <a:schemeClr val="dk1"/>
                </a:solidFill>
                <a:latin typeface="Calibri"/>
                <a:ea typeface="Calibri"/>
                <a:cs typeface="Calibri"/>
                <a:sym typeface="Calibri"/>
              </a:rPr>
              <a:t>pathways, recommendations and lessons learnt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KER2: An </a:t>
            </a:r>
            <a:r>
              <a:rPr b="1" i="0" lang="en-GB" sz="1600" u="none" cap="none" strike="noStrike">
                <a:solidFill>
                  <a:schemeClr val="dk1"/>
                </a:solidFill>
                <a:latin typeface="Calibri"/>
                <a:ea typeface="Calibri"/>
                <a:cs typeface="Calibri"/>
                <a:sym typeface="Calibri"/>
              </a:rPr>
              <a:t>easy to use portal </a:t>
            </a:r>
            <a:r>
              <a:rPr b="0" i="0" lang="en-GB" sz="1600" u="none" cap="none" strike="noStrike">
                <a:solidFill>
                  <a:schemeClr val="dk1"/>
                </a:solidFill>
                <a:latin typeface="Calibri"/>
                <a:ea typeface="Calibri"/>
                <a:cs typeface="Calibri"/>
                <a:sym typeface="Calibri"/>
              </a:rPr>
              <a:t>will be released to </a:t>
            </a:r>
            <a:r>
              <a:rPr b="1" i="0" lang="en-GB" sz="1600" u="none" cap="none" strike="noStrike">
                <a:solidFill>
                  <a:schemeClr val="dk1"/>
                </a:solidFill>
                <a:latin typeface="Calibri"/>
                <a:ea typeface="Calibri"/>
                <a:cs typeface="Calibri"/>
                <a:sym typeface="Calibri"/>
              </a:rPr>
              <a:t>define, manage and evaluate PA policies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KER3:  Increased </a:t>
            </a:r>
            <a:r>
              <a:rPr b="1" i="0" lang="en-GB" sz="1600" u="none" cap="none" strike="noStrike">
                <a:solidFill>
                  <a:schemeClr val="dk1"/>
                </a:solidFill>
                <a:latin typeface="Calibri"/>
                <a:ea typeface="Calibri"/>
                <a:cs typeface="Calibri"/>
                <a:sym typeface="Calibri"/>
              </a:rPr>
              <a:t>Citizen Engagement</a:t>
            </a:r>
            <a:endParaRPr b="0" i="0" sz="1400" u="none" cap="none" strike="noStrike">
              <a:solidFill>
                <a:srgbClr val="000000"/>
              </a:solidFill>
              <a:latin typeface="Arial"/>
              <a:ea typeface="Arial"/>
              <a:cs typeface="Arial"/>
              <a:sym typeface="Arial"/>
            </a:endParaRPr>
          </a:p>
        </p:txBody>
      </p:sp>
      <p:sp>
        <p:nvSpPr>
          <p:cNvPr id="162" name="Google Shape;162;p4"/>
          <p:cNvSpPr/>
          <p:nvPr/>
        </p:nvSpPr>
        <p:spPr>
          <a:xfrm>
            <a:off x="6119084" y="3389244"/>
            <a:ext cx="532330" cy="493643"/>
          </a:xfrm>
          <a:prstGeom prst="downArrow">
            <a:avLst>
              <a:gd fmla="val 50000" name="adj1"/>
              <a:gd fmla="val 50000" name="adj2"/>
            </a:avLst>
          </a:prstGeom>
          <a:solidFill>
            <a:schemeClr val="accent3"/>
          </a:solidFill>
          <a:ln cap="flat" cmpd="sng" w="12700">
            <a:solidFill>
              <a:srgbClr val="7878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5"/>
          <p:cNvSpPr txBox="1"/>
          <p:nvPr>
            <p:ph type="title"/>
          </p:nvPr>
        </p:nvSpPr>
        <p:spPr>
          <a:xfrm>
            <a:off x="146142" y="153458"/>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EOSC services used by DECIDO</a:t>
            </a:r>
            <a:endParaRPr/>
          </a:p>
        </p:txBody>
      </p:sp>
      <p:pic>
        <p:nvPicPr>
          <p:cNvPr id="169" name="Google Shape;169;p5"/>
          <p:cNvPicPr preferRelativeResize="0"/>
          <p:nvPr/>
        </p:nvPicPr>
        <p:blipFill rotWithShape="1">
          <a:blip r:embed="rId3">
            <a:alphaModFix/>
          </a:blip>
          <a:srcRect b="0" l="0" r="0" t="0"/>
          <a:stretch/>
        </p:blipFill>
        <p:spPr>
          <a:xfrm>
            <a:off x="8165108" y="788967"/>
            <a:ext cx="3961732" cy="3643862"/>
          </a:xfrm>
          <a:prstGeom prst="rect">
            <a:avLst/>
          </a:prstGeom>
          <a:noFill/>
          <a:ln>
            <a:noFill/>
          </a:ln>
        </p:spPr>
      </p:pic>
      <p:pic>
        <p:nvPicPr>
          <p:cNvPr id="170" name="Google Shape;170;p5"/>
          <p:cNvPicPr preferRelativeResize="0"/>
          <p:nvPr/>
        </p:nvPicPr>
        <p:blipFill rotWithShape="1">
          <a:blip r:embed="rId4">
            <a:alphaModFix/>
          </a:blip>
          <a:srcRect b="0" l="0" r="0" t="0"/>
          <a:stretch/>
        </p:blipFill>
        <p:spPr>
          <a:xfrm>
            <a:off x="84211" y="2911365"/>
            <a:ext cx="3488370" cy="2994011"/>
          </a:xfrm>
          <a:prstGeom prst="rect">
            <a:avLst/>
          </a:prstGeom>
          <a:noFill/>
          <a:ln>
            <a:noFill/>
          </a:ln>
        </p:spPr>
      </p:pic>
      <p:pic>
        <p:nvPicPr>
          <p:cNvPr id="171" name="Google Shape;171;p5"/>
          <p:cNvPicPr preferRelativeResize="0"/>
          <p:nvPr/>
        </p:nvPicPr>
        <p:blipFill rotWithShape="1">
          <a:blip r:embed="rId5">
            <a:alphaModFix/>
          </a:blip>
          <a:srcRect b="0" l="0" r="0" t="0"/>
          <a:stretch/>
        </p:blipFill>
        <p:spPr>
          <a:xfrm>
            <a:off x="8369007" y="3309590"/>
            <a:ext cx="3750806" cy="2609257"/>
          </a:xfrm>
          <a:prstGeom prst="rect">
            <a:avLst/>
          </a:prstGeom>
          <a:noFill/>
          <a:ln>
            <a:noFill/>
          </a:ln>
        </p:spPr>
      </p:pic>
      <p:pic>
        <p:nvPicPr>
          <p:cNvPr id="172" name="Google Shape;172;p5"/>
          <p:cNvPicPr preferRelativeResize="0"/>
          <p:nvPr/>
        </p:nvPicPr>
        <p:blipFill rotWithShape="1">
          <a:blip r:embed="rId6">
            <a:alphaModFix/>
          </a:blip>
          <a:srcRect b="0" l="0" r="0" t="0"/>
          <a:stretch/>
        </p:blipFill>
        <p:spPr>
          <a:xfrm>
            <a:off x="84211" y="962051"/>
            <a:ext cx="4169561" cy="2616700"/>
          </a:xfrm>
          <a:prstGeom prst="rect">
            <a:avLst/>
          </a:prstGeom>
          <a:noFill/>
          <a:ln>
            <a:noFill/>
          </a:ln>
        </p:spPr>
      </p:pic>
      <p:sp>
        <p:nvSpPr>
          <p:cNvPr id="173" name="Google Shape;173;p5"/>
          <p:cNvSpPr/>
          <p:nvPr/>
        </p:nvSpPr>
        <p:spPr>
          <a:xfrm>
            <a:off x="3466543" y="1969290"/>
            <a:ext cx="5333866" cy="3460272"/>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dk1"/>
              </a:buClr>
              <a:buSzPts val="1600"/>
              <a:buFont typeface="Arial"/>
              <a:buNone/>
            </a:pPr>
            <a:r>
              <a:t/>
            </a:r>
            <a:endParaRPr b="0" i="0" sz="1600" u="none" cap="none" strike="noStrike">
              <a:solidFill>
                <a:schemeClr val="dk1"/>
              </a:solidFill>
              <a:latin typeface="Calibri"/>
              <a:ea typeface="Calibri"/>
              <a:cs typeface="Calibri"/>
              <a:sym typeface="Calibri"/>
            </a:endParaRPr>
          </a:p>
        </p:txBody>
      </p:sp>
      <p:sp>
        <p:nvSpPr>
          <p:cNvPr id="174" name="Google Shape;174;p5"/>
          <p:cNvSpPr txBox="1"/>
          <p:nvPr/>
        </p:nvSpPr>
        <p:spPr>
          <a:xfrm>
            <a:off x="4453362" y="2377439"/>
            <a:ext cx="2521193" cy="506994"/>
          </a:xfrm>
          <a:prstGeom prst="rect">
            <a:avLst/>
          </a:prstGeom>
          <a:noFill/>
          <a:ln>
            <a:noFill/>
          </a:ln>
        </p:spPr>
        <p:txBody>
          <a:bodyPr anchorCtr="0" anchor="t" bIns="45700" lIns="91425" spcFirstLastPara="1" rIns="91425" wrap="square" tIns="45700">
            <a:normAutofit/>
          </a:bodyPr>
          <a:lstStyle/>
          <a:p>
            <a:pPr indent="0" lvl="0" marL="0" marR="0" rtl="0" algn="l">
              <a:lnSpc>
                <a:spcPct val="90000"/>
              </a:lnSpc>
              <a:spcBef>
                <a:spcPts val="0"/>
              </a:spcBef>
              <a:spcAft>
                <a:spcPts val="0"/>
              </a:spcAft>
              <a:buClr>
                <a:srgbClr val="0C0C4B"/>
              </a:buClr>
              <a:buSzPts val="2000"/>
              <a:buFont typeface="Arial"/>
              <a:buNone/>
            </a:pPr>
            <a:r>
              <a:rPr b="0" i="0" lang="en-GB" sz="2000" u="none" cap="none" strike="noStrike">
                <a:solidFill>
                  <a:srgbClr val="0C0C4B"/>
                </a:solidFill>
                <a:latin typeface="IBM Plex Sans"/>
                <a:ea typeface="IBM Plex Sans"/>
                <a:cs typeface="IBM Plex Sans"/>
                <a:sym typeface="IBM Plex Sans"/>
              </a:rPr>
              <a:t>EGI Check-In</a:t>
            </a:r>
            <a:endParaRPr b="0" i="0" sz="2000" u="none" cap="none" strike="noStrike">
              <a:solidFill>
                <a:srgbClr val="0C0C4B"/>
              </a:solidFill>
              <a:latin typeface="IBM Plex Sans"/>
              <a:ea typeface="IBM Plex Sans"/>
              <a:cs typeface="IBM Plex Sans"/>
              <a:sym typeface="IBM Plex Sans"/>
            </a:endParaRPr>
          </a:p>
        </p:txBody>
      </p:sp>
      <p:sp>
        <p:nvSpPr>
          <p:cNvPr id="175" name="Google Shape;175;p5"/>
          <p:cNvSpPr txBox="1"/>
          <p:nvPr/>
        </p:nvSpPr>
        <p:spPr>
          <a:xfrm>
            <a:off x="4571823" y="3126985"/>
            <a:ext cx="1886768"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EGI Cloud Compute</a:t>
            </a:r>
            <a:endParaRPr b="0" i="0" sz="1400" u="none" cap="none" strike="noStrike">
              <a:solidFill>
                <a:srgbClr val="000000"/>
              </a:solidFill>
              <a:latin typeface="Arial"/>
              <a:ea typeface="Arial"/>
              <a:cs typeface="Arial"/>
              <a:sym typeface="Arial"/>
            </a:endParaRPr>
          </a:p>
        </p:txBody>
      </p:sp>
      <p:sp>
        <p:nvSpPr>
          <p:cNvPr id="176" name="Google Shape;176;p5"/>
          <p:cNvSpPr txBox="1"/>
          <p:nvPr/>
        </p:nvSpPr>
        <p:spPr>
          <a:xfrm>
            <a:off x="4606428" y="4370265"/>
            <a:ext cx="2185658"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EGI Notebook</a:t>
            </a:r>
            <a:endParaRPr b="0" i="0" sz="1400" u="none" cap="none" strike="noStrike">
              <a:solidFill>
                <a:srgbClr val="000000"/>
              </a:solidFill>
              <a:latin typeface="Arial"/>
              <a:ea typeface="Arial"/>
              <a:cs typeface="Arial"/>
              <a:sym typeface="Arial"/>
            </a:endParaRPr>
          </a:p>
        </p:txBody>
      </p:sp>
      <p:sp>
        <p:nvSpPr>
          <p:cNvPr id="177" name="Google Shape;177;p5"/>
          <p:cNvSpPr txBox="1"/>
          <p:nvPr/>
        </p:nvSpPr>
        <p:spPr>
          <a:xfrm>
            <a:off x="7223625" y="2282102"/>
            <a:ext cx="199186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EGI Online Storage</a:t>
            </a:r>
            <a:endParaRPr b="0" i="0" sz="1400" u="none" cap="none" strike="noStrike">
              <a:solidFill>
                <a:srgbClr val="000000"/>
              </a:solidFill>
              <a:latin typeface="Arial"/>
              <a:ea typeface="Arial"/>
              <a:cs typeface="Arial"/>
              <a:sym typeface="Arial"/>
            </a:endParaRPr>
          </a:p>
        </p:txBody>
      </p:sp>
      <p:sp>
        <p:nvSpPr>
          <p:cNvPr id="178" name="Google Shape;178;p5"/>
          <p:cNvSpPr txBox="1"/>
          <p:nvPr/>
        </p:nvSpPr>
        <p:spPr>
          <a:xfrm>
            <a:off x="7111163" y="4250309"/>
            <a:ext cx="1861524"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OpenAIRE Zenodo</a:t>
            </a:r>
            <a:endParaRPr b="0" i="0" sz="2000" u="none" cap="none" strike="noStrike">
              <a:solidFill>
                <a:schemeClr val="dk1"/>
              </a:solidFill>
              <a:latin typeface="Calibri"/>
              <a:ea typeface="Calibri"/>
              <a:cs typeface="Calibri"/>
              <a:sym typeface="Calibri"/>
            </a:endParaRPr>
          </a:p>
        </p:txBody>
      </p:sp>
      <p:sp>
        <p:nvSpPr>
          <p:cNvPr id="179" name="Google Shape;179;p5"/>
          <p:cNvSpPr txBox="1"/>
          <p:nvPr/>
        </p:nvSpPr>
        <p:spPr>
          <a:xfrm>
            <a:off x="7207801" y="3107518"/>
            <a:ext cx="1991869"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OpenAIRE Amnesia</a:t>
            </a:r>
            <a:endParaRPr b="0" i="0" sz="1400" u="none" cap="none" strike="noStrike">
              <a:solidFill>
                <a:srgbClr val="000000"/>
              </a:solidFill>
              <a:latin typeface="Arial"/>
              <a:ea typeface="Arial"/>
              <a:cs typeface="Arial"/>
              <a:sym typeface="Arial"/>
            </a:endParaRPr>
          </a:p>
        </p:txBody>
      </p:sp>
      <p:pic>
        <p:nvPicPr>
          <p:cNvPr id="180" name="Google Shape;180;p5"/>
          <p:cNvPicPr preferRelativeResize="0"/>
          <p:nvPr/>
        </p:nvPicPr>
        <p:blipFill rotWithShape="1">
          <a:blip r:embed="rId7">
            <a:alphaModFix/>
          </a:blip>
          <a:srcRect b="0" l="0" r="0" t="0"/>
          <a:stretch/>
        </p:blipFill>
        <p:spPr>
          <a:xfrm>
            <a:off x="6278339" y="3181210"/>
            <a:ext cx="720000" cy="720000"/>
          </a:xfrm>
          <a:prstGeom prst="rect">
            <a:avLst/>
          </a:prstGeom>
          <a:noFill/>
          <a:ln>
            <a:noFill/>
          </a:ln>
        </p:spPr>
      </p:pic>
      <p:pic>
        <p:nvPicPr>
          <p:cNvPr descr="Immagine che contiene testo, segnale&#10;&#10;Descrizione generata automaticamente" id="181" name="Google Shape;181;p5"/>
          <p:cNvPicPr preferRelativeResize="0"/>
          <p:nvPr/>
        </p:nvPicPr>
        <p:blipFill rotWithShape="1">
          <a:blip r:embed="rId8">
            <a:alphaModFix/>
          </a:blip>
          <a:srcRect b="0" l="0" r="0" t="0"/>
          <a:stretch/>
        </p:blipFill>
        <p:spPr>
          <a:xfrm>
            <a:off x="6220054" y="4217553"/>
            <a:ext cx="720000" cy="744828"/>
          </a:xfrm>
          <a:prstGeom prst="rect">
            <a:avLst/>
          </a:prstGeom>
          <a:noFill/>
          <a:ln>
            <a:noFill/>
          </a:ln>
        </p:spPr>
      </p:pic>
      <p:sp>
        <p:nvSpPr>
          <p:cNvPr id="182" name="Google Shape;182;p5"/>
          <p:cNvSpPr/>
          <p:nvPr/>
        </p:nvSpPr>
        <p:spPr>
          <a:xfrm>
            <a:off x="8547653" y="3256582"/>
            <a:ext cx="927652" cy="705819"/>
          </a:xfrm>
          <a:prstGeom prst="rightArrow">
            <a:avLst>
              <a:gd fmla="val 50000"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83" name="Google Shape;183;p5"/>
          <p:cNvSpPr/>
          <p:nvPr/>
        </p:nvSpPr>
        <p:spPr>
          <a:xfrm rot="10800000">
            <a:off x="2774825" y="3208564"/>
            <a:ext cx="927652" cy="705819"/>
          </a:xfrm>
          <a:prstGeom prst="rightArrow">
            <a:avLst>
              <a:gd fmla="val 50000" name="adj1"/>
              <a:gd fmla="val 50000" name="adj2"/>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184" name="Google Shape;184;p5"/>
          <p:cNvPicPr preferRelativeResize="0"/>
          <p:nvPr/>
        </p:nvPicPr>
        <p:blipFill rotWithShape="1">
          <a:blip r:embed="rId9">
            <a:alphaModFix/>
          </a:blip>
          <a:srcRect b="0" l="0" r="0" t="0"/>
          <a:stretch/>
        </p:blipFill>
        <p:spPr>
          <a:xfrm>
            <a:off x="4963069" y="1224054"/>
            <a:ext cx="2244732" cy="522703"/>
          </a:xfrm>
          <a:prstGeom prst="rect">
            <a:avLst/>
          </a:prstGeom>
          <a:noFill/>
          <a:ln>
            <a:noFill/>
          </a:ln>
        </p:spPr>
      </p:pic>
      <p:pic>
        <p:nvPicPr>
          <p:cNvPr id="185" name="Google Shape;185;p5"/>
          <p:cNvPicPr preferRelativeResize="0"/>
          <p:nvPr/>
        </p:nvPicPr>
        <p:blipFill rotWithShape="1">
          <a:blip r:embed="rId10">
            <a:alphaModFix/>
          </a:blip>
          <a:srcRect b="0" l="0" r="0" t="0"/>
          <a:stretch/>
        </p:blipFill>
        <p:spPr>
          <a:xfrm>
            <a:off x="3845513" y="4150350"/>
            <a:ext cx="614776" cy="849025"/>
          </a:xfrm>
          <a:prstGeom prst="rect">
            <a:avLst/>
          </a:prstGeom>
          <a:noFill/>
          <a:ln>
            <a:noFill/>
          </a:ln>
        </p:spPr>
      </p:pic>
      <p:pic>
        <p:nvPicPr>
          <p:cNvPr id="186" name="Google Shape;186;p5"/>
          <p:cNvPicPr preferRelativeResize="0"/>
          <p:nvPr/>
        </p:nvPicPr>
        <p:blipFill rotWithShape="1">
          <a:blip r:embed="rId11">
            <a:alphaModFix/>
          </a:blip>
          <a:srcRect b="0" l="0" r="0" t="0"/>
          <a:stretch/>
        </p:blipFill>
        <p:spPr>
          <a:xfrm>
            <a:off x="3845523" y="3181063"/>
            <a:ext cx="690179" cy="599724"/>
          </a:xfrm>
          <a:prstGeom prst="rect">
            <a:avLst/>
          </a:prstGeom>
          <a:noFill/>
          <a:ln>
            <a:noFill/>
          </a:ln>
        </p:spPr>
      </p:pic>
      <p:pic>
        <p:nvPicPr>
          <p:cNvPr id="187" name="Google Shape;187;p5"/>
          <p:cNvPicPr preferRelativeResize="0"/>
          <p:nvPr/>
        </p:nvPicPr>
        <p:blipFill rotWithShape="1">
          <a:blip r:embed="rId12">
            <a:alphaModFix/>
          </a:blip>
          <a:srcRect b="0" l="0" r="0" t="0"/>
          <a:stretch/>
        </p:blipFill>
        <p:spPr>
          <a:xfrm>
            <a:off x="3751250" y="2211274"/>
            <a:ext cx="645524" cy="645524"/>
          </a:xfrm>
          <a:prstGeom prst="rect">
            <a:avLst/>
          </a:prstGeom>
          <a:noFill/>
          <a:ln>
            <a:noFill/>
          </a:ln>
        </p:spPr>
      </p:pic>
      <p:pic>
        <p:nvPicPr>
          <p:cNvPr id="188" name="Google Shape;188;p5"/>
          <p:cNvPicPr preferRelativeResize="0"/>
          <p:nvPr/>
        </p:nvPicPr>
        <p:blipFill rotWithShape="1">
          <a:blip r:embed="rId13">
            <a:alphaModFix/>
          </a:blip>
          <a:srcRect b="0" l="0" r="0" t="0"/>
          <a:stretch/>
        </p:blipFill>
        <p:spPr>
          <a:xfrm>
            <a:off x="6369463" y="2194725"/>
            <a:ext cx="690176" cy="69017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6"/>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EOSC AND PUBLIC SECTOR</a:t>
            </a:r>
            <a:endParaRPr/>
          </a:p>
        </p:txBody>
      </p:sp>
      <p:sp>
        <p:nvSpPr>
          <p:cNvPr id="195" name="Google Shape;195;p6"/>
          <p:cNvSpPr txBox="1"/>
          <p:nvPr>
            <p:ph idx="1" type="body"/>
          </p:nvPr>
        </p:nvSpPr>
        <p:spPr>
          <a:xfrm>
            <a:off x="311595" y="1658513"/>
            <a:ext cx="4684475" cy="3919192"/>
          </a:xfrm>
          <a:prstGeom prst="rect">
            <a:avLst/>
          </a:prstGeom>
          <a:noFill/>
          <a:ln>
            <a:noFill/>
          </a:ln>
        </p:spPr>
        <p:txBody>
          <a:bodyPr anchorCtr="0" anchor="t" bIns="45700" lIns="91425" spcFirstLastPara="1" rIns="91425" wrap="square" tIns="45700">
            <a:normAutofit lnSpcReduction="10000"/>
          </a:bodyPr>
          <a:lstStyle/>
          <a:p>
            <a:pPr indent="-228600" lvl="0" marL="228600" rtl="0" algn="just">
              <a:lnSpc>
                <a:spcPct val="90000"/>
              </a:lnSpc>
              <a:spcBef>
                <a:spcPts val="0"/>
              </a:spcBef>
              <a:spcAft>
                <a:spcPts val="0"/>
              </a:spcAft>
              <a:buClr>
                <a:srgbClr val="000000"/>
              </a:buClr>
              <a:buSzPts val="1800"/>
              <a:buChar char="•"/>
            </a:pPr>
            <a:r>
              <a:rPr b="0" i="0" lang="en-GB" sz="1800" u="none" strike="noStrike">
                <a:solidFill>
                  <a:srgbClr val="000000"/>
                </a:solidFill>
                <a:latin typeface="IBM Plex Sans"/>
                <a:ea typeface="IBM Plex Sans"/>
                <a:cs typeface="IBM Plex Sans"/>
                <a:sym typeface="IBM Plex Sans"/>
              </a:rPr>
              <a:t>Going beyond Minimum Viable EOSC (MVE) will entail </a:t>
            </a:r>
            <a:r>
              <a:rPr b="1" i="0" lang="en-GB" sz="1800" u="none" strike="noStrike">
                <a:solidFill>
                  <a:srgbClr val="000000"/>
                </a:solidFill>
                <a:latin typeface="IBM Plex Sans"/>
                <a:ea typeface="IBM Plex Sans"/>
                <a:cs typeface="IBM Plex Sans"/>
                <a:sym typeface="IBM Plex Sans"/>
              </a:rPr>
              <a:t>expanding to broader communities such as wider public sector private sector</a:t>
            </a:r>
            <a:endParaRPr/>
          </a:p>
          <a:p>
            <a:pPr indent="-114300" lvl="0" marL="228600" rtl="0" algn="just">
              <a:lnSpc>
                <a:spcPct val="90000"/>
              </a:lnSpc>
              <a:spcBef>
                <a:spcPts val="900"/>
              </a:spcBef>
              <a:spcAft>
                <a:spcPts val="0"/>
              </a:spcAft>
              <a:buClr>
                <a:srgbClr val="0C0C4B"/>
              </a:buClr>
              <a:buSzPts val="1800"/>
              <a:buNone/>
            </a:pPr>
            <a:r>
              <a:t/>
            </a:r>
            <a:endParaRPr b="0" i="0" sz="1800" u="none" strike="noStrike">
              <a:solidFill>
                <a:srgbClr val="000000"/>
              </a:solidFill>
              <a:latin typeface="IBM Plex Sans"/>
              <a:ea typeface="IBM Plex Sans"/>
              <a:cs typeface="IBM Plex Sans"/>
              <a:sym typeface="IBM Plex Sans"/>
            </a:endParaRPr>
          </a:p>
          <a:p>
            <a:pPr indent="-228600" lvl="0" marL="228600" rtl="0" algn="just">
              <a:lnSpc>
                <a:spcPct val="90000"/>
              </a:lnSpc>
              <a:spcBef>
                <a:spcPts val="900"/>
              </a:spcBef>
              <a:spcAft>
                <a:spcPts val="0"/>
              </a:spcAft>
              <a:buClr>
                <a:srgbClr val="000000"/>
              </a:buClr>
              <a:buSzPts val="1800"/>
              <a:buChar char="•"/>
            </a:pPr>
            <a:r>
              <a:rPr b="1" i="0" lang="en-GB" sz="1800" u="none" strike="noStrike">
                <a:solidFill>
                  <a:srgbClr val="000000"/>
                </a:solidFill>
                <a:latin typeface="IBM Plex Sans"/>
                <a:ea typeface="IBM Plex Sans"/>
                <a:cs typeface="IBM Plex Sans"/>
                <a:sym typeface="IBM Plex Sans"/>
              </a:rPr>
              <a:t>EOSC must demonstrate value and impact</a:t>
            </a:r>
            <a:r>
              <a:rPr b="0" i="0" lang="en-GB" sz="1800" u="none" strike="noStrike">
                <a:solidFill>
                  <a:srgbClr val="000000"/>
                </a:solidFill>
                <a:latin typeface="IBM Plex Sans"/>
                <a:ea typeface="IBM Plex Sans"/>
                <a:cs typeface="IBM Plex Sans"/>
                <a:sym typeface="IBM Plex Sans"/>
              </a:rPr>
              <a:t> relevant and meaningful to the diverse groups belonging to </a:t>
            </a:r>
            <a:r>
              <a:rPr b="1" i="0" lang="en-GB" sz="1800" u="none" strike="noStrike">
                <a:solidFill>
                  <a:srgbClr val="000000"/>
                </a:solidFill>
                <a:latin typeface="IBM Plex Sans"/>
                <a:ea typeface="IBM Plex Sans"/>
                <a:cs typeface="IBM Plex Sans"/>
                <a:sym typeface="IBM Plex Sans"/>
              </a:rPr>
              <a:t>broader public sectors</a:t>
            </a:r>
            <a:r>
              <a:rPr b="0" i="0" lang="en-GB" sz="1800" u="none" strike="noStrike">
                <a:solidFill>
                  <a:srgbClr val="000000"/>
                </a:solidFill>
                <a:latin typeface="IBM Plex Sans"/>
                <a:ea typeface="IBM Plex Sans"/>
                <a:cs typeface="IBM Plex Sans"/>
                <a:sym typeface="IBM Plex Sans"/>
              </a:rPr>
              <a:t>. </a:t>
            </a:r>
            <a:endParaRPr sz="1800">
              <a:solidFill>
                <a:srgbClr val="000000"/>
              </a:solidFill>
            </a:endParaRPr>
          </a:p>
          <a:p>
            <a:pPr indent="-114300" lvl="0" marL="228600" rtl="0" algn="just">
              <a:lnSpc>
                <a:spcPct val="90000"/>
              </a:lnSpc>
              <a:spcBef>
                <a:spcPts val="900"/>
              </a:spcBef>
              <a:spcAft>
                <a:spcPts val="0"/>
              </a:spcAft>
              <a:buClr>
                <a:srgbClr val="0C0C4B"/>
              </a:buClr>
              <a:buSzPts val="1800"/>
              <a:buNone/>
            </a:pPr>
            <a:r>
              <a:t/>
            </a:r>
            <a:endParaRPr sz="1800">
              <a:solidFill>
                <a:srgbClr val="000000"/>
              </a:solidFill>
            </a:endParaRPr>
          </a:p>
          <a:p>
            <a:pPr indent="-228600" lvl="0" marL="228600" rtl="0" algn="just">
              <a:lnSpc>
                <a:spcPct val="90000"/>
              </a:lnSpc>
              <a:spcBef>
                <a:spcPts val="900"/>
              </a:spcBef>
              <a:spcAft>
                <a:spcPts val="0"/>
              </a:spcAft>
              <a:buClr>
                <a:srgbClr val="000000"/>
              </a:buClr>
              <a:buSzPts val="1800"/>
              <a:buChar char="•"/>
            </a:pPr>
            <a:r>
              <a:rPr lang="en-GB" sz="1800">
                <a:solidFill>
                  <a:srgbClr val="000000"/>
                </a:solidFill>
              </a:rPr>
              <a:t>T</a:t>
            </a:r>
            <a:r>
              <a:rPr b="0" i="0" lang="en-GB" sz="1800" u="none" strike="noStrike">
                <a:solidFill>
                  <a:srgbClr val="000000"/>
                </a:solidFill>
                <a:latin typeface="IBM Plex Sans"/>
                <a:ea typeface="IBM Plex Sans"/>
                <a:cs typeface="IBM Plex Sans"/>
                <a:sym typeface="IBM Plex Sans"/>
              </a:rPr>
              <a:t>he MVE will need to be expanded with </a:t>
            </a:r>
            <a:r>
              <a:rPr b="1" i="0" lang="en-GB" sz="1800" u="none" strike="noStrike">
                <a:solidFill>
                  <a:srgbClr val="000000"/>
                </a:solidFill>
                <a:latin typeface="IBM Plex Sans"/>
                <a:ea typeface="IBM Plex Sans"/>
                <a:cs typeface="IBM Plex Sans"/>
                <a:sym typeface="IBM Plex Sans"/>
              </a:rPr>
              <a:t>not just additional services but also with dedicated consultancy </a:t>
            </a:r>
            <a:r>
              <a:rPr b="0" i="0" lang="en-GB" sz="1800" u="none" strike="noStrike">
                <a:solidFill>
                  <a:srgbClr val="000000"/>
                </a:solidFill>
                <a:latin typeface="IBM Plex Sans"/>
                <a:ea typeface="IBM Plex Sans"/>
                <a:cs typeface="IBM Plex Sans"/>
                <a:sym typeface="IBM Plex Sans"/>
              </a:rPr>
              <a:t>to address the needs and requirements of end-users</a:t>
            </a:r>
            <a:endParaRPr/>
          </a:p>
        </p:txBody>
      </p:sp>
      <p:pic>
        <p:nvPicPr>
          <p:cNvPr id="196" name="Google Shape;196;p6"/>
          <p:cNvPicPr preferRelativeResize="0"/>
          <p:nvPr/>
        </p:nvPicPr>
        <p:blipFill rotWithShape="1">
          <a:blip r:embed="rId3">
            <a:alphaModFix/>
          </a:blip>
          <a:srcRect b="0" l="0" r="0" t="0"/>
          <a:stretch/>
        </p:blipFill>
        <p:spPr>
          <a:xfrm>
            <a:off x="5759584" y="1179578"/>
            <a:ext cx="6074607" cy="3685553"/>
          </a:xfrm>
          <a:prstGeom prst="rect">
            <a:avLst/>
          </a:prstGeom>
          <a:noFill/>
          <a:ln>
            <a:noFill/>
          </a:ln>
        </p:spPr>
      </p:pic>
      <p:sp>
        <p:nvSpPr>
          <p:cNvPr id="197" name="Google Shape;197;p6"/>
          <p:cNvSpPr txBox="1"/>
          <p:nvPr/>
        </p:nvSpPr>
        <p:spPr>
          <a:xfrm>
            <a:off x="2878765" y="5892710"/>
            <a:ext cx="8147198" cy="83099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1200"/>
              <a:buFont typeface="Arial"/>
              <a:buNone/>
            </a:pPr>
            <a:r>
              <a:rPr b="0" i="0" lang="en-GB" sz="1200" u="sng" cap="none" strike="noStrike">
                <a:solidFill>
                  <a:srgbClr val="1155CC"/>
                </a:solidFill>
                <a:latin typeface="IBM Plex Sans"/>
                <a:ea typeface="IBM Plex Sans"/>
                <a:cs typeface="IBM Plex Sans"/>
                <a:sym typeface="IBM Plex Sans"/>
                <a:hlinkClick r:id="rId4">
                  <a:extLst>
                    <a:ext uri="{A12FA001-AC4F-418D-AE19-62706E023703}">
                      <ahyp:hlinkClr val="tx"/>
                    </a:ext>
                  </a:extLst>
                </a:hlinkClick>
              </a:rPr>
              <a:t>Strategic and Innovation Agenda of the European Open Science Cloud</a:t>
            </a:r>
            <a:endParaRPr b="0" i="0" sz="1200" u="sng" cap="none" strike="noStrike">
              <a:solidFill>
                <a:srgbClr val="1155CC"/>
              </a:solidFill>
              <a:latin typeface="IBM Plex Sans"/>
              <a:ea typeface="IBM Plex Sans"/>
              <a:cs typeface="IBM Plex Sans"/>
              <a:sym typeface="IBM Plex Sans"/>
            </a:endParaRPr>
          </a:p>
          <a:p>
            <a:pPr indent="0" lvl="0" marL="0" marR="0" rtl="0" algn="just">
              <a:lnSpc>
                <a:spcPct val="100000"/>
              </a:lnSpc>
              <a:spcBef>
                <a:spcPts val="0"/>
              </a:spcBef>
              <a:spcAft>
                <a:spcPts val="0"/>
              </a:spcAft>
              <a:buClr>
                <a:srgbClr val="000000"/>
              </a:buClr>
              <a:buSzPts val="1200"/>
              <a:buFont typeface="Arial"/>
              <a:buNone/>
            </a:pPr>
            <a:r>
              <a:rPr b="0" i="0" lang="en-GB" sz="1200" u="sng" cap="none" strike="noStrike">
                <a:solidFill>
                  <a:srgbClr val="1155CC"/>
                </a:solidFill>
                <a:latin typeface="IBM Plex Sans"/>
                <a:ea typeface="IBM Plex Sans"/>
                <a:cs typeface="IBM Plex Sans"/>
                <a:sym typeface="IBM Plex Sans"/>
                <a:hlinkClick r:id="rId5">
                  <a:extLst>
                    <a:ext uri="{A12FA001-AC4F-418D-AE19-62706E023703}">
                      <ahyp:hlinkClr val="tx"/>
                    </a:ext>
                  </a:extLst>
                </a:hlinkClick>
              </a:rPr>
              <a:t>EOSC Multi-Annual Roadmap 2023-2024</a:t>
            </a:r>
            <a:endParaRPr b="0" i="0" sz="1200" u="sng" cap="none" strike="noStrike">
              <a:solidFill>
                <a:srgbClr val="1155CC"/>
              </a:solidFill>
              <a:latin typeface="IBM Plex Sans"/>
              <a:ea typeface="IBM Plex Sans"/>
              <a:cs typeface="IBM Plex Sans"/>
              <a:sym typeface="IBM Plex Sans"/>
            </a:endParaRPr>
          </a:p>
          <a:p>
            <a:pPr indent="0" lvl="0" marL="0" marR="0" rtl="0" algn="just">
              <a:lnSpc>
                <a:spcPct val="100000"/>
              </a:lnSpc>
              <a:spcBef>
                <a:spcPts val="0"/>
              </a:spcBef>
              <a:spcAft>
                <a:spcPts val="0"/>
              </a:spcAft>
              <a:buClr>
                <a:srgbClr val="000000"/>
              </a:buClr>
              <a:buSzPts val="1200"/>
              <a:buFont typeface="Arial"/>
              <a:buNone/>
            </a:pPr>
            <a:r>
              <a:rPr b="0" i="0" lang="en-GB" sz="1200" u="sng" cap="none" strike="noStrike">
                <a:solidFill>
                  <a:srgbClr val="1155CC"/>
                </a:solidFill>
                <a:latin typeface="IBM Plex Sans"/>
                <a:ea typeface="IBM Plex Sans"/>
                <a:cs typeface="IBM Plex Sans"/>
                <a:sym typeface="IBM Plex Sans"/>
                <a:hlinkClick r:id="rId6">
                  <a:extLst>
                    <a:ext uri="{A12FA001-AC4F-418D-AE19-62706E023703}">
                      <ahyp:hlinkClr val="tx"/>
                    </a:ext>
                  </a:extLst>
                </a:hlinkClick>
              </a:rPr>
              <a:t>Solutions for a sustainable EOSC - A FAIR Lady (olim Iron Lady) report from the EOSC Sustainability Working Group</a:t>
            </a:r>
            <a:endParaRPr b="0" i="0" sz="1400" u="none" cap="none" strike="noStrike">
              <a:solidFill>
                <a:srgbClr val="000000"/>
              </a:solidFill>
              <a:latin typeface="Arial"/>
              <a:ea typeface="Arial"/>
              <a:cs typeface="Arial"/>
              <a:sym typeface="Arial"/>
            </a:endParaRPr>
          </a:p>
          <a:p>
            <a:pPr indent="0" lvl="0" marL="0" marR="0" rtl="0" algn="just">
              <a:lnSpc>
                <a:spcPct val="100000"/>
              </a:lnSpc>
              <a:spcBef>
                <a:spcPts val="0"/>
              </a:spcBef>
              <a:spcAft>
                <a:spcPts val="0"/>
              </a:spcAft>
              <a:buClr>
                <a:srgbClr val="000000"/>
              </a:buClr>
              <a:buSzPts val="1200"/>
              <a:buFont typeface="Arial"/>
              <a:buNone/>
            </a:pPr>
            <a:r>
              <a:rPr b="0" i="0" lang="en-GB" sz="1200" u="sng" cap="none" strike="noStrike">
                <a:solidFill>
                  <a:srgbClr val="1155CC"/>
                </a:solidFill>
                <a:latin typeface="IBM Plex Sans"/>
                <a:ea typeface="IBM Plex Sans"/>
                <a:cs typeface="IBM Plex Sans"/>
                <a:sym typeface="IBM Plex Sans"/>
                <a:hlinkClick r:id="rId7">
                  <a:extLst>
                    <a:ext uri="{A12FA001-AC4F-418D-AE19-62706E023703}">
                      <ahyp:hlinkClr val="tx"/>
                    </a:ext>
                  </a:extLst>
                </a:hlinkClick>
              </a:rPr>
              <a:t>Expanding EOSC: Engagement of the wider public sector and private sectors in EOSC</a:t>
            </a:r>
            <a:r>
              <a:rPr b="0" i="0" lang="en-GB" sz="1200" u="none" cap="none" strike="noStrike">
                <a:solidFill>
                  <a:srgbClr val="000000"/>
                </a:solidFill>
                <a:latin typeface="IBM Plex Sans"/>
                <a:ea typeface="IBM Plex Sans"/>
                <a:cs typeface="IBM Plex Sans"/>
                <a:sym typeface="IBM Plex Sans"/>
              </a:rPr>
              <a:t> </a:t>
            </a:r>
            <a:r>
              <a:rPr b="0" i="0" lang="en-GB" sz="1200" u="sng" cap="none" strike="noStrike">
                <a:solidFill>
                  <a:srgbClr val="1155CC"/>
                </a:solidFill>
                <a:latin typeface="IBM Plex Sans"/>
                <a:ea typeface="IBM Plex Sans"/>
                <a:cs typeface="IBM Plex Sans"/>
                <a:sym typeface="IBM Plex Sans"/>
                <a:hlinkClick r:id="rId8">
                  <a:extLst>
                    <a:ext uri="{A12FA001-AC4F-418D-AE19-62706E023703}">
                      <ahyp:hlinkClr val="tx"/>
                    </a:ext>
                  </a:extLst>
                </a:hlinkClick>
              </a:rPr>
              <a:t> </a:t>
            </a:r>
            <a:endParaRPr b="0" i="0" sz="1200" u="sng" cap="none" strike="noStrike">
              <a:solidFill>
                <a:srgbClr val="1155CC"/>
              </a:solidFill>
              <a:latin typeface="IBM Plex Sans"/>
              <a:ea typeface="IBM Plex Sans"/>
              <a:cs typeface="IBM Plex Sans"/>
              <a:sym typeface="IBM Plex Sans"/>
            </a:endParaRPr>
          </a:p>
        </p:txBody>
      </p:sp>
      <p:sp>
        <p:nvSpPr>
          <p:cNvPr id="198" name="Google Shape;198;p6"/>
          <p:cNvSpPr/>
          <p:nvPr/>
        </p:nvSpPr>
        <p:spPr>
          <a:xfrm>
            <a:off x="5274364" y="3167267"/>
            <a:ext cx="6559827" cy="424069"/>
          </a:xfrm>
          <a:prstGeom prst="roundRect">
            <a:avLst>
              <a:gd fmla="val 16667" name="adj"/>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Calibri"/>
              <a:ea typeface="Calibri"/>
              <a:cs typeface="Calibri"/>
              <a:sym typeface="Calibri"/>
            </a:endParaRPr>
          </a:p>
        </p:txBody>
      </p:sp>
      <p:sp>
        <p:nvSpPr>
          <p:cNvPr id="199" name="Google Shape;199;p6"/>
          <p:cNvSpPr/>
          <p:nvPr/>
        </p:nvSpPr>
        <p:spPr>
          <a:xfrm flipH="1" rot="10800000">
            <a:off x="5175139" y="5071578"/>
            <a:ext cx="5850824" cy="790354"/>
          </a:xfrm>
          <a:prstGeom prst="wedgeRoundRectCallout">
            <a:avLst>
              <a:gd fmla="val -48243" name="adj1"/>
              <a:gd fmla="val 237073" name="adj2"/>
              <a:gd fmla="val 16667" name="adj3"/>
            </a:avLst>
          </a:prstGeom>
          <a:noFill/>
          <a:ln cap="flat" cmpd="sng" w="19050">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Calibri"/>
              <a:ea typeface="Calibri"/>
              <a:cs typeface="Calibri"/>
              <a:sym typeface="Calibri"/>
            </a:endParaRPr>
          </a:p>
        </p:txBody>
      </p:sp>
      <p:sp>
        <p:nvSpPr>
          <p:cNvPr id="200" name="Google Shape;200;p6"/>
          <p:cNvSpPr txBox="1"/>
          <p:nvPr/>
        </p:nvSpPr>
        <p:spPr>
          <a:xfrm>
            <a:off x="5175140" y="5286153"/>
            <a:ext cx="585082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Proposed Center of Competence aims to  address this</a:t>
            </a:r>
            <a:endParaRPr b="0" i="0" sz="1400" u="none" cap="none" strike="noStrike">
              <a:solidFill>
                <a:srgbClr val="000000"/>
              </a:solidFill>
              <a:latin typeface="Arial"/>
              <a:ea typeface="Arial"/>
              <a:cs typeface="Arial"/>
              <a:sym typeface="Arial"/>
            </a:endParaRPr>
          </a:p>
        </p:txBody>
      </p:sp>
      <p:sp>
        <p:nvSpPr>
          <p:cNvPr id="201" name="Google Shape;201;p6"/>
          <p:cNvSpPr/>
          <p:nvPr/>
        </p:nvSpPr>
        <p:spPr>
          <a:xfrm>
            <a:off x="174127" y="1280295"/>
            <a:ext cx="5100237" cy="4192853"/>
          </a:xfrm>
          <a:prstGeom prst="roundRect">
            <a:avLst>
              <a:gd fmla="val 16667" name="adj"/>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4"/>
          <p:cNvSpPr txBox="1"/>
          <p:nvPr>
            <p:ph type="title"/>
          </p:nvPr>
        </p:nvSpPr>
        <p:spPr>
          <a:xfrm>
            <a:off x="357809" y="365125"/>
            <a:ext cx="11479695" cy="70830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C0C4B"/>
              </a:buClr>
              <a:buSzPts val="3600"/>
              <a:buFont typeface="IBM Plex Sans Medium"/>
              <a:buNone/>
            </a:pPr>
            <a:r>
              <a:rPr lang="en-GB"/>
              <a:t>Competence Centers – Context </a:t>
            </a:r>
            <a:endParaRPr/>
          </a:p>
        </p:txBody>
      </p:sp>
      <p:sp>
        <p:nvSpPr>
          <p:cNvPr id="208" name="Google Shape;208;p34"/>
          <p:cNvSpPr txBox="1"/>
          <p:nvPr/>
        </p:nvSpPr>
        <p:spPr>
          <a:xfrm>
            <a:off x="2900854" y="6253789"/>
            <a:ext cx="8250621" cy="52322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rgbClr val="1155CC"/>
                </a:solidFill>
                <a:latin typeface="IBM Plex Sans"/>
                <a:ea typeface="IBM Plex Sans"/>
                <a:cs typeface="IBM Plex Sans"/>
                <a:sym typeface="IBM Plex Sans"/>
                <a:hlinkClick r:id="rId3">
                  <a:extLst>
                    <a:ext uri="{A12FA001-AC4F-418D-AE19-62706E023703}">
                      <ahyp:hlinkClr val="tx"/>
                    </a:ext>
                  </a:extLst>
                </a:hlinkClick>
              </a:rPr>
              <a:t>D8.2 Final report on Competence Centre key results and exploitation status and plans</a:t>
            </a:r>
            <a:endParaRPr b="0" i="0" sz="1400" u="sng" cap="none" strike="noStrike">
              <a:solidFill>
                <a:srgbClr val="1155CC"/>
              </a:solidFill>
              <a:latin typeface="IBM Plex Sans"/>
              <a:ea typeface="IBM Plex Sans"/>
              <a:cs typeface="IBM Plex Sans"/>
              <a:sym typeface="IBM Plex Sans"/>
            </a:endParaRPr>
          </a:p>
          <a:p>
            <a:pPr indent="0" lvl="0" marL="0" marR="0" rtl="0" algn="l">
              <a:lnSpc>
                <a:spcPct val="100000"/>
              </a:lnSpc>
              <a:spcBef>
                <a:spcPts val="0"/>
              </a:spcBef>
              <a:spcAft>
                <a:spcPts val="0"/>
              </a:spcAft>
              <a:buClr>
                <a:srgbClr val="000000"/>
              </a:buClr>
              <a:buSzPts val="1400"/>
              <a:buFont typeface="Arial"/>
              <a:buNone/>
            </a:pPr>
            <a:r>
              <a:rPr b="0" i="0" lang="en-GB" sz="1400" u="sng" cap="none" strike="noStrike">
                <a:solidFill>
                  <a:srgbClr val="000000"/>
                </a:solidFill>
                <a:latin typeface="IBM Plex Sans"/>
                <a:ea typeface="IBM Plex Sans"/>
                <a:cs typeface="IBM Plex Sans"/>
                <a:sym typeface="IBM Plex Sans"/>
                <a:hlinkClick r:id="rId4">
                  <a:extLst>
                    <a:ext uri="{A12FA001-AC4F-418D-AE19-62706E023703}">
                      <ahyp:hlinkClr val="tx"/>
                    </a:ext>
                  </a:extLst>
                </a:hlinkClick>
              </a:rPr>
              <a:t>https://www.eoscsecretariat.eu/eosc-hpc-coe /</a:t>
            </a:r>
            <a:r>
              <a:rPr b="0" i="0" lang="en-GB" sz="1400" u="none" cap="none" strike="noStrike">
                <a:solidFill>
                  <a:srgbClr val="000000"/>
                </a:solidFill>
                <a:latin typeface="IBM Plex Sans"/>
                <a:ea typeface="IBM Plex Sans"/>
                <a:cs typeface="IBM Plex Sans"/>
                <a:sym typeface="IBM Plex Sans"/>
              </a:rPr>
              <a:t>  </a:t>
            </a:r>
            <a:r>
              <a:rPr b="0" i="0" lang="en-GB" sz="1400" u="sng" cap="none" strike="noStrike">
                <a:solidFill>
                  <a:srgbClr val="000000"/>
                </a:solidFill>
                <a:latin typeface="IBM Plex Sans"/>
                <a:ea typeface="IBM Plex Sans"/>
                <a:cs typeface="IBM Plex Sans"/>
                <a:sym typeface="IBM Plex Sans"/>
                <a:hlinkClick r:id="rId5">
                  <a:extLst>
                    <a:ext uri="{A12FA001-AC4F-418D-AE19-62706E023703}">
                      <ahyp:hlinkClr val="tx"/>
                    </a:ext>
                  </a:extLst>
                </a:hlinkClick>
              </a:rPr>
              <a:t>https://www.eurocc-access.eu/</a:t>
            </a:r>
            <a:r>
              <a:rPr b="0" i="0" lang="en-GB" sz="1400" u="none" cap="none" strike="noStrike">
                <a:solidFill>
                  <a:srgbClr val="000000"/>
                </a:solidFill>
                <a:latin typeface="IBM Plex Sans"/>
                <a:ea typeface="IBM Plex Sans"/>
                <a:cs typeface="IBM Plex Sans"/>
                <a:sym typeface="IBM Plex Sans"/>
              </a:rPr>
              <a:t>  </a:t>
            </a:r>
            <a:endParaRPr b="0" i="0" sz="1400" u="none" cap="none" strike="noStrike">
              <a:solidFill>
                <a:schemeClr val="dk1"/>
              </a:solidFill>
              <a:latin typeface="Calibri"/>
              <a:ea typeface="Calibri"/>
              <a:cs typeface="Calibri"/>
              <a:sym typeface="Calibri"/>
            </a:endParaRPr>
          </a:p>
        </p:txBody>
      </p:sp>
      <p:sp>
        <p:nvSpPr>
          <p:cNvPr id="209" name="Google Shape;209;p34"/>
          <p:cNvSpPr/>
          <p:nvPr/>
        </p:nvSpPr>
        <p:spPr>
          <a:xfrm>
            <a:off x="3681911" y="1564302"/>
            <a:ext cx="5100237" cy="3802931"/>
          </a:xfrm>
          <a:prstGeom prst="roundRect">
            <a:avLst>
              <a:gd fmla="val 16667" name="adj"/>
            </a:avLst>
          </a:prstGeom>
          <a:noFill/>
          <a:ln cap="flat" cmpd="sng" w="28575">
            <a:solidFill>
              <a:schemeClr val="accent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1" i="0" lang="en-GB" sz="2400" u="none" cap="none" strike="noStrike">
                <a:solidFill>
                  <a:schemeClr val="dk1"/>
                </a:solidFill>
                <a:latin typeface="Calibri"/>
                <a:ea typeface="Calibri"/>
                <a:cs typeface="Calibri"/>
                <a:sym typeface="Calibri"/>
              </a:rPr>
              <a:t>Why a competence center?</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accen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000"/>
              <a:buFont typeface="Arial"/>
              <a:buNone/>
            </a:pPr>
            <a:r>
              <a:rPr b="0" i="0" lang="en-GB" sz="2000" u="none" cap="none" strike="noStrike">
                <a:solidFill>
                  <a:schemeClr val="dk1"/>
                </a:solidFill>
                <a:latin typeface="Calibri"/>
                <a:ea typeface="Calibri"/>
                <a:cs typeface="Calibri"/>
                <a:sym typeface="Calibri"/>
              </a:rPr>
              <a:t>Competence Centres are a model of engagement and support for research communities, based on </a:t>
            </a:r>
            <a:r>
              <a:rPr b="1" i="0" lang="en-GB" sz="2000" u="none" cap="none" strike="noStrike">
                <a:solidFill>
                  <a:schemeClr val="dk1"/>
                </a:solidFill>
                <a:latin typeface="Calibri"/>
                <a:ea typeface="Calibri"/>
                <a:cs typeface="Calibri"/>
                <a:sym typeface="Calibri"/>
              </a:rPr>
              <a:t>distributed centres </a:t>
            </a:r>
            <a:r>
              <a:rPr b="0" i="0" lang="en-GB" sz="2000" u="none" cap="none" strike="noStrike">
                <a:solidFill>
                  <a:schemeClr val="dk1"/>
                </a:solidFill>
                <a:latin typeface="Calibri"/>
                <a:ea typeface="Calibri"/>
                <a:cs typeface="Calibri"/>
                <a:sym typeface="Calibri"/>
              </a:rPr>
              <a:t>where </a:t>
            </a:r>
            <a:r>
              <a:rPr b="1" i="0" lang="en-GB" sz="2000" u="none" cap="none" strike="noStrike">
                <a:solidFill>
                  <a:schemeClr val="dk1"/>
                </a:solidFill>
                <a:latin typeface="Calibri"/>
                <a:ea typeface="Calibri"/>
                <a:cs typeface="Calibri"/>
                <a:sym typeface="Calibri"/>
              </a:rPr>
              <a:t>research infrastructures, experts of relevant e-infrastructures and technology developers </a:t>
            </a:r>
            <a:r>
              <a:rPr b="0" i="0" lang="en-GB" sz="2000" u="none" cap="none" strike="noStrike">
                <a:solidFill>
                  <a:schemeClr val="dk1"/>
                </a:solidFill>
                <a:latin typeface="Calibri"/>
                <a:ea typeface="Calibri"/>
                <a:cs typeface="Calibri"/>
                <a:sym typeface="Calibri"/>
              </a:rPr>
              <a:t>join forces to mobilise common resources from the EOSC service catalogue </a:t>
            </a:r>
            <a:r>
              <a:rPr b="1" i="0" lang="en-GB" sz="2000" u="none" cap="none" strike="noStrike">
                <a:solidFill>
                  <a:schemeClr val="dk1"/>
                </a:solidFill>
                <a:latin typeface="Calibri"/>
                <a:ea typeface="Calibri"/>
                <a:cs typeface="Calibri"/>
                <a:sym typeface="Calibri"/>
              </a:rPr>
              <a:t>to setup community-specific services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accent1"/>
              </a:solidFill>
              <a:latin typeface="Calibri"/>
              <a:ea typeface="Calibri"/>
              <a:cs typeface="Calibri"/>
              <a:sym typeface="Calibri"/>
            </a:endParaRPr>
          </a:p>
        </p:txBody>
      </p:sp>
      <p:sp>
        <p:nvSpPr>
          <p:cNvPr id="210" name="Google Shape;210;p34"/>
          <p:cNvSpPr txBox="1"/>
          <p:nvPr/>
        </p:nvSpPr>
        <p:spPr>
          <a:xfrm>
            <a:off x="4656768" y="4985921"/>
            <a:ext cx="609600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 </a:t>
            </a:r>
            <a:r>
              <a:rPr b="0" i="0" lang="en-GB" sz="1400" u="sng" cap="none" strike="noStrike">
                <a:solidFill>
                  <a:srgbClr val="1155CC"/>
                </a:solidFill>
                <a:latin typeface="IBM Plex Sans"/>
                <a:ea typeface="IBM Plex Sans"/>
                <a:cs typeface="IBM Plex Sans"/>
                <a:sym typeface="IBM Plex Sans"/>
                <a:hlinkClick r:id="rId6">
                  <a:extLst>
                    <a:ext uri="{A12FA001-AC4F-418D-AE19-62706E023703}">
                      <ahyp:hlinkClr val="tx"/>
                    </a:ext>
                  </a:extLst>
                </a:hlinkClick>
              </a:rPr>
              <a:t>EOSC-hub Competence Centre Flyer</a:t>
            </a:r>
            <a:endParaRPr b="0" i="0" sz="1400" u="none" cap="none" strike="noStrike">
              <a:solidFill>
                <a:schemeClr val="dk1"/>
              </a:solidFill>
              <a:latin typeface="Calibri"/>
              <a:ea typeface="Calibri"/>
              <a:cs typeface="Calibri"/>
              <a:sym typeface="Calibri"/>
            </a:endParaRPr>
          </a:p>
        </p:txBody>
      </p:sp>
      <p:sp>
        <p:nvSpPr>
          <p:cNvPr id="211" name="Google Shape;211;p34"/>
          <p:cNvSpPr txBox="1"/>
          <p:nvPr/>
        </p:nvSpPr>
        <p:spPr>
          <a:xfrm>
            <a:off x="2900855" y="5979648"/>
            <a:ext cx="6096000"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n-GB" sz="1400" u="none" cap="none" strike="noStrike">
                <a:solidFill>
                  <a:srgbClr val="000000"/>
                </a:solidFill>
                <a:latin typeface="IBM Plex Sans"/>
                <a:ea typeface="IBM Plex Sans"/>
                <a:cs typeface="IBM Plex Sans"/>
                <a:sym typeface="IBM Plex Sans"/>
              </a:rPr>
              <a:t> </a:t>
            </a:r>
            <a:r>
              <a:rPr b="0" i="0" lang="en-GB" sz="1400" u="sng" cap="none" strike="noStrike">
                <a:solidFill>
                  <a:srgbClr val="1155CC"/>
                </a:solidFill>
                <a:latin typeface="IBM Plex Sans"/>
                <a:ea typeface="IBM Plex Sans"/>
                <a:cs typeface="IBM Plex Sans"/>
                <a:sym typeface="IBM Plex Sans"/>
                <a:hlinkClick r:id="rId7">
                  <a:extLst>
                    <a:ext uri="{A12FA001-AC4F-418D-AE19-62706E023703}">
                      <ahyp:hlinkClr val="tx"/>
                    </a:ext>
                  </a:extLst>
                </a:hlinkClick>
              </a:rPr>
              <a:t>EOSC-hub Competence Centre Flyer</a:t>
            </a:r>
            <a:endParaRPr b="0" i="0" sz="1400" u="none" cap="none" strike="noStrike">
              <a:solidFill>
                <a:schemeClr val="dk1"/>
              </a:solidFill>
              <a:latin typeface="Calibri"/>
              <a:ea typeface="Calibri"/>
              <a:cs typeface="Calibri"/>
              <a:sym typeface="Calibri"/>
            </a:endParaRPr>
          </a:p>
        </p:txBody>
      </p:sp>
      <p:sp>
        <p:nvSpPr>
          <p:cNvPr id="212" name="Google Shape;212;p34"/>
          <p:cNvSpPr/>
          <p:nvPr/>
        </p:nvSpPr>
        <p:spPr>
          <a:xfrm>
            <a:off x="9049863" y="1480087"/>
            <a:ext cx="2362200"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Cluster – Thematic &amp; Geographical Focus</a:t>
            </a:r>
            <a:endParaRPr b="0" i="0" sz="1400" u="none" cap="none" strike="noStrike">
              <a:solidFill>
                <a:srgbClr val="000000"/>
              </a:solidFill>
              <a:latin typeface="Arial"/>
              <a:ea typeface="Arial"/>
              <a:cs typeface="Arial"/>
              <a:sym typeface="Arial"/>
            </a:endParaRPr>
          </a:p>
        </p:txBody>
      </p:sp>
      <p:sp>
        <p:nvSpPr>
          <p:cNvPr id="213" name="Google Shape;213;p34"/>
          <p:cNvSpPr/>
          <p:nvPr/>
        </p:nvSpPr>
        <p:spPr>
          <a:xfrm>
            <a:off x="9571668" y="2908390"/>
            <a:ext cx="2362200"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Digital Innovation Hubs – User group focus- companies</a:t>
            </a:r>
            <a:endParaRPr b="0" i="0" sz="1400" u="none" cap="none" strike="noStrike">
              <a:solidFill>
                <a:srgbClr val="000000"/>
              </a:solidFill>
              <a:latin typeface="Arial"/>
              <a:ea typeface="Arial"/>
              <a:cs typeface="Arial"/>
              <a:sym typeface="Arial"/>
            </a:endParaRPr>
          </a:p>
        </p:txBody>
      </p:sp>
      <p:sp>
        <p:nvSpPr>
          <p:cNvPr id="214" name="Google Shape;214;p34"/>
          <p:cNvSpPr/>
          <p:nvPr/>
        </p:nvSpPr>
        <p:spPr>
          <a:xfrm>
            <a:off x="9045465" y="4352864"/>
            <a:ext cx="2840649"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EOSC Center of Competence for Public Authorities  - User group focus</a:t>
            </a:r>
            <a:endParaRPr b="0" i="0" sz="1400" u="none" cap="none" strike="noStrike">
              <a:solidFill>
                <a:srgbClr val="000000"/>
              </a:solidFill>
              <a:latin typeface="Arial"/>
              <a:ea typeface="Arial"/>
              <a:cs typeface="Arial"/>
              <a:sym typeface="Arial"/>
            </a:endParaRPr>
          </a:p>
        </p:txBody>
      </p:sp>
      <p:sp>
        <p:nvSpPr>
          <p:cNvPr id="215" name="Google Shape;215;p34"/>
          <p:cNvSpPr/>
          <p:nvPr/>
        </p:nvSpPr>
        <p:spPr>
          <a:xfrm>
            <a:off x="832946" y="1516152"/>
            <a:ext cx="2362200"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Center of Competence in HPC  - National Focus</a:t>
            </a:r>
            <a:endParaRPr b="0" i="0" sz="1400" u="none" cap="none" strike="noStrike">
              <a:solidFill>
                <a:srgbClr val="000000"/>
              </a:solidFill>
              <a:latin typeface="Arial"/>
              <a:ea typeface="Arial"/>
              <a:cs typeface="Arial"/>
              <a:sym typeface="Arial"/>
            </a:endParaRPr>
          </a:p>
        </p:txBody>
      </p:sp>
      <p:sp>
        <p:nvSpPr>
          <p:cNvPr id="216" name="Google Shape;216;p34"/>
          <p:cNvSpPr/>
          <p:nvPr/>
        </p:nvSpPr>
        <p:spPr>
          <a:xfrm>
            <a:off x="377094" y="2961988"/>
            <a:ext cx="2362200"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Centers of Excellence in HPC – Sectorial Focus </a:t>
            </a:r>
            <a:endParaRPr b="0" i="0" sz="1400" u="none" cap="none" strike="noStrike">
              <a:solidFill>
                <a:srgbClr val="000000"/>
              </a:solidFill>
              <a:latin typeface="Arial"/>
              <a:ea typeface="Arial"/>
              <a:cs typeface="Arial"/>
              <a:sym typeface="Arial"/>
            </a:endParaRPr>
          </a:p>
        </p:txBody>
      </p:sp>
      <p:sp>
        <p:nvSpPr>
          <p:cNvPr id="217" name="Google Shape;217;p34"/>
          <p:cNvSpPr/>
          <p:nvPr/>
        </p:nvSpPr>
        <p:spPr>
          <a:xfrm>
            <a:off x="911795" y="4480728"/>
            <a:ext cx="2362200" cy="998251"/>
          </a:xfrm>
          <a:prstGeom prst="foldedCorner">
            <a:avLst>
              <a:gd fmla="val 16667" name="adj"/>
            </a:avLst>
          </a:prstGeom>
          <a:solidFill>
            <a:schemeClr val="accent1"/>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Networks of Excellence – Community Engagement Focus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4"/>
          <p:cNvSpPr txBox="1"/>
          <p:nvPr>
            <p:ph type="title"/>
          </p:nvPr>
        </p:nvSpPr>
        <p:spPr>
          <a:xfrm>
            <a:off x="357809" y="232604"/>
            <a:ext cx="11479695" cy="708301"/>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rgbClr val="0C0C4B"/>
              </a:buClr>
              <a:buSzPct val="100000"/>
              <a:buFont typeface="IBM Plex Sans Medium"/>
              <a:buNone/>
            </a:pPr>
            <a:r>
              <a:rPr lang="en-GB"/>
              <a:t>EOSC</a:t>
            </a:r>
            <a:r>
              <a:rPr b="1" i="0" lang="en-GB" sz="1800" u="none" strike="noStrike">
                <a:solidFill>
                  <a:srgbClr val="000000"/>
                </a:solidFill>
                <a:latin typeface="IBM Plex Sans"/>
                <a:ea typeface="IBM Plex Sans"/>
                <a:cs typeface="IBM Plex Sans"/>
                <a:sym typeface="IBM Plex Sans"/>
              </a:rPr>
              <a:t> </a:t>
            </a:r>
            <a:r>
              <a:rPr lang="en-GB"/>
              <a:t>COMPETENCE Centre FOR PUBLIC AUTHORITIES</a:t>
            </a:r>
            <a:endParaRPr/>
          </a:p>
        </p:txBody>
      </p:sp>
      <p:grpSp>
        <p:nvGrpSpPr>
          <p:cNvPr id="224" name="Google Shape;224;p14"/>
          <p:cNvGrpSpPr/>
          <p:nvPr/>
        </p:nvGrpSpPr>
        <p:grpSpPr>
          <a:xfrm>
            <a:off x="3817346" y="3522350"/>
            <a:ext cx="4305513" cy="1331203"/>
            <a:chOff x="722" y="228"/>
            <a:chExt cx="4305513" cy="1331203"/>
          </a:xfrm>
        </p:grpSpPr>
        <p:sp>
          <p:nvSpPr>
            <p:cNvPr id="225" name="Google Shape;225;p14"/>
            <p:cNvSpPr/>
            <p:nvPr/>
          </p:nvSpPr>
          <p:spPr>
            <a:xfrm rot="-5400000">
              <a:off x="722"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6" name="Google Shape;226;p14"/>
            <p:cNvSpPr txBox="1"/>
            <p:nvPr/>
          </p:nvSpPr>
          <p:spPr>
            <a:xfrm>
              <a:off x="723" y="333028"/>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Public Authorities</a:t>
              </a:r>
              <a:endParaRPr b="0" i="0" sz="1400" u="none" cap="none" strike="noStrike">
                <a:solidFill>
                  <a:srgbClr val="000000"/>
                </a:solidFill>
                <a:latin typeface="Arial"/>
                <a:ea typeface="Arial"/>
                <a:cs typeface="Arial"/>
                <a:sym typeface="Arial"/>
              </a:endParaRPr>
            </a:p>
          </p:txBody>
        </p:sp>
        <p:sp>
          <p:nvSpPr>
            <p:cNvPr id="227" name="Google Shape;227;p14"/>
            <p:cNvSpPr/>
            <p:nvPr/>
          </p:nvSpPr>
          <p:spPr>
            <a:xfrm rot="5400000">
              <a:off x="2975031" y="228"/>
              <a:ext cx="1331203" cy="1331203"/>
            </a:xfrm>
            <a:prstGeom prst="downArrow">
              <a:avLst>
                <a:gd fmla="val 50000" name="adj1"/>
                <a:gd fmla="val 35000" name="adj2"/>
              </a:avLst>
            </a:prstGeom>
            <a:solidFill>
              <a:srgbClr val="4372C3"/>
            </a:solidFill>
            <a:ln cap="flat" cmpd="sng" w="12700">
              <a:solidFill>
                <a:schemeClr val="lt1"/>
              </a:solidFill>
              <a:prstDash val="solid"/>
              <a:miter lim="800000"/>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28" name="Google Shape;228;p14"/>
            <p:cNvSpPr txBox="1"/>
            <p:nvPr/>
          </p:nvSpPr>
          <p:spPr>
            <a:xfrm>
              <a:off x="3207993" y="333029"/>
              <a:ext cx="1098242" cy="665601"/>
            </a:xfrm>
            <a:prstGeom prst="rect">
              <a:avLst/>
            </a:prstGeom>
            <a:noFill/>
            <a:ln>
              <a:noFill/>
            </a:ln>
          </p:spPr>
          <p:txBody>
            <a:bodyPr anchorCtr="0" anchor="ctr" bIns="106675" lIns="106675" spcFirstLastPara="1" rIns="106675" wrap="square" tIns="106675">
              <a:noAutofit/>
            </a:bodyPr>
            <a:lstStyle/>
            <a:p>
              <a:pPr indent="0" lvl="0" marL="0" marR="0" rtl="0" algn="ctr">
                <a:lnSpc>
                  <a:spcPct val="90000"/>
                </a:lnSpc>
                <a:spcBef>
                  <a:spcPts val="0"/>
                </a:spcBef>
                <a:spcAft>
                  <a:spcPts val="0"/>
                </a:spcAft>
                <a:buClr>
                  <a:schemeClr val="lt1"/>
                </a:buClr>
                <a:buSzPts val="1500"/>
                <a:buFont typeface="Calibri"/>
                <a:buNone/>
              </a:pPr>
              <a:r>
                <a:rPr b="0" i="0" lang="en-GB" sz="1500" u="none" cap="none" strike="noStrike">
                  <a:solidFill>
                    <a:schemeClr val="lt1"/>
                  </a:solidFill>
                  <a:latin typeface="Calibri"/>
                  <a:ea typeface="Calibri"/>
                  <a:cs typeface="Calibri"/>
                  <a:sym typeface="Calibri"/>
                </a:rPr>
                <a:t>EOSC</a:t>
              </a:r>
              <a:endParaRPr b="0" i="0" sz="1400" u="none" cap="none" strike="noStrike">
                <a:solidFill>
                  <a:srgbClr val="000000"/>
                </a:solidFill>
                <a:latin typeface="Arial"/>
                <a:ea typeface="Arial"/>
                <a:cs typeface="Arial"/>
                <a:sym typeface="Arial"/>
              </a:endParaRPr>
            </a:p>
          </p:txBody>
        </p:sp>
      </p:grpSp>
      <p:sp>
        <p:nvSpPr>
          <p:cNvPr id="229" name="Google Shape;229;p14"/>
          <p:cNvSpPr/>
          <p:nvPr/>
        </p:nvSpPr>
        <p:spPr>
          <a:xfrm>
            <a:off x="5155095" y="3520800"/>
            <a:ext cx="1643270" cy="1332983"/>
          </a:xfrm>
          <a:prstGeom prst="ellipse">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lt1"/>
                </a:solidFill>
                <a:latin typeface="Calibri"/>
                <a:ea typeface="Calibri"/>
                <a:cs typeface="Calibri"/>
                <a:sym typeface="Calibri"/>
              </a:rPr>
              <a:t>EOSC Competence Centers for Public Authorities </a:t>
            </a:r>
            <a:endParaRPr b="0" i="0" sz="1400" u="none" cap="none" strike="noStrike">
              <a:solidFill>
                <a:srgbClr val="000000"/>
              </a:solidFill>
              <a:latin typeface="Arial"/>
              <a:ea typeface="Arial"/>
              <a:cs typeface="Arial"/>
              <a:sym typeface="Arial"/>
            </a:endParaRPr>
          </a:p>
        </p:txBody>
      </p:sp>
      <p:sp>
        <p:nvSpPr>
          <p:cNvPr id="230" name="Google Shape;230;p14"/>
          <p:cNvSpPr/>
          <p:nvPr/>
        </p:nvSpPr>
        <p:spPr>
          <a:xfrm>
            <a:off x="4373215" y="2882521"/>
            <a:ext cx="3114261" cy="602793"/>
          </a:xfrm>
          <a:prstGeom prst="curvedDown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Value is brought to EOSC</a:t>
            </a:r>
            <a:endParaRPr b="0" i="0" sz="1400" u="none" cap="none" strike="noStrike">
              <a:solidFill>
                <a:srgbClr val="000000"/>
              </a:solidFill>
              <a:latin typeface="Arial"/>
              <a:ea typeface="Arial"/>
              <a:cs typeface="Arial"/>
              <a:sym typeface="Arial"/>
            </a:endParaRPr>
          </a:p>
        </p:txBody>
      </p:sp>
      <p:sp>
        <p:nvSpPr>
          <p:cNvPr id="231" name="Google Shape;231;p14"/>
          <p:cNvSpPr/>
          <p:nvPr/>
        </p:nvSpPr>
        <p:spPr>
          <a:xfrm flipH="1">
            <a:off x="4346711" y="4862765"/>
            <a:ext cx="3028123" cy="712123"/>
          </a:xfrm>
          <a:prstGeom prst="curvedUpArrow">
            <a:avLst>
              <a:gd fmla="val 25000" name="adj1"/>
              <a:gd fmla="val 50000" name="adj2"/>
              <a:gd fmla="val 25000" name="adj3"/>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r>
              <a:rPr b="0" i="0" lang="en-GB" sz="1400" u="none" cap="none" strike="noStrike">
                <a:solidFill>
                  <a:schemeClr val="dk1"/>
                </a:solidFill>
                <a:latin typeface="Calibri"/>
                <a:ea typeface="Calibri"/>
                <a:cs typeface="Calibri"/>
                <a:sym typeface="Calibri"/>
              </a:rPr>
              <a:t>Needs and requirements</a:t>
            </a:r>
            <a:endParaRPr b="0" i="0" sz="1400" u="none" cap="none" strike="noStrike">
              <a:solidFill>
                <a:srgbClr val="000000"/>
              </a:solidFill>
              <a:latin typeface="Arial"/>
              <a:ea typeface="Arial"/>
              <a:cs typeface="Arial"/>
              <a:sym typeface="Arial"/>
            </a:endParaRPr>
          </a:p>
        </p:txBody>
      </p:sp>
      <p:sp>
        <p:nvSpPr>
          <p:cNvPr id="232" name="Google Shape;232;p14"/>
          <p:cNvSpPr/>
          <p:nvPr/>
        </p:nvSpPr>
        <p:spPr>
          <a:xfrm>
            <a:off x="1258956" y="2259920"/>
            <a:ext cx="9607825" cy="562407"/>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IBM Plex Sans"/>
                <a:ea typeface="IBM Plex Sans"/>
                <a:cs typeface="IBM Plex Sans"/>
                <a:sym typeface="IBM Plex Sans"/>
              </a:rPr>
              <a:t>Value Offered to EOSC</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IBM Plex Sans"/>
                <a:ea typeface="IBM Plex Sans"/>
                <a:cs typeface="IBM Plex Sans"/>
                <a:sym typeface="IBM Plex Sans"/>
              </a:rPr>
              <a:t> </a:t>
            </a:r>
            <a:r>
              <a:rPr b="0" i="1" lang="en-GB" sz="1600" u="none" cap="none" strike="noStrike">
                <a:solidFill>
                  <a:srgbClr val="000000"/>
                </a:solidFill>
                <a:latin typeface="IBM Plex Sans"/>
                <a:ea typeface="IBM Plex Sans"/>
                <a:cs typeface="IBM Plex Sans"/>
                <a:sym typeface="IBM Plex Sans"/>
              </a:rPr>
              <a:t>Early Adopters, Attractiveness, Exploitation, Community Engagement, Crossing the Chasm</a:t>
            </a:r>
            <a:endParaRPr b="0" i="0" sz="1400" u="none" cap="none" strike="noStrike">
              <a:solidFill>
                <a:srgbClr val="000000"/>
              </a:solidFill>
              <a:latin typeface="Arial"/>
              <a:ea typeface="Arial"/>
              <a:cs typeface="Arial"/>
              <a:sym typeface="Arial"/>
            </a:endParaRPr>
          </a:p>
        </p:txBody>
      </p:sp>
      <p:sp>
        <p:nvSpPr>
          <p:cNvPr id="233" name="Google Shape;233;p14"/>
          <p:cNvSpPr/>
          <p:nvPr/>
        </p:nvSpPr>
        <p:spPr>
          <a:xfrm>
            <a:off x="1258953" y="3520800"/>
            <a:ext cx="2385391"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dk1"/>
                </a:solidFill>
                <a:latin typeface="Calibri"/>
                <a:ea typeface="Calibri"/>
                <a:cs typeface="Calibri"/>
                <a:sym typeface="Calibri"/>
              </a:rPr>
              <a:t>User group challenges: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User group currently lags behind in terms of adoption of high-computing paradigms.</a:t>
            </a:r>
            <a:endParaRPr b="0" i="0" sz="1400" u="none" cap="none" strike="noStrike">
              <a:solidFill>
                <a:srgbClr val="000000"/>
              </a:solidFill>
              <a:latin typeface="Arial"/>
              <a:ea typeface="Arial"/>
              <a:cs typeface="Arial"/>
              <a:sym typeface="Arial"/>
            </a:endParaRPr>
          </a:p>
        </p:txBody>
      </p:sp>
      <p:sp>
        <p:nvSpPr>
          <p:cNvPr id="234" name="Google Shape;234;p14"/>
          <p:cNvSpPr/>
          <p:nvPr/>
        </p:nvSpPr>
        <p:spPr>
          <a:xfrm>
            <a:off x="8269356" y="3540496"/>
            <a:ext cx="2597426" cy="151170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dk1"/>
                </a:solidFill>
                <a:latin typeface="Calibri"/>
                <a:ea typeface="Calibri"/>
                <a:cs typeface="Calibri"/>
                <a:sym typeface="Calibri"/>
              </a:rPr>
              <a:t>EOSC Challenges</a:t>
            </a:r>
            <a:r>
              <a:rPr b="0" i="0" lang="en-GB" sz="16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en-GB" sz="1600" u="none" cap="none" strike="noStrike">
                <a:solidFill>
                  <a:schemeClr val="dk1"/>
                </a:solidFill>
                <a:latin typeface="Calibri"/>
                <a:ea typeface="Calibri"/>
                <a:cs typeface="Calibri"/>
                <a:sym typeface="Calibri"/>
              </a:rPr>
              <a:t>EOSC currently lacks services that would be critical to the user group (e.g. sensitive data management services)</a:t>
            </a:r>
            <a:endParaRPr b="0" i="0" sz="1400" u="none" cap="none" strike="noStrike">
              <a:solidFill>
                <a:srgbClr val="000000"/>
              </a:solidFill>
              <a:latin typeface="Arial"/>
              <a:ea typeface="Arial"/>
              <a:cs typeface="Arial"/>
              <a:sym typeface="Arial"/>
            </a:endParaRPr>
          </a:p>
        </p:txBody>
      </p:sp>
      <p:sp>
        <p:nvSpPr>
          <p:cNvPr id="235" name="Google Shape;235;p14"/>
          <p:cNvSpPr/>
          <p:nvPr/>
        </p:nvSpPr>
        <p:spPr>
          <a:xfrm>
            <a:off x="1258953" y="5638989"/>
            <a:ext cx="9607829" cy="559471"/>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000000"/>
                </a:solidFill>
                <a:latin typeface="IBM Plex Sans"/>
                <a:ea typeface="IBM Plex Sans"/>
                <a:cs typeface="IBM Plex Sans"/>
                <a:sym typeface="IBM Plex Sans"/>
              </a:rPr>
              <a:t>Needs covered by EOSC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1" lang="en-GB" sz="1600" u="none" cap="none" strike="noStrike">
                <a:solidFill>
                  <a:srgbClr val="000000"/>
                </a:solidFill>
                <a:latin typeface="IBM Plex Sans"/>
                <a:ea typeface="IBM Plex Sans"/>
                <a:cs typeface="IBM Plex Sans"/>
                <a:sym typeface="IBM Plex Sans"/>
              </a:rPr>
              <a:t>Core Services, Computation Services, Data Management, Other Services, Onboarding, Discoverability</a:t>
            </a:r>
            <a:endParaRPr b="0" i="0" sz="1400" u="none" cap="none" strike="noStrike">
              <a:solidFill>
                <a:srgbClr val="000000"/>
              </a:solidFill>
              <a:latin typeface="Arial"/>
              <a:ea typeface="Arial"/>
              <a:cs typeface="Arial"/>
              <a:sym typeface="Arial"/>
            </a:endParaRPr>
          </a:p>
        </p:txBody>
      </p:sp>
      <p:sp>
        <p:nvSpPr>
          <p:cNvPr id="236" name="Google Shape;236;p14"/>
          <p:cNvSpPr/>
          <p:nvPr/>
        </p:nvSpPr>
        <p:spPr>
          <a:xfrm>
            <a:off x="110988" y="1060175"/>
            <a:ext cx="11744738" cy="1016376"/>
          </a:xfrm>
          <a:prstGeom prst="roundRect">
            <a:avLst>
              <a:gd fmla="val 16667" name="adj"/>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Aims to establish a bilateral collaboration between public authorities and their experts and the EOSC supply by:</a:t>
            </a:r>
            <a:endParaRPr b="0" i="0" sz="1800" u="none" cap="none" strike="noStrike">
              <a:solidFill>
                <a:srgbClr val="000000"/>
              </a:solidFill>
              <a:latin typeface="IBM Plex Sans"/>
              <a:ea typeface="IBM Plex Sans"/>
              <a:cs typeface="IBM Plex Sans"/>
              <a:sym typeface="IBM Plex Sans"/>
            </a:endParaRPr>
          </a:p>
          <a:p>
            <a:pPr indent="0" lvl="1" marL="457200" marR="0" rtl="0" algn="ctr">
              <a:lnSpc>
                <a:spcPct val="100000"/>
              </a:lnSpc>
              <a:spcBef>
                <a:spcPts val="0"/>
              </a:spcBef>
              <a:spcAft>
                <a:spcPts val="0"/>
              </a:spcAft>
              <a:buClr>
                <a:srgbClr val="000000"/>
              </a:buClr>
              <a:buSzPts val="1200"/>
              <a:buFont typeface="Arial"/>
              <a:buNone/>
            </a:pPr>
            <a:r>
              <a:rPr b="0" i="0" lang="en-GB" sz="1200" u="none" cap="none" strike="noStrike">
                <a:solidFill>
                  <a:srgbClr val="000000"/>
                </a:solidFill>
                <a:latin typeface="IBM Plex Sans"/>
                <a:ea typeface="IBM Plex Sans"/>
                <a:cs typeface="IBM Plex Sans"/>
                <a:sym typeface="IBM Plex Sans"/>
              </a:rPr>
              <a:t>(</a:t>
            </a:r>
            <a:r>
              <a:rPr b="0" i="0" lang="en-GB" sz="1800" u="none" cap="none" strike="noStrike">
                <a:solidFill>
                  <a:srgbClr val="000000"/>
                </a:solidFill>
                <a:latin typeface="IBM Plex Sans"/>
                <a:ea typeface="IBM Plex Sans"/>
                <a:cs typeface="IBM Plex Sans"/>
                <a:sym typeface="IBM Plex Sans"/>
              </a:rPr>
              <a:t>1) creating a channel for the exchange of support and technical expertise,  </a:t>
            </a:r>
            <a:endParaRPr b="0" i="0" sz="1400" u="none" cap="none" strike="noStrike">
              <a:solidFill>
                <a:srgbClr val="000000"/>
              </a:solidFill>
              <a:latin typeface="Arial"/>
              <a:ea typeface="Arial"/>
              <a:cs typeface="Arial"/>
              <a:sym typeface="Arial"/>
            </a:endParaRPr>
          </a:p>
          <a:p>
            <a:pPr indent="0" lvl="1" marL="45720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IBM Plex Sans"/>
                <a:ea typeface="IBM Plex Sans"/>
                <a:cs typeface="IBM Plex Sans"/>
                <a:sym typeface="IBM Plex Sans"/>
              </a:rPr>
              <a:t>(2) service exploitation and outreach. </a:t>
            </a:r>
            <a:endParaRPr b="0" i="0" sz="1400" u="none" cap="none" strike="noStrike">
              <a:solidFill>
                <a:srgbClr val="000000"/>
              </a:solidFill>
              <a:latin typeface="Arial"/>
              <a:ea typeface="Arial"/>
              <a:cs typeface="Arial"/>
              <a:sym typeface="Arial"/>
            </a:endParaRPr>
          </a:p>
        </p:txBody>
      </p:sp>
      <p:sp>
        <p:nvSpPr>
          <p:cNvPr id="237" name="Google Shape;237;p14"/>
          <p:cNvSpPr txBox="1"/>
          <p:nvPr/>
        </p:nvSpPr>
        <p:spPr>
          <a:xfrm>
            <a:off x="3140764" y="6300701"/>
            <a:ext cx="8044069" cy="307777"/>
          </a:xfrm>
          <a:prstGeom prst="rect">
            <a:avLst/>
          </a:prstGeom>
          <a:noFill/>
          <a:ln>
            <a:noFill/>
          </a:ln>
        </p:spPr>
        <p:txBody>
          <a:bodyPr anchorCtr="0" anchor="t" bIns="45700" lIns="91425" spcFirstLastPara="1" rIns="91425" wrap="square" tIns="45700">
            <a:spAutoFit/>
          </a:bodyPr>
          <a:lstStyle/>
          <a:p>
            <a:pPr indent="0" lvl="0" marL="0" marR="0" rtl="0" algn="just">
              <a:lnSpc>
                <a:spcPct val="100000"/>
              </a:lnSpc>
              <a:spcBef>
                <a:spcPts val="0"/>
              </a:spcBef>
              <a:spcAft>
                <a:spcPts val="0"/>
              </a:spcAft>
              <a:buClr>
                <a:srgbClr val="000000"/>
              </a:buClr>
              <a:buSzPts val="1400"/>
              <a:buFont typeface="Arial"/>
              <a:buNone/>
            </a:pPr>
            <a:r>
              <a:rPr b="0" i="0" lang="en-GB" sz="1400" u="sng" cap="none" strike="noStrike">
                <a:solidFill>
                  <a:srgbClr val="000000"/>
                </a:solidFill>
                <a:latin typeface="Calibri"/>
                <a:ea typeface="Calibri"/>
                <a:cs typeface="Calibri"/>
                <a:sym typeface="Calibri"/>
                <a:hlinkClick r:id="rId3">
                  <a:extLst>
                    <a:ext uri="{A12FA001-AC4F-418D-AE19-62706E023703}">
                      <ahyp:hlinkClr val="tx"/>
                    </a:ext>
                  </a:extLst>
                </a:hlinkClick>
              </a:rPr>
              <a:t>Reference: https://www.decido-project.eu/2022/11/10/eosc-competence-centre-for-public-authorities/</a:t>
            </a:r>
            <a:r>
              <a:rPr b="0" i="0" lang="en-GB" sz="1400" u="none" cap="none" strike="noStrike">
                <a:solidFill>
                  <a:srgbClr val="000000"/>
                </a:solidFill>
                <a:latin typeface="Calibri"/>
                <a:ea typeface="Calibri"/>
                <a:cs typeface="Calibri"/>
                <a:sym typeface="Calibri"/>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2021-02-02T09:33:25Z</dcterms:created>
  <dc:creator>Microsoft Office User</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0x01010043C3A51B30B0B042B77CD56975EFB463</vt:lpwstr>
  </property>
</Properties>
</file>