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7"/>
  </p:notesMasterIdLst>
  <p:sldIdLst>
    <p:sldId id="310" r:id="rId5"/>
    <p:sldId id="343" r:id="rId6"/>
    <p:sldId id="311" r:id="rId7"/>
    <p:sldId id="312" r:id="rId8"/>
    <p:sldId id="386" r:id="rId9"/>
    <p:sldId id="402" r:id="rId10"/>
    <p:sldId id="387" r:id="rId11"/>
    <p:sldId id="388" r:id="rId12"/>
    <p:sldId id="400" r:id="rId13"/>
    <p:sldId id="401" r:id="rId14"/>
    <p:sldId id="280" r:id="rId15"/>
    <p:sldId id="287" r:id="rId16"/>
    <p:sldId id="261" r:id="rId17"/>
    <p:sldId id="262" r:id="rId18"/>
    <p:sldId id="270" r:id="rId19"/>
    <p:sldId id="273" r:id="rId20"/>
    <p:sldId id="403" r:id="rId21"/>
    <p:sldId id="404" r:id="rId22"/>
    <p:sldId id="412" r:id="rId23"/>
    <p:sldId id="413" r:id="rId24"/>
    <p:sldId id="389" r:id="rId25"/>
    <p:sldId id="303" r:id="rId26"/>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0C4B"/>
    <a:srgbClr val="4472C4"/>
    <a:srgbClr val="92D050"/>
    <a:srgbClr val="034EA3"/>
    <a:srgbClr val="00FF7B"/>
    <a:srgbClr val="00FFA2"/>
    <a:srgbClr val="5A1EA2"/>
    <a:srgbClr val="44117C"/>
    <a:srgbClr val="8C34F8"/>
    <a:srgbClr val="6717B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DE4343-F472-4ACE-BFD6-5331794B8E11}" v="15" dt="2023-05-24T10:38:00.302"/>
    <p1510:client id="{F5EBB65F-C032-67B1-7955-C2B1F330966A}" v="7" dt="2023-06-15T12:00:48.8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855" autoAdjust="0"/>
  </p:normalViewPr>
  <p:slideViewPr>
    <p:cSldViewPr snapToGrid="0">
      <p:cViewPr varScale="1">
        <p:scale>
          <a:sx n="62" d="100"/>
          <a:sy n="62" d="100"/>
        </p:scale>
        <p:origin x="1459" y="53"/>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20AB0F-4271-CE4C-B5AF-F9104ADFF1DF}" type="datetimeFigureOut">
              <a:rPr lang="it-IT" smtClean="0"/>
              <a:t>16/06/2023</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522305-C0C1-ED43-990A-92495B912CBF}" type="slidenum">
              <a:rPr lang="it-IT" smtClean="0"/>
              <a:t>‹N›</a:t>
            </a:fld>
            <a:endParaRPr lang="it-IT"/>
          </a:p>
        </p:txBody>
      </p:sp>
    </p:spTree>
    <p:extLst>
      <p:ext uri="{BB962C8B-B14F-4D97-AF65-F5344CB8AC3E}">
        <p14:creationId xmlns:p14="http://schemas.microsoft.com/office/powerpoint/2010/main" val="39664307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If</a:t>
            </a:r>
            <a:r>
              <a:rPr lang="it-IT" dirty="0"/>
              <a:t> </a:t>
            </a:r>
            <a:r>
              <a:rPr lang="it-IT" dirty="0" err="1"/>
              <a:t>we</a:t>
            </a:r>
            <a:r>
              <a:rPr lang="it-IT" dirty="0"/>
              <a:t> </a:t>
            </a:r>
            <a:r>
              <a:rPr lang="it-IT" dirty="0" err="1"/>
              <a:t>want</a:t>
            </a:r>
            <a:r>
              <a:rPr lang="it-IT" dirty="0"/>
              <a:t> to </a:t>
            </a:r>
            <a:r>
              <a:rPr lang="it-IT" dirty="0" err="1"/>
              <a:t>identify</a:t>
            </a:r>
            <a:r>
              <a:rPr lang="it-IT" dirty="0"/>
              <a:t> the project with some hashtag </a:t>
            </a:r>
            <a:r>
              <a:rPr lang="it-IT" dirty="0" err="1"/>
              <a:t>we</a:t>
            </a:r>
            <a:r>
              <a:rPr lang="it-IT" dirty="0"/>
              <a:t> can </a:t>
            </a:r>
            <a:r>
              <a:rPr lang="it-IT" dirty="0" err="1"/>
              <a:t>say</a:t>
            </a:r>
            <a:r>
              <a:rPr lang="it-IT" dirty="0"/>
              <a:t>:</a:t>
            </a:r>
          </a:p>
        </p:txBody>
      </p:sp>
      <p:sp>
        <p:nvSpPr>
          <p:cNvPr id="4" name="Segnaposto numero diapositiva 3"/>
          <p:cNvSpPr>
            <a:spLocks noGrp="1"/>
          </p:cNvSpPr>
          <p:nvPr>
            <p:ph type="sldNum" sz="quarter" idx="5"/>
          </p:nvPr>
        </p:nvSpPr>
        <p:spPr/>
        <p:txBody>
          <a:bodyPr/>
          <a:lstStyle/>
          <a:p>
            <a:fld id="{01522305-C0C1-ED43-990A-92495B912CBF}" type="slidenum">
              <a:rPr lang="it-IT" smtClean="0"/>
              <a:t>2</a:t>
            </a:fld>
            <a:endParaRPr lang="it-IT"/>
          </a:p>
        </p:txBody>
      </p:sp>
    </p:spTree>
    <p:extLst>
      <p:ext uri="{BB962C8B-B14F-4D97-AF65-F5344CB8AC3E}">
        <p14:creationId xmlns:p14="http://schemas.microsoft.com/office/powerpoint/2010/main" val="9247516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1b0519a1743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Google Shape;191;g1b0519a1743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2" name="Google Shape;192;g1b0519a1743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it-IT"/>
              <a:t>13</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1b5b900f5c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Google Shape;207;g1b5b900f5cb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8" name="Google Shape;208;g1b5b900f5cb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it-IT"/>
              <a:t>14</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1b5d9474fc2_1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2" name="Google Shape;352;g1b5d9474fc2_1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3" name="Google Shape;353;g1b5d9474fc2_1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it-IT"/>
              <a:t>15</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206afdb60ea_0_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g206afdb60ea_0_8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3" name="Google Shape;413;g206afdb60ea_0_8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it-IT"/>
              <a:t>16</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g1b0519a1743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g1b0519a1743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6" name="Google Shape;446;g1b0519a1743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it-IT"/>
              <a:t>17</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1b28a5e3eb6_0_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1" name="Google Shape;461;g1b28a5e3eb6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2" name="Google Shape;462;g1b28a5e3eb6_0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it-IT"/>
              <a:t>18</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g1b0519a1743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g1b0519a1743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6" name="Google Shape;446;g1b0519a1743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it-IT"/>
              <a:t>19</a:t>
            </a:fld>
            <a:endParaRPr/>
          </a:p>
        </p:txBody>
      </p:sp>
    </p:spTree>
    <p:extLst>
      <p:ext uri="{BB962C8B-B14F-4D97-AF65-F5344CB8AC3E}">
        <p14:creationId xmlns:p14="http://schemas.microsoft.com/office/powerpoint/2010/main" val="12647965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1b28a5e3eb6_0_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1" name="Google Shape;461;g1b28a5e3eb6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2" name="Google Shape;462;g1b28a5e3eb6_0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it-IT"/>
              <a:t>20</a:t>
            </a:fld>
            <a:endParaRPr/>
          </a:p>
        </p:txBody>
      </p:sp>
    </p:spTree>
    <p:extLst>
      <p:ext uri="{BB962C8B-B14F-4D97-AF65-F5344CB8AC3E}">
        <p14:creationId xmlns:p14="http://schemas.microsoft.com/office/powerpoint/2010/main" val="2594457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DECIDO will support and enable effective involvement of actors in all 4 phases of the policy cycle; proven through the identification, integration and application of appropriate tools and services in the project’s pilot cases.</a:t>
            </a:r>
          </a:p>
          <a:p>
            <a:pPr algn="l"/>
            <a:r>
              <a:rPr lang="en-US" sz="1800" b="0" i="0" u="none" strike="noStrike" baseline="0" dirty="0">
                <a:latin typeface="IBMPlexSans"/>
              </a:rPr>
              <a:t>Specifically, the consortium will develop new ways and methods for using the cloud infrastructure, data and models available to public administrations which can support the policy </a:t>
            </a:r>
            <a:r>
              <a:rPr lang="it-IT" sz="1800" b="0" i="0" u="none" strike="noStrike" baseline="0" dirty="0" err="1">
                <a:latin typeface="IBMPlexSans"/>
              </a:rPr>
              <a:t>cycle</a:t>
            </a:r>
            <a:r>
              <a:rPr lang="it-IT" sz="1800" b="0" i="0" u="none" strike="noStrike" baseline="0" dirty="0">
                <a:latin typeface="IBMPlexSans"/>
              </a:rPr>
              <a:t>.</a:t>
            </a:r>
          </a:p>
          <a:p>
            <a:pPr algn="l"/>
            <a:endParaRPr lang="it-IT" sz="1800" b="0" i="0" u="none" strike="noStrike" baseline="0" dirty="0">
              <a:latin typeface="IBMPlexSans"/>
            </a:endParaRPr>
          </a:p>
          <a:p>
            <a:pPr algn="l"/>
            <a:r>
              <a:rPr lang="en-US" dirty="0"/>
              <a:t>Citizens sometimes have the perception policies applied by institutions could better fit their needs Mostly policies are designed by experts with limited citizens consultation, they are often complex and not easy to be communicated. With the DECIDO project we want to support the policy makers </a:t>
            </a:r>
            <a:r>
              <a:rPr lang="en-US" dirty="0" err="1"/>
              <a:t>plateu</a:t>
            </a:r>
            <a:r>
              <a:rPr lang="en-US" dirty="0"/>
              <a:t> enlargement while involved in policies creation, even relying on the evidence facts and maintaining a high quality in term of privacy protection and ethic issues. In the project we are promoting a fluid relationship among citizens, experts and administrations boosting human democracy feeling. DECIDO helps citizens both from their capacity assessment in addressing the policy life cycle; and providing them ease-to-use technological tools to collect evidences from EOSC and local data, and to perform the activities in policy life cycle phases.   DECIDO is going to be verified in four large scale pilots in Europe, addressing a wide range of policies with key roles for citizens and in full respect of European privacy regulation. Through DECIDO project, in Turin pilot the aims are to improve the city policies regarding the management, preparedness and response to flood events and social emergencies, taking advantage of big data and artificial intelligence in order to have a clear real time picture of the </a:t>
            </a:r>
            <a:r>
              <a:rPr lang="en-US" dirty="0" err="1"/>
              <a:t>emergenci</a:t>
            </a:r>
            <a:r>
              <a:rPr lang="en-US" dirty="0"/>
              <a:t> </a:t>
            </a:r>
            <a:r>
              <a:rPr lang="en-US" dirty="0" err="1"/>
              <a:t>situationIn</a:t>
            </a:r>
            <a:r>
              <a:rPr lang="en-US" dirty="0"/>
              <a:t> Aragon we will explore how the DECIDO platform and citizen collaboration can improve decision making before, during and after a wildfire alert situation. We will explore what kind of data and in what </a:t>
            </a:r>
            <a:r>
              <a:rPr lang="en-US" dirty="0" err="1"/>
              <a:t>visualisation</a:t>
            </a:r>
            <a:r>
              <a:rPr lang="en-US" dirty="0"/>
              <a:t> format they are useful for each stakeholder in each of the phases of policy making </a:t>
            </a:r>
            <a:r>
              <a:rPr lang="en-US" dirty="0" err="1"/>
              <a:t>cycling.Under</a:t>
            </a:r>
            <a:r>
              <a:rPr lang="en-US" dirty="0"/>
              <a:t> the context of the Greek pilot, the purpose will be to take advantage of the knowledge generated through local </a:t>
            </a:r>
            <a:r>
              <a:rPr lang="en-US" dirty="0" err="1"/>
              <a:t>Databuild</a:t>
            </a:r>
            <a:r>
              <a:rPr lang="en-US" dirty="0"/>
              <a:t> combine it with data from other repositories such as EOSC and </a:t>
            </a:r>
            <a:r>
              <a:rPr lang="en-US" dirty="0" err="1"/>
              <a:t>analyse</a:t>
            </a:r>
            <a:r>
              <a:rPr lang="en-US" dirty="0"/>
              <a:t> them to enforce </a:t>
            </a:r>
            <a:r>
              <a:rPr lang="en-US" dirty="0" err="1"/>
              <a:t>evidencebased</a:t>
            </a:r>
            <a:r>
              <a:rPr lang="en-US" dirty="0"/>
              <a:t> policies regarding power outage emergency response in the small island of </a:t>
            </a:r>
            <a:r>
              <a:rPr lang="en-US" dirty="0" err="1"/>
              <a:t>Halki.Long</a:t>
            </a:r>
            <a:r>
              <a:rPr lang="en-US" dirty="0"/>
              <a:t> dry periods in the </a:t>
            </a:r>
            <a:r>
              <a:rPr lang="en-US" dirty="0" err="1"/>
              <a:t>Kainuu</a:t>
            </a:r>
            <a:r>
              <a:rPr lang="en-US" dirty="0"/>
              <a:t> region have increased the forest fire index to the highest level. By using the DECIDO it will be possible to examine and improve policies in place for prevention and protection by applying evidence-based policy making. Through DECIDO portal a wide range of data will be made available in a single place to the stakeholders involved in the forest fire risk </a:t>
            </a:r>
            <a:r>
              <a:rPr lang="en-US" dirty="0" err="1"/>
              <a:t>managementThanks</a:t>
            </a:r>
            <a:r>
              <a:rPr lang="en-US" dirty="0"/>
              <a:t> to DECIDO, citizens will no longer be a quite spectator when it comes to policy creation but they will play a key active role in a wide range of domains providing a next generation of policies closer to their needs.</a:t>
            </a:r>
            <a:endParaRPr lang="en-GB" dirty="0"/>
          </a:p>
          <a:p>
            <a:endParaRPr lang="it-IT" dirty="0"/>
          </a:p>
        </p:txBody>
      </p:sp>
      <p:sp>
        <p:nvSpPr>
          <p:cNvPr id="4" name="Segnaposto numero diapositiva 3"/>
          <p:cNvSpPr>
            <a:spLocks noGrp="1"/>
          </p:cNvSpPr>
          <p:nvPr>
            <p:ph type="sldNum" sz="quarter" idx="5"/>
          </p:nvPr>
        </p:nvSpPr>
        <p:spPr/>
        <p:txBody>
          <a:bodyPr/>
          <a:lstStyle/>
          <a:p>
            <a:fld id="{01522305-C0C1-ED43-990A-92495B912CBF}" type="slidenum">
              <a:rPr lang="it-IT" smtClean="0"/>
              <a:t>4</a:t>
            </a:fld>
            <a:endParaRPr lang="it-IT"/>
          </a:p>
        </p:txBody>
      </p:sp>
    </p:spTree>
    <p:extLst>
      <p:ext uri="{BB962C8B-B14F-4D97-AF65-F5344CB8AC3E}">
        <p14:creationId xmlns:p14="http://schemas.microsoft.com/office/powerpoint/2010/main" val="2018294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l"/>
            <a:r>
              <a:rPr lang="en-GB" sz="1800" dirty="0">
                <a:effectLst/>
                <a:latin typeface="Times New Roman" panose="02020603050405020304" pitchFamily="18" charset="0"/>
                <a:ea typeface="SimSun" panose="02010600030101010101" pitchFamily="2" charset="-122"/>
              </a:rPr>
              <a:t>Two pillars are being strengthened regarding policy-making. </a:t>
            </a:r>
          </a:p>
          <a:p>
            <a:pPr marL="342900" indent="-342900" algn="l">
              <a:buFont typeface="+mj-lt"/>
              <a:buAutoNum type="arabicPeriod"/>
            </a:pPr>
            <a:r>
              <a:rPr lang="en-GB" sz="1800" dirty="0">
                <a:effectLst/>
                <a:latin typeface="Times New Roman" panose="02020603050405020304" pitchFamily="18" charset="0"/>
                <a:ea typeface="SimSun" panose="02010600030101010101" pitchFamily="2" charset="-122"/>
              </a:rPr>
              <a:t>Firstly, </a:t>
            </a:r>
            <a:r>
              <a:rPr lang="en-GB" sz="1800" b="1" dirty="0">
                <a:effectLst/>
                <a:latin typeface="Times New Roman" panose="02020603050405020304" pitchFamily="18" charset="0"/>
                <a:ea typeface="SimSun" panose="02010600030101010101" pitchFamily="2" charset="-122"/>
              </a:rPr>
              <a:t>citizens</a:t>
            </a:r>
            <a:r>
              <a:rPr lang="en-GB" sz="1800" dirty="0">
                <a:effectLst/>
                <a:latin typeface="Times New Roman" panose="02020603050405020304" pitchFamily="18" charset="0"/>
                <a:ea typeface="SimSun" panose="02010600030101010101" pitchFamily="2" charset="-122"/>
              </a:rPr>
              <a:t> are called to take an active role in public services definition and implementation through co-production and co-creation. This includes collaborative approaches where citizens or service users engage in partnerships with service professionals in the initiation, design, or delivery of a public service. </a:t>
            </a:r>
          </a:p>
          <a:p>
            <a:pPr marL="342900" indent="-342900" algn="l">
              <a:buFont typeface="+mj-lt"/>
              <a:buAutoNum type="arabicPeriod"/>
            </a:pPr>
            <a:r>
              <a:rPr lang="en-GB" sz="1800" dirty="0">
                <a:effectLst/>
                <a:latin typeface="Times New Roman" panose="02020603050405020304" pitchFamily="18" charset="0"/>
                <a:ea typeface="SimSun" panose="02010600030101010101" pitchFamily="2" charset="-122"/>
              </a:rPr>
              <a:t>Secondly, </a:t>
            </a:r>
            <a:r>
              <a:rPr lang="en-GB" sz="1800" b="1" dirty="0">
                <a:effectLst/>
                <a:latin typeface="Times New Roman" panose="02020603050405020304" pitchFamily="18" charset="0"/>
                <a:ea typeface="SimSun" panose="02010600030101010101" pitchFamily="2" charset="-122"/>
              </a:rPr>
              <a:t>evidence- and data-based </a:t>
            </a:r>
            <a:r>
              <a:rPr lang="en-GB" sz="1800" dirty="0">
                <a:effectLst/>
                <a:latin typeface="Times New Roman" panose="02020603050405020304" pitchFamily="18" charset="0"/>
                <a:ea typeface="SimSun" panose="02010600030101010101" pitchFamily="2" charset="-122"/>
              </a:rPr>
              <a:t>approaches are strongly recommended to take informed design decisions affecting the policies. </a:t>
            </a:r>
            <a:endParaRPr lang="it-IT" dirty="0"/>
          </a:p>
        </p:txBody>
      </p:sp>
      <p:sp>
        <p:nvSpPr>
          <p:cNvPr id="4" name="Segnaposto numero diapositiva 3"/>
          <p:cNvSpPr>
            <a:spLocks noGrp="1"/>
          </p:cNvSpPr>
          <p:nvPr>
            <p:ph type="sldNum" sz="quarter" idx="5"/>
          </p:nvPr>
        </p:nvSpPr>
        <p:spPr/>
        <p:txBody>
          <a:bodyPr/>
          <a:lstStyle/>
          <a:p>
            <a:fld id="{01522305-C0C1-ED43-990A-92495B912CBF}" type="slidenum">
              <a:rPr lang="it-IT" smtClean="0"/>
              <a:t>5</a:t>
            </a:fld>
            <a:endParaRPr lang="it-IT"/>
          </a:p>
        </p:txBody>
      </p:sp>
    </p:spTree>
    <p:extLst>
      <p:ext uri="{BB962C8B-B14F-4D97-AF65-F5344CB8AC3E}">
        <p14:creationId xmlns:p14="http://schemas.microsoft.com/office/powerpoint/2010/main" val="16091793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l"/>
            <a:endParaRPr lang="it-IT" dirty="0"/>
          </a:p>
        </p:txBody>
      </p:sp>
      <p:sp>
        <p:nvSpPr>
          <p:cNvPr id="4" name="Segnaposto numero diapositiva 3"/>
          <p:cNvSpPr>
            <a:spLocks noGrp="1"/>
          </p:cNvSpPr>
          <p:nvPr>
            <p:ph type="sldNum" sz="quarter" idx="5"/>
          </p:nvPr>
        </p:nvSpPr>
        <p:spPr/>
        <p:txBody>
          <a:bodyPr/>
          <a:lstStyle/>
          <a:p>
            <a:fld id="{01522305-C0C1-ED43-990A-92495B912CBF}" type="slidenum">
              <a:rPr lang="it-IT" smtClean="0"/>
              <a:t>6</a:t>
            </a:fld>
            <a:endParaRPr lang="it-IT"/>
          </a:p>
        </p:txBody>
      </p:sp>
    </p:spTree>
    <p:extLst>
      <p:ext uri="{BB962C8B-B14F-4D97-AF65-F5344CB8AC3E}">
        <p14:creationId xmlns:p14="http://schemas.microsoft.com/office/powerpoint/2010/main" val="1331242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l"/>
            <a:endParaRPr lang="it-IT" dirty="0"/>
          </a:p>
        </p:txBody>
      </p:sp>
      <p:sp>
        <p:nvSpPr>
          <p:cNvPr id="4" name="Segnaposto numero diapositiva 3"/>
          <p:cNvSpPr>
            <a:spLocks noGrp="1"/>
          </p:cNvSpPr>
          <p:nvPr>
            <p:ph type="sldNum" sz="quarter" idx="5"/>
          </p:nvPr>
        </p:nvSpPr>
        <p:spPr/>
        <p:txBody>
          <a:bodyPr/>
          <a:lstStyle/>
          <a:p>
            <a:fld id="{01522305-C0C1-ED43-990A-92495B912CBF}" type="slidenum">
              <a:rPr lang="it-IT" smtClean="0"/>
              <a:t>7</a:t>
            </a:fld>
            <a:endParaRPr lang="it-IT"/>
          </a:p>
        </p:txBody>
      </p:sp>
    </p:spTree>
    <p:extLst>
      <p:ext uri="{BB962C8B-B14F-4D97-AF65-F5344CB8AC3E}">
        <p14:creationId xmlns:p14="http://schemas.microsoft.com/office/powerpoint/2010/main" val="4252660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1522305-C0C1-ED43-990A-92495B912CBF}" type="slidenum">
              <a:rPr lang="it-IT" smtClean="0"/>
              <a:t>9</a:t>
            </a:fld>
            <a:endParaRPr lang="it-IT"/>
          </a:p>
        </p:txBody>
      </p:sp>
    </p:spTree>
    <p:extLst>
      <p:ext uri="{BB962C8B-B14F-4D97-AF65-F5344CB8AC3E}">
        <p14:creationId xmlns:p14="http://schemas.microsoft.com/office/powerpoint/2010/main" val="1725012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3 different domains of disaster risk management. The pilots have been carefully chosen in different domains, and countries having diverse economic, social and cultural background and with different preparedness to the use of evidence-based and co-creation approaches. This will give DECIDO the opportunity to </a:t>
            </a:r>
            <a:r>
              <a:rPr lang="en-US" sz="1200" b="0" i="0" u="none" strike="noStrike" kern="1200" baseline="0" dirty="0" err="1">
                <a:solidFill>
                  <a:schemeClr val="tx1"/>
                </a:solidFill>
                <a:latin typeface="+mn-lt"/>
                <a:ea typeface="+mn-ea"/>
                <a:cs typeface="+mn-cs"/>
              </a:rPr>
              <a:t>analyse</a:t>
            </a:r>
            <a:r>
              <a:rPr lang="en-US" sz="1200" b="0" i="0" u="none" strike="noStrike" kern="1200" baseline="0" dirty="0">
                <a:solidFill>
                  <a:schemeClr val="tx1"/>
                </a:solidFill>
                <a:latin typeface="+mn-lt"/>
                <a:ea typeface="+mn-ea"/>
                <a:cs typeface="+mn-cs"/>
              </a:rPr>
              <a:t> and address a wide range of aspects related to the application of evidence-based policy making and the use of the European Cloud Infrastructure. </a:t>
            </a:r>
          </a:p>
          <a:p>
            <a:endParaRPr lang="en-US" sz="1200" b="0" i="0" u="none" strike="noStrike" kern="1200" baseline="0" dirty="0">
              <a:solidFill>
                <a:schemeClr val="tx1"/>
              </a:solidFill>
              <a:latin typeface="+mn-lt"/>
              <a:ea typeface="+mn-ea"/>
              <a:cs typeface="+mn-cs"/>
            </a:endParaRPr>
          </a:p>
          <a:p>
            <a:pPr>
              <a:lnSpc>
                <a:spcPct val="150000"/>
              </a:lnSpc>
            </a:pPr>
            <a:r>
              <a:rPr lang="en-US" sz="1200" b="1" dirty="0">
                <a:solidFill>
                  <a:schemeClr val="bg1"/>
                </a:solidFill>
                <a:latin typeface="IBM Plex Sans"/>
                <a:ea typeface="Sintony" charset="0"/>
                <a:cs typeface="Sintony" charset="0"/>
              </a:rPr>
              <a:t>Pilot on Forest fires in </a:t>
            </a:r>
            <a:r>
              <a:rPr lang="en-US" sz="1200" b="1" dirty="0" err="1">
                <a:solidFill>
                  <a:schemeClr val="bg1"/>
                </a:solidFill>
                <a:latin typeface="IBM Plex Sans"/>
                <a:ea typeface="Sintony" charset="0"/>
                <a:cs typeface="Sintony" charset="0"/>
              </a:rPr>
              <a:t>Kajaani</a:t>
            </a:r>
            <a:r>
              <a:rPr lang="en-US" sz="1200" b="1" dirty="0">
                <a:solidFill>
                  <a:schemeClr val="bg1"/>
                </a:solidFill>
                <a:latin typeface="IBM Plex Sans"/>
                <a:ea typeface="Sintony" charset="0"/>
                <a:cs typeface="Sintony" charset="0"/>
              </a:rPr>
              <a:t>, Finland</a:t>
            </a:r>
            <a:endParaRPr lang="en-US" sz="1200" dirty="0">
              <a:solidFill>
                <a:schemeClr val="bg1"/>
              </a:solidFill>
              <a:latin typeface="IBM Plex Sans" panose="020B0503050203000203" pitchFamily="34" charset="0"/>
              <a:ea typeface="Sintony" charset="0"/>
              <a:cs typeface="Sintony" charset="0"/>
            </a:endParaRPr>
          </a:p>
          <a:p>
            <a:pPr marL="285750" indent="-285750">
              <a:lnSpc>
                <a:spcPct val="90000"/>
              </a:lnSpc>
              <a:spcBef>
                <a:spcPts val="500"/>
              </a:spcBef>
              <a:buFont typeface="Arial"/>
              <a:buChar char="•"/>
            </a:pPr>
            <a:r>
              <a:rPr lang="en-GB" sz="1200" dirty="0">
                <a:solidFill>
                  <a:schemeClr val="bg1"/>
                </a:solidFill>
                <a:ea typeface="+mn-lt"/>
                <a:cs typeface="+mn-lt"/>
              </a:rPr>
              <a:t>Increasing threat of forest fires</a:t>
            </a:r>
          </a:p>
          <a:p>
            <a:pPr marL="285750" indent="-285750">
              <a:lnSpc>
                <a:spcPct val="90000"/>
              </a:lnSpc>
              <a:spcBef>
                <a:spcPts val="500"/>
              </a:spcBef>
              <a:buFont typeface="Arial"/>
              <a:buChar char="•"/>
            </a:pPr>
            <a:r>
              <a:rPr lang="en-GB" sz="1200" dirty="0">
                <a:solidFill>
                  <a:schemeClr val="bg1"/>
                </a:solidFill>
                <a:ea typeface="+mn-lt"/>
                <a:cs typeface="+mn-lt"/>
              </a:rPr>
              <a:t>How to identify and map resources</a:t>
            </a:r>
          </a:p>
          <a:p>
            <a:pPr marL="285750" indent="-285750">
              <a:lnSpc>
                <a:spcPct val="90000"/>
              </a:lnSpc>
              <a:spcBef>
                <a:spcPts val="500"/>
              </a:spcBef>
              <a:buFont typeface="Arial"/>
              <a:buChar char="•"/>
            </a:pPr>
            <a:r>
              <a:rPr lang="en-GB" sz="1200" dirty="0">
                <a:solidFill>
                  <a:schemeClr val="bg1"/>
                </a:solidFill>
                <a:ea typeface="+mn-lt"/>
                <a:cs typeface="+mn-lt"/>
              </a:rPr>
              <a:t>Review of current procedures across the departments of </a:t>
            </a:r>
            <a:r>
              <a:rPr lang="en-GB" sz="1200" dirty="0" err="1">
                <a:solidFill>
                  <a:schemeClr val="bg1"/>
                </a:solidFill>
                <a:ea typeface="+mn-lt"/>
                <a:cs typeface="+mn-lt"/>
              </a:rPr>
              <a:t>Kajaani</a:t>
            </a:r>
            <a:r>
              <a:rPr lang="en-GB" sz="1200" dirty="0">
                <a:solidFill>
                  <a:schemeClr val="bg1"/>
                </a:solidFill>
                <a:ea typeface="+mn-lt"/>
                <a:cs typeface="+mn-lt"/>
              </a:rPr>
              <a:t> City</a:t>
            </a:r>
          </a:p>
          <a:p>
            <a:pPr marL="285750" indent="-285750">
              <a:lnSpc>
                <a:spcPct val="90000"/>
              </a:lnSpc>
              <a:spcBef>
                <a:spcPts val="500"/>
              </a:spcBef>
              <a:buFont typeface="Arial"/>
              <a:buChar char="•"/>
            </a:pPr>
            <a:r>
              <a:rPr lang="it-IT" sz="1200" dirty="0" err="1">
                <a:solidFill>
                  <a:srgbClr val="0C0C4B"/>
                </a:solidFill>
                <a:latin typeface="IBM Plex Sans"/>
                <a:ea typeface="IBM Plex Sans"/>
                <a:cs typeface="IBM Plex Sans"/>
                <a:sym typeface="IBM Plex Sans"/>
              </a:rPr>
              <a:t>Prevention</a:t>
            </a:r>
            <a:r>
              <a:rPr lang="it-IT" sz="1200" dirty="0">
                <a:solidFill>
                  <a:srgbClr val="0C0C4B"/>
                </a:solidFill>
                <a:latin typeface="IBM Plex Sans"/>
                <a:ea typeface="IBM Plex Sans"/>
                <a:cs typeface="IBM Plex Sans"/>
                <a:sym typeface="IBM Plex Sans"/>
              </a:rPr>
              <a:t> and </a:t>
            </a:r>
            <a:r>
              <a:rPr lang="it-IT" sz="1200" dirty="0" err="1">
                <a:solidFill>
                  <a:srgbClr val="0C0C4B"/>
                </a:solidFill>
                <a:latin typeface="IBM Plex Sans"/>
                <a:ea typeface="IBM Plex Sans"/>
                <a:cs typeface="IBM Plex Sans"/>
                <a:sym typeface="IBM Plex Sans"/>
              </a:rPr>
              <a:t>preparedness</a:t>
            </a:r>
            <a:r>
              <a:rPr lang="it-IT" sz="1200" dirty="0">
                <a:solidFill>
                  <a:srgbClr val="0C0C4B"/>
                </a:solidFill>
                <a:latin typeface="IBM Plex Sans"/>
                <a:ea typeface="IBM Plex Sans"/>
                <a:cs typeface="IBM Plex Sans"/>
                <a:sym typeface="IBM Plex Sans"/>
              </a:rPr>
              <a:t> of rescue services, public </a:t>
            </a:r>
            <a:r>
              <a:rPr lang="it-IT" sz="1200" dirty="0" err="1">
                <a:solidFill>
                  <a:srgbClr val="0C0C4B"/>
                </a:solidFill>
                <a:latin typeface="IBM Plex Sans"/>
                <a:ea typeface="IBM Plex Sans"/>
                <a:cs typeface="IBM Plex Sans"/>
                <a:sym typeface="IBM Plex Sans"/>
              </a:rPr>
              <a:t>authorities</a:t>
            </a:r>
            <a:r>
              <a:rPr lang="it-IT" sz="1200" dirty="0">
                <a:solidFill>
                  <a:srgbClr val="0C0C4B"/>
                </a:solidFill>
                <a:latin typeface="IBM Plex Sans"/>
                <a:ea typeface="IBM Plex Sans"/>
                <a:cs typeface="IBM Plex Sans"/>
                <a:sym typeface="IBM Plex Sans"/>
              </a:rPr>
              <a:t>, </a:t>
            </a:r>
            <a:r>
              <a:rPr lang="it-IT" sz="1200" dirty="0" err="1">
                <a:solidFill>
                  <a:srgbClr val="0C0C4B"/>
                </a:solidFill>
                <a:latin typeface="IBM Plex Sans"/>
                <a:ea typeface="IBM Plex Sans"/>
                <a:cs typeface="IBM Plex Sans"/>
                <a:sym typeface="IBM Plex Sans"/>
              </a:rPr>
              <a:t>citizens</a:t>
            </a:r>
            <a:r>
              <a:rPr lang="it-IT" sz="1200" dirty="0">
                <a:solidFill>
                  <a:srgbClr val="0C0C4B"/>
                </a:solidFill>
                <a:latin typeface="IBM Plex Sans"/>
                <a:ea typeface="IBM Plex Sans"/>
                <a:cs typeface="IBM Plex Sans"/>
                <a:sym typeface="IBM Plex Sans"/>
              </a:rPr>
              <a:t> and </a:t>
            </a:r>
            <a:r>
              <a:rPr lang="it-IT" sz="1200" dirty="0" err="1">
                <a:solidFill>
                  <a:srgbClr val="0C0C4B"/>
                </a:solidFill>
                <a:latin typeface="IBM Plex Sans"/>
                <a:ea typeface="IBM Plex Sans"/>
                <a:cs typeface="IBM Plex Sans"/>
                <a:sym typeface="IBM Plex Sans"/>
              </a:rPr>
              <a:t>forestry</a:t>
            </a:r>
            <a:r>
              <a:rPr lang="it-IT" sz="1200" dirty="0">
                <a:solidFill>
                  <a:srgbClr val="0C0C4B"/>
                </a:solidFill>
                <a:latin typeface="IBM Plex Sans"/>
                <a:ea typeface="IBM Plex Sans"/>
                <a:cs typeface="IBM Plex Sans"/>
                <a:sym typeface="IBM Plex Sans"/>
              </a:rPr>
              <a:t> </a:t>
            </a:r>
            <a:r>
              <a:rPr lang="it-IT" sz="1200" dirty="0" err="1">
                <a:solidFill>
                  <a:srgbClr val="0C0C4B"/>
                </a:solidFill>
                <a:latin typeface="IBM Plex Sans"/>
                <a:ea typeface="IBM Plex Sans"/>
                <a:cs typeface="IBM Plex Sans"/>
                <a:sym typeface="IBM Plex Sans"/>
              </a:rPr>
              <a:t>organisations</a:t>
            </a:r>
            <a:r>
              <a:rPr lang="it-IT" sz="1200" dirty="0">
                <a:solidFill>
                  <a:srgbClr val="0C0C4B"/>
                </a:solidFill>
                <a:latin typeface="IBM Plex Sans"/>
                <a:ea typeface="IBM Plex Sans"/>
                <a:cs typeface="IBM Plex Sans"/>
                <a:sym typeface="IBM Plex Sans"/>
              </a:rPr>
              <a:t>. </a:t>
            </a:r>
          </a:p>
          <a:p>
            <a:pPr marL="285750" indent="-285750">
              <a:lnSpc>
                <a:spcPct val="90000"/>
              </a:lnSpc>
              <a:spcBef>
                <a:spcPts val="500"/>
              </a:spcBef>
              <a:buFont typeface="Arial"/>
              <a:buChar char="•"/>
            </a:pPr>
            <a:r>
              <a:rPr lang="it-IT" sz="1200" dirty="0" err="1">
                <a:solidFill>
                  <a:srgbClr val="0C0C4B"/>
                </a:solidFill>
                <a:latin typeface="IBM Plex Sans"/>
                <a:ea typeface="IBM Plex Sans"/>
                <a:cs typeface="IBM Plex Sans"/>
                <a:sym typeface="IBM Plex Sans"/>
              </a:rPr>
              <a:t>Identification</a:t>
            </a:r>
            <a:r>
              <a:rPr lang="it-IT" sz="1200" dirty="0">
                <a:solidFill>
                  <a:srgbClr val="0C0C4B"/>
                </a:solidFill>
                <a:latin typeface="IBM Plex Sans"/>
                <a:ea typeface="IBM Plex Sans"/>
                <a:cs typeface="IBM Plex Sans"/>
                <a:sym typeface="IBM Plex Sans"/>
              </a:rPr>
              <a:t> of </a:t>
            </a:r>
            <a:r>
              <a:rPr lang="it-IT" sz="1200" dirty="0" err="1">
                <a:solidFill>
                  <a:srgbClr val="0C0C4B"/>
                </a:solidFill>
                <a:latin typeface="IBM Plex Sans"/>
                <a:ea typeface="IBM Plex Sans"/>
                <a:cs typeface="IBM Plex Sans"/>
                <a:sym typeface="IBM Plex Sans"/>
              </a:rPr>
              <a:t>means</a:t>
            </a:r>
            <a:r>
              <a:rPr lang="it-IT" sz="1200" dirty="0">
                <a:solidFill>
                  <a:srgbClr val="0C0C4B"/>
                </a:solidFill>
                <a:latin typeface="IBM Plex Sans"/>
                <a:ea typeface="IBM Plex Sans"/>
                <a:cs typeface="IBM Plex Sans"/>
                <a:sym typeface="IBM Plex Sans"/>
              </a:rPr>
              <a:t> to reduce </a:t>
            </a:r>
            <a:r>
              <a:rPr lang="it-IT" sz="1200" dirty="0" err="1">
                <a:solidFill>
                  <a:srgbClr val="0C0C4B"/>
                </a:solidFill>
                <a:latin typeface="IBM Plex Sans"/>
                <a:ea typeface="IBM Plex Sans"/>
                <a:cs typeface="IBM Plex Sans"/>
                <a:sym typeface="IBM Plex Sans"/>
              </a:rPr>
              <a:t>fire</a:t>
            </a:r>
            <a:r>
              <a:rPr lang="it-IT" sz="1200" dirty="0">
                <a:solidFill>
                  <a:srgbClr val="0C0C4B"/>
                </a:solidFill>
                <a:latin typeface="IBM Plex Sans"/>
                <a:ea typeface="IBM Plex Sans"/>
                <a:cs typeface="IBM Plex Sans"/>
                <a:sym typeface="IBM Plex Sans"/>
              </a:rPr>
              <a:t> </a:t>
            </a:r>
            <a:r>
              <a:rPr lang="it-IT" sz="1200" dirty="0" err="1">
                <a:solidFill>
                  <a:srgbClr val="0C0C4B"/>
                </a:solidFill>
                <a:latin typeface="IBM Plex Sans"/>
                <a:ea typeface="IBM Plex Sans"/>
                <a:cs typeface="IBM Plex Sans"/>
                <a:sym typeface="IBM Plex Sans"/>
              </a:rPr>
              <a:t>incidence</a:t>
            </a:r>
            <a:r>
              <a:rPr lang="it-IT" sz="1200" dirty="0">
                <a:solidFill>
                  <a:srgbClr val="0C0C4B"/>
                </a:solidFill>
                <a:latin typeface="IBM Plex Sans"/>
                <a:ea typeface="IBM Plex Sans"/>
                <a:cs typeface="IBM Plex Sans"/>
                <a:sym typeface="IBM Plex Sans"/>
              </a:rPr>
              <a:t> rate, </a:t>
            </a:r>
            <a:r>
              <a:rPr lang="it-IT" sz="1200" dirty="0" err="1">
                <a:solidFill>
                  <a:srgbClr val="0C0C4B"/>
                </a:solidFill>
                <a:latin typeface="IBM Plex Sans"/>
                <a:ea typeface="IBM Plex Sans"/>
                <a:cs typeface="IBM Plex Sans"/>
                <a:sym typeface="IBM Plex Sans"/>
              </a:rPr>
              <a:t>enhance</a:t>
            </a:r>
            <a:r>
              <a:rPr lang="it-IT" sz="1200" dirty="0">
                <a:solidFill>
                  <a:srgbClr val="0C0C4B"/>
                </a:solidFill>
                <a:latin typeface="IBM Plex Sans"/>
                <a:ea typeface="IBM Plex Sans"/>
                <a:cs typeface="IBM Plex Sans"/>
                <a:sym typeface="IBM Plex Sans"/>
              </a:rPr>
              <a:t> </a:t>
            </a:r>
            <a:r>
              <a:rPr lang="it-IT" sz="1200" dirty="0" err="1">
                <a:solidFill>
                  <a:srgbClr val="0C0C4B"/>
                </a:solidFill>
                <a:latin typeface="IBM Plex Sans"/>
                <a:ea typeface="IBM Plex Sans"/>
                <a:cs typeface="IBM Plex Sans"/>
                <a:sym typeface="IBM Plex Sans"/>
              </a:rPr>
              <a:t>cooperation</a:t>
            </a:r>
            <a:r>
              <a:rPr lang="it-IT" sz="1200" dirty="0">
                <a:solidFill>
                  <a:srgbClr val="0C0C4B"/>
                </a:solidFill>
                <a:latin typeface="IBM Plex Sans"/>
                <a:ea typeface="IBM Plex Sans"/>
                <a:cs typeface="IBM Plex Sans"/>
                <a:sym typeface="IBM Plex Sans"/>
              </a:rPr>
              <a:t>, and </a:t>
            </a:r>
            <a:r>
              <a:rPr lang="it-IT" sz="1200" dirty="0" err="1">
                <a:solidFill>
                  <a:srgbClr val="0C0C4B"/>
                </a:solidFill>
                <a:latin typeface="IBM Plex Sans"/>
                <a:ea typeface="IBM Plex Sans"/>
                <a:cs typeface="IBM Plex Sans"/>
                <a:sym typeface="IBM Plex Sans"/>
              </a:rPr>
              <a:t>improve</a:t>
            </a:r>
            <a:r>
              <a:rPr lang="it-IT" sz="1200" dirty="0">
                <a:solidFill>
                  <a:srgbClr val="0C0C4B"/>
                </a:solidFill>
                <a:latin typeface="IBM Plex Sans"/>
                <a:ea typeface="IBM Plex Sans"/>
                <a:cs typeface="IBM Plex Sans"/>
                <a:sym typeface="IBM Plex Sans"/>
              </a:rPr>
              <a:t> public, and inter-</a:t>
            </a:r>
            <a:r>
              <a:rPr lang="it-IT" sz="1200" dirty="0" err="1">
                <a:solidFill>
                  <a:srgbClr val="0C0C4B"/>
                </a:solidFill>
                <a:latin typeface="IBM Plex Sans"/>
                <a:ea typeface="IBM Plex Sans"/>
                <a:cs typeface="IBM Plex Sans"/>
                <a:sym typeface="IBM Plex Sans"/>
              </a:rPr>
              <a:t>departmental</a:t>
            </a:r>
            <a:r>
              <a:rPr lang="it-IT" sz="1200" dirty="0">
                <a:solidFill>
                  <a:srgbClr val="0C0C4B"/>
                </a:solidFill>
                <a:latin typeface="IBM Plex Sans"/>
                <a:ea typeface="IBM Plex Sans"/>
                <a:cs typeface="IBM Plex Sans"/>
                <a:sym typeface="IBM Plex Sans"/>
              </a:rPr>
              <a:t> </a:t>
            </a:r>
            <a:r>
              <a:rPr lang="it-IT" sz="1200" dirty="0" err="1">
                <a:solidFill>
                  <a:srgbClr val="0C0C4B"/>
                </a:solidFill>
                <a:latin typeface="IBM Plex Sans"/>
                <a:ea typeface="IBM Plex Sans"/>
                <a:cs typeface="IBM Plex Sans"/>
                <a:sym typeface="IBM Plex Sans"/>
              </a:rPr>
              <a:t>communication</a:t>
            </a:r>
            <a:r>
              <a:rPr lang="it-IT" sz="1200" dirty="0">
                <a:solidFill>
                  <a:srgbClr val="0C0C4B"/>
                </a:solidFill>
                <a:latin typeface="IBM Plex Sans"/>
                <a:ea typeface="IBM Plex Sans"/>
                <a:cs typeface="IBM Plex Sans"/>
                <a:sym typeface="IBM Plex Sans"/>
              </a:rPr>
              <a:t>.</a:t>
            </a:r>
          </a:p>
          <a:p>
            <a:pPr marL="285750" indent="-285750">
              <a:lnSpc>
                <a:spcPct val="90000"/>
              </a:lnSpc>
              <a:spcBef>
                <a:spcPts val="500"/>
              </a:spcBef>
              <a:buFont typeface="Arial"/>
              <a:buChar char="•"/>
            </a:pPr>
            <a:endParaRPr lang="en-GB" sz="1200" dirty="0">
              <a:solidFill>
                <a:schemeClr val="bg1"/>
              </a:solidFill>
              <a:ea typeface="+mn-lt"/>
              <a:cs typeface="+mn-lt"/>
            </a:endParaRPr>
          </a:p>
          <a:p>
            <a:pPr marL="285750" indent="-285750">
              <a:lnSpc>
                <a:spcPct val="90000"/>
              </a:lnSpc>
              <a:spcBef>
                <a:spcPts val="500"/>
              </a:spcBef>
              <a:buFont typeface="Arial"/>
              <a:buChar char="•"/>
            </a:pPr>
            <a:endParaRPr lang="en-GB" sz="1200" dirty="0">
              <a:solidFill>
                <a:schemeClr val="bg1"/>
              </a:solidFill>
              <a:ea typeface="+mn-lt"/>
              <a:cs typeface="+mn-lt"/>
            </a:endParaRPr>
          </a:p>
          <a:p>
            <a:pPr>
              <a:lnSpc>
                <a:spcPct val="150000"/>
              </a:lnSpc>
            </a:pPr>
            <a:r>
              <a:rPr lang="en-US" sz="1200" b="1" dirty="0">
                <a:solidFill>
                  <a:schemeClr val="bg1"/>
                </a:solidFill>
                <a:latin typeface="IBM Plex Sans"/>
                <a:ea typeface="Sintony" charset="0"/>
                <a:cs typeface="Sintony" charset="0"/>
              </a:rPr>
              <a:t>Pilots on floods in </a:t>
            </a:r>
            <a:r>
              <a:rPr lang="en-US" sz="1200" b="1" dirty="0" err="1">
                <a:solidFill>
                  <a:schemeClr val="bg1"/>
                </a:solidFill>
                <a:latin typeface="IBM Plex Sans"/>
                <a:ea typeface="Sintony" charset="0"/>
                <a:cs typeface="Sintony" charset="0"/>
              </a:rPr>
              <a:t>Meisino</a:t>
            </a:r>
            <a:r>
              <a:rPr lang="en-US" sz="1200" b="1" dirty="0">
                <a:solidFill>
                  <a:schemeClr val="bg1"/>
                </a:solidFill>
                <a:latin typeface="IBM Plex Sans"/>
                <a:ea typeface="Sintony" charset="0"/>
                <a:cs typeface="Sintony" charset="0"/>
              </a:rPr>
              <a:t> Park and in </a:t>
            </a:r>
            <a:r>
              <a:rPr lang="en-US" sz="1200" b="1" dirty="0" err="1">
                <a:solidFill>
                  <a:schemeClr val="bg1"/>
                </a:solidFill>
                <a:latin typeface="IBM Plex Sans"/>
                <a:ea typeface="Sintony" charset="0"/>
                <a:cs typeface="Sintony" charset="0"/>
              </a:rPr>
              <a:t>Murazzi</a:t>
            </a:r>
            <a:r>
              <a:rPr lang="en-US" sz="1200" b="1" dirty="0">
                <a:solidFill>
                  <a:schemeClr val="bg1"/>
                </a:solidFill>
                <a:latin typeface="IBM Plex Sans"/>
                <a:ea typeface="Sintony" charset="0"/>
                <a:cs typeface="Sintony" charset="0"/>
              </a:rPr>
              <a:t>, Social crisis following the COVID 19 pandemic and the Outbreak of the Ukrainian conflict</a:t>
            </a:r>
            <a:endParaRPr lang="en-US" sz="1200" dirty="0">
              <a:solidFill>
                <a:schemeClr val="bg1"/>
              </a:solidFill>
              <a:latin typeface="IBM Plex Sans"/>
              <a:ea typeface="Sintony" charset="0"/>
              <a:cs typeface="Sintony" charset="0"/>
            </a:endParaRPr>
          </a:p>
          <a:p>
            <a:pPr>
              <a:lnSpc>
                <a:spcPct val="150000"/>
              </a:lnSpc>
            </a:pPr>
            <a:r>
              <a:rPr lang="en-US" sz="1200" dirty="0">
                <a:solidFill>
                  <a:schemeClr val="bg1"/>
                </a:solidFill>
                <a:latin typeface="IBM Plex Sans"/>
                <a:ea typeface="Sintony" charset="0"/>
                <a:cs typeface="Sintony" charset="0"/>
              </a:rPr>
              <a:t>Improve design of emergency policies related to the above-mentioned issues.</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1200" b="1" dirty="0">
                <a:solidFill>
                  <a:srgbClr val="0C0C4B"/>
                </a:solidFill>
                <a:latin typeface="IBM Plex Sans"/>
                <a:ea typeface="IBM Plex Sans"/>
                <a:cs typeface="IBM Plex Sans"/>
                <a:sym typeface="IBM Plex Sans"/>
              </a:rPr>
              <a:t>Flood emergency</a:t>
            </a:r>
            <a:r>
              <a:rPr lang="en-US" sz="1200" dirty="0">
                <a:solidFill>
                  <a:srgbClr val="0C0C4B"/>
                </a:solidFill>
                <a:latin typeface="IBM Plex Sans"/>
                <a:ea typeface="IBM Plex Sans"/>
                <a:cs typeface="IBM Plex Sans"/>
                <a:sym typeface="IBM Plex Sans"/>
              </a:rPr>
              <a:t> in two areas of the city of Turin, along the River Po: </a:t>
            </a:r>
            <a:r>
              <a:rPr lang="en-US" sz="1200" dirty="0" err="1">
                <a:solidFill>
                  <a:srgbClr val="0C0C4B"/>
                </a:solidFill>
                <a:latin typeface="IBM Plex Sans"/>
                <a:ea typeface="IBM Plex Sans"/>
                <a:cs typeface="IBM Plex Sans"/>
                <a:sym typeface="IBM Plex Sans"/>
              </a:rPr>
              <a:t>Murazzi</a:t>
            </a:r>
            <a:r>
              <a:rPr lang="en-US" sz="1200" dirty="0">
                <a:solidFill>
                  <a:srgbClr val="0C0C4B"/>
                </a:solidFill>
                <a:latin typeface="IBM Plex Sans"/>
                <a:ea typeface="IBM Plex Sans"/>
                <a:cs typeface="IBM Plex Sans"/>
                <a:sym typeface="IBM Plex Sans"/>
              </a:rPr>
              <a:t> and </a:t>
            </a:r>
            <a:r>
              <a:rPr lang="en-US" sz="1200" dirty="0" err="1">
                <a:solidFill>
                  <a:srgbClr val="0C0C4B"/>
                </a:solidFill>
                <a:latin typeface="IBM Plex Sans"/>
                <a:ea typeface="IBM Plex Sans"/>
                <a:cs typeface="IBM Plex Sans"/>
                <a:sym typeface="IBM Plex Sans"/>
              </a:rPr>
              <a:t>Meisino</a:t>
            </a:r>
            <a:r>
              <a:rPr lang="en-US" sz="1200" dirty="0">
                <a:solidFill>
                  <a:srgbClr val="0C0C4B"/>
                </a:solidFill>
                <a:latin typeface="IBM Plex Sans"/>
                <a:ea typeface="IBM Plex Sans"/>
                <a:cs typeface="IBM Plex Sans"/>
                <a:sym typeface="IBM Plex Sans"/>
              </a:rPr>
              <a:t> Park</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1400" b="1" dirty="0">
                <a:solidFill>
                  <a:srgbClr val="0C0C4B"/>
                </a:solidFill>
                <a:latin typeface="IBM Plex Sans"/>
                <a:ea typeface="IBM Plex Sans"/>
                <a:cs typeface="IBM Plex Sans"/>
                <a:sym typeface="IBM Plex Sans"/>
              </a:rPr>
              <a:t>Fighting against the food waste</a:t>
            </a:r>
            <a:r>
              <a:rPr lang="en-US" sz="1400" dirty="0">
                <a:solidFill>
                  <a:srgbClr val="0C0C4B"/>
                </a:solidFill>
                <a:latin typeface="IBM Plex Sans"/>
                <a:ea typeface="IBM Plex Sans"/>
                <a:cs typeface="IBM Plex Sans"/>
                <a:sym typeface="IBM Plex Sans"/>
              </a:rPr>
              <a:t>, in the increased distribution of basic necessities following the Covid-19 pandemic</a:t>
            </a:r>
            <a:endParaRPr lang="en-US" sz="1600" b="0" i="0" u="none" strike="noStrike" cap="none" dirty="0">
              <a:solidFill>
                <a:schemeClr val="dk1"/>
              </a:solidFill>
              <a:latin typeface="Calibri"/>
              <a:ea typeface="Calibri"/>
              <a:cs typeface="Calibri"/>
              <a:sym typeface="Calibri"/>
            </a:endParaRP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1400" b="1" dirty="0">
                <a:solidFill>
                  <a:srgbClr val="0C0C4B"/>
                </a:solidFill>
                <a:latin typeface="IBM Plex Sans"/>
                <a:ea typeface="IBM Plex Sans"/>
                <a:cs typeface="IBM Plex Sans"/>
                <a:sym typeface="IBM Plex Sans"/>
              </a:rPr>
              <a:t>Helping asylum seekers from Ukraine</a:t>
            </a:r>
            <a:r>
              <a:rPr lang="en-US" sz="1400" dirty="0">
                <a:solidFill>
                  <a:srgbClr val="0C0C4B"/>
                </a:solidFill>
                <a:latin typeface="IBM Plex Sans"/>
                <a:ea typeface="IBM Plex Sans"/>
                <a:cs typeface="IBM Plex Sans"/>
                <a:sym typeface="IBM Plex Sans"/>
              </a:rPr>
              <a:t>, to be welcomed in the best possible way after their arrival in Turin</a:t>
            </a:r>
            <a:endParaRPr lang="en-US" sz="1400" b="0" i="0" u="none" strike="noStrike" cap="none" dirty="0">
              <a:solidFill>
                <a:schemeClr val="dk1"/>
              </a:solidFill>
              <a:latin typeface="Calibri"/>
              <a:ea typeface="Calibri"/>
              <a:cs typeface="Calibri"/>
              <a:sym typeface="Calibri"/>
            </a:endParaRPr>
          </a:p>
          <a:p>
            <a:pPr>
              <a:lnSpc>
                <a:spcPct val="150000"/>
              </a:lnSpc>
            </a:pPr>
            <a:endParaRPr lang="id-ID" sz="1200" dirty="0">
              <a:solidFill>
                <a:schemeClr val="bg1"/>
              </a:solidFill>
              <a:latin typeface="IBM Plex Sans"/>
              <a:ea typeface="Sintony" charset="0"/>
              <a:cs typeface="Sintony" charset="0"/>
            </a:endParaRPr>
          </a:p>
          <a:p>
            <a:pPr marL="0" indent="0">
              <a:lnSpc>
                <a:spcPct val="90000"/>
              </a:lnSpc>
              <a:spcBef>
                <a:spcPts val="500"/>
              </a:spcBef>
              <a:buFont typeface="Arial"/>
              <a:buNone/>
            </a:pPr>
            <a:endParaRPr lang="id-ID" dirty="0">
              <a:solidFill>
                <a:schemeClr val="bg1"/>
              </a:solidFill>
              <a:ea typeface="Calibri"/>
              <a:cs typeface="Calibri"/>
            </a:endParaRPr>
          </a:p>
          <a:p>
            <a:pPr>
              <a:lnSpc>
                <a:spcPct val="150000"/>
              </a:lnSpc>
            </a:pPr>
            <a:r>
              <a:rPr lang="en-US" sz="1200" b="1" dirty="0">
                <a:solidFill>
                  <a:schemeClr val="bg1"/>
                </a:solidFill>
                <a:latin typeface="IBM Plex Sans"/>
                <a:ea typeface="Sintony" charset="0"/>
                <a:cs typeface="Sintony" charset="0"/>
              </a:rPr>
              <a:t>Pilot on Power Outage on the island of Halki, Greece</a:t>
            </a:r>
          </a:p>
          <a:p>
            <a:pPr algn="just">
              <a:lnSpc>
                <a:spcPct val="150000"/>
              </a:lnSpc>
            </a:pPr>
            <a:r>
              <a:rPr lang="en-US" sz="1200" dirty="0">
                <a:solidFill>
                  <a:schemeClr val="bg1"/>
                </a:solidFill>
                <a:latin typeface="IBM Plex Sans"/>
                <a:ea typeface="Sintony" charset="0"/>
                <a:cs typeface="Sintony" charset="0"/>
              </a:rPr>
              <a:t>Power outage management of public infrastructure and cultural assets on the island of Halki via emergency response mechanisms.</a:t>
            </a:r>
            <a:endParaRPr lang="id-ID" sz="1200" dirty="0">
              <a:solidFill>
                <a:schemeClr val="bg1"/>
              </a:solidFill>
              <a:latin typeface="IBM Plex Sans"/>
              <a:ea typeface="Sintony" charset="0"/>
              <a:cs typeface="Sintony" charset="0"/>
            </a:endParaRPr>
          </a:p>
          <a:p>
            <a:endParaRPr lang="it-IT" dirty="0"/>
          </a:p>
          <a:p>
            <a:pPr>
              <a:lnSpc>
                <a:spcPct val="150000"/>
              </a:lnSpc>
            </a:pPr>
            <a:r>
              <a:rPr lang="en-US" sz="1200" b="1" dirty="0">
                <a:solidFill>
                  <a:schemeClr val="bg1"/>
                </a:solidFill>
                <a:latin typeface="IBM Plex Sans"/>
                <a:ea typeface="Sintony" charset="0"/>
                <a:cs typeface="Sintony" charset="0"/>
              </a:rPr>
              <a:t>Pilot on Wildfires in the Aragon Region, Spain</a:t>
            </a:r>
          </a:p>
          <a:p>
            <a:pPr>
              <a:lnSpc>
                <a:spcPct val="150000"/>
              </a:lnSpc>
            </a:pPr>
            <a:r>
              <a:rPr lang="en-US" sz="1200" dirty="0">
                <a:solidFill>
                  <a:schemeClr val="bg1"/>
                </a:solidFill>
                <a:latin typeface="IBM Plex Sans"/>
                <a:ea typeface="Sintony" charset="0"/>
                <a:cs typeface="Sintony" charset="0"/>
              </a:rPr>
              <a:t>Improve the design of emergency policies related to wildfires and management emergency situations</a:t>
            </a:r>
            <a:endParaRPr lang="en-US" sz="1200" dirty="0">
              <a:solidFill>
                <a:schemeClr val="bg1"/>
              </a:solidFill>
              <a:latin typeface="IBM Plex Sans" panose="020B0503050203000203" pitchFamily="34" charset="0"/>
              <a:ea typeface="Sintony" charset="0"/>
              <a:cs typeface="Sintony" charset="0"/>
            </a:endParaRPr>
          </a:p>
          <a:p>
            <a:endParaRPr lang="it-IT" dirty="0"/>
          </a:p>
        </p:txBody>
      </p:sp>
      <p:sp>
        <p:nvSpPr>
          <p:cNvPr id="4" name="Segnaposto numero diapositiva 3"/>
          <p:cNvSpPr>
            <a:spLocks noGrp="1"/>
          </p:cNvSpPr>
          <p:nvPr>
            <p:ph type="sldNum" sz="quarter" idx="10"/>
          </p:nvPr>
        </p:nvSpPr>
        <p:spPr/>
        <p:txBody>
          <a:bodyPr/>
          <a:lstStyle/>
          <a:p>
            <a:fld id="{01522305-C0C1-ED43-990A-92495B912CBF}" type="slidenum">
              <a:rPr lang="it-IT" smtClean="0"/>
              <a:t>10</a:t>
            </a:fld>
            <a:endParaRPr lang="it-IT"/>
          </a:p>
        </p:txBody>
      </p:sp>
    </p:spTree>
    <p:extLst>
      <p:ext uri="{BB962C8B-B14F-4D97-AF65-F5344CB8AC3E}">
        <p14:creationId xmlns:p14="http://schemas.microsoft.com/office/powerpoint/2010/main" val="16219103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1b28a5e3eb6_0_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1" name="Google Shape;461;g1b28a5e3eb6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2" name="Google Shape;462;g1b28a5e3eb6_0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it-IT"/>
              <a:t>11</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g1b0519a1743_0_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7" name="Google Shape;517;g1b0519a1743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8" name="Google Shape;518;g1b0519a1743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it-IT"/>
              <a:t>12</a:t>
            </a:fld>
            <a:endParaRPr/>
          </a:p>
        </p:txBody>
      </p:sp>
    </p:spTree>
    <p:extLst>
      <p:ext uri="{BB962C8B-B14F-4D97-AF65-F5344CB8AC3E}">
        <p14:creationId xmlns:p14="http://schemas.microsoft.com/office/powerpoint/2010/main" val="14991290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www.decido-project.eu/" TargetMode="External"/><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sp>
        <p:nvSpPr>
          <p:cNvPr id="8" name="Rettangolo 7">
            <a:extLst>
              <a:ext uri="{FF2B5EF4-FFF2-40B4-BE49-F238E27FC236}">
                <a16:creationId xmlns:a16="http://schemas.microsoft.com/office/drawing/2014/main" id="{9F5CAB28-A98F-FB48-8427-25F50262CE4F}"/>
              </a:ext>
            </a:extLst>
          </p:cNvPr>
          <p:cNvSpPr/>
          <p:nvPr userDrawn="1"/>
        </p:nvSpPr>
        <p:spPr>
          <a:xfrm>
            <a:off x="9939" y="5635487"/>
            <a:ext cx="12182061" cy="1249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Immagine 6">
            <a:extLst>
              <a:ext uri="{FF2B5EF4-FFF2-40B4-BE49-F238E27FC236}">
                <a16:creationId xmlns:a16="http://schemas.microsoft.com/office/drawing/2014/main" id="{1E3F7723-ABDB-A64C-8026-1B4AF97E0BD5}"/>
              </a:ext>
            </a:extLst>
          </p:cNvPr>
          <p:cNvPicPr>
            <a:picLocks noChangeAspect="1"/>
          </p:cNvPicPr>
          <p:nvPr userDrawn="1"/>
        </p:nvPicPr>
        <p:blipFill>
          <a:blip r:embed="rId2"/>
          <a:srcRect/>
          <a:stretch/>
        </p:blipFill>
        <p:spPr>
          <a:xfrm>
            <a:off x="0" y="26988"/>
            <a:ext cx="12192000" cy="6858000"/>
          </a:xfrm>
          <a:prstGeom prst="rect">
            <a:avLst/>
          </a:prstGeom>
        </p:spPr>
      </p:pic>
      <p:sp>
        <p:nvSpPr>
          <p:cNvPr id="2" name="Titolo 1">
            <a:extLst>
              <a:ext uri="{FF2B5EF4-FFF2-40B4-BE49-F238E27FC236}">
                <a16:creationId xmlns:a16="http://schemas.microsoft.com/office/drawing/2014/main" id="{AEB5DA96-50C7-4448-BEBA-1C7C0BC6D1EA}"/>
              </a:ext>
            </a:extLst>
          </p:cNvPr>
          <p:cNvSpPr>
            <a:spLocks noGrp="1"/>
          </p:cNvSpPr>
          <p:nvPr>
            <p:ph type="title"/>
          </p:nvPr>
        </p:nvSpPr>
        <p:spPr>
          <a:xfrm>
            <a:off x="374649" y="298383"/>
            <a:ext cx="11423099" cy="1132853"/>
          </a:xfrm>
        </p:spPr>
        <p:txBody>
          <a:bodyPr anchor="ctr">
            <a:noAutofit/>
          </a:bodyPr>
          <a:lstStyle>
            <a:lvl1pPr>
              <a:defRPr sz="4800" cap="all" baseline="0">
                <a:solidFill>
                  <a:srgbClr val="00FFA2"/>
                </a:solidFill>
                <a:latin typeface="IBM Plex Sans Medium" panose="020B0503050203000203"/>
              </a:defRPr>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E60234CC-9ED4-5D4C-B182-584EA62CDCA5}"/>
              </a:ext>
            </a:extLst>
          </p:cNvPr>
          <p:cNvSpPr>
            <a:spLocks noGrp="1"/>
          </p:cNvSpPr>
          <p:nvPr>
            <p:ph type="body" idx="1"/>
          </p:nvPr>
        </p:nvSpPr>
        <p:spPr>
          <a:xfrm>
            <a:off x="1878496" y="1543091"/>
            <a:ext cx="9938855" cy="461665"/>
          </a:xfrm>
        </p:spPr>
        <p:txBody>
          <a:bodyPr/>
          <a:lstStyle>
            <a:lvl1pPr marL="0" indent="0">
              <a:buNone/>
              <a:defRPr sz="2400" b="0" i="0">
                <a:solidFill>
                  <a:srgbClr val="00FFA2"/>
                </a:solidFill>
                <a:latin typeface="IBM Plex Sans Light" panose="020B0403050203000203"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CasellaDiTesto 3">
            <a:extLst>
              <a:ext uri="{FF2B5EF4-FFF2-40B4-BE49-F238E27FC236}">
                <a16:creationId xmlns:a16="http://schemas.microsoft.com/office/drawing/2014/main" id="{AE7585A8-15A5-8D4E-9D5F-CAECD54D7697}"/>
              </a:ext>
            </a:extLst>
          </p:cNvPr>
          <p:cNvSpPr txBox="1"/>
          <p:nvPr userDrawn="1"/>
        </p:nvSpPr>
        <p:spPr>
          <a:xfrm>
            <a:off x="374647" y="1568409"/>
            <a:ext cx="1811959" cy="461665"/>
          </a:xfrm>
          <a:prstGeom prst="rect">
            <a:avLst/>
          </a:prstGeom>
          <a:noFill/>
        </p:spPr>
        <p:txBody>
          <a:bodyPr wrap="square" rtlCol="0">
            <a:spAutoFit/>
          </a:bodyPr>
          <a:lstStyle/>
          <a:p>
            <a:r>
              <a:rPr lang="en-GB" sz="2400" b="0" i="0">
                <a:solidFill>
                  <a:srgbClr val="00FFA2"/>
                </a:solidFill>
                <a:latin typeface="IBM Plex Sans Light" panose="020B0403050203000203" pitchFamily="34" charset="0"/>
              </a:rPr>
              <a:t>Author(s):</a:t>
            </a:r>
          </a:p>
        </p:txBody>
      </p:sp>
      <p:sp>
        <p:nvSpPr>
          <p:cNvPr id="9" name="Segnaposto testo 2">
            <a:extLst>
              <a:ext uri="{FF2B5EF4-FFF2-40B4-BE49-F238E27FC236}">
                <a16:creationId xmlns:a16="http://schemas.microsoft.com/office/drawing/2014/main" id="{BA8729B4-E73D-234B-8DCF-E6B3EC20F826}"/>
              </a:ext>
            </a:extLst>
          </p:cNvPr>
          <p:cNvSpPr>
            <a:spLocks noGrp="1"/>
          </p:cNvSpPr>
          <p:nvPr>
            <p:ph type="body" idx="10"/>
          </p:nvPr>
        </p:nvSpPr>
        <p:spPr>
          <a:xfrm>
            <a:off x="1878496" y="2094818"/>
            <a:ext cx="9938855" cy="461665"/>
          </a:xfrm>
        </p:spPr>
        <p:txBody>
          <a:bodyPr/>
          <a:lstStyle>
            <a:lvl1pPr marL="0" indent="0">
              <a:buNone/>
              <a:defRPr sz="2400" b="0" i="0">
                <a:solidFill>
                  <a:srgbClr val="00FFA2"/>
                </a:solidFill>
                <a:latin typeface="IBM Plex Sans Light" panose="020B0403050203000203"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10" name="CasellaDiTesto 9">
            <a:extLst>
              <a:ext uri="{FF2B5EF4-FFF2-40B4-BE49-F238E27FC236}">
                <a16:creationId xmlns:a16="http://schemas.microsoft.com/office/drawing/2014/main" id="{0E5BE8A9-8535-EE4E-9485-EDFF034D603F}"/>
              </a:ext>
            </a:extLst>
          </p:cNvPr>
          <p:cNvSpPr txBox="1"/>
          <p:nvPr userDrawn="1"/>
        </p:nvSpPr>
        <p:spPr>
          <a:xfrm>
            <a:off x="341794" y="2105850"/>
            <a:ext cx="1811959" cy="461665"/>
          </a:xfrm>
          <a:prstGeom prst="rect">
            <a:avLst/>
          </a:prstGeom>
          <a:noFill/>
        </p:spPr>
        <p:txBody>
          <a:bodyPr wrap="square" rtlCol="0">
            <a:spAutoFit/>
          </a:bodyPr>
          <a:lstStyle/>
          <a:p>
            <a:r>
              <a:rPr lang="en-GB" sz="2400" b="0" i="0">
                <a:solidFill>
                  <a:srgbClr val="00FFA2"/>
                </a:solidFill>
                <a:latin typeface="IBM Plex Sans Light" panose="020B0403050203000203" pitchFamily="34" charset="0"/>
              </a:rPr>
              <a:t>Affiliation:</a:t>
            </a:r>
          </a:p>
        </p:txBody>
      </p:sp>
      <p:sp>
        <p:nvSpPr>
          <p:cNvPr id="12" name="CasellaDiTesto 11">
            <a:extLst>
              <a:ext uri="{FF2B5EF4-FFF2-40B4-BE49-F238E27FC236}">
                <a16:creationId xmlns:a16="http://schemas.microsoft.com/office/drawing/2014/main" id="{B535FBDC-BBB2-0842-8DE7-69DEABA1C245}"/>
              </a:ext>
            </a:extLst>
          </p:cNvPr>
          <p:cNvSpPr txBox="1"/>
          <p:nvPr userDrawn="1"/>
        </p:nvSpPr>
        <p:spPr>
          <a:xfrm>
            <a:off x="374647" y="2644384"/>
            <a:ext cx="1811959" cy="461665"/>
          </a:xfrm>
          <a:prstGeom prst="rect">
            <a:avLst/>
          </a:prstGeom>
          <a:noFill/>
        </p:spPr>
        <p:txBody>
          <a:bodyPr wrap="square" rtlCol="0">
            <a:spAutoFit/>
          </a:bodyPr>
          <a:lstStyle/>
          <a:p>
            <a:r>
              <a:rPr lang="en-GB" sz="2400" b="0" i="0">
                <a:solidFill>
                  <a:srgbClr val="00FFA2"/>
                </a:solidFill>
                <a:latin typeface="IBM Plex Sans Light" panose="020B0403050203000203" pitchFamily="34" charset="0"/>
              </a:rPr>
              <a:t>Event:</a:t>
            </a:r>
          </a:p>
        </p:txBody>
      </p:sp>
      <p:sp>
        <p:nvSpPr>
          <p:cNvPr id="14" name="CasellaDiTesto 13">
            <a:extLst>
              <a:ext uri="{FF2B5EF4-FFF2-40B4-BE49-F238E27FC236}">
                <a16:creationId xmlns:a16="http://schemas.microsoft.com/office/drawing/2014/main" id="{2580614B-D24A-9A4F-86F0-29166CD969AA}"/>
              </a:ext>
            </a:extLst>
          </p:cNvPr>
          <p:cNvSpPr txBox="1"/>
          <p:nvPr userDrawn="1"/>
        </p:nvSpPr>
        <p:spPr>
          <a:xfrm>
            <a:off x="374648" y="3246417"/>
            <a:ext cx="1811959" cy="461665"/>
          </a:xfrm>
          <a:prstGeom prst="rect">
            <a:avLst/>
          </a:prstGeom>
          <a:noFill/>
        </p:spPr>
        <p:txBody>
          <a:bodyPr wrap="square" rtlCol="0">
            <a:spAutoFit/>
          </a:bodyPr>
          <a:lstStyle/>
          <a:p>
            <a:r>
              <a:rPr lang="en-GB" sz="2400" b="0" i="0">
                <a:solidFill>
                  <a:srgbClr val="00FFA2"/>
                </a:solidFill>
                <a:latin typeface="IBM Plex Sans Light" panose="020B0403050203000203" pitchFamily="34" charset="0"/>
              </a:rPr>
              <a:t>Date:</a:t>
            </a:r>
          </a:p>
        </p:txBody>
      </p:sp>
      <p:sp>
        <p:nvSpPr>
          <p:cNvPr id="28" name="Segnaposto testo 27">
            <a:extLst>
              <a:ext uri="{FF2B5EF4-FFF2-40B4-BE49-F238E27FC236}">
                <a16:creationId xmlns:a16="http://schemas.microsoft.com/office/drawing/2014/main" id="{BFA6AD65-8DEF-3540-9ACC-E9F206A4B4EA}"/>
              </a:ext>
            </a:extLst>
          </p:cNvPr>
          <p:cNvSpPr>
            <a:spLocks noGrp="1"/>
          </p:cNvSpPr>
          <p:nvPr>
            <p:ph type="body" sz="quarter" idx="11"/>
          </p:nvPr>
        </p:nvSpPr>
        <p:spPr>
          <a:xfrm>
            <a:off x="1878495" y="2672011"/>
            <a:ext cx="9938855" cy="509261"/>
          </a:xfrm>
        </p:spPr>
        <p:txBody>
          <a:bodyPr>
            <a:normAutofit/>
          </a:bodyPr>
          <a:lstStyle>
            <a:lvl1pPr marL="0" indent="0">
              <a:buNone/>
              <a:defRPr lang="it-IT" sz="2400" b="0" i="0" kern="1200" baseline="0" dirty="0" smtClean="0">
                <a:solidFill>
                  <a:srgbClr val="00FFA2"/>
                </a:solidFill>
                <a:latin typeface="IBM Plex Sans Light" panose="020B0403050203000203" pitchFamily="34" charset="0"/>
                <a:ea typeface="+mn-ea"/>
                <a:cs typeface="+mn-cs"/>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it-IT"/>
              <a:t>Fare clic per modificare gli stili del testo dello schema</a:t>
            </a:r>
          </a:p>
        </p:txBody>
      </p:sp>
      <p:sp>
        <p:nvSpPr>
          <p:cNvPr id="30" name="Segnaposto testo 29">
            <a:extLst>
              <a:ext uri="{FF2B5EF4-FFF2-40B4-BE49-F238E27FC236}">
                <a16:creationId xmlns:a16="http://schemas.microsoft.com/office/drawing/2014/main" id="{C70804D9-A18E-574A-8131-2CF32A5F8058}"/>
              </a:ext>
            </a:extLst>
          </p:cNvPr>
          <p:cNvSpPr>
            <a:spLocks noGrp="1"/>
          </p:cNvSpPr>
          <p:nvPr>
            <p:ph type="body" sz="quarter" idx="12"/>
          </p:nvPr>
        </p:nvSpPr>
        <p:spPr>
          <a:xfrm>
            <a:off x="1878495" y="3284693"/>
            <a:ext cx="9938854" cy="509261"/>
          </a:xfrm>
        </p:spPr>
        <p:txBody>
          <a:bodyPr/>
          <a:lstStyle>
            <a:lvl1pPr marL="0" indent="0">
              <a:buNone/>
              <a:defRPr lang="it-IT" sz="2400" b="0" i="0" kern="1200" baseline="0" dirty="0" smtClean="0">
                <a:solidFill>
                  <a:srgbClr val="00FFA2"/>
                </a:solidFill>
                <a:latin typeface="IBM Plex Sans Light" panose="020B0403050203000203" pitchFamily="34" charset="0"/>
                <a:ea typeface="+mn-ea"/>
                <a:cs typeface="+mn-cs"/>
              </a:defRPr>
            </a:lvl1pPr>
            <a:lvl2pPr>
              <a:defRPr lang="it-IT" sz="2400" b="0" i="0" kern="1200" baseline="0" dirty="0" smtClean="0">
                <a:solidFill>
                  <a:srgbClr val="00FFA2"/>
                </a:solidFill>
                <a:latin typeface="IBM Plex Sans Light" panose="020B0403050203000203" pitchFamily="34" charset="0"/>
                <a:ea typeface="+mn-ea"/>
                <a:cs typeface="+mn-cs"/>
              </a:defRPr>
            </a:lvl2pPr>
            <a:lvl3pPr>
              <a:defRPr lang="it-IT" sz="2400" b="0" i="0" kern="1200" baseline="0" dirty="0" smtClean="0">
                <a:solidFill>
                  <a:srgbClr val="00FFA2"/>
                </a:solidFill>
                <a:latin typeface="IBM Plex Sans Light" panose="020B0403050203000203" pitchFamily="34" charset="0"/>
                <a:ea typeface="+mn-ea"/>
                <a:cs typeface="+mn-cs"/>
              </a:defRPr>
            </a:lvl3pPr>
            <a:lvl4pPr>
              <a:defRPr lang="it-IT" sz="2400" b="0" i="0" kern="1200" baseline="0" dirty="0" smtClean="0">
                <a:solidFill>
                  <a:srgbClr val="00FFA2"/>
                </a:solidFill>
                <a:latin typeface="IBM Plex Sans Light" panose="020B0403050203000203" pitchFamily="34" charset="0"/>
                <a:ea typeface="+mn-ea"/>
                <a:cs typeface="+mn-cs"/>
              </a:defRPr>
            </a:lvl4pPr>
            <a:lvl5pPr>
              <a:defRPr lang="en-GB" sz="2400" b="0" i="0" kern="1200" baseline="0" dirty="0" smtClean="0">
                <a:solidFill>
                  <a:srgbClr val="00FFA2"/>
                </a:solidFill>
                <a:latin typeface="IBM Plex Sans Light" panose="020B0403050203000203" pitchFamily="34" charset="0"/>
                <a:ea typeface="+mn-ea"/>
                <a:cs typeface="+mn-cs"/>
              </a:defRPr>
            </a:lvl5pPr>
          </a:lstStyle>
          <a:p>
            <a:pPr lvl="0"/>
            <a:r>
              <a:rPr lang="it-IT"/>
              <a:t>Fare clic per modificare gli stili del testo dello schema</a:t>
            </a:r>
          </a:p>
        </p:txBody>
      </p:sp>
    </p:spTree>
    <p:extLst>
      <p:ext uri="{BB962C8B-B14F-4D97-AF65-F5344CB8AC3E}">
        <p14:creationId xmlns:p14="http://schemas.microsoft.com/office/powerpoint/2010/main" val="40238814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4D9A8CD-61EE-A147-8137-558766F5F45E}"/>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BD9EDB95-4425-7243-AF87-E96B32392436}"/>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piè di pagina 4">
            <a:extLst>
              <a:ext uri="{FF2B5EF4-FFF2-40B4-BE49-F238E27FC236}">
                <a16:creationId xmlns:a16="http://schemas.microsoft.com/office/drawing/2014/main" id="{DA9106A4-B448-354A-AFB9-1C90644ADB29}"/>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94243FE-B3C3-AF42-B278-FE3851A42039}"/>
              </a:ext>
            </a:extLst>
          </p:cNvPr>
          <p:cNvSpPr>
            <a:spLocks noGrp="1"/>
          </p:cNvSpPr>
          <p:nvPr>
            <p:ph type="sldNum" sz="quarter" idx="12"/>
          </p:nvPr>
        </p:nvSpPr>
        <p:spPr/>
        <p:txBody>
          <a:bodyPr/>
          <a:lstStyle/>
          <a:p>
            <a:fld id="{E383CE88-88E4-B343-B6F5-9AF49B7BB767}" type="slidenum">
              <a:rPr lang="it-IT" smtClean="0"/>
              <a:t>‹N›</a:t>
            </a:fld>
            <a:endParaRPr lang="it-IT"/>
          </a:p>
        </p:txBody>
      </p:sp>
    </p:spTree>
    <p:extLst>
      <p:ext uri="{BB962C8B-B14F-4D97-AF65-F5344CB8AC3E}">
        <p14:creationId xmlns:p14="http://schemas.microsoft.com/office/powerpoint/2010/main" val="18397166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FF704C44-762F-E745-A69A-AE625790ACA5}"/>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115CD669-E25D-734E-A7B3-FF627D92F684}"/>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piè di pagina 4">
            <a:extLst>
              <a:ext uri="{FF2B5EF4-FFF2-40B4-BE49-F238E27FC236}">
                <a16:creationId xmlns:a16="http://schemas.microsoft.com/office/drawing/2014/main" id="{E5440A4E-CDEC-3944-8CCA-337BEB14CAEC}"/>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320453C-0E1C-674C-928D-700F73DCF067}"/>
              </a:ext>
            </a:extLst>
          </p:cNvPr>
          <p:cNvSpPr>
            <a:spLocks noGrp="1"/>
          </p:cNvSpPr>
          <p:nvPr>
            <p:ph type="sldNum" sz="quarter" idx="12"/>
          </p:nvPr>
        </p:nvSpPr>
        <p:spPr/>
        <p:txBody>
          <a:bodyPr/>
          <a:lstStyle/>
          <a:p>
            <a:fld id="{E383CE88-88E4-B343-B6F5-9AF49B7BB767}" type="slidenum">
              <a:rPr lang="it-IT" smtClean="0"/>
              <a:t>‹N›</a:t>
            </a:fld>
            <a:endParaRPr lang="it-IT"/>
          </a:p>
        </p:txBody>
      </p:sp>
    </p:spTree>
    <p:extLst>
      <p:ext uri="{BB962C8B-B14F-4D97-AF65-F5344CB8AC3E}">
        <p14:creationId xmlns:p14="http://schemas.microsoft.com/office/powerpoint/2010/main" val="1119737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78B5523-613A-E64D-97F8-CE78CA721FB5}"/>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4BB23704-6CC9-1D4F-BFAF-431E144B4871}"/>
              </a:ext>
            </a:extLst>
          </p:cNvPr>
          <p:cNvSpPr>
            <a:spLocks noGrp="1"/>
          </p:cNvSpPr>
          <p:nvPr>
            <p:ph idx="1"/>
          </p:nvPr>
        </p:nvSpPr>
        <p:spPr/>
        <p:txBody>
          <a:bodyPr/>
          <a:lstStyle>
            <a:lvl1pPr>
              <a:defRPr b="0" i="0">
                <a:latin typeface="IBM Plex Sans" panose="020B0503050203000203" pitchFamily="34" charset="0"/>
              </a:defRPr>
            </a:lvl1pPr>
            <a:lvl2pPr>
              <a:defRPr b="0" i="0">
                <a:latin typeface="IBM Plex Sans" panose="020B0503050203000203" pitchFamily="34" charset="0"/>
              </a:defRPr>
            </a:lvl2pPr>
            <a:lvl3pPr>
              <a:defRPr b="0" i="0">
                <a:latin typeface="IBM Plex Sans" panose="020B0503050203000203" pitchFamily="34" charset="0"/>
              </a:defRPr>
            </a:lvl3pPr>
            <a:lvl4pPr>
              <a:defRPr b="0" i="0">
                <a:latin typeface="IBM Plex Sans" panose="020B0503050203000203" pitchFamily="34" charset="0"/>
              </a:defRPr>
            </a:lvl4pPr>
            <a:lvl5pPr>
              <a:defRPr b="0" i="0">
                <a:latin typeface="IBM Plex Sans" panose="020B0503050203000203" pitchFamily="34" charset="0"/>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piè di pagina 4">
            <a:extLst>
              <a:ext uri="{FF2B5EF4-FFF2-40B4-BE49-F238E27FC236}">
                <a16:creationId xmlns:a16="http://schemas.microsoft.com/office/drawing/2014/main" id="{7CBD3F13-3AA0-1E44-99C1-88A3FE78CD60}"/>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3541C7A-EA8B-BB48-9137-16EDA7CEAD19}"/>
              </a:ext>
            </a:extLst>
          </p:cNvPr>
          <p:cNvSpPr>
            <a:spLocks noGrp="1"/>
          </p:cNvSpPr>
          <p:nvPr>
            <p:ph type="sldNum" sz="quarter" idx="12"/>
          </p:nvPr>
        </p:nvSpPr>
        <p:spPr/>
        <p:txBody>
          <a:bodyPr/>
          <a:lstStyle/>
          <a:p>
            <a:fld id="{E383CE88-88E4-B343-B6F5-9AF49B7BB767}" type="slidenum">
              <a:rPr lang="it-IT" smtClean="0"/>
              <a:t>‹N›</a:t>
            </a:fld>
            <a:endParaRPr lang="it-IT"/>
          </a:p>
        </p:txBody>
      </p:sp>
    </p:spTree>
    <p:extLst>
      <p:ext uri="{BB962C8B-B14F-4D97-AF65-F5344CB8AC3E}">
        <p14:creationId xmlns:p14="http://schemas.microsoft.com/office/powerpoint/2010/main" val="3238789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3A185D9-D485-F649-96BD-F97BFCB702E4}"/>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45133D0B-33D2-BB41-9117-9ED9677A23F7}"/>
              </a:ext>
            </a:extLst>
          </p:cNvPr>
          <p:cNvSpPr>
            <a:spLocks noGrp="1"/>
          </p:cNvSpPr>
          <p:nvPr>
            <p:ph sz="half" idx="1"/>
          </p:nvPr>
        </p:nvSpPr>
        <p:spPr>
          <a:xfrm>
            <a:off x="357809" y="1358486"/>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85784C09-7D98-9140-BFA5-BED5FBB850C2}"/>
              </a:ext>
            </a:extLst>
          </p:cNvPr>
          <p:cNvSpPr>
            <a:spLocks noGrp="1"/>
          </p:cNvSpPr>
          <p:nvPr>
            <p:ph sz="half" idx="2"/>
          </p:nvPr>
        </p:nvSpPr>
        <p:spPr>
          <a:xfrm>
            <a:off x="6652591" y="1358486"/>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a:extLst>
              <a:ext uri="{FF2B5EF4-FFF2-40B4-BE49-F238E27FC236}">
                <a16:creationId xmlns:a16="http://schemas.microsoft.com/office/drawing/2014/main" id="{2C8CD965-D0B1-BC44-BF0F-3908706FBA3E}"/>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1EA66D73-43E1-9941-AA79-F5E8434BB0F8}"/>
              </a:ext>
            </a:extLst>
          </p:cNvPr>
          <p:cNvSpPr>
            <a:spLocks noGrp="1"/>
          </p:cNvSpPr>
          <p:nvPr>
            <p:ph type="sldNum" sz="quarter" idx="12"/>
          </p:nvPr>
        </p:nvSpPr>
        <p:spPr/>
        <p:txBody>
          <a:bodyPr/>
          <a:lstStyle/>
          <a:p>
            <a:fld id="{E383CE88-88E4-B343-B6F5-9AF49B7BB767}" type="slidenum">
              <a:rPr lang="it-IT" smtClean="0"/>
              <a:t>‹N›</a:t>
            </a:fld>
            <a:endParaRPr lang="it-IT"/>
          </a:p>
        </p:txBody>
      </p:sp>
    </p:spTree>
    <p:extLst>
      <p:ext uri="{BB962C8B-B14F-4D97-AF65-F5344CB8AC3E}">
        <p14:creationId xmlns:p14="http://schemas.microsoft.com/office/powerpoint/2010/main" val="12662448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
        <p:nvSpPr>
          <p:cNvPr id="9" name="Rettangolo 8">
            <a:extLst>
              <a:ext uri="{FF2B5EF4-FFF2-40B4-BE49-F238E27FC236}">
                <a16:creationId xmlns:a16="http://schemas.microsoft.com/office/drawing/2014/main" id="{1249A268-2585-2E48-9E85-06D5579BC1F8}"/>
              </a:ext>
            </a:extLst>
          </p:cNvPr>
          <p:cNvSpPr/>
          <p:nvPr userDrawn="1"/>
        </p:nvSpPr>
        <p:spPr>
          <a:xfrm>
            <a:off x="-1" y="5854147"/>
            <a:ext cx="12192001" cy="100385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pic>
        <p:nvPicPr>
          <p:cNvPr id="7" name="Immagine 6">
            <a:extLst>
              <a:ext uri="{FF2B5EF4-FFF2-40B4-BE49-F238E27FC236}">
                <a16:creationId xmlns:a16="http://schemas.microsoft.com/office/drawing/2014/main" id="{74FB9C7D-B469-3E4E-BEDF-BD02980333B0}"/>
              </a:ext>
            </a:extLst>
          </p:cNvPr>
          <p:cNvPicPr>
            <a:picLocks noChangeAspect="1"/>
          </p:cNvPicPr>
          <p:nvPr userDrawn="1"/>
        </p:nvPicPr>
        <p:blipFill>
          <a:blip r:embed="rId2"/>
          <a:srcRect/>
          <a:stretch/>
        </p:blipFill>
        <p:spPr>
          <a:xfrm>
            <a:off x="0" y="0"/>
            <a:ext cx="12192000" cy="6858000"/>
          </a:xfrm>
          <a:prstGeom prst="rect">
            <a:avLst/>
          </a:prstGeom>
        </p:spPr>
      </p:pic>
      <p:sp>
        <p:nvSpPr>
          <p:cNvPr id="8" name="CasellaDiTesto 7">
            <a:extLst>
              <a:ext uri="{FF2B5EF4-FFF2-40B4-BE49-F238E27FC236}">
                <a16:creationId xmlns:a16="http://schemas.microsoft.com/office/drawing/2014/main" id="{6C5802DB-5CF1-F74C-B6F8-9DA9C9CE9D41}"/>
              </a:ext>
            </a:extLst>
          </p:cNvPr>
          <p:cNvSpPr txBox="1"/>
          <p:nvPr userDrawn="1"/>
        </p:nvSpPr>
        <p:spPr>
          <a:xfrm>
            <a:off x="266699" y="705226"/>
            <a:ext cx="11658600" cy="646331"/>
          </a:xfrm>
          <a:prstGeom prst="rect">
            <a:avLst/>
          </a:prstGeom>
          <a:noFill/>
        </p:spPr>
        <p:txBody>
          <a:bodyPr wrap="square" rtlCol="0">
            <a:spAutoFit/>
          </a:bodyPr>
          <a:lstStyle/>
          <a:p>
            <a:pPr algn="ctr"/>
            <a:r>
              <a:rPr lang="it-IT" sz="3600">
                <a:solidFill>
                  <a:srgbClr val="00FFA2"/>
                </a:solidFill>
                <a:latin typeface="IBM Plex Sans Medium" panose="020B0503050203000203" pitchFamily="34" charset="0"/>
              </a:rPr>
              <a:t>THANKS FOR YOUR ATTENTION</a:t>
            </a:r>
          </a:p>
        </p:txBody>
      </p:sp>
      <p:sp>
        <p:nvSpPr>
          <p:cNvPr id="2" name="CasellaDiTesto 1">
            <a:extLst>
              <a:ext uri="{FF2B5EF4-FFF2-40B4-BE49-F238E27FC236}">
                <a16:creationId xmlns:a16="http://schemas.microsoft.com/office/drawing/2014/main" id="{F5F055B8-3BF4-5742-ADBF-A9DF9AD60FD6}"/>
              </a:ext>
            </a:extLst>
          </p:cNvPr>
          <p:cNvSpPr txBox="1"/>
          <p:nvPr userDrawn="1"/>
        </p:nvSpPr>
        <p:spPr>
          <a:xfrm>
            <a:off x="4082902" y="4715030"/>
            <a:ext cx="4947188" cy="1200329"/>
          </a:xfrm>
          <a:prstGeom prst="rect">
            <a:avLst/>
          </a:prstGeom>
          <a:noFill/>
        </p:spPr>
        <p:txBody>
          <a:bodyPr wrap="none" rtlCol="0">
            <a:spAutoFit/>
          </a:bodyPr>
          <a:lstStyle/>
          <a:p>
            <a:r>
              <a:rPr lang="en-GB">
                <a:solidFill>
                  <a:srgbClr val="00FF7B"/>
                </a:solidFill>
                <a:latin typeface="IBM Plex Sans" panose="020B0503050203000203" pitchFamily="34" charset="0"/>
              </a:rPr>
              <a:t>Contacts:</a:t>
            </a:r>
          </a:p>
          <a:p>
            <a:r>
              <a:rPr lang="en-GB">
                <a:solidFill>
                  <a:srgbClr val="00FF7B"/>
                </a:solidFill>
                <a:latin typeface="IBM Plex Sans" panose="020B0503050203000203" pitchFamily="34" charset="0"/>
              </a:rPr>
              <a:t>Antonio </a:t>
            </a:r>
            <a:r>
              <a:rPr lang="en-GB" err="1">
                <a:solidFill>
                  <a:srgbClr val="00FF7B"/>
                </a:solidFill>
                <a:latin typeface="IBM Plex Sans" panose="020B0503050203000203" pitchFamily="34" charset="0"/>
              </a:rPr>
              <a:t>Filograna</a:t>
            </a:r>
            <a:r>
              <a:rPr lang="en-GB">
                <a:solidFill>
                  <a:srgbClr val="00FF7B"/>
                </a:solidFill>
                <a:latin typeface="IBM Plex Sans" panose="020B0503050203000203" pitchFamily="34" charset="0"/>
              </a:rPr>
              <a:t> - antonio.filograna@eng.it </a:t>
            </a:r>
          </a:p>
          <a:p>
            <a:r>
              <a:rPr lang="en-GB">
                <a:solidFill>
                  <a:srgbClr val="00FF7B"/>
                </a:solidFill>
                <a:latin typeface="IBM Plex Sans" panose="020B0503050203000203" pitchFamily="34" charset="0"/>
              </a:rPr>
              <a:t>Website: </a:t>
            </a:r>
            <a:r>
              <a:rPr lang="en-GB">
                <a:solidFill>
                  <a:srgbClr val="00FF7B"/>
                </a:solidFill>
                <a:latin typeface="IBM Plex Sans" panose="020B0503050203000203" pitchFamily="34" charset="0"/>
                <a:hlinkClick r:id="rId3">
                  <a:extLst>
                    <a:ext uri="{A12FA001-AC4F-418D-AE19-62706E023703}">
                      <ahyp:hlinkClr xmlns:ahyp="http://schemas.microsoft.com/office/drawing/2018/hyperlinkcolor" val="tx"/>
                    </a:ext>
                  </a:extLst>
                </a:hlinkClick>
              </a:rPr>
              <a:t>https://www.decido-project.eu</a:t>
            </a:r>
            <a:endParaRPr lang="en-GB">
              <a:solidFill>
                <a:srgbClr val="00FF7B"/>
              </a:solidFill>
              <a:latin typeface="IBM Plex Sans" panose="020B0503050203000203" pitchFamily="34" charset="0"/>
            </a:endParaRPr>
          </a:p>
          <a:p>
            <a:endParaRPr lang="en-GB">
              <a:solidFill>
                <a:srgbClr val="00FF7B"/>
              </a:solidFill>
              <a:latin typeface="IBM Plex Sans" panose="020B0503050203000203" pitchFamily="34" charset="0"/>
            </a:endParaRPr>
          </a:p>
        </p:txBody>
      </p:sp>
      <p:pic>
        <p:nvPicPr>
          <p:cNvPr id="4" name="Immagine 3">
            <a:extLst>
              <a:ext uri="{FF2B5EF4-FFF2-40B4-BE49-F238E27FC236}">
                <a16:creationId xmlns:a16="http://schemas.microsoft.com/office/drawing/2014/main" id="{8817B716-E6A3-9945-BF33-79CE9BFCF198}"/>
              </a:ext>
            </a:extLst>
          </p:cNvPr>
          <p:cNvPicPr>
            <a:picLocks noChangeAspect="1"/>
          </p:cNvPicPr>
          <p:nvPr userDrawn="1"/>
        </p:nvPicPr>
        <p:blipFill>
          <a:blip r:embed="rId4"/>
          <a:stretch>
            <a:fillRect/>
          </a:stretch>
        </p:blipFill>
        <p:spPr>
          <a:xfrm>
            <a:off x="4825999" y="1814797"/>
            <a:ext cx="2540000" cy="2540000"/>
          </a:xfrm>
          <a:prstGeom prst="rect">
            <a:avLst/>
          </a:prstGeom>
        </p:spPr>
      </p:pic>
    </p:spTree>
    <p:extLst>
      <p:ext uri="{BB962C8B-B14F-4D97-AF65-F5344CB8AC3E}">
        <p14:creationId xmlns:p14="http://schemas.microsoft.com/office/powerpoint/2010/main" val="37191710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264C63-70B3-E441-B9A7-6EFE00348589}"/>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2079AFB2-46BD-C048-BB14-C6FE52129A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229E5268-FFE6-7945-870B-03112005A3E8}"/>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01D642B2-E16C-7940-B4C1-2FC8ED5D58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B45E99DC-C8E7-4142-9277-601C26169FAF}"/>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8" name="Segnaposto piè di pagina 7">
            <a:extLst>
              <a:ext uri="{FF2B5EF4-FFF2-40B4-BE49-F238E27FC236}">
                <a16:creationId xmlns:a16="http://schemas.microsoft.com/office/drawing/2014/main" id="{102CA03F-16BF-B848-A325-1ABC70A87A78}"/>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684B48AD-46AD-3E45-893F-43CE0C9355F4}"/>
              </a:ext>
            </a:extLst>
          </p:cNvPr>
          <p:cNvSpPr>
            <a:spLocks noGrp="1"/>
          </p:cNvSpPr>
          <p:nvPr>
            <p:ph type="sldNum" sz="quarter" idx="12"/>
          </p:nvPr>
        </p:nvSpPr>
        <p:spPr/>
        <p:txBody>
          <a:bodyPr/>
          <a:lstStyle/>
          <a:p>
            <a:fld id="{E383CE88-88E4-B343-B6F5-9AF49B7BB767}" type="slidenum">
              <a:rPr lang="it-IT" smtClean="0"/>
              <a:t>‹N›</a:t>
            </a:fld>
            <a:endParaRPr lang="it-IT"/>
          </a:p>
        </p:txBody>
      </p:sp>
    </p:spTree>
    <p:extLst>
      <p:ext uri="{BB962C8B-B14F-4D97-AF65-F5344CB8AC3E}">
        <p14:creationId xmlns:p14="http://schemas.microsoft.com/office/powerpoint/2010/main" val="18745496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93D2FED-8295-CF4D-8DD8-A3FBA2586326}"/>
              </a:ext>
            </a:extLst>
          </p:cNvPr>
          <p:cNvSpPr>
            <a:spLocks noGrp="1"/>
          </p:cNvSpPr>
          <p:nvPr>
            <p:ph type="title"/>
          </p:nvPr>
        </p:nvSpPr>
        <p:spPr/>
        <p:txBody>
          <a:bodyPr/>
          <a:lstStyle/>
          <a:p>
            <a:r>
              <a:rPr lang="it-IT"/>
              <a:t>Fare clic per modificare lo stile del titolo dello schema</a:t>
            </a:r>
          </a:p>
        </p:txBody>
      </p:sp>
      <p:sp>
        <p:nvSpPr>
          <p:cNvPr id="4" name="Segnaposto piè di pagina 3">
            <a:extLst>
              <a:ext uri="{FF2B5EF4-FFF2-40B4-BE49-F238E27FC236}">
                <a16:creationId xmlns:a16="http://schemas.microsoft.com/office/drawing/2014/main" id="{9FD116CC-763C-654A-B91A-06FAC572197C}"/>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BA2DC722-5920-DC47-A21D-36379856260D}"/>
              </a:ext>
            </a:extLst>
          </p:cNvPr>
          <p:cNvSpPr>
            <a:spLocks noGrp="1"/>
          </p:cNvSpPr>
          <p:nvPr>
            <p:ph type="sldNum" sz="quarter" idx="12"/>
          </p:nvPr>
        </p:nvSpPr>
        <p:spPr/>
        <p:txBody>
          <a:bodyPr/>
          <a:lstStyle/>
          <a:p>
            <a:fld id="{E383CE88-88E4-B343-B6F5-9AF49B7BB767}" type="slidenum">
              <a:rPr lang="it-IT" smtClean="0"/>
              <a:t>‹N›</a:t>
            </a:fld>
            <a:endParaRPr lang="it-IT"/>
          </a:p>
        </p:txBody>
      </p:sp>
    </p:spTree>
    <p:extLst>
      <p:ext uri="{BB962C8B-B14F-4D97-AF65-F5344CB8AC3E}">
        <p14:creationId xmlns:p14="http://schemas.microsoft.com/office/powerpoint/2010/main" val="3051309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3" name="Segnaposto piè di pagina 2">
            <a:extLst>
              <a:ext uri="{FF2B5EF4-FFF2-40B4-BE49-F238E27FC236}">
                <a16:creationId xmlns:a16="http://schemas.microsoft.com/office/drawing/2014/main" id="{732A5836-1C25-BF47-A09E-8C7F3289CD89}"/>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82FE3B9C-869B-9D43-9509-53E4E0324B91}"/>
              </a:ext>
            </a:extLst>
          </p:cNvPr>
          <p:cNvSpPr>
            <a:spLocks noGrp="1"/>
          </p:cNvSpPr>
          <p:nvPr>
            <p:ph type="sldNum" sz="quarter" idx="12"/>
          </p:nvPr>
        </p:nvSpPr>
        <p:spPr/>
        <p:txBody>
          <a:bodyPr/>
          <a:lstStyle/>
          <a:p>
            <a:fld id="{E383CE88-88E4-B343-B6F5-9AF49B7BB767}" type="slidenum">
              <a:rPr lang="it-IT" smtClean="0"/>
              <a:t>‹N›</a:t>
            </a:fld>
            <a:endParaRPr lang="it-IT"/>
          </a:p>
        </p:txBody>
      </p:sp>
    </p:spTree>
    <p:extLst>
      <p:ext uri="{BB962C8B-B14F-4D97-AF65-F5344CB8AC3E}">
        <p14:creationId xmlns:p14="http://schemas.microsoft.com/office/powerpoint/2010/main" val="957275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C80D815-E7F3-4845-BE6A-69CC92EE0562}"/>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7DB6DF76-EB9A-8541-B825-D0ED3726FC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4E7F04CC-43CD-4945-A1E4-A2B23BC9CC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6" name="Segnaposto piè di pagina 5">
            <a:extLst>
              <a:ext uri="{FF2B5EF4-FFF2-40B4-BE49-F238E27FC236}">
                <a16:creationId xmlns:a16="http://schemas.microsoft.com/office/drawing/2014/main" id="{5B7D4879-72D2-974A-908B-0F1CA657DB99}"/>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E0E8CF95-4A85-6A4F-9429-1AFE7A21D731}"/>
              </a:ext>
            </a:extLst>
          </p:cNvPr>
          <p:cNvSpPr>
            <a:spLocks noGrp="1"/>
          </p:cNvSpPr>
          <p:nvPr>
            <p:ph type="sldNum" sz="quarter" idx="12"/>
          </p:nvPr>
        </p:nvSpPr>
        <p:spPr/>
        <p:txBody>
          <a:bodyPr/>
          <a:lstStyle/>
          <a:p>
            <a:fld id="{E383CE88-88E4-B343-B6F5-9AF49B7BB767}" type="slidenum">
              <a:rPr lang="it-IT" smtClean="0"/>
              <a:t>‹N›</a:t>
            </a:fld>
            <a:endParaRPr lang="it-IT"/>
          </a:p>
        </p:txBody>
      </p:sp>
    </p:spTree>
    <p:extLst>
      <p:ext uri="{BB962C8B-B14F-4D97-AF65-F5344CB8AC3E}">
        <p14:creationId xmlns:p14="http://schemas.microsoft.com/office/powerpoint/2010/main" val="3528747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AE0D313-A2BD-6945-921A-4B46FB80ADCE}"/>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F5AB235E-03A0-034E-A626-D1B2078E735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FF794181-E417-1048-9A73-38483590A6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6" name="Segnaposto piè di pagina 5">
            <a:extLst>
              <a:ext uri="{FF2B5EF4-FFF2-40B4-BE49-F238E27FC236}">
                <a16:creationId xmlns:a16="http://schemas.microsoft.com/office/drawing/2014/main" id="{1CAC325E-6CBF-A948-9E9B-4497EDFC7C8A}"/>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3856A30C-F64B-3347-B554-51A94095D51C}"/>
              </a:ext>
            </a:extLst>
          </p:cNvPr>
          <p:cNvSpPr>
            <a:spLocks noGrp="1"/>
          </p:cNvSpPr>
          <p:nvPr>
            <p:ph type="sldNum" sz="quarter" idx="12"/>
          </p:nvPr>
        </p:nvSpPr>
        <p:spPr/>
        <p:txBody>
          <a:bodyPr/>
          <a:lstStyle/>
          <a:p>
            <a:fld id="{E383CE88-88E4-B343-B6F5-9AF49B7BB767}" type="slidenum">
              <a:rPr lang="it-IT" smtClean="0"/>
              <a:t>‹N›</a:t>
            </a:fld>
            <a:endParaRPr lang="it-IT"/>
          </a:p>
        </p:txBody>
      </p:sp>
    </p:spTree>
    <p:extLst>
      <p:ext uri="{BB962C8B-B14F-4D97-AF65-F5344CB8AC3E}">
        <p14:creationId xmlns:p14="http://schemas.microsoft.com/office/powerpoint/2010/main" val="4213249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tif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11A0752D-EB92-F042-AEBD-DEE4563540D7}"/>
              </a:ext>
            </a:extLst>
          </p:cNvPr>
          <p:cNvSpPr>
            <a:spLocks noGrp="1"/>
          </p:cNvSpPr>
          <p:nvPr>
            <p:ph type="title"/>
          </p:nvPr>
        </p:nvSpPr>
        <p:spPr>
          <a:xfrm>
            <a:off x="357809" y="365125"/>
            <a:ext cx="11479695" cy="708301"/>
          </a:xfrm>
          <a:prstGeom prst="rect">
            <a:avLst/>
          </a:prstGeom>
        </p:spPr>
        <p:txBody>
          <a:bodyPr vert="horz" lIns="91440" tIns="45720" rIns="91440" bIns="45720" rtlCol="0" anchor="ctr">
            <a:normAutofit/>
          </a:bodyPr>
          <a:lstStyle/>
          <a:p>
            <a:r>
              <a:rPr lang="en-GB" noProof="0"/>
              <a:t>Fare clic per modificare lo stile del titolo dello schema</a:t>
            </a:r>
          </a:p>
        </p:txBody>
      </p:sp>
      <p:sp>
        <p:nvSpPr>
          <p:cNvPr id="3" name="Segnaposto testo 2">
            <a:extLst>
              <a:ext uri="{FF2B5EF4-FFF2-40B4-BE49-F238E27FC236}">
                <a16:creationId xmlns:a16="http://schemas.microsoft.com/office/drawing/2014/main" id="{BEE0A5B5-49B0-5149-A803-91BDAC70940C}"/>
              </a:ext>
            </a:extLst>
          </p:cNvPr>
          <p:cNvSpPr>
            <a:spLocks noGrp="1"/>
          </p:cNvSpPr>
          <p:nvPr>
            <p:ph type="body" idx="1"/>
          </p:nvPr>
        </p:nvSpPr>
        <p:spPr>
          <a:xfrm>
            <a:off x="357809" y="1577146"/>
            <a:ext cx="11479695" cy="3919192"/>
          </a:xfrm>
          <a:prstGeom prst="rect">
            <a:avLst/>
          </a:prstGeom>
        </p:spPr>
        <p:txBody>
          <a:bodyPr vert="horz" lIns="91440" tIns="45720" rIns="91440" bIns="45720" rtlCol="0">
            <a:normAutofit/>
          </a:bodyPr>
          <a:lstStyle/>
          <a:p>
            <a:pPr lvl="0"/>
            <a:r>
              <a:rPr lang="en-GB" noProof="0"/>
              <a:t>Fare clic per modificare gli stili del testo dello schema</a:t>
            </a:r>
          </a:p>
          <a:p>
            <a:pPr lvl="1"/>
            <a:r>
              <a:rPr lang="en-GB" noProof="0"/>
              <a:t>Secondo livello</a:t>
            </a:r>
          </a:p>
          <a:p>
            <a:pPr lvl="2"/>
            <a:r>
              <a:rPr lang="en-GB" noProof="0"/>
              <a:t>Terzo livello</a:t>
            </a:r>
          </a:p>
          <a:p>
            <a:pPr lvl="3"/>
            <a:r>
              <a:rPr lang="en-GB" noProof="0"/>
              <a:t>Quarto livello</a:t>
            </a:r>
          </a:p>
          <a:p>
            <a:pPr lvl="4"/>
            <a:r>
              <a:rPr lang="en-GB" noProof="0"/>
              <a:t>Quinto livello</a:t>
            </a:r>
          </a:p>
        </p:txBody>
      </p:sp>
      <p:sp>
        <p:nvSpPr>
          <p:cNvPr id="5" name="Segnaposto piè di pagina 4">
            <a:extLst>
              <a:ext uri="{FF2B5EF4-FFF2-40B4-BE49-F238E27FC236}">
                <a16:creationId xmlns:a16="http://schemas.microsoft.com/office/drawing/2014/main" id="{A4A4A874-E2FD-594B-B1EB-6E167DD7FB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noProof="0"/>
          </a:p>
        </p:txBody>
      </p:sp>
      <p:sp>
        <p:nvSpPr>
          <p:cNvPr id="6" name="Segnaposto numero diapositiva 5">
            <a:extLst>
              <a:ext uri="{FF2B5EF4-FFF2-40B4-BE49-F238E27FC236}">
                <a16:creationId xmlns:a16="http://schemas.microsoft.com/office/drawing/2014/main" id="{B6948513-E3BC-BB49-9460-3F54E7076B4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C840BD-283A-BE49-81B2-246C09C2EB63}" type="slidenum">
              <a:rPr lang="en-GB" noProof="0" smtClean="0"/>
              <a:pPr/>
              <a:t>‹N›</a:t>
            </a:fld>
            <a:endParaRPr lang="en-GB" noProof="0"/>
          </a:p>
        </p:txBody>
      </p:sp>
      <p:pic>
        <p:nvPicPr>
          <p:cNvPr id="7" name="Immagine 6">
            <a:extLst>
              <a:ext uri="{FF2B5EF4-FFF2-40B4-BE49-F238E27FC236}">
                <a16:creationId xmlns:a16="http://schemas.microsoft.com/office/drawing/2014/main" id="{278E3C1E-42E8-E84C-B5A7-7089D95FC9A0}"/>
              </a:ext>
            </a:extLst>
          </p:cNvPr>
          <p:cNvPicPr>
            <a:picLocks noChangeAspect="1"/>
          </p:cNvPicPr>
          <p:nvPr userDrawn="1"/>
        </p:nvPicPr>
        <p:blipFill>
          <a:blip r:embed="rId13"/>
          <a:srcRect/>
          <a:stretch/>
        </p:blipFill>
        <p:spPr>
          <a:xfrm>
            <a:off x="11481556" y="5850171"/>
            <a:ext cx="708846" cy="1097280"/>
          </a:xfrm>
          <a:prstGeom prst="rect">
            <a:avLst/>
          </a:prstGeom>
        </p:spPr>
      </p:pic>
      <p:cxnSp>
        <p:nvCxnSpPr>
          <p:cNvPr id="9" name="Connettore 1 8">
            <a:extLst>
              <a:ext uri="{FF2B5EF4-FFF2-40B4-BE49-F238E27FC236}">
                <a16:creationId xmlns:a16="http://schemas.microsoft.com/office/drawing/2014/main" id="{CED69F81-8780-5A44-8881-34F16B613E76}"/>
              </a:ext>
            </a:extLst>
          </p:cNvPr>
          <p:cNvCxnSpPr/>
          <p:nvPr userDrawn="1"/>
        </p:nvCxnSpPr>
        <p:spPr>
          <a:xfrm>
            <a:off x="130877" y="5939622"/>
            <a:ext cx="11945166" cy="0"/>
          </a:xfrm>
          <a:prstGeom prst="line">
            <a:avLst/>
          </a:prstGeom>
          <a:ln>
            <a:solidFill>
              <a:srgbClr val="0C0C4B"/>
            </a:solidFill>
          </a:ln>
        </p:spPr>
        <p:style>
          <a:lnRef idx="1">
            <a:schemeClr val="accent1"/>
          </a:lnRef>
          <a:fillRef idx="0">
            <a:schemeClr val="accent1"/>
          </a:fillRef>
          <a:effectRef idx="0">
            <a:schemeClr val="accent1"/>
          </a:effectRef>
          <a:fontRef idx="minor">
            <a:schemeClr val="tx1"/>
          </a:fontRef>
        </p:style>
      </p:cxnSp>
      <p:pic>
        <p:nvPicPr>
          <p:cNvPr id="4" name="Immagine 3">
            <a:extLst>
              <a:ext uri="{FF2B5EF4-FFF2-40B4-BE49-F238E27FC236}">
                <a16:creationId xmlns:a16="http://schemas.microsoft.com/office/drawing/2014/main" id="{699670B3-A19B-E24E-9C63-CF05E22BF9D5}"/>
              </a:ext>
            </a:extLst>
          </p:cNvPr>
          <p:cNvPicPr>
            <a:picLocks noChangeAspect="1"/>
          </p:cNvPicPr>
          <p:nvPr userDrawn="1"/>
        </p:nvPicPr>
        <p:blipFill>
          <a:blip r:embed="rId14"/>
          <a:stretch>
            <a:fillRect/>
          </a:stretch>
        </p:blipFill>
        <p:spPr>
          <a:xfrm>
            <a:off x="130879" y="6127588"/>
            <a:ext cx="892854" cy="597062"/>
          </a:xfrm>
          <a:prstGeom prst="rect">
            <a:avLst/>
          </a:prstGeom>
        </p:spPr>
      </p:pic>
      <p:sp>
        <p:nvSpPr>
          <p:cNvPr id="10" name="CasellaDiTesto 9">
            <a:extLst>
              <a:ext uri="{FF2B5EF4-FFF2-40B4-BE49-F238E27FC236}">
                <a16:creationId xmlns:a16="http://schemas.microsoft.com/office/drawing/2014/main" id="{9B8387D2-38E5-D548-99AA-54F550213A03}"/>
              </a:ext>
            </a:extLst>
          </p:cNvPr>
          <p:cNvSpPr txBox="1"/>
          <p:nvPr userDrawn="1"/>
        </p:nvSpPr>
        <p:spPr>
          <a:xfrm>
            <a:off x="1002403" y="6246560"/>
            <a:ext cx="1939582" cy="369332"/>
          </a:xfrm>
          <a:prstGeom prst="rect">
            <a:avLst/>
          </a:prstGeom>
          <a:noFill/>
        </p:spPr>
        <p:txBody>
          <a:bodyPr wrap="square" rtlCol="0">
            <a:spAutoFit/>
          </a:bodyPr>
          <a:lstStyle/>
          <a:p>
            <a:pPr algn="l"/>
            <a:r>
              <a:rPr lang="en-GB" sz="600" b="0" i="0" kern="1200" noProof="0">
                <a:solidFill>
                  <a:srgbClr val="034EA3"/>
                </a:solidFill>
                <a:effectLst/>
                <a:latin typeface="IBM Plex Sans Light" panose="020B0403050203000203" pitchFamily="34" charset="0"/>
                <a:ea typeface="+mn-ea"/>
                <a:cs typeface="+mn-cs"/>
              </a:rPr>
              <a:t>This project has received funding from the European Union’s Horizon 2020 research and innovation programme under grant agreement No 101004605</a:t>
            </a:r>
            <a:endParaRPr lang="en-GB" sz="600" b="0" i="0" noProof="0">
              <a:solidFill>
                <a:srgbClr val="034EA3"/>
              </a:solidFill>
              <a:latin typeface="IBM Plex Sans Light" panose="020B0403050203000203" pitchFamily="34" charset="0"/>
            </a:endParaRPr>
          </a:p>
        </p:txBody>
      </p:sp>
    </p:spTree>
    <p:extLst>
      <p:ext uri="{BB962C8B-B14F-4D97-AF65-F5344CB8AC3E}">
        <p14:creationId xmlns:p14="http://schemas.microsoft.com/office/powerpoint/2010/main" val="1655977252"/>
      </p:ext>
    </p:extLst>
  </p:cSld>
  <p:clrMap bg1="lt1" tx1="dk1" bg2="lt2" tx2="dk2" accent1="accent1" accent2="accent2" accent3="accent3" accent4="accent4" accent5="accent5" accent6="accent6" hlink="hlink" folHlink="folHlink"/>
  <p:sldLayoutIdLst>
    <p:sldLayoutId id="2147483651" r:id="rId1"/>
    <p:sldLayoutId id="2147483650" r:id="rId2"/>
    <p:sldLayoutId id="2147483652" r:id="rId3"/>
    <p:sldLayoutId id="2147483649"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3600" kern="1200" baseline="0">
          <a:solidFill>
            <a:srgbClr val="0C0C4B"/>
          </a:solidFill>
          <a:latin typeface="IBM Plex Sans Medium" panose="020B0503050203000203"/>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baseline="0">
          <a:solidFill>
            <a:srgbClr val="0C0C4B"/>
          </a:solidFill>
          <a:latin typeface="IBM Plex Sans" panose="020B050305020300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baseline="0">
          <a:solidFill>
            <a:srgbClr val="0C0C4B"/>
          </a:solidFill>
          <a:latin typeface="IBM Plex Sans" panose="020B050305020300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baseline="0">
          <a:solidFill>
            <a:srgbClr val="0C0C4B"/>
          </a:solidFill>
          <a:latin typeface="IBM Plex Sans" panose="020B050305020300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baseline="0">
          <a:solidFill>
            <a:srgbClr val="0C0C4B"/>
          </a:solidFill>
          <a:latin typeface="IBM Plex Sans" panose="020B050305020300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baseline="0">
          <a:solidFill>
            <a:srgbClr val="0C0C4B"/>
          </a:solidFill>
          <a:latin typeface="IBM Plex Sans" panose="020B050305020300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png"/><Relationship Id="rId7" Type="http://schemas.openxmlformats.org/officeDocument/2006/relationships/image" Target="../media/image45.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4.jpg"/><Relationship Id="rId5" Type="http://schemas.openxmlformats.org/officeDocument/2006/relationships/image" Target="../media/image43.jpg"/><Relationship Id="rId4" Type="http://schemas.openxmlformats.org/officeDocument/2006/relationships/image" Target="../media/image42.jpg"/></Relationships>
</file>

<file path=ppt/slides/_rels/slide1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8.JPG"/></Relationships>
</file>

<file path=ppt/slides/_rels/slide1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13.xml.rels><?xml version="1.0" encoding="UTF-8" standalone="yes"?>
<Relationships xmlns="http://schemas.openxmlformats.org/package/2006/relationships"><Relationship Id="rId8" Type="http://schemas.openxmlformats.org/officeDocument/2006/relationships/hyperlink" Target="https://upload.wikimedia.org/wikipedia/commons/b/ba/02022_0200-001_Ukrainian_refugees_offered_meals%2C_clothes%2C_shelter_in_Krak%C3%B3w.jpg" TargetMode="External"/><Relationship Id="rId3" Type="http://schemas.openxmlformats.org/officeDocument/2006/relationships/image" Target="../media/image43.jpg"/><Relationship Id="rId7" Type="http://schemas.openxmlformats.org/officeDocument/2006/relationships/image" Target="../media/image44.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s://en.wikipedia.org/wiki/Food_loss_and_waste#/media/File:Trashed_vegetables_in_Luxembourg.jpeg" TargetMode="External"/><Relationship Id="rId5" Type="http://schemas.openxmlformats.org/officeDocument/2006/relationships/hyperlink" Target="https://commons.wikimedia.org/wiki/File:Fiume_Po_-_Torino_06-2011_-_panoramio.jpg" TargetMode="External"/><Relationship Id="rId4" Type="http://schemas.openxmlformats.org/officeDocument/2006/relationships/image" Target="../media/image42.jpg"/></Relationships>
</file>

<file path=ppt/slides/_rels/slide1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1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1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17.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5.jpg"/></Relationships>
</file>

<file path=ppt/slides/_rels/slide1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image" Target="../media/image10.png"/><Relationship Id="rId16"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5" Type="http://schemas.openxmlformats.org/officeDocument/2006/relationships/image" Target="../media/image2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7.jpg"/></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jpeg"/><Relationship Id="rId4" Type="http://schemas.openxmlformats.org/officeDocument/2006/relationships/image" Target="../media/image35.png"/><Relationship Id="rId9" Type="http://schemas.openxmlformats.org/officeDocument/2006/relationships/image" Target="../media/image4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F427A5A-4AD3-2B40-90E2-455D48F27856}"/>
              </a:ext>
            </a:extLst>
          </p:cNvPr>
          <p:cNvSpPr>
            <a:spLocks noGrp="1"/>
          </p:cNvSpPr>
          <p:nvPr>
            <p:ph type="title"/>
          </p:nvPr>
        </p:nvSpPr>
        <p:spPr/>
        <p:txBody>
          <a:bodyPr/>
          <a:lstStyle/>
          <a:p>
            <a:r>
              <a:rPr lang="en-GB"/>
              <a:t>DECIDO Project overview</a:t>
            </a:r>
          </a:p>
        </p:txBody>
      </p:sp>
      <p:sp>
        <p:nvSpPr>
          <p:cNvPr id="3" name="Segnaposto testo 2">
            <a:extLst>
              <a:ext uri="{FF2B5EF4-FFF2-40B4-BE49-F238E27FC236}">
                <a16:creationId xmlns:a16="http://schemas.microsoft.com/office/drawing/2014/main" id="{2B96F41B-83BC-4F4A-8CFF-BC06E68A5055}"/>
              </a:ext>
            </a:extLst>
          </p:cNvPr>
          <p:cNvSpPr>
            <a:spLocks noGrp="1"/>
          </p:cNvSpPr>
          <p:nvPr>
            <p:ph type="body" idx="1"/>
          </p:nvPr>
        </p:nvSpPr>
        <p:spPr/>
        <p:txBody>
          <a:bodyPr/>
          <a:lstStyle/>
          <a:p>
            <a:r>
              <a:rPr lang="en-GB">
                <a:latin typeface="IBM Plex Sans Light"/>
              </a:rPr>
              <a:t>Antonio Filograna</a:t>
            </a:r>
            <a:endParaRPr lang="en-GB"/>
          </a:p>
        </p:txBody>
      </p:sp>
      <p:sp>
        <p:nvSpPr>
          <p:cNvPr id="4" name="Segnaposto testo 3">
            <a:extLst>
              <a:ext uri="{FF2B5EF4-FFF2-40B4-BE49-F238E27FC236}">
                <a16:creationId xmlns:a16="http://schemas.microsoft.com/office/drawing/2014/main" id="{F6C9031E-0194-3E44-B9F9-63182FA80884}"/>
              </a:ext>
            </a:extLst>
          </p:cNvPr>
          <p:cNvSpPr>
            <a:spLocks noGrp="1"/>
          </p:cNvSpPr>
          <p:nvPr>
            <p:ph type="body" idx="10"/>
          </p:nvPr>
        </p:nvSpPr>
        <p:spPr/>
        <p:txBody>
          <a:bodyPr/>
          <a:lstStyle/>
          <a:p>
            <a:r>
              <a:rPr lang="en-GB"/>
              <a:t>Engineering Ingegneria Informatica S.p.A.</a:t>
            </a:r>
          </a:p>
        </p:txBody>
      </p:sp>
      <p:sp>
        <p:nvSpPr>
          <p:cNvPr id="5" name="Segnaposto testo 4">
            <a:extLst>
              <a:ext uri="{FF2B5EF4-FFF2-40B4-BE49-F238E27FC236}">
                <a16:creationId xmlns:a16="http://schemas.microsoft.com/office/drawing/2014/main" id="{17919079-0FCD-694E-832B-E3160C8249F5}"/>
              </a:ext>
            </a:extLst>
          </p:cNvPr>
          <p:cNvSpPr>
            <a:spLocks noGrp="1"/>
          </p:cNvSpPr>
          <p:nvPr>
            <p:ph type="body" sz="quarter" idx="11"/>
          </p:nvPr>
        </p:nvSpPr>
        <p:spPr/>
        <p:txBody>
          <a:bodyPr/>
          <a:lstStyle/>
          <a:p>
            <a:r>
              <a:rPr lang="en-GB" dirty="0"/>
              <a:t>EGI 2023 – </a:t>
            </a:r>
            <a:r>
              <a:rPr lang="en-US" dirty="0"/>
              <a:t>Exploitation planning for public authority services</a:t>
            </a:r>
            <a:endParaRPr lang="en-GB" dirty="0"/>
          </a:p>
        </p:txBody>
      </p:sp>
      <p:sp>
        <p:nvSpPr>
          <p:cNvPr id="6" name="Segnaposto testo 5">
            <a:extLst>
              <a:ext uri="{FF2B5EF4-FFF2-40B4-BE49-F238E27FC236}">
                <a16:creationId xmlns:a16="http://schemas.microsoft.com/office/drawing/2014/main" id="{90CB09C6-4CA1-2E4C-A657-3242331544E7}"/>
              </a:ext>
            </a:extLst>
          </p:cNvPr>
          <p:cNvSpPr>
            <a:spLocks noGrp="1"/>
          </p:cNvSpPr>
          <p:nvPr>
            <p:ph type="body" sz="quarter" idx="12"/>
          </p:nvPr>
        </p:nvSpPr>
        <p:spPr/>
        <p:txBody>
          <a:bodyPr/>
          <a:lstStyle/>
          <a:p>
            <a:r>
              <a:rPr lang="en-GB" dirty="0"/>
              <a:t>22-06-2023</a:t>
            </a:r>
          </a:p>
        </p:txBody>
      </p:sp>
    </p:spTree>
    <p:extLst>
      <p:ext uri="{BB962C8B-B14F-4D97-AF65-F5344CB8AC3E}">
        <p14:creationId xmlns:p14="http://schemas.microsoft.com/office/powerpoint/2010/main" val="17290040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olo 1">
            <a:extLst>
              <a:ext uri="{FF2B5EF4-FFF2-40B4-BE49-F238E27FC236}">
                <a16:creationId xmlns:a16="http://schemas.microsoft.com/office/drawing/2014/main" id="{8F00757D-D216-B044-BA3D-2B56F58354B0}"/>
              </a:ext>
            </a:extLst>
          </p:cNvPr>
          <p:cNvSpPr>
            <a:spLocks noGrp="1"/>
          </p:cNvSpPr>
          <p:nvPr>
            <p:ph type="title"/>
          </p:nvPr>
        </p:nvSpPr>
        <p:spPr>
          <a:xfrm>
            <a:off x="146142" y="153458"/>
            <a:ext cx="11479695" cy="708301"/>
          </a:xfrm>
        </p:spPr>
        <p:txBody>
          <a:bodyPr/>
          <a:lstStyle/>
          <a:p>
            <a:r>
              <a:rPr lang="en-GB"/>
              <a:t>Pilots in a nutshell</a:t>
            </a:r>
          </a:p>
        </p:txBody>
      </p:sp>
      <p:sp>
        <p:nvSpPr>
          <p:cNvPr id="3" name="Google Shape;66;p3">
            <a:extLst>
              <a:ext uri="{FF2B5EF4-FFF2-40B4-BE49-F238E27FC236}">
                <a16:creationId xmlns:a16="http://schemas.microsoft.com/office/drawing/2014/main" id="{6CD0E809-1D94-5074-FEAC-FDDC3F038E1E}"/>
              </a:ext>
            </a:extLst>
          </p:cNvPr>
          <p:cNvSpPr txBox="1">
            <a:spLocks/>
          </p:cNvSpPr>
          <p:nvPr/>
        </p:nvSpPr>
        <p:spPr>
          <a:xfrm>
            <a:off x="3633952" y="1010467"/>
            <a:ext cx="2743198" cy="2244375"/>
          </a:xfrm>
          <a:prstGeom prst="rect">
            <a:avLst/>
          </a:prstGeom>
          <a:noFill/>
          <a:ln>
            <a:noFill/>
          </a:ln>
        </p:spPr>
        <p:txBody>
          <a:bodyPr spcFirstLastPara="1" vert="horz" wrap="square" lIns="91425" tIns="45700" rIns="91425" bIns="4570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baseline="0">
                <a:solidFill>
                  <a:srgbClr val="0C0C4B"/>
                </a:solidFill>
                <a:latin typeface="IBM Plex Sans" panose="020B050305020300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baseline="0">
                <a:solidFill>
                  <a:srgbClr val="0C0C4B"/>
                </a:solidFill>
                <a:latin typeface="IBM Plex Sans" panose="020B050305020300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baseline="0">
                <a:solidFill>
                  <a:srgbClr val="0C0C4B"/>
                </a:solidFill>
                <a:latin typeface="IBM Plex Sans" panose="020B050305020300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baseline="0">
                <a:solidFill>
                  <a:srgbClr val="0C0C4B"/>
                </a:solidFill>
                <a:latin typeface="IBM Plex Sans" panose="020B050305020300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baseline="0">
                <a:solidFill>
                  <a:srgbClr val="0C0C4B"/>
                </a:solidFill>
                <a:latin typeface="IBM Plex Sans" panose="020B050305020300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chemeClr val="dk1"/>
              </a:buClr>
              <a:buSzPts val="2400"/>
              <a:buFont typeface="Calibri"/>
              <a:buNone/>
            </a:pPr>
            <a:r>
              <a:rPr lang="en-US" sz="2400" b="1" dirty="0" err="1"/>
              <a:t>Kajaani</a:t>
            </a:r>
            <a:r>
              <a:rPr lang="en-US" sz="2400" b="1" dirty="0"/>
              <a:t>, </a:t>
            </a:r>
            <a:r>
              <a:rPr lang="en-US" sz="2400" dirty="0"/>
              <a:t>Finland</a:t>
            </a:r>
            <a:br>
              <a:rPr lang="en-US" sz="2400" dirty="0"/>
            </a:br>
            <a:r>
              <a:rPr lang="en-US" sz="2400" i="1" dirty="0"/>
              <a:t>Forest fire </a:t>
            </a:r>
            <a:endParaRPr lang="en-US" dirty="0"/>
          </a:p>
          <a:p>
            <a:pPr>
              <a:buClr>
                <a:schemeClr val="dk1"/>
              </a:buClr>
              <a:buSzPts val="1400"/>
              <a:buFont typeface="Arial"/>
              <a:buChar char="•"/>
            </a:pPr>
            <a:r>
              <a:rPr lang="en-US" sz="1400" dirty="0"/>
              <a:t>Increasing threat of forest fires</a:t>
            </a:r>
            <a:endParaRPr lang="en-US" dirty="0"/>
          </a:p>
          <a:p>
            <a:pPr>
              <a:buClr>
                <a:schemeClr val="dk1"/>
              </a:buClr>
              <a:buSzPts val="1400"/>
              <a:buFont typeface="Arial"/>
              <a:buChar char="•"/>
            </a:pPr>
            <a:r>
              <a:rPr lang="en-US" sz="1400" dirty="0"/>
              <a:t>How to identify and map resources</a:t>
            </a:r>
            <a:endParaRPr lang="en-US" dirty="0"/>
          </a:p>
          <a:p>
            <a:pPr>
              <a:buClr>
                <a:schemeClr val="dk1"/>
              </a:buClr>
              <a:buSzPts val="1400"/>
              <a:buFont typeface="Arial"/>
              <a:buChar char="•"/>
            </a:pPr>
            <a:r>
              <a:rPr lang="en-US" sz="1400" dirty="0"/>
              <a:t>Review of current procedures across the departments of </a:t>
            </a:r>
            <a:r>
              <a:rPr lang="en-US" sz="1400" dirty="0" err="1"/>
              <a:t>Kajaani</a:t>
            </a:r>
            <a:r>
              <a:rPr lang="en-US" sz="1400" dirty="0"/>
              <a:t> City</a:t>
            </a:r>
            <a:endParaRPr lang="en-US" dirty="0"/>
          </a:p>
          <a:p>
            <a:pPr marL="0" indent="0">
              <a:buClr>
                <a:schemeClr val="dk1"/>
              </a:buClr>
              <a:buSzPts val="2400"/>
              <a:buFont typeface="Calibri"/>
              <a:buNone/>
            </a:pPr>
            <a:r>
              <a:rPr lang="en-US" sz="2400" dirty="0"/>
              <a:t>	</a:t>
            </a:r>
            <a:endParaRPr lang="en-US" dirty="0"/>
          </a:p>
        </p:txBody>
      </p:sp>
      <p:pic>
        <p:nvPicPr>
          <p:cNvPr id="13" name="Google Shape;70;p3">
            <a:extLst>
              <a:ext uri="{FF2B5EF4-FFF2-40B4-BE49-F238E27FC236}">
                <a16:creationId xmlns:a16="http://schemas.microsoft.com/office/drawing/2014/main" id="{684CDD2F-A575-68FD-E8CE-957EDCF8F800}"/>
              </a:ext>
            </a:extLst>
          </p:cNvPr>
          <p:cNvPicPr preferRelativeResize="0"/>
          <p:nvPr/>
        </p:nvPicPr>
        <p:blipFill rotWithShape="1">
          <a:blip r:embed="rId3">
            <a:alphaModFix/>
          </a:blip>
          <a:srcRect/>
          <a:stretch/>
        </p:blipFill>
        <p:spPr>
          <a:xfrm>
            <a:off x="5720256" y="3697230"/>
            <a:ext cx="2870198" cy="1996660"/>
          </a:xfrm>
          <a:prstGeom prst="rect">
            <a:avLst/>
          </a:prstGeom>
          <a:noFill/>
          <a:ln>
            <a:noFill/>
          </a:ln>
        </p:spPr>
      </p:pic>
      <p:sp>
        <p:nvSpPr>
          <p:cNvPr id="14" name="Google Shape;71;p3">
            <a:extLst>
              <a:ext uri="{FF2B5EF4-FFF2-40B4-BE49-F238E27FC236}">
                <a16:creationId xmlns:a16="http://schemas.microsoft.com/office/drawing/2014/main" id="{4C0F2341-DFEE-2484-BC18-9BC87EBF3608}"/>
              </a:ext>
            </a:extLst>
          </p:cNvPr>
          <p:cNvSpPr txBox="1"/>
          <p:nvPr/>
        </p:nvSpPr>
        <p:spPr>
          <a:xfrm>
            <a:off x="167119" y="3853637"/>
            <a:ext cx="2220483" cy="2052452"/>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0C0C4B"/>
              </a:buClr>
              <a:buSzPts val="2400"/>
              <a:buFont typeface="Arial"/>
              <a:buNone/>
            </a:pPr>
            <a:r>
              <a:rPr lang="it-IT" sz="2400" b="1" i="0">
                <a:solidFill>
                  <a:srgbClr val="0C0C4B"/>
                </a:solidFill>
                <a:latin typeface="IBM Plex Sans"/>
                <a:ea typeface="IBM Plex Sans"/>
                <a:cs typeface="IBM Plex Sans"/>
                <a:sym typeface="IBM Plex Sans"/>
              </a:rPr>
              <a:t>Greek Municipalities</a:t>
            </a:r>
            <a:br>
              <a:rPr lang="it-IT" sz="2400" b="1" i="0">
                <a:solidFill>
                  <a:srgbClr val="0C0C4B"/>
                </a:solidFill>
                <a:latin typeface="IBM Plex Sans"/>
                <a:ea typeface="IBM Plex Sans"/>
                <a:cs typeface="IBM Plex Sans"/>
                <a:sym typeface="IBM Plex Sans"/>
              </a:rPr>
            </a:br>
            <a:r>
              <a:rPr lang="it-IT" sz="2400" b="0" i="1">
                <a:solidFill>
                  <a:srgbClr val="0C0C4B"/>
                </a:solidFill>
                <a:latin typeface="IBM Plex Sans"/>
                <a:ea typeface="IBM Plex Sans"/>
                <a:cs typeface="IBM Plex Sans"/>
                <a:sym typeface="IBM Plex Sans"/>
              </a:rPr>
              <a:t>Power Outage</a:t>
            </a:r>
            <a:r>
              <a:rPr lang="it-IT" sz="2400" b="1" i="0">
                <a:solidFill>
                  <a:srgbClr val="0C0C4B"/>
                </a:solidFill>
                <a:latin typeface="IBM Plex Sans"/>
                <a:ea typeface="IBM Plex Sans"/>
                <a:cs typeface="IBM Plex Sans"/>
                <a:sym typeface="IBM Plex Sans"/>
              </a:rPr>
              <a:t> </a:t>
            </a:r>
            <a:r>
              <a:rPr lang="it-IT" sz="1400" b="0" i="0">
                <a:solidFill>
                  <a:schemeClr val="dk1"/>
                </a:solidFill>
                <a:latin typeface="Calibri"/>
                <a:ea typeface="Calibri"/>
                <a:cs typeface="Calibri"/>
                <a:sym typeface="Calibri"/>
              </a:rPr>
              <a:t>Power outage management of public infrastructure and cultural assets on the island of Halki via emergency response mechanisms</a:t>
            </a:r>
            <a:endParaRPr/>
          </a:p>
        </p:txBody>
      </p:sp>
      <p:sp>
        <p:nvSpPr>
          <p:cNvPr id="15" name="Google Shape;72;p3">
            <a:extLst>
              <a:ext uri="{FF2B5EF4-FFF2-40B4-BE49-F238E27FC236}">
                <a16:creationId xmlns:a16="http://schemas.microsoft.com/office/drawing/2014/main" id="{66CAF7FC-1E24-E754-6ECF-B9472DC05D91}"/>
              </a:ext>
            </a:extLst>
          </p:cNvPr>
          <p:cNvSpPr txBox="1"/>
          <p:nvPr/>
        </p:nvSpPr>
        <p:spPr>
          <a:xfrm>
            <a:off x="5857409" y="290939"/>
            <a:ext cx="3477793" cy="2486583"/>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0C0C4B"/>
              </a:buClr>
              <a:buSzPts val="2400"/>
              <a:buFont typeface="Arial"/>
              <a:buNone/>
            </a:pPr>
            <a:r>
              <a:rPr lang="it-IT" sz="2400" b="1" i="0">
                <a:solidFill>
                  <a:srgbClr val="0C0C4B"/>
                </a:solidFill>
                <a:latin typeface="IBM Plex Sans"/>
                <a:ea typeface="IBM Plex Sans"/>
                <a:cs typeface="IBM Plex Sans"/>
                <a:sym typeface="IBM Plex Sans"/>
              </a:rPr>
              <a:t>Torino, </a:t>
            </a:r>
            <a:r>
              <a:rPr lang="it-IT" sz="2400" b="0" i="0">
                <a:solidFill>
                  <a:srgbClr val="0C0C4B"/>
                </a:solidFill>
                <a:latin typeface="IBM Plex Sans"/>
                <a:ea typeface="IBM Plex Sans"/>
                <a:cs typeface="IBM Plex Sans"/>
                <a:sym typeface="IBM Plex Sans"/>
              </a:rPr>
              <a:t>Italy </a:t>
            </a:r>
            <a:br>
              <a:rPr lang="it-IT" sz="2400" b="0" i="0">
                <a:solidFill>
                  <a:srgbClr val="0C0C4B"/>
                </a:solidFill>
                <a:latin typeface="IBM Plex Sans"/>
                <a:ea typeface="IBM Plex Sans"/>
                <a:cs typeface="IBM Plex Sans"/>
                <a:sym typeface="IBM Plex Sans"/>
              </a:rPr>
            </a:br>
            <a:br>
              <a:rPr lang="it-IT" sz="2400" b="0" i="0">
                <a:solidFill>
                  <a:srgbClr val="0C0C4B"/>
                </a:solidFill>
                <a:latin typeface="IBM Plex Sans"/>
                <a:ea typeface="IBM Plex Sans"/>
                <a:cs typeface="IBM Plex Sans"/>
                <a:sym typeface="IBM Plex Sans"/>
              </a:rPr>
            </a:br>
            <a:r>
              <a:rPr lang="it-IT" sz="2400" b="0" i="1">
                <a:solidFill>
                  <a:srgbClr val="0C0C4B"/>
                </a:solidFill>
                <a:latin typeface="IBM Plex Sans"/>
                <a:ea typeface="IBM Plex Sans"/>
                <a:cs typeface="IBM Plex Sans"/>
                <a:sym typeface="IBM Plex Sans"/>
              </a:rPr>
              <a:t>Floods</a:t>
            </a:r>
            <a:endParaRPr sz="2800" b="0" i="0">
              <a:solidFill>
                <a:srgbClr val="0C0C4B"/>
              </a:solidFill>
              <a:latin typeface="IBM Plex Sans"/>
              <a:ea typeface="IBM Plex Sans"/>
              <a:cs typeface="IBM Plex Sans"/>
              <a:sym typeface="IBM Plex Sans"/>
            </a:endParaRPr>
          </a:p>
          <a:p>
            <a:pPr marL="0" marR="0" lvl="0" indent="0" algn="r" rtl="0">
              <a:lnSpc>
                <a:spcPct val="90000"/>
              </a:lnSpc>
              <a:spcBef>
                <a:spcPts val="1000"/>
              </a:spcBef>
              <a:spcAft>
                <a:spcPts val="0"/>
              </a:spcAft>
              <a:buClr>
                <a:srgbClr val="0C0C4B"/>
              </a:buClr>
              <a:buSzPts val="2400"/>
              <a:buFont typeface="Arial"/>
              <a:buNone/>
            </a:pPr>
            <a:r>
              <a:rPr lang="it-IT" sz="2400" b="0" i="1">
                <a:solidFill>
                  <a:srgbClr val="0C0C4B"/>
                </a:solidFill>
                <a:latin typeface="IBM Plex Sans"/>
                <a:ea typeface="IBM Plex Sans"/>
                <a:cs typeface="IBM Plex Sans"/>
                <a:sym typeface="IBM Plex Sans"/>
              </a:rPr>
              <a:t>Food waste</a:t>
            </a:r>
            <a:endParaRPr/>
          </a:p>
          <a:p>
            <a:pPr marL="0" marR="0" lvl="0" indent="0" algn="r" rtl="0">
              <a:lnSpc>
                <a:spcPct val="90000"/>
              </a:lnSpc>
              <a:spcBef>
                <a:spcPts val="1000"/>
              </a:spcBef>
              <a:spcAft>
                <a:spcPts val="0"/>
              </a:spcAft>
              <a:buClr>
                <a:srgbClr val="0C0C4B"/>
              </a:buClr>
              <a:buSzPts val="2400"/>
              <a:buFont typeface="Arial"/>
              <a:buNone/>
            </a:pPr>
            <a:r>
              <a:rPr lang="it-IT" sz="2400" b="0" i="1">
                <a:solidFill>
                  <a:srgbClr val="0C0C4B"/>
                </a:solidFill>
                <a:latin typeface="IBM Plex Sans"/>
                <a:ea typeface="IBM Plex Sans"/>
                <a:cs typeface="IBM Plex Sans"/>
                <a:sym typeface="IBM Plex Sans"/>
              </a:rPr>
              <a:t>Refugees </a:t>
            </a:r>
            <a:br>
              <a:rPr lang="it-IT" sz="2400" b="0" i="1">
                <a:solidFill>
                  <a:srgbClr val="0C0C4B"/>
                </a:solidFill>
                <a:latin typeface="IBM Plex Sans"/>
                <a:ea typeface="IBM Plex Sans"/>
                <a:cs typeface="IBM Plex Sans"/>
                <a:sym typeface="IBM Plex Sans"/>
              </a:rPr>
            </a:br>
            <a:r>
              <a:rPr lang="it-IT" sz="2400" b="0" i="1">
                <a:solidFill>
                  <a:srgbClr val="0C0C4B"/>
                </a:solidFill>
                <a:latin typeface="IBM Plex Sans"/>
                <a:ea typeface="IBM Plex Sans"/>
                <a:cs typeface="IBM Plex Sans"/>
                <a:sym typeface="IBM Plex Sans"/>
              </a:rPr>
              <a:t>from Ukraine</a:t>
            </a:r>
            <a:endParaRPr/>
          </a:p>
        </p:txBody>
      </p:sp>
      <p:sp>
        <p:nvSpPr>
          <p:cNvPr id="16" name="Google Shape;73;p3">
            <a:extLst>
              <a:ext uri="{FF2B5EF4-FFF2-40B4-BE49-F238E27FC236}">
                <a16:creationId xmlns:a16="http://schemas.microsoft.com/office/drawing/2014/main" id="{6CD41A08-AE89-663F-0161-19D4A5389DAE}"/>
              </a:ext>
            </a:extLst>
          </p:cNvPr>
          <p:cNvSpPr txBox="1"/>
          <p:nvPr/>
        </p:nvSpPr>
        <p:spPr>
          <a:xfrm>
            <a:off x="8590454" y="3684004"/>
            <a:ext cx="3498967" cy="200629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C0C4B"/>
              </a:buClr>
              <a:buSzPts val="2400"/>
              <a:buFont typeface="Arial"/>
              <a:buNone/>
            </a:pPr>
            <a:r>
              <a:rPr lang="it-IT" sz="2400" b="1" i="0" dirty="0">
                <a:solidFill>
                  <a:srgbClr val="0C0C4B"/>
                </a:solidFill>
                <a:latin typeface="IBM Plex Sans"/>
                <a:ea typeface="IBM Plex Sans"/>
                <a:cs typeface="IBM Plex Sans"/>
                <a:sym typeface="IBM Plex Sans"/>
              </a:rPr>
              <a:t>Aragon</a:t>
            </a:r>
            <a:r>
              <a:rPr lang="it-IT" sz="2400" b="0" i="0" dirty="0">
                <a:solidFill>
                  <a:srgbClr val="0C0C4B"/>
                </a:solidFill>
                <a:latin typeface="IBM Plex Sans"/>
                <a:ea typeface="IBM Plex Sans"/>
                <a:cs typeface="IBM Plex Sans"/>
                <a:sym typeface="IBM Plex Sans"/>
              </a:rPr>
              <a:t> </a:t>
            </a:r>
            <a:r>
              <a:rPr lang="it-IT" sz="2400" b="1" i="0" dirty="0" err="1">
                <a:solidFill>
                  <a:srgbClr val="0C0C4B"/>
                </a:solidFill>
                <a:latin typeface="IBM Plex Sans"/>
                <a:ea typeface="IBM Plex Sans"/>
                <a:cs typeface="IBM Plex Sans"/>
                <a:sym typeface="IBM Plex Sans"/>
              </a:rPr>
              <a:t>Region</a:t>
            </a:r>
            <a:r>
              <a:rPr lang="it-IT" sz="2400" b="1" i="0" dirty="0">
                <a:solidFill>
                  <a:srgbClr val="0C0C4B"/>
                </a:solidFill>
                <a:latin typeface="IBM Plex Sans"/>
                <a:ea typeface="IBM Plex Sans"/>
                <a:cs typeface="IBM Plex Sans"/>
                <a:sym typeface="IBM Plex Sans"/>
              </a:rPr>
              <a:t>, </a:t>
            </a:r>
            <a:r>
              <a:rPr lang="it-IT" sz="2400" b="0" i="0" dirty="0" err="1">
                <a:solidFill>
                  <a:srgbClr val="0C0C4B"/>
                </a:solidFill>
                <a:latin typeface="IBM Plex Sans"/>
                <a:ea typeface="IBM Plex Sans"/>
                <a:cs typeface="IBM Plex Sans"/>
                <a:sym typeface="IBM Plex Sans"/>
              </a:rPr>
              <a:t>Spain</a:t>
            </a:r>
            <a:br>
              <a:rPr lang="it-IT" sz="2400" b="0" i="0" dirty="0">
                <a:solidFill>
                  <a:srgbClr val="0C0C4B"/>
                </a:solidFill>
                <a:latin typeface="IBM Plex Sans"/>
                <a:ea typeface="IBM Plex Sans"/>
                <a:cs typeface="IBM Plex Sans"/>
                <a:sym typeface="IBM Plex Sans"/>
              </a:rPr>
            </a:br>
            <a:r>
              <a:rPr lang="it-IT" sz="2400" b="0" i="1" dirty="0" err="1">
                <a:solidFill>
                  <a:srgbClr val="0C0C4B"/>
                </a:solidFill>
                <a:latin typeface="IBM Plex Sans"/>
                <a:ea typeface="IBM Plex Sans"/>
                <a:cs typeface="IBM Plex Sans"/>
                <a:sym typeface="IBM Plex Sans"/>
              </a:rPr>
              <a:t>Wildfires</a:t>
            </a:r>
            <a:endParaRPr dirty="0"/>
          </a:p>
          <a:p>
            <a:pPr marL="0" marR="0" lvl="0" indent="0" algn="l" rtl="0">
              <a:lnSpc>
                <a:spcPct val="90000"/>
              </a:lnSpc>
              <a:spcBef>
                <a:spcPts val="1000"/>
              </a:spcBef>
              <a:spcAft>
                <a:spcPts val="0"/>
              </a:spcAft>
              <a:buClr>
                <a:schemeClr val="dk1"/>
              </a:buClr>
              <a:buSzPts val="1400"/>
              <a:buFont typeface="Arial"/>
              <a:buNone/>
            </a:pPr>
            <a:r>
              <a:rPr lang="it-IT" sz="1400" b="0" i="0" dirty="0" err="1">
                <a:solidFill>
                  <a:schemeClr val="dk1"/>
                </a:solidFill>
                <a:latin typeface="Calibri"/>
                <a:ea typeface="Calibri"/>
                <a:cs typeface="Calibri"/>
                <a:sym typeface="Calibri"/>
              </a:rPr>
              <a:t>Improve</a:t>
            </a:r>
            <a:r>
              <a:rPr lang="it-IT" sz="1400" b="0" i="0" dirty="0">
                <a:solidFill>
                  <a:schemeClr val="dk1"/>
                </a:solidFill>
                <a:latin typeface="Calibri"/>
                <a:ea typeface="Calibri"/>
                <a:cs typeface="Calibri"/>
                <a:sym typeface="Calibri"/>
              </a:rPr>
              <a:t> the design of </a:t>
            </a:r>
            <a:r>
              <a:rPr lang="it-IT" sz="1400" b="0" i="0" dirty="0" err="1">
                <a:solidFill>
                  <a:schemeClr val="dk1"/>
                </a:solidFill>
                <a:latin typeface="Calibri"/>
                <a:ea typeface="Calibri"/>
                <a:cs typeface="Calibri"/>
                <a:sym typeface="Calibri"/>
              </a:rPr>
              <a:t>emergency</a:t>
            </a:r>
            <a:r>
              <a:rPr lang="it-IT" sz="1400" b="0" i="0" dirty="0">
                <a:solidFill>
                  <a:schemeClr val="dk1"/>
                </a:solidFill>
                <a:latin typeface="Calibri"/>
                <a:ea typeface="Calibri"/>
                <a:cs typeface="Calibri"/>
                <a:sym typeface="Calibri"/>
              </a:rPr>
              <a:t> policies </a:t>
            </a:r>
            <a:r>
              <a:rPr lang="it-IT" sz="1400" b="0" i="0" dirty="0" err="1">
                <a:solidFill>
                  <a:schemeClr val="dk1"/>
                </a:solidFill>
                <a:latin typeface="Calibri"/>
                <a:ea typeface="Calibri"/>
                <a:cs typeface="Calibri"/>
                <a:sym typeface="Calibri"/>
              </a:rPr>
              <a:t>related</a:t>
            </a:r>
            <a:r>
              <a:rPr lang="it-IT" sz="1400" b="0" i="0" dirty="0">
                <a:solidFill>
                  <a:schemeClr val="dk1"/>
                </a:solidFill>
                <a:latin typeface="Calibri"/>
                <a:ea typeface="Calibri"/>
                <a:cs typeface="Calibri"/>
                <a:sym typeface="Calibri"/>
              </a:rPr>
              <a:t> to </a:t>
            </a:r>
            <a:r>
              <a:rPr lang="it-IT" sz="1400" b="0" i="0" dirty="0" err="1">
                <a:solidFill>
                  <a:schemeClr val="dk1"/>
                </a:solidFill>
                <a:latin typeface="Calibri"/>
                <a:ea typeface="Calibri"/>
                <a:cs typeface="Calibri"/>
                <a:sym typeface="Calibri"/>
              </a:rPr>
              <a:t>wildfires</a:t>
            </a:r>
            <a:r>
              <a:rPr lang="it-IT" sz="1400" b="0" i="0" dirty="0">
                <a:solidFill>
                  <a:schemeClr val="dk1"/>
                </a:solidFill>
                <a:latin typeface="Calibri"/>
                <a:ea typeface="Calibri"/>
                <a:cs typeface="Calibri"/>
                <a:sym typeface="Calibri"/>
              </a:rPr>
              <a:t> </a:t>
            </a:r>
            <a:r>
              <a:rPr lang="it-IT" sz="1400" b="0" i="0">
                <a:solidFill>
                  <a:schemeClr val="dk1"/>
                </a:solidFill>
                <a:latin typeface="Calibri"/>
                <a:ea typeface="Calibri"/>
                <a:cs typeface="Calibri"/>
                <a:sym typeface="Calibri"/>
              </a:rPr>
              <a:t>and management of </a:t>
            </a:r>
            <a:r>
              <a:rPr lang="it-IT" sz="1400" b="0" i="0" dirty="0" err="1">
                <a:solidFill>
                  <a:schemeClr val="dk1"/>
                </a:solidFill>
                <a:latin typeface="Calibri"/>
                <a:ea typeface="Calibri"/>
                <a:cs typeface="Calibri"/>
                <a:sym typeface="Calibri"/>
              </a:rPr>
              <a:t>emergency</a:t>
            </a:r>
            <a:r>
              <a:rPr lang="it-IT" sz="1400" b="0" i="0" dirty="0">
                <a:solidFill>
                  <a:schemeClr val="dk1"/>
                </a:solidFill>
                <a:latin typeface="Calibri"/>
                <a:ea typeface="Calibri"/>
                <a:cs typeface="Calibri"/>
                <a:sym typeface="Calibri"/>
              </a:rPr>
              <a:t> situations</a:t>
            </a:r>
            <a:endParaRPr dirty="0"/>
          </a:p>
        </p:txBody>
      </p:sp>
      <p:sp>
        <p:nvSpPr>
          <p:cNvPr id="17" name="Google Shape;74;p3">
            <a:extLst>
              <a:ext uri="{FF2B5EF4-FFF2-40B4-BE49-F238E27FC236}">
                <a16:creationId xmlns:a16="http://schemas.microsoft.com/office/drawing/2014/main" id="{AC3D4571-56A5-DD10-8116-7B3C711E89E3}"/>
              </a:ext>
            </a:extLst>
          </p:cNvPr>
          <p:cNvSpPr txBox="1"/>
          <p:nvPr/>
        </p:nvSpPr>
        <p:spPr>
          <a:xfrm>
            <a:off x="8013703" y="2684684"/>
            <a:ext cx="3735758" cy="517927"/>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dk1"/>
              </a:buClr>
              <a:buSzPts val="1400"/>
              <a:buFont typeface="Arial"/>
              <a:buNone/>
            </a:pPr>
            <a:r>
              <a:rPr lang="it-IT" sz="1400" b="0" i="0">
                <a:solidFill>
                  <a:schemeClr val="dk1"/>
                </a:solidFill>
                <a:latin typeface="Calibri"/>
                <a:ea typeface="Calibri"/>
                <a:cs typeface="Calibri"/>
                <a:sym typeface="Calibri"/>
              </a:rPr>
              <a:t>Improve design of emergency policies related to the above-mentioned issues</a:t>
            </a:r>
            <a:endParaRPr/>
          </a:p>
        </p:txBody>
      </p:sp>
      <p:pic>
        <p:nvPicPr>
          <p:cNvPr id="2" name="Google Shape;200;g1b0519a1743_0_12">
            <a:extLst>
              <a:ext uri="{FF2B5EF4-FFF2-40B4-BE49-F238E27FC236}">
                <a16:creationId xmlns:a16="http://schemas.microsoft.com/office/drawing/2014/main" id="{D2A18164-9509-1CFC-4F07-5D0BFE79600F}"/>
              </a:ext>
            </a:extLst>
          </p:cNvPr>
          <p:cNvPicPr preferRelativeResize="0"/>
          <p:nvPr/>
        </p:nvPicPr>
        <p:blipFill rotWithShape="1">
          <a:blip r:embed="rId4">
            <a:alphaModFix/>
          </a:blip>
          <a:srcRect r="11550"/>
          <a:stretch/>
        </p:blipFill>
        <p:spPr>
          <a:xfrm>
            <a:off x="9465336" y="357510"/>
            <a:ext cx="1234504" cy="889204"/>
          </a:xfrm>
          <a:prstGeom prst="rect">
            <a:avLst/>
          </a:prstGeom>
          <a:noFill/>
          <a:ln>
            <a:noFill/>
          </a:ln>
        </p:spPr>
      </p:pic>
      <p:pic>
        <p:nvPicPr>
          <p:cNvPr id="6" name="Google Shape;199;g1b0519a1743_0_12">
            <a:extLst>
              <a:ext uri="{FF2B5EF4-FFF2-40B4-BE49-F238E27FC236}">
                <a16:creationId xmlns:a16="http://schemas.microsoft.com/office/drawing/2014/main" id="{4A7E1C7F-D3BE-B6F5-2D0E-DC544ED0E7EA}"/>
              </a:ext>
            </a:extLst>
          </p:cNvPr>
          <p:cNvPicPr preferRelativeResize="0"/>
          <p:nvPr/>
        </p:nvPicPr>
        <p:blipFill rotWithShape="1">
          <a:blip r:embed="rId5">
            <a:alphaModFix/>
          </a:blip>
          <a:srcRect/>
          <a:stretch/>
        </p:blipFill>
        <p:spPr>
          <a:xfrm>
            <a:off x="9525000" y="1564776"/>
            <a:ext cx="1304974" cy="898284"/>
          </a:xfrm>
          <a:prstGeom prst="rect">
            <a:avLst/>
          </a:prstGeom>
          <a:noFill/>
          <a:ln>
            <a:noFill/>
          </a:ln>
        </p:spPr>
      </p:pic>
      <p:pic>
        <p:nvPicPr>
          <p:cNvPr id="9" name="Google Shape;203;g1b0519a1743_0_12">
            <a:extLst>
              <a:ext uri="{FF2B5EF4-FFF2-40B4-BE49-F238E27FC236}">
                <a16:creationId xmlns:a16="http://schemas.microsoft.com/office/drawing/2014/main" id="{E8C15624-327F-5F3A-9F8A-31C066001EE2}"/>
              </a:ext>
            </a:extLst>
          </p:cNvPr>
          <p:cNvPicPr preferRelativeResize="0"/>
          <p:nvPr/>
        </p:nvPicPr>
        <p:blipFill rotWithShape="1">
          <a:blip r:embed="rId6">
            <a:alphaModFix/>
          </a:blip>
          <a:srcRect l="8559" r="6772"/>
          <a:stretch/>
        </p:blipFill>
        <p:spPr>
          <a:xfrm>
            <a:off x="10829974" y="753893"/>
            <a:ext cx="1167994" cy="985642"/>
          </a:xfrm>
          <a:prstGeom prst="rect">
            <a:avLst/>
          </a:prstGeom>
          <a:noFill/>
          <a:ln>
            <a:noFill/>
          </a:ln>
        </p:spPr>
      </p:pic>
      <p:pic>
        <p:nvPicPr>
          <p:cNvPr id="10" name="Picture 8" descr="A city next to a body of water&#10;&#10;Description automatically generated with medium confidence">
            <a:extLst>
              <a:ext uri="{FF2B5EF4-FFF2-40B4-BE49-F238E27FC236}">
                <a16:creationId xmlns:a16="http://schemas.microsoft.com/office/drawing/2014/main" id="{B20CD4EA-6BB1-B104-31B2-9192CA963355}"/>
              </a:ext>
            </a:extLst>
          </p:cNvPr>
          <p:cNvPicPr>
            <a:picLocks noChangeAspect="1"/>
          </p:cNvPicPr>
          <p:nvPr/>
        </p:nvPicPr>
        <p:blipFill>
          <a:blip r:embed="rId7"/>
          <a:stretch>
            <a:fillRect/>
          </a:stretch>
        </p:blipFill>
        <p:spPr>
          <a:xfrm>
            <a:off x="2387602" y="3948753"/>
            <a:ext cx="3118798" cy="1862220"/>
          </a:xfrm>
          <a:prstGeom prst="rect">
            <a:avLst/>
          </a:prstGeom>
        </p:spPr>
      </p:pic>
      <p:pic>
        <p:nvPicPr>
          <p:cNvPr id="11" name="Kuva 2" descr="Kuva, joka sisältää kohteen ulko, puu, taivas, luonto&#10;&#10;Kuvaus luotu automaattisesti">
            <a:extLst>
              <a:ext uri="{FF2B5EF4-FFF2-40B4-BE49-F238E27FC236}">
                <a16:creationId xmlns:a16="http://schemas.microsoft.com/office/drawing/2014/main" id="{79D909C6-54DC-6C4D-40C4-C7BA663B46EA}"/>
              </a:ext>
            </a:extLst>
          </p:cNvPr>
          <p:cNvPicPr>
            <a:picLocks noChangeAspect="1"/>
          </p:cNvPicPr>
          <p:nvPr/>
        </p:nvPicPr>
        <p:blipFill>
          <a:blip r:embed="rId8"/>
          <a:stretch>
            <a:fillRect/>
          </a:stretch>
        </p:blipFill>
        <p:spPr>
          <a:xfrm>
            <a:off x="-4163" y="1090513"/>
            <a:ext cx="3774241" cy="2017391"/>
          </a:xfrm>
          <a:prstGeom prst="rect">
            <a:avLst/>
          </a:prstGeom>
          <a:ln>
            <a:noFill/>
          </a:ln>
          <a:effectLst>
            <a:softEdge rad="112500"/>
          </a:effectLst>
        </p:spPr>
      </p:pic>
    </p:spTree>
    <p:extLst>
      <p:ext uri="{BB962C8B-B14F-4D97-AF65-F5344CB8AC3E}">
        <p14:creationId xmlns:p14="http://schemas.microsoft.com/office/powerpoint/2010/main" val="17353345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g1b28a5e3eb6_0_13"/>
          <p:cNvSpPr txBox="1">
            <a:spLocks noGrp="1"/>
          </p:cNvSpPr>
          <p:nvPr>
            <p:ph type="title"/>
          </p:nvPr>
        </p:nvSpPr>
        <p:spPr>
          <a:xfrm>
            <a:off x="357809" y="365125"/>
            <a:ext cx="11479800" cy="708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it-IT" sz="3600" b="1" dirty="0">
                <a:solidFill>
                  <a:srgbClr val="0C0C4B"/>
                </a:solidFill>
                <a:latin typeface="IBM Plex Sans"/>
                <a:ea typeface="IBM Plex Sans"/>
                <a:cs typeface="IBM Plex Sans"/>
                <a:sym typeface="IBM Plex Sans"/>
              </a:rPr>
              <a:t>Forest fires </a:t>
            </a:r>
            <a:r>
              <a:rPr lang="it-IT" sz="3600" dirty="0">
                <a:solidFill>
                  <a:srgbClr val="0C0C4B"/>
                </a:solidFill>
                <a:latin typeface="IBM Plex Sans"/>
                <a:ea typeface="IBM Plex Sans"/>
                <a:cs typeface="IBM Plex Sans"/>
                <a:sym typeface="IBM Plex Sans"/>
              </a:rPr>
              <a:t>in Kainuu region.</a:t>
            </a:r>
          </a:p>
        </p:txBody>
      </p:sp>
      <p:pic>
        <p:nvPicPr>
          <p:cNvPr id="18" name="Picture 17" descr="A person giving a presentation&#10;&#10;Description automatically generated with medium confidence">
            <a:extLst>
              <a:ext uri="{FF2B5EF4-FFF2-40B4-BE49-F238E27FC236}">
                <a16:creationId xmlns:a16="http://schemas.microsoft.com/office/drawing/2014/main" id="{DCC398A7-DBFC-CD0D-F0E0-6A820D6AC3B0}"/>
              </a:ext>
            </a:extLst>
          </p:cNvPr>
          <p:cNvPicPr>
            <a:picLocks noChangeAspect="1"/>
          </p:cNvPicPr>
          <p:nvPr/>
        </p:nvPicPr>
        <p:blipFill>
          <a:blip r:embed="rId3"/>
          <a:stretch>
            <a:fillRect/>
          </a:stretch>
        </p:blipFill>
        <p:spPr>
          <a:xfrm>
            <a:off x="6620830" y="198248"/>
            <a:ext cx="5379783" cy="3030279"/>
          </a:xfrm>
          <a:prstGeom prst="rect">
            <a:avLst/>
          </a:prstGeom>
          <a:ln>
            <a:noFill/>
          </a:ln>
          <a:effectLst>
            <a:softEdge rad="112500"/>
          </a:effectLst>
        </p:spPr>
      </p:pic>
      <p:pic>
        <p:nvPicPr>
          <p:cNvPr id="20" name="Picture 19" descr="A group of people sitting around a table looking at a projector screen&#10;&#10;Description automatically generated with medium confidence">
            <a:extLst>
              <a:ext uri="{FF2B5EF4-FFF2-40B4-BE49-F238E27FC236}">
                <a16:creationId xmlns:a16="http://schemas.microsoft.com/office/drawing/2014/main" id="{AD0B57C1-AABC-50C4-EFF2-275A701569B0}"/>
              </a:ext>
            </a:extLst>
          </p:cNvPr>
          <p:cNvPicPr>
            <a:picLocks noChangeAspect="1"/>
          </p:cNvPicPr>
          <p:nvPr/>
        </p:nvPicPr>
        <p:blipFill>
          <a:blip r:embed="rId4"/>
          <a:stretch>
            <a:fillRect/>
          </a:stretch>
        </p:blipFill>
        <p:spPr>
          <a:xfrm>
            <a:off x="6617329" y="3228714"/>
            <a:ext cx="5379783" cy="3030279"/>
          </a:xfrm>
          <a:prstGeom prst="rect">
            <a:avLst/>
          </a:prstGeom>
          <a:ln>
            <a:noFill/>
          </a:ln>
          <a:effectLst>
            <a:softEdge rad="112500"/>
          </a:effectLst>
        </p:spPr>
      </p:pic>
      <p:sp>
        <p:nvSpPr>
          <p:cNvPr id="4" name="Google Shape;507;g1b5b900f5cb_0_0">
            <a:extLst>
              <a:ext uri="{FF2B5EF4-FFF2-40B4-BE49-F238E27FC236}">
                <a16:creationId xmlns:a16="http://schemas.microsoft.com/office/drawing/2014/main" id="{7BD6CEB3-3892-032B-A3F4-C5BD147EB066}"/>
              </a:ext>
            </a:extLst>
          </p:cNvPr>
          <p:cNvSpPr/>
          <p:nvPr/>
        </p:nvSpPr>
        <p:spPr>
          <a:xfrm>
            <a:off x="1293676" y="1547868"/>
            <a:ext cx="1788565" cy="1772178"/>
          </a:xfrm>
          <a:prstGeom prst="ellipse">
            <a:avLst/>
          </a:prstGeom>
          <a:solidFill>
            <a:schemeClr val="accent1">
              <a:lumMod val="75000"/>
            </a:schemeClr>
          </a:solidFill>
          <a:ln>
            <a:noFill/>
          </a:ln>
        </p:spPr>
        <p:txBody>
          <a:bodyPr spcFirstLastPara="1" wrap="square" lIns="91425" tIns="45700" rIns="91425" bIns="45700" anchor="ctr" anchorCtr="0">
            <a:noAutofit/>
          </a:bodyPr>
          <a:lstStyle/>
          <a:p>
            <a:pPr algn="ctr"/>
            <a:r>
              <a:rPr lang="it-IT" sz="1600" b="1" err="1">
                <a:solidFill>
                  <a:schemeClr val="lt1"/>
                </a:solidFill>
                <a:latin typeface="IBM Plex Sans"/>
                <a:ea typeface="IBM Plex Sans"/>
                <a:cs typeface="IBM Plex Sans"/>
                <a:sym typeface="IBM Plex Sans"/>
              </a:rPr>
              <a:t>Civil</a:t>
            </a:r>
            <a:r>
              <a:rPr lang="it-IT" sz="1600" b="1">
                <a:solidFill>
                  <a:schemeClr val="lt1"/>
                </a:solidFill>
                <a:latin typeface="IBM Plex Sans"/>
                <a:ea typeface="IBM Plex Sans"/>
                <a:cs typeface="IBM Plex Sans"/>
                <a:sym typeface="IBM Plex Sans"/>
              </a:rPr>
              <a:t> security agency</a:t>
            </a:r>
            <a:endParaRPr lang="it-IT" sz="1600" b="1">
              <a:solidFill>
                <a:schemeClr val="lt1"/>
              </a:solidFill>
              <a:latin typeface="IBM Plex Sans"/>
              <a:ea typeface="IBM Plex Sans"/>
              <a:cs typeface="IBM Plex Sans"/>
            </a:endParaRPr>
          </a:p>
        </p:txBody>
      </p:sp>
      <p:sp>
        <p:nvSpPr>
          <p:cNvPr id="5" name="Google Shape;507;g1b5b900f5cb_0_0">
            <a:extLst>
              <a:ext uri="{FF2B5EF4-FFF2-40B4-BE49-F238E27FC236}">
                <a16:creationId xmlns:a16="http://schemas.microsoft.com/office/drawing/2014/main" id="{F4ACFA22-F768-2B91-71FF-44BB1709E2F0}"/>
              </a:ext>
            </a:extLst>
          </p:cNvPr>
          <p:cNvSpPr/>
          <p:nvPr/>
        </p:nvSpPr>
        <p:spPr>
          <a:xfrm>
            <a:off x="2896129" y="1528614"/>
            <a:ext cx="1788565" cy="1772178"/>
          </a:xfrm>
          <a:prstGeom prst="ellipse">
            <a:avLst/>
          </a:prstGeom>
          <a:solidFill>
            <a:schemeClr val="accent1">
              <a:lumMod val="60000"/>
              <a:lumOff val="40000"/>
            </a:schemeClr>
          </a:solidFill>
          <a:ln>
            <a:noFill/>
          </a:ln>
        </p:spPr>
        <p:txBody>
          <a:bodyPr spcFirstLastPara="1" wrap="square" lIns="91425" tIns="45700" rIns="91425" bIns="45700" anchor="ctr" anchorCtr="0">
            <a:noAutofit/>
          </a:bodyPr>
          <a:lstStyle/>
          <a:p>
            <a:pPr algn="ctr"/>
            <a:r>
              <a:rPr lang="it-IT" sz="1600" b="1" err="1">
                <a:solidFill>
                  <a:schemeClr val="lt1"/>
                </a:solidFill>
                <a:latin typeface="IBM Plex Sans"/>
                <a:ea typeface="IBM Plex Sans"/>
                <a:cs typeface="IBM Plex Sans"/>
                <a:sym typeface="IBM Plex Sans"/>
              </a:rPr>
              <a:t>Forestry</a:t>
            </a:r>
            <a:r>
              <a:rPr lang="it-IT" sz="1600" b="1">
                <a:solidFill>
                  <a:schemeClr val="lt1"/>
                </a:solidFill>
                <a:latin typeface="IBM Plex Sans"/>
                <a:ea typeface="IBM Plex Sans"/>
                <a:cs typeface="IBM Plex Sans"/>
                <a:sym typeface="IBM Plex Sans"/>
              </a:rPr>
              <a:t> </a:t>
            </a:r>
            <a:r>
              <a:rPr lang="it-IT" sz="1600" b="1" err="1">
                <a:solidFill>
                  <a:schemeClr val="lt1"/>
                </a:solidFill>
                <a:latin typeface="IBM Plex Sans"/>
                <a:ea typeface="IBM Plex Sans"/>
                <a:cs typeface="IBM Plex Sans"/>
                <a:sym typeface="IBM Plex Sans"/>
              </a:rPr>
              <a:t>agencies</a:t>
            </a:r>
            <a:endParaRPr lang="it-IT" sz="1600" b="1" err="1">
              <a:solidFill>
                <a:schemeClr val="lt1"/>
              </a:solidFill>
              <a:latin typeface="IBM Plex Sans"/>
              <a:ea typeface="IBM Plex Sans"/>
              <a:cs typeface="IBM Plex Sans"/>
            </a:endParaRPr>
          </a:p>
        </p:txBody>
      </p:sp>
      <p:sp>
        <p:nvSpPr>
          <p:cNvPr id="6" name="Google Shape;507;g1b5b900f5cb_0_0">
            <a:extLst>
              <a:ext uri="{FF2B5EF4-FFF2-40B4-BE49-F238E27FC236}">
                <a16:creationId xmlns:a16="http://schemas.microsoft.com/office/drawing/2014/main" id="{B28397E0-0225-5962-8B2A-436AA80DF7A9}"/>
              </a:ext>
            </a:extLst>
          </p:cNvPr>
          <p:cNvSpPr/>
          <p:nvPr/>
        </p:nvSpPr>
        <p:spPr>
          <a:xfrm>
            <a:off x="2226102" y="3850254"/>
            <a:ext cx="1788565" cy="1772178"/>
          </a:xfrm>
          <a:prstGeom prst="ellipse">
            <a:avLst/>
          </a:prstGeom>
          <a:solidFill>
            <a:schemeClr val="accent1">
              <a:lumMod val="75000"/>
            </a:schemeClr>
          </a:solidFill>
          <a:ln>
            <a:noFill/>
          </a:ln>
        </p:spPr>
        <p:txBody>
          <a:bodyPr spcFirstLastPara="1" wrap="square" lIns="91425" tIns="45700" rIns="91425" bIns="45700" anchor="ctr" anchorCtr="0">
            <a:noAutofit/>
          </a:bodyPr>
          <a:lstStyle/>
          <a:p>
            <a:pPr algn="ctr"/>
            <a:r>
              <a:rPr lang="it-IT" sz="1600" b="1" err="1">
                <a:solidFill>
                  <a:schemeClr val="lt1"/>
                </a:solidFill>
                <a:latin typeface="IBM Plex Sans"/>
                <a:ea typeface="IBM Plex Sans"/>
                <a:cs typeface="IBM Plex Sans"/>
                <a:sym typeface="IBM Plex Sans"/>
              </a:rPr>
              <a:t>NGO's</a:t>
            </a:r>
            <a:endParaRPr lang="it-IT" sz="1600" b="1" err="1">
              <a:solidFill>
                <a:schemeClr val="lt1"/>
              </a:solidFill>
              <a:latin typeface="IBM Plex Sans"/>
              <a:ea typeface="IBM Plex Sans"/>
              <a:cs typeface="IBM Plex Sans"/>
            </a:endParaRPr>
          </a:p>
        </p:txBody>
      </p:sp>
      <p:sp>
        <p:nvSpPr>
          <p:cNvPr id="7" name="Google Shape;507;g1b5b900f5cb_0_0">
            <a:extLst>
              <a:ext uri="{FF2B5EF4-FFF2-40B4-BE49-F238E27FC236}">
                <a16:creationId xmlns:a16="http://schemas.microsoft.com/office/drawing/2014/main" id="{EF7C9033-A110-7979-14B7-15C055767F45}"/>
              </a:ext>
            </a:extLst>
          </p:cNvPr>
          <p:cNvSpPr/>
          <p:nvPr/>
        </p:nvSpPr>
        <p:spPr>
          <a:xfrm>
            <a:off x="849176" y="2929300"/>
            <a:ext cx="1788565" cy="1772178"/>
          </a:xfrm>
          <a:prstGeom prst="ellipse">
            <a:avLst/>
          </a:prstGeom>
          <a:solidFill>
            <a:schemeClr val="accent1">
              <a:lumMod val="60000"/>
              <a:lumOff val="40000"/>
            </a:schemeClr>
          </a:solidFill>
          <a:ln>
            <a:noFill/>
          </a:ln>
        </p:spPr>
        <p:txBody>
          <a:bodyPr spcFirstLastPara="1" wrap="square" lIns="91425" tIns="45700" rIns="91425" bIns="45700" anchor="ctr" anchorCtr="0">
            <a:noAutofit/>
          </a:bodyPr>
          <a:lstStyle/>
          <a:p>
            <a:pPr algn="ctr"/>
            <a:r>
              <a:rPr lang="it-IT" b="1" err="1">
                <a:solidFill>
                  <a:schemeClr val="lt1"/>
                </a:solidFill>
                <a:latin typeface="IBM Plex Sans"/>
                <a:ea typeface="IBM Plex Sans"/>
                <a:cs typeface="IBM Plex Sans"/>
                <a:sym typeface="IBM Plex Sans"/>
              </a:rPr>
              <a:t>Research</a:t>
            </a:r>
            <a:r>
              <a:rPr lang="it-IT" b="1">
                <a:solidFill>
                  <a:schemeClr val="lt1"/>
                </a:solidFill>
                <a:latin typeface="IBM Plex Sans"/>
                <a:ea typeface="IBM Plex Sans"/>
                <a:cs typeface="IBM Plex Sans"/>
                <a:sym typeface="IBM Plex Sans"/>
              </a:rPr>
              <a:t> and </a:t>
            </a:r>
            <a:r>
              <a:rPr lang="it-IT" b="1" err="1">
                <a:solidFill>
                  <a:schemeClr val="lt1"/>
                </a:solidFill>
                <a:latin typeface="IBM Plex Sans"/>
                <a:ea typeface="IBM Plex Sans"/>
                <a:cs typeface="IBM Plex Sans"/>
                <a:sym typeface="IBM Plex Sans"/>
              </a:rPr>
              <a:t>education</a:t>
            </a:r>
            <a:r>
              <a:rPr lang="it-IT" b="1">
                <a:solidFill>
                  <a:schemeClr val="lt1"/>
                </a:solidFill>
                <a:latin typeface="IBM Plex Sans"/>
                <a:ea typeface="IBM Plex Sans"/>
                <a:cs typeface="IBM Plex Sans"/>
                <a:sym typeface="IBM Plex Sans"/>
              </a:rPr>
              <a:t> institutions</a:t>
            </a:r>
            <a:endParaRPr lang="it-IT" b="1">
              <a:solidFill>
                <a:schemeClr val="lt1"/>
              </a:solidFill>
              <a:latin typeface="IBM Plex Sans"/>
              <a:ea typeface="IBM Plex Sans"/>
              <a:cs typeface="IBM Plex Sans"/>
            </a:endParaRPr>
          </a:p>
        </p:txBody>
      </p:sp>
      <p:sp>
        <p:nvSpPr>
          <p:cNvPr id="11" name="Google Shape;507;g1b5b900f5cb_0_0">
            <a:extLst>
              <a:ext uri="{FF2B5EF4-FFF2-40B4-BE49-F238E27FC236}">
                <a16:creationId xmlns:a16="http://schemas.microsoft.com/office/drawing/2014/main" id="{F165D1F7-12E6-A548-7B7F-D9FCA5DFA1D5}"/>
              </a:ext>
            </a:extLst>
          </p:cNvPr>
          <p:cNvSpPr/>
          <p:nvPr/>
        </p:nvSpPr>
        <p:spPr>
          <a:xfrm>
            <a:off x="3583978" y="2923973"/>
            <a:ext cx="1788565" cy="1772178"/>
          </a:xfrm>
          <a:prstGeom prst="ellipse">
            <a:avLst/>
          </a:prstGeom>
          <a:solidFill>
            <a:srgbClr val="7030A0"/>
          </a:solidFill>
          <a:ln>
            <a:noFill/>
          </a:ln>
        </p:spPr>
        <p:txBody>
          <a:bodyPr spcFirstLastPara="1" wrap="square" lIns="91425" tIns="45700" rIns="91425" bIns="45700" anchor="ctr" anchorCtr="0">
            <a:noAutofit/>
          </a:bodyPr>
          <a:lstStyle/>
          <a:p>
            <a:pPr algn="ctr"/>
            <a:r>
              <a:rPr lang="it-IT" sz="1600" b="1">
                <a:solidFill>
                  <a:schemeClr val="lt1"/>
                </a:solidFill>
                <a:latin typeface="IBM Plex Sans"/>
                <a:ea typeface="IBM Plex Sans"/>
                <a:cs typeface="IBM Plex Sans"/>
                <a:sym typeface="IBM Plex Sans"/>
              </a:rPr>
              <a:t>Public </a:t>
            </a:r>
            <a:r>
              <a:rPr lang="it-IT" sz="1600" b="1" err="1">
                <a:solidFill>
                  <a:schemeClr val="lt1"/>
                </a:solidFill>
                <a:latin typeface="IBM Plex Sans"/>
                <a:ea typeface="IBM Plex Sans"/>
                <a:cs typeface="IBM Plex Sans"/>
                <a:sym typeface="IBM Plex Sans"/>
              </a:rPr>
              <a:t>authorities</a:t>
            </a:r>
            <a:endParaRPr lang="it-IT" sz="1600" b="1">
              <a:solidFill>
                <a:schemeClr val="lt1"/>
              </a:solidFill>
              <a:latin typeface="IBM Plex Sans"/>
              <a:ea typeface="IBM Plex Sans"/>
              <a:cs typeface="IBM Plex Sans"/>
            </a:endParaRPr>
          </a:p>
        </p:txBody>
      </p:sp>
      <p:sp>
        <p:nvSpPr>
          <p:cNvPr id="12" name="Google Shape;507;g1b5b900f5cb_0_0">
            <a:extLst>
              <a:ext uri="{FF2B5EF4-FFF2-40B4-BE49-F238E27FC236}">
                <a16:creationId xmlns:a16="http://schemas.microsoft.com/office/drawing/2014/main" id="{DCB22054-F281-D558-15E7-0A7D8264B2CE}"/>
              </a:ext>
            </a:extLst>
          </p:cNvPr>
          <p:cNvSpPr/>
          <p:nvPr/>
        </p:nvSpPr>
        <p:spPr>
          <a:xfrm>
            <a:off x="2224259" y="2700905"/>
            <a:ext cx="1788565" cy="1772178"/>
          </a:xfrm>
          <a:prstGeom prst="ellipse">
            <a:avLst/>
          </a:prstGeom>
          <a:solidFill>
            <a:srgbClr val="8C34F8"/>
          </a:solid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it-IT" sz="1600" b="1">
                <a:solidFill>
                  <a:schemeClr val="lt1"/>
                </a:solidFill>
                <a:latin typeface="IBM Plex Sans"/>
                <a:ea typeface="IBM Plex Sans"/>
                <a:cs typeface="IBM Plex Sans"/>
                <a:sym typeface="IBM Plex Sans"/>
              </a:rPr>
              <a:t>Rescue services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520" name="Google Shape;520;g1b0519a1743_0_24"/>
          <p:cNvSpPr txBox="1">
            <a:spLocks noGrp="1"/>
          </p:cNvSpPr>
          <p:nvPr>
            <p:ph type="title"/>
          </p:nvPr>
        </p:nvSpPr>
        <p:spPr>
          <a:xfrm>
            <a:off x="357809" y="365125"/>
            <a:ext cx="11479800" cy="708300"/>
          </a:xfrm>
          <a:prstGeom prst="rect">
            <a:avLst/>
          </a:prstGeom>
          <a:noFill/>
          <a:ln>
            <a:noFill/>
          </a:ln>
        </p:spPr>
        <p:txBody>
          <a:bodyPr spcFirstLastPara="1" wrap="square" lIns="91425" tIns="45700" rIns="91425" bIns="45700" anchor="ctr" anchorCtr="0">
            <a:normAutofit/>
          </a:bodyPr>
          <a:lstStyle/>
          <a:p>
            <a:r>
              <a:rPr lang="it-IT"/>
              <a:t>Citizen </a:t>
            </a:r>
            <a:r>
              <a:rPr lang="it-IT" err="1"/>
              <a:t>involvement</a:t>
            </a:r>
          </a:p>
        </p:txBody>
      </p:sp>
      <p:sp>
        <p:nvSpPr>
          <p:cNvPr id="521" name="Google Shape;521;g1b0519a1743_0_24"/>
          <p:cNvSpPr txBox="1">
            <a:spLocks noGrp="1"/>
          </p:cNvSpPr>
          <p:nvPr>
            <p:ph type="body" idx="1"/>
          </p:nvPr>
        </p:nvSpPr>
        <p:spPr>
          <a:xfrm>
            <a:off x="534400" y="965725"/>
            <a:ext cx="10984200" cy="816000"/>
          </a:xfrm>
          <a:prstGeom prst="rect">
            <a:avLst/>
          </a:prstGeom>
          <a:noFill/>
          <a:ln>
            <a:noFill/>
          </a:ln>
        </p:spPr>
        <p:txBody>
          <a:bodyPr spcFirstLastPara="1" wrap="square" lIns="91425" tIns="45700" rIns="91425" bIns="45700" anchor="t" anchorCtr="0">
            <a:noAutofit/>
          </a:bodyPr>
          <a:lstStyle/>
          <a:p>
            <a:pPr marL="1709420" lvl="0" indent="179070" algn="just" rtl="0">
              <a:lnSpc>
                <a:spcPct val="75000"/>
              </a:lnSpc>
              <a:spcBef>
                <a:spcPts val="0"/>
              </a:spcBef>
              <a:spcAft>
                <a:spcPts val="0"/>
              </a:spcAft>
              <a:buSzPts val="770"/>
              <a:buNone/>
            </a:pPr>
            <a:endParaRPr lang="en-US" sz="1600">
              <a:solidFill>
                <a:schemeClr val="dk1"/>
              </a:solidFill>
              <a:latin typeface="Palatino Linotype"/>
              <a:ea typeface="Palatino Linotype"/>
              <a:cs typeface="Palatino Linotype"/>
            </a:endParaRPr>
          </a:p>
          <a:p>
            <a:pPr marL="0" lvl="0" indent="0" algn="just" rtl="0">
              <a:lnSpc>
                <a:spcPct val="75000"/>
              </a:lnSpc>
              <a:spcBef>
                <a:spcPts val="0"/>
              </a:spcBef>
              <a:spcAft>
                <a:spcPts val="0"/>
              </a:spcAft>
              <a:buSzPts val="770"/>
              <a:buNone/>
            </a:pPr>
            <a:r>
              <a:rPr lang="it-IT" sz="1600" b="1">
                <a:solidFill>
                  <a:srgbClr val="980000"/>
                </a:solidFill>
              </a:rPr>
              <a:t>POLICY FORMULATION PHASE</a:t>
            </a:r>
          </a:p>
          <a:p>
            <a:pPr marL="0" indent="0" algn="just">
              <a:lnSpc>
                <a:spcPct val="75000"/>
              </a:lnSpc>
              <a:spcBef>
                <a:spcPts val="0"/>
              </a:spcBef>
              <a:buSzPts val="770"/>
              <a:buNone/>
            </a:pPr>
            <a:r>
              <a:rPr lang="it-IT" sz="1600" err="1"/>
              <a:t>During</a:t>
            </a:r>
            <a:r>
              <a:rPr lang="it-IT" sz="1600"/>
              <a:t> the co-</a:t>
            </a:r>
            <a:r>
              <a:rPr lang="it-IT" sz="1600" err="1"/>
              <a:t>creation</a:t>
            </a:r>
            <a:r>
              <a:rPr lang="it-IT" sz="1600"/>
              <a:t> </a:t>
            </a:r>
            <a:r>
              <a:rPr lang="it-IT" sz="1600" err="1"/>
              <a:t>process</a:t>
            </a:r>
            <a:r>
              <a:rPr lang="it-IT" sz="1600"/>
              <a:t> , the </a:t>
            </a:r>
            <a:r>
              <a:rPr lang="it-IT" sz="1600" err="1"/>
              <a:t>need</a:t>
            </a:r>
            <a:r>
              <a:rPr lang="it-IT" sz="1600"/>
              <a:t> for information and </a:t>
            </a:r>
            <a:r>
              <a:rPr lang="it-IT" sz="1600" err="1"/>
              <a:t>communication</a:t>
            </a:r>
            <a:r>
              <a:rPr lang="it-IT" sz="1600"/>
              <a:t> </a:t>
            </a:r>
            <a:r>
              <a:rPr lang="it-IT" sz="1600" err="1"/>
              <a:t>improvement</a:t>
            </a:r>
            <a:r>
              <a:rPr lang="it-IT" sz="1600"/>
              <a:t> </a:t>
            </a:r>
            <a:r>
              <a:rPr lang="it-IT" sz="1600" err="1"/>
              <a:t>was</a:t>
            </a:r>
            <a:r>
              <a:rPr lang="it-IT" sz="1600"/>
              <a:t> </a:t>
            </a:r>
            <a:r>
              <a:rPr lang="it-IT" sz="1600" err="1"/>
              <a:t>asked</a:t>
            </a:r>
            <a:r>
              <a:rPr lang="it-IT" sz="1600"/>
              <a:t> by </a:t>
            </a:r>
            <a:r>
              <a:rPr lang="it-IT" sz="1600" err="1"/>
              <a:t>citizens</a:t>
            </a:r>
            <a:r>
              <a:rPr lang="it-IT" sz="1600"/>
              <a:t>.</a:t>
            </a:r>
          </a:p>
          <a:p>
            <a:pPr marL="0" lvl="0" indent="0" algn="just" rtl="0">
              <a:lnSpc>
                <a:spcPct val="75000"/>
              </a:lnSpc>
              <a:spcBef>
                <a:spcPts val="0"/>
              </a:spcBef>
              <a:spcAft>
                <a:spcPts val="0"/>
              </a:spcAft>
              <a:buSzPts val="770"/>
              <a:buNone/>
            </a:pPr>
            <a:endParaRPr sz="1120"/>
          </a:p>
        </p:txBody>
      </p:sp>
      <p:sp>
        <p:nvSpPr>
          <p:cNvPr id="522" name="Google Shape;522;g1b0519a1743_0_24"/>
          <p:cNvSpPr/>
          <p:nvPr/>
        </p:nvSpPr>
        <p:spPr>
          <a:xfrm>
            <a:off x="534400" y="2015525"/>
            <a:ext cx="2514350" cy="1143000"/>
          </a:xfrm>
          <a:prstGeom prst="roundRect">
            <a:avLst>
              <a:gd name="adj" fmla="val 16667"/>
            </a:avLst>
          </a:prstGeom>
          <a:solidFill>
            <a:srgbClr val="00FF7B"/>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algn="ctr">
              <a:lnSpc>
                <a:spcPct val="150000"/>
              </a:lnSpc>
              <a:buClr>
                <a:schemeClr val="dk1"/>
              </a:buClr>
              <a:buSzPts val="770"/>
            </a:pPr>
            <a:r>
              <a:rPr lang="it-IT" sz="1600" err="1">
                <a:solidFill>
                  <a:srgbClr val="0C0C4B"/>
                </a:solidFill>
                <a:latin typeface="IBM Plex Sans"/>
                <a:ea typeface="Calibri"/>
                <a:cs typeface="Calibri"/>
                <a:sym typeface="IBM Plex Sans"/>
              </a:rPr>
              <a:t>Improved</a:t>
            </a:r>
            <a:r>
              <a:rPr lang="it-IT" sz="1600">
                <a:solidFill>
                  <a:srgbClr val="0C0C4B"/>
                </a:solidFill>
                <a:latin typeface="IBM Plex Sans"/>
                <a:ea typeface="Calibri"/>
                <a:cs typeface="Calibri"/>
                <a:sym typeface="IBM Plex Sans"/>
              </a:rPr>
              <a:t> information and </a:t>
            </a:r>
            <a:r>
              <a:rPr lang="it-IT" sz="1600" err="1">
                <a:solidFill>
                  <a:srgbClr val="0C0C4B"/>
                </a:solidFill>
                <a:latin typeface="IBM Plex Sans"/>
                <a:ea typeface="Calibri"/>
                <a:cs typeface="Calibri"/>
                <a:sym typeface="IBM Plex Sans"/>
              </a:rPr>
              <a:t>communication</a:t>
            </a:r>
            <a:r>
              <a:rPr lang="it-IT" sz="1600">
                <a:solidFill>
                  <a:srgbClr val="0C0C4B"/>
                </a:solidFill>
                <a:latin typeface="IBM Plex Sans"/>
                <a:ea typeface="Calibri"/>
                <a:cs typeface="Calibri"/>
                <a:sym typeface="IBM Plex Sans"/>
              </a:rPr>
              <a:t> = </a:t>
            </a:r>
            <a:r>
              <a:rPr lang="it-IT" sz="1600" err="1">
                <a:solidFill>
                  <a:srgbClr val="0C0C4B"/>
                </a:solidFill>
                <a:latin typeface="IBM Plex Sans"/>
                <a:ea typeface="Calibri"/>
                <a:cs typeface="Calibri"/>
                <a:sym typeface="IBM Plex Sans"/>
              </a:rPr>
              <a:t>improved</a:t>
            </a:r>
            <a:r>
              <a:rPr lang="it-IT" sz="1600">
                <a:solidFill>
                  <a:srgbClr val="0C0C4B"/>
                </a:solidFill>
                <a:latin typeface="IBM Plex Sans"/>
                <a:ea typeface="Calibri"/>
                <a:cs typeface="Calibri"/>
                <a:sym typeface="IBM Plex Sans"/>
              </a:rPr>
              <a:t> </a:t>
            </a:r>
            <a:r>
              <a:rPr lang="it-IT" sz="1600" err="1">
                <a:solidFill>
                  <a:srgbClr val="0C0C4B"/>
                </a:solidFill>
                <a:latin typeface="IBM Plex Sans"/>
                <a:ea typeface="Calibri"/>
                <a:cs typeface="Calibri"/>
                <a:sym typeface="IBM Plex Sans"/>
              </a:rPr>
              <a:t>awareness</a:t>
            </a:r>
            <a:endParaRPr lang="it-IT" sz="1600" i="0" u="none" strike="noStrike" cap="none">
              <a:solidFill>
                <a:srgbClr val="0C0C4B"/>
              </a:solidFill>
              <a:latin typeface="IBM Plex Sans"/>
              <a:ea typeface="Calibri"/>
              <a:cs typeface="Calibri"/>
            </a:endParaRPr>
          </a:p>
        </p:txBody>
      </p:sp>
      <p:sp>
        <p:nvSpPr>
          <p:cNvPr id="523" name="Google Shape;523;g1b0519a1743_0_24"/>
          <p:cNvSpPr/>
          <p:nvPr/>
        </p:nvSpPr>
        <p:spPr>
          <a:xfrm>
            <a:off x="1477750" y="3169989"/>
            <a:ext cx="437150" cy="494609"/>
          </a:xfrm>
          <a:prstGeom prst="downArrow">
            <a:avLst>
              <a:gd name="adj1" fmla="val 50000"/>
              <a:gd name="adj2" fmla="val 50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 name="Google Shape;523;g1b0519a1743_0_24">
            <a:extLst>
              <a:ext uri="{FF2B5EF4-FFF2-40B4-BE49-F238E27FC236}">
                <a16:creationId xmlns:a16="http://schemas.microsoft.com/office/drawing/2014/main" id="{D16DF9C9-619F-1166-07BB-8FA795BAF547}"/>
              </a:ext>
            </a:extLst>
          </p:cNvPr>
          <p:cNvSpPr/>
          <p:nvPr/>
        </p:nvSpPr>
        <p:spPr>
          <a:xfrm rot="16200000">
            <a:off x="4378265" y="4168814"/>
            <a:ext cx="449646" cy="398130"/>
          </a:xfrm>
          <a:prstGeom prst="downArrow">
            <a:avLst>
              <a:gd name="adj1" fmla="val 50000"/>
              <a:gd name="adj2" fmla="val 50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Picture 2">
            <a:extLst>
              <a:ext uri="{FF2B5EF4-FFF2-40B4-BE49-F238E27FC236}">
                <a16:creationId xmlns:a16="http://schemas.microsoft.com/office/drawing/2014/main" id="{C2E1B097-9783-401B-DAA5-8BB43A5A811B}"/>
              </a:ext>
            </a:extLst>
          </p:cNvPr>
          <p:cNvPicPr>
            <a:picLocks noChangeAspect="1"/>
          </p:cNvPicPr>
          <p:nvPr/>
        </p:nvPicPr>
        <p:blipFill>
          <a:blip r:embed="rId3"/>
          <a:stretch>
            <a:fillRect/>
          </a:stretch>
        </p:blipFill>
        <p:spPr>
          <a:xfrm>
            <a:off x="7805175" y="2129912"/>
            <a:ext cx="4357328" cy="3245462"/>
          </a:xfrm>
          <a:prstGeom prst="rect">
            <a:avLst/>
          </a:prstGeom>
        </p:spPr>
      </p:pic>
      <p:pic>
        <p:nvPicPr>
          <p:cNvPr id="4" name="Picture 4">
            <a:extLst>
              <a:ext uri="{FF2B5EF4-FFF2-40B4-BE49-F238E27FC236}">
                <a16:creationId xmlns:a16="http://schemas.microsoft.com/office/drawing/2014/main" id="{9BC096FD-824E-954B-8D2F-917D3508F426}"/>
              </a:ext>
            </a:extLst>
          </p:cNvPr>
          <p:cNvPicPr>
            <a:picLocks noChangeAspect="1"/>
          </p:cNvPicPr>
          <p:nvPr/>
        </p:nvPicPr>
        <p:blipFill>
          <a:blip r:embed="rId4"/>
          <a:stretch>
            <a:fillRect/>
          </a:stretch>
        </p:blipFill>
        <p:spPr>
          <a:xfrm>
            <a:off x="4847304" y="1960716"/>
            <a:ext cx="2866103" cy="3821470"/>
          </a:xfrm>
          <a:prstGeom prst="rect">
            <a:avLst/>
          </a:prstGeom>
        </p:spPr>
      </p:pic>
      <p:sp>
        <p:nvSpPr>
          <p:cNvPr id="9" name="Google Shape;522;g1b0519a1743_0_24">
            <a:extLst>
              <a:ext uri="{FF2B5EF4-FFF2-40B4-BE49-F238E27FC236}">
                <a16:creationId xmlns:a16="http://schemas.microsoft.com/office/drawing/2014/main" id="{88EFB9D7-FD06-BCBD-1E1D-E80536F05365}"/>
              </a:ext>
            </a:extLst>
          </p:cNvPr>
          <p:cNvSpPr/>
          <p:nvPr/>
        </p:nvSpPr>
        <p:spPr>
          <a:xfrm>
            <a:off x="166099" y="3699476"/>
            <a:ext cx="4184400" cy="1506508"/>
          </a:xfrm>
          <a:prstGeom prst="roundRect">
            <a:avLst>
              <a:gd name="adj" fmla="val 16667"/>
            </a:avLst>
          </a:prstGeom>
          <a:solidFill>
            <a:schemeClr val="accent2">
              <a:lumMod val="60000"/>
              <a:lumOff val="40000"/>
            </a:schemeClr>
          </a:solidFill>
          <a:ln w="127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algn="ctr"/>
            <a:r>
              <a:rPr lang="it-IT" dirty="0" err="1">
                <a:solidFill>
                  <a:srgbClr val="0C0C4B"/>
                </a:solidFill>
                <a:ea typeface="Calibri"/>
                <a:sym typeface="IBM Plex Sans"/>
              </a:rPr>
              <a:t>Citizens</a:t>
            </a:r>
            <a:r>
              <a:rPr lang="it-IT" dirty="0">
                <a:solidFill>
                  <a:srgbClr val="0C0C4B"/>
                </a:solidFill>
                <a:ea typeface="Calibri"/>
                <a:sym typeface="IBM Plex Sans"/>
              </a:rPr>
              <a:t> are </a:t>
            </a:r>
            <a:r>
              <a:rPr lang="it-IT" dirty="0" err="1">
                <a:solidFill>
                  <a:srgbClr val="0C0C4B"/>
                </a:solidFill>
                <a:ea typeface="Calibri"/>
                <a:sym typeface="IBM Plex Sans"/>
              </a:rPr>
              <a:t>familiar</a:t>
            </a:r>
            <a:r>
              <a:rPr lang="it-IT" dirty="0">
                <a:solidFill>
                  <a:srgbClr val="0C0C4B"/>
                </a:solidFill>
                <a:ea typeface="Calibri"/>
                <a:sym typeface="IBM Plex Sans"/>
              </a:rPr>
              <a:t> with the </a:t>
            </a:r>
            <a:r>
              <a:rPr lang="it-IT" dirty="0" err="1">
                <a:solidFill>
                  <a:srgbClr val="0C0C4B"/>
                </a:solidFill>
                <a:ea typeface="Calibri"/>
                <a:sym typeface="IBM Plex Sans"/>
              </a:rPr>
              <a:t>evacuation</a:t>
            </a:r>
            <a:r>
              <a:rPr lang="it-IT" dirty="0">
                <a:solidFill>
                  <a:srgbClr val="0C0C4B"/>
                </a:solidFill>
                <a:ea typeface="Calibri"/>
                <a:sym typeface="IBM Plex Sans"/>
              </a:rPr>
              <a:t> </a:t>
            </a:r>
            <a:r>
              <a:rPr lang="it-IT" dirty="0" err="1">
                <a:solidFill>
                  <a:srgbClr val="0C0C4B"/>
                </a:solidFill>
                <a:ea typeface="Calibri"/>
                <a:sym typeface="IBM Plex Sans"/>
              </a:rPr>
              <a:t>process</a:t>
            </a:r>
            <a:r>
              <a:rPr lang="it-IT" dirty="0">
                <a:solidFill>
                  <a:srgbClr val="0C0C4B"/>
                </a:solidFill>
                <a:ea typeface="Calibri"/>
                <a:sym typeface="IBM Plex Sans"/>
              </a:rPr>
              <a:t>.</a:t>
            </a:r>
            <a:endParaRPr lang="it-IT" dirty="0">
              <a:solidFill>
                <a:srgbClr val="0C0C4B"/>
              </a:solidFill>
              <a:ea typeface="Calibri"/>
            </a:endParaRPr>
          </a:p>
          <a:p>
            <a:pPr algn="ctr"/>
            <a:endParaRPr lang="it-IT" dirty="0">
              <a:solidFill>
                <a:srgbClr val="0C0C4B"/>
              </a:solidFill>
              <a:ea typeface="Calibri"/>
            </a:endParaRPr>
          </a:p>
          <a:p>
            <a:pPr algn="ctr"/>
            <a:r>
              <a:rPr lang="it-IT" dirty="0" err="1">
                <a:solidFill>
                  <a:srgbClr val="0C0C4B"/>
                </a:solidFill>
                <a:ea typeface="Calibri"/>
                <a:sym typeface="IBM Plex Sans"/>
              </a:rPr>
              <a:t>They</a:t>
            </a:r>
            <a:r>
              <a:rPr lang="it-IT" dirty="0">
                <a:solidFill>
                  <a:srgbClr val="0C0C4B"/>
                </a:solidFill>
                <a:ea typeface="Calibri"/>
                <a:sym typeface="IBM Plex Sans"/>
              </a:rPr>
              <a:t> can </a:t>
            </a:r>
            <a:r>
              <a:rPr lang="it-IT" dirty="0" err="1">
                <a:solidFill>
                  <a:srgbClr val="0C0C4B"/>
                </a:solidFill>
                <a:ea typeface="Calibri"/>
                <a:sym typeface="IBM Plex Sans"/>
              </a:rPr>
              <a:t>give</a:t>
            </a:r>
            <a:r>
              <a:rPr lang="it-IT" dirty="0">
                <a:solidFill>
                  <a:srgbClr val="0C0C4B"/>
                </a:solidFill>
                <a:ea typeface="Calibri"/>
                <a:sym typeface="IBM Plex Sans"/>
              </a:rPr>
              <a:t> feedback and </a:t>
            </a:r>
            <a:r>
              <a:rPr lang="it-IT" dirty="0" err="1">
                <a:solidFill>
                  <a:srgbClr val="0C0C4B"/>
                </a:solidFill>
                <a:ea typeface="Calibri"/>
                <a:sym typeface="IBM Plex Sans"/>
              </a:rPr>
              <a:t>their</a:t>
            </a:r>
            <a:r>
              <a:rPr lang="it-IT" dirty="0">
                <a:solidFill>
                  <a:srgbClr val="0C0C4B"/>
                </a:solidFill>
                <a:ea typeface="Calibri"/>
                <a:sym typeface="IBM Plex Sans"/>
              </a:rPr>
              <a:t> feelings </a:t>
            </a:r>
            <a:r>
              <a:rPr lang="it-IT" dirty="0" err="1">
                <a:solidFill>
                  <a:srgbClr val="0C0C4B"/>
                </a:solidFill>
                <a:ea typeface="Calibri"/>
                <a:sym typeface="IBM Plex Sans"/>
              </a:rPr>
              <a:t>about</a:t>
            </a:r>
            <a:r>
              <a:rPr lang="it-IT" dirty="0">
                <a:solidFill>
                  <a:srgbClr val="0C0C4B"/>
                </a:solidFill>
                <a:ea typeface="Calibri"/>
                <a:sym typeface="IBM Plex Sans"/>
              </a:rPr>
              <a:t> the </a:t>
            </a:r>
            <a:r>
              <a:rPr lang="it-IT" dirty="0" err="1">
                <a:solidFill>
                  <a:srgbClr val="0C0C4B"/>
                </a:solidFill>
                <a:ea typeface="Calibri"/>
                <a:sym typeface="IBM Plex Sans"/>
              </a:rPr>
              <a:t>evacuation</a:t>
            </a:r>
            <a:r>
              <a:rPr lang="it-IT" dirty="0">
                <a:solidFill>
                  <a:srgbClr val="0C0C4B"/>
                </a:solidFill>
                <a:ea typeface="Calibri"/>
                <a:sym typeface="IBM Plex Sans"/>
              </a:rPr>
              <a:t> actions.</a:t>
            </a:r>
            <a:endParaRPr lang="fi-FI">
              <a:ea typeface="Calibri"/>
            </a:endParaRPr>
          </a:p>
        </p:txBody>
      </p:sp>
    </p:spTree>
    <p:extLst>
      <p:ext uri="{BB962C8B-B14F-4D97-AF65-F5344CB8AC3E}">
        <p14:creationId xmlns:p14="http://schemas.microsoft.com/office/powerpoint/2010/main" val="8168967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g1b0519a1743_0_12"/>
          <p:cNvSpPr txBox="1">
            <a:spLocks noGrp="1"/>
          </p:cNvSpPr>
          <p:nvPr>
            <p:ph type="title"/>
          </p:nvPr>
        </p:nvSpPr>
        <p:spPr>
          <a:xfrm>
            <a:off x="357809" y="365125"/>
            <a:ext cx="11479800" cy="7083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it-IT"/>
              <a:t>The Turin choices</a:t>
            </a:r>
            <a:endParaRPr/>
          </a:p>
        </p:txBody>
      </p:sp>
      <p:sp>
        <p:nvSpPr>
          <p:cNvPr id="195" name="Google Shape;195;g1b0519a1743_0_12"/>
          <p:cNvSpPr txBox="1">
            <a:spLocks noGrp="1"/>
          </p:cNvSpPr>
          <p:nvPr>
            <p:ph type="body" idx="1"/>
          </p:nvPr>
        </p:nvSpPr>
        <p:spPr>
          <a:xfrm>
            <a:off x="357800" y="1073426"/>
            <a:ext cx="11479800" cy="1199100"/>
          </a:xfrm>
          <a:prstGeom prst="rect">
            <a:avLst/>
          </a:prstGeom>
          <a:noFill/>
          <a:ln>
            <a:noFill/>
          </a:ln>
        </p:spPr>
        <p:txBody>
          <a:bodyPr spcFirstLastPara="1" wrap="square" lIns="91425" tIns="45700" rIns="91425" bIns="45700" anchor="t" anchorCtr="0">
            <a:normAutofit/>
          </a:bodyPr>
          <a:lstStyle/>
          <a:p>
            <a:pPr marL="89999" lvl="0" indent="0" algn="just" rtl="0">
              <a:lnSpc>
                <a:spcPct val="95000"/>
              </a:lnSpc>
              <a:spcBef>
                <a:spcPts val="0"/>
              </a:spcBef>
              <a:spcAft>
                <a:spcPts val="0"/>
              </a:spcAft>
              <a:buSzPts val="1100"/>
              <a:buNone/>
            </a:pPr>
            <a:r>
              <a:rPr lang="it-IT" sz="1600"/>
              <a:t>The Turin pilot experience is addressed at improving the design of policies related to emergencies through the use of the co-creation methodology and of the DECIDO Portal.</a:t>
            </a:r>
            <a:endParaRPr sz="1600"/>
          </a:p>
          <a:p>
            <a:pPr marL="1656079" lvl="0" indent="269875" algn="just" rtl="0">
              <a:lnSpc>
                <a:spcPct val="95000"/>
              </a:lnSpc>
              <a:spcBef>
                <a:spcPts val="0"/>
              </a:spcBef>
              <a:spcAft>
                <a:spcPts val="0"/>
              </a:spcAft>
              <a:buSzPts val="1100"/>
              <a:buNone/>
            </a:pPr>
            <a:endParaRPr sz="1600"/>
          </a:p>
          <a:p>
            <a:pPr marL="0" lvl="0" indent="0" algn="just" rtl="0">
              <a:lnSpc>
                <a:spcPct val="95000"/>
              </a:lnSpc>
              <a:spcBef>
                <a:spcPts val="0"/>
              </a:spcBef>
              <a:spcAft>
                <a:spcPts val="0"/>
              </a:spcAft>
              <a:buClr>
                <a:schemeClr val="dk1"/>
              </a:buClr>
              <a:buSzPts val="1100"/>
              <a:buFont typeface="Arial"/>
              <a:buNone/>
            </a:pPr>
            <a:r>
              <a:rPr lang="it-IT" sz="1600"/>
              <a:t>The scenarios of the Turin pilot experience are three:</a:t>
            </a:r>
            <a:endParaRPr sz="1600"/>
          </a:p>
        </p:txBody>
      </p:sp>
      <p:sp>
        <p:nvSpPr>
          <p:cNvPr id="196" name="Google Shape;196;g1b0519a1743_0_12"/>
          <p:cNvSpPr/>
          <p:nvPr/>
        </p:nvSpPr>
        <p:spPr>
          <a:xfrm>
            <a:off x="357802" y="2356370"/>
            <a:ext cx="3186600" cy="1569900"/>
          </a:xfrm>
          <a:prstGeom prst="roundRect">
            <a:avLst>
              <a:gd name="adj" fmla="val 16667"/>
            </a:avLst>
          </a:prstGeom>
          <a:solidFill>
            <a:srgbClr val="00FF7B"/>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1600"/>
              <a:buFont typeface="Arial"/>
              <a:buNone/>
            </a:pPr>
            <a:r>
              <a:rPr lang="it-IT" sz="1600" b="1" i="0" u="none" strike="noStrike" cap="none">
                <a:solidFill>
                  <a:srgbClr val="0C0C4B"/>
                </a:solidFill>
                <a:latin typeface="IBM Plex Sans"/>
                <a:ea typeface="IBM Plex Sans"/>
                <a:cs typeface="IBM Plex Sans"/>
                <a:sym typeface="IBM Plex Sans"/>
              </a:rPr>
              <a:t>Flood emergency</a:t>
            </a:r>
            <a:r>
              <a:rPr lang="it-IT" sz="1600" b="0" i="0" u="none" strike="noStrike" cap="none">
                <a:solidFill>
                  <a:srgbClr val="0C0C4B"/>
                </a:solidFill>
                <a:latin typeface="IBM Plex Sans"/>
                <a:ea typeface="IBM Plex Sans"/>
                <a:cs typeface="IBM Plex Sans"/>
                <a:sym typeface="IBM Plex Sans"/>
              </a:rPr>
              <a:t> in two areas of the city of Turin, along the River Po: Murazzi and Meisino Park</a:t>
            </a:r>
            <a:endParaRPr sz="1800" b="0" i="0" u="none" strike="noStrike" cap="none">
              <a:solidFill>
                <a:schemeClr val="dk1"/>
              </a:solidFill>
              <a:latin typeface="Calibri"/>
              <a:ea typeface="Calibri"/>
              <a:cs typeface="Calibri"/>
              <a:sym typeface="Calibri"/>
            </a:endParaRPr>
          </a:p>
        </p:txBody>
      </p:sp>
      <p:sp>
        <p:nvSpPr>
          <p:cNvPr id="197" name="Google Shape;197;g1b0519a1743_0_12"/>
          <p:cNvSpPr/>
          <p:nvPr/>
        </p:nvSpPr>
        <p:spPr>
          <a:xfrm>
            <a:off x="4448665" y="2356370"/>
            <a:ext cx="3186600" cy="1569900"/>
          </a:xfrm>
          <a:prstGeom prst="roundRect">
            <a:avLst>
              <a:gd name="adj" fmla="val 16667"/>
            </a:avLst>
          </a:prstGeom>
          <a:solidFill>
            <a:srgbClr val="00FF7B"/>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1600"/>
              <a:buFont typeface="Arial"/>
              <a:buNone/>
            </a:pPr>
            <a:r>
              <a:rPr lang="it-IT" sz="1600" b="1" i="0" u="none" strike="noStrike" cap="none">
                <a:solidFill>
                  <a:srgbClr val="0C0C4B"/>
                </a:solidFill>
                <a:latin typeface="IBM Plex Sans"/>
                <a:ea typeface="IBM Plex Sans"/>
                <a:cs typeface="IBM Plex Sans"/>
                <a:sym typeface="IBM Plex Sans"/>
              </a:rPr>
              <a:t>Fighting against the food waste</a:t>
            </a:r>
            <a:r>
              <a:rPr lang="it-IT" sz="1600" b="0" i="0" u="none" strike="noStrike" cap="none">
                <a:solidFill>
                  <a:srgbClr val="0C0C4B"/>
                </a:solidFill>
                <a:latin typeface="IBM Plex Sans"/>
                <a:ea typeface="IBM Plex Sans"/>
                <a:cs typeface="IBM Plex Sans"/>
                <a:sym typeface="IBM Plex Sans"/>
              </a:rPr>
              <a:t>, in the increased distribution of basic necessities following the Covid-19 pandemic</a:t>
            </a:r>
            <a:endParaRPr sz="1800" b="0" i="0" u="none" strike="noStrike" cap="none">
              <a:solidFill>
                <a:schemeClr val="dk1"/>
              </a:solidFill>
              <a:latin typeface="Calibri"/>
              <a:ea typeface="Calibri"/>
              <a:cs typeface="Calibri"/>
              <a:sym typeface="Calibri"/>
            </a:endParaRPr>
          </a:p>
        </p:txBody>
      </p:sp>
      <p:sp>
        <p:nvSpPr>
          <p:cNvPr id="198" name="Google Shape;198;g1b0519a1743_0_12"/>
          <p:cNvSpPr/>
          <p:nvPr/>
        </p:nvSpPr>
        <p:spPr>
          <a:xfrm>
            <a:off x="8471602" y="2356370"/>
            <a:ext cx="3186600" cy="1569900"/>
          </a:xfrm>
          <a:prstGeom prst="roundRect">
            <a:avLst>
              <a:gd name="adj" fmla="val 16667"/>
            </a:avLst>
          </a:prstGeom>
          <a:solidFill>
            <a:srgbClr val="00FF7B"/>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95000"/>
              </a:lnSpc>
              <a:spcBef>
                <a:spcPts val="0"/>
              </a:spcBef>
              <a:spcAft>
                <a:spcPts val="0"/>
              </a:spcAft>
              <a:buClr>
                <a:srgbClr val="000000"/>
              </a:buClr>
              <a:buSzPts val="1600"/>
              <a:buFont typeface="Arial"/>
              <a:buNone/>
            </a:pPr>
            <a:r>
              <a:rPr lang="it-IT" sz="1600" b="1" i="0" u="none" strike="noStrike" cap="none">
                <a:solidFill>
                  <a:srgbClr val="0C0C4B"/>
                </a:solidFill>
                <a:latin typeface="IBM Plex Sans"/>
                <a:ea typeface="IBM Plex Sans"/>
                <a:cs typeface="IBM Plex Sans"/>
                <a:sym typeface="IBM Plex Sans"/>
              </a:rPr>
              <a:t>Helping asylum seekers from Ukraine</a:t>
            </a:r>
            <a:r>
              <a:rPr lang="it-IT" sz="1600" b="0" i="0" u="none" strike="noStrike" cap="none">
                <a:solidFill>
                  <a:srgbClr val="0C0C4B"/>
                </a:solidFill>
                <a:latin typeface="IBM Plex Sans"/>
                <a:ea typeface="IBM Plex Sans"/>
                <a:cs typeface="IBM Plex Sans"/>
                <a:sym typeface="IBM Plex Sans"/>
              </a:rPr>
              <a:t>, to be welcomed in the best possible way after their arrival in Turin</a:t>
            </a:r>
            <a:endParaRPr sz="1800" b="0" i="0" u="none" strike="noStrike" cap="none">
              <a:solidFill>
                <a:schemeClr val="dk1"/>
              </a:solidFill>
              <a:latin typeface="Calibri"/>
              <a:ea typeface="Calibri"/>
              <a:cs typeface="Calibri"/>
              <a:sym typeface="Calibri"/>
            </a:endParaRPr>
          </a:p>
        </p:txBody>
      </p:sp>
      <p:pic>
        <p:nvPicPr>
          <p:cNvPr id="199" name="Google Shape;199;g1b0519a1743_0_12"/>
          <p:cNvPicPr preferRelativeResize="0"/>
          <p:nvPr/>
        </p:nvPicPr>
        <p:blipFill rotWithShape="1">
          <a:blip r:embed="rId3">
            <a:alphaModFix/>
          </a:blip>
          <a:srcRect/>
          <a:stretch/>
        </p:blipFill>
        <p:spPr>
          <a:xfrm>
            <a:off x="5150925" y="4066250"/>
            <a:ext cx="1893550" cy="1420174"/>
          </a:xfrm>
          <a:prstGeom prst="rect">
            <a:avLst/>
          </a:prstGeom>
          <a:noFill/>
          <a:ln>
            <a:noFill/>
          </a:ln>
        </p:spPr>
      </p:pic>
      <p:pic>
        <p:nvPicPr>
          <p:cNvPr id="200" name="Google Shape;200;g1b0519a1743_0_12"/>
          <p:cNvPicPr preferRelativeResize="0"/>
          <p:nvPr/>
        </p:nvPicPr>
        <p:blipFill rotWithShape="1">
          <a:blip r:embed="rId4">
            <a:alphaModFix/>
          </a:blip>
          <a:srcRect r="11550"/>
          <a:stretch/>
        </p:blipFill>
        <p:spPr>
          <a:xfrm>
            <a:off x="1004325" y="4063000"/>
            <a:ext cx="1893549" cy="1426670"/>
          </a:xfrm>
          <a:prstGeom prst="rect">
            <a:avLst/>
          </a:prstGeom>
          <a:noFill/>
          <a:ln>
            <a:noFill/>
          </a:ln>
        </p:spPr>
      </p:pic>
      <p:sp>
        <p:nvSpPr>
          <p:cNvPr id="201" name="Google Shape;201;g1b0519a1743_0_12"/>
          <p:cNvSpPr txBox="1">
            <a:spLocks noGrp="1"/>
          </p:cNvSpPr>
          <p:nvPr>
            <p:ph type="body" idx="1"/>
          </p:nvPr>
        </p:nvSpPr>
        <p:spPr>
          <a:xfrm>
            <a:off x="1004325" y="5550600"/>
            <a:ext cx="1893600" cy="299700"/>
          </a:xfrm>
          <a:prstGeom prst="rect">
            <a:avLst/>
          </a:prstGeom>
          <a:noFill/>
          <a:ln>
            <a:noFill/>
          </a:ln>
        </p:spPr>
        <p:txBody>
          <a:bodyPr spcFirstLastPara="1" wrap="square" lIns="91425" tIns="45700" rIns="91425" bIns="45700" anchor="t" anchorCtr="0">
            <a:normAutofit/>
          </a:bodyPr>
          <a:lstStyle/>
          <a:p>
            <a:pPr marL="0" lvl="0" indent="0" algn="ctr" rtl="0">
              <a:lnSpc>
                <a:spcPct val="95000"/>
              </a:lnSpc>
              <a:spcBef>
                <a:spcPts val="0"/>
              </a:spcBef>
              <a:spcAft>
                <a:spcPts val="0"/>
              </a:spcAft>
              <a:buSzPts val="1100"/>
              <a:buNone/>
            </a:pPr>
            <a:r>
              <a:rPr lang="it-IT" sz="1000"/>
              <a:t>Author: </a:t>
            </a:r>
            <a:r>
              <a:rPr lang="it-IT" sz="1000" u="sng">
                <a:solidFill>
                  <a:schemeClr val="hlink"/>
                </a:solidFill>
                <a:hlinkClick r:id="rId5"/>
              </a:rPr>
              <a:t>adirricor</a:t>
            </a:r>
            <a:endParaRPr sz="1000"/>
          </a:p>
        </p:txBody>
      </p:sp>
      <p:sp>
        <p:nvSpPr>
          <p:cNvPr id="202" name="Google Shape;202;g1b0519a1743_0_12"/>
          <p:cNvSpPr txBox="1">
            <a:spLocks noGrp="1"/>
          </p:cNvSpPr>
          <p:nvPr>
            <p:ph type="body" idx="1"/>
          </p:nvPr>
        </p:nvSpPr>
        <p:spPr>
          <a:xfrm>
            <a:off x="5150925" y="5550600"/>
            <a:ext cx="1893600" cy="299700"/>
          </a:xfrm>
          <a:prstGeom prst="rect">
            <a:avLst/>
          </a:prstGeom>
          <a:noFill/>
          <a:ln>
            <a:noFill/>
          </a:ln>
        </p:spPr>
        <p:txBody>
          <a:bodyPr spcFirstLastPara="1" wrap="square" lIns="91425" tIns="45700" rIns="91425" bIns="45700" anchor="t" anchorCtr="0">
            <a:normAutofit/>
          </a:bodyPr>
          <a:lstStyle/>
          <a:p>
            <a:pPr marL="0" lvl="0" indent="0" algn="ctr" rtl="0">
              <a:lnSpc>
                <a:spcPct val="95000"/>
              </a:lnSpc>
              <a:spcBef>
                <a:spcPts val="0"/>
              </a:spcBef>
              <a:spcAft>
                <a:spcPts val="0"/>
              </a:spcAft>
              <a:buSzPts val="1100"/>
              <a:buNone/>
            </a:pPr>
            <a:r>
              <a:rPr lang="it-IT" sz="1000"/>
              <a:t>Author: </a:t>
            </a:r>
            <a:r>
              <a:rPr lang="it-IT" sz="1000" u="sng">
                <a:solidFill>
                  <a:schemeClr val="hlink"/>
                </a:solidFill>
                <a:hlinkClick r:id="rId6"/>
              </a:rPr>
              <a:t>OpenIDUser2</a:t>
            </a:r>
            <a:endParaRPr sz="1000"/>
          </a:p>
        </p:txBody>
      </p:sp>
      <p:pic>
        <p:nvPicPr>
          <p:cNvPr id="203" name="Google Shape;203;g1b0519a1743_0_12"/>
          <p:cNvPicPr preferRelativeResize="0"/>
          <p:nvPr/>
        </p:nvPicPr>
        <p:blipFill rotWithShape="1">
          <a:blip r:embed="rId7">
            <a:alphaModFix/>
          </a:blip>
          <a:srcRect l="8559" r="6772"/>
          <a:stretch/>
        </p:blipFill>
        <p:spPr>
          <a:xfrm>
            <a:off x="9162150" y="4066250"/>
            <a:ext cx="1805476" cy="1420176"/>
          </a:xfrm>
          <a:prstGeom prst="rect">
            <a:avLst/>
          </a:prstGeom>
          <a:noFill/>
          <a:ln>
            <a:noFill/>
          </a:ln>
        </p:spPr>
      </p:pic>
      <p:sp>
        <p:nvSpPr>
          <p:cNvPr id="204" name="Google Shape;204;g1b0519a1743_0_12"/>
          <p:cNvSpPr txBox="1">
            <a:spLocks noGrp="1"/>
          </p:cNvSpPr>
          <p:nvPr>
            <p:ph type="body" idx="1"/>
          </p:nvPr>
        </p:nvSpPr>
        <p:spPr>
          <a:xfrm>
            <a:off x="9118100" y="5550600"/>
            <a:ext cx="1893600" cy="299700"/>
          </a:xfrm>
          <a:prstGeom prst="rect">
            <a:avLst/>
          </a:prstGeom>
          <a:noFill/>
          <a:ln>
            <a:noFill/>
          </a:ln>
        </p:spPr>
        <p:txBody>
          <a:bodyPr spcFirstLastPara="1" wrap="square" lIns="91425" tIns="45700" rIns="91425" bIns="45700" anchor="t" anchorCtr="0">
            <a:normAutofit/>
          </a:bodyPr>
          <a:lstStyle/>
          <a:p>
            <a:pPr marL="0" lvl="0" indent="0" algn="ctr" rtl="0">
              <a:lnSpc>
                <a:spcPct val="95000"/>
              </a:lnSpc>
              <a:spcBef>
                <a:spcPts val="0"/>
              </a:spcBef>
              <a:spcAft>
                <a:spcPts val="0"/>
              </a:spcAft>
              <a:buSzPts val="1100"/>
              <a:buNone/>
            </a:pPr>
            <a:r>
              <a:rPr lang="it-IT" sz="1000"/>
              <a:t>Author: </a:t>
            </a:r>
            <a:r>
              <a:rPr lang="it-IT" sz="1000" u="sng">
                <a:solidFill>
                  <a:schemeClr val="hlink"/>
                </a:solidFill>
                <a:hlinkClick r:id="rId8"/>
              </a:rPr>
              <a:t>Silar</a:t>
            </a:r>
            <a:endParaRPr sz="10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g1b5b900f5cb_0_0"/>
          <p:cNvSpPr txBox="1">
            <a:spLocks noGrp="1"/>
          </p:cNvSpPr>
          <p:nvPr>
            <p:ph type="title"/>
          </p:nvPr>
        </p:nvSpPr>
        <p:spPr>
          <a:xfrm>
            <a:off x="357801" y="269875"/>
            <a:ext cx="9624300" cy="7083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it-IT"/>
              <a:t>Co-creation methodology</a:t>
            </a:r>
            <a:endParaRPr/>
          </a:p>
        </p:txBody>
      </p:sp>
      <p:sp>
        <p:nvSpPr>
          <p:cNvPr id="211" name="Google Shape;211;g1b5b900f5cb_0_0"/>
          <p:cNvSpPr txBox="1">
            <a:spLocks noGrp="1"/>
          </p:cNvSpPr>
          <p:nvPr>
            <p:ph type="body" idx="1"/>
          </p:nvPr>
        </p:nvSpPr>
        <p:spPr>
          <a:xfrm>
            <a:off x="517250" y="921025"/>
            <a:ext cx="11160900" cy="645300"/>
          </a:xfrm>
          <a:prstGeom prst="rect">
            <a:avLst/>
          </a:prstGeom>
          <a:noFill/>
          <a:ln>
            <a:noFill/>
          </a:ln>
        </p:spPr>
        <p:txBody>
          <a:bodyPr spcFirstLastPara="1" wrap="square" lIns="91425" tIns="45700" rIns="91425" bIns="45700" anchor="t" anchorCtr="0">
            <a:normAutofit/>
          </a:bodyPr>
          <a:lstStyle/>
          <a:p>
            <a:pPr marL="0" lvl="0" indent="0" algn="just" rtl="0">
              <a:lnSpc>
                <a:spcPct val="95000"/>
              </a:lnSpc>
              <a:spcBef>
                <a:spcPts val="0"/>
              </a:spcBef>
              <a:spcAft>
                <a:spcPts val="0"/>
              </a:spcAft>
              <a:buSzPts val="1100"/>
              <a:buNone/>
            </a:pPr>
            <a:endParaRPr sz="1600" b="1">
              <a:solidFill>
                <a:srgbClr val="980000"/>
              </a:solidFill>
            </a:endParaRPr>
          </a:p>
          <a:p>
            <a:pPr marL="89999" lvl="0" indent="-89999" algn="just" rtl="0">
              <a:lnSpc>
                <a:spcPct val="95000"/>
              </a:lnSpc>
              <a:spcBef>
                <a:spcPts val="0"/>
              </a:spcBef>
              <a:spcAft>
                <a:spcPts val="0"/>
              </a:spcAft>
              <a:buClr>
                <a:schemeClr val="dk1"/>
              </a:buClr>
              <a:buSzPts val="1100"/>
              <a:buFont typeface="Arial"/>
              <a:buNone/>
            </a:pPr>
            <a:endParaRPr sz="1600" b="1">
              <a:solidFill>
                <a:srgbClr val="980000"/>
              </a:solidFill>
            </a:endParaRPr>
          </a:p>
        </p:txBody>
      </p:sp>
      <p:sp>
        <p:nvSpPr>
          <p:cNvPr id="212" name="Google Shape;212;g1b5b900f5cb_0_0"/>
          <p:cNvSpPr txBox="1"/>
          <p:nvPr/>
        </p:nvSpPr>
        <p:spPr>
          <a:xfrm>
            <a:off x="5781675" y="1438275"/>
            <a:ext cx="5800800" cy="3714900"/>
          </a:xfrm>
          <a:prstGeom prst="rect">
            <a:avLst/>
          </a:prstGeom>
          <a:gradFill>
            <a:gsLst>
              <a:gs pos="0">
                <a:srgbClr val="B4D4A5"/>
              </a:gs>
              <a:gs pos="50000">
                <a:srgbClr val="A8CD97"/>
              </a:gs>
              <a:gs pos="100000">
                <a:srgbClr val="9BC985"/>
              </a:gs>
            </a:gsLst>
            <a:lin ang="5400012" scaled="0"/>
          </a:gradFill>
          <a:ln w="9525" cap="flat" cmpd="sng">
            <a:solidFill>
              <a:schemeClr val="accent6"/>
            </a:solidFill>
            <a:prstDash val="solid"/>
            <a:miter lim="800000"/>
            <a:headEnd type="none" w="sm" len="sm"/>
            <a:tailEnd type="none" w="sm" len="sm"/>
          </a:ln>
        </p:spPr>
        <p:txBody>
          <a:bodyPr spcFirstLastPara="1" wrap="square" lIns="91425" tIns="45700" rIns="91425" bIns="45700" anchor="t" anchorCtr="0">
            <a:noAutofit/>
          </a:bodyPr>
          <a:lstStyle/>
          <a:p>
            <a:pPr marL="89998" marR="0" lvl="0" indent="0" algn="l" rtl="0">
              <a:lnSpc>
                <a:spcPct val="95000"/>
              </a:lnSpc>
              <a:spcBef>
                <a:spcPts val="0"/>
              </a:spcBef>
              <a:spcAft>
                <a:spcPts val="0"/>
              </a:spcAft>
              <a:buClr>
                <a:schemeClr val="dk1"/>
              </a:buClr>
              <a:buSzPts val="1100"/>
              <a:buFont typeface="Arial"/>
              <a:buNone/>
            </a:pPr>
            <a:endParaRPr sz="1600">
              <a:solidFill>
                <a:srgbClr val="0C0C4B"/>
              </a:solidFill>
              <a:latin typeface="IBM Plex Sans"/>
              <a:ea typeface="IBM Plex Sans"/>
              <a:cs typeface="IBM Plex Sans"/>
              <a:sym typeface="IBM Plex Sans"/>
            </a:endParaRPr>
          </a:p>
          <a:p>
            <a:pPr marL="89998" marR="0" lvl="0" indent="0" algn="l" rtl="0">
              <a:lnSpc>
                <a:spcPct val="95000"/>
              </a:lnSpc>
              <a:spcBef>
                <a:spcPts val="0"/>
              </a:spcBef>
              <a:spcAft>
                <a:spcPts val="0"/>
              </a:spcAft>
              <a:buClr>
                <a:schemeClr val="dk1"/>
              </a:buClr>
              <a:buSzPts val="1100"/>
              <a:buFont typeface="Arial"/>
              <a:buNone/>
            </a:pPr>
            <a:r>
              <a:rPr lang="it-IT" sz="1600">
                <a:solidFill>
                  <a:srgbClr val="0C0C4B"/>
                </a:solidFill>
                <a:latin typeface="IBM Plex Sans"/>
                <a:ea typeface="IBM Plex Sans"/>
                <a:cs typeface="IBM Plex Sans"/>
                <a:sym typeface="IBM Plex Sans"/>
              </a:rPr>
              <a:t>In each scenario the team of </a:t>
            </a:r>
            <a:r>
              <a:rPr lang="it-IT" sz="1600" b="1">
                <a:solidFill>
                  <a:srgbClr val="0C0C4B"/>
                </a:solidFill>
                <a:latin typeface="IBM Plex Sans"/>
                <a:ea typeface="IBM Plex Sans"/>
                <a:cs typeface="IBM Plex Sans"/>
                <a:sym typeface="IBM Plex Sans"/>
              </a:rPr>
              <a:t>stakeholders involved</a:t>
            </a:r>
            <a:r>
              <a:rPr lang="it-IT" sz="1600">
                <a:solidFill>
                  <a:srgbClr val="0C0C4B"/>
                </a:solidFill>
                <a:latin typeface="IBM Plex Sans"/>
                <a:ea typeface="IBM Plex Sans"/>
                <a:cs typeface="IBM Plex Sans"/>
                <a:sym typeface="IBM Plex Sans"/>
              </a:rPr>
              <a:t>                          in the </a:t>
            </a:r>
            <a:r>
              <a:rPr lang="it-IT" sz="1600" b="1">
                <a:solidFill>
                  <a:srgbClr val="0C0C4B"/>
                </a:solidFill>
                <a:latin typeface="IBM Plex Sans"/>
                <a:ea typeface="IBM Plex Sans"/>
                <a:cs typeface="IBM Plex Sans"/>
                <a:sym typeface="IBM Plex Sans"/>
              </a:rPr>
              <a:t>co-creation sessions</a:t>
            </a:r>
            <a:r>
              <a:rPr lang="it-IT" sz="1600">
                <a:solidFill>
                  <a:srgbClr val="0C0C4B"/>
                </a:solidFill>
                <a:latin typeface="IBM Plex Sans"/>
                <a:ea typeface="IBM Plex Sans"/>
                <a:cs typeface="IBM Plex Sans"/>
                <a:sym typeface="IBM Plex Sans"/>
              </a:rPr>
              <a:t> is very representative.</a:t>
            </a:r>
            <a:endParaRPr sz="1600">
              <a:solidFill>
                <a:srgbClr val="0C0C4B"/>
              </a:solidFill>
              <a:latin typeface="IBM Plex Sans"/>
              <a:ea typeface="IBM Plex Sans"/>
              <a:cs typeface="IBM Plex Sans"/>
              <a:sym typeface="IBM Plex Sans"/>
            </a:endParaRPr>
          </a:p>
          <a:p>
            <a:pPr marL="89998" marR="0" lvl="0" indent="0" algn="l" rtl="0">
              <a:lnSpc>
                <a:spcPct val="95000"/>
              </a:lnSpc>
              <a:spcBef>
                <a:spcPts val="0"/>
              </a:spcBef>
              <a:spcAft>
                <a:spcPts val="0"/>
              </a:spcAft>
              <a:buClr>
                <a:schemeClr val="dk1"/>
              </a:buClr>
              <a:buSzPts val="1100"/>
              <a:buFont typeface="Arial"/>
              <a:buNone/>
            </a:pPr>
            <a:endParaRPr sz="1600" b="1">
              <a:solidFill>
                <a:srgbClr val="0C0C4B"/>
              </a:solidFill>
              <a:latin typeface="IBM Plex Sans"/>
              <a:ea typeface="IBM Plex Sans"/>
              <a:cs typeface="IBM Plex Sans"/>
              <a:sym typeface="IBM Plex Sans"/>
            </a:endParaRPr>
          </a:p>
          <a:p>
            <a:pPr marL="89998" marR="0" lvl="0" indent="0" algn="l" rtl="0">
              <a:lnSpc>
                <a:spcPct val="95000"/>
              </a:lnSpc>
              <a:spcBef>
                <a:spcPts val="0"/>
              </a:spcBef>
              <a:spcAft>
                <a:spcPts val="0"/>
              </a:spcAft>
              <a:buClr>
                <a:schemeClr val="dk1"/>
              </a:buClr>
              <a:buSzPts val="1100"/>
              <a:buFont typeface="Arial"/>
              <a:buNone/>
            </a:pPr>
            <a:endParaRPr sz="1600" b="1">
              <a:solidFill>
                <a:srgbClr val="0C0C4B"/>
              </a:solidFill>
              <a:latin typeface="IBM Plex Sans"/>
              <a:ea typeface="IBM Plex Sans"/>
              <a:cs typeface="IBM Plex Sans"/>
              <a:sym typeface="IBM Plex Sans"/>
            </a:endParaRPr>
          </a:p>
          <a:p>
            <a:pPr marL="89998" marR="0" lvl="0" indent="0" algn="l" rtl="0">
              <a:lnSpc>
                <a:spcPct val="95000"/>
              </a:lnSpc>
              <a:spcBef>
                <a:spcPts val="0"/>
              </a:spcBef>
              <a:spcAft>
                <a:spcPts val="0"/>
              </a:spcAft>
              <a:buClr>
                <a:schemeClr val="dk1"/>
              </a:buClr>
              <a:buSzPts val="1100"/>
              <a:buFont typeface="Arial"/>
              <a:buNone/>
            </a:pPr>
            <a:r>
              <a:rPr lang="it-IT" sz="1600" i="0" u="none" strike="noStrike" cap="none">
                <a:solidFill>
                  <a:srgbClr val="0C0C4B"/>
                </a:solidFill>
                <a:latin typeface="IBM Plex Sans"/>
                <a:ea typeface="IBM Plex Sans"/>
                <a:cs typeface="IBM Plex Sans"/>
                <a:sym typeface="IBM Plex Sans"/>
              </a:rPr>
              <a:t>Co-creation sessions </a:t>
            </a:r>
            <a:r>
              <a:rPr lang="it-IT" sz="1600" b="0" i="0" u="none" strike="noStrike" cap="none">
                <a:solidFill>
                  <a:srgbClr val="0C0C4B"/>
                </a:solidFill>
                <a:latin typeface="IBM Plex Sans"/>
                <a:ea typeface="IBM Plex Sans"/>
                <a:cs typeface="IBM Plex Sans"/>
                <a:sym typeface="IBM Plex Sans"/>
              </a:rPr>
              <a:t>(held monthly), divided into:</a:t>
            </a:r>
            <a:endParaRPr sz="1600">
              <a:solidFill>
                <a:srgbClr val="0C0C4B"/>
              </a:solidFill>
              <a:latin typeface="IBM Plex Sans"/>
              <a:ea typeface="IBM Plex Sans"/>
              <a:cs typeface="IBM Plex Sans"/>
              <a:sym typeface="IBM Plex Sans"/>
            </a:endParaRPr>
          </a:p>
          <a:p>
            <a:pPr marL="89999" marR="0" lvl="0" indent="0" algn="l" rtl="0">
              <a:lnSpc>
                <a:spcPct val="95000"/>
              </a:lnSpc>
              <a:spcBef>
                <a:spcPts val="0"/>
              </a:spcBef>
              <a:spcAft>
                <a:spcPts val="0"/>
              </a:spcAft>
              <a:buClr>
                <a:schemeClr val="dk1"/>
              </a:buClr>
              <a:buSzPts val="1100"/>
              <a:buFont typeface="Arial"/>
              <a:buNone/>
            </a:pPr>
            <a:endParaRPr sz="1600">
              <a:solidFill>
                <a:srgbClr val="0C0C4B"/>
              </a:solidFill>
              <a:latin typeface="IBM Plex Sans"/>
              <a:ea typeface="IBM Plex Sans"/>
              <a:cs typeface="IBM Plex Sans"/>
              <a:sym typeface="IBM Plex Sans"/>
            </a:endParaRPr>
          </a:p>
          <a:p>
            <a:pPr marL="89999" marR="0" lvl="0" indent="0" algn="l" rtl="0">
              <a:lnSpc>
                <a:spcPct val="95000"/>
              </a:lnSpc>
              <a:spcBef>
                <a:spcPts val="0"/>
              </a:spcBef>
              <a:spcAft>
                <a:spcPts val="0"/>
              </a:spcAft>
              <a:buClr>
                <a:schemeClr val="dk1"/>
              </a:buClr>
              <a:buSzPts val="1100"/>
              <a:buFont typeface="Arial"/>
              <a:buNone/>
            </a:pPr>
            <a:r>
              <a:rPr lang="it-IT" sz="1600" b="0" i="0" u="none" strike="noStrike" cap="none">
                <a:solidFill>
                  <a:srgbClr val="0C0C4B"/>
                </a:solidFill>
                <a:latin typeface="IBM Plex Sans"/>
                <a:ea typeface="IBM Plex Sans"/>
                <a:cs typeface="IBM Plex Sans"/>
                <a:sym typeface="IBM Plex Sans"/>
              </a:rPr>
              <a:t>1) </a:t>
            </a:r>
            <a:r>
              <a:rPr lang="it-IT" sz="1600" b="1" i="0" u="none" strike="noStrike" cap="none">
                <a:solidFill>
                  <a:srgbClr val="0C0C4B"/>
                </a:solidFill>
                <a:latin typeface="IBM Plex Sans"/>
                <a:ea typeface="IBM Plex Sans"/>
                <a:cs typeface="IBM Plex Sans"/>
                <a:sym typeface="IBM Plex Sans"/>
              </a:rPr>
              <a:t>Preparatory or restricted meetings</a:t>
            </a:r>
            <a:r>
              <a:rPr lang="it-IT" sz="1600" b="0" i="0" u="none" strike="noStrike" cap="none">
                <a:solidFill>
                  <a:srgbClr val="0C0C4B"/>
                </a:solidFill>
                <a:latin typeface="IBM Plex Sans"/>
                <a:ea typeface="IBM Plex Sans"/>
                <a:cs typeface="IBM Plex Sans"/>
                <a:sym typeface="IBM Plex Sans"/>
              </a:rPr>
              <a:t>, with more technical content;</a:t>
            </a:r>
            <a:endParaRPr sz="1600" b="0" i="0" u="none" strike="noStrike" cap="none">
              <a:solidFill>
                <a:srgbClr val="0C0C4B"/>
              </a:solidFill>
              <a:latin typeface="IBM Plex Sans"/>
              <a:ea typeface="IBM Plex Sans"/>
              <a:cs typeface="IBM Plex Sans"/>
              <a:sym typeface="IBM Plex Sans"/>
            </a:endParaRPr>
          </a:p>
          <a:p>
            <a:pPr marL="89999" marR="0" lvl="0" indent="0" algn="l" rtl="0">
              <a:lnSpc>
                <a:spcPct val="95000"/>
              </a:lnSpc>
              <a:spcBef>
                <a:spcPts val="0"/>
              </a:spcBef>
              <a:spcAft>
                <a:spcPts val="0"/>
              </a:spcAft>
              <a:buClr>
                <a:schemeClr val="dk1"/>
              </a:buClr>
              <a:buSzPts val="1100"/>
              <a:buFont typeface="Arial"/>
              <a:buNone/>
            </a:pPr>
            <a:endParaRPr sz="1600" b="0" i="0" u="none" strike="noStrike" cap="none">
              <a:solidFill>
                <a:srgbClr val="0C0C4B"/>
              </a:solidFill>
              <a:latin typeface="IBM Plex Sans"/>
              <a:ea typeface="IBM Plex Sans"/>
              <a:cs typeface="IBM Plex Sans"/>
              <a:sym typeface="IBM Plex Sans"/>
            </a:endParaRPr>
          </a:p>
          <a:p>
            <a:pPr marL="89998" marR="0" lvl="0" indent="0" algn="l" rtl="0">
              <a:lnSpc>
                <a:spcPct val="95000"/>
              </a:lnSpc>
              <a:spcBef>
                <a:spcPts val="0"/>
              </a:spcBef>
              <a:spcAft>
                <a:spcPts val="0"/>
              </a:spcAft>
              <a:buClr>
                <a:schemeClr val="dk1"/>
              </a:buClr>
              <a:buSzPts val="1100"/>
              <a:buFont typeface="Arial"/>
              <a:buNone/>
            </a:pPr>
            <a:r>
              <a:rPr lang="it-IT" sz="1600" b="0" i="0" u="none" strike="noStrike" cap="none">
                <a:solidFill>
                  <a:srgbClr val="0C0C4B"/>
                </a:solidFill>
                <a:latin typeface="IBM Plex Sans"/>
                <a:ea typeface="IBM Plex Sans"/>
                <a:cs typeface="IBM Plex Sans"/>
                <a:sym typeface="IBM Plex Sans"/>
              </a:rPr>
              <a:t>2) Larger meetings, called </a:t>
            </a:r>
            <a:r>
              <a:rPr lang="it-IT" sz="1600" b="1" i="0" u="none" strike="noStrike" cap="none">
                <a:solidFill>
                  <a:srgbClr val="0C0C4B"/>
                </a:solidFill>
                <a:latin typeface="IBM Plex Sans"/>
                <a:ea typeface="IBM Plex Sans"/>
                <a:cs typeface="IBM Plex Sans"/>
                <a:sym typeface="IBM Plex Sans"/>
              </a:rPr>
              <a:t>“hackathons”</a:t>
            </a:r>
            <a:r>
              <a:rPr lang="it-IT" sz="1600" b="0" i="0" u="none" strike="noStrike" cap="none">
                <a:solidFill>
                  <a:srgbClr val="0C0C4B"/>
                </a:solidFill>
                <a:latin typeface="IBM Plex Sans"/>
                <a:ea typeface="IBM Plex Sans"/>
                <a:cs typeface="IBM Plex Sans"/>
                <a:sym typeface="IBM Plex Sans"/>
              </a:rPr>
              <a:t>, in which participants break down a macro-problem into micro-problems to be tackled one at a time, bringing out possible solutions with the help of a facilitator.</a:t>
            </a:r>
            <a:endParaRPr sz="1600" b="0" i="0" u="none" strike="noStrike" cap="none">
              <a:solidFill>
                <a:srgbClr val="0C0C4B"/>
              </a:solidFill>
              <a:latin typeface="IBM Plex Sans"/>
              <a:ea typeface="IBM Plex Sans"/>
              <a:cs typeface="IBM Plex Sans"/>
              <a:sym typeface="IBM Plex Sans"/>
            </a:endParaRPr>
          </a:p>
          <a:p>
            <a:pPr marL="89998" marR="0" lvl="0" indent="0" algn="l" rtl="0">
              <a:lnSpc>
                <a:spcPct val="95000"/>
              </a:lnSpc>
              <a:spcBef>
                <a:spcPts val="0"/>
              </a:spcBef>
              <a:spcAft>
                <a:spcPts val="0"/>
              </a:spcAft>
              <a:buClr>
                <a:schemeClr val="dk1"/>
              </a:buClr>
              <a:buSzPts val="1100"/>
              <a:buFont typeface="Arial"/>
              <a:buNone/>
            </a:pPr>
            <a:endParaRPr sz="1600">
              <a:solidFill>
                <a:srgbClr val="0C0C4B"/>
              </a:solidFill>
              <a:latin typeface="IBM Plex Sans"/>
              <a:ea typeface="IBM Plex Sans"/>
              <a:cs typeface="IBM Plex Sans"/>
              <a:sym typeface="IBM Plex Sans"/>
            </a:endParaRPr>
          </a:p>
          <a:p>
            <a:pPr marL="89998" marR="0" lvl="0" indent="0" algn="l" rtl="0">
              <a:lnSpc>
                <a:spcPct val="95000"/>
              </a:lnSpc>
              <a:spcBef>
                <a:spcPts val="0"/>
              </a:spcBef>
              <a:spcAft>
                <a:spcPts val="0"/>
              </a:spcAft>
              <a:buClr>
                <a:schemeClr val="dk1"/>
              </a:buClr>
              <a:buSzPts val="1100"/>
              <a:buFont typeface="Arial"/>
              <a:buNone/>
            </a:pPr>
            <a:endParaRPr sz="1600">
              <a:solidFill>
                <a:srgbClr val="0C0C4B"/>
              </a:solidFill>
              <a:latin typeface="IBM Plex Sans"/>
              <a:ea typeface="IBM Plex Sans"/>
              <a:cs typeface="IBM Plex Sans"/>
              <a:sym typeface="IBM Plex Sans"/>
            </a:endParaRPr>
          </a:p>
          <a:p>
            <a:pPr marL="89998" marR="0" lvl="0" indent="0" algn="l" rtl="0">
              <a:lnSpc>
                <a:spcPct val="95000"/>
              </a:lnSpc>
              <a:spcBef>
                <a:spcPts val="0"/>
              </a:spcBef>
              <a:spcAft>
                <a:spcPts val="0"/>
              </a:spcAft>
              <a:buClr>
                <a:schemeClr val="dk1"/>
              </a:buClr>
              <a:buSzPts val="1100"/>
              <a:buFont typeface="Arial"/>
              <a:buNone/>
            </a:pPr>
            <a:endParaRPr sz="1600">
              <a:solidFill>
                <a:srgbClr val="0C0C4B"/>
              </a:solidFill>
              <a:latin typeface="IBM Plex Sans"/>
              <a:ea typeface="IBM Plex Sans"/>
              <a:cs typeface="IBM Plex Sans"/>
              <a:sym typeface="IBM Plex Sans"/>
            </a:endParaRPr>
          </a:p>
          <a:p>
            <a:pPr marL="0" lvl="0" indent="0" algn="just" rtl="0">
              <a:lnSpc>
                <a:spcPct val="95000"/>
              </a:lnSpc>
              <a:spcBef>
                <a:spcPts val="0"/>
              </a:spcBef>
              <a:spcAft>
                <a:spcPts val="0"/>
              </a:spcAft>
              <a:buClr>
                <a:schemeClr val="dk1"/>
              </a:buClr>
              <a:buSzPts val="1100"/>
              <a:buFont typeface="Arial"/>
              <a:buNone/>
            </a:pPr>
            <a:endParaRPr sz="1600">
              <a:solidFill>
                <a:srgbClr val="0C0C4B"/>
              </a:solidFill>
              <a:latin typeface="IBM Plex Sans"/>
              <a:ea typeface="IBM Plex Sans"/>
              <a:cs typeface="IBM Plex Sans"/>
              <a:sym typeface="IBM Plex Sans"/>
            </a:endParaRPr>
          </a:p>
        </p:txBody>
      </p:sp>
      <p:pic>
        <p:nvPicPr>
          <p:cNvPr id="213" name="Google Shape;213;g1b5b900f5cb_0_0"/>
          <p:cNvPicPr preferRelativeResize="0"/>
          <p:nvPr/>
        </p:nvPicPr>
        <p:blipFill rotWithShape="1">
          <a:blip r:embed="rId3">
            <a:alphaModFix/>
          </a:blip>
          <a:srcRect/>
          <a:stretch/>
        </p:blipFill>
        <p:spPr>
          <a:xfrm>
            <a:off x="218250" y="1171575"/>
            <a:ext cx="3125025" cy="3154775"/>
          </a:xfrm>
          <a:prstGeom prst="rect">
            <a:avLst/>
          </a:prstGeom>
          <a:noFill/>
          <a:ln>
            <a:noFill/>
          </a:ln>
        </p:spPr>
      </p:pic>
      <p:pic>
        <p:nvPicPr>
          <p:cNvPr id="214" name="Google Shape;214;g1b5b900f5cb_0_0"/>
          <p:cNvPicPr preferRelativeResize="0"/>
          <p:nvPr/>
        </p:nvPicPr>
        <p:blipFill rotWithShape="1">
          <a:blip r:embed="rId4">
            <a:alphaModFix/>
          </a:blip>
          <a:srcRect/>
          <a:stretch/>
        </p:blipFill>
        <p:spPr>
          <a:xfrm>
            <a:off x="2095500" y="3184625"/>
            <a:ext cx="3547025" cy="26454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g1b5d9474fc2_1_5"/>
          <p:cNvSpPr txBox="1">
            <a:spLocks noGrp="1"/>
          </p:cNvSpPr>
          <p:nvPr>
            <p:ph type="title"/>
          </p:nvPr>
        </p:nvSpPr>
        <p:spPr>
          <a:xfrm>
            <a:off x="427384" y="365125"/>
            <a:ext cx="11479800" cy="7083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it-IT"/>
              <a:t>New labels against food waste</a:t>
            </a:r>
            <a:endParaRPr/>
          </a:p>
        </p:txBody>
      </p:sp>
      <p:pic>
        <p:nvPicPr>
          <p:cNvPr id="356" name="Google Shape;356;g1b5d9474fc2_1_5"/>
          <p:cNvPicPr preferRelativeResize="0"/>
          <p:nvPr/>
        </p:nvPicPr>
        <p:blipFill>
          <a:blip r:embed="rId3">
            <a:alphaModFix/>
          </a:blip>
          <a:stretch>
            <a:fillRect/>
          </a:stretch>
        </p:blipFill>
        <p:spPr>
          <a:xfrm>
            <a:off x="8172450" y="1886275"/>
            <a:ext cx="3495675" cy="2431150"/>
          </a:xfrm>
          <a:prstGeom prst="rect">
            <a:avLst/>
          </a:prstGeom>
          <a:noFill/>
          <a:ln>
            <a:noFill/>
          </a:ln>
        </p:spPr>
      </p:pic>
      <p:pic>
        <p:nvPicPr>
          <p:cNvPr id="357" name="Google Shape;357;g1b5d9474fc2_1_5"/>
          <p:cNvPicPr preferRelativeResize="0"/>
          <p:nvPr/>
        </p:nvPicPr>
        <p:blipFill>
          <a:blip r:embed="rId4">
            <a:alphaModFix/>
          </a:blip>
          <a:stretch>
            <a:fillRect/>
          </a:stretch>
        </p:blipFill>
        <p:spPr>
          <a:xfrm>
            <a:off x="3718799" y="2771400"/>
            <a:ext cx="4453649" cy="2920750"/>
          </a:xfrm>
          <a:prstGeom prst="rect">
            <a:avLst/>
          </a:prstGeom>
          <a:noFill/>
          <a:ln>
            <a:noFill/>
          </a:ln>
        </p:spPr>
      </p:pic>
      <p:sp>
        <p:nvSpPr>
          <p:cNvPr id="358" name="Google Shape;358;g1b5d9474fc2_1_5"/>
          <p:cNvSpPr txBox="1">
            <a:spLocks noGrp="1"/>
          </p:cNvSpPr>
          <p:nvPr>
            <p:ph type="body" idx="1"/>
          </p:nvPr>
        </p:nvSpPr>
        <p:spPr>
          <a:xfrm>
            <a:off x="427375" y="1126275"/>
            <a:ext cx="11136000" cy="1083600"/>
          </a:xfrm>
          <a:prstGeom prst="rect">
            <a:avLst/>
          </a:prstGeom>
          <a:noFill/>
          <a:ln>
            <a:noFill/>
          </a:ln>
        </p:spPr>
        <p:txBody>
          <a:bodyPr spcFirstLastPara="1" wrap="square" lIns="91425" tIns="45700" rIns="91425" bIns="45700" anchor="t" anchorCtr="0">
            <a:normAutofit fontScale="85000" lnSpcReduction="20000"/>
          </a:bodyPr>
          <a:lstStyle/>
          <a:p>
            <a:pPr marL="0" lvl="0" indent="0" algn="just" rtl="0">
              <a:lnSpc>
                <a:spcPct val="115000"/>
              </a:lnSpc>
              <a:spcBef>
                <a:spcPts val="0"/>
              </a:spcBef>
              <a:spcAft>
                <a:spcPts val="0"/>
              </a:spcAft>
              <a:buSzPct val="47265"/>
              <a:buNone/>
            </a:pPr>
            <a:r>
              <a:rPr lang="it-IT" sz="2515" b="1" dirty="0">
                <a:solidFill>
                  <a:srgbClr val="980000"/>
                </a:solidFill>
              </a:rPr>
              <a:t>POLICY IMPLEMENTATION &amp; SIMULATION PHASE</a:t>
            </a:r>
            <a:endParaRPr sz="2515" b="1" dirty="0">
              <a:solidFill>
                <a:srgbClr val="980000"/>
              </a:solidFill>
            </a:endParaRPr>
          </a:p>
          <a:p>
            <a:pPr marL="0" lvl="0" indent="0" algn="just" rtl="0">
              <a:lnSpc>
                <a:spcPct val="115000"/>
              </a:lnSpc>
              <a:spcBef>
                <a:spcPts val="0"/>
              </a:spcBef>
              <a:spcAft>
                <a:spcPts val="0"/>
              </a:spcAft>
              <a:buClr>
                <a:schemeClr val="dk1"/>
              </a:buClr>
              <a:buSzPct val="43720"/>
              <a:buFont typeface="Arial"/>
              <a:buNone/>
            </a:pPr>
            <a:r>
              <a:rPr lang="it-IT" sz="2515" dirty="0"/>
              <a:t>Design and testing of a label system </a:t>
            </a:r>
            <a:r>
              <a:rPr lang="it-IT" sz="2515" dirty="0" err="1"/>
              <a:t>showing</a:t>
            </a:r>
            <a:r>
              <a:rPr lang="it-IT" sz="2515" dirty="0"/>
              <a:t> the </a:t>
            </a:r>
            <a:r>
              <a:rPr lang="it-IT" sz="2515" dirty="0" err="1"/>
              <a:t>recommended</a:t>
            </a:r>
            <a:r>
              <a:rPr lang="it-IT" sz="2515" dirty="0"/>
              <a:t> </a:t>
            </a:r>
            <a:r>
              <a:rPr lang="it-IT" sz="2515" dirty="0" err="1"/>
              <a:t>consumption</a:t>
            </a:r>
            <a:r>
              <a:rPr lang="it-IT" sz="2515" dirty="0"/>
              <a:t> </a:t>
            </a:r>
            <a:r>
              <a:rPr lang="it-IT" sz="2515" dirty="0" err="1"/>
              <a:t>intervals</a:t>
            </a:r>
            <a:r>
              <a:rPr lang="it-IT" sz="2515" dirty="0"/>
              <a:t> with a </a:t>
            </a:r>
            <a:r>
              <a:rPr lang="it-IT" sz="2515" dirty="0" err="1"/>
              <a:t>QRcode</a:t>
            </a:r>
            <a:r>
              <a:rPr lang="it-IT" sz="2515" dirty="0"/>
              <a:t> </a:t>
            </a:r>
            <a:r>
              <a:rPr lang="it-IT" sz="2515" dirty="0" err="1"/>
              <a:t>referring</a:t>
            </a:r>
            <a:r>
              <a:rPr lang="it-IT" sz="2515" dirty="0"/>
              <a:t> to </a:t>
            </a:r>
            <a:r>
              <a:rPr lang="it-IT" sz="2515" dirty="0" err="1"/>
              <a:t>ministerial</a:t>
            </a:r>
            <a:r>
              <a:rPr lang="it-IT" sz="2515" dirty="0"/>
              <a:t> </a:t>
            </a:r>
            <a:r>
              <a:rPr lang="it-IT" sz="2515" dirty="0" err="1"/>
              <a:t>tables</a:t>
            </a:r>
            <a:endParaRPr sz="2515" dirty="0"/>
          </a:p>
          <a:p>
            <a:pPr marL="0" lvl="0" indent="0" algn="just" rtl="0">
              <a:lnSpc>
                <a:spcPct val="95000"/>
              </a:lnSpc>
              <a:spcBef>
                <a:spcPts val="0"/>
              </a:spcBef>
              <a:spcAft>
                <a:spcPts val="0"/>
              </a:spcAft>
              <a:buClr>
                <a:schemeClr val="dk1"/>
              </a:buClr>
              <a:buSzPct val="68750"/>
              <a:buFont typeface="Arial"/>
              <a:buNone/>
            </a:pPr>
            <a:endParaRPr sz="1600" dirty="0"/>
          </a:p>
          <a:p>
            <a:pPr marL="0" lvl="0" indent="0" algn="just" rtl="0">
              <a:lnSpc>
                <a:spcPct val="95000"/>
              </a:lnSpc>
              <a:spcBef>
                <a:spcPts val="0"/>
              </a:spcBef>
              <a:spcAft>
                <a:spcPts val="0"/>
              </a:spcAft>
              <a:buClr>
                <a:schemeClr val="dk1"/>
              </a:buClr>
              <a:buSzPct val="74324"/>
              <a:buFont typeface="Arial"/>
              <a:buNone/>
            </a:pPr>
            <a:endParaRPr sz="1600" dirty="0"/>
          </a:p>
        </p:txBody>
      </p:sp>
      <p:sp>
        <p:nvSpPr>
          <p:cNvPr id="359" name="Google Shape;359;g1b5d9474fc2_1_5"/>
          <p:cNvSpPr/>
          <p:nvPr/>
        </p:nvSpPr>
        <p:spPr>
          <a:xfrm>
            <a:off x="515096" y="3746234"/>
            <a:ext cx="2579400" cy="514200"/>
          </a:xfrm>
          <a:prstGeom prst="roundRect">
            <a:avLst>
              <a:gd name="adj" fmla="val 16667"/>
            </a:avLst>
          </a:prstGeom>
          <a:solidFill>
            <a:srgbClr val="FFD966"/>
          </a:solidFill>
          <a:ln w="9525" cap="flat" cmpd="sng">
            <a:solidFill>
              <a:srgbClr val="034EA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000" i="0" u="none" strike="noStrike" cap="none">
              <a:solidFill>
                <a:schemeClr val="lt1"/>
              </a:solidFill>
              <a:latin typeface="IBM Plex Sans"/>
              <a:ea typeface="IBM Plex Sans"/>
              <a:cs typeface="IBM Plex Sans"/>
              <a:sym typeface="IBM Plex Sans"/>
            </a:endParaRPr>
          </a:p>
        </p:txBody>
      </p:sp>
      <p:sp>
        <p:nvSpPr>
          <p:cNvPr id="360" name="Google Shape;360;g1b5d9474fc2_1_5"/>
          <p:cNvSpPr txBox="1">
            <a:spLocks noGrp="1"/>
          </p:cNvSpPr>
          <p:nvPr>
            <p:ph type="body" idx="1"/>
          </p:nvPr>
        </p:nvSpPr>
        <p:spPr>
          <a:xfrm>
            <a:off x="714150" y="3880000"/>
            <a:ext cx="2181300" cy="514200"/>
          </a:xfrm>
          <a:prstGeom prst="rect">
            <a:avLst/>
          </a:prstGeom>
          <a:noFill/>
          <a:ln>
            <a:noFill/>
          </a:ln>
        </p:spPr>
        <p:txBody>
          <a:bodyPr spcFirstLastPara="1" wrap="square" lIns="91425" tIns="45700" rIns="91425" bIns="45700" anchor="t" anchorCtr="0">
            <a:normAutofit fontScale="70000" lnSpcReduction="20000"/>
          </a:bodyPr>
          <a:lstStyle/>
          <a:p>
            <a:pPr marL="0" lvl="0" indent="0" algn="ctr" rtl="0">
              <a:lnSpc>
                <a:spcPct val="95000"/>
              </a:lnSpc>
              <a:spcBef>
                <a:spcPts val="0"/>
              </a:spcBef>
              <a:spcAft>
                <a:spcPts val="0"/>
              </a:spcAft>
              <a:buClr>
                <a:schemeClr val="dk1"/>
              </a:buClr>
              <a:buSzPct val="37931"/>
              <a:buFont typeface="Arial"/>
              <a:buNone/>
            </a:pPr>
            <a:r>
              <a:rPr lang="it-IT" sz="2900"/>
              <a:t>Product labelling</a:t>
            </a:r>
            <a:endParaRPr sz="2900"/>
          </a:p>
          <a:p>
            <a:pPr marL="0" lvl="0" indent="0" algn="ctr" rtl="0">
              <a:lnSpc>
                <a:spcPct val="95000"/>
              </a:lnSpc>
              <a:spcBef>
                <a:spcPts val="0"/>
              </a:spcBef>
              <a:spcAft>
                <a:spcPts val="0"/>
              </a:spcAft>
              <a:buClr>
                <a:schemeClr val="dk1"/>
              </a:buClr>
              <a:buSzPct val="68750"/>
              <a:buFont typeface="Arial"/>
              <a:buNone/>
            </a:pPr>
            <a:endParaRPr sz="1600"/>
          </a:p>
          <a:p>
            <a:pPr marL="0" lvl="0" indent="0" algn="ctr" rtl="0">
              <a:lnSpc>
                <a:spcPct val="95000"/>
              </a:lnSpc>
              <a:spcBef>
                <a:spcPts val="0"/>
              </a:spcBef>
              <a:spcAft>
                <a:spcPts val="0"/>
              </a:spcAft>
              <a:buSzPct val="68750"/>
              <a:buNone/>
            </a:pPr>
            <a:endParaRPr sz="1600"/>
          </a:p>
        </p:txBody>
      </p:sp>
      <p:sp>
        <p:nvSpPr>
          <p:cNvPr id="361" name="Google Shape;361;g1b5d9474fc2_1_5"/>
          <p:cNvSpPr/>
          <p:nvPr/>
        </p:nvSpPr>
        <p:spPr>
          <a:xfrm>
            <a:off x="515091" y="5051819"/>
            <a:ext cx="2579400" cy="468600"/>
          </a:xfrm>
          <a:prstGeom prst="roundRect">
            <a:avLst>
              <a:gd name="adj" fmla="val 16667"/>
            </a:avLst>
          </a:prstGeom>
          <a:solidFill>
            <a:srgbClr val="FFD966"/>
          </a:solidFill>
          <a:ln w="9525" cap="flat" cmpd="sng">
            <a:solidFill>
              <a:srgbClr val="034EA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000" i="0" u="none" strike="noStrike" cap="none">
              <a:solidFill>
                <a:schemeClr val="lt1"/>
              </a:solidFill>
              <a:latin typeface="IBM Plex Sans"/>
              <a:ea typeface="IBM Plex Sans"/>
              <a:cs typeface="IBM Plex Sans"/>
              <a:sym typeface="IBM Plex Sans"/>
            </a:endParaRPr>
          </a:p>
        </p:txBody>
      </p:sp>
      <p:sp>
        <p:nvSpPr>
          <p:cNvPr id="362" name="Google Shape;362;g1b5d9474fc2_1_5"/>
          <p:cNvSpPr txBox="1">
            <a:spLocks noGrp="1"/>
          </p:cNvSpPr>
          <p:nvPr>
            <p:ph type="body" idx="1"/>
          </p:nvPr>
        </p:nvSpPr>
        <p:spPr>
          <a:xfrm>
            <a:off x="648753" y="5122035"/>
            <a:ext cx="2312100" cy="328200"/>
          </a:xfrm>
          <a:prstGeom prst="rect">
            <a:avLst/>
          </a:prstGeom>
          <a:noFill/>
          <a:ln>
            <a:noFill/>
          </a:ln>
        </p:spPr>
        <p:txBody>
          <a:bodyPr spcFirstLastPara="1" wrap="square" lIns="91425" tIns="45700" rIns="91425" bIns="45700" anchor="t" anchorCtr="0">
            <a:normAutofit/>
          </a:bodyPr>
          <a:lstStyle/>
          <a:p>
            <a:pPr marL="0" lvl="0" indent="0" algn="ctr" rtl="0">
              <a:lnSpc>
                <a:spcPct val="75000"/>
              </a:lnSpc>
              <a:spcBef>
                <a:spcPts val="0"/>
              </a:spcBef>
              <a:spcAft>
                <a:spcPts val="0"/>
              </a:spcAft>
              <a:buSzPts val="1100"/>
              <a:buNone/>
            </a:pPr>
            <a:r>
              <a:rPr lang="it-IT" sz="1600"/>
              <a:t>Product distribution</a:t>
            </a:r>
            <a:endParaRPr sz="1600"/>
          </a:p>
        </p:txBody>
      </p:sp>
      <p:sp>
        <p:nvSpPr>
          <p:cNvPr id="363" name="Google Shape;363;g1b5d9474fc2_1_5"/>
          <p:cNvSpPr/>
          <p:nvPr/>
        </p:nvSpPr>
        <p:spPr>
          <a:xfrm>
            <a:off x="515100" y="2440613"/>
            <a:ext cx="2579400" cy="514200"/>
          </a:xfrm>
          <a:prstGeom prst="roundRect">
            <a:avLst>
              <a:gd name="adj" fmla="val 16667"/>
            </a:avLst>
          </a:prstGeom>
          <a:solidFill>
            <a:srgbClr val="FFD966"/>
          </a:solidFill>
          <a:ln w="9525" cap="flat" cmpd="sng">
            <a:solidFill>
              <a:srgbClr val="034EA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Arial"/>
              <a:buNone/>
            </a:pPr>
            <a:endParaRPr sz="1500">
              <a:solidFill>
                <a:schemeClr val="dk1"/>
              </a:solidFill>
              <a:latin typeface="IBM Plex Sans"/>
              <a:ea typeface="IBM Plex Sans"/>
              <a:cs typeface="IBM Plex Sans"/>
              <a:sym typeface="IBM Plex Sans"/>
            </a:endParaRPr>
          </a:p>
          <a:p>
            <a:pPr marL="0" marR="0" lvl="0" indent="0" algn="ctr" rtl="0">
              <a:lnSpc>
                <a:spcPct val="100000"/>
              </a:lnSpc>
              <a:spcBef>
                <a:spcPts val="0"/>
              </a:spcBef>
              <a:spcAft>
                <a:spcPts val="0"/>
              </a:spcAft>
              <a:buClr>
                <a:schemeClr val="dk1"/>
              </a:buClr>
              <a:buSzPts val="1100"/>
              <a:buFont typeface="Arial"/>
              <a:buNone/>
            </a:pPr>
            <a:endParaRPr sz="1500">
              <a:solidFill>
                <a:schemeClr val="dk1"/>
              </a:solidFill>
              <a:latin typeface="IBM Plex Sans"/>
              <a:ea typeface="IBM Plex Sans"/>
              <a:cs typeface="IBM Plex Sans"/>
              <a:sym typeface="IBM Plex Sans"/>
            </a:endParaRPr>
          </a:p>
          <a:p>
            <a:pPr marL="0" marR="0" lvl="0" indent="0" algn="ctr" rtl="0">
              <a:lnSpc>
                <a:spcPct val="100000"/>
              </a:lnSpc>
              <a:spcBef>
                <a:spcPts val="0"/>
              </a:spcBef>
              <a:spcAft>
                <a:spcPts val="0"/>
              </a:spcAft>
              <a:buClr>
                <a:schemeClr val="dk1"/>
              </a:buClr>
              <a:buSzPts val="1100"/>
              <a:buFont typeface="Arial"/>
              <a:buNone/>
            </a:pPr>
            <a:r>
              <a:rPr lang="it-IT" sz="1600">
                <a:solidFill>
                  <a:schemeClr val="dk1"/>
                </a:solidFill>
                <a:latin typeface="IBM Plex Sans"/>
                <a:ea typeface="IBM Plex Sans"/>
                <a:cs typeface="IBM Plex Sans"/>
                <a:sym typeface="IBM Plex Sans"/>
              </a:rPr>
              <a:t>Printing of labels</a:t>
            </a:r>
            <a:endParaRPr sz="1600">
              <a:solidFill>
                <a:schemeClr val="dk1"/>
              </a:solidFill>
              <a:latin typeface="IBM Plex Sans"/>
              <a:ea typeface="IBM Plex Sans"/>
              <a:cs typeface="IBM Plex Sans"/>
              <a:sym typeface="IBM Plex Sans"/>
            </a:endParaRPr>
          </a:p>
          <a:p>
            <a:pPr marL="0" marR="0" lvl="0" indent="0" algn="ctr" rtl="0">
              <a:lnSpc>
                <a:spcPct val="100000"/>
              </a:lnSpc>
              <a:spcBef>
                <a:spcPts val="0"/>
              </a:spcBef>
              <a:spcAft>
                <a:spcPts val="0"/>
              </a:spcAft>
              <a:buClr>
                <a:schemeClr val="dk1"/>
              </a:buClr>
              <a:buSzPts val="1100"/>
              <a:buFont typeface="Arial"/>
              <a:buNone/>
            </a:pPr>
            <a:endParaRPr sz="1500">
              <a:solidFill>
                <a:schemeClr val="dk1"/>
              </a:solidFill>
              <a:latin typeface="IBM Plex Sans"/>
              <a:ea typeface="IBM Plex Sans"/>
              <a:cs typeface="IBM Plex Sans"/>
              <a:sym typeface="IBM Plex Sans"/>
            </a:endParaRPr>
          </a:p>
          <a:p>
            <a:pPr marL="0" marR="0" lvl="0" indent="0" algn="ctr" rtl="0">
              <a:lnSpc>
                <a:spcPct val="100000"/>
              </a:lnSpc>
              <a:spcBef>
                <a:spcPts val="0"/>
              </a:spcBef>
              <a:spcAft>
                <a:spcPts val="0"/>
              </a:spcAft>
              <a:buClr>
                <a:srgbClr val="000000"/>
              </a:buClr>
              <a:buSzPts val="1800"/>
              <a:buFont typeface="Arial"/>
              <a:buNone/>
            </a:pPr>
            <a:endParaRPr sz="1500">
              <a:solidFill>
                <a:schemeClr val="dk1"/>
              </a:solidFill>
              <a:latin typeface="IBM Plex Sans"/>
              <a:ea typeface="IBM Plex Sans"/>
              <a:cs typeface="IBM Plex Sans"/>
              <a:sym typeface="IBM Plex Sans"/>
            </a:endParaRPr>
          </a:p>
        </p:txBody>
      </p:sp>
      <p:sp>
        <p:nvSpPr>
          <p:cNvPr id="364" name="Google Shape;364;g1b5d9474fc2_1_5"/>
          <p:cNvSpPr/>
          <p:nvPr/>
        </p:nvSpPr>
        <p:spPr>
          <a:xfrm>
            <a:off x="1589400" y="3116228"/>
            <a:ext cx="430800" cy="468600"/>
          </a:xfrm>
          <a:prstGeom prst="downArrow">
            <a:avLst>
              <a:gd name="adj1" fmla="val 50000"/>
              <a:gd name="adj2" fmla="val 50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5" name="Google Shape;365;g1b5d9474fc2_1_5"/>
          <p:cNvSpPr/>
          <p:nvPr/>
        </p:nvSpPr>
        <p:spPr>
          <a:xfrm>
            <a:off x="1589400" y="4488716"/>
            <a:ext cx="430800" cy="468600"/>
          </a:xfrm>
          <a:prstGeom prst="downArrow">
            <a:avLst>
              <a:gd name="adj1" fmla="val 50000"/>
              <a:gd name="adj2" fmla="val 50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06afdb60ea_0_88"/>
          <p:cNvSpPr txBox="1">
            <a:spLocks noGrp="1"/>
          </p:cNvSpPr>
          <p:nvPr>
            <p:ph type="title"/>
          </p:nvPr>
        </p:nvSpPr>
        <p:spPr>
          <a:xfrm>
            <a:off x="357809" y="365125"/>
            <a:ext cx="11479800" cy="7083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it-IT"/>
              <a:t>Ukrainian refugees and their need to communicate</a:t>
            </a:r>
            <a:endParaRPr/>
          </a:p>
        </p:txBody>
      </p:sp>
      <p:sp>
        <p:nvSpPr>
          <p:cNvPr id="416" name="Google Shape;416;g206afdb60ea_0_88"/>
          <p:cNvSpPr txBox="1">
            <a:spLocks noGrp="1"/>
          </p:cNvSpPr>
          <p:nvPr>
            <p:ph type="body" idx="1"/>
          </p:nvPr>
        </p:nvSpPr>
        <p:spPr>
          <a:xfrm>
            <a:off x="534400" y="965725"/>
            <a:ext cx="10984200" cy="816000"/>
          </a:xfrm>
          <a:prstGeom prst="rect">
            <a:avLst/>
          </a:prstGeom>
          <a:noFill/>
          <a:ln>
            <a:noFill/>
          </a:ln>
        </p:spPr>
        <p:txBody>
          <a:bodyPr spcFirstLastPara="1" wrap="square" lIns="91425" tIns="45700" rIns="91425" bIns="45700" anchor="t" anchorCtr="0">
            <a:noAutofit/>
          </a:bodyPr>
          <a:lstStyle/>
          <a:p>
            <a:pPr marL="1709420" lvl="0" indent="179703" algn="just" rtl="0">
              <a:lnSpc>
                <a:spcPct val="75000"/>
              </a:lnSpc>
              <a:spcBef>
                <a:spcPts val="0"/>
              </a:spcBef>
              <a:spcAft>
                <a:spcPts val="0"/>
              </a:spcAft>
              <a:buSzPts val="770"/>
              <a:buNone/>
            </a:pPr>
            <a:endParaRPr sz="1600">
              <a:solidFill>
                <a:schemeClr val="dk1"/>
              </a:solidFill>
              <a:latin typeface="Palatino Linotype"/>
              <a:ea typeface="Palatino Linotype"/>
              <a:cs typeface="Palatino Linotype"/>
              <a:sym typeface="Palatino Linotype"/>
            </a:endParaRPr>
          </a:p>
          <a:p>
            <a:pPr marL="0" lvl="0" indent="0" algn="just" rtl="0">
              <a:lnSpc>
                <a:spcPct val="75000"/>
              </a:lnSpc>
              <a:spcBef>
                <a:spcPts val="0"/>
              </a:spcBef>
              <a:spcAft>
                <a:spcPts val="0"/>
              </a:spcAft>
              <a:buSzPts val="770"/>
              <a:buNone/>
            </a:pPr>
            <a:r>
              <a:rPr lang="it-IT" sz="1600" b="1">
                <a:solidFill>
                  <a:srgbClr val="980000"/>
                </a:solidFill>
              </a:rPr>
              <a:t>POLICY FORMULATION PHASE</a:t>
            </a:r>
            <a:endParaRPr sz="1600" b="1">
              <a:solidFill>
                <a:srgbClr val="980000"/>
              </a:solidFill>
            </a:endParaRPr>
          </a:p>
          <a:p>
            <a:pPr marL="0" lvl="0" indent="0" algn="just" rtl="0">
              <a:lnSpc>
                <a:spcPct val="75000"/>
              </a:lnSpc>
              <a:spcBef>
                <a:spcPts val="0"/>
              </a:spcBef>
              <a:spcAft>
                <a:spcPts val="0"/>
              </a:spcAft>
              <a:buSzPts val="770"/>
              <a:buNone/>
            </a:pPr>
            <a:r>
              <a:rPr lang="it-IT" sz="1600"/>
              <a:t>During this phase of the co-creation process emerged that a starting point could be trying to improve information and communication.</a:t>
            </a:r>
            <a:endParaRPr sz="1600"/>
          </a:p>
          <a:p>
            <a:pPr marL="0" lvl="0" indent="0" algn="just" rtl="0">
              <a:lnSpc>
                <a:spcPct val="75000"/>
              </a:lnSpc>
              <a:spcBef>
                <a:spcPts val="0"/>
              </a:spcBef>
              <a:spcAft>
                <a:spcPts val="0"/>
              </a:spcAft>
              <a:buSzPts val="770"/>
              <a:buNone/>
            </a:pPr>
            <a:endParaRPr sz="1120"/>
          </a:p>
        </p:txBody>
      </p:sp>
      <p:sp>
        <p:nvSpPr>
          <p:cNvPr id="417" name="Google Shape;417;g206afdb60ea_0_88"/>
          <p:cNvSpPr/>
          <p:nvPr/>
        </p:nvSpPr>
        <p:spPr>
          <a:xfrm>
            <a:off x="534400" y="2015525"/>
            <a:ext cx="2393700" cy="1143000"/>
          </a:xfrm>
          <a:prstGeom prst="roundRect">
            <a:avLst>
              <a:gd name="adj" fmla="val 16667"/>
            </a:avLst>
          </a:prstGeom>
          <a:solidFill>
            <a:srgbClr val="00FF7B"/>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75000"/>
              </a:lnSpc>
              <a:spcBef>
                <a:spcPts val="0"/>
              </a:spcBef>
              <a:spcAft>
                <a:spcPts val="0"/>
              </a:spcAft>
              <a:buClr>
                <a:schemeClr val="dk1"/>
              </a:buClr>
              <a:buSzPts val="770"/>
              <a:buFont typeface="Arial"/>
              <a:buNone/>
            </a:pPr>
            <a:r>
              <a:rPr lang="it-IT" sz="1600" b="1" i="0" u="none" strike="noStrike" cap="none">
                <a:solidFill>
                  <a:srgbClr val="0C0C4B"/>
                </a:solidFill>
                <a:latin typeface="IBM Plex Sans"/>
                <a:ea typeface="IBM Plex Sans"/>
                <a:cs typeface="IBM Plex Sans"/>
                <a:sym typeface="IBM Plex Sans"/>
              </a:rPr>
              <a:t>idea of a web portal, updated</a:t>
            </a:r>
            <a:r>
              <a:rPr lang="it-IT" sz="1600" b="1">
                <a:solidFill>
                  <a:srgbClr val="0C0C4B"/>
                </a:solidFill>
                <a:latin typeface="IBM Plex Sans"/>
                <a:ea typeface="IBM Plex Sans"/>
                <a:cs typeface="IBM Plex Sans"/>
                <a:sym typeface="IBM Plex Sans"/>
              </a:rPr>
              <a:t> </a:t>
            </a:r>
            <a:r>
              <a:rPr lang="it-IT" sz="1600" b="1" i="0" u="none" strike="noStrike" cap="none">
                <a:solidFill>
                  <a:srgbClr val="0C0C4B"/>
                </a:solidFill>
                <a:latin typeface="IBM Plex Sans"/>
                <a:ea typeface="IBM Plex Sans"/>
                <a:cs typeface="IBM Plex Sans"/>
                <a:sym typeface="IBM Plex Sans"/>
              </a:rPr>
              <a:t>by volunteers</a:t>
            </a:r>
            <a:endParaRPr sz="1800" b="1" i="0" u="none" strike="noStrike" cap="none">
              <a:solidFill>
                <a:schemeClr val="dk1"/>
              </a:solidFill>
              <a:latin typeface="Calibri"/>
              <a:ea typeface="Calibri"/>
              <a:cs typeface="Calibri"/>
              <a:sym typeface="Calibri"/>
            </a:endParaRPr>
          </a:p>
        </p:txBody>
      </p:sp>
      <p:sp>
        <p:nvSpPr>
          <p:cNvPr id="418" name="Google Shape;418;g206afdb60ea_0_88"/>
          <p:cNvSpPr/>
          <p:nvPr/>
        </p:nvSpPr>
        <p:spPr>
          <a:xfrm>
            <a:off x="1468450" y="3315413"/>
            <a:ext cx="465300" cy="647400"/>
          </a:xfrm>
          <a:prstGeom prst="downArrow">
            <a:avLst>
              <a:gd name="adj1" fmla="val 50000"/>
              <a:gd name="adj2" fmla="val 50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9" name="Google Shape;419;g206afdb60ea_0_88"/>
          <p:cNvSpPr/>
          <p:nvPr/>
        </p:nvSpPr>
        <p:spPr>
          <a:xfrm>
            <a:off x="474100" y="4119700"/>
            <a:ext cx="2454000" cy="1714200"/>
          </a:xfrm>
          <a:prstGeom prst="roundRect">
            <a:avLst>
              <a:gd name="adj" fmla="val 16667"/>
            </a:avLst>
          </a:prstGeom>
          <a:solidFill>
            <a:srgbClr val="FFD966"/>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457200" marR="0" lvl="0" indent="0" algn="l" rtl="0">
              <a:lnSpc>
                <a:spcPct val="75000"/>
              </a:lnSpc>
              <a:spcBef>
                <a:spcPts val="0"/>
              </a:spcBef>
              <a:spcAft>
                <a:spcPts val="0"/>
              </a:spcAft>
              <a:buClr>
                <a:srgbClr val="000000"/>
              </a:buClr>
              <a:buSzPts val="1600"/>
              <a:buFont typeface="Arial"/>
              <a:buNone/>
            </a:pPr>
            <a:endParaRPr sz="1600" b="0" i="0" u="none" strike="noStrike" cap="none">
              <a:solidFill>
                <a:srgbClr val="0C0C4B"/>
              </a:solidFill>
              <a:latin typeface="IBM Plex Sans"/>
              <a:ea typeface="IBM Plex Sans"/>
              <a:cs typeface="IBM Plex Sans"/>
              <a:sym typeface="IBM Plex Sans"/>
            </a:endParaRPr>
          </a:p>
          <a:p>
            <a:pPr marL="457200" marR="0" lvl="0" indent="0" algn="l" rtl="0">
              <a:lnSpc>
                <a:spcPct val="75000"/>
              </a:lnSpc>
              <a:spcBef>
                <a:spcPts val="0"/>
              </a:spcBef>
              <a:spcAft>
                <a:spcPts val="0"/>
              </a:spcAft>
              <a:buClr>
                <a:srgbClr val="000000"/>
              </a:buClr>
              <a:buSzPts val="1600"/>
              <a:buFont typeface="Arial"/>
              <a:buNone/>
            </a:pPr>
            <a:endParaRPr sz="1600" b="0" i="0" u="none" strike="noStrike" cap="none">
              <a:solidFill>
                <a:srgbClr val="0C0C4B"/>
              </a:solidFill>
              <a:latin typeface="IBM Plex Sans"/>
              <a:ea typeface="IBM Plex Sans"/>
              <a:cs typeface="IBM Plex Sans"/>
              <a:sym typeface="IBM Plex Sans"/>
            </a:endParaRPr>
          </a:p>
          <a:p>
            <a:pPr marL="457200" marR="0" lvl="0" indent="-330200" algn="l" rtl="0">
              <a:lnSpc>
                <a:spcPct val="75000"/>
              </a:lnSpc>
              <a:spcBef>
                <a:spcPts val="0"/>
              </a:spcBef>
              <a:spcAft>
                <a:spcPts val="0"/>
              </a:spcAft>
              <a:buClr>
                <a:srgbClr val="0C0C4B"/>
              </a:buClr>
              <a:buSzPts val="1600"/>
              <a:buFont typeface="IBM Plex Sans"/>
              <a:buAutoNum type="arabicParenR"/>
            </a:pPr>
            <a:r>
              <a:rPr lang="it-IT" sz="1600" b="0" i="0" u="none" strike="noStrike" cap="none">
                <a:solidFill>
                  <a:srgbClr val="0C0C4B"/>
                </a:solidFill>
                <a:latin typeface="IBM Plex Sans"/>
                <a:ea typeface="IBM Plex Sans"/>
                <a:cs typeface="IBM Plex Sans"/>
                <a:sym typeface="IBM Plex Sans"/>
              </a:rPr>
              <a:t>Identifying the concrete needs and requests from Ukrainian refugees</a:t>
            </a:r>
            <a:endParaRPr sz="1600" b="0" i="0" u="none" strike="noStrike" cap="none">
              <a:solidFill>
                <a:srgbClr val="0C0C4B"/>
              </a:solidFill>
              <a:latin typeface="IBM Plex Sans"/>
              <a:ea typeface="IBM Plex Sans"/>
              <a:cs typeface="IBM Plex Sans"/>
              <a:sym typeface="IBM Plex Sans"/>
            </a:endParaRPr>
          </a:p>
          <a:p>
            <a:pPr marL="457200" marR="0" lvl="0" indent="0" algn="l" rtl="0">
              <a:lnSpc>
                <a:spcPct val="75000"/>
              </a:lnSpc>
              <a:spcBef>
                <a:spcPts val="0"/>
              </a:spcBef>
              <a:spcAft>
                <a:spcPts val="0"/>
              </a:spcAft>
              <a:buClr>
                <a:srgbClr val="000000"/>
              </a:buClr>
              <a:buSzPts val="1600"/>
              <a:buFont typeface="Arial"/>
              <a:buNone/>
            </a:pPr>
            <a:endParaRPr sz="1600" b="0" i="0" u="none" strike="noStrike" cap="none">
              <a:solidFill>
                <a:srgbClr val="0C0C4B"/>
              </a:solidFill>
              <a:latin typeface="IBM Plex Sans"/>
              <a:ea typeface="IBM Plex Sans"/>
              <a:cs typeface="IBM Plex Sans"/>
              <a:sym typeface="IBM Plex Sans"/>
            </a:endParaRPr>
          </a:p>
          <a:p>
            <a:pPr marL="457200" marR="0" lvl="0" indent="-330200" algn="l" rtl="0">
              <a:lnSpc>
                <a:spcPct val="75000"/>
              </a:lnSpc>
              <a:spcBef>
                <a:spcPts val="0"/>
              </a:spcBef>
              <a:spcAft>
                <a:spcPts val="0"/>
              </a:spcAft>
              <a:buClr>
                <a:srgbClr val="0C0C4B"/>
              </a:buClr>
              <a:buSzPts val="1600"/>
              <a:buFont typeface="IBM Plex Sans"/>
              <a:buAutoNum type="arabicParenR"/>
            </a:pPr>
            <a:r>
              <a:rPr lang="it-IT" sz="1600" b="0" i="0" u="none" strike="noStrike" cap="none">
                <a:solidFill>
                  <a:srgbClr val="0C0C4B"/>
                </a:solidFill>
                <a:latin typeface="IBM Plex Sans"/>
                <a:ea typeface="IBM Plex Sans"/>
                <a:cs typeface="IBM Plex Sans"/>
                <a:sym typeface="IBM Plex Sans"/>
              </a:rPr>
              <a:t>Giving them effective replies</a:t>
            </a:r>
            <a:endParaRPr sz="1600" b="0" i="0" u="none" strike="noStrike" cap="none">
              <a:solidFill>
                <a:srgbClr val="0C0C4B"/>
              </a:solidFill>
              <a:latin typeface="IBM Plex Sans"/>
              <a:ea typeface="IBM Plex Sans"/>
              <a:cs typeface="IBM Plex Sans"/>
              <a:sym typeface="IBM Plex Sans"/>
            </a:endParaRPr>
          </a:p>
          <a:p>
            <a:pPr marL="0" marR="0" lvl="0" indent="0" algn="just" rtl="0">
              <a:lnSpc>
                <a:spcPct val="75000"/>
              </a:lnSpc>
              <a:spcBef>
                <a:spcPts val="0"/>
              </a:spcBef>
              <a:spcAft>
                <a:spcPts val="0"/>
              </a:spcAft>
              <a:buClr>
                <a:schemeClr val="dk1"/>
              </a:buClr>
              <a:buSzPts val="770"/>
              <a:buFont typeface="Arial"/>
              <a:buNone/>
            </a:pPr>
            <a:endParaRPr sz="1120" b="0" i="0" u="none" strike="noStrike" cap="none">
              <a:solidFill>
                <a:srgbClr val="0C0C4B"/>
              </a:solidFill>
              <a:latin typeface="IBM Plex Sans"/>
              <a:ea typeface="IBM Plex Sans"/>
              <a:cs typeface="IBM Plex Sans"/>
              <a:sym typeface="IBM Plex Sans"/>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pic>
        <p:nvPicPr>
          <p:cNvPr id="420" name="Google Shape;420;g206afdb60ea_0_88"/>
          <p:cNvPicPr preferRelativeResize="0"/>
          <p:nvPr/>
        </p:nvPicPr>
        <p:blipFill rotWithShape="1">
          <a:blip r:embed="rId3">
            <a:alphaModFix/>
          </a:blip>
          <a:srcRect/>
          <a:stretch/>
        </p:blipFill>
        <p:spPr>
          <a:xfrm>
            <a:off x="5055375" y="1913850"/>
            <a:ext cx="6396431" cy="3920050"/>
          </a:xfrm>
          <a:prstGeom prst="rect">
            <a:avLst/>
          </a:prstGeom>
          <a:noFill/>
          <a:ln>
            <a:noFill/>
          </a:ln>
        </p:spPr>
      </p:pic>
      <p:pic>
        <p:nvPicPr>
          <p:cNvPr id="421" name="Google Shape;421;g206afdb60ea_0_88"/>
          <p:cNvPicPr preferRelativeResize="0"/>
          <p:nvPr/>
        </p:nvPicPr>
        <p:blipFill rotWithShape="1">
          <a:blip r:embed="rId4">
            <a:alphaModFix/>
          </a:blip>
          <a:srcRect/>
          <a:stretch/>
        </p:blipFill>
        <p:spPr>
          <a:xfrm>
            <a:off x="8569982" y="2274633"/>
            <a:ext cx="2759518" cy="883888"/>
          </a:xfrm>
          <a:prstGeom prst="rect">
            <a:avLst/>
          </a:prstGeom>
          <a:noFill/>
          <a:ln>
            <a:noFill/>
          </a:ln>
        </p:spPr>
      </p:pic>
      <p:sp>
        <p:nvSpPr>
          <p:cNvPr id="422" name="Google Shape;422;g206afdb60ea_0_88"/>
          <p:cNvSpPr/>
          <p:nvPr/>
        </p:nvSpPr>
        <p:spPr>
          <a:xfrm>
            <a:off x="3178375" y="2015525"/>
            <a:ext cx="1633500" cy="3818400"/>
          </a:xfrm>
          <a:prstGeom prst="rightBrace">
            <a:avLst>
              <a:gd name="adj1" fmla="val 8333"/>
              <a:gd name="adj2" fmla="val 50741"/>
            </a:avLst>
          </a:prstGeom>
          <a:noFill/>
          <a:ln w="1905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g1b0519a1743_0_12"/>
          <p:cNvSpPr txBox="1">
            <a:spLocks noGrp="1"/>
          </p:cNvSpPr>
          <p:nvPr>
            <p:ph type="title"/>
          </p:nvPr>
        </p:nvSpPr>
        <p:spPr>
          <a:xfrm>
            <a:off x="357809" y="365125"/>
            <a:ext cx="11479800" cy="7083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it-IT" dirty="0"/>
              <a:t>The </a:t>
            </a:r>
            <a:r>
              <a:rPr lang="en-US" dirty="0"/>
              <a:t>Greek</a:t>
            </a:r>
            <a:r>
              <a:rPr lang="it-IT" dirty="0"/>
              <a:t> pilot</a:t>
            </a:r>
            <a:endParaRPr dirty="0"/>
          </a:p>
        </p:txBody>
      </p:sp>
      <p:sp>
        <p:nvSpPr>
          <p:cNvPr id="449" name="Google Shape;449;g1b0519a1743_0_12"/>
          <p:cNvSpPr txBox="1">
            <a:spLocks noGrp="1"/>
          </p:cNvSpPr>
          <p:nvPr>
            <p:ph type="body" idx="1"/>
          </p:nvPr>
        </p:nvSpPr>
        <p:spPr>
          <a:xfrm>
            <a:off x="485400" y="1480764"/>
            <a:ext cx="5296563" cy="708300"/>
          </a:xfrm>
          <a:prstGeom prst="rect">
            <a:avLst/>
          </a:prstGeom>
          <a:noFill/>
          <a:ln>
            <a:noFill/>
          </a:ln>
        </p:spPr>
        <p:txBody>
          <a:bodyPr spcFirstLastPara="1" wrap="square" lIns="91425" tIns="45700" rIns="91425" bIns="45700" anchor="t" anchorCtr="0">
            <a:normAutofit fontScale="92500" lnSpcReduction="10000"/>
          </a:bodyPr>
          <a:lstStyle/>
          <a:p>
            <a:pPr marL="89999" indent="0" algn="just">
              <a:lnSpc>
                <a:spcPct val="95000"/>
              </a:lnSpc>
              <a:spcBef>
                <a:spcPts val="0"/>
              </a:spcBef>
              <a:buSzPts val="1100"/>
              <a:buNone/>
            </a:pPr>
            <a:r>
              <a:rPr lang="it-IT" sz="1600" dirty="0"/>
              <a:t>The Greek pilot addresses </a:t>
            </a:r>
            <a:r>
              <a:rPr lang="en-US" sz="1600" dirty="0"/>
              <a:t>power outage management of public infrastructure and cultural assets of Greek municipalities</a:t>
            </a:r>
          </a:p>
          <a:p>
            <a:pPr marL="89999" indent="0" algn="just">
              <a:lnSpc>
                <a:spcPct val="95000"/>
              </a:lnSpc>
              <a:spcBef>
                <a:spcPts val="0"/>
              </a:spcBef>
              <a:buSzPts val="1100"/>
              <a:buNone/>
            </a:pPr>
            <a:endParaRPr lang="en-US" sz="1600" dirty="0"/>
          </a:p>
        </p:txBody>
      </p:sp>
      <p:sp>
        <p:nvSpPr>
          <p:cNvPr id="450" name="Google Shape;450;g1b0519a1743_0_12"/>
          <p:cNvSpPr/>
          <p:nvPr/>
        </p:nvSpPr>
        <p:spPr>
          <a:xfrm>
            <a:off x="1077271" y="2805764"/>
            <a:ext cx="3832201" cy="2082694"/>
          </a:xfrm>
          <a:prstGeom prst="roundRect">
            <a:avLst>
              <a:gd name="adj" fmla="val 16667"/>
            </a:avLst>
          </a:prstGeom>
          <a:solidFill>
            <a:srgbClr val="00FF7B"/>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l" rtl="0">
              <a:spcBef>
                <a:spcPts val="0"/>
              </a:spcBef>
              <a:spcAft>
                <a:spcPts val="0"/>
              </a:spcAft>
              <a:buNone/>
            </a:pPr>
            <a:r>
              <a:rPr lang="en-US" sz="1600" b="1" dirty="0">
                <a:solidFill>
                  <a:srgbClr val="0C0C4B"/>
                </a:solidFill>
                <a:latin typeface="IBM Plex Sans"/>
                <a:ea typeface="IBM Plex Sans"/>
                <a:cs typeface="IBM Plex Sans"/>
                <a:sym typeface="IBM Plex Sans"/>
              </a:rPr>
              <a:t>Case of study: Municipality of Halki, located in the south-eastern Aegean Sea</a:t>
            </a:r>
          </a:p>
          <a:p>
            <a:pPr marL="0" lvl="0" indent="0" algn="l" rtl="0">
              <a:spcBef>
                <a:spcPts val="0"/>
              </a:spcBef>
              <a:spcAft>
                <a:spcPts val="0"/>
              </a:spcAft>
              <a:buNone/>
            </a:pPr>
            <a:endParaRPr lang="it-IT" sz="1600" dirty="0">
              <a:solidFill>
                <a:srgbClr val="0C0C4B"/>
              </a:solidFill>
              <a:latin typeface="IBM Plex Sans"/>
              <a:ea typeface="IBM Plex Sans"/>
              <a:cs typeface="IBM Plex Sans"/>
              <a:sym typeface="IBM Plex Sans"/>
            </a:endParaRPr>
          </a:p>
          <a:p>
            <a:pPr marL="0" lvl="0" indent="0" algn="l" rtl="0">
              <a:spcBef>
                <a:spcPts val="0"/>
              </a:spcBef>
              <a:spcAft>
                <a:spcPts val="0"/>
              </a:spcAft>
              <a:buNone/>
            </a:pPr>
            <a:r>
              <a:rPr lang="en-US" sz="1600" dirty="0">
                <a:solidFill>
                  <a:srgbClr val="0C0C4B"/>
                </a:solidFill>
                <a:latin typeface="IBM Plex Sans"/>
                <a:ea typeface="IBM Plex Sans"/>
                <a:cs typeface="IBM Plex Sans"/>
                <a:sym typeface="IBM Plex Sans"/>
              </a:rPr>
              <a:t>Main Goal: Creation of an effective response mechanism to power outages events</a:t>
            </a:r>
          </a:p>
          <a:p>
            <a:pPr marL="0" lvl="0" indent="0" algn="l" rtl="0">
              <a:spcBef>
                <a:spcPts val="0"/>
              </a:spcBef>
              <a:spcAft>
                <a:spcPts val="0"/>
              </a:spcAft>
              <a:buNone/>
            </a:pPr>
            <a:endParaRPr lang="it-IT" sz="1600" dirty="0">
              <a:solidFill>
                <a:srgbClr val="0C0C4B"/>
              </a:solidFill>
              <a:latin typeface="IBM Plex Sans"/>
              <a:ea typeface="IBM Plex Sans"/>
              <a:cs typeface="IBM Plex Sans"/>
              <a:sym typeface="IBM Plex Sans"/>
            </a:endParaRPr>
          </a:p>
        </p:txBody>
      </p:sp>
      <p:pic>
        <p:nvPicPr>
          <p:cNvPr id="5" name="Picture 4" descr="A picture containing sky, outdoor, light, night&#10;&#10;Description automatically generated">
            <a:extLst>
              <a:ext uri="{FF2B5EF4-FFF2-40B4-BE49-F238E27FC236}">
                <a16:creationId xmlns:a16="http://schemas.microsoft.com/office/drawing/2014/main" id="{ADEE0024-FEBD-D7EE-8430-5AE35B66252E}"/>
              </a:ext>
            </a:extLst>
          </p:cNvPr>
          <p:cNvPicPr>
            <a:picLocks noChangeAspect="1"/>
          </p:cNvPicPr>
          <p:nvPr/>
        </p:nvPicPr>
        <p:blipFill>
          <a:blip r:embed="rId3"/>
          <a:stretch>
            <a:fillRect/>
          </a:stretch>
        </p:blipFill>
        <p:spPr>
          <a:xfrm>
            <a:off x="6410038" y="231287"/>
            <a:ext cx="4571900" cy="2857437"/>
          </a:xfrm>
          <a:prstGeom prst="rect">
            <a:avLst/>
          </a:prstGeom>
        </p:spPr>
      </p:pic>
      <p:pic>
        <p:nvPicPr>
          <p:cNvPr id="9" name="Picture 8" descr="A city next to a body of water&#10;&#10;Description automatically generated with medium confidence">
            <a:extLst>
              <a:ext uri="{FF2B5EF4-FFF2-40B4-BE49-F238E27FC236}">
                <a16:creationId xmlns:a16="http://schemas.microsoft.com/office/drawing/2014/main" id="{C7B476F5-B92E-F84E-BC0D-84455ED98D8A}"/>
              </a:ext>
            </a:extLst>
          </p:cNvPr>
          <p:cNvPicPr>
            <a:picLocks noChangeAspect="1"/>
          </p:cNvPicPr>
          <p:nvPr/>
        </p:nvPicPr>
        <p:blipFill>
          <a:blip r:embed="rId4"/>
          <a:stretch>
            <a:fillRect/>
          </a:stretch>
        </p:blipFill>
        <p:spPr>
          <a:xfrm>
            <a:off x="6410038" y="3140741"/>
            <a:ext cx="4571900" cy="2729859"/>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g1b28a5e3eb6_0_13"/>
          <p:cNvSpPr txBox="1">
            <a:spLocks noGrp="1"/>
          </p:cNvSpPr>
          <p:nvPr>
            <p:ph type="title"/>
          </p:nvPr>
        </p:nvSpPr>
        <p:spPr>
          <a:xfrm>
            <a:off x="357809" y="365125"/>
            <a:ext cx="11479800" cy="708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sz="3600" b="1" dirty="0">
                <a:solidFill>
                  <a:srgbClr val="0C0C4B"/>
                </a:solidFill>
                <a:latin typeface="IBM Plex Sans"/>
                <a:ea typeface="IBM Plex Sans"/>
                <a:cs typeface="IBM Plex Sans"/>
                <a:sym typeface="IBM Plex Sans"/>
              </a:rPr>
              <a:t>Power Outages in </a:t>
            </a:r>
            <a:r>
              <a:rPr lang="en-US" b="1" dirty="0">
                <a:latin typeface="IBM Plex Sans"/>
                <a:ea typeface="IBM Plex Sans"/>
                <a:cs typeface="IBM Plex Sans"/>
                <a:sym typeface="IBM Plex Sans"/>
              </a:rPr>
              <a:t>the island of H</a:t>
            </a:r>
            <a:r>
              <a:rPr lang="en-US" sz="3600" b="1" dirty="0">
                <a:solidFill>
                  <a:srgbClr val="0C0C4B"/>
                </a:solidFill>
                <a:latin typeface="IBM Plex Sans"/>
                <a:ea typeface="IBM Plex Sans"/>
                <a:cs typeface="IBM Plex Sans"/>
                <a:sym typeface="IBM Plex Sans"/>
              </a:rPr>
              <a:t>alki</a:t>
            </a:r>
            <a:endParaRPr lang="it-IT" sz="3600" dirty="0">
              <a:solidFill>
                <a:srgbClr val="0C0C4B"/>
              </a:solidFill>
              <a:latin typeface="IBM Plex Sans"/>
              <a:ea typeface="IBM Plex Sans"/>
              <a:cs typeface="IBM Plex Sans"/>
              <a:sym typeface="IBM Plex Sans"/>
            </a:endParaRPr>
          </a:p>
        </p:txBody>
      </p:sp>
      <p:sp>
        <p:nvSpPr>
          <p:cNvPr id="465" name="Google Shape;465;g1b28a5e3eb6_0_13"/>
          <p:cNvSpPr/>
          <p:nvPr/>
        </p:nvSpPr>
        <p:spPr>
          <a:xfrm>
            <a:off x="354300" y="1669951"/>
            <a:ext cx="5741700" cy="708300"/>
          </a:xfrm>
          <a:prstGeom prst="roundRect">
            <a:avLst>
              <a:gd name="adj" fmla="val 16667"/>
            </a:avLst>
          </a:prstGeom>
          <a:solidFill>
            <a:srgbClr val="FFF2CC">
              <a:alpha val="29409"/>
            </a:srgbClr>
          </a:solidFill>
          <a:ln w="9525" cap="flat" cmpd="sng">
            <a:solidFill>
              <a:srgbClr val="034EA3"/>
            </a:solidFill>
            <a:prstDash val="solid"/>
            <a:round/>
            <a:headEnd type="none" w="sm" len="sm"/>
            <a:tailEnd type="none" w="sm" len="sm"/>
          </a:ln>
        </p:spPr>
        <p:txBody>
          <a:bodyPr spcFirstLastPara="1" wrap="square" lIns="91425" tIns="45700" rIns="91425" bIns="45700" anchor="ctr" anchorCtr="0">
            <a:noAutofit/>
          </a:bodyPr>
          <a:lstStyle/>
          <a:p>
            <a:pPr algn="ctr">
              <a:buSzPts val="1800"/>
            </a:pPr>
            <a:r>
              <a:rPr lang="en-US" sz="1600" dirty="0">
                <a:latin typeface="IBM Plex Sans" panose="020B0503050203000203" pitchFamily="34" charset="0"/>
              </a:rPr>
              <a:t>Understanding the problems that power outage events cause</a:t>
            </a:r>
          </a:p>
        </p:txBody>
      </p:sp>
      <p:sp>
        <p:nvSpPr>
          <p:cNvPr id="467" name="Google Shape;467;g1b28a5e3eb6_0_13"/>
          <p:cNvSpPr txBox="1">
            <a:spLocks noGrp="1"/>
          </p:cNvSpPr>
          <p:nvPr>
            <p:ph type="body" idx="1"/>
          </p:nvPr>
        </p:nvSpPr>
        <p:spPr>
          <a:xfrm>
            <a:off x="354391" y="1308246"/>
            <a:ext cx="5479474" cy="393868"/>
          </a:xfrm>
          <a:prstGeom prst="rect">
            <a:avLst/>
          </a:prstGeom>
          <a:noFill/>
          <a:ln>
            <a:noFill/>
          </a:ln>
        </p:spPr>
        <p:txBody>
          <a:bodyPr spcFirstLastPara="1" wrap="square" lIns="91425" tIns="45700" rIns="91425" bIns="45700" anchor="t" anchorCtr="0">
            <a:normAutofit fontScale="92500"/>
          </a:bodyPr>
          <a:lstStyle/>
          <a:p>
            <a:pPr marL="0" lvl="0" indent="0" algn="just" rtl="0">
              <a:lnSpc>
                <a:spcPct val="95000"/>
              </a:lnSpc>
              <a:spcBef>
                <a:spcPts val="0"/>
              </a:spcBef>
              <a:spcAft>
                <a:spcPts val="0"/>
              </a:spcAft>
              <a:buSzPts val="1100"/>
              <a:buNone/>
            </a:pPr>
            <a:r>
              <a:rPr lang="en-US" sz="1600" dirty="0"/>
              <a:t>Issues addressed, highlighted through co-creation sessions:</a:t>
            </a:r>
          </a:p>
        </p:txBody>
      </p:sp>
      <p:sp>
        <p:nvSpPr>
          <p:cNvPr id="468" name="Google Shape;468;g1b28a5e3eb6_0_13"/>
          <p:cNvSpPr/>
          <p:nvPr/>
        </p:nvSpPr>
        <p:spPr>
          <a:xfrm>
            <a:off x="354300" y="3275425"/>
            <a:ext cx="5741700" cy="645300"/>
          </a:xfrm>
          <a:prstGeom prst="roundRect">
            <a:avLst>
              <a:gd name="adj" fmla="val 16667"/>
            </a:avLst>
          </a:prstGeom>
          <a:solidFill>
            <a:srgbClr val="FFF2CC">
              <a:alpha val="29409"/>
            </a:srgbClr>
          </a:solidFill>
          <a:ln w="9525" cap="flat" cmpd="sng">
            <a:solidFill>
              <a:srgbClr val="034EA3"/>
            </a:solidFill>
            <a:prstDash val="solid"/>
            <a:round/>
            <a:headEnd type="none" w="sm" len="sm"/>
            <a:tailEnd type="none" w="sm" len="sm"/>
          </a:ln>
        </p:spPr>
        <p:txBody>
          <a:bodyPr spcFirstLastPara="1" wrap="square" lIns="91425" tIns="45700" rIns="91425" bIns="45700" anchor="ctr" anchorCtr="0">
            <a:noAutofit/>
          </a:bodyPr>
          <a:lstStyle/>
          <a:p>
            <a:pPr algn="ctr">
              <a:buSzPts val="1800"/>
            </a:pPr>
            <a:r>
              <a:rPr lang="en-US" sz="1600" dirty="0">
                <a:latin typeface="IBM Plex Sans" panose="020B0503050203000203" pitchFamily="34" charset="0"/>
              </a:rPr>
              <a:t>Collect GIS, energy consumption, weather and past power outage datasets</a:t>
            </a:r>
          </a:p>
        </p:txBody>
      </p:sp>
      <p:sp>
        <p:nvSpPr>
          <p:cNvPr id="14" name="TextBox 13">
            <a:extLst>
              <a:ext uri="{FF2B5EF4-FFF2-40B4-BE49-F238E27FC236}">
                <a16:creationId xmlns:a16="http://schemas.microsoft.com/office/drawing/2014/main" id="{8345CE1E-03DA-163F-4F27-021B83A1D902}"/>
              </a:ext>
            </a:extLst>
          </p:cNvPr>
          <p:cNvSpPr txBox="1"/>
          <p:nvPr/>
        </p:nvSpPr>
        <p:spPr>
          <a:xfrm>
            <a:off x="354391" y="1046111"/>
            <a:ext cx="3224323" cy="297004"/>
          </a:xfrm>
          <a:prstGeom prst="rect">
            <a:avLst/>
          </a:prstGeom>
          <a:noFill/>
        </p:spPr>
        <p:txBody>
          <a:bodyPr wrap="square">
            <a:spAutoFit/>
          </a:bodyPr>
          <a:lstStyle/>
          <a:p>
            <a:pPr marL="0" lvl="0" indent="0" algn="just" rtl="0">
              <a:lnSpc>
                <a:spcPct val="95000"/>
              </a:lnSpc>
              <a:spcBef>
                <a:spcPts val="0"/>
              </a:spcBef>
              <a:spcAft>
                <a:spcPts val="0"/>
              </a:spcAft>
              <a:buSzPts val="1100"/>
              <a:buNone/>
            </a:pPr>
            <a:r>
              <a:rPr lang="en-US" b="1" dirty="0">
                <a:solidFill>
                  <a:srgbClr val="980000"/>
                </a:solidFill>
              </a:rPr>
              <a:t>AGENDA SETTING phase:</a:t>
            </a:r>
          </a:p>
        </p:txBody>
      </p:sp>
      <p:pic>
        <p:nvPicPr>
          <p:cNvPr id="3" name="Picture 2">
            <a:extLst>
              <a:ext uri="{FF2B5EF4-FFF2-40B4-BE49-F238E27FC236}">
                <a16:creationId xmlns:a16="http://schemas.microsoft.com/office/drawing/2014/main" id="{0414451E-44EF-C2B8-5331-51CA719B0707}"/>
              </a:ext>
            </a:extLst>
          </p:cNvPr>
          <p:cNvPicPr>
            <a:picLocks noChangeAspect="1"/>
          </p:cNvPicPr>
          <p:nvPr/>
        </p:nvPicPr>
        <p:blipFill rotWithShape="1">
          <a:blip r:embed="rId3"/>
          <a:srcRect t="2585" b="4735"/>
          <a:stretch/>
        </p:blipFill>
        <p:spPr>
          <a:xfrm>
            <a:off x="6741029" y="3766745"/>
            <a:ext cx="5096580" cy="2096718"/>
          </a:xfrm>
          <a:prstGeom prst="rect">
            <a:avLst/>
          </a:prstGeom>
        </p:spPr>
      </p:pic>
      <p:pic>
        <p:nvPicPr>
          <p:cNvPr id="5" name="Picture 4" descr="A collage of people&#10;&#10;Description automatically generated with medium confidence">
            <a:extLst>
              <a:ext uri="{FF2B5EF4-FFF2-40B4-BE49-F238E27FC236}">
                <a16:creationId xmlns:a16="http://schemas.microsoft.com/office/drawing/2014/main" id="{CB8BB2FE-3CF1-22EB-5E1F-726814EB67CC}"/>
              </a:ext>
            </a:extLst>
          </p:cNvPr>
          <p:cNvPicPr>
            <a:picLocks noChangeAspect="1"/>
          </p:cNvPicPr>
          <p:nvPr/>
        </p:nvPicPr>
        <p:blipFill>
          <a:blip r:embed="rId4"/>
          <a:stretch>
            <a:fillRect/>
          </a:stretch>
        </p:blipFill>
        <p:spPr>
          <a:xfrm>
            <a:off x="6974454" y="979124"/>
            <a:ext cx="4629729" cy="2666125"/>
          </a:xfrm>
          <a:prstGeom prst="rect">
            <a:avLst/>
          </a:prstGeom>
        </p:spPr>
      </p:pic>
      <p:sp>
        <p:nvSpPr>
          <p:cNvPr id="6" name="Google Shape;468;g1b28a5e3eb6_0_13">
            <a:extLst>
              <a:ext uri="{FF2B5EF4-FFF2-40B4-BE49-F238E27FC236}">
                <a16:creationId xmlns:a16="http://schemas.microsoft.com/office/drawing/2014/main" id="{FE506177-31CE-DF18-2A97-68CE0B3CB393}"/>
              </a:ext>
            </a:extLst>
          </p:cNvPr>
          <p:cNvSpPr/>
          <p:nvPr/>
        </p:nvSpPr>
        <p:spPr>
          <a:xfrm>
            <a:off x="354300" y="4013739"/>
            <a:ext cx="5741700" cy="645300"/>
          </a:xfrm>
          <a:prstGeom prst="roundRect">
            <a:avLst>
              <a:gd name="adj" fmla="val 16667"/>
            </a:avLst>
          </a:prstGeom>
          <a:solidFill>
            <a:srgbClr val="FFF2CC">
              <a:alpha val="29409"/>
            </a:srgbClr>
          </a:solidFill>
          <a:ln w="9525" cap="flat" cmpd="sng">
            <a:solidFill>
              <a:srgbClr val="034EA3"/>
            </a:solidFill>
            <a:prstDash val="solid"/>
            <a:round/>
            <a:headEnd type="none" w="sm" len="sm"/>
            <a:tailEnd type="none" w="sm" len="sm"/>
          </a:ln>
        </p:spPr>
        <p:txBody>
          <a:bodyPr spcFirstLastPara="1" wrap="square" lIns="91425" tIns="45700" rIns="91425" bIns="45700" anchor="ctr" anchorCtr="0">
            <a:noAutofit/>
          </a:bodyPr>
          <a:lstStyle/>
          <a:p>
            <a:pPr algn="ctr">
              <a:buSzPts val="1800"/>
            </a:pPr>
            <a:r>
              <a:rPr lang="en-US" sz="1600" dirty="0">
                <a:latin typeface="IBM Plex Sans" panose="020B0503050203000203" pitchFamily="34" charset="0"/>
              </a:rPr>
              <a:t>Lack of social services- Fire Department </a:t>
            </a:r>
          </a:p>
        </p:txBody>
      </p:sp>
      <p:sp>
        <p:nvSpPr>
          <p:cNvPr id="7" name="Google Shape;468;g1b28a5e3eb6_0_13">
            <a:extLst>
              <a:ext uri="{FF2B5EF4-FFF2-40B4-BE49-F238E27FC236}">
                <a16:creationId xmlns:a16="http://schemas.microsoft.com/office/drawing/2014/main" id="{0A694A51-300D-5CB8-C0E3-EE0B01DDD09F}"/>
              </a:ext>
            </a:extLst>
          </p:cNvPr>
          <p:cNvSpPr/>
          <p:nvPr/>
        </p:nvSpPr>
        <p:spPr>
          <a:xfrm>
            <a:off x="354300" y="4755644"/>
            <a:ext cx="5741700" cy="645300"/>
          </a:xfrm>
          <a:prstGeom prst="roundRect">
            <a:avLst>
              <a:gd name="adj" fmla="val 16667"/>
            </a:avLst>
          </a:prstGeom>
          <a:solidFill>
            <a:srgbClr val="FFF2CC">
              <a:alpha val="29409"/>
            </a:srgbClr>
          </a:solidFill>
          <a:ln w="9525" cap="flat" cmpd="sng">
            <a:solidFill>
              <a:srgbClr val="034EA3"/>
            </a:solidFill>
            <a:prstDash val="solid"/>
            <a:round/>
            <a:headEnd type="none" w="sm" len="sm"/>
            <a:tailEnd type="none" w="sm" len="sm"/>
          </a:ln>
        </p:spPr>
        <p:txBody>
          <a:bodyPr spcFirstLastPara="1" wrap="square" lIns="91425" tIns="45700" rIns="91425" bIns="45700" anchor="ctr" anchorCtr="0">
            <a:noAutofit/>
          </a:bodyPr>
          <a:lstStyle/>
          <a:p>
            <a:pPr algn="ctr">
              <a:buSzPts val="1800"/>
            </a:pPr>
            <a:r>
              <a:rPr lang="en-US" sz="1600" dirty="0">
                <a:latin typeface="IBM Plex Sans" panose="020B0503050203000203" pitchFamily="34" charset="0"/>
              </a:rPr>
              <a:t>Communication difficulties-Power distribution company located in Rhodes</a:t>
            </a:r>
          </a:p>
        </p:txBody>
      </p:sp>
      <p:sp>
        <p:nvSpPr>
          <p:cNvPr id="23" name="Google Shape;465;g1b28a5e3eb6_0_13">
            <a:extLst>
              <a:ext uri="{FF2B5EF4-FFF2-40B4-BE49-F238E27FC236}">
                <a16:creationId xmlns:a16="http://schemas.microsoft.com/office/drawing/2014/main" id="{C02973AD-61BB-D852-22F4-BE838E8F2FCF}"/>
              </a:ext>
            </a:extLst>
          </p:cNvPr>
          <p:cNvSpPr/>
          <p:nvPr/>
        </p:nvSpPr>
        <p:spPr>
          <a:xfrm>
            <a:off x="362828" y="2474111"/>
            <a:ext cx="5741700" cy="708300"/>
          </a:xfrm>
          <a:prstGeom prst="roundRect">
            <a:avLst>
              <a:gd name="adj" fmla="val 16667"/>
            </a:avLst>
          </a:prstGeom>
          <a:solidFill>
            <a:srgbClr val="FFF2CC">
              <a:alpha val="29409"/>
            </a:srgbClr>
          </a:solidFill>
          <a:ln w="9525" cap="flat" cmpd="sng">
            <a:solidFill>
              <a:srgbClr val="034EA3"/>
            </a:solidFill>
            <a:prstDash val="solid"/>
            <a:round/>
            <a:headEnd type="none" w="sm" len="sm"/>
            <a:tailEnd type="none" w="sm" len="sm"/>
          </a:ln>
        </p:spPr>
        <p:txBody>
          <a:bodyPr spcFirstLastPara="1" wrap="square" lIns="91425" tIns="45700" rIns="91425" bIns="45700" anchor="ctr" anchorCtr="0">
            <a:noAutofit/>
          </a:bodyPr>
          <a:lstStyle/>
          <a:p>
            <a:pPr algn="ctr">
              <a:buSzPts val="1800"/>
            </a:pPr>
            <a:r>
              <a:rPr lang="en-US" sz="1600" dirty="0">
                <a:latin typeface="IBM Plex Sans" panose="020B0503050203000203" pitchFamily="34" charset="0"/>
              </a:rPr>
              <a:t>Clarification of usability and the role of the co-creation team and the indispensable datasets to be gathered</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g1b0519a1743_0_12"/>
          <p:cNvSpPr txBox="1">
            <a:spLocks noGrp="1"/>
          </p:cNvSpPr>
          <p:nvPr>
            <p:ph type="title"/>
          </p:nvPr>
        </p:nvSpPr>
        <p:spPr>
          <a:xfrm>
            <a:off x="357809" y="365125"/>
            <a:ext cx="11479800" cy="7083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it-IT"/>
              <a:t>The </a:t>
            </a:r>
            <a:r>
              <a:rPr lang="en-US"/>
              <a:t>Spanish</a:t>
            </a:r>
            <a:r>
              <a:rPr lang="it-IT"/>
              <a:t> pilot</a:t>
            </a:r>
            <a:endParaRPr/>
          </a:p>
        </p:txBody>
      </p:sp>
      <p:sp>
        <p:nvSpPr>
          <p:cNvPr id="449" name="Google Shape;449;g1b0519a1743_0_12"/>
          <p:cNvSpPr txBox="1">
            <a:spLocks noGrp="1"/>
          </p:cNvSpPr>
          <p:nvPr>
            <p:ph type="body" idx="1"/>
          </p:nvPr>
        </p:nvSpPr>
        <p:spPr>
          <a:xfrm>
            <a:off x="485400" y="1480764"/>
            <a:ext cx="10319957" cy="1144870"/>
          </a:xfrm>
          <a:prstGeom prst="rect">
            <a:avLst/>
          </a:prstGeom>
          <a:noFill/>
          <a:ln>
            <a:noFill/>
          </a:ln>
        </p:spPr>
        <p:txBody>
          <a:bodyPr spcFirstLastPara="1" wrap="square" lIns="91425" tIns="45700" rIns="91425" bIns="45700" anchor="t" anchorCtr="0">
            <a:normAutofit/>
          </a:bodyPr>
          <a:lstStyle/>
          <a:p>
            <a:pPr marL="89535" indent="0" algn="just">
              <a:lnSpc>
                <a:spcPct val="95000"/>
              </a:lnSpc>
              <a:buSzPts val="1100"/>
              <a:buNone/>
            </a:pPr>
            <a:r>
              <a:rPr lang="it-IT" sz="2000" dirty="0">
                <a:latin typeface="IBM Plex Sans"/>
              </a:rPr>
              <a:t>The Spanish pilot </a:t>
            </a:r>
            <a:r>
              <a:rPr lang="it-IT" sz="2000" dirty="0" err="1">
                <a:latin typeface="IBM Plex Sans"/>
              </a:rPr>
              <a:t>addresses</a:t>
            </a:r>
            <a:r>
              <a:rPr lang="it-IT" sz="2000" dirty="0">
                <a:latin typeface="IBM Plex Sans"/>
              </a:rPr>
              <a:t> </a:t>
            </a:r>
            <a:r>
              <a:rPr lang="it-IT" sz="2000" dirty="0" err="1">
                <a:latin typeface="IBM Plex Sans"/>
              </a:rPr>
              <a:t>how</a:t>
            </a:r>
            <a:r>
              <a:rPr lang="it-IT" sz="2000" dirty="0">
                <a:latin typeface="IBM Plex Sans"/>
              </a:rPr>
              <a:t> </a:t>
            </a:r>
            <a:r>
              <a:rPr lang="it-IT" sz="2000" dirty="0" err="1">
                <a:latin typeface="IBM Plex Sans"/>
              </a:rPr>
              <a:t>could</a:t>
            </a:r>
            <a:r>
              <a:rPr lang="it-IT" sz="2000" dirty="0">
                <a:latin typeface="IBM Plex Sans"/>
              </a:rPr>
              <a:t> </a:t>
            </a:r>
            <a:r>
              <a:rPr lang="it-IT" sz="2000" dirty="0" err="1">
                <a:latin typeface="IBM Plex Sans"/>
              </a:rPr>
              <a:t>we</a:t>
            </a:r>
            <a:r>
              <a:rPr lang="it-IT" sz="2000" dirty="0">
                <a:latin typeface="IBM Plex Sans"/>
              </a:rPr>
              <a:t> reduce the risk of </a:t>
            </a:r>
            <a:r>
              <a:rPr lang="it-IT" sz="2000" dirty="0" err="1">
                <a:latin typeface="IBM Plex Sans"/>
              </a:rPr>
              <a:t>forest</a:t>
            </a:r>
            <a:r>
              <a:rPr lang="it-IT" sz="2000" dirty="0">
                <a:latin typeface="IBM Plex Sans"/>
              </a:rPr>
              <a:t> </a:t>
            </a:r>
            <a:r>
              <a:rPr lang="it-IT" sz="2000" dirty="0" err="1">
                <a:latin typeface="IBM Plex Sans"/>
              </a:rPr>
              <a:t>fires</a:t>
            </a:r>
            <a:r>
              <a:rPr lang="it-IT" sz="2000" dirty="0">
                <a:latin typeface="IBM Plex Sans"/>
              </a:rPr>
              <a:t> in Aragon and </a:t>
            </a:r>
            <a:r>
              <a:rPr lang="it-IT" sz="2000" dirty="0" err="1">
                <a:latin typeface="IBM Plex Sans"/>
              </a:rPr>
              <a:t>how</a:t>
            </a:r>
            <a:r>
              <a:rPr lang="it-IT" sz="2000" dirty="0">
                <a:latin typeface="IBM Plex Sans"/>
              </a:rPr>
              <a:t> to </a:t>
            </a:r>
            <a:r>
              <a:rPr lang="it-IT" sz="2000" dirty="0" err="1">
                <a:latin typeface="IBM Plex Sans"/>
              </a:rPr>
              <a:t>improve</a:t>
            </a:r>
            <a:r>
              <a:rPr lang="it-IT" sz="2000" dirty="0">
                <a:latin typeface="IBM Plex Sans"/>
              </a:rPr>
              <a:t> the management of </a:t>
            </a:r>
            <a:r>
              <a:rPr lang="it-IT" sz="2000" dirty="0" err="1">
                <a:latin typeface="IBM Plex Sans"/>
              </a:rPr>
              <a:t>emergency</a:t>
            </a:r>
            <a:r>
              <a:rPr lang="it-IT" sz="2000" dirty="0">
                <a:latin typeface="IBM Plex Sans"/>
              </a:rPr>
              <a:t> situations, </a:t>
            </a:r>
            <a:r>
              <a:rPr lang="it-IT" sz="2000" dirty="0" err="1">
                <a:latin typeface="IBM Plex Sans"/>
              </a:rPr>
              <a:t>specially</a:t>
            </a:r>
            <a:r>
              <a:rPr lang="it-IT" sz="2000" dirty="0">
                <a:latin typeface="IBM Plex Sans"/>
              </a:rPr>
              <a:t> due to smoke</a:t>
            </a:r>
            <a:endParaRPr lang="it-IT"/>
          </a:p>
          <a:p>
            <a:pPr marL="89535" indent="0" algn="just">
              <a:lnSpc>
                <a:spcPct val="95000"/>
              </a:lnSpc>
              <a:spcBef>
                <a:spcPts val="0"/>
              </a:spcBef>
              <a:buSzPts val="1100"/>
              <a:buNone/>
            </a:pPr>
            <a:endParaRPr lang="it-IT" sz="2000" dirty="0"/>
          </a:p>
        </p:txBody>
      </p:sp>
      <p:sp>
        <p:nvSpPr>
          <p:cNvPr id="450" name="Google Shape;450;g1b0519a1743_0_12"/>
          <p:cNvSpPr/>
          <p:nvPr/>
        </p:nvSpPr>
        <p:spPr>
          <a:xfrm>
            <a:off x="694212" y="3021396"/>
            <a:ext cx="3832201" cy="2082694"/>
          </a:xfrm>
          <a:prstGeom prst="roundRect">
            <a:avLst>
              <a:gd name="adj" fmla="val 16667"/>
            </a:avLst>
          </a:prstGeom>
          <a:solidFill>
            <a:srgbClr val="00FF7B"/>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r>
              <a:rPr lang="en-US" b="1">
                <a:solidFill>
                  <a:srgbClr val="0C0C4B"/>
                </a:solidFill>
                <a:latin typeface="IBM Plex Sans"/>
                <a:ea typeface="IBM Plex Sans"/>
                <a:cs typeface="IBM Plex Sans"/>
                <a:sym typeface="IBM Plex Sans"/>
              </a:rPr>
              <a:t>Case of study: </a:t>
            </a:r>
            <a:r>
              <a:rPr lang="en-US" b="1" dirty="0">
                <a:solidFill>
                  <a:srgbClr val="0C0C4B"/>
                </a:solidFill>
                <a:latin typeface="IBM Plex Sans"/>
                <a:ea typeface="IBM Plex Sans"/>
                <a:cs typeface="IBM Plex Sans"/>
                <a:sym typeface="IBM Plex Sans"/>
              </a:rPr>
              <a:t>Aragon region (Spain)</a:t>
            </a:r>
          </a:p>
          <a:p>
            <a:pPr marL="0" lvl="0" indent="0" algn="l" rtl="0">
              <a:spcBef>
                <a:spcPts val="0"/>
              </a:spcBef>
              <a:spcAft>
                <a:spcPts val="0"/>
              </a:spcAft>
              <a:buNone/>
            </a:pPr>
            <a:endParaRPr lang="it-IT">
              <a:solidFill>
                <a:srgbClr val="0C0C4B"/>
              </a:solidFill>
              <a:latin typeface="IBM Plex Sans"/>
              <a:ea typeface="IBM Plex Sans"/>
              <a:cs typeface="IBM Plex Sans"/>
              <a:sym typeface="IBM Plex Sans"/>
            </a:endParaRPr>
          </a:p>
          <a:p>
            <a:r>
              <a:rPr lang="en-US">
                <a:solidFill>
                  <a:srgbClr val="0C0C4B"/>
                </a:solidFill>
                <a:latin typeface="IBM Plex Sans"/>
                <a:ea typeface="IBM Plex Sans"/>
                <a:cs typeface="IBM Plex Sans"/>
                <a:sym typeface="IBM Plex Sans"/>
              </a:rPr>
              <a:t>Main Goal: </a:t>
            </a:r>
            <a:r>
              <a:rPr lang="en-US" dirty="0">
                <a:solidFill>
                  <a:srgbClr val="0C0C4B"/>
                </a:solidFill>
                <a:latin typeface="IBM Plex Sans"/>
                <a:ea typeface="IBM Plex Sans"/>
                <a:cs typeface="IBM Plex Sans"/>
                <a:sym typeface="IBM Plex Sans"/>
              </a:rPr>
              <a:t>Reducing the risk of forest fires in Aragon and emergency management</a:t>
            </a:r>
            <a:endParaRPr lang="it-IT" dirty="0">
              <a:solidFill>
                <a:srgbClr val="0C0C4B"/>
              </a:solidFill>
              <a:latin typeface="IBM Plex Sans"/>
              <a:ea typeface="IBM Plex Sans"/>
              <a:cs typeface="IBM Plex Sans"/>
              <a:sym typeface="IBM Plex Sans"/>
            </a:endParaRPr>
          </a:p>
        </p:txBody>
      </p:sp>
      <p:pic>
        <p:nvPicPr>
          <p:cNvPr id="2" name="Google Shape;70;p3">
            <a:extLst>
              <a:ext uri="{FF2B5EF4-FFF2-40B4-BE49-F238E27FC236}">
                <a16:creationId xmlns:a16="http://schemas.microsoft.com/office/drawing/2014/main" id="{0849DBCD-EE32-2F89-5DC5-6C20E4592672}"/>
              </a:ext>
            </a:extLst>
          </p:cNvPr>
          <p:cNvPicPr preferRelativeResize="0"/>
          <p:nvPr/>
        </p:nvPicPr>
        <p:blipFill rotWithShape="1">
          <a:blip r:embed="rId3">
            <a:alphaModFix/>
          </a:blip>
          <a:srcRect/>
          <a:stretch/>
        </p:blipFill>
        <p:spPr>
          <a:xfrm>
            <a:off x="6370519" y="2491318"/>
            <a:ext cx="5336081" cy="3217504"/>
          </a:xfrm>
          <a:prstGeom prst="rect">
            <a:avLst/>
          </a:prstGeom>
          <a:noFill/>
          <a:ln>
            <a:noFill/>
          </a:ln>
        </p:spPr>
      </p:pic>
    </p:spTree>
    <p:extLst>
      <p:ext uri="{BB962C8B-B14F-4D97-AF65-F5344CB8AC3E}">
        <p14:creationId xmlns:p14="http://schemas.microsoft.com/office/powerpoint/2010/main" val="2694514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ttangolo 27">
            <a:extLst>
              <a:ext uri="{FF2B5EF4-FFF2-40B4-BE49-F238E27FC236}">
                <a16:creationId xmlns:a16="http://schemas.microsoft.com/office/drawing/2014/main" id="{AC3B77B3-0481-448A-A0B5-A281A6587395}"/>
              </a:ext>
            </a:extLst>
          </p:cNvPr>
          <p:cNvSpPr/>
          <p:nvPr/>
        </p:nvSpPr>
        <p:spPr>
          <a:xfrm>
            <a:off x="2510496" y="1335280"/>
            <a:ext cx="1316072" cy="1944632"/>
          </a:xfrm>
          <a:prstGeom prst="rect">
            <a:avLst/>
          </a:prstGeom>
          <a:solidFill>
            <a:schemeClr val="bg1">
              <a:lumMod val="7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2" name="Titolo 1">
            <a:extLst>
              <a:ext uri="{FF2B5EF4-FFF2-40B4-BE49-F238E27FC236}">
                <a16:creationId xmlns:a16="http://schemas.microsoft.com/office/drawing/2014/main" id="{8F00757D-D216-B044-BA3D-2B56F58354B0}"/>
              </a:ext>
            </a:extLst>
          </p:cNvPr>
          <p:cNvSpPr>
            <a:spLocks noGrp="1"/>
          </p:cNvSpPr>
          <p:nvPr>
            <p:ph type="title"/>
          </p:nvPr>
        </p:nvSpPr>
        <p:spPr/>
        <p:txBody>
          <a:bodyPr/>
          <a:lstStyle/>
          <a:p>
            <a:r>
              <a:rPr lang="en-GB" dirty="0"/>
              <a:t>DECIDO at glance</a:t>
            </a:r>
          </a:p>
        </p:txBody>
      </p:sp>
      <p:sp>
        <p:nvSpPr>
          <p:cNvPr id="25" name="Text Placeholder 3">
            <a:extLst>
              <a:ext uri="{FF2B5EF4-FFF2-40B4-BE49-F238E27FC236}">
                <a16:creationId xmlns:a16="http://schemas.microsoft.com/office/drawing/2014/main" id="{546287D0-2948-4337-A031-9091FF5542A2}"/>
              </a:ext>
            </a:extLst>
          </p:cNvPr>
          <p:cNvSpPr txBox="1">
            <a:spLocks/>
          </p:cNvSpPr>
          <p:nvPr/>
        </p:nvSpPr>
        <p:spPr>
          <a:xfrm>
            <a:off x="521740" y="1808921"/>
            <a:ext cx="1988755" cy="1470991"/>
          </a:xfrm>
          <a:prstGeom prst="rect">
            <a:avLst/>
          </a:prstGeom>
          <a:solidFill>
            <a:sysClr val="window" lastClr="FFFFFF">
              <a:lumMod val="95000"/>
            </a:sys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buNone/>
            </a:pPr>
            <a:r>
              <a:rPr lang="en-GB" sz="2000" dirty="0" err="1"/>
              <a:t>evi</a:t>
            </a:r>
            <a:r>
              <a:rPr lang="en-GB" sz="2000" b="1" dirty="0" err="1"/>
              <a:t>DE</a:t>
            </a:r>
            <a:r>
              <a:rPr lang="en-GB" sz="2000" dirty="0" err="1"/>
              <a:t>nce</a:t>
            </a:r>
            <a:r>
              <a:rPr lang="en-GB" sz="2000" dirty="0"/>
              <a:t> and </a:t>
            </a:r>
            <a:r>
              <a:rPr lang="en-GB" sz="2000" b="1" dirty="0"/>
              <a:t>C</a:t>
            </a:r>
            <a:r>
              <a:rPr lang="en-GB" sz="2000" dirty="0"/>
              <a:t>loud for more </a:t>
            </a:r>
            <a:r>
              <a:rPr lang="en-GB" sz="2000" b="1" dirty="0" err="1"/>
              <a:t>I</a:t>
            </a:r>
            <a:r>
              <a:rPr lang="en-GB" sz="2000" dirty="0" err="1"/>
              <a:t>nforme</a:t>
            </a:r>
            <a:r>
              <a:rPr lang="en-GB" sz="2000" b="1" dirty="0" err="1"/>
              <a:t>D</a:t>
            </a:r>
            <a:r>
              <a:rPr lang="en-GB" sz="2000" dirty="0"/>
              <a:t> and effective </a:t>
            </a:r>
            <a:r>
              <a:rPr lang="en-GB" sz="2000" dirty="0" err="1"/>
              <a:t>p</a:t>
            </a:r>
            <a:r>
              <a:rPr lang="en-GB" sz="2000" b="1" dirty="0" err="1"/>
              <a:t>O</a:t>
            </a:r>
            <a:r>
              <a:rPr lang="en-GB" sz="2000" dirty="0" err="1"/>
              <a:t>licies</a:t>
            </a:r>
            <a:endParaRPr lang="en-GB" sz="2000" dirty="0"/>
          </a:p>
        </p:txBody>
      </p:sp>
      <p:sp>
        <p:nvSpPr>
          <p:cNvPr id="26" name="Text Placeholder 4">
            <a:extLst>
              <a:ext uri="{FF2B5EF4-FFF2-40B4-BE49-F238E27FC236}">
                <a16:creationId xmlns:a16="http://schemas.microsoft.com/office/drawing/2014/main" id="{DBD62671-5233-4E3A-AB93-FCA96241FB40}"/>
              </a:ext>
            </a:extLst>
          </p:cNvPr>
          <p:cNvSpPr txBox="1">
            <a:spLocks/>
          </p:cNvSpPr>
          <p:nvPr/>
        </p:nvSpPr>
        <p:spPr>
          <a:xfrm>
            <a:off x="521740" y="1335280"/>
            <a:ext cx="1988756" cy="473641"/>
          </a:xfrm>
          <a:prstGeom prst="rect">
            <a:avLst/>
          </a:prstGeom>
          <a:solidFill>
            <a:sysClr val="window" lastClr="FFFFFF">
              <a:lumMod val="95000"/>
            </a:sysClr>
          </a:solidFill>
        </p:spPr>
        <p:txBody>
          <a:bodyPr vert="horz" lIns="91440" tIns="45720" rIns="91440" bIns="45720" rtlCol="0" anchor="b">
            <a:noAutofit/>
          </a:bodyPr>
          <a:lstStyle>
            <a:lvl1pPr marL="0" indent="0" algn="ctr" defTabSz="914400" rtl="0" eaLnBrk="1" latinLnBrk="0" hangingPunct="1">
              <a:lnSpc>
                <a:spcPct val="90000"/>
              </a:lnSpc>
              <a:spcBef>
                <a:spcPts val="1000"/>
              </a:spcBef>
              <a:buFont typeface="Arial" panose="020B0604020202020204" pitchFamily="34" charset="0"/>
              <a:buNone/>
              <a:defRPr sz="1400" b="1" u="none" kern="1200">
                <a:solidFill>
                  <a:srgbClr val="355F9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365F91"/>
                </a:solidFill>
                <a:effectLst/>
                <a:uLnTx/>
                <a:uFillTx/>
                <a:latin typeface="Calibri" panose="020F0502020204030204"/>
                <a:ea typeface="+mn-ea"/>
                <a:cs typeface="+mn-cs"/>
              </a:rPr>
              <a:t>Title</a:t>
            </a:r>
            <a:endParaRPr kumimoji="0" lang="en-US" sz="2400" b="1" i="0" u="none" strike="noStrike" kern="1200" cap="none" spc="0" normalizeH="0" baseline="0" noProof="0" dirty="0">
              <a:ln>
                <a:noFill/>
              </a:ln>
              <a:solidFill>
                <a:srgbClr val="365F91"/>
              </a:solidFill>
              <a:effectLst/>
              <a:uLnTx/>
              <a:uFillTx/>
              <a:latin typeface="Calibri" panose="020F0502020204030204"/>
              <a:ea typeface="+mn-ea"/>
              <a:cs typeface="+mn-cs"/>
            </a:endParaRPr>
          </a:p>
        </p:txBody>
      </p:sp>
      <p:pic>
        <p:nvPicPr>
          <p:cNvPr id="27" name="Picture 2" descr="Image result for id icon png">
            <a:extLst>
              <a:ext uri="{FF2B5EF4-FFF2-40B4-BE49-F238E27FC236}">
                <a16:creationId xmlns:a16="http://schemas.microsoft.com/office/drawing/2014/main" id="{4ECC399D-08E4-4FBA-A866-3EF413756851}"/>
              </a:ext>
            </a:extLst>
          </p:cNvPr>
          <p:cNvPicPr>
            <a:picLocks noChangeAspect="1" noChangeArrowheads="1"/>
          </p:cNvPicPr>
          <p:nvPr/>
        </p:nvPicPr>
        <p:blipFill>
          <a:blip r:embed="rId3" cstate="print">
            <a:duotone>
              <a:srgbClr val="A5A5A5">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2741192" y="1880231"/>
            <a:ext cx="856361" cy="856361"/>
          </a:xfrm>
          <a:prstGeom prst="rect">
            <a:avLst/>
          </a:prstGeom>
          <a:solidFill>
            <a:sysClr val="window" lastClr="FFFFFF"/>
          </a:solidFill>
        </p:spPr>
      </p:pic>
      <p:sp>
        <p:nvSpPr>
          <p:cNvPr id="29" name="Rettangolo 28">
            <a:extLst>
              <a:ext uri="{FF2B5EF4-FFF2-40B4-BE49-F238E27FC236}">
                <a16:creationId xmlns:a16="http://schemas.microsoft.com/office/drawing/2014/main" id="{EF63568C-ECF0-4925-8D35-81CFFD467F53}"/>
              </a:ext>
            </a:extLst>
          </p:cNvPr>
          <p:cNvSpPr/>
          <p:nvPr/>
        </p:nvSpPr>
        <p:spPr>
          <a:xfrm>
            <a:off x="6482043" y="1335280"/>
            <a:ext cx="1316072" cy="1944632"/>
          </a:xfrm>
          <a:prstGeom prst="rect">
            <a:avLst/>
          </a:prstGeom>
          <a:solidFill>
            <a:schemeClr val="bg1">
              <a:lumMod val="7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sz="1800" dirty="0">
                <a:solidFill>
                  <a:schemeClr val="bg2">
                    <a:lumMod val="25000"/>
                  </a:schemeClr>
                </a:solidFill>
              </a:rPr>
              <a:t>Innovation Action</a:t>
            </a:r>
          </a:p>
        </p:txBody>
      </p:sp>
      <p:sp>
        <p:nvSpPr>
          <p:cNvPr id="30" name="Text Placeholder 3">
            <a:extLst>
              <a:ext uri="{FF2B5EF4-FFF2-40B4-BE49-F238E27FC236}">
                <a16:creationId xmlns:a16="http://schemas.microsoft.com/office/drawing/2014/main" id="{53B82BBB-2A89-442E-9D25-6E48A04E1D6D}"/>
              </a:ext>
            </a:extLst>
          </p:cNvPr>
          <p:cNvSpPr txBox="1">
            <a:spLocks/>
          </p:cNvSpPr>
          <p:nvPr/>
        </p:nvSpPr>
        <p:spPr>
          <a:xfrm>
            <a:off x="4493287" y="1808921"/>
            <a:ext cx="1988755" cy="1470991"/>
          </a:xfrm>
          <a:prstGeom prst="rect">
            <a:avLst/>
          </a:prstGeom>
          <a:solidFill>
            <a:sysClr val="window" lastClr="FFFFFF">
              <a:lumMod val="95000"/>
            </a:sys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buNone/>
            </a:pPr>
            <a:r>
              <a:rPr lang="en-GB" sz="2000" dirty="0"/>
              <a:t>DT</a:t>
            </a:r>
            <a:br>
              <a:rPr lang="en-GB" sz="2000" dirty="0"/>
            </a:br>
            <a:r>
              <a:rPr lang="en-GB" sz="2000" dirty="0"/>
              <a:t>GOVERNANCE</a:t>
            </a:r>
            <a:br>
              <a:rPr lang="en-GB" sz="2000" dirty="0"/>
            </a:br>
            <a:r>
              <a:rPr lang="en-GB" sz="2000" dirty="0"/>
              <a:t>12-2020</a:t>
            </a:r>
          </a:p>
        </p:txBody>
      </p:sp>
      <p:sp>
        <p:nvSpPr>
          <p:cNvPr id="31" name="Text Placeholder 4">
            <a:extLst>
              <a:ext uri="{FF2B5EF4-FFF2-40B4-BE49-F238E27FC236}">
                <a16:creationId xmlns:a16="http://schemas.microsoft.com/office/drawing/2014/main" id="{D6EF26C0-8F3F-4189-9B3E-D0354BFB5FEF}"/>
              </a:ext>
            </a:extLst>
          </p:cNvPr>
          <p:cNvSpPr txBox="1">
            <a:spLocks/>
          </p:cNvSpPr>
          <p:nvPr/>
        </p:nvSpPr>
        <p:spPr>
          <a:xfrm>
            <a:off x="4493287" y="1335280"/>
            <a:ext cx="1988756" cy="473641"/>
          </a:xfrm>
          <a:prstGeom prst="rect">
            <a:avLst/>
          </a:prstGeom>
          <a:solidFill>
            <a:sysClr val="window" lastClr="FFFFFF">
              <a:lumMod val="95000"/>
            </a:sysClr>
          </a:solidFill>
        </p:spPr>
        <p:txBody>
          <a:bodyPr vert="horz" lIns="91440" tIns="45720" rIns="91440" bIns="45720" rtlCol="0" anchor="b">
            <a:noAutofit/>
          </a:bodyPr>
          <a:lstStyle>
            <a:lvl1pPr marL="0" indent="0" algn="ctr" defTabSz="914400" rtl="0" eaLnBrk="1" latinLnBrk="0" hangingPunct="1">
              <a:lnSpc>
                <a:spcPct val="90000"/>
              </a:lnSpc>
              <a:spcBef>
                <a:spcPts val="1000"/>
              </a:spcBef>
              <a:buFont typeface="Arial" panose="020B0604020202020204" pitchFamily="34" charset="0"/>
              <a:buNone/>
              <a:defRPr sz="1400" b="1" u="none" kern="1200">
                <a:solidFill>
                  <a:srgbClr val="355F9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365F91"/>
                </a:solidFill>
                <a:effectLst/>
                <a:uLnTx/>
                <a:uFillTx/>
                <a:latin typeface="Calibri" panose="020F0502020204030204"/>
                <a:ea typeface="+mn-ea"/>
                <a:cs typeface="+mn-cs"/>
              </a:rPr>
              <a:t>Topic</a:t>
            </a:r>
          </a:p>
        </p:txBody>
      </p:sp>
      <p:sp>
        <p:nvSpPr>
          <p:cNvPr id="33" name="Rettangolo 32">
            <a:extLst>
              <a:ext uri="{FF2B5EF4-FFF2-40B4-BE49-F238E27FC236}">
                <a16:creationId xmlns:a16="http://schemas.microsoft.com/office/drawing/2014/main" id="{9DA2515B-E6E8-4FDE-A9EE-71EBBFFE67D6}"/>
              </a:ext>
            </a:extLst>
          </p:cNvPr>
          <p:cNvSpPr/>
          <p:nvPr/>
        </p:nvSpPr>
        <p:spPr>
          <a:xfrm>
            <a:off x="10521432" y="1335280"/>
            <a:ext cx="1316072" cy="1944632"/>
          </a:xfrm>
          <a:prstGeom prst="rect">
            <a:avLst/>
          </a:prstGeom>
          <a:solidFill>
            <a:schemeClr val="bg1">
              <a:lumMod val="7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34" name="Text Placeholder 3">
            <a:extLst>
              <a:ext uri="{FF2B5EF4-FFF2-40B4-BE49-F238E27FC236}">
                <a16:creationId xmlns:a16="http://schemas.microsoft.com/office/drawing/2014/main" id="{DE37E60E-6CEF-4CD5-A129-69E4B8747C50}"/>
              </a:ext>
            </a:extLst>
          </p:cNvPr>
          <p:cNvSpPr txBox="1">
            <a:spLocks/>
          </p:cNvSpPr>
          <p:nvPr/>
        </p:nvSpPr>
        <p:spPr>
          <a:xfrm>
            <a:off x="8532676" y="1808921"/>
            <a:ext cx="1988755" cy="1470991"/>
          </a:xfrm>
          <a:prstGeom prst="rect">
            <a:avLst/>
          </a:prstGeom>
          <a:solidFill>
            <a:sysClr val="window" lastClr="FFFFFF">
              <a:lumMod val="95000"/>
            </a:sys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buNone/>
            </a:pPr>
            <a:r>
              <a:rPr lang="en-GB" sz="2000" dirty="0"/>
              <a:t>36 months</a:t>
            </a:r>
          </a:p>
          <a:p>
            <a:pPr marL="0" indent="0">
              <a:buNone/>
            </a:pPr>
            <a:r>
              <a:rPr lang="en-GB" sz="2000" dirty="0"/>
              <a:t>Start Date</a:t>
            </a:r>
            <a:br>
              <a:rPr lang="en-GB" sz="2000" dirty="0"/>
            </a:br>
            <a:r>
              <a:rPr lang="en-GB" sz="2000" dirty="0"/>
              <a:t>1</a:t>
            </a:r>
            <a:r>
              <a:rPr lang="en-GB" sz="2000" baseline="30000" dirty="0"/>
              <a:t>st</a:t>
            </a:r>
            <a:r>
              <a:rPr lang="en-GB" sz="2000" dirty="0"/>
              <a:t> March 2021</a:t>
            </a:r>
          </a:p>
        </p:txBody>
      </p:sp>
      <p:sp>
        <p:nvSpPr>
          <p:cNvPr id="35" name="Text Placeholder 4">
            <a:extLst>
              <a:ext uri="{FF2B5EF4-FFF2-40B4-BE49-F238E27FC236}">
                <a16:creationId xmlns:a16="http://schemas.microsoft.com/office/drawing/2014/main" id="{9DB211E6-82C3-4FE8-B1E0-D674893D1AEE}"/>
              </a:ext>
            </a:extLst>
          </p:cNvPr>
          <p:cNvSpPr txBox="1">
            <a:spLocks/>
          </p:cNvSpPr>
          <p:nvPr/>
        </p:nvSpPr>
        <p:spPr>
          <a:xfrm>
            <a:off x="8532676" y="1335280"/>
            <a:ext cx="1988756" cy="473641"/>
          </a:xfrm>
          <a:prstGeom prst="rect">
            <a:avLst/>
          </a:prstGeom>
          <a:solidFill>
            <a:sysClr val="window" lastClr="FFFFFF">
              <a:lumMod val="95000"/>
            </a:sysClr>
          </a:solidFill>
        </p:spPr>
        <p:txBody>
          <a:bodyPr vert="horz" lIns="91440" tIns="45720" rIns="91440" bIns="45720" rtlCol="0" anchor="b">
            <a:noAutofit/>
          </a:bodyPr>
          <a:lstStyle>
            <a:lvl1pPr marL="0" indent="0" algn="ctr" defTabSz="914400" rtl="0" eaLnBrk="1" latinLnBrk="0" hangingPunct="1">
              <a:lnSpc>
                <a:spcPct val="90000"/>
              </a:lnSpc>
              <a:spcBef>
                <a:spcPts val="1000"/>
              </a:spcBef>
              <a:buFont typeface="Arial" panose="020B0604020202020204" pitchFamily="34" charset="0"/>
              <a:buNone/>
              <a:defRPr sz="1400" b="1" u="none" kern="1200">
                <a:solidFill>
                  <a:srgbClr val="355F9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365F91"/>
                </a:solidFill>
                <a:effectLst/>
                <a:uLnTx/>
                <a:uFillTx/>
                <a:latin typeface="Calibri" panose="020F0502020204030204"/>
                <a:ea typeface="+mn-ea"/>
                <a:cs typeface="+mn-cs"/>
              </a:rPr>
              <a:t>Duration</a:t>
            </a:r>
          </a:p>
        </p:txBody>
      </p:sp>
      <p:pic>
        <p:nvPicPr>
          <p:cNvPr id="36" name="Picture 8" descr="Image result for duration icon png">
            <a:extLst>
              <a:ext uri="{FF2B5EF4-FFF2-40B4-BE49-F238E27FC236}">
                <a16:creationId xmlns:a16="http://schemas.microsoft.com/office/drawing/2014/main" id="{00C34F51-7027-4BE6-AC53-9F046802A3BA}"/>
              </a:ext>
            </a:extLst>
          </p:cNvPr>
          <p:cNvPicPr>
            <a:picLocks noChangeAspect="1" noChangeArrowheads="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655403" y="1800167"/>
            <a:ext cx="1014857" cy="1014857"/>
          </a:xfrm>
          <a:prstGeom prst="rect">
            <a:avLst/>
          </a:prstGeom>
          <a:noFill/>
          <a:extLst>
            <a:ext uri="{909E8E84-426E-40DD-AFC4-6F175D3DCCD1}">
              <a14:hiddenFill xmlns:a14="http://schemas.microsoft.com/office/drawing/2010/main">
                <a:solidFill>
                  <a:srgbClr val="FFFFFF"/>
                </a:solidFill>
              </a14:hiddenFill>
            </a:ext>
          </a:extLst>
        </p:spPr>
      </p:pic>
      <p:sp>
        <p:nvSpPr>
          <p:cNvPr id="37" name="Rettangolo 36">
            <a:extLst>
              <a:ext uri="{FF2B5EF4-FFF2-40B4-BE49-F238E27FC236}">
                <a16:creationId xmlns:a16="http://schemas.microsoft.com/office/drawing/2014/main" id="{AA8B8EAD-0F93-41EF-97D3-56A8BACBBA07}"/>
              </a:ext>
            </a:extLst>
          </p:cNvPr>
          <p:cNvSpPr/>
          <p:nvPr/>
        </p:nvSpPr>
        <p:spPr>
          <a:xfrm>
            <a:off x="2510496" y="3644899"/>
            <a:ext cx="1316072" cy="1944632"/>
          </a:xfrm>
          <a:prstGeom prst="rect">
            <a:avLst/>
          </a:prstGeom>
          <a:solidFill>
            <a:schemeClr val="bg1">
              <a:lumMod val="7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sz="1800" dirty="0">
              <a:solidFill>
                <a:schemeClr val="bg2">
                  <a:lumMod val="25000"/>
                </a:schemeClr>
              </a:solidFill>
            </a:endParaRPr>
          </a:p>
        </p:txBody>
      </p:sp>
      <p:sp>
        <p:nvSpPr>
          <p:cNvPr id="38" name="Text Placeholder 3">
            <a:extLst>
              <a:ext uri="{FF2B5EF4-FFF2-40B4-BE49-F238E27FC236}">
                <a16:creationId xmlns:a16="http://schemas.microsoft.com/office/drawing/2014/main" id="{103C51B5-16F8-4B04-B063-D57607B99FD5}"/>
              </a:ext>
            </a:extLst>
          </p:cNvPr>
          <p:cNvSpPr txBox="1">
            <a:spLocks/>
          </p:cNvSpPr>
          <p:nvPr/>
        </p:nvSpPr>
        <p:spPr>
          <a:xfrm>
            <a:off x="521740" y="4118540"/>
            <a:ext cx="1988755" cy="1470991"/>
          </a:xfrm>
          <a:prstGeom prst="rect">
            <a:avLst/>
          </a:prstGeom>
          <a:solidFill>
            <a:sysClr val="window" lastClr="FFFFFF">
              <a:lumMod val="95000"/>
            </a:sys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buNone/>
            </a:pPr>
            <a:endParaRPr lang="en-GB" sz="2000" dirty="0"/>
          </a:p>
          <a:p>
            <a:pPr marL="0" indent="0">
              <a:buNone/>
            </a:pPr>
            <a:r>
              <a:rPr lang="en-GB" sz="2000" dirty="0"/>
              <a:t>EUR 4,327,255 </a:t>
            </a:r>
          </a:p>
        </p:txBody>
      </p:sp>
      <p:sp>
        <p:nvSpPr>
          <p:cNvPr id="39" name="Text Placeholder 4">
            <a:extLst>
              <a:ext uri="{FF2B5EF4-FFF2-40B4-BE49-F238E27FC236}">
                <a16:creationId xmlns:a16="http://schemas.microsoft.com/office/drawing/2014/main" id="{FC1A22B7-4CDD-4CAB-816E-5E7FA702DB3F}"/>
              </a:ext>
            </a:extLst>
          </p:cNvPr>
          <p:cNvSpPr txBox="1">
            <a:spLocks/>
          </p:cNvSpPr>
          <p:nvPr/>
        </p:nvSpPr>
        <p:spPr>
          <a:xfrm>
            <a:off x="521740" y="3644899"/>
            <a:ext cx="1988756" cy="473641"/>
          </a:xfrm>
          <a:prstGeom prst="rect">
            <a:avLst/>
          </a:prstGeom>
          <a:solidFill>
            <a:sysClr val="window" lastClr="FFFFFF">
              <a:lumMod val="95000"/>
            </a:sysClr>
          </a:solidFill>
        </p:spPr>
        <p:txBody>
          <a:bodyPr vert="horz" lIns="91440" tIns="45720" rIns="91440" bIns="45720" rtlCol="0" anchor="b">
            <a:noAutofit/>
          </a:bodyPr>
          <a:lstStyle>
            <a:lvl1pPr marL="0" indent="0" algn="ctr" defTabSz="914400" rtl="0" eaLnBrk="1" latinLnBrk="0" hangingPunct="1">
              <a:lnSpc>
                <a:spcPct val="90000"/>
              </a:lnSpc>
              <a:spcBef>
                <a:spcPts val="1000"/>
              </a:spcBef>
              <a:buFont typeface="Arial" panose="020B0604020202020204" pitchFamily="34" charset="0"/>
              <a:buNone/>
              <a:defRPr sz="1400" b="1" u="none" kern="1200">
                <a:solidFill>
                  <a:srgbClr val="355F9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365F91"/>
                </a:solidFill>
                <a:effectLst/>
                <a:uLnTx/>
                <a:uFillTx/>
                <a:latin typeface="Calibri" panose="020F0502020204030204"/>
                <a:ea typeface="+mn-ea"/>
                <a:cs typeface="+mn-cs"/>
              </a:rPr>
              <a:t>Costs</a:t>
            </a:r>
          </a:p>
        </p:txBody>
      </p:sp>
      <p:pic>
        <p:nvPicPr>
          <p:cNvPr id="40" name="Picture 6" descr="Image result for euro icon png">
            <a:extLst>
              <a:ext uri="{FF2B5EF4-FFF2-40B4-BE49-F238E27FC236}">
                <a16:creationId xmlns:a16="http://schemas.microsoft.com/office/drawing/2014/main" id="{55492755-AEED-49B1-8551-3F28C8C98D1F}"/>
              </a:ext>
            </a:extLst>
          </p:cNvPr>
          <p:cNvPicPr>
            <a:picLocks noChangeAspect="1" noChangeArrowheads="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736668" y="4185351"/>
            <a:ext cx="863728" cy="863728"/>
          </a:xfrm>
          <a:prstGeom prst="rect">
            <a:avLst/>
          </a:prstGeom>
          <a:noFill/>
          <a:extLst>
            <a:ext uri="{909E8E84-426E-40DD-AFC4-6F175D3DCCD1}">
              <a14:hiddenFill xmlns:a14="http://schemas.microsoft.com/office/drawing/2010/main">
                <a:solidFill>
                  <a:srgbClr val="FFFFFF"/>
                </a:solidFill>
              </a14:hiddenFill>
            </a:ext>
          </a:extLst>
        </p:spPr>
      </p:pic>
      <p:sp>
        <p:nvSpPr>
          <p:cNvPr id="41" name="Rettangolo 40">
            <a:extLst>
              <a:ext uri="{FF2B5EF4-FFF2-40B4-BE49-F238E27FC236}">
                <a16:creationId xmlns:a16="http://schemas.microsoft.com/office/drawing/2014/main" id="{2F8C3915-5C01-4F86-9427-75045A13A591}"/>
              </a:ext>
            </a:extLst>
          </p:cNvPr>
          <p:cNvSpPr/>
          <p:nvPr/>
        </p:nvSpPr>
        <p:spPr>
          <a:xfrm>
            <a:off x="6482043" y="3644899"/>
            <a:ext cx="1316072" cy="1944632"/>
          </a:xfrm>
          <a:prstGeom prst="rect">
            <a:avLst/>
          </a:prstGeom>
          <a:solidFill>
            <a:schemeClr val="bg1">
              <a:lumMod val="7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sz="1800" dirty="0">
              <a:solidFill>
                <a:schemeClr val="bg2">
                  <a:lumMod val="25000"/>
                </a:schemeClr>
              </a:solidFill>
            </a:endParaRPr>
          </a:p>
        </p:txBody>
      </p:sp>
      <p:sp>
        <p:nvSpPr>
          <p:cNvPr id="42" name="Text Placeholder 3">
            <a:extLst>
              <a:ext uri="{FF2B5EF4-FFF2-40B4-BE49-F238E27FC236}">
                <a16:creationId xmlns:a16="http://schemas.microsoft.com/office/drawing/2014/main" id="{D6D81619-A1E0-4C10-B2D6-BE1B7DC8CF6A}"/>
              </a:ext>
            </a:extLst>
          </p:cNvPr>
          <p:cNvSpPr txBox="1">
            <a:spLocks/>
          </p:cNvSpPr>
          <p:nvPr/>
        </p:nvSpPr>
        <p:spPr>
          <a:xfrm>
            <a:off x="4493287" y="4118540"/>
            <a:ext cx="1988755" cy="1470991"/>
          </a:xfrm>
          <a:prstGeom prst="rect">
            <a:avLst/>
          </a:prstGeom>
          <a:solidFill>
            <a:sysClr val="window" lastClr="FFFFFF">
              <a:lumMod val="95000"/>
            </a:sys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buNone/>
            </a:pPr>
            <a:endParaRPr lang="en-GB" sz="2000" dirty="0"/>
          </a:p>
          <a:p>
            <a:r>
              <a:rPr lang="en-US" sz="2000" dirty="0">
                <a:solidFill>
                  <a:schemeClr val="bg2">
                    <a:lumMod val="10000"/>
                  </a:schemeClr>
                </a:solidFill>
              </a:rPr>
              <a:t>14 PARTNERS</a:t>
            </a:r>
          </a:p>
        </p:txBody>
      </p:sp>
      <p:sp>
        <p:nvSpPr>
          <p:cNvPr id="43" name="Text Placeholder 4">
            <a:extLst>
              <a:ext uri="{FF2B5EF4-FFF2-40B4-BE49-F238E27FC236}">
                <a16:creationId xmlns:a16="http://schemas.microsoft.com/office/drawing/2014/main" id="{4604622C-7020-4176-9A46-10E46C405B82}"/>
              </a:ext>
            </a:extLst>
          </p:cNvPr>
          <p:cNvSpPr txBox="1">
            <a:spLocks/>
          </p:cNvSpPr>
          <p:nvPr/>
        </p:nvSpPr>
        <p:spPr>
          <a:xfrm>
            <a:off x="4493287" y="3644899"/>
            <a:ext cx="1988756" cy="473641"/>
          </a:xfrm>
          <a:prstGeom prst="rect">
            <a:avLst/>
          </a:prstGeom>
          <a:solidFill>
            <a:sysClr val="window" lastClr="FFFFFF">
              <a:lumMod val="95000"/>
            </a:sysClr>
          </a:solidFill>
        </p:spPr>
        <p:txBody>
          <a:bodyPr vert="horz" lIns="91440" tIns="45720" rIns="91440" bIns="45720" rtlCol="0" anchor="b">
            <a:noAutofit/>
          </a:bodyPr>
          <a:lstStyle>
            <a:lvl1pPr marL="0" indent="0" algn="ctr" defTabSz="914400" rtl="0" eaLnBrk="1" latinLnBrk="0" hangingPunct="1">
              <a:lnSpc>
                <a:spcPct val="90000"/>
              </a:lnSpc>
              <a:spcBef>
                <a:spcPts val="1000"/>
              </a:spcBef>
              <a:buFont typeface="Arial" panose="020B0604020202020204" pitchFamily="34" charset="0"/>
              <a:buNone/>
              <a:defRPr sz="1400" b="1" u="none" kern="1200">
                <a:solidFill>
                  <a:srgbClr val="355F9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400" dirty="0">
                <a:solidFill>
                  <a:srgbClr val="365F91"/>
                </a:solidFill>
                <a:latin typeface="Calibri" panose="020F0502020204030204"/>
              </a:rPr>
              <a:t>Consortium</a:t>
            </a:r>
            <a:endParaRPr kumimoji="0" lang="en-US" sz="2400" b="1" i="0" u="none" strike="noStrike" kern="1200" cap="none" spc="0" normalizeH="0" baseline="0" noProof="0" dirty="0">
              <a:ln>
                <a:noFill/>
              </a:ln>
              <a:solidFill>
                <a:srgbClr val="365F91"/>
              </a:solidFill>
              <a:effectLst/>
              <a:uLnTx/>
              <a:uFillTx/>
              <a:latin typeface="Calibri" panose="020F0502020204030204"/>
              <a:ea typeface="+mn-ea"/>
              <a:cs typeface="+mn-cs"/>
            </a:endParaRPr>
          </a:p>
        </p:txBody>
      </p:sp>
      <p:pic>
        <p:nvPicPr>
          <p:cNvPr id="45" name="Picture 14" descr="Image result for team icon png">
            <a:extLst>
              <a:ext uri="{FF2B5EF4-FFF2-40B4-BE49-F238E27FC236}">
                <a16:creationId xmlns:a16="http://schemas.microsoft.com/office/drawing/2014/main" id="{5D833E6E-192C-4D4E-9714-149289DE1779}"/>
              </a:ext>
            </a:extLst>
          </p:cNvPr>
          <p:cNvPicPr>
            <a:picLocks noChangeAspect="1" noChangeArrowheads="1"/>
          </p:cNvPicPr>
          <p:nvPr/>
        </p:nvPicPr>
        <p:blipFill>
          <a:blip r:embed="rId6">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07325" y="4084462"/>
            <a:ext cx="1065505" cy="1065505"/>
          </a:xfrm>
          <a:prstGeom prst="rect">
            <a:avLst/>
          </a:prstGeom>
          <a:noFill/>
          <a:extLst>
            <a:ext uri="{909E8E84-426E-40DD-AFC4-6F175D3DCCD1}">
              <a14:hiddenFill xmlns:a14="http://schemas.microsoft.com/office/drawing/2010/main">
                <a:solidFill>
                  <a:srgbClr val="FFFFFF"/>
                </a:solidFill>
              </a14:hiddenFill>
            </a:ext>
          </a:extLst>
        </p:spPr>
      </p:pic>
      <p:sp>
        <p:nvSpPr>
          <p:cNvPr id="46" name="Rettangolo 45">
            <a:extLst>
              <a:ext uri="{FF2B5EF4-FFF2-40B4-BE49-F238E27FC236}">
                <a16:creationId xmlns:a16="http://schemas.microsoft.com/office/drawing/2014/main" id="{F2E5C5FF-5B21-46B3-A50B-EE46FE6B9F1A}"/>
              </a:ext>
            </a:extLst>
          </p:cNvPr>
          <p:cNvSpPr/>
          <p:nvPr/>
        </p:nvSpPr>
        <p:spPr>
          <a:xfrm>
            <a:off x="10521433" y="3644225"/>
            <a:ext cx="1316072" cy="1944632"/>
          </a:xfrm>
          <a:prstGeom prst="rect">
            <a:avLst/>
          </a:prstGeom>
          <a:solidFill>
            <a:schemeClr val="bg1">
              <a:lumMod val="7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sz="8800" b="1" dirty="0">
                <a:solidFill>
                  <a:schemeClr val="bg2">
                    <a:lumMod val="50000"/>
                  </a:schemeClr>
                </a:solidFill>
              </a:rPr>
              <a:t>#</a:t>
            </a:r>
            <a:endParaRPr lang="en-GB" sz="1800" b="1" dirty="0">
              <a:solidFill>
                <a:schemeClr val="bg2">
                  <a:lumMod val="50000"/>
                </a:schemeClr>
              </a:solidFill>
            </a:endParaRPr>
          </a:p>
        </p:txBody>
      </p:sp>
      <p:sp>
        <p:nvSpPr>
          <p:cNvPr id="47" name="Text Placeholder 3">
            <a:extLst>
              <a:ext uri="{FF2B5EF4-FFF2-40B4-BE49-F238E27FC236}">
                <a16:creationId xmlns:a16="http://schemas.microsoft.com/office/drawing/2014/main" id="{77195EBD-1BF5-40A5-8741-EAE9B73D7A12}"/>
              </a:ext>
            </a:extLst>
          </p:cNvPr>
          <p:cNvSpPr txBox="1">
            <a:spLocks/>
          </p:cNvSpPr>
          <p:nvPr/>
        </p:nvSpPr>
        <p:spPr>
          <a:xfrm>
            <a:off x="8532677" y="4117866"/>
            <a:ext cx="1988755" cy="1470991"/>
          </a:xfrm>
          <a:prstGeom prst="rect">
            <a:avLst/>
          </a:prstGeom>
          <a:solidFill>
            <a:sysClr val="window" lastClr="FFFFFF">
              <a:lumMod val="95000"/>
            </a:sys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en-GB" sz="2000" dirty="0"/>
              <a:t>#cloud</a:t>
            </a:r>
            <a:br>
              <a:rPr lang="en-GB" sz="2000" dirty="0"/>
            </a:br>
            <a:r>
              <a:rPr lang="en-GB" sz="2000" dirty="0"/>
              <a:t>#evidence-based </a:t>
            </a:r>
            <a:br>
              <a:rPr lang="en-GB" sz="2000" dirty="0"/>
            </a:br>
            <a:r>
              <a:rPr lang="en-GB" sz="2000" dirty="0"/>
              <a:t>#policy-making #EOSC</a:t>
            </a:r>
            <a:br>
              <a:rPr lang="en-GB" sz="2000" dirty="0"/>
            </a:br>
            <a:r>
              <a:rPr lang="en-GB" sz="2000" dirty="0"/>
              <a:t>#co-creation</a:t>
            </a:r>
          </a:p>
        </p:txBody>
      </p:sp>
      <p:sp>
        <p:nvSpPr>
          <p:cNvPr id="48" name="Text Placeholder 4">
            <a:extLst>
              <a:ext uri="{FF2B5EF4-FFF2-40B4-BE49-F238E27FC236}">
                <a16:creationId xmlns:a16="http://schemas.microsoft.com/office/drawing/2014/main" id="{DFFE7277-0B10-4931-B2D7-33E1482DEEE5}"/>
              </a:ext>
            </a:extLst>
          </p:cNvPr>
          <p:cNvSpPr txBox="1">
            <a:spLocks/>
          </p:cNvSpPr>
          <p:nvPr/>
        </p:nvSpPr>
        <p:spPr>
          <a:xfrm>
            <a:off x="8532677" y="3644225"/>
            <a:ext cx="1988756" cy="473641"/>
          </a:xfrm>
          <a:prstGeom prst="rect">
            <a:avLst/>
          </a:prstGeom>
          <a:solidFill>
            <a:sysClr val="window" lastClr="FFFFFF">
              <a:lumMod val="95000"/>
            </a:sysClr>
          </a:solidFill>
        </p:spPr>
        <p:txBody>
          <a:bodyPr vert="horz" lIns="91440" tIns="45720" rIns="91440" bIns="45720" rtlCol="0" anchor="b">
            <a:noAutofit/>
          </a:bodyPr>
          <a:lstStyle>
            <a:lvl1pPr marL="0" indent="0" algn="ctr" defTabSz="914400" rtl="0" eaLnBrk="1" latinLnBrk="0" hangingPunct="1">
              <a:lnSpc>
                <a:spcPct val="90000"/>
              </a:lnSpc>
              <a:spcBef>
                <a:spcPts val="1000"/>
              </a:spcBef>
              <a:buFont typeface="Arial" panose="020B0604020202020204" pitchFamily="34" charset="0"/>
              <a:buNone/>
              <a:defRPr sz="1400" b="1" u="none" kern="1200">
                <a:solidFill>
                  <a:srgbClr val="355F9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rgbClr val="4848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rgbClr val="4848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rgbClr val="484848"/>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400" dirty="0">
                <a:solidFill>
                  <a:srgbClr val="365F91"/>
                </a:solidFill>
                <a:latin typeface="Calibri" panose="020F0502020204030204"/>
              </a:rPr>
              <a:t>Key Words</a:t>
            </a:r>
            <a:endParaRPr kumimoji="0" lang="en-US" sz="2400" b="1" i="0" u="none" strike="noStrike" kern="1200" cap="none" spc="0" normalizeH="0" baseline="0" noProof="0" dirty="0">
              <a:ln>
                <a:noFill/>
              </a:ln>
              <a:solidFill>
                <a:srgbClr val="365F9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25482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g1b28a5e3eb6_0_13"/>
          <p:cNvSpPr txBox="1">
            <a:spLocks noGrp="1"/>
          </p:cNvSpPr>
          <p:nvPr>
            <p:ph type="title"/>
          </p:nvPr>
        </p:nvSpPr>
        <p:spPr>
          <a:xfrm>
            <a:off x="357809" y="365125"/>
            <a:ext cx="11479800" cy="708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sz="3600" b="1">
                <a:solidFill>
                  <a:srgbClr val="0C0C4B"/>
                </a:solidFill>
                <a:latin typeface="IBM Plex Sans"/>
                <a:ea typeface="IBM Plex Sans"/>
                <a:cs typeface="IBM Plex Sans"/>
                <a:sym typeface="IBM Plex Sans"/>
              </a:rPr>
              <a:t>Forest fire in Aragon Region</a:t>
            </a:r>
            <a:endParaRPr lang="it-IT" sz="3600">
              <a:solidFill>
                <a:srgbClr val="0C0C4B"/>
              </a:solidFill>
              <a:latin typeface="IBM Plex Sans"/>
              <a:ea typeface="IBM Plex Sans"/>
              <a:cs typeface="IBM Plex Sans"/>
              <a:sym typeface="IBM Plex Sans"/>
            </a:endParaRPr>
          </a:p>
        </p:txBody>
      </p:sp>
      <p:sp>
        <p:nvSpPr>
          <p:cNvPr id="465" name="Google Shape;465;g1b28a5e3eb6_0_13"/>
          <p:cNvSpPr/>
          <p:nvPr/>
        </p:nvSpPr>
        <p:spPr>
          <a:xfrm>
            <a:off x="354300" y="1669951"/>
            <a:ext cx="5741700" cy="708300"/>
          </a:xfrm>
          <a:prstGeom prst="roundRect">
            <a:avLst>
              <a:gd name="adj" fmla="val 16667"/>
            </a:avLst>
          </a:prstGeom>
          <a:solidFill>
            <a:srgbClr val="FFF2CC">
              <a:alpha val="29409"/>
            </a:srgbClr>
          </a:solidFill>
          <a:ln w="9525" cap="flat" cmpd="sng">
            <a:solidFill>
              <a:srgbClr val="034EA3"/>
            </a:solidFill>
            <a:prstDash val="solid"/>
            <a:round/>
            <a:headEnd type="none" w="sm" len="sm"/>
            <a:tailEnd type="none" w="sm" len="sm"/>
          </a:ln>
        </p:spPr>
        <p:txBody>
          <a:bodyPr spcFirstLastPara="1" wrap="square" lIns="91425" tIns="45700" rIns="91425" bIns="45700" anchor="ctr" anchorCtr="0">
            <a:noAutofit/>
          </a:bodyPr>
          <a:lstStyle/>
          <a:p>
            <a:pPr algn="ctr"/>
            <a:r>
              <a:rPr lang="en-US" sz="1600" dirty="0">
                <a:latin typeface="IBM Plex Sans" panose="020B0503050203000203" pitchFamily="34" charset="0"/>
              </a:rPr>
              <a:t>Understanding the problem and resource planning</a:t>
            </a:r>
          </a:p>
        </p:txBody>
      </p:sp>
      <p:sp>
        <p:nvSpPr>
          <p:cNvPr id="467" name="Google Shape;467;g1b28a5e3eb6_0_13"/>
          <p:cNvSpPr txBox="1">
            <a:spLocks noGrp="1"/>
          </p:cNvSpPr>
          <p:nvPr>
            <p:ph type="body" idx="1"/>
          </p:nvPr>
        </p:nvSpPr>
        <p:spPr>
          <a:xfrm>
            <a:off x="354391" y="1308246"/>
            <a:ext cx="5479474" cy="393868"/>
          </a:xfrm>
          <a:prstGeom prst="rect">
            <a:avLst/>
          </a:prstGeom>
          <a:noFill/>
          <a:ln>
            <a:noFill/>
          </a:ln>
        </p:spPr>
        <p:txBody>
          <a:bodyPr spcFirstLastPara="1" wrap="square" lIns="91425" tIns="45700" rIns="91425" bIns="45700" anchor="t" anchorCtr="0">
            <a:normAutofit fontScale="92500"/>
          </a:bodyPr>
          <a:lstStyle/>
          <a:p>
            <a:pPr marL="0" lvl="0" indent="0" algn="just" rtl="0">
              <a:lnSpc>
                <a:spcPct val="95000"/>
              </a:lnSpc>
              <a:spcBef>
                <a:spcPts val="0"/>
              </a:spcBef>
              <a:spcAft>
                <a:spcPts val="0"/>
              </a:spcAft>
              <a:buSzPts val="1100"/>
              <a:buNone/>
            </a:pPr>
            <a:r>
              <a:rPr lang="en-US" sz="1600"/>
              <a:t>Issues addressed, highlighted through co-creation sessions:</a:t>
            </a:r>
          </a:p>
        </p:txBody>
      </p:sp>
      <p:sp>
        <p:nvSpPr>
          <p:cNvPr id="468" name="Google Shape;468;g1b28a5e3eb6_0_13"/>
          <p:cNvSpPr/>
          <p:nvPr/>
        </p:nvSpPr>
        <p:spPr>
          <a:xfrm>
            <a:off x="354300" y="3275425"/>
            <a:ext cx="5741700" cy="645300"/>
          </a:xfrm>
          <a:prstGeom prst="roundRect">
            <a:avLst>
              <a:gd name="adj" fmla="val 16667"/>
            </a:avLst>
          </a:prstGeom>
          <a:solidFill>
            <a:srgbClr val="FFF2CC">
              <a:alpha val="29409"/>
            </a:srgbClr>
          </a:solidFill>
          <a:ln w="9525" cap="flat" cmpd="sng">
            <a:solidFill>
              <a:srgbClr val="034EA3"/>
            </a:solidFill>
            <a:prstDash val="solid"/>
            <a:round/>
            <a:headEnd type="none" w="sm" len="sm"/>
            <a:tailEnd type="none" w="sm" len="sm"/>
          </a:ln>
        </p:spPr>
        <p:txBody>
          <a:bodyPr spcFirstLastPara="1" wrap="square" lIns="91425" tIns="45700" rIns="91425" bIns="45700" anchor="ctr" anchorCtr="0">
            <a:noAutofit/>
          </a:bodyPr>
          <a:lstStyle/>
          <a:p>
            <a:pPr algn="ctr"/>
            <a:r>
              <a:rPr lang="en-US" sz="1600" dirty="0">
                <a:latin typeface="IBM Plex Sans" panose="020B0503050203000203" pitchFamily="34" charset="0"/>
              </a:rPr>
              <a:t>Generation of the ideas, selection </a:t>
            </a:r>
            <a:r>
              <a:rPr lang="en-US" sz="1600">
                <a:latin typeface="IBM Plex Sans" panose="020B0503050203000203" pitchFamily="34" charset="0"/>
              </a:rPr>
              <a:t>and prioritisation</a:t>
            </a:r>
            <a:endParaRPr lang="en-US" sz="1600" dirty="0" err="1">
              <a:latin typeface="IBM Plex Sans" panose="020B0503050203000203" pitchFamily="34" charset="0"/>
            </a:endParaRPr>
          </a:p>
        </p:txBody>
      </p:sp>
      <p:sp>
        <p:nvSpPr>
          <p:cNvPr id="14" name="TextBox 13">
            <a:extLst>
              <a:ext uri="{FF2B5EF4-FFF2-40B4-BE49-F238E27FC236}">
                <a16:creationId xmlns:a16="http://schemas.microsoft.com/office/drawing/2014/main" id="{8345CE1E-03DA-163F-4F27-021B83A1D902}"/>
              </a:ext>
            </a:extLst>
          </p:cNvPr>
          <p:cNvSpPr txBox="1"/>
          <p:nvPr/>
        </p:nvSpPr>
        <p:spPr>
          <a:xfrm>
            <a:off x="354391" y="1046111"/>
            <a:ext cx="3224323" cy="297004"/>
          </a:xfrm>
          <a:prstGeom prst="rect">
            <a:avLst/>
          </a:prstGeom>
          <a:noFill/>
        </p:spPr>
        <p:txBody>
          <a:bodyPr wrap="square">
            <a:spAutoFit/>
          </a:bodyPr>
          <a:lstStyle/>
          <a:p>
            <a:pPr marL="0" lvl="0" indent="0" algn="just" rtl="0">
              <a:lnSpc>
                <a:spcPct val="95000"/>
              </a:lnSpc>
              <a:spcBef>
                <a:spcPts val="0"/>
              </a:spcBef>
              <a:spcAft>
                <a:spcPts val="0"/>
              </a:spcAft>
              <a:buSzPts val="1100"/>
              <a:buNone/>
            </a:pPr>
            <a:r>
              <a:rPr lang="en-US" b="1">
                <a:solidFill>
                  <a:srgbClr val="980000"/>
                </a:solidFill>
              </a:rPr>
              <a:t>AGENDA SETTING phase:</a:t>
            </a:r>
          </a:p>
        </p:txBody>
      </p:sp>
      <p:sp>
        <p:nvSpPr>
          <p:cNvPr id="6" name="Google Shape;468;g1b28a5e3eb6_0_13">
            <a:extLst>
              <a:ext uri="{FF2B5EF4-FFF2-40B4-BE49-F238E27FC236}">
                <a16:creationId xmlns:a16="http://schemas.microsoft.com/office/drawing/2014/main" id="{FE506177-31CE-DF18-2A97-68CE0B3CB393}"/>
              </a:ext>
            </a:extLst>
          </p:cNvPr>
          <p:cNvSpPr/>
          <p:nvPr/>
        </p:nvSpPr>
        <p:spPr>
          <a:xfrm>
            <a:off x="354300" y="4013739"/>
            <a:ext cx="5741700" cy="645300"/>
          </a:xfrm>
          <a:prstGeom prst="roundRect">
            <a:avLst>
              <a:gd name="adj" fmla="val 16667"/>
            </a:avLst>
          </a:prstGeom>
          <a:solidFill>
            <a:srgbClr val="FFF2CC">
              <a:alpha val="29409"/>
            </a:srgbClr>
          </a:solidFill>
          <a:ln w="9525" cap="flat" cmpd="sng">
            <a:solidFill>
              <a:srgbClr val="034EA3"/>
            </a:solidFill>
            <a:prstDash val="solid"/>
            <a:round/>
            <a:headEnd type="none" w="sm" len="sm"/>
            <a:tailEnd type="none" w="sm" len="sm"/>
          </a:ln>
        </p:spPr>
        <p:txBody>
          <a:bodyPr spcFirstLastPara="1" wrap="square" lIns="91425" tIns="45700" rIns="91425" bIns="45700" anchor="ctr" anchorCtr="0">
            <a:noAutofit/>
          </a:bodyPr>
          <a:lstStyle/>
          <a:p>
            <a:pPr algn="ctr"/>
            <a:endParaRPr lang="en-US" sz="1600">
              <a:latin typeface="IBM Plex Sans" panose="020B0503050203000203" pitchFamily="34" charset="0"/>
            </a:endParaRPr>
          </a:p>
          <a:p>
            <a:pPr algn="ctr"/>
            <a:r>
              <a:rPr lang="en-US" sz="1600">
                <a:latin typeface="IBM Plex Sans" panose="020B0503050203000203" pitchFamily="34" charset="0"/>
              </a:rPr>
              <a:t>Conceptualisation</a:t>
            </a:r>
            <a:endParaRPr lang="en-US" sz="1600" dirty="0" err="1">
              <a:latin typeface="IBM Plex Sans" panose="020B0503050203000203" pitchFamily="34" charset="0"/>
            </a:endParaRPr>
          </a:p>
          <a:p>
            <a:pPr algn="ctr"/>
            <a:endParaRPr lang="en-US" sz="1600">
              <a:latin typeface="IBM Plex Sans" panose="020B0503050203000203" pitchFamily="34" charset="0"/>
            </a:endParaRPr>
          </a:p>
        </p:txBody>
      </p:sp>
      <p:sp>
        <p:nvSpPr>
          <p:cNvPr id="7" name="Google Shape;468;g1b28a5e3eb6_0_13">
            <a:extLst>
              <a:ext uri="{FF2B5EF4-FFF2-40B4-BE49-F238E27FC236}">
                <a16:creationId xmlns:a16="http://schemas.microsoft.com/office/drawing/2014/main" id="{0A694A51-300D-5CB8-C0E3-EE0B01DDD09F}"/>
              </a:ext>
            </a:extLst>
          </p:cNvPr>
          <p:cNvSpPr/>
          <p:nvPr/>
        </p:nvSpPr>
        <p:spPr>
          <a:xfrm>
            <a:off x="354300" y="4755644"/>
            <a:ext cx="5741700" cy="645300"/>
          </a:xfrm>
          <a:prstGeom prst="roundRect">
            <a:avLst>
              <a:gd name="adj" fmla="val 16667"/>
            </a:avLst>
          </a:prstGeom>
          <a:solidFill>
            <a:srgbClr val="FFF2CC">
              <a:alpha val="29409"/>
            </a:srgbClr>
          </a:solidFill>
          <a:ln w="9525" cap="flat" cmpd="sng">
            <a:solidFill>
              <a:srgbClr val="034EA3"/>
            </a:solidFill>
            <a:prstDash val="solid"/>
            <a:round/>
            <a:headEnd type="none" w="sm" len="sm"/>
            <a:tailEnd type="none" w="sm" len="sm"/>
          </a:ln>
        </p:spPr>
        <p:txBody>
          <a:bodyPr spcFirstLastPara="1" wrap="square" lIns="91425" tIns="45700" rIns="91425" bIns="45700" anchor="ctr" anchorCtr="0">
            <a:noAutofit/>
          </a:bodyPr>
          <a:lstStyle/>
          <a:p>
            <a:pPr algn="ctr"/>
            <a:r>
              <a:rPr lang="en-US" sz="1600">
                <a:latin typeface="IBM Plex Sans" panose="020B0503050203000203" pitchFamily="34" charset="0"/>
              </a:rPr>
              <a:t>Prototyping</a:t>
            </a:r>
          </a:p>
        </p:txBody>
      </p:sp>
      <p:sp>
        <p:nvSpPr>
          <p:cNvPr id="23" name="Google Shape;465;g1b28a5e3eb6_0_13">
            <a:extLst>
              <a:ext uri="{FF2B5EF4-FFF2-40B4-BE49-F238E27FC236}">
                <a16:creationId xmlns:a16="http://schemas.microsoft.com/office/drawing/2014/main" id="{C02973AD-61BB-D852-22F4-BE838E8F2FCF}"/>
              </a:ext>
            </a:extLst>
          </p:cNvPr>
          <p:cNvSpPr/>
          <p:nvPr/>
        </p:nvSpPr>
        <p:spPr>
          <a:xfrm>
            <a:off x="362828" y="2474111"/>
            <a:ext cx="5741700" cy="708300"/>
          </a:xfrm>
          <a:prstGeom prst="roundRect">
            <a:avLst>
              <a:gd name="adj" fmla="val 16667"/>
            </a:avLst>
          </a:prstGeom>
          <a:solidFill>
            <a:srgbClr val="FFF2CC">
              <a:alpha val="29409"/>
            </a:srgbClr>
          </a:solidFill>
          <a:ln w="9525" cap="flat" cmpd="sng">
            <a:solidFill>
              <a:srgbClr val="034EA3"/>
            </a:solidFill>
            <a:prstDash val="solid"/>
            <a:round/>
            <a:headEnd type="none" w="sm" len="sm"/>
            <a:tailEnd type="none" w="sm" len="sm"/>
          </a:ln>
        </p:spPr>
        <p:txBody>
          <a:bodyPr spcFirstLastPara="1" wrap="square" lIns="91425" tIns="45700" rIns="91425" bIns="45700" anchor="ctr" anchorCtr="0">
            <a:noAutofit/>
          </a:bodyPr>
          <a:lstStyle/>
          <a:p>
            <a:pPr algn="ctr"/>
            <a:r>
              <a:rPr lang="en-US" sz="1600" dirty="0">
                <a:latin typeface="IBM Plex Sans" panose="020B0503050203000203" pitchFamily="34" charset="0"/>
              </a:rPr>
              <a:t>Formulation of </a:t>
            </a:r>
            <a:r>
              <a:rPr lang="en-US" sz="1600">
                <a:latin typeface="IBM Plex Sans" panose="020B0503050203000203" pitchFamily="34" charset="0"/>
              </a:rPr>
              <a:t>the challenge</a:t>
            </a:r>
            <a:endParaRPr lang="en-US" sz="1600" dirty="0">
              <a:latin typeface="IBM Plex Sans" panose="020B0503050203000203" pitchFamily="34" charset="0"/>
            </a:endParaRPr>
          </a:p>
        </p:txBody>
      </p:sp>
      <p:pic>
        <p:nvPicPr>
          <p:cNvPr id="2" name="Imagen 2" descr="Un grupo de personas sentadas en una banqueta&#10;&#10;Descripción generada automáticamente">
            <a:extLst>
              <a:ext uri="{FF2B5EF4-FFF2-40B4-BE49-F238E27FC236}">
                <a16:creationId xmlns:a16="http://schemas.microsoft.com/office/drawing/2014/main" id="{CBE7F070-A77C-3CB2-ABB9-08F55EB06CA3}"/>
              </a:ext>
            </a:extLst>
          </p:cNvPr>
          <p:cNvPicPr>
            <a:picLocks noChangeAspect="1"/>
          </p:cNvPicPr>
          <p:nvPr/>
        </p:nvPicPr>
        <p:blipFill>
          <a:blip r:embed="rId3"/>
          <a:stretch>
            <a:fillRect/>
          </a:stretch>
        </p:blipFill>
        <p:spPr>
          <a:xfrm>
            <a:off x="6559640" y="1702695"/>
            <a:ext cx="5190183" cy="3699456"/>
          </a:xfrm>
          <a:prstGeom prst="rect">
            <a:avLst/>
          </a:prstGeom>
        </p:spPr>
      </p:pic>
    </p:spTree>
    <p:extLst>
      <p:ext uri="{BB962C8B-B14F-4D97-AF65-F5344CB8AC3E}">
        <p14:creationId xmlns:p14="http://schemas.microsoft.com/office/powerpoint/2010/main" val="17211019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F00757D-D216-B044-BA3D-2B56F58354B0}"/>
              </a:ext>
            </a:extLst>
          </p:cNvPr>
          <p:cNvSpPr>
            <a:spLocks noGrp="1"/>
          </p:cNvSpPr>
          <p:nvPr>
            <p:ph type="title"/>
          </p:nvPr>
        </p:nvSpPr>
        <p:spPr>
          <a:xfrm>
            <a:off x="357809" y="146050"/>
            <a:ext cx="11479695" cy="708301"/>
          </a:xfrm>
        </p:spPr>
        <p:txBody>
          <a:bodyPr/>
          <a:lstStyle/>
          <a:p>
            <a:r>
              <a:rPr lang="en-US" dirty="0"/>
              <a:t>Current situation</a:t>
            </a:r>
            <a:endParaRPr lang="en-GB" dirty="0"/>
          </a:p>
        </p:txBody>
      </p:sp>
      <p:grpSp>
        <p:nvGrpSpPr>
          <p:cNvPr id="55" name="Gruppo 54"/>
          <p:cNvGrpSpPr/>
          <p:nvPr/>
        </p:nvGrpSpPr>
        <p:grpSpPr>
          <a:xfrm>
            <a:off x="-133494" y="1599962"/>
            <a:ext cx="12300520" cy="2936995"/>
            <a:chOff x="-108520" y="1405225"/>
            <a:chExt cx="12300520" cy="2936995"/>
          </a:xfrm>
        </p:grpSpPr>
        <p:grpSp>
          <p:nvGrpSpPr>
            <p:cNvPr id="56" name="Gruppo 55"/>
            <p:cNvGrpSpPr/>
            <p:nvPr/>
          </p:nvGrpSpPr>
          <p:grpSpPr>
            <a:xfrm>
              <a:off x="536652" y="1523363"/>
              <a:ext cx="2378359" cy="1944216"/>
              <a:chOff x="899592" y="1412776"/>
              <a:chExt cx="1368152" cy="1944216"/>
            </a:xfrm>
          </p:grpSpPr>
          <p:sp>
            <p:nvSpPr>
              <p:cNvPr id="151" name="Freccia bidirezionale orizzontale 150"/>
              <p:cNvSpPr/>
              <p:nvPr/>
            </p:nvSpPr>
            <p:spPr>
              <a:xfrm>
                <a:off x="899592" y="1412776"/>
                <a:ext cx="1368152" cy="648072"/>
              </a:xfrm>
              <a:prstGeom prst="leftRightArrow">
                <a:avLst>
                  <a:gd name="adj1" fmla="val 55324"/>
                  <a:gd name="adj2" fmla="val 21476"/>
                </a:avLst>
              </a:prstGeom>
              <a:solidFill>
                <a:srgbClr val="0F6FC6"/>
              </a:solidFill>
              <a:ln w="25400" cap="flat" cmpd="sng" algn="ctr">
                <a:solidFill>
                  <a:srgbClr val="0F6FC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200" b="0" i="0" u="none" strike="noStrike" kern="0" cap="none" spc="0" normalizeH="0" baseline="0" noProof="0" err="1">
                    <a:ln>
                      <a:noFill/>
                    </a:ln>
                    <a:solidFill>
                      <a:sysClr val="window" lastClr="FFFFFF"/>
                    </a:solidFill>
                    <a:effectLst/>
                    <a:uLnTx/>
                    <a:uFillTx/>
                    <a:latin typeface="Constantia"/>
                    <a:ea typeface="+mn-ea"/>
                    <a:cs typeface="+mn-cs"/>
                  </a:rPr>
                  <a:t>Phase</a:t>
                </a:r>
                <a:r>
                  <a:rPr kumimoji="0" lang="it-IT" sz="1200" b="0" i="0" u="none" strike="noStrike" kern="0" cap="none" spc="0" normalizeH="0" baseline="0" noProof="0">
                    <a:ln>
                      <a:noFill/>
                    </a:ln>
                    <a:solidFill>
                      <a:sysClr val="window" lastClr="FFFFFF"/>
                    </a:solidFill>
                    <a:effectLst/>
                    <a:uLnTx/>
                    <a:uFillTx/>
                    <a:latin typeface="Constantia"/>
                    <a:ea typeface="+mn-ea"/>
                    <a:cs typeface="+mn-cs"/>
                  </a:rPr>
                  <a:t> 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200" b="1" i="0" u="none" strike="noStrike" kern="0" cap="none" spc="0" normalizeH="0" baseline="0" noProof="0">
                    <a:ln>
                      <a:noFill/>
                    </a:ln>
                    <a:solidFill>
                      <a:sysClr val="window" lastClr="FFFFFF"/>
                    </a:solidFill>
                    <a:effectLst/>
                    <a:uLnTx/>
                    <a:uFillTx/>
                    <a:latin typeface="Constantia"/>
                    <a:ea typeface="+mn-ea"/>
                    <a:cs typeface="+mn-cs"/>
                  </a:rPr>
                  <a:t>PREPARATION</a:t>
                </a:r>
              </a:p>
            </p:txBody>
          </p:sp>
          <p:sp>
            <p:nvSpPr>
              <p:cNvPr id="152" name="Pentagono 151"/>
              <p:cNvSpPr/>
              <p:nvPr/>
            </p:nvSpPr>
            <p:spPr>
              <a:xfrm>
                <a:off x="899592" y="2132856"/>
                <a:ext cx="1368152" cy="1224136"/>
              </a:xfrm>
              <a:prstGeom prst="homePlate">
                <a:avLst>
                  <a:gd name="adj" fmla="val 16222"/>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5"/>
              </a:lnRef>
              <a:fillRef idx="2">
                <a:schemeClr val="accent5"/>
              </a:fillRef>
              <a:effectRef idx="1">
                <a:schemeClr val="accent5"/>
              </a:effectRef>
              <a:fontRef idx="minor">
                <a:schemeClr val="dk1"/>
              </a:fontRef>
            </p:style>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200" b="0" i="0" u="none" strike="noStrike" kern="0" cap="none" spc="0" normalizeH="0" baseline="0" noProof="0">
                    <a:ln>
                      <a:noFill/>
                    </a:ln>
                    <a:solidFill>
                      <a:sysClr val="windowText" lastClr="000000"/>
                    </a:solidFill>
                    <a:effectLst/>
                    <a:uLnTx/>
                    <a:uFillTx/>
                    <a:latin typeface="Constantia"/>
                    <a:ea typeface="+mn-ea"/>
                    <a:cs typeface="+mn-cs"/>
                  </a:rPr>
                  <a:t>DECIDO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200" b="0" i="0" u="none" strike="noStrike" kern="0" cap="none" spc="0" normalizeH="0" baseline="0" noProof="0" err="1">
                    <a:ln>
                      <a:noFill/>
                    </a:ln>
                    <a:solidFill>
                      <a:sysClr val="windowText" lastClr="000000"/>
                    </a:solidFill>
                    <a:effectLst/>
                    <a:uLnTx/>
                    <a:uFillTx/>
                    <a:latin typeface="Constantia"/>
                    <a:ea typeface="+mn-ea"/>
                    <a:cs typeface="+mn-cs"/>
                  </a:rPr>
                  <a:t>Requiremetns</a:t>
                </a:r>
                <a:r>
                  <a:rPr kumimoji="0" lang="it-IT" sz="1200" b="0" i="0" u="none" strike="noStrike" kern="0" cap="none" spc="0" normalizeH="0" baseline="0" noProof="0">
                    <a:ln>
                      <a:noFill/>
                    </a:ln>
                    <a:solidFill>
                      <a:sysClr val="windowText" lastClr="000000"/>
                    </a:solidFill>
                    <a:effectLst/>
                    <a:uLnTx/>
                    <a:uFillTx/>
                    <a:latin typeface="Constantia"/>
                    <a:ea typeface="+mn-ea"/>
                    <a:cs typeface="+mn-cs"/>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200" b="0" i="0" u="none" strike="noStrike" kern="0" cap="none" spc="0" normalizeH="0" baseline="0" noProof="0">
                    <a:ln>
                      <a:noFill/>
                    </a:ln>
                    <a:solidFill>
                      <a:sysClr val="windowText" lastClr="000000"/>
                    </a:solidFill>
                    <a:effectLst/>
                    <a:uLnTx/>
                    <a:uFillTx/>
                    <a:latin typeface="Constantia"/>
                    <a:ea typeface="+mn-ea"/>
                    <a:cs typeface="+mn-cs"/>
                  </a:rPr>
                  <a:t>&amp;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200" b="0" i="0" u="none" strike="noStrike" kern="0" cap="none" spc="0" normalizeH="0" baseline="0" noProof="0" err="1">
                    <a:ln>
                      <a:noFill/>
                    </a:ln>
                    <a:solidFill>
                      <a:sysClr val="windowText" lastClr="000000"/>
                    </a:solidFill>
                    <a:effectLst/>
                    <a:uLnTx/>
                    <a:uFillTx/>
                    <a:latin typeface="Constantia"/>
                    <a:ea typeface="+mn-ea"/>
                    <a:cs typeface="+mn-cs"/>
                  </a:rPr>
                  <a:t>Specification</a:t>
                </a:r>
                <a:endParaRPr kumimoji="0" lang="it-IT" sz="1200" b="0" i="0" u="none" strike="noStrike" kern="0" cap="none" spc="0" normalizeH="0" baseline="0" noProof="0">
                  <a:ln>
                    <a:noFill/>
                  </a:ln>
                  <a:solidFill>
                    <a:sysClr val="windowText" lastClr="000000"/>
                  </a:solidFill>
                  <a:effectLst/>
                  <a:uLnTx/>
                  <a:uFillTx/>
                  <a:latin typeface="Constantia"/>
                  <a:ea typeface="+mn-ea"/>
                  <a:cs typeface="+mn-cs"/>
                </a:endParaRPr>
              </a:p>
            </p:txBody>
          </p:sp>
        </p:grpSp>
        <p:grpSp>
          <p:nvGrpSpPr>
            <p:cNvPr id="57" name="Gruppo 56"/>
            <p:cNvGrpSpPr/>
            <p:nvPr/>
          </p:nvGrpSpPr>
          <p:grpSpPr>
            <a:xfrm>
              <a:off x="3102072" y="1523363"/>
              <a:ext cx="1649199" cy="1908212"/>
              <a:chOff x="2411760" y="1448780"/>
              <a:chExt cx="1368152" cy="1908212"/>
            </a:xfrm>
          </p:grpSpPr>
          <p:sp>
            <p:nvSpPr>
              <p:cNvPr id="149" name="Freccia bidirezionale orizzontale 148"/>
              <p:cNvSpPr/>
              <p:nvPr/>
            </p:nvSpPr>
            <p:spPr>
              <a:xfrm>
                <a:off x="2411760" y="1448780"/>
                <a:ext cx="1368152" cy="648072"/>
              </a:xfrm>
              <a:prstGeom prst="leftRightArrow">
                <a:avLst>
                  <a:gd name="adj1" fmla="val 52662"/>
                  <a:gd name="adj2" fmla="val 18814"/>
                </a:avLst>
              </a:prstGeom>
              <a:solidFill>
                <a:srgbClr val="0F6FC6"/>
              </a:solidFill>
              <a:ln w="25400" cap="flat" cmpd="sng" algn="ctr">
                <a:solidFill>
                  <a:srgbClr val="0F6FC6">
                    <a:shade val="50000"/>
                  </a:srgbClr>
                </a:solidFill>
                <a:prstDash val="solid"/>
              </a:ln>
              <a:effectLst/>
            </p:spPr>
            <p:txBody>
              <a:bodyPr rtlCol="0" anchor="ctr"/>
              <a:lstStyle/>
              <a:p>
                <a:pPr algn="ctr"/>
                <a:r>
                  <a:rPr lang="it-IT" sz="1200" kern="0" err="1">
                    <a:solidFill>
                      <a:sysClr val="window" lastClr="FFFFFF"/>
                    </a:solidFill>
                    <a:latin typeface="Constantia"/>
                  </a:rPr>
                  <a:t>Phase</a:t>
                </a:r>
                <a:r>
                  <a:rPr lang="it-IT" sz="1200" kern="0">
                    <a:solidFill>
                      <a:sysClr val="window" lastClr="FFFFFF"/>
                    </a:solidFill>
                    <a:latin typeface="Constantia"/>
                  </a:rPr>
                  <a:t> 2:</a:t>
                </a:r>
              </a:p>
              <a:p>
                <a:pPr algn="ctr"/>
                <a:r>
                  <a:rPr lang="it-IT" sz="1200" kern="0">
                    <a:solidFill>
                      <a:sysClr val="window" lastClr="FFFFFF"/>
                    </a:solidFill>
                    <a:latin typeface="Constantia"/>
                  </a:rPr>
                  <a:t>INTEGRATION</a:t>
                </a:r>
              </a:p>
            </p:txBody>
          </p:sp>
          <p:sp>
            <p:nvSpPr>
              <p:cNvPr id="150" name="Pentagono 149"/>
              <p:cNvSpPr/>
              <p:nvPr/>
            </p:nvSpPr>
            <p:spPr>
              <a:xfrm>
                <a:off x="2411760" y="2132856"/>
                <a:ext cx="1368152" cy="1224136"/>
              </a:xfrm>
              <a:prstGeom prst="homePlate">
                <a:avLst>
                  <a:gd name="adj" fmla="val 16222"/>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5"/>
              </a:lnRef>
              <a:fillRef idx="2">
                <a:schemeClr val="accent5"/>
              </a:fillRef>
              <a:effectRef idx="1">
                <a:schemeClr val="accent5"/>
              </a:effectRef>
              <a:fontRef idx="minor">
                <a:schemeClr val="dk1"/>
              </a:fontRef>
            </p:style>
            <p:txBody>
              <a:bodyPr vert="vert270" rtlCol="0" anchor="ctr"/>
              <a:lstStyle/>
              <a:p>
                <a:pPr algn="ctr"/>
                <a:r>
                  <a:rPr lang="it-IT" sz="1200" kern="0">
                    <a:solidFill>
                      <a:sysClr val="windowText" lastClr="000000"/>
                    </a:solidFill>
                    <a:latin typeface="Constantia"/>
                  </a:rPr>
                  <a:t>DECIDO</a:t>
                </a:r>
              </a:p>
              <a:p>
                <a:pPr algn="ctr"/>
                <a:r>
                  <a:rPr lang="it-IT" sz="1200" kern="0">
                    <a:solidFill>
                      <a:sysClr val="windowText" lastClr="000000"/>
                    </a:solidFill>
                    <a:latin typeface="Constantia"/>
                  </a:rPr>
                  <a:t>Portal &amp; </a:t>
                </a:r>
              </a:p>
              <a:p>
                <a:pPr algn="ctr"/>
                <a:r>
                  <a:rPr lang="it-IT" sz="1200" kern="0">
                    <a:solidFill>
                      <a:sysClr val="windowText" lastClr="000000"/>
                    </a:solidFill>
                    <a:latin typeface="Constantia"/>
                  </a:rPr>
                  <a:t>EOSC Services</a:t>
                </a:r>
              </a:p>
            </p:txBody>
          </p:sp>
        </p:grpSp>
        <p:sp>
          <p:nvSpPr>
            <p:cNvPr id="58" name="Freccia bidirezionale orizzontale 57"/>
            <p:cNvSpPr/>
            <p:nvPr/>
          </p:nvSpPr>
          <p:spPr>
            <a:xfrm>
              <a:off x="5026138" y="1523363"/>
              <a:ext cx="2378359" cy="648072"/>
            </a:xfrm>
            <a:prstGeom prst="leftRightArrow">
              <a:avLst>
                <a:gd name="adj1" fmla="val 52662"/>
                <a:gd name="adj2" fmla="val 18814"/>
              </a:avLst>
            </a:prstGeom>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200" b="0" i="0" u="none" strike="noStrike" kern="0" cap="none" spc="0" normalizeH="0" baseline="0" noProof="0" err="1">
                  <a:ln>
                    <a:noFill/>
                  </a:ln>
                  <a:solidFill>
                    <a:sysClr val="window" lastClr="FFFFFF"/>
                  </a:solidFill>
                  <a:effectLst/>
                  <a:uLnTx/>
                  <a:uFillTx/>
                  <a:latin typeface="Constantia"/>
                  <a:ea typeface="+mn-ea"/>
                  <a:cs typeface="+mn-cs"/>
                </a:rPr>
                <a:t>Phase</a:t>
              </a:r>
              <a:r>
                <a:rPr kumimoji="0" lang="it-IT" sz="1200" b="0" i="0" u="none" strike="noStrike" kern="0" cap="none" spc="0" normalizeH="0" baseline="0" noProof="0">
                  <a:ln>
                    <a:noFill/>
                  </a:ln>
                  <a:solidFill>
                    <a:sysClr val="window" lastClr="FFFFFF"/>
                  </a:solidFill>
                  <a:effectLst/>
                  <a:uLnTx/>
                  <a:uFillTx/>
                  <a:latin typeface="Constantia"/>
                  <a:ea typeface="+mn-ea"/>
                  <a:cs typeface="+mn-cs"/>
                </a:rPr>
                <a:t> 3:</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200" b="1" i="0" u="none" strike="noStrike" kern="0" cap="none" spc="0" normalizeH="0" baseline="0" noProof="0">
                  <a:ln>
                    <a:noFill/>
                  </a:ln>
                  <a:solidFill>
                    <a:sysClr val="window" lastClr="FFFFFF"/>
                  </a:solidFill>
                  <a:effectLst/>
                  <a:uLnTx/>
                  <a:uFillTx/>
                  <a:latin typeface="Constantia"/>
                  <a:ea typeface="+mn-ea"/>
                  <a:cs typeface="+mn-cs"/>
                </a:rPr>
                <a:t>PILOT 1° ITERATION</a:t>
              </a:r>
            </a:p>
          </p:txBody>
        </p:sp>
        <p:sp>
          <p:nvSpPr>
            <p:cNvPr id="59" name="Pentagono 58"/>
            <p:cNvSpPr/>
            <p:nvPr/>
          </p:nvSpPr>
          <p:spPr>
            <a:xfrm>
              <a:off x="5026138" y="2207439"/>
              <a:ext cx="1278893" cy="1224136"/>
            </a:xfrm>
            <a:prstGeom prst="homePlate">
              <a:avLst>
                <a:gd name="adj" fmla="val 16222"/>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5"/>
            </a:lnRef>
            <a:fillRef idx="2">
              <a:schemeClr val="accent5"/>
            </a:fillRef>
            <a:effectRef idx="1">
              <a:schemeClr val="accent5"/>
            </a:effectRef>
            <a:fontRef idx="minor">
              <a:schemeClr val="dk1"/>
            </a:fontRef>
          </p:style>
          <p:txBody>
            <a:bodyPr vert="vert270" rtlCol="0" anchor="ctr"/>
            <a:lstStyle/>
            <a:p>
              <a:pPr algn="ctr"/>
              <a:r>
                <a:rPr lang="it-IT" sz="1200" kern="0" dirty="0">
                  <a:solidFill>
                    <a:sysClr val="windowText" lastClr="000000"/>
                  </a:solidFill>
                  <a:latin typeface="Constantia"/>
                </a:rPr>
                <a:t>Pilot first </a:t>
              </a:r>
              <a:r>
                <a:rPr lang="it-IT" sz="1200" kern="0" dirty="0" err="1">
                  <a:solidFill>
                    <a:sysClr val="windowText" lastClr="000000"/>
                  </a:solidFill>
                  <a:latin typeface="Constantia"/>
                </a:rPr>
                <a:t>Execution</a:t>
              </a:r>
              <a:endParaRPr lang="it-IT" sz="1200" kern="0" dirty="0">
                <a:solidFill>
                  <a:sysClr val="windowText" lastClr="000000"/>
                </a:solidFill>
                <a:latin typeface="Constantia"/>
              </a:endParaRPr>
            </a:p>
          </p:txBody>
        </p:sp>
        <p:cxnSp>
          <p:nvCxnSpPr>
            <p:cNvPr id="60" name="Connettore 1 59"/>
            <p:cNvCxnSpPr/>
            <p:nvPr/>
          </p:nvCxnSpPr>
          <p:spPr>
            <a:xfrm>
              <a:off x="373756" y="1523363"/>
              <a:ext cx="0" cy="2088232"/>
            </a:xfrm>
            <a:prstGeom prst="line">
              <a:avLst/>
            </a:prstGeom>
            <a:noFill/>
            <a:ln w="19050" cap="flat" cmpd="sng" algn="ctr">
              <a:solidFill>
                <a:sysClr val="windowText" lastClr="000000"/>
              </a:solidFill>
              <a:prstDash val="solid"/>
            </a:ln>
            <a:effectLst>
              <a:outerShdw blurRad="57150" dist="38100" dir="5400000" algn="ctr" rotWithShape="0">
                <a:sysClr val="windowText" lastClr="000000">
                  <a:shade val="9000"/>
                  <a:alpha val="48000"/>
                  <a:satMod val="105000"/>
                </a:sysClr>
              </a:outerShdw>
            </a:effectLst>
          </p:spPr>
        </p:cxnSp>
        <p:sp>
          <p:nvSpPr>
            <p:cNvPr id="61" name="Cilindro 60"/>
            <p:cNvSpPr/>
            <p:nvPr/>
          </p:nvSpPr>
          <p:spPr>
            <a:xfrm rot="5400000">
              <a:off x="6202413" y="-2062711"/>
              <a:ext cx="97224" cy="11428749"/>
            </a:xfrm>
            <a:prstGeom prst="can">
              <a:avLst/>
            </a:prstGeom>
            <a:gradFill rotWithShape="1">
              <a:gsLst>
                <a:gs pos="0">
                  <a:srgbClr val="0F6FC6">
                    <a:tint val="70000"/>
                    <a:satMod val="130000"/>
                  </a:srgbClr>
                </a:gs>
                <a:gs pos="43000">
                  <a:srgbClr val="0F6FC6">
                    <a:tint val="44000"/>
                    <a:satMod val="165000"/>
                  </a:srgbClr>
                </a:gs>
                <a:gs pos="93000">
                  <a:srgbClr val="0F6FC6">
                    <a:tint val="15000"/>
                    <a:satMod val="165000"/>
                  </a:srgbClr>
                </a:gs>
                <a:gs pos="100000">
                  <a:srgbClr val="0F6FC6">
                    <a:tint val="5000"/>
                    <a:satMod val="250000"/>
                  </a:srgbClr>
                </a:gs>
              </a:gsLst>
              <a:path path="circle">
                <a:fillToRect l="50000" t="130000" r="50000" b="-30000"/>
              </a:path>
            </a:gradFill>
            <a:ln w="9525" cap="flat" cmpd="sng" algn="ctr">
              <a:solidFill>
                <a:srgbClr val="0F6FC6">
                  <a:shade val="50000"/>
                  <a:satMod val="103000"/>
                </a:srgbClr>
              </a:solidFill>
              <a:prstDash val="solid"/>
            </a:ln>
            <a:effectLst>
              <a:outerShdw blurRad="57150" dist="38100" dir="5400000" algn="ctr" rotWithShape="0">
                <a:srgbClr val="0F6FC6">
                  <a:shade val="9000"/>
                  <a:alpha val="48000"/>
                  <a:satMod val="10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onstantia"/>
                <a:ea typeface="+mn-ea"/>
                <a:cs typeface="+mn-cs"/>
              </a:endParaRPr>
            </a:p>
          </p:txBody>
        </p:sp>
        <p:grpSp>
          <p:nvGrpSpPr>
            <p:cNvPr id="62" name="Gruppo 61"/>
            <p:cNvGrpSpPr/>
            <p:nvPr/>
          </p:nvGrpSpPr>
          <p:grpSpPr>
            <a:xfrm>
              <a:off x="2797620" y="1409389"/>
              <a:ext cx="402219" cy="2544997"/>
              <a:chOff x="1956460" y="1298802"/>
              <a:chExt cx="316113" cy="2544997"/>
            </a:xfrm>
          </p:grpSpPr>
          <p:grpSp>
            <p:nvGrpSpPr>
              <p:cNvPr id="145" name="Gruppo 144"/>
              <p:cNvGrpSpPr/>
              <p:nvPr/>
            </p:nvGrpSpPr>
            <p:grpSpPr>
              <a:xfrm>
                <a:off x="1956460" y="3374244"/>
                <a:ext cx="316113" cy="469555"/>
                <a:chOff x="1907703" y="3573013"/>
                <a:chExt cx="316113" cy="469555"/>
              </a:xfrm>
            </p:grpSpPr>
            <p:sp>
              <p:nvSpPr>
                <p:cNvPr id="147" name="Documento 146"/>
                <p:cNvSpPr/>
                <p:nvPr/>
              </p:nvSpPr>
              <p:spPr>
                <a:xfrm rot="10800000">
                  <a:off x="1907703" y="3573013"/>
                  <a:ext cx="288031" cy="430889"/>
                </a:xfrm>
                <a:prstGeom prst="flowChartDocument">
                  <a:avLst/>
                </a:prstGeom>
                <a:gradFill rotWithShape="1">
                  <a:gsLst>
                    <a:gs pos="0">
                      <a:sysClr val="windowText" lastClr="000000">
                        <a:tint val="70000"/>
                        <a:satMod val="130000"/>
                      </a:sysClr>
                    </a:gs>
                    <a:gs pos="43000">
                      <a:sysClr val="windowText" lastClr="000000">
                        <a:tint val="44000"/>
                        <a:satMod val="165000"/>
                      </a:sysClr>
                    </a:gs>
                    <a:gs pos="93000">
                      <a:sysClr val="windowText" lastClr="000000">
                        <a:tint val="15000"/>
                        <a:satMod val="165000"/>
                      </a:sysClr>
                    </a:gs>
                    <a:gs pos="100000">
                      <a:sysClr val="windowText" lastClr="000000">
                        <a:tint val="5000"/>
                        <a:satMod val="250000"/>
                      </a:sysClr>
                    </a:gs>
                  </a:gsLst>
                  <a:path path="circle">
                    <a:fillToRect l="50000" t="130000" r="50000" b="-30000"/>
                  </a:path>
                </a:gradFill>
                <a:ln w="9525" cap="flat" cmpd="sng" algn="ctr">
                  <a:solidFill>
                    <a:sysClr val="windowText" lastClr="000000">
                      <a:shade val="50000"/>
                      <a:satMod val="103000"/>
                    </a:sysClr>
                  </a:solidFill>
                  <a:prstDash val="solid"/>
                </a:ln>
                <a:effectLst>
                  <a:outerShdw blurRad="57150" dist="38100" dir="5400000" algn="ctr" rotWithShape="0">
                    <a:sysClr val="windowText" lastClr="000000">
                      <a:shade val="9000"/>
                      <a:alpha val="48000"/>
                      <a:satMod val="105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onstantia"/>
                    <a:ea typeface="+mn-ea"/>
                    <a:cs typeface="+mn-cs"/>
                  </a:endParaRPr>
                </a:p>
              </p:txBody>
            </p:sp>
            <p:sp>
              <p:nvSpPr>
                <p:cNvPr id="148" name="CasellaDiTesto 147"/>
                <p:cNvSpPr txBox="1"/>
                <p:nvPr/>
              </p:nvSpPr>
              <p:spPr>
                <a:xfrm>
                  <a:off x="1907704" y="3611681"/>
                  <a:ext cx="316112"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1100" b="1" i="0" u="none" strike="noStrike" kern="0" cap="none" spc="0" normalizeH="0" baseline="0" noProof="0">
                      <a:ln>
                        <a:noFill/>
                      </a:ln>
                      <a:solidFill>
                        <a:sysClr val="windowText" lastClr="000000"/>
                      </a:solidFill>
                      <a:effectLst/>
                      <a:uLnTx/>
                      <a:uFillTx/>
                    </a:rPr>
                    <a:t>M</a:t>
                  </a:r>
                  <a:br>
                    <a:rPr kumimoji="0" lang="it-IT" sz="1100" b="1" i="0" u="none" strike="noStrike" kern="0" cap="none" spc="0" normalizeH="0" baseline="0" noProof="0">
                      <a:ln>
                        <a:noFill/>
                      </a:ln>
                      <a:solidFill>
                        <a:sysClr val="windowText" lastClr="000000"/>
                      </a:solidFill>
                      <a:effectLst/>
                      <a:uLnTx/>
                      <a:uFillTx/>
                    </a:rPr>
                  </a:br>
                  <a:r>
                    <a:rPr kumimoji="0" lang="it-IT" sz="1100" b="1" i="0" u="none" strike="noStrike" kern="0" cap="none" spc="0" normalizeH="0" baseline="0" noProof="0">
                      <a:ln>
                        <a:noFill/>
                      </a:ln>
                      <a:solidFill>
                        <a:sysClr val="windowText" lastClr="000000"/>
                      </a:solidFill>
                      <a:effectLst/>
                      <a:uLnTx/>
                      <a:uFillTx/>
                    </a:rPr>
                    <a:t>12</a:t>
                  </a:r>
                </a:p>
              </p:txBody>
            </p:sp>
          </p:grpSp>
          <p:cxnSp>
            <p:nvCxnSpPr>
              <p:cNvPr id="146" name="Connettore 1 145"/>
              <p:cNvCxnSpPr/>
              <p:nvPr/>
            </p:nvCxnSpPr>
            <p:spPr>
              <a:xfrm>
                <a:off x="2123728" y="1298802"/>
                <a:ext cx="0" cy="2088232"/>
              </a:xfrm>
              <a:prstGeom prst="line">
                <a:avLst/>
              </a:prstGeom>
              <a:noFill/>
              <a:ln w="19050" cap="flat" cmpd="sng" algn="ctr">
                <a:solidFill>
                  <a:sysClr val="windowText" lastClr="000000"/>
                </a:solidFill>
                <a:prstDash val="solid"/>
              </a:ln>
              <a:effectLst>
                <a:outerShdw blurRad="57150" dist="38100" dir="5400000" algn="ctr" rotWithShape="0">
                  <a:sysClr val="windowText" lastClr="000000">
                    <a:shade val="9000"/>
                    <a:alpha val="48000"/>
                    <a:satMod val="105000"/>
                  </a:sysClr>
                </a:outerShdw>
              </a:effectLst>
            </p:spPr>
          </p:cxnSp>
        </p:grpSp>
        <p:sp>
          <p:nvSpPr>
            <p:cNvPr id="63" name="CasellaDiTesto 62"/>
            <p:cNvSpPr txBox="1"/>
            <p:nvPr/>
          </p:nvSpPr>
          <p:spPr>
            <a:xfrm>
              <a:off x="-108520" y="3574091"/>
              <a:ext cx="720402"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900" b="0" i="0" u="none" strike="noStrike" kern="0" cap="none" spc="0" normalizeH="0" baseline="0" noProof="0">
                  <a:ln>
                    <a:noFill/>
                  </a:ln>
                  <a:solidFill>
                    <a:sysClr val="windowText" lastClr="000000"/>
                  </a:solidFill>
                  <a:effectLst/>
                  <a:uLnTx/>
                  <a:uFillTx/>
                </a:rPr>
                <a:t>Project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900" b="0" i="0" u="none" strike="noStrike" kern="0" cap="none" spc="0" normalizeH="0" baseline="0" noProof="0">
                  <a:ln>
                    <a:noFill/>
                  </a:ln>
                  <a:solidFill>
                    <a:sysClr val="windowText" lastClr="000000"/>
                  </a:solidFill>
                  <a:effectLst/>
                  <a:uLnTx/>
                  <a:uFillTx/>
                </a:rPr>
                <a:t>Start</a:t>
              </a:r>
            </a:p>
          </p:txBody>
        </p:sp>
        <p:grpSp>
          <p:nvGrpSpPr>
            <p:cNvPr id="64" name="Gruppo 63"/>
            <p:cNvGrpSpPr/>
            <p:nvPr/>
          </p:nvGrpSpPr>
          <p:grpSpPr>
            <a:xfrm>
              <a:off x="4623919" y="1409386"/>
              <a:ext cx="402219" cy="2544997"/>
              <a:chOff x="1956460" y="1298802"/>
              <a:chExt cx="316113" cy="2544997"/>
            </a:xfrm>
          </p:grpSpPr>
          <p:grpSp>
            <p:nvGrpSpPr>
              <p:cNvPr id="98" name="Gruppo 97"/>
              <p:cNvGrpSpPr/>
              <p:nvPr/>
            </p:nvGrpSpPr>
            <p:grpSpPr>
              <a:xfrm>
                <a:off x="1956460" y="3374244"/>
                <a:ext cx="316113" cy="469555"/>
                <a:chOff x="1907703" y="3573013"/>
                <a:chExt cx="316113" cy="469555"/>
              </a:xfrm>
            </p:grpSpPr>
            <p:sp>
              <p:nvSpPr>
                <p:cNvPr id="143" name="Documento 142"/>
                <p:cNvSpPr/>
                <p:nvPr/>
              </p:nvSpPr>
              <p:spPr>
                <a:xfrm rot="10800000">
                  <a:off x="1907703" y="3573013"/>
                  <a:ext cx="288031" cy="430889"/>
                </a:xfrm>
                <a:prstGeom prst="flowChartDocument">
                  <a:avLst/>
                </a:prstGeom>
                <a:gradFill rotWithShape="1">
                  <a:gsLst>
                    <a:gs pos="0">
                      <a:sysClr val="windowText" lastClr="000000">
                        <a:tint val="70000"/>
                        <a:satMod val="130000"/>
                      </a:sysClr>
                    </a:gs>
                    <a:gs pos="43000">
                      <a:sysClr val="windowText" lastClr="000000">
                        <a:tint val="44000"/>
                        <a:satMod val="165000"/>
                      </a:sysClr>
                    </a:gs>
                    <a:gs pos="93000">
                      <a:sysClr val="windowText" lastClr="000000">
                        <a:tint val="15000"/>
                        <a:satMod val="165000"/>
                      </a:sysClr>
                    </a:gs>
                    <a:gs pos="100000">
                      <a:sysClr val="windowText" lastClr="000000">
                        <a:tint val="5000"/>
                        <a:satMod val="250000"/>
                      </a:sysClr>
                    </a:gs>
                  </a:gsLst>
                  <a:path path="circle">
                    <a:fillToRect l="50000" t="130000" r="50000" b="-30000"/>
                  </a:path>
                </a:gradFill>
                <a:ln w="9525" cap="flat" cmpd="sng" algn="ctr">
                  <a:solidFill>
                    <a:sysClr val="windowText" lastClr="000000">
                      <a:shade val="50000"/>
                      <a:satMod val="103000"/>
                    </a:sysClr>
                  </a:solidFill>
                  <a:prstDash val="solid"/>
                </a:ln>
                <a:effectLst>
                  <a:outerShdw blurRad="57150" dist="38100" dir="5400000" algn="ctr" rotWithShape="0">
                    <a:sysClr val="windowText" lastClr="000000">
                      <a:shade val="9000"/>
                      <a:alpha val="48000"/>
                      <a:satMod val="105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onstantia"/>
                    <a:ea typeface="+mn-ea"/>
                    <a:cs typeface="+mn-cs"/>
                  </a:endParaRPr>
                </a:p>
              </p:txBody>
            </p:sp>
            <p:sp>
              <p:nvSpPr>
                <p:cNvPr id="144" name="CasellaDiTesto 143"/>
                <p:cNvSpPr txBox="1"/>
                <p:nvPr/>
              </p:nvSpPr>
              <p:spPr>
                <a:xfrm>
                  <a:off x="1907704" y="3611681"/>
                  <a:ext cx="316112"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1100" b="1" i="0" u="none" strike="noStrike" kern="0" cap="none" spc="0" normalizeH="0" baseline="0" noProof="0">
                      <a:ln>
                        <a:noFill/>
                      </a:ln>
                      <a:solidFill>
                        <a:sysClr val="windowText" lastClr="000000"/>
                      </a:solidFill>
                      <a:effectLst/>
                      <a:uLnTx/>
                      <a:uFillTx/>
                    </a:rPr>
                    <a:t>M</a:t>
                  </a:r>
                  <a:br>
                    <a:rPr kumimoji="0" lang="it-IT" sz="1100" b="1" i="0" u="none" strike="noStrike" kern="0" cap="none" spc="0" normalizeH="0" baseline="0" noProof="0">
                      <a:ln>
                        <a:noFill/>
                      </a:ln>
                      <a:solidFill>
                        <a:sysClr val="windowText" lastClr="000000"/>
                      </a:solidFill>
                      <a:effectLst/>
                      <a:uLnTx/>
                      <a:uFillTx/>
                    </a:rPr>
                  </a:br>
                  <a:r>
                    <a:rPr kumimoji="0" lang="it-IT" sz="1100" b="1" i="0" u="none" strike="noStrike" kern="0" cap="none" spc="0" normalizeH="0" baseline="0" noProof="0">
                      <a:ln>
                        <a:noFill/>
                      </a:ln>
                      <a:solidFill>
                        <a:sysClr val="windowText" lastClr="000000"/>
                      </a:solidFill>
                      <a:effectLst/>
                      <a:uLnTx/>
                      <a:uFillTx/>
                    </a:rPr>
                    <a:t>18</a:t>
                  </a:r>
                </a:p>
              </p:txBody>
            </p:sp>
          </p:grpSp>
          <p:cxnSp>
            <p:nvCxnSpPr>
              <p:cNvPr id="99" name="Connettore 1 98"/>
              <p:cNvCxnSpPr/>
              <p:nvPr/>
            </p:nvCxnSpPr>
            <p:spPr>
              <a:xfrm>
                <a:off x="2123728" y="1298802"/>
                <a:ext cx="0" cy="2088232"/>
              </a:xfrm>
              <a:prstGeom prst="line">
                <a:avLst/>
              </a:prstGeom>
              <a:noFill/>
              <a:ln w="19050" cap="flat" cmpd="sng" algn="ctr">
                <a:solidFill>
                  <a:sysClr val="windowText" lastClr="000000"/>
                </a:solidFill>
                <a:prstDash val="solid"/>
              </a:ln>
              <a:effectLst>
                <a:outerShdw blurRad="57150" dist="38100" dir="5400000" algn="ctr" rotWithShape="0">
                  <a:sysClr val="windowText" lastClr="000000">
                    <a:shade val="9000"/>
                    <a:alpha val="48000"/>
                    <a:satMod val="105000"/>
                  </a:sysClr>
                </a:outerShdw>
              </a:effectLst>
            </p:spPr>
          </p:cxnSp>
        </p:grpSp>
        <p:grpSp>
          <p:nvGrpSpPr>
            <p:cNvPr id="65" name="Gruppo 64"/>
            <p:cNvGrpSpPr/>
            <p:nvPr/>
          </p:nvGrpSpPr>
          <p:grpSpPr>
            <a:xfrm>
              <a:off x="7312874" y="1405225"/>
              <a:ext cx="408339" cy="2544997"/>
              <a:chOff x="1956460" y="1298802"/>
              <a:chExt cx="320923" cy="2544997"/>
            </a:xfrm>
          </p:grpSpPr>
          <p:grpSp>
            <p:nvGrpSpPr>
              <p:cNvPr id="94" name="Gruppo 93"/>
              <p:cNvGrpSpPr/>
              <p:nvPr/>
            </p:nvGrpSpPr>
            <p:grpSpPr>
              <a:xfrm>
                <a:off x="1956460" y="3374244"/>
                <a:ext cx="320923" cy="469555"/>
                <a:chOff x="1907703" y="3573013"/>
                <a:chExt cx="320923" cy="469555"/>
              </a:xfrm>
            </p:grpSpPr>
            <p:sp>
              <p:nvSpPr>
                <p:cNvPr id="96" name="Documento 95"/>
                <p:cNvSpPr/>
                <p:nvPr/>
              </p:nvSpPr>
              <p:spPr>
                <a:xfrm rot="10800000">
                  <a:off x="1907703" y="3573013"/>
                  <a:ext cx="288031" cy="430889"/>
                </a:xfrm>
                <a:prstGeom prst="flowChartDocument">
                  <a:avLst/>
                </a:prstGeom>
                <a:gradFill rotWithShape="1">
                  <a:gsLst>
                    <a:gs pos="0">
                      <a:sysClr val="windowText" lastClr="000000">
                        <a:tint val="70000"/>
                        <a:satMod val="130000"/>
                      </a:sysClr>
                    </a:gs>
                    <a:gs pos="43000">
                      <a:sysClr val="windowText" lastClr="000000">
                        <a:tint val="44000"/>
                        <a:satMod val="165000"/>
                      </a:sysClr>
                    </a:gs>
                    <a:gs pos="93000">
                      <a:sysClr val="windowText" lastClr="000000">
                        <a:tint val="15000"/>
                        <a:satMod val="165000"/>
                      </a:sysClr>
                    </a:gs>
                    <a:gs pos="100000">
                      <a:sysClr val="windowText" lastClr="000000">
                        <a:tint val="5000"/>
                        <a:satMod val="250000"/>
                      </a:sysClr>
                    </a:gs>
                  </a:gsLst>
                  <a:path path="circle">
                    <a:fillToRect l="50000" t="130000" r="50000" b="-30000"/>
                  </a:path>
                </a:gradFill>
                <a:ln w="9525" cap="flat" cmpd="sng" algn="ctr">
                  <a:solidFill>
                    <a:sysClr val="windowText" lastClr="000000">
                      <a:shade val="50000"/>
                      <a:satMod val="103000"/>
                    </a:sysClr>
                  </a:solidFill>
                  <a:prstDash val="solid"/>
                </a:ln>
                <a:effectLst>
                  <a:outerShdw blurRad="57150" dist="38100" dir="5400000" algn="ctr" rotWithShape="0">
                    <a:sysClr val="windowText" lastClr="000000">
                      <a:shade val="9000"/>
                      <a:alpha val="48000"/>
                      <a:satMod val="105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onstantia"/>
                    <a:ea typeface="+mn-ea"/>
                    <a:cs typeface="+mn-cs"/>
                  </a:endParaRPr>
                </a:p>
              </p:txBody>
            </p:sp>
            <p:sp>
              <p:nvSpPr>
                <p:cNvPr id="97" name="CasellaDiTesto 96"/>
                <p:cNvSpPr txBox="1"/>
                <p:nvPr/>
              </p:nvSpPr>
              <p:spPr>
                <a:xfrm>
                  <a:off x="1907704" y="3611681"/>
                  <a:ext cx="320922"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1100" b="1" i="0" u="none" strike="noStrike" kern="0" cap="none" spc="0" normalizeH="0" baseline="0" noProof="0">
                      <a:ln>
                        <a:noFill/>
                      </a:ln>
                      <a:solidFill>
                        <a:sysClr val="windowText" lastClr="000000"/>
                      </a:solidFill>
                      <a:effectLst/>
                      <a:uLnTx/>
                      <a:uFillTx/>
                    </a:rPr>
                    <a:t>M</a:t>
                  </a:r>
                  <a:br>
                    <a:rPr kumimoji="0" lang="it-IT" sz="1100" b="1" i="0" u="none" strike="noStrike" kern="0" cap="none" spc="0" normalizeH="0" baseline="0" noProof="0">
                      <a:ln>
                        <a:noFill/>
                      </a:ln>
                      <a:solidFill>
                        <a:sysClr val="windowText" lastClr="000000"/>
                      </a:solidFill>
                      <a:effectLst/>
                      <a:uLnTx/>
                      <a:uFillTx/>
                    </a:rPr>
                  </a:br>
                  <a:r>
                    <a:rPr kumimoji="0" lang="it-IT" sz="1100" b="1" i="0" u="none" strike="noStrike" kern="0" cap="none" spc="0" normalizeH="0" baseline="0" noProof="0">
                      <a:ln>
                        <a:noFill/>
                      </a:ln>
                      <a:solidFill>
                        <a:sysClr val="windowText" lastClr="000000"/>
                      </a:solidFill>
                      <a:effectLst/>
                      <a:uLnTx/>
                      <a:uFillTx/>
                    </a:rPr>
                    <a:t>27</a:t>
                  </a:r>
                </a:p>
              </p:txBody>
            </p:sp>
          </p:grpSp>
          <p:cxnSp>
            <p:nvCxnSpPr>
              <p:cNvPr id="95" name="Connettore 1 94"/>
              <p:cNvCxnSpPr/>
              <p:nvPr/>
            </p:nvCxnSpPr>
            <p:spPr>
              <a:xfrm>
                <a:off x="2123728" y="1298802"/>
                <a:ext cx="0" cy="2088232"/>
              </a:xfrm>
              <a:prstGeom prst="line">
                <a:avLst/>
              </a:prstGeom>
              <a:noFill/>
              <a:ln w="19050" cap="flat" cmpd="sng" algn="ctr">
                <a:solidFill>
                  <a:sysClr val="windowText" lastClr="000000"/>
                </a:solidFill>
                <a:prstDash val="solid"/>
              </a:ln>
              <a:effectLst>
                <a:outerShdw blurRad="57150" dist="38100" dir="5400000" algn="ctr" rotWithShape="0">
                  <a:sysClr val="windowText" lastClr="000000">
                    <a:shade val="9000"/>
                    <a:alpha val="48000"/>
                    <a:satMod val="105000"/>
                  </a:sysClr>
                </a:outerShdw>
              </a:effectLst>
            </p:spPr>
          </p:cxnSp>
        </p:grpSp>
        <p:sp>
          <p:nvSpPr>
            <p:cNvPr id="66" name="Freccia bidirezionale orizzontale 65"/>
            <p:cNvSpPr/>
            <p:nvPr/>
          </p:nvSpPr>
          <p:spPr>
            <a:xfrm>
              <a:off x="7721213" y="1523363"/>
              <a:ext cx="2316779" cy="648072"/>
            </a:xfrm>
            <a:prstGeom prst="leftRightArrow">
              <a:avLst>
                <a:gd name="adj1" fmla="val 52662"/>
                <a:gd name="adj2" fmla="val 18814"/>
              </a:avLst>
            </a:prstGeom>
            <a:solidFill>
              <a:srgbClr val="0F6FC6"/>
            </a:solidFill>
            <a:ln w="25400" cap="flat" cmpd="sng" algn="ctr">
              <a:solidFill>
                <a:srgbClr val="0F6FC6">
                  <a:shade val="50000"/>
                </a:srgbClr>
              </a:solidFill>
              <a:prstDash val="solid"/>
            </a:ln>
            <a:effectLst/>
          </p:spPr>
          <p:txBody>
            <a:bodyPr rtlCol="0" anchor="ctr"/>
            <a:lstStyle/>
            <a:p>
              <a:pPr lvl="0" algn="ctr">
                <a:defRPr/>
              </a:pPr>
              <a:r>
                <a:rPr lang="en-US" sz="1200" kern="0">
                  <a:solidFill>
                    <a:sysClr val="window" lastClr="FFFFFF"/>
                  </a:solidFill>
                  <a:latin typeface="Constantia"/>
                </a:rPr>
                <a:t>Phase 4:</a:t>
              </a:r>
            </a:p>
            <a:p>
              <a:pPr lvl="0" algn="ctr">
                <a:defRPr/>
              </a:pPr>
              <a:r>
                <a:rPr lang="en-US" sz="1200" b="1" kern="0">
                  <a:solidFill>
                    <a:sysClr val="window" lastClr="FFFFFF"/>
                  </a:solidFill>
                  <a:latin typeface="Constantia"/>
                </a:rPr>
                <a:t>PILOT 2° ITERATION</a:t>
              </a:r>
            </a:p>
          </p:txBody>
        </p:sp>
        <p:grpSp>
          <p:nvGrpSpPr>
            <p:cNvPr id="67" name="Gruppo 66"/>
            <p:cNvGrpSpPr/>
            <p:nvPr/>
          </p:nvGrpSpPr>
          <p:grpSpPr>
            <a:xfrm>
              <a:off x="9998939" y="1405225"/>
              <a:ext cx="408339" cy="2544997"/>
              <a:chOff x="1956460" y="1298802"/>
              <a:chExt cx="320923" cy="2544997"/>
            </a:xfrm>
          </p:grpSpPr>
          <p:grpSp>
            <p:nvGrpSpPr>
              <p:cNvPr id="90" name="Gruppo 89"/>
              <p:cNvGrpSpPr/>
              <p:nvPr/>
            </p:nvGrpSpPr>
            <p:grpSpPr>
              <a:xfrm>
                <a:off x="1956460" y="3374244"/>
                <a:ext cx="320923" cy="469555"/>
                <a:chOff x="1907703" y="3573013"/>
                <a:chExt cx="320923" cy="469555"/>
              </a:xfrm>
            </p:grpSpPr>
            <p:sp>
              <p:nvSpPr>
                <p:cNvPr id="92" name="Documento 91"/>
                <p:cNvSpPr/>
                <p:nvPr/>
              </p:nvSpPr>
              <p:spPr>
                <a:xfrm rot="10800000">
                  <a:off x="1907703" y="3573013"/>
                  <a:ext cx="288031" cy="430889"/>
                </a:xfrm>
                <a:prstGeom prst="flowChartDocument">
                  <a:avLst/>
                </a:prstGeom>
                <a:gradFill rotWithShape="1">
                  <a:gsLst>
                    <a:gs pos="0">
                      <a:sysClr val="windowText" lastClr="000000">
                        <a:tint val="70000"/>
                        <a:satMod val="130000"/>
                      </a:sysClr>
                    </a:gs>
                    <a:gs pos="43000">
                      <a:sysClr val="windowText" lastClr="000000">
                        <a:tint val="44000"/>
                        <a:satMod val="165000"/>
                      </a:sysClr>
                    </a:gs>
                    <a:gs pos="93000">
                      <a:sysClr val="windowText" lastClr="000000">
                        <a:tint val="15000"/>
                        <a:satMod val="165000"/>
                      </a:sysClr>
                    </a:gs>
                    <a:gs pos="100000">
                      <a:sysClr val="windowText" lastClr="000000">
                        <a:tint val="5000"/>
                        <a:satMod val="250000"/>
                      </a:sysClr>
                    </a:gs>
                  </a:gsLst>
                  <a:path path="circle">
                    <a:fillToRect l="50000" t="130000" r="50000" b="-30000"/>
                  </a:path>
                </a:gradFill>
                <a:ln w="9525" cap="flat" cmpd="sng" algn="ctr">
                  <a:solidFill>
                    <a:sysClr val="windowText" lastClr="000000">
                      <a:shade val="50000"/>
                      <a:satMod val="103000"/>
                    </a:sysClr>
                  </a:solidFill>
                  <a:prstDash val="solid"/>
                </a:ln>
                <a:effectLst>
                  <a:outerShdw blurRad="57150" dist="38100" dir="5400000" algn="ctr" rotWithShape="0">
                    <a:sysClr val="windowText" lastClr="000000">
                      <a:shade val="9000"/>
                      <a:alpha val="48000"/>
                      <a:satMod val="105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onstantia"/>
                    <a:ea typeface="+mn-ea"/>
                    <a:cs typeface="+mn-cs"/>
                  </a:endParaRPr>
                </a:p>
              </p:txBody>
            </p:sp>
            <p:sp>
              <p:nvSpPr>
                <p:cNvPr id="93" name="CasellaDiTesto 92"/>
                <p:cNvSpPr txBox="1"/>
                <p:nvPr/>
              </p:nvSpPr>
              <p:spPr>
                <a:xfrm>
                  <a:off x="1907704" y="3611681"/>
                  <a:ext cx="320922"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1100" b="1" i="0" u="none" strike="noStrike" kern="0" cap="none" spc="0" normalizeH="0" baseline="0" noProof="0">
                      <a:ln>
                        <a:noFill/>
                      </a:ln>
                      <a:solidFill>
                        <a:sysClr val="windowText" lastClr="000000"/>
                      </a:solidFill>
                      <a:effectLst/>
                      <a:uLnTx/>
                      <a:uFillTx/>
                    </a:rPr>
                    <a:t>M</a:t>
                  </a:r>
                  <a:br>
                    <a:rPr kumimoji="0" lang="it-IT" sz="1100" b="1" i="0" u="none" strike="noStrike" kern="0" cap="none" spc="0" normalizeH="0" baseline="0" noProof="0">
                      <a:ln>
                        <a:noFill/>
                      </a:ln>
                      <a:solidFill>
                        <a:sysClr val="windowText" lastClr="000000"/>
                      </a:solidFill>
                      <a:effectLst/>
                      <a:uLnTx/>
                      <a:uFillTx/>
                    </a:rPr>
                  </a:br>
                  <a:r>
                    <a:rPr kumimoji="0" lang="it-IT" sz="1100" b="1" i="0" u="none" strike="noStrike" kern="0" cap="none" spc="0" normalizeH="0" baseline="0" noProof="0">
                      <a:ln>
                        <a:noFill/>
                      </a:ln>
                      <a:solidFill>
                        <a:sysClr val="windowText" lastClr="000000"/>
                      </a:solidFill>
                      <a:effectLst/>
                      <a:uLnTx/>
                      <a:uFillTx/>
                    </a:rPr>
                    <a:t>34</a:t>
                  </a:r>
                </a:p>
              </p:txBody>
            </p:sp>
          </p:grpSp>
          <p:cxnSp>
            <p:nvCxnSpPr>
              <p:cNvPr id="91" name="Connettore 1 90"/>
              <p:cNvCxnSpPr/>
              <p:nvPr/>
            </p:nvCxnSpPr>
            <p:spPr>
              <a:xfrm>
                <a:off x="2123728" y="1298802"/>
                <a:ext cx="0" cy="2088232"/>
              </a:xfrm>
              <a:prstGeom prst="line">
                <a:avLst/>
              </a:prstGeom>
              <a:noFill/>
              <a:ln w="19050" cap="flat" cmpd="sng" algn="ctr">
                <a:solidFill>
                  <a:sysClr val="windowText" lastClr="000000"/>
                </a:solidFill>
                <a:prstDash val="solid"/>
              </a:ln>
              <a:effectLst>
                <a:outerShdw blurRad="57150" dist="38100" dir="5400000" algn="ctr" rotWithShape="0">
                  <a:sysClr val="windowText" lastClr="000000">
                    <a:shade val="9000"/>
                    <a:alpha val="48000"/>
                    <a:satMod val="105000"/>
                  </a:sysClr>
                </a:outerShdw>
              </a:effectLst>
            </p:spPr>
          </p:cxnSp>
        </p:grpSp>
        <p:grpSp>
          <p:nvGrpSpPr>
            <p:cNvPr id="68" name="Gruppo 67"/>
            <p:cNvGrpSpPr/>
            <p:nvPr/>
          </p:nvGrpSpPr>
          <p:grpSpPr>
            <a:xfrm>
              <a:off x="10517828" y="1523363"/>
              <a:ext cx="1282710" cy="1908212"/>
              <a:chOff x="2411760" y="1448780"/>
              <a:chExt cx="1368152" cy="1908212"/>
            </a:xfrm>
          </p:grpSpPr>
          <p:sp>
            <p:nvSpPr>
              <p:cNvPr id="88" name="Freccia bidirezionale orizzontale 87"/>
              <p:cNvSpPr/>
              <p:nvPr/>
            </p:nvSpPr>
            <p:spPr>
              <a:xfrm>
                <a:off x="2411760" y="1448780"/>
                <a:ext cx="1368152" cy="648072"/>
              </a:xfrm>
              <a:prstGeom prst="leftRightArrow">
                <a:avLst>
                  <a:gd name="adj1" fmla="val 52662"/>
                  <a:gd name="adj2" fmla="val 18814"/>
                </a:avLst>
              </a:prstGeom>
              <a:solidFill>
                <a:srgbClr val="0F6FC6"/>
              </a:solidFill>
              <a:ln w="25400" cap="flat" cmpd="sng" algn="ctr">
                <a:solidFill>
                  <a:srgbClr val="0F6FC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200" b="0" i="0" u="none" strike="noStrike" kern="0" cap="none" spc="0" normalizeH="0" baseline="0" noProof="0" err="1">
                    <a:ln>
                      <a:noFill/>
                    </a:ln>
                    <a:solidFill>
                      <a:sysClr val="window" lastClr="FFFFFF"/>
                    </a:solidFill>
                    <a:effectLst/>
                    <a:uLnTx/>
                    <a:uFillTx/>
                    <a:latin typeface="Constantia"/>
                    <a:ea typeface="+mn-ea"/>
                    <a:cs typeface="+mn-cs"/>
                  </a:rPr>
                  <a:t>Phase</a:t>
                </a:r>
                <a:r>
                  <a:rPr kumimoji="0" lang="it-IT" sz="1200" b="0" i="0" u="none" strike="noStrike" kern="0" cap="none" spc="0" normalizeH="0" baseline="0" noProof="0">
                    <a:ln>
                      <a:noFill/>
                    </a:ln>
                    <a:solidFill>
                      <a:sysClr val="window" lastClr="FFFFFF"/>
                    </a:solidFill>
                    <a:effectLst/>
                    <a:uLnTx/>
                    <a:uFillTx/>
                    <a:latin typeface="Constantia"/>
                    <a:ea typeface="+mn-ea"/>
                    <a:cs typeface="+mn-cs"/>
                  </a:rPr>
                  <a:t> 5:</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050" b="1" i="0" u="none" strike="noStrike" kern="0" cap="none" spc="0" normalizeH="0" baseline="0" noProof="0">
                    <a:ln>
                      <a:noFill/>
                    </a:ln>
                    <a:solidFill>
                      <a:sysClr val="window" lastClr="FFFFFF"/>
                    </a:solidFill>
                    <a:effectLst/>
                    <a:uLnTx/>
                    <a:uFillTx/>
                    <a:latin typeface="Constantia"/>
                    <a:ea typeface="+mn-ea"/>
                    <a:cs typeface="+mn-cs"/>
                  </a:rPr>
                  <a:t>TRASITION</a:t>
                </a:r>
              </a:p>
            </p:txBody>
          </p:sp>
          <p:sp>
            <p:nvSpPr>
              <p:cNvPr id="89" name="Pentagono 88"/>
              <p:cNvSpPr/>
              <p:nvPr/>
            </p:nvSpPr>
            <p:spPr>
              <a:xfrm>
                <a:off x="2411760" y="2132856"/>
                <a:ext cx="1368152" cy="1224136"/>
              </a:xfrm>
              <a:prstGeom prst="homePlate">
                <a:avLst>
                  <a:gd name="adj" fmla="val 16222"/>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5"/>
              </a:lnRef>
              <a:fillRef idx="2">
                <a:schemeClr val="accent5"/>
              </a:fillRef>
              <a:effectRef idx="1">
                <a:schemeClr val="accent5"/>
              </a:effectRef>
              <a:fontRef idx="minor">
                <a:schemeClr val="dk1"/>
              </a:fontRef>
            </p:style>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200" b="0" i="0" u="none" strike="noStrike" kern="0" cap="none" spc="0" normalizeH="0" baseline="0" noProof="0">
                    <a:ln>
                      <a:noFill/>
                    </a:ln>
                    <a:solidFill>
                      <a:sysClr val="windowText" lastClr="000000"/>
                    </a:solidFill>
                    <a:effectLst/>
                    <a:uLnTx/>
                    <a:uFillTx/>
                    <a:latin typeface="Constantia"/>
                    <a:ea typeface="+mn-ea"/>
                    <a:cs typeface="+mn-cs"/>
                  </a:rPr>
                  <a:t>DECIDO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200" b="0" i="0" u="none" strike="noStrike" kern="0" cap="none" spc="0" normalizeH="0" baseline="0" noProof="0" err="1">
                    <a:ln>
                      <a:noFill/>
                    </a:ln>
                    <a:solidFill>
                      <a:sysClr val="windowText" lastClr="000000"/>
                    </a:solidFill>
                    <a:effectLst/>
                    <a:uLnTx/>
                    <a:uFillTx/>
                    <a:latin typeface="Constantia"/>
                    <a:ea typeface="+mn-ea"/>
                    <a:cs typeface="+mn-cs"/>
                  </a:rPr>
                  <a:t>final</a:t>
                </a:r>
                <a:r>
                  <a:rPr kumimoji="0" lang="it-IT" sz="1200" b="0" i="0" u="none" strike="noStrike" kern="0" cap="none" spc="0" normalizeH="0" baseline="0" noProof="0">
                    <a:ln>
                      <a:noFill/>
                    </a:ln>
                    <a:solidFill>
                      <a:sysClr val="windowText" lastClr="000000"/>
                    </a:solidFill>
                    <a:effectLst/>
                    <a:uLnTx/>
                    <a:uFillTx/>
                    <a:latin typeface="Constantia"/>
                    <a:ea typeface="+mn-ea"/>
                    <a:cs typeface="+mn-cs"/>
                  </a:rPr>
                  <a:t> </a:t>
                </a:r>
                <a:r>
                  <a:rPr kumimoji="0" lang="it-IT" sz="1200" b="0" i="0" u="none" strike="noStrike" kern="0" cap="none" spc="0" normalizeH="0" baseline="0" noProof="0" err="1">
                    <a:ln>
                      <a:noFill/>
                    </a:ln>
                    <a:solidFill>
                      <a:sysClr val="windowText" lastClr="000000"/>
                    </a:solidFill>
                    <a:effectLst/>
                    <a:uLnTx/>
                    <a:uFillTx/>
                    <a:latin typeface="Constantia"/>
                    <a:ea typeface="+mn-ea"/>
                    <a:cs typeface="+mn-cs"/>
                  </a:rPr>
                  <a:t>version</a:t>
                </a:r>
                <a:endParaRPr kumimoji="0" lang="it-IT" sz="1200" b="0" i="0" u="none" strike="noStrike" kern="0" cap="none" spc="0" normalizeH="0" baseline="0" noProof="0">
                  <a:ln>
                    <a:noFill/>
                  </a:ln>
                  <a:solidFill>
                    <a:sysClr val="windowText" lastClr="000000"/>
                  </a:solidFill>
                  <a:effectLst/>
                  <a:uLnTx/>
                  <a:uFillTx/>
                  <a:latin typeface="Constantia"/>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lang="it-IT" sz="1200" kern="0">
                    <a:solidFill>
                      <a:sysClr val="windowText" lastClr="000000"/>
                    </a:solidFill>
                    <a:latin typeface="Constantia"/>
                  </a:rPr>
                  <a:t>&amp;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200" b="0" i="0" u="none" strike="noStrike" kern="0" cap="none" spc="0" normalizeH="0" baseline="0" noProof="0" err="1">
                    <a:ln>
                      <a:noFill/>
                    </a:ln>
                    <a:solidFill>
                      <a:sysClr val="windowText" lastClr="000000"/>
                    </a:solidFill>
                    <a:effectLst/>
                    <a:uLnTx/>
                    <a:uFillTx/>
                    <a:latin typeface="Constantia"/>
                    <a:ea typeface="+mn-ea"/>
                    <a:cs typeface="+mn-cs"/>
                  </a:rPr>
                  <a:t>Exploitation</a:t>
                </a:r>
                <a:endParaRPr kumimoji="0" lang="it-IT" sz="1200" b="0" i="0" u="none" strike="noStrike" kern="0" cap="none" spc="0" normalizeH="0" baseline="0" noProof="0">
                  <a:ln>
                    <a:noFill/>
                  </a:ln>
                  <a:solidFill>
                    <a:sysClr val="windowText" lastClr="000000"/>
                  </a:solidFill>
                  <a:effectLst/>
                  <a:uLnTx/>
                  <a:uFillTx/>
                  <a:latin typeface="Constantia"/>
                  <a:ea typeface="+mn-ea"/>
                  <a:cs typeface="+mn-cs"/>
                </a:endParaRPr>
              </a:p>
            </p:txBody>
          </p:sp>
        </p:grpSp>
        <p:sp>
          <p:nvSpPr>
            <p:cNvPr id="69" name="CasellaDiTesto 68"/>
            <p:cNvSpPr txBox="1"/>
            <p:nvPr/>
          </p:nvSpPr>
          <p:spPr>
            <a:xfrm>
              <a:off x="11639550" y="3972888"/>
              <a:ext cx="552450"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900" b="0" i="0" u="none" strike="noStrike" kern="0" cap="none" spc="0" normalizeH="0" baseline="0" noProof="0">
                  <a:ln>
                    <a:noFill/>
                  </a:ln>
                  <a:solidFill>
                    <a:sysClr val="windowText" lastClr="000000"/>
                  </a:solidFill>
                  <a:effectLst/>
                  <a:uLnTx/>
                  <a:uFillTx/>
                </a:rPr>
                <a:t>Project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900" b="0" i="0" u="none" strike="noStrike" kern="0" cap="none" spc="0" normalizeH="0" baseline="0" noProof="0">
                  <a:ln>
                    <a:noFill/>
                  </a:ln>
                  <a:solidFill>
                    <a:sysClr val="windowText" lastClr="000000"/>
                  </a:solidFill>
                  <a:effectLst/>
                  <a:uLnTx/>
                  <a:uFillTx/>
                </a:rPr>
                <a:t>End</a:t>
              </a:r>
            </a:p>
          </p:txBody>
        </p:sp>
        <p:grpSp>
          <p:nvGrpSpPr>
            <p:cNvPr id="70" name="Gruppo 69"/>
            <p:cNvGrpSpPr/>
            <p:nvPr/>
          </p:nvGrpSpPr>
          <p:grpSpPr>
            <a:xfrm>
              <a:off x="11752570" y="1409386"/>
              <a:ext cx="414456" cy="2544997"/>
              <a:chOff x="1956460" y="1298802"/>
              <a:chExt cx="325731" cy="2544997"/>
            </a:xfrm>
          </p:grpSpPr>
          <p:grpSp>
            <p:nvGrpSpPr>
              <p:cNvPr id="84" name="Gruppo 83"/>
              <p:cNvGrpSpPr/>
              <p:nvPr/>
            </p:nvGrpSpPr>
            <p:grpSpPr>
              <a:xfrm>
                <a:off x="1956460" y="3374244"/>
                <a:ext cx="325731" cy="469555"/>
                <a:chOff x="1907703" y="3573013"/>
                <a:chExt cx="325731" cy="469555"/>
              </a:xfrm>
            </p:grpSpPr>
            <p:sp>
              <p:nvSpPr>
                <p:cNvPr id="86" name="Documento 85"/>
                <p:cNvSpPr/>
                <p:nvPr/>
              </p:nvSpPr>
              <p:spPr>
                <a:xfrm rot="10800000">
                  <a:off x="1907703" y="3573013"/>
                  <a:ext cx="288031" cy="430889"/>
                </a:xfrm>
                <a:prstGeom prst="flowChartDocument">
                  <a:avLst/>
                </a:prstGeom>
                <a:gradFill rotWithShape="1">
                  <a:gsLst>
                    <a:gs pos="0">
                      <a:sysClr val="windowText" lastClr="000000">
                        <a:tint val="70000"/>
                        <a:satMod val="130000"/>
                      </a:sysClr>
                    </a:gs>
                    <a:gs pos="43000">
                      <a:sysClr val="windowText" lastClr="000000">
                        <a:tint val="44000"/>
                        <a:satMod val="165000"/>
                      </a:sysClr>
                    </a:gs>
                    <a:gs pos="93000">
                      <a:sysClr val="windowText" lastClr="000000">
                        <a:tint val="15000"/>
                        <a:satMod val="165000"/>
                      </a:sysClr>
                    </a:gs>
                    <a:gs pos="100000">
                      <a:sysClr val="windowText" lastClr="000000">
                        <a:tint val="5000"/>
                        <a:satMod val="250000"/>
                      </a:sysClr>
                    </a:gs>
                  </a:gsLst>
                  <a:path path="circle">
                    <a:fillToRect l="50000" t="130000" r="50000" b="-30000"/>
                  </a:path>
                </a:gradFill>
                <a:ln w="9525" cap="flat" cmpd="sng" algn="ctr">
                  <a:solidFill>
                    <a:sysClr val="windowText" lastClr="000000">
                      <a:shade val="50000"/>
                      <a:satMod val="103000"/>
                    </a:sysClr>
                  </a:solidFill>
                  <a:prstDash val="solid"/>
                </a:ln>
                <a:effectLst>
                  <a:outerShdw blurRad="57150" dist="38100" dir="5400000" algn="ctr" rotWithShape="0">
                    <a:sysClr val="windowText" lastClr="000000">
                      <a:shade val="9000"/>
                      <a:alpha val="48000"/>
                      <a:satMod val="105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onstantia"/>
                    <a:ea typeface="+mn-ea"/>
                    <a:cs typeface="+mn-cs"/>
                  </a:endParaRPr>
                </a:p>
              </p:txBody>
            </p:sp>
            <p:sp>
              <p:nvSpPr>
                <p:cNvPr id="87" name="CasellaDiTesto 86"/>
                <p:cNvSpPr txBox="1"/>
                <p:nvPr/>
              </p:nvSpPr>
              <p:spPr>
                <a:xfrm>
                  <a:off x="1907704" y="3611681"/>
                  <a:ext cx="325730"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1100" b="1" i="0" u="none" strike="noStrike" kern="0" cap="none" spc="0" normalizeH="0" baseline="0" noProof="0">
                      <a:ln>
                        <a:noFill/>
                      </a:ln>
                      <a:solidFill>
                        <a:sysClr val="windowText" lastClr="000000"/>
                      </a:solidFill>
                      <a:effectLst/>
                      <a:uLnTx/>
                      <a:uFillTx/>
                    </a:rPr>
                    <a:t>M</a:t>
                  </a:r>
                  <a:br>
                    <a:rPr kumimoji="0" lang="it-IT" sz="1100" b="1" i="0" u="none" strike="noStrike" kern="0" cap="none" spc="0" normalizeH="0" baseline="0" noProof="0">
                      <a:ln>
                        <a:noFill/>
                      </a:ln>
                      <a:solidFill>
                        <a:sysClr val="windowText" lastClr="000000"/>
                      </a:solidFill>
                      <a:effectLst/>
                      <a:uLnTx/>
                      <a:uFillTx/>
                    </a:rPr>
                  </a:br>
                  <a:r>
                    <a:rPr kumimoji="0" lang="it-IT" sz="1100" b="1" i="0" u="none" strike="noStrike" kern="0" cap="none" spc="0" normalizeH="0" baseline="0" noProof="0">
                      <a:ln>
                        <a:noFill/>
                      </a:ln>
                      <a:solidFill>
                        <a:sysClr val="windowText" lastClr="000000"/>
                      </a:solidFill>
                      <a:effectLst/>
                      <a:uLnTx/>
                      <a:uFillTx/>
                    </a:rPr>
                    <a:t>36</a:t>
                  </a:r>
                </a:p>
              </p:txBody>
            </p:sp>
          </p:grpSp>
          <p:cxnSp>
            <p:nvCxnSpPr>
              <p:cNvPr id="85" name="Connettore 1 84"/>
              <p:cNvCxnSpPr/>
              <p:nvPr/>
            </p:nvCxnSpPr>
            <p:spPr>
              <a:xfrm>
                <a:off x="2123728" y="1298802"/>
                <a:ext cx="0" cy="2088232"/>
              </a:xfrm>
              <a:prstGeom prst="line">
                <a:avLst/>
              </a:prstGeom>
              <a:noFill/>
              <a:ln w="19050" cap="flat" cmpd="sng" algn="ctr">
                <a:solidFill>
                  <a:sysClr val="windowText" lastClr="000000"/>
                </a:solidFill>
                <a:prstDash val="solid"/>
              </a:ln>
              <a:effectLst>
                <a:outerShdw blurRad="57150" dist="38100" dir="5400000" algn="ctr" rotWithShape="0">
                  <a:sysClr val="windowText" lastClr="000000">
                    <a:shade val="9000"/>
                    <a:alpha val="48000"/>
                    <a:satMod val="105000"/>
                  </a:sysClr>
                </a:outerShdw>
              </a:effectLst>
            </p:spPr>
          </p:cxnSp>
        </p:grpSp>
        <p:sp>
          <p:nvSpPr>
            <p:cNvPr id="71" name="Pentagono 70"/>
            <p:cNvSpPr/>
            <p:nvPr/>
          </p:nvSpPr>
          <p:spPr>
            <a:xfrm>
              <a:off x="6409229" y="2205939"/>
              <a:ext cx="995267" cy="1224136"/>
            </a:xfrm>
            <a:prstGeom prst="homePlate">
              <a:avLst>
                <a:gd name="adj" fmla="val 16222"/>
              </a:avLst>
            </a:prstGeom>
            <a:ln/>
            <a:effectLst>
              <a:innerShdw blurRad="63500" dist="50800" dir="13500000">
                <a:prstClr val="black">
                  <a:alpha val="50000"/>
                </a:prstClr>
              </a:innerShdw>
            </a:effectLst>
          </p:spPr>
          <p:style>
            <a:lnRef idx="1">
              <a:schemeClr val="accent6"/>
            </a:lnRef>
            <a:fillRef idx="2">
              <a:schemeClr val="accent6"/>
            </a:fillRef>
            <a:effectRef idx="1">
              <a:schemeClr val="accent6"/>
            </a:effectRef>
            <a:fontRef idx="minor">
              <a:schemeClr val="dk1"/>
            </a:fontRef>
          </p:style>
          <p:txBody>
            <a:bodyPr vert="vert270" rtlCol="0" anchor="ctr"/>
            <a:lstStyle/>
            <a:p>
              <a:pPr algn="ctr"/>
              <a:r>
                <a:rPr lang="it-IT" sz="1200" kern="0" dirty="0">
                  <a:solidFill>
                    <a:sysClr val="windowText" lastClr="000000"/>
                  </a:solidFill>
                  <a:latin typeface="Constantia"/>
                </a:rPr>
                <a:t>Pilot Feedback</a:t>
              </a:r>
            </a:p>
          </p:txBody>
        </p:sp>
        <p:sp>
          <p:nvSpPr>
            <p:cNvPr id="72" name="Pentagono 71"/>
            <p:cNvSpPr/>
            <p:nvPr/>
          </p:nvSpPr>
          <p:spPr>
            <a:xfrm>
              <a:off x="7659634" y="2245455"/>
              <a:ext cx="1278893" cy="1224136"/>
            </a:xfrm>
            <a:prstGeom prst="homePlate">
              <a:avLst>
                <a:gd name="adj" fmla="val 16222"/>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5"/>
            </a:lnRef>
            <a:fillRef idx="2">
              <a:schemeClr val="accent5"/>
            </a:fillRef>
            <a:effectRef idx="1">
              <a:schemeClr val="accent5"/>
            </a:effectRef>
            <a:fontRef idx="minor">
              <a:schemeClr val="dk1"/>
            </a:fontRef>
          </p:style>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200" b="0" i="0" u="none" strike="noStrike" kern="0" cap="none" spc="0" normalizeH="0" baseline="0" noProof="0" err="1">
                  <a:ln>
                    <a:noFill/>
                  </a:ln>
                  <a:solidFill>
                    <a:sysClr val="windowText" lastClr="000000"/>
                  </a:solidFill>
                  <a:effectLst/>
                  <a:uLnTx/>
                  <a:uFillTx/>
                  <a:latin typeface="Constantia"/>
                  <a:ea typeface="+mn-ea"/>
                  <a:cs typeface="+mn-cs"/>
                </a:rPr>
                <a:t>Pilot</a:t>
              </a:r>
              <a:r>
                <a:rPr kumimoji="0" lang="it-IT" sz="1200" b="0" i="0" u="none" strike="noStrike" kern="0" cap="none" spc="0" normalizeH="0" baseline="0" noProof="0">
                  <a:ln>
                    <a:noFill/>
                  </a:ln>
                  <a:solidFill>
                    <a:sysClr val="windowText" lastClr="000000"/>
                  </a:solidFill>
                  <a:effectLst/>
                  <a:uLnTx/>
                  <a:uFillTx/>
                  <a:latin typeface="Constantia"/>
                  <a:ea typeface="+mn-ea"/>
                  <a:cs typeface="+mn-cs"/>
                </a:rPr>
                <a:t> </a:t>
              </a:r>
              <a:r>
                <a:rPr kumimoji="0" lang="it-IT" sz="1200" b="0" i="0" u="none" strike="noStrike" kern="0" cap="none" spc="0" normalizeH="0" baseline="0" noProof="0" err="1">
                  <a:ln>
                    <a:noFill/>
                  </a:ln>
                  <a:solidFill>
                    <a:sysClr val="windowText" lastClr="000000"/>
                  </a:solidFill>
                  <a:effectLst/>
                  <a:uLnTx/>
                  <a:uFillTx/>
                  <a:latin typeface="Constantia"/>
                  <a:ea typeface="+mn-ea"/>
                  <a:cs typeface="+mn-cs"/>
                </a:rPr>
                <a:t>second</a:t>
              </a:r>
              <a:r>
                <a:rPr kumimoji="0" lang="it-IT" sz="1200" b="0" i="0" u="none" strike="noStrike" kern="0" cap="none" spc="0" normalizeH="0" baseline="0" noProof="0">
                  <a:ln>
                    <a:noFill/>
                  </a:ln>
                  <a:solidFill>
                    <a:sysClr val="windowText" lastClr="000000"/>
                  </a:solidFill>
                  <a:effectLst/>
                  <a:uLnTx/>
                  <a:uFillTx/>
                  <a:latin typeface="Constantia"/>
                  <a:ea typeface="+mn-ea"/>
                  <a:cs typeface="+mn-cs"/>
                </a:rPr>
                <a:t> </a:t>
              </a:r>
              <a:r>
                <a:rPr kumimoji="0" lang="it-IT" sz="1200" b="0" i="0" u="none" strike="noStrike" kern="0" cap="none" spc="0" normalizeH="0" baseline="0" noProof="0" err="1">
                  <a:ln>
                    <a:noFill/>
                  </a:ln>
                  <a:solidFill>
                    <a:sysClr val="windowText" lastClr="000000"/>
                  </a:solidFill>
                  <a:effectLst/>
                  <a:uLnTx/>
                  <a:uFillTx/>
                  <a:latin typeface="Constantia"/>
                  <a:ea typeface="+mn-ea"/>
                  <a:cs typeface="+mn-cs"/>
                </a:rPr>
                <a:t>Execution</a:t>
              </a:r>
              <a:endParaRPr kumimoji="0" lang="it-IT" sz="1200" b="0" i="0" u="none" strike="noStrike" kern="0" cap="none" spc="0" normalizeH="0" baseline="0" noProof="0">
                <a:ln>
                  <a:noFill/>
                </a:ln>
                <a:solidFill>
                  <a:sysClr val="windowText" lastClr="000000"/>
                </a:solidFill>
                <a:effectLst/>
                <a:uLnTx/>
                <a:uFillTx/>
                <a:latin typeface="Constantia"/>
                <a:ea typeface="+mn-ea"/>
                <a:cs typeface="+mn-cs"/>
              </a:endParaRPr>
            </a:p>
          </p:txBody>
        </p:sp>
        <p:sp>
          <p:nvSpPr>
            <p:cNvPr id="73" name="Pentagono 72"/>
            <p:cNvSpPr/>
            <p:nvPr/>
          </p:nvSpPr>
          <p:spPr>
            <a:xfrm>
              <a:off x="9042725" y="2243955"/>
              <a:ext cx="995267" cy="1224136"/>
            </a:xfrm>
            <a:prstGeom prst="homePlate">
              <a:avLst>
                <a:gd name="adj" fmla="val 16222"/>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5"/>
            </a:lnRef>
            <a:fillRef idx="2">
              <a:schemeClr val="accent5"/>
            </a:fillRef>
            <a:effectRef idx="1">
              <a:schemeClr val="accent5"/>
            </a:effectRef>
            <a:fontRef idx="minor">
              <a:schemeClr val="dk1"/>
            </a:fontRef>
          </p:style>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200" b="0" i="0" u="none" strike="noStrike" kern="0" cap="none" spc="0" normalizeH="0" baseline="0" noProof="0" err="1">
                  <a:ln>
                    <a:noFill/>
                  </a:ln>
                  <a:solidFill>
                    <a:sysClr val="windowText" lastClr="000000"/>
                  </a:solidFill>
                  <a:effectLst/>
                  <a:uLnTx/>
                  <a:uFillTx/>
                  <a:latin typeface="Constantia"/>
                  <a:ea typeface="+mn-ea"/>
                  <a:cs typeface="+mn-cs"/>
                </a:rPr>
                <a:t>Pilot</a:t>
              </a:r>
              <a:r>
                <a:rPr kumimoji="0" lang="it-IT" sz="1200" b="0" i="0" u="none" strike="noStrike" kern="0" cap="none" spc="0" normalizeH="0" baseline="0" noProof="0">
                  <a:ln>
                    <a:noFill/>
                  </a:ln>
                  <a:solidFill>
                    <a:sysClr val="windowText" lastClr="000000"/>
                  </a:solidFill>
                  <a:effectLst/>
                  <a:uLnTx/>
                  <a:uFillTx/>
                  <a:latin typeface="Constantia"/>
                  <a:ea typeface="+mn-ea"/>
                  <a:cs typeface="+mn-cs"/>
                </a:rPr>
                <a:t> Feedback</a:t>
              </a:r>
            </a:p>
          </p:txBody>
        </p:sp>
        <p:grpSp>
          <p:nvGrpSpPr>
            <p:cNvPr id="74" name="Gruppo 73"/>
            <p:cNvGrpSpPr/>
            <p:nvPr/>
          </p:nvGrpSpPr>
          <p:grpSpPr>
            <a:xfrm>
              <a:off x="8762935" y="2261260"/>
              <a:ext cx="366488" cy="1650296"/>
              <a:chOff x="8762935" y="2314575"/>
              <a:chExt cx="366488" cy="1650296"/>
            </a:xfrm>
          </p:grpSpPr>
          <p:grpSp>
            <p:nvGrpSpPr>
              <p:cNvPr id="80" name="Gruppo 79"/>
              <p:cNvGrpSpPr/>
              <p:nvPr/>
            </p:nvGrpSpPr>
            <p:grpSpPr>
              <a:xfrm>
                <a:off x="8762935" y="3495316"/>
                <a:ext cx="366488" cy="469555"/>
                <a:chOff x="1907703" y="3573013"/>
                <a:chExt cx="288031" cy="469555"/>
              </a:xfrm>
            </p:grpSpPr>
            <p:sp>
              <p:nvSpPr>
                <p:cNvPr id="82" name="Documento 81"/>
                <p:cNvSpPr/>
                <p:nvPr/>
              </p:nvSpPr>
              <p:spPr>
                <a:xfrm rot="10800000">
                  <a:off x="1907703" y="3573013"/>
                  <a:ext cx="288031" cy="430889"/>
                </a:xfrm>
                <a:prstGeom prst="flowChartDocument">
                  <a:avLst/>
                </a:prstGeom>
                <a:gradFill rotWithShape="1">
                  <a:gsLst>
                    <a:gs pos="0">
                      <a:sysClr val="windowText" lastClr="000000">
                        <a:tint val="70000"/>
                        <a:satMod val="130000"/>
                      </a:sysClr>
                    </a:gs>
                    <a:gs pos="43000">
                      <a:sysClr val="windowText" lastClr="000000">
                        <a:tint val="44000"/>
                        <a:satMod val="165000"/>
                      </a:sysClr>
                    </a:gs>
                    <a:gs pos="93000">
                      <a:sysClr val="windowText" lastClr="000000">
                        <a:tint val="15000"/>
                        <a:satMod val="165000"/>
                      </a:sysClr>
                    </a:gs>
                    <a:gs pos="100000">
                      <a:sysClr val="windowText" lastClr="000000">
                        <a:tint val="5000"/>
                        <a:satMod val="250000"/>
                      </a:sysClr>
                    </a:gs>
                  </a:gsLst>
                  <a:path path="circle">
                    <a:fillToRect l="50000" t="130000" r="50000" b="-30000"/>
                  </a:path>
                </a:gradFill>
                <a:ln w="9525" cap="flat" cmpd="sng" algn="ctr">
                  <a:solidFill>
                    <a:sysClr val="windowText" lastClr="000000">
                      <a:shade val="50000"/>
                      <a:satMod val="103000"/>
                    </a:sysClr>
                  </a:solidFill>
                  <a:prstDash val="solid"/>
                </a:ln>
                <a:effectLst>
                  <a:outerShdw blurRad="57150" dist="38100" dir="5400000" algn="ctr" rotWithShape="0">
                    <a:sysClr val="windowText" lastClr="000000">
                      <a:shade val="9000"/>
                      <a:alpha val="48000"/>
                      <a:satMod val="105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onstantia"/>
                    <a:ea typeface="+mn-ea"/>
                    <a:cs typeface="+mn-cs"/>
                  </a:endParaRPr>
                </a:p>
              </p:txBody>
            </p:sp>
            <p:sp>
              <p:nvSpPr>
                <p:cNvPr id="83" name="CasellaDiTesto 82"/>
                <p:cNvSpPr txBox="1"/>
                <p:nvPr/>
              </p:nvSpPr>
              <p:spPr>
                <a:xfrm>
                  <a:off x="1907704" y="3611681"/>
                  <a:ext cx="258518"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1100" b="1" i="0" u="none" strike="noStrike" kern="0" cap="none" spc="0" normalizeH="0" baseline="0" noProof="0">
                      <a:ln>
                        <a:noFill/>
                      </a:ln>
                      <a:solidFill>
                        <a:sysClr val="windowText" lastClr="000000"/>
                      </a:solidFill>
                      <a:effectLst/>
                      <a:uLnTx/>
                      <a:uFillTx/>
                    </a:rPr>
                    <a:t>M</a:t>
                  </a:r>
                  <a:br>
                    <a:rPr kumimoji="0" lang="it-IT" sz="1100" b="1" i="0" u="none" strike="noStrike" kern="0" cap="none" spc="0" normalizeH="0" baseline="0" noProof="0">
                      <a:ln>
                        <a:noFill/>
                      </a:ln>
                      <a:solidFill>
                        <a:sysClr val="windowText" lastClr="000000"/>
                      </a:solidFill>
                      <a:effectLst/>
                      <a:uLnTx/>
                      <a:uFillTx/>
                    </a:rPr>
                  </a:br>
                  <a:r>
                    <a:rPr kumimoji="0" lang="it-IT" sz="1100" b="1" i="0" u="none" strike="noStrike" kern="0" cap="none" spc="0" normalizeH="0" baseline="0" noProof="0">
                      <a:ln>
                        <a:noFill/>
                      </a:ln>
                      <a:solidFill>
                        <a:sysClr val="windowText" lastClr="000000"/>
                      </a:solidFill>
                      <a:effectLst/>
                      <a:uLnTx/>
                      <a:uFillTx/>
                    </a:rPr>
                    <a:t>32</a:t>
                  </a:r>
                </a:p>
              </p:txBody>
            </p:sp>
          </p:grpSp>
          <p:cxnSp>
            <p:nvCxnSpPr>
              <p:cNvPr id="81" name="Connettore 1 80"/>
              <p:cNvCxnSpPr/>
              <p:nvPr/>
            </p:nvCxnSpPr>
            <p:spPr>
              <a:xfrm>
                <a:off x="8975762" y="2314575"/>
                <a:ext cx="0" cy="1193531"/>
              </a:xfrm>
              <a:prstGeom prst="line">
                <a:avLst/>
              </a:prstGeom>
              <a:noFill/>
              <a:ln w="19050" cap="flat" cmpd="sng" algn="ctr">
                <a:solidFill>
                  <a:sysClr val="windowText" lastClr="000000"/>
                </a:solidFill>
                <a:prstDash val="solid"/>
              </a:ln>
              <a:effectLst>
                <a:outerShdw blurRad="57150" dist="38100" dir="5400000" algn="ctr" rotWithShape="0">
                  <a:sysClr val="windowText" lastClr="000000">
                    <a:shade val="9000"/>
                    <a:alpha val="48000"/>
                    <a:satMod val="105000"/>
                  </a:sysClr>
                </a:outerShdw>
              </a:effectLst>
            </p:spPr>
          </p:cxnSp>
        </p:grpSp>
        <p:grpSp>
          <p:nvGrpSpPr>
            <p:cNvPr id="75" name="Gruppo 74"/>
            <p:cNvGrpSpPr/>
            <p:nvPr/>
          </p:nvGrpSpPr>
          <p:grpSpPr>
            <a:xfrm>
              <a:off x="6143981" y="2304090"/>
              <a:ext cx="366488" cy="1650296"/>
              <a:chOff x="8762935" y="2314575"/>
              <a:chExt cx="366488" cy="1650296"/>
            </a:xfrm>
          </p:grpSpPr>
          <p:grpSp>
            <p:nvGrpSpPr>
              <p:cNvPr id="76" name="Gruppo 75"/>
              <p:cNvGrpSpPr/>
              <p:nvPr/>
            </p:nvGrpSpPr>
            <p:grpSpPr>
              <a:xfrm>
                <a:off x="8762935" y="3495316"/>
                <a:ext cx="366488" cy="469555"/>
                <a:chOff x="1907703" y="3573013"/>
                <a:chExt cx="288031" cy="469555"/>
              </a:xfrm>
            </p:grpSpPr>
            <p:sp>
              <p:nvSpPr>
                <p:cNvPr id="78" name="Documento 77"/>
                <p:cNvSpPr/>
                <p:nvPr/>
              </p:nvSpPr>
              <p:spPr>
                <a:xfrm rot="10800000">
                  <a:off x="1907703" y="3573013"/>
                  <a:ext cx="288031" cy="430889"/>
                </a:xfrm>
                <a:prstGeom prst="flowChartDocument">
                  <a:avLst/>
                </a:prstGeom>
                <a:gradFill rotWithShape="1">
                  <a:gsLst>
                    <a:gs pos="0">
                      <a:sysClr val="windowText" lastClr="000000">
                        <a:tint val="70000"/>
                        <a:satMod val="130000"/>
                      </a:sysClr>
                    </a:gs>
                    <a:gs pos="43000">
                      <a:sysClr val="windowText" lastClr="000000">
                        <a:tint val="44000"/>
                        <a:satMod val="165000"/>
                      </a:sysClr>
                    </a:gs>
                    <a:gs pos="93000">
                      <a:sysClr val="windowText" lastClr="000000">
                        <a:tint val="15000"/>
                        <a:satMod val="165000"/>
                      </a:sysClr>
                    </a:gs>
                    <a:gs pos="100000">
                      <a:sysClr val="windowText" lastClr="000000">
                        <a:tint val="5000"/>
                        <a:satMod val="250000"/>
                      </a:sysClr>
                    </a:gs>
                  </a:gsLst>
                  <a:path path="circle">
                    <a:fillToRect l="50000" t="130000" r="50000" b="-30000"/>
                  </a:path>
                </a:gradFill>
                <a:ln w="9525" cap="flat" cmpd="sng" algn="ctr">
                  <a:solidFill>
                    <a:sysClr val="windowText" lastClr="000000">
                      <a:shade val="50000"/>
                      <a:satMod val="103000"/>
                    </a:sysClr>
                  </a:solidFill>
                  <a:prstDash val="solid"/>
                </a:ln>
                <a:effectLst>
                  <a:outerShdw blurRad="57150" dist="38100" dir="5400000" algn="ctr" rotWithShape="0">
                    <a:sysClr val="windowText" lastClr="000000">
                      <a:shade val="9000"/>
                      <a:alpha val="48000"/>
                      <a:satMod val="105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onstantia"/>
                    <a:ea typeface="+mn-ea"/>
                    <a:cs typeface="+mn-cs"/>
                  </a:endParaRPr>
                </a:p>
              </p:txBody>
            </p:sp>
            <p:sp>
              <p:nvSpPr>
                <p:cNvPr id="79" name="CasellaDiTesto 78"/>
                <p:cNvSpPr txBox="1"/>
                <p:nvPr/>
              </p:nvSpPr>
              <p:spPr>
                <a:xfrm>
                  <a:off x="1907704" y="3611681"/>
                  <a:ext cx="258518"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1100" b="1" i="0" u="none" strike="noStrike" kern="0" cap="none" spc="0" normalizeH="0" baseline="0" noProof="0">
                      <a:ln>
                        <a:noFill/>
                      </a:ln>
                      <a:solidFill>
                        <a:sysClr val="windowText" lastClr="000000"/>
                      </a:solidFill>
                      <a:effectLst/>
                      <a:uLnTx/>
                      <a:uFillTx/>
                    </a:rPr>
                    <a:t>M</a:t>
                  </a:r>
                  <a:br>
                    <a:rPr kumimoji="0" lang="it-IT" sz="1100" b="1" i="0" u="none" strike="noStrike" kern="0" cap="none" spc="0" normalizeH="0" baseline="0" noProof="0">
                      <a:ln>
                        <a:noFill/>
                      </a:ln>
                      <a:solidFill>
                        <a:sysClr val="windowText" lastClr="000000"/>
                      </a:solidFill>
                      <a:effectLst/>
                      <a:uLnTx/>
                      <a:uFillTx/>
                    </a:rPr>
                  </a:br>
                  <a:r>
                    <a:rPr lang="it-IT" sz="1100" b="1" kern="0">
                      <a:solidFill>
                        <a:sysClr val="windowText" lastClr="000000"/>
                      </a:solidFill>
                    </a:rPr>
                    <a:t>24</a:t>
                  </a:r>
                  <a:endParaRPr kumimoji="0" lang="it-IT" sz="1100" b="1" i="0" u="none" strike="noStrike" kern="0" cap="none" spc="0" normalizeH="0" baseline="0" noProof="0">
                    <a:ln>
                      <a:noFill/>
                    </a:ln>
                    <a:solidFill>
                      <a:sysClr val="windowText" lastClr="000000"/>
                    </a:solidFill>
                    <a:effectLst/>
                    <a:uLnTx/>
                    <a:uFillTx/>
                  </a:endParaRPr>
                </a:p>
              </p:txBody>
            </p:sp>
          </p:grpSp>
          <p:cxnSp>
            <p:nvCxnSpPr>
              <p:cNvPr id="77" name="Connettore 1 76"/>
              <p:cNvCxnSpPr/>
              <p:nvPr/>
            </p:nvCxnSpPr>
            <p:spPr>
              <a:xfrm>
                <a:off x="8975762" y="2314575"/>
                <a:ext cx="0" cy="1193531"/>
              </a:xfrm>
              <a:prstGeom prst="line">
                <a:avLst/>
              </a:prstGeom>
              <a:noFill/>
              <a:ln w="19050" cap="flat" cmpd="sng" algn="ctr">
                <a:solidFill>
                  <a:sysClr val="windowText" lastClr="000000"/>
                </a:solidFill>
                <a:prstDash val="solid"/>
              </a:ln>
              <a:effectLst>
                <a:outerShdw blurRad="57150" dist="38100" dir="5400000" algn="ctr" rotWithShape="0">
                  <a:sysClr val="windowText" lastClr="000000">
                    <a:shade val="9000"/>
                    <a:alpha val="48000"/>
                    <a:satMod val="105000"/>
                  </a:sysClr>
                </a:outerShdw>
              </a:effectLst>
            </p:spPr>
          </p:cxnSp>
        </p:grpSp>
      </p:grpSp>
      <p:cxnSp>
        <p:nvCxnSpPr>
          <p:cNvPr id="4" name="Connettore diritto 3">
            <a:extLst>
              <a:ext uri="{FF2B5EF4-FFF2-40B4-BE49-F238E27FC236}">
                <a16:creationId xmlns:a16="http://schemas.microsoft.com/office/drawing/2014/main" id="{3DE817A3-B195-C76F-19DA-D6A8668A76ED}"/>
              </a:ext>
            </a:extLst>
          </p:cNvPr>
          <p:cNvCxnSpPr>
            <a:cxnSpLocks/>
          </p:cNvCxnSpPr>
          <p:nvPr/>
        </p:nvCxnSpPr>
        <p:spPr>
          <a:xfrm>
            <a:off x="7258903" y="583658"/>
            <a:ext cx="0" cy="4416359"/>
          </a:xfrm>
          <a:prstGeom prst="line">
            <a:avLst/>
          </a:prstGeom>
          <a:ln w="57150">
            <a:prstDash val="dash"/>
          </a:ln>
        </p:spPr>
        <p:style>
          <a:lnRef idx="3">
            <a:schemeClr val="accent4"/>
          </a:lnRef>
          <a:fillRef idx="0">
            <a:schemeClr val="accent4"/>
          </a:fillRef>
          <a:effectRef idx="2">
            <a:schemeClr val="accent4"/>
          </a:effectRef>
          <a:fontRef idx="minor">
            <a:schemeClr val="tx1"/>
          </a:fontRef>
        </p:style>
      </p:cxnSp>
      <p:sp>
        <p:nvSpPr>
          <p:cNvPr id="7" name="CasellaDiTesto 6">
            <a:extLst>
              <a:ext uri="{FF2B5EF4-FFF2-40B4-BE49-F238E27FC236}">
                <a16:creationId xmlns:a16="http://schemas.microsoft.com/office/drawing/2014/main" id="{886A1586-8568-3A1A-2ADA-65B7E14F4A24}"/>
              </a:ext>
            </a:extLst>
          </p:cNvPr>
          <p:cNvSpPr txBox="1"/>
          <p:nvPr/>
        </p:nvSpPr>
        <p:spPr>
          <a:xfrm>
            <a:off x="6291691" y="4976137"/>
            <a:ext cx="1978683" cy="461665"/>
          </a:xfrm>
          <a:prstGeom prst="rect">
            <a:avLst/>
          </a:prstGeom>
          <a:noFill/>
        </p:spPr>
        <p:txBody>
          <a:bodyPr wrap="none" rtlCol="0">
            <a:spAutoFit/>
          </a:bodyPr>
          <a:lstStyle/>
          <a:p>
            <a:pPr algn="ctr"/>
            <a:r>
              <a:rPr lang="it-IT" sz="2400" b="1" i="1" dirty="0" err="1"/>
              <a:t>Where</a:t>
            </a:r>
            <a:r>
              <a:rPr lang="it-IT" sz="2400" b="1" i="1" dirty="0"/>
              <a:t> </a:t>
            </a:r>
            <a:r>
              <a:rPr lang="it-IT" sz="2400" b="1" i="1" dirty="0" err="1"/>
              <a:t>we</a:t>
            </a:r>
            <a:r>
              <a:rPr lang="it-IT" sz="2400" b="1" i="1" dirty="0"/>
              <a:t> are</a:t>
            </a:r>
          </a:p>
        </p:txBody>
      </p:sp>
    </p:spTree>
    <p:extLst>
      <p:ext uri="{BB962C8B-B14F-4D97-AF65-F5344CB8AC3E}">
        <p14:creationId xmlns:p14="http://schemas.microsoft.com/office/powerpoint/2010/main" val="42584271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478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 name="Picture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8330" y="1676400"/>
            <a:ext cx="5993240" cy="4159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olo 1">
            <a:extLst>
              <a:ext uri="{FF2B5EF4-FFF2-40B4-BE49-F238E27FC236}">
                <a16:creationId xmlns:a16="http://schemas.microsoft.com/office/drawing/2014/main" id="{8F00757D-D216-B044-BA3D-2B56F58354B0}"/>
              </a:ext>
            </a:extLst>
          </p:cNvPr>
          <p:cNvSpPr>
            <a:spLocks noGrp="1"/>
          </p:cNvSpPr>
          <p:nvPr>
            <p:ph type="title"/>
          </p:nvPr>
        </p:nvSpPr>
        <p:spPr>
          <a:xfrm>
            <a:off x="281609" y="184150"/>
            <a:ext cx="4899983" cy="708301"/>
          </a:xfrm>
        </p:spPr>
        <p:txBody>
          <a:bodyPr/>
          <a:lstStyle/>
          <a:p>
            <a:r>
              <a:rPr lang="en-GB"/>
              <a:t>Consortium as whole</a:t>
            </a:r>
          </a:p>
        </p:txBody>
      </p:sp>
      <p:sp>
        <p:nvSpPr>
          <p:cNvPr id="3" name="Segnaposto contenuto 2">
            <a:extLst>
              <a:ext uri="{FF2B5EF4-FFF2-40B4-BE49-F238E27FC236}">
                <a16:creationId xmlns:a16="http://schemas.microsoft.com/office/drawing/2014/main" id="{67A0D81B-544B-BF49-B28E-6539B8FF86D7}"/>
              </a:ext>
            </a:extLst>
          </p:cNvPr>
          <p:cNvSpPr>
            <a:spLocks noGrp="1"/>
          </p:cNvSpPr>
          <p:nvPr>
            <p:ph idx="1"/>
          </p:nvPr>
        </p:nvSpPr>
        <p:spPr>
          <a:xfrm>
            <a:off x="6128331" y="180976"/>
            <a:ext cx="2196519" cy="1418860"/>
          </a:xfrm>
        </p:spPr>
        <p:txBody>
          <a:bodyPr>
            <a:noAutofit/>
          </a:bodyPr>
          <a:lstStyle/>
          <a:p>
            <a:pPr marL="0" indent="0">
              <a:lnSpc>
                <a:spcPct val="100000"/>
              </a:lnSpc>
              <a:buNone/>
            </a:pPr>
            <a:r>
              <a:rPr lang="en-US" sz="1400" b="1"/>
              <a:t>14</a:t>
            </a:r>
            <a:r>
              <a:rPr lang="en-US" sz="1400"/>
              <a:t> Partners:</a:t>
            </a:r>
          </a:p>
          <a:p>
            <a:pPr>
              <a:lnSpc>
                <a:spcPct val="100000"/>
              </a:lnSpc>
            </a:pPr>
            <a:r>
              <a:rPr lang="en-US" sz="1400" b="1"/>
              <a:t>PA</a:t>
            </a:r>
            <a:r>
              <a:rPr lang="en-US" sz="1400"/>
              <a:t>: KAJ, CTO</a:t>
            </a:r>
          </a:p>
          <a:p>
            <a:pPr>
              <a:lnSpc>
                <a:spcPct val="100000"/>
              </a:lnSpc>
            </a:pPr>
            <a:r>
              <a:rPr lang="en-US" sz="1400" b="1"/>
              <a:t>LE</a:t>
            </a:r>
            <a:r>
              <a:rPr lang="en-US" sz="1400"/>
              <a:t>: ENG</a:t>
            </a:r>
          </a:p>
          <a:p>
            <a:pPr>
              <a:lnSpc>
                <a:spcPct val="100000"/>
              </a:lnSpc>
            </a:pPr>
            <a:r>
              <a:rPr lang="en-US" sz="1400" b="1"/>
              <a:t>Consulting</a:t>
            </a:r>
            <a:r>
              <a:rPr lang="en-US" sz="1400"/>
              <a:t>: EY</a:t>
            </a:r>
          </a:p>
        </p:txBody>
      </p:sp>
      <p:pic>
        <p:nvPicPr>
          <p:cNvPr id="5" name="Grafik 19"/>
          <p:cNvPicPr/>
          <p:nvPr/>
        </p:nvPicPr>
        <p:blipFill rotWithShape="1">
          <a:blip r:embed="rId3" cstate="print">
            <a:extLst>
              <a:ext uri="{28A0092B-C50C-407E-A947-70E740481C1C}">
                <a14:useLocalDpi xmlns:a14="http://schemas.microsoft.com/office/drawing/2010/main" val="0"/>
              </a:ext>
            </a:extLst>
          </a:blip>
          <a:srcRect t="16472" b="24698"/>
          <a:stretch/>
        </p:blipFill>
        <p:spPr bwMode="auto">
          <a:xfrm>
            <a:off x="455001" y="1991569"/>
            <a:ext cx="1481455" cy="537845"/>
          </a:xfrm>
          <a:prstGeom prst="rect">
            <a:avLst/>
          </a:prstGeom>
          <a:ln>
            <a:noFill/>
          </a:ln>
          <a:extLst>
            <a:ext uri="{53640926-AAD7-44D8-BBD7-CCE9431645EC}">
              <a14:shadowObscured xmlns:a14="http://schemas.microsoft.com/office/drawing/2010/main"/>
            </a:ext>
          </a:extLst>
        </p:spPr>
      </p:pic>
      <p:pic>
        <p:nvPicPr>
          <p:cNvPr id="1026" name="Picture 2" descr="D:\Dropbox\Lavoro\ScritturaProposte\Logo EN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6950" y="3351459"/>
            <a:ext cx="1790700" cy="44767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86101" y="1344846"/>
            <a:ext cx="1581148" cy="471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71725" y="1954519"/>
            <a:ext cx="800100" cy="788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5527" y="2805134"/>
            <a:ext cx="932740" cy="740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00592" y="1694293"/>
            <a:ext cx="666750" cy="782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rotWithShape="1">
          <a:blip r:embed="rId9">
            <a:extLst>
              <a:ext uri="{28A0092B-C50C-407E-A947-70E740481C1C}">
                <a14:useLocalDpi xmlns:a14="http://schemas.microsoft.com/office/drawing/2010/main" val="0"/>
              </a:ext>
            </a:extLst>
          </a:blip>
          <a:srcRect b="11307"/>
          <a:stretch/>
        </p:blipFill>
        <p:spPr bwMode="auto">
          <a:xfrm>
            <a:off x="3524242" y="2599430"/>
            <a:ext cx="1733550" cy="660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7809" y="4271965"/>
            <a:ext cx="20955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76742" y="3794027"/>
            <a:ext cx="1562100" cy="477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30897" y="5060447"/>
            <a:ext cx="7620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1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24175" y="4271965"/>
            <a:ext cx="1447800" cy="568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0" name="Picture 1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71725" y="5171788"/>
            <a:ext cx="1924050" cy="539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2" name="Picture 1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610099" y="5071312"/>
            <a:ext cx="1183680" cy="740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asellaDiTesto 5"/>
          <p:cNvSpPr txBox="1"/>
          <p:nvPr/>
        </p:nvSpPr>
        <p:spPr>
          <a:xfrm>
            <a:off x="8105776" y="457200"/>
            <a:ext cx="4019549" cy="1061829"/>
          </a:xfrm>
          <a:prstGeom prst="rect">
            <a:avLst/>
          </a:prstGeom>
          <a:noFill/>
        </p:spPr>
        <p:txBody>
          <a:bodyPr wrap="square" rtlCol="0">
            <a:spAutoFit/>
          </a:bodyPr>
          <a:lstStyle/>
          <a:p>
            <a:pPr marL="285750" indent="-285750">
              <a:lnSpc>
                <a:spcPct val="100000"/>
              </a:lnSpc>
              <a:buFont typeface="Arial" pitchFamily="34" charset="0"/>
              <a:buChar char="•"/>
            </a:pPr>
            <a:r>
              <a:rPr lang="en-US" b="1"/>
              <a:t>Research &amp; Academia</a:t>
            </a:r>
            <a:r>
              <a:rPr lang="en-US"/>
              <a:t>: FOKUS, KPRF, KAMK, NTUA, TECNALIA</a:t>
            </a:r>
          </a:p>
          <a:p>
            <a:pPr>
              <a:lnSpc>
                <a:spcPct val="100000"/>
              </a:lnSpc>
            </a:pPr>
            <a:endParaRPr lang="en-US" sz="900" b="1"/>
          </a:p>
          <a:p>
            <a:pPr marL="285750" indent="-285750">
              <a:lnSpc>
                <a:spcPct val="100000"/>
              </a:lnSpc>
              <a:buFont typeface="Arial" pitchFamily="34" charset="0"/>
              <a:buChar char="•"/>
            </a:pPr>
            <a:r>
              <a:rPr lang="en-US" b="1"/>
              <a:t>NGO</a:t>
            </a:r>
            <a:r>
              <a:rPr lang="en-US"/>
              <a:t>: EGI, LC, Vol.TO, SCN, </a:t>
            </a:r>
            <a:r>
              <a:rPr lang="en-US" err="1"/>
              <a:t>Ibercivis</a:t>
            </a:r>
            <a:endParaRPr lang="it-IT"/>
          </a:p>
        </p:txBody>
      </p:sp>
      <p:pic>
        <p:nvPicPr>
          <p:cNvPr id="7" name="Imagen 6" descr="Imagen que contiene flor, luz, estrella&#10;&#10;Descripción generada automáticamente">
            <a:extLst>
              <a:ext uri="{FF2B5EF4-FFF2-40B4-BE49-F238E27FC236}">
                <a16:creationId xmlns:a16="http://schemas.microsoft.com/office/drawing/2014/main" id="{70CD6E43-6D8A-4EB7-A5FE-059D47B53B48}"/>
              </a:ext>
            </a:extLst>
          </p:cNvPr>
          <p:cNvPicPr>
            <a:picLocks noChangeAspect="1"/>
          </p:cNvPicPr>
          <p:nvPr/>
        </p:nvPicPr>
        <p:blipFill>
          <a:blip r:embed="rId16"/>
          <a:stretch>
            <a:fillRect/>
          </a:stretch>
        </p:blipFill>
        <p:spPr>
          <a:xfrm>
            <a:off x="579195" y="988114"/>
            <a:ext cx="2304000" cy="1296000"/>
          </a:xfrm>
          <a:prstGeom prst="rect">
            <a:avLst/>
          </a:prstGeom>
        </p:spPr>
      </p:pic>
    </p:spTree>
    <p:extLst>
      <p:ext uri="{BB962C8B-B14F-4D97-AF65-F5344CB8AC3E}">
        <p14:creationId xmlns:p14="http://schemas.microsoft.com/office/powerpoint/2010/main" val="14190765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F00757D-D216-B044-BA3D-2B56F58354B0}"/>
              </a:ext>
            </a:extLst>
          </p:cNvPr>
          <p:cNvSpPr>
            <a:spLocks noGrp="1"/>
          </p:cNvSpPr>
          <p:nvPr>
            <p:ph type="title"/>
          </p:nvPr>
        </p:nvSpPr>
        <p:spPr/>
        <p:txBody>
          <a:bodyPr/>
          <a:lstStyle/>
          <a:p>
            <a:r>
              <a:rPr lang="en-GB"/>
              <a:t>Background</a:t>
            </a:r>
          </a:p>
        </p:txBody>
      </p:sp>
      <p:sp>
        <p:nvSpPr>
          <p:cNvPr id="3" name="Segnaposto contenuto 2">
            <a:extLst>
              <a:ext uri="{FF2B5EF4-FFF2-40B4-BE49-F238E27FC236}">
                <a16:creationId xmlns:a16="http://schemas.microsoft.com/office/drawing/2014/main" id="{67A0D81B-544B-BF49-B28E-6539B8FF86D7}"/>
              </a:ext>
            </a:extLst>
          </p:cNvPr>
          <p:cNvSpPr>
            <a:spLocks noGrp="1"/>
          </p:cNvSpPr>
          <p:nvPr>
            <p:ph idx="1"/>
          </p:nvPr>
        </p:nvSpPr>
        <p:spPr>
          <a:xfrm>
            <a:off x="357810" y="1238250"/>
            <a:ext cx="7951304" cy="4610100"/>
          </a:xfrm>
        </p:spPr>
        <p:txBody>
          <a:bodyPr>
            <a:normAutofit/>
          </a:bodyPr>
          <a:lstStyle/>
          <a:p>
            <a:pPr marL="0" indent="0">
              <a:lnSpc>
                <a:spcPct val="150000"/>
              </a:lnSpc>
              <a:buNone/>
            </a:pPr>
            <a:r>
              <a:rPr lang="en-US" b="1" dirty="0"/>
              <a:t>Policy making </a:t>
            </a:r>
            <a:r>
              <a:rPr lang="en-US" dirty="0"/>
              <a:t>is the process of creating and monitoring policies to solve societal challenges. In this respect, it is often conceptualized as a </a:t>
            </a:r>
            <a:r>
              <a:rPr lang="en-US" b="1" dirty="0"/>
              <a:t>policy cycle</a:t>
            </a:r>
            <a:r>
              <a:rPr lang="en-US" dirty="0"/>
              <a:t>, consisting of several different phases, such as agenda setting, policy formulation, policy implementation &amp; monitor and policy evaluation.</a:t>
            </a:r>
          </a:p>
        </p:txBody>
      </p:sp>
      <p:pic>
        <p:nvPicPr>
          <p:cNvPr id="5" name="Immagine 4">
            <a:extLst>
              <a:ext uri="{FF2B5EF4-FFF2-40B4-BE49-F238E27FC236}">
                <a16:creationId xmlns:a16="http://schemas.microsoft.com/office/drawing/2014/main" id="{1830BC33-0E42-1851-32F2-1B984740DFD3}"/>
              </a:ext>
            </a:extLst>
          </p:cNvPr>
          <p:cNvPicPr>
            <a:picLocks noChangeAspect="1"/>
          </p:cNvPicPr>
          <p:nvPr/>
        </p:nvPicPr>
        <p:blipFill>
          <a:blip r:embed="rId3"/>
          <a:stretch>
            <a:fillRect/>
          </a:stretch>
        </p:blipFill>
        <p:spPr>
          <a:xfrm>
            <a:off x="8395252" y="1516545"/>
            <a:ext cx="3541644" cy="3661250"/>
          </a:xfrm>
          <a:prstGeom prst="rect">
            <a:avLst/>
          </a:prstGeom>
        </p:spPr>
      </p:pic>
    </p:spTree>
    <p:extLst>
      <p:ext uri="{BB962C8B-B14F-4D97-AF65-F5344CB8AC3E}">
        <p14:creationId xmlns:p14="http://schemas.microsoft.com/office/powerpoint/2010/main" val="25801964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F00757D-D216-B044-BA3D-2B56F58354B0}"/>
              </a:ext>
            </a:extLst>
          </p:cNvPr>
          <p:cNvSpPr>
            <a:spLocks noGrp="1"/>
          </p:cNvSpPr>
          <p:nvPr>
            <p:ph type="title"/>
          </p:nvPr>
        </p:nvSpPr>
        <p:spPr/>
        <p:txBody>
          <a:bodyPr/>
          <a:lstStyle/>
          <a:p>
            <a:r>
              <a:rPr lang="en-GB" dirty="0"/>
              <a:t>Needs in the policymaking</a:t>
            </a:r>
          </a:p>
        </p:txBody>
      </p:sp>
      <p:sp>
        <p:nvSpPr>
          <p:cNvPr id="3" name="Segnaposto contenuto 2">
            <a:extLst>
              <a:ext uri="{FF2B5EF4-FFF2-40B4-BE49-F238E27FC236}">
                <a16:creationId xmlns:a16="http://schemas.microsoft.com/office/drawing/2014/main" id="{67A0D81B-544B-BF49-B28E-6539B8FF86D7}"/>
              </a:ext>
            </a:extLst>
          </p:cNvPr>
          <p:cNvSpPr>
            <a:spLocks noGrp="1"/>
          </p:cNvSpPr>
          <p:nvPr>
            <p:ph idx="1"/>
          </p:nvPr>
        </p:nvSpPr>
        <p:spPr>
          <a:xfrm>
            <a:off x="4560177" y="1212376"/>
            <a:ext cx="6989091" cy="2037720"/>
          </a:xfrm>
        </p:spPr>
        <p:txBody>
          <a:bodyPr>
            <a:normAutofit/>
          </a:bodyPr>
          <a:lstStyle/>
          <a:p>
            <a:pPr marL="0" indent="0">
              <a:lnSpc>
                <a:spcPct val="100000"/>
              </a:lnSpc>
              <a:buNone/>
            </a:pPr>
            <a:r>
              <a:rPr lang="en-US" b="1" dirty="0"/>
              <a:t>Citizens</a:t>
            </a:r>
            <a:r>
              <a:rPr lang="en-US" dirty="0"/>
              <a:t> are called to take an active role in </a:t>
            </a:r>
            <a:r>
              <a:rPr lang="en-US" b="1" dirty="0"/>
              <a:t>public services definition</a:t>
            </a:r>
            <a:r>
              <a:rPr lang="en-US" dirty="0"/>
              <a:t> and implementation through co-production and co-creation</a:t>
            </a:r>
          </a:p>
        </p:txBody>
      </p:sp>
      <p:sp>
        <p:nvSpPr>
          <p:cNvPr id="5" name="CasellaDiTesto 4">
            <a:extLst>
              <a:ext uri="{FF2B5EF4-FFF2-40B4-BE49-F238E27FC236}">
                <a16:creationId xmlns:a16="http://schemas.microsoft.com/office/drawing/2014/main" id="{CD7B6F32-406A-A788-F058-8D5A9BA27DB5}"/>
              </a:ext>
            </a:extLst>
          </p:cNvPr>
          <p:cNvSpPr txBox="1"/>
          <p:nvPr/>
        </p:nvSpPr>
        <p:spPr>
          <a:xfrm>
            <a:off x="357809" y="4457101"/>
            <a:ext cx="7173291" cy="1384995"/>
          </a:xfrm>
          <a:prstGeom prst="rect">
            <a:avLst/>
          </a:prstGeom>
          <a:noFill/>
        </p:spPr>
        <p:txBody>
          <a:bodyPr wrap="square">
            <a:spAutoFit/>
          </a:bodyPr>
          <a:lstStyle/>
          <a:p>
            <a:pPr algn="r"/>
            <a:r>
              <a:rPr lang="en-US" sz="2800" b="1" dirty="0" err="1">
                <a:solidFill>
                  <a:srgbClr val="0C0C4B"/>
                </a:solidFill>
                <a:latin typeface="IBM Plex Sans" panose="020B0503050203000203" pitchFamily="34" charset="0"/>
              </a:rPr>
              <a:t>Evidence&amp;data-based</a:t>
            </a:r>
            <a:r>
              <a:rPr lang="en-US" sz="2800" b="1" dirty="0">
                <a:solidFill>
                  <a:srgbClr val="0C0C4B"/>
                </a:solidFill>
                <a:latin typeface="IBM Plex Sans" panose="020B0503050203000203" pitchFamily="34" charset="0"/>
              </a:rPr>
              <a:t> </a:t>
            </a:r>
            <a:r>
              <a:rPr lang="en-US" sz="2800" dirty="0">
                <a:solidFill>
                  <a:srgbClr val="0C0C4B"/>
                </a:solidFill>
                <a:latin typeface="IBM Plex Sans" panose="020B0503050203000203" pitchFamily="34" charset="0"/>
              </a:rPr>
              <a:t>approaches are strongly recommended to take </a:t>
            </a:r>
            <a:r>
              <a:rPr lang="en-US" sz="2800" b="1" dirty="0">
                <a:solidFill>
                  <a:srgbClr val="0C0C4B"/>
                </a:solidFill>
                <a:latin typeface="IBM Plex Sans" panose="020B0503050203000203" pitchFamily="34" charset="0"/>
              </a:rPr>
              <a:t>informed design decisions</a:t>
            </a:r>
            <a:r>
              <a:rPr lang="en-US" sz="2800" dirty="0">
                <a:solidFill>
                  <a:srgbClr val="0C0C4B"/>
                </a:solidFill>
                <a:latin typeface="IBM Plex Sans" panose="020B0503050203000203" pitchFamily="34" charset="0"/>
              </a:rPr>
              <a:t> affecting the policies</a:t>
            </a:r>
            <a:endParaRPr lang="it-IT" sz="2800" dirty="0">
              <a:solidFill>
                <a:srgbClr val="0C0C4B"/>
              </a:solidFill>
              <a:latin typeface="IBM Plex Sans" panose="020B0503050203000203" pitchFamily="34" charset="0"/>
            </a:endParaRPr>
          </a:p>
        </p:txBody>
      </p:sp>
      <p:pic>
        <p:nvPicPr>
          <p:cNvPr id="6" name="Immagine 5" descr="Immagine che contiene testo, ingombro&#10;&#10;Descrizione generata automaticamente">
            <a:extLst>
              <a:ext uri="{FF2B5EF4-FFF2-40B4-BE49-F238E27FC236}">
                <a16:creationId xmlns:a16="http://schemas.microsoft.com/office/drawing/2014/main" id="{F6C99834-8687-02B7-2C8B-CEBF49C38FE7}"/>
              </a:ext>
            </a:extLst>
          </p:cNvPr>
          <p:cNvPicPr>
            <a:picLocks noChangeAspect="1"/>
          </p:cNvPicPr>
          <p:nvPr/>
        </p:nvPicPr>
        <p:blipFill>
          <a:blip r:embed="rId3"/>
          <a:stretch>
            <a:fillRect/>
          </a:stretch>
        </p:blipFill>
        <p:spPr>
          <a:xfrm>
            <a:off x="362605" y="1212376"/>
            <a:ext cx="3888000" cy="2592000"/>
          </a:xfrm>
          <a:prstGeom prst="rect">
            <a:avLst/>
          </a:prstGeom>
        </p:spPr>
      </p:pic>
      <p:pic>
        <p:nvPicPr>
          <p:cNvPr id="8" name="Immagine 7" descr="Immagine che contiene testo, persona&#10;&#10;Descrizione generata automaticamente">
            <a:extLst>
              <a:ext uri="{FF2B5EF4-FFF2-40B4-BE49-F238E27FC236}">
                <a16:creationId xmlns:a16="http://schemas.microsoft.com/office/drawing/2014/main" id="{FB454DBA-17BB-89CA-2D37-6A836D03B102}"/>
              </a:ext>
            </a:extLst>
          </p:cNvPr>
          <p:cNvPicPr>
            <a:picLocks noChangeAspect="1"/>
          </p:cNvPicPr>
          <p:nvPr/>
        </p:nvPicPr>
        <p:blipFill>
          <a:blip r:embed="rId4"/>
          <a:stretch>
            <a:fillRect/>
          </a:stretch>
        </p:blipFill>
        <p:spPr>
          <a:xfrm>
            <a:off x="7795154" y="3250096"/>
            <a:ext cx="4034241" cy="2592000"/>
          </a:xfrm>
          <a:prstGeom prst="rect">
            <a:avLst/>
          </a:prstGeom>
        </p:spPr>
      </p:pic>
    </p:spTree>
    <p:extLst>
      <p:ext uri="{BB962C8B-B14F-4D97-AF65-F5344CB8AC3E}">
        <p14:creationId xmlns:p14="http://schemas.microsoft.com/office/powerpoint/2010/main" val="37780220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Strengthening of the science-policy-business interface">
            <a:extLst>
              <a:ext uri="{FF2B5EF4-FFF2-40B4-BE49-F238E27FC236}">
                <a16:creationId xmlns:a16="http://schemas.microsoft.com/office/drawing/2014/main" id="{BE3F27FB-E84E-6776-B529-63EAD80B0FED}"/>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9533" t="6485" r="13666" b="7268"/>
          <a:stretch/>
        </p:blipFill>
        <p:spPr bwMode="auto">
          <a:xfrm>
            <a:off x="357809" y="3485042"/>
            <a:ext cx="2880625" cy="277041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egole di comportamento - Il Sovranista.info">
            <a:extLst>
              <a:ext uri="{FF2B5EF4-FFF2-40B4-BE49-F238E27FC236}">
                <a16:creationId xmlns:a16="http://schemas.microsoft.com/office/drawing/2014/main" id="{62E88C22-DFE7-A65F-8953-33DA919EC9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04592" y="2381302"/>
            <a:ext cx="3469922" cy="1918598"/>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8F00757D-D216-B044-BA3D-2B56F58354B0}"/>
              </a:ext>
            </a:extLst>
          </p:cNvPr>
          <p:cNvSpPr>
            <a:spLocks noGrp="1"/>
          </p:cNvSpPr>
          <p:nvPr>
            <p:ph type="title"/>
          </p:nvPr>
        </p:nvSpPr>
        <p:spPr/>
        <p:txBody>
          <a:bodyPr/>
          <a:lstStyle/>
          <a:p>
            <a:r>
              <a:rPr lang="en-GB"/>
              <a:t>Scope of the project</a:t>
            </a:r>
          </a:p>
        </p:txBody>
      </p:sp>
      <p:sp>
        <p:nvSpPr>
          <p:cNvPr id="3" name="Segnaposto contenuto 2">
            <a:extLst>
              <a:ext uri="{FF2B5EF4-FFF2-40B4-BE49-F238E27FC236}">
                <a16:creationId xmlns:a16="http://schemas.microsoft.com/office/drawing/2014/main" id="{67A0D81B-544B-BF49-B28E-6539B8FF86D7}"/>
              </a:ext>
            </a:extLst>
          </p:cNvPr>
          <p:cNvSpPr>
            <a:spLocks noGrp="1"/>
          </p:cNvSpPr>
          <p:nvPr>
            <p:ph idx="1"/>
          </p:nvPr>
        </p:nvSpPr>
        <p:spPr>
          <a:xfrm>
            <a:off x="3378353" y="1201710"/>
            <a:ext cx="7062819" cy="1666099"/>
          </a:xfrm>
        </p:spPr>
        <p:txBody>
          <a:bodyPr>
            <a:normAutofit/>
          </a:bodyPr>
          <a:lstStyle/>
          <a:p>
            <a:pPr marL="0" indent="0" algn="just">
              <a:lnSpc>
                <a:spcPct val="100000"/>
              </a:lnSpc>
              <a:buNone/>
            </a:pPr>
            <a:r>
              <a:rPr lang="en-US" sz="2400" dirty="0"/>
              <a:t>Support the </a:t>
            </a:r>
            <a:r>
              <a:rPr lang="en-US" sz="2400" b="1" dirty="0"/>
              <a:t>policy makers </a:t>
            </a:r>
            <a:r>
              <a:rPr lang="en-US" sz="2400" dirty="0"/>
              <a:t>along with citizens, </a:t>
            </a:r>
            <a:r>
              <a:rPr lang="en-US" sz="2400" dirty="0" err="1"/>
              <a:t>organisations</a:t>
            </a:r>
            <a:r>
              <a:rPr lang="en-US" sz="2400" dirty="0"/>
              <a:t>, businesses, public authorities to create/improve </a:t>
            </a:r>
            <a:r>
              <a:rPr lang="en-US" sz="2400" b="1" dirty="0"/>
              <a:t>better policies</a:t>
            </a:r>
            <a:r>
              <a:rPr lang="en-US" sz="2400" dirty="0"/>
              <a:t>, exploiting the </a:t>
            </a:r>
            <a:r>
              <a:rPr lang="en-US" sz="2400" b="1" dirty="0"/>
              <a:t>power of data</a:t>
            </a:r>
            <a:r>
              <a:rPr lang="en-US" sz="2400" dirty="0"/>
              <a:t>. </a:t>
            </a:r>
          </a:p>
        </p:txBody>
      </p:sp>
      <p:sp>
        <p:nvSpPr>
          <p:cNvPr id="5" name="CasellaDiTesto 4">
            <a:extLst>
              <a:ext uri="{FF2B5EF4-FFF2-40B4-BE49-F238E27FC236}">
                <a16:creationId xmlns:a16="http://schemas.microsoft.com/office/drawing/2014/main" id="{CD7B6F32-406A-A788-F058-8D5A9BA27DB5}"/>
              </a:ext>
            </a:extLst>
          </p:cNvPr>
          <p:cNvSpPr txBox="1"/>
          <p:nvPr/>
        </p:nvSpPr>
        <p:spPr>
          <a:xfrm>
            <a:off x="3378353" y="4299900"/>
            <a:ext cx="6829413" cy="1569660"/>
          </a:xfrm>
          <a:prstGeom prst="rect">
            <a:avLst/>
          </a:prstGeom>
          <a:noFill/>
        </p:spPr>
        <p:txBody>
          <a:bodyPr wrap="square">
            <a:spAutoFit/>
          </a:bodyPr>
          <a:lstStyle/>
          <a:p>
            <a:pPr algn="just"/>
            <a:r>
              <a:rPr lang="en-US" sz="2400" dirty="0">
                <a:solidFill>
                  <a:srgbClr val="0C0C4B"/>
                </a:solidFill>
                <a:latin typeface="IBM Plex Sans" panose="020B0503050203000203" pitchFamily="34" charset="0"/>
              </a:rPr>
              <a:t>All these actors will use </a:t>
            </a:r>
            <a:r>
              <a:rPr lang="en-US" sz="2400" b="1" dirty="0">
                <a:solidFill>
                  <a:srgbClr val="0C0C4B"/>
                </a:solidFill>
                <a:latin typeface="IBM Plex Sans" panose="020B0503050203000203" pitchFamily="34" charset="0"/>
              </a:rPr>
              <a:t>DECIDO Digital Services </a:t>
            </a:r>
            <a:r>
              <a:rPr lang="en-US" sz="2400" dirty="0">
                <a:solidFill>
                  <a:srgbClr val="0C0C4B"/>
                </a:solidFill>
                <a:latin typeface="IBM Plex Sans" panose="020B0503050203000203" pitchFamily="34" charset="0"/>
              </a:rPr>
              <a:t>to be facilitated in the </a:t>
            </a:r>
            <a:r>
              <a:rPr lang="en-US" sz="2400" b="1" dirty="0">
                <a:solidFill>
                  <a:srgbClr val="0C0C4B"/>
                </a:solidFill>
                <a:latin typeface="IBM Plex Sans" panose="020B0503050203000203" pitchFamily="34" charset="0"/>
              </a:rPr>
              <a:t>co-creation activities</a:t>
            </a:r>
            <a:r>
              <a:rPr lang="en-US" sz="2400" dirty="0">
                <a:solidFill>
                  <a:srgbClr val="0C0C4B"/>
                </a:solidFill>
                <a:latin typeface="IBM Plex Sans" panose="020B0503050203000203" pitchFamily="34" charset="0"/>
              </a:rPr>
              <a:t>, in each phase of the </a:t>
            </a:r>
            <a:r>
              <a:rPr lang="en-US" sz="2400" b="1" dirty="0">
                <a:solidFill>
                  <a:srgbClr val="0C0C4B"/>
                </a:solidFill>
                <a:latin typeface="IBM Plex Sans" panose="020B0503050203000203" pitchFamily="34" charset="0"/>
              </a:rPr>
              <a:t>Policy Life Cycle (PLC)</a:t>
            </a:r>
            <a:r>
              <a:rPr lang="en-US" sz="2400" dirty="0">
                <a:solidFill>
                  <a:srgbClr val="0C0C4B"/>
                </a:solidFill>
                <a:latin typeface="IBM Plex Sans" panose="020B0503050203000203" pitchFamily="34" charset="0"/>
              </a:rPr>
              <a:t>.</a:t>
            </a:r>
            <a:endParaRPr lang="it-IT" sz="2400" dirty="0">
              <a:solidFill>
                <a:srgbClr val="0C0C4B"/>
              </a:solidFill>
              <a:latin typeface="IBM Plex Sans" panose="020B0503050203000203" pitchFamily="34" charset="0"/>
            </a:endParaRPr>
          </a:p>
        </p:txBody>
      </p:sp>
      <p:pic>
        <p:nvPicPr>
          <p:cNvPr id="1028" name="Picture 4" descr="SELFIE Forum: schools and policy makers to discuss digital technologies for  teaching and learning - EfVET - European Forum for Vocational Education &amp;  Training">
            <a:extLst>
              <a:ext uri="{FF2B5EF4-FFF2-40B4-BE49-F238E27FC236}">
                <a16:creationId xmlns:a16="http://schemas.microsoft.com/office/drawing/2014/main" id="{D0B39454-FB87-437A-7832-AF3F931FADB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7486" y="985703"/>
            <a:ext cx="3348502" cy="2190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45336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F00757D-D216-B044-BA3D-2B56F58354B0}"/>
              </a:ext>
            </a:extLst>
          </p:cNvPr>
          <p:cNvSpPr>
            <a:spLocks noGrp="1"/>
          </p:cNvSpPr>
          <p:nvPr>
            <p:ph type="title"/>
          </p:nvPr>
        </p:nvSpPr>
        <p:spPr/>
        <p:txBody>
          <a:bodyPr/>
          <a:lstStyle/>
          <a:p>
            <a:r>
              <a:rPr lang="en-GB" dirty="0"/>
              <a:t>Pillars of DECIDO</a:t>
            </a:r>
          </a:p>
        </p:txBody>
      </p:sp>
      <p:sp>
        <p:nvSpPr>
          <p:cNvPr id="3" name="Segnaposto contenuto 2">
            <a:extLst>
              <a:ext uri="{FF2B5EF4-FFF2-40B4-BE49-F238E27FC236}">
                <a16:creationId xmlns:a16="http://schemas.microsoft.com/office/drawing/2014/main" id="{67A0D81B-544B-BF49-B28E-6539B8FF86D7}"/>
              </a:ext>
            </a:extLst>
          </p:cNvPr>
          <p:cNvSpPr>
            <a:spLocks noGrp="1"/>
          </p:cNvSpPr>
          <p:nvPr>
            <p:ph idx="1"/>
          </p:nvPr>
        </p:nvSpPr>
        <p:spPr>
          <a:xfrm>
            <a:off x="561685" y="5192438"/>
            <a:ext cx="5738191" cy="668260"/>
          </a:xfrm>
        </p:spPr>
        <p:txBody>
          <a:bodyPr>
            <a:normAutofit/>
          </a:bodyPr>
          <a:lstStyle/>
          <a:p>
            <a:pPr marL="0" indent="0" algn="ctr">
              <a:lnSpc>
                <a:spcPct val="150000"/>
              </a:lnSpc>
              <a:buNone/>
            </a:pPr>
            <a:r>
              <a:rPr lang="en-US" dirty="0"/>
              <a:t>The Co-creation PLC methodology</a:t>
            </a:r>
          </a:p>
        </p:txBody>
      </p:sp>
      <p:sp>
        <p:nvSpPr>
          <p:cNvPr id="10" name="CasellaDiTesto 9">
            <a:extLst>
              <a:ext uri="{FF2B5EF4-FFF2-40B4-BE49-F238E27FC236}">
                <a16:creationId xmlns:a16="http://schemas.microsoft.com/office/drawing/2014/main" id="{FB7DADFE-C60D-45B4-8C04-78524F489792}"/>
              </a:ext>
            </a:extLst>
          </p:cNvPr>
          <p:cNvSpPr txBox="1"/>
          <p:nvPr/>
        </p:nvSpPr>
        <p:spPr>
          <a:xfrm>
            <a:off x="7592103" y="5192438"/>
            <a:ext cx="3754581" cy="668260"/>
          </a:xfrm>
          <a:prstGeom prst="rect">
            <a:avLst/>
          </a:prstGeom>
          <a:noFill/>
        </p:spPr>
        <p:txBody>
          <a:bodyPr wrap="square">
            <a:spAutoFit/>
          </a:bodyPr>
          <a:lstStyle/>
          <a:p>
            <a:pPr marL="0" indent="0" algn="ctr">
              <a:lnSpc>
                <a:spcPct val="150000"/>
              </a:lnSpc>
              <a:buNone/>
            </a:pPr>
            <a:r>
              <a:rPr lang="en-US" sz="2800" dirty="0">
                <a:latin typeface="IBM Plex Sans" panose="020B0503050203000203" pitchFamily="34" charset="0"/>
              </a:rPr>
              <a:t>DECIDO Portal</a:t>
            </a:r>
          </a:p>
        </p:txBody>
      </p:sp>
      <p:pic>
        <p:nvPicPr>
          <p:cNvPr id="1028" name="Picture 4" descr="5.1 The Research Process – Introduction to Criminology">
            <a:extLst>
              <a:ext uri="{FF2B5EF4-FFF2-40B4-BE49-F238E27FC236}">
                <a16:creationId xmlns:a16="http://schemas.microsoft.com/office/drawing/2014/main" id="{9CB535FB-1324-607D-2243-9A0C2D1680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658" y="1751277"/>
            <a:ext cx="6400247" cy="3080214"/>
          </a:xfrm>
          <a:prstGeom prst="rect">
            <a:avLst/>
          </a:prstGeom>
          <a:noFill/>
          <a:extLst>
            <a:ext uri="{909E8E84-426E-40DD-AFC4-6F175D3DCCD1}">
              <a14:hiddenFill xmlns:a14="http://schemas.microsoft.com/office/drawing/2010/main">
                <a:solidFill>
                  <a:srgbClr val="FFFFFF"/>
                </a:solidFill>
              </a14:hiddenFill>
            </a:ext>
          </a:extLst>
        </p:spPr>
      </p:pic>
      <p:pic>
        <p:nvPicPr>
          <p:cNvPr id="5" name="Immagine 4">
            <a:extLst>
              <a:ext uri="{FF2B5EF4-FFF2-40B4-BE49-F238E27FC236}">
                <a16:creationId xmlns:a16="http://schemas.microsoft.com/office/drawing/2014/main" id="{4648B669-FEAB-0858-C3E9-DBB3DB313325}"/>
              </a:ext>
            </a:extLst>
          </p:cNvPr>
          <p:cNvPicPr>
            <a:picLocks noChangeAspect="1"/>
          </p:cNvPicPr>
          <p:nvPr/>
        </p:nvPicPr>
        <p:blipFill>
          <a:blip r:embed="rId4"/>
          <a:stretch>
            <a:fillRect/>
          </a:stretch>
        </p:blipFill>
        <p:spPr>
          <a:xfrm>
            <a:off x="6841523" y="1575650"/>
            <a:ext cx="5255742" cy="3468684"/>
          </a:xfrm>
          <a:prstGeom prst="rect">
            <a:avLst/>
          </a:prstGeom>
        </p:spPr>
      </p:pic>
    </p:spTree>
    <p:extLst>
      <p:ext uri="{BB962C8B-B14F-4D97-AF65-F5344CB8AC3E}">
        <p14:creationId xmlns:p14="http://schemas.microsoft.com/office/powerpoint/2010/main" val="22423009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F00757D-D216-B044-BA3D-2B56F58354B0}"/>
              </a:ext>
            </a:extLst>
          </p:cNvPr>
          <p:cNvSpPr>
            <a:spLocks noGrp="1"/>
          </p:cNvSpPr>
          <p:nvPr>
            <p:ph type="title"/>
          </p:nvPr>
        </p:nvSpPr>
        <p:spPr>
          <a:xfrm>
            <a:off x="357809" y="93527"/>
            <a:ext cx="11479695" cy="708301"/>
          </a:xfrm>
        </p:spPr>
        <p:txBody>
          <a:bodyPr/>
          <a:lstStyle/>
          <a:p>
            <a:r>
              <a:rPr lang="en-US" dirty="0"/>
              <a:t>From Data to Decision-making: DECIDO Approach</a:t>
            </a:r>
            <a:endParaRPr lang="en-GB" dirty="0"/>
          </a:p>
        </p:txBody>
      </p:sp>
      <p:grpSp>
        <p:nvGrpSpPr>
          <p:cNvPr id="10" name="Gruppo 9">
            <a:extLst>
              <a:ext uri="{FF2B5EF4-FFF2-40B4-BE49-F238E27FC236}">
                <a16:creationId xmlns:a16="http://schemas.microsoft.com/office/drawing/2014/main" id="{DE11D156-B30D-E9D0-6C5C-C9204F1C8004}"/>
              </a:ext>
            </a:extLst>
          </p:cNvPr>
          <p:cNvGrpSpPr/>
          <p:nvPr/>
        </p:nvGrpSpPr>
        <p:grpSpPr>
          <a:xfrm>
            <a:off x="176744" y="1026822"/>
            <a:ext cx="2583256" cy="1818981"/>
            <a:chOff x="357809" y="1343685"/>
            <a:chExt cx="2583256" cy="1818981"/>
          </a:xfrm>
        </p:grpSpPr>
        <p:pic>
          <p:nvPicPr>
            <p:cNvPr id="6" name="Immagine 5">
              <a:extLst>
                <a:ext uri="{FF2B5EF4-FFF2-40B4-BE49-F238E27FC236}">
                  <a16:creationId xmlns:a16="http://schemas.microsoft.com/office/drawing/2014/main" id="{4F0800AE-D210-8A09-A207-06D30BA5A793}"/>
                </a:ext>
              </a:extLst>
            </p:cNvPr>
            <p:cNvPicPr>
              <a:picLocks noChangeAspect="1"/>
            </p:cNvPicPr>
            <p:nvPr/>
          </p:nvPicPr>
          <p:blipFill>
            <a:blip r:embed="rId2"/>
            <a:stretch>
              <a:fillRect/>
            </a:stretch>
          </p:blipFill>
          <p:spPr>
            <a:xfrm>
              <a:off x="357809" y="1343685"/>
              <a:ext cx="2583256" cy="1291628"/>
            </a:xfrm>
            <a:prstGeom prst="rect">
              <a:avLst/>
            </a:prstGeom>
          </p:spPr>
        </p:pic>
        <p:sp>
          <p:nvSpPr>
            <p:cNvPr id="24" name="CasellaDiTesto 23">
              <a:extLst>
                <a:ext uri="{FF2B5EF4-FFF2-40B4-BE49-F238E27FC236}">
                  <a16:creationId xmlns:a16="http://schemas.microsoft.com/office/drawing/2014/main" id="{127C5CED-BF1E-DBC4-DFC0-95F5D5838B15}"/>
                </a:ext>
              </a:extLst>
            </p:cNvPr>
            <p:cNvSpPr txBox="1"/>
            <p:nvPr/>
          </p:nvSpPr>
          <p:spPr>
            <a:xfrm>
              <a:off x="357809" y="2639446"/>
              <a:ext cx="2583255" cy="523220"/>
            </a:xfrm>
            <a:prstGeom prst="rect">
              <a:avLst/>
            </a:prstGeom>
            <a:noFill/>
          </p:spPr>
          <p:txBody>
            <a:bodyPr wrap="square">
              <a:spAutoFit/>
            </a:bodyPr>
            <a:lstStyle/>
            <a:p>
              <a:pPr algn="ctr"/>
              <a:r>
                <a:rPr lang="it-IT" sz="1400" dirty="0"/>
                <a:t>Write the </a:t>
              </a:r>
              <a:r>
                <a:rPr lang="it-IT" sz="1400" b="1" dirty="0"/>
                <a:t>storytelling</a:t>
              </a:r>
              <a:r>
                <a:rPr lang="it-IT" sz="1400" dirty="0"/>
                <a:t> with pilot </a:t>
              </a:r>
              <a:r>
                <a:rPr lang="it-IT" sz="1400" dirty="0" err="1"/>
                <a:t>needs</a:t>
              </a:r>
              <a:r>
                <a:rPr lang="it-IT" sz="1400" dirty="0"/>
                <a:t> and challenges</a:t>
              </a:r>
            </a:p>
          </p:txBody>
        </p:sp>
      </p:grpSp>
      <p:grpSp>
        <p:nvGrpSpPr>
          <p:cNvPr id="13" name="Gruppo 12">
            <a:extLst>
              <a:ext uri="{FF2B5EF4-FFF2-40B4-BE49-F238E27FC236}">
                <a16:creationId xmlns:a16="http://schemas.microsoft.com/office/drawing/2014/main" id="{56728AAA-46E1-4606-2E05-BEBB8FE594A5}"/>
              </a:ext>
            </a:extLst>
          </p:cNvPr>
          <p:cNvGrpSpPr/>
          <p:nvPr/>
        </p:nvGrpSpPr>
        <p:grpSpPr>
          <a:xfrm>
            <a:off x="3659285" y="1026822"/>
            <a:ext cx="2608728" cy="1647888"/>
            <a:chOff x="3487272" y="1515693"/>
            <a:chExt cx="2608728" cy="1647888"/>
          </a:xfrm>
        </p:grpSpPr>
        <p:pic>
          <p:nvPicPr>
            <p:cNvPr id="1028" name="Picture 4" descr="GoTriple in the EOSC – Triple">
              <a:extLst>
                <a:ext uri="{FF2B5EF4-FFF2-40B4-BE49-F238E27FC236}">
                  <a16:creationId xmlns:a16="http://schemas.microsoft.com/office/drawing/2014/main" id="{4D3E2F4A-004F-A235-3D86-C1137D6402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7272" y="1515693"/>
              <a:ext cx="2608728" cy="1291627"/>
            </a:xfrm>
            <a:prstGeom prst="rect">
              <a:avLst/>
            </a:prstGeom>
            <a:noFill/>
            <a:extLst>
              <a:ext uri="{909E8E84-426E-40DD-AFC4-6F175D3DCCD1}">
                <a14:hiddenFill xmlns:a14="http://schemas.microsoft.com/office/drawing/2010/main">
                  <a:solidFill>
                    <a:srgbClr val="FFFFFF"/>
                  </a:solidFill>
                </a14:hiddenFill>
              </a:ext>
            </a:extLst>
          </p:spPr>
        </p:pic>
        <p:sp>
          <p:nvSpPr>
            <p:cNvPr id="28" name="CasellaDiTesto 27">
              <a:extLst>
                <a:ext uri="{FF2B5EF4-FFF2-40B4-BE49-F238E27FC236}">
                  <a16:creationId xmlns:a16="http://schemas.microsoft.com/office/drawing/2014/main" id="{09B8C2F6-E5BC-457E-0DEE-623A1DE7ABC9}"/>
                </a:ext>
              </a:extLst>
            </p:cNvPr>
            <p:cNvSpPr txBox="1"/>
            <p:nvPr/>
          </p:nvSpPr>
          <p:spPr>
            <a:xfrm>
              <a:off x="3585172" y="2640361"/>
              <a:ext cx="2510828" cy="523220"/>
            </a:xfrm>
            <a:prstGeom prst="rect">
              <a:avLst/>
            </a:prstGeom>
            <a:noFill/>
          </p:spPr>
          <p:txBody>
            <a:bodyPr wrap="square">
              <a:spAutoFit/>
            </a:bodyPr>
            <a:lstStyle/>
            <a:p>
              <a:pPr algn="ctr"/>
              <a:r>
                <a:rPr lang="it-IT" sz="1400" dirty="0" err="1"/>
                <a:t>Understand</a:t>
              </a:r>
              <a:r>
                <a:rPr lang="it-IT" sz="1400" dirty="0"/>
                <a:t> </a:t>
              </a:r>
              <a:r>
                <a:rPr lang="it-IT" sz="1400" dirty="0" err="1"/>
                <a:t>what</a:t>
              </a:r>
              <a:r>
                <a:rPr lang="it-IT" sz="1400" dirty="0"/>
                <a:t> </a:t>
              </a:r>
              <a:r>
                <a:rPr lang="it-IT" sz="1400" b="1" dirty="0"/>
                <a:t>services</a:t>
              </a:r>
              <a:r>
                <a:rPr lang="it-IT" sz="1400" dirty="0"/>
                <a:t> </a:t>
              </a:r>
              <a:r>
                <a:rPr lang="it-IT" sz="1400" b="1" dirty="0"/>
                <a:t>EOSC</a:t>
              </a:r>
              <a:r>
                <a:rPr lang="it-IT" sz="1400" dirty="0"/>
                <a:t> can </a:t>
              </a:r>
              <a:r>
                <a:rPr lang="it-IT" sz="1400" dirty="0" err="1"/>
                <a:t>provide</a:t>
              </a:r>
              <a:endParaRPr lang="it-IT" sz="1400" dirty="0"/>
            </a:p>
          </p:txBody>
        </p:sp>
      </p:grpSp>
      <p:grpSp>
        <p:nvGrpSpPr>
          <p:cNvPr id="16" name="Gruppo 15">
            <a:extLst>
              <a:ext uri="{FF2B5EF4-FFF2-40B4-BE49-F238E27FC236}">
                <a16:creationId xmlns:a16="http://schemas.microsoft.com/office/drawing/2014/main" id="{D87BBFBB-6286-70CE-E86D-EBF9A82F4F4B}"/>
              </a:ext>
            </a:extLst>
          </p:cNvPr>
          <p:cNvGrpSpPr/>
          <p:nvPr/>
        </p:nvGrpSpPr>
        <p:grpSpPr>
          <a:xfrm>
            <a:off x="7167298" y="1321722"/>
            <a:ext cx="2518922" cy="1404579"/>
            <a:chOff x="7001347" y="1664575"/>
            <a:chExt cx="2518922" cy="1404579"/>
          </a:xfrm>
        </p:grpSpPr>
        <p:pic>
          <p:nvPicPr>
            <p:cNvPr id="1030" name="Picture 6" descr="Data Catalog - Home">
              <a:extLst>
                <a:ext uri="{FF2B5EF4-FFF2-40B4-BE49-F238E27FC236}">
                  <a16:creationId xmlns:a16="http://schemas.microsoft.com/office/drawing/2014/main" id="{220CF084-719C-BB85-6F09-0ECD6F6394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01347" y="1664575"/>
              <a:ext cx="2518922" cy="803778"/>
            </a:xfrm>
            <a:prstGeom prst="rect">
              <a:avLst/>
            </a:prstGeom>
            <a:noFill/>
            <a:extLst>
              <a:ext uri="{909E8E84-426E-40DD-AFC4-6F175D3DCCD1}">
                <a14:hiddenFill xmlns:a14="http://schemas.microsoft.com/office/drawing/2010/main">
                  <a:solidFill>
                    <a:srgbClr val="FFFFFF"/>
                  </a:solidFill>
                </a14:hiddenFill>
              </a:ext>
            </a:extLst>
          </p:spPr>
        </p:pic>
        <p:sp>
          <p:nvSpPr>
            <p:cNvPr id="32" name="CasellaDiTesto 31">
              <a:extLst>
                <a:ext uri="{FF2B5EF4-FFF2-40B4-BE49-F238E27FC236}">
                  <a16:creationId xmlns:a16="http://schemas.microsoft.com/office/drawing/2014/main" id="{DAC2FEA2-5C6D-FF39-F5B0-9631CC74BC4C}"/>
                </a:ext>
              </a:extLst>
            </p:cNvPr>
            <p:cNvSpPr txBox="1"/>
            <p:nvPr/>
          </p:nvSpPr>
          <p:spPr>
            <a:xfrm>
              <a:off x="7001347" y="2545934"/>
              <a:ext cx="2518922" cy="523220"/>
            </a:xfrm>
            <a:prstGeom prst="rect">
              <a:avLst/>
            </a:prstGeom>
            <a:noFill/>
          </p:spPr>
          <p:txBody>
            <a:bodyPr wrap="square">
              <a:spAutoFit/>
            </a:bodyPr>
            <a:lstStyle/>
            <a:p>
              <a:pPr algn="ctr"/>
              <a:r>
                <a:rPr lang="it-IT" sz="1400" dirty="0"/>
                <a:t>Definition of the </a:t>
              </a:r>
              <a:br>
                <a:rPr lang="it-IT" sz="1400" dirty="0"/>
              </a:br>
              <a:r>
                <a:rPr lang="it-IT" sz="1400" dirty="0"/>
                <a:t>DECIDO </a:t>
              </a:r>
              <a:r>
                <a:rPr lang="it-IT" sz="1400" b="1" dirty="0"/>
                <a:t>Data </a:t>
              </a:r>
              <a:r>
                <a:rPr lang="it-IT" sz="1400" b="1" dirty="0" err="1"/>
                <a:t>Catalogue</a:t>
              </a:r>
              <a:endParaRPr lang="it-IT" sz="1400" b="1" dirty="0"/>
            </a:p>
          </p:txBody>
        </p:sp>
      </p:grpSp>
      <p:grpSp>
        <p:nvGrpSpPr>
          <p:cNvPr id="34" name="Gruppo 33">
            <a:extLst>
              <a:ext uri="{FF2B5EF4-FFF2-40B4-BE49-F238E27FC236}">
                <a16:creationId xmlns:a16="http://schemas.microsoft.com/office/drawing/2014/main" id="{EEF9CC3A-2EBF-23FC-7B77-5A76ADF7B208}"/>
              </a:ext>
            </a:extLst>
          </p:cNvPr>
          <p:cNvGrpSpPr/>
          <p:nvPr/>
        </p:nvGrpSpPr>
        <p:grpSpPr>
          <a:xfrm>
            <a:off x="10106888" y="881297"/>
            <a:ext cx="2232979" cy="1599006"/>
            <a:chOff x="3071991" y="3567650"/>
            <a:chExt cx="3156500" cy="2370109"/>
          </a:xfrm>
        </p:grpSpPr>
        <p:sp>
          <p:nvSpPr>
            <p:cNvPr id="36" name="CasellaDiTesto 35">
              <a:extLst>
                <a:ext uri="{FF2B5EF4-FFF2-40B4-BE49-F238E27FC236}">
                  <a16:creationId xmlns:a16="http://schemas.microsoft.com/office/drawing/2014/main" id="{D6AC7195-849A-939D-520C-707B7F9DAC80}"/>
                </a:ext>
              </a:extLst>
            </p:cNvPr>
            <p:cNvSpPr txBox="1"/>
            <p:nvPr/>
          </p:nvSpPr>
          <p:spPr>
            <a:xfrm>
              <a:off x="3071991" y="5162222"/>
              <a:ext cx="3156500" cy="775537"/>
            </a:xfrm>
            <a:prstGeom prst="rect">
              <a:avLst/>
            </a:prstGeom>
            <a:noFill/>
          </p:spPr>
          <p:txBody>
            <a:bodyPr wrap="square">
              <a:spAutoFit/>
            </a:bodyPr>
            <a:lstStyle/>
            <a:p>
              <a:pPr algn="ctr"/>
              <a:r>
                <a:rPr lang="en-US" sz="1400" dirty="0"/>
                <a:t>Data from </a:t>
              </a:r>
              <a:br>
                <a:rPr lang="en-US" sz="1400" dirty="0"/>
              </a:br>
              <a:r>
                <a:rPr lang="en-US" sz="1400" b="1" dirty="0"/>
                <a:t>Co-creation</a:t>
              </a:r>
              <a:r>
                <a:rPr lang="en-US" sz="1400" dirty="0"/>
                <a:t> activities</a:t>
              </a:r>
            </a:p>
          </p:txBody>
        </p:sp>
        <p:pic>
          <p:nvPicPr>
            <p:cNvPr id="38" name="Picture 12" descr="What is Customer Co-Creation?. 1. Introduction | by Batur Şeker | Medium">
              <a:extLst>
                <a:ext uri="{FF2B5EF4-FFF2-40B4-BE49-F238E27FC236}">
                  <a16:creationId xmlns:a16="http://schemas.microsoft.com/office/drawing/2014/main" id="{9F766BF7-9770-D4AF-8A2A-0EAD7762D1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83310" y="3567650"/>
              <a:ext cx="2333862" cy="15699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Gruppo 21">
            <a:extLst>
              <a:ext uri="{FF2B5EF4-FFF2-40B4-BE49-F238E27FC236}">
                <a16:creationId xmlns:a16="http://schemas.microsoft.com/office/drawing/2014/main" id="{E637336F-EE99-43C1-299C-F0F31B288028}"/>
              </a:ext>
            </a:extLst>
          </p:cNvPr>
          <p:cNvGrpSpPr/>
          <p:nvPr/>
        </p:nvGrpSpPr>
        <p:grpSpPr>
          <a:xfrm>
            <a:off x="9288629" y="4006646"/>
            <a:ext cx="2662002" cy="1774066"/>
            <a:chOff x="8884326" y="3379598"/>
            <a:chExt cx="2662002" cy="1774066"/>
          </a:xfrm>
        </p:grpSpPr>
        <p:pic>
          <p:nvPicPr>
            <p:cNvPr id="19" name="Immagine 18">
              <a:extLst>
                <a:ext uri="{FF2B5EF4-FFF2-40B4-BE49-F238E27FC236}">
                  <a16:creationId xmlns:a16="http://schemas.microsoft.com/office/drawing/2014/main" id="{6FA4E8A2-0AB1-1D04-01EF-A52134E26122}"/>
                </a:ext>
              </a:extLst>
            </p:cNvPr>
            <p:cNvPicPr>
              <a:picLocks noChangeAspect="1"/>
            </p:cNvPicPr>
            <p:nvPr/>
          </p:nvPicPr>
          <p:blipFill>
            <a:blip r:embed="rId6"/>
            <a:stretch>
              <a:fillRect/>
            </a:stretch>
          </p:blipFill>
          <p:spPr>
            <a:xfrm>
              <a:off x="8884326" y="3379598"/>
              <a:ext cx="2662002" cy="1228616"/>
            </a:xfrm>
            <a:prstGeom prst="rect">
              <a:avLst/>
            </a:prstGeom>
          </p:spPr>
        </p:pic>
        <p:sp>
          <p:nvSpPr>
            <p:cNvPr id="41" name="CasellaDiTesto 40">
              <a:extLst>
                <a:ext uri="{FF2B5EF4-FFF2-40B4-BE49-F238E27FC236}">
                  <a16:creationId xmlns:a16="http://schemas.microsoft.com/office/drawing/2014/main" id="{98731D20-C4B4-C17B-C553-576E11F84D4A}"/>
                </a:ext>
              </a:extLst>
            </p:cNvPr>
            <p:cNvSpPr txBox="1"/>
            <p:nvPr/>
          </p:nvSpPr>
          <p:spPr>
            <a:xfrm>
              <a:off x="9176779" y="4630444"/>
              <a:ext cx="2333531" cy="523220"/>
            </a:xfrm>
            <a:prstGeom prst="rect">
              <a:avLst/>
            </a:prstGeom>
            <a:noFill/>
          </p:spPr>
          <p:txBody>
            <a:bodyPr wrap="square">
              <a:spAutoFit/>
            </a:bodyPr>
            <a:lstStyle/>
            <a:p>
              <a:pPr algn="ctr"/>
              <a:r>
                <a:rPr lang="it-IT" sz="1400" dirty="0"/>
                <a:t>Definition of </a:t>
              </a:r>
              <a:r>
                <a:rPr lang="it-IT" sz="1400" dirty="0" err="1"/>
                <a:t>how</a:t>
              </a:r>
              <a:r>
                <a:rPr lang="it-IT" sz="1400" dirty="0"/>
                <a:t> to </a:t>
              </a:r>
              <a:r>
                <a:rPr lang="it-IT" sz="1400" b="1" dirty="0"/>
                <a:t>use</a:t>
              </a:r>
              <a:r>
                <a:rPr lang="it-IT" sz="1400" dirty="0"/>
                <a:t> the </a:t>
              </a:r>
              <a:r>
                <a:rPr lang="it-IT" sz="1400" dirty="0" err="1"/>
                <a:t>selected</a:t>
              </a:r>
              <a:r>
                <a:rPr lang="it-IT" sz="1400" dirty="0"/>
                <a:t> </a:t>
              </a:r>
              <a:r>
                <a:rPr lang="it-IT" sz="1400" b="1" dirty="0"/>
                <a:t>data</a:t>
              </a:r>
            </a:p>
          </p:txBody>
        </p:sp>
      </p:grpSp>
      <p:grpSp>
        <p:nvGrpSpPr>
          <p:cNvPr id="25" name="Gruppo 24">
            <a:extLst>
              <a:ext uri="{FF2B5EF4-FFF2-40B4-BE49-F238E27FC236}">
                <a16:creationId xmlns:a16="http://schemas.microsoft.com/office/drawing/2014/main" id="{2788769C-9E96-5C3A-B9F1-E81531FCDA83}"/>
              </a:ext>
            </a:extLst>
          </p:cNvPr>
          <p:cNvGrpSpPr/>
          <p:nvPr/>
        </p:nvGrpSpPr>
        <p:grpSpPr>
          <a:xfrm>
            <a:off x="6326912" y="4002666"/>
            <a:ext cx="2447925" cy="1976323"/>
            <a:chOff x="6205773" y="4506548"/>
            <a:chExt cx="2447925" cy="1976323"/>
          </a:xfrm>
        </p:grpSpPr>
        <p:pic>
          <p:nvPicPr>
            <p:cNvPr id="1034" name="Picture 10" descr="Algorithm - Free computer icons">
              <a:extLst>
                <a:ext uri="{FF2B5EF4-FFF2-40B4-BE49-F238E27FC236}">
                  <a16:creationId xmlns:a16="http://schemas.microsoft.com/office/drawing/2014/main" id="{AC11C1EB-62C8-EDDF-6643-28724D582DF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85662" y="4506548"/>
              <a:ext cx="1373754" cy="1373754"/>
            </a:xfrm>
            <a:prstGeom prst="rect">
              <a:avLst/>
            </a:prstGeom>
            <a:noFill/>
            <a:extLst>
              <a:ext uri="{909E8E84-426E-40DD-AFC4-6F175D3DCCD1}">
                <a14:hiddenFill xmlns:a14="http://schemas.microsoft.com/office/drawing/2010/main">
                  <a:solidFill>
                    <a:srgbClr val="FFFFFF"/>
                  </a:solidFill>
                </a14:hiddenFill>
              </a:ext>
            </a:extLst>
          </p:spPr>
        </p:pic>
        <p:sp>
          <p:nvSpPr>
            <p:cNvPr id="46" name="CasellaDiTesto 45">
              <a:extLst>
                <a:ext uri="{FF2B5EF4-FFF2-40B4-BE49-F238E27FC236}">
                  <a16:creationId xmlns:a16="http://schemas.microsoft.com/office/drawing/2014/main" id="{E0A41AFE-894E-B9E3-7FBF-9333BA2604AB}"/>
                </a:ext>
              </a:extLst>
            </p:cNvPr>
            <p:cNvSpPr txBox="1"/>
            <p:nvPr/>
          </p:nvSpPr>
          <p:spPr>
            <a:xfrm>
              <a:off x="6205773" y="5959651"/>
              <a:ext cx="2447925" cy="523220"/>
            </a:xfrm>
            <a:prstGeom prst="rect">
              <a:avLst/>
            </a:prstGeom>
            <a:noFill/>
          </p:spPr>
          <p:txBody>
            <a:bodyPr wrap="square">
              <a:spAutoFit/>
            </a:bodyPr>
            <a:lstStyle/>
            <a:p>
              <a:pPr algn="ctr"/>
              <a:r>
                <a:rPr lang="it-IT" sz="1400" dirty="0" err="1"/>
                <a:t>Implementation</a:t>
              </a:r>
              <a:r>
                <a:rPr lang="it-IT" sz="1400" dirty="0"/>
                <a:t> </a:t>
              </a:r>
              <a:r>
                <a:rPr lang="it-IT" sz="1400"/>
                <a:t>of </a:t>
              </a:r>
              <a:r>
                <a:rPr lang="it-IT" sz="1400" b="1"/>
                <a:t>algorithms</a:t>
              </a:r>
              <a:r>
                <a:rPr lang="it-IT" sz="1400"/>
                <a:t> </a:t>
              </a:r>
              <a:r>
                <a:rPr lang="it-IT" sz="1400" dirty="0"/>
                <a:t>to </a:t>
              </a:r>
              <a:r>
                <a:rPr lang="it-IT" sz="1400" dirty="0" err="1"/>
                <a:t>analyse</a:t>
              </a:r>
              <a:r>
                <a:rPr lang="it-IT" sz="1400" dirty="0"/>
                <a:t> </a:t>
              </a:r>
              <a:r>
                <a:rPr lang="it-IT" sz="1400" dirty="0" err="1"/>
                <a:t>those</a:t>
              </a:r>
              <a:r>
                <a:rPr lang="it-IT" sz="1400" dirty="0"/>
                <a:t> data</a:t>
              </a:r>
            </a:p>
          </p:txBody>
        </p:sp>
      </p:grpSp>
      <p:sp>
        <p:nvSpPr>
          <p:cNvPr id="27" name="Freccia destra rientrata 26">
            <a:extLst>
              <a:ext uri="{FF2B5EF4-FFF2-40B4-BE49-F238E27FC236}">
                <a16:creationId xmlns:a16="http://schemas.microsoft.com/office/drawing/2014/main" id="{C4B7B33B-DEA2-A134-9E77-062F3974506A}"/>
              </a:ext>
            </a:extLst>
          </p:cNvPr>
          <p:cNvSpPr/>
          <p:nvPr/>
        </p:nvSpPr>
        <p:spPr>
          <a:xfrm>
            <a:off x="2954972" y="1683678"/>
            <a:ext cx="814812" cy="38402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9" name="Freccia destra rientrata 28">
            <a:extLst>
              <a:ext uri="{FF2B5EF4-FFF2-40B4-BE49-F238E27FC236}">
                <a16:creationId xmlns:a16="http://schemas.microsoft.com/office/drawing/2014/main" id="{617BC56B-4072-FEDE-A973-C86B37B80461}"/>
              </a:ext>
            </a:extLst>
          </p:cNvPr>
          <p:cNvSpPr/>
          <p:nvPr/>
        </p:nvSpPr>
        <p:spPr>
          <a:xfrm>
            <a:off x="6249144" y="1680800"/>
            <a:ext cx="814812" cy="38402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Freccia destra rientrata 29">
            <a:extLst>
              <a:ext uri="{FF2B5EF4-FFF2-40B4-BE49-F238E27FC236}">
                <a16:creationId xmlns:a16="http://schemas.microsoft.com/office/drawing/2014/main" id="{A000E28A-B305-38E5-6674-0FE7B578BD11}"/>
              </a:ext>
            </a:extLst>
          </p:cNvPr>
          <p:cNvSpPr/>
          <p:nvPr/>
        </p:nvSpPr>
        <p:spPr>
          <a:xfrm rot="3497455">
            <a:off x="9249498" y="3059562"/>
            <a:ext cx="814812" cy="38402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1" name="Freccia destra rientrata 30">
            <a:extLst>
              <a:ext uri="{FF2B5EF4-FFF2-40B4-BE49-F238E27FC236}">
                <a16:creationId xmlns:a16="http://schemas.microsoft.com/office/drawing/2014/main" id="{1719494D-AA6B-BD70-0FF7-147BA2A14C48}"/>
              </a:ext>
            </a:extLst>
          </p:cNvPr>
          <p:cNvSpPr/>
          <p:nvPr/>
        </p:nvSpPr>
        <p:spPr>
          <a:xfrm rot="6157236">
            <a:off x="10539585" y="3031951"/>
            <a:ext cx="814812" cy="38402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3" name="Freccia destra rientrata 32">
            <a:extLst>
              <a:ext uri="{FF2B5EF4-FFF2-40B4-BE49-F238E27FC236}">
                <a16:creationId xmlns:a16="http://schemas.microsoft.com/office/drawing/2014/main" id="{4C42BD23-1054-72F7-8B9B-82A9DE03226C}"/>
              </a:ext>
            </a:extLst>
          </p:cNvPr>
          <p:cNvSpPr/>
          <p:nvPr/>
        </p:nvSpPr>
        <p:spPr>
          <a:xfrm rot="10800000">
            <a:off x="8253037" y="4376520"/>
            <a:ext cx="814812" cy="38402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9" name="Freccia destra rientrata 38">
            <a:extLst>
              <a:ext uri="{FF2B5EF4-FFF2-40B4-BE49-F238E27FC236}">
                <a16:creationId xmlns:a16="http://schemas.microsoft.com/office/drawing/2014/main" id="{406A20C5-C28F-72D2-828D-B9A57564EB6B}"/>
              </a:ext>
            </a:extLst>
          </p:cNvPr>
          <p:cNvSpPr/>
          <p:nvPr/>
        </p:nvSpPr>
        <p:spPr>
          <a:xfrm rot="10800000">
            <a:off x="5860607" y="4434740"/>
            <a:ext cx="814812" cy="38402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44" name="Gruppo 43">
            <a:extLst>
              <a:ext uri="{FF2B5EF4-FFF2-40B4-BE49-F238E27FC236}">
                <a16:creationId xmlns:a16="http://schemas.microsoft.com/office/drawing/2014/main" id="{52809883-774C-8094-8677-B90D93A981BE}"/>
              </a:ext>
            </a:extLst>
          </p:cNvPr>
          <p:cNvGrpSpPr/>
          <p:nvPr/>
        </p:nvGrpSpPr>
        <p:grpSpPr>
          <a:xfrm>
            <a:off x="3219060" y="3799378"/>
            <a:ext cx="2447925" cy="2179611"/>
            <a:chOff x="3219060" y="3799378"/>
            <a:chExt cx="2447925" cy="2179611"/>
          </a:xfrm>
        </p:grpSpPr>
        <p:pic>
          <p:nvPicPr>
            <p:cNvPr id="42" name="Immagine 41">
              <a:extLst>
                <a:ext uri="{FF2B5EF4-FFF2-40B4-BE49-F238E27FC236}">
                  <a16:creationId xmlns:a16="http://schemas.microsoft.com/office/drawing/2014/main" id="{96A0C1BE-94E0-C113-09FA-FE035B8B7A25}"/>
                </a:ext>
              </a:extLst>
            </p:cNvPr>
            <p:cNvPicPr>
              <a:picLocks noChangeAspect="1"/>
            </p:cNvPicPr>
            <p:nvPr/>
          </p:nvPicPr>
          <p:blipFill>
            <a:blip r:embed="rId8"/>
            <a:stretch>
              <a:fillRect/>
            </a:stretch>
          </p:blipFill>
          <p:spPr>
            <a:xfrm>
              <a:off x="3219060" y="3799378"/>
              <a:ext cx="2447925" cy="1733550"/>
            </a:xfrm>
            <a:prstGeom prst="rect">
              <a:avLst/>
            </a:prstGeom>
          </p:spPr>
        </p:pic>
        <p:sp>
          <p:nvSpPr>
            <p:cNvPr id="62" name="CasellaDiTesto 61">
              <a:extLst>
                <a:ext uri="{FF2B5EF4-FFF2-40B4-BE49-F238E27FC236}">
                  <a16:creationId xmlns:a16="http://schemas.microsoft.com/office/drawing/2014/main" id="{9423BBEA-CA5C-DCB0-C58A-16A1B28C2076}"/>
                </a:ext>
              </a:extLst>
            </p:cNvPr>
            <p:cNvSpPr txBox="1"/>
            <p:nvPr/>
          </p:nvSpPr>
          <p:spPr>
            <a:xfrm>
              <a:off x="3396215" y="5455769"/>
              <a:ext cx="2270770" cy="523220"/>
            </a:xfrm>
            <a:prstGeom prst="rect">
              <a:avLst/>
            </a:prstGeom>
            <a:noFill/>
          </p:spPr>
          <p:txBody>
            <a:bodyPr wrap="square">
              <a:spAutoFit/>
            </a:bodyPr>
            <a:lstStyle/>
            <a:p>
              <a:pPr algn="ctr"/>
              <a:r>
                <a:rPr lang="it-IT" sz="1400" dirty="0" err="1"/>
                <a:t>Visualisation</a:t>
              </a:r>
              <a:r>
                <a:rPr lang="it-IT" sz="1400" dirty="0"/>
                <a:t> </a:t>
              </a:r>
              <a:r>
                <a:rPr lang="it-IT" sz="1400"/>
                <a:t>of </a:t>
              </a:r>
              <a:r>
                <a:rPr lang="it-IT" sz="1400" b="1"/>
                <a:t>Dashboard</a:t>
              </a:r>
              <a:r>
                <a:rPr lang="it-IT" sz="1400"/>
                <a:t> </a:t>
              </a:r>
              <a:r>
                <a:rPr lang="it-IT" sz="1400" dirty="0"/>
                <a:t>to take </a:t>
              </a:r>
              <a:r>
                <a:rPr lang="it-IT" sz="1400" dirty="0" err="1"/>
                <a:t>decision</a:t>
              </a:r>
              <a:endParaRPr lang="it-IT" sz="1400" dirty="0"/>
            </a:p>
          </p:txBody>
        </p:sp>
      </p:grpSp>
      <p:sp>
        <p:nvSpPr>
          <p:cNvPr id="59" name="Freccia destra rientrata 58">
            <a:extLst>
              <a:ext uri="{FF2B5EF4-FFF2-40B4-BE49-F238E27FC236}">
                <a16:creationId xmlns:a16="http://schemas.microsoft.com/office/drawing/2014/main" id="{320A640F-E440-A88D-23C6-5E6A94039B2A}"/>
              </a:ext>
            </a:extLst>
          </p:cNvPr>
          <p:cNvSpPr/>
          <p:nvPr/>
        </p:nvSpPr>
        <p:spPr>
          <a:xfrm rot="10800000">
            <a:off x="2320943" y="4434741"/>
            <a:ext cx="814812" cy="38402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61" name="Gruppo 60">
            <a:extLst>
              <a:ext uri="{FF2B5EF4-FFF2-40B4-BE49-F238E27FC236}">
                <a16:creationId xmlns:a16="http://schemas.microsoft.com/office/drawing/2014/main" id="{F7541B1D-F802-4347-74B1-A9DAC1DB67EA}"/>
              </a:ext>
            </a:extLst>
          </p:cNvPr>
          <p:cNvGrpSpPr/>
          <p:nvPr/>
        </p:nvGrpSpPr>
        <p:grpSpPr>
          <a:xfrm>
            <a:off x="200425" y="3978293"/>
            <a:ext cx="1982839" cy="1833827"/>
            <a:chOff x="200425" y="3978293"/>
            <a:chExt cx="1982839" cy="1833827"/>
          </a:xfrm>
        </p:grpSpPr>
        <p:pic>
          <p:nvPicPr>
            <p:cNvPr id="58" name="Immagine 57">
              <a:extLst>
                <a:ext uri="{FF2B5EF4-FFF2-40B4-BE49-F238E27FC236}">
                  <a16:creationId xmlns:a16="http://schemas.microsoft.com/office/drawing/2014/main" id="{79B0F401-E826-83E7-39CB-D9ACFEF067BE}"/>
                </a:ext>
              </a:extLst>
            </p:cNvPr>
            <p:cNvPicPr>
              <a:picLocks noChangeAspect="1"/>
            </p:cNvPicPr>
            <p:nvPr/>
          </p:nvPicPr>
          <p:blipFill>
            <a:blip r:embed="rId9"/>
            <a:stretch>
              <a:fillRect/>
            </a:stretch>
          </p:blipFill>
          <p:spPr>
            <a:xfrm>
              <a:off x="200425" y="3978293"/>
              <a:ext cx="1961401" cy="1180473"/>
            </a:xfrm>
            <a:prstGeom prst="rect">
              <a:avLst/>
            </a:prstGeom>
          </p:spPr>
        </p:pic>
        <p:sp>
          <p:nvSpPr>
            <p:cNvPr id="74" name="CasellaDiTesto 73">
              <a:extLst>
                <a:ext uri="{FF2B5EF4-FFF2-40B4-BE49-F238E27FC236}">
                  <a16:creationId xmlns:a16="http://schemas.microsoft.com/office/drawing/2014/main" id="{D772886A-FD9F-DF60-A29E-7D5839B69470}"/>
                </a:ext>
              </a:extLst>
            </p:cNvPr>
            <p:cNvSpPr txBox="1"/>
            <p:nvPr/>
          </p:nvSpPr>
          <p:spPr>
            <a:xfrm>
              <a:off x="288826" y="5288900"/>
              <a:ext cx="1894438" cy="523220"/>
            </a:xfrm>
            <a:prstGeom prst="rect">
              <a:avLst/>
            </a:prstGeom>
            <a:noFill/>
          </p:spPr>
          <p:txBody>
            <a:bodyPr wrap="square">
              <a:spAutoFit/>
            </a:bodyPr>
            <a:lstStyle/>
            <a:p>
              <a:pPr algn="ctr"/>
              <a:r>
                <a:rPr lang="it-IT" sz="1400" dirty="0" err="1"/>
                <a:t>Improve</a:t>
              </a:r>
              <a:r>
                <a:rPr lang="it-IT" sz="1400" dirty="0"/>
                <a:t> policy </a:t>
              </a:r>
              <a:r>
                <a:rPr lang="it-IT" sz="1400" dirty="0" err="1"/>
                <a:t>based</a:t>
              </a:r>
              <a:r>
                <a:rPr lang="it-IT" sz="1400" dirty="0"/>
                <a:t> on </a:t>
              </a:r>
              <a:r>
                <a:rPr lang="it-IT" sz="1400" b="1" dirty="0" err="1"/>
                <a:t>evidence-facts</a:t>
              </a:r>
              <a:endParaRPr lang="it-IT" sz="1400" b="1" dirty="0"/>
            </a:p>
          </p:txBody>
        </p:sp>
      </p:grpSp>
      <p:cxnSp>
        <p:nvCxnSpPr>
          <p:cNvPr id="63" name="Connettore 2 62">
            <a:extLst>
              <a:ext uri="{FF2B5EF4-FFF2-40B4-BE49-F238E27FC236}">
                <a16:creationId xmlns:a16="http://schemas.microsoft.com/office/drawing/2014/main" id="{0E29F8D0-DA3F-4441-A951-BA4B9BE6D6D5}"/>
              </a:ext>
            </a:extLst>
          </p:cNvPr>
          <p:cNvCxnSpPr>
            <a:cxnSpLocks/>
          </p:cNvCxnSpPr>
          <p:nvPr/>
        </p:nvCxnSpPr>
        <p:spPr>
          <a:xfrm flipH="1" flipV="1">
            <a:off x="2679826" y="2845803"/>
            <a:ext cx="716389" cy="1047187"/>
          </a:xfrm>
          <a:prstGeom prst="straightConnector1">
            <a:avLst/>
          </a:prstGeom>
          <a:ln w="38100">
            <a:prstDash val="dash"/>
            <a:tailEnd type="triangle"/>
          </a:ln>
        </p:spPr>
        <p:style>
          <a:lnRef idx="3">
            <a:schemeClr val="accent1"/>
          </a:lnRef>
          <a:fillRef idx="0">
            <a:schemeClr val="accent1"/>
          </a:fillRef>
          <a:effectRef idx="2">
            <a:schemeClr val="accent1"/>
          </a:effectRef>
          <a:fontRef idx="minor">
            <a:schemeClr val="tx1"/>
          </a:fontRef>
        </p:style>
      </p:cxnSp>
      <p:sp>
        <p:nvSpPr>
          <p:cNvPr id="65" name="CasellaDiTesto 64">
            <a:extLst>
              <a:ext uri="{FF2B5EF4-FFF2-40B4-BE49-F238E27FC236}">
                <a16:creationId xmlns:a16="http://schemas.microsoft.com/office/drawing/2014/main" id="{5F25C4E3-4D2F-3FE3-9F25-4085F8B9713C}"/>
              </a:ext>
            </a:extLst>
          </p:cNvPr>
          <p:cNvSpPr txBox="1"/>
          <p:nvPr/>
        </p:nvSpPr>
        <p:spPr>
          <a:xfrm>
            <a:off x="2722578" y="3031505"/>
            <a:ext cx="1809021" cy="523220"/>
          </a:xfrm>
          <a:prstGeom prst="rect">
            <a:avLst/>
          </a:prstGeom>
          <a:noFill/>
        </p:spPr>
        <p:txBody>
          <a:bodyPr wrap="square" rtlCol="0">
            <a:spAutoFit/>
          </a:bodyPr>
          <a:lstStyle/>
          <a:p>
            <a:pPr algn="ctr"/>
            <a:r>
              <a:rPr lang="it-IT" sz="1400" dirty="0"/>
              <a:t>Policy </a:t>
            </a:r>
            <a:r>
              <a:rPr lang="it-IT" sz="1400" b="1" dirty="0"/>
              <a:t>Evaluation</a:t>
            </a:r>
            <a:r>
              <a:rPr lang="it-IT" sz="1400" dirty="0"/>
              <a:t> </a:t>
            </a:r>
          </a:p>
          <a:p>
            <a:pPr algn="ctr"/>
            <a:r>
              <a:rPr lang="it-IT" sz="1400" dirty="0"/>
              <a:t>&amp; </a:t>
            </a:r>
            <a:r>
              <a:rPr lang="it-IT" sz="1400" b="1" dirty="0"/>
              <a:t>Feedback</a:t>
            </a:r>
          </a:p>
        </p:txBody>
      </p:sp>
    </p:spTree>
    <p:extLst>
      <p:ext uri="{BB962C8B-B14F-4D97-AF65-F5344CB8AC3E}">
        <p14:creationId xmlns:p14="http://schemas.microsoft.com/office/powerpoint/2010/main" val="36229791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F00757D-D216-B044-BA3D-2B56F58354B0}"/>
              </a:ext>
            </a:extLst>
          </p:cNvPr>
          <p:cNvSpPr>
            <a:spLocks noGrp="1"/>
          </p:cNvSpPr>
          <p:nvPr>
            <p:ph type="title"/>
          </p:nvPr>
        </p:nvSpPr>
        <p:spPr/>
        <p:txBody>
          <a:bodyPr>
            <a:normAutofit fontScale="90000"/>
          </a:bodyPr>
          <a:lstStyle/>
          <a:p>
            <a:r>
              <a:rPr lang="it-IT" dirty="0"/>
              <a:t>The DECIDO co-</a:t>
            </a:r>
            <a:r>
              <a:rPr lang="it-IT" dirty="0" err="1"/>
              <a:t>creation</a:t>
            </a:r>
            <a:r>
              <a:rPr lang="it-IT" dirty="0"/>
              <a:t> PLC </a:t>
            </a:r>
            <a:r>
              <a:rPr lang="it-IT" dirty="0" err="1"/>
              <a:t>methodology</a:t>
            </a:r>
            <a:r>
              <a:rPr lang="it-IT" dirty="0"/>
              <a:t> and hackathons </a:t>
            </a:r>
            <a:endParaRPr lang="en-GB" dirty="0"/>
          </a:p>
        </p:txBody>
      </p:sp>
      <p:grpSp>
        <p:nvGrpSpPr>
          <p:cNvPr id="56" name="Grupo 55">
            <a:extLst>
              <a:ext uri="{FF2B5EF4-FFF2-40B4-BE49-F238E27FC236}">
                <a16:creationId xmlns:a16="http://schemas.microsoft.com/office/drawing/2014/main" id="{54FB67F0-A198-4911-BF17-0762957BDA79}"/>
              </a:ext>
            </a:extLst>
          </p:cNvPr>
          <p:cNvGrpSpPr/>
          <p:nvPr/>
        </p:nvGrpSpPr>
        <p:grpSpPr>
          <a:xfrm>
            <a:off x="357809" y="2134408"/>
            <a:ext cx="11049753" cy="3498946"/>
            <a:chOff x="174170" y="1723363"/>
            <a:chExt cx="11049753" cy="3498946"/>
          </a:xfrm>
        </p:grpSpPr>
        <p:grpSp>
          <p:nvGrpSpPr>
            <p:cNvPr id="6" name="Group 42">
              <a:extLst>
                <a:ext uri="{FF2B5EF4-FFF2-40B4-BE49-F238E27FC236}">
                  <a16:creationId xmlns:a16="http://schemas.microsoft.com/office/drawing/2014/main" id="{67192A71-7F45-4E31-AA0C-40F91C022282}"/>
                </a:ext>
              </a:extLst>
            </p:cNvPr>
            <p:cNvGrpSpPr/>
            <p:nvPr/>
          </p:nvGrpSpPr>
          <p:grpSpPr>
            <a:xfrm>
              <a:off x="174170" y="3811574"/>
              <a:ext cx="2617352" cy="1410735"/>
              <a:chOff x="232227" y="4536356"/>
              <a:chExt cx="3489802" cy="1880979"/>
            </a:xfrm>
          </p:grpSpPr>
          <p:cxnSp>
            <p:nvCxnSpPr>
              <p:cNvPr id="7" name="Straight Connector 22">
                <a:extLst>
                  <a:ext uri="{FF2B5EF4-FFF2-40B4-BE49-F238E27FC236}">
                    <a16:creationId xmlns:a16="http://schemas.microsoft.com/office/drawing/2014/main" id="{493163BF-9581-4C60-B318-D403230F196D}"/>
                  </a:ext>
                </a:extLst>
              </p:cNvPr>
              <p:cNvCxnSpPr>
                <a:cxnSpLocks/>
              </p:cNvCxnSpPr>
              <p:nvPr/>
            </p:nvCxnSpPr>
            <p:spPr>
              <a:xfrm flipH="1">
                <a:off x="3438144" y="4536356"/>
                <a:ext cx="1811" cy="1049330"/>
              </a:xfrm>
              <a:prstGeom prst="line">
                <a:avLst/>
              </a:prstGeom>
            </p:spPr>
            <p:style>
              <a:lnRef idx="1">
                <a:schemeClr val="accent1"/>
              </a:lnRef>
              <a:fillRef idx="0">
                <a:schemeClr val="accent1"/>
              </a:fillRef>
              <a:effectRef idx="0">
                <a:schemeClr val="accent1"/>
              </a:effectRef>
              <a:fontRef idx="minor">
                <a:schemeClr val="tx1"/>
              </a:fontRef>
            </p:style>
          </p:cxnSp>
          <p:sp>
            <p:nvSpPr>
              <p:cNvPr id="8" name="Oval 23">
                <a:extLst>
                  <a:ext uri="{FF2B5EF4-FFF2-40B4-BE49-F238E27FC236}">
                    <a16:creationId xmlns:a16="http://schemas.microsoft.com/office/drawing/2014/main" id="{5532C7C0-77E3-4CAD-B39F-5B3B0F779C6D}"/>
                  </a:ext>
                </a:extLst>
              </p:cNvPr>
              <p:cNvSpPr/>
              <p:nvPr/>
            </p:nvSpPr>
            <p:spPr>
              <a:xfrm>
                <a:off x="3154258" y="5556795"/>
                <a:ext cx="567771" cy="56777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0" bIns="91440" rtlCol="0" anchor="ctr"/>
              <a:lstStyle/>
              <a:p>
                <a:pPr algn="ctr"/>
                <a:endParaRPr lang="en-US" sz="2400">
                  <a:latin typeface="dt-line-technology-01" panose="02000509000000000000" pitchFamily="49" charset="0"/>
                  <a:cs typeface="Arial" panose="020B0604020202020204" pitchFamily="34" charset="0"/>
                </a:endParaRPr>
              </a:p>
            </p:txBody>
          </p:sp>
          <p:sp>
            <p:nvSpPr>
              <p:cNvPr id="9" name="Rectangle 24">
                <a:extLst>
                  <a:ext uri="{FF2B5EF4-FFF2-40B4-BE49-F238E27FC236}">
                    <a16:creationId xmlns:a16="http://schemas.microsoft.com/office/drawing/2014/main" id="{BDFFEE7D-9C93-403B-90F0-932213E12494}"/>
                  </a:ext>
                </a:extLst>
              </p:cNvPr>
              <p:cNvSpPr/>
              <p:nvPr/>
            </p:nvSpPr>
            <p:spPr>
              <a:xfrm>
                <a:off x="232227" y="5251205"/>
                <a:ext cx="3177817" cy="1166130"/>
              </a:xfrm>
              <a:prstGeom prst="rect">
                <a:avLst/>
              </a:prstGeom>
            </p:spPr>
            <p:txBody>
              <a:bodyPr wrap="square" lIns="243840" rIns="243840" bIns="60960">
                <a:spAutoFit/>
              </a:bodyPr>
              <a:lstStyle/>
              <a:p>
                <a:pPr algn="r">
                  <a:lnSpc>
                    <a:spcPct val="89000"/>
                  </a:lnSpc>
                </a:pPr>
                <a:r>
                  <a:rPr lang="en-US" sz="1400"/>
                  <a:t>Introduction and formulation of the challenge to be addressed in the co-creation process</a:t>
                </a:r>
              </a:p>
            </p:txBody>
          </p:sp>
        </p:grpSp>
        <p:grpSp>
          <p:nvGrpSpPr>
            <p:cNvPr id="10" name="Group 44">
              <a:extLst>
                <a:ext uri="{FF2B5EF4-FFF2-40B4-BE49-F238E27FC236}">
                  <a16:creationId xmlns:a16="http://schemas.microsoft.com/office/drawing/2014/main" id="{2E34A65B-5B6B-4FA9-974D-9B940AD9981C}"/>
                </a:ext>
              </a:extLst>
            </p:cNvPr>
            <p:cNvGrpSpPr/>
            <p:nvPr/>
          </p:nvGrpSpPr>
          <p:grpSpPr>
            <a:xfrm>
              <a:off x="3101100" y="3837693"/>
              <a:ext cx="2331887" cy="1297402"/>
              <a:chOff x="4134800" y="4571181"/>
              <a:chExt cx="3109182" cy="1729868"/>
            </a:xfrm>
          </p:grpSpPr>
          <p:cxnSp>
            <p:nvCxnSpPr>
              <p:cNvPr id="11" name="Straight Connector 25">
                <a:extLst>
                  <a:ext uri="{FF2B5EF4-FFF2-40B4-BE49-F238E27FC236}">
                    <a16:creationId xmlns:a16="http://schemas.microsoft.com/office/drawing/2014/main" id="{B7E24B87-9DFB-4D2A-A74C-5CEA39C7C0AD}"/>
                  </a:ext>
                </a:extLst>
              </p:cNvPr>
              <p:cNvCxnSpPr/>
              <p:nvPr/>
            </p:nvCxnSpPr>
            <p:spPr>
              <a:xfrm flipH="1">
                <a:off x="6960097" y="4571181"/>
                <a:ext cx="1810" cy="104933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Oval 26">
                <a:extLst>
                  <a:ext uri="{FF2B5EF4-FFF2-40B4-BE49-F238E27FC236}">
                    <a16:creationId xmlns:a16="http://schemas.microsoft.com/office/drawing/2014/main" id="{B0F750F0-906A-4DBC-BADD-D137C0A57D1B}"/>
                  </a:ext>
                </a:extLst>
              </p:cNvPr>
              <p:cNvSpPr/>
              <p:nvPr/>
            </p:nvSpPr>
            <p:spPr>
              <a:xfrm>
                <a:off x="6676211" y="5556795"/>
                <a:ext cx="567771" cy="5677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91440" rtlCol="0" anchor="ctr"/>
              <a:lstStyle/>
              <a:p>
                <a:pPr algn="ctr"/>
                <a:endParaRPr lang="en-US" sz="2400">
                  <a:latin typeface="dt-line-technology-01" panose="02000509000000000000" pitchFamily="49" charset="0"/>
                  <a:cs typeface="Arial" panose="020B0604020202020204" pitchFamily="34" charset="0"/>
                </a:endParaRPr>
              </a:p>
            </p:txBody>
          </p:sp>
          <p:sp>
            <p:nvSpPr>
              <p:cNvPr id="13" name="Rectangle 36">
                <a:extLst>
                  <a:ext uri="{FF2B5EF4-FFF2-40B4-BE49-F238E27FC236}">
                    <a16:creationId xmlns:a16="http://schemas.microsoft.com/office/drawing/2014/main" id="{2E7A9C1A-C97A-40F2-A07F-CE87A41DDA60}"/>
                  </a:ext>
                </a:extLst>
              </p:cNvPr>
              <p:cNvSpPr/>
              <p:nvPr/>
            </p:nvSpPr>
            <p:spPr>
              <a:xfrm>
                <a:off x="4134800" y="5390544"/>
                <a:ext cx="2808810" cy="910505"/>
              </a:xfrm>
              <a:prstGeom prst="rect">
                <a:avLst/>
              </a:prstGeom>
            </p:spPr>
            <p:txBody>
              <a:bodyPr wrap="square" lIns="243840" rIns="243840" bIns="60960">
                <a:spAutoFit/>
              </a:bodyPr>
              <a:lstStyle/>
              <a:p>
                <a:pPr algn="r">
                  <a:lnSpc>
                    <a:spcPct val="89000"/>
                  </a:lnSpc>
                </a:pPr>
                <a:r>
                  <a:rPr lang="en-US" sz="1400"/>
                  <a:t>At least one working group to tackle the challenge</a:t>
                </a:r>
              </a:p>
            </p:txBody>
          </p:sp>
        </p:grpSp>
        <p:grpSp>
          <p:nvGrpSpPr>
            <p:cNvPr id="14" name="Group 43">
              <a:extLst>
                <a:ext uri="{FF2B5EF4-FFF2-40B4-BE49-F238E27FC236}">
                  <a16:creationId xmlns:a16="http://schemas.microsoft.com/office/drawing/2014/main" id="{F75059EA-5775-4678-8E60-2A18D01843D3}"/>
                </a:ext>
              </a:extLst>
            </p:cNvPr>
            <p:cNvGrpSpPr/>
            <p:nvPr/>
          </p:nvGrpSpPr>
          <p:grpSpPr>
            <a:xfrm>
              <a:off x="1226379" y="1748410"/>
              <a:ext cx="2881879" cy="1251319"/>
              <a:chOff x="1635172" y="1785470"/>
              <a:chExt cx="3842505" cy="1668425"/>
            </a:xfrm>
          </p:grpSpPr>
          <p:cxnSp>
            <p:nvCxnSpPr>
              <p:cNvPr id="15" name="Straight Connector 28">
                <a:extLst>
                  <a:ext uri="{FF2B5EF4-FFF2-40B4-BE49-F238E27FC236}">
                    <a16:creationId xmlns:a16="http://schemas.microsoft.com/office/drawing/2014/main" id="{2FB4B044-6733-4DF6-8F62-45938DF09B81}"/>
                  </a:ext>
                </a:extLst>
              </p:cNvPr>
              <p:cNvCxnSpPr/>
              <p:nvPr/>
            </p:nvCxnSpPr>
            <p:spPr>
              <a:xfrm flipH="1">
                <a:off x="5193792" y="2404564"/>
                <a:ext cx="1810" cy="1049331"/>
              </a:xfrm>
              <a:prstGeom prst="line">
                <a:avLst/>
              </a:prstGeom>
            </p:spPr>
            <p:style>
              <a:lnRef idx="1">
                <a:schemeClr val="accent1"/>
              </a:lnRef>
              <a:fillRef idx="0">
                <a:schemeClr val="accent1"/>
              </a:fillRef>
              <a:effectRef idx="0">
                <a:schemeClr val="accent1"/>
              </a:effectRef>
              <a:fontRef idx="minor">
                <a:schemeClr val="tx1"/>
              </a:fontRef>
            </p:style>
          </p:cxnSp>
          <p:sp>
            <p:nvSpPr>
              <p:cNvPr id="16" name="Oval 29">
                <a:extLst>
                  <a:ext uri="{FF2B5EF4-FFF2-40B4-BE49-F238E27FC236}">
                    <a16:creationId xmlns:a16="http://schemas.microsoft.com/office/drawing/2014/main" id="{5493E9F8-83BC-4113-9F9C-6258E8C4660C}"/>
                  </a:ext>
                </a:extLst>
              </p:cNvPr>
              <p:cNvSpPr/>
              <p:nvPr/>
            </p:nvSpPr>
            <p:spPr>
              <a:xfrm>
                <a:off x="4909906" y="1940182"/>
                <a:ext cx="567771" cy="56777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91440" rtlCol="0" anchor="ctr"/>
              <a:lstStyle/>
              <a:p>
                <a:pPr algn="ctr"/>
                <a:endParaRPr lang="en-US" sz="2400">
                  <a:latin typeface="dt-line-business-01" panose="02000509000000000000" pitchFamily="49" charset="0"/>
                  <a:cs typeface="Arial" panose="020B0604020202020204" pitchFamily="34" charset="0"/>
                </a:endParaRPr>
              </a:p>
            </p:txBody>
          </p:sp>
          <p:sp>
            <p:nvSpPr>
              <p:cNvPr id="17" name="Rectangle 37">
                <a:extLst>
                  <a:ext uri="{FF2B5EF4-FFF2-40B4-BE49-F238E27FC236}">
                    <a16:creationId xmlns:a16="http://schemas.microsoft.com/office/drawing/2014/main" id="{0673F0CF-76B9-4314-B1C4-A331A09F04BD}"/>
                  </a:ext>
                </a:extLst>
              </p:cNvPr>
              <p:cNvSpPr/>
              <p:nvPr/>
            </p:nvSpPr>
            <p:spPr>
              <a:xfrm>
                <a:off x="1635172" y="1785470"/>
                <a:ext cx="3551476" cy="910505"/>
              </a:xfrm>
              <a:prstGeom prst="rect">
                <a:avLst/>
              </a:prstGeom>
            </p:spPr>
            <p:txBody>
              <a:bodyPr wrap="square" lIns="243840" rIns="243840" bIns="60960">
                <a:spAutoFit/>
              </a:bodyPr>
              <a:lstStyle/>
              <a:p>
                <a:pPr algn="r">
                  <a:lnSpc>
                    <a:spcPct val="89000"/>
                  </a:lnSpc>
                </a:pPr>
                <a:r>
                  <a:rPr lang="en-US" sz="1400"/>
                  <a:t>Brief presentations to put participants in context about the challenge to be tackled</a:t>
                </a:r>
              </a:p>
            </p:txBody>
          </p:sp>
        </p:grpSp>
        <p:grpSp>
          <p:nvGrpSpPr>
            <p:cNvPr id="18" name="Group 45">
              <a:extLst>
                <a:ext uri="{FF2B5EF4-FFF2-40B4-BE49-F238E27FC236}">
                  <a16:creationId xmlns:a16="http://schemas.microsoft.com/office/drawing/2014/main" id="{6129BFBC-55D4-4366-9EA0-D09D285A52F1}"/>
                </a:ext>
              </a:extLst>
            </p:cNvPr>
            <p:cNvGrpSpPr/>
            <p:nvPr/>
          </p:nvGrpSpPr>
          <p:grpSpPr>
            <a:xfrm>
              <a:off x="4526576" y="1757119"/>
              <a:ext cx="2223150" cy="1242610"/>
              <a:chOff x="6035431" y="1797082"/>
              <a:chExt cx="2964199" cy="1656813"/>
            </a:xfrm>
          </p:grpSpPr>
          <p:cxnSp>
            <p:nvCxnSpPr>
              <p:cNvPr id="19" name="Straight Connector 31">
                <a:extLst>
                  <a:ext uri="{FF2B5EF4-FFF2-40B4-BE49-F238E27FC236}">
                    <a16:creationId xmlns:a16="http://schemas.microsoft.com/office/drawing/2014/main" id="{57FF00C6-90B0-4B58-851B-AFC48A017B2E}"/>
                  </a:ext>
                </a:extLst>
              </p:cNvPr>
              <p:cNvCxnSpPr/>
              <p:nvPr/>
            </p:nvCxnSpPr>
            <p:spPr>
              <a:xfrm flipH="1">
                <a:off x="8715745" y="2404564"/>
                <a:ext cx="1810" cy="104933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Oval 32">
                <a:extLst>
                  <a:ext uri="{FF2B5EF4-FFF2-40B4-BE49-F238E27FC236}">
                    <a16:creationId xmlns:a16="http://schemas.microsoft.com/office/drawing/2014/main" id="{345C5F4B-1D60-448E-AE6D-FEDEB4A972A3}"/>
                  </a:ext>
                </a:extLst>
              </p:cNvPr>
              <p:cNvSpPr/>
              <p:nvPr/>
            </p:nvSpPr>
            <p:spPr>
              <a:xfrm>
                <a:off x="8431859" y="1940182"/>
                <a:ext cx="567771" cy="567771"/>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tIns="0" bIns="91440" rtlCol="0" anchor="ctr"/>
              <a:lstStyle/>
              <a:p>
                <a:pPr algn="ctr"/>
                <a:endParaRPr lang="en-US" sz="2400">
                  <a:latin typeface="dt-line-technology-01" panose="02000509000000000000" pitchFamily="49" charset="0"/>
                  <a:cs typeface="Arial" panose="020B0604020202020204" pitchFamily="34" charset="0"/>
                </a:endParaRPr>
              </a:p>
            </p:txBody>
          </p:sp>
          <p:sp>
            <p:nvSpPr>
              <p:cNvPr id="21" name="Rectangle 38">
                <a:extLst>
                  <a:ext uri="{FF2B5EF4-FFF2-40B4-BE49-F238E27FC236}">
                    <a16:creationId xmlns:a16="http://schemas.microsoft.com/office/drawing/2014/main" id="{5B252514-A878-4EBF-A1DC-071542F5C3FE}"/>
                  </a:ext>
                </a:extLst>
              </p:cNvPr>
              <p:cNvSpPr/>
              <p:nvPr/>
            </p:nvSpPr>
            <p:spPr>
              <a:xfrm>
                <a:off x="6035431" y="1797082"/>
                <a:ext cx="2661552" cy="910505"/>
              </a:xfrm>
              <a:prstGeom prst="rect">
                <a:avLst/>
              </a:prstGeom>
            </p:spPr>
            <p:txBody>
              <a:bodyPr wrap="square" lIns="243840" rIns="243840" bIns="60960">
                <a:spAutoFit/>
              </a:bodyPr>
              <a:lstStyle/>
              <a:p>
                <a:pPr algn="r">
                  <a:lnSpc>
                    <a:spcPct val="89000"/>
                  </a:lnSpc>
                </a:pPr>
                <a:r>
                  <a:rPr lang="en-US" sz="1400"/>
                  <a:t>Team brainstorming to address the challenge</a:t>
                </a:r>
              </a:p>
            </p:txBody>
          </p:sp>
        </p:grpSp>
        <p:sp>
          <p:nvSpPr>
            <p:cNvPr id="22" name="Arc 13">
              <a:extLst>
                <a:ext uri="{FF2B5EF4-FFF2-40B4-BE49-F238E27FC236}">
                  <a16:creationId xmlns:a16="http://schemas.microsoft.com/office/drawing/2014/main" id="{73218530-7D62-47B1-819B-7B806C0F2F52}"/>
                </a:ext>
              </a:extLst>
            </p:cNvPr>
            <p:cNvSpPr/>
            <p:nvPr/>
          </p:nvSpPr>
          <p:spPr>
            <a:xfrm flipV="1">
              <a:off x="3243977" y="2640499"/>
              <a:ext cx="1328024" cy="1328024"/>
            </a:xfrm>
            <a:prstGeom prst="arc">
              <a:avLst>
                <a:gd name="adj1" fmla="val 10814870"/>
                <a:gd name="adj2" fmla="val 0"/>
              </a:avLst>
            </a:prstGeom>
            <a:ln w="3810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Arc 14">
              <a:extLst>
                <a:ext uri="{FF2B5EF4-FFF2-40B4-BE49-F238E27FC236}">
                  <a16:creationId xmlns:a16="http://schemas.microsoft.com/office/drawing/2014/main" id="{2EFAB0B2-DEF2-4E5D-BCC0-FDA8AC6278CE}"/>
                </a:ext>
              </a:extLst>
            </p:cNvPr>
            <p:cNvSpPr/>
            <p:nvPr/>
          </p:nvSpPr>
          <p:spPr>
            <a:xfrm>
              <a:off x="4572000" y="2646991"/>
              <a:ext cx="1328024" cy="1328024"/>
            </a:xfrm>
            <a:prstGeom prst="arc">
              <a:avLst>
                <a:gd name="adj1" fmla="val 10814870"/>
                <a:gd name="adj2" fmla="val 0"/>
              </a:avLst>
            </a:prstGeom>
            <a:ln w="3810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Arc 15">
              <a:extLst>
                <a:ext uri="{FF2B5EF4-FFF2-40B4-BE49-F238E27FC236}">
                  <a16:creationId xmlns:a16="http://schemas.microsoft.com/office/drawing/2014/main" id="{5D9EF12A-5207-4983-B036-4E9910CBC30F}"/>
                </a:ext>
              </a:extLst>
            </p:cNvPr>
            <p:cNvSpPr/>
            <p:nvPr/>
          </p:nvSpPr>
          <p:spPr>
            <a:xfrm flipV="1">
              <a:off x="5900024" y="2640499"/>
              <a:ext cx="1328024" cy="1328024"/>
            </a:xfrm>
            <a:prstGeom prst="arc">
              <a:avLst>
                <a:gd name="adj1" fmla="val 10814870"/>
                <a:gd name="adj2" fmla="val 0"/>
              </a:avLst>
            </a:prstGeom>
            <a:ln w="3810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Arc 13">
              <a:extLst>
                <a:ext uri="{FF2B5EF4-FFF2-40B4-BE49-F238E27FC236}">
                  <a16:creationId xmlns:a16="http://schemas.microsoft.com/office/drawing/2014/main" id="{BE7070C3-AC9C-4B22-9045-9D2BEDA1735A}"/>
                </a:ext>
              </a:extLst>
            </p:cNvPr>
            <p:cNvSpPr/>
            <p:nvPr/>
          </p:nvSpPr>
          <p:spPr>
            <a:xfrm flipV="1">
              <a:off x="8567876" y="2640499"/>
              <a:ext cx="1328024" cy="1328024"/>
            </a:xfrm>
            <a:prstGeom prst="arc">
              <a:avLst>
                <a:gd name="adj1" fmla="val 10814870"/>
                <a:gd name="adj2" fmla="val 0"/>
              </a:avLst>
            </a:prstGeom>
            <a:ln w="3810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Arc 14">
              <a:extLst>
                <a:ext uri="{FF2B5EF4-FFF2-40B4-BE49-F238E27FC236}">
                  <a16:creationId xmlns:a16="http://schemas.microsoft.com/office/drawing/2014/main" id="{4A7901F3-A441-4A6C-A6B3-118BF80EDF72}"/>
                </a:ext>
              </a:extLst>
            </p:cNvPr>
            <p:cNvSpPr/>
            <p:nvPr/>
          </p:nvSpPr>
          <p:spPr>
            <a:xfrm>
              <a:off x="9895899" y="2646991"/>
              <a:ext cx="1328024" cy="1328024"/>
            </a:xfrm>
            <a:prstGeom prst="arc">
              <a:avLst>
                <a:gd name="adj1" fmla="val 10814870"/>
                <a:gd name="adj2" fmla="val 0"/>
              </a:avLst>
            </a:prstGeom>
            <a:ln w="3810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25" name="Grupo 24">
              <a:extLst>
                <a:ext uri="{FF2B5EF4-FFF2-40B4-BE49-F238E27FC236}">
                  <a16:creationId xmlns:a16="http://schemas.microsoft.com/office/drawing/2014/main" id="{D24AE9A7-A52C-49BD-8DD7-8F7100BFDAAA}"/>
                </a:ext>
              </a:extLst>
            </p:cNvPr>
            <p:cNvGrpSpPr/>
            <p:nvPr/>
          </p:nvGrpSpPr>
          <p:grpSpPr>
            <a:xfrm>
              <a:off x="1915953" y="2646991"/>
              <a:ext cx="1328024" cy="1328024"/>
              <a:chOff x="1915953" y="2237684"/>
              <a:chExt cx="1328024" cy="1328024"/>
            </a:xfrm>
          </p:grpSpPr>
          <p:sp>
            <p:nvSpPr>
              <p:cNvPr id="26" name="Arc 5">
                <a:extLst>
                  <a:ext uri="{FF2B5EF4-FFF2-40B4-BE49-F238E27FC236}">
                    <a16:creationId xmlns:a16="http://schemas.microsoft.com/office/drawing/2014/main" id="{C4E370C1-5F01-43F3-9538-CBF8FF299BD5}"/>
                  </a:ext>
                </a:extLst>
              </p:cNvPr>
              <p:cNvSpPr/>
              <p:nvPr/>
            </p:nvSpPr>
            <p:spPr>
              <a:xfrm>
                <a:off x="1915953" y="2237684"/>
                <a:ext cx="1328024" cy="1328024"/>
              </a:xfrm>
              <a:prstGeom prst="arc">
                <a:avLst>
                  <a:gd name="adj1" fmla="val 10814870"/>
                  <a:gd name="adj2" fmla="val 0"/>
                </a:avLst>
              </a:prstGeom>
              <a:ln w="3810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Oval 17">
                <a:extLst>
                  <a:ext uri="{FF2B5EF4-FFF2-40B4-BE49-F238E27FC236}">
                    <a16:creationId xmlns:a16="http://schemas.microsoft.com/office/drawing/2014/main" id="{5FB18A68-69E4-427E-ACCE-9E92321FE20C}"/>
                  </a:ext>
                </a:extLst>
              </p:cNvPr>
              <p:cNvSpPr/>
              <p:nvPr/>
            </p:nvSpPr>
            <p:spPr>
              <a:xfrm>
                <a:off x="2043751" y="2355957"/>
                <a:ext cx="1072429" cy="1072429"/>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solidFill>
                      <a:schemeClr val="tx1"/>
                    </a:solidFill>
                  </a:rPr>
                  <a:t>Step 1</a:t>
                </a:r>
              </a:p>
            </p:txBody>
          </p:sp>
        </p:grpSp>
        <p:sp>
          <p:nvSpPr>
            <p:cNvPr id="28" name="Oval 18">
              <a:extLst>
                <a:ext uri="{FF2B5EF4-FFF2-40B4-BE49-F238E27FC236}">
                  <a16:creationId xmlns:a16="http://schemas.microsoft.com/office/drawing/2014/main" id="{D790A29C-F582-4818-BEBA-4345FBB9040F}"/>
                </a:ext>
              </a:extLst>
            </p:cNvPr>
            <p:cNvSpPr/>
            <p:nvPr/>
          </p:nvSpPr>
          <p:spPr>
            <a:xfrm>
              <a:off x="3394117" y="2774789"/>
              <a:ext cx="1072429" cy="1072429"/>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solidFill>
                    <a:schemeClr val="tx1"/>
                  </a:solidFill>
                </a:rPr>
                <a:t>Step 2</a:t>
              </a:r>
              <a:endParaRPr lang="en-US"/>
            </a:p>
          </p:txBody>
        </p:sp>
        <p:sp>
          <p:nvSpPr>
            <p:cNvPr id="29" name="Oval 19">
              <a:extLst>
                <a:ext uri="{FF2B5EF4-FFF2-40B4-BE49-F238E27FC236}">
                  <a16:creationId xmlns:a16="http://schemas.microsoft.com/office/drawing/2014/main" id="{02D71274-AA45-4003-BBCB-5B3A9A4A61D8}"/>
                </a:ext>
              </a:extLst>
            </p:cNvPr>
            <p:cNvSpPr/>
            <p:nvPr/>
          </p:nvSpPr>
          <p:spPr>
            <a:xfrm>
              <a:off x="4703776" y="2774789"/>
              <a:ext cx="1072429" cy="1072429"/>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solidFill>
                    <a:schemeClr val="tx1"/>
                  </a:solidFill>
                </a:rPr>
                <a:t>Step 3</a:t>
              </a:r>
              <a:endParaRPr lang="en-US"/>
            </a:p>
          </p:txBody>
        </p:sp>
        <p:grpSp>
          <p:nvGrpSpPr>
            <p:cNvPr id="31" name="Grupo 30">
              <a:extLst>
                <a:ext uri="{FF2B5EF4-FFF2-40B4-BE49-F238E27FC236}">
                  <a16:creationId xmlns:a16="http://schemas.microsoft.com/office/drawing/2014/main" id="{B29FE024-E702-49CB-A09A-9269D5CA79EE}"/>
                </a:ext>
              </a:extLst>
            </p:cNvPr>
            <p:cNvGrpSpPr/>
            <p:nvPr/>
          </p:nvGrpSpPr>
          <p:grpSpPr>
            <a:xfrm>
              <a:off x="7236004" y="2646991"/>
              <a:ext cx="1328024" cy="1328024"/>
              <a:chOff x="1915953" y="2237684"/>
              <a:chExt cx="1328024" cy="1328024"/>
            </a:xfrm>
          </p:grpSpPr>
          <p:sp>
            <p:nvSpPr>
              <p:cNvPr id="32" name="Arc 5">
                <a:extLst>
                  <a:ext uri="{FF2B5EF4-FFF2-40B4-BE49-F238E27FC236}">
                    <a16:creationId xmlns:a16="http://schemas.microsoft.com/office/drawing/2014/main" id="{CAF2326A-19DE-42D0-BE9D-7085D353267F}"/>
                  </a:ext>
                </a:extLst>
              </p:cNvPr>
              <p:cNvSpPr/>
              <p:nvPr/>
            </p:nvSpPr>
            <p:spPr>
              <a:xfrm>
                <a:off x="1915953" y="2237684"/>
                <a:ext cx="1328024" cy="1328024"/>
              </a:xfrm>
              <a:prstGeom prst="arc">
                <a:avLst>
                  <a:gd name="adj1" fmla="val 10814870"/>
                  <a:gd name="adj2" fmla="val 0"/>
                </a:avLst>
              </a:prstGeom>
              <a:ln w="3810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Oval 17">
                <a:extLst>
                  <a:ext uri="{FF2B5EF4-FFF2-40B4-BE49-F238E27FC236}">
                    <a16:creationId xmlns:a16="http://schemas.microsoft.com/office/drawing/2014/main" id="{6EDA2948-2412-4A29-B893-3927A2B9DB76}"/>
                  </a:ext>
                </a:extLst>
              </p:cNvPr>
              <p:cNvSpPr/>
              <p:nvPr/>
            </p:nvSpPr>
            <p:spPr>
              <a:xfrm>
                <a:off x="2043751" y="2355957"/>
                <a:ext cx="1072429" cy="1072429"/>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solidFill>
                      <a:schemeClr val="tx1"/>
                    </a:solidFill>
                  </a:rPr>
                  <a:t>Step 5</a:t>
                </a:r>
              </a:p>
            </p:txBody>
          </p:sp>
        </p:grpSp>
        <p:sp>
          <p:nvSpPr>
            <p:cNvPr id="30" name="Oval 20">
              <a:extLst>
                <a:ext uri="{FF2B5EF4-FFF2-40B4-BE49-F238E27FC236}">
                  <a16:creationId xmlns:a16="http://schemas.microsoft.com/office/drawing/2014/main" id="{E3BDAE66-EEF8-4BE2-B2C9-1F3DF759BEF6}"/>
                </a:ext>
              </a:extLst>
            </p:cNvPr>
            <p:cNvSpPr/>
            <p:nvPr/>
          </p:nvSpPr>
          <p:spPr>
            <a:xfrm>
              <a:off x="6039562" y="2774789"/>
              <a:ext cx="1072429" cy="1072429"/>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solidFill>
                    <a:schemeClr val="tx1"/>
                  </a:solidFill>
                </a:rPr>
                <a:t>Step 4</a:t>
              </a:r>
              <a:endParaRPr lang="en-US"/>
            </a:p>
          </p:txBody>
        </p:sp>
        <p:grpSp>
          <p:nvGrpSpPr>
            <p:cNvPr id="42" name="Group 42">
              <a:extLst>
                <a:ext uri="{FF2B5EF4-FFF2-40B4-BE49-F238E27FC236}">
                  <a16:creationId xmlns:a16="http://schemas.microsoft.com/office/drawing/2014/main" id="{BC5B60DA-3202-47DE-A4C6-34E20699F6B4}"/>
                </a:ext>
              </a:extLst>
            </p:cNvPr>
            <p:cNvGrpSpPr/>
            <p:nvPr/>
          </p:nvGrpSpPr>
          <p:grpSpPr>
            <a:xfrm>
              <a:off x="5438041" y="3812382"/>
              <a:ext cx="2693740" cy="1402034"/>
              <a:chOff x="130376" y="4571181"/>
              <a:chExt cx="3591653" cy="1869378"/>
            </a:xfrm>
          </p:grpSpPr>
          <p:cxnSp>
            <p:nvCxnSpPr>
              <p:cNvPr id="43" name="Straight Connector 22">
                <a:extLst>
                  <a:ext uri="{FF2B5EF4-FFF2-40B4-BE49-F238E27FC236}">
                    <a16:creationId xmlns:a16="http://schemas.microsoft.com/office/drawing/2014/main" id="{E151F4B7-61F0-46FD-9F5A-F5DFD8605FB9}"/>
                  </a:ext>
                </a:extLst>
              </p:cNvPr>
              <p:cNvCxnSpPr/>
              <p:nvPr/>
            </p:nvCxnSpPr>
            <p:spPr>
              <a:xfrm flipH="1">
                <a:off x="3438144" y="4571181"/>
                <a:ext cx="1811" cy="1049331"/>
              </a:xfrm>
              <a:prstGeom prst="line">
                <a:avLst/>
              </a:prstGeom>
            </p:spPr>
            <p:style>
              <a:lnRef idx="1">
                <a:schemeClr val="accent1"/>
              </a:lnRef>
              <a:fillRef idx="0">
                <a:schemeClr val="accent1"/>
              </a:fillRef>
              <a:effectRef idx="0">
                <a:schemeClr val="accent1"/>
              </a:effectRef>
              <a:fontRef idx="minor">
                <a:schemeClr val="tx1"/>
              </a:fontRef>
            </p:style>
          </p:cxnSp>
          <p:sp>
            <p:nvSpPr>
              <p:cNvPr id="44" name="Oval 23">
                <a:extLst>
                  <a:ext uri="{FF2B5EF4-FFF2-40B4-BE49-F238E27FC236}">
                    <a16:creationId xmlns:a16="http://schemas.microsoft.com/office/drawing/2014/main" id="{5775DF2E-4CB6-4BB5-B1E4-FF6B2A2A87E2}"/>
                  </a:ext>
                </a:extLst>
              </p:cNvPr>
              <p:cNvSpPr/>
              <p:nvPr/>
            </p:nvSpPr>
            <p:spPr>
              <a:xfrm>
                <a:off x="3154258" y="5556795"/>
                <a:ext cx="567771" cy="56777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0" bIns="91440" rtlCol="0" anchor="ctr"/>
              <a:lstStyle/>
              <a:p>
                <a:pPr algn="ctr"/>
                <a:endParaRPr lang="en-US" sz="2400">
                  <a:latin typeface="dt-line-technology-01" panose="02000509000000000000" pitchFamily="49" charset="0"/>
                  <a:cs typeface="Arial" panose="020B0604020202020204" pitchFamily="34" charset="0"/>
                </a:endParaRPr>
              </a:p>
            </p:txBody>
          </p:sp>
          <p:sp>
            <p:nvSpPr>
              <p:cNvPr id="45" name="Rectangle 24">
                <a:extLst>
                  <a:ext uri="{FF2B5EF4-FFF2-40B4-BE49-F238E27FC236}">
                    <a16:creationId xmlns:a16="http://schemas.microsoft.com/office/drawing/2014/main" id="{039C5857-E756-4CE2-8ECA-F82847B95D87}"/>
                  </a:ext>
                </a:extLst>
              </p:cNvPr>
              <p:cNvSpPr/>
              <p:nvPr/>
            </p:nvSpPr>
            <p:spPr>
              <a:xfrm>
                <a:off x="130376" y="5274429"/>
                <a:ext cx="3302893" cy="1166130"/>
              </a:xfrm>
              <a:prstGeom prst="rect">
                <a:avLst/>
              </a:prstGeom>
            </p:spPr>
            <p:txBody>
              <a:bodyPr wrap="square" lIns="243840" rIns="243840" bIns="60960">
                <a:spAutoFit/>
              </a:bodyPr>
              <a:lstStyle/>
              <a:p>
                <a:pPr algn="r">
                  <a:lnSpc>
                    <a:spcPct val="89000"/>
                  </a:lnSpc>
                </a:pPr>
                <a:r>
                  <a:rPr lang="en-US" sz="1400"/>
                  <a:t>Selection and prioritisation of ideas according to pre-established assessment criteria</a:t>
                </a:r>
              </a:p>
            </p:txBody>
          </p:sp>
        </p:grpSp>
        <p:grpSp>
          <p:nvGrpSpPr>
            <p:cNvPr id="46" name="Group 43">
              <a:extLst>
                <a:ext uri="{FF2B5EF4-FFF2-40B4-BE49-F238E27FC236}">
                  <a16:creationId xmlns:a16="http://schemas.microsoft.com/office/drawing/2014/main" id="{52E5D774-C7C2-4F29-AD89-B3F28E7494F5}"/>
                </a:ext>
              </a:extLst>
            </p:cNvPr>
            <p:cNvGrpSpPr/>
            <p:nvPr/>
          </p:nvGrpSpPr>
          <p:grpSpPr>
            <a:xfrm>
              <a:off x="7303395" y="1723363"/>
              <a:ext cx="2142520" cy="1260028"/>
              <a:chOff x="2620984" y="1773858"/>
              <a:chExt cx="2856693" cy="1680037"/>
            </a:xfrm>
          </p:grpSpPr>
          <p:cxnSp>
            <p:nvCxnSpPr>
              <p:cNvPr id="47" name="Straight Connector 28">
                <a:extLst>
                  <a:ext uri="{FF2B5EF4-FFF2-40B4-BE49-F238E27FC236}">
                    <a16:creationId xmlns:a16="http://schemas.microsoft.com/office/drawing/2014/main" id="{0EF89AF9-5234-4FA0-87C4-810D6543F5F4}"/>
                  </a:ext>
                </a:extLst>
              </p:cNvPr>
              <p:cNvCxnSpPr/>
              <p:nvPr/>
            </p:nvCxnSpPr>
            <p:spPr>
              <a:xfrm flipH="1">
                <a:off x="5193792" y="2404564"/>
                <a:ext cx="1810" cy="1049331"/>
              </a:xfrm>
              <a:prstGeom prst="line">
                <a:avLst/>
              </a:prstGeom>
            </p:spPr>
            <p:style>
              <a:lnRef idx="1">
                <a:schemeClr val="accent1"/>
              </a:lnRef>
              <a:fillRef idx="0">
                <a:schemeClr val="accent1"/>
              </a:fillRef>
              <a:effectRef idx="0">
                <a:schemeClr val="accent1"/>
              </a:effectRef>
              <a:fontRef idx="minor">
                <a:schemeClr val="tx1"/>
              </a:fontRef>
            </p:style>
          </p:cxnSp>
          <p:sp>
            <p:nvSpPr>
              <p:cNvPr id="48" name="Oval 29">
                <a:extLst>
                  <a:ext uri="{FF2B5EF4-FFF2-40B4-BE49-F238E27FC236}">
                    <a16:creationId xmlns:a16="http://schemas.microsoft.com/office/drawing/2014/main" id="{7E0E15A9-D0F3-4DD5-A648-CC265E8F40CE}"/>
                  </a:ext>
                </a:extLst>
              </p:cNvPr>
              <p:cNvSpPr/>
              <p:nvPr/>
            </p:nvSpPr>
            <p:spPr>
              <a:xfrm>
                <a:off x="4909906" y="1940182"/>
                <a:ext cx="567771" cy="56777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91440" rtlCol="0" anchor="ctr"/>
              <a:lstStyle/>
              <a:p>
                <a:pPr algn="ctr"/>
                <a:endParaRPr lang="en-US" sz="2400">
                  <a:latin typeface="dt-line-business-01" panose="02000509000000000000" pitchFamily="49" charset="0"/>
                  <a:cs typeface="Arial" panose="020B0604020202020204" pitchFamily="34" charset="0"/>
                </a:endParaRPr>
              </a:p>
            </p:txBody>
          </p:sp>
          <p:sp>
            <p:nvSpPr>
              <p:cNvPr id="49" name="Rectangle 37">
                <a:extLst>
                  <a:ext uri="{FF2B5EF4-FFF2-40B4-BE49-F238E27FC236}">
                    <a16:creationId xmlns:a16="http://schemas.microsoft.com/office/drawing/2014/main" id="{307E0D1B-4429-4131-992B-2157A8A54769}"/>
                  </a:ext>
                </a:extLst>
              </p:cNvPr>
              <p:cNvSpPr/>
              <p:nvPr/>
            </p:nvSpPr>
            <p:spPr>
              <a:xfrm>
                <a:off x="2620984" y="1773858"/>
                <a:ext cx="2565664" cy="910505"/>
              </a:xfrm>
              <a:prstGeom prst="rect">
                <a:avLst/>
              </a:prstGeom>
            </p:spPr>
            <p:txBody>
              <a:bodyPr wrap="square" lIns="243840" rIns="243840" bIns="60960">
                <a:spAutoFit/>
              </a:bodyPr>
              <a:lstStyle/>
              <a:p>
                <a:pPr algn="r">
                  <a:lnSpc>
                    <a:spcPct val="89000"/>
                  </a:lnSpc>
                </a:pPr>
                <a:r>
                  <a:rPr lang="en-US" sz="1400"/>
                  <a:t>Conceptualisation of prioritised ideas (at least one)</a:t>
                </a:r>
              </a:p>
            </p:txBody>
          </p:sp>
        </p:grpSp>
        <p:sp>
          <p:nvSpPr>
            <p:cNvPr id="38" name="Oval 17">
              <a:extLst>
                <a:ext uri="{FF2B5EF4-FFF2-40B4-BE49-F238E27FC236}">
                  <a16:creationId xmlns:a16="http://schemas.microsoft.com/office/drawing/2014/main" id="{1D7E930E-67DC-4E6B-87A0-ABA07D0A1382}"/>
                </a:ext>
              </a:extLst>
            </p:cNvPr>
            <p:cNvSpPr/>
            <p:nvPr/>
          </p:nvSpPr>
          <p:spPr>
            <a:xfrm>
              <a:off x="8679332" y="2774789"/>
              <a:ext cx="1072429" cy="1072429"/>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solidFill>
                    <a:schemeClr val="tx1"/>
                  </a:solidFill>
                </a:rPr>
                <a:t>Step 6</a:t>
              </a:r>
            </a:p>
          </p:txBody>
        </p:sp>
        <p:grpSp>
          <p:nvGrpSpPr>
            <p:cNvPr id="50" name="Group 44">
              <a:extLst>
                <a:ext uri="{FF2B5EF4-FFF2-40B4-BE49-F238E27FC236}">
                  <a16:creationId xmlns:a16="http://schemas.microsoft.com/office/drawing/2014/main" id="{F5A63437-3451-4F59-97EE-8341E5E2DB8C}"/>
                </a:ext>
              </a:extLst>
            </p:cNvPr>
            <p:cNvGrpSpPr/>
            <p:nvPr/>
          </p:nvGrpSpPr>
          <p:grpSpPr>
            <a:xfrm>
              <a:off x="8470276" y="3803515"/>
              <a:ext cx="2331887" cy="1297402"/>
              <a:chOff x="4134800" y="4571181"/>
              <a:chExt cx="3109182" cy="1729868"/>
            </a:xfrm>
          </p:grpSpPr>
          <p:cxnSp>
            <p:nvCxnSpPr>
              <p:cNvPr id="51" name="Straight Connector 25">
                <a:extLst>
                  <a:ext uri="{FF2B5EF4-FFF2-40B4-BE49-F238E27FC236}">
                    <a16:creationId xmlns:a16="http://schemas.microsoft.com/office/drawing/2014/main" id="{4EAB1853-3221-4AC9-84C4-403DC2AABEE3}"/>
                  </a:ext>
                </a:extLst>
              </p:cNvPr>
              <p:cNvCxnSpPr/>
              <p:nvPr/>
            </p:nvCxnSpPr>
            <p:spPr>
              <a:xfrm flipH="1">
                <a:off x="6960097" y="4571181"/>
                <a:ext cx="1810" cy="104933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52" name="Oval 26">
                <a:extLst>
                  <a:ext uri="{FF2B5EF4-FFF2-40B4-BE49-F238E27FC236}">
                    <a16:creationId xmlns:a16="http://schemas.microsoft.com/office/drawing/2014/main" id="{7350CD8D-ADD7-44C5-8771-276E3BD41378}"/>
                  </a:ext>
                </a:extLst>
              </p:cNvPr>
              <p:cNvSpPr/>
              <p:nvPr/>
            </p:nvSpPr>
            <p:spPr>
              <a:xfrm>
                <a:off x="6676211" y="5556795"/>
                <a:ext cx="567771" cy="5677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91440" rtlCol="0" anchor="ctr"/>
              <a:lstStyle/>
              <a:p>
                <a:pPr algn="ctr"/>
                <a:endParaRPr lang="en-US" sz="2400">
                  <a:latin typeface="dt-line-technology-01" panose="02000509000000000000" pitchFamily="49" charset="0"/>
                  <a:cs typeface="Arial" panose="020B0604020202020204" pitchFamily="34" charset="0"/>
                </a:endParaRPr>
              </a:p>
            </p:txBody>
          </p:sp>
          <p:sp>
            <p:nvSpPr>
              <p:cNvPr id="53" name="Rectangle 36">
                <a:extLst>
                  <a:ext uri="{FF2B5EF4-FFF2-40B4-BE49-F238E27FC236}">
                    <a16:creationId xmlns:a16="http://schemas.microsoft.com/office/drawing/2014/main" id="{29DF0F48-E4B5-490E-AAE1-BCBF3B5B472E}"/>
                  </a:ext>
                </a:extLst>
              </p:cNvPr>
              <p:cNvSpPr/>
              <p:nvPr/>
            </p:nvSpPr>
            <p:spPr>
              <a:xfrm>
                <a:off x="4134800" y="5390544"/>
                <a:ext cx="2808810" cy="910505"/>
              </a:xfrm>
              <a:prstGeom prst="rect">
                <a:avLst/>
              </a:prstGeom>
            </p:spPr>
            <p:txBody>
              <a:bodyPr wrap="square" lIns="243840" rIns="243840" bIns="60960">
                <a:spAutoFit/>
              </a:bodyPr>
              <a:lstStyle/>
              <a:p>
                <a:pPr algn="r">
                  <a:lnSpc>
                    <a:spcPct val="89000"/>
                  </a:lnSpc>
                </a:pPr>
                <a:r>
                  <a:rPr lang="en-US" sz="1400"/>
                  <a:t>Prototyping of the concepts decided by the team</a:t>
                </a:r>
              </a:p>
            </p:txBody>
          </p:sp>
        </p:grpSp>
        <p:sp>
          <p:nvSpPr>
            <p:cNvPr id="41" name="Oval 17">
              <a:extLst>
                <a:ext uri="{FF2B5EF4-FFF2-40B4-BE49-F238E27FC236}">
                  <a16:creationId xmlns:a16="http://schemas.microsoft.com/office/drawing/2014/main" id="{891A6F30-3FF0-4E34-927B-BCCD6ED9E411}"/>
                </a:ext>
              </a:extLst>
            </p:cNvPr>
            <p:cNvSpPr/>
            <p:nvPr/>
          </p:nvSpPr>
          <p:spPr>
            <a:xfrm>
              <a:off x="10041245" y="2774789"/>
              <a:ext cx="1072429" cy="1072429"/>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solidFill>
                    <a:schemeClr val="tx1"/>
                  </a:solidFill>
                </a:rPr>
                <a:t>Step 7</a:t>
              </a:r>
            </a:p>
          </p:txBody>
        </p:sp>
      </p:grpSp>
      <p:sp>
        <p:nvSpPr>
          <p:cNvPr id="55" name="CuadroTexto 54">
            <a:extLst>
              <a:ext uri="{FF2B5EF4-FFF2-40B4-BE49-F238E27FC236}">
                <a16:creationId xmlns:a16="http://schemas.microsoft.com/office/drawing/2014/main" id="{733CFCF4-E1CC-437C-A988-B050631F784D}"/>
              </a:ext>
            </a:extLst>
          </p:cNvPr>
          <p:cNvSpPr txBox="1"/>
          <p:nvPr/>
        </p:nvSpPr>
        <p:spPr>
          <a:xfrm>
            <a:off x="359429" y="1179947"/>
            <a:ext cx="11200829" cy="830997"/>
          </a:xfrm>
          <a:prstGeom prst="rect">
            <a:avLst/>
          </a:prstGeom>
          <a:noFill/>
        </p:spPr>
        <p:txBody>
          <a:bodyPr wrap="square">
            <a:spAutoFit/>
          </a:bodyPr>
          <a:lstStyle/>
          <a:p>
            <a:r>
              <a:rPr lang="en-US" sz="2400" b="1">
                <a:solidFill>
                  <a:srgbClr val="0C0C4B"/>
                </a:solidFill>
                <a:latin typeface="IBM Plex Sans" panose="020B0503050203000203" pitchFamily="34" charset="0"/>
              </a:rPr>
              <a:t>Hackathons</a:t>
            </a:r>
            <a:r>
              <a:rPr lang="en-US" sz="2400">
                <a:solidFill>
                  <a:srgbClr val="0C0C4B"/>
                </a:solidFill>
                <a:latin typeface="IBM Plex Sans" panose="020B0503050203000203" pitchFamily="34" charset="0"/>
              </a:rPr>
              <a:t> match the </a:t>
            </a:r>
            <a:r>
              <a:rPr lang="en-US" sz="2400" b="1" i="1">
                <a:solidFill>
                  <a:srgbClr val="0C0C4B"/>
                </a:solidFill>
                <a:latin typeface="IBM Plex Sans" panose="020B0503050203000203" pitchFamily="34" charset="0"/>
              </a:rPr>
              <a:t>Policy Formulation </a:t>
            </a:r>
            <a:r>
              <a:rPr lang="en-US" sz="2400">
                <a:solidFill>
                  <a:srgbClr val="0C0C4B"/>
                </a:solidFill>
                <a:latin typeface="IBM Plex Sans" panose="020B0503050203000203" pitchFamily="34" charset="0"/>
              </a:rPr>
              <a:t>step of the DECIDO co-creation methodology.</a:t>
            </a:r>
            <a:endParaRPr lang="es-ES" sz="2400">
              <a:solidFill>
                <a:srgbClr val="0C0C4B"/>
              </a:solidFill>
              <a:latin typeface="IBM Plex Sans" panose="020B0503050203000203" pitchFamily="34" charset="0"/>
            </a:endParaRPr>
          </a:p>
        </p:txBody>
      </p:sp>
    </p:spTree>
    <p:extLst>
      <p:ext uri="{BB962C8B-B14F-4D97-AF65-F5344CB8AC3E}">
        <p14:creationId xmlns:p14="http://schemas.microsoft.com/office/powerpoint/2010/main" val="3249775185"/>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62d7470-418a-4f14-9b37-b57983bfd74b" xsi:nil="true"/>
    <lcf76f155ced4ddcb4097134ff3c332f xmlns="514f2164-e711-4305-bdf5-2adbc5633656">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43C3A51B30B0B042B77CD56975EFB463" ma:contentTypeVersion="19" ma:contentTypeDescription="Creare un nuovo documento." ma:contentTypeScope="" ma:versionID="550377b612adcd08f7fca444bb4c476d">
  <xsd:schema xmlns:xsd="http://www.w3.org/2001/XMLSchema" xmlns:xs="http://www.w3.org/2001/XMLSchema" xmlns:p="http://schemas.microsoft.com/office/2006/metadata/properties" xmlns:ns2="514f2164-e711-4305-bdf5-2adbc5633656" xmlns:ns3="762d7470-418a-4f14-9b37-b57983bfd74b" targetNamespace="http://schemas.microsoft.com/office/2006/metadata/properties" ma:root="true" ma:fieldsID="deecdb3d5132583e1eb4a1d0611dd8f9" ns2:_="" ns3:_="">
    <xsd:import namespace="514f2164-e711-4305-bdf5-2adbc5633656"/>
    <xsd:import namespace="762d7470-418a-4f14-9b37-b57983bfd74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lcf76f155ced4ddcb4097134ff3c332f" minOccurs="0"/>
                <xsd:element ref="ns3:TaxCatchAll"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4f2164-e711-4305-bdf5-2adbc563365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LengthInSeconds" ma:index="16" nillable="true" ma:displayName="Length (seconds)" ma:internalName="MediaLengthInSeconds" ma:readOnly="true">
      <xsd:simpleType>
        <xsd:restriction base="dms:Unknown"/>
      </xsd:simpleType>
    </xsd:element>
    <xsd:element name="MediaServiceLocation" ma:index="19"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Tag immagine" ma:readOnly="false" ma:fieldId="{5cf76f15-5ced-4ddc-b409-7134ff3c332f}" ma:taxonomyMulti="true" ma:sspId="b722dba8-3084-4906-8dc6-75cf8085136e"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62d7470-418a-4f14-9b37-b57983bfd74b" elementFormDefault="qualified">
    <xsd:import namespace="http://schemas.microsoft.com/office/2006/documentManagement/types"/>
    <xsd:import namespace="http://schemas.microsoft.com/office/infopath/2007/PartnerControls"/>
    <xsd:element name="SharedWithUsers" ma:index="17"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Condiviso con dettagli" ma:internalName="SharedWithDetails" ma:readOnly="true">
      <xsd:simpleType>
        <xsd:restriction base="dms:Note">
          <xsd:maxLength value="255"/>
        </xsd:restriction>
      </xsd:simpleType>
    </xsd:element>
    <xsd:element name="TaxCatchAll" ma:index="22" nillable="true" ma:displayName="Taxonomy Catch All Column" ma:hidden="true" ma:list="{d5178290-4fe4-46d1-bbb9-3ed78a77a4e0}" ma:internalName="TaxCatchAll" ma:showField="CatchAllData" ma:web="762d7470-418a-4f14-9b37-b57983bfd7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6178067-11E3-41B3-A736-9D25ED9EBF72}">
  <ds:schemaRefs>
    <ds:schemaRef ds:uri="http://schemas.microsoft.com/office/2006/metadata/properties"/>
    <ds:schemaRef ds:uri="514f2164-e711-4305-bdf5-2adbc5633656"/>
    <ds:schemaRef ds:uri="http://purl.org/dc/terms/"/>
    <ds:schemaRef ds:uri="762d7470-418a-4f14-9b37-b57983bfd74b"/>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CBFDC277-8184-419E-AAD4-00A9B5DBC04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14f2164-e711-4305-bdf5-2adbc5633656"/>
    <ds:schemaRef ds:uri="762d7470-418a-4f14-9b37-b57983bfd74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B00E284-9E55-4022-8177-938C4F56A05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1305</TotalTime>
  <Words>2050</Words>
  <Application>Microsoft Office PowerPoint</Application>
  <PresentationFormat>Widescreen</PresentationFormat>
  <Paragraphs>249</Paragraphs>
  <Slides>22</Slides>
  <Notes>17</Notes>
  <HiddenSlides>0</HiddenSlides>
  <MMClips>0</MMClips>
  <ScaleCrop>false</ScaleCrop>
  <HeadingPairs>
    <vt:vector size="4" baseType="variant">
      <vt:variant>
        <vt:lpstr>Tema</vt:lpstr>
      </vt:variant>
      <vt:variant>
        <vt:i4>1</vt:i4>
      </vt:variant>
      <vt:variant>
        <vt:lpstr>Titoli diapositive</vt:lpstr>
      </vt:variant>
      <vt:variant>
        <vt:i4>22</vt:i4>
      </vt:variant>
    </vt:vector>
  </HeadingPairs>
  <TitlesOfParts>
    <vt:vector size="23" baseType="lpstr">
      <vt:lpstr>Tema di Office</vt:lpstr>
      <vt:lpstr>DECIDO Project overview</vt:lpstr>
      <vt:lpstr>DECIDO at glance</vt:lpstr>
      <vt:lpstr>Consortium as whole</vt:lpstr>
      <vt:lpstr>Background</vt:lpstr>
      <vt:lpstr>Needs in the policymaking</vt:lpstr>
      <vt:lpstr>Scope of the project</vt:lpstr>
      <vt:lpstr>Pillars of DECIDO</vt:lpstr>
      <vt:lpstr>From Data to Decision-making: DECIDO Approach</vt:lpstr>
      <vt:lpstr>The DECIDO co-creation PLC methodology and hackathons </vt:lpstr>
      <vt:lpstr>Pilots in a nutshell</vt:lpstr>
      <vt:lpstr>Forest fires in Kainuu region.</vt:lpstr>
      <vt:lpstr>Citizen involvement</vt:lpstr>
      <vt:lpstr>The Turin choices</vt:lpstr>
      <vt:lpstr>Co-creation methodology</vt:lpstr>
      <vt:lpstr>New labels against food waste</vt:lpstr>
      <vt:lpstr>Ukrainian refugees and their need to communicate</vt:lpstr>
      <vt:lpstr>The Greek pilot</vt:lpstr>
      <vt:lpstr>Power Outages in the island of Halki</vt:lpstr>
      <vt:lpstr>The Spanish pilot</vt:lpstr>
      <vt:lpstr>Forest fire in Aragon Region</vt:lpstr>
      <vt:lpstr>Current situation</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DECIDO Official presentation</dc:title>
  <dc:creator>Microsoft Office User</dc:creator>
  <cp:lastModifiedBy>Antonio Filograna</cp:lastModifiedBy>
  <cp:revision>76</cp:revision>
  <dcterms:created xsi:type="dcterms:W3CDTF">2021-02-02T09:33:25Z</dcterms:created>
  <dcterms:modified xsi:type="dcterms:W3CDTF">2023-06-16T08:53:27Z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0x01010043C3A51B30B0B042B77CD56975EFB463</vt:lpwstr>
  </property>
  <property fmtid="{D5CDD505-2E9C-101B-9397-08002B2CF9AE}" pid="3" name="MediaServiceImageTags">
    <vt:lpwstr/>
  </property>
</Properties>
</file>