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256" r:id="rId2"/>
    <p:sldId id="306" r:id="rId3"/>
    <p:sldId id="309" r:id="rId4"/>
    <p:sldId id="310" r:id="rId5"/>
    <p:sldId id="258" r:id="rId6"/>
    <p:sldId id="259" r:id="rId7"/>
    <p:sldId id="311" r:id="rId8"/>
    <p:sldId id="260" r:id="rId9"/>
    <p:sldId id="317" r:id="rId10"/>
    <p:sldId id="261" r:id="rId11"/>
    <p:sldId id="262" r:id="rId12"/>
    <p:sldId id="263" r:id="rId13"/>
    <p:sldId id="264" r:id="rId14"/>
    <p:sldId id="265" r:id="rId15"/>
    <p:sldId id="266" r:id="rId16"/>
    <p:sldId id="267" r:id="rId17"/>
    <p:sldId id="268" r:id="rId18"/>
    <p:sldId id="269" r:id="rId19"/>
    <p:sldId id="270" r:id="rId20"/>
    <p:sldId id="312" r:id="rId21"/>
    <p:sldId id="271" r:id="rId22"/>
    <p:sldId id="318" r:id="rId23"/>
    <p:sldId id="319" r:id="rId24"/>
    <p:sldId id="272" r:id="rId25"/>
    <p:sldId id="273" r:id="rId26"/>
    <p:sldId id="274" r:id="rId27"/>
    <p:sldId id="275" r:id="rId28"/>
    <p:sldId id="276" r:id="rId29"/>
    <p:sldId id="277" r:id="rId30"/>
    <p:sldId id="278" r:id="rId31"/>
    <p:sldId id="279" r:id="rId32"/>
    <p:sldId id="280" r:id="rId33"/>
    <p:sldId id="281" r:id="rId34"/>
    <p:sldId id="313" r:id="rId35"/>
    <p:sldId id="282" r:id="rId36"/>
    <p:sldId id="283" r:id="rId37"/>
    <p:sldId id="314"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15" r:id="rId56"/>
    <p:sldId id="301" r:id="rId57"/>
    <p:sldId id="302" r:id="rId58"/>
    <p:sldId id="303" r:id="rId59"/>
    <p:sldId id="304" r:id="rId60"/>
    <p:sldId id="316" r:id="rId61"/>
    <p:sldId id="305" r:id="rId62"/>
    <p:sldId id="257" r:id="rId63"/>
    <p:sldId id="308"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DM Sans" pitchFamily="2" charset="77"/>
      <p:regular r:id="rId70"/>
      <p:bold r:id="rId71"/>
      <p:italic r:id="rId72"/>
      <p:boldItalic r:id="rId73"/>
    </p:embeddedFont>
    <p:embeddedFont>
      <p:font typeface="Lato" panose="020F0502020204030203" pitchFamily="34" charset="0"/>
      <p:regular r:id="rId74"/>
      <p:bold r:id="rId75"/>
      <p:italic r:id="rId76"/>
      <p:boldItalic r:id="rId77"/>
    </p:embeddedFont>
    <p:embeddedFont>
      <p:font typeface="Open Sans" panose="020B0606030504020204" pitchFamily="34" charset="0"/>
      <p:regular r:id="rId78"/>
      <p:bold r:id="rId79"/>
      <p:italic r:id="rId80"/>
      <p:boldItalic r:id="rId81"/>
    </p:embeddedFont>
    <p:embeddedFont>
      <p:font typeface="Roboto" panose="02000000000000000000" pitchFamily="2" charset="0"/>
      <p:regular r:id="rId82"/>
      <p:bold r:id="rId83"/>
      <p:italic r:id="rId84"/>
      <p:boldItalic r:id="rId85"/>
    </p:embeddedFont>
    <p:embeddedFont>
      <p:font typeface="Roboto Light" panose="02000000000000000000" pitchFamily="2" charset="0"/>
      <p:regular r:id="rId86"/>
      <p: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iGbFGHDoOM85h7HnvMAIbFyjWY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008EF1-AD3B-4C8D-B1A1-24F9873AA09F}">
  <a:tblStyle styleId="{EB008EF1-AD3B-4C8D-B1A1-24F9873AA09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p:restoredTop sz="94648"/>
  </p:normalViewPr>
  <p:slideViewPr>
    <p:cSldViewPr snapToGrid="0">
      <p:cViewPr varScale="1">
        <p:scale>
          <a:sx n="116" d="100"/>
          <a:sy n="116" d="100"/>
        </p:scale>
        <p:origin x="2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52f5e3696d_0_6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252f5e3696d_0_6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252f5e3696d_0_6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f5e3696d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52f5e3696d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252f5e3696d_0_5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2f5e3696d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2f5e3696d_0_5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g252f5e3696d_0_5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52f5e3696d_0_6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252f5e3696d_0_6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g252f5e3696d_0_6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52f5e3696d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252f5e3696d_0_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g252f5e3696d_0_4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52f5e3696d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252f5e3696d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g252f5e3696d_0_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52f5e369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52f5e3696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g252f5e3696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52f5e3696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52f5e3696d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5" name="Google Shape;835;g252f5e3696d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22</a:t>
            </a:fld>
            <a:endParaRPr/>
          </a:p>
        </p:txBody>
      </p:sp>
    </p:spTree>
    <p:extLst>
      <p:ext uri="{BB962C8B-B14F-4D97-AF65-F5344CB8AC3E}">
        <p14:creationId xmlns:p14="http://schemas.microsoft.com/office/powerpoint/2010/main" val="124639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52f5e3696d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252f5e3696d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9" name="Google Shape;819;g252f5e3696d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52f5e3696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52f5e3696d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5" name="Google Shape;835;g252f5e3696d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25319c824c5_0_7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0" name="Google Shape;1490;g25319c824c5_0_7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1" name="Google Shape;1491;g25319c824c5_0_7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extLst>
      <p:ext uri="{BB962C8B-B14F-4D97-AF65-F5344CB8AC3E}">
        <p14:creationId xmlns:p14="http://schemas.microsoft.com/office/powerpoint/2010/main" val="1580452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52f5e3696d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252f5e3696d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3" name="Google Shape;863;g252f5e3696d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52f5e3696d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252f5e3696d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1" name="Google Shape;891;g252f5e3696d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52f5e3696d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252f5e3696d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9" name="Google Shape;919;g252f5e3696d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2e70193b9d_2_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g22e70193b9d_2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505d2c7c56_0_7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2" name="Google Shape;982;g2505d2c7c56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252f5e3696d_0_3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g252f5e3696d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252f5e3696d_0_3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1" name="Google Shape;1031;g252f5e3696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252f5e3696d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g252f5e3696d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3" name="Google Shape;1043;g252f5e3696d_0_6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5319c824c5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25319c824c5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4" name="Google Shape;1054;g25319c824c5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52f5e3696d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252f5e3696d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is an “objective ladder” developed for Green Deal – other domains may have other levels, other aspects of value creation</a:t>
            </a:r>
            <a:endParaRPr/>
          </a:p>
        </p:txBody>
      </p:sp>
      <p:sp>
        <p:nvSpPr>
          <p:cNvPr id="1063" name="Google Shape;1063;g252f5e3696d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3813ca15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53813ca15d_0_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050" b="1">
                <a:solidFill>
                  <a:srgbClr val="172B4D"/>
                </a:solidFill>
                <a:highlight>
                  <a:srgbClr val="FFFFFF"/>
                </a:highlight>
                <a:latin typeface="Roboto"/>
                <a:ea typeface="Roboto"/>
                <a:cs typeface="Roboto"/>
                <a:sym typeface="Roboto"/>
              </a:rPr>
              <a:t>DSSC : </a:t>
            </a:r>
            <a:r>
              <a:rPr lang="en-GB" sz="1050">
                <a:solidFill>
                  <a:srgbClr val="172B4D"/>
                </a:solidFill>
                <a:highlight>
                  <a:srgbClr val="FFFFFF"/>
                </a:highlight>
                <a:latin typeface="Roboto"/>
                <a:ea typeface="Roboto"/>
                <a:cs typeface="Roboto"/>
                <a:sym typeface="Roboto"/>
              </a:rPr>
              <a:t>Coordination of Data Sharing initiatives across the whole EU program, mediation between projects and the Data Innovation Board (body to be established in the Commission to provide guidelines and expert advise on data sharing, as stated in the Data Governance Act) . To deliver a community agreed and tested set of building blocks (technical and non technical) to build Data Spaces.</a:t>
            </a:r>
            <a:endParaRPr sz="1050">
              <a:solidFill>
                <a:srgbClr val="172B4D"/>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050" b="1">
                <a:solidFill>
                  <a:srgbClr val="172B4D"/>
                </a:solidFill>
                <a:highlight>
                  <a:srgbClr val="FFFFFF"/>
                </a:highlight>
                <a:latin typeface="Roboto"/>
                <a:ea typeface="Roboto"/>
                <a:cs typeface="Roboto"/>
                <a:sym typeface="Roboto"/>
              </a:rPr>
              <a:t>BD4NRG</a:t>
            </a:r>
            <a:r>
              <a:rPr lang="en-GB" sz="1050">
                <a:solidFill>
                  <a:srgbClr val="172B4D"/>
                </a:solidFill>
                <a:highlight>
                  <a:srgbClr val="FFFFFF"/>
                </a:highlight>
                <a:latin typeface="Roboto"/>
                <a:ea typeface="Roboto"/>
                <a:cs typeface="Roboto"/>
                <a:sym typeface="Roboto"/>
              </a:rPr>
              <a:t> (Big Data for Next Generation eneRGy) is working to deliver a reference architecture for Smart Energy based on Energy standards to enable B2B multi-party data exchange</a:t>
            </a:r>
            <a:endParaRPr sz="1050">
              <a:solidFill>
                <a:srgbClr val="172B4D"/>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050" b="1">
                <a:solidFill>
                  <a:srgbClr val="172B4D"/>
                </a:solidFill>
                <a:highlight>
                  <a:srgbClr val="FFFFFF"/>
                </a:highlight>
                <a:latin typeface="Roboto"/>
                <a:ea typeface="Roboto"/>
                <a:cs typeface="Roboto"/>
                <a:sym typeface="Roboto"/>
              </a:rPr>
              <a:t>TANGO: </a:t>
            </a:r>
            <a:r>
              <a:rPr lang="en-GB" sz="1050">
                <a:solidFill>
                  <a:srgbClr val="172B4D"/>
                </a:solidFill>
                <a:highlight>
                  <a:srgbClr val="FFFFFF"/>
                </a:highlight>
                <a:latin typeface="Roboto"/>
                <a:ea typeface="Roboto"/>
                <a:cs typeface="Roboto"/>
                <a:sym typeface="Roboto"/>
              </a:rPr>
              <a:t>   user-friendly, secure, trustworthy, compliant, fair, transparent, accountable and environmentally sustainable data management (data handling, processing, communicating and storage), leverage the power of emerging and digital technologies such as </a:t>
            </a:r>
            <a:r>
              <a:rPr lang="en-GB" sz="1050" b="1">
                <a:solidFill>
                  <a:srgbClr val="172B4D"/>
                </a:solidFill>
                <a:highlight>
                  <a:srgbClr val="FFFFFF"/>
                </a:highlight>
                <a:latin typeface="Roboto"/>
                <a:ea typeface="Roboto"/>
                <a:cs typeface="Roboto"/>
                <a:sym typeface="Roboto"/>
              </a:rPr>
              <a:t>self-sovereign identity SSI </a:t>
            </a:r>
            <a:endParaRPr sz="1050" b="1">
              <a:solidFill>
                <a:srgbClr val="172B4D"/>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050" b="1">
                <a:solidFill>
                  <a:srgbClr val="172B4D"/>
                </a:solidFill>
                <a:highlight>
                  <a:srgbClr val="FFFFFF"/>
                </a:highlight>
                <a:latin typeface="Roboto"/>
                <a:ea typeface="Roboto"/>
                <a:cs typeface="Roboto"/>
                <a:sym typeface="Roboto"/>
              </a:rPr>
              <a:t>GREAT: </a:t>
            </a:r>
            <a:r>
              <a:rPr lang="en-GB" sz="1050">
                <a:solidFill>
                  <a:srgbClr val="172B4D"/>
                </a:solidFill>
                <a:highlight>
                  <a:srgbClr val="FFFFFF"/>
                </a:highlight>
                <a:latin typeface="Roboto"/>
                <a:ea typeface="Roboto"/>
                <a:cs typeface="Roboto"/>
                <a:sym typeface="Roboto"/>
              </a:rPr>
              <a:t>will deliver a roadmap for the implementation of the Green Deal Data Space, Roadmap will contain elements of , reference architecture, governance and business models, inventory of High Value data sets. Project will co-design and validate with the Community to ensure early adoption. </a:t>
            </a:r>
            <a:endParaRPr sz="1050">
              <a:solidFill>
                <a:srgbClr val="172B4D"/>
              </a:solidFill>
              <a:highlight>
                <a:srgbClr val="FFFFFF"/>
              </a:highlight>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52f5e3696d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252f5e3696d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2" name="Google Shape;1072;g252f5e3696d_0_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5319c824c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25319c824c5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1" name="Google Shape;1081;g25319c824c5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25319c824c5_0_1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9" name="Google Shape;1089;g25319c824c5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5319c824c5_0_1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7" name="Google Shape;1097;g25319c824c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5319c824c5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25319c824c5_0_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g25319c824c5_0_2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5319c824c5_0_1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g25319c824c5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5319c824c5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25319c824c5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g25319c824c5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44</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25319c824c5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g25319c824c5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5" name="Google Shape;1135;g25319c824c5_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45</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25319c824c5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g25319c824c5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Who is paying for storage of data?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44" name="Google Shape;1144;g25319c824c5_0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5319c824c5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25319c824c5_0_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Who is paying for storage of data?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11" name="Google Shape;1211;g25319c824c5_0_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52f5e3696d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52f5e3696d_0_2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252f5e3696d_0_2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25319c824c5_0_40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25319c824c5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5319c824c5_0_6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5" name="Google Shape;1305;g25319c824c5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25319c824c5_0_1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3" name="Google Shape;1373;g25319c824c5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25319c824c5_0_8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4" name="Google Shape;1384;g25319c824c5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25319c824c5_0_19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7" name="Google Shape;1407;g25319c824c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25319c824c5_0_2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9" name="Google Shape;1419;g25319c824c5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25319c824c5_0_2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0" name="Google Shape;1430;g25319c824c5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5319c824c5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1" name="Google Shape;1441;g25319c824c5_0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2" name="Google Shape;1442;g25319c824c5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56</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25319c824c5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25319c824c5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3" name="Google Shape;1453;g25319c824c5_0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57</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5319c824c5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g25319c824c5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3" name="Google Shape;1463;g25319c824c5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5319c824c5_0_7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200" b="1">
                <a:solidFill>
                  <a:srgbClr val="0061B0"/>
                </a:solidFill>
                <a:latin typeface="DM Sans"/>
                <a:ea typeface="DM Sans"/>
                <a:cs typeface="DM Sans"/>
                <a:sym typeface="DM Sans"/>
              </a:rPr>
              <a:t>Single Market for Data</a:t>
            </a:r>
            <a:endParaRPr sz="2200" b="1">
              <a:solidFill>
                <a:srgbClr val="0061B0"/>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r>
              <a:rPr lang="en-GB" sz="2200" b="1">
                <a:solidFill>
                  <a:srgbClr val="0061B0"/>
                </a:solidFill>
                <a:latin typeface="DM Sans"/>
                <a:ea typeface="DM Sans"/>
                <a:cs typeface="DM Sans"/>
                <a:sym typeface="DM Sans"/>
              </a:rPr>
              <a:t>Launch Common European Data Spaces</a:t>
            </a:r>
            <a:endParaRPr sz="2200" b="1">
              <a:solidFill>
                <a:srgbClr val="0061B0"/>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r>
              <a:rPr lang="en-GB" sz="2200" b="1">
                <a:solidFill>
                  <a:srgbClr val="0061B0"/>
                </a:solidFill>
                <a:latin typeface="DM Sans"/>
                <a:ea typeface="DM Sans"/>
                <a:cs typeface="DM Sans"/>
                <a:sym typeface="DM Sans"/>
              </a:rPr>
              <a:t>Legislative Framework</a:t>
            </a:r>
            <a:endParaRPr/>
          </a:p>
        </p:txBody>
      </p:sp>
      <p:sp>
        <p:nvSpPr>
          <p:cNvPr id="645" name="Google Shape;645;g25319c824c5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25319c824c5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25319c824c5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3" name="Google Shape;1473;g25319c824c5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59</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25319c824c5_0_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g25319c824c5_0_9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2" name="Google Shape;1482;g25319c824c5_0_9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52f5e3696d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52f5e3696d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g252f5e3696d_0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62</a:t>
            </a:fld>
            <a:endParaRPr/>
          </a:p>
        </p:txBody>
      </p:sp>
    </p:spTree>
    <p:extLst>
      <p:ext uri="{BB962C8B-B14F-4D97-AF65-F5344CB8AC3E}">
        <p14:creationId xmlns:p14="http://schemas.microsoft.com/office/powerpoint/2010/main" val="547403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52f5e3696d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g252f5e3696d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1" name="Google Shape;1511;g252f5e3696d_0_3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2f5e3696d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52f5e3696d_0_4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252f5e3696d_0_4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52f5e3696d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52f5e3696d_0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252f5e3696d_0_4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52f5e3696d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252f5e3696d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g252f5e3696d_0_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52f5e3696d_0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252f5e3696d_0_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g252f5e3696d_0_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linkedin.com/company/1024536" TargetMode="External"/><Relationship Id="rId2" Type="http://schemas.openxmlformats.org/officeDocument/2006/relationships/hyperlink" Target="https://twitter.com/EGI_eInfra"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s://www.youtube.com/c/EGIFederation"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linkedin.com/company/1024536" TargetMode="External"/><Relationship Id="rId2" Type="http://schemas.openxmlformats.org/officeDocument/2006/relationships/hyperlink" Target="https://twitter.com/EGI_eInfra"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s://www.youtube.com/c/EGIFederation"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www.linkedin.com/company/1024536" TargetMode="Externa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s://twitter.com/EGI_eInfra" TargetMode="External"/><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hyperlink" Target="https://www.youtube.com/c/EGIFederation" TargetMode="External"/><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8" Type="http://schemas.openxmlformats.org/officeDocument/2006/relationships/hyperlink" Target="https://www.youtube.com/c/EGIFederation" TargetMode="Externa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www.linkedin.com/company/1024536" TargetMode="External"/><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hyperlink" Target="https://twitter.com/EGI_eInfra" TargetMode="External"/><Relationship Id="rId9"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g2505d2c7c56_0_52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8792"/>
              </a:buClr>
              <a:buSzPts val="6000"/>
              <a:buFont typeface="Roboto 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2505d2c7c56_0_52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Google Shape;20;g2505d2c7c56_0_5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g2505d2c7c56_0_5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g2505d2c7c56_0_5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9. Dark - Divider">
  <p:cSld name="Dark - Divider">
    <p:bg>
      <p:bgPr>
        <a:solidFill>
          <a:srgbClr val="09142E"/>
        </a:solidFill>
        <a:effectLst/>
      </p:bgPr>
    </p:bg>
    <p:spTree>
      <p:nvGrpSpPr>
        <p:cNvPr id="1" name="Shape 128"/>
        <p:cNvGrpSpPr/>
        <p:nvPr/>
      </p:nvGrpSpPr>
      <p:grpSpPr>
        <a:xfrm>
          <a:off x="0" y="0"/>
          <a:ext cx="0" cy="0"/>
          <a:chOff x="0" y="0"/>
          <a:chExt cx="0" cy="0"/>
        </a:xfrm>
      </p:grpSpPr>
      <p:pic>
        <p:nvPicPr>
          <p:cNvPr id="129" name="Google Shape;129;g2505d2c7c56_0_69" descr="img 32x.png"/>
          <p:cNvPicPr preferRelativeResize="0"/>
          <p:nvPr/>
        </p:nvPicPr>
        <p:blipFill rotWithShape="1">
          <a:blip r:embed="rId2">
            <a:alphaModFix/>
          </a:blip>
          <a:srcRect/>
          <a:stretch/>
        </p:blipFill>
        <p:spPr>
          <a:xfrm>
            <a:off x="8564710" y="-400342"/>
            <a:ext cx="3649074" cy="7658684"/>
          </a:xfrm>
          <a:prstGeom prst="rect">
            <a:avLst/>
          </a:prstGeom>
          <a:noFill/>
          <a:ln>
            <a:noFill/>
          </a:ln>
        </p:spPr>
      </p:pic>
      <p:sp>
        <p:nvSpPr>
          <p:cNvPr id="130" name="Google Shape;130;g2505d2c7c56_0_69"/>
          <p:cNvSpPr txBox="1">
            <a:spLocks noGrp="1"/>
          </p:cNvSpPr>
          <p:nvPr>
            <p:ph type="body" idx="1"/>
          </p:nvPr>
        </p:nvSpPr>
        <p:spPr>
          <a:xfrm>
            <a:off x="604591" y="4609773"/>
            <a:ext cx="5659200" cy="6192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FFFFFF"/>
              </a:buClr>
              <a:buSzPts val="4800"/>
              <a:buFont typeface="DM Sans"/>
              <a:buNone/>
              <a:defRPr sz="4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31" name="Google Shape;131;g2505d2c7c56_0_69"/>
          <p:cNvSpPr txBox="1">
            <a:spLocks noGrp="1"/>
          </p:cNvSpPr>
          <p:nvPr>
            <p:ph type="body" idx="2"/>
          </p:nvPr>
        </p:nvSpPr>
        <p:spPr>
          <a:xfrm>
            <a:off x="604591" y="3376645"/>
            <a:ext cx="565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pic>
        <p:nvPicPr>
          <p:cNvPr id="132" name="Google Shape;132;g2505d2c7c56_0_69" descr="Frame 132x.png"/>
          <p:cNvPicPr preferRelativeResize="0"/>
          <p:nvPr/>
        </p:nvPicPr>
        <p:blipFill rotWithShape="1">
          <a:blip r:embed="rId3">
            <a:alphaModFix/>
          </a:blip>
          <a:srcRect/>
          <a:stretch/>
        </p:blipFill>
        <p:spPr>
          <a:xfrm rot="5400000">
            <a:off x="7286151" y="505255"/>
            <a:ext cx="1406631" cy="1406630"/>
          </a:xfrm>
          <a:prstGeom prst="rect">
            <a:avLst/>
          </a:prstGeom>
          <a:noFill/>
          <a:ln>
            <a:noFill/>
          </a:ln>
        </p:spPr>
      </p:pic>
      <p:sp>
        <p:nvSpPr>
          <p:cNvPr id="133" name="Google Shape;133;g2505d2c7c56_0_6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134" name="Google Shape;134;g2505d2c7c56_0_69"/>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35" name="Google Shape;135;g2505d2c7c56_0_69"/>
          <p:cNvPicPr preferRelativeResize="0"/>
          <p:nvPr/>
        </p:nvPicPr>
        <p:blipFill rotWithShape="1">
          <a:blip r:embed="rId4">
            <a:alphaModFix/>
          </a:blip>
          <a:srcRect/>
          <a:stretch/>
        </p:blipFill>
        <p:spPr>
          <a:xfrm>
            <a:off x="899987" y="244788"/>
            <a:ext cx="1133500" cy="8656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30. Light - Divider">
  <p:cSld name="Light - Divider">
    <p:bg>
      <p:bgPr>
        <a:solidFill>
          <a:srgbClr val="FFFFFF"/>
        </a:solidFill>
        <a:effectLst/>
      </p:bgPr>
    </p:bg>
    <p:spTree>
      <p:nvGrpSpPr>
        <p:cNvPr id="1" name="Shape 136"/>
        <p:cNvGrpSpPr/>
        <p:nvPr/>
      </p:nvGrpSpPr>
      <p:grpSpPr>
        <a:xfrm>
          <a:off x="0" y="0"/>
          <a:ext cx="0" cy="0"/>
          <a:chOff x="0" y="0"/>
          <a:chExt cx="0" cy="0"/>
        </a:xfrm>
      </p:grpSpPr>
      <p:pic>
        <p:nvPicPr>
          <p:cNvPr id="137" name="Google Shape;137;g2505d2c7c56_0_77" descr="img 32x.png"/>
          <p:cNvPicPr preferRelativeResize="0"/>
          <p:nvPr/>
        </p:nvPicPr>
        <p:blipFill rotWithShape="1">
          <a:blip r:embed="rId2">
            <a:alphaModFix/>
          </a:blip>
          <a:srcRect/>
          <a:stretch/>
        </p:blipFill>
        <p:spPr>
          <a:xfrm>
            <a:off x="8564710" y="-400342"/>
            <a:ext cx="3649074" cy="7658684"/>
          </a:xfrm>
          <a:prstGeom prst="rect">
            <a:avLst/>
          </a:prstGeom>
          <a:noFill/>
          <a:ln>
            <a:noFill/>
          </a:ln>
        </p:spPr>
      </p:pic>
      <p:pic>
        <p:nvPicPr>
          <p:cNvPr id="138" name="Google Shape;138;g2505d2c7c56_0_77" descr="Frame 132x.png"/>
          <p:cNvPicPr preferRelativeResize="0"/>
          <p:nvPr/>
        </p:nvPicPr>
        <p:blipFill rotWithShape="1">
          <a:blip r:embed="rId3">
            <a:alphaModFix/>
          </a:blip>
          <a:srcRect/>
          <a:stretch/>
        </p:blipFill>
        <p:spPr>
          <a:xfrm rot="5400000">
            <a:off x="7286151" y="505255"/>
            <a:ext cx="1406631" cy="1406630"/>
          </a:xfrm>
          <a:prstGeom prst="rect">
            <a:avLst/>
          </a:prstGeom>
          <a:noFill/>
          <a:ln>
            <a:noFill/>
          </a:ln>
        </p:spPr>
      </p:pic>
      <p:sp>
        <p:nvSpPr>
          <p:cNvPr id="139" name="Google Shape;139;g2505d2c7c56_0_77"/>
          <p:cNvSpPr txBox="1">
            <a:spLocks noGrp="1"/>
          </p:cNvSpPr>
          <p:nvPr>
            <p:ph type="body" idx="1"/>
          </p:nvPr>
        </p:nvSpPr>
        <p:spPr>
          <a:xfrm>
            <a:off x="604591" y="4609773"/>
            <a:ext cx="5659200" cy="6192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40" name="Google Shape;140;g2505d2c7c56_0_77"/>
          <p:cNvSpPr txBox="1">
            <a:spLocks noGrp="1"/>
          </p:cNvSpPr>
          <p:nvPr>
            <p:ph type="body" idx="2"/>
          </p:nvPr>
        </p:nvSpPr>
        <p:spPr>
          <a:xfrm>
            <a:off x="604591" y="3376645"/>
            <a:ext cx="565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41" name="Google Shape;141;g2505d2c7c56_0_77"/>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142" name="Google Shape;142;g2505d2c7c56_0_77"/>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43" name="Google Shape;143;g2505d2c7c56_0_77"/>
          <p:cNvPicPr preferRelativeResize="0"/>
          <p:nvPr/>
        </p:nvPicPr>
        <p:blipFill rotWithShape="1">
          <a:blip r:embed="rId4">
            <a:alphaModFix/>
          </a:blip>
          <a:srcRect/>
          <a:stretch/>
        </p:blipFill>
        <p:spPr>
          <a:xfrm>
            <a:off x="899987" y="244788"/>
            <a:ext cx="1133500" cy="8656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1. Image - Divider">
  <p:cSld name="Image - Divider">
    <p:bg>
      <p:bgPr>
        <a:solidFill>
          <a:srgbClr val="09142E"/>
        </a:solidFill>
        <a:effectLst/>
      </p:bgPr>
    </p:bg>
    <p:spTree>
      <p:nvGrpSpPr>
        <p:cNvPr id="1" name="Shape 144"/>
        <p:cNvGrpSpPr/>
        <p:nvPr/>
      </p:nvGrpSpPr>
      <p:grpSpPr>
        <a:xfrm>
          <a:off x="0" y="0"/>
          <a:ext cx="0" cy="0"/>
          <a:chOff x="0" y="0"/>
          <a:chExt cx="0" cy="0"/>
        </a:xfrm>
      </p:grpSpPr>
      <p:pic>
        <p:nvPicPr>
          <p:cNvPr id="145" name="Google Shape;145;g2505d2c7c56_0_85" descr="Picture 2"/>
          <p:cNvPicPr preferRelativeResize="0"/>
          <p:nvPr/>
        </p:nvPicPr>
        <p:blipFill rotWithShape="1">
          <a:blip r:embed="rId2">
            <a:alphaModFix/>
          </a:blip>
          <a:srcRect/>
          <a:stretch/>
        </p:blipFill>
        <p:spPr>
          <a:xfrm>
            <a:off x="-95956" y="-53975"/>
            <a:ext cx="12378268" cy="6962776"/>
          </a:xfrm>
          <a:prstGeom prst="rect">
            <a:avLst/>
          </a:prstGeom>
          <a:noFill/>
          <a:ln>
            <a:noFill/>
          </a:ln>
        </p:spPr>
      </p:pic>
      <p:sp>
        <p:nvSpPr>
          <p:cNvPr id="146" name="Google Shape;146;g2505d2c7c56_0_85"/>
          <p:cNvSpPr/>
          <p:nvPr/>
        </p:nvSpPr>
        <p:spPr>
          <a:xfrm>
            <a:off x="-95956" y="-33388"/>
            <a:ext cx="12378300" cy="6924900"/>
          </a:xfrm>
          <a:prstGeom prst="rect">
            <a:avLst/>
          </a:prstGeom>
          <a:solidFill>
            <a:srgbClr val="09142E">
              <a:alpha val="60000"/>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47" name="Google Shape;147;g2505d2c7c56_0_85" descr="img 32x.png"/>
          <p:cNvPicPr preferRelativeResize="0"/>
          <p:nvPr/>
        </p:nvPicPr>
        <p:blipFill rotWithShape="1">
          <a:blip r:embed="rId3">
            <a:alphaModFix/>
          </a:blip>
          <a:srcRect/>
          <a:stretch/>
        </p:blipFill>
        <p:spPr>
          <a:xfrm>
            <a:off x="8564710" y="-400342"/>
            <a:ext cx="3649074" cy="7658684"/>
          </a:xfrm>
          <a:prstGeom prst="rect">
            <a:avLst/>
          </a:prstGeom>
          <a:noFill/>
          <a:ln>
            <a:noFill/>
          </a:ln>
        </p:spPr>
      </p:pic>
      <p:pic>
        <p:nvPicPr>
          <p:cNvPr id="148" name="Google Shape;148;g2505d2c7c56_0_85" descr="Frame 132x.png"/>
          <p:cNvPicPr preferRelativeResize="0"/>
          <p:nvPr/>
        </p:nvPicPr>
        <p:blipFill rotWithShape="1">
          <a:blip r:embed="rId4">
            <a:alphaModFix/>
          </a:blip>
          <a:srcRect/>
          <a:stretch/>
        </p:blipFill>
        <p:spPr>
          <a:xfrm rot="5400000">
            <a:off x="7286151" y="505255"/>
            <a:ext cx="1406631" cy="1406630"/>
          </a:xfrm>
          <a:prstGeom prst="rect">
            <a:avLst/>
          </a:prstGeom>
          <a:noFill/>
          <a:ln>
            <a:noFill/>
          </a:ln>
        </p:spPr>
      </p:pic>
      <p:sp>
        <p:nvSpPr>
          <p:cNvPr id="149" name="Google Shape;149;g2505d2c7c56_0_85"/>
          <p:cNvSpPr txBox="1">
            <a:spLocks noGrp="1"/>
          </p:cNvSpPr>
          <p:nvPr>
            <p:ph type="body" idx="1"/>
          </p:nvPr>
        </p:nvSpPr>
        <p:spPr>
          <a:xfrm>
            <a:off x="604591" y="4609773"/>
            <a:ext cx="5659200" cy="6192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FFFFFF"/>
              </a:buClr>
              <a:buSzPts val="4800"/>
              <a:buFont typeface="DM Sans"/>
              <a:buNone/>
              <a:defRPr sz="4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50" name="Google Shape;150;g2505d2c7c56_0_85"/>
          <p:cNvSpPr txBox="1">
            <a:spLocks noGrp="1"/>
          </p:cNvSpPr>
          <p:nvPr>
            <p:ph type="body" idx="2"/>
          </p:nvPr>
        </p:nvSpPr>
        <p:spPr>
          <a:xfrm>
            <a:off x="604591" y="3376645"/>
            <a:ext cx="565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51" name="Google Shape;151;g2505d2c7c56_0_8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g2505d2c7c56_0_85"/>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53" name="Google Shape;153;g2505d2c7c56_0_85"/>
          <p:cNvPicPr preferRelativeResize="0"/>
          <p:nvPr/>
        </p:nvPicPr>
        <p:blipFill rotWithShape="1">
          <a:blip r:embed="rId5">
            <a:alphaModFix/>
          </a:blip>
          <a:srcRect/>
          <a:stretch/>
        </p:blipFill>
        <p:spPr>
          <a:xfrm>
            <a:off x="899987" y="244788"/>
            <a:ext cx="1133500" cy="8656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5. Content - Text only">
  <p:cSld name="Content - Text with Bullet">
    <p:spTree>
      <p:nvGrpSpPr>
        <p:cNvPr id="1" name="Shape 154"/>
        <p:cNvGrpSpPr/>
        <p:nvPr/>
      </p:nvGrpSpPr>
      <p:grpSpPr>
        <a:xfrm>
          <a:off x="0" y="0"/>
          <a:ext cx="0" cy="0"/>
          <a:chOff x="0" y="0"/>
          <a:chExt cx="0" cy="0"/>
        </a:xfrm>
      </p:grpSpPr>
      <p:pic>
        <p:nvPicPr>
          <p:cNvPr id="155" name="Google Shape;155;g2505d2c7c56_0_95"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156" name="Google Shape;156;g2505d2c7c56_0_95"/>
          <p:cNvGrpSpPr/>
          <p:nvPr/>
        </p:nvGrpSpPr>
        <p:grpSpPr>
          <a:xfrm>
            <a:off x="156699" y="-320669"/>
            <a:ext cx="963000" cy="1208100"/>
            <a:chOff x="0" y="0"/>
            <a:chExt cx="1926000" cy="2416200"/>
          </a:xfrm>
        </p:grpSpPr>
        <p:sp>
          <p:nvSpPr>
            <p:cNvPr id="157" name="Google Shape;157;g2505d2c7c56_0_95"/>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58" name="Google Shape;158;g2505d2c7c56_0_95"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159" name="Google Shape;159;g2505d2c7c56_0_95"/>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60" name="Google Shape;160;g2505d2c7c56_0_9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161" name="Google Shape;161;g2505d2c7c56_0_95"/>
          <p:cNvSpPr txBox="1">
            <a:spLocks noGrp="1"/>
          </p:cNvSpPr>
          <p:nvPr>
            <p:ph type="body" idx="2"/>
          </p:nvPr>
        </p:nvSpPr>
        <p:spPr>
          <a:xfrm>
            <a:off x="508000" y="1422406"/>
            <a:ext cx="11289600" cy="3495000"/>
          </a:xfrm>
          <a:prstGeom prst="rect">
            <a:avLst/>
          </a:prstGeom>
          <a:noFill/>
          <a:ln>
            <a:noFill/>
          </a:ln>
        </p:spPr>
        <p:txBody>
          <a:bodyPr spcFirstLastPara="1" wrap="square" lIns="45725" tIns="22850" rIns="45725" bIns="22850" anchor="t" anchorCtr="0">
            <a:noAutofit/>
          </a:bodyPr>
          <a:lstStyle>
            <a:lvl1pPr marL="457200" marR="0" lvl="0" indent="-330200" algn="l" rtl="0">
              <a:lnSpc>
                <a:spcPct val="100000"/>
              </a:lnSpc>
              <a:spcBef>
                <a:spcPts val="0"/>
              </a:spcBef>
              <a:spcAft>
                <a:spcPts val="0"/>
              </a:spcAft>
              <a:buClr>
                <a:srgbClr val="828282"/>
              </a:buClr>
              <a:buSzPts val="1600"/>
              <a:buFont typeface="Arial"/>
              <a:buChar char="•"/>
              <a:defRPr sz="1600" b="0" i="0" u="none" strike="noStrike" cap="none">
                <a:solidFill>
                  <a:srgbClr val="828282"/>
                </a:solidFill>
                <a:latin typeface="DM Sans"/>
                <a:ea typeface="DM Sans"/>
                <a:cs typeface="DM Sans"/>
                <a:sym typeface="DM Sans"/>
              </a:defRPr>
            </a:lvl1pPr>
            <a:lvl2pPr marL="914400" marR="0" lvl="1" indent="-330200" algn="l" rtl="0">
              <a:lnSpc>
                <a:spcPct val="100000"/>
              </a:lnSpc>
              <a:spcBef>
                <a:spcPts val="0"/>
              </a:spcBef>
              <a:spcAft>
                <a:spcPts val="0"/>
              </a:spcAft>
              <a:buClr>
                <a:srgbClr val="828282"/>
              </a:buClr>
              <a:buSzPts val="1600"/>
              <a:buFont typeface="Arial"/>
              <a:buChar char="•"/>
              <a:defRPr sz="1600" b="0" i="0" u="none" strike="noStrike" cap="none">
                <a:solidFill>
                  <a:srgbClr val="828282"/>
                </a:solidFill>
                <a:latin typeface="DM Sans"/>
                <a:ea typeface="DM Sans"/>
                <a:cs typeface="DM Sans"/>
                <a:sym typeface="DM Sans"/>
              </a:defRPr>
            </a:lvl2pPr>
            <a:lvl3pPr marL="1371600" marR="0" lvl="2" indent="-330200" algn="l" rtl="0">
              <a:lnSpc>
                <a:spcPct val="100000"/>
              </a:lnSpc>
              <a:spcBef>
                <a:spcPts val="0"/>
              </a:spcBef>
              <a:spcAft>
                <a:spcPts val="0"/>
              </a:spcAft>
              <a:buClr>
                <a:srgbClr val="828282"/>
              </a:buClr>
              <a:buSzPts val="1600"/>
              <a:buFont typeface="Arial"/>
              <a:buChar char="•"/>
              <a:defRPr sz="1600" b="0" i="0" u="none" strike="noStrike" cap="none">
                <a:solidFill>
                  <a:srgbClr val="828282"/>
                </a:solidFill>
                <a:latin typeface="DM Sans"/>
                <a:ea typeface="DM Sans"/>
                <a:cs typeface="DM Sans"/>
                <a:sym typeface="DM Sans"/>
              </a:defRPr>
            </a:lvl3pPr>
            <a:lvl4pPr marL="1828800" marR="0" lvl="3" indent="-330200" algn="l" rtl="0">
              <a:lnSpc>
                <a:spcPct val="100000"/>
              </a:lnSpc>
              <a:spcBef>
                <a:spcPts val="0"/>
              </a:spcBef>
              <a:spcAft>
                <a:spcPts val="0"/>
              </a:spcAft>
              <a:buClr>
                <a:srgbClr val="828282"/>
              </a:buClr>
              <a:buSzPts val="1600"/>
              <a:buFont typeface="Arial"/>
              <a:buChar char="•"/>
              <a:defRPr sz="1600" b="0" i="0" u="none" strike="noStrike" cap="none">
                <a:solidFill>
                  <a:srgbClr val="828282"/>
                </a:solidFill>
                <a:latin typeface="DM Sans"/>
                <a:ea typeface="DM Sans"/>
                <a:cs typeface="DM Sans"/>
                <a:sym typeface="DM Sans"/>
              </a:defRPr>
            </a:lvl4pPr>
            <a:lvl5pPr marL="2286000" marR="0" lvl="4" indent="-330200" algn="l" rtl="0">
              <a:lnSpc>
                <a:spcPct val="100000"/>
              </a:lnSpc>
              <a:spcBef>
                <a:spcPts val="0"/>
              </a:spcBef>
              <a:spcAft>
                <a:spcPts val="0"/>
              </a:spcAft>
              <a:buClr>
                <a:srgbClr val="828282"/>
              </a:buClr>
              <a:buSzPts val="1600"/>
              <a:buFont typeface="Arial"/>
              <a:buChar char="•"/>
              <a:defRPr sz="1600" b="0" i="0" u="none" strike="noStrike" cap="none">
                <a:solidFill>
                  <a:srgbClr val="828282"/>
                </a:solidFill>
                <a:latin typeface="DM Sans"/>
                <a:ea typeface="DM Sans"/>
                <a:cs typeface="DM Sans"/>
                <a:sym typeface="DM Sans"/>
              </a:defRPr>
            </a:lvl5pPr>
            <a:lvl6pPr marL="2743200" marR="0" lvl="5" indent="-330200" algn="l" rtl="0">
              <a:lnSpc>
                <a:spcPct val="100000"/>
              </a:lnSpc>
              <a:spcBef>
                <a:spcPts val="0"/>
              </a:spcBef>
              <a:spcAft>
                <a:spcPts val="0"/>
              </a:spcAft>
              <a:buClr>
                <a:srgbClr val="828282"/>
              </a:buClr>
              <a:buSzPts val="1600"/>
              <a:buFont typeface="DM Sans"/>
              <a:buChar char="•"/>
              <a:defRPr sz="1600" b="0" i="0" u="none" strike="noStrike" cap="none">
                <a:solidFill>
                  <a:srgbClr val="828282"/>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62" name="Google Shape;162;g2505d2c7c56_0_95"/>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pic>
        <p:nvPicPr>
          <p:cNvPr id="163" name="Google Shape;163;g2505d2c7c56_0_95"/>
          <p:cNvPicPr preferRelativeResize="0"/>
          <p:nvPr/>
        </p:nvPicPr>
        <p:blipFill rotWithShape="1">
          <a:blip r:embed="rId4">
            <a:alphaModFix/>
          </a:blip>
          <a:srcRect/>
          <a:stretch/>
        </p:blipFill>
        <p:spPr>
          <a:xfrm>
            <a:off x="319050" y="235561"/>
            <a:ext cx="638326" cy="4875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8. Content - 3 Horizontal Icon with Box">
  <p:cSld name="Content - 3 Horizontal Icon with Box">
    <p:spTree>
      <p:nvGrpSpPr>
        <p:cNvPr id="1" name="Shape 164"/>
        <p:cNvGrpSpPr/>
        <p:nvPr/>
      </p:nvGrpSpPr>
      <p:grpSpPr>
        <a:xfrm>
          <a:off x="0" y="0"/>
          <a:ext cx="0" cy="0"/>
          <a:chOff x="0" y="0"/>
          <a:chExt cx="0" cy="0"/>
        </a:xfrm>
      </p:grpSpPr>
      <p:pic>
        <p:nvPicPr>
          <p:cNvPr id="165" name="Google Shape;165;g2505d2c7c56_0_131"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sp>
        <p:nvSpPr>
          <p:cNvPr id="166" name="Google Shape;166;g2505d2c7c56_0_131"/>
          <p:cNvSpPr/>
          <p:nvPr/>
        </p:nvSpPr>
        <p:spPr>
          <a:xfrm>
            <a:off x="434842" y="1647257"/>
            <a:ext cx="3667800" cy="4068300"/>
          </a:xfrm>
          <a:prstGeom prst="roundRect">
            <a:avLst>
              <a:gd name="adj" fmla="val 4218"/>
            </a:avLst>
          </a:prstGeom>
          <a:solidFill>
            <a:srgbClr val="FFFFFF"/>
          </a:solidFill>
          <a:ln>
            <a:noFill/>
          </a:ln>
          <a:effectLst>
            <a:outerShdw blurRad="228600" dist="25400" dir="5400000" rotWithShape="0">
              <a:srgbClr val="000000">
                <a:alpha val="5098"/>
              </a:srgb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167" name="Google Shape;167;g2505d2c7c56_0_131"/>
          <p:cNvSpPr/>
          <p:nvPr/>
        </p:nvSpPr>
        <p:spPr>
          <a:xfrm>
            <a:off x="4303668" y="1647257"/>
            <a:ext cx="3667800" cy="4068300"/>
          </a:xfrm>
          <a:prstGeom prst="roundRect">
            <a:avLst>
              <a:gd name="adj" fmla="val 4218"/>
            </a:avLst>
          </a:prstGeom>
          <a:solidFill>
            <a:srgbClr val="FFFFFF"/>
          </a:solidFill>
          <a:ln>
            <a:noFill/>
          </a:ln>
          <a:effectLst>
            <a:outerShdw blurRad="228600" dist="25400" dir="5400000" rotWithShape="0">
              <a:srgbClr val="000000">
                <a:alpha val="5098"/>
              </a:srgb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168" name="Google Shape;168;g2505d2c7c56_0_131"/>
          <p:cNvSpPr/>
          <p:nvPr/>
        </p:nvSpPr>
        <p:spPr>
          <a:xfrm>
            <a:off x="8172493" y="1647257"/>
            <a:ext cx="3667800" cy="4068300"/>
          </a:xfrm>
          <a:prstGeom prst="roundRect">
            <a:avLst>
              <a:gd name="adj" fmla="val 4218"/>
            </a:avLst>
          </a:prstGeom>
          <a:solidFill>
            <a:srgbClr val="FFFFFF"/>
          </a:solidFill>
          <a:ln>
            <a:noFill/>
          </a:ln>
          <a:effectLst>
            <a:outerShdw blurRad="228600" dist="25400" dir="5400000" rotWithShape="0">
              <a:srgbClr val="000000">
                <a:alpha val="5098"/>
              </a:srgb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grpSp>
        <p:nvGrpSpPr>
          <p:cNvPr id="169" name="Google Shape;169;g2505d2c7c56_0_131"/>
          <p:cNvGrpSpPr/>
          <p:nvPr/>
        </p:nvGrpSpPr>
        <p:grpSpPr>
          <a:xfrm>
            <a:off x="156699" y="-320669"/>
            <a:ext cx="963000" cy="1208100"/>
            <a:chOff x="0" y="0"/>
            <a:chExt cx="1926000" cy="2416200"/>
          </a:xfrm>
        </p:grpSpPr>
        <p:sp>
          <p:nvSpPr>
            <p:cNvPr id="170" name="Google Shape;170;g2505d2c7c56_0_13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71" name="Google Shape;171;g2505d2c7c56_0_131"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172" name="Google Shape;172;g2505d2c7c56_0_13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73" name="Google Shape;173;g2505d2c7c56_0_131"/>
          <p:cNvSpPr txBox="1">
            <a:spLocks noGrp="1"/>
          </p:cNvSpPr>
          <p:nvPr>
            <p:ph type="body" idx="2"/>
          </p:nvPr>
        </p:nvSpPr>
        <p:spPr>
          <a:xfrm>
            <a:off x="681264" y="3055347"/>
            <a:ext cx="31749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74" name="Google Shape;174;g2505d2c7c56_0_131"/>
          <p:cNvSpPr txBox="1">
            <a:spLocks noGrp="1"/>
          </p:cNvSpPr>
          <p:nvPr>
            <p:ph type="body" idx="3"/>
          </p:nvPr>
        </p:nvSpPr>
        <p:spPr>
          <a:xfrm>
            <a:off x="4508500" y="3055347"/>
            <a:ext cx="31749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75" name="Google Shape;175;g2505d2c7c56_0_131"/>
          <p:cNvSpPr txBox="1">
            <a:spLocks noGrp="1"/>
          </p:cNvSpPr>
          <p:nvPr>
            <p:ph type="body" idx="4"/>
          </p:nvPr>
        </p:nvSpPr>
        <p:spPr>
          <a:xfrm>
            <a:off x="8418914" y="3055347"/>
            <a:ext cx="31749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76" name="Google Shape;176;g2505d2c7c56_0_131"/>
          <p:cNvSpPr>
            <a:spLocks noGrp="1"/>
          </p:cNvSpPr>
          <p:nvPr>
            <p:ph type="pic" idx="5"/>
          </p:nvPr>
        </p:nvSpPr>
        <p:spPr>
          <a:xfrm>
            <a:off x="681264" y="1933330"/>
            <a:ext cx="1016100" cy="1016100"/>
          </a:xfrm>
          <a:prstGeom prst="rect">
            <a:avLst/>
          </a:prstGeom>
          <a:noFill/>
          <a:ln>
            <a:noFill/>
          </a:ln>
        </p:spPr>
      </p:sp>
      <p:sp>
        <p:nvSpPr>
          <p:cNvPr id="177" name="Google Shape;177;g2505d2c7c56_0_131"/>
          <p:cNvSpPr>
            <a:spLocks noGrp="1"/>
          </p:cNvSpPr>
          <p:nvPr>
            <p:ph type="pic" idx="6"/>
          </p:nvPr>
        </p:nvSpPr>
        <p:spPr>
          <a:xfrm>
            <a:off x="4508500" y="1933330"/>
            <a:ext cx="1016100" cy="1016100"/>
          </a:xfrm>
          <a:prstGeom prst="rect">
            <a:avLst/>
          </a:prstGeom>
          <a:noFill/>
          <a:ln>
            <a:noFill/>
          </a:ln>
        </p:spPr>
      </p:sp>
      <p:sp>
        <p:nvSpPr>
          <p:cNvPr id="178" name="Google Shape;178;g2505d2c7c56_0_131"/>
          <p:cNvSpPr>
            <a:spLocks noGrp="1"/>
          </p:cNvSpPr>
          <p:nvPr>
            <p:ph type="pic" idx="7"/>
          </p:nvPr>
        </p:nvSpPr>
        <p:spPr>
          <a:xfrm>
            <a:off x="8418914" y="1933330"/>
            <a:ext cx="1016100" cy="1016100"/>
          </a:xfrm>
          <a:prstGeom prst="rect">
            <a:avLst/>
          </a:prstGeom>
          <a:noFill/>
          <a:ln>
            <a:noFill/>
          </a:ln>
        </p:spPr>
      </p:sp>
      <p:sp>
        <p:nvSpPr>
          <p:cNvPr id="179" name="Google Shape;179;g2505d2c7c56_0_13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180" name="Google Shape;180;g2505d2c7c56_0_131"/>
          <p:cNvSpPr txBox="1">
            <a:spLocks noGrp="1"/>
          </p:cNvSpPr>
          <p:nvPr>
            <p:ph type="body" idx="8"/>
          </p:nvPr>
        </p:nvSpPr>
        <p:spPr>
          <a:xfrm>
            <a:off x="681264" y="3900028"/>
            <a:ext cx="31749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81" name="Google Shape;181;g2505d2c7c56_0_131"/>
          <p:cNvSpPr txBox="1">
            <a:spLocks noGrp="1"/>
          </p:cNvSpPr>
          <p:nvPr>
            <p:ph type="body" idx="9"/>
          </p:nvPr>
        </p:nvSpPr>
        <p:spPr>
          <a:xfrm>
            <a:off x="4508500" y="3900028"/>
            <a:ext cx="31749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82" name="Google Shape;182;g2505d2c7c56_0_131"/>
          <p:cNvSpPr txBox="1">
            <a:spLocks noGrp="1"/>
          </p:cNvSpPr>
          <p:nvPr>
            <p:ph type="body" idx="13"/>
          </p:nvPr>
        </p:nvSpPr>
        <p:spPr>
          <a:xfrm>
            <a:off x="8418914" y="3900028"/>
            <a:ext cx="31749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83" name="Google Shape;183;g2505d2c7c56_0_13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9. Content - 3 Vertical Icon with Big title">
  <p:cSld name="Content - 3 Vertical Icon with Big title">
    <p:spTree>
      <p:nvGrpSpPr>
        <p:cNvPr id="1" name="Shape 184"/>
        <p:cNvGrpSpPr/>
        <p:nvPr/>
      </p:nvGrpSpPr>
      <p:grpSpPr>
        <a:xfrm>
          <a:off x="0" y="0"/>
          <a:ext cx="0" cy="0"/>
          <a:chOff x="0" y="0"/>
          <a:chExt cx="0" cy="0"/>
        </a:xfrm>
      </p:grpSpPr>
      <p:pic>
        <p:nvPicPr>
          <p:cNvPr id="185" name="Google Shape;185;g2505d2c7c56_0_151"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186" name="Google Shape;186;g2505d2c7c56_0_151"/>
          <p:cNvGrpSpPr/>
          <p:nvPr/>
        </p:nvGrpSpPr>
        <p:grpSpPr>
          <a:xfrm>
            <a:off x="156699" y="-320669"/>
            <a:ext cx="963000" cy="1208100"/>
            <a:chOff x="0" y="0"/>
            <a:chExt cx="1926000" cy="2416200"/>
          </a:xfrm>
        </p:grpSpPr>
        <p:sp>
          <p:nvSpPr>
            <p:cNvPr id="187" name="Google Shape;187;g2505d2c7c56_0_15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88" name="Google Shape;188;g2505d2c7c56_0_151"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189" name="Google Shape;189;g2505d2c7c56_0_15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90" name="Google Shape;190;g2505d2c7c56_0_151"/>
          <p:cNvSpPr txBox="1">
            <a:spLocks noGrp="1"/>
          </p:cNvSpPr>
          <p:nvPr>
            <p:ph type="body" idx="2"/>
          </p:nvPr>
        </p:nvSpPr>
        <p:spPr>
          <a:xfrm>
            <a:off x="6619246" y="4877819"/>
            <a:ext cx="4698900" cy="2580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2000"/>
              <a:buFont typeface="DM Sans"/>
              <a:buNone/>
              <a:defRPr sz="2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91" name="Google Shape;191;g2505d2c7c56_0_151"/>
          <p:cNvSpPr txBox="1">
            <a:spLocks noGrp="1"/>
          </p:cNvSpPr>
          <p:nvPr>
            <p:ph type="body" idx="3"/>
          </p:nvPr>
        </p:nvSpPr>
        <p:spPr>
          <a:xfrm>
            <a:off x="6619246" y="5276111"/>
            <a:ext cx="46989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92" name="Google Shape;192;g2505d2c7c56_0_151"/>
          <p:cNvSpPr txBox="1">
            <a:spLocks noGrp="1"/>
          </p:cNvSpPr>
          <p:nvPr>
            <p:ph type="body" idx="4"/>
          </p:nvPr>
        </p:nvSpPr>
        <p:spPr>
          <a:xfrm>
            <a:off x="499526" y="3013085"/>
            <a:ext cx="4087800" cy="11079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3600"/>
              <a:buFont typeface="DM Sans"/>
              <a:buNone/>
              <a:defRPr sz="36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93" name="Google Shape;193;g2505d2c7c56_0_151"/>
          <p:cNvSpPr txBox="1">
            <a:spLocks noGrp="1"/>
          </p:cNvSpPr>
          <p:nvPr>
            <p:ph type="body" idx="5"/>
          </p:nvPr>
        </p:nvSpPr>
        <p:spPr>
          <a:xfrm>
            <a:off x="499526" y="4331627"/>
            <a:ext cx="40878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94" name="Google Shape;194;g2505d2c7c56_0_151"/>
          <p:cNvSpPr>
            <a:spLocks noGrp="1"/>
          </p:cNvSpPr>
          <p:nvPr>
            <p:ph type="pic" idx="6"/>
          </p:nvPr>
        </p:nvSpPr>
        <p:spPr>
          <a:xfrm>
            <a:off x="5213804" y="1793221"/>
            <a:ext cx="1016100" cy="1016100"/>
          </a:xfrm>
          <a:prstGeom prst="rect">
            <a:avLst/>
          </a:prstGeom>
          <a:noFill/>
          <a:ln>
            <a:noFill/>
          </a:ln>
        </p:spPr>
      </p:sp>
      <p:sp>
        <p:nvSpPr>
          <p:cNvPr id="195" name="Google Shape;195;g2505d2c7c56_0_151"/>
          <p:cNvSpPr>
            <a:spLocks noGrp="1"/>
          </p:cNvSpPr>
          <p:nvPr>
            <p:ph type="pic" idx="7"/>
          </p:nvPr>
        </p:nvSpPr>
        <p:spPr>
          <a:xfrm>
            <a:off x="5213804" y="3236348"/>
            <a:ext cx="1016100" cy="1016100"/>
          </a:xfrm>
          <a:prstGeom prst="rect">
            <a:avLst/>
          </a:prstGeom>
          <a:noFill/>
          <a:ln>
            <a:noFill/>
          </a:ln>
        </p:spPr>
      </p:sp>
      <p:sp>
        <p:nvSpPr>
          <p:cNvPr id="196" name="Google Shape;196;g2505d2c7c56_0_151"/>
          <p:cNvSpPr>
            <a:spLocks noGrp="1"/>
          </p:cNvSpPr>
          <p:nvPr>
            <p:ph type="pic" idx="8"/>
          </p:nvPr>
        </p:nvSpPr>
        <p:spPr>
          <a:xfrm>
            <a:off x="5213804" y="4679475"/>
            <a:ext cx="1016100" cy="1016100"/>
          </a:xfrm>
          <a:prstGeom prst="rect">
            <a:avLst/>
          </a:prstGeom>
          <a:noFill/>
          <a:ln>
            <a:noFill/>
          </a:ln>
        </p:spPr>
      </p:sp>
      <p:sp>
        <p:nvSpPr>
          <p:cNvPr id="197" name="Google Shape;197;g2505d2c7c56_0_15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198" name="Google Shape;198;g2505d2c7c56_0_15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
        <p:nvSpPr>
          <p:cNvPr id="199" name="Google Shape;199;g2505d2c7c56_0_151"/>
          <p:cNvSpPr txBox="1">
            <a:spLocks noGrp="1"/>
          </p:cNvSpPr>
          <p:nvPr>
            <p:ph type="body" idx="9"/>
          </p:nvPr>
        </p:nvSpPr>
        <p:spPr>
          <a:xfrm>
            <a:off x="6619246" y="1984527"/>
            <a:ext cx="4699200" cy="2580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2000"/>
              <a:buFont typeface="DM Sans"/>
              <a:buNone/>
              <a:defRPr sz="2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00" name="Google Shape;200;g2505d2c7c56_0_151"/>
          <p:cNvSpPr txBox="1">
            <a:spLocks noGrp="1"/>
          </p:cNvSpPr>
          <p:nvPr>
            <p:ph type="body" idx="13"/>
          </p:nvPr>
        </p:nvSpPr>
        <p:spPr>
          <a:xfrm>
            <a:off x="6619246" y="2382820"/>
            <a:ext cx="469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01" name="Google Shape;201;g2505d2c7c56_0_151"/>
          <p:cNvSpPr txBox="1">
            <a:spLocks noGrp="1"/>
          </p:cNvSpPr>
          <p:nvPr>
            <p:ph type="body" idx="14"/>
          </p:nvPr>
        </p:nvSpPr>
        <p:spPr>
          <a:xfrm>
            <a:off x="6619246" y="3406800"/>
            <a:ext cx="4699200" cy="2580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2000"/>
              <a:buFont typeface="DM Sans"/>
              <a:buNone/>
              <a:defRPr sz="2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02" name="Google Shape;202;g2505d2c7c56_0_151"/>
          <p:cNvSpPr txBox="1">
            <a:spLocks noGrp="1"/>
          </p:cNvSpPr>
          <p:nvPr>
            <p:ph type="body" idx="15"/>
          </p:nvPr>
        </p:nvSpPr>
        <p:spPr>
          <a:xfrm>
            <a:off x="6619246" y="3805093"/>
            <a:ext cx="469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 Content - 4 Icon">
  <p:cSld name="Content - 4 Icon">
    <p:spTree>
      <p:nvGrpSpPr>
        <p:cNvPr id="1" name="Shape 203"/>
        <p:cNvGrpSpPr/>
        <p:nvPr/>
      </p:nvGrpSpPr>
      <p:grpSpPr>
        <a:xfrm>
          <a:off x="0" y="0"/>
          <a:ext cx="0" cy="0"/>
          <a:chOff x="0" y="0"/>
          <a:chExt cx="0" cy="0"/>
        </a:xfrm>
      </p:grpSpPr>
      <p:pic>
        <p:nvPicPr>
          <p:cNvPr id="204" name="Google Shape;204;g2505d2c7c56_0_170"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05" name="Google Shape;205;g2505d2c7c56_0_170"/>
          <p:cNvGrpSpPr/>
          <p:nvPr/>
        </p:nvGrpSpPr>
        <p:grpSpPr>
          <a:xfrm>
            <a:off x="156699" y="-320669"/>
            <a:ext cx="963000" cy="1208100"/>
            <a:chOff x="0" y="0"/>
            <a:chExt cx="1926000" cy="2416200"/>
          </a:xfrm>
        </p:grpSpPr>
        <p:sp>
          <p:nvSpPr>
            <p:cNvPr id="206" name="Google Shape;206;g2505d2c7c56_0_170"/>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207" name="Google Shape;207;g2505d2c7c56_0_170"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208" name="Google Shape;208;g2505d2c7c56_0_170"/>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09" name="Google Shape;209;g2505d2c7c56_0_170"/>
          <p:cNvSpPr txBox="1">
            <a:spLocks noGrp="1"/>
          </p:cNvSpPr>
          <p:nvPr>
            <p:ph type="body" idx="2"/>
          </p:nvPr>
        </p:nvSpPr>
        <p:spPr>
          <a:xfrm>
            <a:off x="547368" y="2230816"/>
            <a:ext cx="32262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10" name="Google Shape;210;g2505d2c7c56_0_170"/>
          <p:cNvSpPr txBox="1">
            <a:spLocks noGrp="1"/>
          </p:cNvSpPr>
          <p:nvPr>
            <p:ph type="body" idx="3"/>
          </p:nvPr>
        </p:nvSpPr>
        <p:spPr>
          <a:xfrm>
            <a:off x="547369" y="3035321"/>
            <a:ext cx="3226200" cy="554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1800"/>
              <a:buFont typeface="Arial"/>
              <a:buNone/>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11" name="Google Shape;211;g2505d2c7c56_0_170"/>
          <p:cNvSpPr txBox="1">
            <a:spLocks noGrp="1"/>
          </p:cNvSpPr>
          <p:nvPr>
            <p:ph type="body" idx="4"/>
          </p:nvPr>
        </p:nvSpPr>
        <p:spPr>
          <a:xfrm>
            <a:off x="4984864" y="2230816"/>
            <a:ext cx="32262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12" name="Google Shape;212;g2505d2c7c56_0_170"/>
          <p:cNvSpPr txBox="1">
            <a:spLocks noGrp="1"/>
          </p:cNvSpPr>
          <p:nvPr>
            <p:ph type="body" idx="5"/>
          </p:nvPr>
        </p:nvSpPr>
        <p:spPr>
          <a:xfrm>
            <a:off x="4984865" y="3035321"/>
            <a:ext cx="3226200" cy="554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1800"/>
              <a:buFont typeface="Arial"/>
              <a:buNone/>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13" name="Google Shape;213;g2505d2c7c56_0_170"/>
          <p:cNvSpPr txBox="1">
            <a:spLocks noGrp="1"/>
          </p:cNvSpPr>
          <p:nvPr>
            <p:ph type="body" idx="6"/>
          </p:nvPr>
        </p:nvSpPr>
        <p:spPr>
          <a:xfrm>
            <a:off x="547368" y="4889527"/>
            <a:ext cx="32262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14" name="Google Shape;214;g2505d2c7c56_0_170"/>
          <p:cNvSpPr txBox="1">
            <a:spLocks noGrp="1"/>
          </p:cNvSpPr>
          <p:nvPr>
            <p:ph type="body" idx="7"/>
          </p:nvPr>
        </p:nvSpPr>
        <p:spPr>
          <a:xfrm>
            <a:off x="547369" y="5694033"/>
            <a:ext cx="3226200" cy="554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1800"/>
              <a:buFont typeface="Arial"/>
              <a:buNone/>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15" name="Google Shape;215;g2505d2c7c56_0_170"/>
          <p:cNvSpPr txBox="1">
            <a:spLocks noGrp="1"/>
          </p:cNvSpPr>
          <p:nvPr>
            <p:ph type="body" idx="8"/>
          </p:nvPr>
        </p:nvSpPr>
        <p:spPr>
          <a:xfrm>
            <a:off x="4984865" y="4889527"/>
            <a:ext cx="32262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16" name="Google Shape;216;g2505d2c7c56_0_170"/>
          <p:cNvSpPr txBox="1">
            <a:spLocks noGrp="1"/>
          </p:cNvSpPr>
          <p:nvPr>
            <p:ph type="body" idx="9"/>
          </p:nvPr>
        </p:nvSpPr>
        <p:spPr>
          <a:xfrm>
            <a:off x="4984865" y="5694033"/>
            <a:ext cx="3226200" cy="554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1800"/>
              <a:buFont typeface="Arial"/>
              <a:buNone/>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17" name="Google Shape;217;g2505d2c7c56_0_170"/>
          <p:cNvSpPr>
            <a:spLocks noGrp="1"/>
          </p:cNvSpPr>
          <p:nvPr>
            <p:ph type="pic" idx="13"/>
          </p:nvPr>
        </p:nvSpPr>
        <p:spPr>
          <a:xfrm>
            <a:off x="555165" y="1341537"/>
            <a:ext cx="762000" cy="762000"/>
          </a:xfrm>
          <a:prstGeom prst="rect">
            <a:avLst/>
          </a:prstGeom>
          <a:noFill/>
          <a:ln>
            <a:noFill/>
          </a:ln>
        </p:spPr>
      </p:sp>
      <p:sp>
        <p:nvSpPr>
          <p:cNvPr id="218" name="Google Shape;218;g2505d2c7c56_0_170"/>
          <p:cNvSpPr>
            <a:spLocks noGrp="1"/>
          </p:cNvSpPr>
          <p:nvPr>
            <p:ph type="pic" idx="14"/>
          </p:nvPr>
        </p:nvSpPr>
        <p:spPr>
          <a:xfrm>
            <a:off x="4984865" y="1341537"/>
            <a:ext cx="762000" cy="762000"/>
          </a:xfrm>
          <a:prstGeom prst="rect">
            <a:avLst/>
          </a:prstGeom>
          <a:noFill/>
          <a:ln>
            <a:noFill/>
          </a:ln>
        </p:spPr>
      </p:sp>
      <p:sp>
        <p:nvSpPr>
          <p:cNvPr id="219" name="Google Shape;219;g2505d2c7c56_0_170"/>
          <p:cNvSpPr>
            <a:spLocks noGrp="1"/>
          </p:cNvSpPr>
          <p:nvPr>
            <p:ph type="pic" idx="15"/>
          </p:nvPr>
        </p:nvSpPr>
        <p:spPr>
          <a:xfrm>
            <a:off x="555165" y="4000248"/>
            <a:ext cx="762000" cy="762000"/>
          </a:xfrm>
          <a:prstGeom prst="rect">
            <a:avLst/>
          </a:prstGeom>
          <a:noFill/>
          <a:ln>
            <a:noFill/>
          </a:ln>
        </p:spPr>
      </p:sp>
      <p:sp>
        <p:nvSpPr>
          <p:cNvPr id="220" name="Google Shape;220;g2505d2c7c56_0_170"/>
          <p:cNvSpPr>
            <a:spLocks noGrp="1"/>
          </p:cNvSpPr>
          <p:nvPr>
            <p:ph type="pic" idx="16"/>
          </p:nvPr>
        </p:nvSpPr>
        <p:spPr>
          <a:xfrm>
            <a:off x="4984865" y="4000248"/>
            <a:ext cx="762000" cy="762000"/>
          </a:xfrm>
          <a:prstGeom prst="rect">
            <a:avLst/>
          </a:prstGeom>
          <a:noFill/>
          <a:ln>
            <a:noFill/>
          </a:ln>
        </p:spPr>
      </p:sp>
      <p:sp>
        <p:nvSpPr>
          <p:cNvPr id="221" name="Google Shape;221;g2505d2c7c56_0_17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22" name="Google Shape;222;g2505d2c7c56_0_170"/>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 Content - 3 Vertical with Lines">
  <p:cSld name="Content - 3 Vertical with Lines">
    <p:spTree>
      <p:nvGrpSpPr>
        <p:cNvPr id="1" name="Shape 223"/>
        <p:cNvGrpSpPr/>
        <p:nvPr/>
      </p:nvGrpSpPr>
      <p:grpSpPr>
        <a:xfrm>
          <a:off x="0" y="0"/>
          <a:ext cx="0" cy="0"/>
          <a:chOff x="0" y="0"/>
          <a:chExt cx="0" cy="0"/>
        </a:xfrm>
      </p:grpSpPr>
      <p:pic>
        <p:nvPicPr>
          <p:cNvPr id="224" name="Google Shape;224;g2505d2c7c56_0_190"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25" name="Google Shape;225;g2505d2c7c56_0_190"/>
          <p:cNvGrpSpPr/>
          <p:nvPr/>
        </p:nvGrpSpPr>
        <p:grpSpPr>
          <a:xfrm>
            <a:off x="156699" y="-320669"/>
            <a:ext cx="963000" cy="1208100"/>
            <a:chOff x="0" y="0"/>
            <a:chExt cx="1926000" cy="2416200"/>
          </a:xfrm>
        </p:grpSpPr>
        <p:sp>
          <p:nvSpPr>
            <p:cNvPr id="226" name="Google Shape;226;g2505d2c7c56_0_190"/>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227" name="Google Shape;227;g2505d2c7c56_0_190"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228" name="Google Shape;228;g2505d2c7c56_0_190"/>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29" name="Google Shape;229;g2505d2c7c56_0_190"/>
          <p:cNvSpPr txBox="1">
            <a:spLocks noGrp="1"/>
          </p:cNvSpPr>
          <p:nvPr>
            <p:ph type="body" idx="2"/>
          </p:nvPr>
        </p:nvSpPr>
        <p:spPr>
          <a:xfrm>
            <a:off x="1012684" y="3054871"/>
            <a:ext cx="76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30" name="Google Shape;230;g2505d2c7c56_0_190"/>
          <p:cNvSpPr txBox="1">
            <a:spLocks noGrp="1"/>
          </p:cNvSpPr>
          <p:nvPr>
            <p:ph type="body" idx="3"/>
          </p:nvPr>
        </p:nvSpPr>
        <p:spPr>
          <a:xfrm>
            <a:off x="1012683" y="3530220"/>
            <a:ext cx="76200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31" name="Google Shape;231;g2505d2c7c56_0_190"/>
          <p:cNvSpPr txBox="1"/>
          <p:nvPr/>
        </p:nvSpPr>
        <p:spPr>
          <a:xfrm>
            <a:off x="507931" y="3024153"/>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2</a:t>
            </a:r>
            <a:endParaRPr sz="700" b="0" i="0" u="none" strike="noStrike" cap="none">
              <a:solidFill>
                <a:srgbClr val="000000"/>
              </a:solidFill>
              <a:latin typeface="Arial"/>
              <a:ea typeface="Arial"/>
              <a:cs typeface="Arial"/>
              <a:sym typeface="Arial"/>
            </a:endParaRPr>
          </a:p>
        </p:txBody>
      </p:sp>
      <p:sp>
        <p:nvSpPr>
          <p:cNvPr id="232" name="Google Shape;232;g2505d2c7c56_0_190"/>
          <p:cNvSpPr txBox="1">
            <a:spLocks noGrp="1"/>
          </p:cNvSpPr>
          <p:nvPr>
            <p:ph type="body" idx="4"/>
          </p:nvPr>
        </p:nvSpPr>
        <p:spPr>
          <a:xfrm>
            <a:off x="1012684" y="4666374"/>
            <a:ext cx="76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33" name="Google Shape;233;g2505d2c7c56_0_190"/>
          <p:cNvSpPr txBox="1">
            <a:spLocks noGrp="1"/>
          </p:cNvSpPr>
          <p:nvPr>
            <p:ph type="body" idx="5"/>
          </p:nvPr>
        </p:nvSpPr>
        <p:spPr>
          <a:xfrm>
            <a:off x="1012684" y="5141722"/>
            <a:ext cx="76200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34" name="Google Shape;234;g2505d2c7c56_0_190"/>
          <p:cNvSpPr txBox="1"/>
          <p:nvPr/>
        </p:nvSpPr>
        <p:spPr>
          <a:xfrm>
            <a:off x="507931" y="4635656"/>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3</a:t>
            </a:r>
            <a:endParaRPr sz="700" b="0" i="0" u="none" strike="noStrike" cap="none">
              <a:solidFill>
                <a:srgbClr val="000000"/>
              </a:solidFill>
              <a:latin typeface="Arial"/>
              <a:ea typeface="Arial"/>
              <a:cs typeface="Arial"/>
              <a:sym typeface="Arial"/>
            </a:endParaRPr>
          </a:p>
        </p:txBody>
      </p:sp>
      <p:sp>
        <p:nvSpPr>
          <p:cNvPr id="235" name="Google Shape;235;g2505d2c7c56_0_190"/>
          <p:cNvSpPr txBox="1">
            <a:spLocks noGrp="1"/>
          </p:cNvSpPr>
          <p:nvPr>
            <p:ph type="body" idx="6"/>
          </p:nvPr>
        </p:nvSpPr>
        <p:spPr>
          <a:xfrm>
            <a:off x="1012684" y="1532662"/>
            <a:ext cx="76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36" name="Google Shape;236;g2505d2c7c56_0_190"/>
          <p:cNvSpPr txBox="1"/>
          <p:nvPr/>
        </p:nvSpPr>
        <p:spPr>
          <a:xfrm>
            <a:off x="507931" y="1501944"/>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1</a:t>
            </a:r>
            <a:endParaRPr sz="700" b="0" i="0" u="none" strike="noStrike" cap="none">
              <a:solidFill>
                <a:srgbClr val="000000"/>
              </a:solidFill>
              <a:latin typeface="Arial"/>
              <a:ea typeface="Arial"/>
              <a:cs typeface="Arial"/>
              <a:sym typeface="Arial"/>
            </a:endParaRPr>
          </a:p>
        </p:txBody>
      </p:sp>
      <p:cxnSp>
        <p:nvCxnSpPr>
          <p:cNvPr id="237" name="Google Shape;237;g2505d2c7c56_0_190"/>
          <p:cNvCxnSpPr/>
          <p:nvPr/>
        </p:nvCxnSpPr>
        <p:spPr>
          <a:xfrm>
            <a:off x="1012684" y="2817707"/>
            <a:ext cx="7566000" cy="0"/>
          </a:xfrm>
          <a:prstGeom prst="straightConnector1">
            <a:avLst/>
          </a:prstGeom>
          <a:noFill/>
          <a:ln w="12700" cap="flat" cmpd="sng">
            <a:solidFill>
              <a:srgbClr val="999999"/>
            </a:solidFill>
            <a:prstDash val="solid"/>
            <a:miter lim="400000"/>
            <a:headEnd type="none" w="sm" len="sm"/>
            <a:tailEnd type="none" w="sm" len="sm"/>
          </a:ln>
        </p:spPr>
      </p:cxnSp>
      <p:cxnSp>
        <p:nvCxnSpPr>
          <p:cNvPr id="238" name="Google Shape;238;g2505d2c7c56_0_190"/>
          <p:cNvCxnSpPr/>
          <p:nvPr/>
        </p:nvCxnSpPr>
        <p:spPr>
          <a:xfrm>
            <a:off x="1012684" y="4406694"/>
            <a:ext cx="7566000" cy="0"/>
          </a:xfrm>
          <a:prstGeom prst="straightConnector1">
            <a:avLst/>
          </a:prstGeom>
          <a:noFill/>
          <a:ln w="12700" cap="flat" cmpd="sng">
            <a:solidFill>
              <a:srgbClr val="999999"/>
            </a:solidFill>
            <a:prstDash val="solid"/>
            <a:miter lim="400000"/>
            <a:headEnd type="none" w="sm" len="sm"/>
            <a:tailEnd type="none" w="sm" len="sm"/>
          </a:ln>
        </p:spPr>
      </p:cxnSp>
      <p:sp>
        <p:nvSpPr>
          <p:cNvPr id="239" name="Google Shape;239;g2505d2c7c56_0_19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40" name="Google Shape;240;g2505d2c7c56_0_190"/>
          <p:cNvSpPr txBox="1">
            <a:spLocks noGrp="1"/>
          </p:cNvSpPr>
          <p:nvPr>
            <p:ph type="body" idx="7"/>
          </p:nvPr>
        </p:nvSpPr>
        <p:spPr>
          <a:xfrm>
            <a:off x="1012683" y="1950860"/>
            <a:ext cx="76200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41" name="Google Shape;241;g2505d2c7c56_0_190"/>
          <p:cNvSpPr txBox="1">
            <a:spLocks noGrp="1"/>
          </p:cNvSpPr>
          <p:nvPr>
            <p:ph type="title"/>
          </p:nvPr>
        </p:nvSpPr>
        <p:spPr>
          <a:xfrm>
            <a:off x="1282073" y="395408"/>
            <a:ext cx="109857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 Content - 3 Vertical with Bullet">
  <p:cSld name="Content - 3 Vertical with Bullet">
    <p:spTree>
      <p:nvGrpSpPr>
        <p:cNvPr id="1" name="Shape 242"/>
        <p:cNvGrpSpPr/>
        <p:nvPr/>
      </p:nvGrpSpPr>
      <p:grpSpPr>
        <a:xfrm>
          <a:off x="0" y="0"/>
          <a:ext cx="0" cy="0"/>
          <a:chOff x="0" y="0"/>
          <a:chExt cx="0" cy="0"/>
        </a:xfrm>
      </p:grpSpPr>
      <p:pic>
        <p:nvPicPr>
          <p:cNvPr id="243" name="Google Shape;243;g2505d2c7c56_0_209"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44" name="Google Shape;244;g2505d2c7c56_0_209"/>
          <p:cNvGrpSpPr/>
          <p:nvPr/>
        </p:nvGrpSpPr>
        <p:grpSpPr>
          <a:xfrm>
            <a:off x="156699" y="-320669"/>
            <a:ext cx="963000" cy="1208100"/>
            <a:chOff x="0" y="0"/>
            <a:chExt cx="1926000" cy="2416200"/>
          </a:xfrm>
        </p:grpSpPr>
        <p:sp>
          <p:nvSpPr>
            <p:cNvPr id="245" name="Google Shape;245;g2505d2c7c56_0_209"/>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246" name="Google Shape;246;g2505d2c7c56_0_209"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247" name="Google Shape;247;g2505d2c7c56_0_20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48" name="Google Shape;248;g2505d2c7c56_0_209"/>
          <p:cNvSpPr txBox="1">
            <a:spLocks noGrp="1"/>
          </p:cNvSpPr>
          <p:nvPr>
            <p:ph type="body" idx="2"/>
          </p:nvPr>
        </p:nvSpPr>
        <p:spPr>
          <a:xfrm>
            <a:off x="1012683" y="3530220"/>
            <a:ext cx="76200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49" name="Google Shape;249;g2505d2c7c56_0_209"/>
          <p:cNvSpPr txBox="1">
            <a:spLocks noGrp="1"/>
          </p:cNvSpPr>
          <p:nvPr>
            <p:ph type="body" idx="3"/>
          </p:nvPr>
        </p:nvSpPr>
        <p:spPr>
          <a:xfrm>
            <a:off x="1012684" y="4666374"/>
            <a:ext cx="76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cxnSp>
        <p:nvCxnSpPr>
          <p:cNvPr id="250" name="Google Shape;250;g2505d2c7c56_0_209"/>
          <p:cNvCxnSpPr/>
          <p:nvPr/>
        </p:nvCxnSpPr>
        <p:spPr>
          <a:xfrm>
            <a:off x="1012684" y="2817707"/>
            <a:ext cx="7566000" cy="0"/>
          </a:xfrm>
          <a:prstGeom prst="straightConnector1">
            <a:avLst/>
          </a:prstGeom>
          <a:noFill/>
          <a:ln w="12700" cap="flat" cmpd="sng">
            <a:solidFill>
              <a:srgbClr val="999999"/>
            </a:solidFill>
            <a:prstDash val="solid"/>
            <a:miter lim="400000"/>
            <a:headEnd type="none" w="sm" len="sm"/>
            <a:tailEnd type="none" w="sm" len="sm"/>
          </a:ln>
        </p:spPr>
      </p:cxnSp>
      <p:cxnSp>
        <p:nvCxnSpPr>
          <p:cNvPr id="251" name="Google Shape;251;g2505d2c7c56_0_209"/>
          <p:cNvCxnSpPr/>
          <p:nvPr/>
        </p:nvCxnSpPr>
        <p:spPr>
          <a:xfrm>
            <a:off x="1012684" y="4406694"/>
            <a:ext cx="7566000" cy="0"/>
          </a:xfrm>
          <a:prstGeom prst="straightConnector1">
            <a:avLst/>
          </a:prstGeom>
          <a:noFill/>
          <a:ln w="12700" cap="flat" cmpd="sng">
            <a:solidFill>
              <a:srgbClr val="999999"/>
            </a:solidFill>
            <a:prstDash val="solid"/>
            <a:miter lim="400000"/>
            <a:headEnd type="none" w="sm" len="sm"/>
            <a:tailEnd type="none" w="sm" len="sm"/>
          </a:ln>
        </p:spPr>
      </p:cxnSp>
      <p:sp>
        <p:nvSpPr>
          <p:cNvPr id="252" name="Google Shape;252;g2505d2c7c56_0_209"/>
          <p:cNvSpPr/>
          <p:nvPr/>
        </p:nvSpPr>
        <p:spPr>
          <a:xfrm>
            <a:off x="541944" y="1665765"/>
            <a:ext cx="103200" cy="103200"/>
          </a:xfrm>
          <a:prstGeom prst="ellipse">
            <a:avLst/>
          </a:prstGeom>
          <a:solidFill>
            <a:srgbClr val="EF8200"/>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253" name="Google Shape;253;g2505d2c7c56_0_209"/>
          <p:cNvSpPr/>
          <p:nvPr/>
        </p:nvSpPr>
        <p:spPr>
          <a:xfrm>
            <a:off x="541944" y="3197786"/>
            <a:ext cx="103200" cy="103200"/>
          </a:xfrm>
          <a:prstGeom prst="ellipse">
            <a:avLst/>
          </a:prstGeom>
          <a:solidFill>
            <a:srgbClr val="EF8200"/>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254" name="Google Shape;254;g2505d2c7c56_0_209"/>
          <p:cNvSpPr/>
          <p:nvPr/>
        </p:nvSpPr>
        <p:spPr>
          <a:xfrm>
            <a:off x="541944" y="4801996"/>
            <a:ext cx="103200" cy="103200"/>
          </a:xfrm>
          <a:prstGeom prst="ellipse">
            <a:avLst/>
          </a:prstGeom>
          <a:solidFill>
            <a:srgbClr val="EF8200"/>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255" name="Google Shape;255;g2505d2c7c56_0_20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56" name="Google Shape;256;g2505d2c7c56_0_209"/>
          <p:cNvSpPr txBox="1">
            <a:spLocks noGrp="1"/>
          </p:cNvSpPr>
          <p:nvPr>
            <p:ph type="body" idx="4"/>
          </p:nvPr>
        </p:nvSpPr>
        <p:spPr>
          <a:xfrm>
            <a:off x="1012684" y="1532662"/>
            <a:ext cx="76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57" name="Google Shape;257;g2505d2c7c56_0_209"/>
          <p:cNvSpPr txBox="1">
            <a:spLocks noGrp="1"/>
          </p:cNvSpPr>
          <p:nvPr>
            <p:ph type="title"/>
          </p:nvPr>
        </p:nvSpPr>
        <p:spPr>
          <a:xfrm>
            <a:off x="1282073" y="395408"/>
            <a:ext cx="109857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
        <p:nvSpPr>
          <p:cNvPr id="258" name="Google Shape;258;g2505d2c7c56_0_209"/>
          <p:cNvSpPr txBox="1">
            <a:spLocks noGrp="1"/>
          </p:cNvSpPr>
          <p:nvPr>
            <p:ph type="body" idx="5"/>
          </p:nvPr>
        </p:nvSpPr>
        <p:spPr>
          <a:xfrm>
            <a:off x="1012684" y="5141722"/>
            <a:ext cx="76200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59" name="Google Shape;259;g2505d2c7c56_0_209"/>
          <p:cNvSpPr txBox="1">
            <a:spLocks noGrp="1"/>
          </p:cNvSpPr>
          <p:nvPr>
            <p:ph type="body" idx="6"/>
          </p:nvPr>
        </p:nvSpPr>
        <p:spPr>
          <a:xfrm>
            <a:off x="1012683" y="1950860"/>
            <a:ext cx="76200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60" name="Google Shape;260;g2505d2c7c56_0_209"/>
          <p:cNvSpPr txBox="1">
            <a:spLocks noGrp="1"/>
          </p:cNvSpPr>
          <p:nvPr>
            <p:ph type="body" idx="7"/>
          </p:nvPr>
        </p:nvSpPr>
        <p:spPr>
          <a:xfrm>
            <a:off x="1012684" y="3054871"/>
            <a:ext cx="76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4. Content - 3 Horizontal with Number Bullet">
  <p:cSld name="Content - 3 Horizontal with Number Bullet">
    <p:spTree>
      <p:nvGrpSpPr>
        <p:cNvPr id="1" name="Shape 261"/>
        <p:cNvGrpSpPr/>
        <p:nvPr/>
      </p:nvGrpSpPr>
      <p:grpSpPr>
        <a:xfrm>
          <a:off x="0" y="0"/>
          <a:ext cx="0" cy="0"/>
          <a:chOff x="0" y="0"/>
          <a:chExt cx="0" cy="0"/>
        </a:xfrm>
      </p:grpSpPr>
      <p:pic>
        <p:nvPicPr>
          <p:cNvPr id="262" name="Google Shape;262;g2505d2c7c56_0_228"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63" name="Google Shape;263;g2505d2c7c56_0_228"/>
          <p:cNvGrpSpPr/>
          <p:nvPr/>
        </p:nvGrpSpPr>
        <p:grpSpPr>
          <a:xfrm>
            <a:off x="156699" y="-320669"/>
            <a:ext cx="963000" cy="1208100"/>
            <a:chOff x="0" y="0"/>
            <a:chExt cx="1926000" cy="2416200"/>
          </a:xfrm>
        </p:grpSpPr>
        <p:sp>
          <p:nvSpPr>
            <p:cNvPr id="264" name="Google Shape;264;g2505d2c7c56_0_228"/>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265" name="Google Shape;265;g2505d2c7c56_0_228"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266" name="Google Shape;266;g2505d2c7c56_0_228"/>
          <p:cNvSpPr txBox="1"/>
          <p:nvPr/>
        </p:nvSpPr>
        <p:spPr>
          <a:xfrm>
            <a:off x="10433538" y="6522671"/>
            <a:ext cx="12582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EF8200"/>
              </a:buClr>
              <a:buSzPts val="1000"/>
              <a:buFont typeface="DM Sans"/>
              <a:buNone/>
            </a:pPr>
            <a:r>
              <a:rPr lang="en-GB" sz="1000" b="0" i="0" u="none" strike="noStrike" cap="none">
                <a:solidFill>
                  <a:srgbClr val="EF8200"/>
                </a:solidFill>
                <a:latin typeface="DM Sans"/>
                <a:ea typeface="DM Sans"/>
                <a:cs typeface="DM Sans"/>
                <a:sym typeface="DM Sans"/>
              </a:rPr>
              <a:t>www.egi.eu  |</a:t>
            </a:r>
            <a:endParaRPr sz="700" b="0" i="0" u="none" strike="noStrike" cap="none">
              <a:solidFill>
                <a:srgbClr val="000000"/>
              </a:solidFill>
              <a:latin typeface="Arial"/>
              <a:ea typeface="Arial"/>
              <a:cs typeface="Arial"/>
              <a:sym typeface="Arial"/>
            </a:endParaRPr>
          </a:p>
        </p:txBody>
      </p:sp>
      <p:sp>
        <p:nvSpPr>
          <p:cNvPr id="267" name="Google Shape;267;g2505d2c7c56_0_228"/>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68" name="Google Shape;268;g2505d2c7c56_0_228"/>
          <p:cNvSpPr txBox="1">
            <a:spLocks noGrp="1"/>
          </p:cNvSpPr>
          <p:nvPr>
            <p:ph type="body" idx="2"/>
          </p:nvPr>
        </p:nvSpPr>
        <p:spPr>
          <a:xfrm>
            <a:off x="915887" y="2216999"/>
            <a:ext cx="27939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69" name="Google Shape;269;g2505d2c7c56_0_228"/>
          <p:cNvSpPr txBox="1">
            <a:spLocks noGrp="1"/>
          </p:cNvSpPr>
          <p:nvPr>
            <p:ph type="body" idx="3"/>
          </p:nvPr>
        </p:nvSpPr>
        <p:spPr>
          <a:xfrm>
            <a:off x="915886" y="3106712"/>
            <a:ext cx="27939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70" name="Google Shape;270;g2505d2c7c56_0_228"/>
          <p:cNvSpPr txBox="1">
            <a:spLocks noGrp="1"/>
          </p:cNvSpPr>
          <p:nvPr>
            <p:ph type="body" idx="4"/>
          </p:nvPr>
        </p:nvSpPr>
        <p:spPr>
          <a:xfrm>
            <a:off x="4527959" y="2216999"/>
            <a:ext cx="27939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71" name="Google Shape;271;g2505d2c7c56_0_228"/>
          <p:cNvSpPr txBox="1">
            <a:spLocks noGrp="1"/>
          </p:cNvSpPr>
          <p:nvPr>
            <p:ph type="body" idx="5"/>
          </p:nvPr>
        </p:nvSpPr>
        <p:spPr>
          <a:xfrm>
            <a:off x="4527959" y="3106712"/>
            <a:ext cx="27939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72" name="Google Shape;272;g2505d2c7c56_0_228"/>
          <p:cNvSpPr txBox="1">
            <a:spLocks noGrp="1"/>
          </p:cNvSpPr>
          <p:nvPr>
            <p:ph type="body" idx="6"/>
          </p:nvPr>
        </p:nvSpPr>
        <p:spPr>
          <a:xfrm>
            <a:off x="8393430" y="2216999"/>
            <a:ext cx="27939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273" name="Google Shape;273;g2505d2c7c56_0_228"/>
          <p:cNvSpPr txBox="1">
            <a:spLocks noGrp="1"/>
          </p:cNvSpPr>
          <p:nvPr>
            <p:ph type="body" idx="7"/>
          </p:nvPr>
        </p:nvSpPr>
        <p:spPr>
          <a:xfrm>
            <a:off x="8405530" y="3106712"/>
            <a:ext cx="27939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74" name="Google Shape;274;g2505d2c7c56_0_228"/>
          <p:cNvSpPr txBox="1"/>
          <p:nvPr/>
        </p:nvSpPr>
        <p:spPr>
          <a:xfrm>
            <a:off x="507931" y="2185589"/>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1</a:t>
            </a:r>
            <a:endParaRPr sz="700" b="0" i="0" u="none" strike="noStrike" cap="none">
              <a:solidFill>
                <a:srgbClr val="000000"/>
              </a:solidFill>
              <a:latin typeface="Arial"/>
              <a:ea typeface="Arial"/>
              <a:cs typeface="Arial"/>
              <a:sym typeface="Arial"/>
            </a:endParaRPr>
          </a:p>
        </p:txBody>
      </p:sp>
      <p:sp>
        <p:nvSpPr>
          <p:cNvPr id="275" name="Google Shape;275;g2505d2c7c56_0_228"/>
          <p:cNvSpPr txBox="1"/>
          <p:nvPr/>
        </p:nvSpPr>
        <p:spPr>
          <a:xfrm>
            <a:off x="4039600" y="2185589"/>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2</a:t>
            </a:r>
            <a:endParaRPr sz="700" b="0" i="0" u="none" strike="noStrike" cap="none">
              <a:solidFill>
                <a:srgbClr val="000000"/>
              </a:solidFill>
              <a:latin typeface="Arial"/>
              <a:ea typeface="Arial"/>
              <a:cs typeface="Arial"/>
              <a:sym typeface="Arial"/>
            </a:endParaRPr>
          </a:p>
        </p:txBody>
      </p:sp>
      <p:sp>
        <p:nvSpPr>
          <p:cNvPr id="276" name="Google Shape;276;g2505d2c7c56_0_228"/>
          <p:cNvSpPr txBox="1"/>
          <p:nvPr/>
        </p:nvSpPr>
        <p:spPr>
          <a:xfrm>
            <a:off x="7883886" y="2185589"/>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3</a:t>
            </a:r>
            <a:endParaRPr sz="700" b="0" i="0" u="none" strike="noStrike" cap="none">
              <a:solidFill>
                <a:srgbClr val="000000"/>
              </a:solidFill>
              <a:latin typeface="Arial"/>
              <a:ea typeface="Arial"/>
              <a:cs typeface="Arial"/>
              <a:sym typeface="Arial"/>
            </a:endParaRPr>
          </a:p>
        </p:txBody>
      </p:sp>
      <p:sp>
        <p:nvSpPr>
          <p:cNvPr id="277" name="Google Shape;277;g2505d2c7c56_0_228"/>
          <p:cNvSpPr txBox="1">
            <a:spLocks noGrp="1"/>
          </p:cNvSpPr>
          <p:nvPr>
            <p:ph type="body" idx="8"/>
          </p:nvPr>
        </p:nvSpPr>
        <p:spPr>
          <a:xfrm>
            <a:off x="915888" y="4166864"/>
            <a:ext cx="27939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2pPr>
            <a:lvl3pPr marL="1371600" marR="0" lvl="2"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78" name="Google Shape;278;g2505d2c7c56_0_228"/>
          <p:cNvSpPr txBox="1">
            <a:spLocks noGrp="1"/>
          </p:cNvSpPr>
          <p:nvPr>
            <p:ph type="body" idx="9"/>
          </p:nvPr>
        </p:nvSpPr>
        <p:spPr>
          <a:xfrm>
            <a:off x="4527313" y="4166864"/>
            <a:ext cx="27939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2pPr>
            <a:lvl3pPr marL="1371600" marR="0" lvl="2"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79" name="Google Shape;279;g2505d2c7c56_0_228"/>
          <p:cNvSpPr txBox="1">
            <a:spLocks noGrp="1"/>
          </p:cNvSpPr>
          <p:nvPr>
            <p:ph type="body" idx="13"/>
          </p:nvPr>
        </p:nvSpPr>
        <p:spPr>
          <a:xfrm>
            <a:off x="8405530" y="4166864"/>
            <a:ext cx="27939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2pPr>
            <a:lvl3pPr marL="1371600" marR="0" lvl="2"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80" name="Google Shape;280;g2505d2c7c56_0_228"/>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81" name="Google Shape;281;g2505d2c7c56_0_228"/>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6. Content - Text bullet">
  <p:cSld name="Content - Text Only (v2)">
    <p:spTree>
      <p:nvGrpSpPr>
        <p:cNvPr id="1" name="Shape 23"/>
        <p:cNvGrpSpPr/>
        <p:nvPr/>
      </p:nvGrpSpPr>
      <p:grpSpPr>
        <a:xfrm>
          <a:off x="0" y="0"/>
          <a:ext cx="0" cy="0"/>
          <a:chOff x="0" y="0"/>
          <a:chExt cx="0" cy="0"/>
        </a:xfrm>
      </p:grpSpPr>
      <p:pic>
        <p:nvPicPr>
          <p:cNvPr id="24" name="Google Shape;24;g2505d2c7c56_0_105"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5" name="Google Shape;25;g2505d2c7c56_0_105"/>
          <p:cNvGrpSpPr/>
          <p:nvPr/>
        </p:nvGrpSpPr>
        <p:grpSpPr>
          <a:xfrm>
            <a:off x="156699" y="-320669"/>
            <a:ext cx="963000" cy="1208100"/>
            <a:chOff x="0" y="0"/>
            <a:chExt cx="1926000" cy="2416200"/>
          </a:xfrm>
        </p:grpSpPr>
        <p:sp>
          <p:nvSpPr>
            <p:cNvPr id="26" name="Google Shape;26;g2505d2c7c56_0_105"/>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27" name="Google Shape;27;g2505d2c7c56_0_105"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28" name="Google Shape;28;g2505d2c7c56_0_105"/>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9" name="Google Shape;29;g2505d2c7c56_0_10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g2505d2c7c56_0_105"/>
          <p:cNvSpPr txBox="1">
            <a:spLocks noGrp="1"/>
          </p:cNvSpPr>
          <p:nvPr>
            <p:ph type="body" idx="2"/>
          </p:nvPr>
        </p:nvSpPr>
        <p:spPr>
          <a:xfrm>
            <a:off x="508000" y="1451809"/>
            <a:ext cx="11289600" cy="4138500"/>
          </a:xfrm>
          <a:prstGeom prst="rect">
            <a:avLst/>
          </a:prstGeom>
          <a:noFill/>
          <a:ln>
            <a:noFill/>
          </a:ln>
        </p:spPr>
        <p:txBody>
          <a:bodyPr spcFirstLastPara="1" wrap="square" lIns="45725" tIns="22850" rIns="45725" bIns="22850" anchor="t" anchorCtr="0">
            <a:noAutofit/>
          </a:bodyPr>
          <a:lstStyle>
            <a:lvl1pPr marL="457200" marR="0" lvl="0" indent="-330200" algn="l" rtl="0">
              <a:lnSpc>
                <a:spcPct val="115000"/>
              </a:lnSpc>
              <a:spcBef>
                <a:spcPts val="0"/>
              </a:spcBef>
              <a:spcAft>
                <a:spcPts val="0"/>
              </a:spcAft>
              <a:buClr>
                <a:schemeClr val="accent2"/>
              </a:buClr>
              <a:buSzPts val="1600"/>
              <a:buFont typeface="Arial"/>
              <a:buChar char="•"/>
              <a:defRPr sz="2200" b="1" i="0" u="none" strike="noStrike" cap="none">
                <a:solidFill>
                  <a:srgbClr val="0061B0"/>
                </a:solidFill>
                <a:latin typeface="DM Sans"/>
                <a:ea typeface="DM Sans"/>
                <a:cs typeface="DM Sans"/>
                <a:sym typeface="DM Sans"/>
              </a:defRPr>
            </a:lvl1pPr>
            <a:lvl2pPr marL="914400" marR="0" lvl="1" indent="-330200" algn="l" rtl="0">
              <a:lnSpc>
                <a:spcPct val="115000"/>
              </a:lnSpc>
              <a:spcBef>
                <a:spcPts val="0"/>
              </a:spcBef>
              <a:spcAft>
                <a:spcPts val="0"/>
              </a:spcAft>
              <a:buClr>
                <a:srgbClr val="828282"/>
              </a:buClr>
              <a:buSzPts val="1600"/>
              <a:buFont typeface="Arial"/>
              <a:buChar char="•"/>
              <a:defRPr sz="1600" b="1" i="0" u="none" strike="noStrike" cap="none">
                <a:solidFill>
                  <a:srgbClr val="828282"/>
                </a:solidFill>
                <a:latin typeface="DM Sans"/>
                <a:ea typeface="DM Sans"/>
                <a:cs typeface="DM Sans"/>
                <a:sym typeface="DM Sans"/>
              </a:defRPr>
            </a:lvl2pPr>
            <a:lvl3pPr marL="1371600" marR="0" lvl="2" indent="-298450" algn="l" rtl="0">
              <a:lnSpc>
                <a:spcPct val="115000"/>
              </a:lnSpc>
              <a:spcBef>
                <a:spcPts val="0"/>
              </a:spcBef>
              <a:spcAft>
                <a:spcPts val="0"/>
              </a:spcAft>
              <a:buClr>
                <a:srgbClr val="F07E13"/>
              </a:buClr>
              <a:buSzPts val="1100"/>
              <a:buFont typeface="Courier New"/>
              <a:buChar char="o"/>
              <a:defRPr sz="1600" b="0" i="0" u="none" strike="noStrike" cap="none">
                <a:solidFill>
                  <a:srgbClr val="828282"/>
                </a:solidFill>
                <a:latin typeface="DM Sans"/>
                <a:ea typeface="DM Sans"/>
                <a:cs typeface="DM Sans"/>
                <a:sym typeface="DM Sans"/>
              </a:defRPr>
            </a:lvl3pPr>
            <a:lvl4pPr marL="1828800" marR="0" lvl="3" indent="-330200" algn="l" rtl="0">
              <a:lnSpc>
                <a:spcPct val="115000"/>
              </a:lnSpc>
              <a:spcBef>
                <a:spcPts val="0"/>
              </a:spcBef>
              <a:spcAft>
                <a:spcPts val="0"/>
              </a:spcAft>
              <a:buClr>
                <a:srgbClr val="828282"/>
              </a:buClr>
              <a:buSzPts val="1600"/>
              <a:buFont typeface="DM Sans"/>
              <a:buChar char="•"/>
              <a:defRPr sz="1600" b="0" i="0" u="none" strike="noStrike" cap="none">
                <a:solidFill>
                  <a:srgbClr val="828282"/>
                </a:solidFill>
                <a:latin typeface="DM Sans"/>
                <a:ea typeface="DM Sans"/>
                <a:cs typeface="DM Sans"/>
                <a:sym typeface="DM Sans"/>
              </a:defRPr>
            </a:lvl4pPr>
            <a:lvl5pPr marL="2286000" marR="0" lvl="4" indent="-330200" algn="l" rtl="0">
              <a:lnSpc>
                <a:spcPct val="100000"/>
              </a:lnSpc>
              <a:spcBef>
                <a:spcPts val="0"/>
              </a:spcBef>
              <a:spcAft>
                <a:spcPts val="0"/>
              </a:spcAft>
              <a:buClr>
                <a:srgbClr val="828282"/>
              </a:buClr>
              <a:buSzPts val="1600"/>
              <a:buFont typeface="DM Sans"/>
              <a:buChar char="•"/>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31" name="Google Shape;31;g2505d2c7c56_0_105"/>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5. Content - 3 Numbers">
  <p:cSld name="Content - 3 Numbers">
    <p:spTree>
      <p:nvGrpSpPr>
        <p:cNvPr id="1" name="Shape 282"/>
        <p:cNvGrpSpPr/>
        <p:nvPr/>
      </p:nvGrpSpPr>
      <p:grpSpPr>
        <a:xfrm>
          <a:off x="0" y="0"/>
          <a:ext cx="0" cy="0"/>
          <a:chOff x="0" y="0"/>
          <a:chExt cx="0" cy="0"/>
        </a:xfrm>
      </p:grpSpPr>
      <p:pic>
        <p:nvPicPr>
          <p:cNvPr id="283" name="Google Shape;283;g2505d2c7c56_0_249"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84" name="Google Shape;284;g2505d2c7c56_0_249"/>
          <p:cNvGrpSpPr/>
          <p:nvPr/>
        </p:nvGrpSpPr>
        <p:grpSpPr>
          <a:xfrm>
            <a:off x="156699" y="-320669"/>
            <a:ext cx="963000" cy="1208100"/>
            <a:chOff x="0" y="0"/>
            <a:chExt cx="1926000" cy="2416200"/>
          </a:xfrm>
        </p:grpSpPr>
        <p:sp>
          <p:nvSpPr>
            <p:cNvPr id="285" name="Google Shape;285;g2505d2c7c56_0_249"/>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286" name="Google Shape;286;g2505d2c7c56_0_249"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287" name="Google Shape;287;g2505d2c7c56_0_24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88" name="Google Shape;288;g2505d2c7c56_0_249"/>
          <p:cNvSpPr txBox="1">
            <a:spLocks noGrp="1"/>
          </p:cNvSpPr>
          <p:nvPr>
            <p:ph type="body" idx="2"/>
          </p:nvPr>
        </p:nvSpPr>
        <p:spPr>
          <a:xfrm>
            <a:off x="857929" y="2673778"/>
            <a:ext cx="3174900" cy="9234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5800"/>
              <a:buFont typeface="DM Sans"/>
              <a:buNone/>
              <a:defRPr sz="5800" b="0" i="0" u="none" strike="noStrike" cap="none">
                <a:solidFill>
                  <a:srgbClr val="EF8200"/>
                </a:solidFill>
                <a:latin typeface="DM Sans"/>
                <a:ea typeface="DM Sans"/>
                <a:cs typeface="DM Sans"/>
                <a:sym typeface="DM Sans"/>
              </a:defRPr>
            </a:lvl1pPr>
            <a:lvl2pPr marL="914400" marR="0" lvl="1"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2pPr>
            <a:lvl3pPr marL="1371600" marR="0" lvl="2"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3pPr>
            <a:lvl4pPr marL="1828800" marR="0" lvl="3"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4pPr>
            <a:lvl5pPr marL="2286000" marR="0" lvl="4"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5pPr>
            <a:lvl6pPr marL="2743200" marR="0" lvl="5"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6pPr>
            <a:lvl7pPr marL="3200400" marR="0" lvl="6"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7pPr>
            <a:lvl8pPr marL="3657600" marR="0" lvl="7"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8pPr>
            <a:lvl9pPr marL="4114800" marR="0" lvl="8"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9pPr>
          </a:lstStyle>
          <a:p>
            <a:endParaRPr/>
          </a:p>
        </p:txBody>
      </p:sp>
      <p:sp>
        <p:nvSpPr>
          <p:cNvPr id="289" name="Google Shape;289;g2505d2c7c56_0_249"/>
          <p:cNvSpPr txBox="1">
            <a:spLocks noGrp="1"/>
          </p:cNvSpPr>
          <p:nvPr>
            <p:ph type="body" idx="3"/>
          </p:nvPr>
        </p:nvSpPr>
        <p:spPr>
          <a:xfrm>
            <a:off x="857929" y="3827911"/>
            <a:ext cx="3174900" cy="8619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800"/>
              <a:buFont typeface="DM Sans"/>
              <a:buNone/>
              <a:defRPr sz="28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90" name="Google Shape;290;g2505d2c7c56_0_249"/>
          <p:cNvSpPr txBox="1">
            <a:spLocks noGrp="1"/>
          </p:cNvSpPr>
          <p:nvPr>
            <p:ph type="body" idx="4"/>
          </p:nvPr>
        </p:nvSpPr>
        <p:spPr>
          <a:xfrm>
            <a:off x="4508500" y="2669544"/>
            <a:ext cx="3174900" cy="9234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5800"/>
              <a:buFont typeface="DM Sans"/>
              <a:buNone/>
              <a:defRPr sz="5800" b="0" i="0" u="none" strike="noStrike" cap="none">
                <a:solidFill>
                  <a:srgbClr val="EF8200"/>
                </a:solidFill>
                <a:latin typeface="DM Sans"/>
                <a:ea typeface="DM Sans"/>
                <a:cs typeface="DM Sans"/>
                <a:sym typeface="DM Sans"/>
              </a:defRPr>
            </a:lvl1pPr>
            <a:lvl2pPr marL="914400" marR="0" lvl="1"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2pPr>
            <a:lvl3pPr marL="1371600" marR="0" lvl="2"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3pPr>
            <a:lvl4pPr marL="1828800" marR="0" lvl="3"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4pPr>
            <a:lvl5pPr marL="2286000" marR="0" lvl="4"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5pPr>
            <a:lvl6pPr marL="2743200" marR="0" lvl="5"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6pPr>
            <a:lvl7pPr marL="3200400" marR="0" lvl="6"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7pPr>
            <a:lvl8pPr marL="3657600" marR="0" lvl="7"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8pPr>
            <a:lvl9pPr marL="4114800" marR="0" lvl="8"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9pPr>
          </a:lstStyle>
          <a:p>
            <a:endParaRPr/>
          </a:p>
        </p:txBody>
      </p:sp>
      <p:sp>
        <p:nvSpPr>
          <p:cNvPr id="291" name="Google Shape;291;g2505d2c7c56_0_249"/>
          <p:cNvSpPr txBox="1">
            <a:spLocks noGrp="1"/>
          </p:cNvSpPr>
          <p:nvPr>
            <p:ph type="body" idx="5"/>
          </p:nvPr>
        </p:nvSpPr>
        <p:spPr>
          <a:xfrm>
            <a:off x="4508500" y="3827911"/>
            <a:ext cx="3174900" cy="8619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800"/>
              <a:buFont typeface="DM Sans"/>
              <a:buNone/>
              <a:defRPr sz="28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92" name="Google Shape;292;g2505d2c7c56_0_249"/>
          <p:cNvSpPr txBox="1">
            <a:spLocks noGrp="1"/>
          </p:cNvSpPr>
          <p:nvPr>
            <p:ph type="body" idx="6"/>
          </p:nvPr>
        </p:nvSpPr>
        <p:spPr>
          <a:xfrm>
            <a:off x="8159070" y="2669544"/>
            <a:ext cx="3174900" cy="9234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5800"/>
              <a:buFont typeface="DM Sans"/>
              <a:buNone/>
              <a:defRPr sz="5800" b="0" i="0" u="none" strike="noStrike" cap="none">
                <a:solidFill>
                  <a:srgbClr val="EF8200"/>
                </a:solidFill>
                <a:latin typeface="DM Sans"/>
                <a:ea typeface="DM Sans"/>
                <a:cs typeface="DM Sans"/>
                <a:sym typeface="DM Sans"/>
              </a:defRPr>
            </a:lvl1pPr>
            <a:lvl2pPr marL="914400" marR="0" lvl="1"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2pPr>
            <a:lvl3pPr marL="1371600" marR="0" lvl="2"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3pPr>
            <a:lvl4pPr marL="1828800" marR="0" lvl="3"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4pPr>
            <a:lvl5pPr marL="2286000" marR="0" lvl="4"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5pPr>
            <a:lvl6pPr marL="2743200" marR="0" lvl="5"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6pPr>
            <a:lvl7pPr marL="3200400" marR="0" lvl="6"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7pPr>
            <a:lvl8pPr marL="3657600" marR="0" lvl="7"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8pPr>
            <a:lvl9pPr marL="4114800" marR="0" lvl="8" indent="-355600" algn="ctr" rtl="0">
              <a:lnSpc>
                <a:spcPct val="100000"/>
              </a:lnSpc>
              <a:spcBef>
                <a:spcPts val="0"/>
              </a:spcBef>
              <a:spcAft>
                <a:spcPts val="0"/>
              </a:spcAft>
              <a:buClr>
                <a:srgbClr val="000000"/>
              </a:buClr>
              <a:buSzPts val="2000"/>
              <a:buFont typeface="DM Sans"/>
              <a:buChar char="•"/>
              <a:defRPr sz="1600" b="0" i="0" u="none" strike="noStrike" cap="none">
                <a:solidFill>
                  <a:srgbClr val="000000"/>
                </a:solidFill>
                <a:latin typeface="DM Sans"/>
                <a:ea typeface="DM Sans"/>
                <a:cs typeface="DM Sans"/>
                <a:sym typeface="DM Sans"/>
              </a:defRPr>
            </a:lvl9pPr>
          </a:lstStyle>
          <a:p>
            <a:endParaRPr/>
          </a:p>
        </p:txBody>
      </p:sp>
      <p:sp>
        <p:nvSpPr>
          <p:cNvPr id="293" name="Google Shape;293;g2505d2c7c56_0_249"/>
          <p:cNvSpPr txBox="1">
            <a:spLocks noGrp="1"/>
          </p:cNvSpPr>
          <p:nvPr>
            <p:ph type="body" idx="7"/>
          </p:nvPr>
        </p:nvSpPr>
        <p:spPr>
          <a:xfrm>
            <a:off x="8159070" y="3827911"/>
            <a:ext cx="3174900" cy="8619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800"/>
              <a:buFont typeface="DM Sans"/>
              <a:buNone/>
              <a:defRPr sz="28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294" name="Google Shape;294;g2505d2c7c56_0_24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95" name="Google Shape;295;g2505d2c7c56_0_249"/>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7. Content - 4 Numbers">
  <p:cSld name="Content - 4 Numbers">
    <p:spTree>
      <p:nvGrpSpPr>
        <p:cNvPr id="1" name="Shape 296"/>
        <p:cNvGrpSpPr/>
        <p:nvPr/>
      </p:nvGrpSpPr>
      <p:grpSpPr>
        <a:xfrm>
          <a:off x="0" y="0"/>
          <a:ext cx="0" cy="0"/>
          <a:chOff x="0" y="0"/>
          <a:chExt cx="0" cy="0"/>
        </a:xfrm>
      </p:grpSpPr>
      <p:pic>
        <p:nvPicPr>
          <p:cNvPr id="297" name="Google Shape;297;g2505d2c7c56_0_263"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298" name="Google Shape;298;g2505d2c7c56_0_263"/>
          <p:cNvGrpSpPr/>
          <p:nvPr/>
        </p:nvGrpSpPr>
        <p:grpSpPr>
          <a:xfrm>
            <a:off x="156699" y="-320669"/>
            <a:ext cx="963000" cy="1208100"/>
            <a:chOff x="0" y="0"/>
            <a:chExt cx="1926000" cy="2416200"/>
          </a:xfrm>
        </p:grpSpPr>
        <p:sp>
          <p:nvSpPr>
            <p:cNvPr id="299" name="Google Shape;299;g2505d2c7c56_0_263"/>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00" name="Google Shape;300;g2505d2c7c56_0_263"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301" name="Google Shape;301;g2505d2c7c56_0_263"/>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2" name="Google Shape;302;g2505d2c7c56_0_263"/>
          <p:cNvSpPr txBox="1">
            <a:spLocks noGrp="1"/>
          </p:cNvSpPr>
          <p:nvPr>
            <p:ph type="body" idx="2"/>
          </p:nvPr>
        </p:nvSpPr>
        <p:spPr>
          <a:xfrm>
            <a:off x="248748" y="2851943"/>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303" name="Google Shape;303;g2505d2c7c56_0_263"/>
          <p:cNvSpPr txBox="1">
            <a:spLocks noGrp="1"/>
          </p:cNvSpPr>
          <p:nvPr>
            <p:ph type="body" idx="3"/>
          </p:nvPr>
        </p:nvSpPr>
        <p:spPr>
          <a:xfrm>
            <a:off x="248748" y="3758061"/>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4" name="Google Shape;304;g2505d2c7c56_0_263"/>
          <p:cNvSpPr txBox="1">
            <a:spLocks noGrp="1"/>
          </p:cNvSpPr>
          <p:nvPr>
            <p:ph type="body" idx="4"/>
          </p:nvPr>
        </p:nvSpPr>
        <p:spPr>
          <a:xfrm>
            <a:off x="3280666" y="2851943"/>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5" name="Google Shape;305;g2505d2c7c56_0_263"/>
          <p:cNvSpPr txBox="1">
            <a:spLocks noGrp="1"/>
          </p:cNvSpPr>
          <p:nvPr>
            <p:ph type="body" idx="5"/>
          </p:nvPr>
        </p:nvSpPr>
        <p:spPr>
          <a:xfrm>
            <a:off x="3280666" y="3758061"/>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6" name="Google Shape;306;g2505d2c7c56_0_263"/>
          <p:cNvSpPr txBox="1">
            <a:spLocks noGrp="1"/>
          </p:cNvSpPr>
          <p:nvPr>
            <p:ph type="body" idx="6"/>
          </p:nvPr>
        </p:nvSpPr>
        <p:spPr>
          <a:xfrm>
            <a:off x="6307833" y="2851943"/>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7" name="Google Shape;307;g2505d2c7c56_0_263"/>
          <p:cNvSpPr txBox="1">
            <a:spLocks noGrp="1"/>
          </p:cNvSpPr>
          <p:nvPr>
            <p:ph type="body" idx="7"/>
          </p:nvPr>
        </p:nvSpPr>
        <p:spPr>
          <a:xfrm>
            <a:off x="9339751" y="3758061"/>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8" name="Google Shape;308;g2505d2c7c56_0_263"/>
          <p:cNvSpPr txBox="1">
            <a:spLocks noGrp="1"/>
          </p:cNvSpPr>
          <p:nvPr>
            <p:ph type="body" idx="8"/>
          </p:nvPr>
        </p:nvSpPr>
        <p:spPr>
          <a:xfrm>
            <a:off x="9339751" y="2851943"/>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09" name="Google Shape;309;g2505d2c7c56_0_263"/>
          <p:cNvSpPr txBox="1">
            <a:spLocks noGrp="1"/>
          </p:cNvSpPr>
          <p:nvPr>
            <p:ph type="body" idx="9"/>
          </p:nvPr>
        </p:nvSpPr>
        <p:spPr>
          <a:xfrm>
            <a:off x="6307833" y="3758061"/>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10" name="Google Shape;310;g2505d2c7c56_0_263"/>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11" name="Google Shape;311;g2505d2c7c56_0_263"/>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8. Content - 6 Numbers">
  <p:cSld name="Content - 6 Numbers">
    <p:spTree>
      <p:nvGrpSpPr>
        <p:cNvPr id="1" name="Shape 312"/>
        <p:cNvGrpSpPr/>
        <p:nvPr/>
      </p:nvGrpSpPr>
      <p:grpSpPr>
        <a:xfrm>
          <a:off x="0" y="0"/>
          <a:ext cx="0" cy="0"/>
          <a:chOff x="0" y="0"/>
          <a:chExt cx="0" cy="0"/>
        </a:xfrm>
      </p:grpSpPr>
      <p:pic>
        <p:nvPicPr>
          <p:cNvPr id="313" name="Google Shape;313;g2505d2c7c56_0_279"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314" name="Google Shape;314;g2505d2c7c56_0_279"/>
          <p:cNvGrpSpPr/>
          <p:nvPr/>
        </p:nvGrpSpPr>
        <p:grpSpPr>
          <a:xfrm>
            <a:off x="156699" y="-320669"/>
            <a:ext cx="963000" cy="1208100"/>
            <a:chOff x="0" y="0"/>
            <a:chExt cx="1926000" cy="2416200"/>
          </a:xfrm>
        </p:grpSpPr>
        <p:sp>
          <p:nvSpPr>
            <p:cNvPr id="315" name="Google Shape;315;g2505d2c7c56_0_279"/>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16" name="Google Shape;316;g2505d2c7c56_0_279"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317" name="Google Shape;317;g2505d2c7c56_0_27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18" name="Google Shape;318;g2505d2c7c56_0_279"/>
          <p:cNvSpPr txBox="1">
            <a:spLocks noGrp="1"/>
          </p:cNvSpPr>
          <p:nvPr>
            <p:ph type="body" idx="2"/>
          </p:nvPr>
        </p:nvSpPr>
        <p:spPr>
          <a:xfrm>
            <a:off x="995397" y="1667822"/>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19" name="Google Shape;319;g2505d2c7c56_0_279"/>
          <p:cNvSpPr txBox="1">
            <a:spLocks noGrp="1"/>
          </p:cNvSpPr>
          <p:nvPr>
            <p:ph type="body" idx="3"/>
          </p:nvPr>
        </p:nvSpPr>
        <p:spPr>
          <a:xfrm>
            <a:off x="995397" y="2573939"/>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0" name="Google Shape;320;g2505d2c7c56_0_279"/>
          <p:cNvSpPr txBox="1">
            <a:spLocks noGrp="1"/>
          </p:cNvSpPr>
          <p:nvPr>
            <p:ph type="body" idx="4"/>
          </p:nvPr>
        </p:nvSpPr>
        <p:spPr>
          <a:xfrm>
            <a:off x="4794250" y="1667822"/>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1" name="Google Shape;321;g2505d2c7c56_0_279"/>
          <p:cNvSpPr txBox="1">
            <a:spLocks noGrp="1"/>
          </p:cNvSpPr>
          <p:nvPr>
            <p:ph type="body" idx="5"/>
          </p:nvPr>
        </p:nvSpPr>
        <p:spPr>
          <a:xfrm>
            <a:off x="4794249" y="2573939"/>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2" name="Google Shape;322;g2505d2c7c56_0_279"/>
          <p:cNvSpPr txBox="1">
            <a:spLocks noGrp="1"/>
          </p:cNvSpPr>
          <p:nvPr>
            <p:ph type="body" idx="6"/>
          </p:nvPr>
        </p:nvSpPr>
        <p:spPr>
          <a:xfrm>
            <a:off x="8593103" y="1667822"/>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3" name="Google Shape;323;g2505d2c7c56_0_279"/>
          <p:cNvSpPr txBox="1">
            <a:spLocks noGrp="1"/>
          </p:cNvSpPr>
          <p:nvPr>
            <p:ph type="body" idx="7"/>
          </p:nvPr>
        </p:nvSpPr>
        <p:spPr>
          <a:xfrm>
            <a:off x="8593103" y="2573939"/>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4" name="Google Shape;324;g2505d2c7c56_0_279"/>
          <p:cNvSpPr txBox="1">
            <a:spLocks noGrp="1"/>
          </p:cNvSpPr>
          <p:nvPr>
            <p:ph type="body" idx="8"/>
          </p:nvPr>
        </p:nvSpPr>
        <p:spPr>
          <a:xfrm>
            <a:off x="995397" y="3955419"/>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5" name="Google Shape;325;g2505d2c7c56_0_279"/>
          <p:cNvSpPr txBox="1">
            <a:spLocks noGrp="1"/>
          </p:cNvSpPr>
          <p:nvPr>
            <p:ph type="body" idx="9"/>
          </p:nvPr>
        </p:nvSpPr>
        <p:spPr>
          <a:xfrm>
            <a:off x="995397" y="4861536"/>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6" name="Google Shape;326;g2505d2c7c56_0_279"/>
          <p:cNvSpPr txBox="1">
            <a:spLocks noGrp="1"/>
          </p:cNvSpPr>
          <p:nvPr>
            <p:ph type="body" idx="13"/>
          </p:nvPr>
        </p:nvSpPr>
        <p:spPr>
          <a:xfrm>
            <a:off x="4794250" y="3955419"/>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7" name="Google Shape;327;g2505d2c7c56_0_279"/>
          <p:cNvSpPr txBox="1">
            <a:spLocks noGrp="1"/>
          </p:cNvSpPr>
          <p:nvPr>
            <p:ph type="body" idx="14"/>
          </p:nvPr>
        </p:nvSpPr>
        <p:spPr>
          <a:xfrm>
            <a:off x="4794249" y="4861536"/>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8" name="Google Shape;328;g2505d2c7c56_0_279"/>
          <p:cNvSpPr txBox="1">
            <a:spLocks noGrp="1"/>
          </p:cNvSpPr>
          <p:nvPr>
            <p:ph type="body" idx="15"/>
          </p:nvPr>
        </p:nvSpPr>
        <p:spPr>
          <a:xfrm>
            <a:off x="8593102" y="3955419"/>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4800"/>
              <a:buFont typeface="DM Sans"/>
              <a:buNone/>
              <a:defRPr sz="4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29" name="Google Shape;329;g2505d2c7c56_0_279"/>
          <p:cNvSpPr txBox="1">
            <a:spLocks noGrp="1"/>
          </p:cNvSpPr>
          <p:nvPr>
            <p:ph type="body" idx="16"/>
          </p:nvPr>
        </p:nvSpPr>
        <p:spPr>
          <a:xfrm>
            <a:off x="8593102" y="4861536"/>
            <a:ext cx="2603400" cy="7386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30" name="Google Shape;330;g2505d2c7c56_0_27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31" name="Google Shape;331;g2505d2c7c56_0_279"/>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35. Light - Contact">
  <p:cSld name="Light - Contact">
    <p:bg>
      <p:bgPr>
        <a:solidFill>
          <a:srgbClr val="FFFFFF"/>
        </a:solidFill>
        <a:effectLst/>
      </p:bgPr>
    </p:bg>
    <p:spTree>
      <p:nvGrpSpPr>
        <p:cNvPr id="1" name="Shape 332"/>
        <p:cNvGrpSpPr/>
        <p:nvPr/>
      </p:nvGrpSpPr>
      <p:grpSpPr>
        <a:xfrm>
          <a:off x="0" y="0"/>
          <a:ext cx="0" cy="0"/>
          <a:chOff x="0" y="0"/>
          <a:chExt cx="0" cy="0"/>
        </a:xfrm>
      </p:grpSpPr>
      <p:sp>
        <p:nvSpPr>
          <p:cNvPr id="333" name="Google Shape;333;g2505d2c7c56_0_299"/>
          <p:cNvSpPr/>
          <p:nvPr/>
        </p:nvSpPr>
        <p:spPr>
          <a:xfrm>
            <a:off x="559626" y="5276004"/>
            <a:ext cx="3160500" cy="635100"/>
          </a:xfrm>
          <a:prstGeom prst="roundRect">
            <a:avLst>
              <a:gd name="adj" fmla="val 7600"/>
            </a:avLst>
          </a:prstGeom>
          <a:solidFill>
            <a:srgbClr val="EF8200"/>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DM Sans"/>
              <a:buNone/>
            </a:pPr>
            <a:endParaRPr sz="1200" b="1" i="0" u="none" strike="noStrike" cap="none">
              <a:solidFill>
                <a:srgbClr val="5E5E5E"/>
              </a:solidFill>
              <a:latin typeface="DM Sans"/>
              <a:ea typeface="DM Sans"/>
              <a:cs typeface="DM Sans"/>
              <a:sym typeface="DM Sans"/>
            </a:endParaRPr>
          </a:p>
        </p:txBody>
      </p:sp>
      <p:sp>
        <p:nvSpPr>
          <p:cNvPr id="334" name="Google Shape;334;g2505d2c7c56_0_299"/>
          <p:cNvSpPr txBox="1">
            <a:spLocks noGrp="1"/>
          </p:cNvSpPr>
          <p:nvPr>
            <p:ph type="body" idx="1"/>
          </p:nvPr>
        </p:nvSpPr>
        <p:spPr>
          <a:xfrm>
            <a:off x="573761" y="5429356"/>
            <a:ext cx="3132300" cy="328200"/>
          </a:xfrm>
          <a:prstGeom prst="rect">
            <a:avLst/>
          </a:prstGeom>
          <a:noFill/>
          <a:ln>
            <a:noFill/>
          </a:ln>
        </p:spPr>
        <p:txBody>
          <a:bodyPr spcFirstLastPara="1" wrap="square" lIns="25400" tIns="25400" rIns="25400" bIns="25400" anchor="ctr" anchorCtr="0">
            <a:spAutoFit/>
          </a:bodyPr>
          <a:lstStyle>
            <a:lvl1pPr marL="457200" marR="0" lvl="0" indent="-228600" algn="ctr" rtl="0">
              <a:lnSpc>
                <a:spcPct val="100000"/>
              </a:lnSpc>
              <a:spcBef>
                <a:spcPts val="0"/>
              </a:spcBef>
              <a:spcAft>
                <a:spcPts val="0"/>
              </a:spcAft>
              <a:buClr>
                <a:srgbClr val="FFFFFF"/>
              </a:buClr>
              <a:buSzPts val="1800"/>
              <a:buFont typeface="DM Sans"/>
              <a:buNone/>
              <a:defRPr sz="1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35" name="Google Shape;335;g2505d2c7c56_0_299"/>
          <p:cNvSpPr txBox="1">
            <a:spLocks noGrp="1"/>
          </p:cNvSpPr>
          <p:nvPr>
            <p:ph type="body" idx="2"/>
          </p:nvPr>
        </p:nvSpPr>
        <p:spPr>
          <a:xfrm>
            <a:off x="592528" y="2873998"/>
            <a:ext cx="6716700" cy="15639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80000"/>
              </a:lnSpc>
              <a:spcBef>
                <a:spcPts val="0"/>
              </a:spcBef>
              <a:spcAft>
                <a:spcPts val="0"/>
              </a:spcAft>
              <a:buClr>
                <a:srgbClr val="005FAA"/>
              </a:buClr>
              <a:buSzPts val="6000"/>
              <a:buFont typeface="DM Sans"/>
              <a:buNone/>
              <a:defRPr sz="6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36" name="Google Shape;336;g2505d2c7c56_0_299"/>
          <p:cNvSpPr txBox="1">
            <a:spLocks noGrp="1"/>
          </p:cNvSpPr>
          <p:nvPr>
            <p:ph type="body" idx="3"/>
          </p:nvPr>
        </p:nvSpPr>
        <p:spPr>
          <a:xfrm>
            <a:off x="592528" y="4632242"/>
            <a:ext cx="67167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400"/>
              <a:buFont typeface="DM Sans"/>
              <a:buNone/>
              <a:defRPr sz="24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37" name="Google Shape;337;g2505d2c7c56_0_299"/>
          <p:cNvSpPr txBox="1">
            <a:spLocks noGrp="1"/>
          </p:cNvSpPr>
          <p:nvPr>
            <p:ph type="body" idx="4"/>
          </p:nvPr>
        </p:nvSpPr>
        <p:spPr>
          <a:xfrm>
            <a:off x="592528" y="2188302"/>
            <a:ext cx="6716700" cy="4746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100000"/>
              </a:lnSpc>
              <a:spcBef>
                <a:spcPts val="0"/>
              </a:spcBef>
              <a:spcAft>
                <a:spcPts val="0"/>
              </a:spcAft>
              <a:buClr>
                <a:srgbClr val="EF8200"/>
              </a:buClr>
              <a:buSzPts val="2800"/>
              <a:buFont typeface="DM Sans"/>
              <a:buNone/>
              <a:defRPr sz="2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338" name="Google Shape;338;g2505d2c7c56_0_299">
            <a:hlinkClick r:id="rId2"/>
          </p:cNvPr>
          <p:cNvSpPr>
            <a:spLocks noGrp="1"/>
          </p:cNvSpPr>
          <p:nvPr>
            <p:ph type="pic" idx="5"/>
          </p:nvPr>
        </p:nvSpPr>
        <p:spPr>
          <a:xfrm>
            <a:off x="4016173" y="5441104"/>
            <a:ext cx="304800" cy="304800"/>
          </a:xfrm>
          <a:prstGeom prst="rect">
            <a:avLst/>
          </a:prstGeom>
          <a:noFill/>
          <a:ln>
            <a:noFill/>
          </a:ln>
        </p:spPr>
      </p:sp>
      <p:sp>
        <p:nvSpPr>
          <p:cNvPr id="339" name="Google Shape;339;g2505d2c7c56_0_299">
            <a:hlinkClick r:id="rId3"/>
          </p:cNvPr>
          <p:cNvSpPr>
            <a:spLocks noGrp="1"/>
          </p:cNvSpPr>
          <p:nvPr>
            <p:ph type="pic" idx="6"/>
          </p:nvPr>
        </p:nvSpPr>
        <p:spPr>
          <a:xfrm>
            <a:off x="4576385" y="5441104"/>
            <a:ext cx="304800" cy="304800"/>
          </a:xfrm>
          <a:prstGeom prst="rect">
            <a:avLst/>
          </a:prstGeom>
          <a:noFill/>
          <a:ln>
            <a:noFill/>
          </a:ln>
        </p:spPr>
      </p:sp>
      <p:pic>
        <p:nvPicPr>
          <p:cNvPr id="340" name="Google Shape;340;g2505d2c7c56_0_299" descr="img 6@4x.png"/>
          <p:cNvPicPr preferRelativeResize="0"/>
          <p:nvPr/>
        </p:nvPicPr>
        <p:blipFill rotWithShape="1">
          <a:blip r:embed="rId4">
            <a:alphaModFix/>
          </a:blip>
          <a:srcRect/>
          <a:stretch/>
        </p:blipFill>
        <p:spPr>
          <a:xfrm>
            <a:off x="5061205" y="-612626"/>
            <a:ext cx="7821014" cy="4316713"/>
          </a:xfrm>
          <a:prstGeom prst="rect">
            <a:avLst/>
          </a:prstGeom>
          <a:noFill/>
          <a:ln>
            <a:noFill/>
          </a:ln>
        </p:spPr>
      </p:pic>
      <p:sp>
        <p:nvSpPr>
          <p:cNvPr id="341" name="Google Shape;341;g2505d2c7c56_0_299">
            <a:hlinkClick r:id="rId5"/>
          </p:cNvPr>
          <p:cNvSpPr>
            <a:spLocks noGrp="1"/>
          </p:cNvSpPr>
          <p:nvPr>
            <p:ph type="pic" idx="7"/>
          </p:nvPr>
        </p:nvSpPr>
        <p:spPr>
          <a:xfrm>
            <a:off x="5136597" y="5441104"/>
            <a:ext cx="304800" cy="304800"/>
          </a:xfrm>
          <a:prstGeom prst="rect">
            <a:avLst/>
          </a:prstGeom>
          <a:noFill/>
          <a:ln>
            <a:noFill/>
          </a:ln>
        </p:spPr>
      </p:sp>
      <p:sp>
        <p:nvSpPr>
          <p:cNvPr id="342" name="Google Shape;342;g2505d2c7c56_0_29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43" name="Google Shape;343;g2505d2c7c56_0_299"/>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44" name="Google Shape;344;g2505d2c7c56_0_299"/>
          <p:cNvPicPr preferRelativeResize="0"/>
          <p:nvPr/>
        </p:nvPicPr>
        <p:blipFill rotWithShape="1">
          <a:blip r:embed="rId6">
            <a:alphaModFix/>
          </a:blip>
          <a:srcRect/>
          <a:stretch/>
        </p:blipFill>
        <p:spPr>
          <a:xfrm>
            <a:off x="899987" y="244788"/>
            <a:ext cx="1133500" cy="8656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34. Dark - Contact">
  <p:cSld name="Dark - Contact">
    <p:bg>
      <p:bgPr>
        <a:solidFill>
          <a:srgbClr val="09142E"/>
        </a:solidFill>
        <a:effectLst/>
      </p:bgPr>
    </p:bg>
    <p:spTree>
      <p:nvGrpSpPr>
        <p:cNvPr id="1" name="Shape 345"/>
        <p:cNvGrpSpPr/>
        <p:nvPr/>
      </p:nvGrpSpPr>
      <p:grpSpPr>
        <a:xfrm>
          <a:off x="0" y="0"/>
          <a:ext cx="0" cy="0"/>
          <a:chOff x="0" y="0"/>
          <a:chExt cx="0" cy="0"/>
        </a:xfrm>
      </p:grpSpPr>
      <p:sp>
        <p:nvSpPr>
          <p:cNvPr id="346" name="Google Shape;346;g2505d2c7c56_0_312"/>
          <p:cNvSpPr/>
          <p:nvPr/>
        </p:nvSpPr>
        <p:spPr>
          <a:xfrm>
            <a:off x="559626" y="5276004"/>
            <a:ext cx="3160500" cy="635100"/>
          </a:xfrm>
          <a:prstGeom prst="roundRect">
            <a:avLst>
              <a:gd name="adj" fmla="val 7600"/>
            </a:avLst>
          </a:prstGeom>
          <a:solidFill>
            <a:srgbClr val="EF8200"/>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DM Sans"/>
              <a:buNone/>
            </a:pPr>
            <a:endParaRPr sz="1200" b="1" i="0" u="none" strike="noStrike" cap="none">
              <a:solidFill>
                <a:srgbClr val="5E5E5E"/>
              </a:solidFill>
              <a:latin typeface="DM Sans"/>
              <a:ea typeface="DM Sans"/>
              <a:cs typeface="DM Sans"/>
              <a:sym typeface="DM Sans"/>
            </a:endParaRPr>
          </a:p>
        </p:txBody>
      </p:sp>
      <p:sp>
        <p:nvSpPr>
          <p:cNvPr id="347" name="Google Shape;347;g2505d2c7c56_0_312"/>
          <p:cNvSpPr txBox="1">
            <a:spLocks noGrp="1"/>
          </p:cNvSpPr>
          <p:nvPr>
            <p:ph type="body" idx="1"/>
          </p:nvPr>
        </p:nvSpPr>
        <p:spPr>
          <a:xfrm>
            <a:off x="573761" y="5429356"/>
            <a:ext cx="3132300" cy="328200"/>
          </a:xfrm>
          <a:prstGeom prst="rect">
            <a:avLst/>
          </a:prstGeom>
          <a:noFill/>
          <a:ln>
            <a:noFill/>
          </a:ln>
        </p:spPr>
        <p:txBody>
          <a:bodyPr spcFirstLastPara="1" wrap="square" lIns="25400" tIns="25400" rIns="25400" bIns="25400" anchor="ctr" anchorCtr="0">
            <a:spAutoFit/>
          </a:bodyPr>
          <a:lstStyle>
            <a:lvl1pPr marL="457200" marR="0" lvl="0" indent="-228600" algn="ctr" rtl="0">
              <a:lnSpc>
                <a:spcPct val="100000"/>
              </a:lnSpc>
              <a:spcBef>
                <a:spcPts val="0"/>
              </a:spcBef>
              <a:spcAft>
                <a:spcPts val="0"/>
              </a:spcAft>
              <a:buClr>
                <a:srgbClr val="FFFFFF"/>
              </a:buClr>
              <a:buSzPts val="1800"/>
              <a:buFont typeface="DM Sans"/>
              <a:buNone/>
              <a:defRPr sz="1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48" name="Google Shape;348;g2505d2c7c56_0_312"/>
          <p:cNvSpPr txBox="1">
            <a:spLocks noGrp="1"/>
          </p:cNvSpPr>
          <p:nvPr>
            <p:ph type="body" idx="2"/>
          </p:nvPr>
        </p:nvSpPr>
        <p:spPr>
          <a:xfrm>
            <a:off x="539448" y="2873998"/>
            <a:ext cx="6891000" cy="15639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80000"/>
              </a:lnSpc>
              <a:spcBef>
                <a:spcPts val="0"/>
              </a:spcBef>
              <a:spcAft>
                <a:spcPts val="0"/>
              </a:spcAft>
              <a:buClr>
                <a:srgbClr val="FFFFFF"/>
              </a:buClr>
              <a:buSzPts val="6000"/>
              <a:buFont typeface="DM Sans"/>
              <a:buNone/>
              <a:defRPr sz="6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49" name="Google Shape;349;g2505d2c7c56_0_312"/>
          <p:cNvSpPr txBox="1">
            <a:spLocks noGrp="1"/>
          </p:cNvSpPr>
          <p:nvPr>
            <p:ph type="body" idx="3"/>
          </p:nvPr>
        </p:nvSpPr>
        <p:spPr>
          <a:xfrm>
            <a:off x="539449" y="4632244"/>
            <a:ext cx="6891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400"/>
              <a:buFont typeface="DM Sans"/>
              <a:buNone/>
              <a:defRPr sz="24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50" name="Google Shape;350;g2505d2c7c56_0_312"/>
          <p:cNvSpPr txBox="1">
            <a:spLocks noGrp="1"/>
          </p:cNvSpPr>
          <p:nvPr>
            <p:ph type="body" idx="4"/>
          </p:nvPr>
        </p:nvSpPr>
        <p:spPr>
          <a:xfrm>
            <a:off x="539448" y="2188302"/>
            <a:ext cx="6891000" cy="4746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100000"/>
              </a:lnSpc>
              <a:spcBef>
                <a:spcPts val="0"/>
              </a:spcBef>
              <a:spcAft>
                <a:spcPts val="0"/>
              </a:spcAft>
              <a:buClr>
                <a:srgbClr val="EF8200"/>
              </a:buClr>
              <a:buSzPts val="2800"/>
              <a:buFont typeface="DM Sans"/>
              <a:buNone/>
              <a:defRPr sz="2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351" name="Google Shape;351;g2505d2c7c56_0_312">
            <a:hlinkClick r:id="rId2"/>
          </p:cNvPr>
          <p:cNvSpPr>
            <a:spLocks noGrp="1"/>
          </p:cNvSpPr>
          <p:nvPr>
            <p:ph type="pic" idx="5"/>
          </p:nvPr>
        </p:nvSpPr>
        <p:spPr>
          <a:xfrm>
            <a:off x="4016173" y="5441104"/>
            <a:ext cx="304800" cy="304800"/>
          </a:xfrm>
          <a:prstGeom prst="rect">
            <a:avLst/>
          </a:prstGeom>
          <a:noFill/>
          <a:ln>
            <a:noFill/>
          </a:ln>
        </p:spPr>
      </p:sp>
      <p:sp>
        <p:nvSpPr>
          <p:cNvPr id="352" name="Google Shape;352;g2505d2c7c56_0_312">
            <a:hlinkClick r:id="rId3"/>
          </p:cNvPr>
          <p:cNvSpPr>
            <a:spLocks noGrp="1"/>
          </p:cNvSpPr>
          <p:nvPr>
            <p:ph type="pic" idx="6"/>
          </p:nvPr>
        </p:nvSpPr>
        <p:spPr>
          <a:xfrm>
            <a:off x="4576385" y="5441104"/>
            <a:ext cx="304800" cy="304800"/>
          </a:xfrm>
          <a:prstGeom prst="rect">
            <a:avLst/>
          </a:prstGeom>
          <a:noFill/>
          <a:ln>
            <a:noFill/>
          </a:ln>
        </p:spPr>
      </p:sp>
      <p:pic>
        <p:nvPicPr>
          <p:cNvPr id="353" name="Google Shape;353;g2505d2c7c56_0_312" descr="img 6@4x.png"/>
          <p:cNvPicPr preferRelativeResize="0"/>
          <p:nvPr/>
        </p:nvPicPr>
        <p:blipFill rotWithShape="1">
          <a:blip r:embed="rId4">
            <a:alphaModFix/>
          </a:blip>
          <a:srcRect/>
          <a:stretch/>
        </p:blipFill>
        <p:spPr>
          <a:xfrm>
            <a:off x="5061205" y="-612626"/>
            <a:ext cx="7821014" cy="4316713"/>
          </a:xfrm>
          <a:prstGeom prst="rect">
            <a:avLst/>
          </a:prstGeom>
          <a:noFill/>
          <a:ln>
            <a:noFill/>
          </a:ln>
        </p:spPr>
      </p:pic>
      <p:sp>
        <p:nvSpPr>
          <p:cNvPr id="354" name="Google Shape;354;g2505d2c7c56_0_312">
            <a:hlinkClick r:id="rId5"/>
          </p:cNvPr>
          <p:cNvSpPr>
            <a:spLocks noGrp="1"/>
          </p:cNvSpPr>
          <p:nvPr>
            <p:ph type="pic" idx="7"/>
          </p:nvPr>
        </p:nvSpPr>
        <p:spPr>
          <a:xfrm>
            <a:off x="5136597" y="5441104"/>
            <a:ext cx="304800" cy="304800"/>
          </a:xfrm>
          <a:prstGeom prst="rect">
            <a:avLst/>
          </a:prstGeom>
          <a:noFill/>
          <a:ln>
            <a:noFill/>
          </a:ln>
        </p:spPr>
      </p:sp>
      <p:sp>
        <p:nvSpPr>
          <p:cNvPr id="355" name="Google Shape;355;g2505d2c7c56_0_31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56" name="Google Shape;356;g2505d2c7c56_0_312"/>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57" name="Google Shape;357;g2505d2c7c56_0_312"/>
          <p:cNvPicPr preferRelativeResize="0"/>
          <p:nvPr/>
        </p:nvPicPr>
        <p:blipFill rotWithShape="1">
          <a:blip r:embed="rId6">
            <a:alphaModFix/>
          </a:blip>
          <a:srcRect/>
          <a:stretch/>
        </p:blipFill>
        <p:spPr>
          <a:xfrm>
            <a:off x="899987" y="244788"/>
            <a:ext cx="1133500" cy="8656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 Image - 2 Content Left">
  <p:cSld name="Image - 2 Content Left">
    <p:spTree>
      <p:nvGrpSpPr>
        <p:cNvPr id="1" name="Shape 358"/>
        <p:cNvGrpSpPr/>
        <p:nvPr/>
      </p:nvGrpSpPr>
      <p:grpSpPr>
        <a:xfrm>
          <a:off x="0" y="0"/>
          <a:ext cx="0" cy="0"/>
          <a:chOff x="0" y="0"/>
          <a:chExt cx="0" cy="0"/>
        </a:xfrm>
      </p:grpSpPr>
      <p:grpSp>
        <p:nvGrpSpPr>
          <p:cNvPr id="359" name="Google Shape;359;g2505d2c7c56_0_325"/>
          <p:cNvGrpSpPr/>
          <p:nvPr/>
        </p:nvGrpSpPr>
        <p:grpSpPr>
          <a:xfrm>
            <a:off x="156699" y="-320669"/>
            <a:ext cx="963000" cy="1208100"/>
            <a:chOff x="0" y="0"/>
            <a:chExt cx="1926000" cy="2416200"/>
          </a:xfrm>
        </p:grpSpPr>
        <p:sp>
          <p:nvSpPr>
            <p:cNvPr id="360" name="Google Shape;360;g2505d2c7c56_0_325"/>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61" name="Google Shape;361;g2505d2c7c56_0_325" descr="Image"/>
            <p:cNvPicPr preferRelativeResize="0"/>
            <p:nvPr/>
          </p:nvPicPr>
          <p:blipFill rotWithShape="1">
            <a:blip r:embed="rId2">
              <a:alphaModFix/>
            </a:blip>
            <a:srcRect/>
            <a:stretch/>
          </p:blipFill>
          <p:spPr>
            <a:xfrm>
              <a:off x="324692" y="1128751"/>
              <a:ext cx="1276671" cy="942421"/>
            </a:xfrm>
            <a:prstGeom prst="rect">
              <a:avLst/>
            </a:prstGeom>
            <a:noFill/>
            <a:ln>
              <a:noFill/>
            </a:ln>
          </p:spPr>
        </p:pic>
      </p:grpSp>
      <p:sp>
        <p:nvSpPr>
          <p:cNvPr id="362" name="Google Shape;362;g2505d2c7c56_0_325"/>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63" name="Google Shape;363;g2505d2c7c56_0_325"/>
          <p:cNvSpPr txBox="1">
            <a:spLocks noGrp="1"/>
          </p:cNvSpPr>
          <p:nvPr>
            <p:ph type="body" idx="2"/>
          </p:nvPr>
        </p:nvSpPr>
        <p:spPr>
          <a:xfrm>
            <a:off x="1043452" y="1818604"/>
            <a:ext cx="37716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64" name="Google Shape;364;g2505d2c7c56_0_325"/>
          <p:cNvSpPr txBox="1">
            <a:spLocks noGrp="1"/>
          </p:cNvSpPr>
          <p:nvPr>
            <p:ph type="body" idx="3"/>
          </p:nvPr>
        </p:nvSpPr>
        <p:spPr>
          <a:xfrm>
            <a:off x="1043452" y="2623108"/>
            <a:ext cx="37716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65" name="Google Shape;365;g2505d2c7c56_0_325"/>
          <p:cNvSpPr txBox="1">
            <a:spLocks noGrp="1"/>
          </p:cNvSpPr>
          <p:nvPr>
            <p:ph type="body" idx="4"/>
          </p:nvPr>
        </p:nvSpPr>
        <p:spPr>
          <a:xfrm>
            <a:off x="1043452" y="4204289"/>
            <a:ext cx="37716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66" name="Google Shape;366;g2505d2c7c56_0_325"/>
          <p:cNvSpPr txBox="1">
            <a:spLocks noGrp="1"/>
          </p:cNvSpPr>
          <p:nvPr>
            <p:ph type="body" idx="5"/>
          </p:nvPr>
        </p:nvSpPr>
        <p:spPr>
          <a:xfrm>
            <a:off x="1043452" y="5008793"/>
            <a:ext cx="37716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cxnSp>
        <p:nvCxnSpPr>
          <p:cNvPr id="367" name="Google Shape;367;g2505d2c7c56_0_325"/>
          <p:cNvCxnSpPr/>
          <p:nvPr/>
        </p:nvCxnSpPr>
        <p:spPr>
          <a:xfrm>
            <a:off x="962865" y="3628398"/>
            <a:ext cx="3933000" cy="0"/>
          </a:xfrm>
          <a:prstGeom prst="straightConnector1">
            <a:avLst/>
          </a:prstGeom>
          <a:noFill/>
          <a:ln w="88900" cap="rnd" cmpd="sng">
            <a:solidFill>
              <a:srgbClr val="EF8200"/>
            </a:solidFill>
            <a:prstDash val="dashDot"/>
            <a:round/>
            <a:headEnd type="none" w="sm" len="sm"/>
            <a:tailEnd type="none" w="sm" len="sm"/>
          </a:ln>
        </p:spPr>
      </p:cxnSp>
      <p:pic>
        <p:nvPicPr>
          <p:cNvPr id="368" name="Google Shape;368;g2505d2c7c56_0_325" descr="Image"/>
          <p:cNvPicPr preferRelativeResize="0"/>
          <p:nvPr/>
        </p:nvPicPr>
        <p:blipFill rotWithShape="1">
          <a:blip r:embed="rId3">
            <a:alphaModFix/>
          </a:blip>
          <a:srcRect/>
          <a:stretch/>
        </p:blipFill>
        <p:spPr>
          <a:xfrm>
            <a:off x="4662380" y="3031369"/>
            <a:ext cx="253731" cy="200314"/>
          </a:xfrm>
          <a:prstGeom prst="rect">
            <a:avLst/>
          </a:prstGeom>
          <a:noFill/>
          <a:ln>
            <a:noFill/>
          </a:ln>
        </p:spPr>
      </p:pic>
      <p:pic>
        <p:nvPicPr>
          <p:cNvPr id="369" name="Google Shape;369;g2505d2c7c56_0_325" descr="Image"/>
          <p:cNvPicPr preferRelativeResize="0"/>
          <p:nvPr/>
        </p:nvPicPr>
        <p:blipFill rotWithShape="1">
          <a:blip r:embed="rId3">
            <a:alphaModFix/>
          </a:blip>
          <a:srcRect/>
          <a:stretch/>
        </p:blipFill>
        <p:spPr>
          <a:xfrm>
            <a:off x="4662380" y="5405381"/>
            <a:ext cx="253731" cy="200314"/>
          </a:xfrm>
          <a:prstGeom prst="rect">
            <a:avLst/>
          </a:prstGeom>
          <a:noFill/>
          <a:ln>
            <a:noFill/>
          </a:ln>
        </p:spPr>
      </p:pic>
      <p:sp>
        <p:nvSpPr>
          <p:cNvPr id="370" name="Google Shape;370;g2505d2c7c56_0_325"/>
          <p:cNvSpPr>
            <a:spLocks noGrp="1"/>
          </p:cNvSpPr>
          <p:nvPr>
            <p:ph type="pic" idx="6"/>
          </p:nvPr>
        </p:nvSpPr>
        <p:spPr>
          <a:xfrm>
            <a:off x="7567623" y="-487827"/>
            <a:ext cx="5560500" cy="6666600"/>
          </a:xfrm>
          <a:prstGeom prst="roundRect">
            <a:avLst>
              <a:gd name="adj" fmla="val 5757"/>
            </a:avLst>
          </a:prstGeom>
          <a:noFill/>
          <a:ln>
            <a:noFill/>
          </a:ln>
        </p:spPr>
      </p:sp>
      <p:pic>
        <p:nvPicPr>
          <p:cNvPr id="371" name="Google Shape;371;g2505d2c7c56_0_325" descr="Image"/>
          <p:cNvPicPr preferRelativeResize="0"/>
          <p:nvPr/>
        </p:nvPicPr>
        <p:blipFill rotWithShape="1">
          <a:blip r:embed="rId4">
            <a:alphaModFix/>
          </a:blip>
          <a:srcRect/>
          <a:stretch/>
        </p:blipFill>
        <p:spPr>
          <a:xfrm rot="-5400000">
            <a:off x="7421027" y="1575758"/>
            <a:ext cx="6548804" cy="3111566"/>
          </a:xfrm>
          <a:prstGeom prst="rect">
            <a:avLst/>
          </a:prstGeom>
          <a:noFill/>
          <a:ln>
            <a:noFill/>
          </a:ln>
        </p:spPr>
      </p:pic>
      <p:sp>
        <p:nvSpPr>
          <p:cNvPr id="372" name="Google Shape;372;g2505d2c7c56_0_32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73" name="Google Shape;373;g2505d2c7c56_0_325"/>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 Image - 3 Points with Images &amp; Box">
  <p:cSld name="Image - 3 Points with Images &amp; Box">
    <p:spTree>
      <p:nvGrpSpPr>
        <p:cNvPr id="1" name="Shape 374"/>
        <p:cNvGrpSpPr/>
        <p:nvPr/>
      </p:nvGrpSpPr>
      <p:grpSpPr>
        <a:xfrm>
          <a:off x="0" y="0"/>
          <a:ext cx="0" cy="0"/>
          <a:chOff x="0" y="0"/>
          <a:chExt cx="0" cy="0"/>
        </a:xfrm>
      </p:grpSpPr>
      <p:sp>
        <p:nvSpPr>
          <p:cNvPr id="375" name="Google Shape;375;g2505d2c7c56_0_341"/>
          <p:cNvSpPr/>
          <p:nvPr/>
        </p:nvSpPr>
        <p:spPr>
          <a:xfrm>
            <a:off x="434842" y="1293607"/>
            <a:ext cx="3667800" cy="5079900"/>
          </a:xfrm>
          <a:prstGeom prst="roundRect">
            <a:avLst>
              <a:gd name="adj" fmla="val 4218"/>
            </a:avLst>
          </a:prstGeom>
          <a:solidFill>
            <a:srgbClr val="FFFFFF"/>
          </a:solidFill>
          <a:ln>
            <a:noFill/>
          </a:ln>
          <a:effectLst>
            <a:outerShdw blurRad="228600" dist="25400" dir="5400000" rotWithShape="0">
              <a:srgbClr val="000000">
                <a:alpha val="5098"/>
              </a:srgb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376" name="Google Shape;376;g2505d2c7c56_0_341"/>
          <p:cNvSpPr/>
          <p:nvPr/>
        </p:nvSpPr>
        <p:spPr>
          <a:xfrm>
            <a:off x="4303668" y="1293607"/>
            <a:ext cx="3667800" cy="5079900"/>
          </a:xfrm>
          <a:prstGeom prst="roundRect">
            <a:avLst>
              <a:gd name="adj" fmla="val 4218"/>
            </a:avLst>
          </a:prstGeom>
          <a:solidFill>
            <a:srgbClr val="FFFFFF"/>
          </a:solidFill>
          <a:ln>
            <a:noFill/>
          </a:ln>
          <a:effectLst>
            <a:outerShdw blurRad="228600" dist="25400" dir="5400000" rotWithShape="0">
              <a:srgbClr val="000000">
                <a:alpha val="5098"/>
              </a:srgb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377" name="Google Shape;377;g2505d2c7c56_0_341"/>
          <p:cNvSpPr/>
          <p:nvPr/>
        </p:nvSpPr>
        <p:spPr>
          <a:xfrm>
            <a:off x="8172493" y="1293607"/>
            <a:ext cx="3667800" cy="5079900"/>
          </a:xfrm>
          <a:prstGeom prst="roundRect">
            <a:avLst>
              <a:gd name="adj" fmla="val 4218"/>
            </a:avLst>
          </a:prstGeom>
          <a:solidFill>
            <a:srgbClr val="FFFFFF"/>
          </a:solidFill>
          <a:ln>
            <a:noFill/>
          </a:ln>
          <a:effectLst>
            <a:outerShdw blurRad="228600" dist="25400" dir="5400000" rotWithShape="0">
              <a:srgbClr val="000000">
                <a:alpha val="5098"/>
              </a:srgb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378" name="Google Shape;378;g2505d2c7c56_0_341"/>
          <p:cNvSpPr txBox="1">
            <a:spLocks noGrp="1"/>
          </p:cNvSpPr>
          <p:nvPr>
            <p:ph type="body" idx="1"/>
          </p:nvPr>
        </p:nvSpPr>
        <p:spPr>
          <a:xfrm>
            <a:off x="681694" y="3701955"/>
            <a:ext cx="3048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79" name="Google Shape;379;g2505d2c7c56_0_341"/>
          <p:cNvSpPr txBox="1">
            <a:spLocks noGrp="1"/>
          </p:cNvSpPr>
          <p:nvPr>
            <p:ph type="body" idx="2"/>
          </p:nvPr>
        </p:nvSpPr>
        <p:spPr>
          <a:xfrm>
            <a:off x="681694" y="4603839"/>
            <a:ext cx="30480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80" name="Google Shape;380;g2505d2c7c56_0_341"/>
          <p:cNvSpPr txBox="1">
            <a:spLocks noGrp="1"/>
          </p:cNvSpPr>
          <p:nvPr>
            <p:ph type="body" idx="3"/>
          </p:nvPr>
        </p:nvSpPr>
        <p:spPr>
          <a:xfrm>
            <a:off x="4547938" y="3640518"/>
            <a:ext cx="3048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81" name="Google Shape;381;g2505d2c7c56_0_341"/>
          <p:cNvSpPr txBox="1">
            <a:spLocks noGrp="1"/>
          </p:cNvSpPr>
          <p:nvPr>
            <p:ph type="body" idx="4"/>
          </p:nvPr>
        </p:nvSpPr>
        <p:spPr>
          <a:xfrm>
            <a:off x="4547938" y="4603839"/>
            <a:ext cx="30480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82" name="Google Shape;382;g2505d2c7c56_0_341"/>
          <p:cNvSpPr txBox="1">
            <a:spLocks noGrp="1"/>
          </p:cNvSpPr>
          <p:nvPr>
            <p:ph type="body" idx="5"/>
          </p:nvPr>
        </p:nvSpPr>
        <p:spPr>
          <a:xfrm>
            <a:off x="8415903" y="3640518"/>
            <a:ext cx="3048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83" name="Google Shape;383;g2505d2c7c56_0_341"/>
          <p:cNvSpPr txBox="1">
            <a:spLocks noGrp="1"/>
          </p:cNvSpPr>
          <p:nvPr>
            <p:ph type="body" idx="6"/>
          </p:nvPr>
        </p:nvSpPr>
        <p:spPr>
          <a:xfrm>
            <a:off x="8415903" y="4603839"/>
            <a:ext cx="30480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grpSp>
        <p:nvGrpSpPr>
          <p:cNvPr id="384" name="Google Shape;384;g2505d2c7c56_0_341"/>
          <p:cNvGrpSpPr/>
          <p:nvPr/>
        </p:nvGrpSpPr>
        <p:grpSpPr>
          <a:xfrm>
            <a:off x="156699" y="-320669"/>
            <a:ext cx="963000" cy="1208100"/>
            <a:chOff x="0" y="0"/>
            <a:chExt cx="1926000" cy="2416200"/>
          </a:xfrm>
        </p:grpSpPr>
        <p:sp>
          <p:nvSpPr>
            <p:cNvPr id="385" name="Google Shape;385;g2505d2c7c56_0_34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86" name="Google Shape;386;g2505d2c7c56_0_341" descr="Image"/>
            <p:cNvPicPr preferRelativeResize="0"/>
            <p:nvPr/>
          </p:nvPicPr>
          <p:blipFill rotWithShape="1">
            <a:blip r:embed="rId2">
              <a:alphaModFix/>
            </a:blip>
            <a:srcRect/>
            <a:stretch/>
          </p:blipFill>
          <p:spPr>
            <a:xfrm>
              <a:off x="324692" y="1128751"/>
              <a:ext cx="1276671" cy="942421"/>
            </a:xfrm>
            <a:prstGeom prst="rect">
              <a:avLst/>
            </a:prstGeom>
            <a:noFill/>
            <a:ln>
              <a:noFill/>
            </a:ln>
          </p:spPr>
        </p:pic>
      </p:grpSp>
      <p:sp>
        <p:nvSpPr>
          <p:cNvPr id="387" name="Google Shape;387;g2505d2c7c56_0_341"/>
          <p:cNvSpPr txBox="1">
            <a:spLocks noGrp="1"/>
          </p:cNvSpPr>
          <p:nvPr>
            <p:ph type="body" idx="7"/>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88" name="Google Shape;388;g2505d2c7c56_0_341"/>
          <p:cNvSpPr>
            <a:spLocks noGrp="1"/>
          </p:cNvSpPr>
          <p:nvPr>
            <p:ph type="pic" idx="8"/>
          </p:nvPr>
        </p:nvSpPr>
        <p:spPr>
          <a:xfrm>
            <a:off x="681694" y="1480759"/>
            <a:ext cx="3177600" cy="2025900"/>
          </a:xfrm>
          <a:prstGeom prst="roundRect">
            <a:avLst>
              <a:gd name="adj" fmla="val 6685"/>
            </a:avLst>
          </a:prstGeom>
          <a:noFill/>
          <a:ln>
            <a:noFill/>
          </a:ln>
        </p:spPr>
      </p:sp>
      <p:sp>
        <p:nvSpPr>
          <p:cNvPr id="389" name="Google Shape;389;g2505d2c7c56_0_341"/>
          <p:cNvSpPr>
            <a:spLocks noGrp="1"/>
          </p:cNvSpPr>
          <p:nvPr>
            <p:ph type="pic" idx="9"/>
          </p:nvPr>
        </p:nvSpPr>
        <p:spPr>
          <a:xfrm>
            <a:off x="4547939" y="1480759"/>
            <a:ext cx="3177600" cy="2025900"/>
          </a:xfrm>
          <a:prstGeom prst="roundRect">
            <a:avLst>
              <a:gd name="adj" fmla="val 6685"/>
            </a:avLst>
          </a:prstGeom>
          <a:noFill/>
          <a:ln>
            <a:noFill/>
          </a:ln>
        </p:spPr>
      </p:sp>
      <p:sp>
        <p:nvSpPr>
          <p:cNvPr id="390" name="Google Shape;390;g2505d2c7c56_0_341"/>
          <p:cNvSpPr>
            <a:spLocks noGrp="1"/>
          </p:cNvSpPr>
          <p:nvPr>
            <p:ph type="pic" idx="13"/>
          </p:nvPr>
        </p:nvSpPr>
        <p:spPr>
          <a:xfrm>
            <a:off x="8415903" y="1480759"/>
            <a:ext cx="3177600" cy="2025900"/>
          </a:xfrm>
          <a:prstGeom prst="roundRect">
            <a:avLst>
              <a:gd name="adj" fmla="val 6685"/>
            </a:avLst>
          </a:prstGeom>
          <a:noFill/>
          <a:ln>
            <a:noFill/>
          </a:ln>
        </p:spPr>
      </p:sp>
      <p:sp>
        <p:nvSpPr>
          <p:cNvPr id="391" name="Google Shape;391;g2505d2c7c56_0_34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92" name="Google Shape;392;g2505d2c7c56_0_34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2. Image - Big Title">
  <p:cSld name="Image - Big Title">
    <p:spTree>
      <p:nvGrpSpPr>
        <p:cNvPr id="1" name="Shape 393"/>
        <p:cNvGrpSpPr/>
        <p:nvPr/>
      </p:nvGrpSpPr>
      <p:grpSpPr>
        <a:xfrm>
          <a:off x="0" y="0"/>
          <a:ext cx="0" cy="0"/>
          <a:chOff x="0" y="0"/>
          <a:chExt cx="0" cy="0"/>
        </a:xfrm>
      </p:grpSpPr>
      <p:grpSp>
        <p:nvGrpSpPr>
          <p:cNvPr id="394" name="Google Shape;394;g2505d2c7c56_0_360"/>
          <p:cNvGrpSpPr/>
          <p:nvPr/>
        </p:nvGrpSpPr>
        <p:grpSpPr>
          <a:xfrm>
            <a:off x="156699" y="-320669"/>
            <a:ext cx="963000" cy="1208100"/>
            <a:chOff x="0" y="0"/>
            <a:chExt cx="1926000" cy="2416200"/>
          </a:xfrm>
        </p:grpSpPr>
        <p:sp>
          <p:nvSpPr>
            <p:cNvPr id="395" name="Google Shape;395;g2505d2c7c56_0_360"/>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396" name="Google Shape;396;g2505d2c7c56_0_360" descr="Image"/>
            <p:cNvPicPr preferRelativeResize="0"/>
            <p:nvPr/>
          </p:nvPicPr>
          <p:blipFill rotWithShape="1">
            <a:blip r:embed="rId2">
              <a:alphaModFix/>
            </a:blip>
            <a:srcRect/>
            <a:stretch/>
          </p:blipFill>
          <p:spPr>
            <a:xfrm>
              <a:off x="324692" y="1128751"/>
              <a:ext cx="1276671" cy="942421"/>
            </a:xfrm>
            <a:prstGeom prst="rect">
              <a:avLst/>
            </a:prstGeom>
            <a:noFill/>
            <a:ln>
              <a:noFill/>
            </a:ln>
          </p:spPr>
        </p:pic>
      </p:grpSp>
      <p:sp>
        <p:nvSpPr>
          <p:cNvPr id="397" name="Google Shape;397;g2505d2c7c56_0_360"/>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98" name="Google Shape;398;g2505d2c7c56_0_360"/>
          <p:cNvSpPr>
            <a:spLocks noGrp="1"/>
          </p:cNvSpPr>
          <p:nvPr>
            <p:ph type="pic" idx="2"/>
          </p:nvPr>
        </p:nvSpPr>
        <p:spPr>
          <a:xfrm>
            <a:off x="7567623" y="-487828"/>
            <a:ext cx="5560500" cy="6666600"/>
          </a:xfrm>
          <a:prstGeom prst="roundRect">
            <a:avLst>
              <a:gd name="adj" fmla="val 5598"/>
            </a:avLst>
          </a:prstGeom>
          <a:noFill/>
          <a:ln>
            <a:noFill/>
          </a:ln>
        </p:spPr>
      </p:sp>
      <p:pic>
        <p:nvPicPr>
          <p:cNvPr id="399" name="Google Shape;399;g2505d2c7c56_0_360" descr="Image"/>
          <p:cNvPicPr preferRelativeResize="0"/>
          <p:nvPr/>
        </p:nvPicPr>
        <p:blipFill rotWithShape="1">
          <a:blip r:embed="rId3">
            <a:alphaModFix/>
          </a:blip>
          <a:srcRect/>
          <a:stretch/>
        </p:blipFill>
        <p:spPr>
          <a:xfrm rot="-5400000">
            <a:off x="7421027" y="1575758"/>
            <a:ext cx="6548804" cy="3111566"/>
          </a:xfrm>
          <a:prstGeom prst="rect">
            <a:avLst/>
          </a:prstGeom>
          <a:noFill/>
          <a:ln>
            <a:noFill/>
          </a:ln>
        </p:spPr>
      </p:pic>
      <p:sp>
        <p:nvSpPr>
          <p:cNvPr id="400" name="Google Shape;400;g2505d2c7c56_0_360"/>
          <p:cNvSpPr txBox="1">
            <a:spLocks noGrp="1"/>
          </p:cNvSpPr>
          <p:nvPr>
            <p:ph type="body" idx="3"/>
          </p:nvPr>
        </p:nvSpPr>
        <p:spPr>
          <a:xfrm>
            <a:off x="703120" y="3841188"/>
            <a:ext cx="5079900" cy="897600"/>
          </a:xfrm>
          <a:prstGeom prst="rect">
            <a:avLst/>
          </a:prstGeom>
          <a:noFill/>
          <a:ln>
            <a:noFill/>
          </a:ln>
        </p:spPr>
        <p:txBody>
          <a:bodyPr spcFirstLastPara="1" wrap="square" lIns="25400" tIns="25400" rIns="25400" bIns="25400" anchor="t" anchorCtr="0">
            <a:spAutoFit/>
          </a:bodyPr>
          <a:lstStyle>
            <a:lvl1pPr marL="457200" marR="0" lvl="0" indent="-228600" algn="l" rtl="0">
              <a:lnSpc>
                <a:spcPct val="100000"/>
              </a:lnSpc>
              <a:spcBef>
                <a:spcPts val="0"/>
              </a:spcBef>
              <a:spcAft>
                <a:spcPts val="0"/>
              </a:spcAft>
              <a:buClr>
                <a:srgbClr val="828282"/>
              </a:buClr>
              <a:buSzPts val="2800"/>
              <a:buFont typeface="Arial"/>
              <a:buNone/>
              <a:defRPr sz="28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01" name="Google Shape;401;g2505d2c7c56_0_360"/>
          <p:cNvSpPr txBox="1">
            <a:spLocks noGrp="1"/>
          </p:cNvSpPr>
          <p:nvPr>
            <p:ph type="body" idx="4"/>
          </p:nvPr>
        </p:nvSpPr>
        <p:spPr>
          <a:xfrm>
            <a:off x="703120" y="2558557"/>
            <a:ext cx="5079900" cy="7053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100000"/>
              </a:lnSpc>
              <a:spcBef>
                <a:spcPts val="0"/>
              </a:spcBef>
              <a:spcAft>
                <a:spcPts val="0"/>
              </a:spcAft>
              <a:buClr>
                <a:srgbClr val="005FAA"/>
              </a:buClr>
              <a:buSzPts val="4300"/>
              <a:buFont typeface="DM Sans"/>
              <a:buNone/>
              <a:defRPr sz="43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02" name="Google Shape;402;g2505d2c7c56_0_36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403" name="Google Shape;403;g2505d2c7c56_0_360"/>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 Image - 2 Points and Images">
  <p:cSld name="Image - 2 Points and Images">
    <p:spTree>
      <p:nvGrpSpPr>
        <p:cNvPr id="1" name="Shape 404"/>
        <p:cNvGrpSpPr/>
        <p:nvPr/>
      </p:nvGrpSpPr>
      <p:grpSpPr>
        <a:xfrm>
          <a:off x="0" y="0"/>
          <a:ext cx="0" cy="0"/>
          <a:chOff x="0" y="0"/>
          <a:chExt cx="0" cy="0"/>
        </a:xfrm>
      </p:grpSpPr>
      <p:grpSp>
        <p:nvGrpSpPr>
          <p:cNvPr id="405" name="Google Shape;405;g2505d2c7c56_0_371"/>
          <p:cNvGrpSpPr/>
          <p:nvPr/>
        </p:nvGrpSpPr>
        <p:grpSpPr>
          <a:xfrm>
            <a:off x="156699" y="-320669"/>
            <a:ext cx="963000" cy="1208100"/>
            <a:chOff x="0" y="0"/>
            <a:chExt cx="1926000" cy="2416200"/>
          </a:xfrm>
        </p:grpSpPr>
        <p:sp>
          <p:nvSpPr>
            <p:cNvPr id="406" name="Google Shape;406;g2505d2c7c56_0_37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07" name="Google Shape;407;g2505d2c7c56_0_371" descr="Image"/>
            <p:cNvPicPr preferRelativeResize="0"/>
            <p:nvPr/>
          </p:nvPicPr>
          <p:blipFill rotWithShape="1">
            <a:blip r:embed="rId2">
              <a:alphaModFix/>
            </a:blip>
            <a:srcRect/>
            <a:stretch/>
          </p:blipFill>
          <p:spPr>
            <a:xfrm>
              <a:off x="324692" y="1128751"/>
              <a:ext cx="1276671" cy="942421"/>
            </a:xfrm>
            <a:prstGeom prst="rect">
              <a:avLst/>
            </a:prstGeom>
            <a:noFill/>
            <a:ln>
              <a:noFill/>
            </a:ln>
          </p:spPr>
        </p:pic>
      </p:grpSp>
      <p:sp>
        <p:nvSpPr>
          <p:cNvPr id="408" name="Google Shape;408;g2505d2c7c56_0_37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09" name="Google Shape;409;g2505d2c7c56_0_371"/>
          <p:cNvSpPr>
            <a:spLocks noGrp="1"/>
          </p:cNvSpPr>
          <p:nvPr>
            <p:ph type="pic" idx="2"/>
          </p:nvPr>
        </p:nvSpPr>
        <p:spPr>
          <a:xfrm>
            <a:off x="571549" y="1393768"/>
            <a:ext cx="2802900" cy="1895400"/>
          </a:xfrm>
          <a:prstGeom prst="roundRect">
            <a:avLst>
              <a:gd name="adj" fmla="val 8781"/>
            </a:avLst>
          </a:prstGeom>
          <a:noFill/>
          <a:ln>
            <a:noFill/>
          </a:ln>
        </p:spPr>
      </p:sp>
      <p:sp>
        <p:nvSpPr>
          <p:cNvPr id="410" name="Google Shape;410;g2505d2c7c56_0_371"/>
          <p:cNvSpPr>
            <a:spLocks noGrp="1"/>
          </p:cNvSpPr>
          <p:nvPr>
            <p:ph type="pic" idx="3"/>
          </p:nvPr>
        </p:nvSpPr>
        <p:spPr>
          <a:xfrm>
            <a:off x="571549" y="3890784"/>
            <a:ext cx="2802900" cy="1895400"/>
          </a:xfrm>
          <a:prstGeom prst="roundRect">
            <a:avLst>
              <a:gd name="adj" fmla="val 8781"/>
            </a:avLst>
          </a:prstGeom>
          <a:noFill/>
          <a:ln>
            <a:noFill/>
          </a:ln>
        </p:spPr>
      </p:sp>
      <p:sp>
        <p:nvSpPr>
          <p:cNvPr id="411" name="Google Shape;411;g2505d2c7c56_0_371"/>
          <p:cNvSpPr txBox="1">
            <a:spLocks noGrp="1"/>
          </p:cNvSpPr>
          <p:nvPr>
            <p:ph type="body" idx="4"/>
          </p:nvPr>
        </p:nvSpPr>
        <p:spPr>
          <a:xfrm>
            <a:off x="3948045" y="1606603"/>
            <a:ext cx="56832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12" name="Google Shape;412;g2505d2c7c56_0_371"/>
          <p:cNvSpPr txBox="1">
            <a:spLocks noGrp="1"/>
          </p:cNvSpPr>
          <p:nvPr>
            <p:ph type="body" idx="5"/>
          </p:nvPr>
        </p:nvSpPr>
        <p:spPr>
          <a:xfrm>
            <a:off x="3948045" y="2095500"/>
            <a:ext cx="56832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13" name="Google Shape;413;g2505d2c7c56_0_371"/>
          <p:cNvSpPr txBox="1">
            <a:spLocks noGrp="1"/>
          </p:cNvSpPr>
          <p:nvPr>
            <p:ph type="body" idx="6"/>
          </p:nvPr>
        </p:nvSpPr>
        <p:spPr>
          <a:xfrm>
            <a:off x="3948045" y="4129995"/>
            <a:ext cx="56832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14" name="Google Shape;414;g2505d2c7c56_0_371"/>
          <p:cNvSpPr txBox="1">
            <a:spLocks noGrp="1"/>
          </p:cNvSpPr>
          <p:nvPr>
            <p:ph type="body" idx="7"/>
          </p:nvPr>
        </p:nvSpPr>
        <p:spPr>
          <a:xfrm>
            <a:off x="3948045" y="4618893"/>
            <a:ext cx="56832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15" name="Google Shape;415;g2505d2c7c56_0_37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416" name="Google Shape;416;g2505d2c7c56_0_37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4. Image - 2 Points and Images (Right)">
  <p:cSld name="Image - 2 Points and Images (Right)">
    <p:spTree>
      <p:nvGrpSpPr>
        <p:cNvPr id="1" name="Shape 417"/>
        <p:cNvGrpSpPr/>
        <p:nvPr/>
      </p:nvGrpSpPr>
      <p:grpSpPr>
        <a:xfrm>
          <a:off x="0" y="0"/>
          <a:ext cx="0" cy="0"/>
          <a:chOff x="0" y="0"/>
          <a:chExt cx="0" cy="0"/>
        </a:xfrm>
      </p:grpSpPr>
      <p:grpSp>
        <p:nvGrpSpPr>
          <p:cNvPr id="418" name="Google Shape;418;g2505d2c7c56_0_384"/>
          <p:cNvGrpSpPr/>
          <p:nvPr/>
        </p:nvGrpSpPr>
        <p:grpSpPr>
          <a:xfrm>
            <a:off x="156699" y="-320669"/>
            <a:ext cx="963000" cy="1208100"/>
            <a:chOff x="0" y="0"/>
            <a:chExt cx="1926000" cy="2416200"/>
          </a:xfrm>
        </p:grpSpPr>
        <p:sp>
          <p:nvSpPr>
            <p:cNvPr id="419" name="Google Shape;419;g2505d2c7c56_0_384"/>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20" name="Google Shape;420;g2505d2c7c56_0_384" descr="Image"/>
            <p:cNvPicPr preferRelativeResize="0"/>
            <p:nvPr/>
          </p:nvPicPr>
          <p:blipFill rotWithShape="1">
            <a:blip r:embed="rId2">
              <a:alphaModFix/>
            </a:blip>
            <a:srcRect/>
            <a:stretch/>
          </p:blipFill>
          <p:spPr>
            <a:xfrm>
              <a:off x="324692" y="1128751"/>
              <a:ext cx="1276671" cy="942421"/>
            </a:xfrm>
            <a:prstGeom prst="rect">
              <a:avLst/>
            </a:prstGeom>
            <a:noFill/>
            <a:ln>
              <a:noFill/>
            </a:ln>
          </p:spPr>
        </p:pic>
      </p:grpSp>
      <p:sp>
        <p:nvSpPr>
          <p:cNvPr id="421" name="Google Shape;421;g2505d2c7c56_0_38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22" name="Google Shape;422;g2505d2c7c56_0_384"/>
          <p:cNvSpPr>
            <a:spLocks noGrp="1"/>
          </p:cNvSpPr>
          <p:nvPr>
            <p:ph type="pic" idx="2"/>
          </p:nvPr>
        </p:nvSpPr>
        <p:spPr>
          <a:xfrm>
            <a:off x="8686849" y="1393768"/>
            <a:ext cx="2802900" cy="1895400"/>
          </a:xfrm>
          <a:prstGeom prst="roundRect">
            <a:avLst>
              <a:gd name="adj" fmla="val 8781"/>
            </a:avLst>
          </a:prstGeom>
          <a:noFill/>
          <a:ln>
            <a:noFill/>
          </a:ln>
        </p:spPr>
      </p:sp>
      <p:sp>
        <p:nvSpPr>
          <p:cNvPr id="423" name="Google Shape;423;g2505d2c7c56_0_384"/>
          <p:cNvSpPr>
            <a:spLocks noGrp="1"/>
          </p:cNvSpPr>
          <p:nvPr>
            <p:ph type="pic" idx="3"/>
          </p:nvPr>
        </p:nvSpPr>
        <p:spPr>
          <a:xfrm>
            <a:off x="8686849" y="3890784"/>
            <a:ext cx="2802900" cy="1895400"/>
          </a:xfrm>
          <a:prstGeom prst="roundRect">
            <a:avLst>
              <a:gd name="adj" fmla="val 8781"/>
            </a:avLst>
          </a:prstGeom>
          <a:noFill/>
          <a:ln>
            <a:noFill/>
          </a:ln>
        </p:spPr>
      </p:sp>
      <p:sp>
        <p:nvSpPr>
          <p:cNvPr id="424" name="Google Shape;424;g2505d2c7c56_0_384"/>
          <p:cNvSpPr txBox="1">
            <a:spLocks noGrp="1"/>
          </p:cNvSpPr>
          <p:nvPr>
            <p:ph type="body" idx="4"/>
          </p:nvPr>
        </p:nvSpPr>
        <p:spPr>
          <a:xfrm>
            <a:off x="571548" y="1606603"/>
            <a:ext cx="72537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25" name="Google Shape;425;g2505d2c7c56_0_384"/>
          <p:cNvSpPr txBox="1">
            <a:spLocks noGrp="1"/>
          </p:cNvSpPr>
          <p:nvPr>
            <p:ph type="body" idx="5"/>
          </p:nvPr>
        </p:nvSpPr>
        <p:spPr>
          <a:xfrm>
            <a:off x="571549" y="2469327"/>
            <a:ext cx="72537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26" name="Google Shape;426;g2505d2c7c56_0_384"/>
          <p:cNvSpPr txBox="1">
            <a:spLocks noGrp="1"/>
          </p:cNvSpPr>
          <p:nvPr>
            <p:ph type="body" idx="6"/>
          </p:nvPr>
        </p:nvSpPr>
        <p:spPr>
          <a:xfrm>
            <a:off x="571548" y="4129995"/>
            <a:ext cx="72537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27" name="Google Shape;427;g2505d2c7c56_0_384"/>
          <p:cNvSpPr txBox="1">
            <a:spLocks noGrp="1"/>
          </p:cNvSpPr>
          <p:nvPr>
            <p:ph type="body" idx="7"/>
          </p:nvPr>
        </p:nvSpPr>
        <p:spPr>
          <a:xfrm>
            <a:off x="571549" y="4992719"/>
            <a:ext cx="72537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28" name="Google Shape;428;g2505d2c7c56_0_38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429" name="Google Shape;429;g2505d2c7c56_0_38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4. Blank - Title with Background">
  <p:cSld name="Blank - Title with Background">
    <p:spTree>
      <p:nvGrpSpPr>
        <p:cNvPr id="1" name="Shape 32"/>
        <p:cNvGrpSpPr/>
        <p:nvPr/>
      </p:nvGrpSpPr>
      <p:grpSpPr>
        <a:xfrm>
          <a:off x="0" y="0"/>
          <a:ext cx="0" cy="0"/>
          <a:chOff x="0" y="0"/>
          <a:chExt cx="0" cy="0"/>
        </a:xfrm>
      </p:grpSpPr>
      <p:pic>
        <p:nvPicPr>
          <p:cNvPr id="33" name="Google Shape;33;g2505d2c7c56_0_64"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sp>
        <p:nvSpPr>
          <p:cNvPr id="34" name="Google Shape;34;g2505d2c7c56_0_6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35" name="Google Shape;35;g2505d2c7c56_0_6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g2505d2c7c56_0_6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5. Dark - Quote">
  <p:cSld name="Dark - Quote">
    <p:bg>
      <p:bgPr>
        <a:solidFill>
          <a:srgbClr val="09142E"/>
        </a:solidFill>
        <a:effectLst/>
      </p:bgPr>
    </p:bg>
    <p:spTree>
      <p:nvGrpSpPr>
        <p:cNvPr id="1" name="Shape 430"/>
        <p:cNvGrpSpPr/>
        <p:nvPr/>
      </p:nvGrpSpPr>
      <p:grpSpPr>
        <a:xfrm>
          <a:off x="0" y="0"/>
          <a:ext cx="0" cy="0"/>
          <a:chOff x="0" y="0"/>
          <a:chExt cx="0" cy="0"/>
        </a:xfrm>
      </p:grpSpPr>
      <p:sp>
        <p:nvSpPr>
          <p:cNvPr id="431" name="Google Shape;431;g2505d2c7c56_0_397"/>
          <p:cNvSpPr txBox="1">
            <a:spLocks noGrp="1"/>
          </p:cNvSpPr>
          <p:nvPr>
            <p:ph type="body" idx="1"/>
          </p:nvPr>
        </p:nvSpPr>
        <p:spPr>
          <a:xfrm>
            <a:off x="1219025" y="2869049"/>
            <a:ext cx="6375600" cy="666900"/>
          </a:xfrm>
          <a:prstGeom prst="rect">
            <a:avLst/>
          </a:prstGeom>
          <a:noFill/>
          <a:ln>
            <a:noFill/>
          </a:ln>
        </p:spPr>
        <p:txBody>
          <a:bodyPr spcFirstLastPara="1" wrap="square" lIns="25400" tIns="25400" rIns="25400" bIns="25400" anchor="ctr" anchorCtr="0">
            <a:noAutofit/>
          </a:bodyPr>
          <a:lstStyle>
            <a:lvl1pPr marL="457200" marR="0" lvl="0" indent="-228600" algn="l"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32" name="Google Shape;432;g2505d2c7c56_0_397"/>
          <p:cNvSpPr txBox="1">
            <a:spLocks noGrp="1"/>
          </p:cNvSpPr>
          <p:nvPr>
            <p:ph type="body" idx="2"/>
          </p:nvPr>
        </p:nvSpPr>
        <p:spPr>
          <a:xfrm>
            <a:off x="2472471" y="4586510"/>
            <a:ext cx="38688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FFFFFF"/>
              </a:buClr>
              <a:buSzPts val="2400"/>
              <a:buFont typeface="DM Sans"/>
              <a:buNone/>
              <a:defRPr sz="24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33" name="Google Shape;433;g2505d2c7c56_0_397"/>
          <p:cNvSpPr>
            <a:spLocks noGrp="1"/>
          </p:cNvSpPr>
          <p:nvPr>
            <p:ph type="pic" idx="3"/>
          </p:nvPr>
        </p:nvSpPr>
        <p:spPr>
          <a:xfrm>
            <a:off x="1292188" y="4459441"/>
            <a:ext cx="890700" cy="890700"/>
          </a:xfrm>
          <a:prstGeom prst="ellipse">
            <a:avLst/>
          </a:prstGeom>
          <a:noFill/>
          <a:ln>
            <a:noFill/>
          </a:ln>
        </p:spPr>
      </p:sp>
      <p:sp>
        <p:nvSpPr>
          <p:cNvPr id="434" name="Google Shape;434;g2505d2c7c56_0_397"/>
          <p:cNvSpPr/>
          <p:nvPr/>
        </p:nvSpPr>
        <p:spPr>
          <a:xfrm>
            <a:off x="1293140" y="4459441"/>
            <a:ext cx="888900" cy="888900"/>
          </a:xfrm>
          <a:prstGeom prst="ellipse">
            <a:avLst/>
          </a:prstGeom>
          <a:solidFill>
            <a:srgbClr val="005FAA">
              <a:alpha val="48627"/>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435" name="Google Shape;435;g2505d2c7c56_0_397"/>
          <p:cNvSpPr txBox="1"/>
          <p:nvPr/>
        </p:nvSpPr>
        <p:spPr>
          <a:xfrm>
            <a:off x="6738700" y="4191587"/>
            <a:ext cx="3414600" cy="23601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FFFFF"/>
              </a:buClr>
              <a:buSzPts val="15000"/>
              <a:buFont typeface="Arial"/>
              <a:buNone/>
            </a:pPr>
            <a:r>
              <a:rPr lang="en-GB" sz="15000" b="1" i="0" u="none" strike="noStrike" cap="none">
                <a:solidFill>
                  <a:srgbClr val="FFFFFF"/>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pic>
        <p:nvPicPr>
          <p:cNvPr id="436" name="Google Shape;436;g2505d2c7c56_0_397" descr="Image"/>
          <p:cNvPicPr preferRelativeResize="0"/>
          <p:nvPr/>
        </p:nvPicPr>
        <p:blipFill rotWithShape="1">
          <a:blip r:embed="rId2">
            <a:alphaModFix/>
          </a:blip>
          <a:srcRect/>
          <a:stretch/>
        </p:blipFill>
        <p:spPr>
          <a:xfrm rot="-5400000">
            <a:off x="6618202" y="1298862"/>
            <a:ext cx="6875588" cy="4264326"/>
          </a:xfrm>
          <a:prstGeom prst="rect">
            <a:avLst/>
          </a:prstGeom>
          <a:noFill/>
          <a:ln>
            <a:noFill/>
          </a:ln>
        </p:spPr>
      </p:pic>
      <p:grpSp>
        <p:nvGrpSpPr>
          <p:cNvPr id="437" name="Google Shape;437;g2505d2c7c56_0_397"/>
          <p:cNvGrpSpPr/>
          <p:nvPr/>
        </p:nvGrpSpPr>
        <p:grpSpPr>
          <a:xfrm>
            <a:off x="156699" y="-320669"/>
            <a:ext cx="963000" cy="1208100"/>
            <a:chOff x="0" y="0"/>
            <a:chExt cx="1926000" cy="2416200"/>
          </a:xfrm>
        </p:grpSpPr>
        <p:sp>
          <p:nvSpPr>
            <p:cNvPr id="438" name="Google Shape;438;g2505d2c7c56_0_397"/>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39" name="Google Shape;439;g2505d2c7c56_0_397"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440" name="Google Shape;440;g2505d2c7c56_0_397"/>
          <p:cNvSpPr txBox="1">
            <a:spLocks noGrp="1"/>
          </p:cNvSpPr>
          <p:nvPr>
            <p:ph type="body" idx="4"/>
          </p:nvPr>
        </p:nvSpPr>
        <p:spPr>
          <a:xfrm>
            <a:off x="2472471" y="4976600"/>
            <a:ext cx="3868800" cy="307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41" name="Google Shape;441;g2505d2c7c56_0_397"/>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442" name="Google Shape;442;g2505d2c7c56_0_397"/>
          <p:cNvSpPr txBox="1"/>
          <p:nvPr/>
        </p:nvSpPr>
        <p:spPr>
          <a:xfrm>
            <a:off x="1075558" y="969506"/>
            <a:ext cx="3414600" cy="23601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FFFFF"/>
              </a:buClr>
              <a:buSzPts val="15000"/>
              <a:buFont typeface="Arial"/>
              <a:buNone/>
            </a:pPr>
            <a:r>
              <a:rPr lang="en-GB" sz="15000" b="1" i="0" u="none" strike="noStrike" cap="none">
                <a:solidFill>
                  <a:srgbClr val="FFFFFF"/>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6. Light - Quote">
  <p:cSld name="Light - Quote">
    <p:bg>
      <p:bgPr>
        <a:solidFill>
          <a:srgbClr val="FFFFFF"/>
        </a:solidFill>
        <a:effectLst/>
      </p:bgPr>
    </p:bg>
    <p:spTree>
      <p:nvGrpSpPr>
        <p:cNvPr id="1" name="Shape 443"/>
        <p:cNvGrpSpPr/>
        <p:nvPr/>
      </p:nvGrpSpPr>
      <p:grpSpPr>
        <a:xfrm>
          <a:off x="0" y="0"/>
          <a:ext cx="0" cy="0"/>
          <a:chOff x="0" y="0"/>
          <a:chExt cx="0" cy="0"/>
        </a:xfrm>
      </p:grpSpPr>
      <p:pic>
        <p:nvPicPr>
          <p:cNvPr id="444" name="Google Shape;444;g2505d2c7c56_0_410" descr="Image"/>
          <p:cNvPicPr preferRelativeResize="0"/>
          <p:nvPr/>
        </p:nvPicPr>
        <p:blipFill rotWithShape="1">
          <a:blip r:embed="rId2">
            <a:alphaModFix/>
          </a:blip>
          <a:srcRect/>
          <a:stretch/>
        </p:blipFill>
        <p:spPr>
          <a:xfrm rot="-5400000">
            <a:off x="6618202" y="1298862"/>
            <a:ext cx="6875588" cy="4264326"/>
          </a:xfrm>
          <a:prstGeom prst="rect">
            <a:avLst/>
          </a:prstGeom>
          <a:noFill/>
          <a:ln>
            <a:noFill/>
          </a:ln>
        </p:spPr>
      </p:pic>
      <p:sp>
        <p:nvSpPr>
          <p:cNvPr id="445" name="Google Shape;445;g2505d2c7c56_0_410"/>
          <p:cNvSpPr txBox="1">
            <a:spLocks noGrp="1"/>
          </p:cNvSpPr>
          <p:nvPr>
            <p:ph type="body" idx="1"/>
          </p:nvPr>
        </p:nvSpPr>
        <p:spPr>
          <a:xfrm>
            <a:off x="1219025" y="2869049"/>
            <a:ext cx="6375600" cy="6669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100000"/>
              </a:lnSpc>
              <a:spcBef>
                <a:spcPts val="0"/>
              </a:spcBef>
              <a:spcAft>
                <a:spcPts val="0"/>
              </a:spcAft>
              <a:buClr>
                <a:srgbClr val="005FAA"/>
              </a:buClr>
              <a:buSzPts val="4000"/>
              <a:buFont typeface="DM Sans"/>
              <a:buNone/>
              <a:defRPr sz="4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46" name="Google Shape;446;g2505d2c7c56_0_410"/>
          <p:cNvSpPr>
            <a:spLocks noGrp="1"/>
          </p:cNvSpPr>
          <p:nvPr>
            <p:ph type="pic" idx="2"/>
          </p:nvPr>
        </p:nvSpPr>
        <p:spPr>
          <a:xfrm>
            <a:off x="1292188" y="4459441"/>
            <a:ext cx="890700" cy="890700"/>
          </a:xfrm>
          <a:prstGeom prst="ellipse">
            <a:avLst/>
          </a:prstGeom>
          <a:noFill/>
          <a:ln>
            <a:noFill/>
          </a:ln>
        </p:spPr>
      </p:sp>
      <p:sp>
        <p:nvSpPr>
          <p:cNvPr id="447" name="Google Shape;447;g2505d2c7c56_0_410"/>
          <p:cNvSpPr/>
          <p:nvPr/>
        </p:nvSpPr>
        <p:spPr>
          <a:xfrm>
            <a:off x="1293140" y="4461062"/>
            <a:ext cx="888900" cy="888900"/>
          </a:xfrm>
          <a:prstGeom prst="ellipse">
            <a:avLst/>
          </a:prstGeom>
          <a:solidFill>
            <a:srgbClr val="005FAA">
              <a:alpha val="48627"/>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grpSp>
        <p:nvGrpSpPr>
          <p:cNvPr id="448" name="Google Shape;448;g2505d2c7c56_0_410"/>
          <p:cNvGrpSpPr/>
          <p:nvPr/>
        </p:nvGrpSpPr>
        <p:grpSpPr>
          <a:xfrm>
            <a:off x="156699" y="-320669"/>
            <a:ext cx="963000" cy="1208100"/>
            <a:chOff x="0" y="0"/>
            <a:chExt cx="1926000" cy="2416200"/>
          </a:xfrm>
        </p:grpSpPr>
        <p:sp>
          <p:nvSpPr>
            <p:cNvPr id="449" name="Google Shape;449;g2505d2c7c56_0_410"/>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50" name="Google Shape;450;g2505d2c7c56_0_410"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451" name="Google Shape;451;g2505d2c7c56_0_410"/>
          <p:cNvSpPr txBox="1">
            <a:spLocks noGrp="1"/>
          </p:cNvSpPr>
          <p:nvPr>
            <p:ph type="body" idx="3"/>
          </p:nvPr>
        </p:nvSpPr>
        <p:spPr>
          <a:xfrm>
            <a:off x="2472471" y="4586510"/>
            <a:ext cx="38688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61B0"/>
              </a:buClr>
              <a:buSzPts val="2400"/>
              <a:buFont typeface="DM Sans"/>
              <a:buNone/>
              <a:defRPr sz="2400" b="0" i="0" u="none" strike="noStrike" cap="none">
                <a:solidFill>
                  <a:srgbClr val="0061B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52" name="Google Shape;452;g2505d2c7c56_0_410"/>
          <p:cNvSpPr txBox="1">
            <a:spLocks noGrp="1"/>
          </p:cNvSpPr>
          <p:nvPr>
            <p:ph type="body" idx="4"/>
          </p:nvPr>
        </p:nvSpPr>
        <p:spPr>
          <a:xfrm>
            <a:off x="2472471" y="4976600"/>
            <a:ext cx="3868800" cy="307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53" name="Google Shape;453;g2505d2c7c56_0_41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27. Light - Quote No Image">
  <p:cSld name="Light - Quote No Image">
    <p:bg>
      <p:bgPr>
        <a:solidFill>
          <a:srgbClr val="FFFFFF"/>
        </a:solidFill>
        <a:effectLst/>
      </p:bgPr>
    </p:bg>
    <p:spTree>
      <p:nvGrpSpPr>
        <p:cNvPr id="1" name="Shape 454"/>
        <p:cNvGrpSpPr/>
        <p:nvPr/>
      </p:nvGrpSpPr>
      <p:grpSpPr>
        <a:xfrm>
          <a:off x="0" y="0"/>
          <a:ext cx="0" cy="0"/>
          <a:chOff x="0" y="0"/>
          <a:chExt cx="0" cy="0"/>
        </a:xfrm>
      </p:grpSpPr>
      <p:pic>
        <p:nvPicPr>
          <p:cNvPr id="455" name="Google Shape;455;g2505d2c7c56_0_421" descr="Image"/>
          <p:cNvPicPr preferRelativeResize="0"/>
          <p:nvPr/>
        </p:nvPicPr>
        <p:blipFill rotWithShape="1">
          <a:blip r:embed="rId2">
            <a:alphaModFix/>
          </a:blip>
          <a:srcRect/>
          <a:stretch/>
        </p:blipFill>
        <p:spPr>
          <a:xfrm rot="-5400000">
            <a:off x="6618202" y="1298862"/>
            <a:ext cx="6875588" cy="4264326"/>
          </a:xfrm>
          <a:prstGeom prst="rect">
            <a:avLst/>
          </a:prstGeom>
          <a:noFill/>
          <a:ln>
            <a:noFill/>
          </a:ln>
        </p:spPr>
      </p:pic>
      <p:sp>
        <p:nvSpPr>
          <p:cNvPr id="456" name="Google Shape;456;g2505d2c7c56_0_421"/>
          <p:cNvSpPr txBox="1">
            <a:spLocks noGrp="1"/>
          </p:cNvSpPr>
          <p:nvPr>
            <p:ph type="body" idx="1"/>
          </p:nvPr>
        </p:nvSpPr>
        <p:spPr>
          <a:xfrm>
            <a:off x="1294538" y="4888544"/>
            <a:ext cx="63501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57" name="Google Shape;457;g2505d2c7c56_0_421"/>
          <p:cNvSpPr txBox="1">
            <a:spLocks noGrp="1"/>
          </p:cNvSpPr>
          <p:nvPr>
            <p:ph type="body" idx="2"/>
          </p:nvPr>
        </p:nvSpPr>
        <p:spPr>
          <a:xfrm>
            <a:off x="1294538" y="5295780"/>
            <a:ext cx="6350100" cy="307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grpSp>
        <p:nvGrpSpPr>
          <p:cNvPr id="458" name="Google Shape;458;g2505d2c7c56_0_421"/>
          <p:cNvGrpSpPr/>
          <p:nvPr/>
        </p:nvGrpSpPr>
        <p:grpSpPr>
          <a:xfrm>
            <a:off x="156699" y="-320669"/>
            <a:ext cx="963000" cy="1208100"/>
            <a:chOff x="0" y="0"/>
            <a:chExt cx="1926000" cy="2416200"/>
          </a:xfrm>
        </p:grpSpPr>
        <p:sp>
          <p:nvSpPr>
            <p:cNvPr id="459" name="Google Shape;459;g2505d2c7c56_0_42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60" name="Google Shape;460;g2505d2c7c56_0_421"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461" name="Google Shape;461;g2505d2c7c56_0_421"/>
          <p:cNvSpPr txBox="1">
            <a:spLocks noGrp="1"/>
          </p:cNvSpPr>
          <p:nvPr>
            <p:ph type="body" idx="3"/>
          </p:nvPr>
        </p:nvSpPr>
        <p:spPr>
          <a:xfrm>
            <a:off x="1294538" y="2498651"/>
            <a:ext cx="6350100" cy="2113200"/>
          </a:xfrm>
          <a:prstGeom prst="rect">
            <a:avLst/>
          </a:prstGeom>
          <a:noFill/>
          <a:ln>
            <a:noFill/>
          </a:ln>
        </p:spPr>
        <p:txBody>
          <a:bodyPr spcFirstLastPara="1" wrap="square" lIns="45725" tIns="22850" rIns="45725" bIns="22850" anchor="ctr" anchorCtr="0">
            <a:noAutofit/>
          </a:bodyPr>
          <a:lstStyle>
            <a:lvl1pPr marL="457200" marR="0" lvl="0" indent="-228600" algn="l" rtl="0">
              <a:lnSpc>
                <a:spcPct val="100000"/>
              </a:lnSpc>
              <a:spcBef>
                <a:spcPts val="0"/>
              </a:spcBef>
              <a:spcAft>
                <a:spcPts val="0"/>
              </a:spcAft>
              <a:buClr>
                <a:srgbClr val="005FAA"/>
              </a:buClr>
              <a:buSzPts val="4000"/>
              <a:buFont typeface="DM Sans"/>
              <a:buNone/>
              <a:defRPr sz="4000" b="0" i="0" u="none" strike="noStrike" cap="none">
                <a:solidFill>
                  <a:srgbClr val="005FAA"/>
                </a:solidFill>
                <a:latin typeface="DM Sans"/>
                <a:ea typeface="DM Sans"/>
                <a:cs typeface="DM Sans"/>
                <a:sym typeface="DM Sans"/>
              </a:defRPr>
            </a:lvl1pPr>
            <a:lvl2pPr marL="914400" marR="0" lvl="1"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2pPr>
            <a:lvl3pPr marL="1371600" marR="0" lvl="2"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3pPr>
            <a:lvl4pPr marL="1828800" marR="0" lvl="3"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4pPr>
            <a:lvl5pPr marL="2286000" marR="0" lvl="4"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62" name="Google Shape;462;g2505d2c7c56_0_42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463" name="Google Shape;463;g2505d2c7c56_0_421"/>
          <p:cNvSpPr txBox="1"/>
          <p:nvPr/>
        </p:nvSpPr>
        <p:spPr>
          <a:xfrm>
            <a:off x="1075558" y="969506"/>
            <a:ext cx="3414600" cy="23601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FFFFF"/>
              </a:buClr>
              <a:buSzPts val="15000"/>
              <a:buFont typeface="Arial"/>
              <a:buNone/>
            </a:pPr>
            <a:r>
              <a:rPr lang="en-GB" sz="15000" b="1" i="0" u="none" strike="noStrike" cap="none">
                <a:solidFill>
                  <a:schemeClr val="accent2"/>
                </a:solidFill>
                <a:latin typeface="Arial"/>
                <a:ea typeface="Arial"/>
                <a:cs typeface="Arial"/>
                <a:sym typeface="Arial"/>
              </a:rPr>
              <a:t>“</a:t>
            </a:r>
            <a:endParaRPr sz="700"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28. Blue - Quote No Image">
  <p:cSld name="Blue - Quote No Image">
    <p:bg>
      <p:bgPr>
        <a:solidFill>
          <a:srgbClr val="005FAA"/>
        </a:solidFill>
        <a:effectLst/>
      </p:bgPr>
    </p:bg>
    <p:spTree>
      <p:nvGrpSpPr>
        <p:cNvPr id="1" name="Shape 464"/>
        <p:cNvGrpSpPr/>
        <p:nvPr/>
      </p:nvGrpSpPr>
      <p:grpSpPr>
        <a:xfrm>
          <a:off x="0" y="0"/>
          <a:ext cx="0" cy="0"/>
          <a:chOff x="0" y="0"/>
          <a:chExt cx="0" cy="0"/>
        </a:xfrm>
      </p:grpSpPr>
      <p:pic>
        <p:nvPicPr>
          <p:cNvPr id="465" name="Google Shape;465;g2505d2c7c56_0_431" descr="Image"/>
          <p:cNvPicPr preferRelativeResize="0"/>
          <p:nvPr/>
        </p:nvPicPr>
        <p:blipFill rotWithShape="1">
          <a:blip r:embed="rId2">
            <a:alphaModFix/>
          </a:blip>
          <a:srcRect/>
          <a:stretch/>
        </p:blipFill>
        <p:spPr>
          <a:xfrm rot="-5400000">
            <a:off x="6618202" y="1298862"/>
            <a:ext cx="6875588" cy="4264326"/>
          </a:xfrm>
          <a:prstGeom prst="rect">
            <a:avLst/>
          </a:prstGeom>
          <a:noFill/>
          <a:ln>
            <a:noFill/>
          </a:ln>
        </p:spPr>
      </p:pic>
      <p:sp>
        <p:nvSpPr>
          <p:cNvPr id="466" name="Google Shape;466;g2505d2c7c56_0_431"/>
          <p:cNvSpPr txBox="1">
            <a:spLocks noGrp="1"/>
          </p:cNvSpPr>
          <p:nvPr>
            <p:ph type="body" idx="1"/>
          </p:nvPr>
        </p:nvSpPr>
        <p:spPr>
          <a:xfrm>
            <a:off x="1294538" y="4888544"/>
            <a:ext cx="63501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FFFFFF"/>
              </a:buClr>
              <a:buSzPts val="2400"/>
              <a:buFont typeface="DM Sans"/>
              <a:buNone/>
              <a:defRPr sz="24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67" name="Google Shape;467;g2505d2c7c56_0_431"/>
          <p:cNvSpPr txBox="1">
            <a:spLocks noGrp="1"/>
          </p:cNvSpPr>
          <p:nvPr>
            <p:ph type="body" idx="2"/>
          </p:nvPr>
        </p:nvSpPr>
        <p:spPr>
          <a:xfrm>
            <a:off x="1294538" y="5295780"/>
            <a:ext cx="6350100" cy="307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grpSp>
        <p:nvGrpSpPr>
          <p:cNvPr id="468" name="Google Shape;468;g2505d2c7c56_0_431"/>
          <p:cNvGrpSpPr/>
          <p:nvPr/>
        </p:nvGrpSpPr>
        <p:grpSpPr>
          <a:xfrm>
            <a:off x="156699" y="-320669"/>
            <a:ext cx="963000" cy="1208100"/>
            <a:chOff x="0" y="0"/>
            <a:chExt cx="1926000" cy="2416200"/>
          </a:xfrm>
        </p:grpSpPr>
        <p:sp>
          <p:nvSpPr>
            <p:cNvPr id="469" name="Google Shape;469;g2505d2c7c56_0_43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70" name="Google Shape;470;g2505d2c7c56_0_431"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471" name="Google Shape;471;g2505d2c7c56_0_431"/>
          <p:cNvSpPr txBox="1">
            <a:spLocks noGrp="1"/>
          </p:cNvSpPr>
          <p:nvPr>
            <p:ph type="body" idx="3"/>
          </p:nvPr>
        </p:nvSpPr>
        <p:spPr>
          <a:xfrm>
            <a:off x="1294538" y="2498651"/>
            <a:ext cx="6350100" cy="2113200"/>
          </a:xfrm>
          <a:prstGeom prst="rect">
            <a:avLst/>
          </a:prstGeom>
          <a:noFill/>
          <a:ln>
            <a:noFill/>
          </a:ln>
        </p:spPr>
        <p:txBody>
          <a:bodyPr spcFirstLastPara="1" wrap="square" lIns="45725" tIns="22850" rIns="45725" bIns="22850" anchor="ctr" anchorCtr="0">
            <a:noAutofit/>
          </a:bodyPr>
          <a:lstStyle>
            <a:lvl1pPr marL="457200" marR="0" lvl="0" indent="-228600" algn="l" rtl="0">
              <a:lnSpc>
                <a:spcPct val="100000"/>
              </a:lnSpc>
              <a:spcBef>
                <a:spcPts val="0"/>
              </a:spcBef>
              <a:spcAft>
                <a:spcPts val="0"/>
              </a:spcAft>
              <a:buClr>
                <a:schemeClr val="lt1"/>
              </a:buClr>
              <a:buSzPts val="4000"/>
              <a:buFont typeface="DM Sans"/>
              <a:buNone/>
              <a:defRPr sz="4000" b="0" i="0" u="none" strike="noStrike" cap="none">
                <a:solidFill>
                  <a:schemeClr val="lt1"/>
                </a:solidFill>
                <a:latin typeface="DM Sans"/>
                <a:ea typeface="DM Sans"/>
                <a:cs typeface="DM Sans"/>
                <a:sym typeface="DM Sans"/>
              </a:defRPr>
            </a:lvl1pPr>
            <a:lvl2pPr marL="914400" marR="0" lvl="1" indent="-539750" algn="l" rtl="0">
              <a:lnSpc>
                <a:spcPct val="100000"/>
              </a:lnSpc>
              <a:spcBef>
                <a:spcPts val="0"/>
              </a:spcBef>
              <a:spcAft>
                <a:spcPts val="0"/>
              </a:spcAft>
              <a:buClr>
                <a:srgbClr val="005FAA"/>
              </a:buClr>
              <a:buSzPts val="4900"/>
              <a:buFont typeface="DM Sans"/>
              <a:buChar char="•"/>
              <a:defRPr sz="4000" b="0" i="0" u="none" strike="noStrike" cap="none">
                <a:solidFill>
                  <a:srgbClr val="005FAA"/>
                </a:solidFill>
                <a:latin typeface="DM Sans"/>
                <a:ea typeface="DM Sans"/>
                <a:cs typeface="DM Sans"/>
                <a:sym typeface="DM Sans"/>
              </a:defRPr>
            </a:lvl2pPr>
            <a:lvl3pPr marL="1371600" marR="0" lvl="2"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3pPr>
            <a:lvl4pPr marL="1828800" marR="0" lvl="3"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4pPr>
            <a:lvl5pPr marL="2286000" marR="0" lvl="4" indent="-539750" algn="l" rtl="0">
              <a:lnSpc>
                <a:spcPct val="100000"/>
              </a:lnSpc>
              <a:spcBef>
                <a:spcPts val="0"/>
              </a:spcBef>
              <a:spcAft>
                <a:spcPts val="0"/>
              </a:spcAft>
              <a:buClr>
                <a:srgbClr val="005FAA"/>
              </a:buClr>
              <a:buSzPts val="4900"/>
              <a:buFont typeface="DM Sans"/>
              <a:buChar char="•"/>
              <a:defRPr sz="4000" b="1" i="0" u="none" strike="noStrike" cap="none">
                <a:solidFill>
                  <a:srgbClr val="005FAA"/>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72" name="Google Shape;472;g2505d2c7c56_0_43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473" name="Google Shape;473;g2505d2c7c56_0_431"/>
          <p:cNvSpPr txBox="1"/>
          <p:nvPr/>
        </p:nvSpPr>
        <p:spPr>
          <a:xfrm>
            <a:off x="1075558" y="969506"/>
            <a:ext cx="3414600" cy="23601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FFFFF"/>
              </a:buClr>
              <a:buSzPts val="15000"/>
              <a:buFont typeface="Arial"/>
              <a:buNone/>
            </a:pPr>
            <a:r>
              <a:rPr lang="en-GB" sz="15000" b="1" i="0" u="none" strike="noStrike" cap="none">
                <a:solidFill>
                  <a:schemeClr val="accent2"/>
                </a:solidFill>
                <a:latin typeface="Arial"/>
                <a:ea typeface="Arial"/>
                <a:cs typeface="Arial"/>
                <a:sym typeface="Arial"/>
              </a:rPr>
              <a:t>“</a:t>
            </a:r>
            <a:endParaRPr sz="700"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36. Logo Only">
  <p:cSld name="Logo Only">
    <p:spTree>
      <p:nvGrpSpPr>
        <p:cNvPr id="1" name="Shape 474"/>
        <p:cNvGrpSpPr/>
        <p:nvPr/>
      </p:nvGrpSpPr>
      <p:grpSpPr>
        <a:xfrm>
          <a:off x="0" y="0"/>
          <a:ext cx="0" cy="0"/>
          <a:chOff x="0" y="0"/>
          <a:chExt cx="0" cy="0"/>
        </a:xfrm>
      </p:grpSpPr>
      <p:grpSp>
        <p:nvGrpSpPr>
          <p:cNvPr id="475" name="Google Shape;475;g2505d2c7c56_0_441"/>
          <p:cNvGrpSpPr/>
          <p:nvPr/>
        </p:nvGrpSpPr>
        <p:grpSpPr>
          <a:xfrm>
            <a:off x="156699" y="-320669"/>
            <a:ext cx="963000" cy="1208100"/>
            <a:chOff x="0" y="0"/>
            <a:chExt cx="1926000" cy="2416200"/>
          </a:xfrm>
        </p:grpSpPr>
        <p:sp>
          <p:nvSpPr>
            <p:cNvPr id="476" name="Google Shape;476;g2505d2c7c56_0_441"/>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77" name="Google Shape;477;g2505d2c7c56_0_441" descr="Image"/>
            <p:cNvPicPr preferRelativeResize="0"/>
            <p:nvPr/>
          </p:nvPicPr>
          <p:blipFill rotWithShape="1">
            <a:blip r:embed="rId2">
              <a:alphaModFix/>
            </a:blip>
            <a:srcRect/>
            <a:stretch/>
          </p:blipFill>
          <p:spPr>
            <a:xfrm>
              <a:off x="324692" y="1128751"/>
              <a:ext cx="1276671" cy="942421"/>
            </a:xfrm>
            <a:prstGeom prst="rect">
              <a:avLst/>
            </a:prstGeom>
            <a:noFill/>
            <a:ln>
              <a:noFill/>
            </a:ln>
          </p:spPr>
        </p:pic>
      </p:grpSp>
      <p:sp>
        <p:nvSpPr>
          <p:cNvPr id="478" name="Google Shape;478;g2505d2c7c56_0_44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37. Dark - Closing">
  <p:cSld name="Dark - Closing">
    <p:bg>
      <p:bgPr>
        <a:solidFill>
          <a:srgbClr val="09142E"/>
        </a:solidFill>
        <a:effectLst/>
      </p:bgPr>
    </p:bg>
    <p:spTree>
      <p:nvGrpSpPr>
        <p:cNvPr id="1" name="Shape 479"/>
        <p:cNvGrpSpPr/>
        <p:nvPr/>
      </p:nvGrpSpPr>
      <p:grpSpPr>
        <a:xfrm>
          <a:off x="0" y="0"/>
          <a:ext cx="0" cy="0"/>
          <a:chOff x="0" y="0"/>
          <a:chExt cx="0" cy="0"/>
        </a:xfrm>
      </p:grpSpPr>
      <p:sp>
        <p:nvSpPr>
          <p:cNvPr id="480" name="Google Shape;480;g2505d2c7c56_0_459"/>
          <p:cNvSpPr txBox="1">
            <a:spLocks noGrp="1"/>
          </p:cNvSpPr>
          <p:nvPr>
            <p:ph type="body" idx="1"/>
          </p:nvPr>
        </p:nvSpPr>
        <p:spPr>
          <a:xfrm>
            <a:off x="1219025" y="2427045"/>
            <a:ext cx="4689000" cy="6156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81" name="Google Shape;481;g2505d2c7c56_0_459"/>
          <p:cNvSpPr txBox="1">
            <a:spLocks noGrp="1"/>
          </p:cNvSpPr>
          <p:nvPr>
            <p:ph type="body" idx="2"/>
          </p:nvPr>
        </p:nvSpPr>
        <p:spPr>
          <a:xfrm>
            <a:off x="1219025" y="3454736"/>
            <a:ext cx="4689000" cy="4308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FFFFFF"/>
              </a:buClr>
              <a:buSzPts val="2800"/>
              <a:buFont typeface="DM Sans"/>
              <a:buNone/>
              <a:defRPr sz="2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82" name="Google Shape;482;g2505d2c7c56_0_459"/>
          <p:cNvSpPr txBox="1">
            <a:spLocks noGrp="1"/>
          </p:cNvSpPr>
          <p:nvPr>
            <p:ph type="body" idx="3"/>
          </p:nvPr>
        </p:nvSpPr>
        <p:spPr>
          <a:xfrm>
            <a:off x="1219025" y="5323363"/>
            <a:ext cx="3006300" cy="4635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EF8200"/>
              </a:buClr>
              <a:buSzPts val="2800"/>
              <a:buFont typeface="DM Sans"/>
              <a:buNone/>
              <a:defRPr sz="28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pic>
        <p:nvPicPr>
          <p:cNvPr id="483" name="Google Shape;483;g2505d2c7c56_0_459" descr="Image"/>
          <p:cNvPicPr preferRelativeResize="0"/>
          <p:nvPr/>
        </p:nvPicPr>
        <p:blipFill rotWithShape="1">
          <a:blip r:embed="rId2">
            <a:alphaModFix/>
          </a:blip>
          <a:srcRect/>
          <a:stretch/>
        </p:blipFill>
        <p:spPr>
          <a:xfrm>
            <a:off x="1219025" y="4090093"/>
            <a:ext cx="311151" cy="311151"/>
          </a:xfrm>
          <a:prstGeom prst="rect">
            <a:avLst/>
          </a:prstGeom>
          <a:noFill/>
          <a:ln>
            <a:noFill/>
          </a:ln>
        </p:spPr>
      </p:pic>
      <p:pic>
        <p:nvPicPr>
          <p:cNvPr id="484" name="Google Shape;484;g2505d2c7c56_0_459" descr="Image"/>
          <p:cNvPicPr preferRelativeResize="0"/>
          <p:nvPr/>
        </p:nvPicPr>
        <p:blipFill rotWithShape="1">
          <a:blip r:embed="rId3">
            <a:alphaModFix/>
          </a:blip>
          <a:srcRect/>
          <a:stretch/>
        </p:blipFill>
        <p:spPr>
          <a:xfrm>
            <a:off x="1219025" y="4563981"/>
            <a:ext cx="311151" cy="311151"/>
          </a:xfrm>
          <a:prstGeom prst="rect">
            <a:avLst/>
          </a:prstGeom>
          <a:noFill/>
          <a:ln>
            <a:noFill/>
          </a:ln>
        </p:spPr>
      </p:pic>
      <p:pic>
        <p:nvPicPr>
          <p:cNvPr id="485" name="Google Shape;485;g2505d2c7c56_0_459" descr="Image"/>
          <p:cNvPicPr preferRelativeResize="0"/>
          <p:nvPr/>
        </p:nvPicPr>
        <p:blipFill rotWithShape="1">
          <a:blip r:embed="rId4">
            <a:alphaModFix/>
          </a:blip>
          <a:srcRect/>
          <a:stretch/>
        </p:blipFill>
        <p:spPr>
          <a:xfrm>
            <a:off x="1269837" y="6301108"/>
            <a:ext cx="364120" cy="243354"/>
          </a:xfrm>
          <a:prstGeom prst="rect">
            <a:avLst/>
          </a:prstGeom>
          <a:noFill/>
          <a:ln>
            <a:noFill/>
          </a:ln>
        </p:spPr>
      </p:pic>
      <p:sp>
        <p:nvSpPr>
          <p:cNvPr id="486" name="Google Shape;486;g2505d2c7c56_0_459"/>
          <p:cNvSpPr txBox="1"/>
          <p:nvPr/>
        </p:nvSpPr>
        <p:spPr>
          <a:xfrm>
            <a:off x="1885821" y="6324360"/>
            <a:ext cx="5659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99999"/>
              </a:buClr>
              <a:buSzPts val="1200"/>
              <a:buFont typeface="DM Sans"/>
              <a:buNone/>
            </a:pPr>
            <a:r>
              <a:rPr lang="en-GB" sz="1200" b="0" i="0" u="none" strike="noStrike" cap="none">
                <a:solidFill>
                  <a:srgbClr val="999999"/>
                </a:solidFill>
                <a:latin typeface="DM Sans"/>
                <a:ea typeface="DM Sans"/>
                <a:cs typeface="DM Sans"/>
                <a:sym typeface="DM Sans"/>
              </a:rPr>
              <a:t>This work is partially funded by the EU research and innovation programme</a:t>
            </a:r>
            <a:endParaRPr sz="700" b="0" i="0" u="none" strike="noStrike" cap="none">
              <a:solidFill>
                <a:srgbClr val="000000"/>
              </a:solidFill>
              <a:latin typeface="Arial"/>
              <a:ea typeface="Arial"/>
              <a:cs typeface="Arial"/>
              <a:sym typeface="Arial"/>
            </a:endParaRPr>
          </a:p>
        </p:txBody>
      </p:sp>
      <p:pic>
        <p:nvPicPr>
          <p:cNvPr id="487" name="Google Shape;487;g2505d2c7c56_0_459" descr="img 32x.png"/>
          <p:cNvPicPr preferRelativeResize="0"/>
          <p:nvPr/>
        </p:nvPicPr>
        <p:blipFill rotWithShape="1">
          <a:blip r:embed="rId5">
            <a:alphaModFix/>
          </a:blip>
          <a:srcRect/>
          <a:stretch/>
        </p:blipFill>
        <p:spPr>
          <a:xfrm rot="-5400000">
            <a:off x="7259548" y="-2544026"/>
            <a:ext cx="4405693" cy="9246681"/>
          </a:xfrm>
          <a:prstGeom prst="rect">
            <a:avLst/>
          </a:prstGeom>
          <a:noFill/>
          <a:ln>
            <a:noFill/>
          </a:ln>
        </p:spPr>
      </p:pic>
      <p:pic>
        <p:nvPicPr>
          <p:cNvPr id="488" name="Google Shape;488;g2505d2c7c56_0_459" descr="Image">
            <a:hlinkClick r:id="rId6"/>
          </p:cNvPr>
          <p:cNvPicPr preferRelativeResize="0"/>
          <p:nvPr/>
        </p:nvPicPr>
        <p:blipFill rotWithShape="1">
          <a:blip r:embed="rId7">
            <a:alphaModFix/>
          </a:blip>
          <a:srcRect/>
          <a:stretch/>
        </p:blipFill>
        <p:spPr>
          <a:xfrm>
            <a:off x="4002815" y="5402738"/>
            <a:ext cx="304801" cy="304801"/>
          </a:xfrm>
          <a:prstGeom prst="rect">
            <a:avLst/>
          </a:prstGeom>
          <a:noFill/>
          <a:ln>
            <a:noFill/>
          </a:ln>
        </p:spPr>
      </p:pic>
      <p:pic>
        <p:nvPicPr>
          <p:cNvPr id="489" name="Google Shape;489;g2505d2c7c56_0_459" descr="Image">
            <a:hlinkClick r:id="rId8"/>
          </p:cNvPr>
          <p:cNvPicPr preferRelativeResize="0"/>
          <p:nvPr/>
        </p:nvPicPr>
        <p:blipFill rotWithShape="1">
          <a:blip r:embed="rId9">
            <a:alphaModFix/>
          </a:blip>
          <a:srcRect/>
          <a:stretch/>
        </p:blipFill>
        <p:spPr>
          <a:xfrm>
            <a:off x="4563026" y="5402738"/>
            <a:ext cx="304801" cy="304801"/>
          </a:xfrm>
          <a:prstGeom prst="rect">
            <a:avLst/>
          </a:prstGeom>
          <a:noFill/>
          <a:ln>
            <a:noFill/>
          </a:ln>
        </p:spPr>
      </p:pic>
      <p:pic>
        <p:nvPicPr>
          <p:cNvPr id="490" name="Google Shape;490;g2505d2c7c56_0_459" descr="Image">
            <a:hlinkClick r:id="rId10"/>
          </p:cNvPr>
          <p:cNvPicPr preferRelativeResize="0"/>
          <p:nvPr/>
        </p:nvPicPr>
        <p:blipFill rotWithShape="1">
          <a:blip r:embed="rId11">
            <a:alphaModFix/>
          </a:blip>
          <a:srcRect/>
          <a:stretch/>
        </p:blipFill>
        <p:spPr>
          <a:xfrm>
            <a:off x="5123238" y="5402738"/>
            <a:ext cx="304801" cy="304801"/>
          </a:xfrm>
          <a:prstGeom prst="rect">
            <a:avLst/>
          </a:prstGeom>
          <a:noFill/>
          <a:ln>
            <a:noFill/>
          </a:ln>
        </p:spPr>
      </p:pic>
      <p:cxnSp>
        <p:nvCxnSpPr>
          <p:cNvPr id="491" name="Google Shape;491;g2505d2c7c56_0_459"/>
          <p:cNvCxnSpPr/>
          <p:nvPr/>
        </p:nvCxnSpPr>
        <p:spPr>
          <a:xfrm rot="10800000">
            <a:off x="3653453" y="5347865"/>
            <a:ext cx="0" cy="414600"/>
          </a:xfrm>
          <a:prstGeom prst="straightConnector1">
            <a:avLst/>
          </a:prstGeom>
          <a:noFill/>
          <a:ln w="25400" cap="flat" cmpd="sng">
            <a:solidFill>
              <a:srgbClr val="FFFFFF"/>
            </a:solidFill>
            <a:prstDash val="solid"/>
            <a:round/>
            <a:headEnd type="none" w="sm" len="sm"/>
            <a:tailEnd type="none" w="sm" len="sm"/>
          </a:ln>
        </p:spPr>
      </p:cxnSp>
      <p:sp>
        <p:nvSpPr>
          <p:cNvPr id="492" name="Google Shape;492;g2505d2c7c56_0_459"/>
          <p:cNvSpPr txBox="1">
            <a:spLocks noGrp="1"/>
          </p:cNvSpPr>
          <p:nvPr>
            <p:ph type="body" idx="4"/>
          </p:nvPr>
        </p:nvSpPr>
        <p:spPr>
          <a:xfrm>
            <a:off x="1761620" y="4005226"/>
            <a:ext cx="4146600" cy="430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800"/>
              <a:buFont typeface="DM Sans"/>
              <a:buNone/>
              <a:defRPr sz="2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93" name="Google Shape;493;g2505d2c7c56_0_459"/>
          <p:cNvSpPr txBox="1">
            <a:spLocks noGrp="1"/>
          </p:cNvSpPr>
          <p:nvPr>
            <p:ph type="body" idx="5"/>
          </p:nvPr>
        </p:nvSpPr>
        <p:spPr>
          <a:xfrm>
            <a:off x="1761620" y="4479247"/>
            <a:ext cx="4146600" cy="4308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FFFFFF"/>
              </a:buClr>
              <a:buSzPts val="2800"/>
              <a:buFont typeface="DM Sans"/>
              <a:buNone/>
              <a:defRPr sz="28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94" name="Google Shape;494;g2505d2c7c56_0_459"/>
          <p:cNvSpPr/>
          <p:nvPr/>
        </p:nvSpPr>
        <p:spPr>
          <a:xfrm>
            <a:off x="1219113" y="-917737"/>
            <a:ext cx="2307600" cy="28944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95" name="Google Shape;495;g2505d2c7c56_0_459"/>
          <p:cNvPicPr preferRelativeResize="0"/>
          <p:nvPr/>
        </p:nvPicPr>
        <p:blipFill rotWithShape="1">
          <a:blip r:embed="rId12">
            <a:alphaModFix/>
          </a:blip>
          <a:srcRect/>
          <a:stretch/>
        </p:blipFill>
        <p:spPr>
          <a:xfrm>
            <a:off x="1623911" y="385546"/>
            <a:ext cx="1489369" cy="1137459"/>
          </a:xfrm>
          <a:prstGeom prst="rect">
            <a:avLst/>
          </a:prstGeom>
          <a:noFill/>
          <a:ln>
            <a:noFill/>
          </a:ln>
        </p:spPr>
      </p:pic>
      <p:sp>
        <p:nvSpPr>
          <p:cNvPr id="496" name="Google Shape;496;g2505d2c7c56_0_459"/>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39. Dark - Closing (Simple)">
  <p:cSld name="Dark - Closing (Simple)">
    <p:bg>
      <p:bgPr>
        <a:solidFill>
          <a:srgbClr val="09142E"/>
        </a:solidFill>
        <a:effectLst/>
      </p:bgPr>
    </p:bg>
    <p:spTree>
      <p:nvGrpSpPr>
        <p:cNvPr id="1" name="Shape 497"/>
        <p:cNvGrpSpPr/>
        <p:nvPr/>
      </p:nvGrpSpPr>
      <p:grpSpPr>
        <a:xfrm>
          <a:off x="0" y="0"/>
          <a:ext cx="0" cy="0"/>
          <a:chOff x="0" y="0"/>
          <a:chExt cx="0" cy="0"/>
        </a:xfrm>
      </p:grpSpPr>
      <p:sp>
        <p:nvSpPr>
          <p:cNvPr id="498" name="Google Shape;498;g2505d2c7c56_0_476"/>
          <p:cNvSpPr txBox="1">
            <a:spLocks noGrp="1"/>
          </p:cNvSpPr>
          <p:nvPr>
            <p:ph type="body" idx="1"/>
          </p:nvPr>
        </p:nvSpPr>
        <p:spPr>
          <a:xfrm>
            <a:off x="1219025" y="2546117"/>
            <a:ext cx="61596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99" name="Google Shape;499;g2505d2c7c56_0_476"/>
          <p:cNvSpPr txBox="1">
            <a:spLocks noGrp="1"/>
          </p:cNvSpPr>
          <p:nvPr>
            <p:ph type="body" idx="2"/>
          </p:nvPr>
        </p:nvSpPr>
        <p:spPr>
          <a:xfrm>
            <a:off x="1219025" y="3333750"/>
            <a:ext cx="61584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400"/>
              <a:buFont typeface="DM Sans"/>
              <a:buNone/>
              <a:defRPr sz="24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pic>
        <p:nvPicPr>
          <p:cNvPr id="500" name="Google Shape;500;g2505d2c7c56_0_476" descr="Image"/>
          <p:cNvPicPr preferRelativeResize="0"/>
          <p:nvPr/>
        </p:nvPicPr>
        <p:blipFill rotWithShape="1">
          <a:blip r:embed="rId2">
            <a:alphaModFix/>
          </a:blip>
          <a:srcRect/>
          <a:stretch/>
        </p:blipFill>
        <p:spPr>
          <a:xfrm rot="-5400000">
            <a:off x="6618202" y="1298862"/>
            <a:ext cx="6875588" cy="4264326"/>
          </a:xfrm>
          <a:prstGeom prst="rect">
            <a:avLst/>
          </a:prstGeom>
          <a:noFill/>
          <a:ln>
            <a:noFill/>
          </a:ln>
        </p:spPr>
      </p:pic>
      <p:pic>
        <p:nvPicPr>
          <p:cNvPr id="501" name="Google Shape;501;g2505d2c7c56_0_476" descr="Image"/>
          <p:cNvPicPr preferRelativeResize="0"/>
          <p:nvPr/>
        </p:nvPicPr>
        <p:blipFill rotWithShape="1">
          <a:blip r:embed="rId3">
            <a:alphaModFix/>
          </a:blip>
          <a:srcRect/>
          <a:stretch/>
        </p:blipFill>
        <p:spPr>
          <a:xfrm>
            <a:off x="1269837" y="6301108"/>
            <a:ext cx="364120" cy="243354"/>
          </a:xfrm>
          <a:prstGeom prst="rect">
            <a:avLst/>
          </a:prstGeom>
          <a:noFill/>
          <a:ln>
            <a:noFill/>
          </a:ln>
        </p:spPr>
      </p:pic>
      <p:sp>
        <p:nvSpPr>
          <p:cNvPr id="502" name="Google Shape;502;g2505d2c7c56_0_476"/>
          <p:cNvSpPr txBox="1"/>
          <p:nvPr/>
        </p:nvSpPr>
        <p:spPr>
          <a:xfrm>
            <a:off x="1885821" y="6324360"/>
            <a:ext cx="56592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99999"/>
              </a:buClr>
              <a:buSzPts val="1200"/>
              <a:buFont typeface="DM Sans"/>
              <a:buNone/>
            </a:pPr>
            <a:r>
              <a:rPr lang="en-GB" sz="1200" b="0" i="0" u="none" strike="noStrike" cap="none">
                <a:solidFill>
                  <a:srgbClr val="999999"/>
                </a:solidFill>
                <a:latin typeface="DM Sans"/>
                <a:ea typeface="DM Sans"/>
                <a:cs typeface="DM Sans"/>
                <a:sym typeface="DM Sans"/>
              </a:rPr>
              <a:t>This work is partially funded by the EU research and innovation programme</a:t>
            </a:r>
            <a:endParaRPr sz="700" b="0" i="0" u="none" strike="noStrike" cap="none">
              <a:solidFill>
                <a:srgbClr val="000000"/>
              </a:solidFill>
              <a:latin typeface="Arial"/>
              <a:ea typeface="Arial"/>
              <a:cs typeface="Arial"/>
              <a:sym typeface="Arial"/>
            </a:endParaRPr>
          </a:p>
        </p:txBody>
      </p:sp>
      <p:pic>
        <p:nvPicPr>
          <p:cNvPr id="503" name="Google Shape;503;g2505d2c7c56_0_476" descr="Image">
            <a:hlinkClick r:id="rId4"/>
          </p:cNvPr>
          <p:cNvPicPr preferRelativeResize="0"/>
          <p:nvPr/>
        </p:nvPicPr>
        <p:blipFill rotWithShape="1">
          <a:blip r:embed="rId5">
            <a:alphaModFix/>
          </a:blip>
          <a:srcRect/>
          <a:stretch/>
        </p:blipFill>
        <p:spPr>
          <a:xfrm>
            <a:off x="4002815" y="5402738"/>
            <a:ext cx="304801" cy="304801"/>
          </a:xfrm>
          <a:prstGeom prst="rect">
            <a:avLst/>
          </a:prstGeom>
          <a:noFill/>
          <a:ln>
            <a:noFill/>
          </a:ln>
        </p:spPr>
      </p:pic>
      <p:pic>
        <p:nvPicPr>
          <p:cNvPr id="504" name="Google Shape;504;g2505d2c7c56_0_476" descr="Image">
            <a:hlinkClick r:id="rId6"/>
          </p:cNvPr>
          <p:cNvPicPr preferRelativeResize="0"/>
          <p:nvPr/>
        </p:nvPicPr>
        <p:blipFill rotWithShape="1">
          <a:blip r:embed="rId7">
            <a:alphaModFix/>
          </a:blip>
          <a:srcRect/>
          <a:stretch/>
        </p:blipFill>
        <p:spPr>
          <a:xfrm>
            <a:off x="4563026" y="5402738"/>
            <a:ext cx="304801" cy="304801"/>
          </a:xfrm>
          <a:prstGeom prst="rect">
            <a:avLst/>
          </a:prstGeom>
          <a:noFill/>
          <a:ln>
            <a:noFill/>
          </a:ln>
        </p:spPr>
      </p:pic>
      <p:pic>
        <p:nvPicPr>
          <p:cNvPr id="505" name="Google Shape;505;g2505d2c7c56_0_476" descr="Image">
            <a:hlinkClick r:id="rId8"/>
          </p:cNvPr>
          <p:cNvPicPr preferRelativeResize="0"/>
          <p:nvPr/>
        </p:nvPicPr>
        <p:blipFill rotWithShape="1">
          <a:blip r:embed="rId9">
            <a:alphaModFix/>
          </a:blip>
          <a:srcRect/>
          <a:stretch/>
        </p:blipFill>
        <p:spPr>
          <a:xfrm>
            <a:off x="5123238" y="5402738"/>
            <a:ext cx="304801" cy="304801"/>
          </a:xfrm>
          <a:prstGeom prst="rect">
            <a:avLst/>
          </a:prstGeom>
          <a:noFill/>
          <a:ln>
            <a:noFill/>
          </a:ln>
        </p:spPr>
      </p:pic>
      <p:cxnSp>
        <p:nvCxnSpPr>
          <p:cNvPr id="506" name="Google Shape;506;g2505d2c7c56_0_476"/>
          <p:cNvCxnSpPr/>
          <p:nvPr/>
        </p:nvCxnSpPr>
        <p:spPr>
          <a:xfrm rot="10800000">
            <a:off x="3653453" y="5347865"/>
            <a:ext cx="0" cy="414600"/>
          </a:xfrm>
          <a:prstGeom prst="straightConnector1">
            <a:avLst/>
          </a:prstGeom>
          <a:noFill/>
          <a:ln w="25400" cap="flat" cmpd="sng">
            <a:solidFill>
              <a:srgbClr val="FFFFFF"/>
            </a:solidFill>
            <a:prstDash val="solid"/>
            <a:round/>
            <a:headEnd type="none" w="sm" len="sm"/>
            <a:tailEnd type="none" w="sm" len="sm"/>
          </a:ln>
        </p:spPr>
      </p:cxnSp>
      <p:sp>
        <p:nvSpPr>
          <p:cNvPr id="507" name="Google Shape;507;g2505d2c7c56_0_476"/>
          <p:cNvSpPr txBox="1"/>
          <p:nvPr/>
        </p:nvSpPr>
        <p:spPr>
          <a:xfrm>
            <a:off x="1219025" y="5323363"/>
            <a:ext cx="300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EF8200"/>
              </a:buClr>
              <a:buSzPts val="2800"/>
              <a:buFont typeface="DM Sans"/>
              <a:buNone/>
            </a:pPr>
            <a:r>
              <a:rPr lang="en-GB" sz="2800" b="0" i="0" u="none" strike="noStrike" cap="none">
                <a:solidFill>
                  <a:srgbClr val="EF8200"/>
                </a:solidFill>
                <a:latin typeface="DM Sans"/>
                <a:ea typeface="DM Sans"/>
                <a:cs typeface="DM Sans"/>
                <a:sym typeface="DM Sans"/>
              </a:rPr>
              <a:t>www.egi.eu</a:t>
            </a:r>
            <a:endParaRPr sz="700" b="0" i="0" u="none" strike="noStrike" cap="none">
              <a:solidFill>
                <a:srgbClr val="000000"/>
              </a:solidFill>
              <a:latin typeface="Arial"/>
              <a:ea typeface="Arial"/>
              <a:cs typeface="Arial"/>
              <a:sym typeface="Arial"/>
            </a:endParaRPr>
          </a:p>
        </p:txBody>
      </p:sp>
      <p:sp>
        <p:nvSpPr>
          <p:cNvPr id="508" name="Google Shape;508;g2505d2c7c56_0_476"/>
          <p:cNvSpPr/>
          <p:nvPr/>
        </p:nvSpPr>
        <p:spPr>
          <a:xfrm>
            <a:off x="1219113" y="-917737"/>
            <a:ext cx="2307600" cy="28944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509" name="Google Shape;509;g2505d2c7c56_0_476"/>
          <p:cNvPicPr preferRelativeResize="0"/>
          <p:nvPr/>
        </p:nvPicPr>
        <p:blipFill rotWithShape="1">
          <a:blip r:embed="rId10">
            <a:alphaModFix/>
          </a:blip>
          <a:srcRect/>
          <a:stretch/>
        </p:blipFill>
        <p:spPr>
          <a:xfrm>
            <a:off x="1623911" y="385546"/>
            <a:ext cx="1489369" cy="1137459"/>
          </a:xfrm>
          <a:prstGeom prst="rect">
            <a:avLst/>
          </a:prstGeom>
          <a:noFill/>
          <a:ln>
            <a:noFill/>
          </a:ln>
        </p:spPr>
      </p:pic>
      <p:sp>
        <p:nvSpPr>
          <p:cNvPr id="510" name="Google Shape;510;g2505d2c7c56_0_476"/>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32. Light - Divider (Title)">
  <p:cSld name="Light - Divider (Title)">
    <p:bg>
      <p:bgPr>
        <a:solidFill>
          <a:srgbClr val="FFFFFF"/>
        </a:solidFill>
        <a:effectLst/>
      </p:bgPr>
    </p:bg>
    <p:spTree>
      <p:nvGrpSpPr>
        <p:cNvPr id="1" name="Shape 511"/>
        <p:cNvGrpSpPr/>
        <p:nvPr/>
      </p:nvGrpSpPr>
      <p:grpSpPr>
        <a:xfrm>
          <a:off x="0" y="0"/>
          <a:ext cx="0" cy="0"/>
          <a:chOff x="0" y="0"/>
          <a:chExt cx="0" cy="0"/>
        </a:xfrm>
      </p:grpSpPr>
      <p:sp>
        <p:nvSpPr>
          <p:cNvPr id="512" name="Google Shape;512;g2505d2c7c56_0_489"/>
          <p:cNvSpPr txBox="1">
            <a:spLocks noGrp="1"/>
          </p:cNvSpPr>
          <p:nvPr>
            <p:ph type="body" idx="1"/>
          </p:nvPr>
        </p:nvSpPr>
        <p:spPr>
          <a:xfrm>
            <a:off x="599076" y="2967335"/>
            <a:ext cx="6701400" cy="9234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6000"/>
              <a:buFont typeface="DM Sans"/>
              <a:buNone/>
              <a:defRPr sz="6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pic>
        <p:nvPicPr>
          <p:cNvPr id="513" name="Google Shape;513;g2505d2c7c56_0_489" descr="Image"/>
          <p:cNvPicPr preferRelativeResize="0"/>
          <p:nvPr/>
        </p:nvPicPr>
        <p:blipFill rotWithShape="1">
          <a:blip r:embed="rId2">
            <a:alphaModFix/>
          </a:blip>
          <a:srcRect/>
          <a:stretch/>
        </p:blipFill>
        <p:spPr>
          <a:xfrm rot="-5400000">
            <a:off x="6618202" y="1298862"/>
            <a:ext cx="6875588" cy="4264326"/>
          </a:xfrm>
          <a:prstGeom prst="rect">
            <a:avLst/>
          </a:prstGeom>
          <a:noFill/>
          <a:ln>
            <a:noFill/>
          </a:ln>
        </p:spPr>
      </p:pic>
      <p:sp>
        <p:nvSpPr>
          <p:cNvPr id="514" name="Google Shape;514;g2505d2c7c56_0_48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515" name="Google Shape;515;g2505d2c7c56_0_489"/>
          <p:cNvSpPr/>
          <p:nvPr/>
        </p:nvSpPr>
        <p:spPr>
          <a:xfrm>
            <a:off x="515713" y="-823287"/>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516" name="Google Shape;516;g2505d2c7c56_0_489"/>
          <p:cNvPicPr preferRelativeResize="0"/>
          <p:nvPr/>
        </p:nvPicPr>
        <p:blipFill rotWithShape="1">
          <a:blip r:embed="rId3">
            <a:alphaModFix/>
          </a:blip>
          <a:srcRect/>
          <a:stretch/>
        </p:blipFill>
        <p:spPr>
          <a:xfrm>
            <a:off x="823770" y="168532"/>
            <a:ext cx="1133435" cy="86562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0. (extra) Content - 3 Horizontal with Two Bullets">
  <p:cSld name="Content - 3 Horizontal with Two Bullets">
    <p:spTree>
      <p:nvGrpSpPr>
        <p:cNvPr id="1" name="Shape 517"/>
        <p:cNvGrpSpPr/>
        <p:nvPr/>
      </p:nvGrpSpPr>
      <p:grpSpPr>
        <a:xfrm>
          <a:off x="0" y="0"/>
          <a:ext cx="0" cy="0"/>
          <a:chOff x="0" y="0"/>
          <a:chExt cx="0" cy="0"/>
        </a:xfrm>
      </p:grpSpPr>
      <p:pic>
        <p:nvPicPr>
          <p:cNvPr id="518" name="Google Shape;518;g2505d2c7c56_0_495"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519" name="Google Shape;519;g2505d2c7c56_0_495"/>
          <p:cNvGrpSpPr/>
          <p:nvPr/>
        </p:nvGrpSpPr>
        <p:grpSpPr>
          <a:xfrm>
            <a:off x="156699" y="-320669"/>
            <a:ext cx="963000" cy="1208100"/>
            <a:chOff x="0" y="0"/>
            <a:chExt cx="1926000" cy="2416200"/>
          </a:xfrm>
        </p:grpSpPr>
        <p:sp>
          <p:nvSpPr>
            <p:cNvPr id="520" name="Google Shape;520;g2505d2c7c56_0_495"/>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521" name="Google Shape;521;g2505d2c7c56_0_495"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522" name="Google Shape;522;g2505d2c7c56_0_495"/>
          <p:cNvSpPr txBox="1"/>
          <p:nvPr/>
        </p:nvSpPr>
        <p:spPr>
          <a:xfrm>
            <a:off x="10433538" y="6522671"/>
            <a:ext cx="12582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EF8200"/>
              </a:buClr>
              <a:buSzPts val="1000"/>
              <a:buFont typeface="DM Sans"/>
              <a:buNone/>
            </a:pPr>
            <a:r>
              <a:rPr lang="en-GB" sz="1000" b="0" i="0" u="none" strike="noStrike" cap="none">
                <a:solidFill>
                  <a:srgbClr val="EF8200"/>
                </a:solidFill>
                <a:latin typeface="DM Sans"/>
                <a:ea typeface="DM Sans"/>
                <a:cs typeface="DM Sans"/>
                <a:sym typeface="DM Sans"/>
              </a:rPr>
              <a:t>www.egi.eu  |</a:t>
            </a:r>
            <a:endParaRPr sz="700" b="0" i="0" u="none" strike="noStrike" cap="none">
              <a:solidFill>
                <a:srgbClr val="000000"/>
              </a:solidFill>
              <a:latin typeface="Arial"/>
              <a:ea typeface="Arial"/>
              <a:cs typeface="Arial"/>
              <a:sym typeface="Arial"/>
            </a:endParaRPr>
          </a:p>
        </p:txBody>
      </p:sp>
      <p:sp>
        <p:nvSpPr>
          <p:cNvPr id="523" name="Google Shape;523;g2505d2c7c56_0_495"/>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4" name="Google Shape;524;g2505d2c7c56_0_495"/>
          <p:cNvSpPr txBox="1">
            <a:spLocks noGrp="1"/>
          </p:cNvSpPr>
          <p:nvPr>
            <p:ph type="body" idx="2"/>
          </p:nvPr>
        </p:nvSpPr>
        <p:spPr>
          <a:xfrm>
            <a:off x="915887" y="1554236"/>
            <a:ext cx="27939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5" name="Google Shape;525;g2505d2c7c56_0_495"/>
          <p:cNvSpPr txBox="1">
            <a:spLocks noGrp="1"/>
          </p:cNvSpPr>
          <p:nvPr>
            <p:ph type="body" idx="3"/>
          </p:nvPr>
        </p:nvSpPr>
        <p:spPr>
          <a:xfrm>
            <a:off x="915886" y="2443949"/>
            <a:ext cx="27939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6" name="Google Shape;526;g2505d2c7c56_0_495"/>
          <p:cNvSpPr txBox="1">
            <a:spLocks noGrp="1"/>
          </p:cNvSpPr>
          <p:nvPr>
            <p:ph type="body" idx="4"/>
          </p:nvPr>
        </p:nvSpPr>
        <p:spPr>
          <a:xfrm>
            <a:off x="4527959" y="1554236"/>
            <a:ext cx="27939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7" name="Google Shape;527;g2505d2c7c56_0_495"/>
          <p:cNvSpPr txBox="1">
            <a:spLocks noGrp="1"/>
          </p:cNvSpPr>
          <p:nvPr>
            <p:ph type="body" idx="5"/>
          </p:nvPr>
        </p:nvSpPr>
        <p:spPr>
          <a:xfrm>
            <a:off x="4527959" y="2443949"/>
            <a:ext cx="27939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8" name="Google Shape;528;g2505d2c7c56_0_495"/>
          <p:cNvSpPr txBox="1">
            <a:spLocks noGrp="1"/>
          </p:cNvSpPr>
          <p:nvPr>
            <p:ph type="body" idx="6"/>
          </p:nvPr>
        </p:nvSpPr>
        <p:spPr>
          <a:xfrm>
            <a:off x="8393430" y="1554236"/>
            <a:ext cx="27939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9" name="Google Shape;529;g2505d2c7c56_0_495"/>
          <p:cNvSpPr txBox="1">
            <a:spLocks noGrp="1"/>
          </p:cNvSpPr>
          <p:nvPr>
            <p:ph type="body" idx="7"/>
          </p:nvPr>
        </p:nvSpPr>
        <p:spPr>
          <a:xfrm>
            <a:off x="8405530" y="2443949"/>
            <a:ext cx="27939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30" name="Google Shape;530;g2505d2c7c56_0_495"/>
          <p:cNvSpPr txBox="1"/>
          <p:nvPr/>
        </p:nvSpPr>
        <p:spPr>
          <a:xfrm>
            <a:off x="507931" y="1522825"/>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1</a:t>
            </a:r>
            <a:endParaRPr sz="700" b="0" i="0" u="none" strike="noStrike" cap="none">
              <a:solidFill>
                <a:srgbClr val="000000"/>
              </a:solidFill>
              <a:latin typeface="Arial"/>
              <a:ea typeface="Arial"/>
              <a:cs typeface="Arial"/>
              <a:sym typeface="Arial"/>
            </a:endParaRPr>
          </a:p>
        </p:txBody>
      </p:sp>
      <p:sp>
        <p:nvSpPr>
          <p:cNvPr id="531" name="Google Shape;531;g2505d2c7c56_0_495"/>
          <p:cNvSpPr txBox="1"/>
          <p:nvPr/>
        </p:nvSpPr>
        <p:spPr>
          <a:xfrm>
            <a:off x="4039600" y="1522825"/>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2</a:t>
            </a:r>
            <a:endParaRPr sz="700" b="0" i="0" u="none" strike="noStrike" cap="none">
              <a:solidFill>
                <a:srgbClr val="000000"/>
              </a:solidFill>
              <a:latin typeface="Arial"/>
              <a:ea typeface="Arial"/>
              <a:cs typeface="Arial"/>
              <a:sym typeface="Arial"/>
            </a:endParaRPr>
          </a:p>
        </p:txBody>
      </p:sp>
      <p:sp>
        <p:nvSpPr>
          <p:cNvPr id="532" name="Google Shape;532;g2505d2c7c56_0_495"/>
          <p:cNvSpPr txBox="1"/>
          <p:nvPr/>
        </p:nvSpPr>
        <p:spPr>
          <a:xfrm>
            <a:off x="7883886" y="1522825"/>
            <a:ext cx="303600" cy="369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2400"/>
              <a:buFont typeface="DM Sans"/>
              <a:buNone/>
            </a:pPr>
            <a:r>
              <a:rPr lang="en-GB" sz="2400" b="0" i="0" u="none" strike="noStrike" cap="none">
                <a:solidFill>
                  <a:srgbClr val="EF8200"/>
                </a:solidFill>
                <a:latin typeface="DM Sans"/>
                <a:ea typeface="DM Sans"/>
                <a:cs typeface="DM Sans"/>
                <a:sym typeface="DM Sans"/>
              </a:rPr>
              <a:t>3</a:t>
            </a:r>
            <a:endParaRPr sz="700" b="0" i="0" u="none" strike="noStrike" cap="none">
              <a:solidFill>
                <a:srgbClr val="000000"/>
              </a:solidFill>
              <a:latin typeface="Arial"/>
              <a:ea typeface="Arial"/>
              <a:cs typeface="Arial"/>
              <a:sym typeface="Arial"/>
            </a:endParaRPr>
          </a:p>
        </p:txBody>
      </p:sp>
      <p:sp>
        <p:nvSpPr>
          <p:cNvPr id="533" name="Google Shape;533;g2505d2c7c56_0_495"/>
          <p:cNvSpPr txBox="1">
            <a:spLocks noGrp="1"/>
          </p:cNvSpPr>
          <p:nvPr>
            <p:ph type="body" idx="8"/>
          </p:nvPr>
        </p:nvSpPr>
        <p:spPr>
          <a:xfrm>
            <a:off x="915888" y="3504100"/>
            <a:ext cx="27939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2pPr>
            <a:lvl3pPr marL="1371600" marR="0" lvl="2"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34" name="Google Shape;534;g2505d2c7c56_0_495"/>
          <p:cNvSpPr txBox="1">
            <a:spLocks noGrp="1"/>
          </p:cNvSpPr>
          <p:nvPr>
            <p:ph type="body" idx="9"/>
          </p:nvPr>
        </p:nvSpPr>
        <p:spPr>
          <a:xfrm>
            <a:off x="4527313" y="3504100"/>
            <a:ext cx="27939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2pPr>
            <a:lvl3pPr marL="1371600" marR="0" lvl="2"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35" name="Google Shape;535;g2505d2c7c56_0_495"/>
          <p:cNvSpPr txBox="1">
            <a:spLocks noGrp="1"/>
          </p:cNvSpPr>
          <p:nvPr>
            <p:ph type="body" idx="13"/>
          </p:nvPr>
        </p:nvSpPr>
        <p:spPr>
          <a:xfrm>
            <a:off x="8405530" y="3504100"/>
            <a:ext cx="27939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2pPr>
            <a:lvl3pPr marL="1371600" marR="0" lvl="2"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36" name="Google Shape;536;g2505d2c7c56_0_49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cxnSp>
        <p:nvCxnSpPr>
          <p:cNvPr id="537" name="Google Shape;537;g2505d2c7c56_0_495"/>
          <p:cNvCxnSpPr/>
          <p:nvPr/>
        </p:nvCxnSpPr>
        <p:spPr>
          <a:xfrm>
            <a:off x="564411" y="4628707"/>
            <a:ext cx="11063100" cy="0"/>
          </a:xfrm>
          <a:prstGeom prst="straightConnector1">
            <a:avLst/>
          </a:prstGeom>
          <a:noFill/>
          <a:ln w="38100" cap="flat" cmpd="sng">
            <a:solidFill>
              <a:srgbClr val="0061B0"/>
            </a:solidFill>
            <a:prstDash val="solid"/>
            <a:round/>
            <a:headEnd type="none" w="sm" len="sm"/>
            <a:tailEnd type="none" w="sm" len="sm"/>
          </a:ln>
        </p:spPr>
      </p:cxnSp>
      <p:sp>
        <p:nvSpPr>
          <p:cNvPr id="538" name="Google Shape;538;g2505d2c7c56_0_495"/>
          <p:cNvSpPr txBox="1">
            <a:spLocks noGrp="1"/>
          </p:cNvSpPr>
          <p:nvPr>
            <p:ph type="body" idx="14"/>
          </p:nvPr>
        </p:nvSpPr>
        <p:spPr>
          <a:xfrm>
            <a:off x="1162209" y="4780379"/>
            <a:ext cx="25476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2pPr>
            <a:lvl3pPr marL="1371600" marR="0" lvl="2"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39" name="Google Shape;539;g2505d2c7c56_0_495"/>
          <p:cNvSpPr txBox="1">
            <a:spLocks noGrp="1"/>
          </p:cNvSpPr>
          <p:nvPr>
            <p:ph type="body" idx="15"/>
          </p:nvPr>
        </p:nvSpPr>
        <p:spPr>
          <a:xfrm>
            <a:off x="4773635" y="4780379"/>
            <a:ext cx="25476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2pPr>
            <a:lvl3pPr marL="1371600" marR="0" lvl="2"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40" name="Google Shape;540;g2505d2c7c56_0_495"/>
          <p:cNvSpPr txBox="1">
            <a:spLocks noGrp="1"/>
          </p:cNvSpPr>
          <p:nvPr>
            <p:ph type="body" idx="16"/>
          </p:nvPr>
        </p:nvSpPr>
        <p:spPr>
          <a:xfrm>
            <a:off x="8651851" y="4780379"/>
            <a:ext cx="2547600" cy="824700"/>
          </a:xfrm>
          <a:prstGeom prst="rect">
            <a:avLst/>
          </a:prstGeom>
          <a:noFill/>
          <a:ln>
            <a:noFill/>
          </a:ln>
        </p:spPr>
        <p:txBody>
          <a:bodyPr spcFirstLastPara="1" wrap="square" lIns="45725" tIns="22850" rIns="45725" bIns="22850" anchor="t" anchorCtr="0">
            <a:noAutofit/>
          </a:bodyPr>
          <a:lstStyle>
            <a:lvl1pPr marL="457200" marR="0" lvl="0" indent="-342900" algn="l" rtl="0">
              <a:lnSpc>
                <a:spcPct val="100000"/>
              </a:lnSpc>
              <a:spcBef>
                <a:spcPts val="0"/>
              </a:spcBef>
              <a:spcAft>
                <a:spcPts val="0"/>
              </a:spcAft>
              <a:buClr>
                <a:srgbClr val="828282"/>
              </a:buClr>
              <a:buSzPts val="1800"/>
              <a:buFont typeface="Arial"/>
              <a:buChar char="•"/>
              <a:defRPr sz="1800" b="0" i="0" u="none" strike="noStrike" cap="none">
                <a:solidFill>
                  <a:srgbClr val="828282"/>
                </a:solidFill>
                <a:latin typeface="DM Sans"/>
                <a:ea typeface="DM Sans"/>
                <a:cs typeface="DM Sans"/>
                <a:sym typeface="DM Sans"/>
              </a:defRPr>
            </a:lvl1pPr>
            <a:lvl2pPr marL="914400" marR="0" lvl="1"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2pPr>
            <a:lvl3pPr marL="1371600" marR="0" lvl="2" indent="-342900" algn="l" rtl="0">
              <a:lnSpc>
                <a:spcPct val="100000"/>
              </a:lnSpc>
              <a:spcBef>
                <a:spcPts val="0"/>
              </a:spcBef>
              <a:spcAft>
                <a:spcPts val="0"/>
              </a:spcAft>
              <a:buClr>
                <a:srgbClr val="828282"/>
              </a:buClr>
              <a:buSzPts val="1800"/>
              <a:buFont typeface="DM Sans"/>
              <a:buChar char="•"/>
              <a:defRPr sz="1800" b="0" i="0" u="none" strike="noStrike" cap="none">
                <a:solidFill>
                  <a:srgbClr val="828282"/>
                </a:solidFill>
                <a:latin typeface="DM Sans"/>
                <a:ea typeface="DM Sans"/>
                <a:cs typeface="DM Sans"/>
                <a:sym typeface="DM Sans"/>
              </a:defRPr>
            </a:lvl3pPr>
            <a:lvl4pPr marL="1828800" marR="0" lvl="3"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4pPr>
            <a:lvl5pPr marL="2286000" marR="0" lvl="4" indent="-368300" algn="l" rtl="0">
              <a:lnSpc>
                <a:spcPct val="100000"/>
              </a:lnSpc>
              <a:spcBef>
                <a:spcPts val="0"/>
              </a:spcBef>
              <a:spcAft>
                <a:spcPts val="0"/>
              </a:spcAft>
              <a:buClr>
                <a:srgbClr val="828282"/>
              </a:buClr>
              <a:buSzPts val="2200"/>
              <a:buFont typeface="DM Sans"/>
              <a:buChar char="•"/>
              <a:defRPr sz="18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41" name="Google Shape;541;g2505d2c7c56_0_495"/>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1. (extra) Image - Big Title (Right)">
  <p:cSld name="Image - Big Title (Right)">
    <p:spTree>
      <p:nvGrpSpPr>
        <p:cNvPr id="1" name="Shape 542"/>
        <p:cNvGrpSpPr/>
        <p:nvPr/>
      </p:nvGrpSpPr>
      <p:grpSpPr>
        <a:xfrm>
          <a:off x="0" y="0"/>
          <a:ext cx="0" cy="0"/>
          <a:chOff x="0" y="0"/>
          <a:chExt cx="0" cy="0"/>
        </a:xfrm>
      </p:grpSpPr>
      <p:sp>
        <p:nvSpPr>
          <p:cNvPr id="543" name="Google Shape;543;g2505d2c7c56_0_520"/>
          <p:cNvSpPr>
            <a:spLocks noGrp="1"/>
          </p:cNvSpPr>
          <p:nvPr>
            <p:ph type="pic" idx="2"/>
          </p:nvPr>
        </p:nvSpPr>
        <p:spPr>
          <a:xfrm>
            <a:off x="-756139" y="477767"/>
            <a:ext cx="6702300" cy="5839800"/>
          </a:xfrm>
          <a:prstGeom prst="roundRect">
            <a:avLst>
              <a:gd name="adj" fmla="val 6128"/>
            </a:avLst>
          </a:prstGeom>
          <a:noFill/>
          <a:ln>
            <a:noFill/>
          </a:ln>
        </p:spPr>
      </p:sp>
      <p:sp>
        <p:nvSpPr>
          <p:cNvPr id="544" name="Google Shape;544;g2505d2c7c56_0_520"/>
          <p:cNvSpPr txBox="1">
            <a:spLocks noGrp="1"/>
          </p:cNvSpPr>
          <p:nvPr>
            <p:ph type="body" idx="1"/>
          </p:nvPr>
        </p:nvSpPr>
        <p:spPr>
          <a:xfrm>
            <a:off x="6517595" y="3221571"/>
            <a:ext cx="5078100" cy="6540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300"/>
              <a:buFont typeface="DM Sans"/>
              <a:buNone/>
              <a:defRPr sz="43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45" name="Google Shape;545;g2505d2c7c56_0_520"/>
          <p:cNvSpPr txBox="1">
            <a:spLocks noGrp="1"/>
          </p:cNvSpPr>
          <p:nvPr>
            <p:ph type="body" idx="3"/>
          </p:nvPr>
        </p:nvSpPr>
        <p:spPr>
          <a:xfrm>
            <a:off x="6517595" y="3947469"/>
            <a:ext cx="50799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pic>
        <p:nvPicPr>
          <p:cNvPr id="546" name="Google Shape;546;g2505d2c7c56_0_520" descr="Image"/>
          <p:cNvPicPr preferRelativeResize="0"/>
          <p:nvPr/>
        </p:nvPicPr>
        <p:blipFill rotWithShape="1">
          <a:blip r:embed="rId2">
            <a:alphaModFix/>
          </a:blip>
          <a:srcRect/>
          <a:stretch/>
        </p:blipFill>
        <p:spPr>
          <a:xfrm>
            <a:off x="-5187116" y="1068456"/>
            <a:ext cx="11046018" cy="5248345"/>
          </a:xfrm>
          <a:prstGeom prst="rect">
            <a:avLst/>
          </a:prstGeom>
          <a:noFill/>
          <a:ln>
            <a:noFill/>
          </a:ln>
        </p:spPr>
      </p:pic>
      <p:sp>
        <p:nvSpPr>
          <p:cNvPr id="547" name="Google Shape;547;g2505d2c7c56_0_52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7. Content - 3 Horizontal Icon">
  <p:cSld name="Content - 3 Horizontal Icon">
    <p:spTree>
      <p:nvGrpSpPr>
        <p:cNvPr id="1" name="Shape 37"/>
        <p:cNvGrpSpPr/>
        <p:nvPr/>
      </p:nvGrpSpPr>
      <p:grpSpPr>
        <a:xfrm>
          <a:off x="0" y="0"/>
          <a:ext cx="0" cy="0"/>
          <a:chOff x="0" y="0"/>
          <a:chExt cx="0" cy="0"/>
        </a:xfrm>
      </p:grpSpPr>
      <p:pic>
        <p:nvPicPr>
          <p:cNvPr id="38" name="Google Shape;38;g2505d2c7c56_0_114" descr="Image"/>
          <p:cNvPicPr preferRelativeResize="0"/>
          <p:nvPr/>
        </p:nvPicPr>
        <p:blipFill rotWithShape="1">
          <a:blip r:embed="rId2">
            <a:alphaModFix amt="25000"/>
          </a:blip>
          <a:srcRect t="12" b="9"/>
          <a:stretch/>
        </p:blipFill>
        <p:spPr>
          <a:xfrm>
            <a:off x="9928475" y="407965"/>
            <a:ext cx="2451102" cy="6157933"/>
          </a:xfrm>
          <a:prstGeom prst="rect">
            <a:avLst/>
          </a:prstGeom>
          <a:noFill/>
          <a:ln>
            <a:noFill/>
          </a:ln>
        </p:spPr>
      </p:pic>
      <p:grpSp>
        <p:nvGrpSpPr>
          <p:cNvPr id="39" name="Google Shape;39;g2505d2c7c56_0_114"/>
          <p:cNvGrpSpPr/>
          <p:nvPr/>
        </p:nvGrpSpPr>
        <p:grpSpPr>
          <a:xfrm>
            <a:off x="156699" y="-320669"/>
            <a:ext cx="963000" cy="1208100"/>
            <a:chOff x="0" y="0"/>
            <a:chExt cx="1926000" cy="2416200"/>
          </a:xfrm>
        </p:grpSpPr>
        <p:sp>
          <p:nvSpPr>
            <p:cNvPr id="40" name="Google Shape;40;g2505d2c7c56_0_114"/>
            <p:cNvSpPr/>
            <p:nvPr/>
          </p:nvSpPr>
          <p:spPr>
            <a:xfrm>
              <a:off x="0" y="0"/>
              <a:ext cx="1926000" cy="24162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41" name="Google Shape;41;g2505d2c7c56_0_114"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42" name="Google Shape;42;g2505d2c7c56_0_11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3" name="Google Shape;43;g2505d2c7c56_0_114"/>
          <p:cNvSpPr txBox="1">
            <a:spLocks noGrp="1"/>
          </p:cNvSpPr>
          <p:nvPr>
            <p:ph type="body" idx="2"/>
          </p:nvPr>
        </p:nvSpPr>
        <p:spPr>
          <a:xfrm>
            <a:off x="881606" y="3055347"/>
            <a:ext cx="31749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44" name="Google Shape;44;g2505d2c7c56_0_114"/>
          <p:cNvSpPr txBox="1">
            <a:spLocks noGrp="1"/>
          </p:cNvSpPr>
          <p:nvPr>
            <p:ph type="body" idx="3"/>
          </p:nvPr>
        </p:nvSpPr>
        <p:spPr>
          <a:xfrm>
            <a:off x="881606" y="3961464"/>
            <a:ext cx="31749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45" name="Google Shape;45;g2505d2c7c56_0_114"/>
          <p:cNvSpPr txBox="1">
            <a:spLocks noGrp="1"/>
          </p:cNvSpPr>
          <p:nvPr>
            <p:ph type="body" idx="4"/>
          </p:nvPr>
        </p:nvSpPr>
        <p:spPr>
          <a:xfrm>
            <a:off x="4508500" y="3055347"/>
            <a:ext cx="31749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46" name="Google Shape;46;g2505d2c7c56_0_114"/>
          <p:cNvSpPr txBox="1">
            <a:spLocks noGrp="1"/>
          </p:cNvSpPr>
          <p:nvPr>
            <p:ph type="body" idx="5"/>
          </p:nvPr>
        </p:nvSpPr>
        <p:spPr>
          <a:xfrm>
            <a:off x="8393430" y="3055347"/>
            <a:ext cx="31749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47" name="Google Shape;47;g2505d2c7c56_0_114"/>
          <p:cNvSpPr>
            <a:spLocks noGrp="1"/>
          </p:cNvSpPr>
          <p:nvPr>
            <p:ph type="pic" idx="6"/>
          </p:nvPr>
        </p:nvSpPr>
        <p:spPr>
          <a:xfrm>
            <a:off x="881606" y="1933330"/>
            <a:ext cx="1016100" cy="1016100"/>
          </a:xfrm>
          <a:prstGeom prst="rect">
            <a:avLst/>
          </a:prstGeom>
          <a:noFill/>
          <a:ln>
            <a:noFill/>
          </a:ln>
        </p:spPr>
      </p:sp>
      <p:sp>
        <p:nvSpPr>
          <p:cNvPr id="48" name="Google Shape;48;g2505d2c7c56_0_114"/>
          <p:cNvSpPr>
            <a:spLocks noGrp="1"/>
          </p:cNvSpPr>
          <p:nvPr>
            <p:ph type="pic" idx="7"/>
          </p:nvPr>
        </p:nvSpPr>
        <p:spPr>
          <a:xfrm>
            <a:off x="4508500" y="1933330"/>
            <a:ext cx="1016100" cy="1016100"/>
          </a:xfrm>
          <a:prstGeom prst="rect">
            <a:avLst/>
          </a:prstGeom>
          <a:noFill/>
          <a:ln>
            <a:noFill/>
          </a:ln>
        </p:spPr>
      </p:sp>
      <p:sp>
        <p:nvSpPr>
          <p:cNvPr id="49" name="Google Shape;49;g2505d2c7c56_0_114"/>
          <p:cNvSpPr>
            <a:spLocks noGrp="1"/>
          </p:cNvSpPr>
          <p:nvPr>
            <p:ph type="pic" idx="8"/>
          </p:nvPr>
        </p:nvSpPr>
        <p:spPr>
          <a:xfrm>
            <a:off x="8393430" y="1933330"/>
            <a:ext cx="1016100" cy="1016100"/>
          </a:xfrm>
          <a:prstGeom prst="rect">
            <a:avLst/>
          </a:prstGeom>
          <a:noFill/>
          <a:ln>
            <a:noFill/>
          </a:ln>
        </p:spPr>
      </p:sp>
      <p:sp>
        <p:nvSpPr>
          <p:cNvPr id="50" name="Google Shape;50;g2505d2c7c56_0_11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g2505d2c7c56_0_114"/>
          <p:cNvSpPr txBox="1">
            <a:spLocks noGrp="1"/>
          </p:cNvSpPr>
          <p:nvPr>
            <p:ph type="body" idx="9"/>
          </p:nvPr>
        </p:nvSpPr>
        <p:spPr>
          <a:xfrm>
            <a:off x="4496675" y="3961464"/>
            <a:ext cx="31749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2" name="Google Shape;52;g2505d2c7c56_0_114"/>
          <p:cNvSpPr txBox="1">
            <a:spLocks noGrp="1"/>
          </p:cNvSpPr>
          <p:nvPr>
            <p:ph type="body" idx="13"/>
          </p:nvPr>
        </p:nvSpPr>
        <p:spPr>
          <a:xfrm>
            <a:off x="8377559" y="3961464"/>
            <a:ext cx="31749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53" name="Google Shape;53;g2505d2c7c56_0_11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8"/>
        <p:cNvGrpSpPr/>
        <p:nvPr/>
      </p:nvGrpSpPr>
      <p:grpSpPr>
        <a:xfrm>
          <a:off x="0" y="0"/>
          <a:ext cx="0" cy="0"/>
          <a:chOff x="0" y="0"/>
          <a:chExt cx="0" cy="0"/>
        </a:xfrm>
      </p:grpSpPr>
      <p:sp>
        <p:nvSpPr>
          <p:cNvPr id="549" name="Google Shape;549;g2505d2c7c56_0_5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7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g2505d2c7c56_0_532"/>
          <p:cNvSpPr txBox="1">
            <a:spLocks noGrp="1"/>
          </p:cNvSpPr>
          <p:nvPr>
            <p:ph type="body" idx="1"/>
          </p:nvPr>
        </p:nvSpPr>
        <p:spPr>
          <a:xfrm>
            <a:off x="838200" y="1825625"/>
            <a:ext cx="10515600" cy="42159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1" name="Google Shape;551;g2505d2c7c56_0_5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2" name="Google Shape;552;g2505d2c7c56_0_5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3" name="Google Shape;553;g2505d2c7c56_0_5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4"/>
        <p:cNvGrpSpPr/>
        <p:nvPr/>
      </p:nvGrpSpPr>
      <p:grpSpPr>
        <a:xfrm>
          <a:off x="0" y="0"/>
          <a:ext cx="0" cy="0"/>
          <a:chOff x="0" y="0"/>
          <a:chExt cx="0" cy="0"/>
        </a:xfrm>
      </p:grpSpPr>
      <p:sp>
        <p:nvSpPr>
          <p:cNvPr id="555" name="Google Shape;555;g2505d2c7c56_0_5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7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g2505d2c7c56_0_5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7" name="Google Shape;557;g2505d2c7c56_0_5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8" name="Google Shape;558;g2505d2c7c56_0_5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59"/>
        <p:cNvGrpSpPr/>
        <p:nvPr/>
      </p:nvGrpSpPr>
      <p:grpSpPr>
        <a:xfrm>
          <a:off x="0" y="0"/>
          <a:ext cx="0" cy="0"/>
          <a:chOff x="0" y="0"/>
          <a:chExt cx="0" cy="0"/>
        </a:xfrm>
      </p:grpSpPr>
      <p:sp>
        <p:nvSpPr>
          <p:cNvPr id="560" name="Google Shape;560;g2505d2c7c56_0_543"/>
          <p:cNvSpPr txBox="1">
            <a:spLocks noGrp="1"/>
          </p:cNvSpPr>
          <p:nvPr>
            <p:ph type="title"/>
          </p:nvPr>
        </p:nvSpPr>
        <p:spPr>
          <a:xfrm>
            <a:off x="2754675" y="196475"/>
            <a:ext cx="8599200" cy="47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792"/>
              </a:buClr>
              <a:buSzPts val="12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g2505d2c7c56_0_5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2" name="Google Shape;562;g2505d2c7c56_0_5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3" name="Google Shape;563;g2505d2c7c56_0_5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able with Title and Content">
  <p:cSld name="2_Table with Title and Content">
    <p:spTree>
      <p:nvGrpSpPr>
        <p:cNvPr id="1" name="Shape 564"/>
        <p:cNvGrpSpPr/>
        <p:nvPr/>
      </p:nvGrpSpPr>
      <p:grpSpPr>
        <a:xfrm>
          <a:off x="0" y="0"/>
          <a:ext cx="0" cy="0"/>
          <a:chOff x="0" y="0"/>
          <a:chExt cx="0" cy="0"/>
        </a:xfrm>
      </p:grpSpPr>
      <p:sp>
        <p:nvSpPr>
          <p:cNvPr id="565" name="Google Shape;565;g2505d2c7c56_0_594"/>
          <p:cNvSpPr txBox="1">
            <a:spLocks noGrp="1"/>
          </p:cNvSpPr>
          <p:nvPr>
            <p:ph type="body" idx="1"/>
          </p:nvPr>
        </p:nvSpPr>
        <p:spPr>
          <a:xfrm>
            <a:off x="762000" y="1640911"/>
            <a:ext cx="10820400" cy="4531200"/>
          </a:xfrm>
          <a:prstGeom prst="rect">
            <a:avLst/>
          </a:prstGeom>
          <a:noFill/>
          <a:ln>
            <a:noFill/>
          </a:ln>
        </p:spPr>
        <p:txBody>
          <a:bodyPr spcFirstLastPara="1" wrap="square" lIns="45700" tIns="45700" rIns="45700" bIns="45700" anchor="t" anchorCtr="0">
            <a:normAutofit/>
          </a:bodyPr>
          <a:lstStyle>
            <a:lvl1pPr marL="457200" marR="0" lvl="0" indent="-320040" algn="l" rtl="0">
              <a:lnSpc>
                <a:spcPct val="100000"/>
              </a:lnSpc>
              <a:spcBef>
                <a:spcPts val="600"/>
              </a:spcBef>
              <a:spcAft>
                <a:spcPts val="0"/>
              </a:spcAft>
              <a:buClr>
                <a:srgbClr val="01010F"/>
              </a:buClr>
              <a:buSzPts val="1440"/>
              <a:buFont typeface="Arial"/>
              <a:buChar char="•"/>
              <a:defRPr sz="1800" b="0" i="0" u="none" strike="noStrike" cap="none">
                <a:solidFill>
                  <a:srgbClr val="01010F"/>
                </a:solidFill>
                <a:latin typeface="Lato"/>
                <a:ea typeface="Lato"/>
                <a:cs typeface="Lato"/>
                <a:sym typeface="Lato"/>
              </a:defRPr>
            </a:lvl1pPr>
            <a:lvl2pPr marL="914400" marR="0" lvl="1" indent="-342900" algn="l" rtl="0">
              <a:lnSpc>
                <a:spcPct val="100000"/>
              </a:lnSpc>
              <a:spcBef>
                <a:spcPts val="600"/>
              </a:spcBef>
              <a:spcAft>
                <a:spcPts val="0"/>
              </a:spcAft>
              <a:buClr>
                <a:srgbClr val="01010F"/>
              </a:buClr>
              <a:buSzPts val="1800"/>
              <a:buFont typeface="Lato"/>
              <a:buChar char="•"/>
              <a:defRPr sz="1800" b="0" i="0" u="none" strike="noStrike" cap="none">
                <a:solidFill>
                  <a:srgbClr val="01010F"/>
                </a:solidFill>
                <a:latin typeface="Lato"/>
                <a:ea typeface="Lato"/>
                <a:cs typeface="Lato"/>
                <a:sym typeface="Lato"/>
              </a:defRPr>
            </a:lvl2pPr>
            <a:lvl3pPr marL="1371600" marR="0" lvl="2" indent="-313182" algn="l" rtl="0">
              <a:lnSpc>
                <a:spcPct val="100000"/>
              </a:lnSpc>
              <a:spcBef>
                <a:spcPts val="600"/>
              </a:spcBef>
              <a:spcAft>
                <a:spcPts val="0"/>
              </a:spcAft>
              <a:buClr>
                <a:srgbClr val="01010F"/>
              </a:buClr>
              <a:buSzPts val="1332"/>
              <a:buFont typeface="Lato"/>
              <a:buChar char="▪"/>
              <a:defRPr sz="1800" b="0" i="0" u="none" strike="noStrike" cap="none">
                <a:solidFill>
                  <a:srgbClr val="01010F"/>
                </a:solidFill>
                <a:latin typeface="Lato"/>
                <a:ea typeface="Lato"/>
                <a:cs typeface="Lato"/>
                <a:sym typeface="Lato"/>
              </a:defRPr>
            </a:lvl3pPr>
            <a:lvl4pPr marL="1828800" marR="0" lvl="3" indent="-342900" algn="l" rtl="0">
              <a:lnSpc>
                <a:spcPct val="100000"/>
              </a:lnSpc>
              <a:spcBef>
                <a:spcPts val="600"/>
              </a:spcBef>
              <a:spcAft>
                <a:spcPts val="0"/>
              </a:spcAft>
              <a:buClr>
                <a:srgbClr val="01010F"/>
              </a:buClr>
              <a:buSzPts val="1800"/>
              <a:buFont typeface="Lato"/>
              <a:buChar char="–"/>
              <a:defRPr sz="1800" b="0" i="0" u="none" strike="noStrike" cap="none">
                <a:solidFill>
                  <a:srgbClr val="01010F"/>
                </a:solidFill>
                <a:latin typeface="Lato"/>
                <a:ea typeface="Lato"/>
                <a:cs typeface="Lato"/>
                <a:sym typeface="Lato"/>
              </a:defRPr>
            </a:lvl4pPr>
            <a:lvl5pPr marL="2286000" marR="0" lvl="4" indent="-342900" algn="l" rtl="0">
              <a:lnSpc>
                <a:spcPct val="100000"/>
              </a:lnSpc>
              <a:spcBef>
                <a:spcPts val="600"/>
              </a:spcBef>
              <a:spcAft>
                <a:spcPts val="0"/>
              </a:spcAft>
              <a:buClr>
                <a:srgbClr val="01010F"/>
              </a:buClr>
              <a:buSzPts val="1800"/>
              <a:buFont typeface="Lato"/>
              <a:buChar char="»"/>
              <a:defRPr sz="1800" b="0" i="0" u="none" strike="noStrike" cap="none">
                <a:solidFill>
                  <a:srgbClr val="01010F"/>
                </a:solidFill>
                <a:latin typeface="Lato"/>
                <a:ea typeface="Lato"/>
                <a:cs typeface="Lato"/>
                <a:sym typeface="Lato"/>
              </a:defRPr>
            </a:lvl5pPr>
            <a:lvl6pPr marL="2743200" marR="0" lvl="5" indent="-342900" algn="l" rtl="0">
              <a:lnSpc>
                <a:spcPct val="100000"/>
              </a:lnSpc>
              <a:spcBef>
                <a:spcPts val="300"/>
              </a:spcBef>
              <a:spcAft>
                <a:spcPts val="0"/>
              </a:spcAft>
              <a:buClr>
                <a:srgbClr val="000000"/>
              </a:buClr>
              <a:buSzPts val="1800"/>
              <a:buFont typeface="Lato"/>
              <a:buChar char="•"/>
              <a:defRPr sz="2000" b="0" i="0" u="none" strike="noStrike" cap="none">
                <a:solidFill>
                  <a:srgbClr val="000000"/>
                </a:solidFill>
                <a:latin typeface="Lato"/>
                <a:ea typeface="Lato"/>
                <a:cs typeface="Lato"/>
                <a:sym typeface="Lato"/>
              </a:defRPr>
            </a:lvl6pPr>
            <a:lvl7pPr marL="3200400" marR="0" lvl="6" indent="-342900" algn="l" rtl="0">
              <a:lnSpc>
                <a:spcPct val="100000"/>
              </a:lnSpc>
              <a:spcBef>
                <a:spcPts val="300"/>
              </a:spcBef>
              <a:spcAft>
                <a:spcPts val="0"/>
              </a:spcAft>
              <a:buClr>
                <a:srgbClr val="000000"/>
              </a:buClr>
              <a:buSzPts val="1800"/>
              <a:buFont typeface="Lato"/>
              <a:buChar char="•"/>
              <a:defRPr sz="2000" b="0" i="0" u="none" strike="noStrike" cap="none">
                <a:solidFill>
                  <a:srgbClr val="000000"/>
                </a:solidFill>
                <a:latin typeface="Lato"/>
                <a:ea typeface="Lato"/>
                <a:cs typeface="Lato"/>
                <a:sym typeface="Lato"/>
              </a:defRPr>
            </a:lvl7pPr>
            <a:lvl8pPr marL="3657600" marR="0" lvl="7" indent="-342900" algn="l" rtl="0">
              <a:lnSpc>
                <a:spcPct val="100000"/>
              </a:lnSpc>
              <a:spcBef>
                <a:spcPts val="300"/>
              </a:spcBef>
              <a:spcAft>
                <a:spcPts val="0"/>
              </a:spcAft>
              <a:buClr>
                <a:srgbClr val="000000"/>
              </a:buClr>
              <a:buSzPts val="1800"/>
              <a:buFont typeface="Lato"/>
              <a:buChar char="•"/>
              <a:defRPr sz="2000" b="0" i="0" u="none" strike="noStrike" cap="none">
                <a:solidFill>
                  <a:srgbClr val="000000"/>
                </a:solidFill>
                <a:latin typeface="Lato"/>
                <a:ea typeface="Lato"/>
                <a:cs typeface="Lato"/>
                <a:sym typeface="Lato"/>
              </a:defRPr>
            </a:lvl8pPr>
            <a:lvl9pPr marL="4114800" marR="0" lvl="8" indent="-342900" algn="l" rtl="0">
              <a:lnSpc>
                <a:spcPct val="100000"/>
              </a:lnSpc>
              <a:spcBef>
                <a:spcPts val="300"/>
              </a:spcBef>
              <a:spcAft>
                <a:spcPts val="0"/>
              </a:spcAft>
              <a:buClr>
                <a:srgbClr val="000000"/>
              </a:buClr>
              <a:buSzPts val="1800"/>
              <a:buFont typeface="Lato"/>
              <a:buChar char="•"/>
              <a:defRPr sz="2000" b="0" i="0" u="none" strike="noStrike" cap="none">
                <a:solidFill>
                  <a:srgbClr val="000000"/>
                </a:solidFill>
                <a:latin typeface="Lato"/>
                <a:ea typeface="Lato"/>
                <a:cs typeface="Lato"/>
                <a:sym typeface="Lato"/>
              </a:defRPr>
            </a:lvl9pPr>
          </a:lstStyle>
          <a:p>
            <a:endParaRPr/>
          </a:p>
        </p:txBody>
      </p:sp>
      <p:pic>
        <p:nvPicPr>
          <p:cNvPr id="566" name="Google Shape;566;g2505d2c7c56_0_594" descr="banner quattro titolo.jpg"/>
          <p:cNvPicPr preferRelativeResize="0"/>
          <p:nvPr/>
        </p:nvPicPr>
        <p:blipFill rotWithShape="1">
          <a:blip r:embed="rId2">
            <a:alphaModFix/>
          </a:blip>
          <a:srcRect/>
          <a:stretch/>
        </p:blipFill>
        <p:spPr>
          <a:xfrm>
            <a:off x="0" y="-18412"/>
            <a:ext cx="12192002" cy="1472119"/>
          </a:xfrm>
          <a:prstGeom prst="rect">
            <a:avLst/>
          </a:prstGeom>
          <a:noFill/>
          <a:ln>
            <a:noFill/>
          </a:ln>
        </p:spPr>
      </p:pic>
      <p:sp>
        <p:nvSpPr>
          <p:cNvPr id="567" name="Google Shape;567;g2505d2c7c56_0_594"/>
          <p:cNvSpPr txBox="1">
            <a:spLocks noGrp="1"/>
          </p:cNvSpPr>
          <p:nvPr>
            <p:ph type="title"/>
          </p:nvPr>
        </p:nvSpPr>
        <p:spPr>
          <a:xfrm>
            <a:off x="2179528" y="365126"/>
            <a:ext cx="9174300" cy="987600"/>
          </a:xfrm>
          <a:prstGeom prst="rect">
            <a:avLst/>
          </a:prstGeom>
          <a:noFill/>
          <a:ln>
            <a:noFill/>
          </a:ln>
        </p:spPr>
        <p:txBody>
          <a:bodyPr spcFirstLastPara="1" wrap="square" lIns="91425" tIns="45700" rIns="91425" bIns="45700" anchor="t" anchorCtr="0">
            <a:spAutoFit/>
          </a:bodyPr>
          <a:lstStyle>
            <a:lvl1pPr marR="0" lvl="0"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1pPr>
            <a:lvl2pPr marR="0" lvl="1"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2pPr>
            <a:lvl3pPr marR="0" lvl="2"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3pPr>
            <a:lvl4pPr marR="0" lvl="3"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4pPr>
            <a:lvl5pPr marR="0" lvl="4"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5pPr>
            <a:lvl6pPr marR="0" lvl="5"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6pPr>
            <a:lvl7pPr marR="0" lvl="6"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7pPr>
            <a:lvl8pPr marR="0" lvl="7"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8pPr>
            <a:lvl9pPr marR="0" lvl="8" algn="l">
              <a:lnSpc>
                <a:spcPct val="100000"/>
              </a:lnSpc>
              <a:spcBef>
                <a:spcPts val="0"/>
              </a:spcBef>
              <a:spcAft>
                <a:spcPts val="0"/>
              </a:spcAft>
              <a:buClr>
                <a:srgbClr val="046F6E"/>
              </a:buClr>
              <a:buSzPts val="3000"/>
              <a:buFont typeface="Lato"/>
              <a:buNone/>
              <a:defRPr sz="3000" b="0" i="0" u="none" strike="noStrike" cap="none">
                <a:solidFill>
                  <a:srgbClr val="046F6E"/>
                </a:solidFill>
                <a:latin typeface="Lato"/>
                <a:ea typeface="Lato"/>
                <a:cs typeface="Lato"/>
                <a:sym typeface="Lato"/>
              </a:defRPr>
            </a:lvl9pPr>
          </a:lstStyle>
          <a:p>
            <a:endParaRPr/>
          </a:p>
        </p:txBody>
      </p:sp>
      <p:sp>
        <p:nvSpPr>
          <p:cNvPr id="568" name="Google Shape;568;g2505d2c7c56_0_594"/>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01010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69"/>
        <p:cNvGrpSpPr/>
        <p:nvPr/>
      </p:nvGrpSpPr>
      <p:grpSpPr>
        <a:xfrm>
          <a:off x="0" y="0"/>
          <a:ext cx="0" cy="0"/>
          <a:chOff x="0" y="0"/>
          <a:chExt cx="0" cy="0"/>
        </a:xfrm>
      </p:grpSpPr>
      <p:sp>
        <p:nvSpPr>
          <p:cNvPr id="570" name="Google Shape;570;g252f5e3696d_0_214"/>
          <p:cNvSpPr txBox="1">
            <a:spLocks noGrp="1"/>
          </p:cNvSpPr>
          <p:nvPr>
            <p:ph type="title"/>
          </p:nvPr>
        </p:nvSpPr>
        <p:spPr>
          <a:xfrm>
            <a:off x="3438769" y="225527"/>
            <a:ext cx="6305100" cy="455700"/>
          </a:xfrm>
          <a:prstGeom prst="rect">
            <a:avLst/>
          </a:prstGeom>
          <a:noFill/>
          <a:ln>
            <a:noFill/>
          </a:ln>
        </p:spPr>
        <p:txBody>
          <a:bodyPr spcFirstLastPara="1" wrap="square" lIns="121900" tIns="60925" rIns="121900" bIns="60925" anchor="t" anchorCtr="0">
            <a:noAutofit/>
          </a:bodyPr>
          <a:lstStyle>
            <a:lvl1pPr marR="0" lvl="0" algn="l">
              <a:lnSpc>
                <a:spcPct val="90000"/>
              </a:lnSpc>
              <a:spcBef>
                <a:spcPts val="0"/>
              </a:spcBef>
              <a:spcAft>
                <a:spcPts val="0"/>
              </a:spcAft>
              <a:buClr>
                <a:srgbClr val="0E67AD"/>
              </a:buClr>
              <a:buSzPts val="3300"/>
              <a:buFont typeface="Calibri"/>
              <a:buNone/>
              <a:defRPr sz="3300" b="1" i="0" u="none" strike="noStrike" cap="none">
                <a:solidFill>
                  <a:srgbClr val="0E67AD"/>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571" name="Google Shape;571;g252f5e3696d_0_214"/>
          <p:cNvSpPr txBox="1">
            <a:spLocks noGrp="1"/>
          </p:cNvSpPr>
          <p:nvPr>
            <p:ph type="subTitle" idx="1"/>
          </p:nvPr>
        </p:nvSpPr>
        <p:spPr>
          <a:xfrm>
            <a:off x="3438768" y="837811"/>
            <a:ext cx="6305100" cy="492300"/>
          </a:xfrm>
          <a:prstGeom prst="rect">
            <a:avLst/>
          </a:prstGeom>
          <a:noFill/>
          <a:ln>
            <a:noFill/>
          </a:ln>
        </p:spPr>
        <p:txBody>
          <a:bodyPr spcFirstLastPara="1" wrap="square" lIns="121900" tIns="60925" rIns="121900" bIns="60925" anchor="t" anchorCtr="0">
            <a:spAutoFit/>
          </a:bodyPr>
          <a:lstStyle>
            <a:lvl1pPr marR="0" lvl="0" algn="l" rtl="0">
              <a:lnSpc>
                <a:spcPct val="90000"/>
              </a:lnSpc>
              <a:spcBef>
                <a:spcPts val="1000"/>
              </a:spcBef>
              <a:spcAft>
                <a:spcPts val="0"/>
              </a:spcAft>
              <a:buClr>
                <a:srgbClr val="7F7F7F"/>
              </a:buClr>
              <a:buSzPts val="2700"/>
              <a:buFont typeface="Arial"/>
              <a:buNone/>
              <a:defRPr sz="2700" b="0" i="1" u="none" strike="noStrike" cap="none">
                <a:solidFill>
                  <a:srgbClr val="7F7F7F"/>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72" name="Google Shape;572;g252f5e3696d_0_214"/>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with a map">
  <p:cSld name="Blank with a map">
    <p:spTree>
      <p:nvGrpSpPr>
        <p:cNvPr id="1" name="Shape 573"/>
        <p:cNvGrpSpPr/>
        <p:nvPr/>
      </p:nvGrpSpPr>
      <p:grpSpPr>
        <a:xfrm>
          <a:off x="0" y="0"/>
          <a:ext cx="0" cy="0"/>
          <a:chOff x="0" y="0"/>
          <a:chExt cx="0" cy="0"/>
        </a:xfrm>
      </p:grpSpPr>
      <p:pic>
        <p:nvPicPr>
          <p:cNvPr id="574" name="Google Shape;574;g25319c824c5_0_854" descr="banner quattro titolo.jpg"/>
          <p:cNvPicPr preferRelativeResize="0"/>
          <p:nvPr/>
        </p:nvPicPr>
        <p:blipFill rotWithShape="1">
          <a:blip r:embed="rId2">
            <a:alphaModFix/>
          </a:blip>
          <a:srcRect/>
          <a:stretch/>
        </p:blipFill>
        <p:spPr>
          <a:xfrm>
            <a:off x="0" y="0"/>
            <a:ext cx="12192002" cy="1472119"/>
          </a:xfrm>
          <a:prstGeom prst="rect">
            <a:avLst/>
          </a:prstGeom>
          <a:noFill/>
          <a:ln>
            <a:noFill/>
          </a:ln>
        </p:spPr>
      </p:pic>
      <p:sp>
        <p:nvSpPr>
          <p:cNvPr id="575" name="Google Shape;575;g25319c824c5_0_854"/>
          <p:cNvSpPr txBox="1">
            <a:spLocks noGrp="1"/>
          </p:cNvSpPr>
          <p:nvPr>
            <p:ph type="sldNum" idx="12"/>
          </p:nvPr>
        </p:nvSpPr>
        <p:spPr>
          <a:xfrm>
            <a:off x="11409045" y="6333134"/>
            <a:ext cx="731700" cy="292500"/>
          </a:xfrm>
          <a:prstGeom prst="rect">
            <a:avLst/>
          </a:prstGeom>
          <a:noFill/>
          <a:ln>
            <a:noFill/>
          </a:ln>
        </p:spPr>
        <p:txBody>
          <a:bodyPr spcFirstLastPara="1" wrap="square" lIns="45700" tIns="45700" rIns="45700" bIns="45700" anchor="t" anchorCtr="0">
            <a:spAutoFit/>
          </a:bodyPr>
          <a:lstStyle>
            <a:lvl1pPr marL="0" marR="0" lvl="0"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Open Sans"/>
              <a:buNone/>
              <a:defRPr sz="1300" b="0" i="0" u="none" strike="noStrike" cap="none">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 Image - 3 Points with Images">
  <p:cSld name="21. Image - 3 Points with Images">
    <p:spTree>
      <p:nvGrpSpPr>
        <p:cNvPr id="1" name="Shape 74"/>
        <p:cNvGrpSpPr/>
        <p:nvPr/>
      </p:nvGrpSpPr>
      <p:grpSpPr>
        <a:xfrm>
          <a:off x="0" y="0"/>
          <a:ext cx="0" cy="0"/>
          <a:chOff x="0" y="0"/>
          <a:chExt cx="0" cy="0"/>
        </a:xfrm>
      </p:grpSpPr>
      <p:sp>
        <p:nvSpPr>
          <p:cNvPr id="75" name="Google Shape;75;g2505d2c7c56_0_13"/>
          <p:cNvSpPr txBox="1">
            <a:spLocks noGrp="1"/>
          </p:cNvSpPr>
          <p:nvPr>
            <p:ph type="body" idx="1"/>
          </p:nvPr>
        </p:nvSpPr>
        <p:spPr>
          <a:xfrm>
            <a:off x="681694" y="3821396"/>
            <a:ext cx="3048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76" name="Google Shape;76;g2505d2c7c56_0_13"/>
          <p:cNvSpPr txBox="1">
            <a:spLocks noGrp="1"/>
          </p:cNvSpPr>
          <p:nvPr>
            <p:ph type="body" idx="2"/>
          </p:nvPr>
        </p:nvSpPr>
        <p:spPr>
          <a:xfrm>
            <a:off x="681694" y="4723280"/>
            <a:ext cx="30480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77" name="Google Shape;77;g2505d2c7c56_0_13"/>
          <p:cNvSpPr txBox="1">
            <a:spLocks noGrp="1"/>
          </p:cNvSpPr>
          <p:nvPr>
            <p:ph type="body" idx="3"/>
          </p:nvPr>
        </p:nvSpPr>
        <p:spPr>
          <a:xfrm>
            <a:off x="4547938" y="3821396"/>
            <a:ext cx="3048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78" name="Google Shape;78;g2505d2c7c56_0_13"/>
          <p:cNvSpPr txBox="1">
            <a:spLocks noGrp="1"/>
          </p:cNvSpPr>
          <p:nvPr>
            <p:ph type="body" idx="4"/>
          </p:nvPr>
        </p:nvSpPr>
        <p:spPr>
          <a:xfrm>
            <a:off x="4547938" y="4723280"/>
            <a:ext cx="30480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79" name="Google Shape;79;g2505d2c7c56_0_13"/>
          <p:cNvSpPr txBox="1">
            <a:spLocks noGrp="1"/>
          </p:cNvSpPr>
          <p:nvPr>
            <p:ph type="body" idx="5"/>
          </p:nvPr>
        </p:nvSpPr>
        <p:spPr>
          <a:xfrm>
            <a:off x="8415903" y="3821396"/>
            <a:ext cx="30480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80" name="Google Shape;80;g2505d2c7c56_0_13"/>
          <p:cNvSpPr txBox="1">
            <a:spLocks noGrp="1"/>
          </p:cNvSpPr>
          <p:nvPr>
            <p:ph type="body" idx="6"/>
          </p:nvPr>
        </p:nvSpPr>
        <p:spPr>
          <a:xfrm>
            <a:off x="8415903" y="4723280"/>
            <a:ext cx="3048000" cy="9234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2000"/>
              <a:buFont typeface="Arial"/>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81" name="Google Shape;81;g2505d2c7c56_0_13"/>
          <p:cNvSpPr>
            <a:spLocks noGrp="1"/>
          </p:cNvSpPr>
          <p:nvPr>
            <p:ph type="pic" idx="7"/>
          </p:nvPr>
        </p:nvSpPr>
        <p:spPr>
          <a:xfrm>
            <a:off x="681694" y="1600200"/>
            <a:ext cx="3177600" cy="2025900"/>
          </a:xfrm>
          <a:prstGeom prst="roundRect">
            <a:avLst>
              <a:gd name="adj" fmla="val 6685"/>
            </a:avLst>
          </a:prstGeom>
          <a:noFill/>
          <a:ln>
            <a:noFill/>
          </a:ln>
        </p:spPr>
      </p:sp>
      <p:sp>
        <p:nvSpPr>
          <p:cNvPr id="82" name="Google Shape;82;g2505d2c7c56_0_13"/>
          <p:cNvSpPr txBox="1">
            <a:spLocks noGrp="1"/>
          </p:cNvSpPr>
          <p:nvPr>
            <p:ph type="body" idx="8"/>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83" name="Google Shape;83;g2505d2c7c56_0_13"/>
          <p:cNvSpPr>
            <a:spLocks noGrp="1"/>
          </p:cNvSpPr>
          <p:nvPr>
            <p:ph type="pic" idx="9"/>
          </p:nvPr>
        </p:nvSpPr>
        <p:spPr>
          <a:xfrm>
            <a:off x="4547939" y="1600200"/>
            <a:ext cx="3177600" cy="2025900"/>
          </a:xfrm>
          <a:prstGeom prst="roundRect">
            <a:avLst>
              <a:gd name="adj" fmla="val 6685"/>
            </a:avLst>
          </a:prstGeom>
          <a:noFill/>
          <a:ln>
            <a:noFill/>
          </a:ln>
        </p:spPr>
      </p:sp>
      <p:sp>
        <p:nvSpPr>
          <p:cNvPr id="84" name="Google Shape;84;g2505d2c7c56_0_13"/>
          <p:cNvSpPr>
            <a:spLocks noGrp="1"/>
          </p:cNvSpPr>
          <p:nvPr>
            <p:ph type="pic" idx="13"/>
          </p:nvPr>
        </p:nvSpPr>
        <p:spPr>
          <a:xfrm>
            <a:off x="8415903" y="1600200"/>
            <a:ext cx="3177600" cy="2025900"/>
          </a:xfrm>
          <a:prstGeom prst="roundRect">
            <a:avLst>
              <a:gd name="adj" fmla="val 6685"/>
            </a:avLst>
          </a:prstGeom>
          <a:noFill/>
          <a:ln>
            <a:noFill/>
          </a:ln>
        </p:spPr>
      </p:sp>
      <p:sp>
        <p:nvSpPr>
          <p:cNvPr id="85" name="Google Shape;85;g2505d2c7c56_0_13"/>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86" name="Google Shape;86;g2505d2c7c56_0_13"/>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extLst>
      <p:ext uri="{BB962C8B-B14F-4D97-AF65-F5344CB8AC3E}">
        <p14:creationId xmlns:p14="http://schemas.microsoft.com/office/powerpoint/2010/main" val="326245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White Blank" type="tx">
  <p:cSld name="TITLE_AND_BODY">
    <p:spTree>
      <p:nvGrpSpPr>
        <p:cNvPr id="1" name="Shape 68"/>
        <p:cNvGrpSpPr/>
        <p:nvPr/>
      </p:nvGrpSpPr>
      <p:grpSpPr>
        <a:xfrm>
          <a:off x="0" y="0"/>
          <a:ext cx="0" cy="0"/>
          <a:chOff x="0" y="0"/>
          <a:chExt cx="0" cy="0"/>
        </a:xfrm>
      </p:grpSpPr>
      <p:sp>
        <p:nvSpPr>
          <p:cNvPr id="69" name="Google Shape;69;g2505d2c7c56_0_8"/>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005FAA"/>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3. Blank - Title without Background">
  <p:cSld name="Blank - Title without Background">
    <p:spTree>
      <p:nvGrpSpPr>
        <p:cNvPr id="1" name="Shape 70"/>
        <p:cNvGrpSpPr/>
        <p:nvPr/>
      </p:nvGrpSpPr>
      <p:grpSpPr>
        <a:xfrm>
          <a:off x="0" y="0"/>
          <a:ext cx="0" cy="0"/>
          <a:chOff x="0" y="0"/>
          <a:chExt cx="0" cy="0"/>
        </a:xfrm>
      </p:grpSpPr>
      <p:sp>
        <p:nvSpPr>
          <p:cNvPr id="71" name="Google Shape;71;g2505d2c7c56_0_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72" name="Google Shape;72;g2505d2c7c56_0_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g2505d2c7c56_0_9"/>
          <p:cNvSpPr txBox="1">
            <a:spLocks noGrp="1"/>
          </p:cNvSpPr>
          <p:nvPr>
            <p:ph type="title"/>
          </p:nvPr>
        </p:nvSpPr>
        <p:spPr>
          <a:xfrm>
            <a:off x="1282073" y="395408"/>
            <a:ext cx="10985700" cy="4155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005FAA"/>
              </a:buClr>
              <a:buSzPts val="900"/>
              <a:buNone/>
              <a:defRPr/>
            </a:lvl1pPr>
            <a:lvl2pPr lvl="1" algn="l">
              <a:lnSpc>
                <a:spcPct val="100000"/>
              </a:lnSpc>
              <a:spcBef>
                <a:spcPts val="0"/>
              </a:spcBef>
              <a:spcAft>
                <a:spcPts val="0"/>
              </a:spcAft>
              <a:buClr>
                <a:srgbClr val="005FAA"/>
              </a:buClr>
              <a:buSzPts val="900"/>
              <a:buNone/>
              <a:defRPr/>
            </a:lvl2pPr>
            <a:lvl3pPr lvl="2" algn="l">
              <a:lnSpc>
                <a:spcPct val="100000"/>
              </a:lnSpc>
              <a:spcBef>
                <a:spcPts val="0"/>
              </a:spcBef>
              <a:spcAft>
                <a:spcPts val="0"/>
              </a:spcAft>
              <a:buClr>
                <a:srgbClr val="005FAA"/>
              </a:buClr>
              <a:buSzPts val="900"/>
              <a:buNone/>
              <a:defRPr/>
            </a:lvl3pPr>
            <a:lvl4pPr lvl="3" algn="l">
              <a:lnSpc>
                <a:spcPct val="100000"/>
              </a:lnSpc>
              <a:spcBef>
                <a:spcPts val="0"/>
              </a:spcBef>
              <a:spcAft>
                <a:spcPts val="0"/>
              </a:spcAft>
              <a:buClr>
                <a:srgbClr val="005FAA"/>
              </a:buClr>
              <a:buSzPts val="900"/>
              <a:buNone/>
              <a:defRPr/>
            </a:lvl4pPr>
            <a:lvl5pPr lvl="4" algn="l">
              <a:lnSpc>
                <a:spcPct val="100000"/>
              </a:lnSpc>
              <a:spcBef>
                <a:spcPts val="0"/>
              </a:spcBef>
              <a:spcAft>
                <a:spcPts val="0"/>
              </a:spcAft>
              <a:buClr>
                <a:srgbClr val="005FAA"/>
              </a:buClr>
              <a:buSzPts val="900"/>
              <a:buNone/>
              <a:defRPr/>
            </a:lvl5pPr>
            <a:lvl6pPr lvl="5" algn="l">
              <a:lnSpc>
                <a:spcPct val="100000"/>
              </a:lnSpc>
              <a:spcBef>
                <a:spcPts val="0"/>
              </a:spcBef>
              <a:spcAft>
                <a:spcPts val="0"/>
              </a:spcAft>
              <a:buClr>
                <a:srgbClr val="005FAA"/>
              </a:buClr>
              <a:buSzPts val="900"/>
              <a:buNone/>
              <a:defRPr/>
            </a:lvl6pPr>
            <a:lvl7pPr lvl="6" algn="l">
              <a:lnSpc>
                <a:spcPct val="100000"/>
              </a:lnSpc>
              <a:spcBef>
                <a:spcPts val="0"/>
              </a:spcBef>
              <a:spcAft>
                <a:spcPts val="0"/>
              </a:spcAft>
              <a:buClr>
                <a:srgbClr val="005FAA"/>
              </a:buClr>
              <a:buSzPts val="900"/>
              <a:buNone/>
              <a:defRPr/>
            </a:lvl7pPr>
            <a:lvl8pPr lvl="7" algn="l">
              <a:lnSpc>
                <a:spcPct val="100000"/>
              </a:lnSpc>
              <a:spcBef>
                <a:spcPts val="0"/>
              </a:spcBef>
              <a:spcAft>
                <a:spcPts val="0"/>
              </a:spcAft>
              <a:buClr>
                <a:srgbClr val="005FAA"/>
              </a:buClr>
              <a:buSzPts val="900"/>
              <a:buNone/>
              <a:defRPr/>
            </a:lvl8pPr>
            <a:lvl9pPr lvl="8" algn="l">
              <a:lnSpc>
                <a:spcPct val="100000"/>
              </a:lnSpc>
              <a:spcBef>
                <a:spcPts val="0"/>
              </a:spcBef>
              <a:spcAft>
                <a:spcPts val="0"/>
              </a:spcAft>
              <a:buClr>
                <a:srgbClr val="005FAA"/>
              </a:buClr>
              <a:buSzPts val="9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01. Dark - Title">
  <p:cSld name="Dark - Title">
    <p:bg>
      <p:bgPr>
        <a:solidFill>
          <a:srgbClr val="09142E"/>
        </a:solidFill>
        <a:effectLst/>
      </p:bgPr>
    </p:bg>
    <p:spTree>
      <p:nvGrpSpPr>
        <p:cNvPr id="1" name="Shape 87"/>
        <p:cNvGrpSpPr/>
        <p:nvPr/>
      </p:nvGrpSpPr>
      <p:grpSpPr>
        <a:xfrm>
          <a:off x="0" y="0"/>
          <a:ext cx="0" cy="0"/>
          <a:chOff x="0" y="0"/>
          <a:chExt cx="0" cy="0"/>
        </a:xfrm>
      </p:grpSpPr>
      <p:sp>
        <p:nvSpPr>
          <p:cNvPr id="88" name="Google Shape;88;g2505d2c7c56_0_26"/>
          <p:cNvSpPr txBox="1">
            <a:spLocks noGrp="1"/>
          </p:cNvSpPr>
          <p:nvPr>
            <p:ph type="body" idx="1"/>
          </p:nvPr>
        </p:nvSpPr>
        <p:spPr>
          <a:xfrm>
            <a:off x="539750" y="3762935"/>
            <a:ext cx="11531700" cy="543600"/>
          </a:xfrm>
          <a:prstGeom prst="rect">
            <a:avLst/>
          </a:prstGeom>
          <a:noFill/>
          <a:ln>
            <a:noFill/>
          </a:ln>
        </p:spPr>
        <p:txBody>
          <a:bodyPr spcFirstLastPara="1" wrap="square" lIns="25400" tIns="25400" rIns="25400" bIns="25400" anchor="t" anchorCtr="0">
            <a:spAutoFit/>
          </a:bodyPr>
          <a:lstStyle>
            <a:lvl1pPr marL="457200" marR="0" lvl="0" indent="-228600" algn="l" rtl="0">
              <a:lnSpc>
                <a:spcPct val="100000"/>
              </a:lnSpc>
              <a:spcBef>
                <a:spcPts val="0"/>
              </a:spcBef>
              <a:spcAft>
                <a:spcPts val="0"/>
              </a:spcAft>
              <a:buClr>
                <a:srgbClr val="FFFFFF"/>
              </a:buClr>
              <a:buSzPts val="3200"/>
              <a:buFont typeface="DM Sans"/>
              <a:buNone/>
              <a:defRPr sz="32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89" name="Google Shape;89;g2505d2c7c56_0_26"/>
          <p:cNvSpPr txBox="1">
            <a:spLocks noGrp="1"/>
          </p:cNvSpPr>
          <p:nvPr>
            <p:ph type="body" idx="2"/>
          </p:nvPr>
        </p:nvSpPr>
        <p:spPr>
          <a:xfrm>
            <a:off x="539750" y="2853587"/>
            <a:ext cx="11531700" cy="7746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100000"/>
              </a:lnSpc>
              <a:spcBef>
                <a:spcPts val="0"/>
              </a:spcBef>
              <a:spcAft>
                <a:spcPts val="0"/>
              </a:spcAft>
              <a:buClr>
                <a:srgbClr val="FFFFFF"/>
              </a:buClr>
              <a:buSzPts val="4700"/>
              <a:buFont typeface="DM Sans"/>
              <a:buNone/>
              <a:defRPr sz="47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90" name="Google Shape;90;g2505d2c7c56_0_26"/>
          <p:cNvSpPr txBox="1">
            <a:spLocks noGrp="1"/>
          </p:cNvSpPr>
          <p:nvPr>
            <p:ph type="body" idx="3"/>
          </p:nvPr>
        </p:nvSpPr>
        <p:spPr>
          <a:xfrm>
            <a:off x="604591" y="5364782"/>
            <a:ext cx="56592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400"/>
              <a:buFont typeface="DM Sans"/>
              <a:buNone/>
              <a:defRPr sz="24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91" name="Google Shape;91;g2505d2c7c56_0_26"/>
          <p:cNvSpPr txBox="1">
            <a:spLocks noGrp="1"/>
          </p:cNvSpPr>
          <p:nvPr>
            <p:ph type="body" idx="4"/>
          </p:nvPr>
        </p:nvSpPr>
        <p:spPr>
          <a:xfrm>
            <a:off x="604591" y="5824307"/>
            <a:ext cx="565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000"/>
              <a:buFont typeface="DM Sans"/>
              <a:buNone/>
              <a:defRPr sz="2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92" name="Google Shape;92;g2505d2c7c56_0_26"/>
          <p:cNvSpPr txBox="1">
            <a:spLocks noGrp="1"/>
          </p:cNvSpPr>
          <p:nvPr>
            <p:ph type="body" idx="5"/>
          </p:nvPr>
        </p:nvSpPr>
        <p:spPr>
          <a:xfrm>
            <a:off x="7566752" y="5402882"/>
            <a:ext cx="4062300" cy="3078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2000"/>
              <a:buFont typeface="DM Sans"/>
              <a:buNone/>
              <a:defRPr sz="2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93" name="Google Shape;93;g2505d2c7c56_0_26"/>
          <p:cNvSpPr txBox="1">
            <a:spLocks noGrp="1"/>
          </p:cNvSpPr>
          <p:nvPr>
            <p:ph type="body" idx="6"/>
          </p:nvPr>
        </p:nvSpPr>
        <p:spPr>
          <a:xfrm>
            <a:off x="7566753" y="5824307"/>
            <a:ext cx="4062300" cy="3078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2000"/>
              <a:buFont typeface="DM Sans"/>
              <a:buNone/>
              <a:defRPr sz="2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pic>
        <p:nvPicPr>
          <p:cNvPr id="94" name="Google Shape;94;g2505d2c7c56_0_26" descr="img 6@4x.png"/>
          <p:cNvPicPr preferRelativeResize="0"/>
          <p:nvPr/>
        </p:nvPicPr>
        <p:blipFill rotWithShape="1">
          <a:blip r:embed="rId2">
            <a:alphaModFix/>
          </a:blip>
          <a:srcRect/>
          <a:stretch/>
        </p:blipFill>
        <p:spPr>
          <a:xfrm>
            <a:off x="5061205" y="-1880224"/>
            <a:ext cx="7821014" cy="4316709"/>
          </a:xfrm>
          <a:prstGeom prst="rect">
            <a:avLst/>
          </a:prstGeom>
          <a:noFill/>
          <a:ln>
            <a:noFill/>
          </a:ln>
        </p:spPr>
      </p:pic>
      <p:sp>
        <p:nvSpPr>
          <p:cNvPr id="95" name="Google Shape;95;g2505d2c7c56_0_26"/>
          <p:cNvSpPr txBox="1">
            <a:spLocks noGrp="1"/>
          </p:cNvSpPr>
          <p:nvPr>
            <p:ph type="body" idx="7"/>
          </p:nvPr>
        </p:nvSpPr>
        <p:spPr>
          <a:xfrm>
            <a:off x="3242235" y="6373430"/>
            <a:ext cx="2901000" cy="184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1200"/>
              <a:buFont typeface="DM Sans"/>
              <a:buNone/>
              <a:defRPr sz="12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96" name="Google Shape;96;g2505d2c7c56_0_26"/>
          <p:cNvSpPr txBox="1">
            <a:spLocks noGrp="1"/>
          </p:cNvSpPr>
          <p:nvPr>
            <p:ph type="body" idx="8"/>
          </p:nvPr>
        </p:nvSpPr>
        <p:spPr>
          <a:xfrm>
            <a:off x="605070" y="6373430"/>
            <a:ext cx="2160000" cy="184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1200"/>
              <a:buFont typeface="DM Sans"/>
              <a:buNone/>
              <a:defRPr sz="12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97" name="Google Shape;97;g2505d2c7c56_0_26"/>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98" name="Google Shape;98;g2505d2c7c56_0_26"/>
          <p:cNvPicPr preferRelativeResize="0"/>
          <p:nvPr/>
        </p:nvPicPr>
        <p:blipFill rotWithShape="1">
          <a:blip r:embed="rId3">
            <a:alphaModFix/>
          </a:blip>
          <a:srcRect/>
          <a:stretch/>
        </p:blipFill>
        <p:spPr>
          <a:xfrm>
            <a:off x="899987" y="244788"/>
            <a:ext cx="1133500" cy="865675"/>
          </a:xfrm>
          <a:prstGeom prst="rect">
            <a:avLst/>
          </a:prstGeom>
          <a:noFill/>
          <a:ln>
            <a:noFill/>
          </a:ln>
        </p:spPr>
      </p:pic>
      <p:sp>
        <p:nvSpPr>
          <p:cNvPr id="99" name="Google Shape;99;g2505d2c7c56_0_26"/>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02. Light - Title">
  <p:cSld name="Light - Title">
    <p:bg>
      <p:bgPr>
        <a:solidFill>
          <a:srgbClr val="FFFFFF"/>
        </a:solidFill>
        <a:effectLst/>
      </p:bgPr>
    </p:bg>
    <p:spTree>
      <p:nvGrpSpPr>
        <p:cNvPr id="1" name="Shape 100"/>
        <p:cNvGrpSpPr/>
        <p:nvPr/>
      </p:nvGrpSpPr>
      <p:grpSpPr>
        <a:xfrm>
          <a:off x="0" y="0"/>
          <a:ext cx="0" cy="0"/>
          <a:chOff x="0" y="0"/>
          <a:chExt cx="0" cy="0"/>
        </a:xfrm>
      </p:grpSpPr>
      <p:pic>
        <p:nvPicPr>
          <p:cNvPr id="101" name="Google Shape;101;g2505d2c7c56_0_38" descr="img 6@4x.png"/>
          <p:cNvPicPr preferRelativeResize="0"/>
          <p:nvPr/>
        </p:nvPicPr>
        <p:blipFill rotWithShape="1">
          <a:blip r:embed="rId2">
            <a:alphaModFix/>
          </a:blip>
          <a:srcRect/>
          <a:stretch/>
        </p:blipFill>
        <p:spPr>
          <a:xfrm>
            <a:off x="5061205" y="-1880224"/>
            <a:ext cx="7821014" cy="4316709"/>
          </a:xfrm>
          <a:prstGeom prst="rect">
            <a:avLst/>
          </a:prstGeom>
          <a:noFill/>
          <a:ln>
            <a:noFill/>
          </a:ln>
        </p:spPr>
      </p:pic>
      <p:sp>
        <p:nvSpPr>
          <p:cNvPr id="102" name="Google Shape;102;g2505d2c7c56_0_38"/>
          <p:cNvSpPr txBox="1">
            <a:spLocks noGrp="1"/>
          </p:cNvSpPr>
          <p:nvPr>
            <p:ph type="body" idx="1"/>
          </p:nvPr>
        </p:nvSpPr>
        <p:spPr>
          <a:xfrm>
            <a:off x="539750" y="3762935"/>
            <a:ext cx="11531700" cy="543600"/>
          </a:xfrm>
          <a:prstGeom prst="rect">
            <a:avLst/>
          </a:prstGeom>
          <a:noFill/>
          <a:ln>
            <a:noFill/>
          </a:ln>
        </p:spPr>
        <p:txBody>
          <a:bodyPr spcFirstLastPara="1" wrap="square" lIns="25400" tIns="25400" rIns="25400" bIns="25400" anchor="t" anchorCtr="0">
            <a:spAutoFit/>
          </a:bodyPr>
          <a:lstStyle>
            <a:lvl1pPr marL="457200" marR="0" lvl="0" indent="-228600" algn="l" rtl="0">
              <a:lnSpc>
                <a:spcPct val="100000"/>
              </a:lnSpc>
              <a:spcBef>
                <a:spcPts val="0"/>
              </a:spcBef>
              <a:spcAft>
                <a:spcPts val="0"/>
              </a:spcAft>
              <a:buClr>
                <a:srgbClr val="828282"/>
              </a:buClr>
              <a:buSzPts val="3200"/>
              <a:buFont typeface="DM Sans"/>
              <a:buNone/>
              <a:defRPr sz="32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03" name="Google Shape;103;g2505d2c7c56_0_38"/>
          <p:cNvSpPr txBox="1">
            <a:spLocks noGrp="1"/>
          </p:cNvSpPr>
          <p:nvPr>
            <p:ph type="body" idx="2"/>
          </p:nvPr>
        </p:nvSpPr>
        <p:spPr>
          <a:xfrm>
            <a:off x="539750" y="2912144"/>
            <a:ext cx="11531700" cy="6576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80000"/>
              </a:lnSpc>
              <a:spcBef>
                <a:spcPts val="0"/>
              </a:spcBef>
              <a:spcAft>
                <a:spcPts val="0"/>
              </a:spcAft>
              <a:buClr>
                <a:srgbClr val="005FAA"/>
              </a:buClr>
              <a:buSzPts val="4700"/>
              <a:buFont typeface="DM Sans"/>
              <a:buNone/>
              <a:defRPr sz="47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04" name="Google Shape;104;g2505d2c7c56_0_38"/>
          <p:cNvSpPr txBox="1">
            <a:spLocks noGrp="1"/>
          </p:cNvSpPr>
          <p:nvPr>
            <p:ph type="body" idx="3"/>
          </p:nvPr>
        </p:nvSpPr>
        <p:spPr>
          <a:xfrm>
            <a:off x="604591" y="5364782"/>
            <a:ext cx="56592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400"/>
              <a:buFont typeface="DM Sans"/>
              <a:buNone/>
              <a:defRPr sz="24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05" name="Google Shape;105;g2505d2c7c56_0_38"/>
          <p:cNvSpPr txBox="1">
            <a:spLocks noGrp="1"/>
          </p:cNvSpPr>
          <p:nvPr>
            <p:ph type="body" idx="4"/>
          </p:nvPr>
        </p:nvSpPr>
        <p:spPr>
          <a:xfrm>
            <a:off x="604591" y="5824307"/>
            <a:ext cx="565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2000"/>
              <a:buFont typeface="DM Sans"/>
              <a:buNone/>
              <a:defRPr sz="2000" b="0" i="0" u="none" strike="noStrike" cap="none">
                <a:solidFill>
                  <a:srgbClr val="005FAA"/>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06" name="Google Shape;106;g2505d2c7c56_0_38"/>
          <p:cNvSpPr txBox="1">
            <a:spLocks noGrp="1"/>
          </p:cNvSpPr>
          <p:nvPr>
            <p:ph type="body" idx="5"/>
          </p:nvPr>
        </p:nvSpPr>
        <p:spPr>
          <a:xfrm>
            <a:off x="7566752" y="5402882"/>
            <a:ext cx="4062300" cy="3078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07" name="Google Shape;107;g2505d2c7c56_0_38"/>
          <p:cNvSpPr txBox="1">
            <a:spLocks noGrp="1"/>
          </p:cNvSpPr>
          <p:nvPr>
            <p:ph type="body" idx="6"/>
          </p:nvPr>
        </p:nvSpPr>
        <p:spPr>
          <a:xfrm>
            <a:off x="7566751" y="5824307"/>
            <a:ext cx="4062300" cy="3078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828282"/>
              </a:buClr>
              <a:buSzPts val="2000"/>
              <a:buFont typeface="DM Sans"/>
              <a:buNone/>
              <a:defRPr sz="2000" b="0" i="0" u="none" strike="noStrike" cap="none">
                <a:solidFill>
                  <a:srgbClr val="828282"/>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08" name="Google Shape;108;g2505d2c7c56_0_38"/>
          <p:cNvSpPr txBox="1">
            <a:spLocks noGrp="1"/>
          </p:cNvSpPr>
          <p:nvPr>
            <p:ph type="body" idx="7"/>
          </p:nvPr>
        </p:nvSpPr>
        <p:spPr>
          <a:xfrm>
            <a:off x="3242235" y="6373430"/>
            <a:ext cx="2901000" cy="184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1200"/>
              <a:buFont typeface="DM Sans"/>
              <a:buNone/>
              <a:defRPr sz="12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09" name="Google Shape;109;g2505d2c7c56_0_38"/>
          <p:cNvSpPr txBox="1">
            <a:spLocks noGrp="1"/>
          </p:cNvSpPr>
          <p:nvPr>
            <p:ph type="body" idx="8"/>
          </p:nvPr>
        </p:nvSpPr>
        <p:spPr>
          <a:xfrm>
            <a:off x="605070" y="6373430"/>
            <a:ext cx="2160000" cy="184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1200"/>
              <a:buFont typeface="DM Sans"/>
              <a:buNone/>
              <a:defRPr sz="12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10" name="Google Shape;110;g2505d2c7c56_0_38"/>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11" name="Google Shape;111;g2505d2c7c56_0_38"/>
          <p:cNvPicPr preferRelativeResize="0"/>
          <p:nvPr/>
        </p:nvPicPr>
        <p:blipFill rotWithShape="1">
          <a:blip r:embed="rId3">
            <a:alphaModFix/>
          </a:blip>
          <a:srcRect/>
          <a:stretch/>
        </p:blipFill>
        <p:spPr>
          <a:xfrm>
            <a:off x="899987" y="244788"/>
            <a:ext cx="1133500" cy="865675"/>
          </a:xfrm>
          <a:prstGeom prst="rect">
            <a:avLst/>
          </a:prstGeom>
          <a:noFill/>
          <a:ln>
            <a:noFill/>
          </a:ln>
        </p:spPr>
      </p:pic>
      <p:sp>
        <p:nvSpPr>
          <p:cNvPr id="112" name="Google Shape;112;g2505d2c7c56_0_38"/>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82828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03. Image - Title">
  <p:cSld name="Image - Title">
    <p:bg>
      <p:bgPr>
        <a:solidFill>
          <a:srgbClr val="09142E"/>
        </a:solidFill>
        <a:effectLst/>
      </p:bgPr>
    </p:bg>
    <p:spTree>
      <p:nvGrpSpPr>
        <p:cNvPr id="1" name="Shape 113"/>
        <p:cNvGrpSpPr/>
        <p:nvPr/>
      </p:nvGrpSpPr>
      <p:grpSpPr>
        <a:xfrm>
          <a:off x="0" y="0"/>
          <a:ext cx="0" cy="0"/>
          <a:chOff x="0" y="0"/>
          <a:chExt cx="0" cy="0"/>
        </a:xfrm>
      </p:grpSpPr>
      <p:pic>
        <p:nvPicPr>
          <p:cNvPr id="114" name="Google Shape;114;g2505d2c7c56_0_50" descr="Picture 2"/>
          <p:cNvPicPr preferRelativeResize="0"/>
          <p:nvPr/>
        </p:nvPicPr>
        <p:blipFill rotWithShape="1">
          <a:blip r:embed="rId2">
            <a:alphaModFix/>
          </a:blip>
          <a:srcRect/>
          <a:stretch/>
        </p:blipFill>
        <p:spPr>
          <a:xfrm>
            <a:off x="-1" y="-49059"/>
            <a:ext cx="12355692" cy="6950077"/>
          </a:xfrm>
          <a:prstGeom prst="rect">
            <a:avLst/>
          </a:prstGeom>
          <a:noFill/>
          <a:ln>
            <a:noFill/>
          </a:ln>
        </p:spPr>
      </p:pic>
      <p:sp>
        <p:nvSpPr>
          <p:cNvPr id="115" name="Google Shape;115;g2505d2c7c56_0_50"/>
          <p:cNvSpPr/>
          <p:nvPr/>
        </p:nvSpPr>
        <p:spPr>
          <a:xfrm>
            <a:off x="-38101" y="-49060"/>
            <a:ext cx="12355800" cy="7062600"/>
          </a:xfrm>
          <a:prstGeom prst="rect">
            <a:avLst/>
          </a:prstGeom>
          <a:solidFill>
            <a:srgbClr val="09142E">
              <a:alpha val="60000"/>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116" name="Google Shape;116;g2505d2c7c56_0_50"/>
          <p:cNvSpPr txBox="1">
            <a:spLocks noGrp="1"/>
          </p:cNvSpPr>
          <p:nvPr>
            <p:ph type="body" idx="1"/>
          </p:nvPr>
        </p:nvSpPr>
        <p:spPr>
          <a:xfrm>
            <a:off x="539750" y="3762935"/>
            <a:ext cx="11531700" cy="543600"/>
          </a:xfrm>
          <a:prstGeom prst="rect">
            <a:avLst/>
          </a:prstGeom>
          <a:noFill/>
          <a:ln>
            <a:noFill/>
          </a:ln>
        </p:spPr>
        <p:txBody>
          <a:bodyPr spcFirstLastPara="1" wrap="square" lIns="25400" tIns="25400" rIns="25400" bIns="25400" anchor="t" anchorCtr="0">
            <a:spAutoFit/>
          </a:bodyPr>
          <a:lstStyle>
            <a:lvl1pPr marL="457200" marR="0" lvl="0" indent="-228600" algn="l" rtl="0">
              <a:lnSpc>
                <a:spcPct val="100000"/>
              </a:lnSpc>
              <a:spcBef>
                <a:spcPts val="0"/>
              </a:spcBef>
              <a:spcAft>
                <a:spcPts val="0"/>
              </a:spcAft>
              <a:buClr>
                <a:srgbClr val="FFFFFF"/>
              </a:buClr>
              <a:buSzPts val="3200"/>
              <a:buFont typeface="DM Sans"/>
              <a:buNone/>
              <a:defRPr sz="32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17" name="Google Shape;117;g2505d2c7c56_0_50"/>
          <p:cNvSpPr txBox="1">
            <a:spLocks noGrp="1"/>
          </p:cNvSpPr>
          <p:nvPr>
            <p:ph type="body" idx="2"/>
          </p:nvPr>
        </p:nvSpPr>
        <p:spPr>
          <a:xfrm>
            <a:off x="539750" y="2853587"/>
            <a:ext cx="11531700" cy="774600"/>
          </a:xfrm>
          <a:prstGeom prst="rect">
            <a:avLst/>
          </a:prstGeom>
          <a:noFill/>
          <a:ln>
            <a:noFill/>
          </a:ln>
        </p:spPr>
        <p:txBody>
          <a:bodyPr spcFirstLastPara="1" wrap="square" lIns="25400" tIns="25400" rIns="25400" bIns="25400" anchor="ctr" anchorCtr="0">
            <a:spAutoFit/>
          </a:bodyPr>
          <a:lstStyle>
            <a:lvl1pPr marL="457200" marR="0" lvl="0" indent="-228600" algn="l" rtl="0">
              <a:lnSpc>
                <a:spcPct val="100000"/>
              </a:lnSpc>
              <a:spcBef>
                <a:spcPts val="0"/>
              </a:spcBef>
              <a:spcAft>
                <a:spcPts val="0"/>
              </a:spcAft>
              <a:buClr>
                <a:srgbClr val="FFFFFF"/>
              </a:buClr>
              <a:buSzPts val="4700"/>
              <a:buFont typeface="DM Sans"/>
              <a:buNone/>
              <a:defRPr sz="47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18" name="Google Shape;118;g2505d2c7c56_0_50"/>
          <p:cNvSpPr txBox="1">
            <a:spLocks noGrp="1"/>
          </p:cNvSpPr>
          <p:nvPr>
            <p:ph type="body" idx="3"/>
          </p:nvPr>
        </p:nvSpPr>
        <p:spPr>
          <a:xfrm>
            <a:off x="604591" y="5364782"/>
            <a:ext cx="5659200" cy="369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400"/>
              <a:buFont typeface="DM Sans"/>
              <a:buNone/>
              <a:defRPr sz="2400" b="1"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1" i="0" u="none" strike="noStrike" cap="none">
                <a:solidFill>
                  <a:srgbClr val="000000"/>
                </a:solidFill>
                <a:latin typeface="DM Sans"/>
                <a:ea typeface="DM Sans"/>
                <a:cs typeface="DM Sans"/>
                <a:sym typeface="DM Sans"/>
              </a:defRPr>
            </a:lvl9pPr>
          </a:lstStyle>
          <a:p>
            <a:endParaRPr/>
          </a:p>
        </p:txBody>
      </p:sp>
      <p:sp>
        <p:nvSpPr>
          <p:cNvPr id="119" name="Google Shape;119;g2505d2c7c56_0_50"/>
          <p:cNvSpPr txBox="1">
            <a:spLocks noGrp="1"/>
          </p:cNvSpPr>
          <p:nvPr>
            <p:ph type="body" idx="4"/>
          </p:nvPr>
        </p:nvSpPr>
        <p:spPr>
          <a:xfrm>
            <a:off x="604591" y="5824307"/>
            <a:ext cx="5659200" cy="307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2000"/>
              <a:buFont typeface="DM Sans"/>
              <a:buNone/>
              <a:defRPr sz="2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20" name="Google Shape;120;g2505d2c7c56_0_50"/>
          <p:cNvSpPr txBox="1">
            <a:spLocks noGrp="1"/>
          </p:cNvSpPr>
          <p:nvPr>
            <p:ph type="body" idx="5"/>
          </p:nvPr>
        </p:nvSpPr>
        <p:spPr>
          <a:xfrm>
            <a:off x="7566752" y="5402882"/>
            <a:ext cx="4062300" cy="3078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2000"/>
              <a:buFont typeface="DM Sans"/>
              <a:buNone/>
              <a:defRPr sz="2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21" name="Google Shape;121;g2505d2c7c56_0_50"/>
          <p:cNvSpPr txBox="1">
            <a:spLocks noGrp="1"/>
          </p:cNvSpPr>
          <p:nvPr>
            <p:ph type="body" idx="6"/>
          </p:nvPr>
        </p:nvSpPr>
        <p:spPr>
          <a:xfrm>
            <a:off x="7566753" y="5824307"/>
            <a:ext cx="4062300" cy="3078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2000"/>
              <a:buFont typeface="DM Sans"/>
              <a:buNone/>
              <a:defRPr sz="2000" b="0" i="0" u="none" strike="noStrike" cap="none">
                <a:solidFill>
                  <a:srgbClr val="FFFFFF"/>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22" name="Google Shape;122;g2505d2c7c56_0_50"/>
          <p:cNvSpPr txBox="1">
            <a:spLocks noGrp="1"/>
          </p:cNvSpPr>
          <p:nvPr>
            <p:ph type="body" idx="7"/>
          </p:nvPr>
        </p:nvSpPr>
        <p:spPr>
          <a:xfrm>
            <a:off x="3242235" y="6373430"/>
            <a:ext cx="2901000" cy="184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1200"/>
              <a:buFont typeface="DM Sans"/>
              <a:buNone/>
              <a:defRPr sz="12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sp>
        <p:nvSpPr>
          <p:cNvPr id="123" name="Google Shape;123;g2505d2c7c56_0_50"/>
          <p:cNvSpPr txBox="1">
            <a:spLocks noGrp="1"/>
          </p:cNvSpPr>
          <p:nvPr>
            <p:ph type="body" idx="8"/>
          </p:nvPr>
        </p:nvSpPr>
        <p:spPr>
          <a:xfrm>
            <a:off x="605070" y="6373430"/>
            <a:ext cx="2160000" cy="184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1200"/>
              <a:buFont typeface="DM Sans"/>
              <a:buNone/>
              <a:defRPr sz="1200" b="0" i="0" u="none" strike="noStrike" cap="none">
                <a:solidFill>
                  <a:srgbClr val="999999"/>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endParaRPr/>
          </a:p>
        </p:txBody>
      </p:sp>
      <p:pic>
        <p:nvPicPr>
          <p:cNvPr id="124" name="Google Shape;124;g2505d2c7c56_0_50" descr="img 6@4x.png"/>
          <p:cNvPicPr preferRelativeResize="0"/>
          <p:nvPr/>
        </p:nvPicPr>
        <p:blipFill rotWithShape="1">
          <a:blip r:embed="rId3">
            <a:alphaModFix/>
          </a:blip>
          <a:srcRect/>
          <a:stretch/>
        </p:blipFill>
        <p:spPr>
          <a:xfrm>
            <a:off x="5061205" y="-1880224"/>
            <a:ext cx="7821014" cy="4316709"/>
          </a:xfrm>
          <a:prstGeom prst="rect">
            <a:avLst/>
          </a:prstGeom>
          <a:noFill/>
          <a:ln>
            <a:noFill/>
          </a:ln>
        </p:spPr>
      </p:pic>
      <p:sp>
        <p:nvSpPr>
          <p:cNvPr id="125" name="Google Shape;125;g2505d2c7c56_0_50"/>
          <p:cNvSpPr/>
          <p:nvPr/>
        </p:nvSpPr>
        <p:spPr>
          <a:xfrm>
            <a:off x="591912" y="-747090"/>
            <a:ext cx="1756200" cy="22029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pic>
        <p:nvPicPr>
          <p:cNvPr id="126" name="Google Shape;126;g2505d2c7c56_0_50"/>
          <p:cNvPicPr preferRelativeResize="0"/>
          <p:nvPr/>
        </p:nvPicPr>
        <p:blipFill rotWithShape="1">
          <a:blip r:embed="rId4">
            <a:alphaModFix/>
          </a:blip>
          <a:srcRect/>
          <a:stretch/>
        </p:blipFill>
        <p:spPr>
          <a:xfrm>
            <a:off x="899987" y="244788"/>
            <a:ext cx="1133500" cy="865675"/>
          </a:xfrm>
          <a:prstGeom prst="rect">
            <a:avLst/>
          </a:prstGeom>
          <a:noFill/>
          <a:ln>
            <a:noFill/>
          </a:ln>
        </p:spPr>
      </p:pic>
      <p:sp>
        <p:nvSpPr>
          <p:cNvPr id="127" name="Google Shape;127;g2505d2c7c56_0_50"/>
          <p:cNvSpPr txBox="1">
            <a:spLocks noGrp="1"/>
          </p:cNvSpPr>
          <p:nvPr>
            <p:ph type="sldNum" idx="12"/>
          </p:nvPr>
        </p:nvSpPr>
        <p:spPr>
          <a:xfrm>
            <a:off x="11409045" y="6333134"/>
            <a:ext cx="731700" cy="246300"/>
          </a:xfrm>
          <a:prstGeom prst="rect">
            <a:avLst/>
          </a:prstGeom>
          <a:noFill/>
          <a:ln>
            <a:noFill/>
          </a:ln>
        </p:spPr>
        <p:txBody>
          <a:bodyPr spcFirstLastPara="1" wrap="square" lIns="45725" tIns="22850" rIns="45725" bIns="22850" anchor="ctr" anchorCtr="0">
            <a:spAutoFit/>
          </a:bodyPr>
          <a:lstStyle>
            <a:lvl1pPr marL="0" marR="0" lvl="0"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1pPr>
            <a:lvl2pPr marL="0" marR="0" lvl="1"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2pPr>
            <a:lvl3pPr marL="0" marR="0" lvl="2"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3pPr>
            <a:lvl4pPr marL="0" marR="0" lvl="3"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4pPr>
            <a:lvl5pPr marL="0" marR="0" lvl="4"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5pPr>
            <a:lvl6pPr marL="0" marR="0" lvl="5"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6pPr>
            <a:lvl7pPr marL="0" marR="0" lvl="6"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7pPr>
            <a:lvl8pPr marL="0" marR="0" lvl="7"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8pPr>
            <a:lvl9pPr marL="0" marR="0" lvl="8" indent="0" algn="r">
              <a:lnSpc>
                <a:spcPct val="100000"/>
              </a:lnSpc>
              <a:spcBef>
                <a:spcPts val="0"/>
              </a:spcBef>
              <a:spcAft>
                <a:spcPts val="0"/>
              </a:spcAft>
              <a:buClr>
                <a:srgbClr val="999999"/>
              </a:buClr>
              <a:buSzPts val="900"/>
              <a:buFont typeface="DM Sans"/>
              <a:buNone/>
              <a:defRPr sz="1300" b="0" i="0" u="none" strike="noStrike" cap="none">
                <a:solidFill>
                  <a:srgbClr val="FFFFFF"/>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g2505d2c7c56_0_0"/>
          <p:cNvSpPr/>
          <p:nvPr/>
        </p:nvSpPr>
        <p:spPr>
          <a:xfrm>
            <a:off x="156699" y="-320669"/>
            <a:ext cx="963000" cy="1208100"/>
          </a:xfrm>
          <a:prstGeom prst="roundRect">
            <a:avLst>
              <a:gd name="adj" fmla="val 18817"/>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1" i="0" u="none" strike="noStrike" cap="none">
              <a:solidFill>
                <a:srgbClr val="5E5E5E"/>
              </a:solidFill>
              <a:latin typeface="DM Sans"/>
              <a:ea typeface="DM Sans"/>
              <a:cs typeface="DM Sans"/>
              <a:sym typeface="DM Sans"/>
            </a:endParaRPr>
          </a:p>
        </p:txBody>
      </p:sp>
      <p:sp>
        <p:nvSpPr>
          <p:cNvPr id="11" name="Google Shape;11;g2505d2c7c56_0_0"/>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5FAA"/>
              </a:buClr>
              <a:buSzPts val="2700"/>
              <a:buFont typeface="DM Sans"/>
              <a:buNone/>
              <a:defRPr sz="2700" b="0" i="0" u="none" strike="noStrike" cap="none">
                <a:solidFill>
                  <a:srgbClr val="005FAA"/>
                </a:solidFill>
                <a:latin typeface="DM Sans"/>
                <a:ea typeface="DM Sans"/>
                <a:cs typeface="DM Sans"/>
                <a:sym typeface="DM Sans"/>
              </a:defRPr>
            </a:lvl1pPr>
            <a:lvl2pPr marR="0" lvl="1"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2pPr>
            <a:lvl3pPr marR="0" lvl="2"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3pPr>
            <a:lvl4pPr marR="0" lvl="3"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4pPr>
            <a:lvl5pPr marR="0" lvl="4"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5pPr>
            <a:lvl6pPr marR="0" lvl="5"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6pPr>
            <a:lvl7pPr marR="0" lvl="6"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7pPr>
            <a:lvl8pPr marR="0" lvl="7"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8pPr>
            <a:lvl9pPr marR="0" lvl="8" algn="l" rtl="0">
              <a:lnSpc>
                <a:spcPct val="100000"/>
              </a:lnSpc>
              <a:spcBef>
                <a:spcPts val="0"/>
              </a:spcBef>
              <a:spcAft>
                <a:spcPts val="0"/>
              </a:spcAft>
              <a:buClr>
                <a:srgbClr val="005FAA"/>
              </a:buClr>
              <a:buSzPts val="2700"/>
              <a:buFont typeface="DM Sans"/>
              <a:buNone/>
              <a:defRPr sz="2700" b="1" i="0" u="none" strike="noStrike" cap="none">
                <a:solidFill>
                  <a:srgbClr val="005FAA"/>
                </a:solidFill>
                <a:latin typeface="DM Sans"/>
                <a:ea typeface="DM Sans"/>
                <a:cs typeface="DM Sans"/>
                <a:sym typeface="DM Sans"/>
              </a:defRPr>
            </a:lvl9pPr>
          </a:lstStyle>
          <a:p>
            <a:endParaRPr/>
          </a:p>
        </p:txBody>
      </p:sp>
      <p:sp>
        <p:nvSpPr>
          <p:cNvPr id="12" name="Google Shape;12;g2505d2c7c56_0_0"/>
          <p:cNvSpPr txBox="1"/>
          <p:nvPr/>
        </p:nvSpPr>
        <p:spPr>
          <a:xfrm>
            <a:off x="243859" y="6518495"/>
            <a:ext cx="4826400" cy="1692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999999"/>
              </a:buClr>
              <a:buSzPts val="1100"/>
              <a:buFont typeface="DM Sans"/>
              <a:buNone/>
            </a:pPr>
            <a:r>
              <a:rPr lang="en-GB" sz="1100" b="0" i="0" u="none" strike="noStrike" cap="none">
                <a:solidFill>
                  <a:srgbClr val="999999"/>
                </a:solidFill>
                <a:latin typeface="DM Sans"/>
                <a:ea typeface="DM Sans"/>
                <a:cs typeface="DM Sans"/>
                <a:sym typeface="DM Sans"/>
              </a:rPr>
              <a:t>June 2023  |  Data Spaces 101 Training  |  © EGI.eu 2023</a:t>
            </a:r>
            <a:endParaRPr sz="700" b="0" i="0" u="none" strike="noStrike" cap="none">
              <a:solidFill>
                <a:srgbClr val="000000"/>
              </a:solidFill>
              <a:latin typeface="Arial"/>
              <a:ea typeface="Arial"/>
              <a:cs typeface="Arial"/>
              <a:sym typeface="Arial"/>
            </a:endParaRPr>
          </a:p>
        </p:txBody>
      </p:sp>
      <p:sp>
        <p:nvSpPr>
          <p:cNvPr id="13" name="Google Shape;13;g2505d2c7c56_0_0"/>
          <p:cNvSpPr txBox="1"/>
          <p:nvPr/>
        </p:nvSpPr>
        <p:spPr>
          <a:xfrm>
            <a:off x="10480101" y="6518495"/>
            <a:ext cx="1143900" cy="1692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EF8200"/>
              </a:buClr>
              <a:buSzPts val="1100"/>
              <a:buFont typeface="DM Sans"/>
              <a:buNone/>
            </a:pPr>
            <a:r>
              <a:rPr lang="en-GB" sz="1100" b="0" i="0" u="none" strike="noStrike" cap="none">
                <a:solidFill>
                  <a:srgbClr val="EF8200"/>
                </a:solidFill>
                <a:latin typeface="DM Sans"/>
                <a:ea typeface="DM Sans"/>
                <a:cs typeface="DM Sans"/>
                <a:sym typeface="DM Sans"/>
              </a:rPr>
              <a:t>www.egi.eu  |</a:t>
            </a:r>
            <a:endParaRPr sz="700" b="0" i="0" u="none" strike="noStrike" cap="none">
              <a:solidFill>
                <a:srgbClr val="000000"/>
              </a:solidFill>
              <a:latin typeface="Arial"/>
              <a:ea typeface="Arial"/>
              <a:cs typeface="Arial"/>
              <a:sym typeface="Arial"/>
            </a:endParaRPr>
          </a:p>
        </p:txBody>
      </p:sp>
      <p:sp>
        <p:nvSpPr>
          <p:cNvPr id="14" name="Google Shape;14;g2505d2c7c56_0_0"/>
          <p:cNvSpPr txBox="1">
            <a:spLocks noGrp="1"/>
          </p:cNvSpPr>
          <p:nvPr>
            <p:ph type="ftr" idx="11"/>
          </p:nvPr>
        </p:nvSpPr>
        <p:spPr>
          <a:xfrm>
            <a:off x="4038600" y="6356350"/>
            <a:ext cx="4114800" cy="3651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88888C"/>
              </a:buClr>
              <a:buSzPts val="600"/>
              <a:buFont typeface="DM Sans"/>
              <a:buNone/>
              <a:defRPr sz="600" b="1" i="0" u="none" strike="noStrike" cap="none">
                <a:solidFill>
                  <a:srgbClr val="88888C"/>
                </a:solidFill>
                <a:latin typeface="DM Sans"/>
                <a:ea typeface="DM Sans"/>
                <a:cs typeface="DM Sans"/>
                <a:sym typeface="DM Sans"/>
              </a:defRPr>
            </a:lvl1pPr>
            <a:lvl2pPr marR="0" lvl="1"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2pPr>
            <a:lvl3pPr marR="0" lvl="2"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3pPr>
            <a:lvl4pPr marR="0" lvl="3"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4pPr>
            <a:lvl5pPr marR="0" lvl="4"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5pPr>
            <a:lvl6pPr marR="0" lvl="5"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6pPr>
            <a:lvl7pPr marR="0" lvl="6"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7pPr>
            <a:lvl8pPr marR="0" lvl="7"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8pPr>
            <a:lvl9pPr marR="0" lvl="8" algn="ctr" rtl="0">
              <a:lnSpc>
                <a:spcPct val="100000"/>
              </a:lnSpc>
              <a:spcBef>
                <a:spcPts val="0"/>
              </a:spcBef>
              <a:spcAft>
                <a:spcPts val="0"/>
              </a:spcAft>
              <a:buClr>
                <a:srgbClr val="5E5E5E"/>
              </a:buClr>
              <a:buSzPts val="1200"/>
              <a:buFont typeface="DM Sans"/>
              <a:buNone/>
              <a:defRPr sz="1200" b="1" i="0" u="none" strike="noStrike" cap="none">
                <a:solidFill>
                  <a:srgbClr val="5E5E5E"/>
                </a:solidFill>
                <a:latin typeface="DM Sans"/>
                <a:ea typeface="DM Sans"/>
                <a:cs typeface="DM Sans"/>
                <a:sym typeface="DM Sans"/>
              </a:defRPr>
            </a:lvl9pPr>
          </a:lstStyle>
          <a:p>
            <a:endParaRPr/>
          </a:p>
        </p:txBody>
      </p:sp>
      <p:sp>
        <p:nvSpPr>
          <p:cNvPr id="15" name="Google Shape;15;g2505d2c7c56_0_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lvl1pPr marL="0" marR="0" lvl="0"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pic>
        <p:nvPicPr>
          <p:cNvPr id="16" name="Google Shape;16;g2505d2c7c56_0_0"/>
          <p:cNvPicPr preferRelativeResize="0"/>
          <p:nvPr/>
        </p:nvPicPr>
        <p:blipFill rotWithShape="1">
          <a:blip r:embed="rId48">
            <a:alphaModFix/>
          </a:blip>
          <a:srcRect/>
          <a:stretch/>
        </p:blipFill>
        <p:spPr>
          <a:xfrm>
            <a:off x="319050" y="235561"/>
            <a:ext cx="638326" cy="48750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mark.dietrich@egi.eu"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3.xml.rels><?xml version="1.0" encoding="UTF-8" standalone="yes"?>
<Relationships xmlns="http://schemas.openxmlformats.org/package/2006/relationships"><Relationship Id="rId3" Type="http://schemas.openxmlformats.org/officeDocument/2006/relationships/hyperlink" Target="https://www.flaticon.com/free-icons/code"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eur-lex.europa.eu/legal-content/EN/TXT/?uri=CELEX%3A52020DC006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
          <p:cNvSpPr txBox="1"/>
          <p:nvPr/>
        </p:nvSpPr>
        <p:spPr>
          <a:xfrm>
            <a:off x="209850" y="938825"/>
            <a:ext cx="11772300" cy="5147533"/>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1000"/>
              </a:spcBef>
              <a:spcAft>
                <a:spcPts val="0"/>
              </a:spcAft>
              <a:buClr>
                <a:srgbClr val="000000"/>
              </a:buClr>
              <a:buSzPts val="3600"/>
              <a:buFont typeface="Arial"/>
              <a:buNone/>
            </a:pPr>
            <a:r>
              <a:rPr lang="en-GB" sz="3700" b="0" i="0" u="none" strike="noStrike" cap="none" dirty="0">
                <a:solidFill>
                  <a:schemeClr val="accent1"/>
                </a:solidFill>
                <a:latin typeface="Arial"/>
                <a:ea typeface="Arial"/>
                <a:cs typeface="Arial"/>
                <a:sym typeface="Arial"/>
              </a:rPr>
              <a:t>Data Spaces 101</a:t>
            </a:r>
            <a:endParaRPr sz="3700" b="0" i="0" u="none" strike="noStrike" cap="none" dirty="0">
              <a:solidFill>
                <a:schemeClr val="accent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3600"/>
              <a:buFont typeface="Arial"/>
              <a:buNone/>
            </a:pPr>
            <a:r>
              <a:rPr lang="en-GB" sz="3500" b="0" i="0" u="none" strike="noStrike" cap="none" dirty="0">
                <a:solidFill>
                  <a:schemeClr val="accent1"/>
                </a:solidFill>
                <a:latin typeface="Arial"/>
                <a:ea typeface="Arial"/>
                <a:cs typeface="Arial"/>
                <a:sym typeface="Arial"/>
              </a:rPr>
              <a:t>“Everything you wanted to know about data spaces*</a:t>
            </a:r>
            <a:endParaRPr sz="3500" b="0" i="0" u="none" strike="noStrike" cap="none" dirty="0">
              <a:solidFill>
                <a:schemeClr val="accent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3600"/>
              <a:buFont typeface="Arial"/>
              <a:buNone/>
            </a:pPr>
            <a:r>
              <a:rPr lang="en-GB" sz="2700" b="0" i="0" u="none" strike="noStrike" cap="none" dirty="0">
                <a:solidFill>
                  <a:schemeClr val="accent1"/>
                </a:solidFill>
                <a:latin typeface="Arial"/>
                <a:ea typeface="Arial"/>
                <a:cs typeface="Arial"/>
                <a:sym typeface="Arial"/>
              </a:rPr>
              <a:t>*but were afraid to ask”</a:t>
            </a:r>
            <a:endParaRPr sz="2700" b="0" i="0" u="none" strike="noStrike" cap="none" dirty="0">
              <a:solidFill>
                <a:schemeClr val="accent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3600"/>
              <a:buFont typeface="Arial"/>
              <a:buNone/>
            </a:pPr>
            <a:endParaRPr sz="3600" b="0" i="0" u="none" strike="noStrike" cap="none" dirty="0">
              <a:solidFill>
                <a:schemeClr val="accent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3600"/>
              <a:buFont typeface="Arial"/>
              <a:buNone/>
            </a:pPr>
            <a:r>
              <a:rPr lang="en-GB" sz="3600" b="0" i="0" u="none" strike="noStrike" cap="none" dirty="0">
                <a:solidFill>
                  <a:schemeClr val="accent1"/>
                </a:solidFill>
                <a:latin typeface="Arial"/>
                <a:ea typeface="Arial"/>
                <a:cs typeface="Arial"/>
                <a:sym typeface="Arial"/>
              </a:rPr>
              <a:t>EGI Conference</a:t>
            </a:r>
            <a:endParaRPr sz="3600" b="0" i="0" u="none" strike="noStrike" cap="none" dirty="0">
              <a:solidFill>
                <a:schemeClr val="accent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3200"/>
              <a:buFont typeface="Arial"/>
              <a:buNone/>
            </a:pPr>
            <a:r>
              <a:rPr lang="en-GB" sz="2600" b="0" i="0" u="none" strike="noStrike" cap="none" dirty="0">
                <a:solidFill>
                  <a:schemeClr val="dk1"/>
                </a:solidFill>
                <a:latin typeface="Arial"/>
                <a:ea typeface="Arial"/>
                <a:cs typeface="Arial"/>
                <a:sym typeface="Arial"/>
              </a:rPr>
              <a:t>19 June 2023</a:t>
            </a:r>
            <a:endParaRPr sz="26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3200"/>
              <a:buFont typeface="Arial"/>
              <a:buNone/>
            </a:pPr>
            <a:endParaRPr sz="26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3200"/>
              <a:buFont typeface="Arial"/>
              <a:buNone/>
            </a:pPr>
            <a:endParaRPr sz="2600" b="0" i="0" u="none" strike="noStrike" cap="none" dirty="0">
              <a:solidFill>
                <a:schemeClr val="dk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3200"/>
              <a:buFont typeface="Arial"/>
              <a:buNone/>
            </a:pPr>
            <a:r>
              <a:rPr lang="en-GB" sz="2600" b="0" i="0" u="none" strike="noStrike" cap="none" dirty="0">
                <a:solidFill>
                  <a:schemeClr val="dk1"/>
                </a:solidFill>
                <a:latin typeface="Arial"/>
                <a:ea typeface="Arial"/>
                <a:cs typeface="Arial"/>
                <a:sym typeface="Arial"/>
              </a:rPr>
              <a:t>Mark Dietrich, Senior Advisor, </a:t>
            </a:r>
            <a:r>
              <a:rPr lang="en-GB" sz="2600" b="0" i="0" u="none" strike="noStrike" cap="none" dirty="0" err="1">
                <a:solidFill>
                  <a:schemeClr val="dk1"/>
                </a:solidFill>
                <a:latin typeface="Arial"/>
                <a:ea typeface="Arial"/>
                <a:cs typeface="Arial"/>
                <a:sym typeface="Arial"/>
              </a:rPr>
              <a:t>EGI.eu</a:t>
            </a:r>
            <a:endParaRPr sz="2600" b="0" i="0" u="none" strike="noStrike" cap="none" dirty="0">
              <a:solidFill>
                <a:schemeClr val="dk1"/>
              </a:solidFill>
              <a:latin typeface="Arial"/>
              <a:ea typeface="Arial"/>
              <a:cs typeface="Arial"/>
              <a:sym typeface="Arial"/>
            </a:endParaRPr>
          </a:p>
        </p:txBody>
      </p:sp>
      <p:sp>
        <p:nvSpPr>
          <p:cNvPr id="582" name="Google Shape;582;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52f5e3696d_0_44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658" name="Google Shape;658;g252f5e3696d_0_44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CA" dirty="0"/>
              <a:t>What Data-Related Challenges Need to be Addressed?</a:t>
            </a:r>
            <a:endParaRPr dirty="0"/>
          </a:p>
        </p:txBody>
      </p:sp>
      <p:sp>
        <p:nvSpPr>
          <p:cNvPr id="659" name="Google Shape;659;g252f5e3696d_0_444"/>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pic>
        <p:nvPicPr>
          <p:cNvPr id="660" name="Google Shape;660;g252f5e3696d_0_444"/>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sp>
        <p:nvSpPr>
          <p:cNvPr id="661" name="Google Shape;661;g252f5e3696d_0_44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10</a:t>
            </a:fld>
            <a:endParaRPr/>
          </a:p>
        </p:txBody>
      </p:sp>
      <p:sp>
        <p:nvSpPr>
          <p:cNvPr id="662" name="Google Shape;662;g252f5e3696d_0_444"/>
          <p:cNvSpPr txBox="1">
            <a:spLocks noGrp="1"/>
          </p:cNvSpPr>
          <p:nvPr>
            <p:ph type="body" idx="3"/>
          </p:nvPr>
        </p:nvSpPr>
        <p:spPr>
          <a:xfrm>
            <a:off x="881600" y="2997175"/>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a:t>Open/Public:</a:t>
            </a:r>
            <a:endParaRPr sz="1800"/>
          </a:p>
          <a:p>
            <a:pPr marL="457200" lvl="0" indent="-342900" algn="l" rtl="0">
              <a:lnSpc>
                <a:spcPct val="100000"/>
              </a:lnSpc>
              <a:spcBef>
                <a:spcPts val="0"/>
              </a:spcBef>
              <a:spcAft>
                <a:spcPts val="0"/>
              </a:spcAft>
              <a:buSzPts val="1800"/>
              <a:buChar char="●"/>
            </a:pPr>
            <a:r>
              <a:rPr lang="en-GB" sz="1800"/>
              <a:t>Advancement of Knowledge</a:t>
            </a:r>
            <a:endParaRPr sz="1800"/>
          </a:p>
          <a:p>
            <a:pPr marL="457200" lvl="0" indent="-342900" algn="l" rtl="0">
              <a:lnSpc>
                <a:spcPct val="100000"/>
              </a:lnSpc>
              <a:spcBef>
                <a:spcPts val="0"/>
              </a:spcBef>
              <a:spcAft>
                <a:spcPts val="0"/>
              </a:spcAft>
              <a:buSzPts val="1800"/>
              <a:buChar char="●"/>
            </a:pPr>
            <a:r>
              <a:rPr lang="en-GB" sz="1800"/>
              <a:t>Scientific Method</a:t>
            </a:r>
            <a:endParaRPr sz="1800"/>
          </a:p>
          <a:p>
            <a:pPr marL="457200" lvl="0" indent="-342900" algn="l" rtl="0">
              <a:lnSpc>
                <a:spcPct val="100000"/>
              </a:lnSpc>
              <a:spcBef>
                <a:spcPts val="0"/>
              </a:spcBef>
              <a:spcAft>
                <a:spcPts val="0"/>
              </a:spcAft>
              <a:buSzPts val="1800"/>
              <a:buChar char="●"/>
            </a:pPr>
            <a:r>
              <a:rPr lang="en-GB" sz="1800"/>
              <a:t>Reproducibility</a:t>
            </a:r>
            <a:endParaRPr sz="1800"/>
          </a:p>
          <a:p>
            <a:pPr marL="457200" lvl="0" indent="-342900" algn="l" rtl="0">
              <a:lnSpc>
                <a:spcPct val="100000"/>
              </a:lnSpc>
              <a:spcBef>
                <a:spcPts val="0"/>
              </a:spcBef>
              <a:spcAft>
                <a:spcPts val="0"/>
              </a:spcAft>
              <a:buSzPts val="1800"/>
              <a:buChar char="●"/>
            </a:pPr>
            <a:r>
              <a:rPr lang="en-GB" sz="1800"/>
              <a:t>Required by law, grants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Increasingly FAIR</a:t>
            </a:r>
            <a:endParaRPr sz="1800"/>
          </a:p>
          <a:p>
            <a:pPr marL="457200" lvl="0" indent="-342900" algn="l" rtl="0">
              <a:lnSpc>
                <a:spcPct val="100000"/>
              </a:lnSpc>
              <a:spcBef>
                <a:spcPts val="0"/>
              </a:spcBef>
              <a:spcAft>
                <a:spcPts val="0"/>
              </a:spcAft>
              <a:buSzPts val="1800"/>
              <a:buChar char="●"/>
            </a:pPr>
            <a:r>
              <a:rPr lang="en-GB" sz="1800"/>
              <a:t>Catalogues</a:t>
            </a:r>
            <a:endParaRPr sz="1800"/>
          </a:p>
          <a:p>
            <a:pPr marL="457200" lvl="0" indent="-342900" algn="l" rtl="0">
              <a:lnSpc>
                <a:spcPct val="100000"/>
              </a:lnSpc>
              <a:spcBef>
                <a:spcPts val="0"/>
              </a:spcBef>
              <a:spcAft>
                <a:spcPts val="0"/>
              </a:spcAft>
              <a:buSzPts val="1800"/>
              <a:buChar char="●"/>
            </a:pPr>
            <a:r>
              <a:rPr lang="en-GB" sz="1800"/>
              <a:t>Repositories</a:t>
            </a:r>
            <a:endParaRPr sz="1800"/>
          </a:p>
          <a:p>
            <a:pPr marL="457200" lvl="0" indent="-342900" algn="l" rtl="0">
              <a:lnSpc>
                <a:spcPct val="100000"/>
              </a:lnSpc>
              <a:spcBef>
                <a:spcPts val="0"/>
              </a:spcBef>
              <a:spcAft>
                <a:spcPts val="0"/>
              </a:spcAft>
              <a:buSzPts val="1800"/>
              <a:buChar char="●"/>
            </a:pPr>
            <a:r>
              <a:rPr lang="en-GB" sz="1800"/>
              <a:t>Standard metadata</a:t>
            </a:r>
            <a:endParaRPr sz="1800"/>
          </a:p>
          <a:p>
            <a:pPr marL="457200" lvl="0" indent="-342900" algn="l" rtl="0">
              <a:lnSpc>
                <a:spcPct val="100000"/>
              </a:lnSpc>
              <a:spcBef>
                <a:spcPts val="0"/>
              </a:spcBef>
              <a:spcAft>
                <a:spcPts val="0"/>
              </a:spcAft>
              <a:buSzPts val="1800"/>
              <a:buChar char="●"/>
            </a:pPr>
            <a:r>
              <a:rPr lang="en-GB" sz="1800"/>
              <a:t>Attribution</a:t>
            </a:r>
            <a:endParaRPr sz="1800"/>
          </a:p>
          <a:p>
            <a:pPr marL="457200" lvl="0" indent="-342900" algn="l" rtl="0">
              <a:lnSpc>
                <a:spcPct val="100000"/>
              </a:lnSpc>
              <a:spcBef>
                <a:spcPts val="0"/>
              </a:spcBef>
              <a:spcAft>
                <a:spcPts val="0"/>
              </a:spcAft>
              <a:buSzPts val="1800"/>
              <a:buChar char="●"/>
            </a:pPr>
            <a:r>
              <a:rPr lang="en-GB" sz="1800"/>
              <a:t>Open license</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252f5e3696d_0_42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669" name="Google Shape;669;g252f5e3696d_0_429"/>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CA" dirty="0"/>
              <a:t>What Data-Related Challenges Need to be Addressed?</a:t>
            </a:r>
            <a:endParaRPr dirty="0"/>
          </a:p>
        </p:txBody>
      </p:sp>
      <p:sp>
        <p:nvSpPr>
          <p:cNvPr id="670" name="Google Shape;670;g252f5e3696d_0_429"/>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671" name="Google Shape;671;g252f5e3696d_0_429"/>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672" name="Google Shape;672;g252f5e3696d_0_429"/>
          <p:cNvSpPr txBox="1">
            <a:spLocks noGrp="1"/>
          </p:cNvSpPr>
          <p:nvPr>
            <p:ph type="body" idx="13"/>
          </p:nvPr>
        </p:nvSpPr>
        <p:spPr>
          <a:xfrm>
            <a:off x="8377551" y="3047179"/>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Confidential</a:t>
            </a:r>
            <a:endParaRPr sz="1800"/>
          </a:p>
          <a:p>
            <a:pPr marL="0" lvl="0" indent="0" algn="l" rtl="0">
              <a:lnSpc>
                <a:spcPct val="100000"/>
              </a:lnSpc>
              <a:spcBef>
                <a:spcPts val="0"/>
              </a:spcBef>
              <a:spcAft>
                <a:spcPts val="0"/>
              </a:spcAft>
              <a:buSzPts val="2000"/>
              <a:buNone/>
            </a:pPr>
            <a:r>
              <a:rPr lang="en-GB" sz="1800"/>
              <a:t>Sometimes Trade Secrets</a:t>
            </a:r>
            <a:endParaRPr sz="1800"/>
          </a:p>
          <a:p>
            <a:pPr marL="0" lvl="0" indent="0" algn="l" rtl="0">
              <a:lnSpc>
                <a:spcPct val="100000"/>
              </a:lnSpc>
              <a:spcBef>
                <a:spcPts val="0"/>
              </a:spcBef>
              <a:spcAft>
                <a:spcPts val="0"/>
              </a:spcAft>
              <a:buSzPts val="2000"/>
              <a:buNone/>
            </a:pPr>
            <a:endParaRPr sz="1800"/>
          </a:p>
          <a:p>
            <a:pPr marL="457200" lvl="0" indent="-342900" algn="l" rtl="0">
              <a:lnSpc>
                <a:spcPct val="100000"/>
              </a:lnSpc>
              <a:spcBef>
                <a:spcPts val="0"/>
              </a:spcBef>
              <a:spcAft>
                <a:spcPts val="0"/>
              </a:spcAft>
              <a:buClr>
                <a:schemeClr val="accent5"/>
              </a:buClr>
              <a:buSzPts val="1800"/>
              <a:buChar char="●"/>
            </a:pPr>
            <a:r>
              <a:rPr lang="en-GB" sz="1800">
                <a:solidFill>
                  <a:schemeClr val="accent5"/>
                </a:solidFill>
              </a:rPr>
              <a:t>Starting with EDI</a:t>
            </a:r>
            <a:endParaRPr sz="1800">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a:solidFill>
                  <a:schemeClr val="accent5"/>
                </a:solidFill>
              </a:rPr>
              <a:t>Data Sovereignty</a:t>
            </a:r>
            <a:endParaRPr sz="1800">
              <a:solidFill>
                <a:schemeClr val="accent5"/>
              </a:solidFill>
            </a:endParaRPr>
          </a:p>
          <a:p>
            <a:pPr marL="457200" lvl="0" indent="-342900" algn="l" rtl="0">
              <a:lnSpc>
                <a:spcPct val="100000"/>
              </a:lnSpc>
              <a:spcBef>
                <a:spcPts val="0"/>
              </a:spcBef>
              <a:spcAft>
                <a:spcPts val="0"/>
              </a:spcAft>
              <a:buSzPts val="1800"/>
              <a:buChar char="●"/>
            </a:pPr>
            <a:r>
              <a:rPr lang="en-GB" sz="1800"/>
              <a:t>Even Metadata visible only to known parties</a:t>
            </a:r>
            <a:endParaRPr sz="1800"/>
          </a:p>
          <a:p>
            <a:pPr marL="457200" lvl="0" indent="-342900" algn="l" rtl="0">
              <a:lnSpc>
                <a:spcPct val="100000"/>
              </a:lnSpc>
              <a:spcBef>
                <a:spcPts val="0"/>
              </a:spcBef>
              <a:spcAft>
                <a:spcPts val="0"/>
              </a:spcAft>
              <a:buSzPts val="1800"/>
              <a:buChar char="●"/>
            </a:pPr>
            <a:r>
              <a:rPr lang="en-GB" sz="1800"/>
              <a:t>Controlled access</a:t>
            </a:r>
            <a:endParaRPr sz="1800"/>
          </a:p>
          <a:p>
            <a:pPr marL="457200" lvl="0" indent="-342900" algn="l" rtl="0">
              <a:lnSpc>
                <a:spcPct val="100000"/>
              </a:lnSpc>
              <a:spcBef>
                <a:spcPts val="0"/>
              </a:spcBef>
              <a:spcAft>
                <a:spcPts val="0"/>
              </a:spcAft>
              <a:buSzPts val="1800"/>
              <a:buChar char="●"/>
            </a:pPr>
            <a:r>
              <a:rPr lang="en-GB" sz="1800"/>
              <a:t>Limited use, even after access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FAIR not a key objective</a:t>
            </a:r>
            <a:endParaRPr sz="1800"/>
          </a:p>
        </p:txBody>
      </p:sp>
      <p:pic>
        <p:nvPicPr>
          <p:cNvPr id="673" name="Google Shape;673;g252f5e3696d_0_429"/>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674" name="Google Shape;674;g252f5e3696d_0_429"/>
          <p:cNvPicPr preferRelativeResize="0">
            <a:picLocks noGrp="1"/>
          </p:cNvPicPr>
          <p:nvPr>
            <p:ph type="pic" idx="8"/>
          </p:nvPr>
        </p:nvPicPr>
        <p:blipFill rotWithShape="1">
          <a:blip r:embed="rId4">
            <a:alphaModFix/>
          </a:blip>
          <a:srcRect/>
          <a:stretch/>
        </p:blipFill>
        <p:spPr>
          <a:xfrm>
            <a:off x="8393430" y="1399930"/>
            <a:ext cx="1016100" cy="1016100"/>
          </a:xfrm>
          <a:prstGeom prst="rect">
            <a:avLst/>
          </a:prstGeom>
          <a:noFill/>
          <a:ln>
            <a:noFill/>
          </a:ln>
        </p:spPr>
      </p:pic>
      <p:sp>
        <p:nvSpPr>
          <p:cNvPr id="675" name="Google Shape;675;g252f5e3696d_0_42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11</a:t>
            </a:fld>
            <a:endParaRPr/>
          </a:p>
        </p:txBody>
      </p:sp>
      <p:sp>
        <p:nvSpPr>
          <p:cNvPr id="676" name="Google Shape;676;g252f5e3696d_0_429"/>
          <p:cNvSpPr txBox="1">
            <a:spLocks noGrp="1"/>
          </p:cNvSpPr>
          <p:nvPr>
            <p:ph type="body" idx="3"/>
          </p:nvPr>
        </p:nvSpPr>
        <p:spPr>
          <a:xfrm>
            <a:off x="881600" y="3005050"/>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a:t>Open/Public:</a:t>
            </a:r>
            <a:endParaRPr sz="1800"/>
          </a:p>
          <a:p>
            <a:pPr marL="457200" lvl="0" indent="-342900" algn="l" rtl="0">
              <a:lnSpc>
                <a:spcPct val="100000"/>
              </a:lnSpc>
              <a:spcBef>
                <a:spcPts val="0"/>
              </a:spcBef>
              <a:spcAft>
                <a:spcPts val="0"/>
              </a:spcAft>
              <a:buSzPts val="1800"/>
              <a:buChar char="●"/>
            </a:pPr>
            <a:r>
              <a:rPr lang="en-GB" sz="1800"/>
              <a:t>Advancement of Knowledge</a:t>
            </a:r>
            <a:endParaRPr sz="1800"/>
          </a:p>
          <a:p>
            <a:pPr marL="457200" lvl="0" indent="-342900" algn="l" rtl="0">
              <a:lnSpc>
                <a:spcPct val="100000"/>
              </a:lnSpc>
              <a:spcBef>
                <a:spcPts val="0"/>
              </a:spcBef>
              <a:spcAft>
                <a:spcPts val="0"/>
              </a:spcAft>
              <a:buSzPts val="1800"/>
              <a:buChar char="●"/>
            </a:pPr>
            <a:r>
              <a:rPr lang="en-GB" sz="1800"/>
              <a:t>Scientific Method</a:t>
            </a:r>
            <a:endParaRPr sz="1800"/>
          </a:p>
          <a:p>
            <a:pPr marL="457200" lvl="0" indent="-342900" algn="l" rtl="0">
              <a:lnSpc>
                <a:spcPct val="100000"/>
              </a:lnSpc>
              <a:spcBef>
                <a:spcPts val="0"/>
              </a:spcBef>
              <a:spcAft>
                <a:spcPts val="0"/>
              </a:spcAft>
              <a:buSzPts val="1800"/>
              <a:buChar char="●"/>
            </a:pPr>
            <a:r>
              <a:rPr lang="en-GB" sz="1800"/>
              <a:t>Reproducibility</a:t>
            </a:r>
            <a:endParaRPr sz="1800"/>
          </a:p>
          <a:p>
            <a:pPr marL="457200" lvl="0" indent="-342900" algn="l" rtl="0">
              <a:lnSpc>
                <a:spcPct val="100000"/>
              </a:lnSpc>
              <a:spcBef>
                <a:spcPts val="0"/>
              </a:spcBef>
              <a:spcAft>
                <a:spcPts val="0"/>
              </a:spcAft>
              <a:buSzPts val="1800"/>
              <a:buChar char="●"/>
            </a:pPr>
            <a:r>
              <a:rPr lang="en-GB" sz="1800"/>
              <a:t>Required by law, grants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Increasingly FAIR</a:t>
            </a:r>
            <a:endParaRPr sz="1800"/>
          </a:p>
          <a:p>
            <a:pPr marL="457200" lvl="0" indent="-342900" algn="l" rtl="0">
              <a:lnSpc>
                <a:spcPct val="100000"/>
              </a:lnSpc>
              <a:spcBef>
                <a:spcPts val="0"/>
              </a:spcBef>
              <a:spcAft>
                <a:spcPts val="0"/>
              </a:spcAft>
              <a:buSzPts val="1800"/>
              <a:buChar char="●"/>
            </a:pPr>
            <a:r>
              <a:rPr lang="en-GB" sz="1800"/>
              <a:t>Catalogues</a:t>
            </a:r>
            <a:endParaRPr sz="1800"/>
          </a:p>
          <a:p>
            <a:pPr marL="457200" lvl="0" indent="-342900" algn="l" rtl="0">
              <a:lnSpc>
                <a:spcPct val="100000"/>
              </a:lnSpc>
              <a:spcBef>
                <a:spcPts val="0"/>
              </a:spcBef>
              <a:spcAft>
                <a:spcPts val="0"/>
              </a:spcAft>
              <a:buSzPts val="1800"/>
              <a:buChar char="●"/>
            </a:pPr>
            <a:r>
              <a:rPr lang="en-GB" sz="1800"/>
              <a:t>Repositories</a:t>
            </a:r>
            <a:endParaRPr sz="1800"/>
          </a:p>
          <a:p>
            <a:pPr marL="457200" lvl="0" indent="-342900" algn="l" rtl="0">
              <a:lnSpc>
                <a:spcPct val="100000"/>
              </a:lnSpc>
              <a:spcBef>
                <a:spcPts val="0"/>
              </a:spcBef>
              <a:spcAft>
                <a:spcPts val="0"/>
              </a:spcAft>
              <a:buSzPts val="1800"/>
              <a:buChar char="●"/>
            </a:pPr>
            <a:r>
              <a:rPr lang="en-GB" sz="1800"/>
              <a:t>Standard metadata</a:t>
            </a:r>
            <a:endParaRPr sz="1800"/>
          </a:p>
          <a:p>
            <a:pPr marL="457200" lvl="0" indent="-342900" algn="l" rtl="0">
              <a:lnSpc>
                <a:spcPct val="100000"/>
              </a:lnSpc>
              <a:spcBef>
                <a:spcPts val="0"/>
              </a:spcBef>
              <a:spcAft>
                <a:spcPts val="0"/>
              </a:spcAft>
              <a:buSzPts val="1800"/>
              <a:buChar char="●"/>
            </a:pPr>
            <a:r>
              <a:rPr lang="en-GB" sz="1800"/>
              <a:t>Attribution</a:t>
            </a:r>
            <a:endParaRPr sz="1800"/>
          </a:p>
          <a:p>
            <a:pPr marL="457200" lvl="0" indent="-342900" algn="l" rtl="0">
              <a:lnSpc>
                <a:spcPct val="100000"/>
              </a:lnSpc>
              <a:spcBef>
                <a:spcPts val="0"/>
              </a:spcBef>
              <a:spcAft>
                <a:spcPts val="0"/>
              </a:spcAft>
              <a:buSzPts val="1800"/>
              <a:buChar char="●"/>
            </a:pPr>
            <a:r>
              <a:rPr lang="en-GB" sz="1800"/>
              <a:t>Open license</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252f5e3696d_0_262"/>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683" name="Google Shape;683;g252f5e3696d_0_262"/>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CA" dirty="0"/>
              <a:t>What Data-Related Challenges Need to be Addressed?</a:t>
            </a:r>
            <a:endParaRPr dirty="0"/>
          </a:p>
        </p:txBody>
      </p:sp>
      <p:sp>
        <p:nvSpPr>
          <p:cNvPr id="684" name="Google Shape;684;g252f5e3696d_0_262"/>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685" name="Google Shape;685;g252f5e3696d_0_262"/>
          <p:cNvSpPr txBox="1">
            <a:spLocks noGrp="1"/>
          </p:cNvSpPr>
          <p:nvPr>
            <p:ph type="body" idx="4"/>
          </p:nvPr>
        </p:nvSpPr>
        <p:spPr>
          <a:xfrm>
            <a:off x="4508500" y="2521950"/>
            <a:ext cx="3817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Health, Statistics</a:t>
            </a:r>
            <a:endParaRPr/>
          </a:p>
        </p:txBody>
      </p:sp>
      <p:sp>
        <p:nvSpPr>
          <p:cNvPr id="686" name="Google Shape;686;g252f5e3696d_0_262"/>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687" name="Google Shape;687;g252f5e3696d_0_262"/>
          <p:cNvSpPr txBox="1">
            <a:spLocks noGrp="1"/>
          </p:cNvSpPr>
          <p:nvPr>
            <p:ph type="body" idx="9"/>
          </p:nvPr>
        </p:nvSpPr>
        <p:spPr>
          <a:xfrm>
            <a:off x="4496676" y="3047175"/>
            <a:ext cx="3422100" cy="3601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Personal Data: GDPR</a:t>
            </a:r>
            <a:endParaRPr sz="1800"/>
          </a:p>
          <a:p>
            <a:pPr marL="457200" lvl="0" indent="-342900" algn="l" rtl="0">
              <a:lnSpc>
                <a:spcPct val="100000"/>
              </a:lnSpc>
              <a:spcBef>
                <a:spcPts val="0"/>
              </a:spcBef>
              <a:spcAft>
                <a:spcPts val="0"/>
              </a:spcAft>
              <a:buSzPts val="1800"/>
              <a:buChar char="●"/>
            </a:pPr>
            <a:r>
              <a:rPr lang="en-GB" sz="1800"/>
              <a:t>Data Sovereignty</a:t>
            </a:r>
            <a:endParaRPr sz="1800"/>
          </a:p>
          <a:p>
            <a:pPr marL="457200" lvl="0" indent="-342900" algn="l" rtl="0">
              <a:lnSpc>
                <a:spcPct val="100000"/>
              </a:lnSpc>
              <a:spcBef>
                <a:spcPts val="0"/>
              </a:spcBef>
              <a:spcAft>
                <a:spcPts val="0"/>
              </a:spcAft>
              <a:buSzPts val="1800"/>
              <a:buChar char="●"/>
            </a:pPr>
            <a:r>
              <a:rPr lang="en-GB" sz="1800"/>
              <a:t>Sometimes not even visible, controlled access to catalogues</a:t>
            </a:r>
            <a:endParaRPr sz="1800"/>
          </a:p>
          <a:p>
            <a:pPr marL="457200" lvl="0" indent="-342900" algn="l" rtl="0">
              <a:lnSpc>
                <a:spcPct val="100000"/>
              </a:lnSpc>
              <a:spcBef>
                <a:spcPts val="0"/>
              </a:spcBef>
              <a:spcAft>
                <a:spcPts val="0"/>
              </a:spcAft>
              <a:buSzPts val="1800"/>
              <a:buChar char="●"/>
            </a:pPr>
            <a:r>
              <a:rPr lang="en-GB" sz="1800"/>
              <a:t>Metadata critical</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Strict Controls (e.g. 5 Safes)</a:t>
            </a:r>
            <a:endParaRPr sz="1800"/>
          </a:p>
          <a:p>
            <a:pPr marL="457200" lvl="0" indent="-342900" algn="l" rtl="0">
              <a:lnSpc>
                <a:spcPct val="100000"/>
              </a:lnSpc>
              <a:spcBef>
                <a:spcPts val="0"/>
              </a:spcBef>
              <a:spcAft>
                <a:spcPts val="0"/>
              </a:spcAft>
              <a:buSzPts val="1800"/>
              <a:buChar char="●"/>
            </a:pPr>
            <a:r>
              <a:rPr lang="en-GB" sz="1800"/>
              <a:t>Project Model</a:t>
            </a:r>
            <a:endParaRPr sz="1800"/>
          </a:p>
          <a:p>
            <a:pPr marL="457200" lvl="0" indent="-342900" algn="l" rtl="0">
              <a:lnSpc>
                <a:spcPct val="100000"/>
              </a:lnSpc>
              <a:spcBef>
                <a:spcPts val="0"/>
              </a:spcBef>
              <a:spcAft>
                <a:spcPts val="0"/>
              </a:spcAft>
              <a:buSzPts val="1800"/>
              <a:buChar char="●"/>
            </a:pPr>
            <a:r>
              <a:rPr lang="en-GB" sz="1800"/>
              <a:t>Data Access</a:t>
            </a:r>
            <a:endParaRPr sz="1800"/>
          </a:p>
          <a:p>
            <a:pPr marL="457200" lvl="0" indent="-342900" algn="l" rtl="0">
              <a:lnSpc>
                <a:spcPct val="100000"/>
              </a:lnSpc>
              <a:spcBef>
                <a:spcPts val="0"/>
              </a:spcBef>
              <a:spcAft>
                <a:spcPts val="0"/>
              </a:spcAft>
              <a:buSzPts val="1800"/>
              <a:buChar char="●"/>
            </a:pPr>
            <a:r>
              <a:rPr lang="en-GB" sz="1800"/>
              <a:t>Known, vetted parties</a:t>
            </a:r>
            <a:endParaRPr sz="1800"/>
          </a:p>
          <a:p>
            <a:pPr marL="457200" lvl="0" indent="-342900" algn="l" rtl="0">
              <a:lnSpc>
                <a:spcPct val="100000"/>
              </a:lnSpc>
              <a:spcBef>
                <a:spcPts val="0"/>
              </a:spcBef>
              <a:spcAft>
                <a:spcPts val="0"/>
              </a:spcAft>
              <a:buSzPts val="1800"/>
              <a:buChar char="●"/>
            </a:pPr>
            <a:r>
              <a:rPr lang="en-GB" sz="1800"/>
              <a:t>Data Processing</a:t>
            </a:r>
            <a:endParaRPr sz="1800"/>
          </a:p>
          <a:p>
            <a:pPr marL="457200" lvl="0" indent="-342900" algn="l" rtl="0">
              <a:lnSpc>
                <a:spcPct val="100000"/>
              </a:lnSpc>
              <a:spcBef>
                <a:spcPts val="0"/>
              </a:spcBef>
              <a:spcAft>
                <a:spcPts val="0"/>
              </a:spcAft>
              <a:buSzPts val="1800"/>
              <a:buChar char="●"/>
            </a:pPr>
            <a:r>
              <a:rPr lang="en-GB" sz="1800"/>
              <a:t>Use and publication</a:t>
            </a:r>
            <a:endParaRPr sz="1800"/>
          </a:p>
        </p:txBody>
      </p:sp>
      <p:sp>
        <p:nvSpPr>
          <p:cNvPr id="688" name="Google Shape;688;g252f5e3696d_0_262"/>
          <p:cNvSpPr txBox="1">
            <a:spLocks noGrp="1"/>
          </p:cNvSpPr>
          <p:nvPr>
            <p:ph type="body" idx="13"/>
          </p:nvPr>
        </p:nvSpPr>
        <p:spPr>
          <a:xfrm>
            <a:off x="8377551" y="3047179"/>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Confidential</a:t>
            </a:r>
            <a:endParaRPr sz="1800"/>
          </a:p>
          <a:p>
            <a:pPr marL="0" lvl="0" indent="0" algn="l" rtl="0">
              <a:lnSpc>
                <a:spcPct val="100000"/>
              </a:lnSpc>
              <a:spcBef>
                <a:spcPts val="0"/>
              </a:spcBef>
              <a:spcAft>
                <a:spcPts val="0"/>
              </a:spcAft>
              <a:buSzPts val="2000"/>
              <a:buNone/>
            </a:pPr>
            <a:r>
              <a:rPr lang="en-GB" sz="1800"/>
              <a:t>Sometimes Trade Secrets</a:t>
            </a:r>
            <a:endParaRPr sz="1800"/>
          </a:p>
          <a:p>
            <a:pPr marL="0" lvl="0" indent="0" algn="l" rtl="0">
              <a:lnSpc>
                <a:spcPct val="100000"/>
              </a:lnSpc>
              <a:spcBef>
                <a:spcPts val="0"/>
              </a:spcBef>
              <a:spcAft>
                <a:spcPts val="0"/>
              </a:spcAft>
              <a:buSzPts val="2000"/>
              <a:buNone/>
            </a:pPr>
            <a:endParaRPr sz="1800"/>
          </a:p>
          <a:p>
            <a:pPr marL="457200" lvl="0" indent="-342900" algn="l" rtl="0">
              <a:lnSpc>
                <a:spcPct val="100000"/>
              </a:lnSpc>
              <a:spcBef>
                <a:spcPts val="0"/>
              </a:spcBef>
              <a:spcAft>
                <a:spcPts val="0"/>
              </a:spcAft>
              <a:buSzPts val="1800"/>
              <a:buChar char="●"/>
            </a:pPr>
            <a:r>
              <a:rPr lang="en-GB" sz="1800">
                <a:solidFill>
                  <a:schemeClr val="accent5"/>
                </a:solidFill>
              </a:rPr>
              <a:t>Starting with EDI</a:t>
            </a:r>
            <a:endParaRPr sz="1800">
              <a:solidFill>
                <a:schemeClr val="accent5"/>
              </a:solidFill>
            </a:endParaRPr>
          </a:p>
          <a:p>
            <a:pPr marL="457200" lvl="0" indent="-342900" algn="l" rtl="0">
              <a:lnSpc>
                <a:spcPct val="100000"/>
              </a:lnSpc>
              <a:spcBef>
                <a:spcPts val="0"/>
              </a:spcBef>
              <a:spcAft>
                <a:spcPts val="0"/>
              </a:spcAft>
              <a:buSzPts val="1800"/>
              <a:buChar char="●"/>
            </a:pPr>
            <a:r>
              <a:rPr lang="en-GB" sz="1800"/>
              <a:t>Data Sovereignty</a:t>
            </a:r>
            <a:endParaRPr sz="1800"/>
          </a:p>
          <a:p>
            <a:pPr marL="457200" lvl="0" indent="-342900" algn="l" rtl="0">
              <a:lnSpc>
                <a:spcPct val="100000"/>
              </a:lnSpc>
              <a:spcBef>
                <a:spcPts val="0"/>
              </a:spcBef>
              <a:spcAft>
                <a:spcPts val="0"/>
              </a:spcAft>
              <a:buSzPts val="1800"/>
              <a:buChar char="●"/>
            </a:pPr>
            <a:r>
              <a:rPr lang="en-GB" sz="1800"/>
              <a:t>Even Metadata visible only to known parties</a:t>
            </a:r>
            <a:endParaRPr sz="1800"/>
          </a:p>
          <a:p>
            <a:pPr marL="457200" lvl="0" indent="-342900" algn="l" rtl="0">
              <a:lnSpc>
                <a:spcPct val="100000"/>
              </a:lnSpc>
              <a:spcBef>
                <a:spcPts val="0"/>
              </a:spcBef>
              <a:spcAft>
                <a:spcPts val="0"/>
              </a:spcAft>
              <a:buSzPts val="1800"/>
              <a:buChar char="●"/>
            </a:pPr>
            <a:r>
              <a:rPr lang="en-GB" sz="1800"/>
              <a:t>Controlled access</a:t>
            </a:r>
            <a:endParaRPr sz="1800"/>
          </a:p>
          <a:p>
            <a:pPr marL="457200" lvl="0" indent="-342900" algn="l" rtl="0">
              <a:lnSpc>
                <a:spcPct val="100000"/>
              </a:lnSpc>
              <a:spcBef>
                <a:spcPts val="0"/>
              </a:spcBef>
              <a:spcAft>
                <a:spcPts val="0"/>
              </a:spcAft>
              <a:buSzPts val="1800"/>
              <a:buChar char="●"/>
            </a:pPr>
            <a:r>
              <a:rPr lang="en-GB" sz="1800"/>
              <a:t>Limited use, even after access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FAIR not a key objective</a:t>
            </a:r>
            <a:endParaRPr sz="1800"/>
          </a:p>
        </p:txBody>
      </p:sp>
      <p:pic>
        <p:nvPicPr>
          <p:cNvPr id="689" name="Google Shape;689;g252f5e3696d_0_262"/>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690" name="Google Shape;690;g252f5e3696d_0_262"/>
          <p:cNvPicPr preferRelativeResize="0">
            <a:picLocks noGrp="1"/>
          </p:cNvPicPr>
          <p:nvPr>
            <p:ph type="pic" idx="7"/>
          </p:nvPr>
        </p:nvPicPr>
        <p:blipFill rotWithShape="1">
          <a:blip r:embed="rId4">
            <a:alphaModFix/>
          </a:blip>
          <a:srcRect/>
          <a:stretch/>
        </p:blipFill>
        <p:spPr>
          <a:xfrm>
            <a:off x="4508500" y="1399930"/>
            <a:ext cx="1016100" cy="1016100"/>
          </a:xfrm>
          <a:prstGeom prst="rect">
            <a:avLst/>
          </a:prstGeom>
          <a:noFill/>
          <a:ln>
            <a:noFill/>
          </a:ln>
        </p:spPr>
      </p:pic>
      <p:pic>
        <p:nvPicPr>
          <p:cNvPr id="691" name="Google Shape;691;g252f5e3696d_0_262"/>
          <p:cNvPicPr preferRelativeResize="0">
            <a:picLocks noGrp="1"/>
          </p:cNvPicPr>
          <p:nvPr>
            <p:ph type="pic" idx="8"/>
          </p:nvPr>
        </p:nvPicPr>
        <p:blipFill rotWithShape="1">
          <a:blip r:embed="rId5">
            <a:alphaModFix/>
          </a:blip>
          <a:srcRect/>
          <a:stretch/>
        </p:blipFill>
        <p:spPr>
          <a:xfrm>
            <a:off x="8393430" y="1399930"/>
            <a:ext cx="1016100" cy="1016100"/>
          </a:xfrm>
          <a:prstGeom prst="rect">
            <a:avLst/>
          </a:prstGeom>
          <a:noFill/>
          <a:ln>
            <a:noFill/>
          </a:ln>
        </p:spPr>
      </p:pic>
      <p:sp>
        <p:nvSpPr>
          <p:cNvPr id="692" name="Google Shape;692;g252f5e3696d_0_26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12</a:t>
            </a:fld>
            <a:endParaRPr/>
          </a:p>
        </p:txBody>
      </p:sp>
      <p:sp>
        <p:nvSpPr>
          <p:cNvPr id="693" name="Google Shape;693;g252f5e3696d_0_262"/>
          <p:cNvSpPr txBox="1">
            <a:spLocks noGrp="1"/>
          </p:cNvSpPr>
          <p:nvPr>
            <p:ph type="body" idx="3"/>
          </p:nvPr>
        </p:nvSpPr>
        <p:spPr>
          <a:xfrm>
            <a:off x="881600" y="3005050"/>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a:t>Open/Public:</a:t>
            </a:r>
            <a:endParaRPr sz="1800"/>
          </a:p>
          <a:p>
            <a:pPr marL="457200" lvl="0" indent="-342900" algn="l" rtl="0">
              <a:lnSpc>
                <a:spcPct val="100000"/>
              </a:lnSpc>
              <a:spcBef>
                <a:spcPts val="0"/>
              </a:spcBef>
              <a:spcAft>
                <a:spcPts val="0"/>
              </a:spcAft>
              <a:buSzPts val="1800"/>
              <a:buChar char="●"/>
            </a:pPr>
            <a:r>
              <a:rPr lang="en-GB" sz="1800"/>
              <a:t>Advancement of Knowledge</a:t>
            </a:r>
            <a:endParaRPr sz="1800"/>
          </a:p>
          <a:p>
            <a:pPr marL="457200" lvl="0" indent="-342900" algn="l" rtl="0">
              <a:lnSpc>
                <a:spcPct val="100000"/>
              </a:lnSpc>
              <a:spcBef>
                <a:spcPts val="0"/>
              </a:spcBef>
              <a:spcAft>
                <a:spcPts val="0"/>
              </a:spcAft>
              <a:buSzPts val="1800"/>
              <a:buChar char="●"/>
            </a:pPr>
            <a:r>
              <a:rPr lang="en-GB" sz="1800"/>
              <a:t>Scientific Method</a:t>
            </a:r>
            <a:endParaRPr sz="1800"/>
          </a:p>
          <a:p>
            <a:pPr marL="457200" lvl="0" indent="-342900" algn="l" rtl="0">
              <a:lnSpc>
                <a:spcPct val="100000"/>
              </a:lnSpc>
              <a:spcBef>
                <a:spcPts val="0"/>
              </a:spcBef>
              <a:spcAft>
                <a:spcPts val="0"/>
              </a:spcAft>
              <a:buSzPts val="1800"/>
              <a:buChar char="●"/>
            </a:pPr>
            <a:r>
              <a:rPr lang="en-GB" sz="1800"/>
              <a:t>Reproducibility</a:t>
            </a:r>
            <a:endParaRPr sz="1800"/>
          </a:p>
          <a:p>
            <a:pPr marL="457200" lvl="0" indent="-342900" algn="l" rtl="0">
              <a:lnSpc>
                <a:spcPct val="100000"/>
              </a:lnSpc>
              <a:spcBef>
                <a:spcPts val="0"/>
              </a:spcBef>
              <a:spcAft>
                <a:spcPts val="0"/>
              </a:spcAft>
              <a:buSzPts val="1800"/>
              <a:buChar char="●"/>
            </a:pPr>
            <a:r>
              <a:rPr lang="en-GB" sz="1800"/>
              <a:t>Required by law, grants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Increasingly FAIR</a:t>
            </a:r>
            <a:endParaRPr sz="1800"/>
          </a:p>
          <a:p>
            <a:pPr marL="457200" lvl="0" indent="-342900" algn="l" rtl="0">
              <a:lnSpc>
                <a:spcPct val="100000"/>
              </a:lnSpc>
              <a:spcBef>
                <a:spcPts val="0"/>
              </a:spcBef>
              <a:spcAft>
                <a:spcPts val="0"/>
              </a:spcAft>
              <a:buSzPts val="1800"/>
              <a:buChar char="●"/>
            </a:pPr>
            <a:r>
              <a:rPr lang="en-GB" sz="1800"/>
              <a:t>Catalogues</a:t>
            </a:r>
            <a:endParaRPr sz="1800"/>
          </a:p>
          <a:p>
            <a:pPr marL="457200" lvl="0" indent="-342900" algn="l" rtl="0">
              <a:lnSpc>
                <a:spcPct val="100000"/>
              </a:lnSpc>
              <a:spcBef>
                <a:spcPts val="0"/>
              </a:spcBef>
              <a:spcAft>
                <a:spcPts val="0"/>
              </a:spcAft>
              <a:buSzPts val="1800"/>
              <a:buChar char="●"/>
            </a:pPr>
            <a:r>
              <a:rPr lang="en-GB" sz="1800"/>
              <a:t>Repositories</a:t>
            </a:r>
            <a:endParaRPr sz="1800"/>
          </a:p>
          <a:p>
            <a:pPr marL="457200" lvl="0" indent="-342900" algn="l" rtl="0">
              <a:lnSpc>
                <a:spcPct val="100000"/>
              </a:lnSpc>
              <a:spcBef>
                <a:spcPts val="0"/>
              </a:spcBef>
              <a:spcAft>
                <a:spcPts val="0"/>
              </a:spcAft>
              <a:buSzPts val="1800"/>
              <a:buChar char="●"/>
            </a:pPr>
            <a:r>
              <a:rPr lang="en-GB" sz="1800"/>
              <a:t>Standard metadata</a:t>
            </a:r>
            <a:endParaRPr sz="1800"/>
          </a:p>
          <a:p>
            <a:pPr marL="457200" lvl="0" indent="-342900" algn="l" rtl="0">
              <a:lnSpc>
                <a:spcPct val="100000"/>
              </a:lnSpc>
              <a:spcBef>
                <a:spcPts val="0"/>
              </a:spcBef>
              <a:spcAft>
                <a:spcPts val="0"/>
              </a:spcAft>
              <a:buSzPts val="1800"/>
              <a:buChar char="●"/>
            </a:pPr>
            <a:r>
              <a:rPr lang="en-GB" sz="1800"/>
              <a:t>Attribution</a:t>
            </a:r>
            <a:endParaRPr sz="1800"/>
          </a:p>
          <a:p>
            <a:pPr marL="457200" lvl="0" indent="-342900" algn="l" rtl="0">
              <a:lnSpc>
                <a:spcPct val="100000"/>
              </a:lnSpc>
              <a:spcBef>
                <a:spcPts val="0"/>
              </a:spcBef>
              <a:spcAft>
                <a:spcPts val="0"/>
              </a:spcAft>
              <a:buSzPts val="1800"/>
              <a:buChar char="●"/>
            </a:pPr>
            <a:r>
              <a:rPr lang="en-GB" sz="1800"/>
              <a:t>Open license</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252f5e3696d_0_45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700" name="Google Shape;700;g252f5e3696d_0_459"/>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CA" dirty="0"/>
              <a:t>What Data-Related Challenges Need to be Addressed?</a:t>
            </a:r>
            <a:endParaRPr dirty="0"/>
          </a:p>
        </p:txBody>
      </p:sp>
      <p:sp>
        <p:nvSpPr>
          <p:cNvPr id="701" name="Google Shape;701;g252f5e3696d_0_459"/>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702" name="Google Shape;702;g252f5e3696d_0_459"/>
          <p:cNvSpPr txBox="1">
            <a:spLocks noGrp="1"/>
          </p:cNvSpPr>
          <p:nvPr>
            <p:ph type="body" idx="4"/>
          </p:nvPr>
        </p:nvSpPr>
        <p:spPr>
          <a:xfrm>
            <a:off x="4508500" y="2521950"/>
            <a:ext cx="3817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Health, Statistics</a:t>
            </a:r>
            <a:endParaRPr/>
          </a:p>
        </p:txBody>
      </p:sp>
      <p:sp>
        <p:nvSpPr>
          <p:cNvPr id="703" name="Google Shape;703;g252f5e3696d_0_459"/>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704" name="Google Shape;704;g252f5e3696d_0_459"/>
          <p:cNvSpPr txBox="1">
            <a:spLocks noGrp="1"/>
          </p:cNvSpPr>
          <p:nvPr>
            <p:ph type="body" idx="9"/>
          </p:nvPr>
        </p:nvSpPr>
        <p:spPr>
          <a:xfrm>
            <a:off x="4496676" y="3047175"/>
            <a:ext cx="3422100" cy="3601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Personal Data: GDPR</a:t>
            </a:r>
            <a:endParaRPr sz="1800"/>
          </a:p>
          <a:p>
            <a:pPr marL="457200" lvl="0" indent="-342900" algn="l" rtl="0">
              <a:lnSpc>
                <a:spcPct val="100000"/>
              </a:lnSpc>
              <a:spcBef>
                <a:spcPts val="0"/>
              </a:spcBef>
              <a:spcAft>
                <a:spcPts val="0"/>
              </a:spcAft>
              <a:buClr>
                <a:schemeClr val="accent5"/>
              </a:buClr>
              <a:buSzPts val="1800"/>
              <a:buChar char="●"/>
            </a:pPr>
            <a:r>
              <a:rPr lang="en-GB" sz="1800">
                <a:solidFill>
                  <a:schemeClr val="accent5"/>
                </a:solidFill>
              </a:rPr>
              <a:t>Data Sovereignty</a:t>
            </a:r>
            <a:endParaRPr sz="1800">
              <a:solidFill>
                <a:schemeClr val="accent5"/>
              </a:solidFill>
            </a:endParaRPr>
          </a:p>
          <a:p>
            <a:pPr marL="457200" lvl="0" indent="-342900" algn="l" rtl="0">
              <a:lnSpc>
                <a:spcPct val="100000"/>
              </a:lnSpc>
              <a:spcBef>
                <a:spcPts val="0"/>
              </a:spcBef>
              <a:spcAft>
                <a:spcPts val="0"/>
              </a:spcAft>
              <a:buSzPts val="1800"/>
              <a:buChar char="●"/>
            </a:pPr>
            <a:r>
              <a:rPr lang="en-GB" sz="1800"/>
              <a:t>Sometimes not even visible, controlled access to catalogues</a:t>
            </a:r>
            <a:endParaRPr sz="1800"/>
          </a:p>
          <a:p>
            <a:pPr marL="457200" lvl="0" indent="-342900" algn="l" rtl="0">
              <a:lnSpc>
                <a:spcPct val="100000"/>
              </a:lnSpc>
              <a:spcBef>
                <a:spcPts val="0"/>
              </a:spcBef>
              <a:spcAft>
                <a:spcPts val="0"/>
              </a:spcAft>
              <a:buSzPts val="1800"/>
              <a:buChar char="●"/>
            </a:pPr>
            <a:r>
              <a:rPr lang="en-GB" sz="1800"/>
              <a:t>Metadata critical</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Strict Controls (e.g. 5 Safes)</a:t>
            </a:r>
            <a:endParaRPr sz="1800"/>
          </a:p>
          <a:p>
            <a:pPr marL="457200" lvl="0" indent="-342900" algn="l" rtl="0">
              <a:lnSpc>
                <a:spcPct val="100000"/>
              </a:lnSpc>
              <a:spcBef>
                <a:spcPts val="0"/>
              </a:spcBef>
              <a:spcAft>
                <a:spcPts val="0"/>
              </a:spcAft>
              <a:buSzPts val="1800"/>
              <a:buChar char="●"/>
            </a:pPr>
            <a:r>
              <a:rPr lang="en-GB" sz="1800"/>
              <a:t>Project Model</a:t>
            </a:r>
            <a:endParaRPr sz="1800"/>
          </a:p>
          <a:p>
            <a:pPr marL="457200" lvl="0" indent="-342900" algn="l" rtl="0">
              <a:lnSpc>
                <a:spcPct val="100000"/>
              </a:lnSpc>
              <a:spcBef>
                <a:spcPts val="0"/>
              </a:spcBef>
              <a:spcAft>
                <a:spcPts val="0"/>
              </a:spcAft>
              <a:buSzPts val="1800"/>
              <a:buChar char="●"/>
            </a:pPr>
            <a:r>
              <a:rPr lang="en-GB" sz="1800"/>
              <a:t>Data Access</a:t>
            </a:r>
            <a:endParaRPr sz="1800"/>
          </a:p>
          <a:p>
            <a:pPr marL="457200" lvl="0" indent="-342900" algn="l" rtl="0">
              <a:lnSpc>
                <a:spcPct val="100000"/>
              </a:lnSpc>
              <a:spcBef>
                <a:spcPts val="0"/>
              </a:spcBef>
              <a:spcAft>
                <a:spcPts val="0"/>
              </a:spcAft>
              <a:buSzPts val="1800"/>
              <a:buChar char="●"/>
            </a:pPr>
            <a:r>
              <a:rPr lang="en-GB" sz="1800"/>
              <a:t>Known, vetted parties</a:t>
            </a:r>
            <a:endParaRPr sz="1800"/>
          </a:p>
          <a:p>
            <a:pPr marL="457200" lvl="0" indent="-342900" algn="l" rtl="0">
              <a:lnSpc>
                <a:spcPct val="100000"/>
              </a:lnSpc>
              <a:spcBef>
                <a:spcPts val="0"/>
              </a:spcBef>
              <a:spcAft>
                <a:spcPts val="0"/>
              </a:spcAft>
              <a:buSzPts val="1800"/>
              <a:buChar char="●"/>
            </a:pPr>
            <a:r>
              <a:rPr lang="en-GB" sz="1800"/>
              <a:t>Data Processing</a:t>
            </a:r>
            <a:endParaRPr sz="1800"/>
          </a:p>
          <a:p>
            <a:pPr marL="457200" lvl="0" indent="-342900" algn="l" rtl="0">
              <a:lnSpc>
                <a:spcPct val="100000"/>
              </a:lnSpc>
              <a:spcBef>
                <a:spcPts val="0"/>
              </a:spcBef>
              <a:spcAft>
                <a:spcPts val="0"/>
              </a:spcAft>
              <a:buSzPts val="1800"/>
              <a:buChar char="●"/>
            </a:pPr>
            <a:r>
              <a:rPr lang="en-GB" sz="1800"/>
              <a:t>Use and publication</a:t>
            </a:r>
            <a:endParaRPr sz="1800"/>
          </a:p>
        </p:txBody>
      </p:sp>
      <p:sp>
        <p:nvSpPr>
          <p:cNvPr id="705" name="Google Shape;705;g252f5e3696d_0_459"/>
          <p:cNvSpPr txBox="1">
            <a:spLocks noGrp="1"/>
          </p:cNvSpPr>
          <p:nvPr>
            <p:ph type="body" idx="13"/>
          </p:nvPr>
        </p:nvSpPr>
        <p:spPr>
          <a:xfrm>
            <a:off x="8377551" y="3047179"/>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Confidential</a:t>
            </a:r>
            <a:endParaRPr sz="1800"/>
          </a:p>
          <a:p>
            <a:pPr marL="0" lvl="0" indent="0" algn="l" rtl="0">
              <a:lnSpc>
                <a:spcPct val="100000"/>
              </a:lnSpc>
              <a:spcBef>
                <a:spcPts val="0"/>
              </a:spcBef>
              <a:spcAft>
                <a:spcPts val="0"/>
              </a:spcAft>
              <a:buSzPts val="2000"/>
              <a:buNone/>
            </a:pPr>
            <a:r>
              <a:rPr lang="en-GB" sz="1800"/>
              <a:t>Sometimes Trade Secrets</a:t>
            </a:r>
            <a:endParaRPr sz="1800"/>
          </a:p>
          <a:p>
            <a:pPr marL="0" lvl="0" indent="0" algn="l" rtl="0">
              <a:lnSpc>
                <a:spcPct val="100000"/>
              </a:lnSpc>
              <a:spcBef>
                <a:spcPts val="0"/>
              </a:spcBef>
              <a:spcAft>
                <a:spcPts val="0"/>
              </a:spcAft>
              <a:buSzPts val="2000"/>
              <a:buNone/>
            </a:pPr>
            <a:endParaRPr sz="1800"/>
          </a:p>
          <a:p>
            <a:pPr marL="457200" lvl="0" indent="-342900" algn="l" rtl="0">
              <a:lnSpc>
                <a:spcPct val="100000"/>
              </a:lnSpc>
              <a:spcBef>
                <a:spcPts val="0"/>
              </a:spcBef>
              <a:spcAft>
                <a:spcPts val="0"/>
              </a:spcAft>
              <a:buClr>
                <a:schemeClr val="accent5"/>
              </a:buClr>
              <a:buSzPts val="1800"/>
              <a:buChar char="●"/>
            </a:pPr>
            <a:r>
              <a:rPr lang="en-GB" sz="1800">
                <a:solidFill>
                  <a:schemeClr val="accent5"/>
                </a:solidFill>
              </a:rPr>
              <a:t>Starting with EDI</a:t>
            </a:r>
            <a:endParaRPr sz="1800">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a:solidFill>
                  <a:schemeClr val="accent5"/>
                </a:solidFill>
              </a:rPr>
              <a:t>Data Sovereignty</a:t>
            </a:r>
            <a:endParaRPr sz="1800">
              <a:solidFill>
                <a:schemeClr val="accent5"/>
              </a:solidFill>
            </a:endParaRPr>
          </a:p>
          <a:p>
            <a:pPr marL="457200" lvl="0" indent="-342900" algn="l" rtl="0">
              <a:lnSpc>
                <a:spcPct val="100000"/>
              </a:lnSpc>
              <a:spcBef>
                <a:spcPts val="0"/>
              </a:spcBef>
              <a:spcAft>
                <a:spcPts val="0"/>
              </a:spcAft>
              <a:buSzPts val="1800"/>
              <a:buChar char="●"/>
            </a:pPr>
            <a:r>
              <a:rPr lang="en-GB" sz="1800"/>
              <a:t>Even Metadata visible only to known parties</a:t>
            </a:r>
            <a:endParaRPr sz="1800"/>
          </a:p>
          <a:p>
            <a:pPr marL="457200" lvl="0" indent="-342900" algn="l" rtl="0">
              <a:lnSpc>
                <a:spcPct val="100000"/>
              </a:lnSpc>
              <a:spcBef>
                <a:spcPts val="0"/>
              </a:spcBef>
              <a:spcAft>
                <a:spcPts val="0"/>
              </a:spcAft>
              <a:buSzPts val="1800"/>
              <a:buChar char="●"/>
            </a:pPr>
            <a:r>
              <a:rPr lang="en-GB" sz="1800"/>
              <a:t>Controlled access</a:t>
            </a:r>
            <a:endParaRPr sz="1800"/>
          </a:p>
          <a:p>
            <a:pPr marL="457200" lvl="0" indent="-342900" algn="l" rtl="0">
              <a:lnSpc>
                <a:spcPct val="100000"/>
              </a:lnSpc>
              <a:spcBef>
                <a:spcPts val="0"/>
              </a:spcBef>
              <a:spcAft>
                <a:spcPts val="0"/>
              </a:spcAft>
              <a:buSzPts val="1800"/>
              <a:buChar char="●"/>
            </a:pPr>
            <a:r>
              <a:rPr lang="en-GB" sz="1800"/>
              <a:t>Limited use, even after access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FAIR not a key objective</a:t>
            </a:r>
            <a:endParaRPr sz="1800"/>
          </a:p>
        </p:txBody>
      </p:sp>
      <p:pic>
        <p:nvPicPr>
          <p:cNvPr id="706" name="Google Shape;706;g252f5e3696d_0_459"/>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707" name="Google Shape;707;g252f5e3696d_0_459"/>
          <p:cNvPicPr preferRelativeResize="0">
            <a:picLocks noGrp="1"/>
          </p:cNvPicPr>
          <p:nvPr>
            <p:ph type="pic" idx="7"/>
          </p:nvPr>
        </p:nvPicPr>
        <p:blipFill rotWithShape="1">
          <a:blip r:embed="rId4">
            <a:alphaModFix/>
          </a:blip>
          <a:srcRect/>
          <a:stretch/>
        </p:blipFill>
        <p:spPr>
          <a:xfrm>
            <a:off x="4508500" y="1399930"/>
            <a:ext cx="1016100" cy="1016100"/>
          </a:xfrm>
          <a:prstGeom prst="rect">
            <a:avLst/>
          </a:prstGeom>
          <a:noFill/>
          <a:ln>
            <a:noFill/>
          </a:ln>
        </p:spPr>
      </p:pic>
      <p:pic>
        <p:nvPicPr>
          <p:cNvPr id="708" name="Google Shape;708;g252f5e3696d_0_459"/>
          <p:cNvPicPr preferRelativeResize="0">
            <a:picLocks noGrp="1"/>
          </p:cNvPicPr>
          <p:nvPr>
            <p:ph type="pic" idx="8"/>
          </p:nvPr>
        </p:nvPicPr>
        <p:blipFill rotWithShape="1">
          <a:blip r:embed="rId5">
            <a:alphaModFix/>
          </a:blip>
          <a:srcRect/>
          <a:stretch/>
        </p:blipFill>
        <p:spPr>
          <a:xfrm>
            <a:off x="8393430" y="1399930"/>
            <a:ext cx="1016100" cy="1016100"/>
          </a:xfrm>
          <a:prstGeom prst="rect">
            <a:avLst/>
          </a:prstGeom>
          <a:noFill/>
          <a:ln>
            <a:noFill/>
          </a:ln>
        </p:spPr>
      </p:pic>
      <p:sp>
        <p:nvSpPr>
          <p:cNvPr id="709" name="Google Shape;709;g252f5e3696d_0_45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13</a:t>
            </a:fld>
            <a:endParaRPr/>
          </a:p>
        </p:txBody>
      </p:sp>
      <p:sp>
        <p:nvSpPr>
          <p:cNvPr id="710" name="Google Shape;710;g252f5e3696d_0_459"/>
          <p:cNvSpPr txBox="1">
            <a:spLocks noGrp="1"/>
          </p:cNvSpPr>
          <p:nvPr>
            <p:ph type="body" idx="3"/>
          </p:nvPr>
        </p:nvSpPr>
        <p:spPr>
          <a:xfrm>
            <a:off x="881600" y="2997175"/>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a:t>Open/Public:</a:t>
            </a:r>
            <a:endParaRPr sz="1800"/>
          </a:p>
          <a:p>
            <a:pPr marL="457200" lvl="0" indent="-342900" algn="l" rtl="0">
              <a:lnSpc>
                <a:spcPct val="100000"/>
              </a:lnSpc>
              <a:spcBef>
                <a:spcPts val="0"/>
              </a:spcBef>
              <a:spcAft>
                <a:spcPts val="0"/>
              </a:spcAft>
              <a:buSzPts val="1800"/>
              <a:buChar char="●"/>
            </a:pPr>
            <a:r>
              <a:rPr lang="en-GB" sz="1800"/>
              <a:t>Advancement of Knowledge</a:t>
            </a:r>
            <a:endParaRPr sz="1800"/>
          </a:p>
          <a:p>
            <a:pPr marL="457200" lvl="0" indent="-342900" algn="l" rtl="0">
              <a:lnSpc>
                <a:spcPct val="100000"/>
              </a:lnSpc>
              <a:spcBef>
                <a:spcPts val="0"/>
              </a:spcBef>
              <a:spcAft>
                <a:spcPts val="0"/>
              </a:spcAft>
              <a:buSzPts val="1800"/>
              <a:buChar char="●"/>
            </a:pPr>
            <a:r>
              <a:rPr lang="en-GB" sz="1800"/>
              <a:t>Scientific Method</a:t>
            </a:r>
            <a:endParaRPr sz="1800"/>
          </a:p>
          <a:p>
            <a:pPr marL="457200" lvl="0" indent="-342900" algn="l" rtl="0">
              <a:lnSpc>
                <a:spcPct val="100000"/>
              </a:lnSpc>
              <a:spcBef>
                <a:spcPts val="0"/>
              </a:spcBef>
              <a:spcAft>
                <a:spcPts val="0"/>
              </a:spcAft>
              <a:buSzPts val="1800"/>
              <a:buChar char="●"/>
            </a:pPr>
            <a:r>
              <a:rPr lang="en-GB" sz="1800"/>
              <a:t>Reproducibility</a:t>
            </a:r>
            <a:endParaRPr sz="1800"/>
          </a:p>
          <a:p>
            <a:pPr marL="457200" lvl="0" indent="-342900" algn="l" rtl="0">
              <a:lnSpc>
                <a:spcPct val="100000"/>
              </a:lnSpc>
              <a:spcBef>
                <a:spcPts val="0"/>
              </a:spcBef>
              <a:spcAft>
                <a:spcPts val="0"/>
              </a:spcAft>
              <a:buSzPts val="1800"/>
              <a:buChar char="●"/>
            </a:pPr>
            <a:r>
              <a:rPr lang="en-GB" sz="1800"/>
              <a:t>Required by law, grants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Increasingly FAIR</a:t>
            </a:r>
            <a:endParaRPr sz="1800"/>
          </a:p>
          <a:p>
            <a:pPr marL="457200" lvl="0" indent="-342900" algn="l" rtl="0">
              <a:lnSpc>
                <a:spcPct val="100000"/>
              </a:lnSpc>
              <a:spcBef>
                <a:spcPts val="0"/>
              </a:spcBef>
              <a:spcAft>
                <a:spcPts val="0"/>
              </a:spcAft>
              <a:buSzPts val="1800"/>
              <a:buChar char="●"/>
            </a:pPr>
            <a:r>
              <a:rPr lang="en-GB" sz="1800"/>
              <a:t>Catalogues</a:t>
            </a:r>
            <a:endParaRPr sz="1800"/>
          </a:p>
          <a:p>
            <a:pPr marL="457200" lvl="0" indent="-342900" algn="l" rtl="0">
              <a:lnSpc>
                <a:spcPct val="100000"/>
              </a:lnSpc>
              <a:spcBef>
                <a:spcPts val="0"/>
              </a:spcBef>
              <a:spcAft>
                <a:spcPts val="0"/>
              </a:spcAft>
              <a:buSzPts val="1800"/>
              <a:buChar char="●"/>
            </a:pPr>
            <a:r>
              <a:rPr lang="en-GB" sz="1800"/>
              <a:t>Repositories</a:t>
            </a:r>
            <a:endParaRPr sz="1800"/>
          </a:p>
          <a:p>
            <a:pPr marL="457200" lvl="0" indent="-342900" algn="l" rtl="0">
              <a:lnSpc>
                <a:spcPct val="100000"/>
              </a:lnSpc>
              <a:spcBef>
                <a:spcPts val="0"/>
              </a:spcBef>
              <a:spcAft>
                <a:spcPts val="0"/>
              </a:spcAft>
              <a:buSzPts val="1800"/>
              <a:buChar char="●"/>
            </a:pPr>
            <a:r>
              <a:rPr lang="en-GB" sz="1800"/>
              <a:t>Standard metadata</a:t>
            </a:r>
            <a:endParaRPr sz="1800"/>
          </a:p>
          <a:p>
            <a:pPr marL="457200" lvl="0" indent="-342900" algn="l" rtl="0">
              <a:lnSpc>
                <a:spcPct val="100000"/>
              </a:lnSpc>
              <a:spcBef>
                <a:spcPts val="0"/>
              </a:spcBef>
              <a:spcAft>
                <a:spcPts val="0"/>
              </a:spcAft>
              <a:buSzPts val="1800"/>
              <a:buChar char="●"/>
            </a:pPr>
            <a:r>
              <a:rPr lang="en-GB" sz="1800"/>
              <a:t>Attribution</a:t>
            </a:r>
            <a:endParaRPr sz="1800"/>
          </a:p>
          <a:p>
            <a:pPr marL="457200" lvl="0" indent="-342900" algn="l" rtl="0">
              <a:lnSpc>
                <a:spcPct val="100000"/>
              </a:lnSpc>
              <a:spcBef>
                <a:spcPts val="0"/>
              </a:spcBef>
              <a:spcAft>
                <a:spcPts val="0"/>
              </a:spcAft>
              <a:buSzPts val="1800"/>
              <a:buChar char="●"/>
            </a:pPr>
            <a:r>
              <a:rPr lang="en-GB" sz="1800"/>
              <a:t>Open license</a:t>
            </a:r>
            <a:endParaRPr sz="1800"/>
          </a:p>
        </p:txBody>
      </p:sp>
      <p:sp>
        <p:nvSpPr>
          <p:cNvPr id="711" name="Google Shape;711;g252f5e3696d_0_459"/>
          <p:cNvSpPr/>
          <p:nvPr/>
        </p:nvSpPr>
        <p:spPr>
          <a:xfrm rot="-1115033">
            <a:off x="2454927" y="1603840"/>
            <a:ext cx="6167696" cy="3407681"/>
          </a:xfrm>
          <a:prstGeom prst="ellipse">
            <a:avLst/>
          </a:prstGeom>
          <a:solidFill>
            <a:srgbClr val="7DCC9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C00000"/>
                </a:solidFill>
                <a:latin typeface="DM Sans"/>
                <a:ea typeface="DM Sans"/>
                <a:cs typeface="DM Sans"/>
                <a:sym typeface="DM Sans"/>
              </a:rPr>
              <a:t>Plus </a:t>
            </a:r>
            <a:endParaRPr sz="2400" b="0" i="0" u="none" strike="noStrike" cap="none">
              <a:solidFill>
                <a:srgbClr val="C00000"/>
              </a:solidFill>
              <a:latin typeface="DM Sans"/>
              <a:ea typeface="DM Sans"/>
              <a:cs typeface="DM Sans"/>
              <a:sym typeface="DM Sans"/>
            </a:endParaRPr>
          </a:p>
          <a:p>
            <a:pPr marL="457200" marR="0" lvl="0" indent="-381000" algn="l" rtl="0">
              <a:lnSpc>
                <a:spcPct val="100000"/>
              </a:lnSpc>
              <a:spcBef>
                <a:spcPts val="0"/>
              </a:spcBef>
              <a:spcAft>
                <a:spcPts val="0"/>
              </a:spcAft>
              <a:buClr>
                <a:srgbClr val="C00000"/>
              </a:buClr>
              <a:buSzPts val="2400"/>
              <a:buFont typeface="DM Sans"/>
              <a:buChar char="●"/>
            </a:pPr>
            <a:r>
              <a:rPr lang="en-GB" sz="2400" b="0" i="0" u="none" strike="noStrike" cap="none">
                <a:solidFill>
                  <a:srgbClr val="C00000"/>
                </a:solidFill>
                <a:latin typeface="DM Sans"/>
                <a:ea typeface="DM Sans"/>
                <a:cs typeface="DM Sans"/>
                <a:sym typeface="DM Sans"/>
              </a:rPr>
              <a:t>National Security, Critical Infrastructures </a:t>
            </a:r>
            <a:endParaRPr sz="2400" b="0" i="0" u="none" strike="noStrike" cap="none">
              <a:solidFill>
                <a:srgbClr val="C00000"/>
              </a:solidFill>
              <a:latin typeface="DM Sans"/>
              <a:ea typeface="DM Sans"/>
              <a:cs typeface="DM Sans"/>
              <a:sym typeface="DM Sans"/>
            </a:endParaRPr>
          </a:p>
          <a:p>
            <a:pPr marL="457200" marR="0" lvl="0" indent="-381000" algn="l" rtl="0">
              <a:lnSpc>
                <a:spcPct val="100000"/>
              </a:lnSpc>
              <a:spcBef>
                <a:spcPts val="0"/>
              </a:spcBef>
              <a:spcAft>
                <a:spcPts val="0"/>
              </a:spcAft>
              <a:buClr>
                <a:srgbClr val="C00000"/>
              </a:buClr>
              <a:buSzPts val="2400"/>
              <a:buFont typeface="DM Sans"/>
              <a:buChar char="●"/>
            </a:pPr>
            <a:r>
              <a:rPr lang="en-GB" sz="2400" b="0" i="0" u="none" strike="noStrike" cap="none">
                <a:solidFill>
                  <a:srgbClr val="C00000"/>
                </a:solidFill>
                <a:latin typeface="DM Sans"/>
                <a:ea typeface="DM Sans"/>
                <a:cs typeface="DM Sans"/>
                <a:sym typeface="DM Sans"/>
              </a:rPr>
              <a:t>Risk of Re-identification </a:t>
            </a:r>
            <a:endParaRPr sz="2400" b="0" i="0" u="none" strike="noStrike" cap="none">
              <a:solidFill>
                <a:srgbClr val="C00000"/>
              </a:solidFill>
              <a:latin typeface="DM Sans"/>
              <a:ea typeface="DM Sans"/>
              <a:cs typeface="DM Sans"/>
              <a:sym typeface="DM Sans"/>
            </a:endParaRPr>
          </a:p>
          <a:p>
            <a:pPr marL="457200" marR="0" lvl="0" indent="-381000" algn="l" rtl="0">
              <a:lnSpc>
                <a:spcPct val="100000"/>
              </a:lnSpc>
              <a:spcBef>
                <a:spcPts val="0"/>
              </a:spcBef>
              <a:spcAft>
                <a:spcPts val="0"/>
              </a:spcAft>
              <a:buClr>
                <a:srgbClr val="C00000"/>
              </a:buClr>
              <a:buSzPts val="2400"/>
              <a:buFont typeface="DM Sans"/>
              <a:buChar char="●"/>
            </a:pPr>
            <a:r>
              <a:rPr lang="en-GB" sz="2400" b="0" i="0" u="none" strike="noStrike" cap="none">
                <a:solidFill>
                  <a:srgbClr val="C00000"/>
                </a:solidFill>
                <a:latin typeface="DM Sans"/>
                <a:ea typeface="DM Sans"/>
                <a:cs typeface="DM Sans"/>
                <a:sym typeface="DM Sans"/>
              </a:rPr>
              <a:t>Endangered Species &amp; Populations…</a:t>
            </a:r>
            <a:endParaRPr sz="2400" b="0" i="0" u="none" strike="noStrike" cap="none">
              <a:solidFill>
                <a:srgbClr val="C00000"/>
              </a:solidFill>
              <a:latin typeface="DM Sans"/>
              <a:ea typeface="DM Sans"/>
              <a:cs typeface="DM Sans"/>
              <a:sym typeface="DM Sans"/>
            </a:endParaRPr>
          </a:p>
          <a:p>
            <a:pPr marL="457200" marR="0" lvl="0" indent="-381000" algn="l" rtl="0">
              <a:lnSpc>
                <a:spcPct val="100000"/>
              </a:lnSpc>
              <a:spcBef>
                <a:spcPts val="0"/>
              </a:spcBef>
              <a:spcAft>
                <a:spcPts val="0"/>
              </a:spcAft>
              <a:buClr>
                <a:srgbClr val="C00000"/>
              </a:buClr>
              <a:buSzPts val="2400"/>
              <a:buFont typeface="DM Sans"/>
              <a:buChar char="●"/>
            </a:pPr>
            <a:r>
              <a:rPr lang="en-GB" sz="2400" b="0" i="0" u="none" strike="noStrike" cap="none">
                <a:solidFill>
                  <a:srgbClr val="C00000"/>
                </a:solidFill>
                <a:latin typeface="DM Sans"/>
                <a:ea typeface="DM Sans"/>
                <a:cs typeface="DM Sans"/>
                <a:sym typeface="DM Sans"/>
              </a:rPr>
              <a:t>Cultural Artifacts</a:t>
            </a:r>
            <a:endParaRPr sz="2400" b="0" i="0" u="none" strike="noStrike" cap="none">
              <a:solidFill>
                <a:srgbClr val="C00000"/>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52f5e3696d_0_64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718" name="Google Shape;718;g252f5e3696d_0_64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CA" dirty="0"/>
              <a:t>What Data-Related Challenges Need to be Addressed?</a:t>
            </a:r>
            <a:endParaRPr dirty="0"/>
          </a:p>
        </p:txBody>
      </p:sp>
      <p:sp>
        <p:nvSpPr>
          <p:cNvPr id="719" name="Google Shape;719;g252f5e3696d_0_644"/>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720" name="Google Shape;720;g252f5e3696d_0_644"/>
          <p:cNvSpPr txBox="1">
            <a:spLocks noGrp="1"/>
          </p:cNvSpPr>
          <p:nvPr>
            <p:ph type="body" idx="4"/>
          </p:nvPr>
        </p:nvSpPr>
        <p:spPr>
          <a:xfrm>
            <a:off x="4508500" y="2521950"/>
            <a:ext cx="3817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Sensitive Data</a:t>
            </a:r>
            <a:endParaRPr/>
          </a:p>
        </p:txBody>
      </p:sp>
      <p:sp>
        <p:nvSpPr>
          <p:cNvPr id="721" name="Google Shape;721;g252f5e3696d_0_644"/>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722" name="Google Shape;722;g252f5e3696d_0_644"/>
          <p:cNvSpPr txBox="1">
            <a:spLocks noGrp="1"/>
          </p:cNvSpPr>
          <p:nvPr>
            <p:ph type="body" idx="9"/>
          </p:nvPr>
        </p:nvSpPr>
        <p:spPr>
          <a:xfrm>
            <a:off x="4496676" y="3047175"/>
            <a:ext cx="3422100" cy="3601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Personal Data: GDPR</a:t>
            </a:r>
            <a:endParaRPr sz="1800"/>
          </a:p>
          <a:p>
            <a:pPr marL="457200" lvl="0" indent="-342900" algn="l" rtl="0">
              <a:lnSpc>
                <a:spcPct val="100000"/>
              </a:lnSpc>
              <a:spcBef>
                <a:spcPts val="0"/>
              </a:spcBef>
              <a:spcAft>
                <a:spcPts val="0"/>
              </a:spcAft>
              <a:buSzPts val="1800"/>
              <a:buChar char="●"/>
            </a:pPr>
            <a:r>
              <a:rPr lang="en-GB" sz="1800"/>
              <a:t>Data Sovereignty</a:t>
            </a:r>
            <a:endParaRPr sz="1800"/>
          </a:p>
          <a:p>
            <a:pPr marL="457200" lvl="0" indent="-342900" algn="l" rtl="0">
              <a:lnSpc>
                <a:spcPct val="100000"/>
              </a:lnSpc>
              <a:spcBef>
                <a:spcPts val="0"/>
              </a:spcBef>
              <a:spcAft>
                <a:spcPts val="0"/>
              </a:spcAft>
              <a:buSzPts val="1800"/>
              <a:buChar char="●"/>
            </a:pPr>
            <a:r>
              <a:rPr lang="en-GB" sz="1800"/>
              <a:t>Sometimes not even visible, controlled access to catalogues</a:t>
            </a:r>
            <a:endParaRPr sz="1800"/>
          </a:p>
          <a:p>
            <a:pPr marL="457200" lvl="0" indent="-342900" algn="l" rtl="0">
              <a:lnSpc>
                <a:spcPct val="100000"/>
              </a:lnSpc>
              <a:spcBef>
                <a:spcPts val="0"/>
              </a:spcBef>
              <a:spcAft>
                <a:spcPts val="0"/>
              </a:spcAft>
              <a:buSzPts val="1800"/>
              <a:buChar char="●"/>
            </a:pPr>
            <a:r>
              <a:rPr lang="en-GB" sz="1800"/>
              <a:t>Metadata critical</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Strict Controls (e.g. 5 Safes)</a:t>
            </a:r>
            <a:endParaRPr sz="1800"/>
          </a:p>
          <a:p>
            <a:pPr marL="457200" lvl="0" indent="-342900" algn="l" rtl="0">
              <a:lnSpc>
                <a:spcPct val="100000"/>
              </a:lnSpc>
              <a:spcBef>
                <a:spcPts val="0"/>
              </a:spcBef>
              <a:spcAft>
                <a:spcPts val="0"/>
              </a:spcAft>
              <a:buSzPts val="1800"/>
              <a:buChar char="●"/>
            </a:pPr>
            <a:r>
              <a:rPr lang="en-GB" sz="1800"/>
              <a:t>Project Model</a:t>
            </a:r>
            <a:endParaRPr sz="1800"/>
          </a:p>
          <a:p>
            <a:pPr marL="457200" lvl="0" indent="-342900" algn="l" rtl="0">
              <a:lnSpc>
                <a:spcPct val="100000"/>
              </a:lnSpc>
              <a:spcBef>
                <a:spcPts val="0"/>
              </a:spcBef>
              <a:spcAft>
                <a:spcPts val="0"/>
              </a:spcAft>
              <a:buSzPts val="1800"/>
              <a:buChar char="●"/>
            </a:pPr>
            <a:r>
              <a:rPr lang="en-GB" sz="1800"/>
              <a:t>Data Access</a:t>
            </a:r>
            <a:endParaRPr sz="1800"/>
          </a:p>
          <a:p>
            <a:pPr marL="457200" lvl="0" indent="-342900" algn="l" rtl="0">
              <a:lnSpc>
                <a:spcPct val="100000"/>
              </a:lnSpc>
              <a:spcBef>
                <a:spcPts val="0"/>
              </a:spcBef>
              <a:spcAft>
                <a:spcPts val="0"/>
              </a:spcAft>
              <a:buSzPts val="1800"/>
              <a:buChar char="●"/>
            </a:pPr>
            <a:r>
              <a:rPr lang="en-GB" sz="1800"/>
              <a:t>Known, vetted parties</a:t>
            </a:r>
            <a:endParaRPr sz="1800"/>
          </a:p>
          <a:p>
            <a:pPr marL="457200" lvl="0" indent="-342900" algn="l" rtl="0">
              <a:lnSpc>
                <a:spcPct val="100000"/>
              </a:lnSpc>
              <a:spcBef>
                <a:spcPts val="0"/>
              </a:spcBef>
              <a:spcAft>
                <a:spcPts val="0"/>
              </a:spcAft>
              <a:buSzPts val="1800"/>
              <a:buChar char="●"/>
            </a:pPr>
            <a:r>
              <a:rPr lang="en-GB" sz="1800"/>
              <a:t>Data Processing</a:t>
            </a:r>
            <a:endParaRPr sz="1800"/>
          </a:p>
          <a:p>
            <a:pPr marL="457200" lvl="0" indent="-342900" algn="l" rtl="0">
              <a:lnSpc>
                <a:spcPct val="100000"/>
              </a:lnSpc>
              <a:spcBef>
                <a:spcPts val="0"/>
              </a:spcBef>
              <a:spcAft>
                <a:spcPts val="0"/>
              </a:spcAft>
              <a:buSzPts val="1800"/>
              <a:buChar char="●"/>
            </a:pPr>
            <a:r>
              <a:rPr lang="en-GB" sz="1800"/>
              <a:t>Use and publication</a:t>
            </a:r>
            <a:endParaRPr sz="1800"/>
          </a:p>
        </p:txBody>
      </p:sp>
      <p:sp>
        <p:nvSpPr>
          <p:cNvPr id="723" name="Google Shape;723;g252f5e3696d_0_644"/>
          <p:cNvSpPr txBox="1">
            <a:spLocks noGrp="1"/>
          </p:cNvSpPr>
          <p:nvPr>
            <p:ph type="body" idx="13"/>
          </p:nvPr>
        </p:nvSpPr>
        <p:spPr>
          <a:xfrm>
            <a:off x="8377551" y="3047179"/>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a:t>Confidential</a:t>
            </a:r>
            <a:endParaRPr sz="1800"/>
          </a:p>
          <a:p>
            <a:pPr marL="0" lvl="0" indent="0" algn="l" rtl="0">
              <a:lnSpc>
                <a:spcPct val="100000"/>
              </a:lnSpc>
              <a:spcBef>
                <a:spcPts val="0"/>
              </a:spcBef>
              <a:spcAft>
                <a:spcPts val="0"/>
              </a:spcAft>
              <a:buSzPts val="2000"/>
              <a:buNone/>
            </a:pPr>
            <a:r>
              <a:rPr lang="en-GB" sz="1800"/>
              <a:t>Sometimes Trade Secrets</a:t>
            </a:r>
            <a:endParaRPr sz="1800"/>
          </a:p>
          <a:p>
            <a:pPr marL="0" lvl="0" indent="0" algn="l" rtl="0">
              <a:lnSpc>
                <a:spcPct val="100000"/>
              </a:lnSpc>
              <a:spcBef>
                <a:spcPts val="0"/>
              </a:spcBef>
              <a:spcAft>
                <a:spcPts val="0"/>
              </a:spcAft>
              <a:buSzPts val="2000"/>
              <a:buNone/>
            </a:pPr>
            <a:endParaRPr sz="1800"/>
          </a:p>
          <a:p>
            <a:pPr marL="457200" lvl="0" indent="-342900" algn="l" rtl="0">
              <a:lnSpc>
                <a:spcPct val="100000"/>
              </a:lnSpc>
              <a:spcBef>
                <a:spcPts val="0"/>
              </a:spcBef>
              <a:spcAft>
                <a:spcPts val="0"/>
              </a:spcAft>
              <a:buSzPts val="1800"/>
              <a:buChar char="●"/>
            </a:pPr>
            <a:r>
              <a:rPr lang="en-GB" sz="1800">
                <a:solidFill>
                  <a:schemeClr val="accent5"/>
                </a:solidFill>
              </a:rPr>
              <a:t>Starting with EDI</a:t>
            </a:r>
            <a:endParaRPr sz="1800">
              <a:solidFill>
                <a:schemeClr val="accent5"/>
              </a:solidFill>
            </a:endParaRPr>
          </a:p>
          <a:p>
            <a:pPr marL="457200" lvl="0" indent="-342900" algn="l" rtl="0">
              <a:lnSpc>
                <a:spcPct val="100000"/>
              </a:lnSpc>
              <a:spcBef>
                <a:spcPts val="0"/>
              </a:spcBef>
              <a:spcAft>
                <a:spcPts val="0"/>
              </a:spcAft>
              <a:buSzPts val="1800"/>
              <a:buChar char="●"/>
            </a:pPr>
            <a:r>
              <a:rPr lang="en-GB" sz="1800"/>
              <a:t>Data Sovereignty</a:t>
            </a:r>
            <a:endParaRPr sz="1800"/>
          </a:p>
          <a:p>
            <a:pPr marL="457200" lvl="0" indent="-342900" algn="l" rtl="0">
              <a:lnSpc>
                <a:spcPct val="100000"/>
              </a:lnSpc>
              <a:spcBef>
                <a:spcPts val="0"/>
              </a:spcBef>
              <a:spcAft>
                <a:spcPts val="0"/>
              </a:spcAft>
              <a:buSzPts val="1800"/>
              <a:buChar char="●"/>
            </a:pPr>
            <a:r>
              <a:rPr lang="en-GB" sz="1800"/>
              <a:t>Even Metadata visible only to known parties</a:t>
            </a:r>
            <a:endParaRPr sz="1800"/>
          </a:p>
          <a:p>
            <a:pPr marL="457200" lvl="0" indent="-342900" algn="l" rtl="0">
              <a:lnSpc>
                <a:spcPct val="100000"/>
              </a:lnSpc>
              <a:spcBef>
                <a:spcPts val="0"/>
              </a:spcBef>
              <a:spcAft>
                <a:spcPts val="0"/>
              </a:spcAft>
              <a:buSzPts val="1800"/>
              <a:buChar char="●"/>
            </a:pPr>
            <a:r>
              <a:rPr lang="en-GB" sz="1800"/>
              <a:t>Controlled access</a:t>
            </a:r>
            <a:endParaRPr sz="1800"/>
          </a:p>
          <a:p>
            <a:pPr marL="457200" lvl="0" indent="-342900" algn="l" rtl="0">
              <a:lnSpc>
                <a:spcPct val="100000"/>
              </a:lnSpc>
              <a:spcBef>
                <a:spcPts val="0"/>
              </a:spcBef>
              <a:spcAft>
                <a:spcPts val="0"/>
              </a:spcAft>
              <a:buSzPts val="1800"/>
              <a:buChar char="●"/>
            </a:pPr>
            <a:r>
              <a:rPr lang="en-GB" sz="1800"/>
              <a:t>Limited use, even after access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FAIR not a key objective</a:t>
            </a:r>
            <a:endParaRPr sz="1800"/>
          </a:p>
        </p:txBody>
      </p:sp>
      <p:pic>
        <p:nvPicPr>
          <p:cNvPr id="724" name="Google Shape;724;g252f5e3696d_0_644"/>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725" name="Google Shape;725;g252f5e3696d_0_644"/>
          <p:cNvPicPr preferRelativeResize="0">
            <a:picLocks noGrp="1"/>
          </p:cNvPicPr>
          <p:nvPr>
            <p:ph type="pic" idx="7"/>
          </p:nvPr>
        </p:nvPicPr>
        <p:blipFill rotWithShape="1">
          <a:blip r:embed="rId4">
            <a:alphaModFix/>
          </a:blip>
          <a:srcRect/>
          <a:stretch/>
        </p:blipFill>
        <p:spPr>
          <a:xfrm>
            <a:off x="4508500" y="1399930"/>
            <a:ext cx="1016100" cy="1016100"/>
          </a:xfrm>
          <a:prstGeom prst="rect">
            <a:avLst/>
          </a:prstGeom>
          <a:noFill/>
          <a:ln>
            <a:noFill/>
          </a:ln>
        </p:spPr>
      </p:pic>
      <p:pic>
        <p:nvPicPr>
          <p:cNvPr id="726" name="Google Shape;726;g252f5e3696d_0_644"/>
          <p:cNvPicPr preferRelativeResize="0">
            <a:picLocks noGrp="1"/>
          </p:cNvPicPr>
          <p:nvPr>
            <p:ph type="pic" idx="8"/>
          </p:nvPr>
        </p:nvPicPr>
        <p:blipFill rotWithShape="1">
          <a:blip r:embed="rId5">
            <a:alphaModFix/>
          </a:blip>
          <a:srcRect/>
          <a:stretch/>
        </p:blipFill>
        <p:spPr>
          <a:xfrm>
            <a:off x="8393430" y="1399930"/>
            <a:ext cx="1016100" cy="1016100"/>
          </a:xfrm>
          <a:prstGeom prst="rect">
            <a:avLst/>
          </a:prstGeom>
          <a:noFill/>
          <a:ln>
            <a:noFill/>
          </a:ln>
        </p:spPr>
      </p:pic>
      <p:sp>
        <p:nvSpPr>
          <p:cNvPr id="727" name="Google Shape;727;g252f5e3696d_0_64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14</a:t>
            </a:fld>
            <a:endParaRPr/>
          </a:p>
        </p:txBody>
      </p:sp>
      <p:sp>
        <p:nvSpPr>
          <p:cNvPr id="728" name="Google Shape;728;g252f5e3696d_0_644"/>
          <p:cNvSpPr txBox="1">
            <a:spLocks noGrp="1"/>
          </p:cNvSpPr>
          <p:nvPr>
            <p:ph type="body" idx="3"/>
          </p:nvPr>
        </p:nvSpPr>
        <p:spPr>
          <a:xfrm>
            <a:off x="881600" y="3005050"/>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a:t>Open/Public:</a:t>
            </a:r>
            <a:endParaRPr sz="1800"/>
          </a:p>
          <a:p>
            <a:pPr marL="457200" lvl="0" indent="-342900" algn="l" rtl="0">
              <a:lnSpc>
                <a:spcPct val="100000"/>
              </a:lnSpc>
              <a:spcBef>
                <a:spcPts val="0"/>
              </a:spcBef>
              <a:spcAft>
                <a:spcPts val="0"/>
              </a:spcAft>
              <a:buSzPts val="1800"/>
              <a:buChar char="●"/>
            </a:pPr>
            <a:r>
              <a:rPr lang="en-GB" sz="1800"/>
              <a:t>Advancement of Knowledge</a:t>
            </a:r>
            <a:endParaRPr sz="1800"/>
          </a:p>
          <a:p>
            <a:pPr marL="457200" lvl="0" indent="-342900" algn="l" rtl="0">
              <a:lnSpc>
                <a:spcPct val="100000"/>
              </a:lnSpc>
              <a:spcBef>
                <a:spcPts val="0"/>
              </a:spcBef>
              <a:spcAft>
                <a:spcPts val="0"/>
              </a:spcAft>
              <a:buSzPts val="1800"/>
              <a:buChar char="●"/>
            </a:pPr>
            <a:r>
              <a:rPr lang="en-GB" sz="1800"/>
              <a:t>Scientific Method</a:t>
            </a:r>
            <a:endParaRPr sz="1800"/>
          </a:p>
          <a:p>
            <a:pPr marL="457200" lvl="0" indent="-342900" algn="l" rtl="0">
              <a:lnSpc>
                <a:spcPct val="100000"/>
              </a:lnSpc>
              <a:spcBef>
                <a:spcPts val="0"/>
              </a:spcBef>
              <a:spcAft>
                <a:spcPts val="0"/>
              </a:spcAft>
              <a:buSzPts val="1800"/>
              <a:buChar char="●"/>
            </a:pPr>
            <a:r>
              <a:rPr lang="en-GB" sz="1800"/>
              <a:t>Reproducibility</a:t>
            </a:r>
            <a:endParaRPr sz="1800"/>
          </a:p>
          <a:p>
            <a:pPr marL="457200" lvl="0" indent="-342900" algn="l" rtl="0">
              <a:lnSpc>
                <a:spcPct val="100000"/>
              </a:lnSpc>
              <a:spcBef>
                <a:spcPts val="0"/>
              </a:spcBef>
              <a:spcAft>
                <a:spcPts val="0"/>
              </a:spcAft>
              <a:buSzPts val="1800"/>
              <a:buChar char="●"/>
            </a:pPr>
            <a:r>
              <a:rPr lang="en-GB" sz="1800"/>
              <a:t>Required by law, grants</a:t>
            </a:r>
            <a:endParaRPr sz="1800"/>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r>
              <a:rPr lang="en-GB" sz="1800"/>
              <a:t>Increasingly FAIR</a:t>
            </a:r>
            <a:endParaRPr sz="1800"/>
          </a:p>
          <a:p>
            <a:pPr marL="457200" lvl="0" indent="-342900" algn="l" rtl="0">
              <a:lnSpc>
                <a:spcPct val="100000"/>
              </a:lnSpc>
              <a:spcBef>
                <a:spcPts val="0"/>
              </a:spcBef>
              <a:spcAft>
                <a:spcPts val="0"/>
              </a:spcAft>
              <a:buSzPts val="1800"/>
              <a:buChar char="●"/>
            </a:pPr>
            <a:r>
              <a:rPr lang="en-GB" sz="1800"/>
              <a:t>Catalogues</a:t>
            </a:r>
            <a:endParaRPr sz="1800"/>
          </a:p>
          <a:p>
            <a:pPr marL="457200" lvl="0" indent="-342900" algn="l" rtl="0">
              <a:lnSpc>
                <a:spcPct val="100000"/>
              </a:lnSpc>
              <a:spcBef>
                <a:spcPts val="0"/>
              </a:spcBef>
              <a:spcAft>
                <a:spcPts val="0"/>
              </a:spcAft>
              <a:buSzPts val="1800"/>
              <a:buChar char="●"/>
            </a:pPr>
            <a:r>
              <a:rPr lang="en-GB" sz="1800"/>
              <a:t>Repositories</a:t>
            </a:r>
            <a:endParaRPr sz="1800"/>
          </a:p>
          <a:p>
            <a:pPr marL="457200" lvl="0" indent="-342900" algn="l" rtl="0">
              <a:lnSpc>
                <a:spcPct val="100000"/>
              </a:lnSpc>
              <a:spcBef>
                <a:spcPts val="0"/>
              </a:spcBef>
              <a:spcAft>
                <a:spcPts val="0"/>
              </a:spcAft>
              <a:buSzPts val="1800"/>
              <a:buChar char="●"/>
            </a:pPr>
            <a:r>
              <a:rPr lang="en-GB" sz="1800"/>
              <a:t>Standard metadata</a:t>
            </a:r>
            <a:endParaRPr sz="1800"/>
          </a:p>
          <a:p>
            <a:pPr marL="457200" lvl="0" indent="-342900" algn="l" rtl="0">
              <a:lnSpc>
                <a:spcPct val="100000"/>
              </a:lnSpc>
              <a:spcBef>
                <a:spcPts val="0"/>
              </a:spcBef>
              <a:spcAft>
                <a:spcPts val="0"/>
              </a:spcAft>
              <a:buSzPts val="1800"/>
              <a:buChar char="●"/>
            </a:pPr>
            <a:r>
              <a:rPr lang="en-GB" sz="1800"/>
              <a:t>Attribution</a:t>
            </a:r>
            <a:endParaRPr sz="1800"/>
          </a:p>
          <a:p>
            <a:pPr marL="457200" lvl="0" indent="-342900" algn="l" rtl="0">
              <a:lnSpc>
                <a:spcPct val="100000"/>
              </a:lnSpc>
              <a:spcBef>
                <a:spcPts val="0"/>
              </a:spcBef>
              <a:spcAft>
                <a:spcPts val="0"/>
              </a:spcAft>
              <a:buSzPts val="1800"/>
              <a:buChar char="●"/>
            </a:pPr>
            <a:r>
              <a:rPr lang="en-GB" sz="1800"/>
              <a:t>Open license</a:t>
            </a:r>
            <a:endParaRPr sz="1800"/>
          </a:p>
        </p:txBody>
      </p:sp>
      <p:grpSp>
        <p:nvGrpSpPr>
          <p:cNvPr id="729" name="Google Shape;729;g252f5e3696d_0_644"/>
          <p:cNvGrpSpPr/>
          <p:nvPr/>
        </p:nvGrpSpPr>
        <p:grpSpPr>
          <a:xfrm>
            <a:off x="7338400" y="1416363"/>
            <a:ext cx="4675300" cy="4675300"/>
            <a:chOff x="7285900" y="1117975"/>
            <a:chExt cx="4675300" cy="4675300"/>
          </a:xfrm>
        </p:grpSpPr>
        <p:pic>
          <p:nvPicPr>
            <p:cNvPr id="730" name="Google Shape;730;g252f5e3696d_0_644"/>
            <p:cNvPicPr preferRelativeResize="0"/>
            <p:nvPr/>
          </p:nvPicPr>
          <p:blipFill rotWithShape="1">
            <a:blip r:embed="rId6">
              <a:alphaModFix/>
            </a:blip>
            <a:srcRect/>
            <a:stretch/>
          </p:blipFill>
          <p:spPr>
            <a:xfrm rot="2700000">
              <a:off x="7970582" y="1802657"/>
              <a:ext cx="3305936" cy="3305936"/>
            </a:xfrm>
            <a:prstGeom prst="rect">
              <a:avLst/>
            </a:prstGeom>
            <a:noFill/>
            <a:ln>
              <a:noFill/>
            </a:ln>
          </p:spPr>
        </p:pic>
        <p:sp>
          <p:nvSpPr>
            <p:cNvPr id="731" name="Google Shape;731;g252f5e3696d_0_644"/>
            <p:cNvSpPr txBox="1"/>
            <p:nvPr/>
          </p:nvSpPr>
          <p:spPr>
            <a:xfrm>
              <a:off x="7959750" y="2961525"/>
              <a:ext cx="33276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63F3E"/>
                  </a:solidFill>
                  <a:latin typeface="DM Sans"/>
                  <a:ea typeface="DM Sans"/>
                  <a:cs typeface="DM Sans"/>
                  <a:sym typeface="DM Sans"/>
                </a:rPr>
                <a:t>Data Act → Increase Access to this Data</a:t>
              </a:r>
              <a:endParaRPr sz="2400" b="1" i="0" u="none" strike="noStrike" cap="none">
                <a:solidFill>
                  <a:srgbClr val="063F3E"/>
                </a:solidFill>
                <a:latin typeface="DM Sans"/>
                <a:ea typeface="DM Sans"/>
                <a:cs typeface="DM Sans"/>
                <a:sym typeface="DM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252f5e3696d_0_535"/>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738" name="Google Shape;738;g252f5e3696d_0_535"/>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Quality &amp; Fit for Purpose Are Critical</a:t>
            </a:r>
            <a:endParaRPr dirty="0"/>
          </a:p>
        </p:txBody>
      </p:sp>
      <p:sp>
        <p:nvSpPr>
          <p:cNvPr id="739" name="Google Shape;739;g252f5e3696d_0_535"/>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740" name="Google Shape;740;g252f5e3696d_0_535"/>
          <p:cNvSpPr txBox="1">
            <a:spLocks noGrp="1"/>
          </p:cNvSpPr>
          <p:nvPr>
            <p:ph type="body" idx="3"/>
          </p:nvPr>
        </p:nvSpPr>
        <p:spPr>
          <a:xfrm>
            <a:off x="881600" y="3047175"/>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i="1"/>
              <a:t>Purpose:</a:t>
            </a:r>
            <a:endParaRPr sz="1800" i="1"/>
          </a:p>
          <a:p>
            <a:pPr marL="457200" lvl="0" indent="-342900" algn="l" rtl="0">
              <a:lnSpc>
                <a:spcPct val="100000"/>
              </a:lnSpc>
              <a:spcBef>
                <a:spcPts val="0"/>
              </a:spcBef>
              <a:spcAft>
                <a:spcPts val="0"/>
              </a:spcAft>
              <a:buSzPts val="1800"/>
              <a:buChar char="●"/>
            </a:pPr>
            <a:r>
              <a:rPr lang="en-GB" sz="1800" i="1">
                <a:solidFill>
                  <a:schemeClr val="accent5"/>
                </a:solidFill>
              </a:rPr>
              <a:t>Advancement of Knowledge</a:t>
            </a:r>
            <a:endParaRPr sz="1800" i="1">
              <a:solidFill>
                <a:schemeClr val="accent5"/>
              </a:solidFill>
            </a:endParaRPr>
          </a:p>
          <a:p>
            <a:pPr marL="457200" lvl="0" indent="-342900" algn="l" rtl="0">
              <a:lnSpc>
                <a:spcPct val="100000"/>
              </a:lnSpc>
              <a:spcBef>
                <a:spcPts val="0"/>
              </a:spcBef>
              <a:spcAft>
                <a:spcPts val="0"/>
              </a:spcAft>
              <a:buSzPts val="1800"/>
              <a:buChar char="●"/>
            </a:pPr>
            <a:r>
              <a:rPr lang="en-GB" sz="1800" i="1"/>
              <a:t>Scientific Method</a:t>
            </a:r>
            <a:endParaRPr sz="1800" i="1"/>
          </a:p>
          <a:p>
            <a:pPr marL="457200" lvl="0" indent="-342900" algn="l" rtl="0">
              <a:lnSpc>
                <a:spcPct val="100000"/>
              </a:lnSpc>
              <a:spcBef>
                <a:spcPts val="0"/>
              </a:spcBef>
              <a:spcAft>
                <a:spcPts val="0"/>
              </a:spcAft>
              <a:buSzPts val="1800"/>
              <a:buChar char="●"/>
            </a:pPr>
            <a:r>
              <a:rPr lang="en-GB" sz="1800" i="1"/>
              <a:t>Reproducibility</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Quality required depends on specific study</a:t>
            </a:r>
            <a:endParaRPr sz="1800" i="1"/>
          </a:p>
          <a:p>
            <a:pPr marL="457200" lvl="0" indent="-342900" algn="l" rtl="0">
              <a:lnSpc>
                <a:spcPct val="100000"/>
              </a:lnSpc>
              <a:spcBef>
                <a:spcPts val="0"/>
              </a:spcBef>
              <a:spcAft>
                <a:spcPts val="0"/>
              </a:spcAft>
              <a:buSzPts val="1800"/>
              <a:buChar char="●"/>
            </a:pPr>
            <a:r>
              <a:rPr lang="en-GB" sz="1800" i="1"/>
              <a:t>Mismatches caught in peer review</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endParaRPr sz="1800"/>
          </a:p>
          <a:p>
            <a:pPr marL="0" lvl="0" indent="0" algn="l" rtl="0">
              <a:lnSpc>
                <a:spcPct val="100000"/>
              </a:lnSpc>
              <a:spcBef>
                <a:spcPts val="0"/>
              </a:spcBef>
              <a:spcAft>
                <a:spcPts val="0"/>
              </a:spcAft>
              <a:buSzPts val="2000"/>
              <a:buNone/>
            </a:pPr>
            <a:endParaRPr sz="1800"/>
          </a:p>
        </p:txBody>
      </p:sp>
      <p:sp>
        <p:nvSpPr>
          <p:cNvPr id="741" name="Google Shape;741;g252f5e3696d_0_535"/>
          <p:cNvSpPr txBox="1">
            <a:spLocks noGrp="1"/>
          </p:cNvSpPr>
          <p:nvPr>
            <p:ph type="body" idx="4"/>
          </p:nvPr>
        </p:nvSpPr>
        <p:spPr>
          <a:xfrm>
            <a:off x="4508500" y="2521950"/>
            <a:ext cx="3817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Sensitive Data</a:t>
            </a:r>
            <a:endParaRPr/>
          </a:p>
        </p:txBody>
      </p:sp>
      <p:sp>
        <p:nvSpPr>
          <p:cNvPr id="742" name="Google Shape;742;g252f5e3696d_0_535"/>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743" name="Google Shape;743;g252f5e3696d_0_535"/>
          <p:cNvSpPr txBox="1">
            <a:spLocks noGrp="1"/>
          </p:cNvSpPr>
          <p:nvPr>
            <p:ph type="body" idx="9"/>
          </p:nvPr>
        </p:nvSpPr>
        <p:spPr>
          <a:xfrm>
            <a:off x="4496676" y="3047175"/>
            <a:ext cx="34221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i="1"/>
              <a:t>Purpose: must be declared every time you want to access sensitive data.</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Fit for Purpose</a:t>
            </a:r>
            <a:endParaRPr sz="1800" i="1"/>
          </a:p>
          <a:p>
            <a:pPr marL="457200" lvl="0" indent="-342900" algn="l" rtl="0">
              <a:lnSpc>
                <a:spcPct val="100000"/>
              </a:lnSpc>
              <a:spcBef>
                <a:spcPts val="0"/>
              </a:spcBef>
              <a:spcAft>
                <a:spcPts val="0"/>
              </a:spcAft>
              <a:buSzPts val="1800"/>
              <a:buChar char="●"/>
            </a:pPr>
            <a:r>
              <a:rPr lang="en-GB" sz="1800" i="1"/>
              <a:t>Ethics Review</a:t>
            </a:r>
            <a:endParaRPr sz="1800" i="1"/>
          </a:p>
          <a:p>
            <a:pPr marL="457200" lvl="0" indent="-342900" algn="l" rtl="0">
              <a:lnSpc>
                <a:spcPct val="100000"/>
              </a:lnSpc>
              <a:spcBef>
                <a:spcPts val="0"/>
              </a:spcBef>
              <a:spcAft>
                <a:spcPts val="0"/>
              </a:spcAft>
              <a:buSzPts val="1800"/>
              <a:buChar char="●"/>
            </a:pPr>
            <a:r>
              <a:rPr lang="en-GB" sz="1800" i="1"/>
              <a:t>Original reason for data collection must be compatible with proposed use</a:t>
            </a:r>
            <a:endParaRPr sz="1800" i="1"/>
          </a:p>
          <a:p>
            <a:pPr marL="457200" lvl="0" indent="-342900" algn="l" rtl="0">
              <a:lnSpc>
                <a:spcPct val="100000"/>
              </a:lnSpc>
              <a:spcBef>
                <a:spcPts val="0"/>
              </a:spcBef>
              <a:spcAft>
                <a:spcPts val="0"/>
              </a:spcAft>
              <a:buSzPts val="1800"/>
              <a:buChar char="●"/>
            </a:pPr>
            <a:r>
              <a:rPr lang="en-GB" sz="1800" i="1"/>
              <a:t>Even if compatible, quality may not be sufficient</a:t>
            </a:r>
            <a:endParaRPr sz="1800" i="1"/>
          </a:p>
        </p:txBody>
      </p:sp>
      <p:sp>
        <p:nvSpPr>
          <p:cNvPr id="744" name="Google Shape;744;g252f5e3696d_0_535"/>
          <p:cNvSpPr txBox="1">
            <a:spLocks noGrp="1"/>
          </p:cNvSpPr>
          <p:nvPr>
            <p:ph type="body" idx="13"/>
          </p:nvPr>
        </p:nvSpPr>
        <p:spPr>
          <a:xfrm>
            <a:off x="8377550" y="3047175"/>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i="1"/>
              <a:t>Purpose motivates the first use case</a:t>
            </a:r>
            <a:endParaRPr sz="1800" i="1"/>
          </a:p>
          <a:p>
            <a:pPr marL="457200" lvl="0" indent="-342900" algn="l" rtl="0">
              <a:lnSpc>
                <a:spcPct val="100000"/>
              </a:lnSpc>
              <a:spcBef>
                <a:spcPts val="0"/>
              </a:spcBef>
              <a:spcAft>
                <a:spcPts val="0"/>
              </a:spcAft>
              <a:buSzPts val="1800"/>
              <a:buChar char="●"/>
            </a:pPr>
            <a:r>
              <a:rPr lang="en-GB" sz="1800" i="1"/>
              <a:t>Data sovereignty enables later use cases</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Fit for Purpose?: </a:t>
            </a:r>
            <a:endParaRPr sz="1800" i="1"/>
          </a:p>
          <a:p>
            <a:pPr marL="457200" lvl="0" indent="-342900" algn="l" rtl="0">
              <a:lnSpc>
                <a:spcPct val="100000"/>
              </a:lnSpc>
              <a:spcBef>
                <a:spcPts val="0"/>
              </a:spcBef>
              <a:spcAft>
                <a:spcPts val="0"/>
              </a:spcAft>
              <a:buSzPts val="1800"/>
              <a:buChar char="●"/>
            </a:pPr>
            <a:r>
              <a:rPr lang="en-GB" sz="1800" i="1"/>
              <a:t>No review: ends justify the means</a:t>
            </a:r>
            <a:endParaRPr sz="1800" i="1"/>
          </a:p>
          <a:p>
            <a:pPr marL="457200" lvl="0" indent="-342900" algn="l" rtl="0">
              <a:lnSpc>
                <a:spcPct val="100000"/>
              </a:lnSpc>
              <a:spcBef>
                <a:spcPts val="0"/>
              </a:spcBef>
              <a:spcAft>
                <a:spcPts val="0"/>
              </a:spcAft>
              <a:buClr>
                <a:srgbClr val="828282"/>
              </a:buClr>
              <a:buSzPts val="1800"/>
              <a:buChar char="●"/>
            </a:pPr>
            <a:r>
              <a:rPr lang="en-GB" sz="1800" b="0" i="1">
                <a:solidFill>
                  <a:srgbClr val="828282"/>
                </a:solidFill>
              </a:rPr>
              <a:t>Competitive advantage</a:t>
            </a:r>
            <a:endParaRPr sz="1800" b="0" i="1">
              <a:solidFill>
                <a:srgbClr val="828282"/>
              </a:solidFill>
            </a:endParaRPr>
          </a:p>
          <a:p>
            <a:pPr marL="457200" lvl="0" indent="-342900" algn="l" rtl="0">
              <a:lnSpc>
                <a:spcPct val="100000"/>
              </a:lnSpc>
              <a:spcBef>
                <a:spcPts val="0"/>
              </a:spcBef>
              <a:spcAft>
                <a:spcPts val="0"/>
              </a:spcAft>
              <a:buClr>
                <a:srgbClr val="828282"/>
              </a:buClr>
              <a:buSzPts val="1800"/>
              <a:buChar char="●"/>
            </a:pPr>
            <a:r>
              <a:rPr lang="en-GB" sz="1800" i="1"/>
              <a:t>Bias, Opacity</a:t>
            </a:r>
            <a:endParaRPr sz="1800" i="1"/>
          </a:p>
          <a:p>
            <a:pPr marL="457200" lvl="0" indent="-342900" algn="l" rtl="0">
              <a:lnSpc>
                <a:spcPct val="100000"/>
              </a:lnSpc>
              <a:spcBef>
                <a:spcPts val="0"/>
              </a:spcBef>
              <a:spcAft>
                <a:spcPts val="0"/>
              </a:spcAft>
              <a:buClr>
                <a:srgbClr val="828282"/>
              </a:buClr>
              <a:buSzPts val="1800"/>
              <a:buChar char="●"/>
            </a:pPr>
            <a:r>
              <a:rPr lang="en-GB" sz="1800" b="0" i="1">
                <a:solidFill>
                  <a:srgbClr val="828282"/>
                </a:solidFill>
              </a:rPr>
              <a:t>Disinformation, collusion?</a:t>
            </a:r>
            <a:endParaRPr sz="1800" b="0" i="1">
              <a:solidFill>
                <a:srgbClr val="828282"/>
              </a:solidFill>
            </a:endParaRPr>
          </a:p>
          <a:p>
            <a:pPr marL="0" lvl="0" indent="0" algn="l" rtl="0">
              <a:lnSpc>
                <a:spcPct val="100000"/>
              </a:lnSpc>
              <a:spcBef>
                <a:spcPts val="0"/>
              </a:spcBef>
              <a:spcAft>
                <a:spcPts val="0"/>
              </a:spcAft>
              <a:buSzPts val="2000"/>
              <a:buNone/>
            </a:pPr>
            <a:endParaRPr sz="1800" i="1"/>
          </a:p>
        </p:txBody>
      </p:sp>
      <p:pic>
        <p:nvPicPr>
          <p:cNvPr id="745" name="Google Shape;745;g252f5e3696d_0_535"/>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746" name="Google Shape;746;g252f5e3696d_0_535"/>
          <p:cNvPicPr preferRelativeResize="0">
            <a:picLocks noGrp="1"/>
          </p:cNvPicPr>
          <p:nvPr>
            <p:ph type="pic" idx="7"/>
          </p:nvPr>
        </p:nvPicPr>
        <p:blipFill rotWithShape="1">
          <a:blip r:embed="rId4">
            <a:alphaModFix/>
          </a:blip>
          <a:srcRect/>
          <a:stretch/>
        </p:blipFill>
        <p:spPr>
          <a:xfrm>
            <a:off x="4508500" y="1399930"/>
            <a:ext cx="1016100" cy="1016100"/>
          </a:xfrm>
          <a:prstGeom prst="rect">
            <a:avLst/>
          </a:prstGeom>
          <a:noFill/>
          <a:ln>
            <a:noFill/>
          </a:ln>
        </p:spPr>
      </p:pic>
      <p:pic>
        <p:nvPicPr>
          <p:cNvPr id="747" name="Google Shape;747;g252f5e3696d_0_535"/>
          <p:cNvPicPr preferRelativeResize="0">
            <a:picLocks noGrp="1"/>
          </p:cNvPicPr>
          <p:nvPr>
            <p:ph type="pic" idx="8"/>
          </p:nvPr>
        </p:nvPicPr>
        <p:blipFill rotWithShape="1">
          <a:blip r:embed="rId5">
            <a:alphaModFix/>
          </a:blip>
          <a:srcRect/>
          <a:stretch/>
        </p:blipFill>
        <p:spPr>
          <a:xfrm>
            <a:off x="8393430" y="1399930"/>
            <a:ext cx="1016100" cy="1016100"/>
          </a:xfrm>
          <a:prstGeom prst="rect">
            <a:avLst/>
          </a:prstGeom>
          <a:noFill/>
          <a:ln>
            <a:noFill/>
          </a:ln>
        </p:spPr>
      </p:pic>
      <p:sp>
        <p:nvSpPr>
          <p:cNvPr id="748" name="Google Shape;748;g252f5e3696d_0_53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2f5e3696d_0_556"/>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755" name="Google Shape;755;g252f5e3696d_0_556"/>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Quality &amp; Fit for Purpose Are Critical</a:t>
            </a:r>
            <a:endParaRPr dirty="0"/>
          </a:p>
        </p:txBody>
      </p:sp>
      <p:sp>
        <p:nvSpPr>
          <p:cNvPr id="756" name="Google Shape;756;g252f5e3696d_0_556"/>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757" name="Google Shape;757;g252f5e3696d_0_556"/>
          <p:cNvSpPr txBox="1">
            <a:spLocks noGrp="1"/>
          </p:cNvSpPr>
          <p:nvPr>
            <p:ph type="body" idx="3"/>
          </p:nvPr>
        </p:nvSpPr>
        <p:spPr>
          <a:xfrm>
            <a:off x="881600" y="3047175"/>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i="1"/>
              <a:t>Purpose:</a:t>
            </a:r>
            <a:endParaRPr sz="1800" i="1"/>
          </a:p>
          <a:p>
            <a:pPr marL="457200" lvl="0" indent="-342900" algn="l" rtl="0">
              <a:lnSpc>
                <a:spcPct val="100000"/>
              </a:lnSpc>
              <a:spcBef>
                <a:spcPts val="0"/>
              </a:spcBef>
              <a:spcAft>
                <a:spcPts val="0"/>
              </a:spcAft>
              <a:buSzPts val="1800"/>
              <a:buChar char="●"/>
            </a:pPr>
            <a:r>
              <a:rPr lang="en-GB" sz="1800" i="1">
                <a:solidFill>
                  <a:schemeClr val="accent5"/>
                </a:solidFill>
              </a:rPr>
              <a:t>Advancement of Knowledge</a:t>
            </a:r>
            <a:endParaRPr sz="1800" i="1">
              <a:solidFill>
                <a:schemeClr val="accent5"/>
              </a:solidFill>
            </a:endParaRPr>
          </a:p>
          <a:p>
            <a:pPr marL="457200" lvl="0" indent="-342900" algn="l" rtl="0">
              <a:lnSpc>
                <a:spcPct val="100000"/>
              </a:lnSpc>
              <a:spcBef>
                <a:spcPts val="0"/>
              </a:spcBef>
              <a:spcAft>
                <a:spcPts val="0"/>
              </a:spcAft>
              <a:buSzPts val="1800"/>
              <a:buChar char="●"/>
            </a:pPr>
            <a:r>
              <a:rPr lang="en-GB" sz="1800" i="1"/>
              <a:t>Scientific Method</a:t>
            </a:r>
            <a:endParaRPr sz="1800" i="1"/>
          </a:p>
          <a:p>
            <a:pPr marL="457200" lvl="0" indent="-342900" algn="l" rtl="0">
              <a:lnSpc>
                <a:spcPct val="100000"/>
              </a:lnSpc>
              <a:spcBef>
                <a:spcPts val="0"/>
              </a:spcBef>
              <a:spcAft>
                <a:spcPts val="0"/>
              </a:spcAft>
              <a:buSzPts val="1800"/>
              <a:buChar char="●"/>
            </a:pPr>
            <a:r>
              <a:rPr lang="en-GB" sz="1800" i="1"/>
              <a:t>Reproducibility</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Quality required depends on specific study</a:t>
            </a:r>
            <a:endParaRPr sz="1800" i="1"/>
          </a:p>
          <a:p>
            <a:pPr marL="457200" lvl="0" indent="-342900" algn="l" rtl="0">
              <a:lnSpc>
                <a:spcPct val="100000"/>
              </a:lnSpc>
              <a:spcBef>
                <a:spcPts val="0"/>
              </a:spcBef>
              <a:spcAft>
                <a:spcPts val="0"/>
              </a:spcAft>
              <a:buSzPts val="1800"/>
              <a:buChar char="●"/>
            </a:pPr>
            <a:r>
              <a:rPr lang="en-GB" sz="1800" i="1"/>
              <a:t>Mismatches caught in peer review</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endParaRPr sz="1800" i="1"/>
          </a:p>
        </p:txBody>
      </p:sp>
      <p:sp>
        <p:nvSpPr>
          <p:cNvPr id="758" name="Google Shape;758;g252f5e3696d_0_556"/>
          <p:cNvSpPr txBox="1">
            <a:spLocks noGrp="1"/>
          </p:cNvSpPr>
          <p:nvPr>
            <p:ph type="body" idx="4"/>
          </p:nvPr>
        </p:nvSpPr>
        <p:spPr>
          <a:xfrm>
            <a:off x="4508500" y="2521950"/>
            <a:ext cx="3817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Sensitive Data</a:t>
            </a:r>
            <a:endParaRPr/>
          </a:p>
        </p:txBody>
      </p:sp>
      <p:sp>
        <p:nvSpPr>
          <p:cNvPr id="759" name="Google Shape;759;g252f5e3696d_0_556"/>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760" name="Google Shape;760;g252f5e3696d_0_556"/>
          <p:cNvSpPr txBox="1">
            <a:spLocks noGrp="1"/>
          </p:cNvSpPr>
          <p:nvPr>
            <p:ph type="body" idx="9"/>
          </p:nvPr>
        </p:nvSpPr>
        <p:spPr>
          <a:xfrm>
            <a:off x="4496676" y="3047175"/>
            <a:ext cx="34221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i="1"/>
              <a:t>Purpose must be declared every time you want to access sensitive data.</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Fit for Purpose</a:t>
            </a:r>
            <a:endParaRPr sz="1800" i="1"/>
          </a:p>
          <a:p>
            <a:pPr marL="457200" lvl="0" indent="-342900" algn="l" rtl="0">
              <a:lnSpc>
                <a:spcPct val="100000"/>
              </a:lnSpc>
              <a:spcBef>
                <a:spcPts val="0"/>
              </a:spcBef>
              <a:spcAft>
                <a:spcPts val="0"/>
              </a:spcAft>
              <a:buSzPts val="1800"/>
              <a:buChar char="●"/>
            </a:pPr>
            <a:r>
              <a:rPr lang="en-GB" sz="1800" i="1"/>
              <a:t>Ethics Review</a:t>
            </a:r>
            <a:endParaRPr sz="1800" i="1"/>
          </a:p>
          <a:p>
            <a:pPr marL="457200" lvl="0" indent="-342900" algn="l" rtl="0">
              <a:lnSpc>
                <a:spcPct val="100000"/>
              </a:lnSpc>
              <a:spcBef>
                <a:spcPts val="0"/>
              </a:spcBef>
              <a:spcAft>
                <a:spcPts val="0"/>
              </a:spcAft>
              <a:buSzPts val="1800"/>
              <a:buChar char="●"/>
            </a:pPr>
            <a:r>
              <a:rPr lang="en-GB" sz="1800" i="1"/>
              <a:t>Original reason for data collection must be compatible with proposed use</a:t>
            </a:r>
            <a:endParaRPr sz="1800" i="1"/>
          </a:p>
          <a:p>
            <a:pPr marL="457200" lvl="0" indent="-342900" algn="l" rtl="0">
              <a:lnSpc>
                <a:spcPct val="100000"/>
              </a:lnSpc>
              <a:spcBef>
                <a:spcPts val="0"/>
              </a:spcBef>
              <a:spcAft>
                <a:spcPts val="0"/>
              </a:spcAft>
              <a:buSzPts val="1800"/>
              <a:buChar char="●"/>
            </a:pPr>
            <a:r>
              <a:rPr lang="en-GB" sz="1800" i="1"/>
              <a:t>Even if compatible, quality may not be sufficient</a:t>
            </a:r>
            <a:endParaRPr sz="1800" i="1"/>
          </a:p>
        </p:txBody>
      </p:sp>
      <p:sp>
        <p:nvSpPr>
          <p:cNvPr id="761" name="Google Shape;761;g252f5e3696d_0_556"/>
          <p:cNvSpPr txBox="1">
            <a:spLocks noGrp="1"/>
          </p:cNvSpPr>
          <p:nvPr>
            <p:ph type="body" idx="13"/>
          </p:nvPr>
        </p:nvSpPr>
        <p:spPr>
          <a:xfrm>
            <a:off x="8377551" y="3047179"/>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i="1">
                <a:solidFill>
                  <a:schemeClr val="accent5"/>
                </a:solidFill>
              </a:rPr>
              <a:t>Purpose motivates the first use case</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Data sovereignty enables later use cases</a:t>
            </a:r>
            <a:endParaRPr sz="1800" i="1">
              <a:solidFill>
                <a:schemeClr val="accent5"/>
              </a:solidFill>
            </a:endParaRPr>
          </a:p>
          <a:p>
            <a:pPr marL="0" lvl="0" indent="0" algn="l" rtl="0">
              <a:lnSpc>
                <a:spcPct val="100000"/>
              </a:lnSpc>
              <a:spcBef>
                <a:spcPts val="0"/>
              </a:spcBef>
              <a:spcAft>
                <a:spcPts val="0"/>
              </a:spcAft>
              <a:buSzPts val="2000"/>
              <a:buNone/>
            </a:pPr>
            <a:endParaRPr sz="1800" i="1">
              <a:solidFill>
                <a:schemeClr val="accent5"/>
              </a:solidFill>
            </a:endParaRPr>
          </a:p>
          <a:p>
            <a:pPr marL="0" lvl="0" indent="0" algn="l" rtl="0">
              <a:lnSpc>
                <a:spcPct val="100000"/>
              </a:lnSpc>
              <a:spcBef>
                <a:spcPts val="0"/>
              </a:spcBef>
              <a:spcAft>
                <a:spcPts val="0"/>
              </a:spcAft>
              <a:buSzPts val="2000"/>
              <a:buNone/>
            </a:pPr>
            <a:r>
              <a:rPr lang="en-GB" sz="1800" i="1">
                <a:solidFill>
                  <a:schemeClr val="accent5"/>
                </a:solidFill>
              </a:rPr>
              <a:t>Fit for Purpose?: </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No review: ends justify the means</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Competitive advantage</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Bias, Opacity</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Disinformation, collusion?</a:t>
            </a:r>
            <a:endParaRPr sz="1800" i="1">
              <a:solidFill>
                <a:schemeClr val="accent5"/>
              </a:solidFill>
            </a:endParaRPr>
          </a:p>
          <a:p>
            <a:pPr marL="0" lvl="0" indent="0" algn="l" rtl="0">
              <a:lnSpc>
                <a:spcPct val="100000"/>
              </a:lnSpc>
              <a:spcBef>
                <a:spcPts val="0"/>
              </a:spcBef>
              <a:spcAft>
                <a:spcPts val="0"/>
              </a:spcAft>
              <a:buSzPts val="2000"/>
              <a:buNone/>
            </a:pPr>
            <a:endParaRPr sz="1800" i="1"/>
          </a:p>
        </p:txBody>
      </p:sp>
      <p:pic>
        <p:nvPicPr>
          <p:cNvPr id="762" name="Google Shape;762;g252f5e3696d_0_556"/>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763" name="Google Shape;763;g252f5e3696d_0_556"/>
          <p:cNvPicPr preferRelativeResize="0">
            <a:picLocks noGrp="1"/>
          </p:cNvPicPr>
          <p:nvPr>
            <p:ph type="pic" idx="7"/>
          </p:nvPr>
        </p:nvPicPr>
        <p:blipFill rotWithShape="1">
          <a:blip r:embed="rId4">
            <a:alphaModFix/>
          </a:blip>
          <a:srcRect/>
          <a:stretch/>
        </p:blipFill>
        <p:spPr>
          <a:xfrm>
            <a:off x="4508500" y="1399930"/>
            <a:ext cx="1016100" cy="1016100"/>
          </a:xfrm>
          <a:prstGeom prst="rect">
            <a:avLst/>
          </a:prstGeom>
          <a:noFill/>
          <a:ln>
            <a:noFill/>
          </a:ln>
        </p:spPr>
      </p:pic>
      <p:pic>
        <p:nvPicPr>
          <p:cNvPr id="764" name="Google Shape;764;g252f5e3696d_0_556"/>
          <p:cNvPicPr preferRelativeResize="0">
            <a:picLocks noGrp="1"/>
          </p:cNvPicPr>
          <p:nvPr>
            <p:ph type="pic" idx="8"/>
          </p:nvPr>
        </p:nvPicPr>
        <p:blipFill rotWithShape="1">
          <a:blip r:embed="rId5">
            <a:alphaModFix/>
          </a:blip>
          <a:srcRect/>
          <a:stretch/>
        </p:blipFill>
        <p:spPr>
          <a:xfrm>
            <a:off x="8393430" y="1399930"/>
            <a:ext cx="1016100" cy="1016100"/>
          </a:xfrm>
          <a:prstGeom prst="rect">
            <a:avLst/>
          </a:prstGeom>
          <a:noFill/>
          <a:ln>
            <a:noFill/>
          </a:ln>
        </p:spPr>
      </p:pic>
      <p:sp>
        <p:nvSpPr>
          <p:cNvPr id="765" name="Google Shape;765;g252f5e3696d_0_55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16</a:t>
            </a:fld>
            <a:endParaRPr/>
          </a:p>
        </p:txBody>
      </p:sp>
      <p:sp>
        <p:nvSpPr>
          <p:cNvPr id="766" name="Google Shape;766;g252f5e3696d_0_556"/>
          <p:cNvSpPr/>
          <p:nvPr/>
        </p:nvSpPr>
        <p:spPr>
          <a:xfrm rot="1604305">
            <a:off x="7371983" y="2547444"/>
            <a:ext cx="4655515" cy="1859121"/>
          </a:xfrm>
          <a:prstGeom prst="ellipse">
            <a:avLst/>
          </a:prstGeom>
          <a:solidFill>
            <a:srgbClr val="68D7F4"/>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C00000"/>
                </a:solidFill>
                <a:latin typeface="DM Sans"/>
                <a:ea typeface="DM Sans"/>
                <a:cs typeface="DM Sans"/>
                <a:sym typeface="DM Sans"/>
              </a:rPr>
              <a:t>“Fit for Purpose” Problems Amplified with AI</a:t>
            </a:r>
            <a:endParaRPr sz="2400" b="0" i="0" u="none" strike="noStrike" cap="none">
              <a:solidFill>
                <a:srgbClr val="C00000"/>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52f5e3696d_0_62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773" name="Google Shape;773;g252f5e3696d_0_62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Quality &amp; Fit for Purpose Are Critical</a:t>
            </a:r>
            <a:endParaRPr dirty="0"/>
          </a:p>
        </p:txBody>
      </p:sp>
      <p:sp>
        <p:nvSpPr>
          <p:cNvPr id="774" name="Google Shape;774;g252f5e3696d_0_624"/>
          <p:cNvSpPr txBox="1">
            <a:spLocks noGrp="1"/>
          </p:cNvSpPr>
          <p:nvPr>
            <p:ph type="body" idx="2"/>
          </p:nvPr>
        </p:nvSpPr>
        <p:spPr>
          <a:xfrm>
            <a:off x="881600" y="2521950"/>
            <a:ext cx="3327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Research, Public Sector</a:t>
            </a:r>
            <a:endParaRPr/>
          </a:p>
        </p:txBody>
      </p:sp>
      <p:sp>
        <p:nvSpPr>
          <p:cNvPr id="775" name="Google Shape;775;g252f5e3696d_0_624"/>
          <p:cNvSpPr txBox="1">
            <a:spLocks noGrp="1"/>
          </p:cNvSpPr>
          <p:nvPr>
            <p:ph type="body" idx="3"/>
          </p:nvPr>
        </p:nvSpPr>
        <p:spPr>
          <a:xfrm>
            <a:off x="881600" y="3047175"/>
            <a:ext cx="3422100" cy="34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GB" sz="1800" i="1"/>
              <a:t>Purpose:</a:t>
            </a:r>
            <a:endParaRPr sz="1800" i="1"/>
          </a:p>
          <a:p>
            <a:pPr marL="457200" lvl="0" indent="-342900" algn="l" rtl="0">
              <a:lnSpc>
                <a:spcPct val="100000"/>
              </a:lnSpc>
              <a:spcBef>
                <a:spcPts val="0"/>
              </a:spcBef>
              <a:spcAft>
                <a:spcPts val="0"/>
              </a:spcAft>
              <a:buSzPts val="1800"/>
              <a:buChar char="●"/>
            </a:pPr>
            <a:r>
              <a:rPr lang="en-GB" sz="1800" i="1">
                <a:solidFill>
                  <a:schemeClr val="accent5"/>
                </a:solidFill>
              </a:rPr>
              <a:t>Advancement of Knowledge</a:t>
            </a:r>
            <a:endParaRPr sz="1800" i="1">
              <a:solidFill>
                <a:schemeClr val="accent5"/>
              </a:solidFill>
            </a:endParaRPr>
          </a:p>
          <a:p>
            <a:pPr marL="457200" lvl="0" indent="-342900" algn="l" rtl="0">
              <a:lnSpc>
                <a:spcPct val="100000"/>
              </a:lnSpc>
              <a:spcBef>
                <a:spcPts val="0"/>
              </a:spcBef>
              <a:spcAft>
                <a:spcPts val="0"/>
              </a:spcAft>
              <a:buSzPts val="1800"/>
              <a:buChar char="●"/>
            </a:pPr>
            <a:r>
              <a:rPr lang="en-GB" sz="1800" i="1"/>
              <a:t>Scientific Method</a:t>
            </a:r>
            <a:endParaRPr sz="1800" i="1"/>
          </a:p>
          <a:p>
            <a:pPr marL="457200" lvl="0" indent="-342900" algn="l" rtl="0">
              <a:lnSpc>
                <a:spcPct val="100000"/>
              </a:lnSpc>
              <a:spcBef>
                <a:spcPts val="0"/>
              </a:spcBef>
              <a:spcAft>
                <a:spcPts val="0"/>
              </a:spcAft>
              <a:buSzPts val="1800"/>
              <a:buChar char="●"/>
            </a:pPr>
            <a:r>
              <a:rPr lang="en-GB" sz="1800" i="1"/>
              <a:t>Reproducibility</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Quality required depends on specific study</a:t>
            </a:r>
            <a:endParaRPr sz="1800" i="1"/>
          </a:p>
          <a:p>
            <a:pPr marL="457200" lvl="0" indent="-342900" algn="l" rtl="0">
              <a:lnSpc>
                <a:spcPct val="100000"/>
              </a:lnSpc>
              <a:spcBef>
                <a:spcPts val="0"/>
              </a:spcBef>
              <a:spcAft>
                <a:spcPts val="0"/>
              </a:spcAft>
              <a:buSzPts val="1800"/>
              <a:buChar char="●"/>
            </a:pPr>
            <a:r>
              <a:rPr lang="en-GB" sz="1800" i="1"/>
              <a:t>Mismatches caught in peer review</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endParaRPr sz="1800" i="1"/>
          </a:p>
        </p:txBody>
      </p:sp>
      <p:sp>
        <p:nvSpPr>
          <p:cNvPr id="776" name="Google Shape;776;g252f5e3696d_0_624"/>
          <p:cNvSpPr txBox="1">
            <a:spLocks noGrp="1"/>
          </p:cNvSpPr>
          <p:nvPr>
            <p:ph type="body" idx="4"/>
          </p:nvPr>
        </p:nvSpPr>
        <p:spPr>
          <a:xfrm>
            <a:off x="4508500" y="2521950"/>
            <a:ext cx="3817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Sensitive Data</a:t>
            </a:r>
            <a:endParaRPr/>
          </a:p>
        </p:txBody>
      </p:sp>
      <p:sp>
        <p:nvSpPr>
          <p:cNvPr id="777" name="Google Shape;777;g252f5e3696d_0_624"/>
          <p:cNvSpPr txBox="1">
            <a:spLocks noGrp="1"/>
          </p:cNvSpPr>
          <p:nvPr>
            <p:ph type="body" idx="5"/>
          </p:nvPr>
        </p:nvSpPr>
        <p:spPr>
          <a:xfrm>
            <a:off x="8393430" y="2521947"/>
            <a:ext cx="3174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GB"/>
              <a:t>Business, Industry</a:t>
            </a:r>
            <a:endParaRPr/>
          </a:p>
        </p:txBody>
      </p:sp>
      <p:sp>
        <p:nvSpPr>
          <p:cNvPr id="778" name="Google Shape;778;g252f5e3696d_0_624"/>
          <p:cNvSpPr txBox="1">
            <a:spLocks noGrp="1"/>
          </p:cNvSpPr>
          <p:nvPr>
            <p:ph type="body" idx="9"/>
          </p:nvPr>
        </p:nvSpPr>
        <p:spPr>
          <a:xfrm>
            <a:off x="4496676" y="3047175"/>
            <a:ext cx="34221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i="1"/>
              <a:t>Purpose must be declared every time you want to access sensitive data.</a:t>
            </a:r>
            <a:endParaRPr sz="1800" i="1"/>
          </a:p>
          <a:p>
            <a:pPr marL="0" lvl="0" indent="0" algn="l" rtl="0">
              <a:lnSpc>
                <a:spcPct val="100000"/>
              </a:lnSpc>
              <a:spcBef>
                <a:spcPts val="0"/>
              </a:spcBef>
              <a:spcAft>
                <a:spcPts val="0"/>
              </a:spcAft>
              <a:buSzPts val="2000"/>
              <a:buNone/>
            </a:pPr>
            <a:endParaRPr sz="1800" i="1"/>
          </a:p>
          <a:p>
            <a:pPr marL="0" lvl="0" indent="0" algn="l" rtl="0">
              <a:lnSpc>
                <a:spcPct val="100000"/>
              </a:lnSpc>
              <a:spcBef>
                <a:spcPts val="0"/>
              </a:spcBef>
              <a:spcAft>
                <a:spcPts val="0"/>
              </a:spcAft>
              <a:buSzPts val="2000"/>
              <a:buNone/>
            </a:pPr>
            <a:r>
              <a:rPr lang="en-GB" sz="1800" i="1"/>
              <a:t>Fit for Purpose</a:t>
            </a:r>
            <a:endParaRPr sz="1800" i="1"/>
          </a:p>
          <a:p>
            <a:pPr marL="457200" lvl="0" indent="-342900" algn="l" rtl="0">
              <a:lnSpc>
                <a:spcPct val="100000"/>
              </a:lnSpc>
              <a:spcBef>
                <a:spcPts val="0"/>
              </a:spcBef>
              <a:spcAft>
                <a:spcPts val="0"/>
              </a:spcAft>
              <a:buSzPts val="1800"/>
              <a:buChar char="●"/>
            </a:pPr>
            <a:r>
              <a:rPr lang="en-GB" sz="1800" i="1"/>
              <a:t>Ethics Review</a:t>
            </a:r>
            <a:endParaRPr sz="1800" i="1"/>
          </a:p>
          <a:p>
            <a:pPr marL="457200" lvl="0" indent="-342900" algn="l" rtl="0">
              <a:lnSpc>
                <a:spcPct val="100000"/>
              </a:lnSpc>
              <a:spcBef>
                <a:spcPts val="0"/>
              </a:spcBef>
              <a:spcAft>
                <a:spcPts val="0"/>
              </a:spcAft>
              <a:buSzPts val="1800"/>
              <a:buChar char="●"/>
            </a:pPr>
            <a:r>
              <a:rPr lang="en-GB" sz="1800" i="1"/>
              <a:t>Original reason for data collection must be compatible with proposed use</a:t>
            </a:r>
            <a:endParaRPr sz="1800" i="1"/>
          </a:p>
          <a:p>
            <a:pPr marL="457200" lvl="0" indent="-342900" algn="l" rtl="0">
              <a:lnSpc>
                <a:spcPct val="100000"/>
              </a:lnSpc>
              <a:spcBef>
                <a:spcPts val="0"/>
              </a:spcBef>
              <a:spcAft>
                <a:spcPts val="0"/>
              </a:spcAft>
              <a:buSzPts val="1800"/>
              <a:buChar char="●"/>
            </a:pPr>
            <a:r>
              <a:rPr lang="en-GB" sz="1800" i="1"/>
              <a:t>Even if compatible, quality may not be sufficient</a:t>
            </a:r>
            <a:endParaRPr sz="1800" i="1"/>
          </a:p>
        </p:txBody>
      </p:sp>
      <p:sp>
        <p:nvSpPr>
          <p:cNvPr id="779" name="Google Shape;779;g252f5e3696d_0_624"/>
          <p:cNvSpPr txBox="1">
            <a:spLocks noGrp="1"/>
          </p:cNvSpPr>
          <p:nvPr>
            <p:ph type="body" idx="13"/>
          </p:nvPr>
        </p:nvSpPr>
        <p:spPr>
          <a:xfrm>
            <a:off x="8377551" y="3047179"/>
            <a:ext cx="3174900" cy="3324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000"/>
              <a:buNone/>
            </a:pPr>
            <a:r>
              <a:rPr lang="en-GB" sz="1800" i="1">
                <a:solidFill>
                  <a:schemeClr val="accent5"/>
                </a:solidFill>
              </a:rPr>
              <a:t>Purpose motivates the first use case</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Data sovereignty enables later use cases</a:t>
            </a:r>
            <a:endParaRPr sz="1800" i="1">
              <a:solidFill>
                <a:schemeClr val="accent5"/>
              </a:solidFill>
            </a:endParaRPr>
          </a:p>
          <a:p>
            <a:pPr marL="0" lvl="0" indent="0" algn="l" rtl="0">
              <a:lnSpc>
                <a:spcPct val="100000"/>
              </a:lnSpc>
              <a:spcBef>
                <a:spcPts val="0"/>
              </a:spcBef>
              <a:spcAft>
                <a:spcPts val="0"/>
              </a:spcAft>
              <a:buSzPts val="2000"/>
              <a:buNone/>
            </a:pPr>
            <a:endParaRPr sz="1800" i="1">
              <a:solidFill>
                <a:schemeClr val="accent5"/>
              </a:solidFill>
            </a:endParaRPr>
          </a:p>
          <a:p>
            <a:pPr marL="0" lvl="0" indent="0" algn="l" rtl="0">
              <a:lnSpc>
                <a:spcPct val="100000"/>
              </a:lnSpc>
              <a:spcBef>
                <a:spcPts val="0"/>
              </a:spcBef>
              <a:spcAft>
                <a:spcPts val="0"/>
              </a:spcAft>
              <a:buSzPts val="2000"/>
              <a:buNone/>
            </a:pPr>
            <a:r>
              <a:rPr lang="en-GB" sz="1800" i="1">
                <a:solidFill>
                  <a:schemeClr val="accent5"/>
                </a:solidFill>
              </a:rPr>
              <a:t>Fit for Purpose?: </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No review: ends justify the means</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Competitive advantage</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Bias, Opacity</a:t>
            </a:r>
            <a:endParaRPr sz="1800" i="1">
              <a:solidFill>
                <a:schemeClr val="accent5"/>
              </a:solidFill>
            </a:endParaRPr>
          </a:p>
          <a:p>
            <a:pPr marL="457200" lvl="0" indent="-342900" algn="l" rtl="0">
              <a:lnSpc>
                <a:spcPct val="100000"/>
              </a:lnSpc>
              <a:spcBef>
                <a:spcPts val="0"/>
              </a:spcBef>
              <a:spcAft>
                <a:spcPts val="0"/>
              </a:spcAft>
              <a:buClr>
                <a:schemeClr val="accent5"/>
              </a:buClr>
              <a:buSzPts val="1800"/>
              <a:buChar char="●"/>
            </a:pPr>
            <a:r>
              <a:rPr lang="en-GB" sz="1800" i="1">
                <a:solidFill>
                  <a:schemeClr val="accent5"/>
                </a:solidFill>
              </a:rPr>
              <a:t>Disinformation, collusion?</a:t>
            </a:r>
            <a:endParaRPr sz="1800" i="1">
              <a:solidFill>
                <a:schemeClr val="accent5"/>
              </a:solidFill>
            </a:endParaRPr>
          </a:p>
          <a:p>
            <a:pPr marL="0" lvl="0" indent="0" algn="l" rtl="0">
              <a:lnSpc>
                <a:spcPct val="100000"/>
              </a:lnSpc>
              <a:spcBef>
                <a:spcPts val="0"/>
              </a:spcBef>
              <a:spcAft>
                <a:spcPts val="0"/>
              </a:spcAft>
              <a:buSzPts val="2000"/>
              <a:buNone/>
            </a:pPr>
            <a:endParaRPr sz="1800" i="1"/>
          </a:p>
        </p:txBody>
      </p:sp>
      <p:pic>
        <p:nvPicPr>
          <p:cNvPr id="780" name="Google Shape;780;g252f5e3696d_0_624"/>
          <p:cNvPicPr preferRelativeResize="0">
            <a:picLocks noGrp="1"/>
          </p:cNvPicPr>
          <p:nvPr>
            <p:ph type="pic" idx="6"/>
          </p:nvPr>
        </p:nvPicPr>
        <p:blipFill rotWithShape="1">
          <a:blip r:embed="rId3">
            <a:alphaModFix/>
          </a:blip>
          <a:srcRect/>
          <a:stretch/>
        </p:blipFill>
        <p:spPr>
          <a:xfrm>
            <a:off x="881606" y="1399930"/>
            <a:ext cx="1016100" cy="1016100"/>
          </a:xfrm>
          <a:prstGeom prst="rect">
            <a:avLst/>
          </a:prstGeom>
          <a:noFill/>
          <a:ln>
            <a:noFill/>
          </a:ln>
        </p:spPr>
      </p:pic>
      <p:pic>
        <p:nvPicPr>
          <p:cNvPr id="781" name="Google Shape;781;g252f5e3696d_0_624"/>
          <p:cNvPicPr preferRelativeResize="0">
            <a:picLocks noGrp="1"/>
          </p:cNvPicPr>
          <p:nvPr>
            <p:ph type="pic" idx="7"/>
          </p:nvPr>
        </p:nvPicPr>
        <p:blipFill rotWithShape="1">
          <a:blip r:embed="rId4">
            <a:alphaModFix/>
          </a:blip>
          <a:srcRect/>
          <a:stretch/>
        </p:blipFill>
        <p:spPr>
          <a:xfrm>
            <a:off x="4508500" y="1399930"/>
            <a:ext cx="1016100" cy="1016100"/>
          </a:xfrm>
          <a:prstGeom prst="rect">
            <a:avLst/>
          </a:prstGeom>
          <a:noFill/>
          <a:ln>
            <a:noFill/>
          </a:ln>
        </p:spPr>
      </p:pic>
      <p:pic>
        <p:nvPicPr>
          <p:cNvPr id="782" name="Google Shape;782;g252f5e3696d_0_624"/>
          <p:cNvPicPr preferRelativeResize="0">
            <a:picLocks noGrp="1"/>
          </p:cNvPicPr>
          <p:nvPr>
            <p:ph type="pic" idx="8"/>
          </p:nvPr>
        </p:nvPicPr>
        <p:blipFill rotWithShape="1">
          <a:blip r:embed="rId5">
            <a:alphaModFix/>
          </a:blip>
          <a:srcRect/>
          <a:stretch/>
        </p:blipFill>
        <p:spPr>
          <a:xfrm>
            <a:off x="8393430" y="1399930"/>
            <a:ext cx="1016100" cy="1016100"/>
          </a:xfrm>
          <a:prstGeom prst="rect">
            <a:avLst/>
          </a:prstGeom>
          <a:noFill/>
          <a:ln>
            <a:noFill/>
          </a:ln>
        </p:spPr>
      </p:pic>
      <p:sp>
        <p:nvSpPr>
          <p:cNvPr id="783" name="Google Shape;783;g252f5e3696d_0_62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17</a:t>
            </a:fld>
            <a:endParaRPr/>
          </a:p>
        </p:txBody>
      </p:sp>
      <p:sp>
        <p:nvSpPr>
          <p:cNvPr id="784" name="Google Shape;784;g252f5e3696d_0_624"/>
          <p:cNvSpPr/>
          <p:nvPr/>
        </p:nvSpPr>
        <p:spPr>
          <a:xfrm rot="1604305">
            <a:off x="7371983" y="2547444"/>
            <a:ext cx="4655515" cy="1859121"/>
          </a:xfrm>
          <a:prstGeom prst="ellipse">
            <a:avLst/>
          </a:prstGeom>
          <a:solidFill>
            <a:srgbClr val="68D7F4"/>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C00000"/>
                </a:solidFill>
                <a:latin typeface="DM Sans"/>
                <a:ea typeface="DM Sans"/>
                <a:cs typeface="DM Sans"/>
                <a:sym typeface="DM Sans"/>
              </a:rPr>
              <a:t>“Fit for Purpose” Problem Amplified with AI</a:t>
            </a:r>
            <a:endParaRPr sz="2400" b="0" i="0" u="none" strike="noStrike" cap="none">
              <a:solidFill>
                <a:srgbClr val="C00000"/>
              </a:solidFill>
              <a:latin typeface="DM Sans"/>
              <a:ea typeface="DM Sans"/>
              <a:cs typeface="DM Sans"/>
              <a:sym typeface="DM Sans"/>
            </a:endParaRPr>
          </a:p>
        </p:txBody>
      </p:sp>
      <p:pic>
        <p:nvPicPr>
          <p:cNvPr id="785" name="Google Shape;785;g252f5e3696d_0_624"/>
          <p:cNvPicPr preferRelativeResize="0"/>
          <p:nvPr/>
        </p:nvPicPr>
        <p:blipFill rotWithShape="1">
          <a:blip r:embed="rId6">
            <a:alphaModFix/>
          </a:blip>
          <a:srcRect/>
          <a:stretch/>
        </p:blipFill>
        <p:spPr>
          <a:xfrm rot="2700000">
            <a:off x="7970582" y="1802657"/>
            <a:ext cx="3305936" cy="3305936"/>
          </a:xfrm>
          <a:prstGeom prst="rect">
            <a:avLst/>
          </a:prstGeom>
          <a:noFill/>
          <a:ln>
            <a:noFill/>
          </a:ln>
        </p:spPr>
      </p:pic>
      <p:sp>
        <p:nvSpPr>
          <p:cNvPr id="786" name="Google Shape;786;g252f5e3696d_0_624"/>
          <p:cNvSpPr txBox="1"/>
          <p:nvPr/>
        </p:nvSpPr>
        <p:spPr>
          <a:xfrm>
            <a:off x="8984700" y="3151950"/>
            <a:ext cx="12777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46F6E"/>
                </a:solidFill>
                <a:latin typeface="DM Sans"/>
                <a:ea typeface="DM Sans"/>
                <a:cs typeface="DM Sans"/>
                <a:sym typeface="DM Sans"/>
              </a:rPr>
              <a:t>AI Act</a:t>
            </a:r>
            <a:endParaRPr sz="2400" b="1" i="0" u="none" strike="noStrike" cap="none">
              <a:solidFill>
                <a:srgbClr val="046F6E"/>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252f5e3696d_0_475"/>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Learning from other sectors</a:t>
            </a:r>
            <a:endParaRPr/>
          </a:p>
        </p:txBody>
      </p:sp>
      <p:sp>
        <p:nvSpPr>
          <p:cNvPr id="793" name="Google Shape;793;g252f5e3696d_0_475"/>
          <p:cNvSpPr txBox="1">
            <a:spLocks noGrp="1"/>
          </p:cNvSpPr>
          <p:nvPr>
            <p:ph type="title"/>
          </p:nvPr>
        </p:nvSpPr>
        <p:spPr>
          <a:xfrm>
            <a:off x="1282073" y="395409"/>
            <a:ext cx="10985400" cy="415498"/>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Data-Related Challenges Differ Across Sectors</a:t>
            </a:r>
            <a:endParaRPr dirty="0"/>
          </a:p>
        </p:txBody>
      </p:sp>
      <p:graphicFrame>
        <p:nvGraphicFramePr>
          <p:cNvPr id="794" name="Google Shape;794;g252f5e3696d_0_475"/>
          <p:cNvGraphicFramePr/>
          <p:nvPr>
            <p:extLst>
              <p:ext uri="{D42A27DB-BD31-4B8C-83A1-F6EECF244321}">
                <p14:modId xmlns:p14="http://schemas.microsoft.com/office/powerpoint/2010/main" val="3007191248"/>
              </p:ext>
            </p:extLst>
          </p:nvPr>
        </p:nvGraphicFramePr>
        <p:xfrm>
          <a:off x="952500" y="1219200"/>
          <a:ext cx="10287000" cy="5211780"/>
        </p:xfrm>
        <a:graphic>
          <a:graphicData uri="http://schemas.openxmlformats.org/drawingml/2006/table">
            <a:tbl>
              <a:tblPr>
                <a:noFill/>
                <a:tableStyleId>{EB008EF1-AD3B-4C8D-B1A1-24F9873AA09F}</a:tableStyleId>
              </a:tblPr>
              <a:tblGrid>
                <a:gridCol w="1949300">
                  <a:extLst>
                    <a:ext uri="{9D8B030D-6E8A-4147-A177-3AD203B41FA5}">
                      <a16:colId xmlns:a16="http://schemas.microsoft.com/office/drawing/2014/main" val="20000"/>
                    </a:ext>
                  </a:extLst>
                </a:gridCol>
                <a:gridCol w="2779225">
                  <a:extLst>
                    <a:ext uri="{9D8B030D-6E8A-4147-A177-3AD203B41FA5}">
                      <a16:colId xmlns:a16="http://schemas.microsoft.com/office/drawing/2014/main" val="20001"/>
                    </a:ext>
                  </a:extLst>
                </a:gridCol>
                <a:gridCol w="2768325">
                  <a:extLst>
                    <a:ext uri="{9D8B030D-6E8A-4147-A177-3AD203B41FA5}">
                      <a16:colId xmlns:a16="http://schemas.microsoft.com/office/drawing/2014/main" val="20002"/>
                    </a:ext>
                  </a:extLst>
                </a:gridCol>
                <a:gridCol w="27901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100"/>
                        <a:buFont typeface="Arial"/>
                        <a:buNone/>
                      </a:pP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Research, </a:t>
                      </a:r>
                      <a:endParaRPr sz="2100" u="none" strike="noStrike" cap="none">
                        <a:solidFill>
                          <a:srgbClr val="005FAA"/>
                        </a:solidFill>
                        <a:latin typeface="DM Sans"/>
                        <a:ea typeface="DM Sans"/>
                        <a:cs typeface="DM Sans"/>
                        <a:sym typeface="DM Sans"/>
                      </a:endParaRPr>
                    </a:p>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Public Sector</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Sensitive Data</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Industry Confidential</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Security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Known Parties</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Anonymous OK</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Strong assurance</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Strong assurance</a:t>
                      </a:r>
                      <a:endParaRPr sz="1500" u="none" strike="noStrike" cap="none">
                        <a:solidFill>
                          <a:schemeClr val="accent5"/>
                        </a:solidFill>
                        <a:latin typeface="DM Sans"/>
                        <a:ea typeface="DM Sans"/>
                        <a:cs typeface="DM Sans"/>
                        <a:sym typeface="DM Sans"/>
                      </a:endParaRPr>
                    </a:p>
                  </a:txBody>
                  <a:tcPr marL="91425" marR="91425" marT="91425" marB="91425" anchor="ct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Visibility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Open; 1:Many or 1:Any</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Sovereignty, GDPR; 1:1 or 1:Few</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Sovereignty; 1:1 or 1:Few</a:t>
                      </a:r>
                      <a:endParaRPr sz="1500" u="none" strike="noStrike" cap="none">
                        <a:solidFill>
                          <a:schemeClr val="accent5"/>
                        </a:solidFill>
                        <a:latin typeface="DM Sans"/>
                        <a:ea typeface="DM Sans"/>
                        <a:cs typeface="DM Sans"/>
                        <a:sym typeface="DM Sans"/>
                      </a:endParaRPr>
                    </a:p>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Data Act → 1:Few or 1:Many</a:t>
                      </a:r>
                      <a:endParaRPr sz="1500" u="none" strike="noStrike" cap="none">
                        <a:solidFill>
                          <a:srgbClr val="828282"/>
                        </a:solidFill>
                        <a:latin typeface="DM Sans"/>
                        <a:ea typeface="DM Sans"/>
                        <a:cs typeface="DM Sans"/>
                        <a:sym typeface="DM Sans"/>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Findability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rowSpan="4">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Five Safes (e.g.)</a:t>
                      </a:r>
                      <a:endParaRPr sz="1500" u="none" strike="noStrike" cap="none">
                        <a:solidFill>
                          <a:srgbClr val="828282"/>
                        </a:solidFill>
                        <a:latin typeface="DM Sans"/>
                        <a:ea typeface="DM Sans"/>
                        <a:cs typeface="DM Sans"/>
                        <a:sym typeface="DM Sans"/>
                      </a:endParaRPr>
                    </a:p>
                  </a:txBody>
                  <a:tcPr marL="91425" marR="91425" marT="91425" marB="91425" anchor="ctr">
                    <a:lnB w="9525" cap="flat" cmpd="sng">
                      <a:solidFill>
                        <a:srgbClr val="9E9E9E"/>
                      </a:solidFill>
                      <a:prstDash val="solid"/>
                      <a:round/>
                      <a:headEnd type="none" w="sm" len="sm"/>
                      <a:tailEnd type="none" w="sm" len="sm"/>
                    </a:lnB>
                  </a:tcPr>
                </a:tc>
                <a:tc rowSpan="4">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dirty="0">
                          <a:solidFill>
                            <a:schemeClr val="accent5"/>
                          </a:solidFill>
                          <a:latin typeface="DM Sans"/>
                          <a:ea typeface="DM Sans"/>
                          <a:cs typeface="DM Sans"/>
                          <a:sym typeface="DM Sans"/>
                        </a:rPr>
                        <a:t>Sovereignty, </a:t>
                      </a:r>
                    </a:p>
                    <a:p>
                      <a:pPr marL="0" marR="0" lvl="0" indent="0" algn="ctr" rtl="0">
                        <a:lnSpc>
                          <a:spcPct val="100000"/>
                        </a:lnSpc>
                        <a:spcBef>
                          <a:spcPts val="0"/>
                        </a:spcBef>
                        <a:spcAft>
                          <a:spcPts val="0"/>
                        </a:spcAft>
                        <a:buClr>
                          <a:srgbClr val="000000"/>
                        </a:buClr>
                        <a:buSzPts val="1500"/>
                        <a:buFont typeface="Arial"/>
                        <a:buNone/>
                      </a:pPr>
                      <a:r>
                        <a:rPr lang="en-GB" sz="1500" u="none" strike="noStrike" cap="none" dirty="0">
                          <a:solidFill>
                            <a:schemeClr val="accent5"/>
                          </a:solidFill>
                          <a:latin typeface="DM Sans"/>
                          <a:ea typeface="DM Sans"/>
                          <a:cs typeface="DM Sans"/>
                          <a:sym typeface="DM Sans"/>
                        </a:rPr>
                        <a:t>to be tempered by Data Act</a:t>
                      </a:r>
                      <a:endParaRPr sz="1400" u="none" strike="noStrike" cap="none" dirty="0"/>
                    </a:p>
                  </a:txBody>
                  <a:tcPr marL="91425" marR="91425" marT="91425" marB="9142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Accessibility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Interoperability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increasing</a:t>
                      </a:r>
                      <a:endParaRPr sz="1500" u="none" strike="noStrike" cap="none">
                        <a:solidFill>
                          <a:srgbClr val="828282"/>
                        </a:solidFill>
                        <a:latin typeface="DM Sans"/>
                        <a:ea typeface="DM Sans"/>
                        <a:cs typeface="DM Sans"/>
                        <a:sym typeface="DM Sans"/>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(Re)usability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Quality, Fit for Purpose</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Peer Review</a:t>
                      </a:r>
                      <a:endParaRPr sz="1500" u="none" strike="noStrike" cap="none">
                        <a:solidFill>
                          <a:srgbClr val="828282"/>
                        </a:solidFill>
                        <a:latin typeface="DM Sans"/>
                        <a:ea typeface="DM Sans"/>
                        <a:cs typeface="DM Sans"/>
                        <a:sym typeface="DM San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Ethics Review, GDPR</a:t>
                      </a: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dirty="0">
                          <a:solidFill>
                            <a:srgbClr val="828282"/>
                          </a:solidFill>
                          <a:latin typeface="DM Sans"/>
                          <a:ea typeface="DM Sans"/>
                          <a:cs typeface="DM Sans"/>
                          <a:sym typeface="DM Sans"/>
                        </a:rPr>
                        <a:t>Opportunistic, </a:t>
                      </a:r>
                    </a:p>
                    <a:p>
                      <a:pPr marL="0" marR="0" lvl="0" indent="0" algn="ctr" rtl="0">
                        <a:lnSpc>
                          <a:spcPct val="100000"/>
                        </a:lnSpc>
                        <a:spcBef>
                          <a:spcPts val="0"/>
                        </a:spcBef>
                        <a:spcAft>
                          <a:spcPts val="0"/>
                        </a:spcAft>
                        <a:buClr>
                          <a:srgbClr val="000000"/>
                        </a:buClr>
                        <a:buSzPts val="1500"/>
                        <a:buFont typeface="Arial"/>
                        <a:buNone/>
                      </a:pPr>
                      <a:r>
                        <a:rPr lang="en-GB" sz="1500" u="none" strike="noStrike" cap="none" dirty="0">
                          <a:solidFill>
                            <a:srgbClr val="828282"/>
                          </a:solidFill>
                          <a:latin typeface="DM Sans"/>
                          <a:ea typeface="DM Sans"/>
                          <a:cs typeface="DM Sans"/>
                          <a:sym typeface="DM Sans"/>
                        </a:rPr>
                        <a:t>tempered by AI Act?</a:t>
                      </a:r>
                      <a:endParaRPr sz="1500" u="none" strike="noStrike" cap="none" dirty="0">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Purpose, Objectives</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Advancement of Knowledge</a:t>
                      </a:r>
                      <a:endParaRPr sz="1500" u="none" strike="noStrike" cap="none">
                        <a:solidFill>
                          <a:srgbClr val="828282"/>
                        </a:solidFill>
                        <a:latin typeface="DM Sans"/>
                        <a:ea typeface="DM Sans"/>
                        <a:cs typeface="DM Sans"/>
                        <a:sym typeface="DM San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MUST be defined up front </a:t>
                      </a: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dirty="0">
                          <a:solidFill>
                            <a:srgbClr val="828282"/>
                          </a:solidFill>
                          <a:latin typeface="DM Sans"/>
                          <a:ea typeface="DM Sans"/>
                          <a:cs typeface="DM Sans"/>
                          <a:sym typeface="DM Sans"/>
                        </a:rPr>
                        <a:t>Solve my problem, Competitive advantage</a:t>
                      </a:r>
                      <a:endParaRPr sz="1500" u="none" strike="noStrike" cap="none" dirty="0">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795" name="Google Shape;795;g252f5e3696d_0_47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aphicFrame>
        <p:nvGraphicFramePr>
          <p:cNvPr id="801" name="Google Shape;801;g252f5e3696d_0_666"/>
          <p:cNvGraphicFramePr/>
          <p:nvPr/>
        </p:nvGraphicFramePr>
        <p:xfrm>
          <a:off x="952500" y="1219200"/>
          <a:ext cx="10287000" cy="5211780"/>
        </p:xfrm>
        <a:graphic>
          <a:graphicData uri="http://schemas.openxmlformats.org/drawingml/2006/table">
            <a:tbl>
              <a:tblPr>
                <a:noFill/>
                <a:tableStyleId>{EB008EF1-AD3B-4C8D-B1A1-24F9873AA09F}</a:tableStyleId>
              </a:tblPr>
              <a:tblGrid>
                <a:gridCol w="1949300">
                  <a:extLst>
                    <a:ext uri="{9D8B030D-6E8A-4147-A177-3AD203B41FA5}">
                      <a16:colId xmlns:a16="http://schemas.microsoft.com/office/drawing/2014/main" val="20000"/>
                    </a:ext>
                  </a:extLst>
                </a:gridCol>
                <a:gridCol w="2779225">
                  <a:extLst>
                    <a:ext uri="{9D8B030D-6E8A-4147-A177-3AD203B41FA5}">
                      <a16:colId xmlns:a16="http://schemas.microsoft.com/office/drawing/2014/main" val="20001"/>
                    </a:ext>
                  </a:extLst>
                </a:gridCol>
                <a:gridCol w="2768325">
                  <a:extLst>
                    <a:ext uri="{9D8B030D-6E8A-4147-A177-3AD203B41FA5}">
                      <a16:colId xmlns:a16="http://schemas.microsoft.com/office/drawing/2014/main" val="20002"/>
                    </a:ext>
                  </a:extLst>
                </a:gridCol>
                <a:gridCol w="27901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100"/>
                        <a:buFont typeface="Arial"/>
                        <a:buNone/>
                      </a:pP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Research, </a:t>
                      </a:r>
                      <a:endParaRPr sz="2100" u="none" strike="noStrike" cap="none">
                        <a:solidFill>
                          <a:srgbClr val="005FAA"/>
                        </a:solidFill>
                        <a:latin typeface="DM Sans"/>
                        <a:ea typeface="DM Sans"/>
                        <a:cs typeface="DM Sans"/>
                        <a:sym typeface="DM Sans"/>
                      </a:endParaRPr>
                    </a:p>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Public Sector</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Sensitive Data</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Industry Confidential</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Security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Known Parties</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Anonymous OK</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Strong assurance</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Strong assurance</a:t>
                      </a:r>
                      <a:endParaRPr sz="1500" u="none" strike="noStrike" cap="none">
                        <a:solidFill>
                          <a:schemeClr val="accent5"/>
                        </a:solidFill>
                        <a:latin typeface="DM Sans"/>
                        <a:ea typeface="DM Sans"/>
                        <a:cs typeface="DM Sans"/>
                        <a:sym typeface="DM Sans"/>
                      </a:endParaRPr>
                    </a:p>
                  </a:txBody>
                  <a:tcPr marL="91425" marR="91425" marT="91425" marB="91425" anchor="ct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Visibility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Open; 1:Many</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Sovereignty, GDPR; 1:1 or 1:Few</a:t>
                      </a:r>
                      <a:endParaRPr sz="1500"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Sovereignty; 1:1 or 1:Few</a:t>
                      </a:r>
                      <a:endParaRPr sz="1500" u="none" strike="noStrike" cap="none">
                        <a:solidFill>
                          <a:schemeClr val="accent5"/>
                        </a:solidFill>
                        <a:latin typeface="DM Sans"/>
                        <a:ea typeface="DM Sans"/>
                        <a:cs typeface="DM Sans"/>
                        <a:sym typeface="DM Sans"/>
                      </a:endParaRPr>
                    </a:p>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Data Act - 1:Few or 1:Many</a:t>
                      </a:r>
                      <a:endParaRPr sz="1500" u="none" strike="noStrike" cap="none">
                        <a:solidFill>
                          <a:srgbClr val="828282"/>
                        </a:solidFill>
                        <a:latin typeface="DM Sans"/>
                        <a:ea typeface="DM Sans"/>
                        <a:cs typeface="DM Sans"/>
                        <a:sym typeface="DM Sans"/>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Findability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rowSpan="4">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Five Safes (e.g.)</a:t>
                      </a:r>
                      <a:endParaRPr sz="1500" u="none" strike="noStrike" cap="none">
                        <a:solidFill>
                          <a:srgbClr val="828282"/>
                        </a:solidFill>
                        <a:latin typeface="DM Sans"/>
                        <a:ea typeface="DM Sans"/>
                        <a:cs typeface="DM Sans"/>
                        <a:sym typeface="DM Sans"/>
                      </a:endParaRPr>
                    </a:p>
                  </a:txBody>
                  <a:tcPr marL="91425" marR="91425" marT="91425" marB="91425" anchor="ctr">
                    <a:lnB w="9525" cap="flat" cmpd="sng">
                      <a:solidFill>
                        <a:srgbClr val="9E9E9E"/>
                      </a:solidFill>
                      <a:prstDash val="solid"/>
                      <a:round/>
                      <a:headEnd type="none" w="sm" len="sm"/>
                      <a:tailEnd type="none" w="sm" len="sm"/>
                    </a:lnB>
                  </a:tcPr>
                </a:tc>
                <a:tc rowSpan="4">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Sovereignty, to be tempered by Data Act</a:t>
                      </a:r>
                      <a:endParaRPr sz="1400" u="none" strike="noStrike" cap="none"/>
                    </a:p>
                  </a:txBody>
                  <a:tcPr marL="91425" marR="91425" marT="91425" marB="9142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Accessibility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Interoperability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increasing</a:t>
                      </a:r>
                      <a:endParaRPr sz="1500" u="none" strike="noStrike" cap="none">
                        <a:solidFill>
                          <a:srgbClr val="828282"/>
                        </a:solidFill>
                        <a:latin typeface="DM Sans"/>
                        <a:ea typeface="DM Sans"/>
                        <a:cs typeface="DM Sans"/>
                        <a:sym typeface="DM Sans"/>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(Re)usability</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chemeClr val="accent5"/>
                          </a:solidFill>
                          <a:latin typeface="DM Sans"/>
                          <a:ea typeface="DM Sans"/>
                          <a:cs typeface="DM Sans"/>
                          <a:sym typeface="DM Sans"/>
                        </a:rPr>
                        <a:t>✓</a:t>
                      </a:r>
                      <a:endParaRPr sz="1500" u="none" strike="noStrike" cap="none">
                        <a:solidFill>
                          <a:srgbClr val="828282"/>
                        </a:solidFill>
                        <a:latin typeface="DM Sans"/>
                        <a:ea typeface="DM Sans"/>
                        <a:cs typeface="DM Sans"/>
                        <a:sym typeface="DM Sans"/>
                      </a:endParaRPr>
                    </a:p>
                  </a:txBody>
                  <a:tcPr marL="91425" marR="91425" marT="91425" marB="91425"/>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Quality, Fit for Purpose</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Peer Review</a:t>
                      </a:r>
                      <a:endParaRPr sz="1500" u="none" strike="noStrike" cap="none">
                        <a:solidFill>
                          <a:srgbClr val="828282"/>
                        </a:solidFill>
                        <a:latin typeface="DM Sans"/>
                        <a:ea typeface="DM Sans"/>
                        <a:cs typeface="DM Sans"/>
                        <a:sym typeface="DM San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Ethics Review, GDPR</a:t>
                      </a: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Opportunistic, AI Act?</a:t>
                      </a: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Clr>
                          <a:srgbClr val="000000"/>
                        </a:buClr>
                        <a:buSzPts val="1500"/>
                        <a:buFont typeface="Arial"/>
                        <a:buNone/>
                      </a:pPr>
                      <a:r>
                        <a:rPr lang="en-GB" sz="1500" b="1" u="none" strike="noStrike" cap="none">
                          <a:solidFill>
                            <a:srgbClr val="828282"/>
                          </a:solidFill>
                          <a:latin typeface="DM Sans"/>
                          <a:ea typeface="DM Sans"/>
                          <a:cs typeface="DM Sans"/>
                          <a:sym typeface="DM Sans"/>
                        </a:rPr>
                        <a:t>Purpose, Objectives</a:t>
                      </a:r>
                      <a:endParaRPr sz="1500" b="1" u="none" strike="noStrike" cap="none">
                        <a:solidFill>
                          <a:srgbClr val="828282"/>
                        </a:solidFill>
                        <a:latin typeface="DM Sans"/>
                        <a:ea typeface="DM Sans"/>
                        <a:cs typeface="DM Sans"/>
                        <a:sym typeface="DM San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Advancement of Knowledge</a:t>
                      </a:r>
                      <a:endParaRPr sz="1500" u="none" strike="noStrike" cap="none">
                        <a:solidFill>
                          <a:srgbClr val="828282"/>
                        </a:solidFill>
                        <a:latin typeface="DM Sans"/>
                        <a:ea typeface="DM Sans"/>
                        <a:cs typeface="DM Sans"/>
                        <a:sym typeface="DM San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MUST be defined up front </a:t>
                      </a: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Solve my problem, Competitive advantage</a:t>
                      </a: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802" name="Google Shape;802;g252f5e3696d_0_666"/>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803" name="Google Shape;803;g252f5e3696d_0_666"/>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Data-Related Challenges Differ Across Sectors</a:t>
            </a:r>
            <a:endParaRPr dirty="0">
              <a:solidFill>
                <a:schemeClr val="accent1"/>
              </a:solidFill>
            </a:endParaRPr>
          </a:p>
        </p:txBody>
      </p:sp>
      <p:sp>
        <p:nvSpPr>
          <p:cNvPr id="804" name="Google Shape;804;g252f5e3696d_0_66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19</a:t>
            </a:fld>
            <a:endParaRPr/>
          </a:p>
        </p:txBody>
      </p:sp>
      <p:sp>
        <p:nvSpPr>
          <p:cNvPr id="805" name="Google Shape;805;g252f5e3696d_0_666"/>
          <p:cNvSpPr/>
          <p:nvPr/>
        </p:nvSpPr>
        <p:spPr>
          <a:xfrm>
            <a:off x="736575" y="2041375"/>
            <a:ext cx="2315100" cy="4398300"/>
          </a:xfrm>
          <a:prstGeom prst="roundRect">
            <a:avLst>
              <a:gd name="adj" fmla="val 16667"/>
            </a:avLst>
          </a:prstGeom>
          <a:noFill/>
          <a:ln w="1143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252f5e3696d_0_666"/>
          <p:cNvSpPr/>
          <p:nvPr/>
        </p:nvSpPr>
        <p:spPr>
          <a:xfrm>
            <a:off x="4820800" y="2488874"/>
            <a:ext cx="3964200" cy="3149926"/>
          </a:xfrm>
          <a:prstGeom prst="wedgeEllipseCallout">
            <a:avLst>
              <a:gd name="adj1" fmla="val -93523"/>
              <a:gd name="adj2" fmla="val -2578"/>
            </a:avLst>
          </a:prstGeom>
          <a:solidFill>
            <a:schemeClr val="lt2"/>
          </a:solidFill>
          <a:ln w="1143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rgbClr val="046F6E"/>
                </a:solidFill>
                <a:latin typeface="DM Sans"/>
                <a:ea typeface="DM Sans"/>
                <a:cs typeface="DM Sans"/>
                <a:sym typeface="DM Sans"/>
              </a:rPr>
              <a:t>Aspects of Governance Frameworks Required to Address the Challenges</a:t>
            </a:r>
            <a:endParaRPr sz="1400" b="1" i="0" u="none" strike="noStrike" cap="none" dirty="0">
              <a:solidFill>
                <a:srgbClr val="046F6E"/>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25319c824c5_0_742"/>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494" name="Google Shape;1494;g25319c824c5_0_74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a:t>
            </a:fld>
            <a:endParaRPr/>
          </a:p>
        </p:txBody>
      </p:sp>
      <p:sp>
        <p:nvSpPr>
          <p:cNvPr id="1495" name="Google Shape;1495;g25319c824c5_0_742"/>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EGI Support for Data Spaces</a:t>
            </a:r>
            <a:endParaRPr dirty="0"/>
          </a:p>
        </p:txBody>
      </p:sp>
      <p:sp>
        <p:nvSpPr>
          <p:cNvPr id="1496" name="Google Shape;1496;g25319c824c5_0_742"/>
          <p:cNvSpPr txBox="1">
            <a:spLocks noGrp="1"/>
          </p:cNvSpPr>
          <p:nvPr>
            <p:ph type="body" idx="2"/>
          </p:nvPr>
        </p:nvSpPr>
        <p:spPr>
          <a:xfrm>
            <a:off x="508000" y="1451809"/>
            <a:ext cx="11289600" cy="4138500"/>
          </a:xfrm>
          <a:prstGeom prst="rect">
            <a:avLst/>
          </a:prstGeom>
          <a:noFill/>
          <a:ln>
            <a:noFill/>
          </a:ln>
        </p:spPr>
        <p:txBody>
          <a:bodyPr spcFirstLastPara="1" wrap="square" lIns="45725" tIns="22850" rIns="45725" bIns="22850" anchor="t" anchorCtr="0">
            <a:normAutofit fontScale="77500" lnSpcReduction="20000"/>
          </a:bodyPr>
          <a:lstStyle/>
          <a:p>
            <a:pPr marL="0" lvl="0" indent="0" algn="l" rtl="0">
              <a:lnSpc>
                <a:spcPct val="115000"/>
              </a:lnSpc>
              <a:spcBef>
                <a:spcPts val="0"/>
              </a:spcBef>
              <a:spcAft>
                <a:spcPts val="0"/>
              </a:spcAft>
              <a:buSzPts val="1600"/>
              <a:buNone/>
            </a:pPr>
            <a:r>
              <a:rPr lang="en-CA" dirty="0"/>
              <a:t>Technological Services</a:t>
            </a:r>
            <a:endParaRPr dirty="0"/>
          </a:p>
          <a:p>
            <a:pPr marL="457200" lvl="0" indent="-330200" algn="l" rtl="0">
              <a:lnSpc>
                <a:spcPct val="115000"/>
              </a:lnSpc>
              <a:spcBef>
                <a:spcPts val="0"/>
              </a:spcBef>
              <a:spcAft>
                <a:spcPts val="0"/>
              </a:spcAft>
              <a:buSzPts val="1600"/>
              <a:buChar char="•"/>
            </a:pPr>
            <a:r>
              <a:rPr lang="en-CA" b="0" dirty="0">
                <a:solidFill>
                  <a:schemeClr val="accent2"/>
                </a:solidFill>
              </a:rPr>
              <a:t>EGI provides several services and technology solutions for the development and implementation of Data Spaces. These solutions, for example, enable the sharing and collaboration of data in a secure and trusted environment.</a:t>
            </a:r>
            <a:endParaRPr lang="en-GB" b="0" dirty="0">
              <a:solidFill>
                <a:schemeClr val="accent2"/>
              </a:solidFill>
            </a:endParaRPr>
          </a:p>
          <a:p>
            <a:pPr marL="0" lvl="0" indent="0" algn="l" rtl="0">
              <a:lnSpc>
                <a:spcPct val="115000"/>
              </a:lnSpc>
              <a:spcBef>
                <a:spcPts val="1000"/>
              </a:spcBef>
              <a:spcAft>
                <a:spcPts val="0"/>
              </a:spcAft>
              <a:buSzPts val="1600"/>
              <a:buNone/>
            </a:pPr>
            <a:r>
              <a:rPr lang="en-GB" dirty="0"/>
              <a:t>Policy Development Support</a:t>
            </a:r>
          </a:p>
          <a:p>
            <a:r>
              <a:rPr lang="en-CA" b="0" dirty="0">
                <a:solidFill>
                  <a:schemeClr val="accent2"/>
                </a:solidFill>
              </a:rPr>
              <a:t>EGI’s policy development support activities help to ensure that data spaces are established and managed in a way that promotes trust, transparency, and accountability.</a:t>
            </a:r>
            <a:endParaRPr b="0" dirty="0">
              <a:solidFill>
                <a:schemeClr val="accent2"/>
              </a:solidFill>
            </a:endParaRPr>
          </a:p>
          <a:p>
            <a:pPr marL="0" marR="0" lvl="0" indent="0" algn="l" rtl="0">
              <a:lnSpc>
                <a:spcPct val="115000"/>
              </a:lnSpc>
              <a:spcBef>
                <a:spcPts val="1000"/>
              </a:spcBef>
              <a:spcAft>
                <a:spcPts val="0"/>
              </a:spcAft>
              <a:buSzPts val="1600"/>
              <a:buNone/>
            </a:pPr>
            <a:r>
              <a:rPr lang="en-GB" dirty="0"/>
              <a:t>Data Space Landscape Harmonisation</a:t>
            </a:r>
            <a:endParaRPr dirty="0"/>
          </a:p>
          <a:p>
            <a:pPr lvl="0"/>
            <a:r>
              <a:rPr lang="en-CA" b="0" dirty="0">
                <a:solidFill>
                  <a:schemeClr val="accent2"/>
                </a:solidFill>
              </a:rPr>
              <a:t>EGI helps to create synergies between different projects and initiatives, identifying common goals, aligning activities and standards, avoiding duplication of effort and maximizing the impact of funding and resources, thus harmonising the landscape of different Data Space related initiatives.</a:t>
            </a:r>
            <a:endParaRPr b="0" dirty="0">
              <a:solidFill>
                <a:schemeClr val="accent2"/>
              </a:solidFill>
            </a:endParaRPr>
          </a:p>
          <a:p>
            <a:pPr marL="0" marR="0" lvl="0" indent="0" algn="l" rtl="0">
              <a:lnSpc>
                <a:spcPct val="115000"/>
              </a:lnSpc>
              <a:spcBef>
                <a:spcPts val="1000"/>
              </a:spcBef>
              <a:spcAft>
                <a:spcPts val="0"/>
              </a:spcAft>
              <a:buSzPts val="1600"/>
              <a:buNone/>
            </a:pPr>
            <a:r>
              <a:rPr lang="en-CA" dirty="0"/>
              <a:t>Contributions to Projects</a:t>
            </a:r>
            <a:endParaRPr dirty="0"/>
          </a:p>
          <a:p>
            <a:r>
              <a:rPr lang="en-CA" b="0" dirty="0">
                <a:solidFill>
                  <a:schemeClr val="accent2"/>
                </a:solidFill>
              </a:rPr>
              <a:t>EGI leads or contributes to several projects aimed at developing thematic data spaces or contributing to the development of overarching, multidisciplinary data spaces.</a:t>
            </a:r>
            <a:endParaRPr b="0" dirty="0">
              <a:solidFill>
                <a:schemeClr val="accent2"/>
              </a:solidFill>
            </a:endParaRPr>
          </a:p>
          <a:p>
            <a:pPr marL="0" lvl="0" indent="0" algn="l" rtl="0">
              <a:lnSpc>
                <a:spcPct val="115000"/>
              </a:lnSpc>
              <a:spcBef>
                <a:spcPts val="0"/>
              </a:spcBef>
              <a:spcAft>
                <a:spcPts val="0"/>
              </a:spcAft>
              <a:buSzPts val="1600"/>
              <a:buNone/>
            </a:pPr>
            <a:endParaRPr dirty="0"/>
          </a:p>
        </p:txBody>
      </p:sp>
    </p:spTree>
    <p:extLst>
      <p:ext uri="{BB962C8B-B14F-4D97-AF65-F5344CB8AC3E}">
        <p14:creationId xmlns:p14="http://schemas.microsoft.com/office/powerpoint/2010/main" val="406510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66DC0-5146-0AA7-DA5D-4878F479200E}"/>
              </a:ext>
            </a:extLst>
          </p:cNvPr>
          <p:cNvSpPr>
            <a:spLocks noGrp="1"/>
          </p:cNvSpPr>
          <p:nvPr>
            <p:ph type="body" idx="1"/>
          </p:nvPr>
        </p:nvSpPr>
        <p:spPr>
          <a:xfrm>
            <a:off x="604590" y="4328442"/>
            <a:ext cx="8715680" cy="1181862"/>
          </a:xfrm>
        </p:spPr>
        <p:txBody>
          <a:bodyPr/>
          <a:lstStyle/>
          <a:p>
            <a:pPr marL="0" indent="0"/>
            <a:r>
              <a:rPr lang="en-CA" dirty="0"/>
              <a:t>A Definition of Data Spaces</a:t>
            </a:r>
          </a:p>
          <a:p>
            <a:pPr marL="0" indent="0"/>
            <a:r>
              <a:rPr lang="en-CA" i="1" dirty="0"/>
              <a:t>Exploring what it means…</a:t>
            </a:r>
          </a:p>
        </p:txBody>
      </p:sp>
      <p:sp>
        <p:nvSpPr>
          <p:cNvPr id="3" name="Text Placeholder 2">
            <a:extLst>
              <a:ext uri="{FF2B5EF4-FFF2-40B4-BE49-F238E27FC236}">
                <a16:creationId xmlns:a16="http://schemas.microsoft.com/office/drawing/2014/main" id="{4A254A3C-C4B0-0A0F-7ECD-1B15C6F6CECB}"/>
              </a:ext>
            </a:extLst>
          </p:cNvPr>
          <p:cNvSpPr>
            <a:spLocks noGrp="1"/>
          </p:cNvSpPr>
          <p:nvPr>
            <p:ph type="body" idx="2"/>
          </p:nvPr>
        </p:nvSpPr>
        <p:spPr/>
        <p:txBody>
          <a:bodyPr/>
          <a:lstStyle/>
          <a:p>
            <a:pPr marL="0" indent="0"/>
            <a:r>
              <a:rPr lang="en-CA" dirty="0"/>
              <a:t>Data Spaces 101</a:t>
            </a:r>
          </a:p>
        </p:txBody>
      </p:sp>
      <p:sp>
        <p:nvSpPr>
          <p:cNvPr id="4" name="Slide Number Placeholder 3">
            <a:extLst>
              <a:ext uri="{FF2B5EF4-FFF2-40B4-BE49-F238E27FC236}">
                <a16:creationId xmlns:a16="http://schemas.microsoft.com/office/drawing/2014/main" id="{77012F11-A9E6-8FD1-6277-62D676FC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sp>
        <p:nvSpPr>
          <p:cNvPr id="5" name="Text Placeholder 2">
            <a:extLst>
              <a:ext uri="{FF2B5EF4-FFF2-40B4-BE49-F238E27FC236}">
                <a16:creationId xmlns:a16="http://schemas.microsoft.com/office/drawing/2014/main" id="{A05284AE-80DA-B142-8E07-24388FD73AD9}"/>
              </a:ext>
            </a:extLst>
          </p:cNvPr>
          <p:cNvSpPr txBox="1">
            <a:spLocks/>
          </p:cNvSpPr>
          <p:nvPr/>
        </p:nvSpPr>
        <p:spPr>
          <a:xfrm>
            <a:off x="604591" y="6300386"/>
            <a:ext cx="5659200"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pPr marL="0" indent="0"/>
            <a:r>
              <a:rPr lang="en-CA" sz="1400" dirty="0" err="1"/>
              <a:t>EGI.eu</a:t>
            </a:r>
            <a:r>
              <a:rPr lang="en-CA" sz="1400" dirty="0"/>
              <a:t> 2023</a:t>
            </a:r>
          </a:p>
        </p:txBody>
      </p:sp>
    </p:spTree>
    <p:extLst>
      <p:ext uri="{BB962C8B-B14F-4D97-AF65-F5344CB8AC3E}">
        <p14:creationId xmlns:p14="http://schemas.microsoft.com/office/powerpoint/2010/main" val="499506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52f5e3696d_0_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813" name="Google Shape;813;g252f5e3696d_0_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What is a Data Space?</a:t>
            </a:r>
            <a:endParaRPr/>
          </a:p>
        </p:txBody>
      </p:sp>
      <p:sp>
        <p:nvSpPr>
          <p:cNvPr id="814" name="Google Shape;814;g252f5e3696d_0_1"/>
          <p:cNvSpPr txBox="1">
            <a:spLocks noGrp="1"/>
          </p:cNvSpPr>
          <p:nvPr>
            <p:ph type="body" idx="2"/>
          </p:nvPr>
        </p:nvSpPr>
        <p:spPr>
          <a:xfrm>
            <a:off x="508000" y="1451800"/>
            <a:ext cx="11684100" cy="4730350"/>
          </a:xfrm>
          <a:prstGeom prst="rect">
            <a:avLst/>
          </a:prstGeom>
          <a:noFill/>
          <a:ln>
            <a:noFill/>
          </a:ln>
        </p:spPr>
        <p:txBody>
          <a:bodyPr spcFirstLastPara="1" wrap="square" lIns="45725" tIns="22850" rIns="45725" bIns="22850" anchor="t" anchorCtr="0">
            <a:noAutofit/>
          </a:bodyPr>
          <a:lstStyle/>
          <a:p>
            <a:pPr marL="0" lvl="0" indent="0" algn="l" rtl="0">
              <a:lnSpc>
                <a:spcPct val="115000"/>
              </a:lnSpc>
              <a:spcBef>
                <a:spcPts val="0"/>
              </a:spcBef>
              <a:spcAft>
                <a:spcPts val="0"/>
              </a:spcAft>
              <a:buSzPts val="1600"/>
              <a:buNone/>
            </a:pPr>
            <a:r>
              <a:rPr lang="en-GB" dirty="0"/>
              <a:t>Lots of definitions*</a:t>
            </a:r>
            <a:endParaRPr dirty="0"/>
          </a:p>
          <a:p>
            <a:pPr marL="0" lvl="0" indent="0" algn="l" rtl="0">
              <a:lnSpc>
                <a:spcPct val="115000"/>
              </a:lnSpc>
              <a:spcBef>
                <a:spcPts val="0"/>
              </a:spcBef>
              <a:spcAft>
                <a:spcPts val="0"/>
              </a:spcAft>
              <a:buSzPts val="1600"/>
              <a:buNone/>
            </a:pPr>
            <a:endParaRPr dirty="0"/>
          </a:p>
          <a:p>
            <a:pPr marL="0" lvl="0" indent="0" algn="l" rtl="0">
              <a:lnSpc>
                <a:spcPct val="115000"/>
              </a:lnSpc>
              <a:spcBef>
                <a:spcPts val="0"/>
              </a:spcBef>
              <a:spcAft>
                <a:spcPts val="0"/>
              </a:spcAft>
              <a:buSzPts val="1600"/>
              <a:buNone/>
            </a:pPr>
            <a:r>
              <a:rPr lang="en-GB" dirty="0"/>
              <a:t>A useful definition from Data Spaces Support Centre (DSSC):</a:t>
            </a:r>
            <a:endParaRPr dirty="0"/>
          </a:p>
          <a:p>
            <a:pPr marL="137160" marR="966525" lvl="0" indent="0" algn="ctr" rtl="0">
              <a:lnSpc>
                <a:spcPct val="90000"/>
              </a:lnSpc>
              <a:spcBef>
                <a:spcPts val="600"/>
              </a:spcBef>
              <a:spcAft>
                <a:spcPts val="0"/>
              </a:spcAft>
              <a:buSzPts val="1600"/>
              <a:buNone/>
            </a:pPr>
            <a:r>
              <a:rPr lang="en-GB" sz="2650" b="0" i="1" dirty="0">
                <a:solidFill>
                  <a:schemeClr val="accent5"/>
                </a:solidFill>
              </a:rPr>
              <a:t>“</a:t>
            </a:r>
            <a:r>
              <a:rPr lang="en-GB" sz="2650" b="0" i="1" dirty="0">
                <a:solidFill>
                  <a:schemeClr val="accent5"/>
                </a:solidFill>
                <a:latin typeface="Calibri"/>
                <a:ea typeface="Calibri"/>
                <a:cs typeface="Calibri"/>
                <a:sym typeface="Calibri"/>
              </a:rPr>
              <a:t>an </a:t>
            </a:r>
            <a:r>
              <a:rPr lang="en-GB" sz="2650" b="0" i="1" u="sng" dirty="0">
                <a:solidFill>
                  <a:schemeClr val="accent5"/>
                </a:solidFill>
                <a:latin typeface="Calibri"/>
                <a:ea typeface="Calibri"/>
                <a:cs typeface="Calibri"/>
                <a:sym typeface="Calibri"/>
              </a:rPr>
              <a:t>infrastructure</a:t>
            </a:r>
            <a:r>
              <a:rPr lang="en-GB" sz="2650" b="0" i="1" dirty="0">
                <a:solidFill>
                  <a:schemeClr val="accent5"/>
                </a:solidFill>
                <a:latin typeface="Calibri"/>
                <a:ea typeface="Calibri"/>
                <a:cs typeface="Calibri"/>
                <a:sym typeface="Calibri"/>
              </a:rPr>
              <a:t> that enables </a:t>
            </a:r>
            <a:r>
              <a:rPr lang="en-GB" sz="2650" b="0" i="1" u="sng" dirty="0">
                <a:solidFill>
                  <a:schemeClr val="accent5"/>
                </a:solidFill>
                <a:latin typeface="Calibri"/>
                <a:ea typeface="Calibri"/>
                <a:cs typeface="Calibri"/>
                <a:sym typeface="Calibri"/>
              </a:rPr>
              <a:t>data transactions</a:t>
            </a:r>
            <a:r>
              <a:rPr lang="en-GB" sz="2650" b="0" i="1" dirty="0">
                <a:solidFill>
                  <a:schemeClr val="accent5"/>
                </a:solidFill>
                <a:latin typeface="Calibri"/>
                <a:ea typeface="Calibri"/>
                <a:cs typeface="Calibri"/>
                <a:sym typeface="Calibri"/>
              </a:rPr>
              <a:t> between different data ecosystem parties based on the </a:t>
            </a:r>
            <a:r>
              <a:rPr lang="en-GB" sz="2650" b="0" i="1" u="sng" dirty="0">
                <a:solidFill>
                  <a:schemeClr val="accent5"/>
                </a:solidFill>
                <a:latin typeface="Calibri"/>
                <a:ea typeface="Calibri"/>
                <a:cs typeface="Calibri"/>
                <a:sym typeface="Calibri"/>
              </a:rPr>
              <a:t>governance framework</a:t>
            </a:r>
            <a:r>
              <a:rPr lang="en-GB" sz="2650" b="0" i="1" dirty="0">
                <a:solidFill>
                  <a:schemeClr val="accent5"/>
                </a:solidFill>
                <a:latin typeface="Calibri"/>
                <a:ea typeface="Calibri"/>
                <a:cs typeface="Calibri"/>
                <a:sym typeface="Calibri"/>
              </a:rPr>
              <a:t> of that data space”</a:t>
            </a:r>
            <a:endParaRPr sz="2650" b="0" i="1" dirty="0">
              <a:solidFill>
                <a:schemeClr val="accent5"/>
              </a:solidFill>
              <a:latin typeface="Calibri"/>
              <a:ea typeface="Calibri"/>
              <a:cs typeface="Calibri"/>
              <a:sym typeface="Calibri"/>
            </a:endParaRPr>
          </a:p>
          <a:p>
            <a:pPr marL="0" marR="0" lvl="0" indent="0" algn="l" rtl="0">
              <a:lnSpc>
                <a:spcPct val="115000"/>
              </a:lnSpc>
              <a:spcBef>
                <a:spcPts val="0"/>
              </a:spcBef>
              <a:spcAft>
                <a:spcPts val="0"/>
              </a:spcAft>
              <a:buSzPts val="1600"/>
              <a:buNone/>
            </a:pPr>
            <a:endParaRPr dirty="0"/>
          </a:p>
          <a:p>
            <a:pPr marL="3419999" marR="0" lvl="0" indent="-3419999" algn="l" rtl="0">
              <a:lnSpc>
                <a:spcPct val="115000"/>
              </a:lnSpc>
              <a:spcBef>
                <a:spcPts val="0"/>
              </a:spcBef>
              <a:spcAft>
                <a:spcPts val="0"/>
              </a:spcAft>
              <a:buSzPts val="1600"/>
              <a:buNone/>
            </a:pPr>
            <a:r>
              <a:rPr lang="en-GB" dirty="0">
                <a:solidFill>
                  <a:schemeClr val="accent2"/>
                </a:solidFill>
              </a:rPr>
              <a:t>Infrastructure: 	</a:t>
            </a:r>
            <a:r>
              <a:rPr lang="en-GB" dirty="0"/>
              <a:t>Not necessarily digital (</a:t>
            </a:r>
            <a:r>
              <a:rPr lang="en-GB" i="1" dirty="0"/>
              <a:t>old fashioned library</a:t>
            </a:r>
            <a:r>
              <a:rPr lang="en-GB" dirty="0"/>
              <a:t>), but probably</a:t>
            </a:r>
            <a:endParaRPr dirty="0"/>
          </a:p>
          <a:p>
            <a:pPr marL="3419999" marR="0" lvl="0" indent="-3419999" algn="l" rtl="0">
              <a:lnSpc>
                <a:spcPct val="115000"/>
              </a:lnSpc>
              <a:spcBef>
                <a:spcPts val="0"/>
              </a:spcBef>
              <a:spcAft>
                <a:spcPts val="0"/>
              </a:spcAft>
              <a:buSzPts val="1600"/>
              <a:buNone/>
            </a:pPr>
            <a:r>
              <a:rPr lang="en-GB" dirty="0">
                <a:solidFill>
                  <a:schemeClr val="accent2"/>
                </a:solidFill>
              </a:rPr>
              <a:t>Data transactions: </a:t>
            </a:r>
            <a:r>
              <a:rPr lang="en-GB" dirty="0"/>
              <a:t>	More than just data transfer, terms and conditions, etc.</a:t>
            </a:r>
            <a:endParaRPr dirty="0"/>
          </a:p>
          <a:p>
            <a:pPr marL="3419999" marR="0" lvl="0" indent="-3419999" algn="l" rtl="0">
              <a:lnSpc>
                <a:spcPct val="115000"/>
              </a:lnSpc>
              <a:spcBef>
                <a:spcPts val="0"/>
              </a:spcBef>
              <a:spcAft>
                <a:spcPts val="0"/>
              </a:spcAft>
              <a:buSzPts val="1600"/>
              <a:buNone/>
            </a:pPr>
            <a:r>
              <a:rPr lang="en-GB" dirty="0">
                <a:solidFill>
                  <a:schemeClr val="accent2"/>
                </a:solidFill>
              </a:rPr>
              <a:t>Governance framework:	</a:t>
            </a:r>
            <a:r>
              <a:rPr lang="en-GB" dirty="0"/>
              <a:t>Key characteristics of the DS, purpose, objectives, rules (e.g. membership), standard Ts &amp; Cs for data transactions</a:t>
            </a:r>
          </a:p>
          <a:p>
            <a:pPr marL="3419999" indent="-3419999">
              <a:buNone/>
            </a:pPr>
            <a:endParaRPr lang="en-GB" dirty="0"/>
          </a:p>
          <a:p>
            <a:pPr marL="0" lvl="1" indent="0"/>
            <a:r>
              <a:rPr lang="en-GB" dirty="0"/>
              <a:t> See References slide at end for links to other definitions…</a:t>
            </a:r>
          </a:p>
        </p:txBody>
      </p:sp>
      <p:sp>
        <p:nvSpPr>
          <p:cNvPr id="815" name="Google Shape;815;g252f5e3696d_0_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52f5e3696d_0_29"/>
          <p:cNvSpPr/>
          <p:nvPr/>
        </p:nvSpPr>
        <p:spPr>
          <a:xfrm>
            <a:off x="1193325" y="1465500"/>
            <a:ext cx="9796200" cy="3927000"/>
          </a:xfrm>
          <a:prstGeom prst="octagon">
            <a:avLst>
              <a:gd name="adj" fmla="val 26189"/>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rgbClr val="C55A11"/>
              </a:solidFill>
              <a:latin typeface="Arial"/>
              <a:ea typeface="Arial"/>
              <a:cs typeface="Arial"/>
              <a:sym typeface="Arial"/>
            </a:endParaRPr>
          </a:p>
        </p:txBody>
      </p:sp>
      <p:sp>
        <p:nvSpPr>
          <p:cNvPr id="838" name="Google Shape;838;g252f5e3696d_0_29"/>
          <p:cNvSpPr/>
          <p:nvPr/>
        </p:nvSpPr>
        <p:spPr>
          <a:xfrm>
            <a:off x="5329400" y="1708967"/>
            <a:ext cx="1524042" cy="1573074"/>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E67AD"/>
                </a:solidFill>
                <a:latin typeface="Arial"/>
                <a:ea typeface="Arial"/>
                <a:cs typeface="Arial"/>
                <a:sym typeface="Arial"/>
              </a:rPr>
              <a:t>Governance Framework</a:t>
            </a:r>
            <a:endParaRPr sz="1600" b="1" i="0" u="none" strike="noStrike" cap="none" dirty="0">
              <a:solidFill>
                <a:srgbClr val="0E67AD"/>
              </a:solidFill>
              <a:latin typeface="Arial"/>
              <a:ea typeface="Arial"/>
              <a:cs typeface="Arial"/>
              <a:sym typeface="Arial"/>
            </a:endParaRPr>
          </a:p>
        </p:txBody>
      </p:sp>
      <p:sp>
        <p:nvSpPr>
          <p:cNvPr id="840" name="Google Shape;840;g252f5e3696d_0_29"/>
          <p:cNvSpPr/>
          <p:nvPr/>
        </p:nvSpPr>
        <p:spPr>
          <a:xfrm>
            <a:off x="5359533" y="3375367"/>
            <a:ext cx="1493700" cy="7713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accent6"/>
                </a:solidFill>
                <a:latin typeface="Arial"/>
                <a:ea typeface="Arial"/>
                <a:cs typeface="Arial"/>
                <a:sym typeface="Arial"/>
              </a:rPr>
              <a:t>Metadata Catalogue</a:t>
            </a:r>
            <a:endParaRPr sz="1600" b="1" i="0" u="none" strike="noStrike" cap="none" dirty="0">
              <a:solidFill>
                <a:schemeClr val="accent6"/>
              </a:solidFill>
              <a:latin typeface="Arial"/>
              <a:ea typeface="Arial"/>
              <a:cs typeface="Arial"/>
              <a:sym typeface="Arial"/>
            </a:endParaRPr>
          </a:p>
        </p:txBody>
      </p:sp>
      <p:sp>
        <p:nvSpPr>
          <p:cNvPr id="841" name="Google Shape;841;g252f5e3696d_0_29"/>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Clr>
                <a:schemeClr val="dk1"/>
              </a:buClr>
              <a:buSzPts val="1500"/>
              <a:buFont typeface="Arial"/>
              <a:buNone/>
            </a:pPr>
            <a:r>
              <a:rPr lang="en-GB" dirty="0"/>
              <a:t>Roles and Relationships</a:t>
            </a:r>
            <a:endParaRPr dirty="0"/>
          </a:p>
        </p:txBody>
      </p:sp>
      <p:sp>
        <p:nvSpPr>
          <p:cNvPr id="842" name="Google Shape;842;g252f5e3696d_0_2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CA" dirty="0"/>
              <a:t>A guide to illustrations – not formal definitions</a:t>
            </a:r>
            <a:endParaRPr dirty="0"/>
          </a:p>
        </p:txBody>
      </p:sp>
      <p:sp>
        <p:nvSpPr>
          <p:cNvPr id="843" name="Google Shape;843;g252f5e3696d_0_29"/>
          <p:cNvSpPr/>
          <p:nvPr/>
        </p:nvSpPr>
        <p:spPr>
          <a:xfrm>
            <a:off x="3294900" y="5579300"/>
            <a:ext cx="713999"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C</a:t>
            </a:r>
          </a:p>
        </p:txBody>
      </p:sp>
      <p:sp>
        <p:nvSpPr>
          <p:cNvPr id="844" name="Google Shape;844;g252f5e3696d_0_29"/>
          <p:cNvSpPr/>
          <p:nvPr/>
        </p:nvSpPr>
        <p:spPr>
          <a:xfrm>
            <a:off x="8250733" y="5579300"/>
            <a:ext cx="667752"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
            </a:r>
          </a:p>
        </p:txBody>
      </p:sp>
      <p:cxnSp>
        <p:nvCxnSpPr>
          <p:cNvPr id="846" name="Google Shape;846;g252f5e3696d_0_29"/>
          <p:cNvCxnSpPr/>
          <p:nvPr/>
        </p:nvCxnSpPr>
        <p:spPr>
          <a:xfrm>
            <a:off x="3995000" y="5915367"/>
            <a:ext cx="4202100" cy="12000"/>
          </a:xfrm>
          <a:prstGeom prst="straightConnector1">
            <a:avLst/>
          </a:prstGeom>
          <a:noFill/>
          <a:ln w="28575" cap="flat" cmpd="sng">
            <a:solidFill>
              <a:srgbClr val="FF0000"/>
            </a:solidFill>
            <a:prstDash val="solid"/>
            <a:round/>
            <a:headEnd type="none" w="sm" len="sm"/>
            <a:tailEnd type="triangle" w="med" len="med"/>
          </a:ln>
        </p:spPr>
      </p:cxnSp>
      <p:sp>
        <p:nvSpPr>
          <p:cNvPr id="848" name="Google Shape;848;g252f5e3696d_0_29"/>
          <p:cNvSpPr txBox="1"/>
          <p:nvPr/>
        </p:nvSpPr>
        <p:spPr>
          <a:xfrm>
            <a:off x="4990641" y="5861900"/>
            <a:ext cx="2247441" cy="492402"/>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FF0000"/>
                </a:solidFill>
                <a:latin typeface="Arial"/>
                <a:ea typeface="Arial"/>
                <a:cs typeface="Arial"/>
                <a:sym typeface="Arial"/>
              </a:rPr>
              <a:t>Data Transaction(s) </a:t>
            </a:r>
            <a:endParaRPr sz="1600" b="1" i="0" u="none" strike="noStrike" cap="none" dirty="0">
              <a:solidFill>
                <a:srgbClr val="FF0000"/>
              </a:solidFill>
              <a:latin typeface="Arial"/>
              <a:ea typeface="Arial"/>
              <a:cs typeface="Arial"/>
              <a:sym typeface="Arial"/>
            </a:endParaRPr>
          </a:p>
        </p:txBody>
      </p:sp>
      <p:sp>
        <p:nvSpPr>
          <p:cNvPr id="853" name="Google Shape;853;g252f5e3696d_0_29"/>
          <p:cNvSpPr/>
          <p:nvPr/>
        </p:nvSpPr>
        <p:spPr>
          <a:xfrm>
            <a:off x="1745933" y="5579300"/>
            <a:ext cx="755733"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a:t>
            </a:r>
          </a:p>
        </p:txBody>
      </p:sp>
      <p:sp>
        <p:nvSpPr>
          <p:cNvPr id="854" name="Google Shape;854;g252f5e3696d_0_29"/>
          <p:cNvSpPr/>
          <p:nvPr/>
        </p:nvSpPr>
        <p:spPr>
          <a:xfrm>
            <a:off x="9705467" y="5572533"/>
            <a:ext cx="544805"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F</a:t>
            </a:r>
          </a:p>
        </p:txBody>
      </p:sp>
      <p:cxnSp>
        <p:nvCxnSpPr>
          <p:cNvPr id="855" name="Google Shape;855;g252f5e3696d_0_29"/>
          <p:cNvCxnSpPr/>
          <p:nvPr/>
        </p:nvCxnSpPr>
        <p:spPr>
          <a:xfrm>
            <a:off x="2577667" y="5898500"/>
            <a:ext cx="582300" cy="0"/>
          </a:xfrm>
          <a:prstGeom prst="straightConnector1">
            <a:avLst/>
          </a:prstGeom>
          <a:noFill/>
          <a:ln w="76200" cap="flat" cmpd="sng">
            <a:solidFill>
              <a:schemeClr val="accent2"/>
            </a:solidFill>
            <a:prstDash val="dot"/>
            <a:round/>
            <a:headEnd type="none" w="sm" len="sm"/>
            <a:tailEnd type="none" w="sm" len="sm"/>
          </a:ln>
        </p:spPr>
      </p:cxnSp>
      <p:cxnSp>
        <p:nvCxnSpPr>
          <p:cNvPr id="856" name="Google Shape;856;g252f5e3696d_0_29"/>
          <p:cNvCxnSpPr/>
          <p:nvPr/>
        </p:nvCxnSpPr>
        <p:spPr>
          <a:xfrm>
            <a:off x="9020783" y="5898500"/>
            <a:ext cx="582300" cy="0"/>
          </a:xfrm>
          <a:prstGeom prst="straightConnector1">
            <a:avLst/>
          </a:prstGeom>
          <a:noFill/>
          <a:ln w="76200" cap="flat" cmpd="sng">
            <a:solidFill>
              <a:schemeClr val="accent2"/>
            </a:solidFill>
            <a:prstDash val="dot"/>
            <a:round/>
            <a:headEnd type="none" w="sm" len="sm"/>
            <a:tailEnd type="none" w="sm" len="sm"/>
          </a:ln>
        </p:spPr>
      </p:cxnSp>
      <p:sp>
        <p:nvSpPr>
          <p:cNvPr id="859" name="Google Shape;859;g252f5e3696d_0_2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22</a:t>
            </a:fld>
            <a:endParaRPr/>
          </a:p>
        </p:txBody>
      </p:sp>
      <p:sp>
        <p:nvSpPr>
          <p:cNvPr id="2" name="Google Shape;1196;g25319c824c5_0_324">
            <a:extLst>
              <a:ext uri="{FF2B5EF4-FFF2-40B4-BE49-F238E27FC236}">
                <a16:creationId xmlns:a16="http://schemas.microsoft.com/office/drawing/2014/main" id="{25EC1162-3AF7-B4D9-69F0-E54DDF11EF57}"/>
              </a:ext>
            </a:extLst>
          </p:cNvPr>
          <p:cNvSpPr/>
          <p:nvPr/>
        </p:nvSpPr>
        <p:spPr>
          <a:xfrm>
            <a:off x="10303775" y="664724"/>
            <a:ext cx="1644388" cy="1044243"/>
          </a:xfrm>
          <a:prstGeom prst="wedgeEllipseCallout">
            <a:avLst>
              <a:gd name="adj1" fmla="val -39676"/>
              <a:gd name="adj2" fmla="val 7645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 – illustrating the scope of this entity</a:t>
            </a:r>
            <a:endParaRPr sz="1400" b="0" i="0" u="none" strike="noStrike" cap="none" dirty="0">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28690A8F-1DB6-AF80-2E49-11C2A9DD221D}"/>
              </a:ext>
            </a:extLst>
          </p:cNvPr>
          <p:cNvGrpSpPr/>
          <p:nvPr/>
        </p:nvGrpSpPr>
        <p:grpSpPr>
          <a:xfrm>
            <a:off x="422365" y="4274895"/>
            <a:ext cx="6431077" cy="1038663"/>
            <a:chOff x="422365" y="4274895"/>
            <a:chExt cx="6431077" cy="1038663"/>
          </a:xfrm>
        </p:grpSpPr>
        <p:sp>
          <p:nvSpPr>
            <p:cNvPr id="839" name="Google Shape;839;g252f5e3696d_0_29"/>
            <p:cNvSpPr/>
            <p:nvPr/>
          </p:nvSpPr>
          <p:spPr>
            <a:xfrm>
              <a:off x="5329400" y="4280430"/>
              <a:ext cx="1524042" cy="1033128"/>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E67AD"/>
                  </a:solidFill>
                  <a:latin typeface="Arial"/>
                  <a:ea typeface="Arial"/>
                  <a:cs typeface="Arial"/>
                  <a:sym typeface="Arial"/>
                </a:rPr>
                <a:t>Specific Conditions or Contracts</a:t>
              </a:r>
              <a:endParaRPr sz="1600" b="1" i="0" u="none" strike="noStrike" cap="none" dirty="0">
                <a:solidFill>
                  <a:srgbClr val="0E67AD"/>
                </a:solidFill>
                <a:latin typeface="Arial"/>
                <a:ea typeface="Arial"/>
                <a:cs typeface="Arial"/>
                <a:sym typeface="Arial"/>
              </a:endParaRPr>
            </a:p>
          </p:txBody>
        </p:sp>
        <p:sp>
          <p:nvSpPr>
            <p:cNvPr id="3" name="Google Shape;1196;g25319c824c5_0_324">
              <a:extLst>
                <a:ext uri="{FF2B5EF4-FFF2-40B4-BE49-F238E27FC236}">
                  <a16:creationId xmlns:a16="http://schemas.microsoft.com/office/drawing/2014/main" id="{C13538FE-EECE-F909-A582-D3628B1E7AD9}"/>
                </a:ext>
              </a:extLst>
            </p:cNvPr>
            <p:cNvSpPr/>
            <p:nvPr/>
          </p:nvSpPr>
          <p:spPr>
            <a:xfrm>
              <a:off x="432683" y="4274895"/>
              <a:ext cx="1888225" cy="708600"/>
            </a:xfrm>
            <a:prstGeom prst="wedgeEllipseCallout">
              <a:avLst>
                <a:gd name="adj1" fmla="val 40469"/>
                <a:gd name="adj2" fmla="val 14408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 Participants</a:t>
              </a:r>
              <a:endParaRPr sz="1400" b="0" i="0" u="none" strike="noStrike" cap="none" dirty="0">
                <a:solidFill>
                  <a:srgbClr val="000000"/>
                </a:solidFill>
                <a:latin typeface="Arial"/>
                <a:ea typeface="Arial"/>
                <a:cs typeface="Arial"/>
                <a:sym typeface="Arial"/>
              </a:endParaRPr>
            </a:p>
          </p:txBody>
        </p:sp>
        <p:sp>
          <p:nvSpPr>
            <p:cNvPr id="4" name="Google Shape;1196;g25319c824c5_0_324">
              <a:extLst>
                <a:ext uri="{FF2B5EF4-FFF2-40B4-BE49-F238E27FC236}">
                  <a16:creationId xmlns:a16="http://schemas.microsoft.com/office/drawing/2014/main" id="{0D5DD53B-FFD3-A198-991A-8AE301B73407}"/>
                </a:ext>
              </a:extLst>
            </p:cNvPr>
            <p:cNvSpPr/>
            <p:nvPr/>
          </p:nvSpPr>
          <p:spPr>
            <a:xfrm>
              <a:off x="432682" y="4274895"/>
              <a:ext cx="1888225" cy="708600"/>
            </a:xfrm>
            <a:prstGeom prst="wedgeEllipseCallout">
              <a:avLst>
                <a:gd name="adj1" fmla="val 108149"/>
                <a:gd name="adj2" fmla="val 13631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 Participants</a:t>
              </a:r>
              <a:endParaRPr sz="1400" b="0" i="0" u="none" strike="noStrike" cap="none" dirty="0">
                <a:solidFill>
                  <a:srgbClr val="000000"/>
                </a:solidFill>
                <a:latin typeface="Arial"/>
                <a:ea typeface="Arial"/>
                <a:cs typeface="Arial"/>
                <a:sym typeface="Arial"/>
              </a:endParaRPr>
            </a:p>
          </p:txBody>
        </p:sp>
        <p:sp>
          <p:nvSpPr>
            <p:cNvPr id="5" name="Google Shape;1196;g25319c824c5_0_324">
              <a:extLst>
                <a:ext uri="{FF2B5EF4-FFF2-40B4-BE49-F238E27FC236}">
                  <a16:creationId xmlns:a16="http://schemas.microsoft.com/office/drawing/2014/main" id="{1338CCEC-E79B-A514-7979-63733CE7EAAA}"/>
                </a:ext>
              </a:extLst>
            </p:cNvPr>
            <p:cNvSpPr/>
            <p:nvPr/>
          </p:nvSpPr>
          <p:spPr>
            <a:xfrm>
              <a:off x="422365" y="4274895"/>
              <a:ext cx="1888225" cy="708600"/>
            </a:xfrm>
            <a:prstGeom prst="wedgeEllipseCallout">
              <a:avLst>
                <a:gd name="adj1" fmla="val 362534"/>
                <a:gd name="adj2" fmla="val 1580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 Participants</a:t>
              </a:r>
              <a:endParaRPr sz="1400" b="0" i="0" u="none" strike="noStrike" cap="none" dirty="0">
                <a:solidFill>
                  <a:srgbClr val="000000"/>
                </a:solidFill>
                <a:latin typeface="Arial"/>
                <a:ea typeface="Arial"/>
                <a:cs typeface="Arial"/>
                <a:sym typeface="Arial"/>
              </a:endParaRPr>
            </a:p>
          </p:txBody>
        </p:sp>
      </p:grpSp>
      <p:sp>
        <p:nvSpPr>
          <p:cNvPr id="9" name="Google Shape;1196;g25319c824c5_0_324">
            <a:extLst>
              <a:ext uri="{FF2B5EF4-FFF2-40B4-BE49-F238E27FC236}">
                <a16:creationId xmlns:a16="http://schemas.microsoft.com/office/drawing/2014/main" id="{7F1875B2-F5C5-5E71-1915-D215FB731D63}"/>
              </a:ext>
            </a:extLst>
          </p:cNvPr>
          <p:cNvSpPr/>
          <p:nvPr/>
        </p:nvSpPr>
        <p:spPr>
          <a:xfrm>
            <a:off x="265594" y="2009408"/>
            <a:ext cx="1888225" cy="708600"/>
          </a:xfrm>
          <a:prstGeom prst="wedgeEllipseCallout">
            <a:avLst>
              <a:gd name="adj1" fmla="val 217255"/>
              <a:gd name="adj2" fmla="val 29023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 Participants</a:t>
            </a:r>
            <a:endParaRPr sz="1400" b="0" i="0" u="none" strike="noStrike" cap="none" dirty="0">
              <a:solidFill>
                <a:srgbClr val="000000"/>
              </a:solidFill>
              <a:latin typeface="Arial"/>
              <a:ea typeface="Arial"/>
              <a:cs typeface="Arial"/>
              <a:sym typeface="Arial"/>
            </a:endParaRPr>
          </a:p>
        </p:txBody>
      </p:sp>
      <p:sp>
        <p:nvSpPr>
          <p:cNvPr id="10" name="Google Shape;1196;g25319c824c5_0_324">
            <a:extLst>
              <a:ext uri="{FF2B5EF4-FFF2-40B4-BE49-F238E27FC236}">
                <a16:creationId xmlns:a16="http://schemas.microsoft.com/office/drawing/2014/main" id="{6158BA49-09A1-7EF6-1417-015DE674CB38}"/>
              </a:ext>
            </a:extLst>
          </p:cNvPr>
          <p:cNvSpPr/>
          <p:nvPr/>
        </p:nvSpPr>
        <p:spPr>
          <a:xfrm>
            <a:off x="265593" y="2009408"/>
            <a:ext cx="1888225" cy="708600"/>
          </a:xfrm>
          <a:prstGeom prst="wedgeEllipseCallout">
            <a:avLst>
              <a:gd name="adj1" fmla="val 214337"/>
              <a:gd name="adj2" fmla="val -362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a:t>
            </a:r>
          </a:p>
          <a:p>
            <a:pPr marL="0" marR="0" lvl="0" indent="0" algn="ctr" rtl="0">
              <a:lnSpc>
                <a:spcPct val="100000"/>
              </a:lnSpc>
              <a:spcBef>
                <a:spcPts val="0"/>
              </a:spcBef>
              <a:spcAft>
                <a:spcPts val="0"/>
              </a:spcAft>
              <a:buClr>
                <a:srgbClr val="000000"/>
              </a:buClr>
              <a:buSzPts val="1400"/>
              <a:buFont typeface="Arial"/>
              <a:buNone/>
            </a:pPr>
            <a:r>
              <a:rPr lang="en-GB" dirty="0"/>
              <a:t>Governance</a:t>
            </a:r>
            <a:r>
              <a:rPr lang="en-GB" sz="1400" b="0" i="0" u="none" strike="noStrike" cap="none" dirty="0">
                <a:solidFill>
                  <a:srgbClr val="000000"/>
                </a:solidFill>
                <a:latin typeface="Arial"/>
                <a:ea typeface="Arial"/>
                <a:cs typeface="Arial"/>
                <a:sym typeface="Arial"/>
              </a:rPr>
              <a:t> Artefacts</a:t>
            </a:r>
            <a:endParaRPr sz="1400" b="0" i="0" u="none" strike="noStrike" cap="none" dirty="0">
              <a:solidFill>
                <a:srgbClr val="000000"/>
              </a:solidFill>
              <a:latin typeface="Arial"/>
              <a:ea typeface="Arial"/>
              <a:cs typeface="Arial"/>
              <a:sym typeface="Arial"/>
            </a:endParaRPr>
          </a:p>
        </p:txBody>
      </p:sp>
      <p:sp>
        <p:nvSpPr>
          <p:cNvPr id="11" name="Google Shape;1196;g25319c824c5_0_324">
            <a:extLst>
              <a:ext uri="{FF2B5EF4-FFF2-40B4-BE49-F238E27FC236}">
                <a16:creationId xmlns:a16="http://schemas.microsoft.com/office/drawing/2014/main" id="{FAC99D53-24A6-D51D-29FC-100F2546575A}"/>
              </a:ext>
            </a:extLst>
          </p:cNvPr>
          <p:cNvSpPr/>
          <p:nvPr/>
        </p:nvSpPr>
        <p:spPr>
          <a:xfrm>
            <a:off x="9758650" y="2588462"/>
            <a:ext cx="1888225" cy="708600"/>
          </a:xfrm>
          <a:prstGeom prst="wedgeEllipseCallout">
            <a:avLst>
              <a:gd name="adj1" fmla="val -206331"/>
              <a:gd name="adj2" fmla="val 11143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Space Component</a:t>
            </a:r>
            <a:endParaRPr sz="1400" b="0" i="0" u="none" strike="noStrike" cap="none" dirty="0">
              <a:solidFill>
                <a:srgbClr val="000000"/>
              </a:solidFill>
              <a:latin typeface="Arial"/>
              <a:ea typeface="Arial"/>
              <a:cs typeface="Arial"/>
              <a:sym typeface="Arial"/>
            </a:endParaRPr>
          </a:p>
        </p:txBody>
      </p:sp>
      <p:sp>
        <p:nvSpPr>
          <p:cNvPr id="12" name="Google Shape;1196;g25319c824c5_0_324">
            <a:extLst>
              <a:ext uri="{FF2B5EF4-FFF2-40B4-BE49-F238E27FC236}">
                <a16:creationId xmlns:a16="http://schemas.microsoft.com/office/drawing/2014/main" id="{808BCEE9-40A5-5728-96E3-E6088A3BEE36}"/>
              </a:ext>
            </a:extLst>
          </p:cNvPr>
          <p:cNvSpPr/>
          <p:nvPr/>
        </p:nvSpPr>
        <p:spPr>
          <a:xfrm>
            <a:off x="6137204" y="6234568"/>
            <a:ext cx="3160774" cy="696600"/>
          </a:xfrm>
          <a:prstGeom prst="wedgeEllipseCallout">
            <a:avLst>
              <a:gd name="adj1" fmla="val -74280"/>
              <a:gd name="adj2" fmla="val -6067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dirty="0"/>
              <a:t>Actual Data Exchange May Occur Outside the Data Space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6097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B40AED-FA50-B08D-5062-A992C99B3081}"/>
              </a:ext>
            </a:extLst>
          </p:cNvPr>
          <p:cNvSpPr>
            <a:spLocks noGrp="1"/>
          </p:cNvSpPr>
          <p:nvPr>
            <p:ph type="body" idx="1"/>
          </p:nvPr>
        </p:nvSpPr>
        <p:spPr/>
        <p:txBody>
          <a:bodyPr/>
          <a:lstStyle/>
          <a:p>
            <a:r>
              <a:rPr lang="en-CA" dirty="0"/>
              <a:t>Participants = Known parties (legal or natural persons) that have agreed to governance framework</a:t>
            </a:r>
          </a:p>
        </p:txBody>
      </p:sp>
      <p:sp>
        <p:nvSpPr>
          <p:cNvPr id="3" name="Slide Number Placeholder 2">
            <a:extLst>
              <a:ext uri="{FF2B5EF4-FFF2-40B4-BE49-F238E27FC236}">
                <a16:creationId xmlns:a16="http://schemas.microsoft.com/office/drawing/2014/main" id="{83E3E2D1-CFC8-C69C-241B-70664BCDC8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sp>
        <p:nvSpPr>
          <p:cNvPr id="5" name="Title 4">
            <a:extLst>
              <a:ext uri="{FF2B5EF4-FFF2-40B4-BE49-F238E27FC236}">
                <a16:creationId xmlns:a16="http://schemas.microsoft.com/office/drawing/2014/main" id="{9DAE6C4D-9685-96BD-B7F1-87947CC73D58}"/>
              </a:ext>
            </a:extLst>
          </p:cNvPr>
          <p:cNvSpPr>
            <a:spLocks noGrp="1"/>
          </p:cNvSpPr>
          <p:nvPr>
            <p:ph type="title"/>
          </p:nvPr>
        </p:nvSpPr>
        <p:spPr/>
        <p:txBody>
          <a:bodyPr/>
          <a:lstStyle/>
          <a:p>
            <a:r>
              <a:rPr lang="en-CA" dirty="0"/>
              <a:t>Closed, Public, Open Data Spaces</a:t>
            </a:r>
          </a:p>
        </p:txBody>
      </p:sp>
      <p:graphicFrame>
        <p:nvGraphicFramePr>
          <p:cNvPr id="8" name="Google Shape;1094;g25319c824c5_0_151">
            <a:extLst>
              <a:ext uri="{FF2B5EF4-FFF2-40B4-BE49-F238E27FC236}">
                <a16:creationId xmlns:a16="http://schemas.microsoft.com/office/drawing/2014/main" id="{766AECC0-5699-EDB8-F9D4-EE3D066D4359}"/>
              </a:ext>
            </a:extLst>
          </p:cNvPr>
          <p:cNvGraphicFramePr/>
          <p:nvPr>
            <p:extLst>
              <p:ext uri="{D42A27DB-BD31-4B8C-83A1-F6EECF244321}">
                <p14:modId xmlns:p14="http://schemas.microsoft.com/office/powerpoint/2010/main" val="1334172382"/>
              </p:ext>
            </p:extLst>
          </p:nvPr>
        </p:nvGraphicFramePr>
        <p:xfrm>
          <a:off x="773139" y="1911477"/>
          <a:ext cx="10645723" cy="2103000"/>
        </p:xfrm>
        <a:graphic>
          <a:graphicData uri="http://schemas.openxmlformats.org/drawingml/2006/table">
            <a:tbl>
              <a:tblPr>
                <a:noFill/>
                <a:tableStyleId>{EB008EF1-AD3B-4C8D-B1A1-24F9873AA09F}</a:tableStyleId>
              </a:tblPr>
              <a:tblGrid>
                <a:gridCol w="1127149">
                  <a:extLst>
                    <a:ext uri="{9D8B030D-6E8A-4147-A177-3AD203B41FA5}">
                      <a16:colId xmlns:a16="http://schemas.microsoft.com/office/drawing/2014/main" val="20000"/>
                    </a:ext>
                  </a:extLst>
                </a:gridCol>
                <a:gridCol w="2919470">
                  <a:extLst>
                    <a:ext uri="{9D8B030D-6E8A-4147-A177-3AD203B41FA5}">
                      <a16:colId xmlns:a16="http://schemas.microsoft.com/office/drawing/2014/main" val="20001"/>
                    </a:ext>
                  </a:extLst>
                </a:gridCol>
                <a:gridCol w="3272010">
                  <a:extLst>
                    <a:ext uri="{9D8B030D-6E8A-4147-A177-3AD203B41FA5}">
                      <a16:colId xmlns:a16="http://schemas.microsoft.com/office/drawing/2014/main" val="20002"/>
                    </a:ext>
                  </a:extLst>
                </a:gridCol>
                <a:gridCol w="3327094">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solidFill>
                            <a:srgbClr val="005FAA"/>
                          </a:solidFill>
                          <a:latin typeface="DM Sans"/>
                          <a:ea typeface="DM Sans"/>
                          <a:cs typeface="DM Sans"/>
                          <a:sym typeface="DM Sans"/>
                        </a:rPr>
                        <a:t>Type</a:t>
                      </a:r>
                      <a:endParaRPr sz="1800" u="none" strike="noStrike" cap="none" dirty="0">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lgn="ctr">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rgbClr val="005FAA"/>
                          </a:solidFill>
                          <a:latin typeface="DM Sans"/>
                          <a:ea typeface="DM Sans"/>
                          <a:cs typeface="DM Sans"/>
                          <a:sym typeface="DM Sans"/>
                        </a:rPr>
                        <a:t>Data Space Visibility</a:t>
                      </a:r>
                      <a:endParaRPr sz="1800" u="none" strike="noStrike" cap="none" dirty="0">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rgbClr val="005FAA"/>
                          </a:solidFill>
                          <a:latin typeface="DM Sans"/>
                          <a:ea typeface="DM Sans"/>
                          <a:cs typeface="DM Sans"/>
                          <a:sym typeface="DM Sans"/>
                        </a:rPr>
                        <a:t>Metadata Catalogue</a:t>
                      </a:r>
                      <a:endParaRPr sz="1800" u="none" strike="noStrike" cap="none" dirty="0">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rgbClr val="005FAA"/>
                          </a:solidFill>
                          <a:latin typeface="DM Sans"/>
                          <a:ea typeface="DM Sans"/>
                          <a:cs typeface="DM Sans"/>
                          <a:sym typeface="DM Sans"/>
                        </a:rPr>
                        <a:t>Data Access/Use</a:t>
                      </a:r>
                      <a:endParaRPr sz="1800" u="none" strike="noStrike" cap="none" dirty="0">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dirty="0">
                          <a:solidFill>
                            <a:srgbClr val="828282"/>
                          </a:solidFill>
                          <a:latin typeface="DM Sans"/>
                          <a:ea typeface="DM Sans"/>
                          <a:cs typeface="DM Sans"/>
                          <a:sym typeface="DM Sans"/>
                        </a:rPr>
                        <a:t>Closed</a:t>
                      </a:r>
                      <a:endParaRPr sz="1800" u="none" strike="noStrike" cap="none" dirty="0">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lgn="ctr">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800" b="0" i="0" u="none" strike="noStrike" cap="none" dirty="0">
                          <a:solidFill>
                            <a:srgbClr val="828282"/>
                          </a:solidFill>
                          <a:latin typeface="DM Sans"/>
                          <a:sym typeface="Arial"/>
                        </a:rPr>
                        <a:t>Public on the Web</a:t>
                      </a:r>
                      <a:endParaRPr sz="1800" b="0" i="0" u="none" strike="noStrike" cap="none" dirty="0">
                        <a:solidFill>
                          <a:srgbClr val="828282"/>
                        </a:solidFill>
                        <a:latin typeface="DM Sans"/>
                        <a:sym typeface="Arial"/>
                      </a:endParaRPr>
                    </a:p>
                  </a:txBody>
                  <a:tcPr marL="91425" marR="91425" marT="91425" marB="91425">
                    <a:lnL w="12700"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800" b="0" i="0" u="none" strike="noStrike" cap="none" dirty="0">
                          <a:solidFill>
                            <a:srgbClr val="828282"/>
                          </a:solidFill>
                          <a:latin typeface="DM Sans"/>
                          <a:sym typeface="Arial"/>
                        </a:rPr>
                        <a:t>Visible only to Participants</a:t>
                      </a:r>
                      <a:endParaRPr sz="1800" b="0" i="0" u="none" strike="noStrike" cap="none" dirty="0">
                        <a:solidFill>
                          <a:srgbClr val="828282"/>
                        </a:solidFill>
                        <a:latin typeface="DM Sans"/>
                        <a:sym typeface="Arial"/>
                      </a:endParaRPr>
                    </a:p>
                  </a:txBody>
                  <a:tcPr marL="91425" marR="91425" marT="91425" marB="91425">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n-CA" sz="1800" b="0" i="0" u="none" strike="noStrike" cap="none" dirty="0">
                          <a:solidFill>
                            <a:srgbClr val="828282"/>
                          </a:solidFill>
                          <a:latin typeface="DM Sans"/>
                          <a:sym typeface="Arial"/>
                        </a:rPr>
                        <a:t>Visible only to Participants</a:t>
                      </a:r>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467744386"/>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dirty="0">
                          <a:solidFill>
                            <a:srgbClr val="828282"/>
                          </a:solidFill>
                          <a:latin typeface="DM Sans"/>
                          <a:ea typeface="DM Sans"/>
                          <a:cs typeface="DM Sans"/>
                          <a:sym typeface="DM Sans"/>
                        </a:rPr>
                        <a:t>Public</a:t>
                      </a:r>
                      <a:endParaRPr sz="1800" u="none" strike="noStrike" cap="none" dirty="0">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lgn="ctr">
                      <a:solidFill>
                        <a:srgbClr val="9E9E9E"/>
                      </a:solidFill>
                      <a:prstDash val="solid"/>
                      <a:round/>
                      <a:headEnd type="none" w="sm" len="sm"/>
                      <a:tailEnd type="none" w="sm" len="sm"/>
                    </a:lnR>
                    <a:lnT w="12700" cap="flat" cmpd="sng" algn="ctr">
                      <a:solidFill>
                        <a:srgbClr val="9E9E9E"/>
                      </a:solidFill>
                      <a:prstDash val="solid"/>
                      <a:round/>
                      <a:headEnd type="none" w="sm" len="sm"/>
                      <a:tailEnd type="none" w="sm" len="sm"/>
                    </a:lnT>
                    <a:lnB w="12700" cap="flat" cmpd="sng" algn="ctr">
                      <a:solidFill>
                        <a:srgbClr val="9E9E9E"/>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800" b="0" i="0" u="none" strike="noStrike" cap="none" dirty="0">
                          <a:solidFill>
                            <a:srgbClr val="828282"/>
                          </a:solidFill>
                          <a:latin typeface="DM Sans"/>
                          <a:sym typeface="Arial"/>
                        </a:rPr>
                        <a:t>Public on the Web</a:t>
                      </a:r>
                    </a:p>
                  </a:txBody>
                  <a:tcPr marL="91425" marR="91425" marT="91425" marB="91425">
                    <a:lnL w="12700"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800" b="0" i="0" u="none" strike="noStrike" cap="none" dirty="0">
                          <a:solidFill>
                            <a:srgbClr val="828282"/>
                          </a:solidFill>
                          <a:latin typeface="DM Sans"/>
                          <a:sym typeface="Arial"/>
                        </a:rPr>
                        <a:t>Public on the Web</a:t>
                      </a:r>
                    </a:p>
                  </a:txBody>
                  <a:tcPr marL="91425" marR="91425" marT="91425" marB="91425">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n-CA" sz="1800" b="0" i="0" u="none" strike="noStrike" cap="none" dirty="0">
                          <a:solidFill>
                            <a:srgbClr val="828282"/>
                          </a:solidFill>
                          <a:latin typeface="DM Sans"/>
                          <a:sym typeface="Arial"/>
                        </a:rPr>
                        <a:t>Visible only to Participants</a:t>
                      </a:r>
                    </a:p>
                    <a:p>
                      <a:pPr marL="0" marR="0" lvl="0" indent="0" algn="ctr" rtl="0">
                        <a:lnSpc>
                          <a:spcPct val="100000"/>
                        </a:lnSpc>
                        <a:spcBef>
                          <a:spcPts val="0"/>
                        </a:spcBef>
                        <a:spcAft>
                          <a:spcPts val="0"/>
                        </a:spcAft>
                        <a:buClr>
                          <a:srgbClr val="000000"/>
                        </a:buClr>
                        <a:buSzPts val="1500"/>
                        <a:buFont typeface="Arial"/>
                        <a:buNone/>
                      </a:pPr>
                      <a:r>
                        <a:rPr lang="en-CA" sz="1800" b="0" i="0" u="none" strike="noStrike" cap="none" dirty="0">
                          <a:solidFill>
                            <a:srgbClr val="828282"/>
                          </a:solidFill>
                          <a:latin typeface="DM Sans"/>
                          <a:ea typeface="DM Sans"/>
                          <a:cs typeface="DM Sans"/>
                          <a:sym typeface="DM Sans"/>
                        </a:rPr>
                        <a:t>Requires Participation</a:t>
                      </a:r>
                      <a:endParaRPr sz="1800" b="0" i="0" u="none" strike="noStrike" cap="none" dirty="0">
                        <a:solidFill>
                          <a:srgbClr val="828282"/>
                        </a:solidFill>
                        <a:latin typeface="DM Sans"/>
                        <a:ea typeface="DM Sans"/>
                        <a:cs typeface="DM Sans"/>
                        <a:sym typeface="DM Sans"/>
                      </a:endParaRPr>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200093642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dirty="0">
                          <a:solidFill>
                            <a:srgbClr val="828282"/>
                          </a:solidFill>
                          <a:latin typeface="DM Sans"/>
                          <a:ea typeface="DM Sans"/>
                          <a:cs typeface="DM Sans"/>
                          <a:sym typeface="DM Sans"/>
                        </a:rPr>
                        <a:t>Open</a:t>
                      </a:r>
                      <a:endParaRPr sz="1800" b="1" u="none" strike="noStrike" cap="none" dirty="0">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lgn="ctr">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800" b="0" i="0" u="none" strike="noStrike" cap="none" dirty="0">
                          <a:solidFill>
                            <a:srgbClr val="828282"/>
                          </a:solidFill>
                          <a:latin typeface="DM Sans"/>
                          <a:sym typeface="Arial"/>
                        </a:rPr>
                        <a:t>Public on the Web</a:t>
                      </a:r>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800" b="0" i="0" u="none" strike="noStrike" cap="none" dirty="0">
                          <a:solidFill>
                            <a:srgbClr val="828282"/>
                          </a:solidFill>
                          <a:latin typeface="DM Sans"/>
                          <a:sym typeface="Arial"/>
                        </a:rPr>
                        <a:t>Public on the Web</a:t>
                      </a: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n-CA" sz="1800" b="0" i="0" u="none" strike="noStrike" cap="none" dirty="0">
                          <a:solidFill>
                            <a:srgbClr val="828282"/>
                          </a:solidFill>
                          <a:latin typeface="DM Sans"/>
                          <a:sym typeface="Arial"/>
                        </a:rPr>
                        <a:t>Public on the Web</a:t>
                      </a: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5091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2" name="Google Shape;837;g252f5e3696d_0_29">
            <a:extLst>
              <a:ext uri="{FF2B5EF4-FFF2-40B4-BE49-F238E27FC236}">
                <a16:creationId xmlns:a16="http://schemas.microsoft.com/office/drawing/2014/main" id="{3C59CE3E-2709-8089-3014-FB4D82860023}"/>
              </a:ext>
            </a:extLst>
          </p:cNvPr>
          <p:cNvSpPr/>
          <p:nvPr/>
        </p:nvSpPr>
        <p:spPr>
          <a:xfrm>
            <a:off x="1193325" y="1465500"/>
            <a:ext cx="9796200" cy="3927000"/>
          </a:xfrm>
          <a:prstGeom prst="octagon">
            <a:avLst>
              <a:gd name="adj" fmla="val 26189"/>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dirty="0">
                <a:solidFill>
                  <a:srgbClr val="C55A11"/>
                </a:solidFill>
              </a:rPr>
              <a:t>Closed </a:t>
            </a:r>
            <a:r>
              <a:rPr lang="en-GB" sz="2200" b="1" i="0" u="none" strike="noStrike" cap="none" dirty="0">
                <a:solidFill>
                  <a:srgbClr val="C55A11"/>
                </a:solidFill>
                <a:latin typeface="Arial"/>
                <a:ea typeface="Arial"/>
                <a:cs typeface="Arial"/>
                <a:sym typeface="Arial"/>
              </a:rPr>
              <a:t>Data Space</a:t>
            </a:r>
            <a:endParaRPr sz="2200" b="1" i="0" u="none" strike="noStrike" cap="none" dirty="0">
              <a:solidFill>
                <a:srgbClr val="C55A11"/>
              </a:solidFill>
              <a:latin typeface="Arial"/>
              <a:ea typeface="Arial"/>
              <a:cs typeface="Arial"/>
              <a:sym typeface="Arial"/>
            </a:endParaRPr>
          </a:p>
        </p:txBody>
      </p:sp>
      <p:sp>
        <p:nvSpPr>
          <p:cNvPr id="822" name="Google Shape;822;g252f5e3696d_0_16"/>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Clr>
                <a:schemeClr val="dk1"/>
              </a:buClr>
              <a:buSzPts val="1500"/>
              <a:buFont typeface="Arial"/>
              <a:buNone/>
            </a:pPr>
            <a:r>
              <a:rPr lang="en-GB"/>
              <a:t>Simplest Data Space: Bilateral Transaction with a Data Contract</a:t>
            </a:r>
            <a:endParaRPr/>
          </a:p>
        </p:txBody>
      </p:sp>
      <p:sp>
        <p:nvSpPr>
          <p:cNvPr id="823" name="Google Shape;823;g252f5e3696d_0_16"/>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0"/>
              </a:spcBef>
              <a:spcAft>
                <a:spcPts val="0"/>
              </a:spcAft>
              <a:buClr>
                <a:schemeClr val="dk1"/>
              </a:buClr>
              <a:buSzPts val="1500"/>
              <a:buFont typeface="Arial"/>
              <a:buNone/>
            </a:pPr>
            <a:r>
              <a:rPr lang="en-GB"/>
              <a:t>Data Transaction between Parties C and D; Contract for each Transaction</a:t>
            </a:r>
            <a:endParaRPr/>
          </a:p>
        </p:txBody>
      </p:sp>
      <p:sp>
        <p:nvSpPr>
          <p:cNvPr id="824" name="Google Shape;824;g252f5e3696d_0_16"/>
          <p:cNvSpPr/>
          <p:nvPr/>
        </p:nvSpPr>
        <p:spPr>
          <a:xfrm>
            <a:off x="3294900" y="5512283"/>
            <a:ext cx="713999"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C</a:t>
            </a:r>
          </a:p>
        </p:txBody>
      </p:sp>
      <p:sp>
        <p:nvSpPr>
          <p:cNvPr id="825" name="Google Shape;825;g252f5e3696d_0_16"/>
          <p:cNvSpPr/>
          <p:nvPr/>
        </p:nvSpPr>
        <p:spPr>
          <a:xfrm>
            <a:off x="8250733" y="5512283"/>
            <a:ext cx="667752"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
            </a:r>
          </a:p>
        </p:txBody>
      </p:sp>
      <p:sp>
        <p:nvSpPr>
          <p:cNvPr id="826" name="Google Shape;826;g252f5e3696d_0_16"/>
          <p:cNvSpPr/>
          <p:nvPr/>
        </p:nvSpPr>
        <p:spPr>
          <a:xfrm>
            <a:off x="5266050" y="1910100"/>
            <a:ext cx="1659906" cy="2145204"/>
          </a:xfrm>
          <a:prstGeom prst="flowChart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Governance Framework = Contract,</a:t>
            </a:r>
            <a:endParaRPr sz="1600" b="1" i="0" u="none" strike="noStrike" cap="none">
              <a:solidFill>
                <a:srgbClr val="0E67A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including specific conditions</a:t>
            </a:r>
            <a:endParaRPr sz="1600" b="1" i="0" u="none" strike="noStrike" cap="none">
              <a:solidFill>
                <a:srgbClr val="0E67AD"/>
              </a:solidFill>
              <a:latin typeface="Arial"/>
              <a:ea typeface="Arial"/>
              <a:cs typeface="Arial"/>
              <a:sym typeface="Arial"/>
            </a:endParaRPr>
          </a:p>
        </p:txBody>
      </p:sp>
      <p:cxnSp>
        <p:nvCxnSpPr>
          <p:cNvPr id="827" name="Google Shape;827;g252f5e3696d_0_16"/>
          <p:cNvCxnSpPr>
            <a:cxnSpLocks/>
            <a:endCxn id="826" idx="1"/>
          </p:cNvCxnSpPr>
          <p:nvPr/>
        </p:nvCxnSpPr>
        <p:spPr>
          <a:xfrm flipV="1">
            <a:off x="3855904" y="2982702"/>
            <a:ext cx="1410146" cy="2529581"/>
          </a:xfrm>
          <a:prstGeom prst="straightConnector1">
            <a:avLst/>
          </a:prstGeom>
          <a:noFill/>
          <a:ln w="28575" cap="flat" cmpd="sng">
            <a:solidFill>
              <a:srgbClr val="0E67AD"/>
            </a:solidFill>
            <a:prstDash val="solid"/>
            <a:round/>
            <a:headEnd type="none" w="sm" len="sm"/>
            <a:tailEnd type="triangle" w="med" len="med"/>
          </a:ln>
        </p:spPr>
      </p:cxnSp>
      <p:cxnSp>
        <p:nvCxnSpPr>
          <p:cNvPr id="828" name="Google Shape;828;g252f5e3696d_0_16"/>
          <p:cNvCxnSpPr/>
          <p:nvPr/>
        </p:nvCxnSpPr>
        <p:spPr>
          <a:xfrm>
            <a:off x="3995000" y="5848350"/>
            <a:ext cx="4202100" cy="12000"/>
          </a:xfrm>
          <a:prstGeom prst="straightConnector1">
            <a:avLst/>
          </a:prstGeom>
          <a:noFill/>
          <a:ln w="28575" cap="flat" cmpd="sng">
            <a:solidFill>
              <a:srgbClr val="FF0000"/>
            </a:solidFill>
            <a:prstDash val="solid"/>
            <a:round/>
            <a:headEnd type="none" w="sm" len="sm"/>
            <a:tailEnd type="triangle" w="med" len="med"/>
          </a:ln>
        </p:spPr>
      </p:cxnSp>
      <p:cxnSp>
        <p:nvCxnSpPr>
          <p:cNvPr id="829" name="Google Shape;829;g252f5e3696d_0_16"/>
          <p:cNvCxnSpPr>
            <a:cxnSpLocks/>
            <a:endCxn id="826" idx="3"/>
          </p:cNvCxnSpPr>
          <p:nvPr/>
        </p:nvCxnSpPr>
        <p:spPr>
          <a:xfrm flipH="1" flipV="1">
            <a:off x="6925956" y="2982702"/>
            <a:ext cx="1324777" cy="2409798"/>
          </a:xfrm>
          <a:prstGeom prst="straightConnector1">
            <a:avLst/>
          </a:prstGeom>
          <a:noFill/>
          <a:ln w="28575" cap="flat" cmpd="sng">
            <a:solidFill>
              <a:srgbClr val="0E67AD"/>
            </a:solidFill>
            <a:prstDash val="solid"/>
            <a:round/>
            <a:headEnd type="none" w="sm" len="sm"/>
            <a:tailEnd type="triangle" w="med" len="med"/>
          </a:ln>
        </p:spPr>
      </p:cxnSp>
      <p:sp>
        <p:nvSpPr>
          <p:cNvPr id="830" name="Google Shape;830;g252f5e3696d_0_16"/>
          <p:cNvSpPr txBox="1"/>
          <p:nvPr/>
        </p:nvSpPr>
        <p:spPr>
          <a:xfrm>
            <a:off x="5105400" y="5794883"/>
            <a:ext cx="19812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Data Transaction</a:t>
            </a:r>
            <a:endParaRPr sz="1600" b="1" i="0" u="none" strike="noStrike" cap="none">
              <a:solidFill>
                <a:srgbClr val="FF0000"/>
              </a:solidFill>
              <a:latin typeface="Arial"/>
              <a:ea typeface="Arial"/>
              <a:cs typeface="Arial"/>
              <a:sym typeface="Arial"/>
            </a:endParaRPr>
          </a:p>
        </p:txBody>
      </p:sp>
      <p:sp>
        <p:nvSpPr>
          <p:cNvPr id="831" name="Google Shape;831;g252f5e3696d_0_1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52f5e3696d_0_29"/>
          <p:cNvSpPr/>
          <p:nvPr/>
        </p:nvSpPr>
        <p:spPr>
          <a:xfrm>
            <a:off x="1193325" y="1465500"/>
            <a:ext cx="9796200" cy="3927000"/>
          </a:xfrm>
          <a:prstGeom prst="octagon">
            <a:avLst>
              <a:gd name="adj" fmla="val 26189"/>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Closed Data Space</a:t>
            </a:r>
            <a:endParaRPr sz="2200" b="1" i="0" u="none" strike="noStrike" cap="none" dirty="0">
              <a:solidFill>
                <a:srgbClr val="C55A11"/>
              </a:solidFill>
              <a:latin typeface="Arial"/>
              <a:ea typeface="Arial"/>
              <a:cs typeface="Arial"/>
              <a:sym typeface="Arial"/>
            </a:endParaRPr>
          </a:p>
        </p:txBody>
      </p:sp>
      <p:sp>
        <p:nvSpPr>
          <p:cNvPr id="838" name="Google Shape;838;g252f5e3696d_0_29"/>
          <p:cNvSpPr/>
          <p:nvPr/>
        </p:nvSpPr>
        <p:spPr>
          <a:xfrm>
            <a:off x="5329400" y="1708967"/>
            <a:ext cx="1524042" cy="1573074"/>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Agree Once to Governance Framework</a:t>
            </a:r>
            <a:endParaRPr sz="1600" b="1" i="0" u="none" strike="noStrike" cap="none">
              <a:solidFill>
                <a:srgbClr val="0E67AD"/>
              </a:solidFill>
              <a:latin typeface="Arial"/>
              <a:ea typeface="Arial"/>
              <a:cs typeface="Arial"/>
              <a:sym typeface="Arial"/>
            </a:endParaRPr>
          </a:p>
        </p:txBody>
      </p:sp>
      <p:sp>
        <p:nvSpPr>
          <p:cNvPr id="839" name="Google Shape;839;g252f5e3696d_0_29"/>
          <p:cNvSpPr/>
          <p:nvPr/>
        </p:nvSpPr>
        <p:spPr>
          <a:xfrm>
            <a:off x="5329400" y="4280430"/>
            <a:ext cx="1524042" cy="1033128"/>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Transaction- Specific Use Conditions</a:t>
            </a:r>
            <a:endParaRPr sz="1600" b="1" i="0" u="none" strike="noStrike" cap="none">
              <a:solidFill>
                <a:srgbClr val="0E67AD"/>
              </a:solidFill>
              <a:latin typeface="Arial"/>
              <a:ea typeface="Arial"/>
              <a:cs typeface="Arial"/>
              <a:sym typeface="Arial"/>
            </a:endParaRPr>
          </a:p>
        </p:txBody>
      </p:sp>
      <p:sp>
        <p:nvSpPr>
          <p:cNvPr id="840" name="Google Shape;840;g252f5e3696d_0_29"/>
          <p:cNvSpPr/>
          <p:nvPr/>
        </p:nvSpPr>
        <p:spPr>
          <a:xfrm>
            <a:off x="5359533" y="3375367"/>
            <a:ext cx="1493700" cy="7713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accent6"/>
                </a:solidFill>
                <a:latin typeface="Arial"/>
                <a:ea typeface="Arial"/>
                <a:cs typeface="Arial"/>
                <a:sym typeface="Arial"/>
              </a:rPr>
              <a:t>Metadata Catalogue</a:t>
            </a:r>
            <a:endParaRPr sz="1600" b="1" i="0" u="none" strike="noStrike" cap="none">
              <a:solidFill>
                <a:schemeClr val="accent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accent6"/>
                </a:solidFill>
                <a:latin typeface="Arial"/>
                <a:ea typeface="Arial"/>
                <a:cs typeface="Arial"/>
                <a:sym typeface="Arial"/>
              </a:rPr>
              <a:t>(Private)</a:t>
            </a:r>
            <a:endParaRPr sz="1600" b="1" i="0" u="none" strike="noStrike" cap="none">
              <a:solidFill>
                <a:schemeClr val="accent6"/>
              </a:solidFill>
              <a:latin typeface="Arial"/>
              <a:ea typeface="Arial"/>
              <a:cs typeface="Arial"/>
              <a:sym typeface="Arial"/>
            </a:endParaRPr>
          </a:p>
        </p:txBody>
      </p:sp>
      <p:sp>
        <p:nvSpPr>
          <p:cNvPr id="841" name="Google Shape;841;g252f5e3696d_0_29"/>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Clr>
                <a:schemeClr val="dk1"/>
              </a:buClr>
              <a:buSzPts val="1500"/>
              <a:buFont typeface="Arial"/>
              <a:buNone/>
            </a:pPr>
            <a:r>
              <a:rPr lang="en-GB" dirty="0"/>
              <a:t>A Data Space With More Participants</a:t>
            </a:r>
            <a:endParaRPr dirty="0"/>
          </a:p>
        </p:txBody>
      </p:sp>
      <p:sp>
        <p:nvSpPr>
          <p:cNvPr id="842" name="Google Shape;842;g252f5e3696d_0_29"/>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Among Data Space Parties A through F</a:t>
            </a:r>
            <a:endParaRPr/>
          </a:p>
        </p:txBody>
      </p:sp>
      <p:sp>
        <p:nvSpPr>
          <p:cNvPr id="843" name="Google Shape;843;g252f5e3696d_0_29"/>
          <p:cNvSpPr/>
          <p:nvPr/>
        </p:nvSpPr>
        <p:spPr>
          <a:xfrm>
            <a:off x="3294900" y="5579300"/>
            <a:ext cx="713999"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C</a:t>
            </a:r>
          </a:p>
        </p:txBody>
      </p:sp>
      <p:sp>
        <p:nvSpPr>
          <p:cNvPr id="844" name="Google Shape;844;g252f5e3696d_0_29"/>
          <p:cNvSpPr/>
          <p:nvPr/>
        </p:nvSpPr>
        <p:spPr>
          <a:xfrm>
            <a:off x="8250733" y="5579300"/>
            <a:ext cx="667752"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
            </a:r>
          </a:p>
        </p:txBody>
      </p:sp>
      <p:cxnSp>
        <p:nvCxnSpPr>
          <p:cNvPr id="845" name="Google Shape;845;g252f5e3696d_0_29"/>
          <p:cNvCxnSpPr>
            <a:endCxn id="838" idx="1"/>
          </p:cNvCxnSpPr>
          <p:nvPr/>
        </p:nvCxnSpPr>
        <p:spPr>
          <a:xfrm rot="10800000" flipH="1">
            <a:off x="3933500" y="2495504"/>
            <a:ext cx="1395900" cy="3212100"/>
          </a:xfrm>
          <a:prstGeom prst="straightConnector1">
            <a:avLst/>
          </a:prstGeom>
          <a:noFill/>
          <a:ln w="28575" cap="flat" cmpd="sng">
            <a:solidFill>
              <a:srgbClr val="0E67AD"/>
            </a:solidFill>
            <a:prstDash val="solid"/>
            <a:round/>
            <a:headEnd type="none" w="sm" len="sm"/>
            <a:tailEnd type="triangle" w="med" len="med"/>
          </a:ln>
        </p:spPr>
      </p:cxnSp>
      <p:cxnSp>
        <p:nvCxnSpPr>
          <p:cNvPr id="846" name="Google Shape;846;g252f5e3696d_0_29"/>
          <p:cNvCxnSpPr/>
          <p:nvPr/>
        </p:nvCxnSpPr>
        <p:spPr>
          <a:xfrm>
            <a:off x="3995000" y="5915367"/>
            <a:ext cx="4202100" cy="12000"/>
          </a:xfrm>
          <a:prstGeom prst="straightConnector1">
            <a:avLst/>
          </a:prstGeom>
          <a:noFill/>
          <a:ln w="28575" cap="flat" cmpd="sng">
            <a:solidFill>
              <a:srgbClr val="FF0000"/>
            </a:solidFill>
            <a:prstDash val="solid"/>
            <a:round/>
            <a:headEnd type="none" w="sm" len="sm"/>
            <a:tailEnd type="triangle" w="med" len="med"/>
          </a:ln>
        </p:spPr>
      </p:cxnSp>
      <p:cxnSp>
        <p:nvCxnSpPr>
          <p:cNvPr id="847" name="Google Shape;847;g252f5e3696d_0_29"/>
          <p:cNvCxnSpPr>
            <a:endCxn id="838" idx="3"/>
          </p:cNvCxnSpPr>
          <p:nvPr/>
        </p:nvCxnSpPr>
        <p:spPr>
          <a:xfrm rot="10800000">
            <a:off x="6853442" y="2495504"/>
            <a:ext cx="1358400" cy="3171900"/>
          </a:xfrm>
          <a:prstGeom prst="straightConnector1">
            <a:avLst/>
          </a:prstGeom>
          <a:noFill/>
          <a:ln w="28575" cap="flat" cmpd="sng">
            <a:solidFill>
              <a:srgbClr val="0E67AD"/>
            </a:solidFill>
            <a:prstDash val="solid"/>
            <a:round/>
            <a:headEnd type="none" w="sm" len="sm"/>
            <a:tailEnd type="triangle" w="med" len="med"/>
          </a:ln>
        </p:spPr>
      </p:cxnSp>
      <p:sp>
        <p:nvSpPr>
          <p:cNvPr id="848" name="Google Shape;848;g252f5e3696d_0_29"/>
          <p:cNvSpPr txBox="1"/>
          <p:nvPr/>
        </p:nvSpPr>
        <p:spPr>
          <a:xfrm>
            <a:off x="4990641" y="5861900"/>
            <a:ext cx="2247441" cy="492402"/>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FF0000"/>
                </a:solidFill>
                <a:latin typeface="Arial"/>
                <a:ea typeface="Arial"/>
                <a:cs typeface="Arial"/>
                <a:sym typeface="Arial"/>
              </a:rPr>
              <a:t>Data Transaction(s) </a:t>
            </a:r>
            <a:endParaRPr sz="1600" b="1" i="0" u="none" strike="noStrike" cap="none" dirty="0">
              <a:solidFill>
                <a:srgbClr val="FF0000"/>
              </a:solidFill>
              <a:latin typeface="Arial"/>
              <a:ea typeface="Arial"/>
              <a:cs typeface="Arial"/>
              <a:sym typeface="Arial"/>
            </a:endParaRPr>
          </a:p>
        </p:txBody>
      </p:sp>
      <p:cxnSp>
        <p:nvCxnSpPr>
          <p:cNvPr id="849" name="Google Shape;849;g252f5e3696d_0_29"/>
          <p:cNvCxnSpPr>
            <a:endCxn id="839" idx="1"/>
          </p:cNvCxnSpPr>
          <p:nvPr/>
        </p:nvCxnSpPr>
        <p:spPr>
          <a:xfrm rot="10800000" flipH="1">
            <a:off x="3983900" y="4796994"/>
            <a:ext cx="1345500" cy="1051200"/>
          </a:xfrm>
          <a:prstGeom prst="straightConnector1">
            <a:avLst/>
          </a:prstGeom>
          <a:noFill/>
          <a:ln w="28575" cap="flat" cmpd="sng">
            <a:solidFill>
              <a:srgbClr val="0E67AD"/>
            </a:solidFill>
            <a:prstDash val="solid"/>
            <a:round/>
            <a:headEnd type="none" w="sm" len="sm"/>
            <a:tailEnd type="triangle" w="med" len="med"/>
          </a:ln>
        </p:spPr>
      </p:cxnSp>
      <p:cxnSp>
        <p:nvCxnSpPr>
          <p:cNvPr id="850" name="Google Shape;850;g252f5e3696d_0_29"/>
          <p:cNvCxnSpPr>
            <a:endCxn id="839" idx="3"/>
          </p:cNvCxnSpPr>
          <p:nvPr/>
        </p:nvCxnSpPr>
        <p:spPr>
          <a:xfrm rot="10800000">
            <a:off x="6853442" y="4796994"/>
            <a:ext cx="1328100" cy="1061100"/>
          </a:xfrm>
          <a:prstGeom prst="straightConnector1">
            <a:avLst/>
          </a:prstGeom>
          <a:noFill/>
          <a:ln w="28575" cap="flat" cmpd="sng">
            <a:solidFill>
              <a:srgbClr val="0E67AD"/>
            </a:solidFill>
            <a:prstDash val="solid"/>
            <a:round/>
            <a:headEnd type="none" w="sm" len="sm"/>
            <a:tailEnd type="triangle" w="med" len="med"/>
          </a:ln>
        </p:spPr>
      </p:cxnSp>
      <p:cxnSp>
        <p:nvCxnSpPr>
          <p:cNvPr id="851" name="Google Shape;851;g252f5e3696d_0_29"/>
          <p:cNvCxnSpPr>
            <a:endCxn id="840" idx="1"/>
          </p:cNvCxnSpPr>
          <p:nvPr/>
        </p:nvCxnSpPr>
        <p:spPr>
          <a:xfrm rot="10800000" flipH="1">
            <a:off x="3953433" y="3761017"/>
            <a:ext cx="1406100" cy="2096700"/>
          </a:xfrm>
          <a:prstGeom prst="straightConnector1">
            <a:avLst/>
          </a:prstGeom>
          <a:noFill/>
          <a:ln w="28575" cap="flat" cmpd="sng">
            <a:solidFill>
              <a:schemeClr val="accent6"/>
            </a:solidFill>
            <a:prstDash val="solid"/>
            <a:round/>
            <a:headEnd type="none" w="sm" len="sm"/>
            <a:tailEnd type="triangle" w="med" len="med"/>
          </a:ln>
        </p:spPr>
      </p:cxnSp>
      <p:cxnSp>
        <p:nvCxnSpPr>
          <p:cNvPr id="852" name="Google Shape;852;g252f5e3696d_0_29"/>
          <p:cNvCxnSpPr>
            <a:stCxn id="840" idx="3"/>
          </p:cNvCxnSpPr>
          <p:nvPr/>
        </p:nvCxnSpPr>
        <p:spPr>
          <a:xfrm>
            <a:off x="6853233" y="3761017"/>
            <a:ext cx="1338300" cy="2096700"/>
          </a:xfrm>
          <a:prstGeom prst="straightConnector1">
            <a:avLst/>
          </a:prstGeom>
          <a:noFill/>
          <a:ln w="28575" cap="flat" cmpd="sng">
            <a:solidFill>
              <a:schemeClr val="accent6"/>
            </a:solidFill>
            <a:prstDash val="solid"/>
            <a:round/>
            <a:headEnd type="triangle" w="med" len="med"/>
            <a:tailEnd type="none" w="sm" len="sm"/>
          </a:ln>
        </p:spPr>
      </p:cxnSp>
      <p:sp>
        <p:nvSpPr>
          <p:cNvPr id="853" name="Google Shape;853;g252f5e3696d_0_29"/>
          <p:cNvSpPr/>
          <p:nvPr/>
        </p:nvSpPr>
        <p:spPr>
          <a:xfrm>
            <a:off x="1745933" y="5579300"/>
            <a:ext cx="755733"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a:t>
            </a:r>
          </a:p>
        </p:txBody>
      </p:sp>
      <p:sp>
        <p:nvSpPr>
          <p:cNvPr id="854" name="Google Shape;854;g252f5e3696d_0_29"/>
          <p:cNvSpPr/>
          <p:nvPr/>
        </p:nvSpPr>
        <p:spPr>
          <a:xfrm>
            <a:off x="9705467" y="5572533"/>
            <a:ext cx="544805"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F</a:t>
            </a:r>
          </a:p>
        </p:txBody>
      </p:sp>
      <p:cxnSp>
        <p:nvCxnSpPr>
          <p:cNvPr id="855" name="Google Shape;855;g252f5e3696d_0_29"/>
          <p:cNvCxnSpPr/>
          <p:nvPr/>
        </p:nvCxnSpPr>
        <p:spPr>
          <a:xfrm>
            <a:off x="2577667" y="5898500"/>
            <a:ext cx="582300" cy="0"/>
          </a:xfrm>
          <a:prstGeom prst="straightConnector1">
            <a:avLst/>
          </a:prstGeom>
          <a:noFill/>
          <a:ln w="76200" cap="flat" cmpd="sng">
            <a:solidFill>
              <a:schemeClr val="accent2"/>
            </a:solidFill>
            <a:prstDash val="dot"/>
            <a:round/>
            <a:headEnd type="none" w="sm" len="sm"/>
            <a:tailEnd type="none" w="sm" len="sm"/>
          </a:ln>
        </p:spPr>
      </p:cxnSp>
      <p:cxnSp>
        <p:nvCxnSpPr>
          <p:cNvPr id="856" name="Google Shape;856;g252f5e3696d_0_29"/>
          <p:cNvCxnSpPr/>
          <p:nvPr/>
        </p:nvCxnSpPr>
        <p:spPr>
          <a:xfrm>
            <a:off x="9020783" y="5898500"/>
            <a:ext cx="582300" cy="0"/>
          </a:xfrm>
          <a:prstGeom prst="straightConnector1">
            <a:avLst/>
          </a:prstGeom>
          <a:noFill/>
          <a:ln w="76200" cap="flat" cmpd="sng">
            <a:solidFill>
              <a:schemeClr val="accent2"/>
            </a:solidFill>
            <a:prstDash val="dot"/>
            <a:round/>
            <a:headEnd type="none" w="sm" len="sm"/>
            <a:tailEnd type="none" w="sm" len="sm"/>
          </a:ln>
        </p:spPr>
      </p:cxnSp>
      <p:cxnSp>
        <p:nvCxnSpPr>
          <p:cNvPr id="857" name="Google Shape;857;g252f5e3696d_0_29"/>
          <p:cNvCxnSpPr>
            <a:endCxn id="838" idx="1"/>
          </p:cNvCxnSpPr>
          <p:nvPr/>
        </p:nvCxnSpPr>
        <p:spPr>
          <a:xfrm rot="10800000" flipH="1">
            <a:off x="2330900" y="2495504"/>
            <a:ext cx="2998500" cy="3105600"/>
          </a:xfrm>
          <a:prstGeom prst="straightConnector1">
            <a:avLst/>
          </a:prstGeom>
          <a:noFill/>
          <a:ln w="28575" cap="flat" cmpd="sng">
            <a:solidFill>
              <a:srgbClr val="0E67AD"/>
            </a:solidFill>
            <a:prstDash val="solid"/>
            <a:round/>
            <a:headEnd type="none" w="sm" len="sm"/>
            <a:tailEnd type="triangle" w="med" len="med"/>
          </a:ln>
        </p:spPr>
      </p:cxnSp>
      <p:cxnSp>
        <p:nvCxnSpPr>
          <p:cNvPr id="858" name="Google Shape;858;g252f5e3696d_0_29"/>
          <p:cNvCxnSpPr>
            <a:endCxn id="838" idx="3"/>
          </p:cNvCxnSpPr>
          <p:nvPr/>
        </p:nvCxnSpPr>
        <p:spPr>
          <a:xfrm rot="10800000">
            <a:off x="6853442" y="2495504"/>
            <a:ext cx="2859600" cy="3051000"/>
          </a:xfrm>
          <a:prstGeom prst="straightConnector1">
            <a:avLst/>
          </a:prstGeom>
          <a:noFill/>
          <a:ln w="28575" cap="flat" cmpd="sng">
            <a:solidFill>
              <a:srgbClr val="0E67AD"/>
            </a:solidFill>
            <a:prstDash val="solid"/>
            <a:round/>
            <a:headEnd type="none" w="sm" len="sm"/>
            <a:tailEnd type="triangle" w="med" len="med"/>
          </a:ln>
        </p:spPr>
      </p:cxnSp>
      <p:sp>
        <p:nvSpPr>
          <p:cNvPr id="859" name="Google Shape;859;g252f5e3696d_0_29"/>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g252f5e3696d_0_53"/>
          <p:cNvSpPr/>
          <p:nvPr/>
        </p:nvSpPr>
        <p:spPr>
          <a:xfrm>
            <a:off x="8415875" y="1465500"/>
            <a:ext cx="3308700" cy="3927000"/>
          </a:xfrm>
          <a:prstGeom prst="octagon">
            <a:avLst>
              <a:gd name="adj" fmla="val 10231"/>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Closed </a:t>
            </a:r>
          </a:p>
          <a:p>
            <a:pPr marL="0" marR="0" lvl="0" indent="0" algn="r"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Data </a:t>
            </a:r>
            <a:endParaRPr sz="2200" b="1" i="0" u="none" strike="noStrike" cap="none" dirty="0">
              <a:solidFill>
                <a:srgbClr val="C55A1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Space #2</a:t>
            </a:r>
            <a:endParaRPr sz="2200" b="1" i="0" u="none" strike="noStrike" cap="none" dirty="0">
              <a:solidFill>
                <a:srgbClr val="C55A11"/>
              </a:solidFill>
              <a:latin typeface="Arial"/>
              <a:ea typeface="Arial"/>
              <a:cs typeface="Arial"/>
              <a:sym typeface="Arial"/>
            </a:endParaRPr>
          </a:p>
        </p:txBody>
      </p:sp>
      <p:sp>
        <p:nvSpPr>
          <p:cNvPr id="866" name="Google Shape;866;g252f5e3696d_0_53"/>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Across 2 Different Data Spaces</a:t>
            </a:r>
            <a:endParaRPr/>
          </a:p>
        </p:txBody>
      </p:sp>
      <p:sp>
        <p:nvSpPr>
          <p:cNvPr id="867" name="Google Shape;867;g252f5e3696d_0_53"/>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Transactions not covered between 2 Data Spaces – Until important questions are answered</a:t>
            </a:r>
            <a:endParaRPr/>
          </a:p>
        </p:txBody>
      </p:sp>
      <p:sp>
        <p:nvSpPr>
          <p:cNvPr id="868" name="Google Shape;868;g252f5e3696d_0_53"/>
          <p:cNvSpPr/>
          <p:nvPr/>
        </p:nvSpPr>
        <p:spPr>
          <a:xfrm>
            <a:off x="3294900" y="5579300"/>
            <a:ext cx="713999"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C</a:t>
            </a:r>
          </a:p>
        </p:txBody>
      </p:sp>
      <p:sp>
        <p:nvSpPr>
          <p:cNvPr id="869" name="Google Shape;869;g252f5e3696d_0_53"/>
          <p:cNvSpPr/>
          <p:nvPr/>
        </p:nvSpPr>
        <p:spPr>
          <a:xfrm>
            <a:off x="8250733" y="5579300"/>
            <a:ext cx="667752"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
            </a:r>
          </a:p>
        </p:txBody>
      </p:sp>
      <p:cxnSp>
        <p:nvCxnSpPr>
          <p:cNvPr id="870" name="Google Shape;870;g252f5e3696d_0_53"/>
          <p:cNvCxnSpPr/>
          <p:nvPr/>
        </p:nvCxnSpPr>
        <p:spPr>
          <a:xfrm>
            <a:off x="3995000" y="5915367"/>
            <a:ext cx="4202100" cy="12000"/>
          </a:xfrm>
          <a:prstGeom prst="straightConnector1">
            <a:avLst/>
          </a:prstGeom>
          <a:noFill/>
          <a:ln w="28575" cap="flat" cmpd="sng">
            <a:solidFill>
              <a:srgbClr val="FF0000"/>
            </a:solidFill>
            <a:prstDash val="solid"/>
            <a:round/>
            <a:headEnd type="none" w="sm" len="sm"/>
            <a:tailEnd type="triangle" w="med" len="med"/>
          </a:ln>
        </p:spPr>
      </p:cxnSp>
      <p:sp>
        <p:nvSpPr>
          <p:cNvPr id="871" name="Google Shape;871;g252f5e3696d_0_53"/>
          <p:cNvSpPr/>
          <p:nvPr/>
        </p:nvSpPr>
        <p:spPr>
          <a:xfrm>
            <a:off x="1745933" y="5579300"/>
            <a:ext cx="755733"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a:t>
            </a:r>
          </a:p>
        </p:txBody>
      </p:sp>
      <p:sp>
        <p:nvSpPr>
          <p:cNvPr id="872" name="Google Shape;872;g252f5e3696d_0_53"/>
          <p:cNvSpPr/>
          <p:nvPr/>
        </p:nvSpPr>
        <p:spPr>
          <a:xfrm>
            <a:off x="9705467" y="5572533"/>
            <a:ext cx="544805" cy="77136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F</a:t>
            </a:r>
          </a:p>
        </p:txBody>
      </p:sp>
      <p:cxnSp>
        <p:nvCxnSpPr>
          <p:cNvPr id="873" name="Google Shape;873;g252f5e3696d_0_53"/>
          <p:cNvCxnSpPr/>
          <p:nvPr/>
        </p:nvCxnSpPr>
        <p:spPr>
          <a:xfrm>
            <a:off x="2577667" y="5898500"/>
            <a:ext cx="582300" cy="0"/>
          </a:xfrm>
          <a:prstGeom prst="straightConnector1">
            <a:avLst/>
          </a:prstGeom>
          <a:noFill/>
          <a:ln w="76200" cap="flat" cmpd="sng">
            <a:solidFill>
              <a:schemeClr val="accent2"/>
            </a:solidFill>
            <a:prstDash val="dot"/>
            <a:round/>
            <a:headEnd type="none" w="sm" len="sm"/>
            <a:tailEnd type="none" w="sm" len="sm"/>
          </a:ln>
        </p:spPr>
      </p:cxnSp>
      <p:cxnSp>
        <p:nvCxnSpPr>
          <p:cNvPr id="874" name="Google Shape;874;g252f5e3696d_0_53"/>
          <p:cNvCxnSpPr/>
          <p:nvPr/>
        </p:nvCxnSpPr>
        <p:spPr>
          <a:xfrm>
            <a:off x="9020783" y="5898500"/>
            <a:ext cx="582300" cy="0"/>
          </a:xfrm>
          <a:prstGeom prst="straightConnector1">
            <a:avLst/>
          </a:prstGeom>
          <a:noFill/>
          <a:ln w="76200" cap="flat" cmpd="sng">
            <a:solidFill>
              <a:schemeClr val="accent2"/>
            </a:solidFill>
            <a:prstDash val="dot"/>
            <a:round/>
            <a:headEnd type="none" w="sm" len="sm"/>
            <a:tailEnd type="none" w="sm" len="sm"/>
          </a:ln>
        </p:spPr>
      </p:cxnSp>
      <p:sp>
        <p:nvSpPr>
          <p:cNvPr id="875" name="Google Shape;875;g252f5e3696d_0_53"/>
          <p:cNvSpPr/>
          <p:nvPr/>
        </p:nvSpPr>
        <p:spPr>
          <a:xfrm>
            <a:off x="4293300" y="1877833"/>
            <a:ext cx="3605367" cy="1235267"/>
          </a:xfrm>
          <a:prstGeom prst="flowChartDecision">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1" u="none" strike="noStrike" cap="none">
                <a:solidFill>
                  <a:srgbClr val="FFFF00"/>
                </a:solidFill>
                <a:latin typeface="Arial"/>
                <a:ea typeface="Arial"/>
                <a:cs typeface="Arial"/>
                <a:sym typeface="Arial"/>
              </a:rPr>
              <a:t>Harmonize 2 Frameworks</a:t>
            </a:r>
            <a:endParaRPr sz="1600" b="1" i="1" u="none" strike="noStrike" cap="none">
              <a:solidFill>
                <a:srgbClr val="FFFF00"/>
              </a:solidFill>
              <a:latin typeface="Arial"/>
              <a:ea typeface="Arial"/>
              <a:cs typeface="Arial"/>
              <a:sym typeface="Arial"/>
            </a:endParaRPr>
          </a:p>
        </p:txBody>
      </p:sp>
      <p:sp>
        <p:nvSpPr>
          <p:cNvPr id="876" name="Google Shape;876;g252f5e3696d_0_53"/>
          <p:cNvSpPr/>
          <p:nvPr/>
        </p:nvSpPr>
        <p:spPr>
          <a:xfrm>
            <a:off x="4293317" y="3270733"/>
            <a:ext cx="3605367" cy="1033133"/>
          </a:xfrm>
          <a:prstGeom prst="flowChartDecision">
            <a:avLst/>
          </a:pr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1" u="none" strike="noStrike" cap="none">
                <a:solidFill>
                  <a:srgbClr val="FFFF00"/>
                </a:solidFill>
                <a:latin typeface="Arial"/>
                <a:ea typeface="Arial"/>
                <a:cs typeface="Arial"/>
                <a:sym typeface="Arial"/>
              </a:rPr>
              <a:t>Agree to expose metadata?</a:t>
            </a:r>
            <a:endParaRPr sz="1600" b="1" i="1" u="none" strike="noStrike" cap="none">
              <a:solidFill>
                <a:srgbClr val="FFFF00"/>
              </a:solidFill>
              <a:latin typeface="Arial"/>
              <a:ea typeface="Arial"/>
              <a:cs typeface="Arial"/>
              <a:sym typeface="Arial"/>
            </a:endParaRPr>
          </a:p>
        </p:txBody>
      </p:sp>
      <p:sp>
        <p:nvSpPr>
          <p:cNvPr id="877" name="Google Shape;877;g252f5e3696d_0_53"/>
          <p:cNvSpPr/>
          <p:nvPr/>
        </p:nvSpPr>
        <p:spPr>
          <a:xfrm>
            <a:off x="441725" y="1465500"/>
            <a:ext cx="3308700" cy="3927000"/>
          </a:xfrm>
          <a:prstGeom prst="octagon">
            <a:avLst>
              <a:gd name="adj" fmla="val 10231"/>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Closed </a:t>
            </a:r>
          </a:p>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Data </a:t>
            </a:r>
            <a:endParaRPr sz="2200" b="1" i="0" u="none" strike="noStrike" cap="none" dirty="0">
              <a:solidFill>
                <a:srgbClr val="C55A1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rgbClr val="C55A11"/>
                </a:solidFill>
                <a:latin typeface="Arial"/>
                <a:ea typeface="Arial"/>
                <a:cs typeface="Arial"/>
                <a:sym typeface="Arial"/>
              </a:rPr>
              <a:t>Space #1</a:t>
            </a:r>
            <a:endParaRPr sz="2200" b="1" i="0" u="none" strike="noStrike" cap="none" dirty="0">
              <a:solidFill>
                <a:srgbClr val="C55A11"/>
              </a:solidFill>
              <a:latin typeface="Arial"/>
              <a:ea typeface="Arial"/>
              <a:cs typeface="Arial"/>
              <a:sym typeface="Arial"/>
            </a:endParaRPr>
          </a:p>
        </p:txBody>
      </p:sp>
      <p:sp>
        <p:nvSpPr>
          <p:cNvPr id="878" name="Google Shape;878;g252f5e3696d_0_53"/>
          <p:cNvSpPr/>
          <p:nvPr/>
        </p:nvSpPr>
        <p:spPr>
          <a:xfrm>
            <a:off x="2052800" y="1708975"/>
            <a:ext cx="1524042" cy="1573074"/>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Agree Once to Governance Framework #1</a:t>
            </a:r>
            <a:endParaRPr sz="1600" b="1" i="0" u="none" strike="noStrike" cap="none">
              <a:solidFill>
                <a:srgbClr val="0E67AD"/>
              </a:solidFill>
              <a:latin typeface="Arial"/>
              <a:ea typeface="Arial"/>
              <a:cs typeface="Arial"/>
              <a:sym typeface="Arial"/>
            </a:endParaRPr>
          </a:p>
        </p:txBody>
      </p:sp>
      <p:sp>
        <p:nvSpPr>
          <p:cNvPr id="879" name="Google Shape;879;g252f5e3696d_0_53"/>
          <p:cNvSpPr/>
          <p:nvPr/>
        </p:nvSpPr>
        <p:spPr>
          <a:xfrm>
            <a:off x="2082933" y="3401650"/>
            <a:ext cx="1493700" cy="7713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accent6"/>
                </a:solidFill>
                <a:latin typeface="Arial"/>
                <a:ea typeface="Arial"/>
                <a:cs typeface="Arial"/>
                <a:sym typeface="Arial"/>
              </a:rPr>
              <a:t>Catalogue #1</a:t>
            </a:r>
            <a:endParaRPr sz="1600" b="1" i="0" u="none" strike="noStrike" cap="none">
              <a:solidFill>
                <a:schemeClr val="accent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accent6"/>
                </a:solidFill>
                <a:latin typeface="Arial"/>
                <a:ea typeface="Arial"/>
                <a:cs typeface="Arial"/>
                <a:sym typeface="Arial"/>
              </a:rPr>
              <a:t>(Private)</a:t>
            </a:r>
            <a:endParaRPr sz="1600" b="1" i="0" u="none" strike="noStrike" cap="none">
              <a:solidFill>
                <a:schemeClr val="accent6"/>
              </a:solidFill>
              <a:latin typeface="Arial"/>
              <a:ea typeface="Arial"/>
              <a:cs typeface="Arial"/>
              <a:sym typeface="Arial"/>
            </a:endParaRPr>
          </a:p>
        </p:txBody>
      </p:sp>
      <p:cxnSp>
        <p:nvCxnSpPr>
          <p:cNvPr id="880" name="Google Shape;880;g252f5e3696d_0_53"/>
          <p:cNvCxnSpPr>
            <a:stCxn id="875" idx="1"/>
            <a:endCxn id="878" idx="3"/>
          </p:cNvCxnSpPr>
          <p:nvPr/>
        </p:nvCxnSpPr>
        <p:spPr>
          <a:xfrm rot="10800000">
            <a:off x="3576900" y="2495467"/>
            <a:ext cx="716400" cy="0"/>
          </a:xfrm>
          <a:prstGeom prst="straightConnector1">
            <a:avLst/>
          </a:prstGeom>
          <a:noFill/>
          <a:ln w="9525" cap="flat" cmpd="sng">
            <a:solidFill>
              <a:schemeClr val="dk2"/>
            </a:solidFill>
            <a:prstDash val="solid"/>
            <a:round/>
            <a:headEnd type="none" w="sm" len="sm"/>
            <a:tailEnd type="triangle" w="med" len="med"/>
          </a:ln>
        </p:spPr>
      </p:cxnSp>
      <p:cxnSp>
        <p:nvCxnSpPr>
          <p:cNvPr id="881" name="Google Shape;881;g252f5e3696d_0_53"/>
          <p:cNvCxnSpPr>
            <a:stCxn id="876" idx="1"/>
            <a:endCxn id="879" idx="3"/>
          </p:cNvCxnSpPr>
          <p:nvPr/>
        </p:nvCxnSpPr>
        <p:spPr>
          <a:xfrm rot="10800000">
            <a:off x="3576617" y="3787300"/>
            <a:ext cx="716700" cy="0"/>
          </a:xfrm>
          <a:prstGeom prst="straightConnector1">
            <a:avLst/>
          </a:prstGeom>
          <a:noFill/>
          <a:ln w="9525" cap="flat" cmpd="sng">
            <a:solidFill>
              <a:schemeClr val="dk2"/>
            </a:solidFill>
            <a:prstDash val="solid"/>
            <a:round/>
            <a:headEnd type="none" w="sm" len="sm"/>
            <a:tailEnd type="triangle" w="med" len="med"/>
          </a:ln>
        </p:spPr>
      </p:cxnSp>
      <p:cxnSp>
        <p:nvCxnSpPr>
          <p:cNvPr id="882" name="Google Shape;882;g252f5e3696d_0_53"/>
          <p:cNvCxnSpPr>
            <a:stCxn id="875" idx="3"/>
            <a:endCxn id="883" idx="1"/>
          </p:cNvCxnSpPr>
          <p:nvPr/>
        </p:nvCxnSpPr>
        <p:spPr>
          <a:xfrm>
            <a:off x="7898667" y="2495467"/>
            <a:ext cx="756600" cy="0"/>
          </a:xfrm>
          <a:prstGeom prst="straightConnector1">
            <a:avLst/>
          </a:prstGeom>
          <a:noFill/>
          <a:ln w="9525" cap="flat" cmpd="sng">
            <a:solidFill>
              <a:schemeClr val="dk2"/>
            </a:solidFill>
            <a:prstDash val="solid"/>
            <a:round/>
            <a:headEnd type="none" w="sm" len="sm"/>
            <a:tailEnd type="triangle" w="med" len="med"/>
          </a:ln>
        </p:spPr>
      </p:cxnSp>
      <p:cxnSp>
        <p:nvCxnSpPr>
          <p:cNvPr id="884" name="Google Shape;884;g252f5e3696d_0_53"/>
          <p:cNvCxnSpPr>
            <a:stCxn id="876" idx="3"/>
            <a:endCxn id="885" idx="1"/>
          </p:cNvCxnSpPr>
          <p:nvPr/>
        </p:nvCxnSpPr>
        <p:spPr>
          <a:xfrm>
            <a:off x="7898684" y="3787300"/>
            <a:ext cx="786900" cy="0"/>
          </a:xfrm>
          <a:prstGeom prst="straightConnector1">
            <a:avLst/>
          </a:prstGeom>
          <a:noFill/>
          <a:ln w="9525" cap="flat" cmpd="sng">
            <a:solidFill>
              <a:schemeClr val="dk2"/>
            </a:solidFill>
            <a:prstDash val="solid"/>
            <a:round/>
            <a:headEnd type="none" w="sm" len="sm"/>
            <a:tailEnd type="triangle" w="med" len="med"/>
          </a:ln>
        </p:spPr>
      </p:cxnSp>
      <p:sp>
        <p:nvSpPr>
          <p:cNvPr id="886" name="Google Shape;886;g252f5e3696d_0_53"/>
          <p:cNvSpPr txBox="1"/>
          <p:nvPr/>
        </p:nvSpPr>
        <p:spPr>
          <a:xfrm>
            <a:off x="5019963" y="5851300"/>
            <a:ext cx="22197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Data Transaction?</a:t>
            </a:r>
            <a:endParaRPr sz="1600" b="1" i="0" u="none" strike="noStrike" cap="none">
              <a:solidFill>
                <a:srgbClr val="FF0000"/>
              </a:solidFill>
              <a:latin typeface="Arial"/>
              <a:ea typeface="Arial"/>
              <a:cs typeface="Arial"/>
              <a:sym typeface="Arial"/>
            </a:endParaRPr>
          </a:p>
        </p:txBody>
      </p:sp>
      <p:sp>
        <p:nvSpPr>
          <p:cNvPr id="883" name="Google Shape;883;g252f5e3696d_0_53"/>
          <p:cNvSpPr/>
          <p:nvPr/>
        </p:nvSpPr>
        <p:spPr>
          <a:xfrm>
            <a:off x="8655350" y="1708975"/>
            <a:ext cx="1524042" cy="1573074"/>
          </a:xfrm>
          <a:prstGeom prst="flowChartDocument">
            <a:avLst/>
          </a:prstGeom>
          <a:solidFill>
            <a:srgbClr val="B1CDE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Agree Once to Governance Framework #2</a:t>
            </a:r>
            <a:endParaRPr sz="1600" b="1" i="0" u="none" strike="noStrike" cap="none">
              <a:solidFill>
                <a:srgbClr val="0E67AD"/>
              </a:solidFill>
              <a:latin typeface="Arial"/>
              <a:ea typeface="Arial"/>
              <a:cs typeface="Arial"/>
              <a:sym typeface="Arial"/>
            </a:endParaRPr>
          </a:p>
        </p:txBody>
      </p:sp>
      <p:sp>
        <p:nvSpPr>
          <p:cNvPr id="885" name="Google Shape;885;g252f5e3696d_0_53"/>
          <p:cNvSpPr/>
          <p:nvPr/>
        </p:nvSpPr>
        <p:spPr>
          <a:xfrm>
            <a:off x="8685483" y="3401650"/>
            <a:ext cx="1493700" cy="771300"/>
          </a:xfrm>
          <a:prstGeom prst="roundRect">
            <a:avLst>
              <a:gd name="adj" fmla="val 16667"/>
            </a:avLst>
          </a:prstGeom>
          <a:solidFill>
            <a:srgbClr val="B1CDE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accent6"/>
                </a:solidFill>
                <a:latin typeface="Arial"/>
                <a:ea typeface="Arial"/>
                <a:cs typeface="Arial"/>
                <a:sym typeface="Arial"/>
              </a:rPr>
              <a:t>Catalogue #2</a:t>
            </a:r>
            <a:endParaRPr sz="1600" b="1" i="0" u="none" strike="noStrike" cap="none">
              <a:solidFill>
                <a:schemeClr val="accent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accent6"/>
                </a:solidFill>
                <a:latin typeface="Arial"/>
                <a:ea typeface="Arial"/>
                <a:cs typeface="Arial"/>
                <a:sym typeface="Arial"/>
              </a:rPr>
              <a:t>(Private)</a:t>
            </a:r>
            <a:endParaRPr sz="1600" b="1" i="0" u="none" strike="noStrike" cap="none">
              <a:solidFill>
                <a:schemeClr val="accent6"/>
              </a:solidFill>
              <a:latin typeface="Arial"/>
              <a:ea typeface="Arial"/>
              <a:cs typeface="Arial"/>
              <a:sym typeface="Arial"/>
            </a:endParaRPr>
          </a:p>
        </p:txBody>
      </p:sp>
      <p:sp>
        <p:nvSpPr>
          <p:cNvPr id="887" name="Google Shape;887;g252f5e3696d_0_53"/>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252f5e3696d_0_123"/>
          <p:cNvSpPr/>
          <p:nvPr/>
        </p:nvSpPr>
        <p:spPr>
          <a:xfrm>
            <a:off x="1193325" y="1465500"/>
            <a:ext cx="9796200" cy="3927000"/>
          </a:xfrm>
          <a:prstGeom prst="octagon">
            <a:avLst>
              <a:gd name="adj" fmla="val 17012"/>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55A11"/>
                </a:solidFill>
                <a:latin typeface="Arial"/>
                <a:ea typeface="Arial"/>
                <a:cs typeface="Arial"/>
                <a:sym typeface="Arial"/>
              </a:rPr>
              <a:t>Public Data Space</a:t>
            </a:r>
            <a:endParaRPr sz="2200" b="1" i="0" u="none" strike="noStrike" cap="none">
              <a:solidFill>
                <a:srgbClr val="C55A11"/>
              </a:solidFill>
              <a:latin typeface="Arial"/>
              <a:ea typeface="Arial"/>
              <a:cs typeface="Arial"/>
              <a:sym typeface="Arial"/>
            </a:endParaRPr>
          </a:p>
        </p:txBody>
      </p:sp>
      <p:sp>
        <p:nvSpPr>
          <p:cNvPr id="894" name="Google Shape;894;g252f5e3696d_0_123"/>
          <p:cNvSpPr/>
          <p:nvPr/>
        </p:nvSpPr>
        <p:spPr>
          <a:xfrm>
            <a:off x="5329400" y="1708967"/>
            <a:ext cx="1524042" cy="1573074"/>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Agree Once to Governance Framework</a:t>
            </a:r>
            <a:endParaRPr sz="1600" b="1" i="0" u="none" strike="noStrike" cap="none">
              <a:solidFill>
                <a:srgbClr val="0E67AD"/>
              </a:solidFill>
              <a:latin typeface="Arial"/>
              <a:ea typeface="Arial"/>
              <a:cs typeface="Arial"/>
              <a:sym typeface="Arial"/>
            </a:endParaRPr>
          </a:p>
        </p:txBody>
      </p:sp>
      <p:sp>
        <p:nvSpPr>
          <p:cNvPr id="895" name="Google Shape;895;g252f5e3696d_0_123"/>
          <p:cNvSpPr/>
          <p:nvPr/>
        </p:nvSpPr>
        <p:spPr>
          <a:xfrm>
            <a:off x="5329400" y="4280430"/>
            <a:ext cx="1524042" cy="1033128"/>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Transaction- Specific Use Conditions</a:t>
            </a:r>
            <a:endParaRPr sz="1600" b="1" i="0" u="none" strike="noStrike" cap="none">
              <a:solidFill>
                <a:srgbClr val="0E67AD"/>
              </a:solidFill>
              <a:latin typeface="Arial"/>
              <a:ea typeface="Arial"/>
              <a:cs typeface="Arial"/>
              <a:sym typeface="Arial"/>
            </a:endParaRPr>
          </a:p>
        </p:txBody>
      </p:sp>
      <p:sp>
        <p:nvSpPr>
          <p:cNvPr id="896" name="Google Shape;896;g252f5e3696d_0_123"/>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Public Data Space</a:t>
            </a:r>
            <a:endParaRPr dirty="0"/>
          </a:p>
        </p:txBody>
      </p:sp>
      <p:sp>
        <p:nvSpPr>
          <p:cNvPr id="897" name="Google Shape;897;g252f5e3696d_0_123"/>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dirty="0"/>
              <a:t>Metadata is visible to anonymous visitors.  But visitors must identify themselves, agree to governance, before access is possible.</a:t>
            </a:r>
            <a:endParaRPr dirty="0"/>
          </a:p>
        </p:txBody>
      </p:sp>
      <p:sp>
        <p:nvSpPr>
          <p:cNvPr id="898" name="Google Shape;898;g252f5e3696d_0_123"/>
          <p:cNvSpPr/>
          <p:nvPr/>
        </p:nvSpPr>
        <p:spPr>
          <a:xfrm>
            <a:off x="3294900" y="5579300"/>
            <a:ext cx="713999"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C</a:t>
            </a:r>
          </a:p>
        </p:txBody>
      </p:sp>
      <p:sp>
        <p:nvSpPr>
          <p:cNvPr id="899" name="Google Shape;899;g252f5e3696d_0_123"/>
          <p:cNvSpPr/>
          <p:nvPr/>
        </p:nvSpPr>
        <p:spPr>
          <a:xfrm>
            <a:off x="8250733" y="5579300"/>
            <a:ext cx="1645694"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
            </a:r>
          </a:p>
        </p:txBody>
      </p:sp>
      <p:sp>
        <p:nvSpPr>
          <p:cNvPr id="900" name="Google Shape;900;g252f5e3696d_0_123"/>
          <p:cNvSpPr/>
          <p:nvPr/>
        </p:nvSpPr>
        <p:spPr>
          <a:xfrm>
            <a:off x="5329400" y="1708967"/>
            <a:ext cx="1524042" cy="1573074"/>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Agree to Governance Framework</a:t>
            </a:r>
            <a:endParaRPr sz="1600" b="1" i="0" u="none" strike="noStrike" cap="none">
              <a:solidFill>
                <a:srgbClr val="0E67AD"/>
              </a:solidFill>
              <a:latin typeface="Arial"/>
              <a:ea typeface="Arial"/>
              <a:cs typeface="Arial"/>
              <a:sym typeface="Arial"/>
            </a:endParaRPr>
          </a:p>
        </p:txBody>
      </p:sp>
      <p:cxnSp>
        <p:nvCxnSpPr>
          <p:cNvPr id="901" name="Google Shape;901;g252f5e3696d_0_123"/>
          <p:cNvCxnSpPr>
            <a:endCxn id="900" idx="1"/>
          </p:cNvCxnSpPr>
          <p:nvPr/>
        </p:nvCxnSpPr>
        <p:spPr>
          <a:xfrm rot="10800000" flipH="1">
            <a:off x="3933500" y="2495504"/>
            <a:ext cx="1395900" cy="3212100"/>
          </a:xfrm>
          <a:prstGeom prst="straightConnector1">
            <a:avLst/>
          </a:prstGeom>
          <a:noFill/>
          <a:ln w="28575" cap="flat" cmpd="sng">
            <a:solidFill>
              <a:srgbClr val="0E67AD"/>
            </a:solidFill>
            <a:prstDash val="solid"/>
            <a:round/>
            <a:headEnd type="none" w="sm" len="sm"/>
            <a:tailEnd type="triangle" w="med" len="med"/>
          </a:ln>
        </p:spPr>
      </p:cxnSp>
      <p:cxnSp>
        <p:nvCxnSpPr>
          <p:cNvPr id="902" name="Google Shape;902;g252f5e3696d_0_123"/>
          <p:cNvCxnSpPr/>
          <p:nvPr/>
        </p:nvCxnSpPr>
        <p:spPr>
          <a:xfrm>
            <a:off x="3995000" y="5915367"/>
            <a:ext cx="4202100" cy="12000"/>
          </a:xfrm>
          <a:prstGeom prst="straightConnector1">
            <a:avLst/>
          </a:prstGeom>
          <a:noFill/>
          <a:ln w="28575" cap="flat" cmpd="sng">
            <a:solidFill>
              <a:srgbClr val="FF0000"/>
            </a:solidFill>
            <a:prstDash val="solid"/>
            <a:round/>
            <a:headEnd type="none" w="sm" len="sm"/>
            <a:tailEnd type="triangle" w="med" len="med"/>
          </a:ln>
        </p:spPr>
      </p:cxnSp>
      <p:cxnSp>
        <p:nvCxnSpPr>
          <p:cNvPr id="903" name="Google Shape;903;g252f5e3696d_0_123"/>
          <p:cNvCxnSpPr>
            <a:endCxn id="900" idx="3"/>
          </p:cNvCxnSpPr>
          <p:nvPr/>
        </p:nvCxnSpPr>
        <p:spPr>
          <a:xfrm rot="10800000">
            <a:off x="6853442" y="2495504"/>
            <a:ext cx="1358400" cy="3171900"/>
          </a:xfrm>
          <a:prstGeom prst="straightConnector1">
            <a:avLst/>
          </a:prstGeom>
          <a:noFill/>
          <a:ln w="28575" cap="flat" cmpd="sng">
            <a:solidFill>
              <a:srgbClr val="0E67AD"/>
            </a:solidFill>
            <a:prstDash val="solid"/>
            <a:round/>
            <a:headEnd type="none" w="sm" len="sm"/>
            <a:tailEnd type="triangle" w="med" len="med"/>
          </a:ln>
        </p:spPr>
      </p:cxnSp>
      <p:sp>
        <p:nvSpPr>
          <p:cNvPr id="904" name="Google Shape;904;g252f5e3696d_0_123"/>
          <p:cNvSpPr txBox="1"/>
          <p:nvPr/>
        </p:nvSpPr>
        <p:spPr>
          <a:xfrm>
            <a:off x="5105400" y="5861900"/>
            <a:ext cx="19812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Data Transaction</a:t>
            </a:r>
            <a:endParaRPr sz="1600" b="1" i="0" u="none" strike="noStrike" cap="none">
              <a:solidFill>
                <a:srgbClr val="FF0000"/>
              </a:solidFill>
              <a:latin typeface="Arial"/>
              <a:ea typeface="Arial"/>
              <a:cs typeface="Arial"/>
              <a:sym typeface="Arial"/>
            </a:endParaRPr>
          </a:p>
        </p:txBody>
      </p:sp>
      <p:sp>
        <p:nvSpPr>
          <p:cNvPr id="905" name="Google Shape;905;g252f5e3696d_0_123"/>
          <p:cNvSpPr/>
          <p:nvPr/>
        </p:nvSpPr>
        <p:spPr>
          <a:xfrm>
            <a:off x="5329400" y="4280430"/>
            <a:ext cx="1524042" cy="1033128"/>
          </a:xfrm>
          <a:prstGeom prst="flowChartDocumen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E67AD"/>
                </a:solidFill>
                <a:latin typeface="Arial"/>
                <a:ea typeface="Arial"/>
                <a:cs typeface="Arial"/>
                <a:sym typeface="Arial"/>
              </a:rPr>
              <a:t>Transaction- Specific Use Conditions</a:t>
            </a:r>
            <a:endParaRPr sz="1600" b="1" i="0" u="none" strike="noStrike" cap="none">
              <a:solidFill>
                <a:srgbClr val="0E67AD"/>
              </a:solidFill>
              <a:latin typeface="Arial"/>
              <a:ea typeface="Arial"/>
              <a:cs typeface="Arial"/>
              <a:sym typeface="Arial"/>
            </a:endParaRPr>
          </a:p>
        </p:txBody>
      </p:sp>
      <p:cxnSp>
        <p:nvCxnSpPr>
          <p:cNvPr id="906" name="Google Shape;906;g252f5e3696d_0_123"/>
          <p:cNvCxnSpPr>
            <a:endCxn id="905" idx="1"/>
          </p:cNvCxnSpPr>
          <p:nvPr/>
        </p:nvCxnSpPr>
        <p:spPr>
          <a:xfrm rot="10800000" flipH="1">
            <a:off x="3983900" y="4796994"/>
            <a:ext cx="1345500" cy="1051200"/>
          </a:xfrm>
          <a:prstGeom prst="straightConnector1">
            <a:avLst/>
          </a:prstGeom>
          <a:noFill/>
          <a:ln w="28575" cap="flat" cmpd="sng">
            <a:solidFill>
              <a:srgbClr val="0E67AD"/>
            </a:solidFill>
            <a:prstDash val="solid"/>
            <a:round/>
            <a:headEnd type="none" w="sm" len="sm"/>
            <a:tailEnd type="triangle" w="med" len="med"/>
          </a:ln>
        </p:spPr>
      </p:cxnSp>
      <p:cxnSp>
        <p:nvCxnSpPr>
          <p:cNvPr id="907" name="Google Shape;907;g252f5e3696d_0_123"/>
          <p:cNvCxnSpPr>
            <a:endCxn id="905" idx="3"/>
          </p:cNvCxnSpPr>
          <p:nvPr/>
        </p:nvCxnSpPr>
        <p:spPr>
          <a:xfrm rot="10800000">
            <a:off x="6853442" y="4796994"/>
            <a:ext cx="1328100" cy="1061100"/>
          </a:xfrm>
          <a:prstGeom prst="straightConnector1">
            <a:avLst/>
          </a:prstGeom>
          <a:noFill/>
          <a:ln w="28575" cap="flat" cmpd="sng">
            <a:solidFill>
              <a:srgbClr val="0E67AD"/>
            </a:solidFill>
            <a:prstDash val="solid"/>
            <a:round/>
            <a:headEnd type="none" w="sm" len="sm"/>
            <a:tailEnd type="triangle" w="med" len="med"/>
          </a:ln>
        </p:spPr>
      </p:cxnSp>
      <p:sp>
        <p:nvSpPr>
          <p:cNvPr id="908" name="Google Shape;908;g252f5e3696d_0_123"/>
          <p:cNvSpPr/>
          <p:nvPr/>
        </p:nvSpPr>
        <p:spPr>
          <a:xfrm>
            <a:off x="5359533" y="3376800"/>
            <a:ext cx="1493700" cy="797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Public Metadata Catalogue</a:t>
            </a:r>
            <a:endParaRPr sz="1600" b="1" i="0" u="none" strike="noStrike" cap="none">
              <a:solidFill>
                <a:srgbClr val="FF0000"/>
              </a:solidFill>
              <a:latin typeface="Arial"/>
              <a:ea typeface="Arial"/>
              <a:cs typeface="Arial"/>
              <a:sym typeface="Arial"/>
            </a:endParaRPr>
          </a:p>
        </p:txBody>
      </p:sp>
      <p:cxnSp>
        <p:nvCxnSpPr>
          <p:cNvPr id="909" name="Google Shape;909;g252f5e3696d_0_123"/>
          <p:cNvCxnSpPr>
            <a:endCxn id="908" idx="1"/>
          </p:cNvCxnSpPr>
          <p:nvPr/>
        </p:nvCxnSpPr>
        <p:spPr>
          <a:xfrm rot="10800000" flipH="1">
            <a:off x="3953433" y="3775350"/>
            <a:ext cx="1406100" cy="2096700"/>
          </a:xfrm>
          <a:prstGeom prst="straightConnector1">
            <a:avLst/>
          </a:prstGeom>
          <a:noFill/>
          <a:ln w="28575" cap="flat" cmpd="sng">
            <a:solidFill>
              <a:schemeClr val="accent6"/>
            </a:solidFill>
            <a:prstDash val="solid"/>
            <a:round/>
            <a:headEnd type="none" w="sm" len="sm"/>
            <a:tailEnd type="triangle" w="med" len="med"/>
          </a:ln>
        </p:spPr>
      </p:cxnSp>
      <p:cxnSp>
        <p:nvCxnSpPr>
          <p:cNvPr id="910" name="Google Shape;910;g252f5e3696d_0_123"/>
          <p:cNvCxnSpPr>
            <a:stCxn id="908" idx="3"/>
          </p:cNvCxnSpPr>
          <p:nvPr/>
        </p:nvCxnSpPr>
        <p:spPr>
          <a:xfrm>
            <a:off x="6853233" y="3775350"/>
            <a:ext cx="1338300" cy="2096700"/>
          </a:xfrm>
          <a:prstGeom prst="straightConnector1">
            <a:avLst/>
          </a:prstGeom>
          <a:noFill/>
          <a:ln w="28575" cap="flat" cmpd="sng">
            <a:solidFill>
              <a:schemeClr val="accent6"/>
            </a:solidFill>
            <a:prstDash val="solid"/>
            <a:round/>
            <a:headEnd type="triangle" w="med" len="med"/>
            <a:tailEnd type="none" w="sm" len="sm"/>
          </a:ln>
        </p:spPr>
      </p:cxnSp>
      <p:sp>
        <p:nvSpPr>
          <p:cNvPr id="911" name="Google Shape;911;g252f5e3696d_0_123"/>
          <p:cNvSpPr/>
          <p:nvPr/>
        </p:nvSpPr>
        <p:spPr>
          <a:xfrm>
            <a:off x="1745933" y="5579300"/>
            <a:ext cx="521118" cy="78429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t>
            </a:r>
          </a:p>
        </p:txBody>
      </p:sp>
      <p:sp>
        <p:nvSpPr>
          <p:cNvPr id="912" name="Google Shape;912;g252f5e3696d_0_123"/>
          <p:cNvSpPr/>
          <p:nvPr/>
        </p:nvSpPr>
        <p:spPr>
          <a:xfrm>
            <a:off x="10721467" y="5572533"/>
            <a:ext cx="521118" cy="78429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t>
            </a:r>
          </a:p>
        </p:txBody>
      </p:sp>
      <p:cxnSp>
        <p:nvCxnSpPr>
          <p:cNvPr id="913" name="Google Shape;913;g252f5e3696d_0_123"/>
          <p:cNvCxnSpPr/>
          <p:nvPr/>
        </p:nvCxnSpPr>
        <p:spPr>
          <a:xfrm>
            <a:off x="2577667" y="5898500"/>
            <a:ext cx="582300" cy="0"/>
          </a:xfrm>
          <a:prstGeom prst="straightConnector1">
            <a:avLst/>
          </a:prstGeom>
          <a:noFill/>
          <a:ln w="76200" cap="flat" cmpd="sng">
            <a:solidFill>
              <a:schemeClr val="accent2"/>
            </a:solidFill>
            <a:prstDash val="dot"/>
            <a:round/>
            <a:headEnd type="none" w="sm" len="sm"/>
            <a:tailEnd type="none" w="sm" len="sm"/>
          </a:ln>
        </p:spPr>
      </p:cxnSp>
      <p:cxnSp>
        <p:nvCxnSpPr>
          <p:cNvPr id="914" name="Google Shape;914;g252f5e3696d_0_123"/>
          <p:cNvCxnSpPr/>
          <p:nvPr/>
        </p:nvCxnSpPr>
        <p:spPr>
          <a:xfrm>
            <a:off x="10036783" y="5898500"/>
            <a:ext cx="582300" cy="0"/>
          </a:xfrm>
          <a:prstGeom prst="straightConnector1">
            <a:avLst/>
          </a:prstGeom>
          <a:noFill/>
          <a:ln w="76200" cap="flat" cmpd="sng">
            <a:solidFill>
              <a:schemeClr val="accent2"/>
            </a:solidFill>
            <a:prstDash val="dot"/>
            <a:round/>
            <a:headEnd type="none" w="sm" len="sm"/>
            <a:tailEnd type="none" w="sm" len="sm"/>
          </a:ln>
        </p:spPr>
      </p:cxnSp>
      <p:sp>
        <p:nvSpPr>
          <p:cNvPr id="915" name="Google Shape;915;g252f5e3696d_0_123"/>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52f5e3696d_0_147"/>
          <p:cNvSpPr/>
          <p:nvPr/>
        </p:nvSpPr>
        <p:spPr>
          <a:xfrm>
            <a:off x="1193325" y="1465500"/>
            <a:ext cx="9796200" cy="3927000"/>
          </a:xfrm>
          <a:prstGeom prst="octagon">
            <a:avLst>
              <a:gd name="adj" fmla="val 10894"/>
            </a:avLst>
          </a:prstGeom>
          <a:solidFill>
            <a:srgbClr val="7EA5D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Arial"/>
                <a:ea typeface="Arial"/>
                <a:cs typeface="Arial"/>
                <a:sym typeface="Arial"/>
              </a:rPr>
              <a:t>Open Data Space</a:t>
            </a:r>
            <a:endParaRPr sz="2200" b="1" i="0" u="none" strike="noStrike" cap="none">
              <a:solidFill>
                <a:schemeClr val="dk1"/>
              </a:solidFill>
              <a:latin typeface="Arial"/>
              <a:ea typeface="Arial"/>
              <a:cs typeface="Arial"/>
              <a:sym typeface="Arial"/>
            </a:endParaRPr>
          </a:p>
        </p:txBody>
      </p:sp>
      <p:sp>
        <p:nvSpPr>
          <p:cNvPr id="922" name="Google Shape;922;g252f5e3696d_0_147"/>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Public Open Data – Trivial “Data Space”, no Governance Framework</a:t>
            </a:r>
            <a:endParaRPr/>
          </a:p>
        </p:txBody>
      </p:sp>
      <p:sp>
        <p:nvSpPr>
          <p:cNvPr id="923" name="Google Shape;923;g252f5e3696d_0_147"/>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dirty="0"/>
              <a:t>Data is accessible by anonymous “parties”.</a:t>
            </a:r>
            <a:endParaRPr dirty="0"/>
          </a:p>
        </p:txBody>
      </p:sp>
      <p:sp>
        <p:nvSpPr>
          <p:cNvPr id="924" name="Google Shape;924;g252f5e3696d_0_147"/>
          <p:cNvSpPr/>
          <p:nvPr/>
        </p:nvSpPr>
        <p:spPr>
          <a:xfrm>
            <a:off x="3294900" y="5579300"/>
            <a:ext cx="713999"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C</a:t>
            </a:r>
          </a:p>
        </p:txBody>
      </p:sp>
      <p:sp>
        <p:nvSpPr>
          <p:cNvPr id="925" name="Google Shape;925;g252f5e3696d_0_147"/>
          <p:cNvSpPr/>
          <p:nvPr/>
        </p:nvSpPr>
        <p:spPr>
          <a:xfrm>
            <a:off x="8250733" y="5579300"/>
            <a:ext cx="521118" cy="78429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t>
            </a:r>
          </a:p>
        </p:txBody>
      </p:sp>
      <p:cxnSp>
        <p:nvCxnSpPr>
          <p:cNvPr id="926" name="Google Shape;926;g252f5e3696d_0_147"/>
          <p:cNvCxnSpPr>
            <a:endCxn id="927" idx="1"/>
          </p:cNvCxnSpPr>
          <p:nvPr/>
        </p:nvCxnSpPr>
        <p:spPr>
          <a:xfrm rot="10800000" flipH="1">
            <a:off x="3968900" y="4302917"/>
            <a:ext cx="1380300" cy="1210800"/>
          </a:xfrm>
          <a:prstGeom prst="straightConnector1">
            <a:avLst/>
          </a:prstGeom>
          <a:noFill/>
          <a:ln w="28575" cap="flat" cmpd="sng">
            <a:solidFill>
              <a:srgbClr val="FF0000"/>
            </a:solidFill>
            <a:prstDash val="solid"/>
            <a:round/>
            <a:headEnd type="none" w="sm" len="sm"/>
            <a:tailEnd type="triangle" w="med" len="med"/>
          </a:ln>
        </p:spPr>
      </p:cxnSp>
      <p:sp>
        <p:nvSpPr>
          <p:cNvPr id="928" name="Google Shape;928;g252f5e3696d_0_147"/>
          <p:cNvSpPr txBox="1"/>
          <p:nvPr/>
        </p:nvSpPr>
        <p:spPr>
          <a:xfrm>
            <a:off x="4371663" y="5905500"/>
            <a:ext cx="35163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Data Access – No Conditions</a:t>
            </a:r>
            <a:endParaRPr sz="1600" b="1" i="0" u="none" strike="noStrike" cap="none">
              <a:solidFill>
                <a:srgbClr val="FF0000"/>
              </a:solidFill>
              <a:latin typeface="Arial"/>
              <a:ea typeface="Arial"/>
              <a:cs typeface="Arial"/>
              <a:sym typeface="Arial"/>
            </a:endParaRPr>
          </a:p>
        </p:txBody>
      </p:sp>
      <p:sp>
        <p:nvSpPr>
          <p:cNvPr id="929" name="Google Shape;929;g252f5e3696d_0_147"/>
          <p:cNvSpPr/>
          <p:nvPr/>
        </p:nvSpPr>
        <p:spPr>
          <a:xfrm>
            <a:off x="5359533" y="2843400"/>
            <a:ext cx="1493700" cy="797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Public Metadata Catalogue</a:t>
            </a:r>
            <a:endParaRPr sz="1600" b="1" i="0" u="none" strike="noStrike" cap="none">
              <a:solidFill>
                <a:srgbClr val="FF0000"/>
              </a:solidFill>
              <a:latin typeface="Arial"/>
              <a:ea typeface="Arial"/>
              <a:cs typeface="Arial"/>
              <a:sym typeface="Arial"/>
            </a:endParaRPr>
          </a:p>
        </p:txBody>
      </p:sp>
      <p:cxnSp>
        <p:nvCxnSpPr>
          <p:cNvPr id="930" name="Google Shape;930;g252f5e3696d_0_147"/>
          <p:cNvCxnSpPr>
            <a:endCxn id="929" idx="1"/>
          </p:cNvCxnSpPr>
          <p:nvPr/>
        </p:nvCxnSpPr>
        <p:spPr>
          <a:xfrm rot="10800000" flipH="1">
            <a:off x="3914433" y="3241950"/>
            <a:ext cx="1445100" cy="2293800"/>
          </a:xfrm>
          <a:prstGeom prst="straightConnector1">
            <a:avLst/>
          </a:prstGeom>
          <a:noFill/>
          <a:ln w="28575" cap="flat" cmpd="sng">
            <a:solidFill>
              <a:schemeClr val="accent2"/>
            </a:solidFill>
            <a:prstDash val="solid"/>
            <a:round/>
            <a:headEnd type="none" w="sm" len="sm"/>
            <a:tailEnd type="triangle" w="med" len="med"/>
          </a:ln>
        </p:spPr>
      </p:cxnSp>
      <p:cxnSp>
        <p:nvCxnSpPr>
          <p:cNvPr id="931" name="Google Shape;931;g252f5e3696d_0_147"/>
          <p:cNvCxnSpPr>
            <a:stCxn id="929" idx="3"/>
          </p:cNvCxnSpPr>
          <p:nvPr/>
        </p:nvCxnSpPr>
        <p:spPr>
          <a:xfrm>
            <a:off x="6853233" y="3241950"/>
            <a:ext cx="1287300" cy="2326500"/>
          </a:xfrm>
          <a:prstGeom prst="straightConnector1">
            <a:avLst/>
          </a:prstGeom>
          <a:noFill/>
          <a:ln w="28575" cap="flat" cmpd="sng">
            <a:solidFill>
              <a:schemeClr val="accent2"/>
            </a:solidFill>
            <a:prstDash val="solid"/>
            <a:round/>
            <a:headEnd type="none" w="sm" len="sm"/>
            <a:tailEnd type="triangle" w="med" len="med"/>
          </a:ln>
        </p:spPr>
      </p:cxnSp>
      <p:sp>
        <p:nvSpPr>
          <p:cNvPr id="932" name="Google Shape;932;g252f5e3696d_0_147"/>
          <p:cNvSpPr/>
          <p:nvPr/>
        </p:nvSpPr>
        <p:spPr>
          <a:xfrm>
            <a:off x="1745933" y="5579300"/>
            <a:ext cx="521118" cy="78429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t>
            </a:r>
          </a:p>
        </p:txBody>
      </p:sp>
      <p:sp>
        <p:nvSpPr>
          <p:cNvPr id="933" name="Google Shape;933;g252f5e3696d_0_147"/>
          <p:cNvSpPr/>
          <p:nvPr/>
        </p:nvSpPr>
        <p:spPr>
          <a:xfrm>
            <a:off x="10721467" y="5572533"/>
            <a:ext cx="521118" cy="78429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a:t>
            </a:r>
          </a:p>
        </p:txBody>
      </p:sp>
      <p:cxnSp>
        <p:nvCxnSpPr>
          <p:cNvPr id="934" name="Google Shape;934;g252f5e3696d_0_147"/>
          <p:cNvCxnSpPr/>
          <p:nvPr/>
        </p:nvCxnSpPr>
        <p:spPr>
          <a:xfrm>
            <a:off x="2577667" y="5898500"/>
            <a:ext cx="582300" cy="0"/>
          </a:xfrm>
          <a:prstGeom prst="straightConnector1">
            <a:avLst/>
          </a:prstGeom>
          <a:noFill/>
          <a:ln w="76200" cap="flat" cmpd="sng">
            <a:solidFill>
              <a:schemeClr val="accent2"/>
            </a:solidFill>
            <a:prstDash val="dot"/>
            <a:round/>
            <a:headEnd type="none" w="sm" len="sm"/>
            <a:tailEnd type="none" w="sm" len="sm"/>
          </a:ln>
        </p:spPr>
      </p:cxnSp>
      <p:cxnSp>
        <p:nvCxnSpPr>
          <p:cNvPr id="935" name="Google Shape;935;g252f5e3696d_0_147"/>
          <p:cNvCxnSpPr/>
          <p:nvPr/>
        </p:nvCxnSpPr>
        <p:spPr>
          <a:xfrm rot="10800000" flipH="1">
            <a:off x="10047233" y="5898600"/>
            <a:ext cx="572100" cy="6900"/>
          </a:xfrm>
          <a:prstGeom prst="straightConnector1">
            <a:avLst/>
          </a:prstGeom>
          <a:noFill/>
          <a:ln w="76200" cap="flat" cmpd="sng">
            <a:solidFill>
              <a:schemeClr val="accent2"/>
            </a:solidFill>
            <a:prstDash val="dot"/>
            <a:round/>
            <a:headEnd type="none" w="sm" len="sm"/>
            <a:tailEnd type="none" w="sm" len="sm"/>
          </a:ln>
        </p:spPr>
      </p:cxnSp>
      <p:sp>
        <p:nvSpPr>
          <p:cNvPr id="927" name="Google Shape;927;g252f5e3696d_0_147"/>
          <p:cNvSpPr/>
          <p:nvPr/>
        </p:nvSpPr>
        <p:spPr>
          <a:xfrm>
            <a:off x="5349200" y="3904367"/>
            <a:ext cx="1493700" cy="797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0000"/>
                </a:solidFill>
                <a:latin typeface="Arial"/>
                <a:ea typeface="Arial"/>
                <a:cs typeface="Arial"/>
                <a:sym typeface="Arial"/>
              </a:rPr>
              <a:t>Public Data Repository</a:t>
            </a:r>
            <a:endParaRPr sz="1600" b="1" i="0" u="none" strike="noStrike" cap="none">
              <a:solidFill>
                <a:srgbClr val="FF0000"/>
              </a:solidFill>
              <a:latin typeface="Arial"/>
              <a:ea typeface="Arial"/>
              <a:cs typeface="Arial"/>
              <a:sym typeface="Arial"/>
            </a:endParaRPr>
          </a:p>
        </p:txBody>
      </p:sp>
      <p:cxnSp>
        <p:nvCxnSpPr>
          <p:cNvPr id="936" name="Google Shape;936;g252f5e3696d_0_147"/>
          <p:cNvCxnSpPr>
            <a:stCxn id="927" idx="3"/>
          </p:cNvCxnSpPr>
          <p:nvPr/>
        </p:nvCxnSpPr>
        <p:spPr>
          <a:xfrm>
            <a:off x="6842900" y="4302917"/>
            <a:ext cx="1275900" cy="1341900"/>
          </a:xfrm>
          <a:prstGeom prst="straightConnector1">
            <a:avLst/>
          </a:prstGeom>
          <a:noFill/>
          <a:ln w="28575" cap="flat" cmpd="sng">
            <a:solidFill>
              <a:srgbClr val="FF0000"/>
            </a:solidFill>
            <a:prstDash val="solid"/>
            <a:round/>
            <a:headEnd type="none" w="sm" len="sm"/>
            <a:tailEnd type="triangle" w="med" len="med"/>
          </a:ln>
        </p:spPr>
      </p:cxnSp>
      <p:sp>
        <p:nvSpPr>
          <p:cNvPr id="937" name="Google Shape;937;g252f5e3696d_0_147"/>
          <p:cNvSpPr/>
          <p:nvPr/>
        </p:nvSpPr>
        <p:spPr>
          <a:xfrm>
            <a:off x="8250733" y="5579300"/>
            <a:ext cx="1645694" cy="79722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
            </a:r>
          </a:p>
        </p:txBody>
      </p:sp>
      <p:sp>
        <p:nvSpPr>
          <p:cNvPr id="938" name="Google Shape;938;g252f5e3696d_0_147"/>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22e70193b9d_2_18"/>
          <p:cNvSpPr txBox="1">
            <a:spLocks noGrp="1"/>
          </p:cNvSpPr>
          <p:nvPr>
            <p:ph type="title"/>
          </p:nvPr>
        </p:nvSpPr>
        <p:spPr>
          <a:xfrm>
            <a:off x="1282073" y="395408"/>
            <a:ext cx="10985400" cy="415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8792"/>
              </a:buClr>
              <a:buSzPct val="64285"/>
              <a:buNone/>
            </a:pPr>
            <a:r>
              <a:rPr lang="en-GB" sz="2800"/>
              <a:t>Lots of Infrastructures with Governance Frameworks → Lots of DSs</a:t>
            </a:r>
            <a:endParaRPr/>
          </a:p>
        </p:txBody>
      </p:sp>
      <p:sp>
        <p:nvSpPr>
          <p:cNvPr id="944" name="Google Shape;944;g22e70193b9d_2_18"/>
          <p:cNvSpPr/>
          <p:nvPr/>
        </p:nvSpPr>
        <p:spPr>
          <a:xfrm>
            <a:off x="4663807" y="1690171"/>
            <a:ext cx="2864400" cy="573000"/>
          </a:xfrm>
          <a:prstGeom prst="rect">
            <a:avLst/>
          </a:prstGeom>
          <a:solidFill>
            <a:schemeClr val="lt1"/>
          </a:solidFill>
          <a:ln w="25400" cap="flat" cmpd="sng">
            <a:solidFill>
              <a:srgbClr val="31538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8691"/>
                </a:solidFill>
                <a:latin typeface="Arial"/>
                <a:ea typeface="Arial"/>
                <a:cs typeface="Arial"/>
                <a:sym typeface="Arial"/>
              </a:rPr>
              <a:t>EOSC Platform</a:t>
            </a:r>
            <a:endParaRPr sz="1400" b="0" i="0" u="none" strike="noStrike" cap="none">
              <a:solidFill>
                <a:srgbClr val="000000"/>
              </a:solidFill>
              <a:latin typeface="Arial"/>
              <a:ea typeface="Arial"/>
              <a:cs typeface="Arial"/>
              <a:sym typeface="Arial"/>
            </a:endParaRPr>
          </a:p>
        </p:txBody>
      </p:sp>
      <p:sp>
        <p:nvSpPr>
          <p:cNvPr id="945" name="Google Shape;945;g22e70193b9d_2_18"/>
          <p:cNvSpPr/>
          <p:nvPr/>
        </p:nvSpPr>
        <p:spPr>
          <a:xfrm>
            <a:off x="4663807" y="2756052"/>
            <a:ext cx="2864400" cy="573000"/>
          </a:xfrm>
          <a:prstGeom prst="rect">
            <a:avLst/>
          </a:prstGeom>
          <a:solidFill>
            <a:srgbClr val="0B4F9E"/>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7F711"/>
                </a:solidFill>
                <a:latin typeface="Arial"/>
                <a:ea typeface="Arial"/>
                <a:cs typeface="Arial"/>
                <a:sym typeface="Arial"/>
              </a:rPr>
              <a:t>EU EOSC Node</a:t>
            </a:r>
            <a:endParaRPr sz="1400" b="0" i="0" u="none" strike="noStrike" cap="none">
              <a:solidFill>
                <a:srgbClr val="000000"/>
              </a:solidFill>
              <a:latin typeface="Arial"/>
              <a:ea typeface="Arial"/>
              <a:cs typeface="Arial"/>
              <a:sym typeface="Arial"/>
            </a:endParaRPr>
          </a:p>
        </p:txBody>
      </p:sp>
      <p:sp>
        <p:nvSpPr>
          <p:cNvPr id="946" name="Google Shape;946;g22e70193b9d_2_18"/>
          <p:cNvSpPr/>
          <p:nvPr/>
        </p:nvSpPr>
        <p:spPr>
          <a:xfrm>
            <a:off x="618780" y="3328930"/>
            <a:ext cx="2864400" cy="573000"/>
          </a:xfrm>
          <a:prstGeom prst="rect">
            <a:avLst/>
          </a:prstGeom>
          <a:solidFill>
            <a:srgbClr val="C55A1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7F711"/>
                </a:solidFill>
                <a:latin typeface="Arial"/>
                <a:ea typeface="Arial"/>
                <a:cs typeface="Arial"/>
                <a:sym typeface="Arial"/>
              </a:rPr>
              <a:t>Thematic EOSC Nodes</a:t>
            </a:r>
            <a:endParaRPr sz="1400" b="0" i="0" u="none" strike="noStrike" cap="none">
              <a:solidFill>
                <a:srgbClr val="000000"/>
              </a:solidFill>
              <a:latin typeface="Arial"/>
              <a:ea typeface="Arial"/>
              <a:cs typeface="Arial"/>
              <a:sym typeface="Arial"/>
            </a:endParaRPr>
          </a:p>
        </p:txBody>
      </p:sp>
      <p:sp>
        <p:nvSpPr>
          <p:cNvPr id="947" name="Google Shape;947;g22e70193b9d_2_18"/>
          <p:cNvSpPr/>
          <p:nvPr/>
        </p:nvSpPr>
        <p:spPr>
          <a:xfrm>
            <a:off x="8489414" y="3328930"/>
            <a:ext cx="2864400" cy="573000"/>
          </a:xfrm>
          <a:prstGeom prst="rect">
            <a:avLst/>
          </a:prstGeom>
          <a:solidFill>
            <a:srgbClr val="548135"/>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7F711"/>
                </a:solidFill>
                <a:latin typeface="Arial"/>
                <a:ea typeface="Arial"/>
                <a:cs typeface="Arial"/>
                <a:sym typeface="Arial"/>
              </a:rPr>
              <a:t>Regional EOSC Nodes</a:t>
            </a:r>
            <a:endParaRPr sz="1400" b="0" i="0" u="none" strike="noStrike" cap="none">
              <a:solidFill>
                <a:srgbClr val="000000"/>
              </a:solidFill>
              <a:latin typeface="Arial"/>
              <a:ea typeface="Arial"/>
              <a:cs typeface="Arial"/>
              <a:sym typeface="Arial"/>
            </a:endParaRPr>
          </a:p>
        </p:txBody>
      </p:sp>
      <p:cxnSp>
        <p:nvCxnSpPr>
          <p:cNvPr id="948" name="Google Shape;948;g22e70193b9d_2_18"/>
          <p:cNvCxnSpPr>
            <a:stCxn id="945" idx="1"/>
            <a:endCxn id="946" idx="3"/>
          </p:cNvCxnSpPr>
          <p:nvPr/>
        </p:nvCxnSpPr>
        <p:spPr>
          <a:xfrm flipH="1">
            <a:off x="3483307" y="3042552"/>
            <a:ext cx="1180500" cy="573000"/>
          </a:xfrm>
          <a:prstGeom prst="straightConnector1">
            <a:avLst/>
          </a:prstGeom>
          <a:noFill/>
          <a:ln w="22225" cap="flat" cmpd="sng">
            <a:solidFill>
              <a:schemeClr val="dk1"/>
            </a:solidFill>
            <a:prstDash val="solid"/>
            <a:round/>
            <a:headEnd type="triangle" w="med" len="med"/>
            <a:tailEnd type="triangle" w="med" len="med"/>
          </a:ln>
        </p:spPr>
      </p:cxnSp>
      <p:cxnSp>
        <p:nvCxnSpPr>
          <p:cNvPr id="949" name="Google Shape;949;g22e70193b9d_2_18"/>
          <p:cNvCxnSpPr>
            <a:stCxn id="945" idx="3"/>
            <a:endCxn id="947" idx="1"/>
          </p:cNvCxnSpPr>
          <p:nvPr/>
        </p:nvCxnSpPr>
        <p:spPr>
          <a:xfrm>
            <a:off x="7528207" y="3042552"/>
            <a:ext cx="961200" cy="573000"/>
          </a:xfrm>
          <a:prstGeom prst="straightConnector1">
            <a:avLst/>
          </a:prstGeom>
          <a:noFill/>
          <a:ln w="22225" cap="flat" cmpd="sng">
            <a:solidFill>
              <a:schemeClr val="dk1"/>
            </a:solidFill>
            <a:prstDash val="solid"/>
            <a:round/>
            <a:headEnd type="triangle" w="med" len="med"/>
            <a:tailEnd type="triangle" w="med" len="med"/>
          </a:ln>
        </p:spPr>
      </p:cxnSp>
      <p:cxnSp>
        <p:nvCxnSpPr>
          <p:cNvPr id="950" name="Google Shape;950;g22e70193b9d_2_18"/>
          <p:cNvCxnSpPr>
            <a:stCxn id="944" idx="1"/>
            <a:endCxn id="946" idx="0"/>
          </p:cNvCxnSpPr>
          <p:nvPr/>
        </p:nvCxnSpPr>
        <p:spPr>
          <a:xfrm flipH="1">
            <a:off x="2051107" y="1976671"/>
            <a:ext cx="2612700" cy="1352400"/>
          </a:xfrm>
          <a:prstGeom prst="straightConnector1">
            <a:avLst/>
          </a:prstGeom>
          <a:noFill/>
          <a:ln w="19050" cap="flat" cmpd="sng">
            <a:solidFill>
              <a:schemeClr val="accent1"/>
            </a:solidFill>
            <a:prstDash val="dash"/>
            <a:round/>
            <a:headEnd type="none" w="sm" len="sm"/>
            <a:tailEnd type="triangle" w="med" len="med"/>
          </a:ln>
        </p:spPr>
      </p:cxnSp>
      <p:cxnSp>
        <p:nvCxnSpPr>
          <p:cNvPr id="951" name="Google Shape;951;g22e70193b9d_2_18"/>
          <p:cNvCxnSpPr>
            <a:stCxn id="944" idx="2"/>
            <a:endCxn id="945" idx="0"/>
          </p:cNvCxnSpPr>
          <p:nvPr/>
        </p:nvCxnSpPr>
        <p:spPr>
          <a:xfrm>
            <a:off x="6096007" y="2263171"/>
            <a:ext cx="0" cy="492900"/>
          </a:xfrm>
          <a:prstGeom prst="straightConnector1">
            <a:avLst/>
          </a:prstGeom>
          <a:noFill/>
          <a:ln w="19050" cap="flat" cmpd="sng">
            <a:solidFill>
              <a:schemeClr val="accent1"/>
            </a:solidFill>
            <a:prstDash val="dash"/>
            <a:round/>
            <a:headEnd type="none" w="sm" len="sm"/>
            <a:tailEnd type="triangle" w="med" len="med"/>
          </a:ln>
        </p:spPr>
      </p:cxnSp>
      <p:cxnSp>
        <p:nvCxnSpPr>
          <p:cNvPr id="952" name="Google Shape;952;g22e70193b9d_2_18"/>
          <p:cNvCxnSpPr>
            <a:stCxn id="944" idx="3"/>
            <a:endCxn id="947" idx="0"/>
          </p:cNvCxnSpPr>
          <p:nvPr/>
        </p:nvCxnSpPr>
        <p:spPr>
          <a:xfrm>
            <a:off x="7528207" y="1976671"/>
            <a:ext cx="2393400" cy="1352400"/>
          </a:xfrm>
          <a:prstGeom prst="straightConnector1">
            <a:avLst/>
          </a:prstGeom>
          <a:noFill/>
          <a:ln w="19050" cap="flat" cmpd="sng">
            <a:solidFill>
              <a:schemeClr val="accent1"/>
            </a:solidFill>
            <a:prstDash val="dash"/>
            <a:round/>
            <a:headEnd type="none" w="sm" len="sm"/>
            <a:tailEnd type="triangle" w="med" len="med"/>
          </a:ln>
        </p:spPr>
      </p:cxnSp>
      <p:sp>
        <p:nvSpPr>
          <p:cNvPr id="953" name="Google Shape;953;g22e70193b9d_2_18"/>
          <p:cNvSpPr/>
          <p:nvPr/>
        </p:nvSpPr>
        <p:spPr>
          <a:xfrm>
            <a:off x="394123" y="4074832"/>
            <a:ext cx="1738800" cy="854400"/>
          </a:xfrm>
          <a:prstGeom prst="pentagon">
            <a:avLst>
              <a:gd name="hf" fmla="val 105146"/>
              <a:gd name="vf" fmla="val 110557"/>
            </a:avLst>
          </a:prstGeom>
          <a:solidFill>
            <a:srgbClr val="FEE599"/>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Catalogue A</a:t>
            </a:r>
            <a:endParaRPr sz="1400" b="0" i="0" u="none" strike="noStrike" cap="none">
              <a:solidFill>
                <a:srgbClr val="000000"/>
              </a:solidFill>
              <a:latin typeface="Arial"/>
              <a:ea typeface="Arial"/>
              <a:cs typeface="Arial"/>
              <a:sym typeface="Arial"/>
            </a:endParaRPr>
          </a:p>
        </p:txBody>
      </p:sp>
      <p:sp>
        <p:nvSpPr>
          <p:cNvPr id="954" name="Google Shape;954;g22e70193b9d_2_18"/>
          <p:cNvSpPr/>
          <p:nvPr/>
        </p:nvSpPr>
        <p:spPr>
          <a:xfrm>
            <a:off x="2004939" y="4074832"/>
            <a:ext cx="1738800" cy="854400"/>
          </a:xfrm>
          <a:prstGeom prst="pentagon">
            <a:avLst>
              <a:gd name="hf" fmla="val 105146"/>
              <a:gd name="vf" fmla="val 110557"/>
            </a:avLst>
          </a:prstGeom>
          <a:solidFill>
            <a:srgbClr val="FEE599"/>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Repository B</a:t>
            </a:r>
            <a:endParaRPr sz="1400" b="0" i="0" u="none" strike="noStrike" cap="none">
              <a:solidFill>
                <a:srgbClr val="000000"/>
              </a:solidFill>
              <a:latin typeface="Arial"/>
              <a:ea typeface="Arial"/>
              <a:cs typeface="Arial"/>
              <a:sym typeface="Arial"/>
            </a:endParaRPr>
          </a:p>
        </p:txBody>
      </p:sp>
      <p:sp>
        <p:nvSpPr>
          <p:cNvPr id="955" name="Google Shape;955;g22e70193b9d_2_18"/>
          <p:cNvSpPr/>
          <p:nvPr/>
        </p:nvSpPr>
        <p:spPr>
          <a:xfrm>
            <a:off x="3615755" y="4074832"/>
            <a:ext cx="1738800" cy="854400"/>
          </a:xfrm>
          <a:prstGeom prst="pentagon">
            <a:avLst>
              <a:gd name="hf" fmla="val 105146"/>
              <a:gd name="vf" fmla="val 110557"/>
            </a:avLst>
          </a:prstGeom>
          <a:solidFill>
            <a:srgbClr val="FEE599"/>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Aggregator C</a:t>
            </a:r>
            <a:endParaRPr sz="1400" b="0" i="0" u="none" strike="noStrike" cap="none">
              <a:solidFill>
                <a:srgbClr val="000000"/>
              </a:solidFill>
              <a:latin typeface="Arial"/>
              <a:ea typeface="Arial"/>
              <a:cs typeface="Arial"/>
              <a:sym typeface="Arial"/>
            </a:endParaRPr>
          </a:p>
        </p:txBody>
      </p:sp>
      <p:sp>
        <p:nvSpPr>
          <p:cNvPr id="956" name="Google Shape;956;g22e70193b9d_2_18"/>
          <p:cNvSpPr/>
          <p:nvPr/>
        </p:nvSpPr>
        <p:spPr>
          <a:xfrm>
            <a:off x="5226571" y="4074832"/>
            <a:ext cx="1738800" cy="854400"/>
          </a:xfrm>
          <a:prstGeom prst="pentagon">
            <a:avLst>
              <a:gd name="hf" fmla="val 105146"/>
              <a:gd name="vf" fmla="val 110557"/>
            </a:avLst>
          </a:prstGeom>
          <a:solidFill>
            <a:srgbClr val="FEE599"/>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Cluster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57" name="Google Shape;957;g22e70193b9d_2_18"/>
          <p:cNvSpPr/>
          <p:nvPr/>
        </p:nvSpPr>
        <p:spPr>
          <a:xfrm>
            <a:off x="6837387" y="4074832"/>
            <a:ext cx="1738800" cy="854400"/>
          </a:xfrm>
          <a:prstGeom prst="pentagon">
            <a:avLst>
              <a:gd name="hf" fmla="val 105146"/>
              <a:gd name="vf" fmla="val 110557"/>
            </a:avLst>
          </a:prstGeom>
          <a:solidFill>
            <a:srgbClr val="FEE599"/>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Catalogue E</a:t>
            </a:r>
            <a:endParaRPr sz="1400" b="0" i="0" u="none" strike="noStrike" cap="none">
              <a:solidFill>
                <a:srgbClr val="000000"/>
              </a:solidFill>
              <a:latin typeface="Arial"/>
              <a:ea typeface="Arial"/>
              <a:cs typeface="Arial"/>
              <a:sym typeface="Arial"/>
            </a:endParaRPr>
          </a:p>
        </p:txBody>
      </p:sp>
      <p:sp>
        <p:nvSpPr>
          <p:cNvPr id="958" name="Google Shape;958;g22e70193b9d_2_18"/>
          <p:cNvSpPr/>
          <p:nvPr/>
        </p:nvSpPr>
        <p:spPr>
          <a:xfrm>
            <a:off x="10059019" y="4074832"/>
            <a:ext cx="1738800" cy="854400"/>
          </a:xfrm>
          <a:prstGeom prst="pentagon">
            <a:avLst>
              <a:gd name="hf" fmla="val 105146"/>
              <a:gd name="vf" fmla="val 110557"/>
            </a:avLst>
          </a:prstGeom>
          <a:solidFill>
            <a:srgbClr val="FEE599"/>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Cluster</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 Z</a:t>
            </a:r>
            <a:endParaRPr sz="1400" b="0" i="0" u="none" strike="noStrike" cap="none">
              <a:solidFill>
                <a:srgbClr val="000000"/>
              </a:solidFill>
              <a:latin typeface="Arial"/>
              <a:ea typeface="Arial"/>
              <a:cs typeface="Arial"/>
              <a:sym typeface="Arial"/>
            </a:endParaRPr>
          </a:p>
        </p:txBody>
      </p:sp>
      <p:cxnSp>
        <p:nvCxnSpPr>
          <p:cNvPr id="959" name="Google Shape;959;g22e70193b9d_2_18"/>
          <p:cNvCxnSpPr/>
          <p:nvPr/>
        </p:nvCxnSpPr>
        <p:spPr>
          <a:xfrm>
            <a:off x="8724900" y="4488307"/>
            <a:ext cx="1196700" cy="0"/>
          </a:xfrm>
          <a:prstGeom prst="straightConnector1">
            <a:avLst/>
          </a:prstGeom>
          <a:noFill/>
          <a:ln w="57150" cap="flat" cmpd="sng">
            <a:solidFill>
              <a:schemeClr val="dk1"/>
            </a:solidFill>
            <a:prstDash val="dot"/>
            <a:round/>
            <a:headEnd type="none" w="sm" len="sm"/>
            <a:tailEnd type="none" w="sm" len="sm"/>
          </a:ln>
        </p:spPr>
      </p:cxnSp>
      <p:cxnSp>
        <p:nvCxnSpPr>
          <p:cNvPr id="960" name="Google Shape;960;g22e70193b9d_2_18"/>
          <p:cNvCxnSpPr/>
          <p:nvPr/>
        </p:nvCxnSpPr>
        <p:spPr>
          <a:xfrm>
            <a:off x="3696750" y="5742425"/>
            <a:ext cx="753600" cy="0"/>
          </a:xfrm>
          <a:prstGeom prst="straightConnector1">
            <a:avLst/>
          </a:prstGeom>
          <a:noFill/>
          <a:ln w="57150" cap="flat" cmpd="sng">
            <a:solidFill>
              <a:schemeClr val="dk1"/>
            </a:solidFill>
            <a:prstDash val="dot"/>
            <a:round/>
            <a:headEnd type="none" w="sm" len="sm"/>
            <a:tailEnd type="none" w="sm" len="sm"/>
          </a:ln>
        </p:spPr>
      </p:cxnSp>
      <p:sp>
        <p:nvSpPr>
          <p:cNvPr id="961" name="Google Shape;961;g22e70193b9d_2_18"/>
          <p:cNvSpPr/>
          <p:nvPr/>
        </p:nvSpPr>
        <p:spPr>
          <a:xfrm>
            <a:off x="6357701" y="5156431"/>
            <a:ext cx="1407300" cy="1548000"/>
          </a:xfrm>
          <a:prstGeom prst="triangle">
            <a:avLst>
              <a:gd name="adj"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SMPL Agent X</a:t>
            </a:r>
            <a:endParaRPr sz="1400" b="0" i="0" u="none" strike="noStrike" cap="none">
              <a:solidFill>
                <a:srgbClr val="000000"/>
              </a:solidFill>
              <a:latin typeface="Arial"/>
              <a:ea typeface="Arial"/>
              <a:cs typeface="Arial"/>
              <a:sym typeface="Arial"/>
            </a:endParaRPr>
          </a:p>
        </p:txBody>
      </p:sp>
      <p:sp>
        <p:nvSpPr>
          <p:cNvPr id="962" name="Google Shape;962;g22e70193b9d_2_18"/>
          <p:cNvSpPr/>
          <p:nvPr/>
        </p:nvSpPr>
        <p:spPr>
          <a:xfrm rot="10800000" flipH="1">
            <a:off x="7283918" y="5156344"/>
            <a:ext cx="1407300" cy="1563900"/>
          </a:xfrm>
          <a:prstGeom prst="triangle">
            <a:avLst>
              <a:gd name="adj"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SMPL Agent Y</a:t>
            </a:r>
            <a:endParaRPr sz="1400" b="0" i="0" u="none" strike="noStrike" cap="none">
              <a:solidFill>
                <a:srgbClr val="000000"/>
              </a:solidFill>
              <a:latin typeface="Arial"/>
              <a:ea typeface="Arial"/>
              <a:cs typeface="Arial"/>
              <a:sym typeface="Arial"/>
            </a:endParaRPr>
          </a:p>
        </p:txBody>
      </p:sp>
      <p:sp>
        <p:nvSpPr>
          <p:cNvPr id="963" name="Google Shape;963;g22e70193b9d_2_18"/>
          <p:cNvSpPr/>
          <p:nvPr/>
        </p:nvSpPr>
        <p:spPr>
          <a:xfrm>
            <a:off x="8277428" y="5172324"/>
            <a:ext cx="1407300" cy="1548000"/>
          </a:xfrm>
          <a:prstGeom prst="triangle">
            <a:avLst>
              <a:gd name="adj"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SMPL Agent Z</a:t>
            </a:r>
            <a:endParaRPr sz="1400" b="0" i="0" u="none" strike="noStrike" cap="none">
              <a:solidFill>
                <a:srgbClr val="000000"/>
              </a:solidFill>
              <a:latin typeface="Arial"/>
              <a:ea typeface="Arial"/>
              <a:cs typeface="Arial"/>
              <a:sym typeface="Arial"/>
            </a:endParaRPr>
          </a:p>
        </p:txBody>
      </p:sp>
      <p:sp>
        <p:nvSpPr>
          <p:cNvPr id="964" name="Google Shape;964;g22e70193b9d_2_18"/>
          <p:cNvSpPr/>
          <p:nvPr/>
        </p:nvSpPr>
        <p:spPr>
          <a:xfrm>
            <a:off x="274425" y="1050125"/>
            <a:ext cx="3740688" cy="1702836"/>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Users</a:t>
            </a:r>
            <a:endParaRPr sz="1800" b="1" i="0" u="none" strike="noStrike" cap="none">
              <a:solidFill>
                <a:srgbClr val="000000"/>
              </a:solidFill>
              <a:latin typeface="Arial"/>
              <a:ea typeface="Arial"/>
              <a:cs typeface="Arial"/>
              <a:sym typeface="Arial"/>
            </a:endParaRPr>
          </a:p>
        </p:txBody>
      </p:sp>
      <p:sp>
        <p:nvSpPr>
          <p:cNvPr id="965" name="Google Shape;965;g22e70193b9d_2_18"/>
          <p:cNvSpPr/>
          <p:nvPr/>
        </p:nvSpPr>
        <p:spPr>
          <a:xfrm>
            <a:off x="2301750" y="955725"/>
            <a:ext cx="2001132" cy="711828"/>
          </a:xfrm>
          <a:prstGeom prst="cloud">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Community 1</a:t>
            </a:r>
            <a:endParaRPr sz="1400" b="0" i="0" u="none" strike="noStrike" cap="none">
              <a:solidFill>
                <a:srgbClr val="000000"/>
              </a:solidFill>
              <a:latin typeface="Arial"/>
              <a:ea typeface="Arial"/>
              <a:cs typeface="Arial"/>
              <a:sym typeface="Arial"/>
            </a:endParaRPr>
          </a:p>
        </p:txBody>
      </p:sp>
      <p:sp>
        <p:nvSpPr>
          <p:cNvPr id="966" name="Google Shape;966;g22e70193b9d_2_18"/>
          <p:cNvSpPr/>
          <p:nvPr/>
        </p:nvSpPr>
        <p:spPr>
          <a:xfrm>
            <a:off x="131800" y="1976600"/>
            <a:ext cx="2001132" cy="711828"/>
          </a:xfrm>
          <a:prstGeom prst="cloud">
            <a:avLst/>
          </a:prstGeom>
          <a:solidFill>
            <a:srgbClr val="F7F7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Community 2</a:t>
            </a:r>
            <a:endParaRPr sz="1400" b="0" i="0" u="none" strike="noStrike" cap="none">
              <a:solidFill>
                <a:srgbClr val="000000"/>
              </a:solidFill>
              <a:latin typeface="Arial"/>
              <a:ea typeface="Arial"/>
              <a:cs typeface="Arial"/>
              <a:sym typeface="Arial"/>
            </a:endParaRPr>
          </a:p>
        </p:txBody>
      </p:sp>
      <p:sp>
        <p:nvSpPr>
          <p:cNvPr id="967" name="Google Shape;967;g22e70193b9d_2_18"/>
          <p:cNvSpPr/>
          <p:nvPr/>
        </p:nvSpPr>
        <p:spPr>
          <a:xfrm>
            <a:off x="2397800" y="1786425"/>
            <a:ext cx="1407240" cy="711828"/>
          </a:xfrm>
          <a:prstGeom prst="cloud">
            <a:avLst/>
          </a:prstGeom>
          <a:solidFill>
            <a:srgbClr val="FE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 3</a:t>
            </a:r>
            <a:endParaRPr sz="1400" b="0" i="0" u="none" strike="noStrike" cap="none">
              <a:solidFill>
                <a:srgbClr val="000000"/>
              </a:solidFill>
              <a:latin typeface="Arial"/>
              <a:ea typeface="Arial"/>
              <a:cs typeface="Arial"/>
              <a:sym typeface="Arial"/>
            </a:endParaRPr>
          </a:p>
        </p:txBody>
      </p:sp>
      <p:sp>
        <p:nvSpPr>
          <p:cNvPr id="968" name="Google Shape;968;g22e70193b9d_2_18"/>
          <p:cNvSpPr/>
          <p:nvPr/>
        </p:nvSpPr>
        <p:spPr>
          <a:xfrm>
            <a:off x="428738" y="1123525"/>
            <a:ext cx="1407240" cy="711828"/>
          </a:xfrm>
          <a:prstGeom prst="cloud">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 n</a:t>
            </a:r>
            <a:endParaRPr sz="1400" b="0" i="0" u="none" strike="noStrike" cap="none">
              <a:solidFill>
                <a:srgbClr val="000000"/>
              </a:solidFill>
              <a:latin typeface="Arial"/>
              <a:ea typeface="Arial"/>
              <a:cs typeface="Arial"/>
              <a:sym typeface="Arial"/>
            </a:endParaRPr>
          </a:p>
        </p:txBody>
      </p:sp>
      <p:sp>
        <p:nvSpPr>
          <p:cNvPr id="969" name="Google Shape;969;g22e70193b9d_2_18"/>
          <p:cNvSpPr txBox="1"/>
          <p:nvPr/>
        </p:nvSpPr>
        <p:spPr>
          <a:xfrm>
            <a:off x="8386950" y="1768263"/>
            <a:ext cx="3740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Data/Service Providers, Contributors</a:t>
            </a:r>
            <a:endParaRPr sz="1800" b="1" i="0" u="none" strike="noStrike" cap="none">
              <a:solidFill>
                <a:srgbClr val="000000"/>
              </a:solidFill>
              <a:latin typeface="Calibri"/>
              <a:ea typeface="Calibri"/>
              <a:cs typeface="Calibri"/>
              <a:sym typeface="Calibri"/>
            </a:endParaRPr>
          </a:p>
        </p:txBody>
      </p:sp>
      <p:sp>
        <p:nvSpPr>
          <p:cNvPr id="970" name="Google Shape;970;g22e70193b9d_2_18"/>
          <p:cNvSpPr/>
          <p:nvPr/>
        </p:nvSpPr>
        <p:spPr>
          <a:xfrm>
            <a:off x="8954100" y="1265538"/>
            <a:ext cx="738300" cy="4278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SP2</a:t>
            </a:r>
            <a:endParaRPr sz="1400" b="0" i="0" u="none" strike="noStrike" cap="none">
              <a:solidFill>
                <a:srgbClr val="000000"/>
              </a:solidFill>
              <a:latin typeface="Arial"/>
              <a:ea typeface="Arial"/>
              <a:cs typeface="Arial"/>
              <a:sym typeface="Arial"/>
            </a:endParaRPr>
          </a:p>
        </p:txBody>
      </p:sp>
      <p:sp>
        <p:nvSpPr>
          <p:cNvPr id="971" name="Google Shape;971;g22e70193b9d_2_18"/>
          <p:cNvSpPr/>
          <p:nvPr/>
        </p:nvSpPr>
        <p:spPr>
          <a:xfrm>
            <a:off x="8576175" y="1262350"/>
            <a:ext cx="738300" cy="427800"/>
          </a:xfrm>
          <a:prstGeom prst="ellipse">
            <a:avLst/>
          </a:prstGeom>
          <a:solidFill>
            <a:srgbClr val="FE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SP1</a:t>
            </a:r>
            <a:endParaRPr sz="1400" b="0" i="0" u="none" strike="noStrike" cap="none">
              <a:solidFill>
                <a:srgbClr val="000000"/>
              </a:solidFill>
              <a:latin typeface="Arial"/>
              <a:ea typeface="Arial"/>
              <a:cs typeface="Arial"/>
              <a:sym typeface="Arial"/>
            </a:endParaRPr>
          </a:p>
        </p:txBody>
      </p:sp>
      <p:cxnSp>
        <p:nvCxnSpPr>
          <p:cNvPr id="972" name="Google Shape;972;g22e70193b9d_2_18"/>
          <p:cNvCxnSpPr/>
          <p:nvPr/>
        </p:nvCxnSpPr>
        <p:spPr>
          <a:xfrm>
            <a:off x="9985925" y="1482550"/>
            <a:ext cx="1067100" cy="12000"/>
          </a:xfrm>
          <a:prstGeom prst="straightConnector1">
            <a:avLst/>
          </a:prstGeom>
          <a:noFill/>
          <a:ln w="76200" cap="flat" cmpd="sng">
            <a:solidFill>
              <a:schemeClr val="dk2"/>
            </a:solidFill>
            <a:prstDash val="dot"/>
            <a:round/>
            <a:headEnd type="none" w="sm" len="sm"/>
            <a:tailEnd type="none" w="sm" len="sm"/>
          </a:ln>
        </p:spPr>
      </p:cxnSp>
      <p:sp>
        <p:nvSpPr>
          <p:cNvPr id="973" name="Google Shape;973;g22e70193b9d_2_18"/>
          <p:cNvSpPr/>
          <p:nvPr/>
        </p:nvSpPr>
        <p:spPr>
          <a:xfrm>
            <a:off x="11180675" y="1262338"/>
            <a:ext cx="738300" cy="427800"/>
          </a:xfrm>
          <a:prstGeom prst="ellipse">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SPn</a:t>
            </a:r>
            <a:endParaRPr sz="1400" b="0" i="0" u="none" strike="noStrike" cap="none">
              <a:solidFill>
                <a:srgbClr val="000000"/>
              </a:solidFill>
              <a:latin typeface="Arial"/>
              <a:ea typeface="Arial"/>
              <a:cs typeface="Arial"/>
              <a:sym typeface="Arial"/>
            </a:endParaRPr>
          </a:p>
        </p:txBody>
      </p:sp>
      <p:sp>
        <p:nvSpPr>
          <p:cNvPr id="974" name="Google Shape;974;g22e70193b9d_2_18"/>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975" name="Google Shape;975;g22e70193b9d_2_18"/>
          <p:cNvSpPr/>
          <p:nvPr/>
        </p:nvSpPr>
        <p:spPr>
          <a:xfrm>
            <a:off x="627375" y="5339100"/>
            <a:ext cx="961200" cy="85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Data Space 1</a:t>
            </a:r>
            <a:endParaRPr sz="1400" b="0" i="0" u="none" strike="noStrike" cap="none">
              <a:solidFill>
                <a:srgbClr val="000000"/>
              </a:solidFill>
              <a:latin typeface="Arial"/>
              <a:ea typeface="Arial"/>
              <a:cs typeface="Arial"/>
              <a:sym typeface="Arial"/>
            </a:endParaRPr>
          </a:p>
        </p:txBody>
      </p:sp>
      <p:sp>
        <p:nvSpPr>
          <p:cNvPr id="976" name="Google Shape;976;g22e70193b9d_2_18"/>
          <p:cNvSpPr/>
          <p:nvPr/>
        </p:nvSpPr>
        <p:spPr>
          <a:xfrm>
            <a:off x="1632050" y="5339100"/>
            <a:ext cx="961200" cy="85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Data Space 2</a:t>
            </a:r>
            <a:endParaRPr sz="1400" b="0" i="0" u="none" strike="noStrike" cap="none">
              <a:solidFill>
                <a:srgbClr val="000000"/>
              </a:solidFill>
              <a:latin typeface="Arial"/>
              <a:ea typeface="Arial"/>
              <a:cs typeface="Arial"/>
              <a:sym typeface="Arial"/>
            </a:endParaRPr>
          </a:p>
        </p:txBody>
      </p:sp>
      <p:sp>
        <p:nvSpPr>
          <p:cNvPr id="977" name="Google Shape;977;g22e70193b9d_2_18"/>
          <p:cNvSpPr/>
          <p:nvPr/>
        </p:nvSpPr>
        <p:spPr>
          <a:xfrm>
            <a:off x="2636725" y="5339100"/>
            <a:ext cx="961200" cy="85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Data Space 3</a:t>
            </a:r>
            <a:endParaRPr sz="1400" b="0" i="0" u="none" strike="noStrike" cap="none">
              <a:solidFill>
                <a:srgbClr val="000000"/>
              </a:solidFill>
              <a:latin typeface="Arial"/>
              <a:ea typeface="Arial"/>
              <a:cs typeface="Arial"/>
              <a:sym typeface="Arial"/>
            </a:endParaRPr>
          </a:p>
        </p:txBody>
      </p:sp>
      <p:sp>
        <p:nvSpPr>
          <p:cNvPr id="978" name="Google Shape;978;g22e70193b9d_2_18"/>
          <p:cNvSpPr/>
          <p:nvPr/>
        </p:nvSpPr>
        <p:spPr>
          <a:xfrm>
            <a:off x="4497213" y="5339100"/>
            <a:ext cx="961200" cy="85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Data Space n</a:t>
            </a:r>
            <a:endParaRPr sz="1400" b="0" i="0" u="none" strike="noStrike" cap="none">
              <a:solidFill>
                <a:srgbClr val="000000"/>
              </a:solidFill>
              <a:latin typeface="Arial"/>
              <a:ea typeface="Arial"/>
              <a:cs typeface="Arial"/>
              <a:sym typeface="Arial"/>
            </a:endParaRPr>
          </a:p>
        </p:txBody>
      </p:sp>
      <p:sp>
        <p:nvSpPr>
          <p:cNvPr id="979" name="Google Shape;979;g22e70193b9d_2_18"/>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BB2DDF-5C32-C231-04B5-848D896CC435}"/>
              </a:ext>
            </a:extLst>
          </p:cNvPr>
          <p:cNvSpPr>
            <a:spLocks noGrp="1"/>
          </p:cNvSpPr>
          <p:nvPr>
            <p:ph type="body" idx="1"/>
          </p:nvPr>
        </p:nvSpPr>
        <p:spPr/>
        <p:txBody>
          <a:bodyPr/>
          <a:lstStyle/>
          <a:p>
            <a:r>
              <a:rPr lang="en-CA" dirty="0"/>
              <a:t>Check-In</a:t>
            </a:r>
          </a:p>
        </p:txBody>
      </p:sp>
      <p:sp>
        <p:nvSpPr>
          <p:cNvPr id="7" name="Text Placeholder 6">
            <a:extLst>
              <a:ext uri="{FF2B5EF4-FFF2-40B4-BE49-F238E27FC236}">
                <a16:creationId xmlns:a16="http://schemas.microsoft.com/office/drawing/2014/main" id="{495C08A5-F3B9-E576-1AE3-6B068899906F}"/>
              </a:ext>
            </a:extLst>
          </p:cNvPr>
          <p:cNvSpPr>
            <a:spLocks noGrp="1"/>
          </p:cNvSpPr>
          <p:nvPr>
            <p:ph type="body" idx="2"/>
          </p:nvPr>
        </p:nvSpPr>
        <p:spPr>
          <a:xfrm>
            <a:off x="681694" y="4190696"/>
            <a:ext cx="3048000" cy="1231106"/>
          </a:xfrm>
        </p:spPr>
        <p:txBody>
          <a:bodyPr/>
          <a:lstStyle/>
          <a:p>
            <a:pPr marL="0" indent="0"/>
            <a:r>
              <a:rPr lang="en-CA" sz="1600" b="0" i="0" dirty="0">
                <a:solidFill>
                  <a:srgbClr val="000000"/>
                </a:solidFill>
                <a:effectLst/>
                <a:latin typeface="DM Sans" pitchFamily="2" charset="77"/>
              </a:rPr>
              <a:t>EGI Check-in is a proxy service that operates as a central hub to connect federated Identity Providers (IdPs) with EGI service providers.</a:t>
            </a:r>
            <a:endParaRPr lang="en-CA" sz="1600" dirty="0"/>
          </a:p>
        </p:txBody>
      </p:sp>
      <p:sp>
        <p:nvSpPr>
          <p:cNvPr id="8" name="Text Placeholder 7">
            <a:extLst>
              <a:ext uri="{FF2B5EF4-FFF2-40B4-BE49-F238E27FC236}">
                <a16:creationId xmlns:a16="http://schemas.microsoft.com/office/drawing/2014/main" id="{A70D25D7-A5B0-2E48-5887-6D04BBE012E3}"/>
              </a:ext>
            </a:extLst>
          </p:cNvPr>
          <p:cNvSpPr>
            <a:spLocks noGrp="1"/>
          </p:cNvSpPr>
          <p:nvPr>
            <p:ph type="body" idx="3"/>
          </p:nvPr>
        </p:nvSpPr>
        <p:spPr/>
        <p:txBody>
          <a:bodyPr/>
          <a:lstStyle/>
          <a:p>
            <a:r>
              <a:rPr lang="en-CA" dirty="0"/>
              <a:t>Cloud Compute</a:t>
            </a:r>
          </a:p>
        </p:txBody>
      </p:sp>
      <p:sp>
        <p:nvSpPr>
          <p:cNvPr id="9" name="Text Placeholder 8">
            <a:extLst>
              <a:ext uri="{FF2B5EF4-FFF2-40B4-BE49-F238E27FC236}">
                <a16:creationId xmlns:a16="http://schemas.microsoft.com/office/drawing/2014/main" id="{7982E43A-B1EA-3D3A-6F86-9335B0FBEF35}"/>
              </a:ext>
            </a:extLst>
          </p:cNvPr>
          <p:cNvSpPr>
            <a:spLocks noGrp="1"/>
          </p:cNvSpPr>
          <p:nvPr>
            <p:ph type="body" idx="4"/>
          </p:nvPr>
        </p:nvSpPr>
        <p:spPr>
          <a:xfrm>
            <a:off x="4547938" y="4190696"/>
            <a:ext cx="3048000" cy="2215991"/>
          </a:xfrm>
        </p:spPr>
        <p:txBody>
          <a:bodyPr/>
          <a:lstStyle/>
          <a:p>
            <a:pPr marL="0" indent="0"/>
            <a:r>
              <a:rPr lang="en-CA" sz="1600" b="0" i="0" dirty="0">
                <a:solidFill>
                  <a:srgbClr val="000000"/>
                </a:solidFill>
                <a:effectLst/>
                <a:latin typeface="DM Sans" pitchFamily="2" charset="77"/>
              </a:rPr>
              <a:t>Cloud Compute gives you the ability to deploy and scale virtual machines on-demand. It offers guaranteed computational resources in a secure and isolated environment with standard API access, without the overhead of managing physical servers.</a:t>
            </a:r>
            <a:endParaRPr lang="en-CA" sz="1600" dirty="0"/>
          </a:p>
        </p:txBody>
      </p:sp>
      <p:sp>
        <p:nvSpPr>
          <p:cNvPr id="10" name="Text Placeholder 9">
            <a:extLst>
              <a:ext uri="{FF2B5EF4-FFF2-40B4-BE49-F238E27FC236}">
                <a16:creationId xmlns:a16="http://schemas.microsoft.com/office/drawing/2014/main" id="{4CB19464-1D05-DA78-E506-6C548D8197BB}"/>
              </a:ext>
            </a:extLst>
          </p:cNvPr>
          <p:cNvSpPr>
            <a:spLocks noGrp="1"/>
          </p:cNvSpPr>
          <p:nvPr>
            <p:ph type="body" idx="5"/>
          </p:nvPr>
        </p:nvSpPr>
        <p:spPr/>
        <p:txBody>
          <a:bodyPr/>
          <a:lstStyle/>
          <a:p>
            <a:r>
              <a:rPr lang="en-CA" dirty="0"/>
              <a:t>Data Hub</a:t>
            </a:r>
          </a:p>
        </p:txBody>
      </p:sp>
      <p:sp>
        <p:nvSpPr>
          <p:cNvPr id="11" name="Text Placeholder 10">
            <a:extLst>
              <a:ext uri="{FF2B5EF4-FFF2-40B4-BE49-F238E27FC236}">
                <a16:creationId xmlns:a16="http://schemas.microsoft.com/office/drawing/2014/main" id="{56636CC7-3363-A76C-3A14-5037CC548AD2}"/>
              </a:ext>
            </a:extLst>
          </p:cNvPr>
          <p:cNvSpPr>
            <a:spLocks noGrp="1"/>
          </p:cNvSpPr>
          <p:nvPr>
            <p:ph type="body" idx="6"/>
          </p:nvPr>
        </p:nvSpPr>
        <p:spPr>
          <a:xfrm>
            <a:off x="8415903" y="4190696"/>
            <a:ext cx="3048000" cy="1969770"/>
          </a:xfrm>
        </p:spPr>
        <p:txBody>
          <a:bodyPr/>
          <a:lstStyle/>
          <a:p>
            <a:pPr marL="0" indent="0"/>
            <a:r>
              <a:rPr lang="en-CA" sz="1600" b="0" i="0" dirty="0" err="1">
                <a:solidFill>
                  <a:srgbClr val="000000"/>
                </a:solidFill>
                <a:effectLst/>
                <a:latin typeface="DM Sans" pitchFamily="2" charset="77"/>
              </a:rPr>
              <a:t>DataHub</a:t>
            </a:r>
            <a:r>
              <a:rPr lang="en-CA" sz="1600" b="0" i="0" dirty="0">
                <a:solidFill>
                  <a:srgbClr val="000000"/>
                </a:solidFill>
                <a:effectLst/>
                <a:latin typeface="DM Sans" pitchFamily="2" charset="77"/>
              </a:rPr>
              <a:t> allows you to enable simple and scalable access to distributed data for computation, and to publish a dataset and make it available to a specific community, or worldwide, across federated sites.</a:t>
            </a:r>
            <a:endParaRPr lang="en-CA" sz="1800" dirty="0"/>
          </a:p>
        </p:txBody>
      </p:sp>
      <p:pic>
        <p:nvPicPr>
          <p:cNvPr id="17" name="Picture Placeholder 16" descr="A blue and orange circle with a person in it&#10;&#10;Description automatically generated with low confidence">
            <a:extLst>
              <a:ext uri="{FF2B5EF4-FFF2-40B4-BE49-F238E27FC236}">
                <a16:creationId xmlns:a16="http://schemas.microsoft.com/office/drawing/2014/main" id="{A2E83019-79DF-DDCD-B0DE-200B8DDBFEC9}"/>
              </a:ext>
            </a:extLst>
          </p:cNvPr>
          <p:cNvPicPr>
            <a:picLocks noGrp="1" noChangeAspect="1"/>
          </p:cNvPicPr>
          <p:nvPr>
            <p:ph type="pic" idx="7"/>
          </p:nvPr>
        </p:nvPicPr>
        <p:blipFill>
          <a:blip r:embed="rId2"/>
          <a:srcRect t="2198" b="2198"/>
          <a:stretch>
            <a:fillRect/>
          </a:stretch>
        </p:blipFill>
        <p:spPr/>
      </p:pic>
      <p:sp>
        <p:nvSpPr>
          <p:cNvPr id="13" name="Text Placeholder 12">
            <a:extLst>
              <a:ext uri="{FF2B5EF4-FFF2-40B4-BE49-F238E27FC236}">
                <a16:creationId xmlns:a16="http://schemas.microsoft.com/office/drawing/2014/main" id="{45D8237C-F9F7-4069-FAE5-8E9C0A4549A8}"/>
              </a:ext>
            </a:extLst>
          </p:cNvPr>
          <p:cNvSpPr>
            <a:spLocks noGrp="1"/>
          </p:cNvSpPr>
          <p:nvPr>
            <p:ph type="body" idx="8"/>
          </p:nvPr>
        </p:nvSpPr>
        <p:spPr/>
        <p:txBody>
          <a:bodyPr/>
          <a:lstStyle/>
          <a:p>
            <a:endParaRPr lang="en-CA"/>
          </a:p>
        </p:txBody>
      </p:sp>
      <p:pic>
        <p:nvPicPr>
          <p:cNvPr id="19" name="Picture Placeholder 18" descr="A blue and orange curved lines&#10;&#10;Description automatically generated with low confidence">
            <a:extLst>
              <a:ext uri="{FF2B5EF4-FFF2-40B4-BE49-F238E27FC236}">
                <a16:creationId xmlns:a16="http://schemas.microsoft.com/office/drawing/2014/main" id="{4D91EBFA-39AD-452C-CD5F-C6CBD7766481}"/>
              </a:ext>
            </a:extLst>
          </p:cNvPr>
          <p:cNvPicPr>
            <a:picLocks noGrp="1" noChangeAspect="1"/>
          </p:cNvPicPr>
          <p:nvPr>
            <p:ph type="pic" idx="9"/>
          </p:nvPr>
        </p:nvPicPr>
        <p:blipFill>
          <a:blip r:embed="rId3"/>
          <a:srcRect t="2174" b="2174"/>
          <a:stretch>
            <a:fillRect/>
          </a:stretch>
        </p:blipFill>
        <p:spPr/>
      </p:pic>
      <p:pic>
        <p:nvPicPr>
          <p:cNvPr id="21" name="Picture Placeholder 20" descr="A picture containing circle, graphics, cartoon, design&#10;&#10;Description automatically generated">
            <a:extLst>
              <a:ext uri="{FF2B5EF4-FFF2-40B4-BE49-F238E27FC236}">
                <a16:creationId xmlns:a16="http://schemas.microsoft.com/office/drawing/2014/main" id="{4D989685-72AD-1A0D-42A7-8FFB32C4DA8F}"/>
              </a:ext>
            </a:extLst>
          </p:cNvPr>
          <p:cNvPicPr>
            <a:picLocks noGrp="1" noChangeAspect="1"/>
          </p:cNvPicPr>
          <p:nvPr>
            <p:ph type="pic" idx="13"/>
          </p:nvPr>
        </p:nvPicPr>
        <p:blipFill>
          <a:blip r:embed="rId4"/>
          <a:srcRect t="2198" b="2198"/>
          <a:stretch>
            <a:fillRect/>
          </a:stretch>
        </p:blipFill>
        <p:spPr/>
      </p:pic>
      <p:sp>
        <p:nvSpPr>
          <p:cNvPr id="3" name="Slide Number Placeholder 2">
            <a:extLst>
              <a:ext uri="{FF2B5EF4-FFF2-40B4-BE49-F238E27FC236}">
                <a16:creationId xmlns:a16="http://schemas.microsoft.com/office/drawing/2014/main" id="{4B814AAA-35E1-7452-FA65-060A36D69E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5" name="Title 4">
            <a:extLst>
              <a:ext uri="{FF2B5EF4-FFF2-40B4-BE49-F238E27FC236}">
                <a16:creationId xmlns:a16="http://schemas.microsoft.com/office/drawing/2014/main" id="{CD827645-0EF9-FB03-0C7A-16578B2BBDF8}"/>
              </a:ext>
            </a:extLst>
          </p:cNvPr>
          <p:cNvSpPr>
            <a:spLocks noGrp="1"/>
          </p:cNvSpPr>
          <p:nvPr>
            <p:ph type="title"/>
          </p:nvPr>
        </p:nvSpPr>
        <p:spPr/>
        <p:txBody>
          <a:bodyPr/>
          <a:lstStyle/>
          <a:p>
            <a:r>
              <a:rPr lang="en-CA" dirty="0"/>
              <a:t>Technological Services</a:t>
            </a:r>
          </a:p>
        </p:txBody>
      </p:sp>
    </p:spTree>
    <p:extLst>
      <p:ext uri="{BB962C8B-B14F-4D97-AF65-F5344CB8AC3E}">
        <p14:creationId xmlns:p14="http://schemas.microsoft.com/office/powerpoint/2010/main" val="16425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2505d2c7c56_0_746"/>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A Party can join multiple data spaces…</a:t>
            </a:r>
            <a:endParaRPr/>
          </a:p>
        </p:txBody>
      </p:sp>
      <p:sp>
        <p:nvSpPr>
          <p:cNvPr id="985" name="Google Shape;985;g2505d2c7c56_0_746"/>
          <p:cNvSpPr txBox="1">
            <a:spLocks noGrp="1"/>
          </p:cNvSpPr>
          <p:nvPr>
            <p:ph type="body" idx="1"/>
          </p:nvPr>
        </p:nvSpPr>
        <p:spPr>
          <a:xfrm>
            <a:off x="1281907" y="877888"/>
            <a:ext cx="10515600" cy="266700"/>
          </a:xfrm>
          <a:prstGeom prst="rect">
            <a:avLst/>
          </a:prstGeom>
          <a:noFill/>
          <a:ln>
            <a:noFill/>
          </a:ln>
        </p:spPr>
        <p:txBody>
          <a:bodyPr spcFirstLastPara="1" wrap="square" lIns="45700" tIns="45700" rIns="45700" bIns="45700" anchor="t" anchorCtr="0">
            <a:noAutofit/>
          </a:bodyPr>
          <a:lstStyle/>
          <a:p>
            <a:pPr marL="137160" lvl="0" indent="0" algn="l" rtl="0">
              <a:lnSpc>
                <a:spcPct val="90000"/>
              </a:lnSpc>
              <a:spcBef>
                <a:spcPts val="600"/>
              </a:spcBef>
              <a:spcAft>
                <a:spcPts val="0"/>
              </a:spcAft>
              <a:buSzPts val="900"/>
              <a:buNone/>
            </a:pPr>
            <a:r>
              <a:rPr lang="en-GB" sz="2650"/>
              <a:t>… but that doesn’t mean the data spaces have merged – they are still separate, with different governance frameworks.</a:t>
            </a:r>
            <a:endParaRPr sz="2650"/>
          </a:p>
        </p:txBody>
      </p:sp>
      <p:pic>
        <p:nvPicPr>
          <p:cNvPr id="986" name="Google Shape;986;g2505d2c7c56_0_746"/>
          <p:cNvPicPr preferRelativeResize="0"/>
          <p:nvPr/>
        </p:nvPicPr>
        <p:blipFill rotWithShape="1">
          <a:blip r:embed="rId3">
            <a:alphaModFix/>
          </a:blip>
          <a:srcRect/>
          <a:stretch/>
        </p:blipFill>
        <p:spPr>
          <a:xfrm>
            <a:off x="1817675" y="2405225"/>
            <a:ext cx="586700" cy="586700"/>
          </a:xfrm>
          <a:prstGeom prst="rect">
            <a:avLst/>
          </a:prstGeom>
          <a:noFill/>
          <a:ln>
            <a:noFill/>
          </a:ln>
        </p:spPr>
      </p:pic>
      <p:sp>
        <p:nvSpPr>
          <p:cNvPr id="987" name="Google Shape;987;g2505d2c7c56_0_746"/>
          <p:cNvSpPr/>
          <p:nvPr/>
        </p:nvSpPr>
        <p:spPr>
          <a:xfrm>
            <a:off x="3291875" y="4577100"/>
            <a:ext cx="1736400" cy="644400"/>
          </a:xfrm>
          <a:prstGeom prst="octagon">
            <a:avLst>
              <a:gd name="adj" fmla="val 29289"/>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8" name="Google Shape;988;g2505d2c7c56_0_746"/>
          <p:cNvPicPr preferRelativeResize="0"/>
          <p:nvPr/>
        </p:nvPicPr>
        <p:blipFill rotWithShape="1">
          <a:blip r:embed="rId4">
            <a:alphaModFix/>
          </a:blip>
          <a:srcRect/>
          <a:stretch/>
        </p:blipFill>
        <p:spPr>
          <a:xfrm>
            <a:off x="3542428" y="4697544"/>
            <a:ext cx="403500" cy="403500"/>
          </a:xfrm>
          <a:prstGeom prst="rect">
            <a:avLst/>
          </a:prstGeom>
          <a:noFill/>
          <a:ln>
            <a:noFill/>
          </a:ln>
        </p:spPr>
      </p:pic>
      <p:sp>
        <p:nvSpPr>
          <p:cNvPr id="989" name="Google Shape;989;g2505d2c7c56_0_746"/>
          <p:cNvSpPr/>
          <p:nvPr/>
        </p:nvSpPr>
        <p:spPr>
          <a:xfrm>
            <a:off x="7964400" y="4489375"/>
            <a:ext cx="2924700" cy="644400"/>
          </a:xfrm>
          <a:prstGeom prst="octagon">
            <a:avLst>
              <a:gd name="adj" fmla="val 29289"/>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0" name="Google Shape;990;g2505d2c7c56_0_746"/>
          <p:cNvPicPr preferRelativeResize="0"/>
          <p:nvPr/>
        </p:nvPicPr>
        <p:blipFill rotWithShape="1">
          <a:blip r:embed="rId4">
            <a:alphaModFix/>
          </a:blip>
          <a:srcRect/>
          <a:stretch/>
        </p:blipFill>
        <p:spPr>
          <a:xfrm>
            <a:off x="8351028" y="4609819"/>
            <a:ext cx="403500" cy="403500"/>
          </a:xfrm>
          <a:prstGeom prst="rect">
            <a:avLst/>
          </a:prstGeom>
          <a:noFill/>
          <a:ln>
            <a:noFill/>
          </a:ln>
        </p:spPr>
      </p:pic>
      <p:sp>
        <p:nvSpPr>
          <p:cNvPr id="991" name="Google Shape;991;g2505d2c7c56_0_746"/>
          <p:cNvSpPr/>
          <p:nvPr/>
        </p:nvSpPr>
        <p:spPr>
          <a:xfrm>
            <a:off x="4536875" y="2565325"/>
            <a:ext cx="3680100" cy="64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g2505d2c7c56_0_746"/>
          <p:cNvSpPr/>
          <p:nvPr/>
        </p:nvSpPr>
        <p:spPr>
          <a:xfrm>
            <a:off x="5572825" y="4577100"/>
            <a:ext cx="1736400" cy="644400"/>
          </a:xfrm>
          <a:prstGeom prst="octagon">
            <a:avLst>
              <a:gd name="adj" fmla="val 29289"/>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3" name="Google Shape;993;g2505d2c7c56_0_746"/>
          <p:cNvPicPr preferRelativeResize="0"/>
          <p:nvPr/>
        </p:nvPicPr>
        <p:blipFill rotWithShape="1">
          <a:blip r:embed="rId4">
            <a:alphaModFix/>
          </a:blip>
          <a:srcRect/>
          <a:stretch/>
        </p:blipFill>
        <p:spPr>
          <a:xfrm>
            <a:off x="5730453" y="4697544"/>
            <a:ext cx="403500" cy="403500"/>
          </a:xfrm>
          <a:prstGeom prst="rect">
            <a:avLst/>
          </a:prstGeom>
          <a:noFill/>
          <a:ln>
            <a:noFill/>
          </a:ln>
        </p:spPr>
      </p:pic>
      <p:pic>
        <p:nvPicPr>
          <p:cNvPr id="994" name="Google Shape;994;g2505d2c7c56_0_746"/>
          <p:cNvPicPr preferRelativeResize="0"/>
          <p:nvPr/>
        </p:nvPicPr>
        <p:blipFill rotWithShape="1">
          <a:blip r:embed="rId4">
            <a:alphaModFix/>
          </a:blip>
          <a:srcRect/>
          <a:stretch/>
        </p:blipFill>
        <p:spPr>
          <a:xfrm>
            <a:off x="4963766" y="2685769"/>
            <a:ext cx="403500" cy="403500"/>
          </a:xfrm>
          <a:prstGeom prst="rect">
            <a:avLst/>
          </a:prstGeom>
          <a:noFill/>
          <a:ln>
            <a:noFill/>
          </a:ln>
        </p:spPr>
      </p:pic>
      <p:cxnSp>
        <p:nvCxnSpPr>
          <p:cNvPr id="995" name="Google Shape;995;g2505d2c7c56_0_746"/>
          <p:cNvCxnSpPr>
            <a:stCxn id="986" idx="3"/>
            <a:endCxn id="994" idx="1"/>
          </p:cNvCxnSpPr>
          <p:nvPr/>
        </p:nvCxnSpPr>
        <p:spPr>
          <a:xfrm>
            <a:off x="2404375" y="2698575"/>
            <a:ext cx="2559300" cy="189000"/>
          </a:xfrm>
          <a:prstGeom prst="straightConnector1">
            <a:avLst/>
          </a:prstGeom>
          <a:noFill/>
          <a:ln w="28575" cap="flat" cmpd="sng">
            <a:solidFill>
              <a:srgbClr val="FF0000"/>
            </a:solidFill>
            <a:prstDash val="solid"/>
            <a:round/>
            <a:headEnd type="triangle" w="sm" len="sm"/>
            <a:tailEnd type="none" w="sm" len="sm"/>
          </a:ln>
        </p:spPr>
      </p:cxnSp>
      <p:cxnSp>
        <p:nvCxnSpPr>
          <p:cNvPr id="996" name="Google Shape;996;g2505d2c7c56_0_746"/>
          <p:cNvCxnSpPr>
            <a:stCxn id="986" idx="3"/>
            <a:endCxn id="993" idx="1"/>
          </p:cNvCxnSpPr>
          <p:nvPr/>
        </p:nvCxnSpPr>
        <p:spPr>
          <a:xfrm>
            <a:off x="2404375" y="2698575"/>
            <a:ext cx="3326100" cy="2200800"/>
          </a:xfrm>
          <a:prstGeom prst="straightConnector1">
            <a:avLst/>
          </a:prstGeom>
          <a:noFill/>
          <a:ln w="28575" cap="flat" cmpd="sng">
            <a:solidFill>
              <a:srgbClr val="FF0000"/>
            </a:solidFill>
            <a:prstDash val="solid"/>
            <a:round/>
            <a:headEnd type="triangle" w="sm" len="sm"/>
            <a:tailEnd type="none" w="sm" len="sm"/>
          </a:ln>
        </p:spPr>
      </p:cxnSp>
      <p:cxnSp>
        <p:nvCxnSpPr>
          <p:cNvPr id="997" name="Google Shape;997;g2505d2c7c56_0_746"/>
          <p:cNvCxnSpPr>
            <a:stCxn id="986" idx="3"/>
            <a:endCxn id="988" idx="1"/>
          </p:cNvCxnSpPr>
          <p:nvPr/>
        </p:nvCxnSpPr>
        <p:spPr>
          <a:xfrm>
            <a:off x="2404375" y="2698575"/>
            <a:ext cx="1138200" cy="2200800"/>
          </a:xfrm>
          <a:prstGeom prst="straightConnector1">
            <a:avLst/>
          </a:prstGeom>
          <a:noFill/>
          <a:ln w="28575" cap="flat" cmpd="sng">
            <a:solidFill>
              <a:srgbClr val="FF0000"/>
            </a:solidFill>
            <a:prstDash val="solid"/>
            <a:round/>
            <a:headEnd type="triangle" w="sm" len="sm"/>
            <a:tailEnd type="none" w="sm" len="sm"/>
          </a:ln>
        </p:spPr>
      </p:cxnSp>
      <p:cxnSp>
        <p:nvCxnSpPr>
          <p:cNvPr id="998" name="Google Shape;998;g2505d2c7c56_0_746"/>
          <p:cNvCxnSpPr>
            <a:stCxn id="986" idx="3"/>
            <a:endCxn id="990" idx="1"/>
          </p:cNvCxnSpPr>
          <p:nvPr/>
        </p:nvCxnSpPr>
        <p:spPr>
          <a:xfrm>
            <a:off x="2404375" y="2698575"/>
            <a:ext cx="5946600" cy="2112900"/>
          </a:xfrm>
          <a:prstGeom prst="straightConnector1">
            <a:avLst/>
          </a:prstGeom>
          <a:noFill/>
          <a:ln w="28575" cap="flat" cmpd="sng">
            <a:solidFill>
              <a:srgbClr val="FF0000"/>
            </a:solidFill>
            <a:prstDash val="solid"/>
            <a:round/>
            <a:headEnd type="triangle" w="sm" len="sm"/>
            <a:tailEnd type="none" w="sm" len="sm"/>
          </a:ln>
        </p:spPr>
      </p:cxnSp>
      <p:sp>
        <p:nvSpPr>
          <p:cNvPr id="999" name="Google Shape;999;g2505d2c7c56_0_746"/>
          <p:cNvSpPr txBox="1"/>
          <p:nvPr/>
        </p:nvSpPr>
        <p:spPr>
          <a:xfrm>
            <a:off x="1206150" y="3047775"/>
            <a:ext cx="10701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chemeClr val="accent1"/>
                </a:solidFill>
                <a:latin typeface="Arial"/>
                <a:ea typeface="Arial"/>
                <a:cs typeface="Arial"/>
                <a:sym typeface="Arial"/>
              </a:rPr>
              <a:t>“Known Parties” from the real world – legal, natural</a:t>
            </a:r>
            <a:endParaRPr sz="1400" b="0" i="1" u="none" strike="noStrike" cap="none">
              <a:solidFill>
                <a:schemeClr val="accent1"/>
              </a:solidFill>
              <a:latin typeface="Arial"/>
              <a:ea typeface="Arial"/>
              <a:cs typeface="Arial"/>
              <a:sym typeface="Arial"/>
            </a:endParaRPr>
          </a:p>
        </p:txBody>
      </p:sp>
      <p:sp>
        <p:nvSpPr>
          <p:cNvPr id="1000" name="Google Shape;1000;g2505d2c7c56_0_74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252f5e3696d_0_336"/>
          <p:cNvSpPr txBox="1">
            <a:spLocks noGrp="1"/>
          </p:cNvSpPr>
          <p:nvPr>
            <p:ph type="title"/>
          </p:nvPr>
        </p:nvSpPr>
        <p:spPr>
          <a:xfrm>
            <a:off x="1282075" y="395400"/>
            <a:ext cx="113358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Data, </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Service</a:t>
            </a:r>
            <a:r>
              <a:rPr lang="en-GB"/>
              <a:t>s can be listed in multiple data spaces…</a:t>
            </a:r>
            <a:endParaRPr/>
          </a:p>
        </p:txBody>
      </p:sp>
      <p:sp>
        <p:nvSpPr>
          <p:cNvPr id="1006" name="Google Shape;1006;g252f5e3696d_0_336"/>
          <p:cNvSpPr txBox="1">
            <a:spLocks noGrp="1"/>
          </p:cNvSpPr>
          <p:nvPr>
            <p:ph type="body" idx="1"/>
          </p:nvPr>
        </p:nvSpPr>
        <p:spPr>
          <a:xfrm>
            <a:off x="1281907" y="877888"/>
            <a:ext cx="10515600" cy="266700"/>
          </a:xfrm>
          <a:prstGeom prst="rect">
            <a:avLst/>
          </a:prstGeom>
          <a:noFill/>
          <a:ln>
            <a:noFill/>
          </a:ln>
        </p:spPr>
        <p:txBody>
          <a:bodyPr spcFirstLastPara="1" wrap="square" lIns="45700" tIns="45700" rIns="45700" bIns="45700" anchor="t" anchorCtr="0">
            <a:noAutofit/>
          </a:bodyPr>
          <a:lstStyle/>
          <a:p>
            <a:pPr marL="137160" lvl="0" indent="0" algn="l" rtl="0">
              <a:lnSpc>
                <a:spcPct val="90000"/>
              </a:lnSpc>
              <a:spcBef>
                <a:spcPts val="600"/>
              </a:spcBef>
              <a:spcAft>
                <a:spcPts val="0"/>
              </a:spcAft>
              <a:buSzPts val="900"/>
              <a:buNone/>
            </a:pPr>
            <a:r>
              <a:rPr lang="en-GB" sz="2650"/>
              <a:t>… but that doesn’t mean the data spaces have merged – they are still separate, with different governance frameworks.</a:t>
            </a:r>
            <a:endParaRPr sz="2650"/>
          </a:p>
        </p:txBody>
      </p:sp>
      <p:pic>
        <p:nvPicPr>
          <p:cNvPr id="1007" name="Google Shape;1007;g252f5e3696d_0_336"/>
          <p:cNvPicPr preferRelativeResize="0"/>
          <p:nvPr/>
        </p:nvPicPr>
        <p:blipFill rotWithShape="1">
          <a:blip r:embed="rId3">
            <a:alphaModFix/>
          </a:blip>
          <a:srcRect/>
          <a:stretch/>
        </p:blipFill>
        <p:spPr>
          <a:xfrm>
            <a:off x="9824750" y="2138625"/>
            <a:ext cx="426700" cy="426700"/>
          </a:xfrm>
          <a:prstGeom prst="rect">
            <a:avLst/>
          </a:prstGeom>
          <a:noFill/>
          <a:ln>
            <a:noFill/>
          </a:ln>
        </p:spPr>
      </p:pic>
      <p:grpSp>
        <p:nvGrpSpPr>
          <p:cNvPr id="1008" name="Google Shape;1008;g252f5e3696d_0_336"/>
          <p:cNvGrpSpPr/>
          <p:nvPr/>
        </p:nvGrpSpPr>
        <p:grpSpPr>
          <a:xfrm>
            <a:off x="3291875" y="4577100"/>
            <a:ext cx="1736400" cy="644400"/>
            <a:chOff x="3291875" y="4577100"/>
            <a:chExt cx="1736400" cy="644400"/>
          </a:xfrm>
        </p:grpSpPr>
        <p:sp>
          <p:nvSpPr>
            <p:cNvPr id="1009" name="Google Shape;1009;g252f5e3696d_0_336"/>
            <p:cNvSpPr/>
            <p:nvPr/>
          </p:nvSpPr>
          <p:spPr>
            <a:xfrm>
              <a:off x="3291875" y="4577100"/>
              <a:ext cx="1736400" cy="644400"/>
            </a:xfrm>
            <a:prstGeom prst="octagon">
              <a:avLst>
                <a:gd name="adj" fmla="val 29289"/>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0" name="Google Shape;1010;g252f5e3696d_0_336"/>
            <p:cNvPicPr preferRelativeResize="0"/>
            <p:nvPr/>
          </p:nvPicPr>
          <p:blipFill rotWithShape="1">
            <a:blip r:embed="rId4">
              <a:alphaModFix/>
            </a:blip>
            <a:srcRect/>
            <a:stretch/>
          </p:blipFill>
          <p:spPr>
            <a:xfrm>
              <a:off x="3542428" y="4697544"/>
              <a:ext cx="403500" cy="403500"/>
            </a:xfrm>
            <a:prstGeom prst="rect">
              <a:avLst/>
            </a:prstGeom>
            <a:noFill/>
            <a:ln>
              <a:noFill/>
            </a:ln>
          </p:spPr>
        </p:pic>
        <p:pic>
          <p:nvPicPr>
            <p:cNvPr id="1011" name="Google Shape;1011;g252f5e3696d_0_336"/>
            <p:cNvPicPr preferRelativeResize="0"/>
            <p:nvPr/>
          </p:nvPicPr>
          <p:blipFill rotWithShape="1">
            <a:blip r:embed="rId5">
              <a:alphaModFix/>
            </a:blip>
            <a:srcRect/>
            <a:stretch/>
          </p:blipFill>
          <p:spPr>
            <a:xfrm>
              <a:off x="4300675" y="4682850"/>
              <a:ext cx="426700" cy="426700"/>
            </a:xfrm>
            <a:prstGeom prst="rect">
              <a:avLst/>
            </a:prstGeom>
            <a:noFill/>
            <a:ln>
              <a:noFill/>
            </a:ln>
          </p:spPr>
        </p:pic>
      </p:grpSp>
      <p:grpSp>
        <p:nvGrpSpPr>
          <p:cNvPr id="1012" name="Google Shape;1012;g252f5e3696d_0_336"/>
          <p:cNvGrpSpPr/>
          <p:nvPr/>
        </p:nvGrpSpPr>
        <p:grpSpPr>
          <a:xfrm>
            <a:off x="5572825" y="4577100"/>
            <a:ext cx="1736400" cy="644400"/>
            <a:chOff x="5485475" y="4104850"/>
            <a:chExt cx="1736400" cy="644400"/>
          </a:xfrm>
        </p:grpSpPr>
        <p:sp>
          <p:nvSpPr>
            <p:cNvPr id="1013" name="Google Shape;1013;g252f5e3696d_0_336"/>
            <p:cNvSpPr/>
            <p:nvPr/>
          </p:nvSpPr>
          <p:spPr>
            <a:xfrm>
              <a:off x="5485475" y="4104850"/>
              <a:ext cx="1736400" cy="644400"/>
            </a:xfrm>
            <a:prstGeom prst="octagon">
              <a:avLst>
                <a:gd name="adj" fmla="val 29289"/>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4" name="Google Shape;1014;g252f5e3696d_0_336"/>
            <p:cNvPicPr preferRelativeResize="0"/>
            <p:nvPr/>
          </p:nvPicPr>
          <p:blipFill rotWithShape="1">
            <a:blip r:embed="rId4">
              <a:alphaModFix/>
            </a:blip>
            <a:srcRect/>
            <a:stretch/>
          </p:blipFill>
          <p:spPr>
            <a:xfrm>
              <a:off x="5643103" y="4225294"/>
              <a:ext cx="403500" cy="403500"/>
            </a:xfrm>
            <a:prstGeom prst="rect">
              <a:avLst/>
            </a:prstGeom>
            <a:noFill/>
            <a:ln>
              <a:noFill/>
            </a:ln>
          </p:spPr>
        </p:pic>
        <p:pic>
          <p:nvPicPr>
            <p:cNvPr id="1015" name="Google Shape;1015;g252f5e3696d_0_336"/>
            <p:cNvPicPr preferRelativeResize="0"/>
            <p:nvPr/>
          </p:nvPicPr>
          <p:blipFill rotWithShape="1">
            <a:blip r:embed="rId5">
              <a:alphaModFix/>
            </a:blip>
            <a:srcRect/>
            <a:stretch/>
          </p:blipFill>
          <p:spPr>
            <a:xfrm>
              <a:off x="6561425" y="4213700"/>
              <a:ext cx="426700" cy="426700"/>
            </a:xfrm>
            <a:prstGeom prst="rect">
              <a:avLst/>
            </a:prstGeom>
            <a:noFill/>
            <a:ln>
              <a:noFill/>
            </a:ln>
          </p:spPr>
        </p:pic>
      </p:grpSp>
      <p:grpSp>
        <p:nvGrpSpPr>
          <p:cNvPr id="1016" name="Google Shape;1016;g252f5e3696d_0_336"/>
          <p:cNvGrpSpPr/>
          <p:nvPr/>
        </p:nvGrpSpPr>
        <p:grpSpPr>
          <a:xfrm>
            <a:off x="4536875" y="2565325"/>
            <a:ext cx="3680100" cy="644400"/>
            <a:chOff x="4536875" y="2565325"/>
            <a:chExt cx="3680100" cy="644400"/>
          </a:xfrm>
        </p:grpSpPr>
        <p:sp>
          <p:nvSpPr>
            <p:cNvPr id="1017" name="Google Shape;1017;g252f5e3696d_0_336"/>
            <p:cNvSpPr/>
            <p:nvPr/>
          </p:nvSpPr>
          <p:spPr>
            <a:xfrm>
              <a:off x="4536875" y="2565325"/>
              <a:ext cx="3680100" cy="64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8" name="Google Shape;1018;g252f5e3696d_0_336"/>
            <p:cNvPicPr preferRelativeResize="0"/>
            <p:nvPr/>
          </p:nvPicPr>
          <p:blipFill rotWithShape="1">
            <a:blip r:embed="rId4">
              <a:alphaModFix/>
            </a:blip>
            <a:srcRect/>
            <a:stretch/>
          </p:blipFill>
          <p:spPr>
            <a:xfrm>
              <a:off x="4963766" y="2685769"/>
              <a:ext cx="403500" cy="403500"/>
            </a:xfrm>
            <a:prstGeom prst="rect">
              <a:avLst/>
            </a:prstGeom>
            <a:noFill/>
            <a:ln>
              <a:noFill/>
            </a:ln>
          </p:spPr>
        </p:pic>
        <p:pic>
          <p:nvPicPr>
            <p:cNvPr id="1019" name="Google Shape;1019;g252f5e3696d_0_336"/>
            <p:cNvPicPr preferRelativeResize="0"/>
            <p:nvPr/>
          </p:nvPicPr>
          <p:blipFill rotWithShape="1">
            <a:blip r:embed="rId5">
              <a:alphaModFix/>
            </a:blip>
            <a:srcRect/>
            <a:stretch/>
          </p:blipFill>
          <p:spPr>
            <a:xfrm>
              <a:off x="7221875" y="2674175"/>
              <a:ext cx="426700" cy="426700"/>
            </a:xfrm>
            <a:prstGeom prst="rect">
              <a:avLst/>
            </a:prstGeom>
            <a:noFill/>
            <a:ln>
              <a:noFill/>
            </a:ln>
          </p:spPr>
        </p:pic>
      </p:grpSp>
      <p:sp>
        <p:nvSpPr>
          <p:cNvPr id="1020" name="Google Shape;1020;g252f5e3696d_0_336"/>
          <p:cNvSpPr/>
          <p:nvPr/>
        </p:nvSpPr>
        <p:spPr>
          <a:xfrm>
            <a:off x="7964400" y="4489375"/>
            <a:ext cx="2924700" cy="644400"/>
          </a:xfrm>
          <a:prstGeom prst="octagon">
            <a:avLst>
              <a:gd name="adj" fmla="val 29289"/>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1" name="Google Shape;1021;g252f5e3696d_0_336"/>
          <p:cNvPicPr preferRelativeResize="0"/>
          <p:nvPr/>
        </p:nvPicPr>
        <p:blipFill rotWithShape="1">
          <a:blip r:embed="rId4">
            <a:alphaModFix/>
          </a:blip>
          <a:srcRect/>
          <a:stretch/>
        </p:blipFill>
        <p:spPr>
          <a:xfrm>
            <a:off x="8351028" y="4609819"/>
            <a:ext cx="403500" cy="403500"/>
          </a:xfrm>
          <a:prstGeom prst="rect">
            <a:avLst/>
          </a:prstGeom>
          <a:noFill/>
          <a:ln>
            <a:noFill/>
          </a:ln>
        </p:spPr>
      </p:pic>
      <p:pic>
        <p:nvPicPr>
          <p:cNvPr id="1022" name="Google Shape;1022;g252f5e3696d_0_336"/>
          <p:cNvPicPr preferRelativeResize="0"/>
          <p:nvPr/>
        </p:nvPicPr>
        <p:blipFill rotWithShape="1">
          <a:blip r:embed="rId5">
            <a:alphaModFix/>
          </a:blip>
          <a:srcRect/>
          <a:stretch/>
        </p:blipFill>
        <p:spPr>
          <a:xfrm>
            <a:off x="10124750" y="4598225"/>
            <a:ext cx="426700" cy="426700"/>
          </a:xfrm>
          <a:prstGeom prst="rect">
            <a:avLst/>
          </a:prstGeom>
          <a:noFill/>
          <a:ln>
            <a:noFill/>
          </a:ln>
        </p:spPr>
      </p:pic>
      <p:cxnSp>
        <p:nvCxnSpPr>
          <p:cNvPr id="1023" name="Google Shape;1023;g252f5e3696d_0_336"/>
          <p:cNvCxnSpPr>
            <a:stCxn id="1007" idx="1"/>
            <a:endCxn id="1019" idx="3"/>
          </p:cNvCxnSpPr>
          <p:nvPr/>
        </p:nvCxnSpPr>
        <p:spPr>
          <a:xfrm flipH="1">
            <a:off x="7648550" y="2351975"/>
            <a:ext cx="2176200" cy="535500"/>
          </a:xfrm>
          <a:prstGeom prst="straightConnector1">
            <a:avLst/>
          </a:prstGeom>
          <a:noFill/>
          <a:ln w="28575" cap="flat" cmpd="sng">
            <a:solidFill>
              <a:srgbClr val="046F6E"/>
            </a:solidFill>
            <a:prstDash val="solid"/>
            <a:round/>
            <a:headEnd type="triangle" w="med" len="med"/>
            <a:tailEnd type="none" w="sm" len="sm"/>
          </a:ln>
        </p:spPr>
      </p:cxnSp>
      <p:cxnSp>
        <p:nvCxnSpPr>
          <p:cNvPr id="1024" name="Google Shape;1024;g252f5e3696d_0_336"/>
          <p:cNvCxnSpPr>
            <a:stCxn id="1025" idx="2"/>
            <a:endCxn id="1022" idx="0"/>
          </p:cNvCxnSpPr>
          <p:nvPr/>
        </p:nvCxnSpPr>
        <p:spPr>
          <a:xfrm flipH="1">
            <a:off x="10338010" y="3301425"/>
            <a:ext cx="467400" cy="1296900"/>
          </a:xfrm>
          <a:prstGeom prst="straightConnector1">
            <a:avLst/>
          </a:prstGeom>
          <a:noFill/>
          <a:ln w="28575" cap="flat" cmpd="sng">
            <a:solidFill>
              <a:srgbClr val="046F6E"/>
            </a:solidFill>
            <a:prstDash val="solid"/>
            <a:round/>
            <a:headEnd type="triangle" w="med" len="med"/>
            <a:tailEnd type="none" w="sm" len="sm"/>
          </a:ln>
        </p:spPr>
      </p:cxnSp>
      <p:cxnSp>
        <p:nvCxnSpPr>
          <p:cNvPr id="1026" name="Google Shape;1026;g252f5e3696d_0_336"/>
          <p:cNvCxnSpPr>
            <a:stCxn id="1025" idx="1"/>
            <a:endCxn id="1015" idx="3"/>
          </p:cNvCxnSpPr>
          <p:nvPr/>
        </p:nvCxnSpPr>
        <p:spPr>
          <a:xfrm flipH="1">
            <a:off x="7075360" y="3047475"/>
            <a:ext cx="3476100" cy="1851900"/>
          </a:xfrm>
          <a:prstGeom prst="straightConnector1">
            <a:avLst/>
          </a:prstGeom>
          <a:noFill/>
          <a:ln w="28575" cap="flat" cmpd="sng">
            <a:solidFill>
              <a:srgbClr val="046F6E"/>
            </a:solidFill>
            <a:prstDash val="solid"/>
            <a:round/>
            <a:headEnd type="triangle" w="med" len="med"/>
            <a:tailEnd type="none" w="sm" len="sm"/>
          </a:ln>
        </p:spPr>
      </p:cxnSp>
      <p:cxnSp>
        <p:nvCxnSpPr>
          <p:cNvPr id="1027" name="Google Shape;1027;g252f5e3696d_0_336"/>
          <p:cNvCxnSpPr>
            <a:stCxn id="1007" idx="1"/>
            <a:endCxn id="1011" idx="3"/>
          </p:cNvCxnSpPr>
          <p:nvPr/>
        </p:nvCxnSpPr>
        <p:spPr>
          <a:xfrm flipH="1">
            <a:off x="4727450" y="2351975"/>
            <a:ext cx="5097300" cy="2544300"/>
          </a:xfrm>
          <a:prstGeom prst="straightConnector1">
            <a:avLst/>
          </a:prstGeom>
          <a:noFill/>
          <a:ln w="28575" cap="flat" cmpd="sng">
            <a:solidFill>
              <a:srgbClr val="046F6E"/>
            </a:solidFill>
            <a:prstDash val="solid"/>
            <a:round/>
            <a:headEnd type="triangle" w="med" len="med"/>
            <a:tailEnd type="none" w="sm" len="sm"/>
          </a:ln>
        </p:spPr>
      </p:cxnSp>
      <p:sp>
        <p:nvSpPr>
          <p:cNvPr id="1028" name="Google Shape;1028;g252f5e3696d_0_33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31</a:t>
            </a:fld>
            <a:endParaRPr/>
          </a:p>
        </p:txBody>
      </p:sp>
      <p:pic>
        <p:nvPicPr>
          <p:cNvPr id="1025" name="Google Shape;1025;g252f5e3696d_0_336"/>
          <p:cNvPicPr preferRelativeResize="0"/>
          <p:nvPr/>
        </p:nvPicPr>
        <p:blipFill rotWithShape="1">
          <a:blip r:embed="rId6">
            <a:alphaModFix/>
          </a:blip>
          <a:srcRect/>
          <a:stretch/>
        </p:blipFill>
        <p:spPr>
          <a:xfrm>
            <a:off x="10551460" y="2793525"/>
            <a:ext cx="507900" cy="507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252f5e3696d_0_398"/>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dirty="0"/>
              <a:t>Vertical, Horizontal, Transverse</a:t>
            </a:r>
            <a:endParaRPr dirty="0"/>
          </a:p>
        </p:txBody>
      </p:sp>
      <p:sp>
        <p:nvSpPr>
          <p:cNvPr id="1034" name="Google Shape;1034;g252f5e3696d_0_398"/>
          <p:cNvSpPr txBox="1">
            <a:spLocks noGrp="1"/>
          </p:cNvSpPr>
          <p:nvPr>
            <p:ph type="body" idx="1"/>
          </p:nvPr>
        </p:nvSpPr>
        <p:spPr>
          <a:xfrm>
            <a:off x="1281907" y="877888"/>
            <a:ext cx="10515600" cy="266700"/>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600"/>
              </a:spcBef>
              <a:spcAft>
                <a:spcPts val="0"/>
              </a:spcAft>
              <a:buSzPts val="900"/>
              <a:buNone/>
            </a:pPr>
            <a:r>
              <a:rPr lang="en-GB" sz="2650"/>
              <a:t>Data Spaces can have overlapping parties and data, but they are still separate, with separate governance frameworks…</a:t>
            </a:r>
            <a:endParaRPr sz="2650"/>
          </a:p>
        </p:txBody>
      </p:sp>
      <p:sp>
        <p:nvSpPr>
          <p:cNvPr id="1035" name="Google Shape;1035;g252f5e3696d_0_398"/>
          <p:cNvSpPr/>
          <p:nvPr/>
        </p:nvSpPr>
        <p:spPr>
          <a:xfrm>
            <a:off x="3291875" y="2467056"/>
            <a:ext cx="645900" cy="3789300"/>
          </a:xfrm>
          <a:prstGeom prst="octagon">
            <a:avLst>
              <a:gd name="adj" fmla="val 29289"/>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g252f5e3696d_0_398"/>
          <p:cNvSpPr/>
          <p:nvPr/>
        </p:nvSpPr>
        <p:spPr>
          <a:xfrm>
            <a:off x="4809875" y="2467025"/>
            <a:ext cx="579000" cy="3789300"/>
          </a:xfrm>
          <a:prstGeom prst="octagon">
            <a:avLst>
              <a:gd name="adj" fmla="val 29289"/>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g252f5e3696d_0_398"/>
          <p:cNvSpPr/>
          <p:nvPr/>
        </p:nvSpPr>
        <p:spPr>
          <a:xfrm>
            <a:off x="2777225" y="5081575"/>
            <a:ext cx="7372800" cy="552000"/>
          </a:xfrm>
          <a:prstGeom prst="octagon">
            <a:avLst>
              <a:gd name="adj" fmla="val 29289"/>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g252f5e3696d_0_398"/>
          <p:cNvSpPr/>
          <p:nvPr/>
        </p:nvSpPr>
        <p:spPr>
          <a:xfrm rot="2068187">
            <a:off x="3622221" y="4372107"/>
            <a:ext cx="5918672" cy="507929"/>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g252f5e3696d_0_398"/>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g252f5e3696d_0_676"/>
          <p:cNvPicPr preferRelativeResize="0"/>
          <p:nvPr/>
        </p:nvPicPr>
        <p:blipFill rotWithShape="1">
          <a:blip r:embed="rId3">
            <a:alphaModFix/>
          </a:blip>
          <a:srcRect b="40447"/>
          <a:stretch/>
        </p:blipFill>
        <p:spPr>
          <a:xfrm rot="891786">
            <a:off x="4053508" y="756051"/>
            <a:ext cx="7336784" cy="6142309"/>
          </a:xfrm>
          <a:prstGeom prst="rect">
            <a:avLst/>
          </a:prstGeom>
          <a:noFill/>
          <a:ln>
            <a:noFill/>
          </a:ln>
        </p:spPr>
      </p:pic>
      <p:sp>
        <p:nvSpPr>
          <p:cNvPr id="1046" name="Google Shape;1046;g252f5e3696d_0_676"/>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Transverse Data Spaces</a:t>
            </a:r>
            <a:endParaRPr/>
          </a:p>
        </p:txBody>
      </p:sp>
      <p:sp>
        <p:nvSpPr>
          <p:cNvPr id="1047" name="Google Shape;1047;g252f5e3696d_0_676"/>
          <p:cNvSpPr txBox="1"/>
          <p:nvPr/>
        </p:nvSpPr>
        <p:spPr>
          <a:xfrm>
            <a:off x="3457000" y="6014525"/>
            <a:ext cx="1565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November 2022</a:t>
            </a:r>
            <a:endParaRPr sz="1400" b="0" i="0" u="none" strike="noStrike" cap="none">
              <a:solidFill>
                <a:srgbClr val="000000"/>
              </a:solidFill>
              <a:latin typeface="Arial"/>
              <a:ea typeface="Arial"/>
              <a:cs typeface="Arial"/>
              <a:sym typeface="Arial"/>
            </a:endParaRPr>
          </a:p>
        </p:txBody>
      </p:sp>
      <p:sp>
        <p:nvSpPr>
          <p:cNvPr id="1048" name="Google Shape;1048;g252f5e3696d_0_676"/>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049" name="Google Shape;1049;g252f5e3696d_0_67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33</a:t>
            </a:fld>
            <a:endParaRPr/>
          </a:p>
        </p:txBody>
      </p:sp>
      <p:sp>
        <p:nvSpPr>
          <p:cNvPr id="1050" name="Google Shape;1050;g252f5e3696d_0_676"/>
          <p:cNvSpPr txBox="1">
            <a:spLocks noGrp="1"/>
          </p:cNvSpPr>
          <p:nvPr>
            <p:ph type="body" idx="2"/>
          </p:nvPr>
        </p:nvSpPr>
        <p:spPr>
          <a:xfrm>
            <a:off x="508000" y="1451800"/>
            <a:ext cx="3231600" cy="4138500"/>
          </a:xfrm>
          <a:prstGeom prst="rect">
            <a:avLst/>
          </a:prstGeom>
          <a:noFill/>
          <a:ln>
            <a:noFill/>
          </a:ln>
        </p:spPr>
        <p:txBody>
          <a:bodyPr spcFirstLastPara="1" wrap="square" lIns="45725" tIns="22850" rIns="45725" bIns="22850" anchor="t" anchorCtr="0">
            <a:noAutofit/>
          </a:bodyPr>
          <a:lstStyle/>
          <a:p>
            <a:pPr marL="0" lvl="0" indent="0" algn="l" rtl="0">
              <a:lnSpc>
                <a:spcPct val="115000"/>
              </a:lnSpc>
              <a:spcBef>
                <a:spcPts val="0"/>
              </a:spcBef>
              <a:spcAft>
                <a:spcPts val="0"/>
              </a:spcAft>
              <a:buSzPts val="1600"/>
              <a:buNone/>
            </a:pPr>
            <a:r>
              <a:rPr lang="en-GB" dirty="0"/>
              <a:t>EOSC</a:t>
            </a:r>
            <a:endParaRPr dirty="0"/>
          </a:p>
          <a:p>
            <a:pPr marL="0" lvl="0" indent="0" algn="l" rtl="0">
              <a:lnSpc>
                <a:spcPct val="115000"/>
              </a:lnSpc>
              <a:spcBef>
                <a:spcPts val="0"/>
              </a:spcBef>
              <a:spcAft>
                <a:spcPts val="0"/>
              </a:spcAft>
              <a:buSzPts val="1600"/>
              <a:buNone/>
            </a:pPr>
            <a:r>
              <a:rPr lang="en-GB" dirty="0"/>
              <a:t>Green Deal</a:t>
            </a:r>
            <a:endParaRPr dirty="0"/>
          </a:p>
          <a:p>
            <a:pPr marL="0" lvl="0" indent="0" algn="l" rtl="0">
              <a:lnSpc>
                <a:spcPct val="115000"/>
              </a:lnSpc>
              <a:spcBef>
                <a:spcPts val="0"/>
              </a:spcBef>
              <a:spcAft>
                <a:spcPts val="0"/>
              </a:spcAft>
              <a:buSzPts val="1600"/>
              <a:buNone/>
            </a:pPr>
            <a:r>
              <a:rPr lang="en-GB" dirty="0"/>
              <a:t>Language</a:t>
            </a:r>
            <a:endParaRPr dirty="0"/>
          </a:p>
          <a:p>
            <a:pPr marL="0" lvl="0" indent="0" algn="l" rtl="0">
              <a:lnSpc>
                <a:spcPct val="115000"/>
              </a:lnSpc>
              <a:spcBef>
                <a:spcPts val="0"/>
              </a:spcBef>
              <a:spcAft>
                <a:spcPts val="0"/>
              </a:spcAft>
              <a:buSzPts val="1600"/>
              <a:buNone/>
            </a:pPr>
            <a:r>
              <a:rPr lang="en-GB" dirty="0"/>
              <a:t>…others</a:t>
            </a:r>
            <a:endParaRPr dirty="0"/>
          </a:p>
          <a:p>
            <a:pPr marL="0" lvl="0" indent="0" algn="l" rtl="0">
              <a:lnSpc>
                <a:spcPct val="115000"/>
              </a:lnSpc>
              <a:spcBef>
                <a:spcPts val="0"/>
              </a:spcBef>
              <a:spcAft>
                <a:spcPts val="0"/>
              </a:spcAft>
              <a:buSzPts val="1600"/>
              <a:buNone/>
            </a:pPr>
            <a:endParaRPr dirty="0"/>
          </a:p>
          <a:p>
            <a:pPr marL="0" lvl="0" indent="0" algn="l" rtl="0">
              <a:lnSpc>
                <a:spcPct val="115000"/>
              </a:lnSpc>
              <a:spcBef>
                <a:spcPts val="0"/>
              </a:spcBef>
              <a:spcAft>
                <a:spcPts val="0"/>
              </a:spcAft>
              <a:buSzPts val="1600"/>
              <a:buNone/>
            </a:pPr>
            <a:r>
              <a:rPr lang="en-GB" dirty="0"/>
              <a:t>“Transverse”: Many items of Data, Services and Participants in common with other data spaces…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66DC0-5146-0AA7-DA5D-4878F479200E}"/>
              </a:ext>
            </a:extLst>
          </p:cNvPr>
          <p:cNvSpPr>
            <a:spLocks noGrp="1"/>
          </p:cNvSpPr>
          <p:nvPr>
            <p:ph type="body" idx="1"/>
          </p:nvPr>
        </p:nvSpPr>
        <p:spPr>
          <a:xfrm>
            <a:off x="604590" y="4328442"/>
            <a:ext cx="8715680" cy="1181862"/>
          </a:xfrm>
        </p:spPr>
        <p:txBody>
          <a:bodyPr/>
          <a:lstStyle/>
          <a:p>
            <a:pPr marL="0" indent="0"/>
            <a:r>
              <a:rPr lang="en-CA" dirty="0"/>
              <a:t>Purpose, Objectives,</a:t>
            </a:r>
          </a:p>
          <a:p>
            <a:pPr marL="0" indent="0"/>
            <a:r>
              <a:rPr lang="en-CA" dirty="0"/>
              <a:t>Value Creation</a:t>
            </a:r>
          </a:p>
        </p:txBody>
      </p:sp>
      <p:sp>
        <p:nvSpPr>
          <p:cNvPr id="3" name="Text Placeholder 2">
            <a:extLst>
              <a:ext uri="{FF2B5EF4-FFF2-40B4-BE49-F238E27FC236}">
                <a16:creationId xmlns:a16="http://schemas.microsoft.com/office/drawing/2014/main" id="{4A254A3C-C4B0-0A0F-7ECD-1B15C6F6CECB}"/>
              </a:ext>
            </a:extLst>
          </p:cNvPr>
          <p:cNvSpPr>
            <a:spLocks noGrp="1"/>
          </p:cNvSpPr>
          <p:nvPr>
            <p:ph type="body" idx="2"/>
          </p:nvPr>
        </p:nvSpPr>
        <p:spPr/>
        <p:txBody>
          <a:bodyPr/>
          <a:lstStyle/>
          <a:p>
            <a:pPr marL="0" indent="0"/>
            <a:r>
              <a:rPr lang="en-CA" dirty="0"/>
              <a:t>Data Spaces 101</a:t>
            </a:r>
          </a:p>
        </p:txBody>
      </p:sp>
      <p:sp>
        <p:nvSpPr>
          <p:cNvPr id="4" name="Slide Number Placeholder 3">
            <a:extLst>
              <a:ext uri="{FF2B5EF4-FFF2-40B4-BE49-F238E27FC236}">
                <a16:creationId xmlns:a16="http://schemas.microsoft.com/office/drawing/2014/main" id="{77012F11-A9E6-8FD1-6277-62D676FC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sp>
        <p:nvSpPr>
          <p:cNvPr id="5" name="Text Placeholder 2">
            <a:extLst>
              <a:ext uri="{FF2B5EF4-FFF2-40B4-BE49-F238E27FC236}">
                <a16:creationId xmlns:a16="http://schemas.microsoft.com/office/drawing/2014/main" id="{A05284AE-80DA-B142-8E07-24388FD73AD9}"/>
              </a:ext>
            </a:extLst>
          </p:cNvPr>
          <p:cNvSpPr txBox="1">
            <a:spLocks/>
          </p:cNvSpPr>
          <p:nvPr/>
        </p:nvSpPr>
        <p:spPr>
          <a:xfrm>
            <a:off x="604591" y="6300386"/>
            <a:ext cx="5659200"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pPr marL="0" indent="0"/>
            <a:r>
              <a:rPr lang="en-CA" sz="1400" dirty="0" err="1"/>
              <a:t>EGI.eu</a:t>
            </a:r>
            <a:r>
              <a:rPr lang="en-CA" sz="1400" dirty="0"/>
              <a:t> 2023</a:t>
            </a:r>
          </a:p>
        </p:txBody>
      </p:sp>
    </p:spTree>
    <p:extLst>
      <p:ext uri="{BB962C8B-B14F-4D97-AF65-F5344CB8AC3E}">
        <p14:creationId xmlns:p14="http://schemas.microsoft.com/office/powerpoint/2010/main" val="2170167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25319c824c5_0_3"/>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057" name="Google Shape;1057;g25319c824c5_0_3"/>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35</a:t>
            </a:fld>
            <a:endParaRPr/>
          </a:p>
        </p:txBody>
      </p:sp>
      <p:sp>
        <p:nvSpPr>
          <p:cNvPr id="1058" name="Google Shape;1058;g25319c824c5_0_3"/>
          <p:cNvSpPr txBox="1">
            <a:spLocks noGrp="1"/>
          </p:cNvSpPr>
          <p:nvPr>
            <p:ph type="body" idx="2"/>
          </p:nvPr>
        </p:nvSpPr>
        <p:spPr>
          <a:xfrm>
            <a:off x="508000" y="1451800"/>
            <a:ext cx="11684100" cy="4138500"/>
          </a:xfrm>
          <a:prstGeom prst="rect">
            <a:avLst/>
          </a:prstGeom>
          <a:noFill/>
          <a:ln>
            <a:noFill/>
          </a:ln>
        </p:spPr>
        <p:txBody>
          <a:bodyPr spcFirstLastPara="1" wrap="square" lIns="45725" tIns="22850" rIns="45725" bIns="22850" anchor="t" anchorCtr="0">
            <a:noAutofit/>
          </a:bodyPr>
          <a:lstStyle/>
          <a:p>
            <a:pPr marL="0" lvl="0" indent="0" algn="l" rtl="0">
              <a:lnSpc>
                <a:spcPct val="115000"/>
              </a:lnSpc>
              <a:spcBef>
                <a:spcPts val="0"/>
              </a:spcBef>
              <a:spcAft>
                <a:spcPts val="0"/>
              </a:spcAft>
              <a:buSzPts val="1600"/>
              <a:buNone/>
            </a:pPr>
            <a:r>
              <a:rPr lang="en-GB" dirty="0"/>
              <a:t>Data Space Purpose</a:t>
            </a:r>
            <a:endParaRPr dirty="0"/>
          </a:p>
          <a:p>
            <a:r>
              <a:rPr lang="en-GB" sz="1800" b="0" dirty="0">
                <a:solidFill>
                  <a:schemeClr val="accent2"/>
                </a:solidFill>
              </a:rPr>
              <a:t>Combination of Planned Use Cases</a:t>
            </a:r>
            <a:endParaRPr sz="1800" b="0" dirty="0">
              <a:solidFill>
                <a:schemeClr val="accent2"/>
              </a:solidFill>
            </a:endParaRPr>
          </a:p>
          <a:p>
            <a:r>
              <a:rPr lang="en-GB" sz="1800" b="0" dirty="0">
                <a:solidFill>
                  <a:schemeClr val="accent2"/>
                </a:solidFill>
              </a:rPr>
              <a:t>Each Use Case → Objectives for its Participants</a:t>
            </a:r>
            <a:endParaRPr sz="1800" b="0" dirty="0">
              <a:solidFill>
                <a:schemeClr val="accent2"/>
              </a:solidFill>
            </a:endParaRPr>
          </a:p>
          <a:p>
            <a:r>
              <a:rPr lang="en-GB" sz="1800" b="0" dirty="0">
                <a:solidFill>
                  <a:schemeClr val="accent2"/>
                </a:solidFill>
              </a:rPr>
              <a:t>Objectives → Value Creation Requirements to be fulfilled by the Data Space</a:t>
            </a:r>
            <a:endParaRPr sz="1800" b="0" dirty="0">
              <a:solidFill>
                <a:schemeClr val="accent2"/>
              </a:solidFill>
            </a:endParaRPr>
          </a:p>
          <a:p>
            <a:r>
              <a:rPr lang="en-GB" sz="1800" b="0" dirty="0">
                <a:solidFill>
                  <a:schemeClr val="accent2"/>
                </a:solidFill>
              </a:rPr>
              <a:t>Some Use Case Objectives may require more advanced capabilities than others</a:t>
            </a:r>
            <a:endParaRPr sz="1800" b="0" dirty="0">
              <a:solidFill>
                <a:schemeClr val="accent2"/>
              </a:solidFill>
            </a:endParaRPr>
          </a:p>
          <a:p>
            <a:pPr marL="914400" lvl="1" indent="-330200" algn="l" rtl="0">
              <a:lnSpc>
                <a:spcPct val="115000"/>
              </a:lnSpc>
              <a:spcBef>
                <a:spcPts val="0"/>
              </a:spcBef>
              <a:spcAft>
                <a:spcPts val="0"/>
              </a:spcAft>
              <a:buSzPts val="1600"/>
              <a:buChar char="➢"/>
            </a:pPr>
            <a:r>
              <a:rPr lang="en-GB" dirty="0"/>
              <a:t>Phased Implementation?</a:t>
            </a:r>
            <a:endParaRPr dirty="0"/>
          </a:p>
          <a:p>
            <a:pPr marL="0" lvl="0" indent="0" algn="l" rtl="0">
              <a:lnSpc>
                <a:spcPct val="115000"/>
              </a:lnSpc>
              <a:spcBef>
                <a:spcPts val="0"/>
              </a:spcBef>
              <a:spcAft>
                <a:spcPts val="0"/>
              </a:spcAft>
              <a:buSzPts val="1600"/>
              <a:buNone/>
            </a:pPr>
            <a:endParaRPr dirty="0"/>
          </a:p>
          <a:p>
            <a:pPr marL="0" lvl="0" indent="0" algn="l" rtl="0">
              <a:lnSpc>
                <a:spcPct val="115000"/>
              </a:lnSpc>
              <a:spcBef>
                <a:spcPts val="0"/>
              </a:spcBef>
              <a:spcAft>
                <a:spcPts val="0"/>
              </a:spcAft>
              <a:buSzPts val="1600"/>
              <a:buNone/>
            </a:pPr>
            <a:r>
              <a:rPr lang="en-GB" dirty="0"/>
              <a:t>There is also value creating Data Spaces around One or a Small Number of Use Cases:</a:t>
            </a:r>
            <a:endParaRPr dirty="0"/>
          </a:p>
          <a:p>
            <a:pPr lvl="0"/>
            <a:r>
              <a:rPr lang="en-GB" sz="1800" b="0" dirty="0">
                <a:solidFill>
                  <a:schemeClr val="accent2"/>
                </a:solidFill>
              </a:rPr>
              <a:t>Human health research project data space</a:t>
            </a:r>
            <a:endParaRPr sz="1800" b="0" dirty="0">
              <a:solidFill>
                <a:schemeClr val="accent2"/>
              </a:solidFill>
            </a:endParaRPr>
          </a:p>
          <a:p>
            <a:pPr lvl="0"/>
            <a:r>
              <a:rPr lang="en-GB" sz="1800" b="0" dirty="0">
                <a:solidFill>
                  <a:schemeClr val="accent2"/>
                </a:solidFill>
              </a:rPr>
              <a:t>Collaborative Condition Monitoring for 1 kind of machine</a:t>
            </a:r>
            <a:endParaRPr sz="1800" b="0" dirty="0">
              <a:solidFill>
                <a:schemeClr val="accent2"/>
              </a:solidFill>
            </a:endParaRPr>
          </a:p>
          <a:p>
            <a:pPr lvl="0"/>
            <a:r>
              <a:rPr lang="en-GB" sz="1800" b="0" dirty="0">
                <a:solidFill>
                  <a:schemeClr val="accent2"/>
                </a:solidFill>
              </a:rPr>
              <a:t>A personal data space (financial, health)</a:t>
            </a:r>
            <a:endParaRPr sz="1800" b="0" dirty="0">
              <a:solidFill>
                <a:schemeClr val="accent2"/>
              </a:solidFill>
            </a:endParaRPr>
          </a:p>
          <a:p>
            <a:pPr marL="914400" lvl="1" indent="-330200" algn="l" rtl="0">
              <a:lnSpc>
                <a:spcPct val="115000"/>
              </a:lnSpc>
              <a:spcBef>
                <a:spcPts val="0"/>
              </a:spcBef>
              <a:spcAft>
                <a:spcPts val="0"/>
              </a:spcAft>
              <a:buSzPts val="1600"/>
              <a:buChar char="➢"/>
            </a:pPr>
            <a:r>
              <a:rPr lang="en-GB" dirty="0"/>
              <a:t>Digital twins?</a:t>
            </a:r>
            <a:endParaRPr dirty="0"/>
          </a:p>
        </p:txBody>
      </p:sp>
      <p:sp>
        <p:nvSpPr>
          <p:cNvPr id="1059" name="Google Shape;1059;g25319c824c5_0_3"/>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Most Data Spaces Support Multiple Use Cases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g252f5e3696d_0_392"/>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Use Case: Expressed as Specific Objectives for Specific Participants </a:t>
            </a:r>
            <a:endParaRPr/>
          </a:p>
        </p:txBody>
      </p:sp>
      <p:sp>
        <p:nvSpPr>
          <p:cNvPr id="1066" name="Google Shape;1066;g252f5e3696d_0_392"/>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Use Case → Objectives → Value Creation Requirements</a:t>
            </a:r>
            <a:endParaRPr/>
          </a:p>
        </p:txBody>
      </p:sp>
      <p:sp>
        <p:nvSpPr>
          <p:cNvPr id="1067" name="Google Shape;1067;g252f5e3696d_0_39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36</a:t>
            </a:fld>
            <a:endParaRPr/>
          </a:p>
        </p:txBody>
      </p:sp>
      <p:graphicFrame>
        <p:nvGraphicFramePr>
          <p:cNvPr id="1068" name="Google Shape;1068;g252f5e3696d_0_392"/>
          <p:cNvGraphicFramePr/>
          <p:nvPr>
            <p:extLst>
              <p:ext uri="{D42A27DB-BD31-4B8C-83A1-F6EECF244321}">
                <p14:modId xmlns:p14="http://schemas.microsoft.com/office/powerpoint/2010/main" val="3265888964"/>
              </p:ext>
            </p:extLst>
          </p:nvPr>
        </p:nvGraphicFramePr>
        <p:xfrm>
          <a:off x="243819" y="1338600"/>
          <a:ext cx="11704363" cy="5394690"/>
        </p:xfrm>
        <a:graphic>
          <a:graphicData uri="http://schemas.openxmlformats.org/drawingml/2006/table">
            <a:tbl>
              <a:tblPr>
                <a:noFill/>
                <a:tableStyleId>{EB008EF1-AD3B-4C8D-B1A1-24F9873AA09F}</a:tableStyleId>
              </a:tblPr>
              <a:tblGrid>
                <a:gridCol w="833207">
                  <a:extLst>
                    <a:ext uri="{9D8B030D-6E8A-4147-A177-3AD203B41FA5}">
                      <a16:colId xmlns:a16="http://schemas.microsoft.com/office/drawing/2014/main" val="20000"/>
                    </a:ext>
                  </a:extLst>
                </a:gridCol>
                <a:gridCol w="4004332">
                  <a:extLst>
                    <a:ext uri="{9D8B030D-6E8A-4147-A177-3AD203B41FA5}">
                      <a16:colId xmlns:a16="http://schemas.microsoft.com/office/drawing/2014/main" val="20001"/>
                    </a:ext>
                  </a:extLst>
                </a:gridCol>
                <a:gridCol w="6866824">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Level</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dirty="0">
                          <a:solidFill>
                            <a:srgbClr val="005FAA"/>
                          </a:solidFill>
                          <a:latin typeface="DM Sans"/>
                          <a:ea typeface="DM Sans"/>
                          <a:cs typeface="DM Sans"/>
                          <a:sym typeface="DM Sans"/>
                        </a:rPr>
                        <a:t>Objective</a:t>
                      </a:r>
                      <a:endParaRPr sz="2100" u="none" strike="noStrike" cap="none" dirty="0">
                        <a:solidFill>
                          <a:srgbClr val="005FAA"/>
                        </a:solidFill>
                        <a:latin typeface="DM Sans"/>
                        <a:ea typeface="DM Sans"/>
                        <a:cs typeface="DM Sans"/>
                        <a:sym typeface="DM Sans"/>
                      </a:endParaRPr>
                    </a:p>
                  </a:txBody>
                  <a:tcPr marL="91425" marR="91425" marT="91425" marB="91425">
                    <a:solidFill>
                      <a:srgbClr val="DCDCDC"/>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solidFill>
                            <a:srgbClr val="005FAA"/>
                          </a:solidFill>
                          <a:latin typeface="DM Sans"/>
                          <a:ea typeface="DM Sans"/>
                          <a:cs typeface="DM Sans"/>
                          <a:sym typeface="DM Sans"/>
                        </a:rPr>
                        <a:t>Value Creation Requirements</a:t>
                      </a:r>
                      <a:endParaRPr sz="2100" u="none" strike="noStrike" cap="none">
                        <a:solidFill>
                          <a:srgbClr val="005FAA"/>
                        </a:solidFill>
                        <a:latin typeface="DM Sans"/>
                        <a:ea typeface="DM Sans"/>
                        <a:cs typeface="DM Sans"/>
                        <a:sym typeface="DM Sans"/>
                      </a:endParaRPr>
                    </a:p>
                  </a:txBody>
                  <a:tcPr marL="91425" marR="91425" marT="91425" marB="91425">
                    <a:solidFill>
                      <a:srgbClr val="DCDCDC"/>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L0</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Presence of Many Parties, Relevant Parties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Attract and retain multiple participants*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L1</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L0 + Broad range of data, services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Incent parties to provide data and services; data preparation (anonymisation); data “staging”; data inclusion; search and discovery</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L2</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L1 + Quality (fit for intended purpose)</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Incent parties to provide quality data and services and disclose reliable details about their quality and utility; evaluation/transformation tools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L3</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L2 + Data Fusion/Integration, Analytics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Services for data fusion and service composition, standards that enable integration of data and consumption by analytics; provenance and traceability; make it easy to expose new results to the data space; value sharing tools (complementarity, collective action, generativity)</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L4</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L3 + Produce Actionable Insights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Framework to categorize analysis results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L5</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L4 + Analysis of Impact, Aggregation</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Taxonomy for characterising nature, scope and extent of impacts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L6</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L5 + Performance Monitoring</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Monitoring mechanisms (reporting, exceptions, dashboards, status levels, alerts)</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7"/>
                  </a:ext>
                </a:extLst>
              </a:tr>
              <a:tr h="381000">
                <a:tc>
                  <a:txBody>
                    <a:bodyPr/>
                    <a:lstStyle/>
                    <a:p>
                      <a:pPr marL="0" marR="0" lvl="0" indent="0" algn="ctr"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L7</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a:solidFill>
                            <a:srgbClr val="828282"/>
                          </a:solidFill>
                          <a:latin typeface="DM Sans"/>
                          <a:ea typeface="DM Sans"/>
                          <a:cs typeface="DM Sans"/>
                          <a:sym typeface="DM Sans"/>
                        </a:rPr>
                        <a:t>L6 + Target Setting and Monitoring</a:t>
                      </a:r>
                      <a:endParaRPr sz="1500" u="none" strike="noStrike" cap="none">
                        <a:solidFill>
                          <a:srgbClr val="828282"/>
                        </a:solidFill>
                        <a:latin typeface="DM Sans"/>
                        <a:ea typeface="DM Sans"/>
                        <a:cs typeface="DM Sans"/>
                        <a:sym typeface="DM Sans"/>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GB" sz="1500" u="none" strike="noStrike" cap="none" dirty="0">
                          <a:solidFill>
                            <a:srgbClr val="828282"/>
                          </a:solidFill>
                          <a:latin typeface="DM Sans"/>
                          <a:ea typeface="DM Sans"/>
                          <a:cs typeface="DM Sans"/>
                          <a:sym typeface="DM Sans"/>
                        </a:rPr>
                        <a:t>Link monitored values with targets and thresholds, and logic for triggering monitoring actions.</a:t>
                      </a:r>
                      <a:endParaRPr sz="1500" u="none" strike="noStrike" cap="none" dirty="0">
                        <a:solidFill>
                          <a:srgbClr val="828282"/>
                        </a:solidFill>
                        <a:latin typeface="DM Sans"/>
                        <a:ea typeface="DM Sans"/>
                        <a:cs typeface="DM Sans"/>
                        <a:sym typeface="DM Sans"/>
                      </a:endParaRPr>
                    </a:p>
                  </a:txBody>
                  <a:tcPr marL="91425" marR="91425" marT="91425" marB="91425">
                    <a:solidFill>
                      <a:schemeClr val="lt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66DC0-5146-0AA7-DA5D-4878F479200E}"/>
              </a:ext>
            </a:extLst>
          </p:cNvPr>
          <p:cNvSpPr>
            <a:spLocks noGrp="1"/>
          </p:cNvSpPr>
          <p:nvPr>
            <p:ph type="body" idx="1"/>
          </p:nvPr>
        </p:nvSpPr>
        <p:spPr>
          <a:xfrm>
            <a:off x="604590" y="4032977"/>
            <a:ext cx="10489396" cy="1772793"/>
          </a:xfrm>
        </p:spPr>
        <p:txBody>
          <a:bodyPr/>
          <a:lstStyle/>
          <a:p>
            <a:pPr marL="0" indent="0"/>
            <a:r>
              <a:rPr lang="en-CA" dirty="0"/>
              <a:t>Designing a Data Space,</a:t>
            </a:r>
          </a:p>
          <a:p>
            <a:pPr marL="0" indent="0"/>
            <a:r>
              <a:rPr lang="en-CA" dirty="0"/>
              <a:t>Building the Governance Framework</a:t>
            </a:r>
          </a:p>
        </p:txBody>
      </p:sp>
      <p:sp>
        <p:nvSpPr>
          <p:cNvPr id="3" name="Text Placeholder 2">
            <a:extLst>
              <a:ext uri="{FF2B5EF4-FFF2-40B4-BE49-F238E27FC236}">
                <a16:creationId xmlns:a16="http://schemas.microsoft.com/office/drawing/2014/main" id="{4A254A3C-C4B0-0A0F-7ECD-1B15C6F6CECB}"/>
              </a:ext>
            </a:extLst>
          </p:cNvPr>
          <p:cNvSpPr>
            <a:spLocks noGrp="1"/>
          </p:cNvSpPr>
          <p:nvPr>
            <p:ph type="body" idx="2"/>
          </p:nvPr>
        </p:nvSpPr>
        <p:spPr/>
        <p:txBody>
          <a:bodyPr/>
          <a:lstStyle/>
          <a:p>
            <a:pPr marL="0" indent="0"/>
            <a:r>
              <a:rPr lang="en-CA" dirty="0"/>
              <a:t>Data Spaces 101</a:t>
            </a:r>
          </a:p>
        </p:txBody>
      </p:sp>
      <p:sp>
        <p:nvSpPr>
          <p:cNvPr id="4" name="Slide Number Placeholder 3">
            <a:extLst>
              <a:ext uri="{FF2B5EF4-FFF2-40B4-BE49-F238E27FC236}">
                <a16:creationId xmlns:a16="http://schemas.microsoft.com/office/drawing/2014/main" id="{77012F11-A9E6-8FD1-6277-62D676FC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37</a:t>
            </a:fld>
            <a:endParaRPr lang="en-GB"/>
          </a:p>
        </p:txBody>
      </p:sp>
      <p:sp>
        <p:nvSpPr>
          <p:cNvPr id="5" name="Text Placeholder 2">
            <a:extLst>
              <a:ext uri="{FF2B5EF4-FFF2-40B4-BE49-F238E27FC236}">
                <a16:creationId xmlns:a16="http://schemas.microsoft.com/office/drawing/2014/main" id="{A05284AE-80DA-B142-8E07-24388FD73AD9}"/>
              </a:ext>
            </a:extLst>
          </p:cNvPr>
          <p:cNvSpPr txBox="1">
            <a:spLocks/>
          </p:cNvSpPr>
          <p:nvPr/>
        </p:nvSpPr>
        <p:spPr>
          <a:xfrm>
            <a:off x="604591" y="6300386"/>
            <a:ext cx="5659200"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pPr marL="0" indent="0"/>
            <a:r>
              <a:rPr lang="en-CA" sz="1400" dirty="0" err="1"/>
              <a:t>EGI.eu</a:t>
            </a:r>
            <a:r>
              <a:rPr lang="en-CA" sz="1400" dirty="0"/>
              <a:t> 2023</a:t>
            </a:r>
          </a:p>
        </p:txBody>
      </p:sp>
    </p:spTree>
    <p:extLst>
      <p:ext uri="{BB962C8B-B14F-4D97-AF65-F5344CB8AC3E}">
        <p14:creationId xmlns:p14="http://schemas.microsoft.com/office/powerpoint/2010/main" val="397682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g252f5e3696d_0_305"/>
          <p:cNvSpPr txBox="1">
            <a:spLocks noGrp="1"/>
          </p:cNvSpPr>
          <p:nvPr>
            <p:ph type="body" idx="1"/>
          </p:nvPr>
        </p:nvSpPr>
        <p:spPr>
          <a:xfrm>
            <a:off x="1281907" y="1270801"/>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Who Makes What Decisions and When?</a:t>
            </a:r>
            <a:endParaRPr/>
          </a:p>
        </p:txBody>
      </p:sp>
      <p:sp>
        <p:nvSpPr>
          <p:cNvPr id="1075" name="Google Shape;1075;g252f5e3696d_0_305"/>
          <p:cNvSpPr txBox="1">
            <a:spLocks noGrp="1"/>
          </p:cNvSpPr>
          <p:nvPr>
            <p:ph type="title"/>
          </p:nvPr>
        </p:nvSpPr>
        <p:spPr>
          <a:xfrm>
            <a:off x="1281898" y="372833"/>
            <a:ext cx="10985400" cy="8313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Getting Started: </a:t>
            </a:r>
            <a:endParaRPr/>
          </a:p>
          <a:p>
            <a:pPr marL="0" lvl="0" indent="0" algn="l" rtl="0">
              <a:lnSpc>
                <a:spcPct val="100000"/>
              </a:lnSpc>
              <a:spcBef>
                <a:spcPts val="0"/>
              </a:spcBef>
              <a:spcAft>
                <a:spcPts val="0"/>
              </a:spcAft>
              <a:buSzPts val="900"/>
              <a:buNone/>
            </a:pPr>
            <a:r>
              <a:rPr lang="en-GB"/>
              <a:t>Governance is the process for making decisions about an entity </a:t>
            </a:r>
            <a:endParaRPr/>
          </a:p>
        </p:txBody>
      </p:sp>
      <p:sp>
        <p:nvSpPr>
          <p:cNvPr id="1076" name="Google Shape;1076;g252f5e3696d_0_30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38</a:t>
            </a:fld>
            <a:endParaRPr/>
          </a:p>
        </p:txBody>
      </p:sp>
      <p:sp>
        <p:nvSpPr>
          <p:cNvPr id="1077" name="Google Shape;1077;g252f5e3696d_0_305"/>
          <p:cNvSpPr txBox="1">
            <a:spLocks noGrp="1"/>
          </p:cNvSpPr>
          <p:nvPr>
            <p:ph type="body" idx="2"/>
          </p:nvPr>
        </p:nvSpPr>
        <p:spPr>
          <a:xfrm>
            <a:off x="508000" y="1604199"/>
            <a:ext cx="11289600" cy="4619400"/>
          </a:xfrm>
          <a:prstGeom prst="rect">
            <a:avLst/>
          </a:prstGeom>
          <a:noFill/>
          <a:ln>
            <a:noFill/>
          </a:ln>
        </p:spPr>
        <p:txBody>
          <a:bodyPr spcFirstLastPara="1" wrap="square" lIns="45725" tIns="22850" rIns="45725" bIns="22850" anchor="t" anchorCtr="0">
            <a:normAutofit fontScale="85000" lnSpcReduction="20000"/>
          </a:bodyPr>
          <a:lstStyle/>
          <a:p>
            <a:pPr marL="457200" lvl="0" indent="-314960" algn="l" rtl="0">
              <a:lnSpc>
                <a:spcPct val="115000"/>
              </a:lnSpc>
              <a:spcBef>
                <a:spcPts val="0"/>
              </a:spcBef>
              <a:spcAft>
                <a:spcPts val="0"/>
              </a:spcAft>
              <a:buSzPct val="72727"/>
              <a:buAutoNum type="arabicPeriod"/>
            </a:pPr>
            <a:r>
              <a:rPr lang="en-GB" dirty="0"/>
              <a:t>Formation</a:t>
            </a:r>
            <a:endParaRPr dirty="0"/>
          </a:p>
          <a:p>
            <a:pPr>
              <a:lnSpc>
                <a:spcPct val="125000"/>
              </a:lnSpc>
            </a:pPr>
            <a:r>
              <a:rPr lang="en-GB" sz="1900" b="0" dirty="0">
                <a:solidFill>
                  <a:schemeClr val="accent2"/>
                </a:solidFill>
              </a:rPr>
              <a:t>Agreeing on the "scope" and "boundaries" of the entity, initially and over time.</a:t>
            </a:r>
            <a:endParaRPr sz="1900" b="0" dirty="0">
              <a:solidFill>
                <a:schemeClr val="accent2"/>
              </a:solidFill>
            </a:endParaRPr>
          </a:p>
          <a:p>
            <a:pPr>
              <a:lnSpc>
                <a:spcPct val="125000"/>
              </a:lnSpc>
            </a:pPr>
            <a:r>
              <a:rPr lang="en-GB" sz="1900" b="0" dirty="0">
                <a:solidFill>
                  <a:schemeClr val="accent2"/>
                </a:solidFill>
              </a:rPr>
              <a:t>Deciding who should be involved in decision-making, including both the actual decision process (including activities like voting, etc.), as well as consultation about each decision.</a:t>
            </a:r>
            <a:endParaRPr sz="1900" b="0" dirty="0">
              <a:solidFill>
                <a:schemeClr val="accent2"/>
              </a:solidFill>
            </a:endParaRPr>
          </a:p>
          <a:p>
            <a:pPr>
              <a:lnSpc>
                <a:spcPct val="125000"/>
              </a:lnSpc>
            </a:pPr>
            <a:r>
              <a:rPr lang="en-GB" sz="1900" b="0" dirty="0">
                <a:solidFill>
                  <a:schemeClr val="accent2"/>
                </a:solidFill>
              </a:rPr>
              <a:t>Decisions include decisions about the creation of the entity, such as its form and the relationships between and among outside parties with the entity, as well as who should participate in both decision making and governance and in the operation of the entity.</a:t>
            </a:r>
            <a:endParaRPr sz="1900" b="0" dirty="0">
              <a:solidFill>
                <a:schemeClr val="accent2"/>
              </a:solidFill>
            </a:endParaRPr>
          </a:p>
          <a:p>
            <a:pPr marL="457200" lvl="0" indent="-314960" algn="l" rtl="0">
              <a:lnSpc>
                <a:spcPct val="115000"/>
              </a:lnSpc>
              <a:spcBef>
                <a:spcPts val="0"/>
              </a:spcBef>
              <a:spcAft>
                <a:spcPts val="0"/>
              </a:spcAft>
              <a:buSzPct val="72727"/>
              <a:buAutoNum type="arabicPeriod" startAt="2"/>
            </a:pPr>
            <a:r>
              <a:rPr lang="en-GB" dirty="0"/>
              <a:t>Operation</a:t>
            </a:r>
            <a:endParaRPr dirty="0"/>
          </a:p>
          <a:p>
            <a:pPr lvl="0">
              <a:lnSpc>
                <a:spcPct val="125000"/>
              </a:lnSpc>
            </a:pPr>
            <a:r>
              <a:rPr lang="en-GB" sz="1900" b="0" dirty="0">
                <a:solidFill>
                  <a:schemeClr val="accent2"/>
                </a:solidFill>
              </a:rPr>
              <a:t>Managing the decision-making process, recording both results and details about how these results were decided, including details such as who was consulted.</a:t>
            </a:r>
            <a:endParaRPr sz="1900" b="0" dirty="0">
              <a:solidFill>
                <a:schemeClr val="accent2"/>
              </a:solidFill>
            </a:endParaRPr>
          </a:p>
          <a:p>
            <a:pPr lvl="0">
              <a:lnSpc>
                <a:spcPct val="125000"/>
              </a:lnSpc>
            </a:pPr>
            <a:r>
              <a:rPr lang="en-GB" sz="1900" b="0" dirty="0">
                <a:solidFill>
                  <a:schemeClr val="accent2"/>
                </a:solidFill>
              </a:rPr>
              <a:t>Communicating about the governance process -- identifying who is involved, what decisions are being considered, what decisions have been made.</a:t>
            </a:r>
            <a:endParaRPr sz="1900" b="0" dirty="0">
              <a:solidFill>
                <a:schemeClr val="accent2"/>
              </a:solidFill>
            </a:endParaRPr>
          </a:p>
          <a:p>
            <a:pPr marL="457200" lvl="0" indent="-314960" algn="l" rtl="0">
              <a:lnSpc>
                <a:spcPct val="115000"/>
              </a:lnSpc>
              <a:spcBef>
                <a:spcPts val="0"/>
              </a:spcBef>
              <a:spcAft>
                <a:spcPts val="0"/>
              </a:spcAft>
              <a:buSzPct val="72727"/>
              <a:buAutoNum type="arabicPeriod" startAt="3"/>
            </a:pPr>
            <a:r>
              <a:rPr lang="en-GB" dirty="0"/>
              <a:t>Monitoring</a:t>
            </a:r>
            <a:endParaRPr dirty="0"/>
          </a:p>
          <a:p>
            <a:pPr>
              <a:lnSpc>
                <a:spcPct val="125000"/>
              </a:lnSpc>
            </a:pPr>
            <a:r>
              <a:rPr lang="en-GB" sz="1900" b="0" dirty="0">
                <a:solidFill>
                  <a:schemeClr val="accent2"/>
                </a:solidFill>
              </a:rPr>
              <a:t>Tracking the decisions made, monitoring compliance with these decisions, enforcing those decisions consistent with processes (which have also been decided through the governance process).</a:t>
            </a:r>
            <a:endParaRPr sz="1900" b="0" dirty="0">
              <a:solidFill>
                <a:schemeClr val="accent2"/>
              </a:solidFill>
            </a:endParaRPr>
          </a:p>
          <a:p>
            <a:pPr marL="457200" lvl="0" indent="-314960" algn="l" rtl="0">
              <a:lnSpc>
                <a:spcPct val="115000"/>
              </a:lnSpc>
              <a:spcBef>
                <a:spcPts val="0"/>
              </a:spcBef>
              <a:spcAft>
                <a:spcPts val="0"/>
              </a:spcAft>
              <a:buSzPct val="72727"/>
              <a:buAutoNum type="arabicPeriod" startAt="4"/>
            </a:pPr>
            <a:r>
              <a:rPr lang="en-GB" dirty="0"/>
              <a:t>Persistence/Dissolution</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25319c824c5_0_1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4 Layers</a:t>
            </a:r>
            <a:endParaRPr/>
          </a:p>
        </p:txBody>
      </p:sp>
      <p:sp>
        <p:nvSpPr>
          <p:cNvPr id="1084" name="Google Shape;1084;g25319c824c5_0_1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39</a:t>
            </a:fld>
            <a:endParaRPr/>
          </a:p>
        </p:txBody>
      </p:sp>
      <p:sp>
        <p:nvSpPr>
          <p:cNvPr id="1085" name="Google Shape;1085;g25319c824c5_0_14"/>
          <p:cNvSpPr txBox="1">
            <a:spLocks noGrp="1"/>
          </p:cNvSpPr>
          <p:nvPr>
            <p:ph type="body" idx="2"/>
          </p:nvPr>
        </p:nvSpPr>
        <p:spPr>
          <a:xfrm>
            <a:off x="508000" y="1451800"/>
            <a:ext cx="11611200" cy="4640700"/>
          </a:xfrm>
          <a:prstGeom prst="rect">
            <a:avLst/>
          </a:prstGeom>
          <a:noFill/>
          <a:ln>
            <a:noFill/>
          </a:ln>
        </p:spPr>
        <p:txBody>
          <a:bodyPr spcFirstLastPara="1" wrap="square" lIns="45725" tIns="22850" rIns="45725" bIns="22850" anchor="t" anchorCtr="0">
            <a:noAutofit/>
          </a:bodyPr>
          <a:lstStyle/>
          <a:p>
            <a:pPr marL="457200" lvl="0" indent="-330200" algn="l" rtl="0">
              <a:lnSpc>
                <a:spcPct val="115000"/>
              </a:lnSpc>
              <a:spcBef>
                <a:spcPts val="0"/>
              </a:spcBef>
              <a:spcAft>
                <a:spcPts val="0"/>
              </a:spcAft>
              <a:buSzPts val="1600"/>
              <a:buAutoNum type="arabicPeriod"/>
            </a:pPr>
            <a:r>
              <a:rPr lang="en-GB" dirty="0"/>
              <a:t>What is needed for Compliance? </a:t>
            </a:r>
            <a:r>
              <a:rPr lang="en-GB" sz="2000" dirty="0"/>
              <a:t>– </a:t>
            </a:r>
            <a:r>
              <a:rPr lang="en-GB" sz="2000" i="1" dirty="0"/>
              <a:t>these will constrain choices in the other layers</a:t>
            </a:r>
            <a:endParaRPr i="1" dirty="0"/>
          </a:p>
          <a:p>
            <a:pPr lvl="0">
              <a:lnSpc>
                <a:spcPct val="105000"/>
              </a:lnSpc>
            </a:pPr>
            <a:r>
              <a:rPr lang="en-GB" sz="1600" b="0" dirty="0">
                <a:solidFill>
                  <a:schemeClr val="accent2"/>
                </a:solidFill>
              </a:rPr>
              <a:t>EU Laws and Regulations</a:t>
            </a:r>
            <a:endParaRPr sz="1600" b="0" dirty="0">
              <a:solidFill>
                <a:schemeClr val="accent2"/>
              </a:solidFill>
            </a:endParaRPr>
          </a:p>
          <a:p>
            <a:pPr lvl="0">
              <a:lnSpc>
                <a:spcPct val="105000"/>
              </a:lnSpc>
            </a:pPr>
            <a:r>
              <a:rPr lang="en-GB" sz="1600" b="0" dirty="0">
                <a:solidFill>
                  <a:schemeClr val="accent2"/>
                </a:solidFill>
              </a:rPr>
              <a:t>MS laws, local regulation</a:t>
            </a:r>
            <a:endParaRPr sz="1600" b="0" dirty="0">
              <a:solidFill>
                <a:schemeClr val="accent2"/>
              </a:solidFill>
            </a:endParaRPr>
          </a:p>
          <a:p>
            <a:pPr lvl="0">
              <a:lnSpc>
                <a:spcPct val="105000"/>
              </a:lnSpc>
            </a:pPr>
            <a:r>
              <a:rPr lang="en-GB" sz="1600" b="0" dirty="0">
                <a:solidFill>
                  <a:schemeClr val="accent2"/>
                </a:solidFill>
              </a:rPr>
              <a:t>Sector-specific laws and regulation</a:t>
            </a:r>
            <a:endParaRPr sz="1600" b="0" dirty="0">
              <a:solidFill>
                <a:schemeClr val="accent2"/>
              </a:solidFill>
            </a:endParaRPr>
          </a:p>
          <a:p>
            <a:pPr marL="457200" lvl="0" indent="-330200" algn="l" rtl="0">
              <a:lnSpc>
                <a:spcPct val="115000"/>
              </a:lnSpc>
              <a:spcBef>
                <a:spcPts val="0"/>
              </a:spcBef>
              <a:spcAft>
                <a:spcPts val="0"/>
              </a:spcAft>
              <a:buSzPts val="1600"/>
              <a:buAutoNum type="arabicPeriod" startAt="2"/>
            </a:pPr>
            <a:r>
              <a:rPr lang="en-GB" dirty="0"/>
              <a:t>Design Choices for Digital Platforms </a:t>
            </a:r>
            <a:r>
              <a:rPr lang="en-GB" sz="2000" dirty="0"/>
              <a:t>– </a:t>
            </a:r>
            <a:r>
              <a:rPr lang="en-GB" sz="2000" i="1" dirty="0"/>
              <a:t>a useful layer, heavily studied already</a:t>
            </a:r>
            <a:endParaRPr i="1" dirty="0"/>
          </a:p>
          <a:p>
            <a:pPr>
              <a:lnSpc>
                <a:spcPct val="105000"/>
              </a:lnSpc>
            </a:pPr>
            <a:r>
              <a:rPr lang="en-GB" sz="1600" b="0" dirty="0">
                <a:solidFill>
                  <a:schemeClr val="accent2"/>
                </a:solidFill>
              </a:rPr>
              <a:t>Mission, Principles, Values</a:t>
            </a:r>
            <a:endParaRPr sz="1600" b="0" dirty="0">
              <a:solidFill>
                <a:schemeClr val="accent2"/>
              </a:solidFill>
            </a:endParaRPr>
          </a:p>
          <a:p>
            <a:pPr>
              <a:lnSpc>
                <a:spcPct val="105000"/>
              </a:lnSpc>
            </a:pPr>
            <a:r>
              <a:rPr lang="en-GB" sz="1600" b="0" dirty="0">
                <a:solidFill>
                  <a:schemeClr val="accent2"/>
                </a:solidFill>
              </a:rPr>
              <a:t>Value Creation Requirements, Services</a:t>
            </a:r>
            <a:endParaRPr sz="1600" b="0" dirty="0">
              <a:solidFill>
                <a:schemeClr val="accent2"/>
              </a:solidFill>
            </a:endParaRPr>
          </a:p>
          <a:p>
            <a:pPr>
              <a:lnSpc>
                <a:spcPct val="105000"/>
              </a:lnSpc>
            </a:pPr>
            <a:r>
              <a:rPr lang="en-GB" sz="1600" b="0" dirty="0">
                <a:solidFill>
                  <a:schemeClr val="accent2"/>
                </a:solidFill>
              </a:rPr>
              <a:t>Platform Architecture, Control</a:t>
            </a:r>
            <a:endParaRPr sz="1600" b="0" dirty="0">
              <a:solidFill>
                <a:schemeClr val="accent2"/>
              </a:solidFill>
            </a:endParaRPr>
          </a:p>
          <a:p>
            <a:pPr>
              <a:lnSpc>
                <a:spcPct val="105000"/>
              </a:lnSpc>
            </a:pPr>
            <a:r>
              <a:rPr lang="en-GB" sz="1600" b="0" dirty="0">
                <a:solidFill>
                  <a:schemeClr val="accent2"/>
                </a:solidFill>
              </a:rPr>
              <a:t>Governance Operations, Monitoring</a:t>
            </a:r>
            <a:endParaRPr sz="1600" b="0" dirty="0">
              <a:solidFill>
                <a:schemeClr val="accent2"/>
              </a:solidFill>
            </a:endParaRPr>
          </a:p>
          <a:p>
            <a:pPr marL="457200" marR="0" lvl="0" indent="-330200" algn="l" rtl="0">
              <a:lnSpc>
                <a:spcPct val="115000"/>
              </a:lnSpc>
              <a:spcBef>
                <a:spcPts val="0"/>
              </a:spcBef>
              <a:spcAft>
                <a:spcPts val="0"/>
              </a:spcAft>
              <a:buSzPts val="1600"/>
              <a:buAutoNum type="arabicPeriod" startAt="3"/>
            </a:pPr>
            <a:r>
              <a:rPr lang="en-GB" dirty="0"/>
              <a:t>Data Space Choices </a:t>
            </a:r>
            <a:r>
              <a:rPr lang="en-GB" sz="2000" dirty="0"/>
              <a:t>– </a:t>
            </a:r>
            <a:r>
              <a:rPr lang="en-GB" sz="2000" i="1" dirty="0"/>
              <a:t>about</a:t>
            </a:r>
            <a:r>
              <a:rPr lang="en-GB" sz="2000" dirty="0"/>
              <a:t> </a:t>
            </a:r>
            <a:r>
              <a:rPr lang="en-GB" sz="2000" i="1" dirty="0"/>
              <a:t>data transactions, with specific data and specific parties</a:t>
            </a:r>
            <a:endParaRPr i="1" dirty="0"/>
          </a:p>
          <a:p>
            <a:pPr marL="457200" marR="0" lvl="0" indent="-330200" algn="l" rtl="0">
              <a:lnSpc>
                <a:spcPct val="115000"/>
              </a:lnSpc>
              <a:spcBef>
                <a:spcPts val="0"/>
              </a:spcBef>
              <a:spcAft>
                <a:spcPts val="0"/>
              </a:spcAft>
              <a:buSzPts val="1600"/>
              <a:buAutoNum type="arabicPeriod" startAt="3"/>
            </a:pPr>
            <a:r>
              <a:rPr lang="en-GB" dirty="0"/>
              <a:t>Data Governance Choices </a:t>
            </a:r>
            <a:r>
              <a:rPr lang="en-GB" sz="2000" dirty="0"/>
              <a:t>– </a:t>
            </a:r>
            <a:r>
              <a:rPr lang="en-GB" sz="2000" i="1" dirty="0"/>
              <a:t>about the governance of each piece of data</a:t>
            </a:r>
            <a:endParaRPr sz="2000" dirty="0"/>
          </a:p>
          <a:p>
            <a:pPr marL="0" lvl="0" indent="0" algn="l" rtl="0">
              <a:lnSpc>
                <a:spcPct val="115000"/>
              </a:lnSpc>
              <a:spcBef>
                <a:spcPts val="0"/>
              </a:spcBef>
              <a:spcAft>
                <a:spcPts val="0"/>
              </a:spcAft>
              <a:buSzPts val="1600"/>
              <a:buNone/>
            </a:pPr>
            <a:endParaRPr dirty="0"/>
          </a:p>
        </p:txBody>
      </p:sp>
      <p:sp>
        <p:nvSpPr>
          <p:cNvPr id="1086" name="Google Shape;1086;g25319c824c5_0_1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Design Decisions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A4EC6-BCBC-25C5-8716-C27051B4F912}"/>
              </a:ext>
            </a:extLst>
          </p:cNvPr>
          <p:cNvSpPr>
            <a:spLocks noGrp="1"/>
          </p:cNvSpPr>
          <p:nvPr>
            <p:ph type="body" idx="1"/>
          </p:nvPr>
        </p:nvSpPr>
        <p:spPr/>
        <p:txBody>
          <a:bodyPr/>
          <a:lstStyle/>
          <a:p>
            <a:endParaRPr lang="en-CA" dirty="0"/>
          </a:p>
        </p:txBody>
      </p:sp>
      <p:sp>
        <p:nvSpPr>
          <p:cNvPr id="3" name="Slide Number Placeholder 2">
            <a:extLst>
              <a:ext uri="{FF2B5EF4-FFF2-40B4-BE49-F238E27FC236}">
                <a16:creationId xmlns:a16="http://schemas.microsoft.com/office/drawing/2014/main" id="{16B798F6-ECB8-D583-3537-05BFB4ABDD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
        <p:nvSpPr>
          <p:cNvPr id="4" name="Text Placeholder 3">
            <a:extLst>
              <a:ext uri="{FF2B5EF4-FFF2-40B4-BE49-F238E27FC236}">
                <a16:creationId xmlns:a16="http://schemas.microsoft.com/office/drawing/2014/main" id="{B08C1001-4C13-CB94-B8F5-09B9E6B7D92C}"/>
              </a:ext>
            </a:extLst>
          </p:cNvPr>
          <p:cNvSpPr>
            <a:spLocks noGrp="1"/>
          </p:cNvSpPr>
          <p:nvPr>
            <p:ph type="body" idx="2"/>
          </p:nvPr>
        </p:nvSpPr>
        <p:spPr/>
        <p:txBody>
          <a:bodyPr/>
          <a:lstStyle/>
          <a:p>
            <a:pPr marL="127000" indent="0" algn="l">
              <a:buNone/>
            </a:pPr>
            <a:r>
              <a:rPr lang="en-CA" dirty="0"/>
              <a:t>Policy Development Support</a:t>
            </a:r>
          </a:p>
          <a:p>
            <a:pPr>
              <a:lnSpc>
                <a:spcPct val="95000"/>
              </a:lnSpc>
            </a:pPr>
            <a:r>
              <a:rPr lang="en-CA" sz="1800" b="0" dirty="0">
                <a:solidFill>
                  <a:schemeClr val="accent2"/>
                </a:solidFill>
              </a:rPr>
              <a:t>EGI shapes the policy framework on Data Spaces through projects such as GREAT and DSSC. </a:t>
            </a:r>
          </a:p>
          <a:p>
            <a:pPr lvl="1">
              <a:lnSpc>
                <a:spcPct val="95000"/>
              </a:lnSpc>
            </a:pPr>
            <a:r>
              <a:rPr lang="en-CA" sz="1400" b="0" dirty="0">
                <a:solidFill>
                  <a:schemeClr val="accent2"/>
                </a:solidFill>
              </a:rPr>
              <a:t>In GREAT, EGI leads the work on appropriate governance for the Green Deal Data Space.</a:t>
            </a:r>
          </a:p>
          <a:p>
            <a:pPr lvl="1">
              <a:lnSpc>
                <a:spcPct val="95000"/>
              </a:lnSpc>
            </a:pPr>
            <a:r>
              <a:rPr lang="en-CA" sz="1400" b="0" dirty="0">
                <a:solidFill>
                  <a:schemeClr val="accent2"/>
                </a:solidFill>
              </a:rPr>
              <a:t>In DSSC, EGI is part of the Strategic Stakeholder Group (SSG), a think-tank and action group that aids in achieving policy goals.</a:t>
            </a:r>
          </a:p>
          <a:p>
            <a:pPr>
              <a:lnSpc>
                <a:spcPct val="95000"/>
              </a:lnSpc>
            </a:pPr>
            <a:r>
              <a:rPr lang="en-CA" sz="1800" b="0" dirty="0">
                <a:solidFill>
                  <a:schemeClr val="accent2"/>
                </a:solidFill>
              </a:rPr>
              <a:t>EGI oversees progress, evaluates results, identifies deficiencies, and provides annual recommendations to assist in the evolution of the Support Centre and other Data Spaces initiatives.</a:t>
            </a:r>
          </a:p>
          <a:p>
            <a:pPr marL="127000" indent="0">
              <a:buNone/>
            </a:pPr>
            <a:r>
              <a:rPr lang="en-CA" dirty="0"/>
              <a:t>DS Landscape Harmonisation</a:t>
            </a:r>
          </a:p>
          <a:p>
            <a:pPr>
              <a:lnSpc>
                <a:spcPct val="95000"/>
              </a:lnSpc>
            </a:pPr>
            <a:r>
              <a:rPr lang="en-CA" sz="1800" b="0" dirty="0">
                <a:solidFill>
                  <a:schemeClr val="accent2"/>
                </a:solidFill>
              </a:rPr>
              <a:t>Through our involvement in different projects, EGI brings added value by leveraging the EGI Federation’s expertise and knowledge to align and integrate efforts across initiatives. We help harmonise the landscape and ensure that different initiatives and projects work towards a Data Space development without duplicating the efforts. This results in greater efficiency and impact across projects.</a:t>
            </a:r>
          </a:p>
        </p:txBody>
      </p:sp>
      <p:sp>
        <p:nvSpPr>
          <p:cNvPr id="5" name="Title 4">
            <a:extLst>
              <a:ext uri="{FF2B5EF4-FFF2-40B4-BE49-F238E27FC236}">
                <a16:creationId xmlns:a16="http://schemas.microsoft.com/office/drawing/2014/main" id="{4CDA4302-E559-9EDA-AD07-AB08DA8AC7B8}"/>
              </a:ext>
            </a:extLst>
          </p:cNvPr>
          <p:cNvSpPr>
            <a:spLocks noGrp="1"/>
          </p:cNvSpPr>
          <p:nvPr>
            <p:ph type="title"/>
          </p:nvPr>
        </p:nvSpPr>
        <p:spPr/>
        <p:txBody>
          <a:bodyPr/>
          <a:lstStyle/>
          <a:p>
            <a:r>
              <a:rPr lang="en-CA" dirty="0"/>
              <a:t>Policy and Strategic Analysis</a:t>
            </a:r>
          </a:p>
        </p:txBody>
      </p:sp>
    </p:spTree>
    <p:extLst>
      <p:ext uri="{BB962C8B-B14F-4D97-AF65-F5344CB8AC3E}">
        <p14:creationId xmlns:p14="http://schemas.microsoft.com/office/powerpoint/2010/main" val="4072203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25319c824c5_0_151"/>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Design/Governance in 4 Layers x 4 Stages</a:t>
            </a:r>
            <a:endParaRPr/>
          </a:p>
        </p:txBody>
      </p:sp>
      <p:sp>
        <p:nvSpPr>
          <p:cNvPr id="1092" name="Google Shape;1092;g25319c824c5_0_15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093" name="Google Shape;1093;g25319c824c5_0_15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40</a:t>
            </a:fld>
            <a:endParaRPr/>
          </a:p>
        </p:txBody>
      </p:sp>
      <p:graphicFrame>
        <p:nvGraphicFramePr>
          <p:cNvPr id="1094" name="Google Shape;1094;g25319c824c5_0_151"/>
          <p:cNvGraphicFramePr/>
          <p:nvPr/>
        </p:nvGraphicFramePr>
        <p:xfrm>
          <a:off x="602500" y="1338600"/>
          <a:ext cx="11345700" cy="210297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solidFill>
                            <a:srgbClr val="005FAA"/>
                          </a:solidFill>
                          <a:latin typeface="DM Sans"/>
                          <a:ea typeface="DM Sans"/>
                          <a:cs typeface="DM Sans"/>
                          <a:sym typeface="DM Sans"/>
                        </a:rPr>
                        <a:t>Layer</a:t>
                      </a:r>
                      <a:endParaRPr sz="1800" u="none" strike="noStrike" cap="none" dirty="0">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Compliance</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Design Choices for Digital Platforms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dirty="0">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g25319c824c5_0_116"/>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dirty="0"/>
              <a:t>Design For Compliance</a:t>
            </a:r>
            <a:endParaRPr dirty="0"/>
          </a:p>
        </p:txBody>
      </p:sp>
      <p:sp>
        <p:nvSpPr>
          <p:cNvPr id="1100" name="Google Shape;1100;g25319c824c5_0_116"/>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CA" sz="1800" dirty="0"/>
              <a:t>These </a:t>
            </a:r>
            <a:r>
              <a:rPr lang="en-GB" sz="1800" dirty="0"/>
              <a:t>will drive/constrain choices in other layers</a:t>
            </a:r>
            <a:r>
              <a:rPr lang="en-CA" sz="1800" dirty="0"/>
              <a:t> </a:t>
            </a:r>
            <a:endParaRPr sz="1800" dirty="0"/>
          </a:p>
        </p:txBody>
      </p:sp>
      <p:sp>
        <p:nvSpPr>
          <p:cNvPr id="1101" name="Google Shape;1101;g25319c824c5_0_11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41</a:t>
            </a:fld>
            <a:endParaRPr/>
          </a:p>
        </p:txBody>
      </p:sp>
      <p:graphicFrame>
        <p:nvGraphicFramePr>
          <p:cNvPr id="1102" name="Google Shape;1102;g25319c824c5_0_116"/>
          <p:cNvGraphicFramePr/>
          <p:nvPr/>
        </p:nvGraphicFramePr>
        <p:xfrm>
          <a:off x="602500" y="1338600"/>
          <a:ext cx="11345700" cy="210297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Layer</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Compliance</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Design Choices for Digital Platforms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103" name="Google Shape;1103;g25319c824c5_0_116"/>
          <p:cNvSpPr/>
          <p:nvPr/>
        </p:nvSpPr>
        <p:spPr>
          <a:xfrm>
            <a:off x="602500" y="3373300"/>
            <a:ext cx="3749400" cy="3010200"/>
          </a:xfrm>
          <a:prstGeom prst="wedgeRoundRectCallout">
            <a:avLst>
              <a:gd name="adj1" fmla="val 77167"/>
              <a:gd name="adj2" fmla="val -95565"/>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Types of Data</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Public Sector Data</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Publicly funded Research Data</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Personal Data</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Critical Infrastructures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Trade Secrets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Intellectual Property</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Databases</a:t>
            </a:r>
            <a:endParaRPr sz="1900" b="0" i="0" u="none" strike="noStrike" cap="none">
              <a:solidFill>
                <a:schemeClr val="lt1"/>
              </a:solidFill>
              <a:latin typeface="DM Sans"/>
              <a:ea typeface="DM Sans"/>
              <a:cs typeface="DM Sans"/>
              <a:sym typeface="DM Sans"/>
            </a:endParaRPr>
          </a:p>
        </p:txBody>
      </p:sp>
      <p:sp>
        <p:nvSpPr>
          <p:cNvPr id="1104" name="Google Shape;1104;g25319c824c5_0_116"/>
          <p:cNvSpPr/>
          <p:nvPr/>
        </p:nvSpPr>
        <p:spPr>
          <a:xfrm>
            <a:off x="8422700" y="2123075"/>
            <a:ext cx="3588600" cy="4260300"/>
          </a:xfrm>
          <a:prstGeom prst="wedgeRoundRectCallout">
            <a:avLst>
              <a:gd name="adj1" fmla="val -111038"/>
              <a:gd name="adj2" fmla="val -52279"/>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DM Sans"/>
                <a:ea typeface="DM Sans"/>
                <a:cs typeface="DM Sans"/>
                <a:sym typeface="DM Sans"/>
              </a:rPr>
              <a:t>Key Horizontal Legal Frameworks</a:t>
            </a:r>
            <a:endParaRPr sz="2000" b="1"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GDPR</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Open Data Directive</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NIS Directive</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Competition law</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Data Governance Act</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Data Act (proposed)</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AI Act</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Digital Services Act</a:t>
            </a:r>
            <a:endParaRPr sz="1900" b="0" i="0" u="none" strike="noStrike" cap="none" dirty="0">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dirty="0">
                <a:solidFill>
                  <a:schemeClr val="lt1"/>
                </a:solidFill>
                <a:latin typeface="DM Sans"/>
                <a:ea typeface="DM Sans"/>
                <a:cs typeface="DM Sans"/>
                <a:sym typeface="DM Sans"/>
              </a:rPr>
              <a:t>Digital Markets Act</a:t>
            </a:r>
            <a:endParaRPr sz="1900" b="0" i="0" u="none" strike="noStrike" cap="none" dirty="0">
              <a:solidFill>
                <a:schemeClr val="lt1"/>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DM Sans"/>
                <a:ea typeface="DM Sans"/>
                <a:cs typeface="DM Sans"/>
                <a:sym typeface="DM Sans"/>
              </a:rPr>
              <a:t>Member State/Sector Specific Instruments</a:t>
            </a:r>
            <a:endParaRPr sz="1900" b="0" i="0" u="none" strike="noStrike" cap="none" dirty="0">
              <a:solidFill>
                <a:schemeClr val="lt1"/>
              </a:solidFill>
              <a:latin typeface="DM Sans"/>
              <a:ea typeface="DM Sans"/>
              <a:cs typeface="DM Sans"/>
              <a:sym typeface="DM Sans"/>
            </a:endParaRPr>
          </a:p>
        </p:txBody>
      </p:sp>
      <p:sp>
        <p:nvSpPr>
          <p:cNvPr id="1105" name="Google Shape;1105;g25319c824c5_0_116"/>
          <p:cNvSpPr/>
          <p:nvPr/>
        </p:nvSpPr>
        <p:spPr>
          <a:xfrm>
            <a:off x="4512600" y="3203375"/>
            <a:ext cx="3749400" cy="3180000"/>
          </a:xfrm>
          <a:prstGeom prst="wedgeRoundRectCallout">
            <a:avLst>
              <a:gd name="adj1" fmla="val -17731"/>
              <a:gd name="adj2" fmla="val -86643"/>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Lifecycle of Data</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Cybersecurity for storage and processing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Visibility</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Sharing/Intermediation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Accessibility</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Interoperability</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Processing, Analytics, Re-use</a:t>
            </a:r>
            <a:endParaRPr sz="1900" b="1" i="0" u="none" strike="noStrike" cap="none">
              <a:solidFill>
                <a:schemeClr val="lt1"/>
              </a:solidFill>
              <a:latin typeface="DM Sans"/>
              <a:ea typeface="DM Sans"/>
              <a:cs typeface="DM Sans"/>
              <a:sym typeface="DM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g25319c824c5_0_237"/>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112" name="Google Shape;1112;g25319c824c5_0_237"/>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42</a:t>
            </a:fld>
            <a:endParaRPr/>
          </a:p>
        </p:txBody>
      </p:sp>
      <p:sp>
        <p:nvSpPr>
          <p:cNvPr id="1113" name="Google Shape;1113;g25319c824c5_0_237"/>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Many Relevant Horizontal Legal Frameworks</a:t>
            </a:r>
            <a:endParaRPr/>
          </a:p>
        </p:txBody>
      </p:sp>
      <p:pic>
        <p:nvPicPr>
          <p:cNvPr id="1114" name="Google Shape;1114;g25319c824c5_0_237"/>
          <p:cNvPicPr preferRelativeResize="0"/>
          <p:nvPr/>
        </p:nvPicPr>
        <p:blipFill rotWithShape="1">
          <a:blip r:embed="rId3">
            <a:alphaModFix/>
          </a:blip>
          <a:srcRect l="1653" r="1088" b="1922"/>
          <a:stretch/>
        </p:blipFill>
        <p:spPr>
          <a:xfrm>
            <a:off x="202801" y="1033449"/>
            <a:ext cx="11786399" cy="54560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25319c824c5_0_171"/>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900"/>
              <a:buNone/>
            </a:pPr>
            <a:r>
              <a:rPr lang="en-GB" dirty="0">
                <a:solidFill>
                  <a:schemeClr val="accent1"/>
                </a:solidFill>
              </a:rPr>
              <a:t>Data Intermediaries (DIs) Touch</a:t>
            </a:r>
            <a:r>
              <a:rPr lang="en-GB" dirty="0"/>
              <a:t> Every Stage of Lifecycle</a:t>
            </a:r>
            <a:endParaRPr dirty="0"/>
          </a:p>
        </p:txBody>
      </p:sp>
      <p:sp>
        <p:nvSpPr>
          <p:cNvPr id="1120" name="Google Shape;1120;g25319c824c5_0_17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dirty="0">
                <a:solidFill>
                  <a:schemeClr val="accent5"/>
                </a:solidFill>
              </a:rPr>
              <a:t>A complicated, and not fully clear, concept introduced by the Data Governance Act (DGA)</a:t>
            </a:r>
            <a:endParaRPr dirty="0"/>
          </a:p>
        </p:txBody>
      </p:sp>
      <p:sp>
        <p:nvSpPr>
          <p:cNvPr id="1121" name="Google Shape;1121;g25319c824c5_0_17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43</a:t>
            </a:fld>
            <a:endParaRPr/>
          </a:p>
        </p:txBody>
      </p:sp>
      <p:graphicFrame>
        <p:nvGraphicFramePr>
          <p:cNvPr id="1122" name="Google Shape;1122;g25319c824c5_0_171"/>
          <p:cNvGraphicFramePr/>
          <p:nvPr/>
        </p:nvGraphicFramePr>
        <p:xfrm>
          <a:off x="602500" y="1338600"/>
          <a:ext cx="11345700" cy="228585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Layer</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Compliance</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DI/DIS</a:t>
                      </a:r>
                      <a:endParaRPr sz="1800" b="1" u="none" strike="noStrike" cap="none">
                        <a:solidFill>
                          <a:schemeClr val="accent1"/>
                        </a:solidFill>
                        <a:latin typeface="DM Sans"/>
                        <a:ea typeface="DM Sans"/>
                        <a:cs typeface="DM Sans"/>
                        <a:sym typeface="DM Sans"/>
                      </a:endParaRPr>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solidFill>
                            <a:schemeClr val="accent1"/>
                          </a:solidFill>
                          <a:latin typeface="DM Sans"/>
                          <a:ea typeface="DM Sans"/>
                          <a:cs typeface="DM Sans"/>
                          <a:sym typeface="DM Sans"/>
                        </a:rPr>
                        <a:t>DI/DIS</a:t>
                      </a: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solidFill>
                            <a:schemeClr val="accent1"/>
                          </a:solidFill>
                          <a:latin typeface="DM Sans"/>
                          <a:ea typeface="DM Sans"/>
                          <a:cs typeface="DM Sans"/>
                          <a:sym typeface="DM Sans"/>
                        </a:rPr>
                        <a:t>DI/DIS</a:t>
                      </a: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solidFill>
                            <a:schemeClr val="accent1"/>
                          </a:solidFill>
                          <a:latin typeface="DM Sans"/>
                          <a:ea typeface="DM Sans"/>
                          <a:cs typeface="DM Sans"/>
                          <a:sym typeface="DM Sans"/>
                        </a:rPr>
                        <a:t>DI/DIS</a:t>
                      </a: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Design Choices for Digital Platforms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Helvetica Neue"/>
                        <a:buNone/>
                      </a:pPr>
                      <a:endParaRPr sz="18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25319c824c5_0_47"/>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129" name="Google Shape;1129;g25319c824c5_0_47"/>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44</a:t>
            </a:fld>
            <a:endParaRPr/>
          </a:p>
        </p:txBody>
      </p:sp>
      <p:sp>
        <p:nvSpPr>
          <p:cNvPr id="1130" name="Google Shape;1130;g25319c824c5_0_47"/>
          <p:cNvSpPr txBox="1">
            <a:spLocks noGrp="1"/>
          </p:cNvSpPr>
          <p:nvPr>
            <p:ph type="body" idx="2"/>
          </p:nvPr>
        </p:nvSpPr>
        <p:spPr>
          <a:xfrm>
            <a:off x="508000" y="1451798"/>
            <a:ext cx="11289600" cy="4797000"/>
          </a:xfrm>
          <a:prstGeom prst="rect">
            <a:avLst/>
          </a:prstGeom>
          <a:noFill/>
          <a:ln>
            <a:noFill/>
          </a:ln>
        </p:spPr>
        <p:txBody>
          <a:bodyPr spcFirstLastPara="1" wrap="square" lIns="45725" tIns="22850" rIns="45725" bIns="22850" anchor="t" anchorCtr="0">
            <a:normAutofit fontScale="77500" lnSpcReduction="20000"/>
          </a:bodyPr>
          <a:lstStyle/>
          <a:p>
            <a:pPr marL="0" lvl="0" indent="0" algn="l" rtl="0">
              <a:lnSpc>
                <a:spcPct val="115000"/>
              </a:lnSpc>
              <a:spcBef>
                <a:spcPts val="0"/>
              </a:spcBef>
              <a:spcAft>
                <a:spcPts val="0"/>
              </a:spcAft>
              <a:buSzPct val="93841"/>
              <a:buNone/>
            </a:pPr>
            <a:r>
              <a:rPr lang="en-GB"/>
              <a:t>‘Data intermediation service’ (DIS): </a:t>
            </a:r>
            <a:r>
              <a:rPr lang="en-GB" b="0"/>
              <a:t>links data subjects and data holders with data users, through </a:t>
            </a:r>
            <a:r>
              <a:rPr lang="en-GB" b="0" u="sng"/>
              <a:t>commercial relationships</a:t>
            </a:r>
            <a:r>
              <a:rPr lang="en-GB" b="0"/>
              <a:t> that might involve technical, legal or other means.  Examples include:</a:t>
            </a:r>
            <a:endParaRPr b="0"/>
          </a:p>
          <a:p>
            <a:pPr marL="457200" lvl="0" indent="-307340" algn="l" rtl="0">
              <a:lnSpc>
                <a:spcPct val="115000"/>
              </a:lnSpc>
              <a:spcBef>
                <a:spcPts val="0"/>
              </a:spcBef>
              <a:spcAft>
                <a:spcPts val="0"/>
              </a:spcAft>
              <a:buSzPct val="72727"/>
              <a:buChar char="•"/>
            </a:pPr>
            <a:r>
              <a:rPr lang="en-GB" b="0" u="sng"/>
              <a:t>Data marketplaces</a:t>
            </a:r>
            <a:r>
              <a:rPr lang="en-GB" b="0"/>
              <a:t> through which providers could make data available to others</a:t>
            </a:r>
            <a:endParaRPr b="0"/>
          </a:p>
          <a:p>
            <a:pPr marL="457200" lvl="0" indent="-307340" algn="l" rtl="0">
              <a:lnSpc>
                <a:spcPct val="115000"/>
              </a:lnSpc>
              <a:spcBef>
                <a:spcPts val="0"/>
              </a:spcBef>
              <a:spcAft>
                <a:spcPts val="0"/>
              </a:spcAft>
              <a:buSzPct val="72727"/>
              <a:buChar char="•"/>
            </a:pPr>
            <a:r>
              <a:rPr lang="en-GB" b="0" u="sng"/>
              <a:t>Orchestrators</a:t>
            </a:r>
            <a:r>
              <a:rPr lang="en-GB" b="0"/>
              <a:t> of data sharing ecosystems that are </a:t>
            </a:r>
            <a:r>
              <a:rPr lang="en-GB" b="0" u="sng"/>
              <a:t>open to all interested parties</a:t>
            </a:r>
            <a:r>
              <a:rPr lang="en-GB" b="0"/>
              <a:t>, e.g. common European data spaces.</a:t>
            </a:r>
            <a:endParaRPr b="0"/>
          </a:p>
          <a:p>
            <a:pPr marL="457200" lvl="0" indent="-307340" algn="l" rtl="0">
              <a:lnSpc>
                <a:spcPct val="115000"/>
              </a:lnSpc>
              <a:spcBef>
                <a:spcPts val="0"/>
              </a:spcBef>
              <a:spcAft>
                <a:spcPts val="0"/>
              </a:spcAft>
              <a:buSzPct val="72727"/>
              <a:buChar char="•"/>
            </a:pPr>
            <a:r>
              <a:rPr lang="en-GB" b="0"/>
              <a:t>Data pools that license the use of contributed data and then reward contributors for their contributions. This example seems to match </a:t>
            </a:r>
            <a:r>
              <a:rPr lang="en-GB" b="0" u="sng"/>
              <a:t>Data Cooperatives</a:t>
            </a:r>
            <a:r>
              <a:rPr lang="en-GB" b="0"/>
              <a:t> defined in the DGA.</a:t>
            </a:r>
            <a:endParaRPr b="0"/>
          </a:p>
          <a:p>
            <a:pPr marL="0" lvl="0" indent="0" algn="l" rtl="0">
              <a:lnSpc>
                <a:spcPct val="115000"/>
              </a:lnSpc>
              <a:spcBef>
                <a:spcPts val="1000"/>
              </a:spcBef>
              <a:spcAft>
                <a:spcPts val="0"/>
              </a:spcAft>
              <a:buSzPct val="93841"/>
              <a:buNone/>
            </a:pPr>
            <a:r>
              <a:rPr lang="en-GB"/>
              <a:t>Excluded: </a:t>
            </a:r>
            <a:r>
              <a:rPr lang="en-GB" b="0"/>
              <a:t>closed data sharing ecosystems, intermediation of public sector and research data, data altruism organisations.</a:t>
            </a:r>
            <a:endParaRPr b="0"/>
          </a:p>
          <a:p>
            <a:pPr marL="0" lvl="0" indent="0" algn="l" rtl="0">
              <a:lnSpc>
                <a:spcPct val="115000"/>
              </a:lnSpc>
              <a:spcBef>
                <a:spcPts val="1000"/>
              </a:spcBef>
              <a:spcAft>
                <a:spcPts val="0"/>
              </a:spcAft>
              <a:buSzPct val="93841"/>
              <a:buNone/>
            </a:pPr>
            <a:r>
              <a:rPr lang="en-GB"/>
              <a:t>Requirements:</a:t>
            </a:r>
            <a:endParaRPr/>
          </a:p>
          <a:p>
            <a:pPr marL="457200" lvl="0" indent="-307340" algn="l" rtl="0">
              <a:lnSpc>
                <a:spcPct val="115000"/>
              </a:lnSpc>
              <a:spcBef>
                <a:spcPts val="0"/>
              </a:spcBef>
              <a:spcAft>
                <a:spcPts val="0"/>
              </a:spcAft>
              <a:buSzPct val="72727"/>
              <a:buChar char="•"/>
            </a:pPr>
            <a:r>
              <a:rPr lang="en-GB" b="0"/>
              <a:t>DISs must be provided by </a:t>
            </a:r>
            <a:r>
              <a:rPr lang="en-GB" b="0" u="sng"/>
              <a:t>separate legal entities </a:t>
            </a:r>
            <a:r>
              <a:rPr lang="en-GB" b="0"/>
              <a:t>that must </a:t>
            </a:r>
            <a:r>
              <a:rPr lang="en-GB" b="0" u="sng"/>
              <a:t>register</a:t>
            </a:r>
            <a:r>
              <a:rPr lang="en-GB" b="0"/>
              <a:t> with competent national authorities.</a:t>
            </a:r>
            <a:endParaRPr b="0"/>
          </a:p>
          <a:p>
            <a:pPr marL="457200" lvl="0" indent="-307340" algn="l" rtl="0">
              <a:lnSpc>
                <a:spcPct val="115000"/>
              </a:lnSpc>
              <a:spcBef>
                <a:spcPts val="0"/>
              </a:spcBef>
              <a:spcAft>
                <a:spcPts val="0"/>
              </a:spcAft>
              <a:buSzPct val="72727"/>
              <a:buChar char="•"/>
            </a:pPr>
            <a:r>
              <a:rPr lang="en-GB" b="0"/>
              <a:t>DISs must be provided </a:t>
            </a:r>
            <a:r>
              <a:rPr lang="en-GB" b="0" u="sng"/>
              <a:t>separately from other services</a:t>
            </a:r>
            <a:r>
              <a:rPr lang="en-GB" b="0"/>
              <a:t> (e.g. data preparation, value added analytics), giving users full autonomy in the use of these other services, particularly without bundling.</a:t>
            </a:r>
            <a:endParaRPr b="0"/>
          </a:p>
          <a:p>
            <a:pPr marL="457200" lvl="0" indent="-307340" algn="l" rtl="0">
              <a:lnSpc>
                <a:spcPct val="115000"/>
              </a:lnSpc>
              <a:spcBef>
                <a:spcPts val="0"/>
              </a:spcBef>
              <a:spcAft>
                <a:spcPts val="0"/>
              </a:spcAft>
              <a:buSzPct val="72727"/>
              <a:buChar char="•"/>
            </a:pPr>
            <a:r>
              <a:rPr lang="en-GB" b="0"/>
              <a:t>DISs must be provided in a FRAND manner, logged and monitored by the competent authority, must ensure cybersecurity, interoperability and continuity of service, prevent fraud and abuse, and act in data subjects’ best interests.</a:t>
            </a:r>
            <a:endParaRPr b="0"/>
          </a:p>
          <a:p>
            <a:pPr marL="457200" lvl="0" indent="-307340" algn="l" rtl="0">
              <a:lnSpc>
                <a:spcPct val="115000"/>
              </a:lnSpc>
              <a:spcBef>
                <a:spcPts val="0"/>
              </a:spcBef>
              <a:spcAft>
                <a:spcPts val="0"/>
              </a:spcAft>
              <a:buSzPct val="72727"/>
              <a:buChar char="•"/>
            </a:pPr>
            <a:r>
              <a:rPr lang="en-GB" b="0"/>
              <a:t>Data related to DISs can only be used to improve the DIS and must not be sold separately.</a:t>
            </a:r>
            <a:endParaRPr/>
          </a:p>
        </p:txBody>
      </p:sp>
      <p:sp>
        <p:nvSpPr>
          <p:cNvPr id="1131" name="Google Shape;1131;g25319c824c5_0_47"/>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Impact of DGA: Data Intermediaries (DIs)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g25319c824c5_0_25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138" name="Google Shape;1138;g25319c824c5_0_25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45</a:t>
            </a:fld>
            <a:endParaRPr/>
          </a:p>
        </p:txBody>
      </p:sp>
      <p:sp>
        <p:nvSpPr>
          <p:cNvPr id="1139" name="Google Shape;1139;g25319c824c5_0_251"/>
          <p:cNvSpPr txBox="1">
            <a:spLocks noGrp="1"/>
          </p:cNvSpPr>
          <p:nvPr>
            <p:ph type="body" idx="2"/>
          </p:nvPr>
        </p:nvSpPr>
        <p:spPr>
          <a:xfrm>
            <a:off x="508000" y="1451809"/>
            <a:ext cx="11289600" cy="4138500"/>
          </a:xfrm>
          <a:prstGeom prst="rect">
            <a:avLst/>
          </a:prstGeom>
          <a:noFill/>
          <a:ln>
            <a:noFill/>
          </a:ln>
        </p:spPr>
        <p:txBody>
          <a:bodyPr spcFirstLastPara="1" wrap="square" lIns="45725" tIns="22850" rIns="45725" bIns="22850" anchor="t" anchorCtr="0">
            <a:normAutofit fontScale="92500"/>
          </a:bodyPr>
          <a:lstStyle/>
          <a:p>
            <a:pPr marL="0" lvl="0" indent="0" algn="l" rtl="0">
              <a:lnSpc>
                <a:spcPct val="115000"/>
              </a:lnSpc>
              <a:spcBef>
                <a:spcPts val="0"/>
              </a:spcBef>
              <a:spcAft>
                <a:spcPts val="0"/>
              </a:spcAft>
              <a:buSzPts val="1600"/>
              <a:buNone/>
            </a:pPr>
            <a:r>
              <a:rPr lang="en-GB"/>
              <a:t>DGA requires that Data Intermediaries should be legal entities</a:t>
            </a:r>
            <a:endParaRPr/>
          </a:p>
          <a:p>
            <a:pPr marL="457200" lvl="0" indent="-330200" algn="l" rtl="0">
              <a:lnSpc>
                <a:spcPct val="115000"/>
              </a:lnSpc>
              <a:spcBef>
                <a:spcPts val="0"/>
              </a:spcBef>
              <a:spcAft>
                <a:spcPts val="0"/>
              </a:spcAft>
              <a:buSzPts val="1600"/>
              <a:buChar char="•"/>
            </a:pPr>
            <a:r>
              <a:rPr lang="en-GB" b="0"/>
              <a:t>What is the scope of those legal entities?</a:t>
            </a:r>
            <a:endParaRPr b="0"/>
          </a:p>
          <a:p>
            <a:pPr marL="0" lvl="0" indent="0" algn="l" rtl="0">
              <a:lnSpc>
                <a:spcPct val="115000"/>
              </a:lnSpc>
              <a:spcBef>
                <a:spcPts val="1000"/>
              </a:spcBef>
              <a:spcAft>
                <a:spcPts val="0"/>
              </a:spcAft>
              <a:buSzPts val="1600"/>
              <a:buNone/>
            </a:pPr>
            <a:r>
              <a:rPr lang="en-GB"/>
              <a:t>Most flexible structure (but maybe most complicated):</a:t>
            </a:r>
            <a:endParaRPr/>
          </a:p>
          <a:p>
            <a:pPr marL="457200" marR="0" lvl="0" indent="-330200" algn="l" rtl="0">
              <a:lnSpc>
                <a:spcPct val="115000"/>
              </a:lnSpc>
              <a:spcBef>
                <a:spcPts val="0"/>
              </a:spcBef>
              <a:spcAft>
                <a:spcPts val="0"/>
              </a:spcAft>
              <a:buSzPts val="1600"/>
              <a:buChar char="•"/>
            </a:pPr>
            <a:r>
              <a:rPr lang="en-GB" b="0"/>
              <a:t>Data Intermediary (DI) is legal entity (“DI Company”), with </a:t>
            </a:r>
            <a:r>
              <a:rPr lang="en-GB" b="0" u="sng"/>
              <a:t>Members</a:t>
            </a:r>
            <a:r>
              <a:rPr lang="en-GB" b="0"/>
              <a:t> that participate in the governance of the legal entity</a:t>
            </a:r>
            <a:endParaRPr b="0"/>
          </a:p>
          <a:p>
            <a:pPr marL="457200" marR="0" lvl="0" indent="-330200" algn="l" rtl="0">
              <a:lnSpc>
                <a:spcPct val="115000"/>
              </a:lnSpc>
              <a:spcBef>
                <a:spcPts val="0"/>
              </a:spcBef>
              <a:spcAft>
                <a:spcPts val="0"/>
              </a:spcAft>
              <a:buSzPts val="1600"/>
              <a:buChar char="•"/>
            </a:pPr>
            <a:r>
              <a:rPr lang="en-GB" b="0"/>
              <a:t>Operates a Digital Platform that delivers “core services” for the ecosystem of the Data Space</a:t>
            </a:r>
            <a:endParaRPr b="0"/>
          </a:p>
          <a:p>
            <a:pPr marL="457200" marR="0" lvl="0" indent="-330200" algn="l" rtl="0">
              <a:lnSpc>
                <a:spcPct val="115000"/>
              </a:lnSpc>
              <a:spcBef>
                <a:spcPts val="0"/>
              </a:spcBef>
              <a:spcAft>
                <a:spcPts val="0"/>
              </a:spcAft>
              <a:buSzPts val="1600"/>
              <a:buChar char="•"/>
            </a:pPr>
            <a:r>
              <a:rPr lang="en-GB" b="0"/>
              <a:t>Other services are provided by other </a:t>
            </a:r>
            <a:r>
              <a:rPr lang="en-GB" b="0" u="sng"/>
              <a:t>Participants</a:t>
            </a:r>
            <a:r>
              <a:rPr lang="en-GB" b="0"/>
              <a:t> that comply with the Governance Framework for the Data Space.</a:t>
            </a:r>
            <a:endParaRPr b="0"/>
          </a:p>
          <a:p>
            <a:pPr marL="457200" marR="0" lvl="0" indent="-330200" algn="l" rtl="0">
              <a:lnSpc>
                <a:spcPct val="115000"/>
              </a:lnSpc>
              <a:spcBef>
                <a:spcPts val="0"/>
              </a:spcBef>
              <a:spcAft>
                <a:spcPts val="0"/>
              </a:spcAft>
              <a:buSzPts val="1600"/>
              <a:buChar char="•"/>
            </a:pPr>
            <a:r>
              <a:rPr lang="en-GB" b="0"/>
              <a:t>Digital Platform that underpins Data Space operated separately from “DI Company”</a:t>
            </a:r>
            <a:endParaRPr b="0"/>
          </a:p>
          <a:p>
            <a:pPr marL="914400" marR="0" lvl="1" indent="-330200" algn="l" rtl="0">
              <a:lnSpc>
                <a:spcPct val="115000"/>
              </a:lnSpc>
              <a:spcBef>
                <a:spcPts val="0"/>
              </a:spcBef>
              <a:spcAft>
                <a:spcPts val="0"/>
              </a:spcAft>
              <a:buSzPts val="1600"/>
              <a:buChar char="•"/>
            </a:pPr>
            <a:r>
              <a:rPr lang="en-GB" b="0"/>
              <a:t>Digital Platform requires separate governance structure, likely including representation from </a:t>
            </a:r>
            <a:r>
              <a:rPr lang="en-GB" b="0" u="sng"/>
              <a:t>Participants</a:t>
            </a:r>
            <a:endParaRPr b="0" u="sng"/>
          </a:p>
        </p:txBody>
      </p:sp>
      <p:sp>
        <p:nvSpPr>
          <p:cNvPr id="1140" name="Google Shape;1140;g25319c824c5_0_25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Entities to be Governed, Operations to be Managed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25319c824c5_0_324"/>
          <p:cNvSpPr/>
          <p:nvPr/>
        </p:nvSpPr>
        <p:spPr>
          <a:xfrm>
            <a:off x="307450" y="985175"/>
            <a:ext cx="11448300" cy="5353200"/>
          </a:xfrm>
          <a:prstGeom prst="ellipse">
            <a:avLst/>
          </a:prstGeom>
          <a:solidFill>
            <a:srgbClr val="F7F71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Arial"/>
                <a:ea typeface="Arial"/>
                <a:cs typeface="Arial"/>
                <a:sym typeface="Arial"/>
              </a:rPr>
              <a:t>Data Ecosystem – Services &amp; Data</a:t>
            </a:r>
            <a:endParaRPr sz="1600" b="0" i="0" u="none" strike="noStrike" cap="none">
              <a:solidFill>
                <a:srgbClr val="000000"/>
              </a:solidFill>
              <a:latin typeface="Arial"/>
              <a:ea typeface="Arial"/>
              <a:cs typeface="Arial"/>
              <a:sym typeface="Arial"/>
            </a:endParaRPr>
          </a:p>
        </p:txBody>
      </p:sp>
      <p:sp>
        <p:nvSpPr>
          <p:cNvPr id="1147" name="Google Shape;1147;g25319c824c5_0_324"/>
          <p:cNvSpPr/>
          <p:nvPr/>
        </p:nvSpPr>
        <p:spPr>
          <a:xfrm>
            <a:off x="1777150" y="2433275"/>
            <a:ext cx="8481600" cy="3212100"/>
          </a:xfrm>
          <a:prstGeom prst="octagon">
            <a:avLst>
              <a:gd name="adj" fmla="val 29289"/>
            </a:avLst>
          </a:prstGeom>
          <a:solidFill>
            <a:srgbClr val="F6D162"/>
          </a:solidFill>
          <a:ln w="25400"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1" i="0" u="none" strike="noStrike" cap="none">
                <a:solidFill>
                  <a:srgbClr val="000000"/>
                </a:solidFill>
                <a:latin typeface="Arial"/>
                <a:ea typeface="Arial"/>
                <a:cs typeface="Arial"/>
                <a:sym typeface="Arial"/>
              </a:rPr>
              <a:t>Data Space – Onboarded Services &amp; Data</a:t>
            </a:r>
            <a:endParaRPr sz="1700" b="1" i="0" u="none" strike="noStrike" cap="none">
              <a:solidFill>
                <a:srgbClr val="000000"/>
              </a:solidFill>
              <a:latin typeface="Arial"/>
              <a:ea typeface="Arial"/>
              <a:cs typeface="Arial"/>
              <a:sym typeface="Arial"/>
            </a:endParaRPr>
          </a:p>
        </p:txBody>
      </p:sp>
      <p:sp>
        <p:nvSpPr>
          <p:cNvPr id="1148" name="Google Shape;1148;g25319c824c5_0_324"/>
          <p:cNvSpPr txBox="1">
            <a:spLocks noGrp="1"/>
          </p:cNvSpPr>
          <p:nvPr>
            <p:ph type="title"/>
          </p:nvPr>
        </p:nvSpPr>
        <p:spPr>
          <a:xfrm>
            <a:off x="1282073" y="395408"/>
            <a:ext cx="10985400" cy="415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9380"/>
              <a:buNone/>
            </a:pPr>
            <a:r>
              <a:rPr lang="en-GB"/>
              <a:t>The Picture…</a:t>
            </a:r>
            <a:endParaRPr/>
          </a:p>
        </p:txBody>
      </p:sp>
      <p:grpSp>
        <p:nvGrpSpPr>
          <p:cNvPr id="1149" name="Google Shape;1149;g25319c824c5_0_324"/>
          <p:cNvGrpSpPr/>
          <p:nvPr/>
        </p:nvGrpSpPr>
        <p:grpSpPr>
          <a:xfrm>
            <a:off x="3582250" y="4227181"/>
            <a:ext cx="4925700" cy="1145351"/>
            <a:chOff x="3582250" y="3389100"/>
            <a:chExt cx="4925700" cy="1387800"/>
          </a:xfrm>
        </p:grpSpPr>
        <p:sp>
          <p:nvSpPr>
            <p:cNvPr id="1150" name="Google Shape;1150;g25319c824c5_0_324"/>
            <p:cNvSpPr/>
            <p:nvPr/>
          </p:nvSpPr>
          <p:spPr>
            <a:xfrm>
              <a:off x="3582250" y="3389100"/>
              <a:ext cx="4925700" cy="1387800"/>
            </a:xfrm>
            <a:prstGeom prst="ellipse">
              <a:avLst/>
            </a:prstGeom>
            <a:solidFill>
              <a:srgbClr val="7EA5D2"/>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Arial"/>
                  <a:ea typeface="Arial"/>
                  <a:cs typeface="Arial"/>
                  <a:sym typeface="Arial"/>
                </a:rPr>
                <a:t>Data Space Core</a:t>
              </a:r>
              <a:endParaRPr sz="700" b="0" i="0" u="none" strike="noStrike" cap="none">
                <a:solidFill>
                  <a:schemeClr val="lt1"/>
                </a:solidFill>
                <a:latin typeface="Arial"/>
                <a:ea typeface="Arial"/>
                <a:cs typeface="Arial"/>
                <a:sym typeface="Arial"/>
              </a:endParaRPr>
            </a:p>
          </p:txBody>
        </p:sp>
        <p:sp>
          <p:nvSpPr>
            <p:cNvPr id="1151" name="Google Shape;1151;g25319c824c5_0_324"/>
            <p:cNvSpPr/>
            <p:nvPr/>
          </p:nvSpPr>
          <p:spPr>
            <a:xfrm>
              <a:off x="4340000" y="3691171"/>
              <a:ext cx="1375500" cy="783675"/>
            </a:xfrm>
            <a:prstGeom prst="flowChartMagneticDisk">
              <a:avLst/>
            </a:prstGeom>
            <a:solidFill>
              <a:srgbClr val="B1CDE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400" b="1" i="0" u="none" strike="noStrike" cap="none">
                  <a:solidFill>
                    <a:srgbClr val="000000"/>
                  </a:solidFill>
                  <a:latin typeface="Arial"/>
                  <a:ea typeface="Arial"/>
                  <a:cs typeface="Arial"/>
                  <a:sym typeface="Arial"/>
                </a:rPr>
                <a:t>Data Space Catalogue</a:t>
              </a:r>
              <a:endParaRPr sz="1400" b="0" i="0" u="none" strike="noStrike" cap="none">
                <a:solidFill>
                  <a:srgbClr val="000000"/>
                </a:solidFill>
                <a:latin typeface="Arial"/>
                <a:ea typeface="Arial"/>
                <a:cs typeface="Arial"/>
                <a:sym typeface="Arial"/>
              </a:endParaRPr>
            </a:p>
          </p:txBody>
        </p:sp>
      </p:grpSp>
      <p:sp>
        <p:nvSpPr>
          <p:cNvPr id="1152" name="Google Shape;1152;g25319c824c5_0_324"/>
          <p:cNvSpPr/>
          <p:nvPr/>
        </p:nvSpPr>
        <p:spPr>
          <a:xfrm>
            <a:off x="8144950" y="14296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3" name="Google Shape;1153;g25319c824c5_0_324"/>
          <p:cNvSpPr/>
          <p:nvPr/>
        </p:nvSpPr>
        <p:spPr>
          <a:xfrm>
            <a:off x="8968650" y="17090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4" name="Google Shape;1154;g25319c824c5_0_324"/>
          <p:cNvSpPr/>
          <p:nvPr/>
        </p:nvSpPr>
        <p:spPr>
          <a:xfrm>
            <a:off x="7321250" y="13643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5" name="Google Shape;1155;g25319c824c5_0_324"/>
          <p:cNvSpPr/>
          <p:nvPr/>
        </p:nvSpPr>
        <p:spPr>
          <a:xfrm>
            <a:off x="4792150" y="13643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6" name="Google Shape;1156;g25319c824c5_0_324"/>
          <p:cNvSpPr/>
          <p:nvPr/>
        </p:nvSpPr>
        <p:spPr>
          <a:xfrm>
            <a:off x="9707050" y="21390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7" name="Google Shape;1157;g25319c824c5_0_324"/>
          <p:cNvSpPr/>
          <p:nvPr/>
        </p:nvSpPr>
        <p:spPr>
          <a:xfrm>
            <a:off x="10793825" y="26180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8" name="Google Shape;1158;g25319c824c5_0_324"/>
          <p:cNvSpPr/>
          <p:nvPr/>
        </p:nvSpPr>
        <p:spPr>
          <a:xfrm>
            <a:off x="3008700" y="17090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59" name="Google Shape;1159;g25319c824c5_0_324"/>
          <p:cNvSpPr/>
          <p:nvPr/>
        </p:nvSpPr>
        <p:spPr>
          <a:xfrm>
            <a:off x="2054400" y="21390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0" name="Google Shape;1160;g25319c824c5_0_324"/>
          <p:cNvSpPr/>
          <p:nvPr/>
        </p:nvSpPr>
        <p:spPr>
          <a:xfrm>
            <a:off x="982150" y="265792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1" name="Google Shape;1161;g25319c824c5_0_324"/>
          <p:cNvSpPr/>
          <p:nvPr/>
        </p:nvSpPr>
        <p:spPr>
          <a:xfrm>
            <a:off x="2549675" y="33274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2" name="Google Shape;1162;g25319c824c5_0_324"/>
          <p:cNvSpPr/>
          <p:nvPr/>
        </p:nvSpPr>
        <p:spPr>
          <a:xfrm>
            <a:off x="3046775" y="3002625"/>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3" name="Google Shape;1163;g25319c824c5_0_324"/>
          <p:cNvSpPr/>
          <p:nvPr/>
        </p:nvSpPr>
        <p:spPr>
          <a:xfrm>
            <a:off x="4037251" y="33325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4" name="Google Shape;1164;g25319c824c5_0_324"/>
          <p:cNvSpPr/>
          <p:nvPr/>
        </p:nvSpPr>
        <p:spPr>
          <a:xfrm>
            <a:off x="5280425" y="357085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5" name="Google Shape;1165;g25319c824c5_0_324"/>
          <p:cNvSpPr/>
          <p:nvPr/>
        </p:nvSpPr>
        <p:spPr>
          <a:xfrm>
            <a:off x="7199250" y="35324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6" name="Google Shape;1166;g25319c824c5_0_324"/>
          <p:cNvSpPr/>
          <p:nvPr/>
        </p:nvSpPr>
        <p:spPr>
          <a:xfrm>
            <a:off x="2822300" y="4256513"/>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7" name="Google Shape;1167;g25319c824c5_0_324"/>
          <p:cNvSpPr/>
          <p:nvPr/>
        </p:nvSpPr>
        <p:spPr>
          <a:xfrm>
            <a:off x="6285300" y="36721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8" name="Google Shape;1168;g25319c824c5_0_324"/>
          <p:cNvSpPr/>
          <p:nvPr/>
        </p:nvSpPr>
        <p:spPr>
          <a:xfrm>
            <a:off x="7912776" y="34019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69" name="Google Shape;1169;g25319c824c5_0_324"/>
          <p:cNvSpPr/>
          <p:nvPr/>
        </p:nvSpPr>
        <p:spPr>
          <a:xfrm>
            <a:off x="8510113" y="36721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70" name="Google Shape;1170;g25319c824c5_0_324"/>
          <p:cNvSpPr/>
          <p:nvPr/>
        </p:nvSpPr>
        <p:spPr>
          <a:xfrm>
            <a:off x="9427913" y="348155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cxnSp>
        <p:nvCxnSpPr>
          <p:cNvPr id="1171" name="Google Shape;1171;g25319c824c5_0_324"/>
          <p:cNvCxnSpPr>
            <a:stCxn id="1160" idx="6"/>
            <a:endCxn id="1161" idx="1"/>
          </p:cNvCxnSpPr>
          <p:nvPr/>
        </p:nvCxnSpPr>
        <p:spPr>
          <a:xfrm>
            <a:off x="1345150" y="2830275"/>
            <a:ext cx="1257600" cy="547500"/>
          </a:xfrm>
          <a:prstGeom prst="straightConnector1">
            <a:avLst/>
          </a:prstGeom>
          <a:noFill/>
          <a:ln w="19050" cap="flat" cmpd="sng">
            <a:solidFill>
              <a:srgbClr val="FF0000"/>
            </a:solidFill>
            <a:prstDash val="solid"/>
            <a:round/>
            <a:headEnd type="none" w="sm" len="sm"/>
            <a:tailEnd type="stealth" w="med" len="med"/>
          </a:ln>
        </p:spPr>
      </p:cxnSp>
      <p:cxnSp>
        <p:nvCxnSpPr>
          <p:cNvPr id="1172" name="Google Shape;1172;g25319c824c5_0_324"/>
          <p:cNvCxnSpPr>
            <a:stCxn id="1159" idx="5"/>
            <a:endCxn id="1162" idx="1"/>
          </p:cNvCxnSpPr>
          <p:nvPr/>
        </p:nvCxnSpPr>
        <p:spPr>
          <a:xfrm>
            <a:off x="2364240" y="2433270"/>
            <a:ext cx="735600" cy="619800"/>
          </a:xfrm>
          <a:prstGeom prst="straightConnector1">
            <a:avLst/>
          </a:prstGeom>
          <a:noFill/>
          <a:ln w="19050" cap="flat" cmpd="sng">
            <a:solidFill>
              <a:srgbClr val="FF0000"/>
            </a:solidFill>
            <a:prstDash val="solid"/>
            <a:round/>
            <a:headEnd type="none" w="sm" len="sm"/>
            <a:tailEnd type="stealth" w="med" len="med"/>
          </a:ln>
        </p:spPr>
      </p:cxnSp>
      <p:cxnSp>
        <p:nvCxnSpPr>
          <p:cNvPr id="1173" name="Google Shape;1173;g25319c824c5_0_324"/>
          <p:cNvCxnSpPr>
            <a:stCxn id="1158" idx="5"/>
            <a:endCxn id="1163" idx="1"/>
          </p:cNvCxnSpPr>
          <p:nvPr/>
        </p:nvCxnSpPr>
        <p:spPr>
          <a:xfrm>
            <a:off x="3318540" y="2003295"/>
            <a:ext cx="771900" cy="1379700"/>
          </a:xfrm>
          <a:prstGeom prst="straightConnector1">
            <a:avLst/>
          </a:prstGeom>
          <a:noFill/>
          <a:ln w="19050" cap="flat" cmpd="sng">
            <a:solidFill>
              <a:srgbClr val="FF0000"/>
            </a:solidFill>
            <a:prstDash val="solid"/>
            <a:round/>
            <a:headEnd type="none" w="sm" len="sm"/>
            <a:tailEnd type="stealth" w="med" len="med"/>
          </a:ln>
        </p:spPr>
      </p:cxnSp>
      <p:cxnSp>
        <p:nvCxnSpPr>
          <p:cNvPr id="1174" name="Google Shape;1174;g25319c824c5_0_324"/>
          <p:cNvCxnSpPr>
            <a:stCxn id="1155" idx="5"/>
            <a:endCxn id="1164" idx="0"/>
          </p:cNvCxnSpPr>
          <p:nvPr/>
        </p:nvCxnSpPr>
        <p:spPr>
          <a:xfrm>
            <a:off x="5101990" y="1658595"/>
            <a:ext cx="360000" cy="1912200"/>
          </a:xfrm>
          <a:prstGeom prst="straightConnector1">
            <a:avLst/>
          </a:prstGeom>
          <a:noFill/>
          <a:ln w="19050" cap="flat" cmpd="sng">
            <a:solidFill>
              <a:srgbClr val="FF0000"/>
            </a:solidFill>
            <a:prstDash val="solid"/>
            <a:round/>
            <a:headEnd type="none" w="sm" len="sm"/>
            <a:tailEnd type="stealth" w="med" len="med"/>
          </a:ln>
        </p:spPr>
      </p:cxnSp>
      <p:cxnSp>
        <p:nvCxnSpPr>
          <p:cNvPr id="1175" name="Google Shape;1175;g25319c824c5_0_324"/>
          <p:cNvCxnSpPr>
            <a:stCxn id="1152" idx="3"/>
            <a:endCxn id="1165" idx="0"/>
          </p:cNvCxnSpPr>
          <p:nvPr/>
        </p:nvCxnSpPr>
        <p:spPr>
          <a:xfrm flipH="1">
            <a:off x="7380610" y="1723895"/>
            <a:ext cx="817500" cy="1808400"/>
          </a:xfrm>
          <a:prstGeom prst="straightConnector1">
            <a:avLst/>
          </a:prstGeom>
          <a:noFill/>
          <a:ln w="19050" cap="flat" cmpd="sng">
            <a:solidFill>
              <a:srgbClr val="FF0000"/>
            </a:solidFill>
            <a:prstDash val="solid"/>
            <a:round/>
            <a:headEnd type="none" w="sm" len="sm"/>
            <a:tailEnd type="stealth" w="med" len="med"/>
          </a:ln>
        </p:spPr>
      </p:cxnSp>
      <p:cxnSp>
        <p:nvCxnSpPr>
          <p:cNvPr id="1176" name="Google Shape;1176;g25319c824c5_0_324"/>
          <p:cNvCxnSpPr>
            <a:stCxn id="1153" idx="3"/>
            <a:endCxn id="1168" idx="7"/>
          </p:cNvCxnSpPr>
          <p:nvPr/>
        </p:nvCxnSpPr>
        <p:spPr>
          <a:xfrm flipH="1">
            <a:off x="8222610" y="2003295"/>
            <a:ext cx="799200" cy="1449000"/>
          </a:xfrm>
          <a:prstGeom prst="straightConnector1">
            <a:avLst/>
          </a:prstGeom>
          <a:noFill/>
          <a:ln w="19050" cap="flat" cmpd="sng">
            <a:solidFill>
              <a:srgbClr val="FF0000"/>
            </a:solidFill>
            <a:prstDash val="solid"/>
            <a:round/>
            <a:headEnd type="none" w="sm" len="sm"/>
            <a:tailEnd type="stealth" w="med" len="med"/>
          </a:ln>
        </p:spPr>
      </p:cxnSp>
      <p:cxnSp>
        <p:nvCxnSpPr>
          <p:cNvPr id="1177" name="Google Shape;1177;g25319c824c5_0_324"/>
          <p:cNvCxnSpPr>
            <a:stCxn id="1156" idx="3"/>
            <a:endCxn id="1169" idx="7"/>
          </p:cNvCxnSpPr>
          <p:nvPr/>
        </p:nvCxnSpPr>
        <p:spPr>
          <a:xfrm flipH="1">
            <a:off x="8820010" y="2433270"/>
            <a:ext cx="940200" cy="1289400"/>
          </a:xfrm>
          <a:prstGeom prst="straightConnector1">
            <a:avLst/>
          </a:prstGeom>
          <a:noFill/>
          <a:ln w="19050" cap="flat" cmpd="sng">
            <a:solidFill>
              <a:srgbClr val="FF0000"/>
            </a:solidFill>
            <a:prstDash val="solid"/>
            <a:round/>
            <a:headEnd type="none" w="sm" len="sm"/>
            <a:tailEnd type="stealth" w="med" len="med"/>
          </a:ln>
        </p:spPr>
      </p:cxnSp>
      <p:cxnSp>
        <p:nvCxnSpPr>
          <p:cNvPr id="1178" name="Google Shape;1178;g25319c824c5_0_324"/>
          <p:cNvCxnSpPr>
            <a:stCxn id="1157" idx="3"/>
            <a:endCxn id="1170" idx="7"/>
          </p:cNvCxnSpPr>
          <p:nvPr/>
        </p:nvCxnSpPr>
        <p:spPr>
          <a:xfrm flipH="1">
            <a:off x="9737885" y="2912270"/>
            <a:ext cx="1109100" cy="619800"/>
          </a:xfrm>
          <a:prstGeom prst="straightConnector1">
            <a:avLst/>
          </a:prstGeom>
          <a:noFill/>
          <a:ln w="19050" cap="flat" cmpd="sng">
            <a:solidFill>
              <a:srgbClr val="FF0000"/>
            </a:solidFill>
            <a:prstDash val="solid"/>
            <a:round/>
            <a:headEnd type="none" w="sm" len="sm"/>
            <a:tailEnd type="stealth" w="med" len="med"/>
          </a:ln>
        </p:spPr>
      </p:cxnSp>
      <p:cxnSp>
        <p:nvCxnSpPr>
          <p:cNvPr id="1179" name="Google Shape;1179;g25319c824c5_0_324"/>
          <p:cNvCxnSpPr>
            <a:stCxn id="1154" idx="4"/>
            <a:endCxn id="1167" idx="0"/>
          </p:cNvCxnSpPr>
          <p:nvPr/>
        </p:nvCxnSpPr>
        <p:spPr>
          <a:xfrm flipH="1">
            <a:off x="6466850" y="1709075"/>
            <a:ext cx="1035900" cy="1962900"/>
          </a:xfrm>
          <a:prstGeom prst="straightConnector1">
            <a:avLst/>
          </a:prstGeom>
          <a:noFill/>
          <a:ln w="19050" cap="flat" cmpd="sng">
            <a:solidFill>
              <a:srgbClr val="FF0000"/>
            </a:solidFill>
            <a:prstDash val="solid"/>
            <a:round/>
            <a:headEnd type="none" w="sm" len="sm"/>
            <a:tailEnd type="stealth" w="med" len="med"/>
          </a:ln>
        </p:spPr>
      </p:cxnSp>
      <p:sp>
        <p:nvSpPr>
          <p:cNvPr id="1180" name="Google Shape;1180;g25319c824c5_0_324"/>
          <p:cNvSpPr/>
          <p:nvPr/>
        </p:nvSpPr>
        <p:spPr>
          <a:xfrm>
            <a:off x="619150" y="32590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cxnSp>
        <p:nvCxnSpPr>
          <p:cNvPr id="1181" name="Google Shape;1181;g25319c824c5_0_324"/>
          <p:cNvCxnSpPr>
            <a:stCxn id="1180" idx="6"/>
            <a:endCxn id="1166" idx="1"/>
          </p:cNvCxnSpPr>
          <p:nvPr/>
        </p:nvCxnSpPr>
        <p:spPr>
          <a:xfrm>
            <a:off x="982150" y="3431425"/>
            <a:ext cx="1893300" cy="875700"/>
          </a:xfrm>
          <a:prstGeom prst="straightConnector1">
            <a:avLst/>
          </a:prstGeom>
          <a:noFill/>
          <a:ln w="19050" cap="flat" cmpd="sng">
            <a:solidFill>
              <a:srgbClr val="FF0000"/>
            </a:solidFill>
            <a:prstDash val="solid"/>
            <a:round/>
            <a:headEnd type="none" w="sm" len="sm"/>
            <a:tailEnd type="stealth" w="med" len="med"/>
          </a:ln>
        </p:spPr>
      </p:cxnSp>
      <p:cxnSp>
        <p:nvCxnSpPr>
          <p:cNvPr id="1184" name="Google Shape;1184;g25319c824c5_0_324"/>
          <p:cNvCxnSpPr>
            <a:stCxn id="1151" idx="2"/>
            <a:endCxn id="1166" idx="5"/>
          </p:cNvCxnSpPr>
          <p:nvPr/>
        </p:nvCxnSpPr>
        <p:spPr>
          <a:xfrm rot="10800000">
            <a:off x="3132200" y="4550864"/>
            <a:ext cx="1207800" cy="249000"/>
          </a:xfrm>
          <a:prstGeom prst="straightConnector1">
            <a:avLst/>
          </a:prstGeom>
          <a:noFill/>
          <a:ln w="19050" cap="flat" cmpd="sng">
            <a:solidFill>
              <a:srgbClr val="00FF00"/>
            </a:solidFill>
            <a:prstDash val="solid"/>
            <a:round/>
            <a:headEnd type="none" w="sm" len="sm"/>
            <a:tailEnd type="stealth" w="med" len="med"/>
          </a:ln>
        </p:spPr>
      </p:cxnSp>
      <p:cxnSp>
        <p:nvCxnSpPr>
          <p:cNvPr id="1185" name="Google Shape;1185;g25319c824c5_0_324"/>
          <p:cNvCxnSpPr>
            <a:stCxn id="1151" idx="2"/>
            <a:endCxn id="1161" idx="5"/>
          </p:cNvCxnSpPr>
          <p:nvPr/>
        </p:nvCxnSpPr>
        <p:spPr>
          <a:xfrm rot="10800000">
            <a:off x="2859500" y="3621764"/>
            <a:ext cx="1480500" cy="1178100"/>
          </a:xfrm>
          <a:prstGeom prst="straightConnector1">
            <a:avLst/>
          </a:prstGeom>
          <a:noFill/>
          <a:ln w="19050" cap="flat" cmpd="sng">
            <a:solidFill>
              <a:srgbClr val="00FF00"/>
            </a:solidFill>
            <a:prstDash val="solid"/>
            <a:round/>
            <a:headEnd type="none" w="sm" len="sm"/>
            <a:tailEnd type="stealth" w="med" len="med"/>
          </a:ln>
        </p:spPr>
      </p:cxnSp>
      <p:cxnSp>
        <p:nvCxnSpPr>
          <p:cNvPr id="1186" name="Google Shape;1186;g25319c824c5_0_324"/>
          <p:cNvCxnSpPr>
            <a:stCxn id="1151" idx="2"/>
            <a:endCxn id="1162" idx="5"/>
          </p:cNvCxnSpPr>
          <p:nvPr/>
        </p:nvCxnSpPr>
        <p:spPr>
          <a:xfrm rot="10800000">
            <a:off x="3356600" y="3296864"/>
            <a:ext cx="983400" cy="1503000"/>
          </a:xfrm>
          <a:prstGeom prst="straightConnector1">
            <a:avLst/>
          </a:prstGeom>
          <a:noFill/>
          <a:ln w="19050" cap="flat" cmpd="sng">
            <a:solidFill>
              <a:srgbClr val="00FF00"/>
            </a:solidFill>
            <a:prstDash val="solid"/>
            <a:round/>
            <a:headEnd type="none" w="sm" len="sm"/>
            <a:tailEnd type="stealth" w="med" len="med"/>
          </a:ln>
        </p:spPr>
      </p:cxnSp>
      <p:cxnSp>
        <p:nvCxnSpPr>
          <p:cNvPr id="1187" name="Google Shape;1187;g25319c824c5_0_324"/>
          <p:cNvCxnSpPr>
            <a:stCxn id="1151" idx="2"/>
            <a:endCxn id="1163" idx="4"/>
          </p:cNvCxnSpPr>
          <p:nvPr/>
        </p:nvCxnSpPr>
        <p:spPr>
          <a:xfrm rot="10800000">
            <a:off x="4218800" y="3677264"/>
            <a:ext cx="121200" cy="1122600"/>
          </a:xfrm>
          <a:prstGeom prst="straightConnector1">
            <a:avLst/>
          </a:prstGeom>
          <a:noFill/>
          <a:ln w="19050" cap="flat" cmpd="sng">
            <a:solidFill>
              <a:srgbClr val="00FF00"/>
            </a:solidFill>
            <a:prstDash val="solid"/>
            <a:round/>
            <a:headEnd type="none" w="sm" len="sm"/>
            <a:tailEnd type="stealth" w="med" len="med"/>
          </a:ln>
        </p:spPr>
      </p:cxnSp>
      <p:cxnSp>
        <p:nvCxnSpPr>
          <p:cNvPr id="1188" name="Google Shape;1188;g25319c824c5_0_324"/>
          <p:cNvCxnSpPr>
            <a:stCxn id="1151" idx="1"/>
            <a:endCxn id="1164" idx="3"/>
          </p:cNvCxnSpPr>
          <p:nvPr/>
        </p:nvCxnSpPr>
        <p:spPr>
          <a:xfrm rot="10800000" flipH="1">
            <a:off x="5027750" y="3865080"/>
            <a:ext cx="305700" cy="611400"/>
          </a:xfrm>
          <a:prstGeom prst="straightConnector1">
            <a:avLst/>
          </a:prstGeom>
          <a:noFill/>
          <a:ln w="19050" cap="flat" cmpd="sng">
            <a:solidFill>
              <a:srgbClr val="00FF00"/>
            </a:solidFill>
            <a:prstDash val="solid"/>
            <a:round/>
            <a:headEnd type="none" w="sm" len="sm"/>
            <a:tailEnd type="stealth" w="med" len="med"/>
          </a:ln>
        </p:spPr>
      </p:cxnSp>
      <p:cxnSp>
        <p:nvCxnSpPr>
          <p:cNvPr id="1189" name="Google Shape;1189;g25319c824c5_0_324"/>
          <p:cNvCxnSpPr>
            <a:stCxn id="1151" idx="4"/>
            <a:endCxn id="1167" idx="3"/>
          </p:cNvCxnSpPr>
          <p:nvPr/>
        </p:nvCxnSpPr>
        <p:spPr>
          <a:xfrm rot="10800000" flipH="1">
            <a:off x="5715500" y="3966464"/>
            <a:ext cx="623100" cy="833400"/>
          </a:xfrm>
          <a:prstGeom prst="straightConnector1">
            <a:avLst/>
          </a:prstGeom>
          <a:noFill/>
          <a:ln w="19050" cap="flat" cmpd="sng">
            <a:solidFill>
              <a:srgbClr val="00FF00"/>
            </a:solidFill>
            <a:prstDash val="solid"/>
            <a:round/>
            <a:headEnd type="none" w="sm" len="sm"/>
            <a:tailEnd type="stealth" w="med" len="med"/>
          </a:ln>
        </p:spPr>
      </p:cxnSp>
      <p:cxnSp>
        <p:nvCxnSpPr>
          <p:cNvPr id="1190" name="Google Shape;1190;g25319c824c5_0_324"/>
          <p:cNvCxnSpPr>
            <a:stCxn id="1151" idx="4"/>
            <a:endCxn id="1165" idx="3"/>
          </p:cNvCxnSpPr>
          <p:nvPr/>
        </p:nvCxnSpPr>
        <p:spPr>
          <a:xfrm rot="10800000" flipH="1">
            <a:off x="5715500" y="3826664"/>
            <a:ext cx="1536900" cy="973200"/>
          </a:xfrm>
          <a:prstGeom prst="straightConnector1">
            <a:avLst/>
          </a:prstGeom>
          <a:noFill/>
          <a:ln w="19050" cap="flat" cmpd="sng">
            <a:solidFill>
              <a:srgbClr val="00FF00"/>
            </a:solidFill>
            <a:prstDash val="solid"/>
            <a:round/>
            <a:headEnd type="none" w="sm" len="sm"/>
            <a:tailEnd type="stealth" w="med" len="med"/>
          </a:ln>
        </p:spPr>
      </p:cxnSp>
      <p:cxnSp>
        <p:nvCxnSpPr>
          <p:cNvPr id="1191" name="Google Shape;1191;g25319c824c5_0_324"/>
          <p:cNvCxnSpPr>
            <a:stCxn id="1151" idx="4"/>
            <a:endCxn id="1168" idx="4"/>
          </p:cNvCxnSpPr>
          <p:nvPr/>
        </p:nvCxnSpPr>
        <p:spPr>
          <a:xfrm rot="10800000" flipH="1">
            <a:off x="5715500" y="3746564"/>
            <a:ext cx="2378700" cy="1053300"/>
          </a:xfrm>
          <a:prstGeom prst="straightConnector1">
            <a:avLst/>
          </a:prstGeom>
          <a:noFill/>
          <a:ln w="19050" cap="flat" cmpd="sng">
            <a:solidFill>
              <a:srgbClr val="00FF00"/>
            </a:solidFill>
            <a:prstDash val="solid"/>
            <a:round/>
            <a:headEnd type="none" w="sm" len="sm"/>
            <a:tailEnd type="stealth" w="med" len="med"/>
          </a:ln>
        </p:spPr>
      </p:cxnSp>
      <p:cxnSp>
        <p:nvCxnSpPr>
          <p:cNvPr id="1192" name="Google Shape;1192;g25319c824c5_0_324"/>
          <p:cNvCxnSpPr>
            <a:stCxn id="1151" idx="4"/>
            <a:endCxn id="1169" idx="3"/>
          </p:cNvCxnSpPr>
          <p:nvPr/>
        </p:nvCxnSpPr>
        <p:spPr>
          <a:xfrm rot="10800000" flipH="1">
            <a:off x="5715500" y="3966464"/>
            <a:ext cx="2847900" cy="833400"/>
          </a:xfrm>
          <a:prstGeom prst="straightConnector1">
            <a:avLst/>
          </a:prstGeom>
          <a:noFill/>
          <a:ln w="19050" cap="flat" cmpd="sng">
            <a:solidFill>
              <a:srgbClr val="00FF00"/>
            </a:solidFill>
            <a:prstDash val="solid"/>
            <a:round/>
            <a:headEnd type="none" w="sm" len="sm"/>
            <a:tailEnd type="stealth" w="med" len="med"/>
          </a:ln>
        </p:spPr>
      </p:cxnSp>
      <p:cxnSp>
        <p:nvCxnSpPr>
          <p:cNvPr id="1193" name="Google Shape;1193;g25319c824c5_0_324"/>
          <p:cNvCxnSpPr>
            <a:stCxn id="1151" idx="4"/>
            <a:endCxn id="1170" idx="3"/>
          </p:cNvCxnSpPr>
          <p:nvPr/>
        </p:nvCxnSpPr>
        <p:spPr>
          <a:xfrm rot="10800000" flipH="1">
            <a:off x="5715500" y="3775664"/>
            <a:ext cx="3765600" cy="1024200"/>
          </a:xfrm>
          <a:prstGeom prst="straightConnector1">
            <a:avLst/>
          </a:prstGeom>
          <a:noFill/>
          <a:ln w="19050" cap="flat" cmpd="sng">
            <a:solidFill>
              <a:srgbClr val="00FF00"/>
            </a:solidFill>
            <a:prstDash val="solid"/>
            <a:round/>
            <a:headEnd type="none" w="sm" len="sm"/>
            <a:tailEnd type="stealth" w="med" len="med"/>
          </a:ln>
        </p:spPr>
      </p:cxnSp>
      <p:grpSp>
        <p:nvGrpSpPr>
          <p:cNvPr id="9" name="Group 8">
            <a:extLst>
              <a:ext uri="{FF2B5EF4-FFF2-40B4-BE49-F238E27FC236}">
                <a16:creationId xmlns:a16="http://schemas.microsoft.com/office/drawing/2014/main" id="{C56F79F4-FFE5-6534-2086-DDE4010AB603}"/>
              </a:ext>
            </a:extLst>
          </p:cNvPr>
          <p:cNvGrpSpPr/>
          <p:nvPr/>
        </p:nvGrpSpPr>
        <p:grpSpPr>
          <a:xfrm>
            <a:off x="982150" y="5627600"/>
            <a:ext cx="5274150" cy="748243"/>
            <a:chOff x="982150" y="5627600"/>
            <a:chExt cx="5274150" cy="748243"/>
          </a:xfrm>
        </p:grpSpPr>
        <p:cxnSp>
          <p:nvCxnSpPr>
            <p:cNvPr id="1182" name="Google Shape;1182;g25319c824c5_0_324"/>
            <p:cNvCxnSpPr>
              <a:cxnSpLocks/>
            </p:cNvCxnSpPr>
            <p:nvPr/>
          </p:nvCxnSpPr>
          <p:spPr>
            <a:xfrm>
              <a:off x="982150" y="5980112"/>
              <a:ext cx="1840150" cy="0"/>
            </a:xfrm>
            <a:prstGeom prst="straightConnector1">
              <a:avLst/>
            </a:prstGeom>
            <a:noFill/>
            <a:ln w="25400" cap="flat" cmpd="sng">
              <a:solidFill>
                <a:srgbClr val="FF0000"/>
              </a:solidFill>
              <a:prstDash val="solid"/>
              <a:round/>
              <a:headEnd type="none" w="sm" len="sm"/>
              <a:tailEnd type="stealth" w="med" len="med"/>
            </a:ln>
          </p:spPr>
        </p:cxnSp>
        <p:sp>
          <p:nvSpPr>
            <p:cNvPr id="1183" name="Google Shape;1183;g25319c824c5_0_324"/>
            <p:cNvSpPr txBox="1"/>
            <p:nvPr/>
          </p:nvSpPr>
          <p:spPr>
            <a:xfrm>
              <a:off x="1031200" y="5627600"/>
              <a:ext cx="5225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FF0000"/>
                  </a:solidFill>
                  <a:latin typeface="Arial"/>
                  <a:ea typeface="Arial"/>
                  <a:cs typeface="Arial"/>
                  <a:sym typeface="Arial"/>
                </a:rPr>
                <a:t>Onboarding Process</a:t>
              </a:r>
              <a:endParaRPr sz="1400" b="0" i="0" u="none" strike="noStrike" cap="none" dirty="0">
                <a:solidFill>
                  <a:srgbClr val="FF0000"/>
                </a:solidFill>
                <a:latin typeface="Arial"/>
                <a:ea typeface="Arial"/>
                <a:cs typeface="Arial"/>
                <a:sym typeface="Arial"/>
              </a:endParaRPr>
            </a:p>
          </p:txBody>
        </p:sp>
        <p:cxnSp>
          <p:nvCxnSpPr>
            <p:cNvPr id="1194" name="Google Shape;1194;g25319c824c5_0_324"/>
            <p:cNvCxnSpPr>
              <a:cxnSpLocks/>
            </p:cNvCxnSpPr>
            <p:nvPr/>
          </p:nvCxnSpPr>
          <p:spPr>
            <a:xfrm flipH="1">
              <a:off x="982150" y="6375843"/>
              <a:ext cx="1840150" cy="0"/>
            </a:xfrm>
            <a:prstGeom prst="straightConnector1">
              <a:avLst/>
            </a:prstGeom>
            <a:noFill/>
            <a:ln w="25400" cap="flat" cmpd="sng">
              <a:solidFill>
                <a:srgbClr val="00FF00"/>
              </a:solidFill>
              <a:prstDash val="solid"/>
              <a:round/>
              <a:headEnd type="none" w="sm" len="sm"/>
              <a:tailEnd type="stealth" w="med" len="med"/>
            </a:ln>
          </p:spPr>
        </p:cxnSp>
        <p:sp>
          <p:nvSpPr>
            <p:cNvPr id="1195" name="Google Shape;1195;g25319c824c5_0_324"/>
            <p:cNvSpPr txBox="1"/>
            <p:nvPr/>
          </p:nvSpPr>
          <p:spPr>
            <a:xfrm>
              <a:off x="1043775" y="6077286"/>
              <a:ext cx="2714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FF00"/>
                  </a:solidFill>
                  <a:latin typeface="Arial"/>
                  <a:ea typeface="Arial"/>
                  <a:cs typeface="Arial"/>
                  <a:sym typeface="Arial"/>
                </a:rPr>
                <a:t>Metadata added to Catalogue</a:t>
              </a:r>
              <a:endParaRPr sz="1400" b="0" i="0" u="none" strike="noStrike" cap="none" dirty="0">
                <a:solidFill>
                  <a:srgbClr val="00FF00"/>
                </a:solidFill>
                <a:latin typeface="Arial"/>
                <a:ea typeface="Arial"/>
                <a:cs typeface="Arial"/>
                <a:sym typeface="Arial"/>
              </a:endParaRPr>
            </a:p>
          </p:txBody>
        </p:sp>
      </p:grpSp>
      <p:sp>
        <p:nvSpPr>
          <p:cNvPr id="1196" name="Google Shape;1196;g25319c824c5_0_324"/>
          <p:cNvSpPr/>
          <p:nvPr/>
        </p:nvSpPr>
        <p:spPr>
          <a:xfrm>
            <a:off x="10303775" y="664725"/>
            <a:ext cx="1343100" cy="708600"/>
          </a:xfrm>
          <a:prstGeom prst="wedgeEllipseCallout">
            <a:avLst>
              <a:gd name="adj1" fmla="val -130822"/>
              <a:gd name="adj2" fmla="val 21404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Data Space Platform</a:t>
            </a:r>
            <a:endParaRPr sz="1400" b="0" i="0" u="none" strike="noStrike" cap="none">
              <a:solidFill>
                <a:srgbClr val="000000"/>
              </a:solidFill>
              <a:latin typeface="Arial"/>
              <a:ea typeface="Arial"/>
              <a:cs typeface="Arial"/>
              <a:sym typeface="Arial"/>
            </a:endParaRPr>
          </a:p>
        </p:txBody>
      </p:sp>
      <p:sp>
        <p:nvSpPr>
          <p:cNvPr id="1197" name="Google Shape;1197;g25319c824c5_0_324"/>
          <p:cNvSpPr/>
          <p:nvPr/>
        </p:nvSpPr>
        <p:spPr>
          <a:xfrm>
            <a:off x="862275" y="386022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98" name="Google Shape;1198;g25319c824c5_0_324"/>
          <p:cNvSpPr/>
          <p:nvPr/>
        </p:nvSpPr>
        <p:spPr>
          <a:xfrm>
            <a:off x="1501350" y="228650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199" name="Google Shape;1199;g25319c824c5_0_324"/>
          <p:cNvSpPr/>
          <p:nvPr/>
        </p:nvSpPr>
        <p:spPr>
          <a:xfrm>
            <a:off x="3608750" y="14296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00" name="Google Shape;1200;g25319c824c5_0_324"/>
          <p:cNvSpPr/>
          <p:nvPr/>
        </p:nvSpPr>
        <p:spPr>
          <a:xfrm>
            <a:off x="2459300" y="171022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01" name="Google Shape;1201;g25319c824c5_0_324"/>
          <p:cNvSpPr/>
          <p:nvPr/>
        </p:nvSpPr>
        <p:spPr>
          <a:xfrm>
            <a:off x="5668750" y="10849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02" name="Google Shape;1202;g25319c824c5_0_324"/>
          <p:cNvSpPr/>
          <p:nvPr/>
        </p:nvSpPr>
        <p:spPr>
          <a:xfrm>
            <a:off x="10933525" y="32203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03" name="Google Shape;1203;g25319c824c5_0_324"/>
          <p:cNvSpPr/>
          <p:nvPr/>
        </p:nvSpPr>
        <p:spPr>
          <a:xfrm>
            <a:off x="10250438" y="23358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04" name="Google Shape;1204;g25319c824c5_0_324"/>
          <p:cNvSpPr/>
          <p:nvPr/>
        </p:nvSpPr>
        <p:spPr>
          <a:xfrm>
            <a:off x="6495000" y="1240238"/>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05" name="Google Shape;1205;g25319c824c5_0_32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206" name="Google Shape;1206;g25319c824c5_0_32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46</a:t>
            </a:fld>
            <a:endParaRPr/>
          </a:p>
        </p:txBody>
      </p:sp>
      <p:sp>
        <p:nvSpPr>
          <p:cNvPr id="1207" name="Google Shape;1207;g25319c824c5_0_324"/>
          <p:cNvSpPr/>
          <p:nvPr/>
        </p:nvSpPr>
        <p:spPr>
          <a:xfrm>
            <a:off x="10127900" y="4921200"/>
            <a:ext cx="1736400" cy="708600"/>
          </a:xfrm>
          <a:prstGeom prst="wedgeEllipseCallout">
            <a:avLst>
              <a:gd name="adj1" fmla="val -147823"/>
              <a:gd name="adj2" fmla="val -5432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Data Intermediary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g25319c824c5_0_557"/>
          <p:cNvSpPr/>
          <p:nvPr/>
        </p:nvSpPr>
        <p:spPr>
          <a:xfrm>
            <a:off x="307450" y="985175"/>
            <a:ext cx="11448300" cy="5353200"/>
          </a:xfrm>
          <a:prstGeom prst="ellipse">
            <a:avLst/>
          </a:prstGeom>
          <a:solidFill>
            <a:srgbClr val="F7F71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Arial"/>
                <a:ea typeface="Arial"/>
                <a:cs typeface="Arial"/>
                <a:sym typeface="Arial"/>
              </a:rPr>
              <a:t>Research Ecosystem – Services &amp; Data</a:t>
            </a:r>
            <a:endParaRPr sz="1600" b="0" i="0" u="none" strike="noStrike" cap="none">
              <a:solidFill>
                <a:srgbClr val="000000"/>
              </a:solidFill>
              <a:latin typeface="Arial"/>
              <a:ea typeface="Arial"/>
              <a:cs typeface="Arial"/>
              <a:sym typeface="Arial"/>
            </a:endParaRPr>
          </a:p>
        </p:txBody>
      </p:sp>
      <p:sp>
        <p:nvSpPr>
          <p:cNvPr id="1214" name="Google Shape;1214;g25319c824c5_0_557"/>
          <p:cNvSpPr/>
          <p:nvPr/>
        </p:nvSpPr>
        <p:spPr>
          <a:xfrm>
            <a:off x="1777150" y="2433275"/>
            <a:ext cx="8481600" cy="3212100"/>
          </a:xfrm>
          <a:prstGeom prst="octagon">
            <a:avLst>
              <a:gd name="adj" fmla="val 29289"/>
            </a:avLst>
          </a:prstGeom>
          <a:solidFill>
            <a:srgbClr val="F6D162"/>
          </a:solidFill>
          <a:ln w="25400"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1" i="0" u="none" strike="noStrike" cap="none">
                <a:solidFill>
                  <a:srgbClr val="000000"/>
                </a:solidFill>
                <a:latin typeface="Arial"/>
                <a:ea typeface="Arial"/>
                <a:cs typeface="Arial"/>
                <a:sym typeface="Arial"/>
              </a:rPr>
              <a:t>EOSC Exchange</a:t>
            </a:r>
            <a:endParaRPr sz="1700" b="1" i="0" u="none" strike="noStrike" cap="none">
              <a:solidFill>
                <a:srgbClr val="000000"/>
              </a:solidFill>
              <a:latin typeface="Arial"/>
              <a:ea typeface="Arial"/>
              <a:cs typeface="Arial"/>
              <a:sym typeface="Arial"/>
            </a:endParaRPr>
          </a:p>
        </p:txBody>
      </p:sp>
      <p:sp>
        <p:nvSpPr>
          <p:cNvPr id="1215" name="Google Shape;1215;g25319c824c5_0_557"/>
          <p:cNvSpPr txBox="1">
            <a:spLocks noGrp="1"/>
          </p:cNvSpPr>
          <p:nvPr>
            <p:ph type="title"/>
          </p:nvPr>
        </p:nvSpPr>
        <p:spPr>
          <a:xfrm>
            <a:off x="1282073" y="395408"/>
            <a:ext cx="10985400" cy="415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9380"/>
              <a:buNone/>
            </a:pPr>
            <a:r>
              <a:rPr lang="en-GB">
                <a:solidFill>
                  <a:schemeClr val="accent1"/>
                </a:solidFill>
              </a:rPr>
              <a:t>…Looks like EOSC</a:t>
            </a:r>
            <a:endParaRPr/>
          </a:p>
        </p:txBody>
      </p:sp>
      <p:grpSp>
        <p:nvGrpSpPr>
          <p:cNvPr id="1216" name="Google Shape;1216;g25319c824c5_0_557"/>
          <p:cNvGrpSpPr/>
          <p:nvPr/>
        </p:nvGrpSpPr>
        <p:grpSpPr>
          <a:xfrm>
            <a:off x="3582250" y="4227181"/>
            <a:ext cx="4925700" cy="1145351"/>
            <a:chOff x="3582250" y="3389100"/>
            <a:chExt cx="4925700" cy="1387800"/>
          </a:xfrm>
        </p:grpSpPr>
        <p:sp>
          <p:nvSpPr>
            <p:cNvPr id="1217" name="Google Shape;1217;g25319c824c5_0_557"/>
            <p:cNvSpPr/>
            <p:nvPr/>
          </p:nvSpPr>
          <p:spPr>
            <a:xfrm>
              <a:off x="3582250" y="3389100"/>
              <a:ext cx="4925700" cy="1387800"/>
            </a:xfrm>
            <a:prstGeom prst="ellipse">
              <a:avLst/>
            </a:prstGeom>
            <a:solidFill>
              <a:srgbClr val="7EA5D2"/>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Arial"/>
                  <a:ea typeface="Arial"/>
                  <a:cs typeface="Arial"/>
                  <a:sym typeface="Arial"/>
                </a:rPr>
                <a:t>EOSC Core </a:t>
              </a:r>
              <a:r>
                <a:rPr lang="en-GB" sz="700" b="0" i="0" u="none" strike="noStrike" cap="none">
                  <a:solidFill>
                    <a:schemeClr val="lt1"/>
                  </a:solidFill>
                  <a:latin typeface="Arial"/>
                  <a:ea typeface="Arial"/>
                  <a:cs typeface="Arial"/>
                  <a:sym typeface="Arial"/>
                </a:rPr>
                <a:t>(&amp; core services)</a:t>
              </a:r>
              <a:endParaRPr sz="1500" b="1" i="0" u="none" strike="noStrike" cap="none">
                <a:solidFill>
                  <a:schemeClr val="lt1"/>
                </a:solidFill>
                <a:latin typeface="Arial"/>
                <a:ea typeface="Arial"/>
                <a:cs typeface="Arial"/>
                <a:sym typeface="Arial"/>
              </a:endParaRPr>
            </a:p>
          </p:txBody>
        </p:sp>
        <p:sp>
          <p:nvSpPr>
            <p:cNvPr id="1218" name="Google Shape;1218;g25319c824c5_0_557"/>
            <p:cNvSpPr/>
            <p:nvPr/>
          </p:nvSpPr>
          <p:spPr>
            <a:xfrm>
              <a:off x="4340000" y="3691171"/>
              <a:ext cx="1375500" cy="783675"/>
            </a:xfrm>
            <a:prstGeom prst="flowChartMagneticDisk">
              <a:avLst/>
            </a:prstGeom>
            <a:solidFill>
              <a:srgbClr val="B1CDE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400" b="1" i="0" u="none" strike="noStrike" cap="none">
                  <a:solidFill>
                    <a:srgbClr val="000000"/>
                  </a:solidFill>
                  <a:latin typeface="Arial"/>
                  <a:ea typeface="Arial"/>
                  <a:cs typeface="Arial"/>
                  <a:sym typeface="Arial"/>
                </a:rPr>
                <a:t>EOSC Catalogue</a:t>
              </a:r>
              <a:endParaRPr sz="1400" b="0" i="0" u="none" strike="noStrike" cap="none">
                <a:solidFill>
                  <a:srgbClr val="000000"/>
                </a:solidFill>
                <a:latin typeface="Arial"/>
                <a:ea typeface="Arial"/>
                <a:cs typeface="Arial"/>
                <a:sym typeface="Arial"/>
              </a:endParaRPr>
            </a:p>
          </p:txBody>
        </p:sp>
      </p:grpSp>
      <p:sp>
        <p:nvSpPr>
          <p:cNvPr id="1219" name="Google Shape;1219;g25319c824c5_0_557"/>
          <p:cNvSpPr/>
          <p:nvPr/>
        </p:nvSpPr>
        <p:spPr>
          <a:xfrm>
            <a:off x="8144950" y="14296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0" name="Google Shape;1220;g25319c824c5_0_557"/>
          <p:cNvSpPr/>
          <p:nvPr/>
        </p:nvSpPr>
        <p:spPr>
          <a:xfrm>
            <a:off x="8968650" y="17090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1" name="Google Shape;1221;g25319c824c5_0_557"/>
          <p:cNvSpPr/>
          <p:nvPr/>
        </p:nvSpPr>
        <p:spPr>
          <a:xfrm>
            <a:off x="7321250" y="13643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2" name="Google Shape;1222;g25319c824c5_0_557"/>
          <p:cNvSpPr/>
          <p:nvPr/>
        </p:nvSpPr>
        <p:spPr>
          <a:xfrm>
            <a:off x="4792150" y="13643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3" name="Google Shape;1223;g25319c824c5_0_557"/>
          <p:cNvSpPr/>
          <p:nvPr/>
        </p:nvSpPr>
        <p:spPr>
          <a:xfrm>
            <a:off x="9707050" y="21390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4" name="Google Shape;1224;g25319c824c5_0_557"/>
          <p:cNvSpPr/>
          <p:nvPr/>
        </p:nvSpPr>
        <p:spPr>
          <a:xfrm>
            <a:off x="10793825" y="26180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5" name="Google Shape;1225;g25319c824c5_0_557"/>
          <p:cNvSpPr/>
          <p:nvPr/>
        </p:nvSpPr>
        <p:spPr>
          <a:xfrm>
            <a:off x="3008700" y="17090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6" name="Google Shape;1226;g25319c824c5_0_557"/>
          <p:cNvSpPr/>
          <p:nvPr/>
        </p:nvSpPr>
        <p:spPr>
          <a:xfrm>
            <a:off x="2054400" y="21390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7" name="Google Shape;1227;g25319c824c5_0_557"/>
          <p:cNvSpPr/>
          <p:nvPr/>
        </p:nvSpPr>
        <p:spPr>
          <a:xfrm>
            <a:off x="982150" y="265792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8" name="Google Shape;1228;g25319c824c5_0_557"/>
          <p:cNvSpPr/>
          <p:nvPr/>
        </p:nvSpPr>
        <p:spPr>
          <a:xfrm>
            <a:off x="2549675" y="33274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29" name="Google Shape;1229;g25319c824c5_0_557"/>
          <p:cNvSpPr/>
          <p:nvPr/>
        </p:nvSpPr>
        <p:spPr>
          <a:xfrm>
            <a:off x="3046775" y="3002625"/>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0" name="Google Shape;1230;g25319c824c5_0_557"/>
          <p:cNvSpPr/>
          <p:nvPr/>
        </p:nvSpPr>
        <p:spPr>
          <a:xfrm>
            <a:off x="4037251" y="33325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1" name="Google Shape;1231;g25319c824c5_0_557"/>
          <p:cNvSpPr/>
          <p:nvPr/>
        </p:nvSpPr>
        <p:spPr>
          <a:xfrm>
            <a:off x="5280425" y="357085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2" name="Google Shape;1232;g25319c824c5_0_557"/>
          <p:cNvSpPr/>
          <p:nvPr/>
        </p:nvSpPr>
        <p:spPr>
          <a:xfrm>
            <a:off x="7199250" y="35324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3" name="Google Shape;1233;g25319c824c5_0_557"/>
          <p:cNvSpPr/>
          <p:nvPr/>
        </p:nvSpPr>
        <p:spPr>
          <a:xfrm>
            <a:off x="2822300" y="4256513"/>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4" name="Google Shape;1234;g25319c824c5_0_557"/>
          <p:cNvSpPr/>
          <p:nvPr/>
        </p:nvSpPr>
        <p:spPr>
          <a:xfrm>
            <a:off x="6285300" y="36721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5" name="Google Shape;1235;g25319c824c5_0_557"/>
          <p:cNvSpPr/>
          <p:nvPr/>
        </p:nvSpPr>
        <p:spPr>
          <a:xfrm>
            <a:off x="7912776" y="34019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6" name="Google Shape;1236;g25319c824c5_0_557"/>
          <p:cNvSpPr/>
          <p:nvPr/>
        </p:nvSpPr>
        <p:spPr>
          <a:xfrm>
            <a:off x="8510113" y="367210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37" name="Google Shape;1237;g25319c824c5_0_557"/>
          <p:cNvSpPr/>
          <p:nvPr/>
        </p:nvSpPr>
        <p:spPr>
          <a:xfrm>
            <a:off x="9427913" y="3481550"/>
            <a:ext cx="363000" cy="344700"/>
          </a:xfrm>
          <a:prstGeom prst="ellips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cxnSp>
        <p:nvCxnSpPr>
          <p:cNvPr id="1238" name="Google Shape;1238;g25319c824c5_0_557"/>
          <p:cNvCxnSpPr>
            <a:stCxn id="1227" idx="6"/>
            <a:endCxn id="1228" idx="1"/>
          </p:cNvCxnSpPr>
          <p:nvPr/>
        </p:nvCxnSpPr>
        <p:spPr>
          <a:xfrm>
            <a:off x="1345150" y="2830275"/>
            <a:ext cx="1257600" cy="547500"/>
          </a:xfrm>
          <a:prstGeom prst="straightConnector1">
            <a:avLst/>
          </a:prstGeom>
          <a:noFill/>
          <a:ln w="19050" cap="flat" cmpd="sng">
            <a:solidFill>
              <a:srgbClr val="FF0000"/>
            </a:solidFill>
            <a:prstDash val="solid"/>
            <a:round/>
            <a:headEnd type="none" w="sm" len="sm"/>
            <a:tailEnd type="stealth" w="med" len="med"/>
          </a:ln>
        </p:spPr>
      </p:cxnSp>
      <p:cxnSp>
        <p:nvCxnSpPr>
          <p:cNvPr id="1239" name="Google Shape;1239;g25319c824c5_0_557"/>
          <p:cNvCxnSpPr>
            <a:stCxn id="1226" idx="5"/>
            <a:endCxn id="1229" idx="1"/>
          </p:cNvCxnSpPr>
          <p:nvPr/>
        </p:nvCxnSpPr>
        <p:spPr>
          <a:xfrm>
            <a:off x="2364240" y="2433270"/>
            <a:ext cx="735600" cy="619800"/>
          </a:xfrm>
          <a:prstGeom prst="straightConnector1">
            <a:avLst/>
          </a:prstGeom>
          <a:noFill/>
          <a:ln w="19050" cap="flat" cmpd="sng">
            <a:solidFill>
              <a:srgbClr val="FF0000"/>
            </a:solidFill>
            <a:prstDash val="solid"/>
            <a:round/>
            <a:headEnd type="none" w="sm" len="sm"/>
            <a:tailEnd type="stealth" w="med" len="med"/>
          </a:ln>
        </p:spPr>
      </p:cxnSp>
      <p:cxnSp>
        <p:nvCxnSpPr>
          <p:cNvPr id="1240" name="Google Shape;1240;g25319c824c5_0_557"/>
          <p:cNvCxnSpPr>
            <a:stCxn id="1225" idx="5"/>
            <a:endCxn id="1230" idx="1"/>
          </p:cNvCxnSpPr>
          <p:nvPr/>
        </p:nvCxnSpPr>
        <p:spPr>
          <a:xfrm>
            <a:off x="3318540" y="2003295"/>
            <a:ext cx="771900" cy="1379700"/>
          </a:xfrm>
          <a:prstGeom prst="straightConnector1">
            <a:avLst/>
          </a:prstGeom>
          <a:noFill/>
          <a:ln w="19050" cap="flat" cmpd="sng">
            <a:solidFill>
              <a:srgbClr val="FF0000"/>
            </a:solidFill>
            <a:prstDash val="solid"/>
            <a:round/>
            <a:headEnd type="none" w="sm" len="sm"/>
            <a:tailEnd type="stealth" w="med" len="med"/>
          </a:ln>
        </p:spPr>
      </p:cxnSp>
      <p:cxnSp>
        <p:nvCxnSpPr>
          <p:cNvPr id="1241" name="Google Shape;1241;g25319c824c5_0_557"/>
          <p:cNvCxnSpPr>
            <a:stCxn id="1222" idx="5"/>
            <a:endCxn id="1231" idx="0"/>
          </p:cNvCxnSpPr>
          <p:nvPr/>
        </p:nvCxnSpPr>
        <p:spPr>
          <a:xfrm>
            <a:off x="5101990" y="1658595"/>
            <a:ext cx="360000" cy="1912200"/>
          </a:xfrm>
          <a:prstGeom prst="straightConnector1">
            <a:avLst/>
          </a:prstGeom>
          <a:noFill/>
          <a:ln w="19050" cap="flat" cmpd="sng">
            <a:solidFill>
              <a:srgbClr val="FF0000"/>
            </a:solidFill>
            <a:prstDash val="solid"/>
            <a:round/>
            <a:headEnd type="none" w="sm" len="sm"/>
            <a:tailEnd type="stealth" w="med" len="med"/>
          </a:ln>
        </p:spPr>
      </p:cxnSp>
      <p:cxnSp>
        <p:nvCxnSpPr>
          <p:cNvPr id="1242" name="Google Shape;1242;g25319c824c5_0_557"/>
          <p:cNvCxnSpPr>
            <a:stCxn id="1219" idx="3"/>
            <a:endCxn id="1232" idx="0"/>
          </p:cNvCxnSpPr>
          <p:nvPr/>
        </p:nvCxnSpPr>
        <p:spPr>
          <a:xfrm flipH="1">
            <a:off x="7380610" y="1723895"/>
            <a:ext cx="817500" cy="1808400"/>
          </a:xfrm>
          <a:prstGeom prst="straightConnector1">
            <a:avLst/>
          </a:prstGeom>
          <a:noFill/>
          <a:ln w="19050" cap="flat" cmpd="sng">
            <a:solidFill>
              <a:srgbClr val="FF0000"/>
            </a:solidFill>
            <a:prstDash val="solid"/>
            <a:round/>
            <a:headEnd type="none" w="sm" len="sm"/>
            <a:tailEnd type="stealth" w="med" len="med"/>
          </a:ln>
        </p:spPr>
      </p:cxnSp>
      <p:cxnSp>
        <p:nvCxnSpPr>
          <p:cNvPr id="1243" name="Google Shape;1243;g25319c824c5_0_557"/>
          <p:cNvCxnSpPr>
            <a:stCxn id="1220" idx="3"/>
            <a:endCxn id="1235" idx="7"/>
          </p:cNvCxnSpPr>
          <p:nvPr/>
        </p:nvCxnSpPr>
        <p:spPr>
          <a:xfrm flipH="1">
            <a:off x="8222610" y="2003295"/>
            <a:ext cx="799200" cy="1449000"/>
          </a:xfrm>
          <a:prstGeom prst="straightConnector1">
            <a:avLst/>
          </a:prstGeom>
          <a:noFill/>
          <a:ln w="19050" cap="flat" cmpd="sng">
            <a:solidFill>
              <a:srgbClr val="FF0000"/>
            </a:solidFill>
            <a:prstDash val="solid"/>
            <a:round/>
            <a:headEnd type="none" w="sm" len="sm"/>
            <a:tailEnd type="stealth" w="med" len="med"/>
          </a:ln>
        </p:spPr>
      </p:cxnSp>
      <p:cxnSp>
        <p:nvCxnSpPr>
          <p:cNvPr id="1244" name="Google Shape;1244;g25319c824c5_0_557"/>
          <p:cNvCxnSpPr>
            <a:stCxn id="1223" idx="3"/>
            <a:endCxn id="1236" idx="7"/>
          </p:cNvCxnSpPr>
          <p:nvPr/>
        </p:nvCxnSpPr>
        <p:spPr>
          <a:xfrm flipH="1">
            <a:off x="8820010" y="2433270"/>
            <a:ext cx="940200" cy="1289400"/>
          </a:xfrm>
          <a:prstGeom prst="straightConnector1">
            <a:avLst/>
          </a:prstGeom>
          <a:noFill/>
          <a:ln w="19050" cap="flat" cmpd="sng">
            <a:solidFill>
              <a:srgbClr val="FF0000"/>
            </a:solidFill>
            <a:prstDash val="solid"/>
            <a:round/>
            <a:headEnd type="none" w="sm" len="sm"/>
            <a:tailEnd type="stealth" w="med" len="med"/>
          </a:ln>
        </p:spPr>
      </p:cxnSp>
      <p:cxnSp>
        <p:nvCxnSpPr>
          <p:cNvPr id="1245" name="Google Shape;1245;g25319c824c5_0_557"/>
          <p:cNvCxnSpPr>
            <a:stCxn id="1224" idx="3"/>
            <a:endCxn id="1237" idx="7"/>
          </p:cNvCxnSpPr>
          <p:nvPr/>
        </p:nvCxnSpPr>
        <p:spPr>
          <a:xfrm flipH="1">
            <a:off x="9737885" y="2912270"/>
            <a:ext cx="1109100" cy="619800"/>
          </a:xfrm>
          <a:prstGeom prst="straightConnector1">
            <a:avLst/>
          </a:prstGeom>
          <a:noFill/>
          <a:ln w="19050" cap="flat" cmpd="sng">
            <a:solidFill>
              <a:srgbClr val="FF0000"/>
            </a:solidFill>
            <a:prstDash val="solid"/>
            <a:round/>
            <a:headEnd type="none" w="sm" len="sm"/>
            <a:tailEnd type="stealth" w="med" len="med"/>
          </a:ln>
        </p:spPr>
      </p:cxnSp>
      <p:cxnSp>
        <p:nvCxnSpPr>
          <p:cNvPr id="1246" name="Google Shape;1246;g25319c824c5_0_557"/>
          <p:cNvCxnSpPr>
            <a:stCxn id="1221" idx="4"/>
            <a:endCxn id="1234" idx="0"/>
          </p:cNvCxnSpPr>
          <p:nvPr/>
        </p:nvCxnSpPr>
        <p:spPr>
          <a:xfrm flipH="1">
            <a:off x="6466850" y="1709075"/>
            <a:ext cx="1035900" cy="1962900"/>
          </a:xfrm>
          <a:prstGeom prst="straightConnector1">
            <a:avLst/>
          </a:prstGeom>
          <a:noFill/>
          <a:ln w="19050" cap="flat" cmpd="sng">
            <a:solidFill>
              <a:srgbClr val="FF0000"/>
            </a:solidFill>
            <a:prstDash val="solid"/>
            <a:round/>
            <a:headEnd type="none" w="sm" len="sm"/>
            <a:tailEnd type="stealth" w="med" len="med"/>
          </a:ln>
        </p:spPr>
      </p:cxnSp>
      <p:sp>
        <p:nvSpPr>
          <p:cNvPr id="1247" name="Google Shape;1247;g25319c824c5_0_557"/>
          <p:cNvSpPr/>
          <p:nvPr/>
        </p:nvSpPr>
        <p:spPr>
          <a:xfrm>
            <a:off x="619150" y="32590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cxnSp>
        <p:nvCxnSpPr>
          <p:cNvPr id="1248" name="Google Shape;1248;g25319c824c5_0_557"/>
          <p:cNvCxnSpPr>
            <a:stCxn id="1247" idx="6"/>
            <a:endCxn id="1233" idx="1"/>
          </p:cNvCxnSpPr>
          <p:nvPr/>
        </p:nvCxnSpPr>
        <p:spPr>
          <a:xfrm>
            <a:off x="982150" y="3431425"/>
            <a:ext cx="1893300" cy="875700"/>
          </a:xfrm>
          <a:prstGeom prst="straightConnector1">
            <a:avLst/>
          </a:prstGeom>
          <a:noFill/>
          <a:ln w="19050" cap="flat" cmpd="sng">
            <a:solidFill>
              <a:srgbClr val="FF0000"/>
            </a:solidFill>
            <a:prstDash val="solid"/>
            <a:round/>
            <a:headEnd type="none" w="sm" len="sm"/>
            <a:tailEnd type="stealth" w="med" len="med"/>
          </a:ln>
        </p:spPr>
      </p:cxnSp>
      <p:cxnSp>
        <p:nvCxnSpPr>
          <p:cNvPr id="1251" name="Google Shape;1251;g25319c824c5_0_557"/>
          <p:cNvCxnSpPr>
            <a:stCxn id="1218" idx="2"/>
            <a:endCxn id="1233" idx="5"/>
          </p:cNvCxnSpPr>
          <p:nvPr/>
        </p:nvCxnSpPr>
        <p:spPr>
          <a:xfrm rot="10800000">
            <a:off x="3132200" y="4550864"/>
            <a:ext cx="1207800" cy="249000"/>
          </a:xfrm>
          <a:prstGeom prst="straightConnector1">
            <a:avLst/>
          </a:prstGeom>
          <a:noFill/>
          <a:ln w="19050" cap="flat" cmpd="sng">
            <a:solidFill>
              <a:srgbClr val="00FF00"/>
            </a:solidFill>
            <a:prstDash val="solid"/>
            <a:round/>
            <a:headEnd type="none" w="sm" len="sm"/>
            <a:tailEnd type="stealth" w="med" len="med"/>
          </a:ln>
        </p:spPr>
      </p:cxnSp>
      <p:cxnSp>
        <p:nvCxnSpPr>
          <p:cNvPr id="1252" name="Google Shape;1252;g25319c824c5_0_557"/>
          <p:cNvCxnSpPr>
            <a:stCxn id="1218" idx="2"/>
            <a:endCxn id="1228" idx="5"/>
          </p:cNvCxnSpPr>
          <p:nvPr/>
        </p:nvCxnSpPr>
        <p:spPr>
          <a:xfrm rot="10800000">
            <a:off x="2859500" y="3621764"/>
            <a:ext cx="1480500" cy="1178100"/>
          </a:xfrm>
          <a:prstGeom prst="straightConnector1">
            <a:avLst/>
          </a:prstGeom>
          <a:noFill/>
          <a:ln w="19050" cap="flat" cmpd="sng">
            <a:solidFill>
              <a:srgbClr val="00FF00"/>
            </a:solidFill>
            <a:prstDash val="solid"/>
            <a:round/>
            <a:headEnd type="none" w="sm" len="sm"/>
            <a:tailEnd type="stealth" w="med" len="med"/>
          </a:ln>
        </p:spPr>
      </p:cxnSp>
      <p:cxnSp>
        <p:nvCxnSpPr>
          <p:cNvPr id="1253" name="Google Shape;1253;g25319c824c5_0_557"/>
          <p:cNvCxnSpPr>
            <a:stCxn id="1218" idx="2"/>
            <a:endCxn id="1229" idx="5"/>
          </p:cNvCxnSpPr>
          <p:nvPr/>
        </p:nvCxnSpPr>
        <p:spPr>
          <a:xfrm rot="10800000">
            <a:off x="3356600" y="3296864"/>
            <a:ext cx="983400" cy="1503000"/>
          </a:xfrm>
          <a:prstGeom prst="straightConnector1">
            <a:avLst/>
          </a:prstGeom>
          <a:noFill/>
          <a:ln w="19050" cap="flat" cmpd="sng">
            <a:solidFill>
              <a:srgbClr val="00FF00"/>
            </a:solidFill>
            <a:prstDash val="solid"/>
            <a:round/>
            <a:headEnd type="none" w="sm" len="sm"/>
            <a:tailEnd type="stealth" w="med" len="med"/>
          </a:ln>
        </p:spPr>
      </p:cxnSp>
      <p:cxnSp>
        <p:nvCxnSpPr>
          <p:cNvPr id="1254" name="Google Shape;1254;g25319c824c5_0_557"/>
          <p:cNvCxnSpPr>
            <a:stCxn id="1218" idx="2"/>
            <a:endCxn id="1230" idx="4"/>
          </p:cNvCxnSpPr>
          <p:nvPr/>
        </p:nvCxnSpPr>
        <p:spPr>
          <a:xfrm rot="10800000">
            <a:off x="4218800" y="3677264"/>
            <a:ext cx="121200" cy="1122600"/>
          </a:xfrm>
          <a:prstGeom prst="straightConnector1">
            <a:avLst/>
          </a:prstGeom>
          <a:noFill/>
          <a:ln w="19050" cap="flat" cmpd="sng">
            <a:solidFill>
              <a:srgbClr val="00FF00"/>
            </a:solidFill>
            <a:prstDash val="solid"/>
            <a:round/>
            <a:headEnd type="none" w="sm" len="sm"/>
            <a:tailEnd type="stealth" w="med" len="med"/>
          </a:ln>
        </p:spPr>
      </p:cxnSp>
      <p:cxnSp>
        <p:nvCxnSpPr>
          <p:cNvPr id="1255" name="Google Shape;1255;g25319c824c5_0_557"/>
          <p:cNvCxnSpPr>
            <a:stCxn id="1218" idx="1"/>
            <a:endCxn id="1231" idx="3"/>
          </p:cNvCxnSpPr>
          <p:nvPr/>
        </p:nvCxnSpPr>
        <p:spPr>
          <a:xfrm rot="10800000" flipH="1">
            <a:off x="5027750" y="3865080"/>
            <a:ext cx="305700" cy="611400"/>
          </a:xfrm>
          <a:prstGeom prst="straightConnector1">
            <a:avLst/>
          </a:prstGeom>
          <a:noFill/>
          <a:ln w="19050" cap="flat" cmpd="sng">
            <a:solidFill>
              <a:srgbClr val="00FF00"/>
            </a:solidFill>
            <a:prstDash val="solid"/>
            <a:round/>
            <a:headEnd type="none" w="sm" len="sm"/>
            <a:tailEnd type="stealth" w="med" len="med"/>
          </a:ln>
        </p:spPr>
      </p:cxnSp>
      <p:cxnSp>
        <p:nvCxnSpPr>
          <p:cNvPr id="1256" name="Google Shape;1256;g25319c824c5_0_557"/>
          <p:cNvCxnSpPr>
            <a:stCxn id="1218" idx="4"/>
            <a:endCxn id="1234" idx="3"/>
          </p:cNvCxnSpPr>
          <p:nvPr/>
        </p:nvCxnSpPr>
        <p:spPr>
          <a:xfrm rot="10800000" flipH="1">
            <a:off x="5715500" y="3966464"/>
            <a:ext cx="623100" cy="833400"/>
          </a:xfrm>
          <a:prstGeom prst="straightConnector1">
            <a:avLst/>
          </a:prstGeom>
          <a:noFill/>
          <a:ln w="19050" cap="flat" cmpd="sng">
            <a:solidFill>
              <a:srgbClr val="00FF00"/>
            </a:solidFill>
            <a:prstDash val="solid"/>
            <a:round/>
            <a:headEnd type="none" w="sm" len="sm"/>
            <a:tailEnd type="stealth" w="med" len="med"/>
          </a:ln>
        </p:spPr>
      </p:cxnSp>
      <p:cxnSp>
        <p:nvCxnSpPr>
          <p:cNvPr id="1257" name="Google Shape;1257;g25319c824c5_0_557"/>
          <p:cNvCxnSpPr>
            <a:stCxn id="1218" idx="4"/>
            <a:endCxn id="1232" idx="3"/>
          </p:cNvCxnSpPr>
          <p:nvPr/>
        </p:nvCxnSpPr>
        <p:spPr>
          <a:xfrm rot="10800000" flipH="1">
            <a:off x="5715500" y="3826664"/>
            <a:ext cx="1536900" cy="973200"/>
          </a:xfrm>
          <a:prstGeom prst="straightConnector1">
            <a:avLst/>
          </a:prstGeom>
          <a:noFill/>
          <a:ln w="19050" cap="flat" cmpd="sng">
            <a:solidFill>
              <a:srgbClr val="00FF00"/>
            </a:solidFill>
            <a:prstDash val="solid"/>
            <a:round/>
            <a:headEnd type="none" w="sm" len="sm"/>
            <a:tailEnd type="stealth" w="med" len="med"/>
          </a:ln>
        </p:spPr>
      </p:cxnSp>
      <p:cxnSp>
        <p:nvCxnSpPr>
          <p:cNvPr id="1258" name="Google Shape;1258;g25319c824c5_0_557"/>
          <p:cNvCxnSpPr>
            <a:stCxn id="1218" idx="4"/>
            <a:endCxn id="1235" idx="4"/>
          </p:cNvCxnSpPr>
          <p:nvPr/>
        </p:nvCxnSpPr>
        <p:spPr>
          <a:xfrm rot="10800000" flipH="1">
            <a:off x="5715500" y="3746564"/>
            <a:ext cx="2378700" cy="1053300"/>
          </a:xfrm>
          <a:prstGeom prst="straightConnector1">
            <a:avLst/>
          </a:prstGeom>
          <a:noFill/>
          <a:ln w="19050" cap="flat" cmpd="sng">
            <a:solidFill>
              <a:srgbClr val="00FF00"/>
            </a:solidFill>
            <a:prstDash val="solid"/>
            <a:round/>
            <a:headEnd type="none" w="sm" len="sm"/>
            <a:tailEnd type="stealth" w="med" len="med"/>
          </a:ln>
        </p:spPr>
      </p:cxnSp>
      <p:cxnSp>
        <p:nvCxnSpPr>
          <p:cNvPr id="1259" name="Google Shape;1259;g25319c824c5_0_557"/>
          <p:cNvCxnSpPr>
            <a:stCxn id="1218" idx="4"/>
            <a:endCxn id="1236" idx="3"/>
          </p:cNvCxnSpPr>
          <p:nvPr/>
        </p:nvCxnSpPr>
        <p:spPr>
          <a:xfrm rot="10800000" flipH="1">
            <a:off x="5715500" y="3966464"/>
            <a:ext cx="2847900" cy="833400"/>
          </a:xfrm>
          <a:prstGeom prst="straightConnector1">
            <a:avLst/>
          </a:prstGeom>
          <a:noFill/>
          <a:ln w="19050" cap="flat" cmpd="sng">
            <a:solidFill>
              <a:srgbClr val="00FF00"/>
            </a:solidFill>
            <a:prstDash val="solid"/>
            <a:round/>
            <a:headEnd type="none" w="sm" len="sm"/>
            <a:tailEnd type="stealth" w="med" len="med"/>
          </a:ln>
        </p:spPr>
      </p:cxnSp>
      <p:cxnSp>
        <p:nvCxnSpPr>
          <p:cNvPr id="1260" name="Google Shape;1260;g25319c824c5_0_557"/>
          <p:cNvCxnSpPr>
            <a:stCxn id="1218" idx="4"/>
            <a:endCxn id="1237" idx="3"/>
          </p:cNvCxnSpPr>
          <p:nvPr/>
        </p:nvCxnSpPr>
        <p:spPr>
          <a:xfrm rot="10800000" flipH="1">
            <a:off x="5715500" y="3775664"/>
            <a:ext cx="3765600" cy="1024200"/>
          </a:xfrm>
          <a:prstGeom prst="straightConnector1">
            <a:avLst/>
          </a:prstGeom>
          <a:noFill/>
          <a:ln w="19050" cap="flat" cmpd="sng">
            <a:solidFill>
              <a:srgbClr val="00FF00"/>
            </a:solidFill>
            <a:prstDash val="solid"/>
            <a:round/>
            <a:headEnd type="none" w="sm" len="sm"/>
            <a:tailEnd type="stealth" w="med" len="med"/>
          </a:ln>
        </p:spPr>
      </p:cxnSp>
      <p:sp>
        <p:nvSpPr>
          <p:cNvPr id="1263" name="Google Shape;1263;g25319c824c5_0_557"/>
          <p:cNvSpPr/>
          <p:nvPr/>
        </p:nvSpPr>
        <p:spPr>
          <a:xfrm>
            <a:off x="10303775" y="664725"/>
            <a:ext cx="1343100" cy="708600"/>
          </a:xfrm>
          <a:prstGeom prst="wedgeEllipseCallout">
            <a:avLst>
              <a:gd name="adj1" fmla="val -130822"/>
              <a:gd name="adj2" fmla="val 21404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EOSC Platform</a:t>
            </a:r>
            <a:endParaRPr sz="1400" b="0" i="0" u="none" strike="noStrike" cap="none">
              <a:solidFill>
                <a:srgbClr val="000000"/>
              </a:solidFill>
              <a:latin typeface="Arial"/>
              <a:ea typeface="Arial"/>
              <a:cs typeface="Arial"/>
              <a:sym typeface="Arial"/>
            </a:endParaRPr>
          </a:p>
        </p:txBody>
      </p:sp>
      <p:sp>
        <p:nvSpPr>
          <p:cNvPr id="1264" name="Google Shape;1264;g25319c824c5_0_557"/>
          <p:cNvSpPr/>
          <p:nvPr/>
        </p:nvSpPr>
        <p:spPr>
          <a:xfrm>
            <a:off x="862275" y="386022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65" name="Google Shape;1265;g25319c824c5_0_557"/>
          <p:cNvSpPr/>
          <p:nvPr/>
        </p:nvSpPr>
        <p:spPr>
          <a:xfrm>
            <a:off x="1501350" y="228650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66" name="Google Shape;1266;g25319c824c5_0_557"/>
          <p:cNvSpPr/>
          <p:nvPr/>
        </p:nvSpPr>
        <p:spPr>
          <a:xfrm>
            <a:off x="3608750" y="14296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67" name="Google Shape;1267;g25319c824c5_0_557"/>
          <p:cNvSpPr/>
          <p:nvPr/>
        </p:nvSpPr>
        <p:spPr>
          <a:xfrm>
            <a:off x="2459300" y="171022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68" name="Google Shape;1268;g25319c824c5_0_557"/>
          <p:cNvSpPr/>
          <p:nvPr/>
        </p:nvSpPr>
        <p:spPr>
          <a:xfrm>
            <a:off x="5668750" y="1084975"/>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69" name="Google Shape;1269;g25319c824c5_0_557"/>
          <p:cNvSpPr/>
          <p:nvPr/>
        </p:nvSpPr>
        <p:spPr>
          <a:xfrm>
            <a:off x="10933525" y="32203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70" name="Google Shape;1270;g25319c824c5_0_557"/>
          <p:cNvSpPr/>
          <p:nvPr/>
        </p:nvSpPr>
        <p:spPr>
          <a:xfrm>
            <a:off x="10250438" y="2335850"/>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71" name="Google Shape;1271;g25319c824c5_0_557"/>
          <p:cNvSpPr/>
          <p:nvPr/>
        </p:nvSpPr>
        <p:spPr>
          <a:xfrm>
            <a:off x="6495000" y="1240238"/>
            <a:ext cx="363000" cy="3447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272" name="Google Shape;1272;g25319c824c5_0_557"/>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273" name="Google Shape;1273;g25319c824c5_0_557"/>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47</a:t>
            </a:fld>
            <a:endParaRPr/>
          </a:p>
        </p:txBody>
      </p:sp>
      <p:sp>
        <p:nvSpPr>
          <p:cNvPr id="1274" name="Google Shape;1274;g25319c824c5_0_557"/>
          <p:cNvSpPr/>
          <p:nvPr/>
        </p:nvSpPr>
        <p:spPr>
          <a:xfrm>
            <a:off x="10127899" y="4921200"/>
            <a:ext cx="1820263" cy="708600"/>
          </a:xfrm>
          <a:prstGeom prst="wedgeEllipseCallout">
            <a:avLst>
              <a:gd name="adj1" fmla="val -142376"/>
              <a:gd name="adj2" fmla="val -5121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Data Intermediary?</a:t>
            </a: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2E251381-95B4-7610-928F-EA501F6BA6A9}"/>
              </a:ext>
            </a:extLst>
          </p:cNvPr>
          <p:cNvGrpSpPr/>
          <p:nvPr/>
        </p:nvGrpSpPr>
        <p:grpSpPr>
          <a:xfrm>
            <a:off x="982150" y="5627600"/>
            <a:ext cx="5274150" cy="748243"/>
            <a:chOff x="982150" y="5627600"/>
            <a:chExt cx="5274150" cy="748243"/>
          </a:xfrm>
        </p:grpSpPr>
        <p:cxnSp>
          <p:nvCxnSpPr>
            <p:cNvPr id="3" name="Google Shape;1182;g25319c824c5_0_324">
              <a:extLst>
                <a:ext uri="{FF2B5EF4-FFF2-40B4-BE49-F238E27FC236}">
                  <a16:creationId xmlns:a16="http://schemas.microsoft.com/office/drawing/2014/main" id="{7CE7B196-AF79-9EB4-2E2B-96247D9457A3}"/>
                </a:ext>
              </a:extLst>
            </p:cNvPr>
            <p:cNvCxnSpPr>
              <a:cxnSpLocks/>
            </p:cNvCxnSpPr>
            <p:nvPr/>
          </p:nvCxnSpPr>
          <p:spPr>
            <a:xfrm>
              <a:off x="982150" y="5980112"/>
              <a:ext cx="1840150" cy="0"/>
            </a:xfrm>
            <a:prstGeom prst="straightConnector1">
              <a:avLst/>
            </a:prstGeom>
            <a:noFill/>
            <a:ln w="25400" cap="flat" cmpd="sng">
              <a:solidFill>
                <a:srgbClr val="FF0000"/>
              </a:solidFill>
              <a:prstDash val="solid"/>
              <a:round/>
              <a:headEnd type="none" w="sm" len="sm"/>
              <a:tailEnd type="stealth" w="med" len="med"/>
            </a:ln>
          </p:spPr>
        </p:cxnSp>
        <p:sp>
          <p:nvSpPr>
            <p:cNvPr id="4" name="Google Shape;1183;g25319c824c5_0_324">
              <a:extLst>
                <a:ext uri="{FF2B5EF4-FFF2-40B4-BE49-F238E27FC236}">
                  <a16:creationId xmlns:a16="http://schemas.microsoft.com/office/drawing/2014/main" id="{14C50EBE-7D79-9978-FD3B-8E6F5564FF2F}"/>
                </a:ext>
              </a:extLst>
            </p:cNvPr>
            <p:cNvSpPr txBox="1"/>
            <p:nvPr/>
          </p:nvSpPr>
          <p:spPr>
            <a:xfrm>
              <a:off x="1031200" y="5627600"/>
              <a:ext cx="5225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FF0000"/>
                  </a:solidFill>
                  <a:latin typeface="Arial"/>
                  <a:ea typeface="Arial"/>
                  <a:cs typeface="Arial"/>
                  <a:sym typeface="Arial"/>
                </a:rPr>
                <a:t>Onboarding Process</a:t>
              </a:r>
              <a:endParaRPr sz="1400" b="0" i="0" u="none" strike="noStrike" cap="none" dirty="0">
                <a:solidFill>
                  <a:srgbClr val="FF0000"/>
                </a:solidFill>
                <a:latin typeface="Arial"/>
                <a:ea typeface="Arial"/>
                <a:cs typeface="Arial"/>
                <a:sym typeface="Arial"/>
              </a:endParaRPr>
            </a:p>
          </p:txBody>
        </p:sp>
        <p:cxnSp>
          <p:nvCxnSpPr>
            <p:cNvPr id="5" name="Google Shape;1194;g25319c824c5_0_324">
              <a:extLst>
                <a:ext uri="{FF2B5EF4-FFF2-40B4-BE49-F238E27FC236}">
                  <a16:creationId xmlns:a16="http://schemas.microsoft.com/office/drawing/2014/main" id="{4C54D9B3-2541-EB26-8F18-6F9D249E2BBA}"/>
                </a:ext>
              </a:extLst>
            </p:cNvPr>
            <p:cNvCxnSpPr>
              <a:cxnSpLocks/>
            </p:cNvCxnSpPr>
            <p:nvPr/>
          </p:nvCxnSpPr>
          <p:spPr>
            <a:xfrm flipH="1">
              <a:off x="982150" y="6375843"/>
              <a:ext cx="1840150" cy="0"/>
            </a:xfrm>
            <a:prstGeom prst="straightConnector1">
              <a:avLst/>
            </a:prstGeom>
            <a:noFill/>
            <a:ln w="25400" cap="flat" cmpd="sng">
              <a:solidFill>
                <a:srgbClr val="00FF00"/>
              </a:solidFill>
              <a:prstDash val="solid"/>
              <a:round/>
              <a:headEnd type="none" w="sm" len="sm"/>
              <a:tailEnd type="stealth" w="med" len="med"/>
            </a:ln>
          </p:spPr>
        </p:cxnSp>
        <p:sp>
          <p:nvSpPr>
            <p:cNvPr id="6" name="Google Shape;1195;g25319c824c5_0_324">
              <a:extLst>
                <a:ext uri="{FF2B5EF4-FFF2-40B4-BE49-F238E27FC236}">
                  <a16:creationId xmlns:a16="http://schemas.microsoft.com/office/drawing/2014/main" id="{AB2E2965-3356-2186-3207-FFB539D0E517}"/>
                </a:ext>
              </a:extLst>
            </p:cNvPr>
            <p:cNvSpPr txBox="1"/>
            <p:nvPr/>
          </p:nvSpPr>
          <p:spPr>
            <a:xfrm>
              <a:off x="1043775" y="6077286"/>
              <a:ext cx="2714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FF00"/>
                  </a:solidFill>
                  <a:latin typeface="Arial"/>
                  <a:ea typeface="Arial"/>
                  <a:cs typeface="Arial"/>
                  <a:sym typeface="Arial"/>
                </a:rPr>
                <a:t>Metadata added to Catalogue</a:t>
              </a:r>
              <a:endParaRPr sz="1400" b="0" i="0" u="none" strike="noStrike" cap="none" dirty="0">
                <a:solidFill>
                  <a:srgbClr val="00FF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25319c824c5_0_405"/>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MS, Sector-Specific Laws &amp; Regulation → Possible Approach</a:t>
            </a:r>
            <a:endParaRPr/>
          </a:p>
        </p:txBody>
      </p:sp>
      <p:sp>
        <p:nvSpPr>
          <p:cNvPr id="1280" name="Google Shape;1280;g25319c824c5_0_405"/>
          <p:cNvSpPr txBox="1">
            <a:spLocks noGrp="1"/>
          </p:cNvSpPr>
          <p:nvPr>
            <p:ph type="body" idx="1"/>
          </p:nvPr>
        </p:nvSpPr>
        <p:spPr>
          <a:xfrm>
            <a:off x="1281907" y="877888"/>
            <a:ext cx="10515600" cy="266700"/>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500"/>
              </a:spcBef>
              <a:spcAft>
                <a:spcPts val="0"/>
              </a:spcAft>
              <a:buSzPts val="1440"/>
              <a:buNone/>
            </a:pPr>
            <a:r>
              <a:rPr lang="en-GB" dirty="0"/>
              <a:t>No automatic nesting or overlaps; Relationships must be explicitly governed</a:t>
            </a:r>
          </a:p>
          <a:p>
            <a:pPr marL="0" lvl="0" indent="0" algn="l" rtl="0">
              <a:lnSpc>
                <a:spcPct val="90000"/>
              </a:lnSpc>
              <a:spcBef>
                <a:spcPts val="500"/>
              </a:spcBef>
              <a:spcAft>
                <a:spcPts val="0"/>
              </a:spcAft>
              <a:buSzPts val="1440"/>
              <a:buNone/>
            </a:pPr>
            <a:r>
              <a:rPr lang="en-GB" sz="1400" i="1" dirty="0"/>
              <a:t>Pathways represent data provided from one DS to another (same item of data in both, or service output from 1st DS provided as data to 2</a:t>
            </a:r>
            <a:r>
              <a:rPr lang="en-GB" sz="1400" i="1" baseline="30000" dirty="0"/>
              <a:t>nd</a:t>
            </a:r>
            <a:r>
              <a:rPr lang="en-GB" sz="1400" i="1" dirty="0"/>
              <a:t> DS)</a:t>
            </a:r>
            <a:endParaRPr sz="1400" i="1" dirty="0"/>
          </a:p>
        </p:txBody>
      </p:sp>
      <p:sp>
        <p:nvSpPr>
          <p:cNvPr id="1281" name="Google Shape;1281;g25319c824c5_0_405"/>
          <p:cNvSpPr/>
          <p:nvPr/>
        </p:nvSpPr>
        <p:spPr>
          <a:xfrm rot="-2951095">
            <a:off x="2336011" y="5452416"/>
            <a:ext cx="549402" cy="531341"/>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82" name="Google Shape;1282;g25319c824c5_0_405"/>
          <p:cNvSpPr/>
          <p:nvPr/>
        </p:nvSpPr>
        <p:spPr>
          <a:xfrm rot="-3887533">
            <a:off x="3653300" y="4604600"/>
            <a:ext cx="549422" cy="531443"/>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83" name="Google Shape;1283;g25319c824c5_0_405"/>
          <p:cNvSpPr/>
          <p:nvPr/>
        </p:nvSpPr>
        <p:spPr>
          <a:xfrm rot="-3888266">
            <a:off x="4430726" y="3497402"/>
            <a:ext cx="987998" cy="531443"/>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84" name="Google Shape;1284;g25319c824c5_0_405"/>
          <p:cNvSpPr/>
          <p:nvPr/>
        </p:nvSpPr>
        <p:spPr>
          <a:xfrm rot="-5400000">
            <a:off x="6310075" y="2283958"/>
            <a:ext cx="661200" cy="531300"/>
          </a:xfrm>
          <a:prstGeom prst="notchedRightArrow">
            <a:avLst>
              <a:gd name="adj1" fmla="val 64454"/>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85" name="Google Shape;1285;g25319c824c5_0_405"/>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48</a:t>
            </a:fld>
            <a:endParaRPr/>
          </a:p>
        </p:txBody>
      </p:sp>
      <p:sp>
        <p:nvSpPr>
          <p:cNvPr id="1286" name="Google Shape;1286;g25319c824c5_0_405"/>
          <p:cNvSpPr/>
          <p:nvPr/>
        </p:nvSpPr>
        <p:spPr>
          <a:xfrm>
            <a:off x="4321850" y="2874225"/>
            <a:ext cx="4872000" cy="400500"/>
          </a:xfrm>
          <a:prstGeom prst="octagon">
            <a:avLst>
              <a:gd name="adj" fmla="val 29289"/>
            </a:avLst>
          </a:prstGeom>
          <a:solidFill>
            <a:schemeClr val="accent2"/>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1010F"/>
              </a:buClr>
              <a:buSzPts val="1800"/>
              <a:buFont typeface="Calibri"/>
              <a:buNone/>
            </a:pPr>
            <a:r>
              <a:rPr lang="en-GB" sz="1800" b="0" i="0" u="none" strike="noStrike" cap="none">
                <a:solidFill>
                  <a:srgbClr val="01010F"/>
                </a:solidFill>
                <a:latin typeface="Calibri"/>
                <a:ea typeface="Calibri"/>
                <a:cs typeface="Calibri"/>
                <a:sym typeface="Calibri"/>
              </a:rPr>
              <a:t>European Union</a:t>
            </a:r>
            <a:endParaRPr sz="1800" b="0" i="0" u="none" strike="noStrike" cap="none">
              <a:solidFill>
                <a:srgbClr val="01010F"/>
              </a:solidFill>
              <a:latin typeface="Calibri"/>
              <a:ea typeface="Calibri"/>
              <a:cs typeface="Calibri"/>
              <a:sym typeface="Calibri"/>
            </a:endParaRPr>
          </a:p>
        </p:txBody>
      </p:sp>
      <p:sp>
        <p:nvSpPr>
          <p:cNvPr id="1287" name="Google Shape;1287;g25319c824c5_0_405"/>
          <p:cNvSpPr/>
          <p:nvPr/>
        </p:nvSpPr>
        <p:spPr>
          <a:xfrm>
            <a:off x="2884175" y="4195925"/>
            <a:ext cx="2232900" cy="400500"/>
          </a:xfrm>
          <a:prstGeom prst="octagon">
            <a:avLst>
              <a:gd name="adj" fmla="val 29289"/>
            </a:avLst>
          </a:prstGeom>
          <a:solidFill>
            <a:srgbClr val="92D05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National</a:t>
            </a:r>
            <a:endParaRPr sz="1800" b="0" i="0" u="none" strike="noStrike" cap="none">
              <a:solidFill>
                <a:srgbClr val="01010F"/>
              </a:solidFill>
              <a:latin typeface="Calibri"/>
              <a:ea typeface="Calibri"/>
              <a:cs typeface="Calibri"/>
              <a:sym typeface="Calibri"/>
            </a:endParaRPr>
          </a:p>
        </p:txBody>
      </p:sp>
      <p:sp>
        <p:nvSpPr>
          <p:cNvPr id="1288" name="Google Shape;1288;g25319c824c5_0_405"/>
          <p:cNvSpPr/>
          <p:nvPr/>
        </p:nvSpPr>
        <p:spPr>
          <a:xfrm>
            <a:off x="5367288" y="4195925"/>
            <a:ext cx="2232900" cy="400500"/>
          </a:xfrm>
          <a:prstGeom prst="octagon">
            <a:avLst>
              <a:gd name="adj" fmla="val 29289"/>
            </a:avLst>
          </a:prstGeom>
          <a:solidFill>
            <a:srgbClr val="548135"/>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National</a:t>
            </a:r>
            <a:endParaRPr sz="1800" b="0" i="0" u="none" strike="noStrike" cap="none">
              <a:solidFill>
                <a:srgbClr val="01010F"/>
              </a:solidFill>
              <a:latin typeface="Calibri"/>
              <a:ea typeface="Calibri"/>
              <a:cs typeface="Calibri"/>
              <a:sym typeface="Calibri"/>
            </a:endParaRPr>
          </a:p>
        </p:txBody>
      </p:sp>
      <p:sp>
        <p:nvSpPr>
          <p:cNvPr id="1289" name="Google Shape;1289;g25319c824c5_0_405"/>
          <p:cNvSpPr/>
          <p:nvPr/>
        </p:nvSpPr>
        <p:spPr>
          <a:xfrm>
            <a:off x="3331300" y="1809175"/>
            <a:ext cx="7185600" cy="400500"/>
          </a:xfrm>
          <a:prstGeom prst="octagon">
            <a:avLst>
              <a:gd name="adj" fmla="val 29289"/>
            </a:avLst>
          </a:prstGeom>
          <a:solidFill>
            <a:srgbClr val="C0000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Global</a:t>
            </a:r>
            <a:endParaRPr sz="1800" b="0" i="0" u="none" strike="noStrike" cap="none">
              <a:solidFill>
                <a:srgbClr val="01010F"/>
              </a:solidFill>
              <a:latin typeface="Calibri"/>
              <a:ea typeface="Calibri"/>
              <a:cs typeface="Calibri"/>
              <a:sym typeface="Calibri"/>
            </a:endParaRPr>
          </a:p>
        </p:txBody>
      </p:sp>
      <p:sp>
        <p:nvSpPr>
          <p:cNvPr id="1290" name="Google Shape;1290;g25319c824c5_0_405"/>
          <p:cNvSpPr/>
          <p:nvPr/>
        </p:nvSpPr>
        <p:spPr>
          <a:xfrm rot="-5398865">
            <a:off x="6029380" y="3457171"/>
            <a:ext cx="908700" cy="531300"/>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91" name="Google Shape;1291;g25319c824c5_0_405"/>
          <p:cNvSpPr/>
          <p:nvPr/>
        </p:nvSpPr>
        <p:spPr>
          <a:xfrm>
            <a:off x="8202188" y="4195925"/>
            <a:ext cx="2232900" cy="400500"/>
          </a:xfrm>
          <a:prstGeom prst="octagon">
            <a:avLst>
              <a:gd name="adj" fmla="val 29289"/>
            </a:avLst>
          </a:prstGeom>
          <a:solidFill>
            <a:srgbClr val="063F3E"/>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National</a:t>
            </a:r>
            <a:endParaRPr sz="1800" b="0" i="0" u="none" strike="noStrike" cap="none">
              <a:solidFill>
                <a:schemeClr val="lt1"/>
              </a:solidFill>
              <a:latin typeface="Calibri"/>
              <a:ea typeface="Calibri"/>
              <a:cs typeface="Calibri"/>
              <a:sym typeface="Calibri"/>
            </a:endParaRPr>
          </a:p>
        </p:txBody>
      </p:sp>
      <p:sp>
        <p:nvSpPr>
          <p:cNvPr id="1292" name="Google Shape;1292;g25319c824c5_0_405"/>
          <p:cNvSpPr/>
          <p:nvPr/>
        </p:nvSpPr>
        <p:spPr>
          <a:xfrm rot="-7132123">
            <a:off x="7569148" y="3497461"/>
            <a:ext cx="987978" cy="531316"/>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93" name="Google Shape;1293;g25319c824c5_0_405"/>
          <p:cNvSpPr/>
          <p:nvPr/>
        </p:nvSpPr>
        <p:spPr>
          <a:xfrm>
            <a:off x="1801750" y="5956825"/>
            <a:ext cx="1617900" cy="400500"/>
          </a:xfrm>
          <a:prstGeom prst="octagon">
            <a:avLst>
              <a:gd name="adj" fmla="val 29289"/>
            </a:avLst>
          </a:prstGeom>
          <a:solidFill>
            <a:schemeClr val="accent4"/>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City</a:t>
            </a:r>
            <a:endParaRPr sz="1800" b="0" i="0" u="none" strike="noStrike" cap="none">
              <a:solidFill>
                <a:schemeClr val="lt1"/>
              </a:solidFill>
              <a:latin typeface="Calibri"/>
              <a:ea typeface="Calibri"/>
              <a:cs typeface="Calibri"/>
              <a:sym typeface="Calibri"/>
            </a:endParaRPr>
          </a:p>
        </p:txBody>
      </p:sp>
      <p:sp>
        <p:nvSpPr>
          <p:cNvPr id="1294" name="Google Shape;1294;g25319c824c5_0_405"/>
          <p:cNvSpPr/>
          <p:nvPr/>
        </p:nvSpPr>
        <p:spPr>
          <a:xfrm>
            <a:off x="3665600" y="5956825"/>
            <a:ext cx="1617900" cy="400500"/>
          </a:xfrm>
          <a:prstGeom prst="octagon">
            <a:avLst>
              <a:gd name="adj" fmla="val 29289"/>
            </a:avLst>
          </a:prstGeom>
          <a:solidFill>
            <a:srgbClr val="0707FF"/>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City</a:t>
            </a:r>
            <a:endParaRPr sz="1800" b="0" i="0" u="none" strike="noStrike" cap="none">
              <a:solidFill>
                <a:schemeClr val="lt1"/>
              </a:solidFill>
              <a:latin typeface="Calibri"/>
              <a:ea typeface="Calibri"/>
              <a:cs typeface="Calibri"/>
              <a:sym typeface="Calibri"/>
            </a:endParaRPr>
          </a:p>
        </p:txBody>
      </p:sp>
      <p:sp>
        <p:nvSpPr>
          <p:cNvPr id="1295" name="Google Shape;1295;g25319c824c5_0_405"/>
          <p:cNvSpPr/>
          <p:nvPr/>
        </p:nvSpPr>
        <p:spPr>
          <a:xfrm rot="-6311849">
            <a:off x="3920696" y="5452401"/>
            <a:ext cx="549310" cy="531339"/>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96" name="Google Shape;1296;g25319c824c5_0_405"/>
          <p:cNvSpPr/>
          <p:nvPr/>
        </p:nvSpPr>
        <p:spPr>
          <a:xfrm>
            <a:off x="2441825" y="5076375"/>
            <a:ext cx="2232900" cy="400500"/>
          </a:xfrm>
          <a:prstGeom prst="octagon">
            <a:avLst>
              <a:gd name="adj" fmla="val 29289"/>
            </a:avLst>
          </a:prstGeom>
          <a:solidFill>
            <a:srgbClr val="7F7F7F"/>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Regional</a:t>
            </a:r>
            <a:endParaRPr sz="1800" b="0" i="0" u="none" strike="noStrike" cap="none">
              <a:solidFill>
                <a:srgbClr val="01010F"/>
              </a:solidFill>
              <a:latin typeface="Calibri"/>
              <a:ea typeface="Calibri"/>
              <a:cs typeface="Calibri"/>
              <a:sym typeface="Calibri"/>
            </a:endParaRPr>
          </a:p>
        </p:txBody>
      </p:sp>
      <p:sp>
        <p:nvSpPr>
          <p:cNvPr id="1297" name="Google Shape;1297;g25319c824c5_0_405"/>
          <p:cNvSpPr/>
          <p:nvPr/>
        </p:nvSpPr>
        <p:spPr>
          <a:xfrm>
            <a:off x="5957700" y="5070300"/>
            <a:ext cx="2232900" cy="400500"/>
          </a:xfrm>
          <a:prstGeom prst="octagon">
            <a:avLst>
              <a:gd name="adj" fmla="val 29289"/>
            </a:avLst>
          </a:prstGeom>
          <a:solidFill>
            <a:srgbClr val="9E9E9E"/>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Regional</a:t>
            </a:r>
            <a:endParaRPr sz="1800" b="0" i="0" u="none" strike="noStrike" cap="none">
              <a:solidFill>
                <a:srgbClr val="01010F"/>
              </a:solidFill>
              <a:latin typeface="Calibri"/>
              <a:ea typeface="Calibri"/>
              <a:cs typeface="Calibri"/>
              <a:sym typeface="Calibri"/>
            </a:endParaRPr>
          </a:p>
        </p:txBody>
      </p:sp>
      <p:sp>
        <p:nvSpPr>
          <p:cNvPr id="1298" name="Google Shape;1298;g25319c824c5_0_405"/>
          <p:cNvSpPr/>
          <p:nvPr/>
        </p:nvSpPr>
        <p:spPr>
          <a:xfrm rot="-2951095">
            <a:off x="6063711" y="5440266"/>
            <a:ext cx="549402" cy="531341"/>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299" name="Google Shape;1299;g25319c824c5_0_405"/>
          <p:cNvSpPr/>
          <p:nvPr/>
        </p:nvSpPr>
        <p:spPr>
          <a:xfrm>
            <a:off x="5529450" y="5944675"/>
            <a:ext cx="1617900" cy="400500"/>
          </a:xfrm>
          <a:prstGeom prst="octagon">
            <a:avLst>
              <a:gd name="adj" fmla="val 29289"/>
            </a:avLst>
          </a:prstGeom>
          <a:solidFill>
            <a:srgbClr val="0E67AD"/>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City</a:t>
            </a:r>
            <a:endParaRPr sz="1800" b="0" i="0" u="none" strike="noStrike" cap="none">
              <a:solidFill>
                <a:schemeClr val="lt1"/>
              </a:solidFill>
              <a:latin typeface="Calibri"/>
              <a:ea typeface="Calibri"/>
              <a:cs typeface="Calibri"/>
              <a:sym typeface="Calibri"/>
            </a:endParaRPr>
          </a:p>
        </p:txBody>
      </p:sp>
      <p:sp>
        <p:nvSpPr>
          <p:cNvPr id="1300" name="Google Shape;1300;g25319c824c5_0_405"/>
          <p:cNvSpPr/>
          <p:nvPr/>
        </p:nvSpPr>
        <p:spPr>
          <a:xfrm>
            <a:off x="7393300" y="5944675"/>
            <a:ext cx="1617900" cy="400500"/>
          </a:xfrm>
          <a:prstGeom prst="octagon">
            <a:avLst>
              <a:gd name="adj" fmla="val 29289"/>
            </a:avLst>
          </a:prstGeom>
          <a:solidFill>
            <a:srgbClr val="68D7F4"/>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City</a:t>
            </a:r>
            <a:endParaRPr sz="1800" b="0" i="0" u="none" strike="noStrike" cap="none">
              <a:solidFill>
                <a:schemeClr val="dk1"/>
              </a:solidFill>
              <a:latin typeface="Calibri"/>
              <a:ea typeface="Calibri"/>
              <a:cs typeface="Calibri"/>
              <a:sym typeface="Calibri"/>
            </a:endParaRPr>
          </a:p>
        </p:txBody>
      </p:sp>
      <p:sp>
        <p:nvSpPr>
          <p:cNvPr id="1301" name="Google Shape;1301;g25319c824c5_0_405"/>
          <p:cNvSpPr/>
          <p:nvPr/>
        </p:nvSpPr>
        <p:spPr>
          <a:xfrm rot="-6311849">
            <a:off x="7648396" y="5440251"/>
            <a:ext cx="549310" cy="531339"/>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02" name="Google Shape;1302;g25319c824c5_0_405"/>
          <p:cNvSpPr/>
          <p:nvPr/>
        </p:nvSpPr>
        <p:spPr>
          <a:xfrm rot="-6099587">
            <a:off x="6799522" y="4604697"/>
            <a:ext cx="549233" cy="531232"/>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g25319c824c5_0_640"/>
          <p:cNvSpPr txBox="1">
            <a:spLocks noGrp="1"/>
          </p:cNvSpPr>
          <p:nvPr>
            <p:ph type="title"/>
          </p:nvPr>
        </p:nvSpPr>
        <p:spPr>
          <a:xfrm>
            <a:off x="1282073" y="395408"/>
            <a:ext cx="10985400" cy="507791"/>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dirty="0">
                <a:solidFill>
                  <a:schemeClr val="accent1"/>
                </a:solidFill>
              </a:rPr>
              <a:t>Achieving Quality, Consistency</a:t>
            </a:r>
            <a:endParaRPr dirty="0">
              <a:solidFill>
                <a:schemeClr val="accent1"/>
              </a:solidFill>
            </a:endParaRPr>
          </a:p>
        </p:txBody>
      </p:sp>
      <p:sp>
        <p:nvSpPr>
          <p:cNvPr id="1308" name="Google Shape;1308;g25319c824c5_0_640"/>
          <p:cNvSpPr txBox="1">
            <a:spLocks noGrp="1"/>
          </p:cNvSpPr>
          <p:nvPr>
            <p:ph type="body" idx="1"/>
          </p:nvPr>
        </p:nvSpPr>
        <p:spPr>
          <a:xfrm>
            <a:off x="1281907" y="877888"/>
            <a:ext cx="10515600" cy="266700"/>
          </a:xfrm>
          <a:prstGeom prst="rect">
            <a:avLst/>
          </a:prstGeom>
          <a:noFill/>
          <a:ln>
            <a:noFill/>
          </a:ln>
        </p:spPr>
        <p:txBody>
          <a:bodyPr spcFirstLastPara="1" wrap="square" lIns="45700" tIns="45700" rIns="45700" bIns="45700" anchor="t" anchorCtr="0">
            <a:noAutofit/>
          </a:bodyPr>
          <a:lstStyle/>
          <a:p>
            <a:pPr marL="0" indent="0">
              <a:lnSpc>
                <a:spcPct val="110000"/>
              </a:lnSpc>
              <a:buSzPts val="1440"/>
            </a:pPr>
            <a:r>
              <a:rPr lang="en-GB" dirty="0"/>
              <a:t>Transformation Services, Feedback services deliver Information on Quality of provided data (e.g. deltas)</a:t>
            </a:r>
            <a:endParaRPr dirty="0"/>
          </a:p>
        </p:txBody>
      </p:sp>
      <p:sp>
        <p:nvSpPr>
          <p:cNvPr id="1309" name="Google Shape;1309;g25319c824c5_0_640"/>
          <p:cNvSpPr/>
          <p:nvPr/>
        </p:nvSpPr>
        <p:spPr>
          <a:xfrm rot="-2951095">
            <a:off x="2336011" y="5452416"/>
            <a:ext cx="549402" cy="531341"/>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10" name="Google Shape;1310;g25319c824c5_0_640"/>
          <p:cNvSpPr/>
          <p:nvPr/>
        </p:nvSpPr>
        <p:spPr>
          <a:xfrm rot="-3887533">
            <a:off x="3653300" y="4604600"/>
            <a:ext cx="549422" cy="531443"/>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11" name="Google Shape;1311;g25319c824c5_0_640"/>
          <p:cNvSpPr/>
          <p:nvPr/>
        </p:nvSpPr>
        <p:spPr>
          <a:xfrm rot="-3888266">
            <a:off x="4430726" y="3497402"/>
            <a:ext cx="987998" cy="531443"/>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12" name="Google Shape;1312;g25319c824c5_0_640"/>
          <p:cNvSpPr/>
          <p:nvPr/>
        </p:nvSpPr>
        <p:spPr>
          <a:xfrm rot="-5400000">
            <a:off x="6310075" y="2283958"/>
            <a:ext cx="661200" cy="531300"/>
          </a:xfrm>
          <a:prstGeom prst="notchedRightArrow">
            <a:avLst>
              <a:gd name="adj1" fmla="val 64454"/>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13" name="Google Shape;1313;g25319c824c5_0_64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49</a:t>
            </a:fld>
            <a:endParaRPr/>
          </a:p>
        </p:txBody>
      </p:sp>
      <p:sp>
        <p:nvSpPr>
          <p:cNvPr id="1314" name="Google Shape;1314;g25319c824c5_0_640"/>
          <p:cNvSpPr/>
          <p:nvPr/>
        </p:nvSpPr>
        <p:spPr>
          <a:xfrm>
            <a:off x="4321850" y="2874225"/>
            <a:ext cx="4872000" cy="400500"/>
          </a:xfrm>
          <a:prstGeom prst="octagon">
            <a:avLst>
              <a:gd name="adj" fmla="val 29289"/>
            </a:avLst>
          </a:prstGeom>
          <a:solidFill>
            <a:schemeClr val="accent2"/>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European Union</a:t>
            </a:r>
            <a:endParaRPr sz="1800" b="0" i="0" u="none" strike="noStrike" cap="none">
              <a:solidFill>
                <a:srgbClr val="01010F"/>
              </a:solidFill>
              <a:latin typeface="Calibri"/>
              <a:ea typeface="Calibri"/>
              <a:cs typeface="Calibri"/>
              <a:sym typeface="Calibri"/>
            </a:endParaRPr>
          </a:p>
        </p:txBody>
      </p:sp>
      <p:sp>
        <p:nvSpPr>
          <p:cNvPr id="1315" name="Google Shape;1315;g25319c824c5_0_640"/>
          <p:cNvSpPr/>
          <p:nvPr/>
        </p:nvSpPr>
        <p:spPr>
          <a:xfrm>
            <a:off x="2884175" y="4195925"/>
            <a:ext cx="2232900" cy="400500"/>
          </a:xfrm>
          <a:prstGeom prst="octagon">
            <a:avLst>
              <a:gd name="adj" fmla="val 29289"/>
            </a:avLst>
          </a:prstGeom>
          <a:solidFill>
            <a:srgbClr val="92D05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National</a:t>
            </a:r>
            <a:endParaRPr sz="1800" b="0" i="0" u="none" strike="noStrike" cap="none">
              <a:solidFill>
                <a:srgbClr val="01010F"/>
              </a:solidFill>
              <a:latin typeface="Calibri"/>
              <a:ea typeface="Calibri"/>
              <a:cs typeface="Calibri"/>
              <a:sym typeface="Calibri"/>
            </a:endParaRPr>
          </a:p>
        </p:txBody>
      </p:sp>
      <p:sp>
        <p:nvSpPr>
          <p:cNvPr id="1316" name="Google Shape;1316;g25319c824c5_0_640"/>
          <p:cNvSpPr/>
          <p:nvPr/>
        </p:nvSpPr>
        <p:spPr>
          <a:xfrm>
            <a:off x="5367288" y="4195925"/>
            <a:ext cx="2232900" cy="400500"/>
          </a:xfrm>
          <a:prstGeom prst="octagon">
            <a:avLst>
              <a:gd name="adj" fmla="val 29289"/>
            </a:avLst>
          </a:prstGeom>
          <a:solidFill>
            <a:srgbClr val="548135"/>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National</a:t>
            </a:r>
            <a:endParaRPr sz="1800" b="0" i="0" u="none" strike="noStrike" cap="none">
              <a:solidFill>
                <a:srgbClr val="01010F"/>
              </a:solidFill>
              <a:latin typeface="Calibri"/>
              <a:ea typeface="Calibri"/>
              <a:cs typeface="Calibri"/>
              <a:sym typeface="Calibri"/>
            </a:endParaRPr>
          </a:p>
        </p:txBody>
      </p:sp>
      <p:sp>
        <p:nvSpPr>
          <p:cNvPr id="1317" name="Google Shape;1317;g25319c824c5_0_640"/>
          <p:cNvSpPr/>
          <p:nvPr/>
        </p:nvSpPr>
        <p:spPr>
          <a:xfrm>
            <a:off x="3331300" y="1809175"/>
            <a:ext cx="7185600" cy="400500"/>
          </a:xfrm>
          <a:prstGeom prst="octagon">
            <a:avLst>
              <a:gd name="adj" fmla="val 29289"/>
            </a:avLst>
          </a:prstGeom>
          <a:solidFill>
            <a:srgbClr val="C0000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Global</a:t>
            </a:r>
            <a:endParaRPr sz="1800" b="0" i="0" u="none" strike="noStrike" cap="none">
              <a:solidFill>
                <a:srgbClr val="01010F"/>
              </a:solidFill>
              <a:latin typeface="Calibri"/>
              <a:ea typeface="Calibri"/>
              <a:cs typeface="Calibri"/>
              <a:sym typeface="Calibri"/>
            </a:endParaRPr>
          </a:p>
        </p:txBody>
      </p:sp>
      <p:sp>
        <p:nvSpPr>
          <p:cNvPr id="1318" name="Google Shape;1318;g25319c824c5_0_640"/>
          <p:cNvSpPr/>
          <p:nvPr/>
        </p:nvSpPr>
        <p:spPr>
          <a:xfrm rot="-5398865">
            <a:off x="6029380" y="3457171"/>
            <a:ext cx="908700" cy="531300"/>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19" name="Google Shape;1319;g25319c824c5_0_640"/>
          <p:cNvSpPr/>
          <p:nvPr/>
        </p:nvSpPr>
        <p:spPr>
          <a:xfrm>
            <a:off x="7973588" y="4195925"/>
            <a:ext cx="2232900" cy="400500"/>
          </a:xfrm>
          <a:prstGeom prst="octagon">
            <a:avLst>
              <a:gd name="adj" fmla="val 29289"/>
            </a:avLst>
          </a:prstGeom>
          <a:solidFill>
            <a:srgbClr val="063F3E"/>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National</a:t>
            </a:r>
            <a:endParaRPr sz="1800" b="0" i="0" u="none" strike="noStrike" cap="none">
              <a:solidFill>
                <a:schemeClr val="lt1"/>
              </a:solidFill>
              <a:latin typeface="Calibri"/>
              <a:ea typeface="Calibri"/>
              <a:cs typeface="Calibri"/>
              <a:sym typeface="Calibri"/>
            </a:endParaRPr>
          </a:p>
        </p:txBody>
      </p:sp>
      <p:sp>
        <p:nvSpPr>
          <p:cNvPr id="1320" name="Google Shape;1320;g25319c824c5_0_640"/>
          <p:cNvSpPr/>
          <p:nvPr/>
        </p:nvSpPr>
        <p:spPr>
          <a:xfrm rot="-7132123">
            <a:off x="7569148" y="3497461"/>
            <a:ext cx="987978" cy="531316"/>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21" name="Google Shape;1321;g25319c824c5_0_640"/>
          <p:cNvSpPr/>
          <p:nvPr/>
        </p:nvSpPr>
        <p:spPr>
          <a:xfrm>
            <a:off x="1801750" y="5956825"/>
            <a:ext cx="1617900" cy="400500"/>
          </a:xfrm>
          <a:prstGeom prst="octagon">
            <a:avLst>
              <a:gd name="adj" fmla="val 29289"/>
            </a:avLst>
          </a:prstGeom>
          <a:solidFill>
            <a:schemeClr val="accent4"/>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City</a:t>
            </a:r>
            <a:endParaRPr sz="1800" b="0" i="0" u="none" strike="noStrike" cap="none">
              <a:solidFill>
                <a:schemeClr val="lt1"/>
              </a:solidFill>
              <a:latin typeface="Calibri"/>
              <a:ea typeface="Calibri"/>
              <a:cs typeface="Calibri"/>
              <a:sym typeface="Calibri"/>
            </a:endParaRPr>
          </a:p>
        </p:txBody>
      </p:sp>
      <p:sp>
        <p:nvSpPr>
          <p:cNvPr id="1322" name="Google Shape;1322;g25319c824c5_0_640"/>
          <p:cNvSpPr/>
          <p:nvPr/>
        </p:nvSpPr>
        <p:spPr>
          <a:xfrm>
            <a:off x="3665600" y="5956825"/>
            <a:ext cx="1617900" cy="400500"/>
          </a:xfrm>
          <a:prstGeom prst="octagon">
            <a:avLst>
              <a:gd name="adj" fmla="val 29289"/>
            </a:avLst>
          </a:prstGeom>
          <a:solidFill>
            <a:srgbClr val="0707FF"/>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City</a:t>
            </a:r>
            <a:endParaRPr sz="1800" b="0" i="0" u="none" strike="noStrike" cap="none">
              <a:solidFill>
                <a:schemeClr val="lt1"/>
              </a:solidFill>
              <a:latin typeface="Calibri"/>
              <a:ea typeface="Calibri"/>
              <a:cs typeface="Calibri"/>
              <a:sym typeface="Calibri"/>
            </a:endParaRPr>
          </a:p>
        </p:txBody>
      </p:sp>
      <p:sp>
        <p:nvSpPr>
          <p:cNvPr id="1323" name="Google Shape;1323;g25319c824c5_0_640"/>
          <p:cNvSpPr/>
          <p:nvPr/>
        </p:nvSpPr>
        <p:spPr>
          <a:xfrm rot="-6311849">
            <a:off x="3920696" y="5452401"/>
            <a:ext cx="549310" cy="531339"/>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24" name="Google Shape;1324;g25319c824c5_0_640"/>
          <p:cNvSpPr/>
          <p:nvPr/>
        </p:nvSpPr>
        <p:spPr>
          <a:xfrm>
            <a:off x="2441825" y="5076375"/>
            <a:ext cx="2232900" cy="400500"/>
          </a:xfrm>
          <a:prstGeom prst="octagon">
            <a:avLst>
              <a:gd name="adj" fmla="val 29289"/>
            </a:avLst>
          </a:prstGeom>
          <a:solidFill>
            <a:srgbClr val="7F7F7F"/>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Regional</a:t>
            </a:r>
            <a:endParaRPr sz="1800" b="0" i="0" u="none" strike="noStrike" cap="none">
              <a:solidFill>
                <a:srgbClr val="01010F"/>
              </a:solidFill>
              <a:latin typeface="Calibri"/>
              <a:ea typeface="Calibri"/>
              <a:cs typeface="Calibri"/>
              <a:sym typeface="Calibri"/>
            </a:endParaRPr>
          </a:p>
        </p:txBody>
      </p:sp>
      <p:sp>
        <p:nvSpPr>
          <p:cNvPr id="1325" name="Google Shape;1325;g25319c824c5_0_640"/>
          <p:cNvSpPr/>
          <p:nvPr/>
        </p:nvSpPr>
        <p:spPr>
          <a:xfrm>
            <a:off x="5957700" y="5070300"/>
            <a:ext cx="2232900" cy="400500"/>
          </a:xfrm>
          <a:prstGeom prst="octagon">
            <a:avLst>
              <a:gd name="adj" fmla="val 29289"/>
            </a:avLst>
          </a:prstGeom>
          <a:solidFill>
            <a:srgbClr val="9E9E9E"/>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1010F"/>
                </a:solidFill>
                <a:latin typeface="Calibri"/>
                <a:ea typeface="Calibri"/>
                <a:cs typeface="Calibri"/>
                <a:sym typeface="Calibri"/>
              </a:rPr>
              <a:t>Regional</a:t>
            </a:r>
            <a:endParaRPr sz="1800" b="0" i="0" u="none" strike="noStrike" cap="none">
              <a:solidFill>
                <a:srgbClr val="01010F"/>
              </a:solidFill>
              <a:latin typeface="Calibri"/>
              <a:ea typeface="Calibri"/>
              <a:cs typeface="Calibri"/>
              <a:sym typeface="Calibri"/>
            </a:endParaRPr>
          </a:p>
        </p:txBody>
      </p:sp>
      <p:sp>
        <p:nvSpPr>
          <p:cNvPr id="1326" name="Google Shape;1326;g25319c824c5_0_640"/>
          <p:cNvSpPr/>
          <p:nvPr/>
        </p:nvSpPr>
        <p:spPr>
          <a:xfrm rot="-2951095">
            <a:off x="6063711" y="5440266"/>
            <a:ext cx="549402" cy="531341"/>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27" name="Google Shape;1327;g25319c824c5_0_640"/>
          <p:cNvSpPr/>
          <p:nvPr/>
        </p:nvSpPr>
        <p:spPr>
          <a:xfrm>
            <a:off x="5529450" y="5944675"/>
            <a:ext cx="1617900" cy="400500"/>
          </a:xfrm>
          <a:prstGeom prst="octagon">
            <a:avLst>
              <a:gd name="adj" fmla="val 29289"/>
            </a:avLst>
          </a:prstGeom>
          <a:solidFill>
            <a:srgbClr val="0E67AD"/>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City</a:t>
            </a:r>
            <a:endParaRPr sz="1800" b="0" i="0" u="none" strike="noStrike" cap="none">
              <a:solidFill>
                <a:schemeClr val="lt1"/>
              </a:solidFill>
              <a:latin typeface="Calibri"/>
              <a:ea typeface="Calibri"/>
              <a:cs typeface="Calibri"/>
              <a:sym typeface="Calibri"/>
            </a:endParaRPr>
          </a:p>
        </p:txBody>
      </p:sp>
      <p:sp>
        <p:nvSpPr>
          <p:cNvPr id="1328" name="Google Shape;1328;g25319c824c5_0_640"/>
          <p:cNvSpPr/>
          <p:nvPr/>
        </p:nvSpPr>
        <p:spPr>
          <a:xfrm>
            <a:off x="7393300" y="5944675"/>
            <a:ext cx="1617900" cy="400500"/>
          </a:xfrm>
          <a:prstGeom prst="octagon">
            <a:avLst>
              <a:gd name="adj" fmla="val 29289"/>
            </a:avLst>
          </a:prstGeom>
          <a:solidFill>
            <a:srgbClr val="68D7F4"/>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City</a:t>
            </a:r>
            <a:endParaRPr sz="1800" b="0" i="0" u="none" strike="noStrike" cap="none">
              <a:solidFill>
                <a:schemeClr val="dk1"/>
              </a:solidFill>
              <a:latin typeface="Calibri"/>
              <a:ea typeface="Calibri"/>
              <a:cs typeface="Calibri"/>
              <a:sym typeface="Calibri"/>
            </a:endParaRPr>
          </a:p>
        </p:txBody>
      </p:sp>
      <p:sp>
        <p:nvSpPr>
          <p:cNvPr id="1329" name="Google Shape;1329;g25319c824c5_0_640"/>
          <p:cNvSpPr/>
          <p:nvPr/>
        </p:nvSpPr>
        <p:spPr>
          <a:xfrm rot="-6311849">
            <a:off x="7648396" y="5440251"/>
            <a:ext cx="549310" cy="531339"/>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sp>
        <p:nvSpPr>
          <p:cNvPr id="1330" name="Google Shape;1330;g25319c824c5_0_640"/>
          <p:cNvSpPr/>
          <p:nvPr/>
        </p:nvSpPr>
        <p:spPr>
          <a:xfrm rot="-6099587">
            <a:off x="6799522" y="4604697"/>
            <a:ext cx="549233" cy="531232"/>
          </a:xfrm>
          <a:prstGeom prst="notched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pic>
        <p:nvPicPr>
          <p:cNvPr id="1331" name="Google Shape;1331;g25319c824c5_0_640"/>
          <p:cNvPicPr preferRelativeResize="0"/>
          <p:nvPr/>
        </p:nvPicPr>
        <p:blipFill rotWithShape="1">
          <a:blip r:embed="rId3">
            <a:alphaModFix/>
          </a:blip>
          <a:srcRect/>
          <a:stretch/>
        </p:blipFill>
        <p:spPr>
          <a:xfrm>
            <a:off x="6903304" y="2371100"/>
            <a:ext cx="341700" cy="341700"/>
          </a:xfrm>
          <a:prstGeom prst="rect">
            <a:avLst/>
          </a:prstGeom>
          <a:noFill/>
          <a:ln>
            <a:noFill/>
          </a:ln>
        </p:spPr>
      </p:pic>
      <p:pic>
        <p:nvPicPr>
          <p:cNvPr id="1332" name="Google Shape;1332;g25319c824c5_0_640"/>
          <p:cNvPicPr preferRelativeResize="0"/>
          <p:nvPr/>
        </p:nvPicPr>
        <p:blipFill rotWithShape="1">
          <a:blip r:embed="rId3">
            <a:alphaModFix/>
          </a:blip>
          <a:srcRect/>
          <a:stretch/>
        </p:blipFill>
        <p:spPr>
          <a:xfrm>
            <a:off x="6642592" y="3564475"/>
            <a:ext cx="341700" cy="341700"/>
          </a:xfrm>
          <a:prstGeom prst="rect">
            <a:avLst/>
          </a:prstGeom>
          <a:noFill/>
          <a:ln>
            <a:noFill/>
          </a:ln>
        </p:spPr>
      </p:pic>
      <p:pic>
        <p:nvPicPr>
          <p:cNvPr id="1333" name="Google Shape;1333;g25319c824c5_0_640"/>
          <p:cNvPicPr preferRelativeResize="0"/>
          <p:nvPr/>
        </p:nvPicPr>
        <p:blipFill rotWithShape="1">
          <a:blip r:embed="rId3">
            <a:alphaModFix/>
          </a:blip>
          <a:srcRect/>
          <a:stretch/>
        </p:blipFill>
        <p:spPr>
          <a:xfrm>
            <a:off x="8251404" y="3564475"/>
            <a:ext cx="341700" cy="341700"/>
          </a:xfrm>
          <a:prstGeom prst="rect">
            <a:avLst/>
          </a:prstGeom>
          <a:noFill/>
          <a:ln>
            <a:noFill/>
          </a:ln>
        </p:spPr>
      </p:pic>
      <p:pic>
        <p:nvPicPr>
          <p:cNvPr id="1334" name="Google Shape;1334;g25319c824c5_0_640"/>
          <p:cNvPicPr preferRelativeResize="0"/>
          <p:nvPr/>
        </p:nvPicPr>
        <p:blipFill rotWithShape="1">
          <a:blip r:embed="rId3">
            <a:alphaModFix/>
          </a:blip>
          <a:srcRect/>
          <a:stretch/>
        </p:blipFill>
        <p:spPr>
          <a:xfrm>
            <a:off x="5033779" y="3721725"/>
            <a:ext cx="341700" cy="341700"/>
          </a:xfrm>
          <a:prstGeom prst="rect">
            <a:avLst/>
          </a:prstGeom>
          <a:noFill/>
          <a:ln>
            <a:noFill/>
          </a:ln>
        </p:spPr>
      </p:pic>
      <p:pic>
        <p:nvPicPr>
          <p:cNvPr id="1335" name="Google Shape;1335;g25319c824c5_0_640"/>
          <p:cNvPicPr preferRelativeResize="0"/>
          <p:nvPr/>
        </p:nvPicPr>
        <p:blipFill rotWithShape="1">
          <a:blip r:embed="rId3">
            <a:alphaModFix/>
          </a:blip>
          <a:srcRect/>
          <a:stretch/>
        </p:blipFill>
        <p:spPr>
          <a:xfrm>
            <a:off x="4182004" y="4665550"/>
            <a:ext cx="341700" cy="341700"/>
          </a:xfrm>
          <a:prstGeom prst="rect">
            <a:avLst/>
          </a:prstGeom>
          <a:noFill/>
          <a:ln>
            <a:noFill/>
          </a:ln>
        </p:spPr>
      </p:pic>
      <p:pic>
        <p:nvPicPr>
          <p:cNvPr id="1336" name="Google Shape;1336;g25319c824c5_0_640"/>
          <p:cNvPicPr preferRelativeResize="0"/>
          <p:nvPr/>
        </p:nvPicPr>
        <p:blipFill rotWithShape="1">
          <a:blip r:embed="rId3">
            <a:alphaModFix/>
          </a:blip>
          <a:srcRect/>
          <a:stretch/>
        </p:blipFill>
        <p:spPr>
          <a:xfrm>
            <a:off x="7258504" y="4662513"/>
            <a:ext cx="341700" cy="341700"/>
          </a:xfrm>
          <a:prstGeom prst="rect">
            <a:avLst/>
          </a:prstGeom>
          <a:noFill/>
          <a:ln>
            <a:noFill/>
          </a:ln>
        </p:spPr>
      </p:pic>
      <p:pic>
        <p:nvPicPr>
          <p:cNvPr id="1337" name="Google Shape;1337;g25319c824c5_0_640"/>
          <p:cNvPicPr preferRelativeResize="0"/>
          <p:nvPr/>
        </p:nvPicPr>
        <p:blipFill rotWithShape="1">
          <a:blip r:embed="rId3">
            <a:alphaModFix/>
          </a:blip>
          <a:srcRect/>
          <a:stretch/>
        </p:blipFill>
        <p:spPr>
          <a:xfrm>
            <a:off x="2829279" y="5546000"/>
            <a:ext cx="341700" cy="341700"/>
          </a:xfrm>
          <a:prstGeom prst="rect">
            <a:avLst/>
          </a:prstGeom>
          <a:noFill/>
          <a:ln>
            <a:noFill/>
          </a:ln>
        </p:spPr>
      </p:pic>
      <p:pic>
        <p:nvPicPr>
          <p:cNvPr id="1338" name="Google Shape;1338;g25319c824c5_0_640"/>
          <p:cNvPicPr preferRelativeResize="0"/>
          <p:nvPr/>
        </p:nvPicPr>
        <p:blipFill rotWithShape="1">
          <a:blip r:embed="rId3">
            <a:alphaModFix/>
          </a:blip>
          <a:srcRect/>
          <a:stretch/>
        </p:blipFill>
        <p:spPr>
          <a:xfrm>
            <a:off x="4303704" y="5546000"/>
            <a:ext cx="341700" cy="341700"/>
          </a:xfrm>
          <a:prstGeom prst="rect">
            <a:avLst/>
          </a:prstGeom>
          <a:noFill/>
          <a:ln>
            <a:noFill/>
          </a:ln>
        </p:spPr>
      </p:pic>
      <p:pic>
        <p:nvPicPr>
          <p:cNvPr id="1339" name="Google Shape;1339;g25319c824c5_0_640"/>
          <p:cNvPicPr preferRelativeResize="0"/>
          <p:nvPr/>
        </p:nvPicPr>
        <p:blipFill rotWithShape="1">
          <a:blip r:embed="rId3">
            <a:alphaModFix/>
          </a:blip>
          <a:srcRect/>
          <a:stretch/>
        </p:blipFill>
        <p:spPr>
          <a:xfrm>
            <a:off x="6642604" y="5536888"/>
            <a:ext cx="341700" cy="341700"/>
          </a:xfrm>
          <a:prstGeom prst="rect">
            <a:avLst/>
          </a:prstGeom>
          <a:noFill/>
          <a:ln>
            <a:noFill/>
          </a:ln>
        </p:spPr>
      </p:pic>
      <p:pic>
        <p:nvPicPr>
          <p:cNvPr id="1340" name="Google Shape;1340;g25319c824c5_0_640"/>
          <p:cNvPicPr preferRelativeResize="0"/>
          <p:nvPr/>
        </p:nvPicPr>
        <p:blipFill rotWithShape="1">
          <a:blip r:embed="rId3">
            <a:alphaModFix/>
          </a:blip>
          <a:srcRect/>
          <a:stretch/>
        </p:blipFill>
        <p:spPr>
          <a:xfrm>
            <a:off x="8202204" y="5517625"/>
            <a:ext cx="341700" cy="341700"/>
          </a:xfrm>
          <a:prstGeom prst="rect">
            <a:avLst/>
          </a:prstGeom>
          <a:noFill/>
          <a:ln>
            <a:noFill/>
          </a:ln>
        </p:spPr>
      </p:pic>
      <p:grpSp>
        <p:nvGrpSpPr>
          <p:cNvPr id="1341" name="Google Shape;1341;g25319c824c5_0_640"/>
          <p:cNvGrpSpPr/>
          <p:nvPr/>
        </p:nvGrpSpPr>
        <p:grpSpPr>
          <a:xfrm>
            <a:off x="5921033" y="2292061"/>
            <a:ext cx="366499" cy="611100"/>
            <a:chOff x="5921033" y="2292061"/>
            <a:chExt cx="366499" cy="611100"/>
          </a:xfrm>
        </p:grpSpPr>
        <p:cxnSp>
          <p:nvCxnSpPr>
            <p:cNvPr id="1342" name="Google Shape;1342;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43" name="Google Shape;1343;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44" name="Google Shape;1344;g25319c824c5_0_640"/>
          <p:cNvGrpSpPr/>
          <p:nvPr/>
        </p:nvGrpSpPr>
        <p:grpSpPr>
          <a:xfrm rot="1234731">
            <a:off x="4253846" y="3429770"/>
            <a:ext cx="366503" cy="611107"/>
            <a:chOff x="5921033" y="2292061"/>
            <a:chExt cx="366499" cy="611100"/>
          </a:xfrm>
        </p:grpSpPr>
        <p:cxnSp>
          <p:nvCxnSpPr>
            <p:cNvPr id="1345" name="Google Shape;1345;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46" name="Google Shape;1346;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47" name="Google Shape;1347;g25319c824c5_0_640"/>
          <p:cNvGrpSpPr/>
          <p:nvPr/>
        </p:nvGrpSpPr>
        <p:grpSpPr>
          <a:xfrm>
            <a:off x="5825783" y="3461536"/>
            <a:ext cx="366499" cy="611100"/>
            <a:chOff x="5921033" y="2292061"/>
            <a:chExt cx="366499" cy="611100"/>
          </a:xfrm>
        </p:grpSpPr>
        <p:cxnSp>
          <p:nvCxnSpPr>
            <p:cNvPr id="1348" name="Google Shape;1348;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49" name="Google Shape;1349;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50" name="Google Shape;1350;g25319c824c5_0_640"/>
          <p:cNvGrpSpPr/>
          <p:nvPr/>
        </p:nvGrpSpPr>
        <p:grpSpPr>
          <a:xfrm rot="-1556237">
            <a:off x="7504938" y="3605566"/>
            <a:ext cx="366510" cy="611118"/>
            <a:chOff x="5921033" y="2292061"/>
            <a:chExt cx="366499" cy="611100"/>
          </a:xfrm>
        </p:grpSpPr>
        <p:cxnSp>
          <p:nvCxnSpPr>
            <p:cNvPr id="1351" name="Google Shape;1351;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52" name="Google Shape;1352;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53" name="Google Shape;1353;g25319c824c5_0_640"/>
          <p:cNvGrpSpPr/>
          <p:nvPr/>
        </p:nvGrpSpPr>
        <p:grpSpPr>
          <a:xfrm rot="1365734">
            <a:off x="3274915" y="4530854"/>
            <a:ext cx="366492" cy="611088"/>
            <a:chOff x="5921033" y="2292061"/>
            <a:chExt cx="366499" cy="611100"/>
          </a:xfrm>
        </p:grpSpPr>
        <p:cxnSp>
          <p:nvCxnSpPr>
            <p:cNvPr id="1354" name="Google Shape;1354;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55" name="Google Shape;1355;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56" name="Google Shape;1356;g25319c824c5_0_640"/>
          <p:cNvGrpSpPr/>
          <p:nvPr/>
        </p:nvGrpSpPr>
        <p:grpSpPr>
          <a:xfrm rot="-955590">
            <a:off x="6457425" y="4551484"/>
            <a:ext cx="366493" cy="611091"/>
            <a:chOff x="5921033" y="2292061"/>
            <a:chExt cx="366499" cy="611100"/>
          </a:xfrm>
        </p:grpSpPr>
        <p:cxnSp>
          <p:nvCxnSpPr>
            <p:cNvPr id="1357" name="Google Shape;1357;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58" name="Google Shape;1358;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59" name="Google Shape;1359;g25319c824c5_0_640"/>
          <p:cNvGrpSpPr/>
          <p:nvPr/>
        </p:nvGrpSpPr>
        <p:grpSpPr>
          <a:xfrm rot="2288932">
            <a:off x="1989808" y="5360744"/>
            <a:ext cx="366495" cy="611093"/>
            <a:chOff x="5921033" y="2292061"/>
            <a:chExt cx="366499" cy="611100"/>
          </a:xfrm>
        </p:grpSpPr>
        <p:cxnSp>
          <p:nvCxnSpPr>
            <p:cNvPr id="1360" name="Google Shape;1360;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61" name="Google Shape;1361;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62" name="Google Shape;1362;g25319c824c5_0_640"/>
          <p:cNvGrpSpPr/>
          <p:nvPr/>
        </p:nvGrpSpPr>
        <p:grpSpPr>
          <a:xfrm rot="-975612">
            <a:off x="3572578" y="5509876"/>
            <a:ext cx="366499" cy="611100"/>
            <a:chOff x="5921033" y="2292061"/>
            <a:chExt cx="366499" cy="611100"/>
          </a:xfrm>
        </p:grpSpPr>
        <p:cxnSp>
          <p:nvCxnSpPr>
            <p:cNvPr id="1363" name="Google Shape;1363;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64" name="Google Shape;1364;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65" name="Google Shape;1365;g25319c824c5_0_640"/>
          <p:cNvGrpSpPr/>
          <p:nvPr/>
        </p:nvGrpSpPr>
        <p:grpSpPr>
          <a:xfrm rot="2235984">
            <a:off x="5699054" y="5360761"/>
            <a:ext cx="366486" cy="611078"/>
            <a:chOff x="5921033" y="2292061"/>
            <a:chExt cx="366499" cy="611100"/>
          </a:xfrm>
        </p:grpSpPr>
        <p:cxnSp>
          <p:nvCxnSpPr>
            <p:cNvPr id="1366" name="Google Shape;1366;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67" name="Google Shape;1367;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grpSp>
        <p:nvGrpSpPr>
          <p:cNvPr id="1368" name="Google Shape;1368;g25319c824c5_0_640"/>
          <p:cNvGrpSpPr/>
          <p:nvPr/>
        </p:nvGrpSpPr>
        <p:grpSpPr>
          <a:xfrm rot="-888866">
            <a:off x="7312949" y="5379439"/>
            <a:ext cx="366515" cy="611126"/>
            <a:chOff x="5921033" y="2292061"/>
            <a:chExt cx="366499" cy="611100"/>
          </a:xfrm>
        </p:grpSpPr>
        <p:cxnSp>
          <p:nvCxnSpPr>
            <p:cNvPr id="1369" name="Google Shape;1369;g25319c824c5_0_640"/>
            <p:cNvCxnSpPr/>
            <p:nvPr/>
          </p:nvCxnSpPr>
          <p:spPr>
            <a:xfrm>
              <a:off x="6280032" y="2292061"/>
              <a:ext cx="7500" cy="611100"/>
            </a:xfrm>
            <a:prstGeom prst="straightConnector1">
              <a:avLst/>
            </a:prstGeom>
            <a:noFill/>
            <a:ln w="25400" cap="flat" cmpd="sng">
              <a:solidFill>
                <a:srgbClr val="FF0000"/>
              </a:solidFill>
              <a:prstDash val="solid"/>
              <a:round/>
              <a:headEnd type="none" w="sm" len="sm"/>
              <a:tailEnd type="triangle" w="med" len="med"/>
            </a:ln>
          </p:spPr>
        </p:cxnSp>
        <p:sp>
          <p:nvSpPr>
            <p:cNvPr id="1370" name="Google Shape;1370;g25319c824c5_0_640"/>
            <p:cNvSpPr/>
            <p:nvPr/>
          </p:nvSpPr>
          <p:spPr>
            <a:xfrm>
              <a:off x="5921033" y="2371105"/>
              <a:ext cx="271500" cy="242700"/>
            </a:xfrm>
            <a:prstGeom prst="triangle">
              <a:avLst>
                <a:gd name="adj" fmla="val 50000"/>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1010F"/>
                </a:buClr>
                <a:buSzPts val="1800"/>
                <a:buFont typeface="Calibri"/>
                <a:buNone/>
              </a:pPr>
              <a:endParaRPr sz="1800" b="0" i="0" u="none" strike="noStrike" cap="none">
                <a:solidFill>
                  <a:srgbClr val="01010F"/>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53813ca15d_0_2"/>
          <p:cNvSpPr/>
          <p:nvPr/>
        </p:nvSpPr>
        <p:spPr>
          <a:xfrm>
            <a:off x="374800" y="1202075"/>
            <a:ext cx="4614300" cy="3458100"/>
          </a:xfrm>
          <a:prstGeom prst="ellipse">
            <a:avLst/>
          </a:prstGeom>
          <a:noFill/>
          <a:ln w="9525" cap="flat" cmpd="sng">
            <a:solidFill>
              <a:srgbClr val="005FAA"/>
            </a:solidFill>
            <a:prstDash val="solid"/>
            <a:round/>
            <a:headEnd type="none" w="sm" len="sm"/>
            <a:tailEnd type="none" w="sm" len="sm"/>
          </a:ln>
        </p:spPr>
        <p:txBody>
          <a:bodyPr spcFirstLastPara="1" wrap="square" lIns="45725" tIns="0" rIns="45725" bIns="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1" i="1" u="none" strike="noStrike" cap="none">
                <a:solidFill>
                  <a:srgbClr val="005FAA"/>
                </a:solidFill>
                <a:latin typeface="Arial"/>
                <a:ea typeface="Arial"/>
                <a:cs typeface="Arial"/>
                <a:sym typeface="Arial"/>
              </a:rPr>
              <a:t>IMPLEMENTATION</a:t>
            </a:r>
            <a:endParaRPr sz="1300" b="1" i="1" u="none" strike="noStrike" cap="none">
              <a:solidFill>
                <a:srgbClr val="005FAA"/>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GB" sz="1300" b="1" i="1" u="none" strike="noStrike" cap="none">
                <a:solidFill>
                  <a:srgbClr val="005FAA"/>
                </a:solidFill>
                <a:latin typeface="Arial"/>
                <a:ea typeface="Arial"/>
                <a:cs typeface="Arial"/>
                <a:sym typeface="Arial"/>
              </a:rPr>
              <a:t>COMMERCIAL SECTOR</a:t>
            </a:r>
            <a:endParaRPr sz="1300" b="1" i="1" u="none" strike="noStrike" cap="none">
              <a:solidFill>
                <a:srgbClr val="005FAA"/>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endParaRPr sz="1300" b="1" i="1" u="none" strike="noStrike" cap="none">
              <a:solidFill>
                <a:srgbClr val="005FAA"/>
              </a:solidFill>
              <a:latin typeface="Arial"/>
              <a:ea typeface="Arial"/>
              <a:cs typeface="Arial"/>
              <a:sym typeface="Arial"/>
            </a:endParaRPr>
          </a:p>
        </p:txBody>
      </p:sp>
      <p:sp>
        <p:nvSpPr>
          <p:cNvPr id="598" name="Google Shape;598;g253813ca15d_0_2"/>
          <p:cNvSpPr/>
          <p:nvPr/>
        </p:nvSpPr>
        <p:spPr>
          <a:xfrm>
            <a:off x="6094675" y="1201988"/>
            <a:ext cx="5466000" cy="3122400"/>
          </a:xfrm>
          <a:prstGeom prst="ellipse">
            <a:avLst/>
          </a:prstGeom>
          <a:noFill/>
          <a:ln w="9525" cap="flat" cmpd="sng">
            <a:solidFill>
              <a:srgbClr val="005FAA"/>
            </a:solidFill>
            <a:prstDash val="solid"/>
            <a:round/>
            <a:headEnd type="none" w="sm" len="sm"/>
            <a:tailEnd type="none" w="sm" len="sm"/>
          </a:ln>
        </p:spPr>
        <p:txBody>
          <a:bodyPr spcFirstLastPara="1" wrap="square" lIns="45725" tIns="45725" rIns="45725" bIns="457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1" i="1" u="none" strike="noStrike" cap="none">
                <a:solidFill>
                  <a:srgbClr val="005FAA"/>
                </a:solidFill>
                <a:latin typeface="Arial"/>
                <a:ea typeface="Arial"/>
                <a:cs typeface="Arial"/>
                <a:sym typeface="Arial"/>
              </a:rPr>
              <a:t>IMPLEMENTATION</a:t>
            </a:r>
            <a:endParaRPr sz="1300" b="1" i="1" u="none" strike="noStrike" cap="none">
              <a:solidFill>
                <a:srgbClr val="005FAA"/>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GB" sz="1300" b="1" i="1" u="none" strike="noStrike" cap="none">
                <a:solidFill>
                  <a:srgbClr val="005FAA"/>
                </a:solidFill>
                <a:latin typeface="Arial"/>
                <a:ea typeface="Arial"/>
                <a:cs typeface="Arial"/>
                <a:sym typeface="Arial"/>
              </a:rPr>
              <a:t>RESEARCH SECTOR</a:t>
            </a:r>
            <a:endParaRPr sz="1300" b="1" i="1" u="none" strike="noStrike" cap="none">
              <a:solidFill>
                <a:srgbClr val="005FAA"/>
              </a:solidFill>
              <a:latin typeface="Arial"/>
              <a:ea typeface="Arial"/>
              <a:cs typeface="Arial"/>
              <a:sym typeface="Arial"/>
            </a:endParaRPr>
          </a:p>
        </p:txBody>
      </p:sp>
      <p:sp>
        <p:nvSpPr>
          <p:cNvPr id="599" name="Google Shape;599;g253813ca15d_0_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5</a:t>
            </a:fld>
            <a:endParaRPr/>
          </a:p>
        </p:txBody>
      </p:sp>
      <p:sp>
        <p:nvSpPr>
          <p:cNvPr id="600" name="Google Shape;600;g253813ca15d_0_2"/>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Contributions to Data Space Projects</a:t>
            </a:r>
            <a:endParaRPr dirty="0"/>
          </a:p>
        </p:txBody>
      </p:sp>
      <p:pic>
        <p:nvPicPr>
          <p:cNvPr id="601" name="Google Shape;601;g253813ca15d_0_2"/>
          <p:cNvPicPr preferRelativeResize="0"/>
          <p:nvPr/>
        </p:nvPicPr>
        <p:blipFill rotWithShape="1">
          <a:blip r:embed="rId3">
            <a:alphaModFix/>
          </a:blip>
          <a:srcRect/>
          <a:stretch/>
        </p:blipFill>
        <p:spPr>
          <a:xfrm>
            <a:off x="929825" y="2017438"/>
            <a:ext cx="781050" cy="647700"/>
          </a:xfrm>
          <a:prstGeom prst="rect">
            <a:avLst/>
          </a:prstGeom>
          <a:noFill/>
          <a:ln>
            <a:noFill/>
          </a:ln>
        </p:spPr>
      </p:pic>
      <p:sp>
        <p:nvSpPr>
          <p:cNvPr id="602" name="Google Shape;602;g253813ca15d_0_2"/>
          <p:cNvSpPr txBox="1"/>
          <p:nvPr/>
        </p:nvSpPr>
        <p:spPr>
          <a:xfrm>
            <a:off x="449538" y="2662263"/>
            <a:ext cx="1573500" cy="5541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Data space among Digital Innovation Hubs, serving industry</a:t>
            </a:r>
            <a:endParaRPr sz="1000" b="0" i="0" u="none" strike="noStrike" cap="none">
              <a:solidFill>
                <a:srgbClr val="000000"/>
              </a:solidFill>
              <a:latin typeface="Arial"/>
              <a:ea typeface="Arial"/>
              <a:cs typeface="Arial"/>
              <a:sym typeface="Arial"/>
            </a:endParaRPr>
          </a:p>
        </p:txBody>
      </p:sp>
      <p:sp>
        <p:nvSpPr>
          <p:cNvPr id="603" name="Google Shape;603;g253813ca15d_0_2"/>
          <p:cNvSpPr/>
          <p:nvPr/>
        </p:nvSpPr>
        <p:spPr>
          <a:xfrm>
            <a:off x="3075563" y="4363263"/>
            <a:ext cx="5631600" cy="1994100"/>
          </a:xfrm>
          <a:prstGeom prst="ellipse">
            <a:avLst/>
          </a:prstGeom>
          <a:noFill/>
          <a:ln w="9525" cap="flat" cmpd="sng">
            <a:solidFill>
              <a:srgbClr val="005FAA"/>
            </a:solidFill>
            <a:prstDash val="solid"/>
            <a:round/>
            <a:headEnd type="none" w="sm" len="sm"/>
            <a:tailEnd type="none" w="sm" len="sm"/>
          </a:ln>
        </p:spPr>
        <p:txBody>
          <a:bodyPr spcFirstLastPara="1" wrap="square" lIns="45725" tIns="45725" rIns="45725" bIns="45725" anchor="b"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1" i="1" u="none" strike="noStrike" cap="none">
                <a:solidFill>
                  <a:srgbClr val="005FAA"/>
                </a:solidFill>
                <a:latin typeface="Arial"/>
                <a:ea typeface="Arial"/>
                <a:cs typeface="Arial"/>
                <a:sym typeface="Arial"/>
              </a:rPr>
              <a:t>SECTORAL DATA SPACES</a:t>
            </a:r>
            <a:endParaRPr sz="1300" b="1" i="1" u="none" strike="noStrike" cap="none">
              <a:solidFill>
                <a:srgbClr val="005FAA"/>
              </a:solidFill>
              <a:latin typeface="Arial"/>
              <a:ea typeface="Arial"/>
              <a:cs typeface="Arial"/>
              <a:sym typeface="Arial"/>
            </a:endParaRPr>
          </a:p>
        </p:txBody>
      </p:sp>
      <p:sp>
        <p:nvSpPr>
          <p:cNvPr id="604" name="Google Shape;604;g253813ca15d_0_2"/>
          <p:cNvSpPr txBox="1"/>
          <p:nvPr/>
        </p:nvSpPr>
        <p:spPr>
          <a:xfrm>
            <a:off x="7153788" y="2854525"/>
            <a:ext cx="1907700" cy="8619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Support for climate (ENES), marine (SeaDataNet), biodiversity (GBIF), marine (EMSO), radioastronomy (LOFAR)</a:t>
            </a:r>
            <a:endParaRPr sz="1000" b="0" i="0" u="none" strike="noStrike" cap="none">
              <a:solidFill>
                <a:srgbClr val="000000"/>
              </a:solidFill>
              <a:latin typeface="Arial"/>
              <a:ea typeface="Arial"/>
              <a:cs typeface="Arial"/>
              <a:sym typeface="Arial"/>
            </a:endParaRPr>
          </a:p>
        </p:txBody>
      </p:sp>
      <p:pic>
        <p:nvPicPr>
          <p:cNvPr id="605" name="Google Shape;605;g253813ca15d_0_2"/>
          <p:cNvPicPr preferRelativeResize="0"/>
          <p:nvPr/>
        </p:nvPicPr>
        <p:blipFill rotWithShape="1">
          <a:blip r:embed="rId4">
            <a:alphaModFix/>
          </a:blip>
          <a:srcRect/>
          <a:stretch/>
        </p:blipFill>
        <p:spPr>
          <a:xfrm>
            <a:off x="7510669" y="2219263"/>
            <a:ext cx="1156607" cy="647700"/>
          </a:xfrm>
          <a:prstGeom prst="rect">
            <a:avLst/>
          </a:prstGeom>
          <a:noFill/>
          <a:ln>
            <a:noFill/>
          </a:ln>
        </p:spPr>
      </p:pic>
      <p:pic>
        <p:nvPicPr>
          <p:cNvPr id="606" name="Google Shape;606;g253813ca15d_0_2"/>
          <p:cNvPicPr preferRelativeResize="0"/>
          <p:nvPr/>
        </p:nvPicPr>
        <p:blipFill rotWithShape="1">
          <a:blip r:embed="rId5">
            <a:alphaModFix/>
          </a:blip>
          <a:srcRect/>
          <a:stretch/>
        </p:blipFill>
        <p:spPr>
          <a:xfrm>
            <a:off x="9572538" y="2211963"/>
            <a:ext cx="1022850" cy="680663"/>
          </a:xfrm>
          <a:prstGeom prst="rect">
            <a:avLst/>
          </a:prstGeom>
          <a:noFill/>
          <a:ln>
            <a:noFill/>
          </a:ln>
        </p:spPr>
      </p:pic>
      <p:sp>
        <p:nvSpPr>
          <p:cNvPr id="607" name="Google Shape;607;g253813ca15d_0_2"/>
          <p:cNvSpPr txBox="1"/>
          <p:nvPr/>
        </p:nvSpPr>
        <p:spPr>
          <a:xfrm>
            <a:off x="9190563" y="2852763"/>
            <a:ext cx="1728600" cy="7080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E-science centre with datasets and applications for ionosphere, thermosphere and plasmasphere</a:t>
            </a:r>
            <a:endParaRPr sz="1000" b="0" i="0" u="none" strike="noStrike" cap="none">
              <a:solidFill>
                <a:srgbClr val="000000"/>
              </a:solidFill>
              <a:latin typeface="Arial"/>
              <a:ea typeface="Arial"/>
              <a:cs typeface="Arial"/>
              <a:sym typeface="Arial"/>
            </a:endParaRPr>
          </a:p>
        </p:txBody>
      </p:sp>
      <p:sp>
        <p:nvSpPr>
          <p:cNvPr id="608" name="Google Shape;608;g253813ca15d_0_2"/>
          <p:cNvSpPr txBox="1"/>
          <p:nvPr/>
        </p:nvSpPr>
        <p:spPr>
          <a:xfrm>
            <a:off x="1127963" y="3866488"/>
            <a:ext cx="1573500" cy="5541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Technologies for data monetising and data economy</a:t>
            </a:r>
            <a:endParaRPr sz="1000" b="0" i="0" u="none" strike="noStrike" cap="none">
              <a:solidFill>
                <a:srgbClr val="000000"/>
              </a:solidFill>
              <a:latin typeface="Arial"/>
              <a:ea typeface="Arial"/>
              <a:cs typeface="Arial"/>
              <a:sym typeface="Arial"/>
            </a:endParaRPr>
          </a:p>
        </p:txBody>
      </p:sp>
      <p:sp>
        <p:nvSpPr>
          <p:cNvPr id="609" name="Google Shape;609;g253813ca15d_0_2"/>
          <p:cNvSpPr/>
          <p:nvPr/>
        </p:nvSpPr>
        <p:spPr>
          <a:xfrm>
            <a:off x="4294263" y="2134375"/>
            <a:ext cx="2526000" cy="252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610" name="Google Shape;610;g253813ca15d_0_2"/>
          <p:cNvPicPr preferRelativeResize="0"/>
          <p:nvPr/>
        </p:nvPicPr>
        <p:blipFill rotWithShape="1">
          <a:blip r:embed="rId6">
            <a:alphaModFix/>
          </a:blip>
          <a:srcRect/>
          <a:stretch/>
        </p:blipFill>
        <p:spPr>
          <a:xfrm>
            <a:off x="4722638" y="2883300"/>
            <a:ext cx="1768175" cy="1028004"/>
          </a:xfrm>
          <a:prstGeom prst="rect">
            <a:avLst/>
          </a:prstGeom>
          <a:noFill/>
          <a:ln>
            <a:noFill/>
          </a:ln>
        </p:spPr>
      </p:pic>
      <p:pic>
        <p:nvPicPr>
          <p:cNvPr id="611" name="Google Shape;611;g253813ca15d_0_2"/>
          <p:cNvPicPr preferRelativeResize="0"/>
          <p:nvPr/>
        </p:nvPicPr>
        <p:blipFill rotWithShape="1">
          <a:blip r:embed="rId7">
            <a:alphaModFix/>
          </a:blip>
          <a:srcRect/>
          <a:stretch/>
        </p:blipFill>
        <p:spPr>
          <a:xfrm>
            <a:off x="2899019" y="2181163"/>
            <a:ext cx="823913" cy="783525"/>
          </a:xfrm>
          <a:prstGeom prst="rect">
            <a:avLst/>
          </a:prstGeom>
          <a:noFill/>
          <a:ln w="9525" cap="flat" cmpd="sng">
            <a:solidFill>
              <a:srgbClr val="005FAA"/>
            </a:solidFill>
            <a:prstDash val="solid"/>
            <a:round/>
            <a:headEnd type="none" w="sm" len="sm"/>
            <a:tailEnd type="none" w="sm" len="sm"/>
          </a:ln>
        </p:spPr>
      </p:pic>
      <p:sp>
        <p:nvSpPr>
          <p:cNvPr id="612" name="Google Shape;612;g253813ca15d_0_2"/>
          <p:cNvSpPr txBox="1"/>
          <p:nvPr/>
        </p:nvSpPr>
        <p:spPr>
          <a:xfrm>
            <a:off x="2794438" y="2948300"/>
            <a:ext cx="1156800" cy="4002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172B4D"/>
                </a:solidFill>
                <a:highlight>
                  <a:srgbClr val="FFFFFF"/>
                </a:highlight>
                <a:latin typeface="Roboto"/>
                <a:ea typeface="Roboto"/>
                <a:cs typeface="Roboto"/>
                <a:sym typeface="Roboto"/>
              </a:rPr>
              <a:t>Big Data for Next Generation eneRGy</a:t>
            </a:r>
            <a:endParaRPr sz="1000" b="0" i="0" u="none" strike="noStrike" cap="none">
              <a:solidFill>
                <a:srgbClr val="000000"/>
              </a:solidFill>
              <a:latin typeface="Arial"/>
              <a:ea typeface="Arial"/>
              <a:cs typeface="Arial"/>
              <a:sym typeface="Arial"/>
            </a:endParaRPr>
          </a:p>
        </p:txBody>
      </p:sp>
      <p:sp>
        <p:nvSpPr>
          <p:cNvPr id="613" name="Google Shape;613;g253813ca15d_0_2"/>
          <p:cNvSpPr txBox="1"/>
          <p:nvPr/>
        </p:nvSpPr>
        <p:spPr>
          <a:xfrm>
            <a:off x="5923088" y="4765913"/>
            <a:ext cx="1522500" cy="6465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EUCAIM</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14" name="Google Shape;614;g253813ca15d_0_2"/>
          <p:cNvSpPr txBox="1"/>
          <p:nvPr/>
        </p:nvSpPr>
        <p:spPr>
          <a:xfrm>
            <a:off x="5692713" y="5047588"/>
            <a:ext cx="1573500" cy="400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172B4D"/>
                </a:solidFill>
                <a:highlight>
                  <a:srgbClr val="FFFFFF"/>
                </a:highlight>
                <a:latin typeface="Roboto"/>
                <a:ea typeface="Roboto"/>
                <a:cs typeface="Roboto"/>
                <a:sym typeface="Roboto"/>
              </a:rPr>
              <a:t>EUropean Federation for CAncer IMages</a:t>
            </a:r>
            <a:endParaRPr sz="1000" b="0" i="0" u="none" strike="noStrike" cap="none">
              <a:solidFill>
                <a:srgbClr val="000000"/>
              </a:solidFill>
              <a:latin typeface="Arial"/>
              <a:ea typeface="Arial"/>
              <a:cs typeface="Arial"/>
              <a:sym typeface="Arial"/>
            </a:endParaRPr>
          </a:p>
        </p:txBody>
      </p:sp>
      <p:sp>
        <p:nvSpPr>
          <p:cNvPr id="615" name="Google Shape;615;g253813ca15d_0_2"/>
          <p:cNvSpPr txBox="1"/>
          <p:nvPr/>
        </p:nvSpPr>
        <p:spPr>
          <a:xfrm>
            <a:off x="7066088" y="5337413"/>
            <a:ext cx="1522500" cy="6465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EUreka3D</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16" name="Google Shape;616;g253813ca15d_0_2"/>
          <p:cNvSpPr txBox="1"/>
          <p:nvPr/>
        </p:nvSpPr>
        <p:spPr>
          <a:xfrm>
            <a:off x="6835713" y="5619088"/>
            <a:ext cx="1573500" cy="400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172B4D"/>
                </a:solidFill>
                <a:highlight>
                  <a:srgbClr val="FFFFFF"/>
                </a:highlight>
                <a:latin typeface="Roboto"/>
                <a:ea typeface="Roboto"/>
                <a:cs typeface="Roboto"/>
                <a:sym typeface="Roboto"/>
              </a:rPr>
              <a:t>Cultural Heritage Data Space</a:t>
            </a:r>
            <a:endParaRPr sz="1000" b="0" i="0" u="none" strike="noStrike" cap="none">
              <a:solidFill>
                <a:srgbClr val="000000"/>
              </a:solidFill>
              <a:latin typeface="Arial"/>
              <a:ea typeface="Arial"/>
              <a:cs typeface="Arial"/>
              <a:sym typeface="Arial"/>
            </a:endParaRPr>
          </a:p>
        </p:txBody>
      </p:sp>
      <p:sp>
        <p:nvSpPr>
          <p:cNvPr id="617" name="Google Shape;617;g253813ca15d_0_2"/>
          <p:cNvSpPr txBox="1"/>
          <p:nvPr/>
        </p:nvSpPr>
        <p:spPr>
          <a:xfrm>
            <a:off x="9296150" y="5044863"/>
            <a:ext cx="9717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Health</a:t>
            </a:r>
            <a:endParaRPr sz="1800" b="1" i="0" u="none" strike="noStrike" cap="none">
              <a:solidFill>
                <a:srgbClr val="000000"/>
              </a:solidFill>
              <a:latin typeface="Arial"/>
              <a:ea typeface="Arial"/>
              <a:cs typeface="Arial"/>
              <a:sym typeface="Arial"/>
            </a:endParaRPr>
          </a:p>
        </p:txBody>
      </p:sp>
      <p:sp>
        <p:nvSpPr>
          <p:cNvPr id="618" name="Google Shape;618;g253813ca15d_0_2"/>
          <p:cNvSpPr txBox="1"/>
          <p:nvPr/>
        </p:nvSpPr>
        <p:spPr>
          <a:xfrm>
            <a:off x="512450" y="4834225"/>
            <a:ext cx="17682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Manufacturing </a:t>
            </a:r>
            <a:endParaRPr sz="1800" b="1" i="0" u="none" strike="noStrike" cap="none">
              <a:solidFill>
                <a:srgbClr val="000000"/>
              </a:solidFill>
              <a:latin typeface="Arial"/>
              <a:ea typeface="Arial"/>
              <a:cs typeface="Arial"/>
              <a:sym typeface="Arial"/>
            </a:endParaRPr>
          </a:p>
        </p:txBody>
      </p:sp>
      <p:sp>
        <p:nvSpPr>
          <p:cNvPr id="619" name="Google Shape;619;g253813ca15d_0_2"/>
          <p:cNvSpPr txBox="1"/>
          <p:nvPr/>
        </p:nvSpPr>
        <p:spPr>
          <a:xfrm>
            <a:off x="512450" y="5446125"/>
            <a:ext cx="12480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Skills </a:t>
            </a:r>
            <a:endParaRPr sz="1800" b="1" i="0" u="none" strike="noStrike" cap="none">
              <a:solidFill>
                <a:srgbClr val="000000"/>
              </a:solidFill>
              <a:latin typeface="Arial"/>
              <a:ea typeface="Arial"/>
              <a:cs typeface="Arial"/>
              <a:sym typeface="Arial"/>
            </a:endParaRPr>
          </a:p>
        </p:txBody>
      </p:sp>
      <p:sp>
        <p:nvSpPr>
          <p:cNvPr id="620" name="Google Shape;620;g253813ca15d_0_2"/>
          <p:cNvSpPr txBox="1"/>
          <p:nvPr/>
        </p:nvSpPr>
        <p:spPr>
          <a:xfrm>
            <a:off x="1553213" y="5630638"/>
            <a:ext cx="15225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Mobility </a:t>
            </a:r>
            <a:endParaRPr sz="1800" b="1" i="0" u="none" strike="noStrike" cap="none">
              <a:solidFill>
                <a:srgbClr val="000000"/>
              </a:solidFill>
              <a:latin typeface="Arial"/>
              <a:ea typeface="Arial"/>
              <a:cs typeface="Arial"/>
              <a:sym typeface="Arial"/>
            </a:endParaRPr>
          </a:p>
        </p:txBody>
      </p:sp>
      <p:sp>
        <p:nvSpPr>
          <p:cNvPr id="621" name="Google Shape;621;g253813ca15d_0_2"/>
          <p:cNvSpPr txBox="1"/>
          <p:nvPr/>
        </p:nvSpPr>
        <p:spPr>
          <a:xfrm>
            <a:off x="1875938" y="5232538"/>
            <a:ext cx="11568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Financial</a:t>
            </a:r>
            <a:endParaRPr sz="1800" b="1" i="0" u="none" strike="noStrike" cap="none">
              <a:solidFill>
                <a:srgbClr val="000000"/>
              </a:solidFill>
              <a:latin typeface="Arial"/>
              <a:ea typeface="Arial"/>
              <a:cs typeface="Arial"/>
              <a:sym typeface="Arial"/>
            </a:endParaRPr>
          </a:p>
        </p:txBody>
      </p:sp>
      <p:sp>
        <p:nvSpPr>
          <p:cNvPr id="622" name="Google Shape;622;g253813ca15d_0_2"/>
          <p:cNvSpPr txBox="1"/>
          <p:nvPr/>
        </p:nvSpPr>
        <p:spPr>
          <a:xfrm>
            <a:off x="10404888" y="5165488"/>
            <a:ext cx="9717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Energy</a:t>
            </a:r>
            <a:endParaRPr sz="1800" b="1" i="0" u="none" strike="noStrike" cap="none">
              <a:solidFill>
                <a:srgbClr val="000000"/>
              </a:solidFill>
              <a:latin typeface="Arial"/>
              <a:ea typeface="Arial"/>
              <a:cs typeface="Arial"/>
              <a:sym typeface="Arial"/>
            </a:endParaRPr>
          </a:p>
        </p:txBody>
      </p:sp>
      <p:sp>
        <p:nvSpPr>
          <p:cNvPr id="623" name="Google Shape;623;g253813ca15d_0_2"/>
          <p:cNvSpPr txBox="1"/>
          <p:nvPr/>
        </p:nvSpPr>
        <p:spPr>
          <a:xfrm>
            <a:off x="9334250" y="5530225"/>
            <a:ext cx="9717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Media</a:t>
            </a:r>
            <a:endParaRPr sz="1800" b="1" i="0" u="none" strike="noStrike" cap="none">
              <a:solidFill>
                <a:srgbClr val="000000"/>
              </a:solidFill>
              <a:latin typeface="Arial"/>
              <a:ea typeface="Arial"/>
              <a:cs typeface="Arial"/>
              <a:sym typeface="Arial"/>
            </a:endParaRPr>
          </a:p>
        </p:txBody>
      </p:sp>
      <p:sp>
        <p:nvSpPr>
          <p:cNvPr id="624" name="Google Shape;624;g253813ca15d_0_2"/>
          <p:cNvSpPr txBox="1"/>
          <p:nvPr/>
        </p:nvSpPr>
        <p:spPr>
          <a:xfrm>
            <a:off x="10649613" y="5682625"/>
            <a:ext cx="11568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Tourism</a:t>
            </a:r>
            <a:endParaRPr sz="1800" b="1" i="0" u="none" strike="noStrike" cap="none">
              <a:solidFill>
                <a:srgbClr val="000000"/>
              </a:solidFill>
              <a:latin typeface="Arial"/>
              <a:ea typeface="Arial"/>
              <a:cs typeface="Arial"/>
              <a:sym typeface="Arial"/>
            </a:endParaRPr>
          </a:p>
        </p:txBody>
      </p:sp>
      <p:sp>
        <p:nvSpPr>
          <p:cNvPr id="625" name="Google Shape;625;g253813ca15d_0_2"/>
          <p:cNvSpPr txBox="1"/>
          <p:nvPr/>
        </p:nvSpPr>
        <p:spPr>
          <a:xfrm>
            <a:off x="8610350" y="5911225"/>
            <a:ext cx="12480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Language</a:t>
            </a:r>
            <a:endParaRPr sz="1800" b="1" i="0" u="none" strike="noStrike" cap="none">
              <a:solidFill>
                <a:srgbClr val="000000"/>
              </a:solidFill>
              <a:latin typeface="Arial"/>
              <a:ea typeface="Arial"/>
              <a:cs typeface="Arial"/>
              <a:sym typeface="Arial"/>
            </a:endParaRPr>
          </a:p>
        </p:txBody>
      </p:sp>
      <p:sp>
        <p:nvSpPr>
          <p:cNvPr id="626" name="Google Shape;626;g253813ca15d_0_2"/>
          <p:cNvSpPr txBox="1"/>
          <p:nvPr/>
        </p:nvSpPr>
        <p:spPr>
          <a:xfrm>
            <a:off x="512450" y="6058025"/>
            <a:ext cx="29298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Public Administration </a:t>
            </a:r>
            <a:endParaRPr sz="1800" b="1" i="0" u="none" strike="noStrike" cap="none">
              <a:solidFill>
                <a:srgbClr val="000000"/>
              </a:solidFill>
              <a:latin typeface="Arial"/>
              <a:ea typeface="Arial"/>
              <a:cs typeface="Arial"/>
              <a:sym typeface="Arial"/>
            </a:endParaRPr>
          </a:p>
        </p:txBody>
      </p:sp>
      <p:sp>
        <p:nvSpPr>
          <p:cNvPr id="627" name="Google Shape;627;g253813ca15d_0_2"/>
          <p:cNvSpPr txBox="1"/>
          <p:nvPr/>
        </p:nvSpPr>
        <p:spPr>
          <a:xfrm>
            <a:off x="10172450" y="4511463"/>
            <a:ext cx="15225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Agriculture</a:t>
            </a:r>
            <a:endParaRPr sz="1800" b="1" i="0" u="none" strike="noStrike" cap="none">
              <a:solidFill>
                <a:srgbClr val="000000"/>
              </a:solidFill>
              <a:latin typeface="Arial"/>
              <a:ea typeface="Arial"/>
              <a:cs typeface="Arial"/>
              <a:sym typeface="Arial"/>
            </a:endParaRPr>
          </a:p>
        </p:txBody>
      </p:sp>
      <p:pic>
        <p:nvPicPr>
          <p:cNvPr id="628" name="Google Shape;628;g253813ca15d_0_2"/>
          <p:cNvPicPr preferRelativeResize="0"/>
          <p:nvPr/>
        </p:nvPicPr>
        <p:blipFill rotWithShape="1">
          <a:blip r:embed="rId8">
            <a:alphaModFix/>
          </a:blip>
          <a:srcRect/>
          <a:stretch/>
        </p:blipFill>
        <p:spPr>
          <a:xfrm>
            <a:off x="1586938" y="3225113"/>
            <a:ext cx="674392" cy="680663"/>
          </a:xfrm>
          <a:prstGeom prst="rect">
            <a:avLst/>
          </a:prstGeom>
          <a:noFill/>
          <a:ln w="9525" cap="flat" cmpd="sng">
            <a:solidFill>
              <a:srgbClr val="005FAA"/>
            </a:solidFill>
            <a:prstDash val="solid"/>
            <a:round/>
            <a:headEnd type="none" w="sm" len="sm"/>
            <a:tailEnd type="none" w="sm" len="sm"/>
          </a:ln>
        </p:spPr>
      </p:pic>
      <p:pic>
        <p:nvPicPr>
          <p:cNvPr id="629" name="Google Shape;629;g253813ca15d_0_2"/>
          <p:cNvPicPr preferRelativeResize="0"/>
          <p:nvPr/>
        </p:nvPicPr>
        <p:blipFill rotWithShape="1">
          <a:blip r:embed="rId9">
            <a:alphaModFix/>
          </a:blip>
          <a:srcRect/>
          <a:stretch/>
        </p:blipFill>
        <p:spPr>
          <a:xfrm>
            <a:off x="3797375" y="4854367"/>
            <a:ext cx="1344125" cy="463723"/>
          </a:xfrm>
          <a:prstGeom prst="rect">
            <a:avLst/>
          </a:prstGeom>
          <a:noFill/>
          <a:ln>
            <a:noFill/>
          </a:ln>
        </p:spPr>
      </p:pic>
      <p:sp>
        <p:nvSpPr>
          <p:cNvPr id="630" name="Google Shape;630;g253813ca15d_0_2"/>
          <p:cNvSpPr txBox="1"/>
          <p:nvPr/>
        </p:nvSpPr>
        <p:spPr>
          <a:xfrm>
            <a:off x="3663731" y="5270063"/>
            <a:ext cx="1573500" cy="400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172B4D"/>
                </a:solidFill>
                <a:highlight>
                  <a:srgbClr val="FFFFFF"/>
                </a:highlight>
                <a:latin typeface="Roboto"/>
                <a:ea typeface="Roboto"/>
                <a:cs typeface="Roboto"/>
                <a:sym typeface="Roboto"/>
              </a:rPr>
              <a:t>Preparatory action for Green Deal Data Space</a:t>
            </a:r>
            <a:endParaRPr sz="1000" b="0" i="0" u="none" strike="noStrike" cap="none">
              <a:solidFill>
                <a:srgbClr val="000000"/>
              </a:solidFill>
              <a:latin typeface="Arial"/>
              <a:ea typeface="Arial"/>
              <a:cs typeface="Arial"/>
              <a:sym typeface="Arial"/>
            </a:endParaRPr>
          </a:p>
        </p:txBody>
      </p:sp>
      <p:sp>
        <p:nvSpPr>
          <p:cNvPr id="631" name="Google Shape;631;g253813ca15d_0_2"/>
          <p:cNvSpPr txBox="1"/>
          <p:nvPr/>
        </p:nvSpPr>
        <p:spPr>
          <a:xfrm>
            <a:off x="2634534" y="3855700"/>
            <a:ext cx="1573500" cy="4002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Improve privacy and IP protection for citizens</a:t>
            </a:r>
            <a:endParaRPr sz="1000" b="0" i="0" u="none" strike="noStrike" cap="none">
              <a:solidFill>
                <a:srgbClr val="000000"/>
              </a:solidFill>
              <a:latin typeface="Arial"/>
              <a:ea typeface="Arial"/>
              <a:cs typeface="Arial"/>
              <a:sym typeface="Arial"/>
            </a:endParaRPr>
          </a:p>
        </p:txBody>
      </p:sp>
      <p:pic>
        <p:nvPicPr>
          <p:cNvPr id="632" name="Google Shape;632;g253813ca15d_0_2"/>
          <p:cNvPicPr preferRelativeResize="0"/>
          <p:nvPr/>
        </p:nvPicPr>
        <p:blipFill rotWithShape="1">
          <a:blip r:embed="rId10">
            <a:alphaModFix/>
          </a:blip>
          <a:srcRect/>
          <a:stretch/>
        </p:blipFill>
        <p:spPr>
          <a:xfrm>
            <a:off x="2817613" y="3443263"/>
            <a:ext cx="1247775" cy="423863"/>
          </a:xfrm>
          <a:prstGeom prst="rect">
            <a:avLst/>
          </a:prstGeom>
          <a:noFill/>
          <a:ln>
            <a:noFill/>
          </a:ln>
        </p:spPr>
      </p:pic>
      <p:sp>
        <p:nvSpPr>
          <p:cNvPr id="633" name="Google Shape;633;g253813ca15d_0_2"/>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g25319c824c5_0_181"/>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Digital Platform Design</a:t>
            </a:r>
            <a:endParaRPr/>
          </a:p>
        </p:txBody>
      </p:sp>
      <p:sp>
        <p:nvSpPr>
          <p:cNvPr id="1376" name="Google Shape;1376;g25319c824c5_0_18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i="1"/>
              <a:t>Italicized entries align with OpenDEI Technical Building Blocks</a:t>
            </a:r>
            <a:endParaRPr i="1"/>
          </a:p>
        </p:txBody>
      </p:sp>
      <p:sp>
        <p:nvSpPr>
          <p:cNvPr id="1377" name="Google Shape;1377;g25319c824c5_0_18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50</a:t>
            </a:fld>
            <a:endParaRPr/>
          </a:p>
        </p:txBody>
      </p:sp>
      <p:graphicFrame>
        <p:nvGraphicFramePr>
          <p:cNvPr id="1378" name="Google Shape;1378;g25319c824c5_0_181"/>
          <p:cNvGraphicFramePr/>
          <p:nvPr/>
        </p:nvGraphicFramePr>
        <p:xfrm>
          <a:off x="602500" y="1338600"/>
          <a:ext cx="11345700" cy="210297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Layer</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Compliance</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Design Choices for Digital Platforms</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379" name="Google Shape;1379;g25319c824c5_0_181"/>
          <p:cNvSpPr/>
          <p:nvPr/>
        </p:nvSpPr>
        <p:spPr>
          <a:xfrm>
            <a:off x="8094000" y="2924200"/>
            <a:ext cx="3992100" cy="3684600"/>
          </a:xfrm>
          <a:prstGeom prst="wedgeRoundRectCallout">
            <a:avLst>
              <a:gd name="adj1" fmla="val -90249"/>
              <a:gd name="adj2" fmla="val -64825"/>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Architecture, Control</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Openness, Modularity </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Centralized, Federated, Distributed</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1" u="none" strike="noStrike" cap="none">
                <a:solidFill>
                  <a:schemeClr val="lt1"/>
                </a:solidFill>
                <a:latin typeface="DM Sans"/>
                <a:ea typeface="DM Sans"/>
                <a:cs typeface="DM Sans"/>
                <a:sym typeface="DM Sans"/>
              </a:rPr>
              <a:t>Identification/Registration</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Cybersecurity</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Trust Framework</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Domain Data Models, Interoperability</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Boundary Resources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Development Plan</a:t>
            </a:r>
            <a:endParaRPr sz="1900" b="0" i="0" u="none" strike="noStrike" cap="none">
              <a:solidFill>
                <a:schemeClr val="lt1"/>
              </a:solidFill>
              <a:latin typeface="DM Sans"/>
              <a:ea typeface="DM Sans"/>
              <a:cs typeface="DM Sans"/>
              <a:sym typeface="DM Sans"/>
            </a:endParaRPr>
          </a:p>
        </p:txBody>
      </p:sp>
      <p:sp>
        <p:nvSpPr>
          <p:cNvPr id="1380" name="Google Shape;1380;g25319c824c5_0_181"/>
          <p:cNvSpPr/>
          <p:nvPr/>
        </p:nvSpPr>
        <p:spPr>
          <a:xfrm>
            <a:off x="465725" y="3441550"/>
            <a:ext cx="2857500" cy="2942100"/>
          </a:xfrm>
          <a:prstGeom prst="wedgeRoundRectCallout">
            <a:avLst>
              <a:gd name="adj1" fmla="val 121220"/>
              <a:gd name="adj2" fmla="val -86150"/>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Mission</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Objectives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Principles, Values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Actors Needed, Desired</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Roles Needed, Desired</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Roles &amp; Responsibilities</a:t>
            </a:r>
            <a:endParaRPr sz="1900" b="0" i="0" u="none" strike="noStrike" cap="none">
              <a:solidFill>
                <a:schemeClr val="lt1"/>
              </a:solidFill>
              <a:latin typeface="DM Sans"/>
              <a:ea typeface="DM Sans"/>
              <a:cs typeface="DM Sans"/>
              <a:sym typeface="DM Sans"/>
            </a:endParaRPr>
          </a:p>
        </p:txBody>
      </p:sp>
      <p:sp>
        <p:nvSpPr>
          <p:cNvPr id="1381" name="Google Shape;1381;g25319c824c5_0_181"/>
          <p:cNvSpPr/>
          <p:nvPr/>
        </p:nvSpPr>
        <p:spPr>
          <a:xfrm>
            <a:off x="3837700" y="3025500"/>
            <a:ext cx="3906600" cy="3603900"/>
          </a:xfrm>
          <a:prstGeom prst="wedgeRoundRectCallout">
            <a:avLst>
              <a:gd name="adj1" fmla="val 711"/>
              <a:gd name="adj2" fmla="val -70565"/>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Value Creation, Services</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1" u="none" strike="noStrike" cap="none">
                <a:solidFill>
                  <a:schemeClr val="lt1"/>
                </a:solidFill>
                <a:latin typeface="DM Sans"/>
                <a:ea typeface="DM Sans"/>
                <a:cs typeface="DM Sans"/>
                <a:sym typeface="DM Sans"/>
              </a:rPr>
              <a:t>Providers &amp; Consumers</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Targeting, Awareness, Inclusion &amp; Retention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User Experience</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Service Requirements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Service “stacking”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Value sharing, exploitation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Collective action, generativity</a:t>
            </a:r>
            <a:endParaRPr sz="1900" b="0" i="0" u="none" strike="noStrike" cap="none">
              <a:solidFill>
                <a:schemeClr val="lt1"/>
              </a:solidFill>
              <a:latin typeface="DM Sans"/>
              <a:ea typeface="DM Sans"/>
              <a:cs typeface="DM Sans"/>
              <a:sym typeface="DM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g25319c824c5_0_886"/>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ID Binding</a:t>
            </a:r>
            <a:endParaRPr/>
          </a:p>
        </p:txBody>
      </p:sp>
      <p:sp>
        <p:nvSpPr>
          <p:cNvPr id="1387" name="Google Shape;1387;g25319c824c5_0_886"/>
          <p:cNvSpPr txBox="1">
            <a:spLocks noGrp="1"/>
          </p:cNvSpPr>
          <p:nvPr>
            <p:ph type="body" idx="1"/>
          </p:nvPr>
        </p:nvSpPr>
        <p:spPr>
          <a:xfrm>
            <a:off x="1281907" y="877888"/>
            <a:ext cx="10515600" cy="266700"/>
          </a:xfrm>
          <a:prstGeom prst="rect">
            <a:avLst/>
          </a:prstGeom>
          <a:noFill/>
          <a:ln>
            <a:noFill/>
          </a:ln>
        </p:spPr>
        <p:txBody>
          <a:bodyPr spcFirstLastPara="1" wrap="square" lIns="45700" tIns="45700" rIns="45700" bIns="45700" anchor="t" anchorCtr="0">
            <a:noAutofit/>
          </a:bodyPr>
          <a:lstStyle/>
          <a:p>
            <a:pPr marL="137160" lvl="0" indent="0" algn="l" rtl="0">
              <a:lnSpc>
                <a:spcPct val="90000"/>
              </a:lnSpc>
              <a:spcBef>
                <a:spcPts val="600"/>
              </a:spcBef>
              <a:spcAft>
                <a:spcPts val="0"/>
              </a:spcAft>
              <a:buSzPts val="900"/>
              <a:buNone/>
            </a:pPr>
            <a:r>
              <a:rPr lang="en-GB" sz="2650" dirty="0"/>
              <a:t>Legal compliance requires digital identities to map to legal/natural persons!</a:t>
            </a:r>
            <a:endParaRPr sz="2650" dirty="0"/>
          </a:p>
        </p:txBody>
      </p:sp>
      <p:pic>
        <p:nvPicPr>
          <p:cNvPr id="1388" name="Google Shape;1388;g25319c824c5_0_886"/>
          <p:cNvPicPr preferRelativeResize="0"/>
          <p:nvPr/>
        </p:nvPicPr>
        <p:blipFill rotWithShape="1">
          <a:blip r:embed="rId3">
            <a:alphaModFix/>
          </a:blip>
          <a:srcRect/>
          <a:stretch/>
        </p:blipFill>
        <p:spPr>
          <a:xfrm>
            <a:off x="1817675" y="2405225"/>
            <a:ext cx="586700" cy="586700"/>
          </a:xfrm>
          <a:prstGeom prst="rect">
            <a:avLst/>
          </a:prstGeom>
          <a:noFill/>
          <a:ln>
            <a:noFill/>
          </a:ln>
        </p:spPr>
      </p:pic>
      <p:sp>
        <p:nvSpPr>
          <p:cNvPr id="1389" name="Google Shape;1389;g25319c824c5_0_886"/>
          <p:cNvSpPr/>
          <p:nvPr/>
        </p:nvSpPr>
        <p:spPr>
          <a:xfrm>
            <a:off x="3291875" y="4577100"/>
            <a:ext cx="1736400" cy="644400"/>
          </a:xfrm>
          <a:prstGeom prst="octagon">
            <a:avLst>
              <a:gd name="adj" fmla="val 29289"/>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0" name="Google Shape;1390;g25319c824c5_0_886"/>
          <p:cNvPicPr preferRelativeResize="0"/>
          <p:nvPr/>
        </p:nvPicPr>
        <p:blipFill rotWithShape="1">
          <a:blip r:embed="rId4">
            <a:alphaModFix/>
          </a:blip>
          <a:srcRect/>
          <a:stretch/>
        </p:blipFill>
        <p:spPr>
          <a:xfrm>
            <a:off x="3542428" y="4697544"/>
            <a:ext cx="403500" cy="403500"/>
          </a:xfrm>
          <a:prstGeom prst="rect">
            <a:avLst/>
          </a:prstGeom>
          <a:noFill/>
          <a:ln>
            <a:noFill/>
          </a:ln>
        </p:spPr>
      </p:pic>
      <p:sp>
        <p:nvSpPr>
          <p:cNvPr id="1391" name="Google Shape;1391;g25319c824c5_0_886"/>
          <p:cNvSpPr/>
          <p:nvPr/>
        </p:nvSpPr>
        <p:spPr>
          <a:xfrm>
            <a:off x="7964400" y="4489375"/>
            <a:ext cx="2924700" cy="644400"/>
          </a:xfrm>
          <a:prstGeom prst="octagon">
            <a:avLst>
              <a:gd name="adj" fmla="val 29289"/>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2" name="Google Shape;1392;g25319c824c5_0_886"/>
          <p:cNvPicPr preferRelativeResize="0"/>
          <p:nvPr/>
        </p:nvPicPr>
        <p:blipFill rotWithShape="1">
          <a:blip r:embed="rId4">
            <a:alphaModFix/>
          </a:blip>
          <a:srcRect/>
          <a:stretch/>
        </p:blipFill>
        <p:spPr>
          <a:xfrm>
            <a:off x="8351028" y="4609819"/>
            <a:ext cx="403500" cy="403500"/>
          </a:xfrm>
          <a:prstGeom prst="rect">
            <a:avLst/>
          </a:prstGeom>
          <a:noFill/>
          <a:ln>
            <a:noFill/>
          </a:ln>
        </p:spPr>
      </p:pic>
      <p:sp>
        <p:nvSpPr>
          <p:cNvPr id="1393" name="Google Shape;1393;g25319c824c5_0_886"/>
          <p:cNvSpPr/>
          <p:nvPr/>
        </p:nvSpPr>
        <p:spPr>
          <a:xfrm>
            <a:off x="4536875" y="2565325"/>
            <a:ext cx="3680100" cy="644400"/>
          </a:xfrm>
          <a:prstGeom prst="octagon">
            <a:avLst>
              <a:gd name="adj" fmla="val 2928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g25319c824c5_0_886"/>
          <p:cNvSpPr/>
          <p:nvPr/>
        </p:nvSpPr>
        <p:spPr>
          <a:xfrm>
            <a:off x="5572825" y="4577100"/>
            <a:ext cx="1736400" cy="644400"/>
          </a:xfrm>
          <a:prstGeom prst="octagon">
            <a:avLst>
              <a:gd name="adj" fmla="val 29289"/>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5" name="Google Shape;1395;g25319c824c5_0_886"/>
          <p:cNvPicPr preferRelativeResize="0"/>
          <p:nvPr/>
        </p:nvPicPr>
        <p:blipFill rotWithShape="1">
          <a:blip r:embed="rId4">
            <a:alphaModFix/>
          </a:blip>
          <a:srcRect/>
          <a:stretch/>
        </p:blipFill>
        <p:spPr>
          <a:xfrm>
            <a:off x="5730453" y="4697544"/>
            <a:ext cx="403500" cy="403500"/>
          </a:xfrm>
          <a:prstGeom prst="rect">
            <a:avLst/>
          </a:prstGeom>
          <a:noFill/>
          <a:ln>
            <a:noFill/>
          </a:ln>
        </p:spPr>
      </p:pic>
      <p:pic>
        <p:nvPicPr>
          <p:cNvPr id="1396" name="Google Shape;1396;g25319c824c5_0_886"/>
          <p:cNvPicPr preferRelativeResize="0"/>
          <p:nvPr/>
        </p:nvPicPr>
        <p:blipFill rotWithShape="1">
          <a:blip r:embed="rId4">
            <a:alphaModFix/>
          </a:blip>
          <a:srcRect/>
          <a:stretch/>
        </p:blipFill>
        <p:spPr>
          <a:xfrm>
            <a:off x="4963766" y="2685769"/>
            <a:ext cx="403500" cy="403500"/>
          </a:xfrm>
          <a:prstGeom prst="rect">
            <a:avLst/>
          </a:prstGeom>
          <a:noFill/>
          <a:ln>
            <a:noFill/>
          </a:ln>
        </p:spPr>
      </p:pic>
      <p:cxnSp>
        <p:nvCxnSpPr>
          <p:cNvPr id="1397" name="Google Shape;1397;g25319c824c5_0_886"/>
          <p:cNvCxnSpPr>
            <a:stCxn id="1388" idx="3"/>
            <a:endCxn id="1396" idx="1"/>
          </p:cNvCxnSpPr>
          <p:nvPr/>
        </p:nvCxnSpPr>
        <p:spPr>
          <a:xfrm>
            <a:off x="2404375" y="2698575"/>
            <a:ext cx="2559300" cy="189000"/>
          </a:xfrm>
          <a:prstGeom prst="straightConnector1">
            <a:avLst/>
          </a:prstGeom>
          <a:noFill/>
          <a:ln w="28575" cap="flat" cmpd="sng">
            <a:solidFill>
              <a:srgbClr val="FF0000"/>
            </a:solidFill>
            <a:prstDash val="solid"/>
            <a:round/>
            <a:headEnd type="triangle" w="sm" len="sm"/>
            <a:tailEnd type="none" w="sm" len="sm"/>
          </a:ln>
        </p:spPr>
      </p:cxnSp>
      <p:cxnSp>
        <p:nvCxnSpPr>
          <p:cNvPr id="1398" name="Google Shape;1398;g25319c824c5_0_886"/>
          <p:cNvCxnSpPr>
            <a:stCxn id="1388" idx="3"/>
            <a:endCxn id="1395" idx="1"/>
          </p:cNvCxnSpPr>
          <p:nvPr/>
        </p:nvCxnSpPr>
        <p:spPr>
          <a:xfrm>
            <a:off x="2404375" y="2698575"/>
            <a:ext cx="3326100" cy="2200800"/>
          </a:xfrm>
          <a:prstGeom prst="straightConnector1">
            <a:avLst/>
          </a:prstGeom>
          <a:noFill/>
          <a:ln w="28575" cap="flat" cmpd="sng">
            <a:solidFill>
              <a:srgbClr val="FF0000"/>
            </a:solidFill>
            <a:prstDash val="solid"/>
            <a:round/>
            <a:headEnd type="triangle" w="sm" len="sm"/>
            <a:tailEnd type="none" w="sm" len="sm"/>
          </a:ln>
        </p:spPr>
      </p:cxnSp>
      <p:cxnSp>
        <p:nvCxnSpPr>
          <p:cNvPr id="1399" name="Google Shape;1399;g25319c824c5_0_886"/>
          <p:cNvCxnSpPr>
            <a:stCxn id="1388" idx="3"/>
            <a:endCxn id="1390" idx="1"/>
          </p:cNvCxnSpPr>
          <p:nvPr/>
        </p:nvCxnSpPr>
        <p:spPr>
          <a:xfrm>
            <a:off x="2404375" y="2698575"/>
            <a:ext cx="1138200" cy="2200800"/>
          </a:xfrm>
          <a:prstGeom prst="straightConnector1">
            <a:avLst/>
          </a:prstGeom>
          <a:noFill/>
          <a:ln w="28575" cap="flat" cmpd="sng">
            <a:solidFill>
              <a:srgbClr val="FF0000"/>
            </a:solidFill>
            <a:prstDash val="solid"/>
            <a:round/>
            <a:headEnd type="triangle" w="sm" len="sm"/>
            <a:tailEnd type="none" w="sm" len="sm"/>
          </a:ln>
        </p:spPr>
      </p:cxnSp>
      <p:cxnSp>
        <p:nvCxnSpPr>
          <p:cNvPr id="1400" name="Google Shape;1400;g25319c824c5_0_886"/>
          <p:cNvCxnSpPr>
            <a:stCxn id="1388" idx="3"/>
            <a:endCxn id="1392" idx="1"/>
          </p:cNvCxnSpPr>
          <p:nvPr/>
        </p:nvCxnSpPr>
        <p:spPr>
          <a:xfrm>
            <a:off x="2404375" y="2698575"/>
            <a:ext cx="5946600" cy="2112900"/>
          </a:xfrm>
          <a:prstGeom prst="straightConnector1">
            <a:avLst/>
          </a:prstGeom>
          <a:noFill/>
          <a:ln w="28575" cap="flat" cmpd="sng">
            <a:solidFill>
              <a:srgbClr val="FF0000"/>
            </a:solidFill>
            <a:prstDash val="solid"/>
            <a:round/>
            <a:headEnd type="triangle" w="sm" len="sm"/>
            <a:tailEnd type="none" w="sm" len="sm"/>
          </a:ln>
        </p:spPr>
      </p:cxnSp>
      <p:sp>
        <p:nvSpPr>
          <p:cNvPr id="1401" name="Google Shape;1401;g25319c824c5_0_886"/>
          <p:cNvSpPr txBox="1"/>
          <p:nvPr/>
        </p:nvSpPr>
        <p:spPr>
          <a:xfrm>
            <a:off x="1206150" y="3047775"/>
            <a:ext cx="10701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chemeClr val="accent1"/>
                </a:solidFill>
                <a:latin typeface="Arial"/>
                <a:ea typeface="Arial"/>
                <a:cs typeface="Arial"/>
                <a:sym typeface="Arial"/>
              </a:rPr>
              <a:t>“Known Parties” from the real world – legal, natural</a:t>
            </a:r>
            <a:endParaRPr sz="1400" b="0" i="1" u="none" strike="noStrike" cap="none">
              <a:solidFill>
                <a:schemeClr val="accent1"/>
              </a:solidFill>
              <a:latin typeface="Arial"/>
              <a:ea typeface="Arial"/>
              <a:cs typeface="Arial"/>
              <a:sym typeface="Arial"/>
            </a:endParaRPr>
          </a:p>
        </p:txBody>
      </p:sp>
      <p:sp>
        <p:nvSpPr>
          <p:cNvPr id="1402" name="Google Shape;1402;g25319c824c5_0_886"/>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51</a:t>
            </a:fld>
            <a:endParaRPr/>
          </a:p>
        </p:txBody>
      </p:sp>
      <p:sp>
        <p:nvSpPr>
          <p:cNvPr id="1403" name="Google Shape;1403;g25319c824c5_0_886"/>
          <p:cNvSpPr/>
          <p:nvPr/>
        </p:nvSpPr>
        <p:spPr>
          <a:xfrm rot="2262719">
            <a:off x="3074058" y="2236696"/>
            <a:ext cx="453169" cy="2112710"/>
          </a:xfrm>
          <a:prstGeom prst="ellipse">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g25319c824c5_0_886"/>
          <p:cNvSpPr/>
          <p:nvPr/>
        </p:nvSpPr>
        <p:spPr>
          <a:xfrm>
            <a:off x="4848550" y="1614775"/>
            <a:ext cx="4479000" cy="507900"/>
          </a:xfrm>
          <a:prstGeom prst="wedgeEllipseCallout">
            <a:avLst>
              <a:gd name="adj1" fmla="val -68970"/>
              <a:gd name="adj2" fmla="val 11938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chemeClr val="accent1"/>
                </a:solidFill>
                <a:latin typeface="Arial"/>
                <a:ea typeface="Arial"/>
                <a:cs typeface="Arial"/>
                <a:sym typeface="Arial"/>
              </a:rPr>
              <a:t>Requires identities with higher level of assurance in AARC</a:t>
            </a:r>
            <a:endParaRPr sz="1600" b="1" i="0" u="none" strike="noStrike" cap="none" dirty="0">
              <a:solidFill>
                <a:schemeClr val="accen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g25319c824c5_0_191"/>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Digital Platform Design</a:t>
            </a:r>
            <a:endParaRPr/>
          </a:p>
        </p:txBody>
      </p:sp>
      <p:sp>
        <p:nvSpPr>
          <p:cNvPr id="1410" name="Google Shape;1410;g25319c824c5_0_19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i="1">
                <a:solidFill>
                  <a:schemeClr val="accent5"/>
                </a:solidFill>
              </a:rPr>
              <a:t>Italicized entries align with OpenDEI Technical Building Blocks</a:t>
            </a:r>
            <a:endParaRPr/>
          </a:p>
        </p:txBody>
      </p:sp>
      <p:sp>
        <p:nvSpPr>
          <p:cNvPr id="1411" name="Google Shape;1411;g25319c824c5_0_19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52</a:t>
            </a:fld>
            <a:endParaRPr/>
          </a:p>
        </p:txBody>
      </p:sp>
      <p:graphicFrame>
        <p:nvGraphicFramePr>
          <p:cNvPr id="1412" name="Google Shape;1412;g25319c824c5_0_191"/>
          <p:cNvGraphicFramePr/>
          <p:nvPr/>
        </p:nvGraphicFramePr>
        <p:xfrm>
          <a:off x="602500" y="1338600"/>
          <a:ext cx="11345700" cy="210297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Layer</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Compliance</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Design Choices for Digital Platforms</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413" name="Google Shape;1413;g25319c824c5_0_191"/>
          <p:cNvSpPr/>
          <p:nvPr/>
        </p:nvSpPr>
        <p:spPr>
          <a:xfrm>
            <a:off x="4694825" y="3179100"/>
            <a:ext cx="3375300" cy="3565200"/>
          </a:xfrm>
          <a:prstGeom prst="wedgeRoundRectCallout">
            <a:avLst>
              <a:gd name="adj1" fmla="val 39064"/>
              <a:gd name="adj2" fmla="val -72471"/>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Processes</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Membership</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Decision-making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Communications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Onboarding</a:t>
            </a:r>
            <a:endParaRPr sz="1900" b="0" i="1" u="none" strike="noStrike" cap="none">
              <a:solidFill>
                <a:schemeClr val="lt1"/>
              </a:solidFill>
              <a:latin typeface="DM Sans"/>
              <a:ea typeface="DM Sans"/>
              <a:cs typeface="DM Sans"/>
              <a:sym typeface="DM Sans"/>
            </a:endParaRPr>
          </a:p>
          <a:p>
            <a:pPr marL="914400" marR="0" lvl="1"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Participants</a:t>
            </a:r>
            <a:endParaRPr sz="1900" b="0" i="1" u="none" strike="noStrike" cap="none">
              <a:solidFill>
                <a:schemeClr val="lt1"/>
              </a:solidFill>
              <a:latin typeface="DM Sans"/>
              <a:ea typeface="DM Sans"/>
              <a:cs typeface="DM Sans"/>
              <a:sym typeface="DM Sans"/>
            </a:endParaRPr>
          </a:p>
          <a:p>
            <a:pPr marL="914400" marR="0" lvl="1"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Services &amp; Data</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Security</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Innovation &amp; Growth</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Training</a:t>
            </a:r>
            <a:endParaRPr sz="1900" b="0" i="0" u="none" strike="noStrike" cap="none">
              <a:solidFill>
                <a:schemeClr val="lt1"/>
              </a:solidFill>
              <a:latin typeface="DM Sans"/>
              <a:ea typeface="DM Sans"/>
              <a:cs typeface="DM Sans"/>
              <a:sym typeface="DM Sans"/>
            </a:endParaRPr>
          </a:p>
        </p:txBody>
      </p:sp>
      <p:sp>
        <p:nvSpPr>
          <p:cNvPr id="1414" name="Google Shape;1414;g25319c824c5_0_191"/>
          <p:cNvSpPr/>
          <p:nvPr/>
        </p:nvSpPr>
        <p:spPr>
          <a:xfrm>
            <a:off x="8219075" y="3541675"/>
            <a:ext cx="2705100" cy="2381400"/>
          </a:xfrm>
          <a:prstGeom prst="wedgeRoundRectCallout">
            <a:avLst>
              <a:gd name="adj1" fmla="val -7042"/>
              <a:gd name="adj2" fmla="val -97197"/>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Monitoring</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Compliance </a:t>
            </a:r>
            <a:endParaRPr sz="1900" b="0" i="0" u="none" strike="noStrike" cap="none">
              <a:solidFill>
                <a:schemeClr val="lt1"/>
              </a:solidFill>
              <a:latin typeface="DM Sans"/>
              <a:ea typeface="DM Sans"/>
              <a:cs typeface="DM Sans"/>
              <a:sym typeface="DM Sans"/>
            </a:endParaRPr>
          </a:p>
          <a:p>
            <a:pPr marL="457200" marR="0" lvl="0" indent="0" algn="l" rtl="0">
              <a:lnSpc>
                <a:spcPct val="100000"/>
              </a:lnSpc>
              <a:spcBef>
                <a:spcPts val="0"/>
              </a:spcBef>
              <a:spcAft>
                <a:spcPts val="0"/>
              </a:spcAft>
              <a:buClr>
                <a:srgbClr val="000000"/>
              </a:buClr>
              <a:buSzPts val="1900"/>
              <a:buFont typeface="Arial"/>
              <a:buNone/>
            </a:pPr>
            <a:r>
              <a:rPr lang="en-GB" sz="1900" b="0" i="0" u="none" strike="noStrike" cap="none">
                <a:solidFill>
                  <a:schemeClr val="lt1"/>
                </a:solidFill>
                <a:latin typeface="DM Sans"/>
                <a:ea typeface="DM Sans"/>
                <a:cs typeface="DM Sans"/>
                <a:sym typeface="DM Sans"/>
              </a:rPr>
              <a:t>@ All levels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Performance</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Risks</a:t>
            </a:r>
            <a:endParaRPr sz="1900" b="0" i="0" u="none" strike="noStrike" cap="none">
              <a:solidFill>
                <a:schemeClr val="lt1"/>
              </a:solidFill>
              <a:latin typeface="DM Sans"/>
              <a:ea typeface="DM Sans"/>
              <a:cs typeface="DM Sans"/>
              <a:sym typeface="DM Sans"/>
            </a:endParaRPr>
          </a:p>
        </p:txBody>
      </p:sp>
      <p:sp>
        <p:nvSpPr>
          <p:cNvPr id="1415" name="Google Shape;1415;g25319c824c5_0_191"/>
          <p:cNvSpPr/>
          <p:nvPr/>
        </p:nvSpPr>
        <p:spPr>
          <a:xfrm>
            <a:off x="1018175" y="2627275"/>
            <a:ext cx="2313000" cy="2664000"/>
          </a:xfrm>
          <a:prstGeom prst="wedgeRoundRectCallout">
            <a:avLst>
              <a:gd name="adj1" fmla="val 195369"/>
              <a:gd name="adj2" fmla="val -59202"/>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Platform Launch</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Incorporate?</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Registration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Member Onboarding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a:t>
            </a:r>
            <a:endParaRPr sz="1900" b="0" i="0" u="none" strike="noStrike" cap="none">
              <a:solidFill>
                <a:schemeClr val="lt1"/>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DM Sans"/>
              <a:ea typeface="DM Sans"/>
              <a:cs typeface="DM Sans"/>
              <a:sym typeface="DM Sans"/>
            </a:endParaRPr>
          </a:p>
        </p:txBody>
      </p:sp>
      <p:sp>
        <p:nvSpPr>
          <p:cNvPr id="1416" name="Google Shape;1416;g25319c824c5_0_191"/>
          <p:cNvSpPr/>
          <p:nvPr/>
        </p:nvSpPr>
        <p:spPr>
          <a:xfrm>
            <a:off x="6590300" y="2241525"/>
            <a:ext cx="228600" cy="342900"/>
          </a:xfrm>
          <a:prstGeom prst="flowChartDecision">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g25319c824c5_0_202"/>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Data Space Design Choices</a:t>
            </a:r>
            <a:endParaRPr/>
          </a:p>
        </p:txBody>
      </p:sp>
      <p:sp>
        <p:nvSpPr>
          <p:cNvPr id="1422" name="Google Shape;1422;g25319c824c5_0_202"/>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i="1">
                <a:solidFill>
                  <a:schemeClr val="accent5"/>
                </a:solidFill>
              </a:rPr>
              <a:t>Italicized entries align with OpenDEI Technical Building Blocks</a:t>
            </a:r>
            <a:endParaRPr/>
          </a:p>
        </p:txBody>
      </p:sp>
      <p:sp>
        <p:nvSpPr>
          <p:cNvPr id="1423" name="Google Shape;1423;g25319c824c5_0_20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53</a:t>
            </a:fld>
            <a:endParaRPr/>
          </a:p>
        </p:txBody>
      </p:sp>
      <p:graphicFrame>
        <p:nvGraphicFramePr>
          <p:cNvPr id="1424" name="Google Shape;1424;g25319c824c5_0_202"/>
          <p:cNvGraphicFramePr/>
          <p:nvPr/>
        </p:nvGraphicFramePr>
        <p:xfrm>
          <a:off x="602500" y="1338600"/>
          <a:ext cx="11345700" cy="210297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Layer</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Compliance</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Design Choices for Digital Platforms</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425" name="Google Shape;1425;g25319c824c5_0_202"/>
          <p:cNvSpPr/>
          <p:nvPr/>
        </p:nvSpPr>
        <p:spPr>
          <a:xfrm>
            <a:off x="8271500" y="3406950"/>
            <a:ext cx="3738600" cy="2993700"/>
          </a:xfrm>
          <a:prstGeom prst="wedgeRoundRectCallout">
            <a:avLst>
              <a:gd name="adj1" fmla="val -20456"/>
              <a:gd name="adj2" fmla="val -71397"/>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Monitoring</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Log Processing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Compliance, reporting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Risk management (re-identification)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Quality/Ethics of Analytics/AI</a:t>
            </a:r>
            <a:endParaRPr sz="1900" b="0" i="0" u="none" strike="noStrike" cap="none">
              <a:solidFill>
                <a:schemeClr val="lt1"/>
              </a:solidFill>
              <a:latin typeface="DM Sans"/>
              <a:ea typeface="DM Sans"/>
              <a:cs typeface="DM Sans"/>
              <a:sym typeface="DM Sans"/>
            </a:endParaRPr>
          </a:p>
        </p:txBody>
      </p:sp>
      <p:sp>
        <p:nvSpPr>
          <p:cNvPr id="1426" name="Google Shape;1426;g25319c824c5_0_202"/>
          <p:cNvSpPr/>
          <p:nvPr/>
        </p:nvSpPr>
        <p:spPr>
          <a:xfrm>
            <a:off x="429325" y="3300475"/>
            <a:ext cx="4844100" cy="3083400"/>
          </a:xfrm>
          <a:prstGeom prst="wedgeRoundRectCallout">
            <a:avLst>
              <a:gd name="adj1" fmla="val 62277"/>
              <a:gd name="adj2" fmla="val -64565"/>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Service Design</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Intermediation/Marketplace</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Catalogue Functions</a:t>
            </a:r>
            <a:endParaRPr sz="1900" b="0" i="1" u="none" strike="noStrike" cap="none">
              <a:solidFill>
                <a:schemeClr val="lt1"/>
              </a:solidFill>
              <a:latin typeface="DM Sans"/>
              <a:ea typeface="DM Sans"/>
              <a:cs typeface="DM Sans"/>
              <a:sym typeface="DM Sans"/>
            </a:endParaRPr>
          </a:p>
          <a:p>
            <a:pPr marL="914400" marR="0" lvl="1"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Decentralized?</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Data Preparation, Encryption, Anonymisation, Transformation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Enrichment, Aggregation, Analysis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Dashboarding, Monitoring Services, Alerts</a:t>
            </a:r>
            <a:endParaRPr sz="1900" b="0" i="0" u="none" strike="noStrike" cap="none">
              <a:solidFill>
                <a:schemeClr val="lt1"/>
              </a:solidFill>
              <a:latin typeface="DM Sans"/>
              <a:ea typeface="DM Sans"/>
              <a:cs typeface="DM Sans"/>
              <a:sym typeface="DM Sans"/>
            </a:endParaRPr>
          </a:p>
        </p:txBody>
      </p:sp>
      <p:sp>
        <p:nvSpPr>
          <p:cNvPr id="1427" name="Google Shape;1427;g25319c824c5_0_202"/>
          <p:cNvSpPr/>
          <p:nvPr/>
        </p:nvSpPr>
        <p:spPr>
          <a:xfrm>
            <a:off x="5437275" y="3701025"/>
            <a:ext cx="2709900" cy="2682900"/>
          </a:xfrm>
          <a:prstGeom prst="wedgeRoundRectCallout">
            <a:avLst>
              <a:gd name="adj1" fmla="val 25025"/>
              <a:gd name="adj2" fmla="val -81217"/>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Operations</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1" u="none" strike="noStrike" cap="none">
                <a:solidFill>
                  <a:schemeClr val="lt1"/>
                </a:solidFill>
                <a:latin typeface="DM Sans"/>
                <a:ea typeface="DM Sans"/>
                <a:cs typeface="DM Sans"/>
                <a:sym typeface="DM Sans"/>
              </a:rPr>
              <a:t>Contract Negotiation</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Provenance &amp; Traceability</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Composition</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Infrastructure Supports</a:t>
            </a:r>
            <a:endParaRPr sz="1900" b="0" i="0" u="none" strike="noStrike" cap="none">
              <a:solidFill>
                <a:schemeClr val="lt1"/>
              </a:solidFill>
              <a:latin typeface="DM Sans"/>
              <a:ea typeface="DM Sans"/>
              <a:cs typeface="DM Sans"/>
              <a:sym typeface="DM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g25319c824c5_0_212"/>
          <p:cNvSpPr txBox="1">
            <a:spLocks noGrp="1"/>
          </p:cNvSpPr>
          <p:nvPr>
            <p:ph type="title"/>
          </p:nvPr>
        </p:nvSpPr>
        <p:spPr>
          <a:xfrm>
            <a:off x="1282073" y="395408"/>
            <a:ext cx="10985400" cy="5079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46F6E"/>
              </a:buClr>
              <a:buSzPts val="3000"/>
              <a:buFont typeface="Lato"/>
              <a:buNone/>
            </a:pPr>
            <a:r>
              <a:rPr lang="en-GB"/>
              <a:t>Data Governance Choices</a:t>
            </a:r>
            <a:endParaRPr/>
          </a:p>
        </p:txBody>
      </p:sp>
      <p:sp>
        <p:nvSpPr>
          <p:cNvPr id="1433" name="Google Shape;1433;g25319c824c5_0_212"/>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i="1">
                <a:solidFill>
                  <a:schemeClr val="accent5"/>
                </a:solidFill>
              </a:rPr>
              <a:t>Italicized entries align with OpenDEI Technical Building Blocks</a:t>
            </a:r>
            <a:endParaRPr/>
          </a:p>
        </p:txBody>
      </p:sp>
      <p:sp>
        <p:nvSpPr>
          <p:cNvPr id="1434" name="Google Shape;1434;g25319c824c5_0_212"/>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SzPts val="900"/>
              <a:buNone/>
            </a:pPr>
            <a:fld id="{00000000-1234-1234-1234-123412341234}" type="slidenum">
              <a:rPr lang="en-GB"/>
              <a:t>54</a:t>
            </a:fld>
            <a:endParaRPr/>
          </a:p>
        </p:txBody>
      </p:sp>
      <p:graphicFrame>
        <p:nvGraphicFramePr>
          <p:cNvPr id="1435" name="Google Shape;1435;g25319c824c5_0_212"/>
          <p:cNvGraphicFramePr/>
          <p:nvPr/>
        </p:nvGraphicFramePr>
        <p:xfrm>
          <a:off x="602500" y="1338600"/>
          <a:ext cx="11345700" cy="2102970"/>
        </p:xfrm>
        <a:graphic>
          <a:graphicData uri="http://schemas.openxmlformats.org/drawingml/2006/table">
            <a:tbl>
              <a:tblPr>
                <a:noFill/>
                <a:tableStyleId>{EB008EF1-AD3B-4C8D-B1A1-24F9873AA09F}</a:tableStyleId>
              </a:tblPr>
              <a:tblGrid>
                <a:gridCol w="4494125">
                  <a:extLst>
                    <a:ext uri="{9D8B030D-6E8A-4147-A177-3AD203B41FA5}">
                      <a16:colId xmlns:a16="http://schemas.microsoft.com/office/drawing/2014/main" val="20000"/>
                    </a:ext>
                  </a:extLst>
                </a:gridCol>
                <a:gridCol w="1608350">
                  <a:extLst>
                    <a:ext uri="{9D8B030D-6E8A-4147-A177-3AD203B41FA5}">
                      <a16:colId xmlns:a16="http://schemas.microsoft.com/office/drawing/2014/main" val="20001"/>
                    </a:ext>
                  </a:extLst>
                </a:gridCol>
                <a:gridCol w="1873175">
                  <a:extLst>
                    <a:ext uri="{9D8B030D-6E8A-4147-A177-3AD203B41FA5}">
                      <a16:colId xmlns:a16="http://schemas.microsoft.com/office/drawing/2014/main" val="20002"/>
                    </a:ext>
                  </a:extLst>
                </a:gridCol>
                <a:gridCol w="1642550">
                  <a:extLst>
                    <a:ext uri="{9D8B030D-6E8A-4147-A177-3AD203B41FA5}">
                      <a16:colId xmlns:a16="http://schemas.microsoft.com/office/drawing/2014/main" val="20003"/>
                    </a:ext>
                  </a:extLst>
                </a:gridCol>
                <a:gridCol w="1727500">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Layer</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Formation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Operation</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Monitoring</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rgbClr val="005FAA"/>
                          </a:solidFill>
                          <a:latin typeface="DM Sans"/>
                          <a:ea typeface="DM Sans"/>
                          <a:cs typeface="DM Sans"/>
                          <a:sym typeface="DM Sans"/>
                        </a:rPr>
                        <a:t>Persistence</a:t>
                      </a:r>
                      <a:endParaRPr sz="1800" u="none" strike="noStrike" cap="none">
                        <a:solidFill>
                          <a:srgbClr val="005FAA"/>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DCDC"/>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Compliance</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Design Choices for Digital Platforms</a:t>
                      </a:r>
                      <a:endParaRPr sz="1800" b="1" u="none" strike="noStrike" cap="none">
                        <a:solidFill>
                          <a:schemeClr val="accent1"/>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u="none" strike="noStrike" cap="none">
                          <a:solidFill>
                            <a:srgbClr val="828282"/>
                          </a:solidFill>
                          <a:latin typeface="DM Sans"/>
                          <a:ea typeface="DM Sans"/>
                          <a:cs typeface="DM Sans"/>
                          <a:sym typeface="DM Sans"/>
                        </a:rPr>
                        <a:t>Data Space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Helvetica Neue"/>
                        <a:buNone/>
                      </a:pPr>
                      <a:r>
                        <a:rPr lang="en-GB" sz="1800" b="1" u="none" strike="noStrike" cap="none">
                          <a:solidFill>
                            <a:schemeClr val="accent1"/>
                          </a:solidFill>
                          <a:latin typeface="DM Sans"/>
                          <a:ea typeface="DM Sans"/>
                          <a:cs typeface="DM Sans"/>
                          <a:sym typeface="DM Sans"/>
                        </a:rPr>
                        <a:t>Data Governance Choices</a:t>
                      </a:r>
                      <a:endParaRPr sz="1800" u="none" strike="noStrike" cap="none">
                        <a:solidFill>
                          <a:srgbClr val="828282"/>
                        </a:solidFill>
                        <a:latin typeface="DM Sans"/>
                        <a:ea typeface="DM Sans"/>
                        <a:cs typeface="DM Sans"/>
                        <a:sym typeface="DM Sans"/>
                      </a:endParaRPr>
                    </a:p>
                  </a:txBody>
                  <a:tcPr marL="91450" marR="91450" marT="45725" marB="45725">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2700"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rgbClr val="828282"/>
                        </a:solidFill>
                        <a:latin typeface="DM Sans"/>
                        <a:ea typeface="DM Sans"/>
                        <a:cs typeface="DM Sans"/>
                        <a:sym typeface="DM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436" name="Google Shape;1436;g25319c824c5_0_212"/>
          <p:cNvSpPr/>
          <p:nvPr/>
        </p:nvSpPr>
        <p:spPr>
          <a:xfrm>
            <a:off x="9825175" y="4417975"/>
            <a:ext cx="2261400" cy="1989900"/>
          </a:xfrm>
          <a:prstGeom prst="wedgeRoundRectCallout">
            <a:avLst>
              <a:gd name="adj1" fmla="val -62883"/>
              <a:gd name="adj2" fmla="val -111174"/>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Monitoring</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Compliance, Risks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Arial"/>
              <a:buChar char="•"/>
            </a:pPr>
            <a:r>
              <a:rPr lang="en-GB" sz="1900" b="0" i="0" u="none" strike="noStrike" cap="none">
                <a:solidFill>
                  <a:schemeClr val="lt1"/>
                </a:solidFill>
                <a:latin typeface="DM Sans"/>
                <a:ea typeface="DM Sans"/>
                <a:cs typeface="DM Sans"/>
                <a:sym typeface="DM Sans"/>
              </a:rPr>
              <a:t>Performance</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a:t>
            </a:r>
            <a:endParaRPr sz="1900" b="0" i="0" u="none" strike="noStrike" cap="none">
              <a:solidFill>
                <a:schemeClr val="lt1"/>
              </a:solidFill>
              <a:latin typeface="DM Sans"/>
              <a:ea typeface="DM Sans"/>
              <a:cs typeface="DM Sans"/>
              <a:sym typeface="DM Sans"/>
            </a:endParaRPr>
          </a:p>
        </p:txBody>
      </p:sp>
      <p:sp>
        <p:nvSpPr>
          <p:cNvPr id="1437" name="Google Shape;1437;g25319c824c5_0_212"/>
          <p:cNvSpPr/>
          <p:nvPr/>
        </p:nvSpPr>
        <p:spPr>
          <a:xfrm>
            <a:off x="465725" y="3441550"/>
            <a:ext cx="4173600" cy="3018300"/>
          </a:xfrm>
          <a:prstGeom prst="wedgeRoundRectCallout">
            <a:avLst>
              <a:gd name="adj1" fmla="val 65193"/>
              <a:gd name="adj2" fmla="val -58383"/>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Data Governance Model</a:t>
            </a:r>
            <a:endParaRPr sz="2000" b="1"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Data Types (e.g. W3C: DPV+)</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Metadata/Self-Description</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Defining Access, Usage Policies</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Licensing</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Standards, Vocabularies</a:t>
            </a:r>
            <a:endParaRPr sz="19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Quality Measures</a:t>
            </a:r>
            <a:endParaRPr sz="1900" b="0" i="0"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0" u="none" strike="noStrike" cap="none">
                <a:solidFill>
                  <a:schemeClr val="lt1"/>
                </a:solidFill>
                <a:latin typeface="DM Sans"/>
                <a:ea typeface="DM Sans"/>
                <a:cs typeface="DM Sans"/>
                <a:sym typeface="DM Sans"/>
              </a:rPr>
              <a:t>Fit for Purpose</a:t>
            </a:r>
            <a:endParaRPr sz="1900" b="0" i="0" u="none" strike="noStrike" cap="none">
              <a:solidFill>
                <a:schemeClr val="lt1"/>
              </a:solidFill>
              <a:latin typeface="DM Sans"/>
              <a:ea typeface="DM Sans"/>
              <a:cs typeface="DM Sans"/>
              <a:sym typeface="DM Sans"/>
            </a:endParaRPr>
          </a:p>
        </p:txBody>
      </p:sp>
      <p:sp>
        <p:nvSpPr>
          <p:cNvPr id="1438" name="Google Shape;1438;g25319c824c5_0_212"/>
          <p:cNvSpPr/>
          <p:nvPr/>
        </p:nvSpPr>
        <p:spPr>
          <a:xfrm>
            <a:off x="4980700" y="3365350"/>
            <a:ext cx="4626000" cy="3335400"/>
          </a:xfrm>
          <a:prstGeom prst="wedgeRoundRectCallout">
            <a:avLst>
              <a:gd name="adj1" fmla="val 4869"/>
              <a:gd name="adj2" fmla="val -54937"/>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DM Sans"/>
                <a:ea typeface="DM Sans"/>
                <a:cs typeface="DM Sans"/>
                <a:sym typeface="DM Sans"/>
              </a:rPr>
              <a:t>Data/Service Lifecycle</a:t>
            </a:r>
            <a:endParaRPr sz="2000" b="1" i="0"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Arial"/>
              <a:buChar char="•"/>
            </a:pPr>
            <a:r>
              <a:rPr lang="en-GB" sz="1800" b="0" i="0" u="none" strike="noStrike" cap="none">
                <a:solidFill>
                  <a:schemeClr val="lt1"/>
                </a:solidFill>
                <a:latin typeface="DM Sans"/>
                <a:ea typeface="DM Sans"/>
                <a:cs typeface="DM Sans"/>
                <a:sym typeface="DM Sans"/>
              </a:rPr>
              <a:t>Security</a:t>
            </a:r>
            <a:endParaRPr sz="1800" b="0" i="0"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0" u="none" strike="noStrike" cap="none">
                <a:solidFill>
                  <a:schemeClr val="lt1"/>
                </a:solidFill>
                <a:latin typeface="DM Sans"/>
                <a:ea typeface="DM Sans"/>
                <a:cs typeface="DM Sans"/>
                <a:sym typeface="DM Sans"/>
              </a:rPr>
              <a:t>Privacy</a:t>
            </a:r>
            <a:endParaRPr sz="1800" b="0" i="0"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Arial"/>
              <a:buChar char="•"/>
            </a:pPr>
            <a:r>
              <a:rPr lang="en-GB" sz="1800" b="0" i="0" u="none" strike="noStrike" cap="none">
                <a:solidFill>
                  <a:schemeClr val="lt1"/>
                </a:solidFill>
                <a:latin typeface="DM Sans"/>
                <a:ea typeface="DM Sans"/>
                <a:cs typeface="DM Sans"/>
                <a:sym typeface="DM Sans"/>
              </a:rPr>
              <a:t>Visibility</a:t>
            </a:r>
            <a:endParaRPr sz="1800" b="0" i="0"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Arial"/>
              <a:buChar char="•"/>
            </a:pPr>
            <a:r>
              <a:rPr lang="en-GB" sz="1800" b="0" i="1" u="none" strike="noStrike" cap="none">
                <a:solidFill>
                  <a:schemeClr val="lt1"/>
                </a:solidFill>
                <a:latin typeface="DM Sans"/>
                <a:ea typeface="DM Sans"/>
                <a:cs typeface="DM Sans"/>
                <a:sym typeface="DM Sans"/>
              </a:rPr>
              <a:t>Findability</a:t>
            </a:r>
            <a:endParaRPr sz="1800" b="0" i="1"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1" u="none" strike="noStrike" cap="none">
                <a:solidFill>
                  <a:schemeClr val="lt1"/>
                </a:solidFill>
                <a:latin typeface="DM Sans"/>
                <a:ea typeface="DM Sans"/>
                <a:cs typeface="DM Sans"/>
                <a:sym typeface="DM Sans"/>
              </a:rPr>
              <a:t>Enforcing Access, Usage Policies</a:t>
            </a:r>
            <a:endParaRPr sz="1800" b="0" i="1"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1" u="none" strike="noStrike" cap="none">
                <a:solidFill>
                  <a:schemeClr val="lt1"/>
                </a:solidFill>
                <a:latin typeface="DM Sans"/>
                <a:ea typeface="DM Sans"/>
                <a:cs typeface="DM Sans"/>
                <a:sym typeface="DM Sans"/>
              </a:rPr>
              <a:t>Negotiation</a:t>
            </a:r>
            <a:endParaRPr sz="1800" b="0" i="1"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0" u="none" strike="noStrike" cap="none">
                <a:solidFill>
                  <a:schemeClr val="lt1"/>
                </a:solidFill>
                <a:latin typeface="DM Sans"/>
                <a:ea typeface="DM Sans"/>
                <a:cs typeface="DM Sans"/>
                <a:sym typeface="DM Sans"/>
              </a:rPr>
              <a:t>Consent Management</a:t>
            </a:r>
            <a:endParaRPr sz="1800" b="0" i="0"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1" u="none" strike="noStrike" cap="none">
                <a:solidFill>
                  <a:schemeClr val="lt1"/>
                </a:solidFill>
                <a:latin typeface="DM Sans"/>
                <a:ea typeface="DM Sans"/>
                <a:cs typeface="DM Sans"/>
                <a:sym typeface="DM Sans"/>
              </a:rPr>
              <a:t>Orders and Instantiation</a:t>
            </a:r>
            <a:endParaRPr sz="1800" b="0" i="1"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1" u="none" strike="noStrike" cap="none">
                <a:solidFill>
                  <a:schemeClr val="lt1"/>
                </a:solidFill>
                <a:latin typeface="DM Sans"/>
                <a:ea typeface="DM Sans"/>
                <a:cs typeface="DM Sans"/>
                <a:sym typeface="DM Sans"/>
              </a:rPr>
              <a:t>Usage Accounting</a:t>
            </a:r>
            <a:endParaRPr sz="1800" b="0" i="1" u="none" strike="noStrike" cap="none">
              <a:solidFill>
                <a:schemeClr val="lt1"/>
              </a:solidFill>
              <a:latin typeface="DM Sans"/>
              <a:ea typeface="DM Sans"/>
              <a:cs typeface="DM Sans"/>
              <a:sym typeface="DM Sans"/>
            </a:endParaRPr>
          </a:p>
          <a:p>
            <a:pPr marL="457200" marR="0" lvl="0" indent="-342900" algn="l" rtl="0">
              <a:lnSpc>
                <a:spcPct val="100000"/>
              </a:lnSpc>
              <a:spcBef>
                <a:spcPts val="0"/>
              </a:spcBef>
              <a:spcAft>
                <a:spcPts val="0"/>
              </a:spcAft>
              <a:buClr>
                <a:schemeClr val="lt1"/>
              </a:buClr>
              <a:buSzPts val="1800"/>
              <a:buFont typeface="DM Sans"/>
              <a:buChar char="•"/>
            </a:pPr>
            <a:r>
              <a:rPr lang="en-GB" sz="1800" b="0" i="1" u="none" strike="noStrike" cap="none">
                <a:solidFill>
                  <a:schemeClr val="lt1"/>
                </a:solidFill>
                <a:latin typeface="DM Sans"/>
                <a:ea typeface="DM Sans"/>
                <a:cs typeface="DM Sans"/>
                <a:sym typeface="DM Sans"/>
              </a:rPr>
              <a:t>Data Transfers</a:t>
            </a:r>
            <a:endParaRPr sz="1800" b="0" i="1" u="none" strike="noStrike" cap="none">
              <a:solidFill>
                <a:schemeClr val="lt1"/>
              </a:solidFill>
              <a:latin typeface="DM Sans"/>
              <a:ea typeface="DM Sans"/>
              <a:cs typeface="DM Sans"/>
              <a:sym typeface="DM Sans"/>
            </a:endParaRPr>
          </a:p>
          <a:p>
            <a:pPr marL="457200" marR="0" lvl="0" indent="-349250" algn="l" rtl="0">
              <a:lnSpc>
                <a:spcPct val="100000"/>
              </a:lnSpc>
              <a:spcBef>
                <a:spcPts val="0"/>
              </a:spcBef>
              <a:spcAft>
                <a:spcPts val="0"/>
              </a:spcAft>
              <a:buClr>
                <a:schemeClr val="lt1"/>
              </a:buClr>
              <a:buSzPts val="1900"/>
              <a:buFont typeface="DM Sans"/>
              <a:buChar char="•"/>
            </a:pPr>
            <a:r>
              <a:rPr lang="en-GB" sz="1900" b="0" i="1" u="none" strike="noStrike" cap="none">
                <a:solidFill>
                  <a:schemeClr val="lt1"/>
                </a:solidFill>
                <a:latin typeface="DM Sans"/>
                <a:ea typeface="DM Sans"/>
                <a:cs typeface="DM Sans"/>
                <a:sym typeface="DM Sans"/>
              </a:rPr>
              <a:t>Transaction Logging</a:t>
            </a:r>
            <a:endParaRPr sz="1900" b="0" i="1" u="none" strike="noStrike" cap="none">
              <a:solidFill>
                <a:schemeClr val="lt1"/>
              </a:solidFill>
              <a:latin typeface="DM Sans"/>
              <a:ea typeface="DM Sans"/>
              <a:cs typeface="DM Sans"/>
              <a:sym typeface="DM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66DC0-5146-0AA7-DA5D-4878F479200E}"/>
              </a:ext>
            </a:extLst>
          </p:cNvPr>
          <p:cNvSpPr>
            <a:spLocks noGrp="1"/>
          </p:cNvSpPr>
          <p:nvPr>
            <p:ph type="body" idx="1"/>
          </p:nvPr>
        </p:nvSpPr>
        <p:spPr>
          <a:xfrm>
            <a:off x="604590" y="4328442"/>
            <a:ext cx="8715680" cy="1181862"/>
          </a:xfrm>
        </p:spPr>
        <p:txBody>
          <a:bodyPr/>
          <a:lstStyle/>
          <a:p>
            <a:pPr marL="0" indent="0"/>
            <a:r>
              <a:rPr lang="en-CA" dirty="0"/>
              <a:t>Legal, Operational, Technical Requirements: </a:t>
            </a:r>
            <a:r>
              <a:rPr lang="en-CA" i="1" dirty="0"/>
              <a:t>Building Blocks</a:t>
            </a:r>
          </a:p>
        </p:txBody>
      </p:sp>
      <p:sp>
        <p:nvSpPr>
          <p:cNvPr id="3" name="Text Placeholder 2">
            <a:extLst>
              <a:ext uri="{FF2B5EF4-FFF2-40B4-BE49-F238E27FC236}">
                <a16:creationId xmlns:a16="http://schemas.microsoft.com/office/drawing/2014/main" id="{4A254A3C-C4B0-0A0F-7ECD-1B15C6F6CECB}"/>
              </a:ext>
            </a:extLst>
          </p:cNvPr>
          <p:cNvSpPr>
            <a:spLocks noGrp="1"/>
          </p:cNvSpPr>
          <p:nvPr>
            <p:ph type="body" idx="2"/>
          </p:nvPr>
        </p:nvSpPr>
        <p:spPr/>
        <p:txBody>
          <a:bodyPr/>
          <a:lstStyle/>
          <a:p>
            <a:pPr marL="0" indent="0"/>
            <a:r>
              <a:rPr lang="en-CA" dirty="0"/>
              <a:t>Data Spaces 101</a:t>
            </a:r>
          </a:p>
        </p:txBody>
      </p:sp>
      <p:sp>
        <p:nvSpPr>
          <p:cNvPr id="4" name="Slide Number Placeholder 3">
            <a:extLst>
              <a:ext uri="{FF2B5EF4-FFF2-40B4-BE49-F238E27FC236}">
                <a16:creationId xmlns:a16="http://schemas.microsoft.com/office/drawing/2014/main" id="{77012F11-A9E6-8FD1-6277-62D676FC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55</a:t>
            </a:fld>
            <a:endParaRPr lang="en-GB"/>
          </a:p>
        </p:txBody>
      </p:sp>
      <p:sp>
        <p:nvSpPr>
          <p:cNvPr id="5" name="Text Placeholder 2">
            <a:extLst>
              <a:ext uri="{FF2B5EF4-FFF2-40B4-BE49-F238E27FC236}">
                <a16:creationId xmlns:a16="http://schemas.microsoft.com/office/drawing/2014/main" id="{A05284AE-80DA-B142-8E07-24388FD73AD9}"/>
              </a:ext>
            </a:extLst>
          </p:cNvPr>
          <p:cNvSpPr txBox="1">
            <a:spLocks/>
          </p:cNvSpPr>
          <p:nvPr/>
        </p:nvSpPr>
        <p:spPr>
          <a:xfrm>
            <a:off x="604591" y="6300386"/>
            <a:ext cx="5659200"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pPr marL="0" indent="0"/>
            <a:r>
              <a:rPr lang="en-CA" sz="1400" dirty="0" err="1"/>
              <a:t>EGI.eu</a:t>
            </a:r>
            <a:r>
              <a:rPr lang="en-CA" sz="1400" dirty="0"/>
              <a:t> 2023</a:t>
            </a:r>
          </a:p>
        </p:txBody>
      </p:sp>
    </p:spTree>
    <p:extLst>
      <p:ext uri="{BB962C8B-B14F-4D97-AF65-F5344CB8AC3E}">
        <p14:creationId xmlns:p14="http://schemas.microsoft.com/office/powerpoint/2010/main" val="2963238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g25319c824c5_0_24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445" name="Google Shape;1445;g25319c824c5_0_24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56</a:t>
            </a:fld>
            <a:endParaRPr/>
          </a:p>
        </p:txBody>
      </p:sp>
      <p:sp>
        <p:nvSpPr>
          <p:cNvPr id="1446" name="Google Shape;1446;g25319c824c5_0_24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From Design to Implementation: The Building Blocks</a:t>
            </a:r>
            <a:endParaRPr/>
          </a:p>
        </p:txBody>
      </p:sp>
      <p:pic>
        <p:nvPicPr>
          <p:cNvPr id="1447" name="Google Shape;1447;g25319c824c5_0_244"/>
          <p:cNvPicPr preferRelativeResize="0"/>
          <p:nvPr/>
        </p:nvPicPr>
        <p:blipFill rotWithShape="1">
          <a:blip r:embed="rId3">
            <a:alphaModFix/>
          </a:blip>
          <a:srcRect/>
          <a:stretch/>
        </p:blipFill>
        <p:spPr>
          <a:xfrm rot="-836713">
            <a:off x="30746" y="1255959"/>
            <a:ext cx="3446505" cy="4917030"/>
          </a:xfrm>
          <a:prstGeom prst="rect">
            <a:avLst/>
          </a:prstGeom>
          <a:noFill/>
          <a:ln>
            <a:noFill/>
          </a:ln>
        </p:spPr>
      </p:pic>
      <p:sp>
        <p:nvSpPr>
          <p:cNvPr id="1448" name="Google Shape;1448;g25319c824c5_0_244"/>
          <p:cNvSpPr txBox="1"/>
          <p:nvPr/>
        </p:nvSpPr>
        <p:spPr>
          <a:xfrm>
            <a:off x="2746825" y="5917450"/>
            <a:ext cx="111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April 2021</a:t>
            </a:r>
            <a:endParaRPr sz="1400" b="0" i="0" u="none" strike="noStrike" cap="none">
              <a:solidFill>
                <a:srgbClr val="000000"/>
              </a:solidFill>
              <a:latin typeface="Arial"/>
              <a:ea typeface="Arial"/>
              <a:cs typeface="Arial"/>
              <a:sym typeface="Arial"/>
            </a:endParaRPr>
          </a:p>
        </p:txBody>
      </p:sp>
      <p:pic>
        <p:nvPicPr>
          <p:cNvPr id="1449" name="Google Shape;1449;g25319c824c5_0_244"/>
          <p:cNvPicPr preferRelativeResize="0"/>
          <p:nvPr/>
        </p:nvPicPr>
        <p:blipFill rotWithShape="1">
          <a:blip r:embed="rId4">
            <a:alphaModFix/>
          </a:blip>
          <a:srcRect/>
          <a:stretch/>
        </p:blipFill>
        <p:spPr>
          <a:xfrm>
            <a:off x="4018955" y="1495038"/>
            <a:ext cx="7868245" cy="386792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g25319c824c5_0_223"/>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CA" dirty="0"/>
              <a:t>Technical Implementation – creating a complete “data space” you can install and run – requires work</a:t>
            </a:r>
            <a:endParaRPr dirty="0"/>
          </a:p>
        </p:txBody>
      </p:sp>
      <p:sp>
        <p:nvSpPr>
          <p:cNvPr id="1456" name="Google Shape;1456;g25319c824c5_0_223"/>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57</a:t>
            </a:fld>
            <a:endParaRPr/>
          </a:p>
        </p:txBody>
      </p:sp>
      <p:sp>
        <p:nvSpPr>
          <p:cNvPr id="1457" name="Google Shape;1457;g25319c824c5_0_223"/>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Converging Parallel Technical Efforts</a:t>
            </a:r>
            <a:endParaRPr/>
          </a:p>
        </p:txBody>
      </p:sp>
      <p:pic>
        <p:nvPicPr>
          <p:cNvPr id="1458" name="Google Shape;1458;g25319c824c5_0_223"/>
          <p:cNvPicPr preferRelativeResize="0"/>
          <p:nvPr/>
        </p:nvPicPr>
        <p:blipFill rotWithShape="1">
          <a:blip r:embed="rId3">
            <a:alphaModFix/>
          </a:blip>
          <a:srcRect/>
          <a:stretch/>
        </p:blipFill>
        <p:spPr>
          <a:xfrm>
            <a:off x="164200" y="1207349"/>
            <a:ext cx="5531000" cy="3095875"/>
          </a:xfrm>
          <a:prstGeom prst="rect">
            <a:avLst/>
          </a:prstGeom>
          <a:noFill/>
          <a:ln>
            <a:noFill/>
          </a:ln>
        </p:spPr>
      </p:pic>
      <p:pic>
        <p:nvPicPr>
          <p:cNvPr id="1459" name="Google Shape;1459;g25319c824c5_0_223"/>
          <p:cNvPicPr preferRelativeResize="0"/>
          <p:nvPr/>
        </p:nvPicPr>
        <p:blipFill rotWithShape="1">
          <a:blip r:embed="rId4">
            <a:alphaModFix/>
          </a:blip>
          <a:srcRect/>
          <a:stretch/>
        </p:blipFill>
        <p:spPr>
          <a:xfrm>
            <a:off x="723700" y="3603925"/>
            <a:ext cx="10781826" cy="2852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25319c824c5_0_230"/>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466" name="Google Shape;1466;g25319c824c5_0_230"/>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58</a:t>
            </a:fld>
            <a:endParaRPr/>
          </a:p>
        </p:txBody>
      </p:sp>
      <p:sp>
        <p:nvSpPr>
          <p:cNvPr id="1467" name="Google Shape;1467;g25319c824c5_0_230"/>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Open Architectural Questions</a:t>
            </a:r>
            <a:endParaRPr/>
          </a:p>
        </p:txBody>
      </p:sp>
      <p:pic>
        <p:nvPicPr>
          <p:cNvPr id="1468" name="Google Shape;1468;g25319c824c5_0_230"/>
          <p:cNvPicPr preferRelativeResize="0"/>
          <p:nvPr/>
        </p:nvPicPr>
        <p:blipFill rotWithShape="1">
          <a:blip r:embed="rId3">
            <a:alphaModFix/>
          </a:blip>
          <a:srcRect/>
          <a:stretch/>
        </p:blipFill>
        <p:spPr>
          <a:xfrm>
            <a:off x="5786898" y="2354463"/>
            <a:ext cx="6480573" cy="2617800"/>
          </a:xfrm>
          <a:prstGeom prst="rect">
            <a:avLst/>
          </a:prstGeom>
          <a:noFill/>
          <a:ln>
            <a:noFill/>
          </a:ln>
        </p:spPr>
      </p:pic>
      <p:sp>
        <p:nvSpPr>
          <p:cNvPr id="1469" name="Google Shape;1469;g25319c824c5_0_230"/>
          <p:cNvSpPr txBox="1">
            <a:spLocks noGrp="1"/>
          </p:cNvSpPr>
          <p:nvPr>
            <p:ph type="body" idx="2"/>
          </p:nvPr>
        </p:nvSpPr>
        <p:spPr>
          <a:xfrm>
            <a:off x="508000" y="1451809"/>
            <a:ext cx="11289600" cy="4138500"/>
          </a:xfrm>
          <a:prstGeom prst="rect">
            <a:avLst/>
          </a:prstGeom>
          <a:noFill/>
          <a:ln>
            <a:noFill/>
          </a:ln>
        </p:spPr>
        <p:txBody>
          <a:bodyPr spcFirstLastPara="1" wrap="square" lIns="45725" tIns="22850" rIns="45725" bIns="22850" anchor="t" anchorCtr="0">
            <a:normAutofit/>
          </a:bodyPr>
          <a:lstStyle/>
          <a:p>
            <a:pPr marL="457200" lvl="0" indent="-330200" algn="l" rtl="0">
              <a:lnSpc>
                <a:spcPct val="115000"/>
              </a:lnSpc>
              <a:spcBef>
                <a:spcPts val="0"/>
              </a:spcBef>
              <a:spcAft>
                <a:spcPts val="0"/>
              </a:spcAft>
              <a:buSzPts val="1600"/>
              <a:buChar char="•"/>
            </a:pPr>
            <a:r>
              <a:rPr lang="en-GB" b="0"/>
              <a:t>Connectors</a:t>
            </a:r>
            <a:endParaRPr b="0"/>
          </a:p>
          <a:p>
            <a:pPr marL="914400" marR="0" lvl="1" indent="-330200" algn="l" rtl="0">
              <a:lnSpc>
                <a:spcPct val="115000"/>
              </a:lnSpc>
              <a:spcBef>
                <a:spcPts val="0"/>
              </a:spcBef>
              <a:spcAft>
                <a:spcPts val="0"/>
              </a:spcAft>
              <a:buSzPts val="1600"/>
              <a:buChar char="•"/>
            </a:pPr>
            <a:r>
              <a:rPr lang="en-GB" sz="1600" b="0">
                <a:solidFill>
                  <a:srgbClr val="828282"/>
                </a:solidFill>
              </a:rPr>
              <a:t>One for each Participant AND Data Space?  Or just one</a:t>
            </a:r>
            <a:r>
              <a:rPr lang="en-GB" b="0"/>
              <a:t> per </a:t>
            </a:r>
            <a:r>
              <a:rPr lang="en-GB" sz="1600" b="0">
                <a:solidFill>
                  <a:srgbClr val="828282"/>
                </a:solidFill>
              </a:rPr>
              <a:t>Participant?</a:t>
            </a:r>
            <a:endParaRPr sz="1600" b="0">
              <a:solidFill>
                <a:srgbClr val="828282"/>
              </a:solidFill>
            </a:endParaRPr>
          </a:p>
          <a:p>
            <a:pPr marL="457200" lvl="0" indent="-330200" algn="l" rtl="0">
              <a:lnSpc>
                <a:spcPct val="115000"/>
              </a:lnSpc>
              <a:spcBef>
                <a:spcPts val="0"/>
              </a:spcBef>
              <a:spcAft>
                <a:spcPts val="0"/>
              </a:spcAft>
              <a:buSzPts val="1600"/>
              <a:buChar char="•"/>
            </a:pPr>
            <a:r>
              <a:rPr lang="en-GB" b="0"/>
              <a:t>Federated Services</a:t>
            </a:r>
            <a:endParaRPr b="0"/>
          </a:p>
          <a:p>
            <a:pPr marL="914400" lvl="1" indent="-330200" algn="l" rtl="0">
              <a:lnSpc>
                <a:spcPct val="115000"/>
              </a:lnSpc>
              <a:spcBef>
                <a:spcPts val="0"/>
              </a:spcBef>
              <a:spcAft>
                <a:spcPts val="0"/>
              </a:spcAft>
              <a:buSzPts val="1600"/>
              <a:buChar char="•"/>
            </a:pPr>
            <a:r>
              <a:rPr lang="en-GB" b="0"/>
              <a:t>But a Centralized Marketplace proposed?</a:t>
            </a:r>
            <a:endParaRPr b="0"/>
          </a:p>
          <a:p>
            <a:pPr marL="457200" lvl="0" indent="-330200" algn="l" rtl="0">
              <a:lnSpc>
                <a:spcPct val="115000"/>
              </a:lnSpc>
              <a:spcBef>
                <a:spcPts val="0"/>
              </a:spcBef>
              <a:spcAft>
                <a:spcPts val="0"/>
              </a:spcAft>
              <a:buSzPts val="1600"/>
              <a:buChar char="•"/>
            </a:pPr>
            <a:r>
              <a:rPr lang="en-GB" b="0"/>
              <a:t>Trust Framework and Trust Anchors</a:t>
            </a:r>
            <a:endParaRPr b="0"/>
          </a:p>
          <a:p>
            <a:pPr marL="914400" lvl="1" indent="-330200" algn="l" rtl="0">
              <a:lnSpc>
                <a:spcPct val="115000"/>
              </a:lnSpc>
              <a:spcBef>
                <a:spcPts val="0"/>
              </a:spcBef>
              <a:spcAft>
                <a:spcPts val="0"/>
              </a:spcAft>
              <a:buSzPts val="1600"/>
              <a:buChar char="•"/>
            </a:pPr>
            <a:r>
              <a:rPr lang="en-GB" b="0"/>
              <a:t>Separate for each Data Space?</a:t>
            </a:r>
            <a:endParaRPr b="0"/>
          </a:p>
          <a:p>
            <a:pPr marL="914400" lvl="1" indent="-330200" algn="l" rtl="0">
              <a:lnSpc>
                <a:spcPct val="115000"/>
              </a:lnSpc>
              <a:spcBef>
                <a:spcPts val="0"/>
              </a:spcBef>
              <a:spcAft>
                <a:spcPts val="0"/>
              </a:spcAft>
              <a:buSzPts val="1600"/>
              <a:buChar char="•"/>
            </a:pPr>
            <a:r>
              <a:rPr lang="en-GB" b="0"/>
              <a:t>Common Trust Anchors?</a:t>
            </a:r>
            <a:endParaRPr b="0"/>
          </a:p>
          <a:p>
            <a:pPr marL="457200" lvl="0" indent="-330200" algn="l" rtl="0">
              <a:lnSpc>
                <a:spcPct val="115000"/>
              </a:lnSpc>
              <a:spcBef>
                <a:spcPts val="0"/>
              </a:spcBef>
              <a:spcAft>
                <a:spcPts val="0"/>
              </a:spcAft>
              <a:buSzPts val="1600"/>
              <a:buChar char="•"/>
            </a:pPr>
            <a:r>
              <a:rPr lang="en-GB" b="0"/>
              <a:t>Relationships between Data Spaces </a:t>
            </a:r>
            <a:endParaRPr b="0"/>
          </a:p>
          <a:p>
            <a:pPr marL="914400" lvl="1" indent="-330200" algn="l" rtl="0">
              <a:lnSpc>
                <a:spcPct val="115000"/>
              </a:lnSpc>
              <a:spcBef>
                <a:spcPts val="0"/>
              </a:spcBef>
              <a:spcAft>
                <a:spcPts val="0"/>
              </a:spcAft>
              <a:buSzPts val="1600"/>
              <a:buChar char="•"/>
            </a:pPr>
            <a:r>
              <a:rPr lang="en-GB" b="0"/>
              <a:t>Create a Registry of all Data Spaces?</a:t>
            </a:r>
            <a:endParaRPr b="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g25319c824c5_0_868"/>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r>
              <a:rPr lang="en-GB"/>
              <a:t>What is inside a data space, what is outside?</a:t>
            </a:r>
            <a:endParaRPr/>
          </a:p>
        </p:txBody>
      </p:sp>
      <p:sp>
        <p:nvSpPr>
          <p:cNvPr id="1476" name="Google Shape;1476;g25319c824c5_0_868"/>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59</a:t>
            </a:fld>
            <a:endParaRPr/>
          </a:p>
        </p:txBody>
      </p:sp>
      <p:sp>
        <p:nvSpPr>
          <p:cNvPr id="1477" name="Google Shape;1477;g25319c824c5_0_868"/>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Conceptual Model – still a work in progress</a:t>
            </a:r>
            <a:endParaRPr/>
          </a:p>
        </p:txBody>
      </p:sp>
      <p:pic>
        <p:nvPicPr>
          <p:cNvPr id="1478" name="Google Shape;1478;g25319c824c5_0_868"/>
          <p:cNvPicPr preferRelativeResize="0"/>
          <p:nvPr/>
        </p:nvPicPr>
        <p:blipFill rotWithShape="1">
          <a:blip r:embed="rId3">
            <a:alphaModFix/>
          </a:blip>
          <a:srcRect/>
          <a:stretch/>
        </p:blipFill>
        <p:spPr>
          <a:xfrm>
            <a:off x="1366610" y="1144588"/>
            <a:ext cx="9458780" cy="54086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52f5e3696d_0_284"/>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640" name="Google Shape;640;g252f5e3696d_0_284"/>
          <p:cNvSpPr txBox="1">
            <a:spLocks noGrp="1"/>
          </p:cNvSpPr>
          <p:nvPr>
            <p:ph type="body" idx="2"/>
          </p:nvPr>
        </p:nvSpPr>
        <p:spPr>
          <a:xfrm>
            <a:off x="508000" y="1451799"/>
            <a:ext cx="11289600" cy="4775400"/>
          </a:xfrm>
          <a:prstGeom prst="rect">
            <a:avLst/>
          </a:prstGeom>
          <a:noFill/>
          <a:ln>
            <a:noFill/>
          </a:ln>
        </p:spPr>
        <p:txBody>
          <a:bodyPr spcFirstLastPara="1" wrap="square" lIns="45725" tIns="22850" rIns="45725" bIns="22850" anchor="t" anchorCtr="0">
            <a:normAutofit fontScale="92500" lnSpcReduction="20000"/>
          </a:bodyPr>
          <a:lstStyle/>
          <a:p>
            <a:pPr marL="0" lvl="0" indent="0" algn="l" rtl="0">
              <a:lnSpc>
                <a:spcPct val="115000"/>
              </a:lnSpc>
              <a:spcBef>
                <a:spcPts val="0"/>
              </a:spcBef>
              <a:spcAft>
                <a:spcPts val="0"/>
              </a:spcAft>
              <a:buSzPct val="78624"/>
              <a:buNone/>
            </a:pPr>
            <a:r>
              <a:rPr lang="en-GB" dirty="0"/>
              <a:t>Why do we need Data Spaces?</a:t>
            </a:r>
            <a:endParaRPr dirty="0"/>
          </a:p>
          <a:p>
            <a:pPr marL="457200" lvl="0" indent="-322579" algn="l" rtl="0">
              <a:lnSpc>
                <a:spcPct val="115000"/>
              </a:lnSpc>
              <a:spcBef>
                <a:spcPts val="0"/>
              </a:spcBef>
              <a:spcAft>
                <a:spcPts val="0"/>
              </a:spcAft>
              <a:buSzPct val="72727"/>
              <a:buChar char="•"/>
            </a:pPr>
            <a:r>
              <a:rPr lang="en-GB" b="0" dirty="0"/>
              <a:t>Different kinds of data, different problems</a:t>
            </a:r>
            <a:endParaRPr b="0" dirty="0"/>
          </a:p>
          <a:p>
            <a:pPr marL="0" lvl="0" indent="0" algn="l" rtl="0">
              <a:lnSpc>
                <a:spcPct val="115000"/>
              </a:lnSpc>
              <a:spcBef>
                <a:spcPts val="1000"/>
              </a:spcBef>
              <a:spcAft>
                <a:spcPts val="0"/>
              </a:spcAft>
              <a:buSzPct val="78624"/>
              <a:buNone/>
            </a:pPr>
            <a:r>
              <a:rPr lang="en-GB" dirty="0"/>
              <a:t>A definition of Data Spaces – exploring what it means</a:t>
            </a:r>
            <a:endParaRPr dirty="0"/>
          </a:p>
          <a:p>
            <a:pPr marL="457200" lvl="0" indent="-322579" algn="l" rtl="0">
              <a:lnSpc>
                <a:spcPct val="115000"/>
              </a:lnSpc>
              <a:spcBef>
                <a:spcPts val="0"/>
              </a:spcBef>
              <a:spcAft>
                <a:spcPts val="0"/>
              </a:spcAft>
              <a:buSzPct val="72727"/>
              <a:buChar char="•"/>
            </a:pPr>
            <a:r>
              <a:rPr lang="en-GB" b="0" dirty="0"/>
              <a:t>How do Data Spaces interact?</a:t>
            </a:r>
            <a:endParaRPr b="0" dirty="0"/>
          </a:p>
          <a:p>
            <a:pPr marL="0" lvl="0" indent="0" algn="l" rtl="0">
              <a:lnSpc>
                <a:spcPct val="115000"/>
              </a:lnSpc>
              <a:spcBef>
                <a:spcPts val="1000"/>
              </a:spcBef>
              <a:spcAft>
                <a:spcPts val="0"/>
              </a:spcAft>
              <a:buSzPct val="78624"/>
              <a:buNone/>
            </a:pPr>
            <a:r>
              <a:rPr lang="en-GB" dirty="0"/>
              <a:t>Purpose, Objectives, Value Creation</a:t>
            </a:r>
            <a:endParaRPr dirty="0"/>
          </a:p>
          <a:p>
            <a:pPr marL="0" lvl="0" indent="0" algn="l" rtl="0">
              <a:lnSpc>
                <a:spcPct val="115000"/>
              </a:lnSpc>
              <a:spcBef>
                <a:spcPts val="1000"/>
              </a:spcBef>
              <a:spcAft>
                <a:spcPts val="0"/>
              </a:spcAft>
              <a:buSzPct val="78624"/>
              <a:buNone/>
            </a:pPr>
            <a:r>
              <a:rPr lang="en-GB" dirty="0"/>
              <a:t>Designing a Data Space, Building the Governance Framework</a:t>
            </a:r>
            <a:endParaRPr dirty="0"/>
          </a:p>
          <a:p>
            <a:pPr marL="457200" lvl="0" indent="-322579" algn="l" rtl="0">
              <a:lnSpc>
                <a:spcPct val="115000"/>
              </a:lnSpc>
              <a:spcBef>
                <a:spcPts val="0"/>
              </a:spcBef>
              <a:spcAft>
                <a:spcPts val="0"/>
              </a:spcAft>
              <a:buSzPct val="72727"/>
              <a:buChar char="•"/>
            </a:pPr>
            <a:r>
              <a:rPr lang="en-GB" b="0" dirty="0"/>
              <a:t>Compliance</a:t>
            </a:r>
            <a:endParaRPr b="0" dirty="0"/>
          </a:p>
          <a:p>
            <a:pPr marL="457200" lvl="0" indent="-322579" algn="l" rtl="0">
              <a:lnSpc>
                <a:spcPct val="115000"/>
              </a:lnSpc>
              <a:spcBef>
                <a:spcPts val="0"/>
              </a:spcBef>
              <a:spcAft>
                <a:spcPts val="0"/>
              </a:spcAft>
              <a:buSzPct val="72727"/>
              <a:buChar char="•"/>
            </a:pPr>
            <a:r>
              <a:rPr lang="en-GB" b="0" dirty="0"/>
              <a:t>Digital Platforms</a:t>
            </a:r>
            <a:endParaRPr b="0" dirty="0"/>
          </a:p>
          <a:p>
            <a:pPr marL="457200" lvl="0" indent="-322579" algn="l" rtl="0">
              <a:lnSpc>
                <a:spcPct val="115000"/>
              </a:lnSpc>
              <a:spcBef>
                <a:spcPts val="0"/>
              </a:spcBef>
              <a:spcAft>
                <a:spcPts val="0"/>
              </a:spcAft>
              <a:buSzPct val="72727"/>
              <a:buChar char="•"/>
            </a:pPr>
            <a:r>
              <a:rPr lang="en-GB" b="0" dirty="0"/>
              <a:t>Data Space Governance</a:t>
            </a:r>
            <a:endParaRPr b="0" dirty="0"/>
          </a:p>
          <a:p>
            <a:pPr marL="457200" lvl="0" indent="-322579" algn="l" rtl="0">
              <a:lnSpc>
                <a:spcPct val="115000"/>
              </a:lnSpc>
              <a:spcBef>
                <a:spcPts val="0"/>
              </a:spcBef>
              <a:spcAft>
                <a:spcPts val="0"/>
              </a:spcAft>
              <a:buSzPct val="72727"/>
              <a:buChar char="•"/>
            </a:pPr>
            <a:r>
              <a:rPr lang="en-GB" b="0" dirty="0"/>
              <a:t>Data Governance</a:t>
            </a:r>
            <a:endParaRPr b="0" dirty="0"/>
          </a:p>
          <a:p>
            <a:pPr marL="0" lvl="0" indent="0" algn="l" rtl="0">
              <a:lnSpc>
                <a:spcPct val="115000"/>
              </a:lnSpc>
              <a:spcBef>
                <a:spcPts val="1000"/>
              </a:spcBef>
              <a:spcAft>
                <a:spcPts val="0"/>
              </a:spcAft>
              <a:buSzPct val="78624"/>
              <a:buNone/>
            </a:pPr>
            <a:r>
              <a:rPr lang="en-GB" dirty="0"/>
              <a:t>Legal, Operational, Technical Requirements</a:t>
            </a:r>
            <a:endParaRPr dirty="0"/>
          </a:p>
          <a:p>
            <a:pPr marL="457200" lvl="0" indent="-322579" algn="l" rtl="0">
              <a:lnSpc>
                <a:spcPct val="115000"/>
              </a:lnSpc>
              <a:spcBef>
                <a:spcPts val="0"/>
              </a:spcBef>
              <a:spcAft>
                <a:spcPts val="0"/>
              </a:spcAft>
              <a:buSzPct val="72727"/>
              <a:buChar char="•"/>
            </a:pPr>
            <a:r>
              <a:rPr lang="en-GB" b="0" dirty="0"/>
              <a:t>Building Blocks</a:t>
            </a:r>
          </a:p>
          <a:p>
            <a:pPr marL="0" lvl="0" indent="0" algn="l" rtl="0">
              <a:lnSpc>
                <a:spcPct val="115000"/>
              </a:lnSpc>
              <a:spcBef>
                <a:spcPts val="600"/>
              </a:spcBef>
              <a:spcAft>
                <a:spcPts val="0"/>
              </a:spcAft>
              <a:buSzPct val="72727"/>
              <a:buNone/>
            </a:pPr>
            <a:r>
              <a:rPr lang="en-GB" dirty="0"/>
              <a:t>EGI Support for Data Spaces</a:t>
            </a:r>
            <a:endParaRPr dirty="0"/>
          </a:p>
          <a:p>
            <a:pPr marL="0" lvl="0" indent="0" algn="l" rtl="0">
              <a:lnSpc>
                <a:spcPct val="115000"/>
              </a:lnSpc>
              <a:spcBef>
                <a:spcPts val="0"/>
              </a:spcBef>
              <a:spcAft>
                <a:spcPts val="0"/>
              </a:spcAft>
              <a:buSzPct val="78624"/>
              <a:buNone/>
            </a:pPr>
            <a:endParaRPr dirty="0"/>
          </a:p>
        </p:txBody>
      </p:sp>
      <p:sp>
        <p:nvSpPr>
          <p:cNvPr id="641" name="Google Shape;641;g252f5e3696d_0_284"/>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Topics</a:t>
            </a:r>
            <a:endParaRPr/>
          </a:p>
        </p:txBody>
      </p:sp>
      <p:sp>
        <p:nvSpPr>
          <p:cNvPr id="642" name="Google Shape;642;g252f5e3696d_0_284"/>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66DC0-5146-0AA7-DA5D-4878F479200E}"/>
              </a:ext>
            </a:extLst>
          </p:cNvPr>
          <p:cNvSpPr>
            <a:spLocks noGrp="1"/>
          </p:cNvSpPr>
          <p:nvPr>
            <p:ph type="body" idx="1"/>
          </p:nvPr>
        </p:nvSpPr>
        <p:spPr>
          <a:xfrm>
            <a:off x="604590" y="4623907"/>
            <a:ext cx="8715680" cy="590931"/>
          </a:xfrm>
        </p:spPr>
        <p:txBody>
          <a:bodyPr/>
          <a:lstStyle/>
          <a:p>
            <a:pPr marL="0" indent="0"/>
            <a:r>
              <a:rPr lang="en-CA" dirty="0"/>
              <a:t>Conclusions</a:t>
            </a:r>
            <a:endParaRPr lang="en-CA" i="1" dirty="0"/>
          </a:p>
        </p:txBody>
      </p:sp>
      <p:sp>
        <p:nvSpPr>
          <p:cNvPr id="3" name="Text Placeholder 2">
            <a:extLst>
              <a:ext uri="{FF2B5EF4-FFF2-40B4-BE49-F238E27FC236}">
                <a16:creationId xmlns:a16="http://schemas.microsoft.com/office/drawing/2014/main" id="{4A254A3C-C4B0-0A0F-7ECD-1B15C6F6CECB}"/>
              </a:ext>
            </a:extLst>
          </p:cNvPr>
          <p:cNvSpPr>
            <a:spLocks noGrp="1"/>
          </p:cNvSpPr>
          <p:nvPr>
            <p:ph type="body" idx="2"/>
          </p:nvPr>
        </p:nvSpPr>
        <p:spPr/>
        <p:txBody>
          <a:bodyPr/>
          <a:lstStyle/>
          <a:p>
            <a:pPr marL="0" indent="0"/>
            <a:r>
              <a:rPr lang="en-CA" dirty="0"/>
              <a:t>Data Spaces 101</a:t>
            </a:r>
          </a:p>
        </p:txBody>
      </p:sp>
      <p:sp>
        <p:nvSpPr>
          <p:cNvPr id="4" name="Slide Number Placeholder 3">
            <a:extLst>
              <a:ext uri="{FF2B5EF4-FFF2-40B4-BE49-F238E27FC236}">
                <a16:creationId xmlns:a16="http://schemas.microsoft.com/office/drawing/2014/main" id="{77012F11-A9E6-8FD1-6277-62D676FC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60</a:t>
            </a:fld>
            <a:endParaRPr lang="en-GB"/>
          </a:p>
        </p:txBody>
      </p:sp>
      <p:sp>
        <p:nvSpPr>
          <p:cNvPr id="5" name="Text Placeholder 2">
            <a:extLst>
              <a:ext uri="{FF2B5EF4-FFF2-40B4-BE49-F238E27FC236}">
                <a16:creationId xmlns:a16="http://schemas.microsoft.com/office/drawing/2014/main" id="{A05284AE-80DA-B142-8E07-24388FD73AD9}"/>
              </a:ext>
            </a:extLst>
          </p:cNvPr>
          <p:cNvSpPr txBox="1">
            <a:spLocks/>
          </p:cNvSpPr>
          <p:nvPr/>
        </p:nvSpPr>
        <p:spPr>
          <a:xfrm>
            <a:off x="604591" y="6300386"/>
            <a:ext cx="5659200"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pPr marL="0" indent="0"/>
            <a:r>
              <a:rPr lang="en-CA" sz="1400" dirty="0" err="1"/>
              <a:t>EGI.eu</a:t>
            </a:r>
            <a:r>
              <a:rPr lang="en-CA" sz="1400" dirty="0"/>
              <a:t> 2023</a:t>
            </a:r>
          </a:p>
        </p:txBody>
      </p:sp>
    </p:spTree>
    <p:extLst>
      <p:ext uri="{BB962C8B-B14F-4D97-AF65-F5344CB8AC3E}">
        <p14:creationId xmlns:p14="http://schemas.microsoft.com/office/powerpoint/2010/main" val="2878690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g25319c824c5_0_908"/>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1485" name="Google Shape;1485;g25319c824c5_0_908"/>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61</a:t>
            </a:fld>
            <a:endParaRPr/>
          </a:p>
        </p:txBody>
      </p:sp>
      <p:sp>
        <p:nvSpPr>
          <p:cNvPr id="1486" name="Google Shape;1486;g25319c824c5_0_908"/>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Conclusions</a:t>
            </a:r>
            <a:endParaRPr/>
          </a:p>
        </p:txBody>
      </p:sp>
      <p:sp>
        <p:nvSpPr>
          <p:cNvPr id="1487" name="Google Shape;1487;g25319c824c5_0_908"/>
          <p:cNvSpPr txBox="1">
            <a:spLocks noGrp="1"/>
          </p:cNvSpPr>
          <p:nvPr>
            <p:ph type="body" idx="2"/>
          </p:nvPr>
        </p:nvSpPr>
        <p:spPr>
          <a:xfrm>
            <a:off x="508000" y="1451800"/>
            <a:ext cx="11684100" cy="4783500"/>
          </a:xfrm>
          <a:prstGeom prst="rect">
            <a:avLst/>
          </a:prstGeom>
          <a:noFill/>
          <a:ln>
            <a:noFill/>
          </a:ln>
        </p:spPr>
        <p:txBody>
          <a:bodyPr spcFirstLastPara="1" wrap="square" lIns="45725" tIns="22850" rIns="45725" bIns="22850" anchor="t" anchorCtr="0">
            <a:normAutofit/>
          </a:bodyPr>
          <a:lstStyle/>
          <a:p>
            <a:pPr marL="0" lvl="0" indent="0" algn="l" rtl="0">
              <a:lnSpc>
                <a:spcPct val="115000"/>
              </a:lnSpc>
              <a:spcBef>
                <a:spcPts val="0"/>
              </a:spcBef>
              <a:spcAft>
                <a:spcPts val="0"/>
              </a:spcAft>
              <a:buSzPts val="1600"/>
              <a:buNone/>
            </a:pPr>
            <a:r>
              <a:rPr lang="en-GB" dirty="0"/>
              <a:t>Data Spaces designed to address different kinds of data, different problems</a:t>
            </a:r>
            <a:endParaRPr b="0" dirty="0"/>
          </a:p>
          <a:p>
            <a:pPr marL="0" lvl="0" indent="0" algn="l" rtl="0">
              <a:lnSpc>
                <a:spcPct val="115000"/>
              </a:lnSpc>
              <a:spcBef>
                <a:spcPts val="1000"/>
              </a:spcBef>
              <a:spcAft>
                <a:spcPts val="0"/>
              </a:spcAft>
              <a:buSzPts val="1600"/>
              <a:buNone/>
            </a:pPr>
            <a:r>
              <a:rPr lang="en-GB" dirty="0"/>
              <a:t>We will probably end up with many Data Spaces that address specific data, specific problems, comply with different rules</a:t>
            </a:r>
            <a:endParaRPr dirty="0"/>
          </a:p>
          <a:p>
            <a:pPr>
              <a:lnSpc>
                <a:spcPct val="100000"/>
              </a:lnSpc>
            </a:pPr>
            <a:r>
              <a:rPr lang="en-GB" sz="1800" b="0" dirty="0">
                <a:solidFill>
                  <a:schemeClr val="accent2"/>
                </a:solidFill>
              </a:rPr>
              <a:t>Let’s figure out how will they will interact!</a:t>
            </a:r>
            <a:endParaRPr sz="1800" b="0" dirty="0">
              <a:solidFill>
                <a:schemeClr val="accent2"/>
              </a:solidFill>
            </a:endParaRPr>
          </a:p>
          <a:p>
            <a:pPr marL="0" lvl="0" indent="0" algn="l" rtl="0">
              <a:lnSpc>
                <a:spcPct val="115000"/>
              </a:lnSpc>
              <a:spcBef>
                <a:spcPts val="1000"/>
              </a:spcBef>
              <a:spcAft>
                <a:spcPts val="0"/>
              </a:spcAft>
              <a:buSzPts val="1600"/>
              <a:buNone/>
            </a:pPr>
            <a:r>
              <a:rPr lang="en-GB" dirty="0"/>
              <a:t>Clarifying Purpose, Objectives and Value Creation Mechanisms is Key</a:t>
            </a:r>
            <a:endParaRPr dirty="0"/>
          </a:p>
          <a:p>
            <a:pPr lvl="0"/>
            <a:r>
              <a:rPr lang="en-GB" sz="1800" b="0" dirty="0">
                <a:solidFill>
                  <a:schemeClr val="accent2"/>
                </a:solidFill>
              </a:rPr>
              <a:t>Creating a bigger pile of data is not enough</a:t>
            </a:r>
            <a:endParaRPr sz="1800" b="0" dirty="0">
              <a:solidFill>
                <a:schemeClr val="accent2"/>
              </a:solidFill>
            </a:endParaRPr>
          </a:p>
          <a:p>
            <a:pPr marL="0" lvl="0" indent="0" algn="l" rtl="0">
              <a:lnSpc>
                <a:spcPct val="115000"/>
              </a:lnSpc>
              <a:spcBef>
                <a:spcPts val="1000"/>
              </a:spcBef>
              <a:spcAft>
                <a:spcPts val="0"/>
              </a:spcAft>
              <a:buSzPts val="1600"/>
              <a:buNone/>
            </a:pPr>
            <a:r>
              <a:rPr lang="en-GB" dirty="0"/>
              <a:t>Many Design and Governance Questions need to be answered, at multiple levels</a:t>
            </a:r>
            <a:endParaRPr dirty="0"/>
          </a:p>
          <a:p>
            <a:pPr marL="457200" lvl="0" indent="-330200" algn="l" rtl="0">
              <a:lnSpc>
                <a:spcPct val="115000"/>
              </a:lnSpc>
              <a:spcBef>
                <a:spcPts val="0"/>
              </a:spcBef>
              <a:spcAft>
                <a:spcPts val="0"/>
              </a:spcAft>
              <a:buSzPts val="1600"/>
              <a:buChar char="•"/>
            </a:pPr>
            <a:r>
              <a:rPr lang="en-GB" sz="1800" b="0" dirty="0">
                <a:solidFill>
                  <a:schemeClr val="accent2"/>
                </a:solidFill>
              </a:rPr>
              <a:t>We are now building a shared understanding of what needs to be defined</a:t>
            </a:r>
            <a:endParaRPr sz="1800" b="0" dirty="0">
              <a:solidFill>
                <a:schemeClr val="accent2"/>
              </a:solidFill>
            </a:endParaRPr>
          </a:p>
          <a:p>
            <a:pPr marL="0" lvl="0" indent="0" algn="l" rtl="0">
              <a:lnSpc>
                <a:spcPct val="115000"/>
              </a:lnSpc>
              <a:spcBef>
                <a:spcPts val="1000"/>
              </a:spcBef>
              <a:spcAft>
                <a:spcPts val="0"/>
              </a:spcAft>
              <a:buSzPts val="1600"/>
              <a:buNone/>
            </a:pPr>
            <a:r>
              <a:rPr lang="en-GB" dirty="0"/>
              <a:t>Community Work has focussed on Technical Building Blocks</a:t>
            </a:r>
            <a:endParaRPr dirty="0"/>
          </a:p>
          <a:p>
            <a:pPr marL="457200" lvl="0" indent="-330200" algn="l" rtl="0">
              <a:lnSpc>
                <a:spcPct val="115000"/>
              </a:lnSpc>
              <a:spcBef>
                <a:spcPts val="0"/>
              </a:spcBef>
              <a:spcAft>
                <a:spcPts val="0"/>
              </a:spcAft>
              <a:buSzPts val="1600"/>
              <a:buChar char="•"/>
            </a:pPr>
            <a:r>
              <a:rPr lang="en-GB" sz="1800" b="0" dirty="0">
                <a:solidFill>
                  <a:schemeClr val="accent2"/>
                </a:solidFill>
              </a:rPr>
              <a:t>Design context, business models surrounding those building blocks will be critical to delivering useful technology</a:t>
            </a:r>
            <a:endParaRPr sz="1800" b="0" dirty="0">
              <a:solidFill>
                <a:schemeClr val="accent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252f5e3696d_0_29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SzPts val="1600"/>
              <a:buNone/>
            </a:pPr>
            <a:endParaRPr/>
          </a:p>
        </p:txBody>
      </p:sp>
      <p:sp>
        <p:nvSpPr>
          <p:cNvPr id="589" name="Google Shape;589;g252f5e3696d_0_291"/>
          <p:cNvSpPr txBox="1">
            <a:spLocks noGrp="1"/>
          </p:cNvSpPr>
          <p:nvPr>
            <p:ph type="body" idx="2"/>
          </p:nvPr>
        </p:nvSpPr>
        <p:spPr>
          <a:xfrm>
            <a:off x="508000" y="1451809"/>
            <a:ext cx="11289600" cy="4838822"/>
          </a:xfrm>
          <a:prstGeom prst="rect">
            <a:avLst/>
          </a:prstGeom>
          <a:noFill/>
          <a:ln>
            <a:noFill/>
          </a:ln>
        </p:spPr>
        <p:txBody>
          <a:bodyPr spcFirstLastPara="1" wrap="square" lIns="45725" tIns="22850" rIns="45725" bIns="22850" anchor="t" anchorCtr="0">
            <a:noAutofit/>
          </a:bodyPr>
          <a:lstStyle/>
          <a:p>
            <a:pPr marL="127000" lvl="0" indent="0" algn="l" rtl="0">
              <a:lnSpc>
                <a:spcPct val="115000"/>
              </a:lnSpc>
              <a:spcBef>
                <a:spcPts val="0"/>
              </a:spcBef>
              <a:spcAft>
                <a:spcPts val="0"/>
              </a:spcAft>
              <a:buSzPts val="1600"/>
              <a:buNone/>
            </a:pPr>
            <a:r>
              <a:rPr lang="en-GB" dirty="0"/>
              <a:t>About Mark</a:t>
            </a:r>
          </a:p>
          <a:p>
            <a:pPr lvl="0">
              <a:lnSpc>
                <a:spcPct val="95000"/>
              </a:lnSpc>
            </a:pPr>
            <a:r>
              <a:rPr lang="en-GB" sz="1800" b="0" dirty="0">
                <a:solidFill>
                  <a:schemeClr val="accent2"/>
                </a:solidFill>
              </a:rPr>
              <a:t>Data Spaces Support Centre (DSSC)</a:t>
            </a:r>
            <a:endParaRPr sz="1800" b="0" dirty="0">
              <a:solidFill>
                <a:schemeClr val="accent2"/>
              </a:solidFill>
            </a:endParaRPr>
          </a:p>
          <a:p>
            <a:pPr lvl="0">
              <a:lnSpc>
                <a:spcPct val="95000"/>
              </a:lnSpc>
            </a:pPr>
            <a:r>
              <a:rPr lang="en-GB" sz="1800" b="0" dirty="0">
                <a:solidFill>
                  <a:schemeClr val="accent2"/>
                </a:solidFill>
              </a:rPr>
              <a:t>EOSC-Future, EOSC-Focus</a:t>
            </a:r>
            <a:endParaRPr sz="1800" b="0" dirty="0">
              <a:solidFill>
                <a:schemeClr val="accent2"/>
              </a:solidFill>
            </a:endParaRPr>
          </a:p>
          <a:p>
            <a:pPr lvl="0">
              <a:lnSpc>
                <a:spcPct val="95000"/>
              </a:lnSpc>
            </a:pPr>
            <a:r>
              <a:rPr lang="en-GB" sz="1800" b="0" dirty="0">
                <a:solidFill>
                  <a:schemeClr val="accent2"/>
                </a:solidFill>
              </a:rPr>
              <a:t>GREAT (preparatory action for the Green Deal Data Space)</a:t>
            </a:r>
            <a:endParaRPr sz="1800" b="0" dirty="0">
              <a:solidFill>
                <a:schemeClr val="accent2"/>
              </a:solidFill>
            </a:endParaRPr>
          </a:p>
          <a:p>
            <a:pPr lvl="0">
              <a:lnSpc>
                <a:spcPct val="95000"/>
              </a:lnSpc>
            </a:pPr>
            <a:r>
              <a:rPr lang="en-GB" sz="1800" b="0" dirty="0" err="1">
                <a:solidFill>
                  <a:schemeClr val="accent2"/>
                </a:solidFill>
              </a:rPr>
              <a:t>HealthyCloud.eu</a:t>
            </a:r>
            <a:r>
              <a:rPr lang="en-GB" sz="1800" b="0" dirty="0">
                <a:solidFill>
                  <a:schemeClr val="accent2"/>
                </a:solidFill>
              </a:rPr>
              <a:t> (Five Safes)</a:t>
            </a:r>
            <a:endParaRPr sz="1800" b="0" dirty="0">
              <a:solidFill>
                <a:schemeClr val="accent2"/>
              </a:solidFill>
            </a:endParaRPr>
          </a:p>
          <a:p>
            <a:pPr lvl="0">
              <a:lnSpc>
                <a:spcPct val="95000"/>
              </a:lnSpc>
            </a:pPr>
            <a:r>
              <a:rPr lang="en-GB" sz="1800" b="0" dirty="0">
                <a:solidFill>
                  <a:schemeClr val="accent2"/>
                </a:solidFill>
              </a:rPr>
              <a:t>EGI-ACE</a:t>
            </a:r>
            <a:endParaRPr sz="1800" b="0" dirty="0">
              <a:solidFill>
                <a:schemeClr val="accent2"/>
              </a:solidFill>
            </a:endParaRPr>
          </a:p>
          <a:p>
            <a:pPr lvl="0">
              <a:lnSpc>
                <a:spcPct val="95000"/>
              </a:lnSpc>
            </a:pPr>
            <a:r>
              <a:rPr lang="en-GB" sz="1800" b="0" dirty="0" err="1">
                <a:solidFill>
                  <a:schemeClr val="accent2"/>
                </a:solidFill>
              </a:rPr>
              <a:t>HCloud.eu</a:t>
            </a:r>
            <a:r>
              <a:rPr lang="en-GB" sz="1800" b="0" dirty="0">
                <a:solidFill>
                  <a:schemeClr val="accent2"/>
                </a:solidFill>
              </a:rPr>
              <a:t> (Horizon Cloud)</a:t>
            </a:r>
          </a:p>
          <a:p>
            <a:pPr lvl="1">
              <a:lnSpc>
                <a:spcPct val="95000"/>
              </a:lnSpc>
            </a:pPr>
            <a:r>
              <a:rPr lang="en-GB" sz="1200" b="0" dirty="0"/>
              <a:t>First analysed </a:t>
            </a:r>
            <a:r>
              <a:rPr lang="en-GB" sz="1200" b="0" i="1" dirty="0"/>
              <a:t>The</a:t>
            </a:r>
            <a:r>
              <a:rPr lang="en-GB" sz="1200" b="0" dirty="0"/>
              <a:t> </a:t>
            </a:r>
            <a:r>
              <a:rPr lang="en-GB" sz="1200" b="0" i="1" dirty="0"/>
              <a:t>European Data Strategy,</a:t>
            </a:r>
            <a:r>
              <a:rPr lang="en-GB" sz="1200" b="0" dirty="0"/>
              <a:t> June 2020</a:t>
            </a:r>
            <a:endParaRPr lang="en-GB" sz="1200" b="0" dirty="0">
              <a:solidFill>
                <a:schemeClr val="accent2"/>
              </a:solidFill>
            </a:endParaRPr>
          </a:p>
          <a:p>
            <a:pPr lvl="0">
              <a:lnSpc>
                <a:spcPct val="95000"/>
              </a:lnSpc>
            </a:pPr>
            <a:r>
              <a:rPr lang="en-GB" sz="1800" b="0" dirty="0" err="1">
                <a:solidFill>
                  <a:schemeClr val="accent2"/>
                </a:solidFill>
              </a:rPr>
              <a:t>EUCloudEdgeIoT.eu</a:t>
            </a:r>
            <a:endParaRPr sz="1800" b="0" dirty="0">
              <a:solidFill>
                <a:schemeClr val="accent2"/>
              </a:solidFill>
            </a:endParaRPr>
          </a:p>
          <a:p>
            <a:pPr lvl="0">
              <a:lnSpc>
                <a:spcPct val="95000"/>
              </a:lnSpc>
            </a:pPr>
            <a:r>
              <a:rPr lang="en-GB" sz="1800" b="0" dirty="0">
                <a:solidFill>
                  <a:schemeClr val="accent2"/>
                </a:solidFill>
              </a:rPr>
              <a:t>Gaia-X</a:t>
            </a:r>
            <a:endParaRPr sz="1800" b="0" dirty="0">
              <a:solidFill>
                <a:schemeClr val="accent2"/>
              </a:solidFill>
            </a:endParaRPr>
          </a:p>
          <a:p>
            <a:pPr lvl="0">
              <a:lnSpc>
                <a:spcPct val="95000"/>
              </a:lnSpc>
            </a:pPr>
            <a:r>
              <a:rPr lang="en-GB" sz="1800" b="0" dirty="0">
                <a:solidFill>
                  <a:schemeClr val="accent2"/>
                </a:solidFill>
              </a:rPr>
              <a:t>Supercomputing, HPC (green computing, economic models)</a:t>
            </a:r>
            <a:endParaRPr dirty="0"/>
          </a:p>
          <a:p>
            <a:pPr marL="158750" indent="0">
              <a:buSzPts val="1100"/>
              <a:buNone/>
            </a:pPr>
            <a:endParaRPr lang="en-GB" sz="1800" b="0" dirty="0"/>
          </a:p>
          <a:p>
            <a:pPr marL="158750" indent="0">
              <a:buSzPts val="1100"/>
              <a:buNone/>
            </a:pPr>
            <a:r>
              <a:rPr lang="en-GB" sz="1800" b="0" dirty="0"/>
              <a:t>Contact: </a:t>
            </a:r>
            <a:r>
              <a:rPr lang="en-GB" sz="1800" b="0" dirty="0">
                <a:hlinkClick r:id="rId3"/>
              </a:rPr>
              <a:t>mark.dietrich@egi.eu</a:t>
            </a:r>
            <a:endParaRPr lang="en-GB" sz="1800" b="0" dirty="0"/>
          </a:p>
        </p:txBody>
      </p:sp>
      <p:sp>
        <p:nvSpPr>
          <p:cNvPr id="590" name="Google Shape;590;g252f5e3696d_0_29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dirty="0"/>
              <a:t>Thank you!</a:t>
            </a:r>
            <a:endParaRPr dirty="0"/>
          </a:p>
        </p:txBody>
      </p:sp>
      <p:pic>
        <p:nvPicPr>
          <p:cNvPr id="591" name="Google Shape;591;g252f5e3696d_0_291"/>
          <p:cNvPicPr preferRelativeResize="0"/>
          <p:nvPr/>
        </p:nvPicPr>
        <p:blipFill rotWithShape="1">
          <a:blip r:embed="rId4">
            <a:alphaModFix/>
          </a:blip>
          <a:srcRect l="22227" t="15465" r="20081" b="12869"/>
          <a:stretch/>
        </p:blipFill>
        <p:spPr>
          <a:xfrm rot="902702">
            <a:off x="9936652" y="1455375"/>
            <a:ext cx="1758175" cy="2184075"/>
          </a:xfrm>
          <a:prstGeom prst="rect">
            <a:avLst/>
          </a:prstGeom>
          <a:noFill/>
          <a:ln>
            <a:noFill/>
          </a:ln>
        </p:spPr>
      </p:pic>
      <p:sp>
        <p:nvSpPr>
          <p:cNvPr id="592" name="Google Shape;592;g252f5e3696d_0_291"/>
          <p:cNvSpPr txBox="1">
            <a:spLocks noGrp="1"/>
          </p:cNvSpPr>
          <p:nvPr>
            <p:ph type="sldNum" idx="12"/>
          </p:nvPr>
        </p:nvSpPr>
        <p:spPr>
          <a:xfrm>
            <a:off x="11606463" y="6515830"/>
            <a:ext cx="341700" cy="184800"/>
          </a:xfrm>
          <a:prstGeom prst="rect">
            <a:avLst/>
          </a:prstGeom>
          <a:noFill/>
          <a:ln>
            <a:noFill/>
          </a:ln>
        </p:spPr>
        <p:txBody>
          <a:bodyPr spcFirstLastPara="1" wrap="square" lIns="45725" tIns="22850" rIns="45725" bIns="22850" anchor="ctr"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a:t>62</a:t>
            </a:fld>
            <a:endParaRPr/>
          </a:p>
        </p:txBody>
      </p:sp>
    </p:spTree>
    <p:extLst>
      <p:ext uri="{BB962C8B-B14F-4D97-AF65-F5344CB8AC3E}">
        <p14:creationId xmlns:p14="http://schemas.microsoft.com/office/powerpoint/2010/main" val="3130737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g252f5e3696d_0_31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endParaRPr sz="1400" dirty="0"/>
          </a:p>
        </p:txBody>
      </p:sp>
      <p:sp>
        <p:nvSpPr>
          <p:cNvPr id="1515" name="Google Shape;1515;g252f5e3696d_0_31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GB"/>
              <a:t>63</a:t>
            </a:fld>
            <a:endParaRPr/>
          </a:p>
        </p:txBody>
      </p:sp>
      <p:sp>
        <p:nvSpPr>
          <p:cNvPr id="2" name="Text Placeholder 1">
            <a:extLst>
              <a:ext uri="{FF2B5EF4-FFF2-40B4-BE49-F238E27FC236}">
                <a16:creationId xmlns:a16="http://schemas.microsoft.com/office/drawing/2014/main" id="{0EFD45FE-E07E-A2E4-036B-C43A7E796DDF}"/>
              </a:ext>
            </a:extLst>
          </p:cNvPr>
          <p:cNvSpPr>
            <a:spLocks noGrp="1"/>
          </p:cNvSpPr>
          <p:nvPr>
            <p:ph type="body" idx="2"/>
          </p:nvPr>
        </p:nvSpPr>
        <p:spPr/>
        <p:txBody>
          <a:bodyPr/>
          <a:lstStyle/>
          <a:p>
            <a:pPr marL="127000" indent="0">
              <a:buNone/>
            </a:pPr>
            <a:r>
              <a:rPr lang="en-CA" dirty="0"/>
              <a:t>Acknowledgements</a:t>
            </a:r>
          </a:p>
          <a:p>
            <a:r>
              <a:rPr lang="en-GB" dirty="0">
                <a:sym typeface="Arial"/>
              </a:rPr>
              <a:t>Funding provided by </a:t>
            </a:r>
          </a:p>
          <a:p>
            <a:r>
              <a:rPr lang="en-GB" dirty="0">
                <a:sym typeface="Arial"/>
              </a:rPr>
              <a:t>Icons created by </a:t>
            </a:r>
            <a:r>
              <a:rPr lang="en-GB" dirty="0" err="1">
                <a:sym typeface="Arial"/>
              </a:rPr>
              <a:t>Dinosoftlabs</a:t>
            </a:r>
            <a:r>
              <a:rPr lang="en-GB" dirty="0">
                <a:sym typeface="Arial"/>
              </a:rPr>
              <a:t>, </a:t>
            </a:r>
            <a:r>
              <a:rPr lang="en-GB" dirty="0" err="1">
                <a:sym typeface="Arial"/>
              </a:rPr>
              <a:t>Eucalyp</a:t>
            </a:r>
            <a:r>
              <a:rPr lang="en-GB" dirty="0">
                <a:sym typeface="Arial"/>
              </a:rPr>
              <a:t>, </a:t>
            </a:r>
            <a:r>
              <a:rPr lang="en-GB" dirty="0" err="1">
                <a:sym typeface="Arial"/>
              </a:rPr>
              <a:t>Freepik</a:t>
            </a:r>
            <a:r>
              <a:rPr lang="en-GB" dirty="0">
                <a:sym typeface="Arial"/>
              </a:rPr>
              <a:t>, Icon Mania, </a:t>
            </a:r>
            <a:r>
              <a:rPr lang="en-GB" dirty="0" err="1">
                <a:sym typeface="Arial"/>
              </a:rPr>
              <a:t>Inkubators</a:t>
            </a:r>
            <a:r>
              <a:rPr lang="en-GB" dirty="0">
                <a:sym typeface="Arial"/>
              </a:rPr>
              <a:t>, </a:t>
            </a:r>
            <a:r>
              <a:rPr lang="en-GB" dirty="0" err="1">
                <a:sym typeface="Arial"/>
              </a:rPr>
              <a:t>Parzival</a:t>
            </a:r>
            <a:r>
              <a:rPr lang="en-GB" dirty="0">
                <a:sym typeface="Arial"/>
              </a:rPr>
              <a:t>’ 1997: </a:t>
            </a:r>
            <a:r>
              <a:rPr lang="en-GB" sz="1600" u="sng" dirty="0">
                <a:solidFill>
                  <a:schemeClr val="hlink"/>
                </a:solidFill>
                <a:hlinkClick r:id="rId3"/>
              </a:rPr>
              <a:t>https://www.flaticon.com/free-icons/code</a:t>
            </a:r>
            <a:endParaRPr lang="en-GB" sz="1600" dirty="0"/>
          </a:p>
          <a:p>
            <a:pPr marL="127000" indent="0">
              <a:buNone/>
            </a:pPr>
            <a:endParaRPr lang="en-CA" dirty="0"/>
          </a:p>
          <a:p>
            <a:pPr marL="127000" indent="0">
              <a:buNone/>
            </a:pPr>
            <a:r>
              <a:rPr lang="en-CA" dirty="0"/>
              <a:t>References</a:t>
            </a:r>
          </a:p>
          <a:p>
            <a:r>
              <a:rPr lang="en-CA" dirty="0"/>
              <a:t>Other definitions of data spaces</a:t>
            </a:r>
          </a:p>
          <a:p>
            <a:pPr lvl="1"/>
            <a:r>
              <a:rPr lang="en-CA" dirty="0"/>
              <a:t>D</a:t>
            </a:r>
          </a:p>
          <a:p>
            <a:pPr lvl="1"/>
            <a:r>
              <a:rPr lang="en-CA" dirty="0"/>
              <a:t>D</a:t>
            </a:r>
          </a:p>
          <a:p>
            <a:pPr lvl="1"/>
            <a:r>
              <a:rPr lang="en-CA" dirty="0"/>
              <a:t>D</a:t>
            </a:r>
          </a:p>
          <a:p>
            <a:r>
              <a:rPr lang="en-CA" dirty="0" err="1"/>
              <a:t>ddd</a:t>
            </a:r>
            <a:endParaRPr lang="en-CA" dirty="0"/>
          </a:p>
        </p:txBody>
      </p:sp>
      <p:sp>
        <p:nvSpPr>
          <p:cNvPr id="1514" name="Google Shape;1514;g252f5e3696d_0_314"/>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SzPts val="6000"/>
              <a:buNone/>
            </a:pPr>
            <a:r>
              <a:rPr lang="en-GB" sz="2400" dirty="0"/>
              <a:t>Acknowledgements &amp; References</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66DC0-5146-0AA7-DA5D-4878F479200E}"/>
              </a:ext>
            </a:extLst>
          </p:cNvPr>
          <p:cNvSpPr>
            <a:spLocks noGrp="1"/>
          </p:cNvSpPr>
          <p:nvPr>
            <p:ph type="body" idx="1"/>
          </p:nvPr>
        </p:nvSpPr>
        <p:spPr>
          <a:xfrm>
            <a:off x="604591" y="4328442"/>
            <a:ext cx="5659200" cy="1181862"/>
          </a:xfrm>
        </p:spPr>
        <p:txBody>
          <a:bodyPr/>
          <a:lstStyle/>
          <a:p>
            <a:pPr marL="0" indent="0"/>
            <a:r>
              <a:rPr lang="en-CA" dirty="0"/>
              <a:t>Why do we need Data Spaces?</a:t>
            </a:r>
          </a:p>
        </p:txBody>
      </p:sp>
      <p:sp>
        <p:nvSpPr>
          <p:cNvPr id="3" name="Text Placeholder 2">
            <a:extLst>
              <a:ext uri="{FF2B5EF4-FFF2-40B4-BE49-F238E27FC236}">
                <a16:creationId xmlns:a16="http://schemas.microsoft.com/office/drawing/2014/main" id="{4A254A3C-C4B0-0A0F-7ECD-1B15C6F6CECB}"/>
              </a:ext>
            </a:extLst>
          </p:cNvPr>
          <p:cNvSpPr>
            <a:spLocks noGrp="1"/>
          </p:cNvSpPr>
          <p:nvPr>
            <p:ph type="body" idx="2"/>
          </p:nvPr>
        </p:nvSpPr>
        <p:spPr/>
        <p:txBody>
          <a:bodyPr/>
          <a:lstStyle/>
          <a:p>
            <a:pPr marL="0" indent="0"/>
            <a:r>
              <a:rPr lang="en-CA" dirty="0"/>
              <a:t>Data Spaces 101</a:t>
            </a:r>
          </a:p>
        </p:txBody>
      </p:sp>
      <p:sp>
        <p:nvSpPr>
          <p:cNvPr id="4" name="Slide Number Placeholder 3">
            <a:extLst>
              <a:ext uri="{FF2B5EF4-FFF2-40B4-BE49-F238E27FC236}">
                <a16:creationId xmlns:a16="http://schemas.microsoft.com/office/drawing/2014/main" id="{77012F11-A9E6-8FD1-6277-62D676FC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sp>
        <p:nvSpPr>
          <p:cNvPr id="5" name="Text Placeholder 2">
            <a:extLst>
              <a:ext uri="{FF2B5EF4-FFF2-40B4-BE49-F238E27FC236}">
                <a16:creationId xmlns:a16="http://schemas.microsoft.com/office/drawing/2014/main" id="{A05284AE-80DA-B142-8E07-24388FD73AD9}"/>
              </a:ext>
            </a:extLst>
          </p:cNvPr>
          <p:cNvSpPr txBox="1">
            <a:spLocks/>
          </p:cNvSpPr>
          <p:nvPr/>
        </p:nvSpPr>
        <p:spPr>
          <a:xfrm>
            <a:off x="604591" y="6300386"/>
            <a:ext cx="5659200"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EF8200"/>
              </a:buClr>
              <a:buSzPts val="2000"/>
              <a:buFont typeface="DM Sans"/>
              <a:buNone/>
              <a:defRPr sz="2000" b="0" i="0" u="none" strike="noStrike" cap="none">
                <a:solidFill>
                  <a:srgbClr val="EF8200"/>
                </a:solidFill>
                <a:latin typeface="DM Sans"/>
                <a:ea typeface="DM Sans"/>
                <a:cs typeface="DM Sans"/>
                <a:sym typeface="DM Sans"/>
              </a:defRPr>
            </a:lvl1pPr>
            <a:lvl2pPr marL="914400" marR="0" lvl="1"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2pPr>
            <a:lvl3pPr marL="1371600" marR="0" lvl="2"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3pPr>
            <a:lvl4pPr marL="1828800" marR="0" lvl="3"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4pPr>
            <a:lvl5pPr marL="2286000" marR="0" lvl="4"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5pPr>
            <a:lvl6pPr marL="2743200" marR="0" lvl="5"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6pPr>
            <a:lvl7pPr marL="3200400" marR="0" lvl="6"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7pPr>
            <a:lvl8pPr marL="3657600" marR="0" lvl="7"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8pPr>
            <a:lvl9pPr marL="4114800" marR="0" lvl="8" indent="-368300" algn="l" rtl="0">
              <a:lnSpc>
                <a:spcPct val="100000"/>
              </a:lnSpc>
              <a:spcBef>
                <a:spcPts val="0"/>
              </a:spcBef>
              <a:spcAft>
                <a:spcPts val="0"/>
              </a:spcAft>
              <a:buClr>
                <a:srgbClr val="000000"/>
              </a:buClr>
              <a:buSzPts val="2200"/>
              <a:buFont typeface="DM Sans"/>
              <a:buChar char="•"/>
              <a:defRPr sz="1800" b="0" i="0" u="none" strike="noStrike" cap="none">
                <a:solidFill>
                  <a:srgbClr val="000000"/>
                </a:solidFill>
                <a:latin typeface="DM Sans"/>
                <a:ea typeface="DM Sans"/>
                <a:cs typeface="DM Sans"/>
                <a:sym typeface="DM Sans"/>
              </a:defRPr>
            </a:lvl9pPr>
          </a:lstStyle>
          <a:p>
            <a:pPr marL="0" indent="0"/>
            <a:r>
              <a:rPr lang="en-CA" sz="1400" dirty="0" err="1"/>
              <a:t>EGI.eu</a:t>
            </a:r>
            <a:r>
              <a:rPr lang="en-CA" sz="1400" dirty="0"/>
              <a:t> 2023</a:t>
            </a:r>
          </a:p>
        </p:txBody>
      </p:sp>
    </p:spTree>
    <p:extLst>
      <p:ext uri="{BB962C8B-B14F-4D97-AF65-F5344CB8AC3E}">
        <p14:creationId xmlns:p14="http://schemas.microsoft.com/office/powerpoint/2010/main" val="360824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g25319c824c5_0_751"/>
          <p:cNvPicPr preferRelativeResize="0"/>
          <p:nvPr/>
        </p:nvPicPr>
        <p:blipFill rotWithShape="1">
          <a:blip r:embed="rId3">
            <a:alphaModFix/>
          </a:blip>
          <a:srcRect/>
          <a:stretch/>
        </p:blipFill>
        <p:spPr>
          <a:xfrm>
            <a:off x="1350778" y="1578427"/>
            <a:ext cx="9490442" cy="4876241"/>
          </a:xfrm>
          <a:prstGeom prst="rect">
            <a:avLst/>
          </a:prstGeom>
          <a:noFill/>
          <a:ln>
            <a:noFill/>
          </a:ln>
        </p:spPr>
      </p:pic>
      <p:sp>
        <p:nvSpPr>
          <p:cNvPr id="648" name="Google Shape;648;g25319c824c5_0_751"/>
          <p:cNvSpPr txBox="1">
            <a:spLocks noGrp="1"/>
          </p:cNvSpPr>
          <p:nvPr>
            <p:ph type="sldNum" idx="12"/>
          </p:nvPr>
        </p:nvSpPr>
        <p:spPr>
          <a:xfrm>
            <a:off x="11606463" y="6515830"/>
            <a:ext cx="341700" cy="230700"/>
          </a:xfrm>
          <a:prstGeom prst="rect">
            <a:avLst/>
          </a:prstGeom>
          <a:noFill/>
          <a:ln>
            <a:noFill/>
          </a:ln>
        </p:spPr>
        <p:txBody>
          <a:bodyPr spcFirstLastPara="1" wrap="square" lIns="45700" tIns="45700" rIns="45700" bIns="45700" anchor="t" anchorCtr="0">
            <a:spAutoFit/>
          </a:bodyPr>
          <a:lstStyle/>
          <a:p>
            <a:pPr marL="0" lvl="0" indent="0" algn="r" rtl="0">
              <a:lnSpc>
                <a:spcPct val="100000"/>
              </a:lnSpc>
              <a:spcBef>
                <a:spcPts val="0"/>
              </a:spcBef>
              <a:spcAft>
                <a:spcPts val="0"/>
              </a:spcAft>
              <a:buClr>
                <a:srgbClr val="999999"/>
              </a:buClr>
              <a:buSzPts val="900"/>
              <a:buFont typeface="DM Sans"/>
              <a:buNone/>
            </a:pPr>
            <a:fld id="{00000000-1234-1234-1234-123412341234}" type="slidenum">
              <a:rPr lang="en-GB" sz="900">
                <a:solidFill>
                  <a:srgbClr val="999999"/>
                </a:solidFill>
                <a:latin typeface="DM Sans"/>
                <a:ea typeface="DM Sans"/>
                <a:cs typeface="DM Sans"/>
                <a:sym typeface="DM Sans"/>
              </a:rPr>
              <a:t>8</a:t>
            </a:fld>
            <a:endParaRPr sz="900">
              <a:solidFill>
                <a:srgbClr val="999999"/>
              </a:solidFill>
              <a:latin typeface="DM Sans"/>
              <a:ea typeface="DM Sans"/>
              <a:cs typeface="DM Sans"/>
              <a:sym typeface="DM Sans"/>
            </a:endParaRPr>
          </a:p>
        </p:txBody>
      </p:sp>
      <p:sp>
        <p:nvSpPr>
          <p:cNvPr id="649" name="Google Shape;649;g25319c824c5_0_751"/>
          <p:cNvSpPr txBox="1">
            <a:spLocks noGrp="1"/>
          </p:cNvSpPr>
          <p:nvPr>
            <p:ph type="body" idx="1"/>
          </p:nvPr>
        </p:nvSpPr>
        <p:spPr>
          <a:xfrm>
            <a:off x="1281907" y="877888"/>
            <a:ext cx="10515600" cy="266700"/>
          </a:xfrm>
          <a:prstGeom prst="rect">
            <a:avLst/>
          </a:prstGeom>
          <a:noFill/>
          <a:ln>
            <a:noFill/>
          </a:ln>
        </p:spPr>
        <p:txBody>
          <a:bodyPr spcFirstLastPara="1" wrap="square" lIns="22850" tIns="22850" rIns="22850" bIns="22850" anchor="t" anchorCtr="0">
            <a:noAutofit/>
          </a:bodyPr>
          <a:lstStyle/>
          <a:p>
            <a:pPr marL="0" lvl="0" indent="0" algn="l" rtl="0">
              <a:lnSpc>
                <a:spcPct val="90000"/>
              </a:lnSpc>
              <a:spcBef>
                <a:spcPts val="500"/>
              </a:spcBef>
              <a:spcAft>
                <a:spcPts val="0"/>
              </a:spcAft>
              <a:buClr>
                <a:srgbClr val="000000"/>
              </a:buClr>
              <a:buSzPts val="2000"/>
              <a:buFont typeface="Lato"/>
              <a:buNone/>
            </a:pPr>
            <a:r>
              <a:rPr lang="en-GB" u="sng">
                <a:solidFill>
                  <a:schemeClr val="hlink"/>
                </a:solidFill>
                <a:hlinkClick r:id="rId4"/>
              </a:rPr>
              <a:t>COM/2020/66</a:t>
            </a:r>
            <a:endParaRPr/>
          </a:p>
        </p:txBody>
      </p:sp>
      <p:sp>
        <p:nvSpPr>
          <p:cNvPr id="650" name="Google Shape;650;g25319c824c5_0_751"/>
          <p:cNvSpPr txBox="1">
            <a:spLocks noGrp="1"/>
          </p:cNvSpPr>
          <p:nvPr>
            <p:ph type="title"/>
          </p:nvPr>
        </p:nvSpPr>
        <p:spPr>
          <a:xfrm>
            <a:off x="1282073" y="395408"/>
            <a:ext cx="10985400" cy="4155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900"/>
              <a:buNone/>
            </a:pPr>
            <a:r>
              <a:rPr lang="en-GB"/>
              <a:t>The European Data Strategy</a:t>
            </a:r>
            <a:endParaRPr/>
          </a:p>
        </p:txBody>
      </p:sp>
      <p:pic>
        <p:nvPicPr>
          <p:cNvPr id="651" name="Google Shape;651;g25319c824c5_0_751" descr="Text&#10;&#10;Description automatically generated"/>
          <p:cNvPicPr preferRelativeResize="0"/>
          <p:nvPr/>
        </p:nvPicPr>
        <p:blipFill rotWithShape="1">
          <a:blip r:embed="rId5">
            <a:alphaModFix/>
          </a:blip>
          <a:srcRect/>
          <a:stretch/>
        </p:blipFill>
        <p:spPr>
          <a:xfrm rot="1509312">
            <a:off x="8799493" y="194524"/>
            <a:ext cx="3122512" cy="19670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032216-BC28-8DC0-B075-2F85198B4C2F}"/>
              </a:ext>
            </a:extLst>
          </p:cNvPr>
          <p:cNvSpPr>
            <a:spLocks noGrp="1"/>
          </p:cNvSpPr>
          <p:nvPr>
            <p:ph type="body" idx="1"/>
          </p:nvPr>
        </p:nvSpPr>
        <p:spPr/>
        <p:txBody>
          <a:bodyPr/>
          <a:lstStyle/>
          <a:p>
            <a:endParaRPr lang="en-CA"/>
          </a:p>
        </p:txBody>
      </p:sp>
      <p:sp>
        <p:nvSpPr>
          <p:cNvPr id="3" name="Slide Number Placeholder 2">
            <a:extLst>
              <a:ext uri="{FF2B5EF4-FFF2-40B4-BE49-F238E27FC236}">
                <a16:creationId xmlns:a16="http://schemas.microsoft.com/office/drawing/2014/main" id="{677445FC-D012-B011-18F3-C4A1E42CD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
        <p:nvSpPr>
          <p:cNvPr id="7" name="Text Placeholder 6">
            <a:extLst>
              <a:ext uri="{FF2B5EF4-FFF2-40B4-BE49-F238E27FC236}">
                <a16:creationId xmlns:a16="http://schemas.microsoft.com/office/drawing/2014/main" id="{A546D089-169B-D074-A4AF-EA827031C9D7}"/>
              </a:ext>
            </a:extLst>
          </p:cNvPr>
          <p:cNvSpPr>
            <a:spLocks noGrp="1"/>
          </p:cNvSpPr>
          <p:nvPr>
            <p:ph type="body" idx="2"/>
          </p:nvPr>
        </p:nvSpPr>
        <p:spPr/>
        <p:txBody>
          <a:bodyPr/>
          <a:lstStyle/>
          <a:p>
            <a:r>
              <a:rPr lang="en-CA" dirty="0"/>
              <a:t>TBD</a:t>
            </a:r>
          </a:p>
        </p:txBody>
      </p:sp>
      <p:sp>
        <p:nvSpPr>
          <p:cNvPr id="5" name="Title 4">
            <a:extLst>
              <a:ext uri="{FF2B5EF4-FFF2-40B4-BE49-F238E27FC236}">
                <a16:creationId xmlns:a16="http://schemas.microsoft.com/office/drawing/2014/main" id="{1A70CD81-05ED-BF90-C2A3-15F775A2C4E8}"/>
              </a:ext>
            </a:extLst>
          </p:cNvPr>
          <p:cNvSpPr>
            <a:spLocks noGrp="1"/>
          </p:cNvSpPr>
          <p:nvPr>
            <p:ph type="title"/>
          </p:nvPr>
        </p:nvSpPr>
        <p:spPr/>
        <p:txBody>
          <a:bodyPr/>
          <a:lstStyle/>
          <a:p>
            <a:r>
              <a:rPr lang="en-CA" dirty="0"/>
              <a:t>What Data-Related Challenges Need to be Addressed?</a:t>
            </a:r>
          </a:p>
        </p:txBody>
      </p:sp>
    </p:spTree>
    <p:extLst>
      <p:ext uri="{BB962C8B-B14F-4D97-AF65-F5344CB8AC3E}">
        <p14:creationId xmlns:p14="http://schemas.microsoft.com/office/powerpoint/2010/main" val="408171814"/>
      </p:ext>
    </p:extLst>
  </p:cSld>
  <p:clrMapOvr>
    <a:masterClrMapping/>
  </p:clrMapOvr>
</p:sld>
</file>

<file path=ppt/theme/theme1.xml><?xml version="1.0" encoding="utf-8"?>
<a:theme xmlns:a="http://schemas.openxmlformats.org/drawingml/2006/main" name="EGI Theme">
  <a:themeElements>
    <a:clrScheme name="EGI">
      <a:dk1>
        <a:srgbClr val="09142E"/>
      </a:dk1>
      <a:lt1>
        <a:srgbClr val="FFFFFF"/>
      </a:lt1>
      <a:dk2>
        <a:srgbClr val="1E315D"/>
      </a:dk2>
      <a:lt2>
        <a:srgbClr val="F7F7F7"/>
      </a:lt2>
      <a:accent1>
        <a:srgbClr val="005FAA"/>
      </a:accent1>
      <a:accent2>
        <a:srgbClr val="EF8200"/>
      </a:accent2>
      <a:accent3>
        <a:srgbClr val="09142E"/>
      </a:accent3>
      <a:accent4>
        <a:srgbClr val="1E315D"/>
      </a:accent4>
      <a:accent5>
        <a:srgbClr val="828282"/>
      </a:accent5>
      <a:accent6>
        <a:srgbClr val="999999"/>
      </a:accent6>
      <a:hlink>
        <a:srgbClr val="005FAA"/>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4818</Words>
  <Application>Microsoft Macintosh PowerPoint</Application>
  <PresentationFormat>Widescreen</PresentationFormat>
  <Paragraphs>1066</Paragraphs>
  <Slides>63</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Roboto</vt:lpstr>
      <vt:lpstr>Lato</vt:lpstr>
      <vt:lpstr>Courier New</vt:lpstr>
      <vt:lpstr>Arial</vt:lpstr>
      <vt:lpstr>Helvetica Neue</vt:lpstr>
      <vt:lpstr>Open Sans</vt:lpstr>
      <vt:lpstr>Calibri</vt:lpstr>
      <vt:lpstr>Roboto Light</vt:lpstr>
      <vt:lpstr>DM Sans</vt:lpstr>
      <vt:lpstr>EGI Theme</vt:lpstr>
      <vt:lpstr>PowerPoint Presentation</vt:lpstr>
      <vt:lpstr>EGI Support for Data Spaces</vt:lpstr>
      <vt:lpstr>Technological Services</vt:lpstr>
      <vt:lpstr>Policy and Strategic Analysis</vt:lpstr>
      <vt:lpstr>Contributions to Data Space Projects</vt:lpstr>
      <vt:lpstr>Topics</vt:lpstr>
      <vt:lpstr>PowerPoint Presentation</vt:lpstr>
      <vt:lpstr>The European Data Strategy</vt:lpstr>
      <vt:lpstr>What Data-Related Challenges Need to be Addressed?</vt:lpstr>
      <vt:lpstr>What Data-Related Challenges Need to be Addressed?</vt:lpstr>
      <vt:lpstr>What Data-Related Challenges Need to be Addressed?</vt:lpstr>
      <vt:lpstr>What Data-Related Challenges Need to be Addressed?</vt:lpstr>
      <vt:lpstr>What Data-Related Challenges Need to be Addressed?</vt:lpstr>
      <vt:lpstr>What Data-Related Challenges Need to be Addressed?</vt:lpstr>
      <vt:lpstr>Quality &amp; Fit for Purpose Are Critical</vt:lpstr>
      <vt:lpstr>Quality &amp; Fit for Purpose Are Critical</vt:lpstr>
      <vt:lpstr>Quality &amp; Fit for Purpose Are Critical</vt:lpstr>
      <vt:lpstr>Data-Related Challenges Differ Across Sectors</vt:lpstr>
      <vt:lpstr>Data-Related Challenges Differ Across Sectors</vt:lpstr>
      <vt:lpstr>PowerPoint Presentation</vt:lpstr>
      <vt:lpstr>What is a Data Space?</vt:lpstr>
      <vt:lpstr>Roles and Relationships</vt:lpstr>
      <vt:lpstr>Closed, Public, Open Data Spaces</vt:lpstr>
      <vt:lpstr>Simplest Data Space: Bilateral Transaction with a Data Contract</vt:lpstr>
      <vt:lpstr>A Data Space With More Participants</vt:lpstr>
      <vt:lpstr>Across 2 Different Data Spaces</vt:lpstr>
      <vt:lpstr>Public Data Space</vt:lpstr>
      <vt:lpstr>Public Open Data – Trivial “Data Space”, no Governance Framework</vt:lpstr>
      <vt:lpstr>Lots of Infrastructures with Governance Frameworks → Lots of DSs</vt:lpstr>
      <vt:lpstr>A Party can join multiple data spaces…</vt:lpstr>
      <vt:lpstr>Data, Services can be listed in multiple data spaces…</vt:lpstr>
      <vt:lpstr>Vertical, Horizontal, Transverse</vt:lpstr>
      <vt:lpstr>Transverse Data Spaces</vt:lpstr>
      <vt:lpstr>PowerPoint Presentation</vt:lpstr>
      <vt:lpstr>Most Data Spaces Support Multiple Use Cases</vt:lpstr>
      <vt:lpstr>Use Case → Objectives → Value Creation Requirements</vt:lpstr>
      <vt:lpstr>PowerPoint Presentation</vt:lpstr>
      <vt:lpstr>Getting Started:  Governance is the process for making decisions about an entity </vt:lpstr>
      <vt:lpstr>Design Decisions</vt:lpstr>
      <vt:lpstr>Design/Governance in 4 Layers x 4 Stages</vt:lpstr>
      <vt:lpstr>Design For Compliance</vt:lpstr>
      <vt:lpstr>Many Relevant Horizontal Legal Frameworks</vt:lpstr>
      <vt:lpstr>Data Intermediaries (DIs) Touch Every Stage of Lifecycle</vt:lpstr>
      <vt:lpstr>Impact of DGA: Data Intermediaries (DIs)</vt:lpstr>
      <vt:lpstr>Entities to be Governed, Operations to be Managed</vt:lpstr>
      <vt:lpstr>The Picture…</vt:lpstr>
      <vt:lpstr>…Looks like EOSC</vt:lpstr>
      <vt:lpstr>MS, Sector-Specific Laws &amp; Regulation → Possible Approach</vt:lpstr>
      <vt:lpstr>Achieving Quality, Consistency</vt:lpstr>
      <vt:lpstr>Digital Platform Design</vt:lpstr>
      <vt:lpstr>ID Binding</vt:lpstr>
      <vt:lpstr>Digital Platform Design</vt:lpstr>
      <vt:lpstr>Data Space Design Choices</vt:lpstr>
      <vt:lpstr>Data Governance Choices</vt:lpstr>
      <vt:lpstr>PowerPoint Presentation</vt:lpstr>
      <vt:lpstr>From Design to Implementation: The Building Blocks</vt:lpstr>
      <vt:lpstr>Converging Parallel Technical Efforts</vt:lpstr>
      <vt:lpstr>Open Architectural Questions</vt:lpstr>
      <vt:lpstr>Conceptual Model – still a work in progress</vt:lpstr>
      <vt:lpstr>PowerPoint Presentation</vt:lpstr>
      <vt:lpstr>Conclusions</vt:lpstr>
      <vt:lpstr>Thank you!</vt:lpstr>
      <vt:lpstr>Acknowledgements &amp;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mjdietrich bloodstonesolutions.org</cp:lastModifiedBy>
  <cp:revision>4</cp:revision>
  <dcterms:created xsi:type="dcterms:W3CDTF">2023-02-20T08:31:08Z</dcterms:created>
  <dcterms:modified xsi:type="dcterms:W3CDTF">2023-06-24T10:16:02Z</dcterms:modified>
</cp:coreProperties>
</file>