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InVIhZiT8lDMArqGWW8Nn6OeE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67"/>
  </p:normalViewPr>
  <p:slideViewPr>
    <p:cSldViewPr snapToGrid="0">
      <p:cViewPr varScale="1">
        <p:scale>
          <a:sx n="213" d="100"/>
          <a:sy n="213" d="100"/>
        </p:scale>
        <p:origin x="300" y="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" name="Google Shape;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7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44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18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/>
        </p:nvSpPr>
        <p:spPr>
          <a:xfrm>
            <a:off x="6359778" y="4909725"/>
            <a:ext cx="980100" cy="1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3"/>
          <p:cNvSpPr txBox="1"/>
          <p:nvPr/>
        </p:nvSpPr>
        <p:spPr>
          <a:xfrm>
            <a:off x="5481272" y="4909682"/>
            <a:ext cx="7170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8;p3"/>
          <p:cNvCxnSpPr/>
          <p:nvPr/>
        </p:nvCxnSpPr>
        <p:spPr>
          <a:xfrm>
            <a:off x="6150117" y="4965272"/>
            <a:ext cx="0" cy="178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/>
        </p:nvSpPr>
        <p:spPr>
          <a:xfrm>
            <a:off x="8783491" y="4915226"/>
            <a:ext cx="3900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US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11B73AD-E7D4-0488-F094-5172538164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New </a:t>
            </a:r>
            <a:r>
              <a:rPr lang="es-ES" dirty="0" err="1"/>
              <a:t>architecture</a:t>
            </a:r>
            <a:endParaRPr lang="es-ES" dirty="0"/>
          </a:p>
          <a:p>
            <a:r>
              <a:rPr lang="es-ES" dirty="0" err="1"/>
              <a:t>Updates</a:t>
            </a:r>
            <a:endParaRPr lang="es-ES" dirty="0"/>
          </a:p>
          <a:p>
            <a:r>
              <a:rPr lang="es-ES" dirty="0" err="1"/>
              <a:t>Implementation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new </a:t>
            </a:r>
            <a:r>
              <a:rPr lang="es-ES" dirty="0" err="1"/>
              <a:t>features</a:t>
            </a:r>
            <a:endParaRPr lang="es-ES" dirty="0"/>
          </a:p>
          <a:p>
            <a:pPr lvl="1"/>
            <a:r>
              <a:rPr lang="es-ES" dirty="0"/>
              <a:t>New </a:t>
            </a:r>
            <a:r>
              <a:rPr lang="es-ES" dirty="0" err="1"/>
              <a:t>benchmark</a:t>
            </a:r>
            <a:endParaRPr lang="es-ES" dirty="0"/>
          </a:p>
          <a:p>
            <a:pPr lvl="1"/>
            <a:r>
              <a:rPr lang="es-ES" dirty="0"/>
              <a:t>Storage </a:t>
            </a:r>
            <a:r>
              <a:rPr lang="es-ES" dirty="0" err="1"/>
              <a:t>Accounting</a:t>
            </a:r>
            <a:endParaRPr lang="es-ES" dirty="0"/>
          </a:p>
          <a:p>
            <a:pPr lvl="1"/>
            <a:r>
              <a:rPr lang="es-ES" dirty="0"/>
              <a:t>GPU </a:t>
            </a:r>
            <a:r>
              <a:rPr lang="es-ES" dirty="0" err="1"/>
              <a:t>Accounting</a:t>
            </a: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623C9A8-0C56-3D97-98B8-2BC5E285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EGI </a:t>
            </a:r>
            <a:r>
              <a:rPr lang="es-ES" dirty="0" err="1"/>
              <a:t>Accounting</a:t>
            </a:r>
            <a:r>
              <a:rPr lang="es-ES" dirty="0"/>
              <a:t> Portal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F2FAB6FE-74A5-F744-D75C-3D6A58E8E993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2579075" y="628358"/>
            <a:ext cx="6140595" cy="369300"/>
          </a:xfrm>
        </p:spPr>
        <p:txBody>
          <a:bodyPr/>
          <a:lstStyle/>
          <a:p>
            <a:r>
              <a:rPr lang="es-ES" dirty="0"/>
              <a:t>Carlos Fernández (CESGA) &amp; Iván Rodero (Quanta </a:t>
            </a:r>
            <a:r>
              <a:rPr lang="es-ES" dirty="0" err="1"/>
              <a:t>Labs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488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254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/>
              <a:t>EGI Accounting Portal – New Architecture</a:t>
            </a:r>
            <a:endParaRPr/>
          </a:p>
        </p:txBody>
      </p:sp>
      <p:sp>
        <p:nvSpPr>
          <p:cNvPr id="23" name="Google Shape;23;p1"/>
          <p:cNvSpPr txBox="1"/>
          <p:nvPr/>
        </p:nvSpPr>
        <p:spPr>
          <a:xfrm>
            <a:off x="275226" y="3699989"/>
            <a:ext cx="3407100" cy="90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Monolithic architecture - single point of failure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Outdated OS, libraries, etc.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scalable and difficult to maintain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4995538" y="3699989"/>
            <a:ext cx="3407100" cy="1047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</a:rPr>
              <a:t>Operating 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ystem independent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Easy to maintain (development and operation)</a:t>
            </a:r>
            <a:endParaRPr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Decoupled and scalable (e.g., K8S if need be)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/>
          <p:nvPr/>
        </p:nvSpPr>
        <p:spPr>
          <a:xfrm>
            <a:off x="4185506" y="2176053"/>
            <a:ext cx="525774" cy="64587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8F1EE3-431A-1143-9C7C-04DD0111E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90" y="968902"/>
            <a:ext cx="4225267" cy="2622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08B380-7A08-7F41-86F8-2252A8A8D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17" y="968902"/>
            <a:ext cx="3487603" cy="25067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254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dirty="0"/>
              <a:t>EGI Accounting Portal – Updates</a:t>
            </a:r>
            <a:endParaRPr dirty="0"/>
          </a:p>
        </p:txBody>
      </p:sp>
      <p:sp>
        <p:nvSpPr>
          <p:cNvPr id="34" name="Google Shape;34;p2"/>
          <p:cNvSpPr txBox="1"/>
          <p:nvPr/>
        </p:nvSpPr>
        <p:spPr>
          <a:xfrm>
            <a:off x="525975" y="731250"/>
            <a:ext cx="73368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Ticket EGITCB-133: port code to python3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Python has been updated from version </a:t>
            </a:r>
            <a:r>
              <a:rPr lang="en-US" sz="1200" b="1" dirty="0">
                <a:solidFill>
                  <a:schemeClr val="dk1"/>
                </a:solidFill>
              </a:rPr>
              <a:t>2</a:t>
            </a:r>
            <a:r>
              <a:rPr lang="en-US" sz="1200" dirty="0">
                <a:solidFill>
                  <a:schemeClr val="dk1"/>
                </a:solidFill>
              </a:rPr>
              <a:t> to version </a:t>
            </a:r>
            <a:r>
              <a:rPr lang="en-US" sz="1200" b="1" dirty="0">
                <a:solidFill>
                  <a:schemeClr val="dk1"/>
                </a:solidFill>
              </a:rPr>
              <a:t> 3.1</a:t>
            </a:r>
            <a:r>
              <a:rPr lang="en-US" sz="1200" dirty="0">
                <a:solidFill>
                  <a:schemeClr val="dk1"/>
                </a:solidFill>
              </a:rPr>
              <a:t>.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Ticket EGITCB-454: update Django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Django has been updated from version </a:t>
            </a:r>
            <a:r>
              <a:rPr lang="en-US" sz="1200" b="1" dirty="0">
                <a:solidFill>
                  <a:schemeClr val="dk1"/>
                </a:solidFill>
              </a:rPr>
              <a:t>1.9</a:t>
            </a:r>
            <a:r>
              <a:rPr lang="en-US" sz="1200" dirty="0">
                <a:solidFill>
                  <a:schemeClr val="dk1"/>
                </a:solidFill>
              </a:rPr>
              <a:t> to the latest one (version </a:t>
            </a:r>
            <a:r>
              <a:rPr lang="en-US" sz="1200" b="1" dirty="0">
                <a:solidFill>
                  <a:schemeClr val="dk1"/>
                </a:solidFill>
              </a:rPr>
              <a:t>4.1</a:t>
            </a:r>
            <a:r>
              <a:rPr lang="en-US" sz="1200" dirty="0">
                <a:solidFill>
                  <a:schemeClr val="dk1"/>
                </a:solidFill>
              </a:rPr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Ticket EGITCB-134: Improve performance and responsiveness of the Portal</a:t>
            </a: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Should be solved in the new version. However monitoring and KPIs will be collected before closing the ticket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Ticket EGITCB-135: Stress and security testing</a:t>
            </a: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To be done once new version in production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Other issues</a:t>
            </a:r>
            <a:endParaRPr sz="1200" b="1" dirty="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Fixed  issues while transitioning like the broken footer on the reports views, some stylesheets and </a:t>
            </a:r>
            <a:r>
              <a:rPr lang="en-US" sz="1200" dirty="0" err="1">
                <a:solidFill>
                  <a:schemeClr val="dk1"/>
                </a:solidFill>
              </a:rPr>
              <a:t>css</a:t>
            </a:r>
            <a:r>
              <a:rPr lang="en-US" sz="1200" dirty="0">
                <a:solidFill>
                  <a:schemeClr val="dk1"/>
                </a:solidFill>
              </a:rPr>
              <a:t> files that didn’t work, outdated libraries in the services, some </a:t>
            </a:r>
            <a:r>
              <a:rPr lang="en-US" sz="1200" dirty="0" err="1">
                <a:solidFill>
                  <a:schemeClr val="dk1"/>
                </a:solidFill>
              </a:rPr>
              <a:t>php</a:t>
            </a:r>
            <a:r>
              <a:rPr lang="en-US" sz="1200" dirty="0">
                <a:solidFill>
                  <a:schemeClr val="dk1"/>
                </a:solidFill>
              </a:rPr>
              <a:t> and other updates that where needed for changing the architecture into independent components with containers.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254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dirty="0"/>
              <a:t>EGI Accounting Portal – New </a:t>
            </a:r>
            <a:r>
              <a:rPr lang="en-US" dirty="0" err="1"/>
              <a:t>bechmark</a:t>
            </a:r>
            <a:endParaRPr dirty="0"/>
          </a:p>
        </p:txBody>
      </p:sp>
      <p:sp>
        <p:nvSpPr>
          <p:cNvPr id="34" name="Google Shape;34;p2"/>
          <p:cNvSpPr txBox="1"/>
          <p:nvPr/>
        </p:nvSpPr>
        <p:spPr>
          <a:xfrm>
            <a:off x="525975" y="731250"/>
            <a:ext cx="73368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Ticket EGITCB-449: replacing HepSpec06 with the new benchmark 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 dirty="0">
                <a:solidFill>
                  <a:schemeClr val="dk1"/>
                </a:solidFill>
              </a:rPr>
              <a:t>We replaced in the web interface all of the references to the current benchmark </a:t>
            </a:r>
            <a:r>
              <a:rPr lang="en-US" sz="1200" b="1" dirty="0">
                <a:solidFill>
                  <a:schemeClr val="dk1"/>
                </a:solidFill>
              </a:rPr>
              <a:t>Hepspec06</a:t>
            </a:r>
            <a:r>
              <a:rPr lang="en-US" sz="1200" dirty="0">
                <a:solidFill>
                  <a:schemeClr val="dk1"/>
                </a:solidFill>
              </a:rPr>
              <a:t> with the new one, </a:t>
            </a:r>
            <a:r>
              <a:rPr lang="en-US" sz="1200" b="1" dirty="0">
                <a:solidFill>
                  <a:schemeClr val="dk1"/>
                </a:solidFill>
              </a:rPr>
              <a:t>HEPscore23</a:t>
            </a:r>
            <a:r>
              <a:rPr lang="en-US" sz="1200" dirty="0">
                <a:solidFill>
                  <a:schemeClr val="dk1"/>
                </a:solidFill>
              </a:rPr>
              <a:t>: in the metrics, in the menus, in the explanation text of metrics, tables, and plots. At the moment the changes are essentially cosmetic.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0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254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dirty="0"/>
              <a:t>EGI Accounting Portal – Storage</a:t>
            </a:r>
            <a:endParaRPr dirty="0"/>
          </a:p>
        </p:txBody>
      </p:sp>
      <p:sp>
        <p:nvSpPr>
          <p:cNvPr id="34" name="Google Shape;34;p2"/>
          <p:cNvSpPr txBox="1"/>
          <p:nvPr/>
        </p:nvSpPr>
        <p:spPr>
          <a:xfrm>
            <a:off x="525975" y="731250"/>
            <a:ext cx="73368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Ticket EGIREQ-62: Storage Accounting view in production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s-ES" sz="1200" dirty="0">
                <a:solidFill>
                  <a:schemeClr val="dk1"/>
                </a:solidFill>
              </a:rPr>
              <a:t>Storage </a:t>
            </a:r>
            <a:r>
              <a:rPr lang="es-ES" sz="1200" dirty="0" err="1">
                <a:solidFill>
                  <a:schemeClr val="dk1"/>
                </a:solidFill>
              </a:rPr>
              <a:t>accounting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records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need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to</a:t>
            </a:r>
            <a:r>
              <a:rPr lang="es-ES" sz="1200" dirty="0">
                <a:solidFill>
                  <a:schemeClr val="dk1"/>
                </a:solidFill>
              </a:rPr>
              <a:t> be </a:t>
            </a:r>
            <a:r>
              <a:rPr lang="es-ES" sz="1200" dirty="0" err="1">
                <a:solidFill>
                  <a:schemeClr val="dk1"/>
                </a:solidFill>
              </a:rPr>
              <a:t>summarised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first</a:t>
            </a:r>
            <a:r>
              <a:rPr lang="es-ES" sz="1200" dirty="0">
                <a:solidFill>
                  <a:schemeClr val="dk1"/>
                </a:solidFill>
              </a:rPr>
              <a:t> (EGITCB-145)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s-ES" sz="1200" dirty="0">
                <a:solidFill>
                  <a:schemeClr val="dk1"/>
                </a:solidFill>
              </a:rPr>
              <a:t>Once </a:t>
            </a:r>
            <a:r>
              <a:rPr lang="es-ES" sz="1200" dirty="0" err="1">
                <a:solidFill>
                  <a:schemeClr val="dk1"/>
                </a:solidFill>
              </a:rPr>
              <a:t>this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is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implemented</a:t>
            </a:r>
            <a:r>
              <a:rPr lang="es-ES" sz="1200" dirty="0">
                <a:solidFill>
                  <a:schemeClr val="dk1"/>
                </a:solidFill>
              </a:rPr>
              <a:t>, </a:t>
            </a:r>
            <a:r>
              <a:rPr lang="es-ES" sz="1200" dirty="0" err="1">
                <a:solidFill>
                  <a:schemeClr val="dk1"/>
                </a:solidFill>
              </a:rPr>
              <a:t>the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view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will</a:t>
            </a:r>
            <a:r>
              <a:rPr lang="es-ES" sz="1200" dirty="0">
                <a:solidFill>
                  <a:schemeClr val="dk1"/>
                </a:solidFill>
              </a:rPr>
              <a:t> be </a:t>
            </a:r>
            <a:r>
              <a:rPr lang="es-ES" sz="1200" dirty="0" err="1">
                <a:solidFill>
                  <a:schemeClr val="dk1"/>
                </a:solidFill>
              </a:rPr>
              <a:t>available</a:t>
            </a:r>
            <a:r>
              <a:rPr lang="es-ES" sz="1200" dirty="0">
                <a:solidFill>
                  <a:schemeClr val="dk1"/>
                </a:solidFill>
              </a:rPr>
              <a:t> in </a:t>
            </a:r>
            <a:r>
              <a:rPr lang="es-ES" sz="1200" dirty="0" err="1">
                <a:solidFill>
                  <a:schemeClr val="dk1"/>
                </a:solidFill>
              </a:rPr>
              <a:t>the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accounting</a:t>
            </a:r>
            <a:r>
              <a:rPr lang="es-ES" sz="1200" dirty="0">
                <a:solidFill>
                  <a:schemeClr val="dk1"/>
                </a:solidFill>
              </a:rPr>
              <a:t> portal in </a:t>
            </a:r>
            <a:r>
              <a:rPr lang="es-ES" sz="1200" dirty="0" err="1">
                <a:solidFill>
                  <a:schemeClr val="dk1"/>
                </a:solidFill>
              </a:rPr>
              <a:t>production</a:t>
            </a:r>
            <a:endParaRPr lang="es-ES" sz="1200" dirty="0">
              <a:solidFill>
                <a:schemeClr val="dk1"/>
              </a:solidFill>
            </a:endParaRPr>
          </a:p>
          <a:p>
            <a:pPr marL="152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19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254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US" dirty="0"/>
              <a:t>EGI Accounting Portal – GPU</a:t>
            </a:r>
            <a:endParaRPr dirty="0"/>
          </a:p>
        </p:txBody>
      </p:sp>
      <p:sp>
        <p:nvSpPr>
          <p:cNvPr id="34" name="Google Shape;34;p2"/>
          <p:cNvSpPr txBox="1"/>
          <p:nvPr/>
        </p:nvSpPr>
        <p:spPr>
          <a:xfrm>
            <a:off x="525975" y="731250"/>
            <a:ext cx="73368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Ticket EGITCB-183: GPU accounting in Cloud Compute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</a:rPr>
              <a:t>Ticket EGITCB-237: GPU accounting view in the Accounting Portal</a:t>
            </a: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s-ES" sz="1200" dirty="0" err="1">
                <a:solidFill>
                  <a:schemeClr val="dk1"/>
                </a:solidFill>
              </a:rPr>
              <a:t>Dependent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on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having</a:t>
            </a:r>
            <a:r>
              <a:rPr lang="es-ES" sz="1200" dirty="0">
                <a:solidFill>
                  <a:schemeClr val="dk1"/>
                </a:solidFill>
              </a:rPr>
              <a:t> GPU </a:t>
            </a:r>
            <a:r>
              <a:rPr lang="es-ES" sz="1200" dirty="0" err="1">
                <a:solidFill>
                  <a:schemeClr val="dk1"/>
                </a:solidFill>
              </a:rPr>
              <a:t>accounting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records</a:t>
            </a:r>
            <a:r>
              <a:rPr lang="es-ES" sz="1200" dirty="0">
                <a:solidFill>
                  <a:schemeClr val="dk1"/>
                </a:solidFill>
              </a:rPr>
              <a:t> in </a:t>
            </a:r>
            <a:r>
              <a:rPr lang="es-ES" sz="1200" dirty="0" err="1">
                <a:solidFill>
                  <a:schemeClr val="dk1"/>
                </a:solidFill>
              </a:rPr>
              <a:t>the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repository</a:t>
            </a:r>
            <a:endParaRPr lang="es-ES" sz="1200" dirty="0">
              <a:solidFill>
                <a:schemeClr val="dk1"/>
              </a:solidFill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s-ES" sz="1200" dirty="0" err="1">
                <a:solidFill>
                  <a:schemeClr val="dk1"/>
                </a:solidFill>
              </a:rPr>
              <a:t>With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sample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records</a:t>
            </a:r>
            <a:r>
              <a:rPr lang="es-ES" sz="1200" dirty="0">
                <a:solidFill>
                  <a:schemeClr val="dk1"/>
                </a:solidFill>
              </a:rPr>
              <a:t> a </a:t>
            </a:r>
            <a:r>
              <a:rPr lang="es-ES" sz="1200" dirty="0" err="1">
                <a:solidFill>
                  <a:schemeClr val="dk1"/>
                </a:solidFill>
              </a:rPr>
              <a:t>template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the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view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might</a:t>
            </a:r>
            <a:r>
              <a:rPr lang="es-ES" sz="1200" dirty="0">
                <a:solidFill>
                  <a:schemeClr val="dk1"/>
                </a:solidFill>
              </a:rPr>
              <a:t> be </a:t>
            </a:r>
            <a:r>
              <a:rPr lang="es-ES" sz="1200" dirty="0" err="1">
                <a:solidFill>
                  <a:schemeClr val="dk1"/>
                </a:solidFill>
              </a:rPr>
              <a:t>implemented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by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end</a:t>
            </a:r>
            <a:r>
              <a:rPr lang="es-ES" sz="1200" dirty="0">
                <a:solidFill>
                  <a:schemeClr val="dk1"/>
                </a:solidFill>
              </a:rPr>
              <a:t> </a:t>
            </a:r>
            <a:r>
              <a:rPr lang="es-ES" sz="1200" dirty="0" err="1">
                <a:solidFill>
                  <a:schemeClr val="dk1"/>
                </a:solidFill>
              </a:rPr>
              <a:t>of</a:t>
            </a:r>
            <a:r>
              <a:rPr lang="es-ES" sz="1200" dirty="0">
                <a:solidFill>
                  <a:schemeClr val="dk1"/>
                </a:solidFill>
              </a:rPr>
              <a:t> April</a:t>
            </a: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endParaRPr lang="es-ES" sz="1200" dirty="0">
              <a:solidFill>
                <a:schemeClr val="dk1"/>
              </a:solidFill>
            </a:endParaRPr>
          </a:p>
          <a:p>
            <a:pPr marL="152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546602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370</Words>
  <Application>Microsoft Office PowerPoint</Application>
  <PresentationFormat>Presentación en pantalla (16:9)</PresentationFormat>
  <Paragraphs>56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Noto Sans Symbols</vt:lpstr>
      <vt:lpstr>CONTENT</vt:lpstr>
      <vt:lpstr>EGI Accounting Portal</vt:lpstr>
      <vt:lpstr>EGI Accounting Portal – New Architecture</vt:lpstr>
      <vt:lpstr>EGI Accounting Portal – Updates</vt:lpstr>
      <vt:lpstr>EGI Accounting Portal – New bechmark</vt:lpstr>
      <vt:lpstr>EGI Accounting Portal – Storage</vt:lpstr>
      <vt:lpstr>EGI Accounting Portal – GPU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Accounting Portal – New Architecture</dc:title>
  <cp:lastModifiedBy>Carlos Fernández Sánchez</cp:lastModifiedBy>
  <cp:revision>6</cp:revision>
  <dcterms:modified xsi:type="dcterms:W3CDTF">2023-03-16T07:30:13Z</dcterms:modified>
</cp:coreProperties>
</file>