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13716000" cx="24384000"/>
  <p:notesSz cx="6858000" cy="9144000"/>
  <p:embeddedFontLst>
    <p:embeddedFont>
      <p:font typeface="DM Sans Medium"/>
      <p:regular r:id="rId45"/>
      <p:bold r:id="rId46"/>
      <p:italic r:id="rId47"/>
      <p:boldItalic r:id="rId48"/>
    </p:embeddedFont>
    <p:embeddedFont>
      <p:font typeface="Roboto"/>
      <p:regular r:id="rId49"/>
      <p:bold r:id="rId50"/>
      <p:italic r:id="rId51"/>
      <p:boldItalic r:id="rId52"/>
    </p:embeddedFont>
    <p:embeddedFont>
      <p:font typeface="Helvetica Neue"/>
      <p:regular r:id="rId53"/>
      <p:bold r:id="rId54"/>
      <p:italic r:id="rId55"/>
      <p:boldItalic r:id="rId56"/>
    </p:embeddedFont>
    <p:embeddedFont>
      <p:font typeface="DM Sans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1" roundtripDataSignature="AMtx7mgjxSt3sAwv/eTBG8cws/F4IasN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DMSansMedium-bold.fntdata"/><Relationship Id="rId45" Type="http://schemas.openxmlformats.org/officeDocument/2006/relationships/font" Target="fonts/DMSans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MSansMedium-boldItalic.fntdata"/><Relationship Id="rId47" Type="http://schemas.openxmlformats.org/officeDocument/2006/relationships/font" Target="fonts/DMSansMedium-italic.fntdata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DMSans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HelveticaNeue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55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57" Type="http://schemas.openxmlformats.org/officeDocument/2006/relationships/font" Target="fonts/DMSans-regular.fntdata"/><Relationship Id="rId12" Type="http://schemas.openxmlformats.org/officeDocument/2006/relationships/slide" Target="slides/slide7.xml"/><Relationship Id="rId56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59" Type="http://schemas.openxmlformats.org/officeDocument/2006/relationships/font" Target="fonts/DMSans-italic.fntdata"/><Relationship Id="rId14" Type="http://schemas.openxmlformats.org/officeDocument/2006/relationships/slide" Target="slides/slide9.xml"/><Relationship Id="rId58" Type="http://schemas.openxmlformats.org/officeDocument/2006/relationships/font" Target="fonts/DM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7" name="Google Shape;55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39841d5f60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239841d5f60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4" name="Google Shape;674;g239841d5f60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39841d5f60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239841d5f60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8" name="Google Shape;688;g239841d5f60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39841d5f60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39841d5f60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39841d5f6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4" name="Google Shape;704;g239841d5f60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39841d5f60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39841d5f60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3ad71233cd_0_5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2" name="Google Shape;722;g23ad71233cd_0_5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39841d5f60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0" name="Google Shape;730;g239841d5f60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3ad71233c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3" name="Google Shape;743;g23ad71233c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9" name="Google Shape;749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Infographics</a:t>
            </a:r>
            <a:endParaRPr/>
          </a:p>
        </p:txBody>
      </p:sp>
      <p:sp>
        <p:nvSpPr>
          <p:cNvPr id="769" name="Google Shape;769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2e4003c065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70" name="Google Shape;570;g22e4003c065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0" name="Google Shape;7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2e4003c065_0_59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9" name="Google Shape;829;g22e4003c065_0_59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6" name="Google Shape;836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38a974b025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9" name="Google Shape;849;g238a974b025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0" name="Google Shape;850;g238a974b025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2e4003c065_0_46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0" name="Google Shape;860;g22e4003c065_0_46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1" name="Google Shape;861;g22e4003c065_0_46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2e4003c065_0_65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1" name="Google Shape;871;g22e4003c065_0_65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2e4003c065_0_65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2" name="Google Shape;882;g22e4003c065_0_65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4" name="Google Shape;89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5" name="Google Shape;91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are plethora of services offered by the EGI Foundation to the members represented in the EGI Council. We can broadly classify the services in three categories -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 us look at them in a bit more detail. For that I am going to give examples of some services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  <p:sp>
        <p:nvSpPr>
          <p:cNvPr id="578" name="Google Shape;57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4" name="Google Shape;93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3914e8fbbf_1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3914e8fbbf_1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7" name="Google Shape;987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6" name="Google Shape;1006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2e4003c065_0_47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6" name="Google Shape;1026;g22e4003c065_0_47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3" name="Google Shape;103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1" name="Google Shape;1041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238a974b02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4" name="Google Shape;1054;g238a974b02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5" name="Google Shape;1055;g238a974b02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2e4003c065_0_59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7" name="Google Shape;1067;g22e4003c065_0_59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6" name="Google Shape;1076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2e4003c065_0_5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4" name="Google Shape;584;g22e4003c065_0_5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Google Shape;59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2e4003c065_0_11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4" name="Google Shape;604;g22e4003c065_0_11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2e4003c065_0_23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2e4003c065_0_23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39841d5f6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g239841d5f6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" name="Google Shape;655;g239841d5f6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1.png"/><Relationship Id="rId9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s://www.youtube.com/c/EGIFederation" TargetMode="Externa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40.png"/><Relationship Id="rId4" Type="http://schemas.openxmlformats.org/officeDocument/2006/relationships/image" Target="../media/image16.png"/><Relationship Id="rId11" Type="http://schemas.openxmlformats.org/officeDocument/2006/relationships/image" Target="../media/image18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1.png"/><Relationship Id="rId9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10.png"/><Relationship Id="rId8" Type="http://schemas.openxmlformats.org/officeDocument/2006/relationships/hyperlink" Target="https://www.linkedin.com/company/1024536" TargetMode="Externa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1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" name="Google Shape;15;p51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51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" name="Google Shape;17;p51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" name="Google Shape;18;p51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51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20" name="Google Shape;2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1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51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5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" name="Google Shape;2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0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" name="Google Shape;89;p60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90" name="Google Shape;9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1" name="Google Shape;9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0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93" name="Google Shape;93;p6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4" name="Google Shape;94;p6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5" name="Google Shape;95;p6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60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60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0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" name="Google Shape;99;p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6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2" name="Google Shape;102;p6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03" name="Google Shape;103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6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2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62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8" name="Google Shape;108;p62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109" name="Google Shape;109;p62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" name="Google Shape;110;p62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11" name="Google Shape;11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6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3" name="Google Shape;113;p6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14" name="Google Shape;114;p6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62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6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62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1" name="Google Shape;121;p6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64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124" name="Google Shape;124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5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65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7" name="Google Shape;127;p65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65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65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65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1" name="Google Shape;131;p65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2" name="Google Shape;132;p65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3" name="Google Shape;133;p6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4" name="Google Shape;13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36" name="Google Shape;136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6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" name="Google Shape;138;p66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9" name="Google Shape;139;p66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0" name="Google Shape;140;p6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1" name="Google Shape;141;p6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2" name="Google Shape;142;p6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3" name="Google Shape;143;p66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4" name="Google Shape;144;p6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6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146" name="Google Shape;14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8" name="Google Shape;14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150" name="Google Shape;15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51" name="Google Shape;15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7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67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6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6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6" name="Google Shape;15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58" name="Google Shape;158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8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160" name="Google Shape;16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61" name="Google Shape;161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8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68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6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68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6" name="Google Shape;166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8" name="Google Shape;168;p69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6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0" name="Google Shape;170;p6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1" name="Google Shape;171;p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6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6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69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5" name="Google Shape;175;p6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76" name="Google Shape;17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2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52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2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8" name="Google Shape;178;p70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7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80" name="Google Shape;180;p7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81" name="Google Shape;181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7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7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70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7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7" name="Google Shape;187;p71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7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89" name="Google Shape;189;p7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0" name="Google Shape;190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7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2" name="Google Shape;192;p71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3" name="Google Shape;193;p71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4" name="Google Shape;194;p71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5" name="Google Shape;195;p71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6" name="Google Shape;196;p71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71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71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7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71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71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7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4" name="Google Shape;204;p72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2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6" name="Google Shape;206;p72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7" name="Google Shape;207;p72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08" name="Google Shape;208;p7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09" name="Google Shape;209;p7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0" name="Google Shape;210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7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2" name="Google Shape;212;p72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3" name="Google Shape;213;p72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4" name="Google Shape;214;p72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5" name="Google Shape;215;p72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72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72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72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72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72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2" name="Google Shape;222;p7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24" name="Google Shape;224;p73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7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26" name="Google Shape;226;p7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27" name="Google Shape;227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7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9" name="Google Shape;229;p73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0" name="Google Shape;230;p73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73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2" name="Google Shape;232;p73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3" name="Google Shape;233;p73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73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73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7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7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8" name="Google Shape;238;p73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9" name="Google Shape;239;p73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0" name="Google Shape;240;p73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1" name="Google Shape;241;p73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3" name="Google Shape;243;p74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7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45" name="Google Shape;245;p7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46" name="Google Shape;246;p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7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8" name="Google Shape;248;p74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74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74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74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2" name="Google Shape;252;p74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3" name="Google Shape;253;p74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4" name="Google Shape;254;p74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5" name="Google Shape;255;p74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6" name="Google Shape;256;p74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74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74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74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7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7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3" name="Google Shape;263;p75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7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65" name="Google Shape;265;p7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66" name="Google Shape;266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7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8" name="Google Shape;268;p75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9" name="Google Shape;269;p75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0" name="Google Shape;270;p75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5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2" name="Google Shape;272;p75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75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75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75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75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77" name="Google Shape;277;p75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8" name="Google Shape;278;p7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75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75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2" name="Google Shape;282;p76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7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4" name="Google Shape;284;p7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5" name="Google Shape;285;p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Google Shape;286;p7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7" name="Google Shape;287;p76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8" name="Google Shape;288;p76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89" name="Google Shape;289;p76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90" name="Google Shape;290;p76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91" name="Google Shape;291;p76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2" name="Google Shape;292;p76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3" name="Google Shape;293;p76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4" name="Google Shape;294;p7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76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76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97" name="Google Shape;297;p76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76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76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1" name="Google Shape;301;p77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7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3" name="Google Shape;303;p7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04" name="Google Shape;304;p7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77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77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77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77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77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77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77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77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7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7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7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7" name="Google Shape;317;p77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8" name="Google Shape;318;p77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9" name="Google Shape;319;p7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7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22" name="Google Shape;322;p78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7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24" name="Google Shape;324;p7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25" name="Google Shape;325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6" name="Google Shape;326;p7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7" name="Google Shape;327;p78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8" name="Google Shape;328;p78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9" name="Google Shape;329;p78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0" name="Google Shape;330;p78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1" name="Google Shape;331;p78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2" name="Google Shape;332;p78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3" name="Google Shape;333;p7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7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36" name="Google Shape;336;p79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7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8" name="Google Shape;338;p7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39" name="Google Shape;339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340;p7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1" name="Google Shape;341;p79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2" name="Google Shape;342;p79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3" name="Google Shape;343;p79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4" name="Google Shape;344;p79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5" name="Google Shape;345;p79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6" name="Google Shape;346;p79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7" name="Google Shape;347;p79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8" name="Google Shape;348;p79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9" name="Google Shape;349;p7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7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1" name="Google Shape;31;p5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2" name="Google Shape;32;p5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33;p5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53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5" name="Google Shape;35;p53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6" name="Google Shape;36;p53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53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" name="Google Shape;38;p53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" name="Google Shape;39;p53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5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5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52" name="Google Shape;352;p80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8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4" name="Google Shape;354;p8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55" name="Google Shape;355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p8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7" name="Google Shape;357;p80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8" name="Google Shape;358;p80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9" name="Google Shape;359;p80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0" name="Google Shape;360;p80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1" name="Google Shape;361;p80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2" name="Google Shape;362;p80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3" name="Google Shape;363;p80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4" name="Google Shape;364;p80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5" name="Google Shape;365;p80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6" name="Google Shape;366;p80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7" name="Google Shape;367;p80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8" name="Google Shape;368;p80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9" name="Google Shape;369;p8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8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1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3" name="Google Shape;373;p81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4" name="Google Shape;374;p81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5" name="Google Shape;375;p81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6" name="Google Shape;376;p81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7" name="Google Shape;377;p81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81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79" name="Google Shape;379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1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8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8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3" name="Google Shape;383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2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6" name="Google Shape;386;p82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7" name="Google Shape;387;p82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8" name="Google Shape;388;p82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9" name="Google Shape;389;p82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0" name="Google Shape;390;p82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82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92" name="Google Shape;39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82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8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5" name="Google Shape;395;p8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96" name="Google Shape;396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8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9" name="Google Shape;399;p8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00" name="Google Shape;400;p8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8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2" name="Google Shape;402;p83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3" name="Google Shape;403;p83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4" name="Google Shape;404;p83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83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406" name="Google Shape;406;p83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407" name="Google Shape;40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08" name="Google Shape;40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3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410" name="Google Shape;41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8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4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5" name="Google Shape;415;p84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6" name="Google Shape;416;p84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7" name="Google Shape;417;p84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84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9" name="Google Shape;419;p84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0" name="Google Shape;420;p84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1" name="Google Shape;421;p84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2" name="Google Shape;422;p84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23" name="Google Shape;423;p8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4" name="Google Shape;424;p8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5" name="Google Shape;425;p8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6" name="Google Shape;426;p84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7" name="Google Shape;427;p84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28" name="Google Shape;428;p84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29" name="Google Shape;429;p84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430" name="Google Shape;430;p8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8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8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4" name="Google Shape;434;p8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5" name="Google Shape;435;p8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8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7" name="Google Shape;437;p85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38" name="Google Shape;438;p85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39" name="Google Shape;439;p85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0" name="Google Shape;440;p85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1" name="Google Shape;441;p85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2" name="Google Shape;442;p85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3" name="Google Shape;443;p8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8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6" name="Google Shape;446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6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8" name="Google Shape;448;p86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49" name="Google Shape;449;p86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50" name="Google Shape;450;p8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1" name="Google Shape;451;p8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52" name="Google Shape;452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86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4" name="Google Shape;454;p86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8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7" name="Google Shape;457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87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9" name="Google Shape;459;p87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60" name="Google Shape;460;p8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61" name="Google Shape;461;p8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2" name="Google Shape;462;p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p87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4" name="Google Shape;464;p8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5" name="Google Shape;465;p87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67" name="Google Shape;467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88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9" name="Google Shape;469;p88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70" name="Google Shape;470;p8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71" name="Google Shape;471;p8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72" name="Google Shape;472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3" name="Google Shape;473;p88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4" name="Google Shape;474;p8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5" name="Google Shape;475;p88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77" name="Google Shape;477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89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p89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0" name="Google Shape;480;p89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1" name="Google Shape;481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9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89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89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89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6" name="Google Shape;486;p89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7" name="Google Shape;487;p89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8" name="Google Shape;48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43" name="Google Shape;4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4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54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46" name="Google Shape;4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5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" name="Google Shape;4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0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1" name="Google Shape;491;p90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2" name="Google Shape;492;p90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3" name="Google Shape;493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4" name="Google Shape;49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5" name="Google Shape;495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0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497" name="Google Shape;497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8" name="Google Shape;498;p9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9" name="Google Shape;499;p9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00" name="Google Shape;500;p90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p90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2" name="Google Shape;502;p90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3" name="Google Shape;503;p90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4" name="Google Shape;504;p90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5" name="Google Shape;505;p9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1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08" name="Google Shape;508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9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91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1" name="Google Shape;51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13" name="Google Shape;513;p92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9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15" name="Google Shape;515;p9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16" name="Google Shape;516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7" name="Google Shape;517;p92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9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9" name="Google Shape;519;p92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0" name="Google Shape;520;p92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1" name="Google Shape;521;p92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92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92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92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5" name="Google Shape;525;p92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2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2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92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9" name="Google Shape;529;p92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0" name="Google Shape;530;p92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1" name="Google Shape;531;p9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2" name="Google Shape;532;p92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3" name="Google Shape;533;p92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4" name="Google Shape;534;p92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5" name="Google Shape;535;p92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6" name="Google Shape;536;p9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3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39" name="Google Shape;539;p93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0" name="Google Shape;540;p93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41" name="Google Shape;54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9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4"/>
          <p:cNvSpPr txBox="1"/>
          <p:nvPr>
            <p:ph idx="1" type="subTitle"/>
          </p:nvPr>
        </p:nvSpPr>
        <p:spPr>
          <a:xfrm>
            <a:off x="879784" y="6642157"/>
            <a:ext cx="12116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0" i="1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94"/>
          <p:cNvSpPr txBox="1"/>
          <p:nvPr>
            <p:ph type="title"/>
          </p:nvPr>
        </p:nvSpPr>
        <p:spPr>
          <a:xfrm>
            <a:off x="879784" y="5196571"/>
            <a:ext cx="12840900" cy="13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b="1" i="0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6" name="Google Shape;546;p94"/>
          <p:cNvSpPr txBox="1"/>
          <p:nvPr>
            <p:ph idx="2" type="body"/>
          </p:nvPr>
        </p:nvSpPr>
        <p:spPr>
          <a:xfrm>
            <a:off x="945691" y="969654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1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94"/>
          <p:cNvSpPr txBox="1"/>
          <p:nvPr>
            <p:ph idx="3" type="body"/>
          </p:nvPr>
        </p:nvSpPr>
        <p:spPr>
          <a:xfrm>
            <a:off x="945691" y="894281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b="1" i="0" sz="5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">
  <p:cSld name="Text_1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5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95"/>
          <p:cNvSpPr txBox="1"/>
          <p:nvPr>
            <p:ph type="title"/>
          </p:nvPr>
        </p:nvSpPr>
        <p:spPr>
          <a:xfrm>
            <a:off x="6877536" y="451053"/>
            <a:ext cx="16938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p95"/>
          <p:cNvSpPr txBox="1"/>
          <p:nvPr>
            <p:ph idx="2" type="subTitle"/>
          </p:nvPr>
        </p:nvSpPr>
        <p:spPr>
          <a:xfrm>
            <a:off x="6877536" y="1675621"/>
            <a:ext cx="169383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>
  <p:cSld name="end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6"/>
          <p:cNvSpPr txBox="1"/>
          <p:nvPr/>
        </p:nvSpPr>
        <p:spPr>
          <a:xfrm>
            <a:off x="1928267" y="12156821"/>
            <a:ext cx="5796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00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1363" y="12156821"/>
            <a:ext cx="1256841" cy="82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1" name="Google Shape;51;p55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" name="Google Shape;53;p5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5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">
  <p:cSld name="1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6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56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56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7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57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57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57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57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" name="Google Shape;65;p57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" name="Google Shape;66;p57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7" name="Google Shape;67;p57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" name="Google Shape;68;p57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9" name="Google Shape;69;p57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0" name="Google Shape;70;p5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5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/>
          <p:nvPr>
            <p:ph idx="10" type="dt"/>
          </p:nvPr>
        </p:nvSpPr>
        <p:spPr>
          <a:xfrm>
            <a:off x="7918227" y="12724760"/>
            <a:ext cx="56895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58"/>
          <p:cNvSpPr txBox="1"/>
          <p:nvPr>
            <p:ph idx="11" type="ftr"/>
          </p:nvPr>
        </p:nvSpPr>
        <p:spPr>
          <a:xfrm>
            <a:off x="13820682" y="12712704"/>
            <a:ext cx="77217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58"/>
          <p:cNvSpPr txBox="1"/>
          <p:nvPr>
            <p:ph idx="12" type="sldNum"/>
          </p:nvPr>
        </p:nvSpPr>
        <p:spPr>
          <a:xfrm>
            <a:off x="21827673" y="12712704"/>
            <a:ext cx="13368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78" name="Google Shape;78;p5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9" name="Google Shape;79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Google Shape;80;p5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" name="Google Shape;81;p59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82" name="Google Shape;8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9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" name="Google Shape;84;p59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5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5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48" Type="http://schemas.openxmlformats.org/officeDocument/2006/relationships/theme" Target="../theme/theme2.xml"/><Relationship Id="rId25" Type="http://schemas.openxmlformats.org/officeDocument/2006/relationships/slideLayout" Target="../slideLayouts/slideLayout24.xml"/><Relationship Id="rId47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5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50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27 April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202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 | 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EGI/ACOnet Austrian community workshop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50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50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5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53.png"/><Relationship Id="rId5" Type="http://schemas.openxmlformats.org/officeDocument/2006/relationships/image" Target="../media/image45.png"/><Relationship Id="rId6" Type="http://schemas.openxmlformats.org/officeDocument/2006/relationships/image" Target="../media/image41.jpg"/><Relationship Id="rId7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notebooks.egi.eu/" TargetMode="External"/><Relationship Id="rId4" Type="http://schemas.openxmlformats.org/officeDocument/2006/relationships/hyperlink" Target="https://binder.notebooks.egi.eu/" TargetMode="External"/><Relationship Id="rId5" Type="http://schemas.openxmlformats.org/officeDocument/2006/relationships/image" Target="../media/image63.png"/><Relationship Id="rId6" Type="http://schemas.openxmlformats.org/officeDocument/2006/relationships/image" Target="../media/image6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7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gif"/><Relationship Id="rId4" Type="http://schemas.openxmlformats.org/officeDocument/2006/relationships/image" Target="../media/image67.gif"/><Relationship Id="rId5" Type="http://schemas.openxmlformats.org/officeDocument/2006/relationships/hyperlink" Target="https://www.egi.eu/services/" TargetMode="External"/><Relationship Id="rId6" Type="http://schemas.openxmlformats.org/officeDocument/2006/relationships/hyperlink" Target="https://docs.egi.eu/" TargetMode="External"/><Relationship Id="rId7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jpg"/><Relationship Id="rId4" Type="http://schemas.openxmlformats.org/officeDocument/2006/relationships/image" Target="../media/image71.jp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2.png"/><Relationship Id="rId6" Type="http://schemas.openxmlformats.org/officeDocument/2006/relationships/image" Target="../media/image89.png"/><Relationship Id="rId7" Type="http://schemas.openxmlformats.org/officeDocument/2006/relationships/hyperlink" Target="https://www.egi.eu/case-study/emso-eric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7.png"/><Relationship Id="rId4" Type="http://schemas.openxmlformats.org/officeDocument/2006/relationships/image" Target="../media/image84.png"/><Relationship Id="rId5" Type="http://schemas.openxmlformats.org/officeDocument/2006/relationships/image" Target="../media/image8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png"/><Relationship Id="rId4" Type="http://schemas.openxmlformats.org/officeDocument/2006/relationships/image" Target="../media/image88.png"/><Relationship Id="rId5" Type="http://schemas.openxmlformats.org/officeDocument/2006/relationships/image" Target="../media/image91.png"/><Relationship Id="rId6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egi.eu/case-study/wenmr/" TargetMode="External"/><Relationship Id="rId4" Type="http://schemas.openxmlformats.org/officeDocument/2006/relationships/image" Target="../media/image92.png"/><Relationship Id="rId5" Type="http://schemas.openxmlformats.org/officeDocument/2006/relationships/image" Target="../media/image1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3.png"/><Relationship Id="rId4" Type="http://schemas.openxmlformats.org/officeDocument/2006/relationships/image" Target="../media/image111.png"/><Relationship Id="rId9" Type="http://schemas.openxmlformats.org/officeDocument/2006/relationships/image" Target="../media/image99.png"/><Relationship Id="rId5" Type="http://schemas.openxmlformats.org/officeDocument/2006/relationships/image" Target="../media/image98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7.png"/><Relationship Id="rId10" Type="http://schemas.openxmlformats.org/officeDocument/2006/relationships/hyperlink" Target="https://www.egi.eu/case-study/enes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0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5" Type="http://schemas.openxmlformats.org/officeDocument/2006/relationships/image" Target="../media/image101.png"/><Relationship Id="rId6" Type="http://schemas.openxmlformats.org/officeDocument/2006/relationships/image" Target="../media/image108.png"/><Relationship Id="rId7" Type="http://schemas.openxmlformats.org/officeDocument/2006/relationships/image" Target="../media/image102.png"/><Relationship Id="rId8" Type="http://schemas.openxmlformats.org/officeDocument/2006/relationships/image" Target="../media/image105.png"/><Relationship Id="rId11" Type="http://schemas.openxmlformats.org/officeDocument/2006/relationships/image" Target="../media/image115.png"/><Relationship Id="rId10" Type="http://schemas.openxmlformats.org/officeDocument/2006/relationships/image" Target="../media/image113.png"/><Relationship Id="rId13" Type="http://schemas.openxmlformats.org/officeDocument/2006/relationships/image" Target="../media/image122.png"/><Relationship Id="rId12" Type="http://schemas.openxmlformats.org/officeDocument/2006/relationships/image" Target="../media/image1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-scale.eu/fedearthdata/" TargetMode="External"/><Relationship Id="rId4" Type="http://schemas.openxmlformats.org/officeDocument/2006/relationships/hyperlink" Target="https://c-scale.eu/eo-mqs/" TargetMode="External"/><Relationship Id="rId9" Type="http://schemas.openxmlformats.org/officeDocument/2006/relationships/hyperlink" Target="https://eodc.eu/" TargetMode="External"/><Relationship Id="rId5" Type="http://schemas.openxmlformats.org/officeDocument/2006/relationships/hyperlink" Target="https://openeo.cloud/" TargetMode="External"/><Relationship Id="rId6" Type="http://schemas.openxmlformats.org/officeDocument/2006/relationships/hyperlink" Target="https://c-scale.eu/eo-mqs/" TargetMode="External"/><Relationship Id="rId7" Type="http://schemas.openxmlformats.org/officeDocument/2006/relationships/hyperlink" Target="https://vsc.ac.at/" TargetMode="External"/><Relationship Id="rId8" Type="http://schemas.openxmlformats.org/officeDocument/2006/relationships/hyperlink" Target="https://sram.surf.nl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egi.eu/egi-dih/" TargetMode="External"/><Relationship Id="rId4" Type="http://schemas.openxmlformats.org/officeDocument/2006/relationships/image" Target="../media/image130.png"/><Relationship Id="rId5" Type="http://schemas.openxmlformats.org/officeDocument/2006/relationships/image" Target="../media/image121.png"/><Relationship Id="rId6" Type="http://schemas.openxmlformats.org/officeDocument/2006/relationships/image" Target="../media/image118.png"/><Relationship Id="rId7" Type="http://schemas.openxmlformats.org/officeDocument/2006/relationships/image" Target="../media/image120.png"/><Relationship Id="rId8" Type="http://schemas.openxmlformats.org/officeDocument/2006/relationships/image" Target="../media/image1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9.png"/><Relationship Id="rId4" Type="http://schemas.openxmlformats.org/officeDocument/2006/relationships/image" Target="../media/image125.png"/><Relationship Id="rId5" Type="http://schemas.openxmlformats.org/officeDocument/2006/relationships/image" Target="../media/image1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5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jpg"/><Relationship Id="rId4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49.png"/><Relationship Id="rId5" Type="http://schemas.openxmlformats.org/officeDocument/2006/relationships/image" Target="../media/image96.png"/><Relationship Id="rId6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"/>
          <p:cNvSpPr txBox="1"/>
          <p:nvPr>
            <p:ph idx="2" type="body"/>
          </p:nvPr>
        </p:nvSpPr>
        <p:spPr>
          <a:xfrm>
            <a:off x="927100" y="3497373"/>
            <a:ext cx="230634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/>
              <a:t>EGI e-infrastructure:</a:t>
            </a:r>
            <a:br>
              <a:rPr lang="en"/>
            </a:br>
            <a:r>
              <a:rPr lang="en"/>
              <a:t>Advanced computing services </a:t>
            </a:r>
            <a:br>
              <a:rPr lang="en"/>
            </a:br>
            <a:r>
              <a:rPr lang="en"/>
              <a:t>for science</a:t>
            </a:r>
            <a:endParaRPr/>
          </a:p>
        </p:txBody>
      </p:sp>
      <p:sp>
        <p:nvSpPr>
          <p:cNvPr id="560" name="Google Shape;560;p1"/>
          <p:cNvSpPr txBox="1"/>
          <p:nvPr>
            <p:ph idx="3" type="body"/>
          </p:nvPr>
        </p:nvSpPr>
        <p:spPr>
          <a:xfrm>
            <a:off x="1132982" y="9205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Giuseppe La Rocca</a:t>
            </a:r>
            <a:endParaRPr/>
          </a:p>
        </p:txBody>
      </p:sp>
      <p:sp>
        <p:nvSpPr>
          <p:cNvPr id="561" name="Google Shape;561;p1"/>
          <p:cNvSpPr txBox="1"/>
          <p:nvPr>
            <p:ph idx="4" type="body"/>
          </p:nvPr>
        </p:nvSpPr>
        <p:spPr>
          <a:xfrm>
            <a:off x="1132975" y="9972234"/>
            <a:ext cx="11318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Community Support Team Lead.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giuseppe.larocca@egi.eu</a:t>
            </a:r>
            <a:endParaRPr/>
          </a:p>
        </p:txBody>
      </p:sp>
      <p:sp>
        <p:nvSpPr>
          <p:cNvPr id="562" name="Google Shape;562;p1"/>
          <p:cNvSpPr txBox="1"/>
          <p:nvPr>
            <p:ph idx="7" type="body"/>
          </p:nvPr>
        </p:nvSpPr>
        <p:spPr>
          <a:xfrm>
            <a:off x="7932279" y="12746850"/>
            <a:ext cx="99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EGI - ACONET Austrian community workshop</a:t>
            </a:r>
            <a:endParaRPr/>
          </a:p>
        </p:txBody>
      </p:sp>
      <p:sp>
        <p:nvSpPr>
          <p:cNvPr id="563" name="Google Shape;563;p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grpSp>
        <p:nvGrpSpPr>
          <p:cNvPr id="564" name="Google Shape;564;p1"/>
          <p:cNvGrpSpPr/>
          <p:nvPr/>
        </p:nvGrpSpPr>
        <p:grpSpPr>
          <a:xfrm>
            <a:off x="1079500" y="11411283"/>
            <a:ext cx="5760000" cy="754500"/>
            <a:chOff x="0" y="0"/>
            <a:chExt cx="5760000" cy="754500"/>
          </a:xfrm>
        </p:grpSpPr>
        <p:sp>
          <p:nvSpPr>
            <p:cNvPr id="565" name="Google Shape;565;p1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6" name="Google Shape;566;p1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7" name="Google Shape;567;p1"/>
          <p:cNvSpPr txBox="1"/>
          <p:nvPr>
            <p:ph idx="4" type="body"/>
          </p:nvPr>
        </p:nvSpPr>
        <p:spPr>
          <a:xfrm>
            <a:off x="15407500" y="10962825"/>
            <a:ext cx="8702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Agenda:</a:t>
            </a:r>
            <a:br>
              <a:rPr lang="en"/>
            </a:br>
            <a:r>
              <a:rPr lang="en"/>
              <a:t>https://indico.egi.eu/event/6087/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g239841d5f60_0_18"/>
          <p:cNvPicPr preferRelativeResize="0"/>
          <p:nvPr/>
        </p:nvPicPr>
        <p:blipFill rotWithShape="1">
          <a:blip r:embed="rId3">
            <a:alphaModFix/>
          </a:blip>
          <a:srcRect b="6200" l="0" r="0" t="0"/>
          <a:stretch/>
        </p:blipFill>
        <p:spPr>
          <a:xfrm>
            <a:off x="14802825" y="4297700"/>
            <a:ext cx="8958356" cy="5488850"/>
          </a:xfrm>
          <a:prstGeom prst="rect">
            <a:avLst/>
          </a:prstGeom>
          <a:noFill/>
          <a:ln cap="flat" cmpd="sng" w="19050">
            <a:solidFill>
              <a:srgbClr val="09142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7" name="Google Shape;677;g239841d5f60_0_1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Federating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HPC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resources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8" name="Google Shape;678;g239841d5f60_0_1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g239841d5f60_0_1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0" name="Google Shape;680;g239841d5f60_0_18"/>
          <p:cNvSpPr txBox="1"/>
          <p:nvPr>
            <p:ph idx="2" type="body"/>
          </p:nvPr>
        </p:nvSpPr>
        <p:spPr>
          <a:xfrm>
            <a:off x="1016000" y="2903625"/>
            <a:ext cx="130038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</a:pPr>
            <a:r>
              <a:rPr b="0" lang="en" sz="4000">
                <a:solidFill>
                  <a:schemeClr val="accent5"/>
                </a:solidFill>
              </a:rPr>
              <a:t>Pilot service offer that brings EuroCC HPC providers into the federation</a:t>
            </a:r>
            <a:endParaRPr b="0" sz="40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000">
              <a:solidFill>
                <a:schemeClr val="accent5"/>
              </a:solidFill>
            </a:endParaRPr>
          </a:p>
          <a:p>
            <a:pPr indent="-4572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</a:pPr>
            <a:r>
              <a:rPr b="0" lang="en" sz="4000">
                <a:solidFill>
                  <a:schemeClr val="accent5"/>
                </a:solidFill>
              </a:rPr>
              <a:t>Access to cloud IaaS infrastructures and HPC </a:t>
            </a:r>
            <a:endParaRPr b="0" sz="3200">
              <a:solidFill>
                <a:schemeClr val="accent5"/>
              </a:solidFill>
            </a:endParaRPr>
          </a:p>
          <a:p>
            <a:pPr indent="-4572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</a:pPr>
            <a:r>
              <a:rPr b="0" lang="en" sz="4000">
                <a:solidFill>
                  <a:schemeClr val="accent5"/>
                </a:solidFill>
              </a:rPr>
              <a:t>Hosting long-running services as cloud VM, data transfer using cloud storage, spawning jobs to HPC as needed</a:t>
            </a:r>
            <a:endParaRPr b="0" sz="4000">
              <a:solidFill>
                <a:schemeClr val="accent5"/>
              </a:solidFill>
            </a:endParaRPr>
          </a:p>
          <a:p>
            <a:pPr indent="-5080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DM Sans"/>
              <a:buChar char="•"/>
            </a:pPr>
            <a:r>
              <a:rPr b="0" lang="en" sz="4000">
                <a:solidFill>
                  <a:schemeClr val="accent5"/>
                </a:solidFill>
              </a:rPr>
              <a:t>Access HPC with Check-in identities</a:t>
            </a:r>
            <a:endParaRPr b="0" sz="4000">
              <a:solidFill>
                <a:schemeClr val="accent5"/>
              </a:solidFill>
            </a:endParaRPr>
          </a:p>
          <a:p>
            <a:pPr indent="-2540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sz="4000">
              <a:solidFill>
                <a:schemeClr val="accent5"/>
              </a:solidFill>
            </a:endParaRPr>
          </a:p>
          <a:p>
            <a:pPr indent="-4572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</a:pPr>
            <a:r>
              <a:rPr b="0" lang="en" sz="4000">
                <a:solidFill>
                  <a:schemeClr val="accent5"/>
                </a:solidFill>
              </a:rPr>
              <a:t>4 initial providers:</a:t>
            </a:r>
            <a:endParaRPr b="0" sz="3200">
              <a:solidFill>
                <a:schemeClr val="accent5"/>
              </a:solidFill>
            </a:endParaRPr>
          </a:p>
          <a:p>
            <a:pPr indent="-4572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</a:pPr>
            <a:r>
              <a:rPr b="0" lang="en" sz="4000">
                <a:solidFill>
                  <a:schemeClr val="accent5"/>
                </a:solidFill>
              </a:rPr>
              <a:t>LIP/INCD (PT), CESGA (ES), TUBITAK (TR), IICT-BAS (BG)</a:t>
            </a:r>
            <a:endParaRPr b="0">
              <a:solidFill>
                <a:schemeClr val="accent5"/>
              </a:solidFill>
            </a:endParaRPr>
          </a:p>
          <a:p>
            <a:pPr indent="-2540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sz="40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ientific and Technological Research Council of Turkey - Wikipedia" id="681" name="Google Shape;681;g239841d5f60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80094" y="9333048"/>
            <a:ext cx="1532835" cy="2046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SGA Logo Vector (.EPS) Free Download" id="682" name="Google Shape;682;g239841d5f60_0_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81462" y="6858000"/>
            <a:ext cx="2026823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titute of Information and Communication Technologies - BAS" id="683" name="Google Shape;683;g239841d5f60_0_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79251" y="6232050"/>
            <a:ext cx="1919675" cy="101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P" id="684" name="Google Shape;684;g239841d5f60_0_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75451" y="9416428"/>
            <a:ext cx="1532825" cy="1029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39841d5f60_0_31"/>
          <p:cNvSpPr txBox="1"/>
          <p:nvPr>
            <p:ph type="title"/>
          </p:nvPr>
        </p:nvSpPr>
        <p:spPr>
          <a:xfrm>
            <a:off x="2322351" y="690000"/>
            <a:ext cx="16987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EGI Cloud Federation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91" name="Google Shape;691;g239841d5f60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425" y="2001000"/>
            <a:ext cx="9840926" cy="6642225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2" name="Google Shape;692;g239841d5f60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2339" y="5478656"/>
            <a:ext cx="5874100" cy="3173225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3" name="Google Shape;693;g239841d5f60_0_31"/>
          <p:cNvPicPr preferRelativeResize="0"/>
          <p:nvPr/>
        </p:nvPicPr>
        <p:blipFill rotWithShape="1">
          <a:blip r:embed="rId5">
            <a:alphaModFix/>
          </a:blip>
          <a:srcRect b="24167" l="0" r="0" t="0"/>
          <a:stretch/>
        </p:blipFill>
        <p:spPr>
          <a:xfrm>
            <a:off x="10910575" y="2001000"/>
            <a:ext cx="5874100" cy="3173229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4" name="Google Shape;694;g239841d5f60_0_31"/>
          <p:cNvSpPr txBox="1"/>
          <p:nvPr>
            <p:ph idx="1" type="body"/>
          </p:nvPr>
        </p:nvSpPr>
        <p:spPr>
          <a:xfrm>
            <a:off x="923375" y="8571400"/>
            <a:ext cx="21323100" cy="43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Operational since 2013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28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Cloud Providers (OpenStack)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Providing different functionalities and more dynamic platforms for scientists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70,140,605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Cloud CPU/h consumed in 2022</a:t>
            </a:r>
            <a:endParaRPr b="1"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b="1" lang="en" sz="4400">
                <a:latin typeface="DM Sans"/>
                <a:ea typeface="DM Sans"/>
                <a:cs typeface="DM Sans"/>
                <a:sym typeface="DM Sans"/>
              </a:rPr>
              <a:t>105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Virtual Organisations supported  (Virtual Organisation = Resource pool)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DM Sans"/>
              <a:buChar char="●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Access via GUI, CLI, OpenStack native and libcloud APIs, Terraform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39841d5f60_0_4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0" name="Google Shape;700;g239841d5f60_0_40"/>
          <p:cNvSpPr txBox="1"/>
          <p:nvPr>
            <p:ph idx="2" type="body"/>
          </p:nvPr>
        </p:nvSpPr>
        <p:spPr>
          <a:xfrm>
            <a:off x="1016000" y="2141618"/>
            <a:ext cx="225789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Self-deployed by users</a:t>
            </a:r>
            <a:endParaRPr sz="4600">
              <a:solidFill>
                <a:schemeClr val="accent2"/>
              </a:solidFill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b="0" lang="en" sz="4600"/>
              <a:t>Spin up some VMs and deploy Kubernetes (works with existing tooling targeting OpenStack)</a:t>
            </a:r>
            <a:endParaRPr b="0" sz="4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Automated deployment with Infrastructure Manager (IM)</a:t>
            </a:r>
            <a:endParaRPr sz="4600">
              <a:solidFill>
                <a:schemeClr val="accent2"/>
              </a:solidFill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b="0" lang="en" sz="4600"/>
              <a:t>Select site, size of VMs and go  </a:t>
            </a:r>
            <a:endParaRPr b="0"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Rancher-based access to managed clusters (under development)</a:t>
            </a:r>
            <a:endParaRPr sz="4600">
              <a:solidFill>
                <a:schemeClr val="accent2"/>
              </a:solidFill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b="0" lang="en" sz="4600"/>
              <a:t>Rancher integrated with EGI Check-in</a:t>
            </a:r>
            <a:endParaRPr b="0" sz="4600"/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b="0" lang="en" sz="4600"/>
              <a:t>Access to pre-configured clusters managed by expert operators</a:t>
            </a:r>
            <a:endParaRPr b="0"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600"/>
          </a:p>
        </p:txBody>
      </p:sp>
      <p:sp>
        <p:nvSpPr>
          <p:cNvPr id="701" name="Google Shape;701;g239841d5f60_0_4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Kubernetes (Containers) in the EGI Cloud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39841d5f60_0_46"/>
          <p:cNvSpPr txBox="1"/>
          <p:nvPr>
            <p:ph idx="1" type="body"/>
          </p:nvPr>
        </p:nvSpPr>
        <p:spPr>
          <a:xfrm>
            <a:off x="1076925" y="1861825"/>
            <a:ext cx="21756600" cy="75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4500" u="sng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Infrastructure Manager</a:t>
            </a: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orchestrates deployment of Virtual Infrastructures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Multi-cloud following Infrastructure as a Code (IaC) paradigm 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Rely on Ansible and Helm to manage definition of complex infrastructure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Manages whole life-cycle: deployment, monitoring, reconfiguration (such as scaling-up or down) and removal.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0805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00"/>
              <a:buChar char="•"/>
            </a:pPr>
            <a:r>
              <a:rPr lang="en" sz="4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Support for TOSCA</a:t>
            </a:r>
            <a:endParaRPr sz="45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7" name="Google Shape;707;g239841d5f60_0_46"/>
          <p:cNvSpPr txBox="1"/>
          <p:nvPr>
            <p:ph type="title"/>
          </p:nvPr>
        </p:nvSpPr>
        <p:spPr>
          <a:xfrm>
            <a:off x="2259346" y="714616"/>
            <a:ext cx="21971100" cy="831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Federation services for Cloud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08" name="Google Shape;708;g239841d5f60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8450" y="1490400"/>
            <a:ext cx="2828625" cy="28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39841d5f60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675" y="6248400"/>
            <a:ext cx="9230223" cy="59634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0" name="Google Shape;710;g239841d5f60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925" y="7398499"/>
            <a:ext cx="10224973" cy="57560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1" name="Google Shape;711;g239841d5f60_0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8325" y="6019800"/>
            <a:ext cx="12005821" cy="67231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39841d5f60_0_55"/>
          <p:cNvSpPr txBox="1"/>
          <p:nvPr>
            <p:ph idx="2" type="body"/>
          </p:nvPr>
        </p:nvSpPr>
        <p:spPr>
          <a:xfrm>
            <a:off x="726475" y="2903625"/>
            <a:ext cx="116178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Common registry for Virtual Appliances (VA)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b="0" lang="en"/>
              <a:t>VM image + metadata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Available for running at the EGI cloud or on any hypervisor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Community-level management of VAs</a:t>
            </a:r>
            <a:endParaRPr b="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b="0" lang="en"/>
              <a:t>Automatic distribution to providers</a:t>
            </a:r>
            <a:endParaRPr b="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717" name="Google Shape;717;g239841d5f60_0_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8" name="Google Shape;718;g239841d5f60_0_5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AppDB: an application store for EGI Cloud</a:t>
            </a:r>
            <a:endParaRPr/>
          </a:p>
        </p:txBody>
      </p:sp>
      <p:pic>
        <p:nvPicPr>
          <p:cNvPr descr="Graphical user interface, website&#10;&#10;Description automatically generated" id="719" name="Google Shape;719;g239841d5f60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382" y="2289186"/>
            <a:ext cx="12387862" cy="1090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3ad71233cd_0_570"/>
          <p:cNvSpPr txBox="1"/>
          <p:nvPr>
            <p:ph idx="1" type="body"/>
          </p:nvPr>
        </p:nvSpPr>
        <p:spPr>
          <a:xfrm>
            <a:off x="775850" y="1822450"/>
            <a:ext cx="22897800" cy="9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Service based on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Onedata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technology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It allows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transparent data access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under a common namespace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regardless of the location open access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Access restricted to members of a Virtual Organization (VO)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Data can be accessed via a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GUI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APIs</a:t>
            </a:r>
            <a:endParaRPr b="1"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Allows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replication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of data from data providers for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resiliency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and </a:t>
            </a:r>
            <a:br>
              <a:rPr lang="en" sz="4700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availability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purposes. Replication may take place either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on­ demand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automatically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.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Easy integration with other EGI components thanks to integration with </a:t>
            </a:r>
            <a:r>
              <a:rPr b="1" lang="en" sz="4700">
                <a:latin typeface="DM Sans"/>
                <a:ea typeface="DM Sans"/>
                <a:cs typeface="DM Sans"/>
                <a:sym typeface="DM Sans"/>
              </a:rPr>
              <a:t>EGI Check-in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service, the EGI  Authentication and Authorization Infrastructure (AAI)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5" name="Google Shape;725;g23ad71233cd_0_570"/>
          <p:cNvSpPr txBox="1"/>
          <p:nvPr>
            <p:ph type="title"/>
          </p:nvPr>
        </p:nvSpPr>
        <p:spPr>
          <a:xfrm>
            <a:off x="29151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DataHub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A picture containing text, clipart&#10;&#10;Description automatically generated" id="726" name="Google Shape;726;g23ad71233cd_0_5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7558" y="10960514"/>
            <a:ext cx="6722999" cy="11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3ad71233cd_0_5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39125" y="1198500"/>
            <a:ext cx="4943750" cy="51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39841d5f60_0_62"/>
          <p:cNvSpPr txBox="1"/>
          <p:nvPr>
            <p:ph idx="1" type="body"/>
          </p:nvPr>
        </p:nvSpPr>
        <p:spPr>
          <a:xfrm>
            <a:off x="269875" y="2832750"/>
            <a:ext cx="126450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000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DM Sans"/>
              <a:buChar char="•"/>
            </a:pPr>
            <a:r>
              <a:rPr lang="en" sz="45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Interactive environment to write, run and share applications, instructions, results. </a:t>
            </a:r>
            <a:endParaRPr sz="45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00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DM Sans"/>
              <a:buChar char="•"/>
            </a:pPr>
            <a:r>
              <a:rPr lang="en" sz="45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Access after lightweight ID assessment</a:t>
            </a:r>
            <a:endParaRPr sz="45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Login with EduGAIN, Google, Facebook, LinkedIn… 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2 vCPUs, 6GB RAM and 20GB of storage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Persistence (don’t lose work after logout)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Support for multiple kernels (Python, Julia, R, MATLAB)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Access remote files (DataHub integration) 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DM Sans"/>
              <a:buChar char="▪"/>
            </a:pPr>
            <a:r>
              <a:rPr lang="en" sz="36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Catch-all deployment and Community specific deployments</a:t>
            </a:r>
            <a:endParaRPr sz="36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3" name="Google Shape;733;g239841d5f60_0_62"/>
          <p:cNvSpPr txBox="1"/>
          <p:nvPr>
            <p:ph type="title"/>
          </p:nvPr>
        </p:nvSpPr>
        <p:spPr>
          <a:xfrm>
            <a:off x="2561973" y="451050"/>
            <a:ext cx="202707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Services open to everyone: EGI Notebooks and Replay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4" name="Google Shape;734;g239841d5f60_0_62"/>
          <p:cNvSpPr txBox="1"/>
          <p:nvPr>
            <p:ph idx="2" type="subTitle"/>
          </p:nvPr>
        </p:nvSpPr>
        <p:spPr>
          <a:xfrm>
            <a:off x="3243194" y="1536650"/>
            <a:ext cx="195084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300"/>
              <a:buNone/>
            </a:pPr>
            <a:r>
              <a:rPr lang="en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https://notebooks.egi.eu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https://replay.notebooks.egi.eu/</a:t>
            </a:r>
            <a:r>
              <a:rPr lang="en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endParaRPr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35" name="Google Shape;735;g239841d5f60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1375" y="2832750"/>
            <a:ext cx="11586673" cy="53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39841d5f60_0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43475" y="8283625"/>
            <a:ext cx="10479186" cy="52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239841d5f60_0_62"/>
          <p:cNvSpPr/>
          <p:nvPr/>
        </p:nvSpPr>
        <p:spPr>
          <a:xfrm>
            <a:off x="19161373" y="3692289"/>
            <a:ext cx="3066900" cy="911100"/>
          </a:xfrm>
          <a:prstGeom prst="wedgeRoundRectCallout">
            <a:avLst>
              <a:gd fmla="val 76224" name="adj1"/>
              <a:gd fmla="val -110346" name="adj2"/>
              <a:gd fmla="val 16667" name="adj3"/>
            </a:avLst>
          </a:prstGeom>
          <a:solidFill>
            <a:srgbClr val="EFEFE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User guide</a:t>
            </a:r>
            <a:endParaRPr b="0" i="0" sz="2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8" name="Google Shape;738;g239841d5f60_0_62"/>
          <p:cNvSpPr/>
          <p:nvPr/>
        </p:nvSpPr>
        <p:spPr>
          <a:xfrm>
            <a:off x="20306399" y="6933521"/>
            <a:ext cx="2107800" cy="911100"/>
          </a:xfrm>
          <a:prstGeom prst="wedgeRoundRectCallout">
            <a:avLst>
              <a:gd fmla="val -73261" name="adj1"/>
              <a:gd fmla="val 33010" name="adj2"/>
              <a:gd fmla="val 16667" name="adj3"/>
            </a:avLst>
          </a:prstGeom>
          <a:solidFill>
            <a:srgbClr val="EFEFE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Login</a:t>
            </a:r>
            <a:endParaRPr b="0" i="0" sz="2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9" name="Google Shape;739;g239841d5f60_0_62"/>
          <p:cNvSpPr/>
          <p:nvPr/>
        </p:nvSpPr>
        <p:spPr>
          <a:xfrm>
            <a:off x="19313773" y="9254889"/>
            <a:ext cx="3066900" cy="911100"/>
          </a:xfrm>
          <a:prstGeom prst="wedgeRoundRectCallout">
            <a:avLst>
              <a:gd fmla="val 76224" name="adj1"/>
              <a:gd fmla="val -110346" name="adj2"/>
              <a:gd fmla="val 16667" name="adj3"/>
            </a:avLst>
          </a:prstGeom>
          <a:solidFill>
            <a:srgbClr val="EFEFE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User guide</a:t>
            </a:r>
            <a:endParaRPr b="0" i="0" sz="2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0" name="Google Shape;740;g239841d5f60_0_62"/>
          <p:cNvSpPr/>
          <p:nvPr/>
        </p:nvSpPr>
        <p:spPr>
          <a:xfrm>
            <a:off x="20458799" y="12191321"/>
            <a:ext cx="2107800" cy="911100"/>
          </a:xfrm>
          <a:prstGeom prst="wedgeRoundRectCallout">
            <a:avLst>
              <a:gd fmla="val -73261" name="adj1"/>
              <a:gd fmla="val 33010" name="adj2"/>
              <a:gd fmla="val 16667" name="adj3"/>
            </a:avLst>
          </a:prstGeom>
          <a:solidFill>
            <a:srgbClr val="EFEFE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Login</a:t>
            </a:r>
            <a:endParaRPr b="0" i="0" sz="2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3ad71233cd_0_0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Reproducible Open Science in EGI/EOSC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46" name="Google Shape;746;g23ad71233c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276550"/>
            <a:ext cx="23562348" cy="939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"/>
          <p:cNvSpPr/>
          <p:nvPr/>
        </p:nvSpPr>
        <p:spPr>
          <a:xfrm>
            <a:off x="705925" y="2739075"/>
            <a:ext cx="7707000" cy="94119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8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753" name="Google Shape;753;p8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54" name="Google Shape;754;p8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755" name="Google Shape;755;p8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756" name="Google Shape;756;p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7" name="Google Shape;757;p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758" name="Google Shape;758;p8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759" name="Google Shape;759;p8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760" name="Google Shape;760;p8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61" name="Google Shape;761;p8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62" name="Google Shape;762;p8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763" name="Google Shape;763;p8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764" name="Google Shape;764;p8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65" name="Google Shape;765;p8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"/>
          <p:cNvSpPr txBox="1"/>
          <p:nvPr>
            <p:ph type="title"/>
          </p:nvPr>
        </p:nvSpPr>
        <p:spPr>
          <a:xfrm>
            <a:off x="2329418" y="723150"/>
            <a:ext cx="19575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EGI Services for Research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72" name="Google Shape;7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23149" y="12503180"/>
            <a:ext cx="2537764" cy="121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46236" y="12503175"/>
            <a:ext cx="2537764" cy="121282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"/>
          <p:cNvSpPr txBox="1"/>
          <p:nvPr/>
        </p:nvSpPr>
        <p:spPr>
          <a:xfrm>
            <a:off x="17276950" y="2274125"/>
            <a:ext cx="6931500" cy="3093900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Service catalogue: </a:t>
            </a:r>
            <a:b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7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https://www.egi.eu/services/</a:t>
            </a: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0" i="0" sz="3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User documentation: </a:t>
            </a:r>
            <a:b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7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https://docs.egi.eu</a:t>
            </a: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endParaRPr b="0" i="0" sz="3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75" name="Google Shape;77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1786650"/>
            <a:ext cx="16447275" cy="109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9"/>
          <p:cNvSpPr/>
          <p:nvPr/>
        </p:nvSpPr>
        <p:spPr>
          <a:xfrm>
            <a:off x="13309325" y="10610500"/>
            <a:ext cx="1515900" cy="1212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9"/>
          <p:cNvSpPr/>
          <p:nvPr/>
        </p:nvSpPr>
        <p:spPr>
          <a:xfrm>
            <a:off x="2260325" y="5047900"/>
            <a:ext cx="2025900" cy="91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2e4003c065_0_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About me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73" name="Google Shape;573;g22e4003c065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071100"/>
            <a:ext cx="9688500" cy="9688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74" name="Google Shape;574;g22e4003c065_0_8"/>
          <p:cNvSpPr txBox="1"/>
          <p:nvPr/>
        </p:nvSpPr>
        <p:spPr>
          <a:xfrm>
            <a:off x="11251600" y="1908675"/>
            <a:ext cx="129273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latin typeface="DM Sans"/>
                <a:ea typeface="DM Sans"/>
                <a:cs typeface="DM Sans"/>
                <a:sym typeface="DM Sans"/>
              </a:rPr>
              <a:t>Community Support Team Lead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. @ EGI Foundation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Member of the EGI Foundation team since Dec. 2015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MSc in Computer Science Engineering from the University of Catania (Italy).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EGI-ACE Community Manager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Based on Catania, Italy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5" name="Google Shape;575;g22e4003c065_0_8"/>
          <p:cNvSpPr txBox="1"/>
          <p:nvPr/>
        </p:nvSpPr>
        <p:spPr>
          <a:xfrm>
            <a:off x="11175400" y="10290675"/>
            <a:ext cx="12927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giuseppe.larocca@egi.eu</a:t>
            </a:r>
            <a:br>
              <a:rPr lang="en" sz="4100">
                <a:latin typeface="DM Sans"/>
                <a:ea typeface="DM Sans"/>
                <a:cs typeface="DM Sans"/>
                <a:sym typeface="DM Sans"/>
              </a:rPr>
            </a:b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https://www.egi.eu/people/giuseppe-la-rocca/ </a:t>
            </a:r>
            <a:endParaRPr sz="41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1"/>
          <p:cNvSpPr txBox="1"/>
          <p:nvPr>
            <p:ph type="title"/>
          </p:nvPr>
        </p:nvSpPr>
        <p:spPr>
          <a:xfrm>
            <a:off x="2381739" y="6034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Access policies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3" name="Google Shape;783;p11"/>
          <p:cNvSpPr txBox="1"/>
          <p:nvPr/>
        </p:nvSpPr>
        <p:spPr>
          <a:xfrm>
            <a:off x="8273205" y="4110525"/>
            <a:ext cx="7907100" cy="48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Policy-based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are granted access based on policies defined by the EGI resource providers or by the EGI Foundation</a:t>
            </a:r>
            <a:endParaRPr b="0"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4" name="Google Shape;784;p11"/>
          <p:cNvSpPr txBox="1"/>
          <p:nvPr/>
        </p:nvSpPr>
        <p:spPr>
          <a:xfrm>
            <a:off x="16962784" y="4110544"/>
            <a:ext cx="6812100" cy="55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 Market-driven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negotiate a fee to access services either directly with EGI resource providers or indirectly with the EGI Foundation</a:t>
            </a:r>
            <a:endParaRPr b="0" i="0" sz="75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5" name="Google Shape;785;p11"/>
          <p:cNvSpPr txBox="1"/>
          <p:nvPr/>
        </p:nvSpPr>
        <p:spPr>
          <a:xfrm>
            <a:off x="419133" y="4055107"/>
            <a:ext cx="7458300" cy="51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Wide access</a:t>
            </a:r>
            <a:endParaRPr b="0"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freely access scientific data and digital services provided by EGI resource providers</a:t>
            </a:r>
            <a:endParaRPr b="0" i="0" sz="43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6" name="Google Shape;786;p11"/>
          <p:cNvSpPr txBox="1"/>
          <p:nvPr/>
        </p:nvSpPr>
        <p:spPr>
          <a:xfrm>
            <a:off x="652376" y="9730634"/>
            <a:ext cx="75288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Notebooks open instance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Cloud pool for application piloting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7" name="Google Shape;787;p11"/>
          <p:cNvSpPr txBox="1"/>
          <p:nvPr/>
        </p:nvSpPr>
        <p:spPr>
          <a:xfrm>
            <a:off x="7947810" y="9687234"/>
            <a:ext cx="95313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4699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Biomed HTC pool for life sciences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INFN-Bari (IT), IN2P3-IRES (FR), ULAKBIM (TR) provide Clouds for the National Bioinformatics Infrastructure of Sweden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8" name="Google Shape;788;p11"/>
          <p:cNvSpPr txBox="1"/>
          <p:nvPr/>
        </p:nvSpPr>
        <p:spPr>
          <a:xfrm>
            <a:off x="17165253" y="9839771"/>
            <a:ext cx="68121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Example: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FitSM training by EGI Foundation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4 EGI Cloud providers deliver to Exprivia</a:t>
            </a:r>
            <a:endParaRPr b="0"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"/>
          <p:cNvSpPr txBox="1"/>
          <p:nvPr/>
        </p:nvSpPr>
        <p:spPr>
          <a:xfrm>
            <a:off x="18782175" y="8698925"/>
            <a:ext cx="5016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" sz="4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Federation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3"/>
          <p:cNvSpPr txBox="1"/>
          <p:nvPr>
            <p:ph type="title"/>
          </p:nvPr>
        </p:nvSpPr>
        <p:spPr>
          <a:xfrm>
            <a:off x="2223824" y="491800"/>
            <a:ext cx="19353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4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Allocating services and resources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796" name="Google Shape;796;p13"/>
          <p:cNvGrpSpPr/>
          <p:nvPr/>
        </p:nvGrpSpPr>
        <p:grpSpPr>
          <a:xfrm>
            <a:off x="294850" y="4307248"/>
            <a:ext cx="5952874" cy="4479308"/>
            <a:chOff x="-423985" y="3530274"/>
            <a:chExt cx="2232300" cy="1679719"/>
          </a:xfrm>
        </p:grpSpPr>
        <p:sp>
          <p:nvSpPr>
            <p:cNvPr id="797" name="Google Shape;797;p13"/>
            <p:cNvSpPr txBox="1"/>
            <p:nvPr/>
          </p:nvSpPr>
          <p:spPr>
            <a:xfrm>
              <a:off x="-423985" y="4355893"/>
              <a:ext cx="2232300" cy="8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lang="en" sz="4400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Scientific community</a:t>
              </a:r>
              <a:r>
                <a:rPr b="1" i="0" lang="en" sz="4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’ representative</a:t>
              </a:r>
              <a:endParaRPr b="0" i="0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C:\Users\Krakowian\Google Drive\EGI\Images - icons\women-icon.png" id="798" name="Google Shape;79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9" name="Google Shape;799;p13"/>
          <p:cNvGrpSpPr/>
          <p:nvPr/>
        </p:nvGrpSpPr>
        <p:grpSpPr>
          <a:xfrm>
            <a:off x="20307425" y="5291518"/>
            <a:ext cx="1821889" cy="2020041"/>
            <a:chOff x="7514631" y="3952019"/>
            <a:chExt cx="878400" cy="973936"/>
          </a:xfrm>
        </p:grpSpPr>
        <p:pic>
          <p:nvPicPr>
            <p:cNvPr id="800" name="Google Shape;800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13"/>
            <p:cNvSpPr txBox="1"/>
            <p:nvPr/>
          </p:nvSpPr>
          <p:spPr>
            <a:xfrm>
              <a:off x="7514631" y="4436055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HTC</a:t>
              </a:r>
              <a:br>
                <a:rPr b="1" i="0" lang="en" sz="25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802" name="Google Shape;802;p13"/>
          <p:cNvGrpSpPr/>
          <p:nvPr/>
        </p:nvGrpSpPr>
        <p:grpSpPr>
          <a:xfrm>
            <a:off x="22314309" y="3760306"/>
            <a:ext cx="1821631" cy="2167965"/>
            <a:chOff x="7803570" y="2852936"/>
            <a:chExt cx="756900" cy="900804"/>
          </a:xfrm>
        </p:grpSpPr>
        <p:pic>
          <p:nvPicPr>
            <p:cNvPr id="803" name="Google Shape;803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4" name="Google Shape;804;p13"/>
            <p:cNvSpPr txBox="1"/>
            <p:nvPr/>
          </p:nvSpPr>
          <p:spPr>
            <a:xfrm>
              <a:off x="7803570" y="3331640"/>
              <a:ext cx="756900" cy="4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Cloud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05" name="Google Shape;805;p13"/>
          <p:cNvSpPr/>
          <p:nvPr/>
        </p:nvSpPr>
        <p:spPr>
          <a:xfrm>
            <a:off x="12090944" y="7465928"/>
            <a:ext cx="4013280" cy="4270482"/>
          </a:xfrm>
          <a:prstGeom prst="flowChartMulti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38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Operation Level Agreement</a:t>
            </a:r>
            <a:endParaRPr b="0" i="0" sz="2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06" name="Google Shape;806;p13"/>
          <p:cNvSpPr/>
          <p:nvPr/>
        </p:nvSpPr>
        <p:spPr>
          <a:xfrm>
            <a:off x="8209483" y="7481672"/>
            <a:ext cx="3696894" cy="3973806"/>
          </a:xfrm>
          <a:prstGeom prst="flowChart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1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Service Level Agreement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07" name="Google Shape;807;p13"/>
          <p:cNvSpPr/>
          <p:nvPr/>
        </p:nvSpPr>
        <p:spPr>
          <a:xfrm>
            <a:off x="2962600" y="9731851"/>
            <a:ext cx="4800900" cy="1723500"/>
          </a:xfrm>
          <a:prstGeom prst="wedgeRoundRectCallout">
            <a:avLst>
              <a:gd fmla="val 64842" name="adj1"/>
              <a:gd fmla="val -241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Ensure satisfaction, capture achievements, </a:t>
            </a:r>
            <a:endParaRPr b="0" i="0" sz="30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record feedback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808" name="Google Shape;808;p13"/>
          <p:cNvGrpSpPr/>
          <p:nvPr/>
        </p:nvGrpSpPr>
        <p:grpSpPr>
          <a:xfrm>
            <a:off x="18393603" y="3755364"/>
            <a:ext cx="1821889" cy="1993320"/>
            <a:chOff x="7531108" y="3952019"/>
            <a:chExt cx="878400" cy="961053"/>
          </a:xfrm>
        </p:grpSpPr>
        <p:pic>
          <p:nvPicPr>
            <p:cNvPr id="809" name="Google Shape;80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0" name="Google Shape;810;p13"/>
            <p:cNvSpPr txBox="1"/>
            <p:nvPr/>
          </p:nvSpPr>
          <p:spPr>
            <a:xfrm>
              <a:off x="7531108" y="4423172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Storage</a:t>
              </a:r>
              <a:b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11" name="Google Shape;811;p13"/>
          <p:cNvSpPr/>
          <p:nvPr/>
        </p:nvSpPr>
        <p:spPr>
          <a:xfrm>
            <a:off x="5168555" y="4331896"/>
            <a:ext cx="4800900" cy="268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Instance requirements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12" name="Google Shape;812;p13"/>
          <p:cNvSpPr/>
          <p:nvPr/>
        </p:nvSpPr>
        <p:spPr>
          <a:xfrm>
            <a:off x="13617491" y="4523915"/>
            <a:ext cx="4224900" cy="24960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3" name="Google Shape;813;p13"/>
          <p:cNvGrpSpPr/>
          <p:nvPr/>
        </p:nvGrpSpPr>
        <p:grpSpPr>
          <a:xfrm>
            <a:off x="20379238" y="2411205"/>
            <a:ext cx="1821889" cy="1980788"/>
            <a:chOff x="7562649" y="3952019"/>
            <a:chExt cx="878400" cy="955011"/>
          </a:xfrm>
        </p:grpSpPr>
        <p:pic>
          <p:nvPicPr>
            <p:cNvPr id="814" name="Google Shape;814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p13"/>
            <p:cNvSpPr txBox="1"/>
            <p:nvPr/>
          </p:nvSpPr>
          <p:spPr>
            <a:xfrm>
              <a:off x="7562649" y="4417130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Applic.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16" name="Google Shape;816;p13"/>
          <p:cNvSpPr/>
          <p:nvPr/>
        </p:nvSpPr>
        <p:spPr>
          <a:xfrm>
            <a:off x="16708901" y="10189050"/>
            <a:ext cx="4446900" cy="1480800"/>
          </a:xfrm>
          <a:prstGeom prst="wedgeRoundRectCallout">
            <a:avLst>
              <a:gd fmla="val -70292" name="adj1"/>
              <a:gd fmla="val -223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Ensuring that agreed targets are met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7" name="Google Shape;81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50473" y="6798736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13"/>
          <p:cNvSpPr/>
          <p:nvPr/>
        </p:nvSpPr>
        <p:spPr>
          <a:xfrm>
            <a:off x="22359460" y="8118113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Support</a:t>
            </a:r>
            <a:endParaRPr b="0"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9" name="Google Shape;81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10048" y="6606720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3"/>
          <p:cNvSpPr/>
          <p:nvPr/>
        </p:nvSpPr>
        <p:spPr>
          <a:xfrm>
            <a:off x="18400775" y="7994771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Training</a:t>
            </a:r>
            <a:endParaRPr b="0"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1" name="Google Shape;821;p13"/>
          <p:cNvSpPr/>
          <p:nvPr/>
        </p:nvSpPr>
        <p:spPr>
          <a:xfrm>
            <a:off x="882950" y="1907124"/>
            <a:ext cx="5663100" cy="1536300"/>
          </a:xfrm>
          <a:prstGeom prst="wedgeRoundRectCallout">
            <a:avLst>
              <a:gd fmla="val 37823" name="adj1"/>
              <a:gd fmla="val 163720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Type, number, size, cost, availability, etc.</a:t>
            </a:r>
            <a:endParaRPr b="0" i="0" sz="3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2" name="Google Shape;822;p13"/>
          <p:cNvSpPr txBox="1"/>
          <p:nvPr/>
        </p:nvSpPr>
        <p:spPr>
          <a:xfrm rot="-836400">
            <a:off x="377945" y="10679152"/>
            <a:ext cx="2772041" cy="1723849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satisfaction interviews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3" name="Google Shape;823;p13"/>
          <p:cNvSpPr txBox="1"/>
          <p:nvPr/>
        </p:nvSpPr>
        <p:spPr>
          <a:xfrm rot="380853">
            <a:off x="20865946" y="10452355"/>
            <a:ext cx="3096080" cy="2216493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service delivery reports</a:t>
            </a:r>
            <a:endParaRPr b="0"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4" name="Google Shape;82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4808" y="3376459"/>
            <a:ext cx="3446968" cy="3446968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3"/>
          <p:cNvSpPr txBox="1"/>
          <p:nvPr/>
        </p:nvSpPr>
        <p:spPr>
          <a:xfrm>
            <a:off x="10190234" y="2411191"/>
            <a:ext cx="3236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Negotiator</a:t>
            </a:r>
            <a:endParaRPr b="0" i="0" sz="31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6" name="Google Shape;826;p13"/>
          <p:cNvSpPr txBox="1"/>
          <p:nvPr/>
        </p:nvSpPr>
        <p:spPr>
          <a:xfrm>
            <a:off x="10114023" y="6145000"/>
            <a:ext cx="3807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Foundation</a:t>
            </a:r>
            <a:endParaRPr b="0"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2e4003c065_0_5918"/>
          <p:cNvSpPr txBox="1"/>
          <p:nvPr>
            <p:ph idx="2" type="body"/>
          </p:nvPr>
        </p:nvSpPr>
        <p:spPr>
          <a:xfrm>
            <a:off x="774700" y="5707173"/>
            <a:ext cx="230634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Who do we support</a:t>
            </a:r>
            <a:endParaRPr sz="8600"/>
          </a:p>
        </p:txBody>
      </p:sp>
      <p:sp>
        <p:nvSpPr>
          <p:cNvPr id="832" name="Google Shape;832;g22e4003c065_0_5918"/>
          <p:cNvSpPr txBox="1"/>
          <p:nvPr>
            <p:ph idx="7" type="body"/>
          </p:nvPr>
        </p:nvSpPr>
        <p:spPr>
          <a:xfrm>
            <a:off x="7932279" y="12746850"/>
            <a:ext cx="99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EGI - ACONET Austrian community workshop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4"/>
          <p:cNvSpPr txBox="1"/>
          <p:nvPr>
            <p:ph type="title"/>
          </p:nvPr>
        </p:nvSpPr>
        <p:spPr>
          <a:xfrm>
            <a:off x="2196389" y="49648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EMSO-ERIC Data Space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39" name="Google Shape;83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4250" y="1752600"/>
            <a:ext cx="10737650" cy="98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4"/>
          <p:cNvSpPr txBox="1"/>
          <p:nvPr/>
        </p:nvSpPr>
        <p:spPr>
          <a:xfrm>
            <a:off x="381000" y="2590800"/>
            <a:ext cx="148068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European Multidisciplinary Seafloor and water-column Observatory</a:t>
            </a:r>
            <a:r>
              <a:rPr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 (EMSO) is a large-scale European distributed Research Infrastructure for ocean observation, enabling real-time interactive long term monitoring of ocean processes.</a:t>
            </a:r>
            <a:endParaRPr sz="46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41" name="Google Shape;84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267" y="9418059"/>
            <a:ext cx="3594267" cy="2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3267" y="9788992"/>
            <a:ext cx="3234467" cy="188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8333" y="9889325"/>
            <a:ext cx="2987802" cy="16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4"/>
          <p:cNvSpPr txBox="1"/>
          <p:nvPr/>
        </p:nvSpPr>
        <p:spPr>
          <a:xfrm>
            <a:off x="457200" y="6781800"/>
            <a:ext cx="14806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Observatories are  platforms equipped with multiple sensors, placed along the water column and on the seafloor.</a:t>
            </a:r>
            <a:endParaRPr sz="4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5" name="Google Shape;845;p14"/>
          <p:cNvSpPr txBox="1"/>
          <p:nvPr/>
        </p:nvSpPr>
        <p:spPr>
          <a:xfrm>
            <a:off x="762000" y="11841900"/>
            <a:ext cx="60669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 sz="41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full story</a:t>
            </a: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" sz="41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here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6" name="Google Shape;846;p14"/>
          <p:cNvSpPr txBox="1"/>
          <p:nvPr>
            <p:ph idx="1" type="body"/>
          </p:nvPr>
        </p:nvSpPr>
        <p:spPr>
          <a:xfrm>
            <a:off x="2563814" y="14509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https://emso.eu/</a:t>
            </a:r>
            <a:endParaRPr sz="35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38a974b025_0_21"/>
          <p:cNvSpPr txBox="1"/>
          <p:nvPr>
            <p:ph type="title"/>
          </p:nvPr>
        </p:nvSpPr>
        <p:spPr>
          <a:xfrm>
            <a:off x="2196389" y="49648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EMSO-ERIC Data Portal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3" name="Google Shape;853;g238a974b025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975" y="1832650"/>
            <a:ext cx="22390251" cy="99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238a974b025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977" y="11071373"/>
            <a:ext cx="3165174" cy="17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238a974b025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200" y="11916952"/>
            <a:ext cx="3836763" cy="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238a974b025_0_21"/>
          <p:cNvSpPr txBox="1"/>
          <p:nvPr/>
        </p:nvSpPr>
        <p:spPr>
          <a:xfrm>
            <a:off x="8378150" y="11962200"/>
            <a:ext cx="14806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492</a:t>
            </a:r>
            <a:r>
              <a:rPr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 vCPU cores, </a:t>
            </a:r>
            <a:r>
              <a:rPr b="1"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1.7</a:t>
            </a:r>
            <a:r>
              <a:rPr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 TB of RAM, </a:t>
            </a:r>
            <a:r>
              <a:rPr b="1"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20</a:t>
            </a:r>
            <a:r>
              <a:rPr lang="en" sz="4600">
                <a:solidFill>
                  <a:srgbClr val="202122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 TB of block storage</a:t>
            </a:r>
            <a:endParaRPr sz="4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57" name="Google Shape;857;g238a974b025_0_21"/>
          <p:cNvSpPr txBox="1"/>
          <p:nvPr>
            <p:ph idx="1" type="body"/>
          </p:nvPr>
        </p:nvSpPr>
        <p:spPr>
          <a:xfrm>
            <a:off x="2563814" y="14509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https://emso.eu/</a:t>
            </a:r>
            <a:endParaRPr sz="35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2e4003c065_0_4668"/>
          <p:cNvSpPr txBox="1"/>
          <p:nvPr>
            <p:ph type="title"/>
          </p:nvPr>
        </p:nvSpPr>
        <p:spPr>
          <a:xfrm>
            <a:off x="2196389" y="49648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S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LA with EMSO-ERIC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64" name="Google Shape;864;g22e4003c065_0_4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5975" y="166600"/>
            <a:ext cx="2614025" cy="17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22e4003c065_0_46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6125" y="2073776"/>
            <a:ext cx="7294925" cy="10633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6" name="Google Shape;866;g22e4003c065_0_46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7750" y="2091775"/>
            <a:ext cx="7186014" cy="10633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7" name="Google Shape;867;g22e4003c065_0_46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25625" y="2104050"/>
            <a:ext cx="6626146" cy="106335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8" name="Google Shape;868;g22e4003c065_0_4668"/>
          <p:cNvSpPr txBox="1"/>
          <p:nvPr>
            <p:ph idx="1" type="body"/>
          </p:nvPr>
        </p:nvSpPr>
        <p:spPr>
          <a:xfrm>
            <a:off x="2563814" y="14509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https://emso.eu/</a:t>
            </a:r>
            <a:endParaRPr sz="35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2e4003c065_0_6523"/>
          <p:cNvSpPr txBox="1"/>
          <p:nvPr>
            <p:ph type="title"/>
          </p:nvPr>
        </p:nvSpPr>
        <p:spPr>
          <a:xfrm>
            <a:off x="2235227" y="527250"/>
            <a:ext cx="1489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WeNMR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4" name="Google Shape;874;g22e4003c065_0_6523"/>
          <p:cNvSpPr txBox="1"/>
          <p:nvPr/>
        </p:nvSpPr>
        <p:spPr>
          <a:xfrm>
            <a:off x="635000" y="2294025"/>
            <a:ext cx="9152700" cy="3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WeNMR is a worldwide e-infrastructure for Nuclear Magnetic Resonance (NMR) </a:t>
            </a:r>
            <a:br>
              <a:rPr lang="en" sz="41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41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and Structural Biology</a:t>
            </a:r>
            <a:endParaRPr b="0" i="0" sz="39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5" name="Google Shape;875;g22e4003c065_0_6523"/>
          <p:cNvSpPr/>
          <p:nvPr/>
        </p:nvSpPr>
        <p:spPr>
          <a:xfrm>
            <a:off x="13944925" y="8397119"/>
            <a:ext cx="4311300" cy="186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g22e4003c065_0_6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9736" y="1057425"/>
            <a:ext cx="13519539" cy="92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22e4003c065_0_6523"/>
          <p:cNvSpPr txBox="1"/>
          <p:nvPr/>
        </p:nvSpPr>
        <p:spPr>
          <a:xfrm>
            <a:off x="10955300" y="10579975"/>
            <a:ext cx="12831300" cy="1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b="1"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HADDOCK</a:t>
            </a: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web portal is being used by </a:t>
            </a:r>
            <a:r>
              <a:rPr b="1"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32,948</a:t>
            </a: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users </a:t>
            </a:r>
            <a:b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across</a:t>
            </a: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137</a:t>
            </a: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countries!</a:t>
            </a:r>
            <a:endParaRPr b="0" i="0" sz="34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8" name="Google Shape;878;g22e4003c065_0_6523"/>
          <p:cNvSpPr txBox="1"/>
          <p:nvPr>
            <p:ph idx="1" type="body"/>
          </p:nvPr>
        </p:nvSpPr>
        <p:spPr>
          <a:xfrm>
            <a:off x="2563814" y="14509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wenmr.science.uu.nl</a:t>
            </a:r>
            <a:endParaRPr sz="35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9" name="Google Shape;879;g22e4003c065_0_6523"/>
          <p:cNvSpPr txBox="1"/>
          <p:nvPr/>
        </p:nvSpPr>
        <p:spPr>
          <a:xfrm>
            <a:off x="635000" y="7531225"/>
            <a:ext cx="8530800" cy="44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b="0" i="0" lang="en" sz="41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ission:</a:t>
            </a:r>
            <a:endParaRPr b="0" i="0" sz="41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800"/>
              <a:buChar char="•"/>
            </a:pPr>
            <a:r>
              <a:rPr lang="en" sz="3800">
                <a:solidFill>
                  <a:srgbClr val="F07E13"/>
                </a:solidFill>
                <a:latin typeface="DM Sans"/>
                <a:ea typeface="DM Sans"/>
                <a:cs typeface="DM Sans"/>
                <a:sym typeface="DM Sans"/>
              </a:rPr>
              <a:t>Understand life at molecular level</a:t>
            </a:r>
            <a:endParaRPr sz="3800">
              <a:solidFill>
                <a:srgbClr val="F07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3800"/>
              <a:buFont typeface="DM Sans"/>
              <a:buChar char="•"/>
            </a:pPr>
            <a:r>
              <a:rPr lang="en" sz="3800">
                <a:solidFill>
                  <a:srgbClr val="F07E13"/>
                </a:solidFill>
                <a:latin typeface="DM Sans"/>
                <a:ea typeface="DM Sans"/>
                <a:cs typeface="DM Sans"/>
                <a:sym typeface="DM Sans"/>
              </a:rPr>
              <a:t>Engineer better molecules for material, health of food applications</a:t>
            </a:r>
            <a:endParaRPr sz="3800">
              <a:solidFill>
                <a:srgbClr val="F07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3800"/>
              <a:buFont typeface="DM Sans"/>
              <a:buChar char="•"/>
            </a:pPr>
            <a:r>
              <a:rPr lang="en" sz="3800">
                <a:solidFill>
                  <a:srgbClr val="F07E13"/>
                </a:solidFill>
                <a:latin typeface="DM Sans"/>
                <a:ea typeface="DM Sans"/>
                <a:cs typeface="DM Sans"/>
                <a:sym typeface="DM Sans"/>
              </a:rPr>
              <a:t>Obtain starting point for drug design to combat diseases</a:t>
            </a:r>
            <a:endParaRPr sz="3800">
              <a:solidFill>
                <a:srgbClr val="F07E1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2e4003c065_0_6536"/>
          <p:cNvSpPr txBox="1"/>
          <p:nvPr>
            <p:ph type="title"/>
          </p:nvPr>
        </p:nvSpPr>
        <p:spPr>
          <a:xfrm>
            <a:off x="2235227" y="527250"/>
            <a:ext cx="1489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WeNMR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5" name="Google Shape;885;g22e4003c065_0_6536"/>
          <p:cNvSpPr/>
          <p:nvPr/>
        </p:nvSpPr>
        <p:spPr>
          <a:xfrm>
            <a:off x="13944925" y="8397119"/>
            <a:ext cx="4311300" cy="186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22e4003c065_0_6536"/>
          <p:cNvSpPr txBox="1"/>
          <p:nvPr/>
        </p:nvSpPr>
        <p:spPr>
          <a:xfrm>
            <a:off x="762000" y="12070500"/>
            <a:ext cx="60669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 sz="41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full story</a:t>
            </a: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" sz="41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here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87" name="Google Shape;887;g22e4003c065_0_65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331876"/>
            <a:ext cx="9811426" cy="60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22e4003c065_0_6536"/>
          <p:cNvSpPr txBox="1"/>
          <p:nvPr/>
        </p:nvSpPr>
        <p:spPr>
          <a:xfrm>
            <a:off x="12607675" y="1493675"/>
            <a:ext cx="11059800" cy="3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Worldwide Impact and Usage</a:t>
            </a:r>
            <a:endParaRPr b="1" sz="38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600"/>
              <a:buFont typeface="DM Sans"/>
              <a:buChar char="●"/>
            </a:pP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35,000+ users, </a:t>
            </a:r>
            <a:endParaRPr sz="3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600"/>
              <a:buFont typeface="DM Sans"/>
              <a:buChar char="●"/>
            </a:pP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507,900+ jobs</a:t>
            </a:r>
            <a:endParaRPr sz="3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COVID-19 Support</a:t>
            </a:r>
            <a:endParaRPr b="1" sz="38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600"/>
              <a:buFont typeface="DM Sans"/>
              <a:buChar char="●"/>
            </a:pP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Additional EOSC HTC dedicated  resources to support COVID-19  research (EGI and OSG)</a:t>
            </a:r>
            <a:endParaRPr sz="3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600"/>
              <a:buFont typeface="DM Sans"/>
              <a:buChar char="●"/>
            </a:pPr>
            <a:r>
              <a:rPr lang="en" sz="3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~30% of all simulations since April 2020  are COVID-19-related</a:t>
            </a:r>
            <a:endParaRPr sz="3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9" name="Google Shape;889;g22e4003c065_0_6536"/>
          <p:cNvSpPr txBox="1"/>
          <p:nvPr/>
        </p:nvSpPr>
        <p:spPr>
          <a:xfrm>
            <a:off x="762000" y="8184300"/>
            <a:ext cx="6066900" cy="3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provides:</a:t>
            </a:r>
            <a:endParaRPr b="0" i="0" sz="41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Check-in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Cloud Compute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Online Storage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Workload Manager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HTC Compute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1314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400"/>
              <a:buFont typeface="DM Sans"/>
              <a:buChar char="●"/>
            </a:pPr>
            <a:r>
              <a:rPr b="0" i="0" lang="en" sz="34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CVMFS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90" name="Google Shape;890;g22e4003c065_0_65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8775" y="7169527"/>
            <a:ext cx="14181099" cy="527332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g22e4003c065_0_6536"/>
          <p:cNvSpPr txBox="1"/>
          <p:nvPr>
            <p:ph idx="1" type="body"/>
          </p:nvPr>
        </p:nvSpPr>
        <p:spPr>
          <a:xfrm>
            <a:off x="2563814" y="14509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wenmr.science.uu.nl</a:t>
            </a:r>
            <a:endParaRPr sz="35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6"/>
          <p:cNvSpPr txBox="1"/>
          <p:nvPr>
            <p:ph type="title"/>
          </p:nvPr>
        </p:nvSpPr>
        <p:spPr>
          <a:xfrm>
            <a:off x="2305550" y="527250"/>
            <a:ext cx="16104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European Network for Earth System Modelling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7" name="Google Shape;897;p16"/>
          <p:cNvSpPr txBox="1"/>
          <p:nvPr/>
        </p:nvSpPr>
        <p:spPr>
          <a:xfrm>
            <a:off x="685800" y="1989225"/>
            <a:ext cx="22697400" cy="2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41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Mission: </a:t>
            </a:r>
            <a:r>
              <a:rPr lang="en" sz="41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41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76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•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Deliver an open, scalable and cloud-enabled </a:t>
            </a:r>
            <a:r>
              <a:rPr b="1"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science environment</a:t>
            </a: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for </a:t>
            </a:r>
            <a:r>
              <a:rPr b="1"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climate data analysis</a:t>
            </a: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on top of the EOSC Compute Platform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Logo&#10;&#10;Description automatically generated" id="898" name="Google Shape;8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00075" y="644125"/>
            <a:ext cx="4908000" cy="13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225" y="3980025"/>
            <a:ext cx="8137251" cy="87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00" y="10457025"/>
            <a:ext cx="2132700" cy="25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6"/>
          <p:cNvSpPr txBox="1"/>
          <p:nvPr/>
        </p:nvSpPr>
        <p:spPr>
          <a:xfrm>
            <a:off x="9557050" y="8776750"/>
            <a:ext cx="711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Data Collector and cache service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2" name="Google Shape;902;p16"/>
          <p:cNvSpPr txBox="1"/>
          <p:nvPr/>
        </p:nvSpPr>
        <p:spPr>
          <a:xfrm>
            <a:off x="9557050" y="6871750"/>
            <a:ext cx="711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Infrastructure as a Service (IaaS)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3" name="Google Shape;903;p16"/>
          <p:cNvSpPr txBox="1"/>
          <p:nvPr/>
        </p:nvSpPr>
        <p:spPr>
          <a:xfrm>
            <a:off x="9709450" y="5957350"/>
            <a:ext cx="959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EOSC data access services and interface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4" name="Google Shape;904;p16"/>
          <p:cNvSpPr txBox="1"/>
          <p:nvPr/>
        </p:nvSpPr>
        <p:spPr>
          <a:xfrm>
            <a:off x="9709450" y="5042950"/>
            <a:ext cx="959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EOSC compute services and interface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5" name="Google Shape;905;p16"/>
          <p:cNvSpPr txBox="1"/>
          <p:nvPr/>
        </p:nvSpPr>
        <p:spPr>
          <a:xfrm>
            <a:off x="9709450" y="4204750"/>
            <a:ext cx="959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Jupyter-based Data Science </a:t>
            </a: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environment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6" name="Google Shape;906;p16"/>
          <p:cNvSpPr txBox="1"/>
          <p:nvPr/>
        </p:nvSpPr>
        <p:spPr>
          <a:xfrm>
            <a:off x="18973800" y="3980025"/>
            <a:ext cx="4908000" cy="3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provides:</a:t>
            </a:r>
            <a:endParaRPr b="0" i="0" sz="39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b="0" i="0" lang="en" sz="37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Check-in</a:t>
            </a:r>
            <a:endParaRPr b="0" i="0" sz="37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b="0" i="0" lang="en" sz="37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Cloud Compute</a:t>
            </a:r>
            <a:endParaRPr b="0" i="0" sz="37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b="0" i="0" lang="en" sz="37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Notebook</a:t>
            </a:r>
            <a:endParaRPr b="0" i="0" sz="37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b="0" i="0" lang="en" sz="37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Online Storage</a:t>
            </a:r>
            <a:endParaRPr b="0" i="0" sz="37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b="0" i="0" lang="en" sz="3700" u="none" cap="none" strike="noStrike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DataHub</a:t>
            </a:r>
            <a:endParaRPr b="0" i="0" sz="37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7" name="Google Shape;907;p16"/>
          <p:cNvSpPr txBox="1"/>
          <p:nvPr/>
        </p:nvSpPr>
        <p:spPr>
          <a:xfrm>
            <a:off x="18973800" y="7637625"/>
            <a:ext cx="4908000" cy="30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 sz="39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resources:</a:t>
            </a:r>
            <a:endParaRPr b="0" i="0" sz="39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lang="en" sz="37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160 vCPU cores</a:t>
            </a:r>
            <a:br>
              <a:rPr lang="en" sz="37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7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160 GB of RAM</a:t>
            </a:r>
            <a:endParaRPr sz="3700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142E"/>
              </a:buClr>
              <a:buSzPts val="3700"/>
              <a:buFont typeface="DM Sans"/>
              <a:buChar char="●"/>
            </a:pPr>
            <a:r>
              <a:rPr lang="en" sz="37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300 TB of block storage</a:t>
            </a:r>
            <a:endParaRPr sz="3700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08" name="Google Shape;90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40675" y="111891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39275" y="11665425"/>
            <a:ext cx="2968725" cy="14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293075" y="9936900"/>
            <a:ext cx="2435078" cy="11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959825" y="9677300"/>
            <a:ext cx="2563515" cy="1403524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6"/>
          <p:cNvSpPr txBox="1"/>
          <p:nvPr/>
        </p:nvSpPr>
        <p:spPr>
          <a:xfrm>
            <a:off x="18939933" y="10969833"/>
            <a:ext cx="60669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 sz="41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full story</a:t>
            </a:r>
            <a:r>
              <a:rPr b="0" i="0" lang="en" sz="4100" u="none" cap="none" strike="noStrike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" sz="4100">
                <a:solidFill>
                  <a:srgbClr val="09142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10"/>
              </a:rPr>
              <a:t>here</a:t>
            </a:r>
            <a:endParaRPr b="0" i="0" sz="3400" u="none" cap="none" strike="noStrike">
              <a:solidFill>
                <a:srgbClr val="0914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"/>
          <p:cNvSpPr/>
          <p:nvPr/>
        </p:nvSpPr>
        <p:spPr>
          <a:xfrm>
            <a:off x="8510550" y="2690100"/>
            <a:ext cx="7476900" cy="94599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07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0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919" name="Google Shape;919;p20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20" name="Google Shape;920;p20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921" name="Google Shape;921;p20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922" name="Google Shape;922;p2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3" name="Google Shape;923;p2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924" name="Google Shape;924;p20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925" name="Google Shape;925;p20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926" name="Google Shape;926;p20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27" name="Google Shape;927;p20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28" name="Google Shape;928;p20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929" name="Google Shape;929;p20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930" name="Google Shape;930;p20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31" name="Google Shape;931;p20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"/>
          <p:cNvSpPr txBox="1"/>
          <p:nvPr>
            <p:ph idx="1" type="body"/>
          </p:nvPr>
        </p:nvSpPr>
        <p:spPr>
          <a:xfrm>
            <a:off x="1690251" y="3194050"/>
            <a:ext cx="145995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0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•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Who we are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•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What we do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•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Who do we support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•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Our services (value propositions)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14400" lvl="1" marL="2438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DM Sans"/>
              <a:buChar char="▪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For Research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14400" lvl="1" marL="2438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DM Sans"/>
              <a:buChar char="▪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For Federations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914400" lvl="1" marL="2438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DM Sans"/>
              <a:buChar char="▪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For Business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•"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and EOSC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1" name="Google Shape;581;p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Outline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8"/>
          <p:cNvSpPr txBox="1"/>
          <p:nvPr>
            <p:ph type="title"/>
          </p:nvPr>
        </p:nvSpPr>
        <p:spPr>
          <a:xfrm>
            <a:off x="2637327" y="712675"/>
            <a:ext cx="21903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Technical Tools for the Federation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7" name="Google Shape;937;p28"/>
          <p:cNvSpPr/>
          <p:nvPr/>
        </p:nvSpPr>
        <p:spPr>
          <a:xfrm>
            <a:off x="771150" y="1983050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Configuration Database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38" name="Google Shape;938;p28"/>
          <p:cNvSpPr/>
          <p:nvPr/>
        </p:nvSpPr>
        <p:spPr>
          <a:xfrm>
            <a:off x="771150" y="3246131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Validated Software and Repository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39" name="Google Shape;939;p28"/>
          <p:cNvSpPr/>
          <p:nvPr/>
        </p:nvSpPr>
        <p:spPr>
          <a:xfrm>
            <a:off x="771150" y="4509213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Usage Accounting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0" name="Google Shape;940;p28"/>
          <p:cNvSpPr/>
          <p:nvPr/>
        </p:nvSpPr>
        <p:spPr>
          <a:xfrm>
            <a:off x="771150" y="5772294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Monitoring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1" name="Google Shape;941;p28"/>
          <p:cNvSpPr/>
          <p:nvPr/>
        </p:nvSpPr>
        <p:spPr>
          <a:xfrm>
            <a:off x="771150" y="7035375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Operations Tools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2" name="Google Shape;942;p28"/>
          <p:cNvSpPr/>
          <p:nvPr/>
        </p:nvSpPr>
        <p:spPr>
          <a:xfrm>
            <a:off x="771150" y="8298456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Helpdesk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3" name="Google Shape;943;p28"/>
          <p:cNvSpPr/>
          <p:nvPr/>
        </p:nvSpPr>
        <p:spPr>
          <a:xfrm>
            <a:off x="771150" y="9561537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Collaboration Tools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4" name="Google Shape;944;p28"/>
          <p:cNvSpPr/>
          <p:nvPr/>
        </p:nvSpPr>
        <p:spPr>
          <a:xfrm>
            <a:off x="771150" y="10824619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Marketplace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5" name="Google Shape;945;p28"/>
          <p:cNvSpPr/>
          <p:nvPr/>
        </p:nvSpPr>
        <p:spPr>
          <a:xfrm>
            <a:off x="771150" y="12087700"/>
            <a:ext cx="10713900" cy="857100"/>
          </a:xfrm>
          <a:prstGeom prst="roundRect">
            <a:avLst>
              <a:gd fmla="val 16667" name="adj"/>
            </a:avLst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Check-In</a:t>
            </a:r>
            <a:endParaRPr b="0" i="0" sz="3000" u="none" cap="none" strike="noStrike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946" name="Google Shape;946;p28"/>
          <p:cNvSpPr/>
          <p:nvPr/>
        </p:nvSpPr>
        <p:spPr>
          <a:xfrm>
            <a:off x="13385500" y="1983050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Information about sites and hosted services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7" name="Google Shape;947;p28"/>
          <p:cNvSpPr/>
          <p:nvPr/>
        </p:nvSpPr>
        <p:spPr>
          <a:xfrm>
            <a:off x="13385500" y="3246131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Unified Middleware Distribution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13385500" y="4509213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Compute usage records (accounting.egi.eu) 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9" name="Google Shape;949;p28"/>
          <p:cNvSpPr/>
          <p:nvPr/>
        </p:nvSpPr>
        <p:spPr>
          <a:xfrm>
            <a:off x="13385500" y="5772294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Healthiness of our services 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0" name="Google Shape;950;p28"/>
          <p:cNvSpPr/>
          <p:nvPr/>
        </p:nvSpPr>
        <p:spPr>
          <a:xfrm>
            <a:off x="13385500" y="7035375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Essential toolkit to run a core infrastructure platform in a federated ecosystem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1" name="Google Shape;951;p28"/>
          <p:cNvSpPr/>
          <p:nvPr/>
        </p:nvSpPr>
        <p:spPr>
          <a:xfrm>
            <a:off x="13385500" y="8298456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Point of contact to ask for support at EGI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2" name="Google Shape;952;p28"/>
          <p:cNvSpPr/>
          <p:nvPr/>
        </p:nvSpPr>
        <p:spPr>
          <a:xfrm>
            <a:off x="13385500" y="9561538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IT tools for better coordination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3" name="Google Shape;953;p28"/>
          <p:cNvSpPr/>
          <p:nvPr/>
        </p:nvSpPr>
        <p:spPr>
          <a:xfrm>
            <a:off x="13385500" y="10824619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Expose your services to a broader audience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4" name="Google Shape;954;p28"/>
          <p:cNvSpPr/>
          <p:nvPr/>
        </p:nvSpPr>
        <p:spPr>
          <a:xfrm>
            <a:off x="13385500" y="12087700"/>
            <a:ext cx="9970200" cy="85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Login with your own credentials</a:t>
            </a:r>
            <a:endParaRPr b="0"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955" name="Google Shape;955;p28"/>
          <p:cNvCxnSpPr>
            <a:stCxn id="937" idx="3"/>
          </p:cNvCxnSpPr>
          <p:nvPr/>
        </p:nvCxnSpPr>
        <p:spPr>
          <a:xfrm>
            <a:off x="11485050" y="2411600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6" name="Google Shape;956;p28"/>
          <p:cNvCxnSpPr/>
          <p:nvPr/>
        </p:nvCxnSpPr>
        <p:spPr>
          <a:xfrm>
            <a:off x="11485050" y="3674681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7" name="Google Shape;957;p28"/>
          <p:cNvCxnSpPr>
            <a:stCxn id="939" idx="3"/>
          </p:cNvCxnSpPr>
          <p:nvPr/>
        </p:nvCxnSpPr>
        <p:spPr>
          <a:xfrm>
            <a:off x="11485050" y="4937763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8" name="Google Shape;958;p28"/>
          <p:cNvCxnSpPr/>
          <p:nvPr/>
        </p:nvCxnSpPr>
        <p:spPr>
          <a:xfrm>
            <a:off x="11485050" y="6200844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9" name="Google Shape;959;p28"/>
          <p:cNvCxnSpPr>
            <a:stCxn id="941" idx="3"/>
          </p:cNvCxnSpPr>
          <p:nvPr/>
        </p:nvCxnSpPr>
        <p:spPr>
          <a:xfrm>
            <a:off x="11485050" y="7463925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0" name="Google Shape;960;p28"/>
          <p:cNvCxnSpPr>
            <a:stCxn id="942" idx="3"/>
          </p:cNvCxnSpPr>
          <p:nvPr/>
        </p:nvCxnSpPr>
        <p:spPr>
          <a:xfrm>
            <a:off x="11485050" y="8727006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1" name="Google Shape;961;p28"/>
          <p:cNvCxnSpPr>
            <a:stCxn id="943" idx="3"/>
          </p:cNvCxnSpPr>
          <p:nvPr/>
        </p:nvCxnSpPr>
        <p:spPr>
          <a:xfrm>
            <a:off x="11485050" y="9990087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2" name="Google Shape;962;p28"/>
          <p:cNvCxnSpPr/>
          <p:nvPr/>
        </p:nvCxnSpPr>
        <p:spPr>
          <a:xfrm>
            <a:off x="11485050" y="11253169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3" name="Google Shape;963;p28"/>
          <p:cNvCxnSpPr/>
          <p:nvPr/>
        </p:nvCxnSpPr>
        <p:spPr>
          <a:xfrm>
            <a:off x="11485050" y="12516250"/>
            <a:ext cx="1900500" cy="0"/>
          </a:xfrm>
          <a:prstGeom prst="straightConnector1">
            <a:avLst/>
          </a:prstGeom>
          <a:noFill/>
          <a:ln cap="flat" cmpd="sng" w="2857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4" name="Google Shape;964;p28"/>
          <p:cNvSpPr/>
          <p:nvPr/>
        </p:nvSpPr>
        <p:spPr>
          <a:xfrm>
            <a:off x="1101700" y="1859025"/>
            <a:ext cx="3828300" cy="1120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3050" y="3367855"/>
            <a:ext cx="1607291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0875" y="3339597"/>
            <a:ext cx="582650" cy="63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1700" y="4723339"/>
            <a:ext cx="1850400" cy="4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78550" y="4746938"/>
            <a:ext cx="1607300" cy="381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0325" y="2220527"/>
            <a:ext cx="1850400" cy="4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6294" y="5944250"/>
            <a:ext cx="1343005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04888" y="7249513"/>
            <a:ext cx="765825" cy="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20263" y="8554663"/>
            <a:ext cx="935100" cy="4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23050" y="9695549"/>
            <a:ext cx="765825" cy="58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8"/>
          <p:cNvPicPr preferRelativeResize="0"/>
          <p:nvPr/>
        </p:nvPicPr>
        <p:blipFill rotWithShape="1">
          <a:blip r:embed="rId11">
            <a:alphaModFix/>
          </a:blip>
          <a:srcRect b="23058" l="19147" r="18504" t="31196"/>
          <a:stretch/>
        </p:blipFill>
        <p:spPr>
          <a:xfrm>
            <a:off x="2978900" y="9712975"/>
            <a:ext cx="1536612" cy="6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6294" y="12159250"/>
            <a:ext cx="1343005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0713" y="5893638"/>
            <a:ext cx="765825" cy="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9799" y="5937872"/>
            <a:ext cx="935076" cy="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8"/>
          <p:cNvPicPr preferRelativeResize="0"/>
          <p:nvPr/>
        </p:nvPicPr>
        <p:blipFill rotWithShape="1">
          <a:blip r:embed="rId13">
            <a:alphaModFix/>
          </a:blip>
          <a:srcRect b="19489" l="0" r="4551" t="19448"/>
          <a:stretch/>
        </p:blipFill>
        <p:spPr>
          <a:xfrm>
            <a:off x="1727400" y="10957950"/>
            <a:ext cx="2136250" cy="9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3914e8fbbf_1_1"/>
          <p:cNvSpPr txBox="1"/>
          <p:nvPr>
            <p:ph idx="1" type="body"/>
          </p:nvPr>
        </p:nvSpPr>
        <p:spPr>
          <a:xfrm>
            <a:off x="471053" y="20510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rmAutofit fontScale="92500" lnSpcReduction="20000"/>
          </a:bodyPr>
          <a:lstStyle/>
          <a:p>
            <a:pPr indent="-539908" lvl="0" marL="457200" rtl="0" algn="l">
              <a:spcBef>
                <a:spcPts val="2000"/>
              </a:spcBef>
              <a:spcAft>
                <a:spcPts val="0"/>
              </a:spcAft>
              <a:buSzPct val="1000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>
                <a:latin typeface="DM Sans"/>
                <a:ea typeface="DM Sans"/>
                <a:cs typeface="DM Sans"/>
                <a:sym typeface="DM Sans"/>
              </a:rPr>
              <a:t>Check-in: Control who has access to: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491490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○"/>
            </a:pPr>
            <a:r>
              <a:rPr lang="en" sz="4475">
                <a:latin typeface="DM Sans"/>
                <a:ea typeface="DM Sans"/>
                <a:cs typeface="DM Sans"/>
                <a:sym typeface="DM Sans"/>
              </a:rPr>
              <a:t>Deploy infrastructure with </a:t>
            </a:r>
            <a:r>
              <a:rPr lang="en" sz="4475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FedEarthData</a:t>
            </a:r>
            <a:endParaRPr sz="4475">
              <a:latin typeface="DM Sans"/>
              <a:ea typeface="DM Sans"/>
              <a:cs typeface="DM Sans"/>
              <a:sym typeface="DM Sans"/>
            </a:endParaRPr>
          </a:p>
          <a:p>
            <a:pPr indent="-491490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○"/>
            </a:pPr>
            <a:r>
              <a:rPr lang="en" sz="4475">
                <a:latin typeface="DM Sans"/>
                <a:ea typeface="DM Sans"/>
                <a:cs typeface="DM Sans"/>
                <a:sym typeface="DM Sans"/>
              </a:rPr>
              <a:t>Download Copernicus data with </a:t>
            </a:r>
            <a:r>
              <a:rPr lang="en" sz="4475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Earth Observation - Metadata Query Service</a:t>
            </a:r>
            <a:endParaRPr sz="4475">
              <a:latin typeface="DM Sans"/>
              <a:ea typeface="DM Sans"/>
              <a:cs typeface="DM Sans"/>
              <a:sym typeface="DM Sans"/>
            </a:endParaRPr>
          </a:p>
          <a:p>
            <a:pPr indent="-491490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○"/>
            </a:pPr>
            <a:r>
              <a:rPr lang="en" sz="4475">
                <a:latin typeface="DM Sans"/>
                <a:ea typeface="DM Sans"/>
                <a:cs typeface="DM Sans"/>
                <a:sym typeface="DM Sans"/>
              </a:rPr>
              <a:t>Use </a:t>
            </a:r>
            <a:r>
              <a:rPr lang="en" sz="4475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openEO Platform</a:t>
            </a:r>
            <a:br>
              <a:rPr lang="en" sz="4475">
                <a:latin typeface="DM Sans"/>
                <a:ea typeface="DM Sans"/>
                <a:cs typeface="DM Sans"/>
                <a:sym typeface="DM Sans"/>
              </a:rPr>
            </a:br>
            <a:endParaRPr sz="4475">
              <a:latin typeface="DM Sans"/>
              <a:ea typeface="DM Sans"/>
              <a:cs typeface="DM Sans"/>
              <a:sym typeface="DM Sans"/>
            </a:endParaRPr>
          </a:p>
          <a:p>
            <a:pPr indent="-539908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GOCDB: Discoverability of providers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487044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○"/>
            </a:pP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Copernicus data providers register their STAC endpoints in GOCDB 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-487044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○"/>
            </a:pPr>
            <a:r>
              <a:rPr lang="en" sz="44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Earth Observation - Metadata Query Service</a:t>
            </a:r>
            <a:r>
              <a:rPr lang="en" sz="4400">
                <a:latin typeface="DM Sans"/>
                <a:ea typeface="DM Sans"/>
                <a:cs typeface="DM Sans"/>
                <a:sym typeface="DM Sans"/>
              </a:rPr>
              <a:t> will discover them and search with user’s queries</a:t>
            </a:r>
            <a:endParaRPr sz="44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br>
              <a:rPr lang="en">
                <a:latin typeface="DM Sans"/>
                <a:ea typeface="DM Sans"/>
                <a:cs typeface="DM Sans"/>
                <a:sym typeface="DM Sans"/>
              </a:rPr>
            </a:br>
            <a:r>
              <a:rPr lang="en">
                <a:latin typeface="DM Sans"/>
                <a:ea typeface="DM Sans"/>
                <a:cs typeface="DM Sans"/>
                <a:sym typeface="DM Sans"/>
              </a:rPr>
              <a:t>How EGI brings Austrian solutions to the European landscape in C-SCALE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-510540" lvl="0" marL="457200" rtl="0" algn="l">
              <a:spcBef>
                <a:spcPts val="2000"/>
              </a:spcBef>
              <a:spcAft>
                <a:spcPts val="0"/>
              </a:spcAft>
              <a:buSzPct val="1000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Vienna Scientific Cluster (</a:t>
            </a:r>
            <a:r>
              <a:rPr lang="en" sz="4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https://vsc.ac.at/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) part of the HTC/HPC federation in C-SCALE; integrated with </a:t>
            </a:r>
            <a:r>
              <a:rPr lang="en" sz="4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https://sram.surf.nl/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 as AAI (ongoing synergies with Check-in)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DM Sans"/>
              <a:buChar char="●"/>
            </a:pP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EODC Cloud (</a:t>
            </a:r>
            <a:r>
              <a:rPr lang="en" sz="48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https://eodc.eu/</a:t>
            </a:r>
            <a:r>
              <a:rPr lang="en" sz="4800">
                <a:latin typeface="DM Sans"/>
                <a:ea typeface="DM Sans"/>
                <a:cs typeface="DM Sans"/>
                <a:sym typeface="DM Sans"/>
              </a:rPr>
              <a:t>) is being integrated as part of the EGI Cloud federation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4" name="Google Shape;984;g23914e8fbbf_1_1"/>
          <p:cNvSpPr txBox="1"/>
          <p:nvPr>
            <p:ph type="title"/>
          </p:nvPr>
        </p:nvSpPr>
        <p:spPr>
          <a:xfrm>
            <a:off x="2534157" y="603450"/>
            <a:ext cx="207813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How C-SCALE relies on the EGI Internal services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31"/>
          <p:cNvSpPr/>
          <p:nvPr/>
        </p:nvSpPr>
        <p:spPr>
          <a:xfrm>
            <a:off x="16155750" y="2664975"/>
            <a:ext cx="7707000" cy="101925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1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991" name="Google Shape;991;p31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92" name="Google Shape;992;p31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993" name="Google Shape;993;p31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994" name="Google Shape;994;p3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5" name="Google Shape;995;p3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996" name="Google Shape;996;p31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997" name="Google Shape;997;p31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998" name="Google Shape;998;p31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99" name="Google Shape;999;p31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00" name="Google Shape;1000;p31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1001" name="Google Shape;1001;p31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1002" name="Google Shape;1002;p31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03" name="Google Shape;1003;p31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3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https://www.egi.eu/egi-dih/</a:t>
            </a:r>
            <a:r>
              <a:rPr lang="en"/>
              <a:t> </a:t>
            </a:r>
            <a:endParaRPr/>
          </a:p>
        </p:txBody>
      </p:sp>
      <p:sp>
        <p:nvSpPr>
          <p:cNvPr id="1009" name="Google Shape;1009;p3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0" name="Google Shape;1010;p3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1011" name="Google Shape;1011;p3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5232" r="0" t="0"/>
          <a:stretch/>
        </p:blipFill>
        <p:spPr>
          <a:xfrm>
            <a:off x="14653200" y="914400"/>
            <a:ext cx="9747300" cy="11686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Picture 4" id="1012" name="Google Shape;101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2896" y="2775100"/>
            <a:ext cx="1489623" cy="1272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6" id="1013" name="Google Shape;101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1458" y="6971011"/>
            <a:ext cx="1939612" cy="884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8" id="1014" name="Google Shape;101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60306" y="6815843"/>
            <a:ext cx="1194802" cy="119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14" id="1015" name="Google Shape;1015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99381" y="2847000"/>
            <a:ext cx="1163768" cy="11016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32"/>
          <p:cNvSpPr txBox="1"/>
          <p:nvPr/>
        </p:nvSpPr>
        <p:spPr>
          <a:xfrm>
            <a:off x="1261480" y="424644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Test before you invest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2"/>
          <p:cNvSpPr txBox="1"/>
          <p:nvPr/>
        </p:nvSpPr>
        <p:spPr>
          <a:xfrm>
            <a:off x="1683419" y="4815310"/>
            <a:ext cx="5195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Technical facilities to support companies and SMEs test before investing or to validate services or solutions.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2"/>
          <p:cNvSpPr txBox="1"/>
          <p:nvPr/>
        </p:nvSpPr>
        <p:spPr>
          <a:xfrm>
            <a:off x="8037923" y="424644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Skills and training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2"/>
          <p:cNvSpPr txBox="1"/>
          <p:nvPr/>
        </p:nvSpPr>
        <p:spPr>
          <a:xfrm>
            <a:off x="8764247" y="4815310"/>
            <a:ext cx="4586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Provide knowledge on the technical offer through webinars or consultancy services.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2"/>
          <p:cNvSpPr txBox="1"/>
          <p:nvPr/>
        </p:nvSpPr>
        <p:spPr>
          <a:xfrm>
            <a:off x="1016125" y="8239682"/>
            <a:ext cx="6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Networking and community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2"/>
          <p:cNvSpPr txBox="1"/>
          <p:nvPr/>
        </p:nvSpPr>
        <p:spPr>
          <a:xfrm>
            <a:off x="1232197" y="8808550"/>
            <a:ext cx="60981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Bring SMEs and communities together with the EGI community and facilitate the interaction and open new market opportunities.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2"/>
          <p:cNvSpPr txBox="1"/>
          <p:nvPr/>
        </p:nvSpPr>
        <p:spPr>
          <a:xfrm>
            <a:off x="8037923" y="823968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Find funding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2"/>
          <p:cNvSpPr txBox="1"/>
          <p:nvPr/>
        </p:nvSpPr>
        <p:spPr>
          <a:xfrm>
            <a:off x="8268371" y="8808550"/>
            <a:ext cx="5578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Facilitate the access to funding opportunities and investment mechanisms to sustainable support the innovation.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2e4003c065_0_4703"/>
          <p:cNvSpPr txBox="1"/>
          <p:nvPr>
            <p:ph idx="2" type="body"/>
          </p:nvPr>
        </p:nvSpPr>
        <p:spPr>
          <a:xfrm>
            <a:off x="774700" y="4640373"/>
            <a:ext cx="230634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The European Open Science Cloud </a:t>
            </a:r>
            <a:br>
              <a:rPr lang="en" sz="8600"/>
            </a:br>
            <a:r>
              <a:rPr lang="en" sz="8600"/>
              <a:t>initiative</a:t>
            </a:r>
            <a:endParaRPr sz="8600"/>
          </a:p>
        </p:txBody>
      </p:sp>
      <p:sp>
        <p:nvSpPr>
          <p:cNvPr id="1029" name="Google Shape;1029;g22e4003c065_0_470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30" name="Google Shape;1030;g22e4003c065_0_4703"/>
          <p:cNvSpPr txBox="1"/>
          <p:nvPr>
            <p:ph idx="7" type="body"/>
          </p:nvPr>
        </p:nvSpPr>
        <p:spPr>
          <a:xfrm>
            <a:off x="7932279" y="12746850"/>
            <a:ext cx="99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EGI - ACONET Austrian community workshop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3"/>
          <p:cNvSpPr txBox="1"/>
          <p:nvPr>
            <p:ph type="title"/>
          </p:nvPr>
        </p:nvSpPr>
        <p:spPr>
          <a:xfrm>
            <a:off x="2305552" y="451075"/>
            <a:ext cx="14319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European Open Science Cloud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6" name="Google Shape;1036;p33"/>
          <p:cNvSpPr txBox="1"/>
          <p:nvPr/>
        </p:nvSpPr>
        <p:spPr>
          <a:xfrm>
            <a:off x="858750" y="2450950"/>
            <a:ext cx="3372000" cy="52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0"/>
              <a:buFont typeface="Arial"/>
              <a:buNone/>
            </a:pPr>
            <a:r>
              <a:rPr b="0" i="0" lang="en" sz="400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endParaRPr b="0" i="0" sz="40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7" name="Google Shape;1037;p33"/>
          <p:cNvSpPr txBox="1"/>
          <p:nvPr/>
        </p:nvSpPr>
        <p:spPr>
          <a:xfrm>
            <a:off x="3232650" y="3777400"/>
            <a:ext cx="20292600" cy="4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1" lang="en" sz="58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… a virtual environment with free at the point of use, open and seamless services for storage, management, analysis and re-use of research data, across borders and scientific disciplines.</a:t>
            </a:r>
            <a:endParaRPr b="0" i="1" sz="5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8" name="Google Shape;1038;p33"/>
          <p:cNvSpPr/>
          <p:nvPr/>
        </p:nvSpPr>
        <p:spPr>
          <a:xfrm>
            <a:off x="6894675" y="8134725"/>
            <a:ext cx="170001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4600"/>
              <a:buFont typeface="DM Sans"/>
              <a:buChar char="-"/>
            </a:pPr>
            <a:r>
              <a:rPr b="1" i="0" lang="en" sz="4600" u="none" cap="none" strike="noStrike">
                <a:solidFill>
                  <a:srgbClr val="B7B7B7"/>
                </a:solidFill>
                <a:latin typeface="DM Sans"/>
                <a:ea typeface="DM Sans"/>
                <a:cs typeface="DM Sans"/>
                <a:sym typeface="DM Sans"/>
              </a:rPr>
              <a:t>2016 Communication on the “European Cloud Initiative”</a:t>
            </a:r>
            <a:endParaRPr b="1" i="0" sz="4600" u="none" cap="none" strike="noStrike">
              <a:solidFill>
                <a:srgbClr val="B7B7B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B7B7B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34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1044" name="Google Shape;1044;p3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5" name="Google Shape;1045;p34"/>
          <p:cNvSpPr txBox="1"/>
          <p:nvPr>
            <p:ph type="title"/>
          </p:nvPr>
        </p:nvSpPr>
        <p:spPr>
          <a:xfrm>
            <a:off x="2487946" y="4860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EGI and the European Open Science Cloud</a:t>
            </a:r>
            <a:endParaRPr/>
          </a:p>
        </p:txBody>
      </p:sp>
      <p:sp>
        <p:nvSpPr>
          <p:cNvPr id="1046" name="Google Shape;1046;p34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1047" name="Google Shape;1047;p34"/>
          <p:cNvSpPr txBox="1"/>
          <p:nvPr>
            <p:ph idx="8" type="body"/>
          </p:nvPr>
        </p:nvSpPr>
        <p:spPr>
          <a:xfrm>
            <a:off x="2563814" y="1374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/>
              <a:t>A long and rich history</a:t>
            </a:r>
            <a:endParaRPr/>
          </a:p>
        </p:txBody>
      </p:sp>
      <p:pic>
        <p:nvPicPr>
          <p:cNvPr id="1048" name="Google Shape;10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1000" y="5334573"/>
            <a:ext cx="3040227" cy="189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55701" y="7508326"/>
            <a:ext cx="2415523" cy="15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34"/>
          <p:cNvSpPr txBox="1"/>
          <p:nvPr>
            <p:ph idx="1" type="body"/>
          </p:nvPr>
        </p:nvSpPr>
        <p:spPr>
          <a:xfrm>
            <a:off x="-261375" y="2054475"/>
            <a:ext cx="219711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64135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Char char="●"/>
            </a:pPr>
            <a:r>
              <a:rPr b="1" lang="en" sz="4400">
                <a:solidFill>
                  <a:schemeClr val="dk1"/>
                </a:solidFill>
              </a:rPr>
              <a:t>EOSC phase 1: Until end of 2020</a:t>
            </a:r>
            <a:endParaRPr b="1" sz="4400">
              <a:solidFill>
                <a:schemeClr val="dk1"/>
              </a:solidFill>
            </a:endParaRPr>
          </a:p>
          <a:p>
            <a:pPr indent="-85725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○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coordinated the EOSC-hub project 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5725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" sz="3400">
                <a:solidFill>
                  <a:schemeClr val="dk1"/>
                </a:solidFill>
              </a:rPr>
              <a:t>Laid down the operational infrastructure (Helpdesk, Accounting, Monitoring, EOSC Portal). </a:t>
            </a:r>
            <a:endParaRPr sz="3400">
              <a:solidFill>
                <a:schemeClr val="dk1"/>
              </a:solidFill>
            </a:endParaRPr>
          </a:p>
          <a:p>
            <a:pPr indent="-85725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" sz="3400">
                <a:solidFill>
                  <a:schemeClr val="dk1"/>
                </a:solidFill>
              </a:rPr>
              <a:t>Design and operate a service Mgm system</a:t>
            </a:r>
            <a:endParaRPr sz="3400">
              <a:solidFill>
                <a:schemeClr val="dk1"/>
              </a:solidFill>
            </a:endParaRPr>
          </a:p>
          <a:p>
            <a:pPr indent="-85725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■"/>
            </a:pPr>
            <a:r>
              <a:rPr lang="en" sz="3400">
                <a:solidFill>
                  <a:schemeClr val="dk1"/>
                </a:solidFill>
              </a:rPr>
              <a:t>Contribute to the Service Portfolio (compute, storage, thematic services)</a:t>
            </a:r>
            <a:endParaRPr sz="3400">
              <a:solidFill>
                <a:schemeClr val="dk1"/>
              </a:solidFill>
            </a:endParaRPr>
          </a:p>
          <a:p>
            <a:pPr indent="-64135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Char char="●"/>
            </a:pPr>
            <a:r>
              <a:rPr b="1" lang="en" sz="4400">
                <a:solidFill>
                  <a:schemeClr val="dk1"/>
                </a:solidFill>
              </a:rPr>
              <a:t>EOSC phase 2: From 2021 – Tripartite partnership </a:t>
            </a:r>
            <a:r>
              <a:rPr b="1" lang="en" sz="2400">
                <a:solidFill>
                  <a:schemeClr val="dk1"/>
                </a:solidFill>
              </a:rPr>
              <a:t>(EC, Member states, EOSC Association)</a:t>
            </a:r>
            <a:r>
              <a:rPr lang="en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5725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○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continues to provide core services (EOSC Future project) 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5725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○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provides the EOSC Compute platform (EGI-ACE project)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5725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○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supports various thematic services (DECIDO, EOSC-Synergy, …)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5725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DM Sans"/>
              <a:buChar char="○"/>
            </a:pP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members are/will be part of national OSC node</a:t>
            </a:r>
            <a:r>
              <a:rPr lang="en" sz="3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endParaRPr sz="3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08000" lvl="0" marL="12573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Char char="●"/>
            </a:pPr>
            <a:r>
              <a:rPr b="1" lang="en" sz="4400">
                <a:solidFill>
                  <a:schemeClr val="dk1"/>
                </a:solidFill>
              </a:rPr>
              <a:t>EOSC phase 3: From 2023 – Tripartite partnership</a:t>
            </a:r>
            <a:r>
              <a:rPr lang="en" sz="4400">
                <a:solidFill>
                  <a:schemeClr val="dk1"/>
                </a:solidFill>
              </a:rPr>
              <a:t> </a:t>
            </a:r>
            <a:endParaRPr sz="4400">
              <a:solidFill>
                <a:schemeClr val="dk1"/>
              </a:solidFill>
            </a:endParaRPr>
          </a:p>
          <a:p>
            <a:pPr indent="-476250" lvl="1" marL="2400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○"/>
            </a:pPr>
            <a:r>
              <a:rPr lang="en" sz="3900">
                <a:solidFill>
                  <a:schemeClr val="dk1"/>
                </a:solidFill>
              </a:rPr>
              <a:t>The EOSC Procurement (on-going)</a:t>
            </a:r>
            <a:endParaRPr sz="3900">
              <a:solidFill>
                <a:schemeClr val="dk1"/>
              </a:solidFill>
            </a:endParaRPr>
          </a:p>
          <a:p>
            <a:pPr indent="-4762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○"/>
            </a:pPr>
            <a:r>
              <a:rPr lang="en" sz="3900">
                <a:solidFill>
                  <a:schemeClr val="dk1"/>
                </a:solidFill>
              </a:rPr>
              <a:t>EC funding for delivery of Core and Horizontal services for </a:t>
            </a:r>
            <a:r>
              <a:rPr lang="en" sz="39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‘European EOSC Node’</a:t>
            </a:r>
            <a:endParaRPr sz="3900">
              <a:solidFill>
                <a:schemeClr val="dk1"/>
              </a:solidFill>
            </a:endParaRPr>
          </a:p>
        </p:txBody>
      </p:sp>
      <p:pic>
        <p:nvPicPr>
          <p:cNvPr id="1051" name="Google Shape;105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30715" y="2285750"/>
            <a:ext cx="1664310" cy="2080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3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38a974b025_0_0"/>
          <p:cNvSpPr txBox="1"/>
          <p:nvPr>
            <p:ph type="title"/>
          </p:nvPr>
        </p:nvSpPr>
        <p:spPr>
          <a:xfrm>
            <a:off x="2915154" y="451050"/>
            <a:ext cx="16808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Learn more about EGI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8" name="Google Shape;1058;g238a974b025_0_0"/>
          <p:cNvSpPr/>
          <p:nvPr/>
        </p:nvSpPr>
        <p:spPr>
          <a:xfrm>
            <a:off x="33900" y="1520525"/>
            <a:ext cx="104706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200" cap="none" strike="noStrike">
                <a:latin typeface="DM Sans"/>
                <a:ea typeface="DM Sans"/>
                <a:cs typeface="DM Sans"/>
                <a:sym typeface="DM Sans"/>
              </a:rPr>
              <a:t>https://www.egi.eu/services/</a:t>
            </a:r>
            <a:endParaRPr b="0" i="0" sz="4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9" name="Google Shape;1059;g238a974b025_0_0"/>
          <p:cNvSpPr/>
          <p:nvPr/>
        </p:nvSpPr>
        <p:spPr>
          <a:xfrm>
            <a:off x="8648600" y="11863500"/>
            <a:ext cx="5646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https://docs.egi.eu/</a:t>
            </a:r>
            <a:endParaRPr b="0" i="0" sz="4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60" name="Google Shape;1060;g238a974b02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6625" y="2392750"/>
            <a:ext cx="8966226" cy="62734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61" name="Google Shape;1061;g238a974b02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47000" y="8818604"/>
            <a:ext cx="9784598" cy="3757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62" name="Google Shape;1062;g238a974b025_0_0"/>
          <p:cNvSpPr/>
          <p:nvPr/>
        </p:nvSpPr>
        <p:spPr>
          <a:xfrm>
            <a:off x="14511900" y="1368125"/>
            <a:ext cx="104706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200" cap="none" strike="noStrike">
                <a:latin typeface="DM Sans"/>
                <a:ea typeface="DM Sans"/>
                <a:cs typeface="DM Sans"/>
                <a:sym typeface="DM Sans"/>
              </a:rPr>
              <a:t>https://www.egi.eu/</a:t>
            </a:r>
            <a:r>
              <a:rPr lang="en" sz="4200">
                <a:latin typeface="DM Sans"/>
                <a:ea typeface="DM Sans"/>
                <a:cs typeface="DM Sans"/>
                <a:sym typeface="DM Sans"/>
              </a:rPr>
              <a:t>publication/</a:t>
            </a:r>
            <a:endParaRPr b="0" i="0" sz="4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63" name="Google Shape;1063;g238a974b02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2507825"/>
            <a:ext cx="14668993" cy="53419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64" name="Google Shape;1064;g238a974b025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875" y="7298924"/>
            <a:ext cx="8326526" cy="5341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2e4003c065_0_5927"/>
          <p:cNvSpPr txBox="1"/>
          <p:nvPr>
            <p:ph idx="1" type="body"/>
          </p:nvPr>
        </p:nvSpPr>
        <p:spPr>
          <a:xfrm>
            <a:off x="5154625" y="9451975"/>
            <a:ext cx="161493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b="1" lang="en" sz="6700">
                <a:solidFill>
                  <a:schemeClr val="dk1"/>
                </a:solidFill>
              </a:rPr>
              <a:t>https://www.egi.eu/event/egi2023/</a:t>
            </a:r>
            <a:endParaRPr b="1" sz="6700">
              <a:solidFill>
                <a:schemeClr val="dk1"/>
              </a:solidFill>
            </a:endParaRPr>
          </a:p>
        </p:txBody>
      </p:sp>
      <p:sp>
        <p:nvSpPr>
          <p:cNvPr id="1070" name="Google Shape;1070;g22e4003c065_0_592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1" name="Google Shape;1071;g22e4003c065_0_592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Upcoming EGI Conference</a:t>
            </a:r>
            <a:endParaRPr/>
          </a:p>
        </p:txBody>
      </p:sp>
      <p:sp>
        <p:nvSpPr>
          <p:cNvPr id="1072" name="Google Shape;1072;g22e4003c065_0_5927"/>
          <p:cNvSpPr txBox="1"/>
          <p:nvPr/>
        </p:nvSpPr>
        <p:spPr>
          <a:xfrm>
            <a:off x="9361750" y="11211500"/>
            <a:ext cx="8762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lang="en" sz="4900">
                <a:latin typeface="DM Sans"/>
                <a:ea typeface="DM Sans"/>
                <a:cs typeface="DM Sans"/>
                <a:sym typeface="DM Sans"/>
              </a:rPr>
              <a:t>Registration</a:t>
            </a:r>
            <a:r>
              <a:rPr b="0" i="0" lang="en" sz="49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open!</a:t>
            </a:r>
            <a:endParaRPr b="0" i="0" sz="49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3" name="Google Shape;1073;g22e4003c065_0_59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2003129"/>
            <a:ext cx="14044475" cy="70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6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079" name="Google Shape;1079;p36"/>
          <p:cNvSpPr txBox="1"/>
          <p:nvPr>
            <p:ph idx="2" type="body"/>
          </p:nvPr>
        </p:nvSpPr>
        <p:spPr>
          <a:xfrm>
            <a:off x="2438049" y="6667500"/>
            <a:ext cx="1231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support@egi.eu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2e4003c065_0_581"/>
          <p:cNvSpPr txBox="1"/>
          <p:nvPr>
            <p:ph idx="2" type="body"/>
          </p:nvPr>
        </p:nvSpPr>
        <p:spPr>
          <a:xfrm>
            <a:off x="1079500" y="4640373"/>
            <a:ext cx="230634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" sz="8600"/>
              <a:t>Introduction about </a:t>
            </a:r>
            <a:br>
              <a:rPr lang="en" sz="8600"/>
            </a:br>
            <a:r>
              <a:rPr lang="en" sz="8600"/>
              <a:t>the EGI and the EGI Infrastructure</a:t>
            </a:r>
            <a:endParaRPr sz="8600"/>
          </a:p>
        </p:txBody>
      </p:sp>
      <p:sp>
        <p:nvSpPr>
          <p:cNvPr id="587" name="Google Shape;587;g22e4003c065_0_58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88" name="Google Shape;588;g22e4003c065_0_581"/>
          <p:cNvSpPr txBox="1"/>
          <p:nvPr>
            <p:ph idx="7" type="body"/>
          </p:nvPr>
        </p:nvSpPr>
        <p:spPr>
          <a:xfrm>
            <a:off x="7932279" y="12746850"/>
            <a:ext cx="99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EGI - ACONET Austrian community workshop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"/>
          <p:cNvSpPr txBox="1"/>
          <p:nvPr>
            <p:ph idx="4" type="body"/>
          </p:nvPr>
        </p:nvSpPr>
        <p:spPr>
          <a:xfrm>
            <a:off x="11782290" y="4184755"/>
            <a:ext cx="1136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2010</a:t>
            </a:r>
            <a:endParaRPr/>
          </a:p>
        </p:txBody>
      </p:sp>
      <p:sp>
        <p:nvSpPr>
          <p:cNvPr id="594" name="Google Shape;594;p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5" name="Google Shape;59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0" r="4701" t="0"/>
          <a:stretch/>
        </p:blipFill>
        <p:spPr>
          <a:xfrm>
            <a:off x="1143100" y="2939925"/>
            <a:ext cx="9848700" cy="379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96" name="Google Shape;596;p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738" l="0" r="0" t="748"/>
          <a:stretch/>
        </p:blipFill>
        <p:spPr>
          <a:xfrm>
            <a:off x="1143101" y="7267228"/>
            <a:ext cx="8077200" cy="546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97" name="Google Shape;597;p3"/>
          <p:cNvSpPr txBox="1"/>
          <p:nvPr>
            <p:ph idx="5" type="body"/>
          </p:nvPr>
        </p:nvSpPr>
        <p:spPr>
          <a:xfrm>
            <a:off x="11782290" y="5162550"/>
            <a:ext cx="11366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From the high-energy physics compute grid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(WLCG)</a:t>
            </a:r>
            <a:endParaRPr/>
          </a:p>
        </p:txBody>
      </p:sp>
      <p:sp>
        <p:nvSpPr>
          <p:cNvPr id="598" name="Google Shape;598;p3"/>
          <p:cNvSpPr txBox="1"/>
          <p:nvPr>
            <p:ph idx="6" type="body"/>
          </p:nvPr>
        </p:nvSpPr>
        <p:spPr>
          <a:xfrm>
            <a:off x="11782290" y="9231540"/>
            <a:ext cx="1136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2023</a:t>
            </a:r>
            <a:endParaRPr/>
          </a:p>
        </p:txBody>
      </p:sp>
      <p:sp>
        <p:nvSpPr>
          <p:cNvPr id="599" name="Google Shape;599;p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The EGI Federation is an international e-infrastructure </a:t>
            </a:r>
            <a:endParaRPr/>
          </a:p>
        </p:txBody>
      </p:sp>
      <p:sp>
        <p:nvSpPr>
          <p:cNvPr id="600" name="Google Shape;600;p3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 sz="3500">
                <a:solidFill>
                  <a:schemeClr val="accent5"/>
                </a:solidFill>
              </a:rPr>
              <a:t>We provide advanced computing and data analytics for research and innovation</a:t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601" name="Google Shape;601;p3"/>
          <p:cNvSpPr txBox="1"/>
          <p:nvPr>
            <p:ph idx="7" type="body"/>
          </p:nvPr>
        </p:nvSpPr>
        <p:spPr>
          <a:xfrm>
            <a:off x="11782290" y="10209335"/>
            <a:ext cx="11366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To a multi-disciplinary, multi-technology infrastructure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2e4003c065_0_11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7" name="Google Shape;607;g22e4003c065_0_1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9800" y="62300"/>
            <a:ext cx="15344210" cy="1341119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22e4003c065_0_1155"/>
          <p:cNvSpPr txBox="1"/>
          <p:nvPr/>
        </p:nvSpPr>
        <p:spPr>
          <a:xfrm>
            <a:off x="533799" y="3826925"/>
            <a:ext cx="7905000" cy="61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" sz="40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Vision</a:t>
            </a:r>
            <a:endParaRPr b="0" i="0" sz="4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" name="Google Shape;609;g22e4003c065_0_1155"/>
          <p:cNvSpPr txBox="1"/>
          <p:nvPr/>
        </p:nvSpPr>
        <p:spPr>
          <a:xfrm>
            <a:off x="543975" y="4587125"/>
            <a:ext cx="757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All researchers have seamless access to services, resources and expertise to collaborate and conduct world-class research and innovation</a:t>
            </a:r>
            <a:endParaRPr b="0" i="0" sz="33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0" name="Google Shape;610;g22e4003c065_0_1155"/>
          <p:cNvSpPr txBox="1"/>
          <p:nvPr/>
        </p:nvSpPr>
        <p:spPr>
          <a:xfrm>
            <a:off x="543975" y="7214650"/>
            <a:ext cx="7894800" cy="5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</a:t>
            </a:r>
            <a:r>
              <a:rPr b="1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Federation</a:t>
            </a:r>
            <a:endParaRPr b="1" i="0" sz="37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1" name="Google Shape;611;g22e4003c065_0_1155"/>
          <p:cNvSpPr txBox="1"/>
          <p:nvPr/>
        </p:nvSpPr>
        <p:spPr>
          <a:xfrm>
            <a:off x="543975" y="7884900"/>
            <a:ext cx="7700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Deliver open solutions </a:t>
            </a:r>
            <a:b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for advanced computing and data analytics in research and innovation</a:t>
            </a:r>
            <a:endParaRPr b="0" i="0" sz="31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" name="Google Shape;612;g22e4003c065_0_1155"/>
          <p:cNvSpPr txBox="1"/>
          <p:nvPr/>
        </p:nvSpPr>
        <p:spPr>
          <a:xfrm>
            <a:off x="543975" y="10262650"/>
            <a:ext cx="7894800" cy="56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</a:t>
            </a:r>
            <a:r>
              <a:rPr b="1" i="0" lang="en" sz="3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Foundation</a:t>
            </a:r>
            <a:endParaRPr b="1" i="0" sz="37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3" name="Google Shape;613;g22e4003c065_0_1155"/>
          <p:cNvSpPr txBox="1"/>
          <p:nvPr/>
        </p:nvSpPr>
        <p:spPr>
          <a:xfrm>
            <a:off x="533799" y="10944050"/>
            <a:ext cx="77001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Enable the EGI Federation </a:t>
            </a:r>
            <a:b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serve international research and innovation together</a:t>
            </a:r>
            <a:endParaRPr b="0" i="0" sz="3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1485900"/>
            <a:ext cx="19715299" cy="110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"/>
          <p:cNvSpPr txBox="1"/>
          <p:nvPr>
            <p:ph type="title"/>
          </p:nvPr>
        </p:nvSpPr>
        <p:spPr>
          <a:xfrm>
            <a:off x="2313288" y="705362"/>
            <a:ext cx="14820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International Partnerships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2e4003c065_0_2310"/>
          <p:cNvSpPr/>
          <p:nvPr/>
        </p:nvSpPr>
        <p:spPr>
          <a:xfrm>
            <a:off x="5095275" y="1189250"/>
            <a:ext cx="13716000" cy="11575500"/>
          </a:xfrm>
          <a:prstGeom prst="donut">
            <a:avLst>
              <a:gd fmla="val 9818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625" name="Google Shape;625;g22e4003c065_0_2310"/>
          <p:cNvSpPr txBox="1"/>
          <p:nvPr>
            <p:ph idx="12" type="sldNum"/>
          </p:nvPr>
        </p:nvSpPr>
        <p:spPr>
          <a:xfrm>
            <a:off x="236701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6" name="Google Shape;626;g22e4003c065_0_2310"/>
          <p:cNvSpPr txBox="1"/>
          <p:nvPr>
            <p:ph type="title"/>
          </p:nvPr>
        </p:nvSpPr>
        <p:spPr>
          <a:xfrm>
            <a:off x="2564148" y="333625"/>
            <a:ext cx="99708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EGI Infrastructure</a:t>
            </a:r>
            <a:endParaRPr/>
          </a:p>
        </p:txBody>
      </p:sp>
      <p:cxnSp>
        <p:nvCxnSpPr>
          <p:cNvPr id="627" name="Google Shape;627;g22e4003c065_0_2310"/>
          <p:cNvCxnSpPr/>
          <p:nvPr/>
        </p:nvCxnSpPr>
        <p:spPr>
          <a:xfrm>
            <a:off x="6733675" y="4040200"/>
            <a:ext cx="3396300" cy="1161900"/>
          </a:xfrm>
          <a:prstGeom prst="straightConnector1">
            <a:avLst/>
          </a:prstGeom>
          <a:noFill/>
          <a:ln cap="flat" cmpd="sng" w="19050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28" name="Google Shape;628;g22e4003c065_0_2310"/>
          <p:cNvCxnSpPr/>
          <p:nvPr/>
        </p:nvCxnSpPr>
        <p:spPr>
          <a:xfrm flipH="1" rot="10800000">
            <a:off x="6775125" y="9257625"/>
            <a:ext cx="3352200" cy="1101900"/>
          </a:xfrm>
          <a:prstGeom prst="straightConnector1">
            <a:avLst/>
          </a:prstGeom>
          <a:noFill/>
          <a:ln cap="flat" cmpd="sng" w="19050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29" name="Google Shape;629;g22e4003c065_0_2310"/>
          <p:cNvCxnSpPr/>
          <p:nvPr/>
        </p:nvCxnSpPr>
        <p:spPr>
          <a:xfrm rot="10800000">
            <a:off x="14607000" y="9289725"/>
            <a:ext cx="2693400" cy="1090500"/>
          </a:xfrm>
          <a:prstGeom prst="straightConnector1">
            <a:avLst/>
          </a:prstGeom>
          <a:noFill/>
          <a:ln cap="flat" cmpd="sng" w="19050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30" name="Google Shape;630;g22e4003c065_0_2310"/>
          <p:cNvCxnSpPr/>
          <p:nvPr/>
        </p:nvCxnSpPr>
        <p:spPr>
          <a:xfrm flipH="1">
            <a:off x="14627750" y="3957325"/>
            <a:ext cx="2734800" cy="1429500"/>
          </a:xfrm>
          <a:prstGeom prst="straightConnector1">
            <a:avLst/>
          </a:prstGeom>
          <a:noFill/>
          <a:ln cap="flat" cmpd="sng" w="19050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cxnSp>
      <p:grpSp>
        <p:nvGrpSpPr>
          <p:cNvPr id="631" name="Google Shape;631;g22e4003c065_0_2310"/>
          <p:cNvGrpSpPr/>
          <p:nvPr/>
        </p:nvGrpSpPr>
        <p:grpSpPr>
          <a:xfrm>
            <a:off x="7557506" y="2449491"/>
            <a:ext cx="8931926" cy="9548972"/>
            <a:chOff x="7557506" y="2449491"/>
            <a:chExt cx="8931926" cy="9548972"/>
          </a:xfrm>
        </p:grpSpPr>
        <p:sp>
          <p:nvSpPr>
            <p:cNvPr id="632" name="Google Shape;632;g22e4003c065_0_2310"/>
            <p:cNvSpPr/>
            <p:nvPr/>
          </p:nvSpPr>
          <p:spPr>
            <a:xfrm flipH="1" rot="-1904199">
              <a:off x="8710638" y="3785965"/>
              <a:ext cx="6644288" cy="6876595"/>
            </a:xfrm>
            <a:prstGeom prst="blockArc">
              <a:avLst>
                <a:gd fmla="val 14348563" name="adj1"/>
                <a:gd fmla="val 19872341" name="adj2"/>
                <a:gd fmla="val 9100" name="adj3"/>
              </a:avLst>
            </a:prstGeom>
            <a:solidFill>
              <a:srgbClr val="0E945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g22e4003c065_0_2310"/>
            <p:cNvSpPr/>
            <p:nvPr/>
          </p:nvSpPr>
          <p:spPr>
            <a:xfrm rot="1904199">
              <a:off x="8705630" y="3785965"/>
              <a:ext cx="6644288" cy="6876595"/>
            </a:xfrm>
            <a:prstGeom prst="blockArc">
              <a:avLst>
                <a:gd fmla="val 14545937" name="adj1"/>
                <a:gd fmla="val 19902139" name="adj2"/>
                <a:gd fmla="val 9115" name="adj3"/>
              </a:avLst>
            </a:prstGeom>
            <a:solidFill>
              <a:srgbClr val="08563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g22e4003c065_0_2310"/>
            <p:cNvSpPr/>
            <p:nvPr/>
          </p:nvSpPr>
          <p:spPr>
            <a:xfrm rot="8896613">
              <a:off x="8691526" y="3784656"/>
              <a:ext cx="6642261" cy="6875071"/>
            </a:xfrm>
            <a:prstGeom prst="blockArc">
              <a:avLst>
                <a:gd fmla="val 18041678" name="adj1"/>
                <a:gd fmla="val 1798478" name="adj2"/>
                <a:gd fmla="val 9595" name="adj3"/>
              </a:avLst>
            </a:prstGeom>
            <a:solidFill>
              <a:srgbClr val="085631"/>
            </a:solidFill>
            <a:ln>
              <a:noFill/>
            </a:ln>
            <a:effectLst>
              <a:outerShdw blurRad="71438" rotWithShape="0" algn="bl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g22e4003c065_0_2310"/>
            <p:cNvSpPr/>
            <p:nvPr/>
          </p:nvSpPr>
          <p:spPr>
            <a:xfrm flipH="1" rot="-8896613">
              <a:off x="8710012" y="3786604"/>
              <a:ext cx="6642261" cy="6875071"/>
            </a:xfrm>
            <a:prstGeom prst="blockArc">
              <a:avLst>
                <a:gd fmla="val 17967225" name="adj1"/>
                <a:gd fmla="val 1529547" name="adj2"/>
                <a:gd fmla="val 9279" name="adj3"/>
              </a:avLst>
            </a:prstGeom>
            <a:solidFill>
              <a:srgbClr val="0E945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g22e4003c065_0_2310"/>
            <p:cNvSpPr/>
            <p:nvPr/>
          </p:nvSpPr>
          <p:spPr>
            <a:xfrm rot="7981724">
              <a:off x="8618800" y="6786496"/>
              <a:ext cx="912708" cy="912708"/>
            </a:xfrm>
            <a:prstGeom prst="rtTriangl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g22e4003c065_0_2310"/>
            <p:cNvSpPr/>
            <p:nvPr/>
          </p:nvSpPr>
          <p:spPr>
            <a:xfrm rot="-2818276">
              <a:off x="14517368" y="6767892"/>
              <a:ext cx="912708" cy="912708"/>
            </a:xfrm>
            <a:prstGeom prst="rtTriangl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g22e4003c065_0_2310"/>
            <p:cNvSpPr/>
            <p:nvPr/>
          </p:nvSpPr>
          <p:spPr>
            <a:xfrm rot="2818276">
              <a:off x="11567233" y="9918328"/>
              <a:ext cx="912708" cy="912708"/>
            </a:xfrm>
            <a:prstGeom prst="rtTriangl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g22e4003c065_0_2310"/>
            <p:cNvSpPr/>
            <p:nvPr/>
          </p:nvSpPr>
          <p:spPr>
            <a:xfrm rot="-7981724">
              <a:off x="11568912" y="3591164"/>
              <a:ext cx="912708" cy="912708"/>
            </a:xfrm>
            <a:prstGeom prst="rtTriangl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40" name="Google Shape;640;g22e4003c065_0_2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25" y="2165325"/>
            <a:ext cx="6057649" cy="28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2e4003c065_0_2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6525" y="1735575"/>
            <a:ext cx="6484673" cy="3316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2" name="Google Shape;642;g22e4003c065_0_23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2775" y="9335825"/>
            <a:ext cx="6146052" cy="313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2e4003c065_0_2310"/>
          <p:cNvPicPr preferRelativeResize="0"/>
          <p:nvPr/>
        </p:nvPicPr>
        <p:blipFill rotWithShape="1">
          <a:blip r:embed="rId6">
            <a:alphaModFix/>
          </a:blip>
          <a:srcRect b="6200" l="0" r="0" t="0"/>
          <a:stretch/>
        </p:blipFill>
        <p:spPr>
          <a:xfrm>
            <a:off x="815076" y="9064525"/>
            <a:ext cx="5823122" cy="3567900"/>
          </a:xfrm>
          <a:prstGeom prst="rect">
            <a:avLst/>
          </a:prstGeom>
          <a:noFill/>
          <a:ln cap="flat" cmpd="sng" w="19050">
            <a:solidFill>
              <a:srgbClr val="09142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4" name="Google Shape;644;g22e4003c065_0_2310"/>
          <p:cNvSpPr txBox="1"/>
          <p:nvPr/>
        </p:nvSpPr>
        <p:spPr>
          <a:xfrm>
            <a:off x="1379325" y="12408075"/>
            <a:ext cx="466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High Performance Compute 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(since 2022)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…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g22e4003c065_0_2310"/>
          <p:cNvSpPr txBox="1"/>
          <p:nvPr/>
        </p:nvSpPr>
        <p:spPr>
          <a:xfrm>
            <a:off x="18407250" y="4886925"/>
            <a:ext cx="61461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Cloud Compute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(based on OpenStack. Since 2013)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6" name="Google Shape;646;g22e4003c065_0_2310"/>
          <p:cNvSpPr txBox="1"/>
          <p:nvPr/>
        </p:nvSpPr>
        <p:spPr>
          <a:xfrm>
            <a:off x="629625" y="4973675"/>
            <a:ext cx="48018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High-Throughput Compute  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(ARC-CE, HTCondorCE, SRM, webdav, XrootD)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g22e4003c065_0_2310"/>
          <p:cNvSpPr txBox="1"/>
          <p:nvPr/>
        </p:nvSpPr>
        <p:spPr>
          <a:xfrm>
            <a:off x="18437150" y="12426125"/>
            <a:ext cx="46617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Data</a:t>
            </a:r>
            <a:br>
              <a:rPr b="1" lang="en" sz="2500">
                <a:latin typeface="Roboto"/>
                <a:ea typeface="Roboto"/>
                <a:cs typeface="Roboto"/>
                <a:sym typeface="Roboto"/>
              </a:rPr>
            </a:b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(based on OneData)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8" name="Google Shape;648;g22e4003c065_0_2310"/>
          <p:cNvSpPr txBox="1"/>
          <p:nvPr/>
        </p:nvSpPr>
        <p:spPr>
          <a:xfrm>
            <a:off x="9987275" y="5270700"/>
            <a:ext cx="407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EGI Internal services</a:t>
            </a:r>
            <a:endParaRPr b="1" sz="3000"/>
          </a:p>
        </p:txBody>
      </p:sp>
      <p:sp>
        <p:nvSpPr>
          <p:cNvPr id="649" name="Google Shape;649;g22e4003c065_0_2310"/>
          <p:cNvSpPr txBox="1"/>
          <p:nvPr/>
        </p:nvSpPr>
        <p:spPr>
          <a:xfrm>
            <a:off x="10297350" y="5959650"/>
            <a:ext cx="38241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Service registry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Monitoring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Accounting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Helpdesk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Single sign-in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Security oversight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Capacity management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etc.</a:t>
            </a:r>
            <a:endParaRPr sz="2500"/>
          </a:p>
        </p:txBody>
      </p:sp>
      <p:sp>
        <p:nvSpPr>
          <p:cNvPr id="650" name="Google Shape;650;g22e4003c065_0_2310"/>
          <p:cNvSpPr/>
          <p:nvPr/>
        </p:nvSpPr>
        <p:spPr>
          <a:xfrm>
            <a:off x="1269625" y="960650"/>
            <a:ext cx="22681500" cy="12560700"/>
          </a:xfrm>
          <a:prstGeom prst="donut">
            <a:avLst>
              <a:gd fmla="val 19805" name="adj"/>
            </a:avLst>
          </a:prstGeom>
          <a:solidFill>
            <a:srgbClr val="005FAA">
              <a:alpha val="494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lt1"/>
              </a:solidFill>
              <a:highlight>
                <a:srgbClr val="F0801A"/>
              </a:highlight>
            </a:endParaRPr>
          </a:p>
        </p:txBody>
      </p:sp>
      <p:sp>
        <p:nvSpPr>
          <p:cNvPr id="651" name="Google Shape;651;g22e4003c065_0_2310"/>
          <p:cNvSpPr txBox="1"/>
          <p:nvPr/>
        </p:nvSpPr>
        <p:spPr>
          <a:xfrm>
            <a:off x="4108825" y="1962988"/>
            <a:ext cx="171555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</a:rPr>
              <a:t>Platform and community specific services built on top: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</a:rPr>
              <a:t>Scientific gateways, Virtual Research Environments, Application portals, etc.</a:t>
            </a:r>
            <a:endParaRPr b="1" sz="9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39841d5f60_0_0"/>
          <p:cNvSpPr txBox="1"/>
          <p:nvPr>
            <p:ph type="title"/>
          </p:nvPr>
        </p:nvSpPr>
        <p:spPr>
          <a:xfrm>
            <a:off x="2322351" y="690000"/>
            <a:ext cx="16987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EGI HTC Federation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58" name="Google Shape;658;g239841d5f60_0_0"/>
          <p:cNvGrpSpPr/>
          <p:nvPr/>
        </p:nvGrpSpPr>
        <p:grpSpPr>
          <a:xfrm>
            <a:off x="18918264" y="1736013"/>
            <a:ext cx="5221689" cy="9357776"/>
            <a:chOff x="1041310" y="554735"/>
            <a:chExt cx="1958109" cy="3509122"/>
          </a:xfrm>
        </p:grpSpPr>
        <p:sp>
          <p:nvSpPr>
            <p:cNvPr id="659" name="Google Shape;659;g239841d5f60_0_0"/>
            <p:cNvSpPr/>
            <p:nvPr/>
          </p:nvSpPr>
          <p:spPr>
            <a:xfrm>
              <a:off x="1805343" y="554735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g239841d5f60_0_0"/>
            <p:cNvSpPr/>
            <p:nvPr/>
          </p:nvSpPr>
          <p:spPr>
            <a:xfrm>
              <a:off x="1041310" y="880668"/>
              <a:ext cx="1532400" cy="1532400"/>
            </a:xfrm>
            <a:custGeom>
              <a:rect b="b" l="l" r="r" t="t"/>
              <a:pathLst>
                <a:path extrusionOk="0" h="120000" w="120000">
                  <a:moveTo>
                    <a:pt x="96480" y="23523"/>
                  </a:moveTo>
                  <a:lnTo>
                    <a:pt x="87164" y="32839"/>
                  </a:lnTo>
                  <a:lnTo>
                    <a:pt x="87164" y="32839"/>
                  </a:lnTo>
                  <a:cubicBezTo>
                    <a:pt x="75944" y="21617"/>
                    <a:pt x="58979" y="18450"/>
                    <a:pt x="44466" y="24867"/>
                  </a:cubicBezTo>
                  <a:cubicBezTo>
                    <a:pt x="29954" y="31284"/>
                    <a:pt x="20880" y="45966"/>
                    <a:pt x="21631" y="61817"/>
                  </a:cubicBezTo>
                  <a:cubicBezTo>
                    <a:pt x="22382" y="77668"/>
                    <a:pt x="32801" y="91427"/>
                    <a:pt x="47856" y="96444"/>
                  </a:cubicBezTo>
                  <a:lnTo>
                    <a:pt x="47295" y="88507"/>
                  </a:lnTo>
                  <a:lnTo>
                    <a:pt x="63170" y="104890"/>
                  </a:lnTo>
                  <a:lnTo>
                    <a:pt x="49408" y="118429"/>
                  </a:lnTo>
                  <a:lnTo>
                    <a:pt x="48839" y="110367"/>
                  </a:lnTo>
                  <a:lnTo>
                    <a:pt x="48839" y="110367"/>
                  </a:lnTo>
                  <a:cubicBezTo>
                    <a:pt x="27395" y="105615"/>
                    <a:pt x="11312" y="87807"/>
                    <a:pt x="8761" y="65991"/>
                  </a:cubicBezTo>
                  <a:cubicBezTo>
                    <a:pt x="6210" y="44176"/>
                    <a:pt x="17752" y="23137"/>
                    <a:pt x="37521" y="13566"/>
                  </a:cubicBezTo>
                  <a:cubicBezTo>
                    <a:pt x="57290" y="3996"/>
                    <a:pt x="80951" y="7991"/>
                    <a:pt x="96480" y="2352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239841d5f60_0_0"/>
            <p:cNvSpPr/>
            <p:nvPr/>
          </p:nvSpPr>
          <p:spPr>
            <a:xfrm>
              <a:off x="1377910" y="1437030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239841d5f60_0_0"/>
            <p:cNvSpPr txBox="1"/>
            <p:nvPr/>
          </p:nvSpPr>
          <p:spPr>
            <a:xfrm>
              <a:off x="1377910" y="1437030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&gt;1.2 Million computing cores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239841d5f60_0_0"/>
            <p:cNvSpPr/>
            <p:nvPr/>
          </p:nvSpPr>
          <p:spPr>
            <a:xfrm>
              <a:off x="1467019" y="1764588"/>
              <a:ext cx="1532400" cy="1532400"/>
            </a:xfrm>
            <a:custGeom>
              <a:rect b="b" l="l" r="r" t="t"/>
              <a:pathLst>
                <a:path extrusionOk="0" h="120000" w="120000">
                  <a:moveTo>
                    <a:pt x="23520" y="23523"/>
                  </a:moveTo>
                  <a:lnTo>
                    <a:pt x="23520" y="23523"/>
                  </a:lnTo>
                  <a:cubicBezTo>
                    <a:pt x="39049" y="7991"/>
                    <a:pt x="62710" y="3996"/>
                    <a:pt x="82479" y="13566"/>
                  </a:cubicBezTo>
                  <a:cubicBezTo>
                    <a:pt x="102248" y="23137"/>
                    <a:pt x="113790" y="44176"/>
                    <a:pt x="111239" y="65991"/>
                  </a:cubicBezTo>
                  <a:cubicBezTo>
                    <a:pt x="108688" y="87807"/>
                    <a:pt x="92605" y="105615"/>
                    <a:pt x="71161" y="110367"/>
                  </a:cubicBezTo>
                  <a:lnTo>
                    <a:pt x="70592" y="118429"/>
                  </a:lnTo>
                  <a:lnTo>
                    <a:pt x="56830" y="104890"/>
                  </a:lnTo>
                  <a:lnTo>
                    <a:pt x="72705" y="88507"/>
                  </a:lnTo>
                  <a:lnTo>
                    <a:pt x="72144" y="96444"/>
                  </a:lnTo>
                  <a:cubicBezTo>
                    <a:pt x="87199" y="91427"/>
                    <a:pt x="97618" y="77668"/>
                    <a:pt x="98369" y="61817"/>
                  </a:cubicBezTo>
                  <a:cubicBezTo>
                    <a:pt x="99120" y="45966"/>
                    <a:pt x="90046" y="31284"/>
                    <a:pt x="75534" y="24867"/>
                  </a:cubicBezTo>
                  <a:cubicBezTo>
                    <a:pt x="61021" y="18450"/>
                    <a:pt x="44056" y="21617"/>
                    <a:pt x="32836" y="3283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239841d5f60_0_0"/>
            <p:cNvSpPr/>
            <p:nvPr/>
          </p:nvSpPr>
          <p:spPr>
            <a:xfrm>
              <a:off x="1805343" y="2319324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g239841d5f60_0_0"/>
            <p:cNvSpPr txBox="1"/>
            <p:nvPr/>
          </p:nvSpPr>
          <p:spPr>
            <a:xfrm>
              <a:off x="1805343" y="2319324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&gt; 1 EB disk &amp; tape 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g239841d5f60_0_0"/>
            <p:cNvSpPr/>
            <p:nvPr/>
          </p:nvSpPr>
          <p:spPr>
            <a:xfrm>
              <a:off x="1150540" y="2746857"/>
              <a:ext cx="1316400" cy="1317000"/>
            </a:xfrm>
            <a:prstGeom prst="blockArc">
              <a:avLst>
                <a:gd fmla="val 0" name="adj1"/>
                <a:gd fmla="val 18900000" name="adj2"/>
                <a:gd fmla="val 12740" name="adj3"/>
              </a:avLst>
            </a:prstGeom>
            <a:solidFill>
              <a:schemeClr val="lt1"/>
            </a:solidFill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239841d5f60_0_0"/>
            <p:cNvSpPr/>
            <p:nvPr/>
          </p:nvSpPr>
          <p:spPr>
            <a:xfrm>
              <a:off x="1377910" y="3201619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239841d5f60_0_0"/>
            <p:cNvSpPr txBox="1"/>
            <p:nvPr/>
          </p:nvSpPr>
          <p:spPr>
            <a:xfrm>
              <a:off x="1377910" y="3201619"/>
              <a:ext cx="8553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275" lIns="20275" spcFirstLastPara="1" rIns="20275" wrap="square" tIns="20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" sz="3200" u="none" cap="none" strike="noStrike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816 service end-points</a:t>
              </a:r>
              <a:endParaRPr b="0" i="0" sz="37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9" name="Google Shape;669;g239841d5f6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649" y="2630350"/>
            <a:ext cx="18049000" cy="821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239841d5f60_0_0"/>
          <p:cNvSpPr txBox="1"/>
          <p:nvPr/>
        </p:nvSpPr>
        <p:spPr>
          <a:xfrm>
            <a:off x="553125" y="11172375"/>
            <a:ext cx="14043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i="0" lang="en" sz="4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200+ High Throughput Compute sites</a:t>
            </a:r>
            <a:endParaRPr i="0" sz="4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i="0" lang="en" sz="4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(ARC-CE, HTCondorCE, SRM, webdav, XrootD)</a:t>
            </a:r>
            <a:endParaRPr i="0" sz="4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