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6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IPv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lite.cern.ch/support_calenda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Meeting, 25/10/2012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endParaRPr lang="en-GB" dirty="0"/>
          </a:p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10/25/2011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96544"/>
          </a:xfrm>
        </p:spPr>
        <p:txBody>
          <a:bodyPr/>
          <a:lstStyle/>
          <a:p>
            <a:r>
              <a:rPr lang="en-GB" dirty="0" smtClean="0"/>
              <a:t>Other VRC-related functions remain under the coordination of the EGI.eu User Community Support Team</a:t>
            </a:r>
          </a:p>
          <a:p>
            <a:pPr lvl="1"/>
            <a:r>
              <a:rPr lang="en-GB" dirty="0" smtClean="0"/>
              <a:t>Requirements gathering and prioritization</a:t>
            </a:r>
          </a:p>
          <a:p>
            <a:pPr lvl="1"/>
            <a:r>
              <a:rPr lang="en-GB" dirty="0" smtClean="0"/>
              <a:t>Coordination of User Community Board (board of existing user communities)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08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OMB 24/01/2012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smtClean="0"/>
              <a:t>Face to face meeting, likely co-located with a </a:t>
            </a:r>
            <a:r>
              <a:rPr lang="en-GB" smtClean="0"/>
              <a:t>NGI coordinators’ </a:t>
            </a:r>
            <a:r>
              <a:rPr lang="en-GB" dirty="0" smtClean="0"/>
              <a:t>meeting </a:t>
            </a:r>
          </a:p>
          <a:p>
            <a:r>
              <a:rPr lang="en-GB" dirty="0" smtClean="0"/>
              <a:t>Topics</a:t>
            </a:r>
          </a:p>
          <a:p>
            <a:pPr lvl="1"/>
            <a:r>
              <a:rPr lang="en-GB" dirty="0" smtClean="0"/>
              <a:t>Status assessment of 2011 plans, planning for 2012</a:t>
            </a:r>
          </a:p>
          <a:p>
            <a:pPr lvl="1"/>
            <a:r>
              <a:rPr lang="en-GB" dirty="0" smtClean="0"/>
              <a:t>Business models and assessment of sustainability of operational services</a:t>
            </a:r>
            <a:endParaRPr lang="en-GB" dirty="0"/>
          </a:p>
          <a:p>
            <a:pPr lvl="1"/>
            <a:r>
              <a:rPr lang="en-GB" dirty="0" smtClean="0"/>
              <a:t>Middleware requirements (EMI 3.0, IGE etc.)</a:t>
            </a:r>
          </a:p>
        </p:txBody>
      </p:sp>
    </p:spTree>
    <p:extLst>
      <p:ext uri="{BB962C8B-B14F-4D97-AF65-F5344CB8AC3E}">
        <p14:creationId xmlns:p14="http://schemas.microsoft.com/office/powerpoint/2010/main" val="409713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VO AUP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VO</a:t>
            </a:r>
          </a:p>
          <a:p>
            <a:pPr lvl="1"/>
            <a:r>
              <a:rPr lang="en-US" dirty="0" smtClean="0"/>
              <a:t>New AUP approved</a:t>
            </a:r>
          </a:p>
          <a:p>
            <a:pPr lvl="1"/>
            <a:r>
              <a:rPr lang="en-US" dirty="0" smtClean="0"/>
              <a:t>To be updated soon on the VO registration portal</a:t>
            </a:r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/>
              <a:t>Procedure </a:t>
            </a:r>
            <a:r>
              <a:rPr lang="en-GB" dirty="0">
                <a:hlinkClick r:id="rId2"/>
              </a:rPr>
              <a:t>PROC10</a:t>
            </a:r>
            <a:r>
              <a:rPr lang="en-GB" dirty="0"/>
              <a:t> </a:t>
            </a:r>
            <a:r>
              <a:rPr lang="en-GB" dirty="0" smtClean="0"/>
              <a:t>“</a:t>
            </a:r>
            <a:r>
              <a:rPr lang="en-GB" dirty="0" err="1" smtClean="0"/>
              <a:t>Recomputation</a:t>
            </a:r>
            <a:r>
              <a:rPr lang="en-GB" dirty="0" smtClean="0"/>
              <a:t> </a:t>
            </a:r>
            <a:r>
              <a:rPr lang="en-GB" dirty="0"/>
              <a:t>of monitoring results and availability </a:t>
            </a:r>
            <a:r>
              <a:rPr lang="en-GB" dirty="0" smtClean="0"/>
              <a:t>statistics” is now approved and was announced to RC administrators</a:t>
            </a:r>
          </a:p>
          <a:p>
            <a:pPr lvl="1"/>
            <a:r>
              <a:rPr lang="en-GB" dirty="0" smtClean="0"/>
              <a:t>It only applies to measurements and reports applicable to the OPS VO and to EGI</a:t>
            </a:r>
          </a:p>
          <a:p>
            <a:pPr lvl="1"/>
            <a:r>
              <a:rPr lang="en-GB" dirty="0" smtClean="0"/>
              <a:t>Warning: WLCG owns a specific different procedure for WLCG A/R reports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62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Future of the information system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sz="2400" dirty="0" smtClean="0"/>
              <a:t>Workshop on the 01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of Dec, AMS</a:t>
            </a:r>
          </a:p>
          <a:p>
            <a:pPr lvl="1"/>
            <a:r>
              <a:rPr lang="en-GB" sz="2000" dirty="0" smtClean="0">
                <a:hlinkClick r:id="rId2"/>
              </a:rPr>
              <a:t>Agenda</a:t>
            </a:r>
            <a:endParaRPr lang="en-GB" sz="2000" dirty="0" smtClean="0"/>
          </a:p>
          <a:p>
            <a:r>
              <a:rPr lang="en-GB" sz="2400" dirty="0" smtClean="0"/>
              <a:t>Purpose</a:t>
            </a:r>
          </a:p>
          <a:p>
            <a:pPr lvl="1"/>
            <a:r>
              <a:rPr lang="en-GB" sz="2000" dirty="0"/>
              <a:t>lack of a common service registry enabling controlled service registration and service/resource discovery across heterogeneous infrastructures - deploying ARC, gLite, GLOBUS, UNICORE - and offering virtualized </a:t>
            </a:r>
            <a:r>
              <a:rPr lang="en-GB" sz="2000" dirty="0" smtClean="0"/>
              <a:t>services</a:t>
            </a:r>
          </a:p>
          <a:p>
            <a:pPr lvl="1"/>
            <a:r>
              <a:rPr lang="en-GB" sz="2000" dirty="0" smtClean="0"/>
              <a:t>All NGIs invited to participate through their experts; input needed on deployment issues and new use cases</a:t>
            </a:r>
          </a:p>
          <a:p>
            <a:r>
              <a:rPr lang="en-GB" sz="2400" dirty="0" smtClean="0"/>
              <a:t>Invited participants: EMI, IGE, tool developers, user communities, rep. of the Federated Cloud </a:t>
            </a:r>
            <a:r>
              <a:rPr lang="en-GB" sz="2400" dirty="0" err="1" smtClean="0"/>
              <a:t>tf</a:t>
            </a:r>
            <a:r>
              <a:rPr lang="en-GB" sz="2400" dirty="0" smtClean="0"/>
              <a:t>, NGIs</a:t>
            </a:r>
          </a:p>
          <a:p>
            <a:pPr lvl="1"/>
            <a:r>
              <a:rPr lang="en-GB" sz="2000" dirty="0" smtClean="0"/>
              <a:t>Special focus on ARC/gLite/GLOBUS/UNICORE integration</a:t>
            </a:r>
          </a:p>
          <a:p>
            <a:pPr lvl="1"/>
            <a:r>
              <a:rPr lang="en-GB" sz="2000" dirty="0" smtClean="0"/>
              <a:t>Your input is necessary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344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sz="2800" dirty="0" smtClean="0"/>
              <a:t>Open </a:t>
            </a:r>
            <a:r>
              <a:rPr lang="en-GB" sz="2800" dirty="0" smtClean="0">
                <a:hlinkClick r:id="rId2"/>
              </a:rPr>
              <a:t>survey </a:t>
            </a:r>
            <a:r>
              <a:rPr lang="en-GB" sz="2800" dirty="0" smtClean="0"/>
              <a:t>until 31/10</a:t>
            </a:r>
          </a:p>
          <a:p>
            <a:r>
              <a:rPr lang="en-GB" sz="2800" dirty="0" smtClean="0"/>
              <a:t>Purpose	</a:t>
            </a:r>
          </a:p>
          <a:p>
            <a:pPr lvl="1"/>
            <a:r>
              <a:rPr lang="en-GB" sz="2400" dirty="0" smtClean="0"/>
              <a:t>Collect information about expertise and willingness to participate to a joint </a:t>
            </a:r>
            <a:r>
              <a:rPr lang="en-GB" sz="2400" dirty="0" err="1" smtClean="0"/>
              <a:t>testbed</a:t>
            </a:r>
            <a:r>
              <a:rPr lang="en-GB" sz="2400" dirty="0" smtClean="0"/>
              <a:t> </a:t>
            </a:r>
          </a:p>
          <a:p>
            <a:pPr lvl="1"/>
            <a:r>
              <a:rPr lang="en-GB" sz="2400" dirty="0" smtClean="0"/>
              <a:t>Collaborative effort with EMI, IGE and EGI-InSPIRE JRA1</a:t>
            </a:r>
          </a:p>
          <a:p>
            <a:pPr lvl="2"/>
            <a:r>
              <a:rPr lang="en-GB" sz="2000" dirty="0" smtClean="0"/>
              <a:t>Priorities will be defined in agreement with the participants to the </a:t>
            </a:r>
            <a:r>
              <a:rPr lang="en-GB" sz="2000" dirty="0" err="1" smtClean="0"/>
              <a:t>testbed</a:t>
            </a:r>
            <a:endParaRPr lang="en-GB" sz="2000" dirty="0" smtClean="0"/>
          </a:p>
          <a:p>
            <a:pPr lvl="1"/>
            <a:r>
              <a:rPr lang="en-GB" sz="2400" dirty="0" smtClean="0"/>
              <a:t>Assessment of readiness needed. Current deployed technology is in general not certified as being IPv6-compliant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353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gLite 3.2 Support Calendar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Most of the </a:t>
            </a:r>
            <a:r>
              <a:rPr lang="en-GB" sz="2800" dirty="0" smtClean="0">
                <a:solidFill>
                  <a:schemeClr val="accent1"/>
                </a:solidFill>
              </a:rPr>
              <a:t>gLite 3.2 </a:t>
            </a:r>
            <a:r>
              <a:rPr lang="en-GB" sz="2800" dirty="0" smtClean="0"/>
              <a:t>products AND </a:t>
            </a:r>
            <a:r>
              <a:rPr lang="en-GB" sz="2800" dirty="0" err="1" smtClean="0">
                <a:solidFill>
                  <a:schemeClr val="accent1"/>
                </a:solidFill>
              </a:rPr>
              <a:t>lcg</a:t>
            </a:r>
            <a:r>
              <a:rPr lang="en-GB" sz="2800" dirty="0" smtClean="0">
                <a:solidFill>
                  <a:schemeClr val="accent1"/>
                </a:solidFill>
              </a:rPr>
              <a:t>-CE</a:t>
            </a:r>
            <a:r>
              <a:rPr lang="en-GB" sz="2800" dirty="0" smtClean="0"/>
              <a:t> reaching end of standard support at the end of Oct 2011</a:t>
            </a:r>
          </a:p>
          <a:p>
            <a:pPr lvl="1"/>
            <a:r>
              <a:rPr lang="en-GB" sz="2400" dirty="0" smtClean="0">
                <a:hlinkClick r:id="rId2"/>
              </a:rPr>
              <a:t>Calendar</a:t>
            </a:r>
            <a:endParaRPr lang="en-GB" sz="2400" dirty="0" smtClean="0"/>
          </a:p>
          <a:p>
            <a:r>
              <a:rPr lang="en-GB" sz="2800" dirty="0" smtClean="0"/>
              <a:t>CREAM reported as stable replacement of </a:t>
            </a:r>
            <a:r>
              <a:rPr lang="en-GB" sz="2800" dirty="0" err="1" smtClean="0"/>
              <a:t>lcg</a:t>
            </a:r>
            <a:r>
              <a:rPr lang="en-GB" sz="2800" dirty="0" smtClean="0"/>
              <a:t>-CE with the exception of some interoperability issues with SGE being fixed</a:t>
            </a:r>
          </a:p>
          <a:p>
            <a:r>
              <a:rPr lang="en-GB" sz="2800" dirty="0" smtClean="0"/>
              <a:t>See support calendars for all technologies </a:t>
            </a:r>
            <a:r>
              <a:rPr lang="en-GB" sz="2800" dirty="0"/>
              <a:t>at https://wiki.egi.eu/wiki/Middleware</a:t>
            </a:r>
          </a:p>
        </p:txBody>
      </p:sp>
    </p:spTree>
    <p:extLst>
      <p:ext uri="{BB962C8B-B14F-4D97-AF65-F5344CB8AC3E}">
        <p14:creationId xmlns:p14="http://schemas.microsoft.com/office/powerpoint/2010/main" val="177896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Changes to EGI-InSPIRE </a:t>
            </a:r>
            <a:r>
              <a:rPr lang="en-GB" sz="3200" dirty="0" err="1" smtClean="0"/>
              <a:t>DoW</a:t>
            </a:r>
            <a:r>
              <a:rPr lang="en-GB" sz="3200" dirty="0" smtClean="0"/>
              <a:t> 1/2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sz="2800" dirty="0" smtClean="0"/>
              <a:t>Revised EGI-InSPIRE </a:t>
            </a:r>
            <a:r>
              <a:rPr lang="en-GB" sz="2800" dirty="0" err="1" smtClean="0"/>
              <a:t>DoW</a:t>
            </a:r>
            <a:r>
              <a:rPr lang="en-GB" sz="2800" dirty="0" smtClean="0"/>
              <a:t> prepared and circulated to PMB to address the reviewers’ comments</a:t>
            </a:r>
          </a:p>
          <a:p>
            <a:pPr lvl="1"/>
            <a:r>
              <a:rPr lang="en-GB" sz="2400" dirty="0" smtClean="0"/>
              <a:t>Reduced the set of SA1 milestones</a:t>
            </a:r>
          </a:p>
          <a:p>
            <a:pPr lvl="1"/>
            <a:r>
              <a:rPr lang="en-GB" sz="2400" dirty="0" smtClean="0"/>
              <a:t>New deliverables: </a:t>
            </a:r>
            <a:r>
              <a:rPr lang="en-GB" sz="2400" dirty="0"/>
              <a:t>EGI Strategic Plan: A document that defines the strategic goals, a plan of activities that will achieve these goals in the future years, and how these activities will be sustained. This is a high-level document prepared by the project and endorsed by the Spring EGI Council meeting. Updated </a:t>
            </a:r>
            <a:r>
              <a:rPr lang="en-GB" sz="2400" dirty="0" smtClean="0"/>
              <a:t>annually</a:t>
            </a:r>
          </a:p>
          <a:p>
            <a:pPr lvl="2"/>
            <a:r>
              <a:rPr lang="en-GB" sz="2000" dirty="0" smtClean="0"/>
              <a:t>NGI coordinators + EGI policy/technical boards </a:t>
            </a:r>
            <a:r>
              <a:rPr lang="en-GB" sz="2000" dirty="0" smtClean="0">
                <a:sym typeface="Wingdings" pitchFamily="2" charset="2"/>
              </a:rPr>
              <a:t> PMB  Council</a:t>
            </a:r>
            <a:endParaRPr lang="en-GB" sz="2000" dirty="0" smtClean="0"/>
          </a:p>
          <a:p>
            <a:endParaRPr lang="en-GB" sz="2800" dirty="0"/>
          </a:p>
          <a:p>
            <a:pPr marL="0" indent="0">
              <a:buNone/>
            </a:pPr>
            <a:r>
              <a:rPr lang="en-GB" sz="2400" dirty="0" smtClean="0"/>
              <a:t>.</a:t>
            </a:r>
            <a:endParaRPr lang="en-GB" sz="24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117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40560"/>
          </a:xfrm>
        </p:spPr>
        <p:txBody>
          <a:bodyPr/>
          <a:lstStyle/>
          <a:p>
            <a:r>
              <a:rPr lang="en-GB" sz="2000" dirty="0" smtClean="0"/>
              <a:t>Merge of NA2 and NA3</a:t>
            </a:r>
          </a:p>
          <a:p>
            <a:pPr lvl="1"/>
            <a:r>
              <a:rPr lang="en-GB" sz="1800" dirty="0" smtClean="0"/>
              <a:t>Definition </a:t>
            </a:r>
            <a:r>
              <a:rPr lang="en-GB" sz="1800" dirty="0"/>
              <a:t>of a community wide strategy and structures to provide technical outreach to new communities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smtClean="0"/>
              <a:t>Requirements gathering from new communities</a:t>
            </a:r>
          </a:p>
          <a:p>
            <a:pPr lvl="1"/>
            <a:r>
              <a:rPr lang="en-GB" sz="1800" dirty="0" smtClean="0"/>
              <a:t>Strategy planning (sustainability and new communities)</a:t>
            </a:r>
          </a:p>
          <a:p>
            <a:pPr lvl="1"/>
            <a:r>
              <a:rPr lang="en-GB" sz="1800" dirty="0" smtClean="0"/>
              <a:t>Definition of a technical roadmap for the implementation of the plan</a:t>
            </a:r>
          </a:p>
          <a:p>
            <a:pPr lvl="1"/>
            <a:r>
              <a:rPr lang="en-GB" sz="1800" dirty="0" smtClean="0"/>
              <a:t>Marketing and outreach</a:t>
            </a:r>
          </a:p>
          <a:p>
            <a:pPr lvl="1"/>
            <a:r>
              <a:rPr lang="en-GB" sz="1800" dirty="0" smtClean="0"/>
              <a:t>Technical support to new communities</a:t>
            </a:r>
          </a:p>
          <a:p>
            <a:r>
              <a:rPr lang="en-GB" sz="2000" dirty="0" smtClean="0"/>
              <a:t>Structure</a:t>
            </a:r>
          </a:p>
          <a:p>
            <a:pPr lvl="1"/>
            <a:r>
              <a:rPr lang="en-GB" sz="1800" dirty="0">
                <a:solidFill>
                  <a:schemeClr val="accent1"/>
                </a:solidFill>
              </a:rPr>
              <a:t>TNA2.1: Activity </a:t>
            </a:r>
            <a:r>
              <a:rPr lang="en-GB" sz="1800" dirty="0" smtClean="0">
                <a:solidFill>
                  <a:schemeClr val="accent1"/>
                </a:solidFill>
              </a:rPr>
              <a:t>Management</a:t>
            </a:r>
          </a:p>
          <a:p>
            <a:pPr lvl="1"/>
            <a:r>
              <a:rPr lang="en-GB" sz="1800" dirty="0" smtClean="0">
                <a:solidFill>
                  <a:schemeClr val="accent1"/>
                </a:solidFill>
              </a:rPr>
              <a:t>TNA2.2: Marketing and Communication</a:t>
            </a:r>
          </a:p>
          <a:p>
            <a:pPr lvl="1"/>
            <a:r>
              <a:rPr lang="en-GB" sz="1800" dirty="0" smtClean="0">
                <a:solidFill>
                  <a:schemeClr val="accent1"/>
                </a:solidFill>
              </a:rPr>
              <a:t>TNA2.3: Strategic Planning and policy support</a:t>
            </a:r>
          </a:p>
          <a:p>
            <a:pPr lvl="1"/>
            <a:r>
              <a:rPr lang="en-GB" sz="1800" dirty="0" smtClean="0">
                <a:solidFill>
                  <a:schemeClr val="accent1"/>
                </a:solidFill>
              </a:rPr>
              <a:t>TNA2.4: Community outreach (events and workshops)</a:t>
            </a:r>
          </a:p>
          <a:p>
            <a:pPr lvl="1"/>
            <a:r>
              <a:rPr lang="en-GB" sz="1800" dirty="0" smtClean="0">
                <a:solidFill>
                  <a:schemeClr val="accent1"/>
                </a:solidFill>
              </a:rPr>
              <a:t>TNA2.5: Technical Outreach to new communities</a:t>
            </a:r>
          </a:p>
          <a:p>
            <a:pPr lvl="2"/>
            <a:r>
              <a:rPr lang="en-GB" sz="1400" dirty="0" smtClean="0"/>
              <a:t>Training market place, application DB, competence centre for new VO integration</a:t>
            </a:r>
          </a:p>
          <a:p>
            <a:r>
              <a:rPr lang="en-GB" sz="2200" dirty="0" smtClean="0"/>
              <a:t>EGI.eu </a:t>
            </a:r>
            <a:r>
              <a:rPr lang="en-GB" sz="2200" dirty="0" smtClean="0">
                <a:sym typeface="Wingdings" pitchFamily="2" charset="2"/>
              </a:rPr>
              <a:t>  NGI Coordinators of non-operational activities</a:t>
            </a:r>
            <a:endParaRPr lang="en-GB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Changes to EGI-InSPIRE </a:t>
            </a:r>
            <a:r>
              <a:rPr lang="en-GB" sz="3200" dirty="0" err="1" smtClean="0"/>
              <a:t>DoW</a:t>
            </a:r>
            <a:r>
              <a:rPr lang="en-GB" sz="3200" dirty="0" smtClean="0"/>
              <a:t> 2/2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561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1/1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124744"/>
            <a:ext cx="8892480" cy="4896544"/>
          </a:xfrm>
        </p:spPr>
        <p:txBody>
          <a:bodyPr/>
          <a:lstStyle/>
          <a:p>
            <a:r>
              <a:rPr lang="en-GB" sz="2400" dirty="0" smtClean="0"/>
              <a:t>SA1 is responsible for the support of EGI existing user communities </a:t>
            </a:r>
            <a:r>
              <a:rPr lang="en-GB" sz="2400" dirty="0" smtClean="0">
                <a:sym typeface="Wingdings" pitchFamily="2" charset="2"/>
              </a:rPr>
              <a:t> limited impact</a:t>
            </a:r>
            <a:endParaRPr lang="en-GB" sz="2400" dirty="0" smtClean="0"/>
          </a:p>
          <a:p>
            <a:pPr lvl="1"/>
            <a:r>
              <a:rPr lang="en-GB" sz="2000" dirty="0" smtClean="0"/>
              <a:t>TSA1.1 Activity </a:t>
            </a:r>
            <a:r>
              <a:rPr lang="en-GB" sz="2000" dirty="0" err="1" smtClean="0"/>
              <a:t>Mgm</a:t>
            </a:r>
            <a:endParaRPr lang="en-GB" sz="2000" dirty="0" smtClean="0"/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+</a:t>
            </a:r>
            <a:r>
              <a:rPr lang="en-GB" sz="1800" dirty="0" smtClean="0"/>
              <a:t> Supervision of active/inactive VOs, VO ID card sanity checks, VO approval, procedures for registration and decommissioning </a:t>
            </a:r>
          </a:p>
          <a:p>
            <a:pPr lvl="1"/>
            <a:r>
              <a:rPr lang="en-GB" sz="2000" dirty="0" smtClean="0"/>
              <a:t>TSA1.4 Tools</a:t>
            </a:r>
          </a:p>
          <a:p>
            <a:pPr lvl="2"/>
            <a:r>
              <a:rPr lang="en-GB" sz="1800" dirty="0" smtClean="0"/>
              <a:t>= Provisioning of technical services for VO registration (operations portal)</a:t>
            </a:r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+</a:t>
            </a:r>
            <a:r>
              <a:rPr lang="en-GB" sz="1800" dirty="0" smtClean="0"/>
              <a:t> Provisioning of VO </a:t>
            </a:r>
            <a:r>
              <a:rPr lang="en-GB" sz="1800" dirty="0"/>
              <a:t>N</a:t>
            </a:r>
            <a:r>
              <a:rPr lang="en-GB" sz="1800" dirty="0" smtClean="0"/>
              <a:t>agios monitoring system (ex NA2 </a:t>
            </a:r>
            <a:r>
              <a:rPr lang="en-GB" sz="1800" dirty="0" smtClean="0">
                <a:sym typeface="Wingdings" pitchFamily="2" charset="2"/>
              </a:rPr>
              <a:t> NGIs</a:t>
            </a:r>
            <a:r>
              <a:rPr lang="en-GB" sz="1800" dirty="0" smtClean="0"/>
              <a:t>)</a:t>
            </a:r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+</a:t>
            </a:r>
            <a:r>
              <a:rPr lang="en-GB" sz="1800" dirty="0" smtClean="0"/>
              <a:t> Provisioning of VO Dashboards (ex NA2 </a:t>
            </a:r>
            <a:r>
              <a:rPr lang="en-GB" sz="1800" dirty="0" smtClean="0">
                <a:sym typeface="Wingdings" pitchFamily="2" charset="2"/>
              </a:rPr>
              <a:t> NGIs</a:t>
            </a:r>
            <a:r>
              <a:rPr lang="en-GB" sz="1800" dirty="0" smtClean="0"/>
              <a:t>)</a:t>
            </a:r>
          </a:p>
          <a:p>
            <a:pPr lvl="1"/>
            <a:r>
              <a:rPr lang="en-GB" sz="2000" dirty="0"/>
              <a:t>TSA1.7 </a:t>
            </a:r>
            <a:r>
              <a:rPr lang="en-GB" sz="2000" dirty="0" smtClean="0"/>
              <a:t>Support</a:t>
            </a:r>
            <a:endParaRPr lang="en-GB" sz="2000" dirty="0"/>
          </a:p>
          <a:p>
            <a:pPr lvl="2"/>
            <a:r>
              <a:rPr lang="en-GB" sz="1800" dirty="0" smtClean="0"/>
              <a:t>= User </a:t>
            </a:r>
            <a:r>
              <a:rPr lang="en-GB" sz="1800" dirty="0"/>
              <a:t>support through GGUS (already SA1)</a:t>
            </a:r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+</a:t>
            </a:r>
            <a:r>
              <a:rPr lang="en-GB" sz="1800" dirty="0" smtClean="0"/>
              <a:t> Support </a:t>
            </a:r>
            <a:r>
              <a:rPr lang="en-GB" sz="1800" dirty="0"/>
              <a:t>of training infrastructure (earlier NA2.4)</a:t>
            </a:r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+</a:t>
            </a:r>
            <a:r>
              <a:rPr lang="en-GB" sz="1800" dirty="0" smtClean="0"/>
              <a:t> Support </a:t>
            </a:r>
            <a:r>
              <a:rPr lang="en-GB" sz="1800" dirty="0"/>
              <a:t>on portals and scientific gateways (where available)</a:t>
            </a:r>
          </a:p>
          <a:p>
            <a:pPr lvl="1"/>
            <a:endParaRPr lang="en-GB" sz="2400" dirty="0" smtClean="0"/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1929535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EGI-InSPIRE-Slide-Template_v4-6</Template>
  <TotalTime>53</TotalTime>
  <Words>618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EGI-InSPIRE-Slide-Template_v4-6</vt:lpstr>
      <vt:lpstr>OMB Meeting, 25/10/2012</vt:lpstr>
      <vt:lpstr>OPS VO AUP</vt:lpstr>
      <vt:lpstr>PROC 10</vt:lpstr>
      <vt:lpstr>Future of the information system</vt:lpstr>
      <vt:lpstr>IPv6</vt:lpstr>
      <vt:lpstr>gLite 3.2 Support Calendar</vt:lpstr>
      <vt:lpstr>Changes to EGI-InSPIRE DoW 1/2</vt:lpstr>
      <vt:lpstr>Changes to EGI-InSPIRE DoW 2/2</vt:lpstr>
      <vt:lpstr>SA1 1/1</vt:lpstr>
      <vt:lpstr>SA1 2/2</vt:lpstr>
      <vt:lpstr>OMB 24/01/2012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 Meeting, 25/10/2012</dc:title>
  <dc:creator>Tiziana Ferrari</dc:creator>
  <cp:lastModifiedBy>Tiziana Ferrari</cp:lastModifiedBy>
  <cp:revision>13</cp:revision>
  <dcterms:created xsi:type="dcterms:W3CDTF">2011-10-24T23:22:56Z</dcterms:created>
  <dcterms:modified xsi:type="dcterms:W3CDTF">2011-10-25T00:27:41Z</dcterms:modified>
</cp:coreProperties>
</file>