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6" r:id="rId2"/>
    <p:sldId id="258" r:id="rId3"/>
    <p:sldId id="260" r:id="rId4"/>
    <p:sldId id="261" r:id="rId5"/>
    <p:sldId id="259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000" y="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  <a:cs typeface="+mn-cs"/>
              </a:defRPr>
            </a:lvl1pPr>
          </a:lstStyle>
          <a:p>
            <a:pPr>
              <a:defRPr/>
            </a:pPr>
            <a:fld id="{881B6253-80A5-D546-A16F-9EDE475D50FC}" type="datetimeFigureOut">
              <a:rPr lang="en-US"/>
              <a:pPr>
                <a:defRPr/>
              </a:pPr>
              <a:t>11/29/11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  <a:cs typeface="+mn-cs"/>
              </a:defRPr>
            </a:lvl1pPr>
          </a:lstStyle>
          <a:p>
            <a:pPr>
              <a:defRPr/>
            </a:pPr>
            <a:fld id="{09367D97-45C5-134F-A15A-A31DAF398F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366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  <a:cs typeface="+mn-cs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ADB0-AA64-5843-A3D2-BFDDA2AEB278}" type="datetime1">
              <a:rPr lang="en-US"/>
              <a:pPr>
                <a:defRPr/>
              </a:pPr>
              <a:t>11/29/11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4FAD-A7DD-4347-9C51-D509146EB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9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4C73-8068-0842-95EC-12C890C18D7E}" type="datetimeFigureOut">
              <a:rPr lang="en-US"/>
              <a:pPr>
                <a:defRPr/>
              </a:pPr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0949C-2EBA-4643-B0FB-3635B7D6E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5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05F1B-05EF-0C4B-A1C7-6A86A0F7B205}" type="datetimeFigureOut">
              <a:rPr lang="en-US"/>
              <a:pPr>
                <a:defRPr/>
              </a:pPr>
              <a:t>11/29/11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E5FB-ABC5-CF49-9F91-BE8FF79D7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3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  <a:cs typeface="+mn-cs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94493CDD-F1FA-1042-BF9A-08800C723E96}" type="datetimeFigureOut">
              <a:rPr lang="en-US"/>
              <a:pPr>
                <a:defRPr/>
              </a:pPr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13EF358C-C82E-A948-B27E-A5712052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6" r:id="rId2"/>
    <p:sldLayoutId id="2147483677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gi.eu/indico/getFile.py/access?sessionId=13&amp;resId=0&amp;materialId=0&amp;confId=67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.egi.eu/emi-2-tasks" TargetMode="External"/><Relationship Id="rId3" Type="http://schemas.openxmlformats.org/officeDocument/2006/relationships/hyperlink" Target="https://wiki.egi.eu/wiki/Mw-requirements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</a:rPr>
              <a:t>Requirements gathering for EMI-3</a:t>
            </a:r>
            <a:endParaRPr lang="en-GB" dirty="0">
              <a:latin typeface="Arial" charset="0"/>
            </a:endParaRPr>
          </a:p>
        </p:txBody>
      </p:sp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sz="1800" dirty="0" smtClean="0">
                <a:latin typeface="Arial" charset="0"/>
              </a:rPr>
              <a:t>Peter Solagna  -  </a:t>
            </a:r>
            <a:r>
              <a:rPr lang="en-GB" sz="1800" dirty="0" err="1" smtClean="0">
                <a:latin typeface="Arial" charset="0"/>
              </a:rPr>
              <a:t>EGI.eu</a:t>
            </a:r>
            <a:endParaRPr lang="en-GB" sz="1800" dirty="0">
              <a:latin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250F20-0045-9C40-921C-7B7A5A747BA4}" type="datetime1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11/29/11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8B41A7-3C37-4444-A436-FF68E753012A}" type="slidenum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1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New</a:t>
            </a:r>
            <a:r>
              <a:rPr lang="en-US" dirty="0" smtClean="0"/>
              <a:t> requirement management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245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00FF"/>
                </a:solidFill>
              </a:rPr>
              <a:t>requirement management process</a:t>
            </a:r>
            <a:r>
              <a:rPr lang="en-US" sz="2800" dirty="0" smtClean="0"/>
              <a:t> has been improved by TCB</a:t>
            </a:r>
          </a:p>
          <a:p>
            <a:r>
              <a:rPr lang="en-US" sz="2800" dirty="0" smtClean="0"/>
              <a:t>Approved at the last week’s TCB</a:t>
            </a:r>
          </a:p>
          <a:p>
            <a:pPr lvl="1"/>
            <a:r>
              <a:rPr lang="en-US" sz="2400" dirty="0" smtClean="0">
                <a:hlinkClick r:id="rId2"/>
              </a:rPr>
              <a:t>Link to the full document</a:t>
            </a:r>
            <a:endParaRPr lang="en-US" sz="2400" dirty="0" smtClean="0"/>
          </a:p>
          <a:p>
            <a:r>
              <a:rPr lang="en-US" sz="2800" dirty="0"/>
              <a:t>Simplified the workflow for the requirements with a limited </a:t>
            </a:r>
            <a:r>
              <a:rPr lang="en-US" sz="2800" dirty="0" smtClean="0"/>
              <a:t>scope</a:t>
            </a:r>
          </a:p>
          <a:p>
            <a:r>
              <a:rPr lang="en-US" sz="2800" dirty="0" smtClean="0"/>
              <a:t>Added some new statuses to better track the requirements evolution</a:t>
            </a:r>
          </a:p>
          <a:p>
            <a:r>
              <a:rPr lang="en-US" sz="2800" dirty="0" smtClean="0"/>
              <a:t>Clarified the timeline of the process</a:t>
            </a:r>
          </a:p>
          <a:p>
            <a:pPr lvl="1"/>
            <a:r>
              <a:rPr lang="en-US" sz="2400" dirty="0" smtClean="0"/>
              <a:t>Within two TCB meetings the requirement status should be fixed, and – if accepted- the delivery date assessed</a:t>
            </a:r>
          </a:p>
        </p:txBody>
      </p:sp>
    </p:spTree>
    <p:extLst>
      <p:ext uri="{BB962C8B-B14F-4D97-AF65-F5344CB8AC3E}">
        <p14:creationId xmlns:p14="http://schemas.microsoft.com/office/powerpoint/2010/main" val="166135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Simplified </a:t>
            </a:r>
            <a:r>
              <a:rPr lang="en-US" sz="2800" dirty="0"/>
              <a:t>the workflow for the requirements with a limited </a:t>
            </a:r>
            <a:r>
              <a:rPr lang="en-US" sz="2800" dirty="0" smtClean="0"/>
              <a:t>scope</a:t>
            </a:r>
          </a:p>
          <a:p>
            <a:pPr lvl="1"/>
            <a:r>
              <a:rPr lang="en-US" sz="2400" dirty="0" smtClean="0"/>
              <a:t>So far, </a:t>
            </a:r>
            <a:r>
              <a:rPr lang="en-US" sz="2400" dirty="0" smtClean="0">
                <a:solidFill>
                  <a:srgbClr val="0000FF"/>
                </a:solidFill>
              </a:rPr>
              <a:t>all</a:t>
            </a:r>
            <a:r>
              <a:rPr lang="en-US" sz="2400" dirty="0" smtClean="0"/>
              <a:t> the requirements approved and prioritized by OMB were submitted to TCB</a:t>
            </a:r>
          </a:p>
          <a:p>
            <a:pPr lvl="2"/>
            <a:r>
              <a:rPr lang="en-US" sz="2000" dirty="0" smtClean="0"/>
              <a:t>Many of those requirements were product-specific and technology providers directly forwarded them to the product teams</a:t>
            </a:r>
          </a:p>
          <a:p>
            <a:pPr lvl="1"/>
            <a:r>
              <a:rPr lang="en-US" sz="2400" dirty="0" smtClean="0"/>
              <a:t>In the new process the OMB should assess the scope of the requirements</a:t>
            </a:r>
          </a:p>
          <a:p>
            <a:pPr lvl="2"/>
            <a:r>
              <a:rPr lang="en-US" sz="2000" dirty="0" smtClean="0"/>
              <a:t>NGIs should continue submitting the requirements to the RT system</a:t>
            </a:r>
          </a:p>
          <a:p>
            <a:pPr lvl="2"/>
            <a:r>
              <a:rPr lang="en-US" sz="2000" dirty="0" smtClean="0"/>
              <a:t>OMB will prioritize them as in the past, and then agree on the scope of the requirements</a:t>
            </a:r>
          </a:p>
          <a:p>
            <a:pPr lvl="2"/>
            <a:r>
              <a:rPr lang="en-US" sz="2000" dirty="0" smtClean="0"/>
              <a:t>If the scope is product-specific the EGI Operations Office will open a </a:t>
            </a:r>
            <a:r>
              <a:rPr lang="en-US" sz="2000" dirty="0" smtClean="0">
                <a:solidFill>
                  <a:srgbClr val="0000FF"/>
                </a:solidFill>
              </a:rPr>
              <a:t>GGUS ticket </a:t>
            </a:r>
            <a:r>
              <a:rPr lang="en-US" sz="2000" dirty="0" smtClean="0"/>
              <a:t>directly for the product team. Without waiting for the TCB, but after the OMB discussion</a:t>
            </a:r>
          </a:p>
          <a:p>
            <a:pPr lvl="3"/>
            <a:r>
              <a:rPr lang="en-US" sz="1600" dirty="0" smtClean="0"/>
              <a:t>In this way the requirement can be tracked both on RT and GGUS, and it is supported by the OMB and not only by the requester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91552" y="-12474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0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TCB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Criteria by which a requirement may be submitted to the TCB and not to GGUS</a:t>
            </a:r>
            <a:r>
              <a:rPr lang="en-US" i="1" dirty="0" smtClean="0"/>
              <a:t>(no specific order)</a:t>
            </a:r>
            <a:r>
              <a:rPr lang="en-US" dirty="0" smtClean="0"/>
              <a:t>:</a:t>
            </a:r>
          </a:p>
          <a:p>
            <a:pPr>
              <a:spcAft>
                <a:spcPts val="600"/>
              </a:spcAft>
            </a:pPr>
            <a:r>
              <a:rPr lang="en-US" dirty="0"/>
              <a:t>The requirement involves </a:t>
            </a:r>
            <a:r>
              <a:rPr lang="en-US" dirty="0">
                <a:solidFill>
                  <a:srgbClr val="0000FF"/>
                </a:solidFill>
              </a:rPr>
              <a:t>more than one Software Product </a:t>
            </a:r>
            <a:r>
              <a:rPr lang="en-US" dirty="0"/>
              <a:t>providing distinct </a:t>
            </a:r>
            <a:r>
              <a:rPr lang="en-US" dirty="0" smtClean="0"/>
              <a:t>capabilities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dirty="0"/>
              <a:t>requirement involves </a:t>
            </a:r>
            <a:r>
              <a:rPr lang="en-US" dirty="0">
                <a:solidFill>
                  <a:srgbClr val="0000FF"/>
                </a:solidFill>
              </a:rPr>
              <a:t>more than one Technology Provider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dirty="0"/>
              <a:t>requirement may cause a </a:t>
            </a:r>
            <a:r>
              <a:rPr lang="en-US" dirty="0">
                <a:solidFill>
                  <a:srgbClr val="0000FF"/>
                </a:solidFill>
              </a:rPr>
              <a:t>non-backwards compatible change </a:t>
            </a:r>
            <a:r>
              <a:rPr lang="en-US" dirty="0"/>
              <a:t>of an interface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dirty="0"/>
              <a:t>requirement is of a </a:t>
            </a:r>
            <a:r>
              <a:rPr lang="en-US" dirty="0">
                <a:solidFill>
                  <a:srgbClr val="0000FF"/>
                </a:solidFill>
              </a:rPr>
              <a:t>strategic nature </a:t>
            </a:r>
            <a:r>
              <a:rPr lang="en-US" dirty="0"/>
              <a:t>and may cause a fundamental change in </a:t>
            </a:r>
            <a:r>
              <a:rPr lang="en-US" dirty="0" smtClean="0"/>
              <a:t>the production </a:t>
            </a:r>
            <a:r>
              <a:rPr lang="en-US" dirty="0"/>
              <a:t>infrastructure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dirty="0"/>
              <a:t>requirement was previously submitted as a </a:t>
            </a:r>
            <a:r>
              <a:rPr lang="en-US" dirty="0">
                <a:solidFill>
                  <a:srgbClr val="0000FF"/>
                </a:solidFill>
              </a:rPr>
              <a:t>GGUS</a:t>
            </a:r>
            <a:r>
              <a:rPr lang="en-US" dirty="0"/>
              <a:t> ticket but got </a:t>
            </a:r>
            <a:r>
              <a:rPr lang="en-US" dirty="0">
                <a:solidFill>
                  <a:srgbClr val="0000FF"/>
                </a:solidFill>
              </a:rPr>
              <a:t>rejected by </a:t>
            </a:r>
            <a:r>
              <a:rPr lang="en-US" dirty="0" smtClean="0">
                <a:solidFill>
                  <a:srgbClr val="0000FF"/>
                </a:solidFill>
              </a:rPr>
              <a:t>the responsible </a:t>
            </a:r>
            <a:r>
              <a:rPr lang="en-US" dirty="0">
                <a:solidFill>
                  <a:srgbClr val="0000FF"/>
                </a:solidFill>
              </a:rPr>
              <a:t>Product </a:t>
            </a:r>
            <a:r>
              <a:rPr lang="en-US" dirty="0" smtClean="0">
                <a:solidFill>
                  <a:srgbClr val="0000FF"/>
                </a:solidFill>
              </a:rPr>
              <a:t>Team</a:t>
            </a: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dirty="0"/>
              <a:t>requirement captures the need for a </a:t>
            </a:r>
            <a:r>
              <a:rPr lang="en-US" dirty="0">
                <a:solidFill>
                  <a:srgbClr val="0000FF"/>
                </a:solidFill>
              </a:rPr>
              <a:t>new Capability </a:t>
            </a:r>
            <a:r>
              <a:rPr lang="en-US" dirty="0"/>
              <a:t>offered by the EGI </a:t>
            </a:r>
            <a:r>
              <a:rPr lang="en-US" dirty="0" smtClean="0"/>
              <a:t>production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3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New statuses for the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 smtClean="0"/>
              <a:t>New statuses to better track the requirements evolution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Most relevant statuses for the OMB: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Submitted</a:t>
            </a:r>
            <a:r>
              <a:rPr lang="en-US" sz="1600" dirty="0" smtClean="0"/>
              <a:t>: the requirements has been submitted to the TCB by OMB (or UCB)</a:t>
            </a:r>
          </a:p>
          <a:p>
            <a:r>
              <a:rPr lang="en-US" sz="1600" dirty="0" smtClean="0"/>
              <a:t>In </a:t>
            </a:r>
            <a:r>
              <a:rPr lang="en-US" sz="1600" dirty="0" smtClean="0">
                <a:solidFill>
                  <a:srgbClr val="0000FF"/>
                </a:solidFill>
              </a:rPr>
              <a:t>Clarification</a:t>
            </a:r>
            <a:r>
              <a:rPr lang="en-US" sz="1600" dirty="0" smtClean="0"/>
              <a:t>: the requirement needs more information to be endorsed by the technology providers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Reviewed</a:t>
            </a:r>
            <a:r>
              <a:rPr lang="en-US" sz="1600" dirty="0" smtClean="0"/>
              <a:t>: the requirement has been further clarified within the OMB/NGIs and updated with new </a:t>
            </a:r>
            <a:r>
              <a:rPr lang="en-US" sz="1600" dirty="0" err="1" smtClean="0"/>
              <a:t>informaiton</a:t>
            </a:r>
            <a:endParaRPr lang="en-US" sz="1600" dirty="0" smtClean="0"/>
          </a:p>
          <a:p>
            <a:r>
              <a:rPr lang="en-US" sz="1600" dirty="0" smtClean="0">
                <a:solidFill>
                  <a:srgbClr val="0000FF"/>
                </a:solidFill>
              </a:rPr>
              <a:t>Returned</a:t>
            </a:r>
            <a:r>
              <a:rPr lang="en-US" sz="1600" dirty="0" smtClean="0"/>
              <a:t>: the requirements is not accepted because out of scope for the technology providers, or because it requires too much effort to be delivered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Assessed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0000FF"/>
                </a:solidFill>
              </a:rPr>
              <a:t>Planned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0000FF"/>
                </a:solidFill>
              </a:rPr>
              <a:t>Delivered</a:t>
            </a:r>
            <a:r>
              <a:rPr lang="en-US" sz="1600" dirty="0" smtClean="0"/>
              <a:t>: statuses to track the implementation of the requirement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772817"/>
            <a:ext cx="590465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423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for the next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96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EMI-2 development task are already planned</a:t>
            </a:r>
          </a:p>
          <a:p>
            <a:pPr lvl="1"/>
            <a:r>
              <a:rPr lang="en-US" sz="2400" dirty="0"/>
              <a:t>See: </a:t>
            </a:r>
            <a:r>
              <a:rPr lang="en-US" sz="2400" dirty="0">
                <a:hlinkClick r:id="rId2"/>
              </a:rPr>
              <a:t>http://go.egi.eu/emi-2-</a:t>
            </a:r>
            <a:r>
              <a:rPr lang="en-US" sz="2400" dirty="0" smtClean="0">
                <a:hlinkClick r:id="rId2"/>
              </a:rPr>
              <a:t>tasks</a:t>
            </a:r>
            <a:endParaRPr lang="en-US" sz="2400" dirty="0" smtClean="0"/>
          </a:p>
          <a:p>
            <a:pPr lvl="2"/>
            <a:r>
              <a:rPr lang="en-US" sz="2000" dirty="0" smtClean="0"/>
              <a:t>Not all the </a:t>
            </a:r>
            <a:r>
              <a:rPr lang="en-US" sz="2000" dirty="0" err="1" smtClean="0"/>
              <a:t>RfC</a:t>
            </a:r>
            <a:r>
              <a:rPr lang="en-US" sz="2000" dirty="0" smtClean="0"/>
              <a:t> filled</a:t>
            </a:r>
          </a:p>
          <a:p>
            <a:pPr lvl="1"/>
            <a:r>
              <a:rPr lang="en-US" sz="2400" dirty="0" smtClean="0"/>
              <a:t>New requirements will be hardly delivered by EMI-2</a:t>
            </a:r>
          </a:p>
          <a:p>
            <a:pPr marL="0" indent="0">
              <a:buNone/>
            </a:pPr>
            <a:r>
              <a:rPr lang="en-US" sz="2800" dirty="0" smtClean="0"/>
              <a:t>EMI-3 Technical plan is due for </a:t>
            </a:r>
            <a:r>
              <a:rPr lang="en-US" sz="2800" dirty="0" smtClean="0">
                <a:solidFill>
                  <a:srgbClr val="0000FF"/>
                </a:solidFill>
              </a:rPr>
              <a:t>April 2012</a:t>
            </a:r>
          </a:p>
          <a:p>
            <a:pPr lvl="1"/>
            <a:r>
              <a:rPr lang="en-US" sz="2400" dirty="0" smtClean="0"/>
              <a:t>EGI has to submit the new requirements by the </a:t>
            </a:r>
            <a:r>
              <a:rPr lang="en-US" sz="2400" dirty="0" smtClean="0">
                <a:solidFill>
                  <a:srgbClr val="0000FF"/>
                </a:solidFill>
              </a:rPr>
              <a:t>middle of February</a:t>
            </a:r>
          </a:p>
          <a:p>
            <a:pPr lvl="1"/>
            <a:r>
              <a:rPr lang="en-US" sz="2400" dirty="0" smtClean="0"/>
              <a:t>Requirements gathering will start immediately after the OMB, and will be closed on </a:t>
            </a:r>
            <a:r>
              <a:rPr lang="en-US" sz="2400" dirty="0" smtClean="0">
                <a:solidFill>
                  <a:srgbClr val="0000FF"/>
                </a:solidFill>
              </a:rPr>
              <a:t>January 15</a:t>
            </a:r>
            <a:r>
              <a:rPr lang="en-US" sz="2400" baseline="30000" dirty="0" smtClean="0">
                <a:solidFill>
                  <a:srgbClr val="0000FF"/>
                </a:solidFill>
              </a:rPr>
              <a:t>th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2"/>
            <a:r>
              <a:rPr lang="en-US" sz="2100" dirty="0" smtClean="0"/>
              <a:t>Find the instruction for the submission </a:t>
            </a:r>
            <a:r>
              <a:rPr lang="en-US" sz="2100" dirty="0" smtClean="0">
                <a:hlinkClick r:id="rId3"/>
              </a:rPr>
              <a:t>in the wiki</a:t>
            </a:r>
            <a:endParaRPr lang="en-US" sz="2100" dirty="0" smtClean="0"/>
          </a:p>
          <a:p>
            <a:pPr lvl="1"/>
            <a:r>
              <a:rPr lang="en-US" sz="2400" dirty="0" smtClean="0"/>
              <a:t>The requirements will be discussed and prioritized at the F2F OMB, </a:t>
            </a:r>
            <a:r>
              <a:rPr lang="en-US" sz="2400" dirty="0" smtClean="0">
                <a:solidFill>
                  <a:srgbClr val="0000FF"/>
                </a:solidFill>
              </a:rPr>
              <a:t>January 24</a:t>
            </a:r>
            <a:r>
              <a:rPr lang="en-US" sz="2400" baseline="30000" dirty="0" smtClean="0">
                <a:solidFill>
                  <a:srgbClr val="0000FF"/>
                </a:solidFill>
              </a:rPr>
              <a:t>th</a:t>
            </a:r>
          </a:p>
          <a:p>
            <a:pPr lvl="2"/>
            <a:r>
              <a:rPr lang="en-US" sz="2100" dirty="0" smtClean="0"/>
              <a:t>After the meeting, GGUS tickets will be created for requirements with a specific scope</a:t>
            </a:r>
          </a:p>
          <a:p>
            <a:pPr lvl="2"/>
            <a:r>
              <a:rPr lang="en-US" sz="2100" dirty="0" smtClean="0"/>
              <a:t>The requirements with a wider scope will be submitted to the first TCB after the OMB, in February</a:t>
            </a:r>
          </a:p>
          <a:p>
            <a:pPr lvl="1"/>
            <a:endParaRPr lang="en-US" sz="26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89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SLURM survey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SLRUM was reported in our community to be a viable replacement of PBS/Torque especially in large </a:t>
            </a:r>
            <a:r>
              <a:rPr lang="en-US" dirty="0" err="1"/>
              <a:t>stes</a:t>
            </a:r>
            <a:r>
              <a:rPr lang="en-US" dirty="0"/>
              <a:t>, thanks to its scalability and good functional </a:t>
            </a:r>
            <a:r>
              <a:rPr lang="en-US" dirty="0" smtClean="0"/>
              <a:t>capabilities.</a:t>
            </a:r>
          </a:p>
          <a:p>
            <a:r>
              <a:rPr lang="en-US" dirty="0" smtClean="0"/>
              <a:t>The support for SLURM is not available in CREAM, and there are no plans for its support</a:t>
            </a:r>
          </a:p>
          <a:p>
            <a:r>
              <a:rPr lang="en-US" dirty="0" smtClean="0"/>
              <a:t>The </a:t>
            </a:r>
            <a:r>
              <a:rPr lang="en-US" dirty="0"/>
              <a:t>survey aims to collect feedback from site managers in order to assess the need for support of SLURM in CREAM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“</a:t>
            </a:r>
            <a:r>
              <a:rPr lang="en-US" i="1" dirty="0" err="1" smtClean="0"/>
              <a:t>Whould</a:t>
            </a:r>
            <a:r>
              <a:rPr lang="en-US" i="1" dirty="0" smtClean="0"/>
              <a:t> you consider to replace the current batch system  with SLURM if supported in CREAM?”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invite all sites deploying CREAM or who are planning to deploy CREAM, to participate to this </a:t>
            </a:r>
            <a:r>
              <a:rPr lang="en-US" dirty="0" smtClean="0"/>
              <a:t>survey</a:t>
            </a:r>
          </a:p>
          <a:p>
            <a:pPr lvl="1"/>
            <a:r>
              <a:rPr lang="en-US" dirty="0" smtClean="0"/>
              <a:t>UNICORE, ARC and Globus, already support SLURM</a:t>
            </a:r>
          </a:p>
          <a:p>
            <a:r>
              <a:rPr lang="en-US" dirty="0" smtClean="0"/>
              <a:t>Surveys should be submitted by </a:t>
            </a:r>
            <a:r>
              <a:rPr lang="en-US" b="1" dirty="0" smtClean="0"/>
              <a:t>Dec 14</a:t>
            </a:r>
            <a:r>
              <a:rPr lang="en-US" b="1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survey output will be </a:t>
            </a:r>
            <a:r>
              <a:rPr lang="en-US" smtClean="0"/>
              <a:t>then communicated to EMI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97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the requirements must be submitted using </a:t>
            </a:r>
            <a:r>
              <a:rPr lang="en-US" dirty="0" smtClean="0">
                <a:solidFill>
                  <a:srgbClr val="0000FF"/>
                </a:solidFill>
              </a:rPr>
              <a:t>RT tickets</a:t>
            </a:r>
          </a:p>
          <a:p>
            <a:pPr lvl="1"/>
            <a:r>
              <a:rPr lang="en-US" dirty="0" smtClean="0"/>
              <a:t>After the OMB discussion, some requirements may be forwarded directly to the product team using a GGUS ticket</a:t>
            </a:r>
          </a:p>
          <a:p>
            <a:r>
              <a:rPr lang="en-US" dirty="0" smtClean="0"/>
              <a:t>Time window for requirements submission: from “now” till </a:t>
            </a:r>
            <a:r>
              <a:rPr lang="en-US" dirty="0" smtClean="0">
                <a:solidFill>
                  <a:srgbClr val="0000FF"/>
                </a:solidFill>
              </a:rPr>
              <a:t>Jan 15</a:t>
            </a:r>
            <a:r>
              <a:rPr lang="en-US" baseline="30000" dirty="0" smtClean="0">
                <a:solidFill>
                  <a:srgbClr val="0000FF"/>
                </a:solidFill>
              </a:rPr>
              <a:t>th</a:t>
            </a:r>
            <a:r>
              <a:rPr lang="en-US" dirty="0" smtClean="0">
                <a:solidFill>
                  <a:srgbClr val="0000FF"/>
                </a:solidFill>
              </a:rPr>
              <a:t> 2012</a:t>
            </a:r>
          </a:p>
          <a:p>
            <a:r>
              <a:rPr lang="en-US" dirty="0" smtClean="0"/>
              <a:t>It is important to </a:t>
            </a:r>
            <a:r>
              <a:rPr lang="en-US" dirty="0" smtClean="0"/>
              <a:t>gather as many requirements as possible for the inclusion in EMI-3: </a:t>
            </a:r>
            <a:r>
              <a:rPr lang="en-US" dirty="0" smtClean="0">
                <a:solidFill>
                  <a:srgbClr val="0000FF"/>
                </a:solidFill>
              </a:rPr>
              <a:t>should we directly broadcast the request to Site Managers?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04046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575</TotalTime>
  <Words>782</Words>
  <Application>Microsoft Macintosh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EGI-InSPIRE-Slide-Template_v4</vt:lpstr>
      <vt:lpstr>Requirements gathering for EMI-3</vt:lpstr>
      <vt:lpstr>New requirement management process</vt:lpstr>
      <vt:lpstr>Simplified workflow</vt:lpstr>
      <vt:lpstr>Requirements for TCB</vt:lpstr>
      <vt:lpstr>New statuses for the requirements</vt:lpstr>
      <vt:lpstr>Timeline for the next campaign</vt:lpstr>
      <vt:lpstr>SLURM survey </vt:lpstr>
      <vt:lpstr>Summary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Peter Solagna</cp:lastModifiedBy>
  <cp:revision>47</cp:revision>
  <dcterms:created xsi:type="dcterms:W3CDTF">2010-09-03T12:01:03Z</dcterms:created>
  <dcterms:modified xsi:type="dcterms:W3CDTF">2011-11-29T08:18:56Z</dcterms:modified>
</cp:coreProperties>
</file>