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07" autoAdjust="0"/>
  </p:normalViewPr>
  <p:slideViewPr>
    <p:cSldViewPr>
      <p:cViewPr>
        <p:scale>
          <a:sx n="60" d="100"/>
          <a:sy n="60" d="100"/>
        </p:scale>
        <p:origin x="-7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7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65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r>
              <a:rPr lang="en-GB" dirty="0" smtClean="0"/>
              <a:t>OMB 29/11/2011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T. Ferrari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11/28/2011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EGI Community Forum </a:t>
            </a:r>
            <a:r>
              <a:rPr lang="en-GB" sz="4000" dirty="0" smtClean="0"/>
              <a:t>2012</a:t>
            </a:r>
            <a:endParaRPr lang="en-US" sz="40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participation, Deadline 2 Dec</a:t>
            </a:r>
          </a:p>
          <a:p>
            <a:pPr lvl="1"/>
            <a:r>
              <a:rPr lang="en-US" dirty="0" smtClean="0"/>
              <a:t>Operations Track</a:t>
            </a:r>
          </a:p>
          <a:p>
            <a:pPr lvl="2"/>
            <a:r>
              <a:rPr lang="en-GB" sz="1800" dirty="0"/>
              <a:t>experience with </a:t>
            </a:r>
            <a:r>
              <a:rPr lang="en-GB" sz="1800" dirty="0">
                <a:solidFill>
                  <a:schemeClr val="accent1"/>
                </a:solidFill>
              </a:rPr>
              <a:t>large-scale virtualization </a:t>
            </a:r>
            <a:r>
              <a:rPr lang="en-GB" sz="1800" dirty="0"/>
              <a:t>for the provisioning of software and services</a:t>
            </a:r>
          </a:p>
          <a:p>
            <a:pPr lvl="2"/>
            <a:r>
              <a:rPr lang="en-GB" sz="1800" dirty="0">
                <a:solidFill>
                  <a:schemeClr val="accent1"/>
                </a:solidFill>
              </a:rPr>
              <a:t>impact of virtualization on the operations model </a:t>
            </a:r>
            <a:r>
              <a:rPr lang="en-GB" sz="1800" dirty="0"/>
              <a:t>and costs</a:t>
            </a:r>
          </a:p>
          <a:p>
            <a:pPr lvl="2"/>
            <a:r>
              <a:rPr lang="en-GB" sz="1800" dirty="0">
                <a:solidFill>
                  <a:schemeClr val="accent1"/>
                </a:solidFill>
              </a:rPr>
              <a:t>resource provisioning models </a:t>
            </a:r>
            <a:r>
              <a:rPr lang="en-GB" sz="1800" dirty="0"/>
              <a:t>and workflows</a:t>
            </a:r>
          </a:p>
          <a:p>
            <a:pPr lvl="2"/>
            <a:r>
              <a:rPr lang="en-GB" sz="1800" dirty="0"/>
              <a:t>operations </a:t>
            </a:r>
            <a:r>
              <a:rPr lang="en-GB" sz="1800" dirty="0">
                <a:solidFill>
                  <a:schemeClr val="accent1"/>
                </a:solidFill>
              </a:rPr>
              <a:t>sustainability</a:t>
            </a:r>
            <a:r>
              <a:rPr lang="en-GB" sz="1800" dirty="0"/>
              <a:t> and business models</a:t>
            </a:r>
          </a:p>
          <a:p>
            <a:pPr lvl="2"/>
            <a:r>
              <a:rPr lang="en-GB" sz="1800" dirty="0"/>
              <a:t>challenges of infrastructure operation when </a:t>
            </a:r>
            <a:r>
              <a:rPr lang="en-GB" sz="1800" dirty="0">
                <a:solidFill>
                  <a:schemeClr val="accent1"/>
                </a:solidFill>
              </a:rPr>
              <a:t>supporting multiple software platforms and/or combined HTC and HPC services</a:t>
            </a:r>
          </a:p>
          <a:p>
            <a:pPr lvl="2"/>
            <a:r>
              <a:rPr lang="en-GB" sz="1800" dirty="0"/>
              <a:t>recent advancements of </a:t>
            </a:r>
            <a:r>
              <a:rPr lang="en-GB" sz="1800" dirty="0">
                <a:solidFill>
                  <a:schemeClr val="accent1"/>
                </a:solidFill>
              </a:rPr>
              <a:t>accounting</a:t>
            </a:r>
            <a:r>
              <a:rPr lang="en-GB" sz="1800" dirty="0"/>
              <a:t> services</a:t>
            </a:r>
          </a:p>
          <a:p>
            <a:pPr lvl="2"/>
            <a:r>
              <a:rPr lang="en-GB" sz="1800" dirty="0"/>
              <a:t>requirements for the enhancement of </a:t>
            </a:r>
            <a:r>
              <a:rPr lang="en-GB" sz="1800" dirty="0">
                <a:solidFill>
                  <a:schemeClr val="accent1"/>
                </a:solidFill>
              </a:rPr>
              <a:t>user-facing operational services</a:t>
            </a:r>
          </a:p>
          <a:p>
            <a:pPr lvl="2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11/28/2011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Coord</a:t>
            </a:r>
            <a:r>
              <a:rPr lang="en-GB" dirty="0" smtClean="0"/>
              <a:t>. of Interoperation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/>
              <a:t>Global task: Operational interoperation between NGIs and with international Grids, e.g. of the accounting and monitoring infrastructure, gathering or requirements </a:t>
            </a:r>
            <a:endParaRPr lang="en-GB" dirty="0" smtClean="0"/>
          </a:p>
          <a:p>
            <a:pPr lvl="1"/>
            <a:r>
              <a:rPr lang="en-GB" dirty="0" smtClean="0"/>
              <a:t>Temporary handover from KTH (G. Svensson) to SRCE (E. Imamagic)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5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D4.3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sz="2400" b="1" dirty="0" smtClean="0">
                <a:hlinkClick r:id="rId2"/>
              </a:rPr>
              <a:t>EGI-InSPIRE Deliverable D4.3 EGI </a:t>
            </a:r>
            <a:r>
              <a:rPr lang="en-GB" sz="2400" b="1" dirty="0">
                <a:hlinkClick r:id="rId2"/>
              </a:rPr>
              <a:t>Operations Architecture: Grid Service Management Best Practices</a:t>
            </a:r>
            <a:endParaRPr lang="en-GB" sz="2400" b="1" dirty="0"/>
          </a:p>
          <a:p>
            <a:pPr lvl="1"/>
            <a:r>
              <a:rPr lang="en-GB" dirty="0" smtClean="0"/>
              <a:t>Closing external review</a:t>
            </a:r>
          </a:p>
          <a:p>
            <a:pPr lvl="1"/>
            <a:r>
              <a:rPr lang="en-GB" dirty="0" smtClean="0"/>
              <a:t>Content</a:t>
            </a:r>
          </a:p>
          <a:p>
            <a:pPr lvl="2"/>
            <a:r>
              <a:rPr lang="en-GB" dirty="0" smtClean="0"/>
              <a:t>Service Units</a:t>
            </a:r>
          </a:p>
          <a:p>
            <a:pPr lvl="3"/>
            <a:r>
              <a:rPr lang="en-GB" dirty="0" smtClean="0"/>
              <a:t>Infrastructure and tools</a:t>
            </a:r>
          </a:p>
          <a:p>
            <a:pPr lvl="3"/>
            <a:r>
              <a:rPr lang="en-GB" dirty="0" smtClean="0"/>
              <a:t>Grid services: release and deployment</a:t>
            </a:r>
          </a:p>
          <a:p>
            <a:pPr lvl="3"/>
            <a:r>
              <a:rPr lang="en-GB" dirty="0" smtClean="0"/>
              <a:t>Support</a:t>
            </a:r>
          </a:p>
          <a:p>
            <a:pPr lvl="3"/>
            <a:r>
              <a:rPr lang="en-GB" dirty="0" smtClean="0"/>
              <a:t>Operations and coordination</a:t>
            </a:r>
          </a:p>
          <a:p>
            <a:pPr lvl="2"/>
            <a:r>
              <a:rPr lang="en-GB" dirty="0" smtClean="0"/>
              <a:t>Processes (Service Design, Transition, Operation, Service Improvement)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80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Face-to-face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01/12/2011: </a:t>
            </a:r>
            <a:r>
              <a:rPr lang="en-GB" dirty="0">
                <a:hlinkClick r:id="rId2"/>
              </a:rPr>
              <a:t>Towards an Integrated Information </a:t>
            </a:r>
            <a:r>
              <a:rPr lang="en-GB" dirty="0" smtClean="0">
                <a:hlinkClick r:id="rId2"/>
              </a:rPr>
              <a:t>System</a:t>
            </a:r>
            <a:r>
              <a:rPr lang="en-GB" dirty="0" smtClean="0"/>
              <a:t> (workshop)</a:t>
            </a:r>
          </a:p>
          <a:p>
            <a:pPr lvl="1"/>
            <a:r>
              <a:rPr lang="en-GB" dirty="0" smtClean="0"/>
              <a:t>Connectivity via EVO will be provided</a:t>
            </a:r>
          </a:p>
          <a:p>
            <a:r>
              <a:rPr lang="en-GB" dirty="0" smtClean="0"/>
              <a:t>24/01/2012: OMB (confirmed)</a:t>
            </a:r>
          </a:p>
          <a:p>
            <a:pPr lvl="1"/>
            <a:r>
              <a:rPr lang="en-GB" dirty="0" smtClean="0"/>
              <a:t>9:30-17:00</a:t>
            </a:r>
            <a:endParaRPr lang="en-GB" dirty="0"/>
          </a:p>
          <a:p>
            <a:r>
              <a:rPr lang="en-GB" dirty="0" smtClean="0"/>
              <a:t>26-30/03/2012: OMB f2f, EGI User Community Forum (day to be decided)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19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59557"/>
            <a:ext cx="7632848" cy="865187"/>
          </a:xfrm>
        </p:spPr>
        <p:txBody>
          <a:bodyPr/>
          <a:lstStyle/>
          <a:p>
            <a:r>
              <a:rPr lang="en-GB" sz="3200" dirty="0"/>
              <a:t>Towards an Integrated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Information System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4968552"/>
          </a:xfrm>
        </p:spPr>
        <p:txBody>
          <a:bodyPr/>
          <a:lstStyle/>
          <a:p>
            <a:r>
              <a:rPr lang="en-GB" dirty="0" smtClean="0"/>
              <a:t>Operational tools</a:t>
            </a:r>
          </a:p>
          <a:p>
            <a:pPr lvl="1"/>
            <a:r>
              <a:rPr lang="en-GB" dirty="0" smtClean="0"/>
              <a:t>Overview of tool dependencies</a:t>
            </a:r>
          </a:p>
          <a:p>
            <a:r>
              <a:rPr lang="en-GB" dirty="0" smtClean="0"/>
              <a:t>EGI operations requirements</a:t>
            </a:r>
          </a:p>
          <a:p>
            <a:pPr lvl="1"/>
            <a:r>
              <a:rPr lang="en-GB" dirty="0" smtClean="0"/>
              <a:t>EGI level</a:t>
            </a:r>
          </a:p>
          <a:p>
            <a:pPr lvl="1"/>
            <a:r>
              <a:rPr lang="en-GB" dirty="0" smtClean="0"/>
              <a:t>NGI level </a:t>
            </a:r>
          </a:p>
          <a:p>
            <a:pPr lvl="2"/>
            <a:r>
              <a:rPr lang="en-GB" dirty="0" smtClean="0"/>
              <a:t>Overview of open problems (DMSU)</a:t>
            </a:r>
          </a:p>
          <a:p>
            <a:pPr lvl="2"/>
            <a:r>
              <a:rPr lang="en-GB" dirty="0" smtClean="0"/>
              <a:t>ARC/GLOBUS/UNICORE integration</a:t>
            </a:r>
          </a:p>
          <a:p>
            <a:pPr lvl="3"/>
            <a:r>
              <a:rPr lang="en-GB" dirty="0" smtClean="0"/>
              <a:t>NGI_DE, NGI_PL (UNICORE)</a:t>
            </a:r>
          </a:p>
          <a:p>
            <a:pPr lvl="3"/>
            <a:r>
              <a:rPr lang="en-GB" dirty="0" smtClean="0"/>
              <a:t>NGI_CH</a:t>
            </a:r>
            <a:r>
              <a:rPr lang="en-GB" smtClean="0"/>
              <a:t>, NGI_NDGF (ARC)</a:t>
            </a:r>
            <a:endParaRPr lang="en-GB" dirty="0"/>
          </a:p>
          <a:p>
            <a:pPr lvl="2"/>
            <a:r>
              <a:rPr lang="en-GB" dirty="0" smtClean="0"/>
              <a:t>Usage of GPUs // NGI_IE</a:t>
            </a:r>
          </a:p>
        </p:txBody>
      </p:sp>
    </p:spTree>
    <p:extLst>
      <p:ext uri="{BB962C8B-B14F-4D97-AF65-F5344CB8AC3E}">
        <p14:creationId xmlns:p14="http://schemas.microsoft.com/office/powerpoint/2010/main" val="1357111356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1249</TotalTime>
  <Words>249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EGI-InSPIRE-Slide-Template_v4-8</vt:lpstr>
      <vt:lpstr>Introduction OMB 29/11/2011</vt:lpstr>
      <vt:lpstr>EGI Community Forum 2012</vt:lpstr>
      <vt:lpstr>Coord. of Interoperation </vt:lpstr>
      <vt:lpstr>D4.3</vt:lpstr>
      <vt:lpstr>Face-to-face meetings</vt:lpstr>
      <vt:lpstr>Towards an Integrated  Information System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OMB 29/11/2011</dc:title>
  <dc:creator>Tiziana Ferrari</dc:creator>
  <cp:lastModifiedBy>Tiziana Ferrari</cp:lastModifiedBy>
  <cp:revision>9</cp:revision>
  <dcterms:created xsi:type="dcterms:W3CDTF">2011-11-28T09:57:53Z</dcterms:created>
  <dcterms:modified xsi:type="dcterms:W3CDTF">2011-11-29T06:46:59Z</dcterms:modified>
</cp:coreProperties>
</file>