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7"/>
  </p:notesMasterIdLst>
  <p:sldIdLst>
    <p:sldId id="256" r:id="rId2"/>
    <p:sldId id="268" r:id="rId3"/>
    <p:sldId id="285" r:id="rId4"/>
    <p:sldId id="286" r:id="rId5"/>
    <p:sldId id="287" r:id="rId6"/>
    <p:sldId id="284" r:id="rId7"/>
    <p:sldId id="269" r:id="rId8"/>
    <p:sldId id="270" r:id="rId9"/>
    <p:sldId id="288" r:id="rId10"/>
    <p:sldId id="271" r:id="rId11"/>
    <p:sldId id="272" r:id="rId12"/>
    <p:sldId id="273" r:id="rId13"/>
    <p:sldId id="263" r:id="rId14"/>
    <p:sldId id="267" r:id="rId15"/>
    <p:sldId id="28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ziana Ferrari" initials="tferrari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58" autoAdjust="0"/>
  </p:normalViewPr>
  <p:slideViewPr>
    <p:cSldViewPr>
      <p:cViewPr>
        <p:scale>
          <a:sx n="70" d="100"/>
          <a:sy n="70" d="100"/>
        </p:scale>
        <p:origin x="-198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can move to backup slides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9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Backup slides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10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Point II in the list</a:t>
            </a:r>
            <a:r>
              <a:rPr lang="en-GB" baseline="0" dirty="0" smtClean="0"/>
              <a:t> would be worthwhile to be expanded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29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91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6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6C8CB2-9F3A-4B8D-8AC1-E478DD6669CB}" type="datetime1">
              <a:rPr lang="en-US" smtClean="0"/>
              <a:t>11/29/2011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701C9-2FB6-4362-A156-3A76DB3DBC72}" type="datetime1">
              <a:rPr lang="en-US" smtClean="0"/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89A91-A340-4F5E-BB9C-23E81A418AD4}" type="datetime1">
              <a:rPr lang="en-US" smtClean="0"/>
              <a:t>11/29/2011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9B36D8B-CE7A-4164-BD97-ED7AC309E84E}" type="datetime1">
              <a:rPr lang="en-US" smtClean="0"/>
              <a:t>11/29/2011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IPv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87624" y="1916832"/>
            <a:ext cx="7200800" cy="1470025"/>
          </a:xfrm>
        </p:spPr>
        <p:txBody>
          <a:bodyPr/>
          <a:lstStyle/>
          <a:p>
            <a:r>
              <a:rPr lang="en-US" dirty="0"/>
              <a:t>EGI </a:t>
            </a:r>
            <a:r>
              <a:rPr lang="en-US" dirty="0" smtClean="0"/>
              <a:t>and IPv6</a:t>
            </a:r>
            <a:br>
              <a:rPr lang="en-US" dirty="0" smtClean="0"/>
            </a:br>
            <a:r>
              <a:rPr lang="en-US" sz="2800" i="1" dirty="0" smtClean="0"/>
              <a:t>( …continued… )</a:t>
            </a:r>
            <a:endParaRPr lang="en-GB" sz="2800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63688" y="3789040"/>
            <a:ext cx="5832648" cy="1343000"/>
          </a:xfrm>
        </p:spPr>
        <p:txBody>
          <a:bodyPr/>
          <a:lstStyle/>
          <a:p>
            <a:r>
              <a:rPr lang="en-GB" sz="2800" dirty="0" smtClean="0"/>
              <a:t>Mario Reale</a:t>
            </a:r>
          </a:p>
          <a:p>
            <a:r>
              <a:rPr lang="en-GB" sz="2800" dirty="0"/>
              <a:t>m</a:t>
            </a:r>
            <a:r>
              <a:rPr lang="en-GB" sz="2800" dirty="0" smtClean="0"/>
              <a:t>ario.reale@garr.it</a:t>
            </a:r>
          </a:p>
          <a:p>
            <a:r>
              <a:rPr lang="en-GB" sz="2800" dirty="0" smtClean="0"/>
              <a:t>NGI IT / GARR</a:t>
            </a:r>
          </a:p>
          <a:p>
            <a:r>
              <a:rPr lang="en-GB" sz="2800" dirty="0" smtClean="0"/>
              <a:t>EGI  OMB Nov </a:t>
            </a:r>
            <a:r>
              <a:rPr lang="en-GB" sz="2800" dirty="0" smtClean="0"/>
              <a:t>29, </a:t>
            </a:r>
            <a:r>
              <a:rPr lang="en-GB" sz="2800" dirty="0" smtClean="0"/>
              <a:t>2011</a:t>
            </a:r>
            <a:endParaRPr lang="en-GB" sz="28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NGIs available for an EGI IPv6 testbed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555553"/>
            <a:ext cx="4599032" cy="2736305"/>
          </a:xfrm>
        </p:spPr>
        <p:txBody>
          <a:bodyPr/>
          <a:lstStyle/>
          <a:p>
            <a:r>
              <a:rPr lang="en-US" sz="2400" dirty="0" smtClean="0"/>
              <a:t>Bosnia-Herzegovina NGI_BA</a:t>
            </a:r>
          </a:p>
          <a:p>
            <a:r>
              <a:rPr lang="en-US" sz="2400" dirty="0" smtClean="0"/>
              <a:t>Bulgaria                    NGI_BG</a:t>
            </a:r>
          </a:p>
          <a:p>
            <a:r>
              <a:rPr lang="en-US" sz="2400" dirty="0" smtClean="0"/>
              <a:t>Czech Republic        NGI_CZ</a:t>
            </a:r>
          </a:p>
          <a:p>
            <a:r>
              <a:rPr lang="en-US" sz="2400" dirty="0" smtClean="0"/>
              <a:t>Finland                      NGI_FI</a:t>
            </a:r>
          </a:p>
          <a:p>
            <a:r>
              <a:rPr lang="en-US" sz="2400" dirty="0" smtClean="0"/>
              <a:t>France                       NGI_FR</a:t>
            </a:r>
          </a:p>
          <a:p>
            <a:r>
              <a:rPr lang="en-US" sz="2400" dirty="0" smtClean="0"/>
              <a:t>Germany                   NGI_DE</a:t>
            </a:r>
          </a:p>
          <a:p>
            <a:r>
              <a:rPr lang="en-US" sz="2400" dirty="0" smtClean="0"/>
              <a:t>Greece                      NGI_GR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 bwMode="auto">
          <a:xfrm>
            <a:off x="4932040" y="1555553"/>
            <a:ext cx="440570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Italy                      NGI_IT</a:t>
            </a:r>
          </a:p>
          <a:p>
            <a:r>
              <a:rPr lang="en-US" sz="2400" dirty="0" smtClean="0"/>
              <a:t>Lithuania              NGI_LT</a:t>
            </a:r>
          </a:p>
          <a:p>
            <a:r>
              <a:rPr lang="en-US" sz="2400" dirty="0" smtClean="0"/>
              <a:t>Montenegro         NGI_ME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Nederlands</a:t>
            </a:r>
            <a:r>
              <a:rPr lang="en-US" sz="2400" dirty="0" smtClean="0"/>
              <a:t>   NGI_NL</a:t>
            </a:r>
          </a:p>
          <a:p>
            <a:r>
              <a:rPr lang="en-US" sz="2400" dirty="0" smtClean="0"/>
              <a:t>Slovenia               NGI_SI</a:t>
            </a:r>
          </a:p>
          <a:p>
            <a:r>
              <a:rPr lang="en-US" sz="2400" dirty="0" smtClean="0"/>
              <a:t>Switzerland          NGI_CH</a:t>
            </a:r>
          </a:p>
          <a:p>
            <a:r>
              <a:rPr lang="en-US" sz="2400" dirty="0" smtClean="0"/>
              <a:t>Taiwan                  NGI_TW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764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be the EGI IPv6 testbed for 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4525963"/>
          </a:xfrm>
        </p:spPr>
        <p:txBody>
          <a:bodyPr/>
          <a:lstStyle/>
          <a:p>
            <a:r>
              <a:rPr lang="en-US" sz="2800" dirty="0" smtClean="0"/>
              <a:t>General purpose testing using IPv6 of</a:t>
            </a:r>
          </a:p>
          <a:p>
            <a:pPr lvl="1"/>
            <a:r>
              <a:rPr lang="en-US" sz="2400" dirty="0" smtClean="0"/>
              <a:t> middleware ( UMD components )</a:t>
            </a:r>
          </a:p>
          <a:p>
            <a:pPr lvl="2"/>
            <a:r>
              <a:rPr lang="en-US" sz="2000" dirty="0" smtClean="0"/>
              <a:t>EMI-ES, IGE, CREAM CE,  ARC CE, UNICORE CE, 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install and </a:t>
            </a:r>
            <a:r>
              <a:rPr lang="en-US" sz="2400" dirty="0" err="1" smtClean="0"/>
              <a:t>config</a:t>
            </a:r>
            <a:r>
              <a:rPr lang="en-US" sz="2400" dirty="0" smtClean="0"/>
              <a:t> tools  </a:t>
            </a:r>
          </a:p>
          <a:p>
            <a:pPr lvl="2"/>
            <a:r>
              <a:rPr lang="en-US" sz="2000" dirty="0" smtClean="0"/>
              <a:t> YAIM, repository</a:t>
            </a:r>
          </a:p>
          <a:p>
            <a:pPr lvl="1"/>
            <a:r>
              <a:rPr lang="en-US" sz="2400" dirty="0" smtClean="0"/>
              <a:t> operations tools (JRA1)  </a:t>
            </a:r>
          </a:p>
          <a:p>
            <a:pPr lvl="2"/>
            <a:r>
              <a:rPr lang="en-US" sz="2000" dirty="0" err="1" smtClean="0"/>
              <a:t>Nagios</a:t>
            </a:r>
            <a:r>
              <a:rPr lang="en-US" sz="2000" dirty="0" smtClean="0"/>
              <a:t>, Accounting, GOCDB, ….</a:t>
            </a:r>
          </a:p>
          <a:p>
            <a:r>
              <a:rPr lang="en-US" sz="2800" dirty="0" smtClean="0"/>
              <a:t>It will not be a full fledged certification testbed for any component</a:t>
            </a:r>
          </a:p>
          <a:p>
            <a:pPr lvl="1"/>
            <a:r>
              <a:rPr lang="en-US" sz="2400" dirty="0" smtClean="0"/>
              <a:t>At this stage at least no NGI committed to that </a:t>
            </a:r>
          </a:p>
          <a:p>
            <a:pPr lvl="1"/>
            <a:r>
              <a:rPr lang="en-US" sz="2400" dirty="0" smtClean="0"/>
              <a:t>Can support and complement what done by Tech Providers</a:t>
            </a:r>
          </a:p>
          <a:p>
            <a:pPr lvl="1"/>
            <a:endParaRPr lang="en-US" sz="2400" dirty="0" smtClean="0"/>
          </a:p>
          <a:p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25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on IPv6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268760"/>
            <a:ext cx="8075612" cy="4525963"/>
          </a:xfrm>
        </p:spPr>
        <p:txBody>
          <a:bodyPr/>
          <a:lstStyle/>
          <a:p>
            <a:r>
              <a:rPr lang="en-US" dirty="0" smtClean="0"/>
              <a:t>EGI Network Support collaborates with</a:t>
            </a:r>
          </a:p>
          <a:p>
            <a:pPr lvl="1"/>
            <a:r>
              <a:rPr lang="en-US" dirty="0" smtClean="0"/>
              <a:t>HEPiX  IPv6 Working Group</a:t>
            </a:r>
          </a:p>
          <a:p>
            <a:pPr lvl="2"/>
            <a:r>
              <a:rPr lang="en-US" dirty="0" smtClean="0"/>
              <a:t>Liaising  EGI to HEPiX communities</a:t>
            </a:r>
          </a:p>
          <a:p>
            <a:pPr lvl="2"/>
            <a:r>
              <a:rPr lang="en-US" dirty="0" smtClean="0"/>
              <a:t>Providing volunteering sites for their testbed</a:t>
            </a:r>
          </a:p>
          <a:p>
            <a:pPr lvl="2"/>
            <a:r>
              <a:rPr lang="en-US" dirty="0" smtClean="0"/>
              <a:t>Complementary approach: </a:t>
            </a:r>
            <a:endParaRPr lang="en-US" dirty="0" smtClean="0"/>
          </a:p>
          <a:p>
            <a:pPr lvl="3"/>
            <a:r>
              <a:rPr lang="en-US" dirty="0" smtClean="0"/>
              <a:t>HEPiX </a:t>
            </a:r>
            <a:r>
              <a:rPr lang="en-US" dirty="0" smtClean="0"/>
              <a:t>focuses on HEP </a:t>
            </a:r>
            <a:r>
              <a:rPr lang="en-US" dirty="0" smtClean="0"/>
              <a:t>applications and m/w</a:t>
            </a:r>
          </a:p>
          <a:p>
            <a:pPr lvl="3"/>
            <a:r>
              <a:rPr lang="en-US" dirty="0" smtClean="0"/>
              <a:t>EGI  focuses </a:t>
            </a:r>
            <a:r>
              <a:rPr lang="en-US" dirty="0" smtClean="0"/>
              <a:t>on </a:t>
            </a:r>
            <a:r>
              <a:rPr lang="en-US" dirty="0" smtClean="0"/>
              <a:t>general m/w </a:t>
            </a:r>
            <a:r>
              <a:rPr lang="en-US" dirty="0" smtClean="0"/>
              <a:t>and tools</a:t>
            </a:r>
          </a:p>
          <a:p>
            <a:pPr lvl="1"/>
            <a:r>
              <a:rPr lang="en-US" dirty="0" smtClean="0"/>
              <a:t>EGI-Inspire JRA1</a:t>
            </a:r>
          </a:p>
          <a:p>
            <a:pPr lvl="2"/>
            <a:r>
              <a:rPr lang="en-US" dirty="0" smtClean="0"/>
              <a:t>Testbed</a:t>
            </a:r>
          </a:p>
          <a:p>
            <a:pPr lvl="3"/>
            <a:r>
              <a:rPr lang="en-US" dirty="0" smtClean="0"/>
              <a:t>Sites</a:t>
            </a:r>
          </a:p>
          <a:p>
            <a:pPr lvl="3"/>
            <a:r>
              <a:rPr lang="en-US" dirty="0" smtClean="0"/>
              <a:t>IPv6 know how</a:t>
            </a:r>
          </a:p>
          <a:p>
            <a:pPr lvl="1"/>
            <a:endParaRPr lang="en-US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47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19672" y="115888"/>
            <a:ext cx="7344941" cy="865187"/>
          </a:xfrm>
        </p:spPr>
        <p:txBody>
          <a:bodyPr/>
          <a:lstStyle/>
          <a:p>
            <a:r>
              <a:rPr lang="en-US" dirty="0" smtClean="0"/>
              <a:t>How to include IPv6-only resources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4" cy="54726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Dual Stack is the way to go at all level; Before infrastructure (services) and middleware gets fully Dual Stack :  </a:t>
            </a:r>
            <a:r>
              <a:rPr lang="en-US" b="1" dirty="0" smtClean="0"/>
              <a:t>how to include IPv6-only resources ?</a:t>
            </a:r>
          </a:p>
          <a:p>
            <a:r>
              <a:rPr lang="en-US" dirty="0" smtClean="0"/>
              <a:t>1) Protocol translation at the site level ?	</a:t>
            </a:r>
          </a:p>
          <a:p>
            <a:r>
              <a:rPr lang="en-US" dirty="0" smtClean="0"/>
              <a:t>2) Gateway towards IPv6-resources in the IPv4  	infrastructure (and vice versa) ?</a:t>
            </a:r>
            <a:endParaRPr lang="en-US" dirty="0"/>
          </a:p>
          <a:p>
            <a:pPr lvl="1"/>
            <a:r>
              <a:rPr lang="en-US" dirty="0" smtClean="0"/>
              <a:t>Would need to span all functional levels</a:t>
            </a:r>
          </a:p>
          <a:p>
            <a:pPr lvl="1"/>
            <a:r>
              <a:rPr lang="en-US" dirty="0" smtClean="0"/>
              <a:t>Requires development of a Gateway solution</a:t>
            </a:r>
          </a:p>
          <a:p>
            <a:pPr lvl="2"/>
            <a:r>
              <a:rPr lang="en-US" dirty="0" smtClean="0"/>
              <a:t>Adding protocol translation to a Broker/job/data transfer  dispatcher  ?</a:t>
            </a:r>
          </a:p>
          <a:p>
            <a:pPr lvl="2"/>
            <a:r>
              <a:rPr lang="en-US" dirty="0" smtClean="0"/>
              <a:t>Development effort still to be quantified / design needed</a:t>
            </a:r>
          </a:p>
          <a:p>
            <a:pPr lvl="1"/>
            <a:r>
              <a:rPr lang="en-US" dirty="0" smtClean="0"/>
              <a:t>Single point of failure in a global architecture ?</a:t>
            </a:r>
          </a:p>
          <a:p>
            <a:pPr lvl="1"/>
            <a:r>
              <a:rPr lang="en-US" dirty="0" smtClean="0"/>
              <a:t>EGI would still be partitioned in 2 IP protocols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78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steps ahead </a:t>
            </a:r>
            <a:r>
              <a:rPr lang="en-US" sz="2800" dirty="0" smtClean="0"/>
              <a:t>(1/2)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4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 IPv6 roadmap </a:t>
            </a:r>
            <a:r>
              <a:rPr lang="en-US" dirty="0" smtClean="0"/>
              <a:t>for EGI </a:t>
            </a:r>
            <a:r>
              <a:rPr lang="en-US" dirty="0" smtClean="0"/>
              <a:t>could </a:t>
            </a:r>
            <a:r>
              <a:rPr lang="en-US" dirty="0" smtClean="0"/>
              <a:t>foresee </a:t>
            </a:r>
            <a:r>
              <a:rPr lang="en-US" dirty="0" smtClean="0"/>
              <a:t>the following steps:</a:t>
            </a:r>
          </a:p>
          <a:p>
            <a:pPr lvl="1"/>
            <a:r>
              <a:rPr lang="en-US" dirty="0" smtClean="0"/>
              <a:t>Tech Providers and EGI </a:t>
            </a:r>
            <a:r>
              <a:rPr lang="en-US" dirty="0" err="1" smtClean="0"/>
              <a:t>NetSup</a:t>
            </a:r>
            <a:r>
              <a:rPr lang="en-US" dirty="0" smtClean="0"/>
              <a:t> focus on core site services for the UMD – to start with</a:t>
            </a:r>
          </a:p>
          <a:p>
            <a:pPr lvl="2"/>
            <a:r>
              <a:rPr lang="en-US" dirty="0" smtClean="0"/>
              <a:t>Site Resources Information System – Global new information system </a:t>
            </a:r>
          </a:p>
          <a:p>
            <a:pPr lvl="2"/>
            <a:r>
              <a:rPr lang="en-US" dirty="0" smtClean="0"/>
              <a:t>Computing Element ( ARC, gLite, UNICORE)</a:t>
            </a:r>
          </a:p>
          <a:p>
            <a:pPr lvl="2"/>
            <a:r>
              <a:rPr lang="en-US" dirty="0" smtClean="0"/>
              <a:t>IGE  site components </a:t>
            </a:r>
          </a:p>
          <a:p>
            <a:pPr lvl="2"/>
            <a:r>
              <a:rPr lang="en-US" dirty="0" smtClean="0"/>
              <a:t>Storage (DPM, dCache)</a:t>
            </a:r>
          </a:p>
          <a:p>
            <a:pPr lvl="1"/>
            <a:r>
              <a:rPr lang="en-US" dirty="0" smtClean="0"/>
              <a:t>EGI </a:t>
            </a:r>
            <a:r>
              <a:rPr lang="en-US" dirty="0" err="1" smtClean="0"/>
              <a:t>NetSup</a:t>
            </a:r>
            <a:r>
              <a:rPr lang="en-US" dirty="0" smtClean="0"/>
              <a:t> coordinates with NGIs for assigning tasks on general purpose testing</a:t>
            </a:r>
          </a:p>
          <a:p>
            <a:pPr lvl="2"/>
            <a:r>
              <a:rPr lang="en-US" dirty="0" smtClean="0"/>
              <a:t>For ARC  SWITCH/SWING gave some availability</a:t>
            </a:r>
          </a:p>
          <a:p>
            <a:pPr lvl="2"/>
            <a:r>
              <a:rPr lang="en-US" dirty="0" smtClean="0"/>
              <a:t>For gLite GARR </a:t>
            </a:r>
            <a:r>
              <a:rPr lang="en-US" dirty="0" smtClean="0"/>
              <a:t> is available</a:t>
            </a:r>
          </a:p>
          <a:p>
            <a:pPr lvl="2"/>
            <a:r>
              <a:rPr lang="en-US" dirty="0" smtClean="0"/>
              <a:t>FZU ?</a:t>
            </a:r>
            <a:endParaRPr lang="en-US" dirty="0" smtClean="0"/>
          </a:p>
          <a:p>
            <a:pPr lvl="2"/>
            <a:r>
              <a:rPr lang="en-US" dirty="0" smtClean="0"/>
              <a:t>Need to identify volunteering NGIs for UNICORE, IGE and dCache</a:t>
            </a:r>
          </a:p>
          <a:p>
            <a:pPr lvl="2"/>
            <a:r>
              <a:rPr lang="en-US" dirty="0" smtClean="0"/>
              <a:t>Many NGIs gave their principle availability </a:t>
            </a:r>
          </a:p>
          <a:p>
            <a:pPr lvl="3"/>
            <a:r>
              <a:rPr lang="en-US" dirty="0" smtClean="0"/>
              <a:t>Requires further </a:t>
            </a:r>
            <a:r>
              <a:rPr lang="en-US" dirty="0" smtClean="0"/>
              <a:t>coordination and NGIs to show up a bit more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79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steps ahead  </a:t>
            </a:r>
            <a:r>
              <a:rPr lang="en-US" sz="2800" dirty="0" smtClean="0"/>
              <a:t>(2/2)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-43637" y="1268760"/>
            <a:ext cx="9217024" cy="6408712"/>
          </a:xfrm>
        </p:spPr>
        <p:txBody>
          <a:bodyPr/>
          <a:lstStyle/>
          <a:p>
            <a:pPr lvl="1"/>
            <a:r>
              <a:rPr lang="en-US" sz="2400" dirty="0"/>
              <a:t>Tech Providers start thinking/prototyping what should be done to include IPv6 in their certification process</a:t>
            </a:r>
          </a:p>
          <a:p>
            <a:pPr lvl="2"/>
            <a:r>
              <a:rPr lang="en-US" sz="2000" dirty="0"/>
              <a:t>EGI Net Support available to provide support on </a:t>
            </a:r>
            <a:r>
              <a:rPr lang="en-US" sz="2000" dirty="0" smtClean="0"/>
              <a:t>this</a:t>
            </a:r>
          </a:p>
          <a:p>
            <a:pPr lvl="3"/>
            <a:r>
              <a:rPr lang="en-US" sz="1800" dirty="0" smtClean="0"/>
              <a:t>For example in EMI  an  IPv6 metric is already available </a:t>
            </a:r>
          </a:p>
          <a:p>
            <a:pPr lvl="1"/>
            <a:r>
              <a:rPr lang="en-US" sz="2400" dirty="0" smtClean="0"/>
              <a:t>EGI Network Support </a:t>
            </a:r>
          </a:p>
          <a:p>
            <a:pPr lvl="2"/>
            <a:r>
              <a:rPr lang="en-US" sz="2000" dirty="0" smtClean="0"/>
              <a:t>calls a general VideoConf on IPv6 to discuss tasks for testbed and  testing IPv6 in December </a:t>
            </a:r>
            <a:endParaRPr lang="en-US" sz="2000" dirty="0"/>
          </a:p>
          <a:p>
            <a:pPr lvl="2"/>
            <a:r>
              <a:rPr lang="en-US" dirty="0" smtClean="0"/>
              <a:t>further investigates if/how to propose a Gateway approach</a:t>
            </a:r>
          </a:p>
          <a:p>
            <a:pPr lvl="1"/>
            <a:r>
              <a:rPr lang="en-US" sz="2400" dirty="0" smtClean="0"/>
              <a:t>The EGI testbed for IPv6 is set up in December/January 2012</a:t>
            </a:r>
          </a:p>
          <a:p>
            <a:pPr lvl="1"/>
            <a:r>
              <a:rPr lang="en-US" sz="2400" dirty="0" smtClean="0"/>
              <a:t>The situation is re-assessed and updated at the end of January – beg February </a:t>
            </a:r>
            <a:r>
              <a:rPr lang="en-US" sz="2400" dirty="0" smtClean="0"/>
              <a:t>2012</a:t>
            </a:r>
          </a:p>
          <a:p>
            <a:pPr lvl="1"/>
            <a:endParaRPr lang="en-US" sz="2400" dirty="0" smtClean="0"/>
          </a:p>
          <a:p>
            <a:pPr lvl="1"/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78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96752"/>
            <a:ext cx="8075612" cy="4525963"/>
          </a:xfrm>
        </p:spPr>
        <p:txBody>
          <a:bodyPr/>
          <a:lstStyle/>
          <a:p>
            <a:r>
              <a:rPr lang="en-US" dirty="0" smtClean="0"/>
              <a:t>IPv6 and EGI</a:t>
            </a:r>
          </a:p>
          <a:p>
            <a:r>
              <a:rPr lang="en-US" dirty="0" smtClean="0"/>
              <a:t>Outcome of the IPv6 Survey for NGIs</a:t>
            </a:r>
          </a:p>
          <a:p>
            <a:r>
              <a:rPr lang="en-US" dirty="0" smtClean="0"/>
              <a:t>Testbed</a:t>
            </a:r>
          </a:p>
          <a:p>
            <a:pPr lvl="1"/>
            <a:r>
              <a:rPr lang="en-US" dirty="0" smtClean="0"/>
              <a:t>collaboration JRA1 and HEPiX IPv6 WG</a:t>
            </a:r>
          </a:p>
          <a:p>
            <a:r>
              <a:rPr lang="en-US" dirty="0" smtClean="0"/>
              <a:t>How to include IPv6-only resources</a:t>
            </a:r>
          </a:p>
          <a:p>
            <a:r>
              <a:rPr lang="en-US" dirty="0" smtClean="0"/>
              <a:t>How to move on: IPv6 roadmap</a:t>
            </a:r>
          </a:p>
          <a:p>
            <a:endParaRPr lang="en-US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8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75656" y="0"/>
            <a:ext cx="7970935" cy="1143000"/>
          </a:xfrm>
        </p:spPr>
        <p:txBody>
          <a:bodyPr/>
          <a:lstStyle/>
          <a:p>
            <a:r>
              <a:rPr lang="en-US" sz="4000" dirty="0" smtClean="0"/>
              <a:t>IPv6 impact: what do we need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042" y="1052736"/>
            <a:ext cx="8856984" cy="5805264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IPv6 compliant </a:t>
            </a:r>
            <a:r>
              <a:rPr lang="en-US" b="1" dirty="0"/>
              <a:t>M</a:t>
            </a:r>
            <a:r>
              <a:rPr lang="en-US" b="1" dirty="0" smtClean="0"/>
              <a:t>iddleware </a:t>
            </a:r>
            <a:r>
              <a:rPr lang="en-US" dirty="0" smtClean="0"/>
              <a:t>and Operation tools</a:t>
            </a:r>
          </a:p>
          <a:p>
            <a:r>
              <a:rPr lang="en-US" dirty="0" smtClean="0"/>
              <a:t>An EGI IPv6 repository for Middleware and Operation Tools</a:t>
            </a:r>
          </a:p>
          <a:p>
            <a:r>
              <a:rPr lang="en-US" dirty="0" smtClean="0"/>
              <a:t>IPv6 support at the network infrastructure  level</a:t>
            </a:r>
          </a:p>
          <a:p>
            <a:pPr lvl="1"/>
            <a:r>
              <a:rPr lang="en-US" dirty="0" smtClean="0"/>
              <a:t>LAN is the key issue </a:t>
            </a:r>
          </a:p>
          <a:p>
            <a:pPr lvl="2"/>
            <a:r>
              <a:rPr lang="en-US" dirty="0" smtClean="0"/>
              <a:t>GEANT and almost all NRENs are already IPv6 enabled</a:t>
            </a:r>
          </a:p>
          <a:p>
            <a:r>
              <a:rPr lang="en-US" dirty="0" smtClean="0"/>
              <a:t>IPv6 compliant installation and configuration tools</a:t>
            </a:r>
          </a:p>
          <a:p>
            <a:r>
              <a:rPr lang="en-US" dirty="0" smtClean="0"/>
              <a:t>IPv6 security enforced/managed  at all levels</a:t>
            </a:r>
          </a:p>
          <a:p>
            <a:pPr lvl="1"/>
            <a:r>
              <a:rPr lang="en-US" dirty="0" smtClean="0"/>
              <a:t>Sites might need support on this issue</a:t>
            </a:r>
          </a:p>
          <a:p>
            <a:r>
              <a:rPr lang="en-US" dirty="0" smtClean="0"/>
              <a:t>An IPv6 testing infrastructure and testing tools</a:t>
            </a:r>
          </a:p>
          <a:p>
            <a:pPr lvl="1"/>
            <a:r>
              <a:rPr lang="en-US" dirty="0" smtClean="0"/>
              <a:t>To perform general purpose testing using IPv6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8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0"/>
            <a:ext cx="8229600" cy="1143000"/>
          </a:xfrm>
        </p:spPr>
        <p:txBody>
          <a:bodyPr/>
          <a:lstStyle/>
          <a:p>
            <a:r>
              <a:rPr lang="en-US" dirty="0" smtClean="0"/>
              <a:t>IPv6 and EGI Operations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544616"/>
          </a:xfrm>
        </p:spPr>
        <p:txBody>
          <a:bodyPr/>
          <a:lstStyle/>
          <a:p>
            <a:r>
              <a:rPr lang="en-US" dirty="0" smtClean="0"/>
              <a:t>All </a:t>
            </a:r>
            <a:r>
              <a:rPr lang="en-US" dirty="0"/>
              <a:t>O</a:t>
            </a:r>
            <a:r>
              <a:rPr lang="en-US" dirty="0" smtClean="0"/>
              <a:t>perations tools need to be </a:t>
            </a:r>
            <a:r>
              <a:rPr lang="en-US" b="1" dirty="0" smtClean="0"/>
              <a:t>IPv6 compliant</a:t>
            </a:r>
          </a:p>
          <a:p>
            <a:pPr lvl="1"/>
            <a:r>
              <a:rPr lang="en-US" dirty="0" smtClean="0"/>
              <a:t>S/w repos for IPv6 enabled m/w reachable in IPv6 </a:t>
            </a:r>
          </a:p>
          <a:p>
            <a:pPr lvl="1"/>
            <a:r>
              <a:rPr lang="en-US" dirty="0" smtClean="0"/>
              <a:t>Documentation</a:t>
            </a:r>
          </a:p>
          <a:p>
            <a:pPr lvl="2"/>
            <a:r>
              <a:rPr lang="en-US" dirty="0" smtClean="0"/>
              <a:t>web sites, ops portal and wiki reachable in IPv6</a:t>
            </a:r>
          </a:p>
          <a:p>
            <a:pPr lvl="1"/>
            <a:r>
              <a:rPr lang="en-US" dirty="0" smtClean="0"/>
              <a:t>Configuration tools (YAIM)</a:t>
            </a:r>
          </a:p>
          <a:p>
            <a:pPr lvl="1"/>
            <a:r>
              <a:rPr lang="en-US" dirty="0" smtClean="0"/>
              <a:t>Monitoring ( SAM-NAGIOS)</a:t>
            </a:r>
          </a:p>
          <a:p>
            <a:pPr lvl="1"/>
            <a:r>
              <a:rPr lang="en-US" dirty="0" smtClean="0"/>
              <a:t>Accounting;   Messaging </a:t>
            </a:r>
          </a:p>
          <a:p>
            <a:pPr lvl="1"/>
            <a:r>
              <a:rPr lang="en-US" dirty="0" smtClean="0"/>
              <a:t>Support (GGUS)</a:t>
            </a:r>
          </a:p>
          <a:p>
            <a:r>
              <a:rPr lang="en-US" dirty="0" smtClean="0"/>
              <a:t>IPv6 security enforced at the Grid Site level</a:t>
            </a:r>
          </a:p>
          <a:p>
            <a:r>
              <a:rPr lang="en-US" dirty="0" smtClean="0"/>
              <a:t>IPv6 compliant middleware</a:t>
            </a:r>
          </a:p>
          <a:p>
            <a:pPr lvl="1"/>
            <a:r>
              <a:rPr lang="en-US" dirty="0" smtClean="0"/>
              <a:t>Requires involving Technology Providers </a:t>
            </a:r>
          </a:p>
          <a:p>
            <a:endParaRPr lang="en-US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87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related to IPv6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980728"/>
            <a:ext cx="8579296" cy="4525963"/>
          </a:xfrm>
        </p:spPr>
        <p:txBody>
          <a:bodyPr/>
          <a:lstStyle/>
          <a:p>
            <a:r>
              <a:rPr lang="en-US" dirty="0" smtClean="0"/>
              <a:t>How many IPv6-only sites/resources are there ?</a:t>
            </a:r>
          </a:p>
          <a:p>
            <a:pPr lvl="1"/>
            <a:r>
              <a:rPr lang="en-US" dirty="0" smtClean="0"/>
              <a:t>IPv6 survey carried out to answer this point</a:t>
            </a:r>
          </a:p>
          <a:p>
            <a:r>
              <a:rPr lang="en-US" dirty="0" smtClean="0"/>
              <a:t>Do we need to support applications/VOs/VRCs in expressing their IPv6-related requirements ?</a:t>
            </a:r>
          </a:p>
          <a:p>
            <a:r>
              <a:rPr lang="en-US" dirty="0" smtClean="0"/>
              <a:t>Chicken-and-egg problem</a:t>
            </a:r>
          </a:p>
          <a:p>
            <a:pPr lvl="1"/>
            <a:r>
              <a:rPr lang="en-US" dirty="0" smtClean="0"/>
              <a:t>Not required by users ? </a:t>
            </a:r>
            <a:r>
              <a:rPr lang="en-US" dirty="0" smtClean="0">
                <a:sym typeface="Wingdings" pitchFamily="2" charset="2"/>
              </a:rPr>
              <a:t> not worth spending manpower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Nothing available for IPv6  no users</a:t>
            </a:r>
            <a:endParaRPr lang="en-US" dirty="0" smtClean="0"/>
          </a:p>
          <a:p>
            <a:endParaRPr lang="en-US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77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questions on IPv6</a:t>
            </a:r>
            <a:endParaRPr lang="it-IT" dirty="0"/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4056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About </a:t>
            </a:r>
            <a:r>
              <a:rPr lang="en-US" sz="1600" b="1" dirty="0"/>
              <a:t>the </a:t>
            </a:r>
            <a:r>
              <a:rPr lang="en-US" sz="1600" b="1" u="sng" dirty="0">
                <a:solidFill>
                  <a:srgbClr val="C00000"/>
                </a:solidFill>
              </a:rPr>
              <a:t>current IPv6 deployment level </a:t>
            </a:r>
            <a:r>
              <a:rPr lang="en-US" sz="1600" b="1" dirty="0"/>
              <a:t>and </a:t>
            </a:r>
            <a:r>
              <a:rPr lang="en-US" sz="1600" b="1" u="sng" dirty="0">
                <a:solidFill>
                  <a:srgbClr val="C00000"/>
                </a:solidFill>
              </a:rPr>
              <a:t>know-how</a:t>
            </a:r>
            <a:r>
              <a:rPr lang="en-US" sz="1600" b="1" dirty="0"/>
              <a:t> on IPv6 by </a:t>
            </a:r>
            <a:r>
              <a:rPr lang="en-US" sz="1600" b="1" dirty="0" smtClean="0"/>
              <a:t>NGIs</a:t>
            </a:r>
            <a:endParaRPr lang="en-US" sz="1600" dirty="0" smtClean="0"/>
          </a:p>
          <a:p>
            <a:pPr lvl="0"/>
            <a:r>
              <a:rPr lang="en-US" sz="1600" dirty="0" smtClean="0"/>
              <a:t>Within </a:t>
            </a:r>
            <a:r>
              <a:rPr lang="en-US" sz="1600" dirty="0"/>
              <a:t>your NGIs, are you aware of any site (or planned future site) providing resources accessible </a:t>
            </a:r>
            <a:r>
              <a:rPr lang="en-US" sz="1600" b="1" dirty="0"/>
              <a:t>only in IPv6</a:t>
            </a:r>
            <a:r>
              <a:rPr lang="en-US" sz="1600" dirty="0"/>
              <a:t> (</a:t>
            </a:r>
            <a:r>
              <a:rPr lang="en-US" sz="1600" b="1" dirty="0"/>
              <a:t>IPv6- only</a:t>
            </a:r>
            <a:r>
              <a:rPr lang="en-US" sz="1600" dirty="0"/>
              <a:t> internet stack configuration)  </a:t>
            </a:r>
            <a:r>
              <a:rPr lang="en-US" sz="1600" dirty="0">
                <a:solidFill>
                  <a:srgbClr val="00B050"/>
                </a:solidFill>
              </a:rPr>
              <a:t>[</a:t>
            </a:r>
            <a:r>
              <a:rPr lang="en-US" sz="1600" dirty="0" smtClean="0">
                <a:solidFill>
                  <a:srgbClr val="00B050"/>
                </a:solidFill>
              </a:rPr>
              <a:t>Y/N] </a:t>
            </a:r>
            <a:r>
              <a:rPr lang="en-US" sz="1600" dirty="0" smtClean="0"/>
              <a:t>?</a:t>
            </a:r>
            <a:endParaRPr lang="it-IT" sz="1600" dirty="0"/>
          </a:p>
          <a:p>
            <a:pPr lvl="0"/>
            <a:r>
              <a:rPr lang="en-US" sz="1600" dirty="0"/>
              <a:t>Do you have any site </a:t>
            </a:r>
            <a:r>
              <a:rPr lang="en-US" sz="1600" b="1" dirty="0"/>
              <a:t>TODAY implementing </a:t>
            </a:r>
            <a:r>
              <a:rPr lang="en-US" sz="1600" b="1" dirty="0" smtClean="0"/>
              <a:t>IPv6 </a:t>
            </a:r>
            <a:r>
              <a:rPr lang="en-US" sz="1600" b="1" dirty="0"/>
              <a:t>stack</a:t>
            </a:r>
            <a:r>
              <a:rPr lang="en-US" sz="1600" dirty="0"/>
              <a:t> connected to the IPv6 </a:t>
            </a:r>
            <a:r>
              <a:rPr lang="en-US" sz="1600" dirty="0" smtClean="0"/>
              <a:t>Internet </a:t>
            </a:r>
            <a:r>
              <a:rPr lang="en-US" sz="1600" dirty="0" smtClean="0">
                <a:solidFill>
                  <a:srgbClr val="00B050"/>
                </a:solidFill>
              </a:rPr>
              <a:t>[Y/N] </a:t>
            </a:r>
            <a:r>
              <a:rPr lang="en-US" sz="1600" dirty="0" smtClean="0"/>
              <a:t>?</a:t>
            </a:r>
            <a:endParaRPr lang="it-IT" sz="1600" dirty="0"/>
          </a:p>
          <a:p>
            <a:pPr lvl="0"/>
            <a:r>
              <a:rPr lang="en-US" sz="1600" dirty="0"/>
              <a:t>Do you have sites which are </a:t>
            </a:r>
            <a:r>
              <a:rPr lang="en-US" sz="1600" b="1" dirty="0"/>
              <a:t>planning</a:t>
            </a:r>
            <a:r>
              <a:rPr lang="en-US" sz="1600" dirty="0"/>
              <a:t> to implement the IPv6 stack and, if yes, on which time </a:t>
            </a:r>
            <a:r>
              <a:rPr lang="en-US" sz="1600" dirty="0" smtClean="0"/>
              <a:t>scale </a:t>
            </a:r>
            <a:r>
              <a:rPr lang="en-US" sz="1600" dirty="0">
                <a:solidFill>
                  <a:srgbClr val="00B050"/>
                </a:solidFill>
              </a:rPr>
              <a:t>[Y/N] </a:t>
            </a:r>
            <a:r>
              <a:rPr lang="en-US" sz="1600" dirty="0" smtClean="0"/>
              <a:t>? </a:t>
            </a:r>
            <a:endParaRPr lang="it-IT" sz="1600" dirty="0"/>
          </a:p>
          <a:p>
            <a:pPr lvl="0"/>
            <a:r>
              <a:rPr lang="en-US" sz="1600" dirty="0"/>
              <a:t>How many sites in your NGI have </a:t>
            </a:r>
            <a:r>
              <a:rPr lang="en-US" sz="1600" b="1" dirty="0"/>
              <a:t>IPv6 network connectivity </a:t>
            </a:r>
            <a:r>
              <a:rPr lang="en-US" sz="1600" dirty="0"/>
              <a:t>available</a:t>
            </a:r>
            <a:r>
              <a:rPr lang="en-US" sz="1600" dirty="0" smtClean="0"/>
              <a:t>?</a:t>
            </a:r>
            <a:endParaRPr lang="it-IT" sz="1600" dirty="0"/>
          </a:p>
          <a:p>
            <a:pPr lvl="0"/>
            <a:r>
              <a:rPr lang="en-US" sz="1600" dirty="0"/>
              <a:t>Is your NREN providing IPv6 connectivity </a:t>
            </a:r>
            <a:r>
              <a:rPr lang="en-US" sz="1600" dirty="0">
                <a:solidFill>
                  <a:srgbClr val="00B050"/>
                </a:solidFill>
              </a:rPr>
              <a:t>[YES or NO</a:t>
            </a:r>
            <a:r>
              <a:rPr lang="en-US" sz="1600" dirty="0" smtClean="0">
                <a:solidFill>
                  <a:srgbClr val="00B050"/>
                </a:solidFill>
              </a:rPr>
              <a:t>] </a:t>
            </a:r>
            <a:r>
              <a:rPr lang="en-US" sz="1600" dirty="0" smtClean="0"/>
              <a:t>?</a:t>
            </a:r>
          </a:p>
          <a:p>
            <a:pPr lvl="0"/>
            <a:r>
              <a:rPr lang="en-US" sz="1600" dirty="0" smtClean="0"/>
              <a:t>In </a:t>
            </a:r>
            <a:r>
              <a:rPr lang="en-US" sz="1600" dirty="0"/>
              <a:t>case you are deploying IPv6, what is the </a:t>
            </a:r>
            <a:r>
              <a:rPr lang="en-US" sz="1600" b="1" dirty="0"/>
              <a:t>main motivation </a:t>
            </a:r>
            <a:r>
              <a:rPr lang="en-US" sz="1600" dirty="0"/>
              <a:t>for you to use it? (lack of IPv4 addresses, will to take advantage of IPv6 protocol specific features,  …) – [please specify </a:t>
            </a:r>
            <a:r>
              <a:rPr lang="en-US" sz="1600" dirty="0" smtClean="0"/>
              <a:t>]</a:t>
            </a:r>
          </a:p>
          <a:p>
            <a:pPr lvl="0"/>
            <a:r>
              <a:rPr lang="en-US" sz="1600" dirty="0" smtClean="0"/>
              <a:t>Do </a:t>
            </a:r>
            <a:r>
              <a:rPr lang="en-US" sz="1600" dirty="0"/>
              <a:t>you think organizing tutorials on </a:t>
            </a:r>
            <a:r>
              <a:rPr lang="en-US" sz="1600" b="1" dirty="0"/>
              <a:t>IPv6 in general </a:t>
            </a:r>
            <a:r>
              <a:rPr lang="en-US" sz="1600" dirty="0"/>
              <a:t>for site </a:t>
            </a:r>
            <a:r>
              <a:rPr lang="en-US" sz="1600" dirty="0" smtClean="0"/>
              <a:t>admins would </a:t>
            </a:r>
            <a:r>
              <a:rPr lang="en-US" sz="1600" dirty="0"/>
              <a:t>be </a:t>
            </a:r>
            <a:r>
              <a:rPr lang="en-US" sz="1600" dirty="0" smtClean="0"/>
              <a:t>useful </a:t>
            </a:r>
            <a:r>
              <a:rPr lang="en-US" sz="1600" dirty="0" smtClean="0">
                <a:solidFill>
                  <a:srgbClr val="00B050"/>
                </a:solidFill>
              </a:rPr>
              <a:t>[Y/N] </a:t>
            </a:r>
            <a:r>
              <a:rPr lang="en-US" sz="1600" dirty="0" smtClean="0"/>
              <a:t>?</a:t>
            </a:r>
            <a:endParaRPr lang="it-IT" sz="1600" dirty="0"/>
          </a:p>
          <a:p>
            <a:pPr lvl="0"/>
            <a:r>
              <a:rPr lang="en-US" sz="1600" dirty="0"/>
              <a:t>Do you think organizing tutorials on </a:t>
            </a:r>
            <a:r>
              <a:rPr lang="en-US" sz="1600" b="1" dirty="0"/>
              <a:t>IPv6 security</a:t>
            </a:r>
            <a:r>
              <a:rPr lang="en-US" sz="1600" dirty="0"/>
              <a:t> for site </a:t>
            </a:r>
            <a:r>
              <a:rPr lang="en-US" sz="1600" dirty="0" err="1" smtClean="0"/>
              <a:t>adminis</a:t>
            </a:r>
            <a:r>
              <a:rPr lang="en-US" sz="1600" dirty="0" smtClean="0"/>
              <a:t> </a:t>
            </a:r>
            <a:r>
              <a:rPr lang="en-US" sz="1600" dirty="0"/>
              <a:t>would be useful </a:t>
            </a:r>
            <a:r>
              <a:rPr lang="en-US" sz="1600" dirty="0">
                <a:solidFill>
                  <a:srgbClr val="00B050"/>
                </a:solidFill>
              </a:rPr>
              <a:t>[</a:t>
            </a:r>
            <a:r>
              <a:rPr lang="en-US" sz="1600" dirty="0" smtClean="0">
                <a:solidFill>
                  <a:srgbClr val="00B050"/>
                </a:solidFill>
              </a:rPr>
              <a:t>Y/N] </a:t>
            </a:r>
            <a:r>
              <a:rPr lang="en-US" sz="1600" dirty="0" smtClean="0"/>
              <a:t>?</a:t>
            </a:r>
            <a:endParaRPr lang="it-IT" sz="1600" dirty="0"/>
          </a:p>
          <a:p>
            <a:pPr marL="0" indent="0">
              <a:buNone/>
            </a:pPr>
            <a:r>
              <a:rPr lang="en-US" sz="1600" b="1" dirty="0"/>
              <a:t>About the </a:t>
            </a:r>
            <a:r>
              <a:rPr lang="en-US" sz="1600" b="1" u="sng" dirty="0">
                <a:solidFill>
                  <a:srgbClr val="C00000"/>
                </a:solidFill>
              </a:rPr>
              <a:t>desired involvement of NGIs in IPv6-related activities </a:t>
            </a:r>
            <a:r>
              <a:rPr lang="en-US" sz="1600" b="1" dirty="0"/>
              <a:t>and tasks</a:t>
            </a:r>
            <a:endParaRPr lang="it-IT" sz="1600" dirty="0"/>
          </a:p>
          <a:p>
            <a:pPr lvl="0"/>
            <a:r>
              <a:rPr lang="en-US" sz="1600" dirty="0"/>
              <a:t>Are you available to participate to a global IPv6 </a:t>
            </a:r>
            <a:r>
              <a:rPr lang="en-US" sz="1600" b="1" dirty="0"/>
              <a:t>testbed </a:t>
            </a:r>
            <a:r>
              <a:rPr lang="en-US" sz="1600" dirty="0"/>
              <a:t>for testing the IPv6 readiness of the operations related tools and the deployed Grid Middleware </a:t>
            </a:r>
            <a:r>
              <a:rPr lang="en-US" sz="1600" dirty="0">
                <a:solidFill>
                  <a:srgbClr val="00B050"/>
                </a:solidFill>
              </a:rPr>
              <a:t>[YES or NO</a:t>
            </a:r>
            <a:r>
              <a:rPr lang="en-US" sz="1600" dirty="0" smtClean="0">
                <a:solidFill>
                  <a:srgbClr val="00B050"/>
                </a:solidFill>
              </a:rPr>
              <a:t>] </a:t>
            </a:r>
            <a:r>
              <a:rPr lang="en-US" sz="1600" dirty="0" smtClean="0"/>
              <a:t>?</a:t>
            </a:r>
            <a:endParaRPr lang="it-IT" sz="1600" dirty="0"/>
          </a:p>
          <a:p>
            <a:pPr lvl="0"/>
            <a:r>
              <a:rPr lang="en-US" sz="1600" dirty="0"/>
              <a:t>Are you available to directly participate to an IPv6 </a:t>
            </a:r>
            <a:r>
              <a:rPr lang="en-US" sz="1600" b="1" dirty="0"/>
              <a:t>task force </a:t>
            </a:r>
            <a:r>
              <a:rPr lang="en-US" sz="1600" dirty="0"/>
              <a:t>aimed at identifying the EGI priorities for IPv6,   write an IPv6-action plan, and report to the OMB about the results by means of a written report </a:t>
            </a:r>
            <a:r>
              <a:rPr lang="en-US" sz="1600" dirty="0">
                <a:solidFill>
                  <a:srgbClr val="00B050"/>
                </a:solidFill>
              </a:rPr>
              <a:t>[YES or NO</a:t>
            </a:r>
            <a:r>
              <a:rPr lang="en-US" sz="1600" dirty="0" smtClean="0">
                <a:solidFill>
                  <a:srgbClr val="00B050"/>
                </a:solidFill>
              </a:rPr>
              <a:t>] </a:t>
            </a:r>
            <a:r>
              <a:rPr lang="en-US" sz="1600" dirty="0" smtClean="0"/>
              <a:t>?</a:t>
            </a:r>
            <a:endParaRPr lang="it-IT" sz="1600" dirty="0"/>
          </a:p>
          <a:p>
            <a:pPr marL="0" indent="0">
              <a:buNone/>
            </a:pPr>
            <a:endParaRPr lang="it-IT" sz="16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2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71067" y="25192"/>
            <a:ext cx="7272933" cy="865187"/>
          </a:xfrm>
        </p:spPr>
        <p:txBody>
          <a:bodyPr/>
          <a:lstStyle/>
          <a:p>
            <a:r>
              <a:rPr lang="en-US" dirty="0" smtClean="0"/>
              <a:t>Outcome of the IPv6 survey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07504" y="1196752"/>
            <a:ext cx="89289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# </a:t>
            </a:r>
            <a:r>
              <a:rPr lang="en-US" sz="2400" dirty="0" smtClean="0"/>
              <a:t>NGIs/EIROs </a:t>
            </a:r>
            <a:r>
              <a:rPr lang="en-US" sz="2400" dirty="0"/>
              <a:t>who </a:t>
            </a:r>
            <a:r>
              <a:rPr lang="en-US" sz="2400" dirty="0">
                <a:solidFill>
                  <a:srgbClr val="C00000"/>
                </a:solidFill>
              </a:rPr>
              <a:t>answered </a:t>
            </a:r>
            <a:r>
              <a:rPr lang="en-US" sz="2400" dirty="0" smtClean="0">
                <a:solidFill>
                  <a:srgbClr val="C00000"/>
                </a:solidFill>
              </a:rPr>
              <a:t>: </a:t>
            </a:r>
            <a:r>
              <a:rPr lang="en-US" sz="2400" b="1" dirty="0" smtClean="0">
                <a:solidFill>
                  <a:schemeClr val="accent1"/>
                </a:solidFill>
              </a:rPr>
              <a:t>29       </a:t>
            </a:r>
            <a:r>
              <a:rPr lang="en-US" dirty="0" smtClean="0"/>
              <a:t>(71% </a:t>
            </a:r>
            <a:r>
              <a:rPr lang="en-US" dirty="0"/>
              <a:t>of total # </a:t>
            </a:r>
            <a:r>
              <a:rPr lang="en-US" dirty="0" smtClean="0"/>
              <a:t>NGIs/EIROs (41)) </a:t>
            </a:r>
            <a:endParaRPr lang="en-US" dirty="0"/>
          </a:p>
          <a:p>
            <a:r>
              <a:rPr lang="en-US" sz="2400" dirty="0"/>
              <a:t># NGI available to join </a:t>
            </a:r>
            <a:r>
              <a:rPr lang="en-US" sz="2400" dirty="0">
                <a:solidFill>
                  <a:srgbClr val="C00000"/>
                </a:solidFill>
              </a:rPr>
              <a:t>distributed IPv6 </a:t>
            </a:r>
            <a:r>
              <a:rPr lang="en-US" sz="2400" dirty="0" smtClean="0">
                <a:solidFill>
                  <a:srgbClr val="C00000"/>
                </a:solidFill>
              </a:rPr>
              <a:t>testbed</a:t>
            </a:r>
            <a:r>
              <a:rPr lang="en-US" sz="2400" dirty="0" smtClean="0"/>
              <a:t>:</a:t>
            </a:r>
            <a:r>
              <a:rPr lang="en-US" sz="2400" b="1" dirty="0" smtClean="0">
                <a:solidFill>
                  <a:schemeClr val="accent1"/>
                </a:solidFill>
              </a:rPr>
              <a:t>14  </a:t>
            </a:r>
            <a:r>
              <a:rPr lang="en-US" sz="1400" dirty="0" smtClean="0"/>
              <a:t> </a:t>
            </a:r>
            <a:r>
              <a:rPr lang="en-US" sz="2400" dirty="0" smtClean="0">
                <a:sym typeface="Wingdings" pitchFamily="2" charset="2"/>
              </a:rPr>
              <a:t></a:t>
            </a:r>
            <a:r>
              <a:rPr lang="en-US" sz="1400" dirty="0" smtClean="0"/>
              <a:t>      </a:t>
            </a:r>
            <a:endParaRPr lang="en-US" sz="2400" dirty="0"/>
          </a:p>
          <a:p>
            <a:r>
              <a:rPr lang="en-US" sz="2400" dirty="0"/>
              <a:t># NGIs available to join </a:t>
            </a:r>
            <a:r>
              <a:rPr lang="en-US" sz="2400" dirty="0">
                <a:solidFill>
                  <a:srgbClr val="C00000"/>
                </a:solidFill>
              </a:rPr>
              <a:t>Task Force </a:t>
            </a:r>
            <a:r>
              <a:rPr lang="en-US" sz="2400" dirty="0"/>
              <a:t>on IPv6:  </a:t>
            </a:r>
            <a:r>
              <a:rPr lang="en-US" sz="2400" b="1" dirty="0" smtClean="0">
                <a:solidFill>
                  <a:schemeClr val="accent1"/>
                </a:solidFill>
              </a:rPr>
              <a:t>2        </a:t>
            </a:r>
            <a:r>
              <a:rPr lang="en-US" sz="2400" b="1" dirty="0" smtClean="0">
                <a:solidFill>
                  <a:schemeClr val="accent1"/>
                </a:solidFill>
                <a:sym typeface="Wingdings" pitchFamily="2" charset="2"/>
              </a:rPr>
              <a:t></a:t>
            </a:r>
            <a:endParaRPr lang="en-US" dirty="0"/>
          </a:p>
          <a:p>
            <a:r>
              <a:rPr lang="en-US" sz="2400" dirty="0"/>
              <a:t>#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NGIs which do/will deploy an </a:t>
            </a:r>
            <a:r>
              <a:rPr lang="en-US" sz="2400" b="1" dirty="0"/>
              <a:t>IPv6-only</a:t>
            </a:r>
            <a:r>
              <a:rPr lang="en-US" sz="2400" dirty="0"/>
              <a:t> site: </a:t>
            </a:r>
            <a:r>
              <a:rPr lang="en-US" sz="2400" b="1" dirty="0">
                <a:solidFill>
                  <a:schemeClr val="accent1"/>
                </a:solidFill>
              </a:rPr>
              <a:t>1</a:t>
            </a:r>
            <a:r>
              <a:rPr lang="en-US" sz="1400" b="1" dirty="0">
                <a:solidFill>
                  <a:schemeClr val="accent1"/>
                </a:solidFill>
              </a:rPr>
              <a:t>( NGI_BA</a:t>
            </a:r>
            <a:r>
              <a:rPr lang="en-US" sz="1400" b="1" dirty="0" smtClean="0">
                <a:solidFill>
                  <a:schemeClr val="accent1"/>
                </a:solidFill>
              </a:rPr>
              <a:t>)        </a:t>
            </a:r>
            <a:r>
              <a:rPr lang="en-US" sz="2400" dirty="0">
                <a:sym typeface="Wingdings" pitchFamily="2" charset="2"/>
              </a:rPr>
              <a:t></a:t>
            </a:r>
            <a:r>
              <a:rPr lang="en-US" sz="1400" dirty="0"/>
              <a:t> </a:t>
            </a:r>
            <a:endParaRPr lang="en-US" sz="4800" b="1" dirty="0">
              <a:solidFill>
                <a:schemeClr val="accent1"/>
              </a:solidFill>
            </a:endParaRPr>
          </a:p>
          <a:p>
            <a:r>
              <a:rPr lang="en-US" sz="2400" dirty="0"/>
              <a:t># NGI in </a:t>
            </a:r>
            <a:r>
              <a:rPr lang="en-US" sz="2400" dirty="0" err="1"/>
              <a:t>favour</a:t>
            </a:r>
            <a:r>
              <a:rPr lang="en-US" sz="2400" dirty="0"/>
              <a:t> of </a:t>
            </a:r>
            <a:r>
              <a:rPr lang="en-US" sz="2400" dirty="0">
                <a:solidFill>
                  <a:srgbClr val="C00000"/>
                </a:solidFill>
              </a:rPr>
              <a:t>IPv6 tutorials</a:t>
            </a:r>
            <a:r>
              <a:rPr lang="en-US" sz="2400" dirty="0"/>
              <a:t> :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</a:rPr>
              <a:t>25           </a:t>
            </a:r>
            <a:endParaRPr lang="en-US" dirty="0"/>
          </a:p>
          <a:p>
            <a:r>
              <a:rPr lang="en-US" sz="2400" dirty="0"/>
              <a:t># NGIs in </a:t>
            </a:r>
            <a:r>
              <a:rPr lang="en-US" sz="2400" dirty="0" err="1"/>
              <a:t>favour</a:t>
            </a:r>
            <a:r>
              <a:rPr lang="en-US" sz="2400" dirty="0"/>
              <a:t> of </a:t>
            </a:r>
            <a:r>
              <a:rPr lang="en-US" sz="2400" dirty="0">
                <a:solidFill>
                  <a:srgbClr val="C00000"/>
                </a:solidFill>
              </a:rPr>
              <a:t>IPv6 security tutorials: </a:t>
            </a:r>
            <a:r>
              <a:rPr lang="en-US" sz="2400" b="1" dirty="0" smtClean="0">
                <a:solidFill>
                  <a:schemeClr val="accent1"/>
                </a:solidFill>
              </a:rPr>
              <a:t>24 </a:t>
            </a:r>
            <a:endParaRPr lang="en-US" dirty="0"/>
          </a:p>
          <a:p>
            <a:endParaRPr lang="en-US" sz="2400" dirty="0" smtClean="0"/>
          </a:p>
          <a:p>
            <a:r>
              <a:rPr lang="en-US" sz="2400" dirty="0" smtClean="0"/>
              <a:t>Various different </a:t>
            </a:r>
            <a:r>
              <a:rPr lang="en-US" sz="2400" dirty="0"/>
              <a:t>answers </a:t>
            </a:r>
            <a:r>
              <a:rPr lang="en-US" sz="2400" dirty="0" smtClean="0"/>
              <a:t>provided on </a:t>
            </a:r>
            <a:r>
              <a:rPr lang="en-US" sz="2400" dirty="0"/>
              <a:t>reasons for IPv6 adoption </a:t>
            </a:r>
          </a:p>
          <a:p>
            <a:endParaRPr lang="en-US" sz="2400" dirty="0" smtClean="0"/>
          </a:p>
          <a:p>
            <a:r>
              <a:rPr lang="en-US" sz="2400" dirty="0" smtClean="0"/>
              <a:t>Full </a:t>
            </a:r>
            <a:r>
              <a:rPr lang="en-US" sz="2400" dirty="0"/>
              <a:t>listing of answers available at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it-IT" sz="2400" dirty="0">
                <a:hlinkClick r:id="rId2"/>
              </a:rPr>
              <a:t>https://</a:t>
            </a:r>
            <a:r>
              <a:rPr lang="it-IT" sz="2400" dirty="0" smtClean="0">
                <a:hlinkClick r:id="rId2"/>
              </a:rPr>
              <a:t>wiki.egi.eu/wiki/IPv6</a:t>
            </a: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NGIs adopt IPv6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96752"/>
            <a:ext cx="8075612" cy="4525963"/>
          </a:xfrm>
        </p:spPr>
        <p:txBody>
          <a:bodyPr/>
          <a:lstStyle/>
          <a:p>
            <a:r>
              <a:rPr lang="en-US" dirty="0" smtClean="0"/>
              <a:t>Lack of IPv4 addresses</a:t>
            </a:r>
          </a:p>
          <a:p>
            <a:r>
              <a:rPr lang="en-US" dirty="0" smtClean="0"/>
              <a:t>Benefit from IPv6-specific advanced features</a:t>
            </a:r>
          </a:p>
          <a:p>
            <a:pPr lvl="1"/>
            <a:r>
              <a:rPr lang="en-US" dirty="0" smtClean="0"/>
              <a:t>Address auto-configuration, improved support for multicast and  QoS,…</a:t>
            </a:r>
          </a:p>
          <a:p>
            <a:r>
              <a:rPr lang="en-US" dirty="0" smtClean="0"/>
              <a:t>Testing and future proofing</a:t>
            </a:r>
          </a:p>
          <a:p>
            <a:r>
              <a:rPr lang="en-US" dirty="0" smtClean="0"/>
              <a:t>Getting ready to connect to collaborating sites reachable only in IPv6</a:t>
            </a:r>
          </a:p>
          <a:p>
            <a:endParaRPr lang="en-US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4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 of Survey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692696"/>
            <a:ext cx="8075612" cy="4525963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Setting up EGI sites using IPv6:</a:t>
            </a:r>
          </a:p>
          <a:p>
            <a:pPr lvl="1"/>
            <a:r>
              <a:rPr lang="en-US" sz="2000" dirty="0" smtClean="0"/>
              <a:t>1 NGI (Bosnia-Herzegovina) NGI-BA plans to set up an IPv6-Only site</a:t>
            </a:r>
          </a:p>
          <a:p>
            <a:pPr lvl="1"/>
            <a:r>
              <a:rPr lang="en-US" sz="2000" dirty="0" smtClean="0"/>
              <a:t>Activities related to a new project on IPv6 site set up going on in Czech Republic  (METACENTRUM) at FZU</a:t>
            </a:r>
            <a:endParaRPr lang="it-IT" sz="2000" dirty="0" smtClean="0"/>
          </a:p>
          <a:p>
            <a:pPr lvl="2"/>
            <a:r>
              <a:rPr lang="en-US" sz="1800" dirty="0" smtClean="0"/>
              <a:t>Room for cooperation with EGI Network Support ?</a:t>
            </a:r>
            <a:endParaRPr lang="en-US" sz="1800" dirty="0" smtClean="0"/>
          </a:p>
          <a:p>
            <a:r>
              <a:rPr lang="en-US" sz="2400" dirty="0" smtClean="0"/>
              <a:t>IPv6 Testbed</a:t>
            </a:r>
            <a:r>
              <a:rPr lang="en-US" sz="2400" dirty="0"/>
              <a:t>: </a:t>
            </a:r>
          </a:p>
          <a:p>
            <a:pPr lvl="1"/>
            <a:r>
              <a:rPr lang="en-US" sz="2000" dirty="0"/>
              <a:t>many NGIs are available to provide resources for an EGI IPv6 </a:t>
            </a:r>
            <a:r>
              <a:rPr lang="en-US" sz="2000" dirty="0" smtClean="0"/>
              <a:t>testbed</a:t>
            </a:r>
            <a:endParaRPr lang="en-US" sz="2400" dirty="0" smtClean="0"/>
          </a:p>
          <a:p>
            <a:r>
              <a:rPr lang="en-US" sz="2400" dirty="0" smtClean="0"/>
              <a:t>IPv6 Tutorials</a:t>
            </a:r>
          </a:p>
          <a:p>
            <a:pPr lvl="1"/>
            <a:r>
              <a:rPr lang="en-US" sz="2000" dirty="0" smtClean="0"/>
              <a:t>Majority of NGIs would see with favor tutorial on IPv6 in general and IPv6 security</a:t>
            </a:r>
          </a:p>
          <a:p>
            <a:pPr lvl="2"/>
            <a:r>
              <a:rPr lang="en-US" sz="1800" dirty="0" smtClean="0"/>
              <a:t>Many however would like to have them framed/tailored  for Grid Sites </a:t>
            </a:r>
          </a:p>
          <a:p>
            <a:pPr lvl="2"/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31193"/>
      </p:ext>
    </p:extLst>
  </p:cSld>
  <p:clrMapOvr>
    <a:masterClrMapping/>
  </p:clrMapOvr>
</p:sld>
</file>

<file path=ppt/theme/theme1.xml><?xml version="1.0" encoding="utf-8"?>
<a:theme xmlns:a="http://schemas.openxmlformats.org/drawingml/2006/main" name="EGI-Operations-IPv6-MReale-OMB-2011-7-2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EGI-Operations-IPv6-MReale-OMB-2011-7-26</Template>
  <TotalTime>649</TotalTime>
  <Words>1203</Words>
  <Application>Microsoft Office PowerPoint</Application>
  <PresentationFormat>Presentazione su schermo (4:3)</PresentationFormat>
  <Paragraphs>180</Paragraphs>
  <Slides>15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EGI-Operations-IPv6-MReale-OMB-2011-7-26</vt:lpstr>
      <vt:lpstr>EGI and IPv6 ( …continued… )</vt:lpstr>
      <vt:lpstr>Outline</vt:lpstr>
      <vt:lpstr>IPv6 impact: what do we need</vt:lpstr>
      <vt:lpstr>IPv6 and EGI Operations</vt:lpstr>
      <vt:lpstr>Issues related to IPv6</vt:lpstr>
      <vt:lpstr>10 questions on IPv6</vt:lpstr>
      <vt:lpstr>Outcome of the IPv6 survey</vt:lpstr>
      <vt:lpstr>Why NGIs adopt IPv6</vt:lpstr>
      <vt:lpstr>Wrap up of Survey</vt:lpstr>
      <vt:lpstr>NGIs available for an EGI IPv6 testbed</vt:lpstr>
      <vt:lpstr>What will be the EGI IPv6 testbed for ?</vt:lpstr>
      <vt:lpstr>Collaboration on IPv6</vt:lpstr>
      <vt:lpstr>How to include IPv6-only resources</vt:lpstr>
      <vt:lpstr>Proposed steps ahead (1/2)</vt:lpstr>
      <vt:lpstr>Proposed steps ahead  (2/2)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 Operations and IPv6 ( continued )</dc:title>
  <dc:creator>reale</dc:creator>
  <cp:lastModifiedBy>reale</cp:lastModifiedBy>
  <cp:revision>44</cp:revision>
  <dcterms:created xsi:type="dcterms:W3CDTF">2011-11-14T16:53:27Z</dcterms:created>
  <dcterms:modified xsi:type="dcterms:W3CDTF">2011-11-29T08:43:26Z</dcterms:modified>
</cp:coreProperties>
</file>